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theme/theme12.xml" ContentType="application/vnd.openxmlformats-officedocument.theme+xml"/>
  <Override PartName="/ppt/slideLayouts/slideLayout3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29" r:id="rId2"/>
    <p:sldMasterId id="2147483833" r:id="rId3"/>
    <p:sldMasterId id="2147483835" r:id="rId4"/>
    <p:sldMasterId id="2147483838" r:id="rId5"/>
    <p:sldMasterId id="2147483841" r:id="rId6"/>
    <p:sldMasterId id="2147483849" r:id="rId7"/>
    <p:sldMasterId id="2147483851" r:id="rId8"/>
    <p:sldMasterId id="2147483853" r:id="rId9"/>
    <p:sldMasterId id="2147483855" r:id="rId10"/>
    <p:sldMasterId id="2147483859" r:id="rId11"/>
    <p:sldMasterId id="2147483862" r:id="rId12"/>
    <p:sldMasterId id="2147483864" r:id="rId13"/>
  </p:sldMasterIdLst>
  <p:notesMasterIdLst>
    <p:notesMasterId r:id="rId159"/>
  </p:notesMasterIdLst>
  <p:handoutMasterIdLst>
    <p:handoutMasterId r:id="rId160"/>
  </p:handoutMasterIdLst>
  <p:sldIdLst>
    <p:sldId id="613" r:id="rId14"/>
    <p:sldId id="656" r:id="rId15"/>
    <p:sldId id="657" r:id="rId16"/>
    <p:sldId id="658" r:id="rId17"/>
    <p:sldId id="773" r:id="rId18"/>
    <p:sldId id="774" r:id="rId19"/>
    <p:sldId id="775" r:id="rId20"/>
    <p:sldId id="776" r:id="rId21"/>
    <p:sldId id="777" r:id="rId22"/>
    <p:sldId id="778" r:id="rId23"/>
    <p:sldId id="660" r:id="rId24"/>
    <p:sldId id="779" r:id="rId25"/>
    <p:sldId id="780" r:id="rId26"/>
    <p:sldId id="781" r:id="rId27"/>
    <p:sldId id="782" r:id="rId28"/>
    <p:sldId id="661" r:id="rId29"/>
    <p:sldId id="662" r:id="rId30"/>
    <p:sldId id="663" r:id="rId31"/>
    <p:sldId id="664" r:id="rId32"/>
    <p:sldId id="665" r:id="rId33"/>
    <p:sldId id="666" r:id="rId34"/>
    <p:sldId id="667" r:id="rId35"/>
    <p:sldId id="668" r:id="rId36"/>
    <p:sldId id="669" r:id="rId37"/>
    <p:sldId id="670" r:id="rId38"/>
    <p:sldId id="671" r:id="rId39"/>
    <p:sldId id="672" r:id="rId40"/>
    <p:sldId id="673" r:id="rId41"/>
    <p:sldId id="674" r:id="rId42"/>
    <p:sldId id="675" r:id="rId43"/>
    <p:sldId id="676" r:id="rId44"/>
    <p:sldId id="677" r:id="rId45"/>
    <p:sldId id="678" r:id="rId46"/>
    <p:sldId id="679" r:id="rId47"/>
    <p:sldId id="680" r:id="rId48"/>
    <p:sldId id="681" r:id="rId49"/>
    <p:sldId id="682" r:id="rId50"/>
    <p:sldId id="785" r:id="rId51"/>
    <p:sldId id="786" r:id="rId52"/>
    <p:sldId id="787" r:id="rId53"/>
    <p:sldId id="788" r:id="rId54"/>
    <p:sldId id="804" r:id="rId55"/>
    <p:sldId id="789" r:id="rId56"/>
    <p:sldId id="796" r:id="rId57"/>
    <p:sldId id="803" r:id="rId58"/>
    <p:sldId id="800" r:id="rId59"/>
    <p:sldId id="801" r:id="rId60"/>
    <p:sldId id="802" r:id="rId61"/>
    <p:sldId id="797" r:id="rId62"/>
    <p:sldId id="683" r:id="rId63"/>
    <p:sldId id="684" r:id="rId64"/>
    <p:sldId id="770" r:id="rId65"/>
    <p:sldId id="685" r:id="rId66"/>
    <p:sldId id="686" r:id="rId67"/>
    <p:sldId id="687" r:id="rId68"/>
    <p:sldId id="689" r:id="rId69"/>
    <p:sldId id="690" r:id="rId70"/>
    <p:sldId id="688" r:id="rId71"/>
    <p:sldId id="691" r:id="rId72"/>
    <p:sldId id="692" r:id="rId73"/>
    <p:sldId id="693" r:id="rId74"/>
    <p:sldId id="694" r:id="rId75"/>
    <p:sldId id="695" r:id="rId76"/>
    <p:sldId id="696" r:id="rId77"/>
    <p:sldId id="697" r:id="rId78"/>
    <p:sldId id="698" r:id="rId79"/>
    <p:sldId id="699" r:id="rId80"/>
    <p:sldId id="700" r:id="rId81"/>
    <p:sldId id="701" r:id="rId82"/>
    <p:sldId id="702" r:id="rId83"/>
    <p:sldId id="703" r:id="rId84"/>
    <p:sldId id="704" r:id="rId85"/>
    <p:sldId id="705" r:id="rId86"/>
    <p:sldId id="706" r:id="rId87"/>
    <p:sldId id="707" r:id="rId88"/>
    <p:sldId id="708" r:id="rId89"/>
    <p:sldId id="709" r:id="rId90"/>
    <p:sldId id="710" r:id="rId91"/>
    <p:sldId id="711" r:id="rId92"/>
    <p:sldId id="712" r:id="rId93"/>
    <p:sldId id="713" r:id="rId94"/>
    <p:sldId id="714" r:id="rId95"/>
    <p:sldId id="715" r:id="rId96"/>
    <p:sldId id="716" r:id="rId97"/>
    <p:sldId id="771" r:id="rId98"/>
    <p:sldId id="772" r:id="rId99"/>
    <p:sldId id="717" r:id="rId100"/>
    <p:sldId id="718" r:id="rId101"/>
    <p:sldId id="719" r:id="rId102"/>
    <p:sldId id="720" r:id="rId103"/>
    <p:sldId id="721" r:id="rId104"/>
    <p:sldId id="722" r:id="rId105"/>
    <p:sldId id="723" r:id="rId106"/>
    <p:sldId id="724" r:id="rId107"/>
    <p:sldId id="725" r:id="rId108"/>
    <p:sldId id="726" r:id="rId109"/>
    <p:sldId id="731" r:id="rId110"/>
    <p:sldId id="727" r:id="rId111"/>
    <p:sldId id="728" r:id="rId112"/>
    <p:sldId id="729" r:id="rId113"/>
    <p:sldId id="730" r:id="rId114"/>
    <p:sldId id="732" r:id="rId115"/>
    <p:sldId id="733" r:id="rId116"/>
    <p:sldId id="734" r:id="rId117"/>
    <p:sldId id="790" r:id="rId118"/>
    <p:sldId id="791" r:id="rId119"/>
    <p:sldId id="792" r:id="rId120"/>
    <p:sldId id="793" r:id="rId121"/>
    <p:sldId id="735" r:id="rId122"/>
    <p:sldId id="736" r:id="rId123"/>
    <p:sldId id="737" r:id="rId124"/>
    <p:sldId id="738" r:id="rId125"/>
    <p:sldId id="739" r:id="rId126"/>
    <p:sldId id="740" r:id="rId127"/>
    <p:sldId id="741" r:id="rId128"/>
    <p:sldId id="742" r:id="rId129"/>
    <p:sldId id="743" r:id="rId130"/>
    <p:sldId id="744" r:id="rId131"/>
    <p:sldId id="745" r:id="rId132"/>
    <p:sldId id="746" r:id="rId133"/>
    <p:sldId id="747" r:id="rId134"/>
    <p:sldId id="748" r:id="rId135"/>
    <p:sldId id="749" r:id="rId136"/>
    <p:sldId id="750" r:id="rId137"/>
    <p:sldId id="751" r:id="rId138"/>
    <p:sldId id="752" r:id="rId139"/>
    <p:sldId id="753" r:id="rId140"/>
    <p:sldId id="754" r:id="rId141"/>
    <p:sldId id="755" r:id="rId142"/>
    <p:sldId id="756" r:id="rId143"/>
    <p:sldId id="794" r:id="rId144"/>
    <p:sldId id="757" r:id="rId145"/>
    <p:sldId id="783" r:id="rId146"/>
    <p:sldId id="784" r:id="rId147"/>
    <p:sldId id="758" r:id="rId148"/>
    <p:sldId id="795" r:id="rId149"/>
    <p:sldId id="759" r:id="rId150"/>
    <p:sldId id="760" r:id="rId151"/>
    <p:sldId id="761" r:id="rId152"/>
    <p:sldId id="762" r:id="rId153"/>
    <p:sldId id="763" r:id="rId154"/>
    <p:sldId id="764" r:id="rId155"/>
    <p:sldId id="765" r:id="rId156"/>
    <p:sldId id="766" r:id="rId157"/>
    <p:sldId id="799" r:id="rId158"/>
  </p:sldIdLst>
  <p:sldSz cx="9144000" cy="6858000" type="screen4x3"/>
  <p:notesSz cx="6934200" cy="9220200"/>
  <p:defaultTextStyle>
    <a:defPPr>
      <a:defRPr lang="en-US"/>
    </a:defPPr>
    <a:lvl1pPr algn="l" rtl="0" fontAlgn="base">
      <a:spcBef>
        <a:spcPct val="0"/>
      </a:spcBef>
      <a:spcAft>
        <a:spcPct val="0"/>
      </a:spcAft>
      <a:defRPr kern="1200">
        <a:solidFill>
          <a:schemeClr val="tx1"/>
        </a:solidFill>
        <a:latin typeface="Arial" pitchFamily="-1" charset="0"/>
        <a:ea typeface="+mn-ea"/>
        <a:cs typeface="+mn-cs"/>
      </a:defRPr>
    </a:lvl1pPr>
    <a:lvl2pPr marL="457200" algn="l" rtl="0" fontAlgn="base">
      <a:spcBef>
        <a:spcPct val="0"/>
      </a:spcBef>
      <a:spcAft>
        <a:spcPct val="0"/>
      </a:spcAft>
      <a:defRPr kern="1200">
        <a:solidFill>
          <a:schemeClr val="tx1"/>
        </a:solidFill>
        <a:latin typeface="Arial" pitchFamily="-1" charset="0"/>
        <a:ea typeface="+mn-ea"/>
        <a:cs typeface="+mn-cs"/>
      </a:defRPr>
    </a:lvl2pPr>
    <a:lvl3pPr marL="914400" algn="l" rtl="0" fontAlgn="base">
      <a:spcBef>
        <a:spcPct val="0"/>
      </a:spcBef>
      <a:spcAft>
        <a:spcPct val="0"/>
      </a:spcAft>
      <a:defRPr kern="1200">
        <a:solidFill>
          <a:schemeClr val="tx1"/>
        </a:solidFill>
        <a:latin typeface="Arial" pitchFamily="-1" charset="0"/>
        <a:ea typeface="+mn-ea"/>
        <a:cs typeface="+mn-cs"/>
      </a:defRPr>
    </a:lvl3pPr>
    <a:lvl4pPr marL="1371600" algn="l" rtl="0" fontAlgn="base">
      <a:spcBef>
        <a:spcPct val="0"/>
      </a:spcBef>
      <a:spcAft>
        <a:spcPct val="0"/>
      </a:spcAft>
      <a:defRPr kern="1200">
        <a:solidFill>
          <a:schemeClr val="tx1"/>
        </a:solidFill>
        <a:latin typeface="Arial" pitchFamily="-1" charset="0"/>
        <a:ea typeface="+mn-ea"/>
        <a:cs typeface="+mn-cs"/>
      </a:defRPr>
    </a:lvl4pPr>
    <a:lvl5pPr marL="1828800" algn="l" rtl="0" fontAlgn="base">
      <a:spcBef>
        <a:spcPct val="0"/>
      </a:spcBef>
      <a:spcAft>
        <a:spcPct val="0"/>
      </a:spcAft>
      <a:defRPr kern="1200">
        <a:solidFill>
          <a:schemeClr val="tx1"/>
        </a:solidFill>
        <a:latin typeface="Arial" pitchFamily="-1" charset="0"/>
        <a:ea typeface="+mn-ea"/>
        <a:cs typeface="+mn-cs"/>
      </a:defRPr>
    </a:lvl5pPr>
    <a:lvl6pPr marL="2286000" algn="l" defTabSz="457200" rtl="0" eaLnBrk="1" latinLnBrk="0" hangingPunct="1">
      <a:defRPr kern="1200">
        <a:solidFill>
          <a:schemeClr val="tx1"/>
        </a:solidFill>
        <a:latin typeface="Arial" pitchFamily="-1" charset="0"/>
        <a:ea typeface="+mn-ea"/>
        <a:cs typeface="+mn-cs"/>
      </a:defRPr>
    </a:lvl6pPr>
    <a:lvl7pPr marL="2743200" algn="l" defTabSz="457200" rtl="0" eaLnBrk="1" latinLnBrk="0" hangingPunct="1">
      <a:defRPr kern="1200">
        <a:solidFill>
          <a:schemeClr val="tx1"/>
        </a:solidFill>
        <a:latin typeface="Arial" pitchFamily="-1" charset="0"/>
        <a:ea typeface="+mn-ea"/>
        <a:cs typeface="+mn-cs"/>
      </a:defRPr>
    </a:lvl7pPr>
    <a:lvl8pPr marL="3200400" algn="l" defTabSz="457200" rtl="0" eaLnBrk="1" latinLnBrk="0" hangingPunct="1">
      <a:defRPr kern="1200">
        <a:solidFill>
          <a:schemeClr val="tx1"/>
        </a:solidFill>
        <a:latin typeface="Arial" pitchFamily="-1" charset="0"/>
        <a:ea typeface="+mn-ea"/>
        <a:cs typeface="+mn-cs"/>
      </a:defRPr>
    </a:lvl8pPr>
    <a:lvl9pPr marL="3657600" algn="l" defTabSz="457200" rtl="0" eaLnBrk="1" latinLnBrk="0" hangingPunct="1">
      <a:defRPr kern="1200">
        <a:solidFill>
          <a:schemeClr val="tx1"/>
        </a:solidFill>
        <a:latin typeface="Arial" pitchFamily="-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9933"/>
    <a:srgbClr val="FFFF00"/>
    <a:srgbClr val="33CC33"/>
    <a:srgbClr val="00C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9"/>
  </p:normalViewPr>
  <p:slideViewPr>
    <p:cSldViewPr>
      <p:cViewPr varScale="1">
        <p:scale>
          <a:sx n="129" d="100"/>
          <a:sy n="129" d="100"/>
        </p:scale>
        <p:origin x="1704" y="192"/>
      </p:cViewPr>
      <p:guideLst>
        <p:guide orient="horz" pos="2160"/>
        <p:guide pos="2880"/>
      </p:guideLst>
    </p:cSldViewPr>
  </p:slideViewPr>
  <p:notesTextViewPr>
    <p:cViewPr>
      <p:scale>
        <a:sx n="100" d="100"/>
        <a:sy n="100" d="100"/>
      </p:scale>
      <p:origin x="0" y="0"/>
    </p:cViewPr>
  </p:notesTextViewPr>
  <p:sorterViewPr>
    <p:cViewPr>
      <p:scale>
        <a:sx n="103" d="100"/>
        <a:sy n="103" d="100"/>
      </p:scale>
      <p:origin x="0" y="2976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29.xml"/><Relationship Id="rId143" Type="http://schemas.openxmlformats.org/officeDocument/2006/relationships/slide" Target="slides/slide130.xml"/><Relationship Id="rId144" Type="http://schemas.openxmlformats.org/officeDocument/2006/relationships/slide" Target="slides/slide131.xml"/><Relationship Id="rId145" Type="http://schemas.openxmlformats.org/officeDocument/2006/relationships/slide" Target="slides/slide132.xml"/><Relationship Id="rId146" Type="http://schemas.openxmlformats.org/officeDocument/2006/relationships/slide" Target="slides/slide133.xml"/><Relationship Id="rId147" Type="http://schemas.openxmlformats.org/officeDocument/2006/relationships/slide" Target="slides/slide134.xml"/><Relationship Id="rId148" Type="http://schemas.openxmlformats.org/officeDocument/2006/relationships/slide" Target="slides/slide135.xml"/><Relationship Id="rId149" Type="http://schemas.openxmlformats.org/officeDocument/2006/relationships/slide" Target="slides/slide13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 Id="rId110" Type="http://schemas.openxmlformats.org/officeDocument/2006/relationships/slide" Target="slides/slide97.xml"/><Relationship Id="rId111" Type="http://schemas.openxmlformats.org/officeDocument/2006/relationships/slide" Target="slides/slide98.xml"/><Relationship Id="rId112" Type="http://schemas.openxmlformats.org/officeDocument/2006/relationships/slide" Target="slides/slide99.xml"/><Relationship Id="rId113" Type="http://schemas.openxmlformats.org/officeDocument/2006/relationships/slide" Target="slides/slide100.xml"/><Relationship Id="rId114" Type="http://schemas.openxmlformats.org/officeDocument/2006/relationships/slide" Target="slides/slide101.xml"/><Relationship Id="rId115" Type="http://schemas.openxmlformats.org/officeDocument/2006/relationships/slide" Target="slides/slide102.xml"/><Relationship Id="rId116" Type="http://schemas.openxmlformats.org/officeDocument/2006/relationships/slide" Target="slides/slide103.xml"/><Relationship Id="rId117" Type="http://schemas.openxmlformats.org/officeDocument/2006/relationships/slide" Target="slides/slide104.xml"/><Relationship Id="rId118" Type="http://schemas.openxmlformats.org/officeDocument/2006/relationships/slide" Target="slides/slide105.xml"/><Relationship Id="rId119" Type="http://schemas.openxmlformats.org/officeDocument/2006/relationships/slide" Target="slides/slide106.xml"/><Relationship Id="rId150" Type="http://schemas.openxmlformats.org/officeDocument/2006/relationships/slide" Target="slides/slide137.xml"/><Relationship Id="rId151" Type="http://schemas.openxmlformats.org/officeDocument/2006/relationships/slide" Target="slides/slide138.xml"/><Relationship Id="rId152" Type="http://schemas.openxmlformats.org/officeDocument/2006/relationships/slide" Target="slides/slide13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153" Type="http://schemas.openxmlformats.org/officeDocument/2006/relationships/slide" Target="slides/slide140.xml"/><Relationship Id="rId154" Type="http://schemas.openxmlformats.org/officeDocument/2006/relationships/slide" Target="slides/slide141.xml"/><Relationship Id="rId155" Type="http://schemas.openxmlformats.org/officeDocument/2006/relationships/slide" Target="slides/slide142.xml"/><Relationship Id="rId156" Type="http://schemas.openxmlformats.org/officeDocument/2006/relationships/slide" Target="slides/slide143.xml"/><Relationship Id="rId157" Type="http://schemas.openxmlformats.org/officeDocument/2006/relationships/slide" Target="slides/slide144.xml"/><Relationship Id="rId158" Type="http://schemas.openxmlformats.org/officeDocument/2006/relationships/slide" Target="slides/slide145.xml"/><Relationship Id="rId159" Type="http://schemas.openxmlformats.org/officeDocument/2006/relationships/notesMaster" Target="notesMasters/notesMaster1.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slide" Target="slides/slide82.xml"/><Relationship Id="rId96" Type="http://schemas.openxmlformats.org/officeDocument/2006/relationships/slide" Target="slides/slide83.xml"/><Relationship Id="rId97" Type="http://schemas.openxmlformats.org/officeDocument/2006/relationships/slide" Target="slides/slide84.xml"/><Relationship Id="rId98" Type="http://schemas.openxmlformats.org/officeDocument/2006/relationships/slide" Target="slides/slide85.xml"/><Relationship Id="rId99" Type="http://schemas.openxmlformats.org/officeDocument/2006/relationships/slide" Target="slides/slide86.xml"/><Relationship Id="rId120" Type="http://schemas.openxmlformats.org/officeDocument/2006/relationships/slide" Target="slides/slide107.xml"/><Relationship Id="rId121" Type="http://schemas.openxmlformats.org/officeDocument/2006/relationships/slide" Target="slides/slide108.xml"/><Relationship Id="rId122" Type="http://schemas.openxmlformats.org/officeDocument/2006/relationships/slide" Target="slides/slide109.xml"/><Relationship Id="rId123" Type="http://schemas.openxmlformats.org/officeDocument/2006/relationships/slide" Target="slides/slide110.xml"/><Relationship Id="rId124" Type="http://schemas.openxmlformats.org/officeDocument/2006/relationships/slide" Target="slides/slide111.xml"/><Relationship Id="rId125" Type="http://schemas.openxmlformats.org/officeDocument/2006/relationships/slide" Target="slides/slide112.xml"/><Relationship Id="rId126" Type="http://schemas.openxmlformats.org/officeDocument/2006/relationships/slide" Target="slides/slide113.xml"/><Relationship Id="rId127" Type="http://schemas.openxmlformats.org/officeDocument/2006/relationships/slide" Target="slides/slide114.xml"/><Relationship Id="rId128" Type="http://schemas.openxmlformats.org/officeDocument/2006/relationships/slide" Target="slides/slide115.xml"/><Relationship Id="rId129" Type="http://schemas.openxmlformats.org/officeDocument/2006/relationships/slide" Target="slides/slide116.xml"/><Relationship Id="rId160" Type="http://schemas.openxmlformats.org/officeDocument/2006/relationships/handoutMaster" Target="handoutMasters/handoutMaster1.xml"/><Relationship Id="rId161" Type="http://schemas.openxmlformats.org/officeDocument/2006/relationships/presProps" Target="presProps.xml"/><Relationship Id="rId162" Type="http://schemas.openxmlformats.org/officeDocument/2006/relationships/viewProps" Target="viewProp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63" Type="http://schemas.openxmlformats.org/officeDocument/2006/relationships/theme" Target="theme/theme1.xml"/><Relationship Id="rId164" Type="http://schemas.openxmlformats.org/officeDocument/2006/relationships/tableStyles" Target="tableStyles.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30" Type="http://schemas.openxmlformats.org/officeDocument/2006/relationships/slide" Target="slides/slide117.xml"/><Relationship Id="rId131" Type="http://schemas.openxmlformats.org/officeDocument/2006/relationships/slide" Target="slides/slide118.xml"/><Relationship Id="rId132" Type="http://schemas.openxmlformats.org/officeDocument/2006/relationships/slide" Target="slides/slide119.xml"/><Relationship Id="rId133" Type="http://schemas.openxmlformats.org/officeDocument/2006/relationships/slide" Target="slides/slide120.xml"/><Relationship Id="rId134" Type="http://schemas.openxmlformats.org/officeDocument/2006/relationships/slide" Target="slides/slide121.xml"/><Relationship Id="rId135" Type="http://schemas.openxmlformats.org/officeDocument/2006/relationships/slide" Target="slides/slide122.xml"/><Relationship Id="rId136" Type="http://schemas.openxmlformats.org/officeDocument/2006/relationships/slide" Target="slides/slide123.xml"/><Relationship Id="rId137" Type="http://schemas.openxmlformats.org/officeDocument/2006/relationships/slide" Target="slides/slide124.xml"/><Relationship Id="rId138" Type="http://schemas.openxmlformats.org/officeDocument/2006/relationships/slide" Target="slides/slide125.xml"/><Relationship Id="rId139" Type="http://schemas.openxmlformats.org/officeDocument/2006/relationships/slide" Target="slides/slide12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7.xml"/><Relationship Id="rId101" Type="http://schemas.openxmlformats.org/officeDocument/2006/relationships/slide" Target="slides/slide88.xml"/><Relationship Id="rId102" Type="http://schemas.openxmlformats.org/officeDocument/2006/relationships/slide" Target="slides/slide89.xml"/><Relationship Id="rId103" Type="http://schemas.openxmlformats.org/officeDocument/2006/relationships/slide" Target="slides/slide90.xml"/><Relationship Id="rId104" Type="http://schemas.openxmlformats.org/officeDocument/2006/relationships/slide" Target="slides/slide91.xml"/><Relationship Id="rId105" Type="http://schemas.openxmlformats.org/officeDocument/2006/relationships/slide" Target="slides/slide92.xml"/><Relationship Id="rId106" Type="http://schemas.openxmlformats.org/officeDocument/2006/relationships/slide" Target="slides/slide93.xml"/><Relationship Id="rId107" Type="http://schemas.openxmlformats.org/officeDocument/2006/relationships/slide" Target="slides/slide94.xml"/><Relationship Id="rId108" Type="http://schemas.openxmlformats.org/officeDocument/2006/relationships/slide" Target="slides/slide95.xml"/><Relationship Id="rId109" Type="http://schemas.openxmlformats.org/officeDocument/2006/relationships/slide" Target="slides/slide96.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7.xml"/><Relationship Id="rId141" Type="http://schemas.openxmlformats.org/officeDocument/2006/relationships/slide" Target="slides/slide1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7.wmf"/><Relationship Id="rId2" Type="http://schemas.openxmlformats.org/officeDocument/2006/relationships/image" Target="../media/image17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5.wmf"/><Relationship Id="rId2" Type="http://schemas.openxmlformats.org/officeDocument/2006/relationships/image" Target="../media/image18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9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0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13.png"/><Relationship Id="rId2" Type="http://schemas.openxmlformats.org/officeDocument/2006/relationships/image" Target="../media/image21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6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66.wmf"/><Relationship Id="rId2" Type="http://schemas.openxmlformats.org/officeDocument/2006/relationships/image" Target="../media/image267.wmf"/><Relationship Id="rId3" Type="http://schemas.openxmlformats.org/officeDocument/2006/relationships/image" Target="../media/image26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image" Target="../media/image23.png"/><Relationship Id="rId2" Type="http://schemas.openxmlformats.org/officeDocument/2006/relationships/image" Target="../media/image2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69.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72.wmf"/><Relationship Id="rId2" Type="http://schemas.openxmlformats.org/officeDocument/2006/relationships/image" Target="../media/image27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5.png"/><Relationship Id="rId2" Type="http://schemas.openxmlformats.org/officeDocument/2006/relationships/image" Target="../media/image14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5186"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05187" name="Rectangle 3"/>
          <p:cNvSpPr>
            <a:spLocks noGrp="1" noChangeArrowheads="1"/>
          </p:cNvSpPr>
          <p:nvPr>
            <p:ph type="dt" sz="quarter" idx="1"/>
          </p:nvPr>
        </p:nvSpPr>
        <p:spPr bwMode="auto">
          <a:xfrm>
            <a:off x="3927475"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05188" name="Rectangle 4"/>
          <p:cNvSpPr>
            <a:spLocks noGrp="1" noChangeArrowheads="1"/>
          </p:cNvSpPr>
          <p:nvPr>
            <p:ph type="ftr" sz="quarter" idx="2"/>
          </p:nvPr>
        </p:nvSpPr>
        <p:spPr bwMode="auto">
          <a:xfrm>
            <a:off x="0"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05189" name="Rectangle 5"/>
          <p:cNvSpPr>
            <a:spLocks noGrp="1" noChangeArrowheads="1"/>
          </p:cNvSpPr>
          <p:nvPr>
            <p:ph type="sldNum" sz="quarter" idx="3"/>
          </p:nvPr>
        </p:nvSpPr>
        <p:spPr bwMode="auto">
          <a:xfrm>
            <a:off x="3927475"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23BACE3-D2BD-A345-AA75-40CBFEDBAE9F}"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endParaRPr lang="en-US"/>
          </a:p>
        </p:txBody>
      </p:sp>
      <p:sp>
        <p:nvSpPr>
          <p:cNvPr id="4099" name="Rectangle 3"/>
          <p:cNvSpPr>
            <a:spLocks noGrp="1" noChangeArrowheads="1"/>
          </p:cNvSpPr>
          <p:nvPr>
            <p:ph type="dt" idx="1"/>
          </p:nvPr>
        </p:nvSpPr>
        <p:spPr bwMode="auto">
          <a:xfrm>
            <a:off x="3927475" y="0"/>
            <a:ext cx="3005138" cy="46037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endParaRPr lang="en-US"/>
          </a:p>
        </p:txBody>
      </p:sp>
      <p:sp>
        <p:nvSpPr>
          <p:cNvPr id="46084"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3738" y="4379913"/>
            <a:ext cx="5546725" cy="4148137"/>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758238"/>
            <a:ext cx="3005138" cy="460375"/>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endParaRPr lang="en-US"/>
          </a:p>
        </p:txBody>
      </p:sp>
      <p:sp>
        <p:nvSpPr>
          <p:cNvPr id="4103" name="Rectangle 7"/>
          <p:cNvSpPr>
            <a:spLocks noGrp="1" noChangeArrowheads="1"/>
          </p:cNvSpPr>
          <p:nvPr>
            <p:ph type="sldNum" sz="quarter" idx="5"/>
          </p:nvPr>
        </p:nvSpPr>
        <p:spPr bwMode="auto">
          <a:xfrm>
            <a:off x="3927475" y="8758238"/>
            <a:ext cx="3005138" cy="460375"/>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fld id="{53EB071E-FF2A-0049-8DAC-259721B498B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ttic.uchicago.edu/~xren/research/iccv2003/"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08036B-8A79-3E47-B62B-2989C67D4439}" type="slidenum">
              <a:rPr lang="en-US">
                <a:solidFill>
                  <a:prstClr val="black"/>
                </a:solidFill>
              </a:rPr>
              <a:pPr>
                <a:defRPr/>
              </a:pPr>
              <a:t>2</a:t>
            </a:fld>
            <a:endParaRPr lang="en-US">
              <a:solidFill>
                <a:prstClr val="black"/>
              </a:solidFill>
            </a:endParaRPr>
          </a:p>
        </p:txBody>
      </p:sp>
      <p:sp>
        <p:nvSpPr>
          <p:cNvPr id="71373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713731" name="Rectangle 3"/>
          <p:cNvSpPr>
            <a:spLocks noGrp="1" noChangeArrowheads="1"/>
          </p:cNvSpPr>
          <p:nvPr>
            <p:ph type="body" idx="1"/>
          </p:nvPr>
        </p:nvSpPr>
        <p:spPr>
          <a:xfrm>
            <a:off x="693113" y="4379286"/>
            <a:ext cx="5547975" cy="4150019"/>
          </a:xfrm>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19F965E-3C10-FE46-BCB3-7761F1AFD2D6}" type="slidenum">
              <a:rPr lang="en-US">
                <a:solidFill>
                  <a:prstClr val="black"/>
                </a:solidFill>
                <a:latin typeface="Times New Roman" pitchFamily="-1" charset="0"/>
                <a:ea typeface="Times New Roman" pitchFamily="-1" charset="0"/>
                <a:cs typeface="Times New Roman" pitchFamily="-1" charset="0"/>
              </a:rPr>
              <a:pPr/>
              <a:t>22</a:t>
            </a:fld>
            <a:endParaRPr lang="en-US">
              <a:solidFill>
                <a:prstClr val="black"/>
              </a:solidFill>
              <a:latin typeface="Times New Roman" pitchFamily="-1" charset="0"/>
              <a:ea typeface="Times New Roman" pitchFamily="-1" charset="0"/>
              <a:cs typeface="Times New Roman" pitchFamily="-1" charset="0"/>
            </a:endParaRPr>
          </a:p>
        </p:txBody>
      </p:sp>
      <p:sp>
        <p:nvSpPr>
          <p:cNvPr id="101379" name="Rectangle 2"/>
          <p:cNvSpPr>
            <a:spLocks noGrp="1" noRot="1" noChangeAspect="1" noChangeArrowheads="1" noTextEdit="1"/>
          </p:cNvSpPr>
          <p:nvPr>
            <p:ph type="sldImg"/>
          </p:nvPr>
        </p:nvSpPr>
        <p:spPr>
          <a:xfrm>
            <a:off x="1163638" y="690563"/>
            <a:ext cx="4610100" cy="3457575"/>
          </a:xfrm>
          <a:ln/>
        </p:spPr>
      </p:sp>
      <p:sp>
        <p:nvSpPr>
          <p:cNvPr id="101380" name="Rectangle 3"/>
          <p:cNvSpPr>
            <a:spLocks noGrp="1" noChangeArrowheads="1"/>
          </p:cNvSpPr>
          <p:nvPr>
            <p:ph type="body" idx="1"/>
          </p:nvPr>
        </p:nvSpPr>
        <p:spPr>
          <a:xfrm>
            <a:off x="925513" y="4381500"/>
            <a:ext cx="5083175" cy="4148138"/>
          </a:xfrm>
          <a:noFill/>
          <a:ln/>
        </p:spPr>
        <p:txBody>
          <a:bodyPr/>
          <a:lstStyle/>
          <a:p>
            <a:pPr eaLnBrk="1" hangingPunct="1"/>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endParaRPr lang="en-US" dirty="0">
              <a:latin typeface="Times New Roman" pitchFamily="-1" charset="0"/>
              <a:ea typeface="Times New Roman" pitchFamily="-1" charset="0"/>
              <a:cs typeface="Times New Roman" pitchFamily="-1"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36551ED-4E03-1A4F-9012-5B460250DEBA}" type="slidenum">
              <a:rPr lang="en-US">
                <a:solidFill>
                  <a:prstClr val="black"/>
                </a:solidFill>
                <a:latin typeface="Times New Roman" pitchFamily="-1" charset="0"/>
                <a:ea typeface="Times New Roman" pitchFamily="-1" charset="0"/>
                <a:cs typeface="Times New Roman" pitchFamily="-1" charset="0"/>
              </a:rPr>
              <a:pPr/>
              <a:t>28</a:t>
            </a:fld>
            <a:endParaRPr lang="en-US">
              <a:solidFill>
                <a:prstClr val="black"/>
              </a:solidFill>
              <a:latin typeface="Times New Roman" pitchFamily="-1" charset="0"/>
              <a:ea typeface="Times New Roman" pitchFamily="-1" charset="0"/>
              <a:cs typeface="Times New Roman" pitchFamily="-1"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25513" y="4379913"/>
            <a:ext cx="5083175" cy="4149725"/>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a:p>
            <a:pPr eaLnBrk="1" hangingPunct="1"/>
            <a:endParaRPr lang="en-US" dirty="0">
              <a:latin typeface="Times New Roman" pitchFamily="-1" charset="0"/>
              <a:ea typeface="Times New Roman" pitchFamily="-1" charset="0"/>
              <a:cs typeface="Times New Roman"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C664509-A958-AD4F-A4A5-E29E1E50A140}" type="slidenum">
              <a:rPr lang="en-US">
                <a:solidFill>
                  <a:prstClr val="black"/>
                </a:solidFill>
                <a:latin typeface="Times New Roman" pitchFamily="-1" charset="0"/>
                <a:ea typeface="Times New Roman" pitchFamily="-1" charset="0"/>
                <a:cs typeface="Times New Roman" pitchFamily="-1" charset="0"/>
              </a:rPr>
              <a:pPr/>
              <a:t>30</a:t>
            </a:fld>
            <a:endParaRPr lang="en-US">
              <a:solidFill>
                <a:prstClr val="black"/>
              </a:solidFill>
              <a:latin typeface="Times New Roman" pitchFamily="-1" charset="0"/>
              <a:ea typeface="Times New Roman" pitchFamily="-1" charset="0"/>
              <a:cs typeface="Times New Roman" pitchFamily="-1" charset="0"/>
            </a:endParaRPr>
          </a:p>
        </p:txBody>
      </p:sp>
      <p:sp>
        <p:nvSpPr>
          <p:cNvPr id="106499" name="Rectangle 2"/>
          <p:cNvSpPr>
            <a:spLocks noGrp="1" noRot="1" noChangeAspect="1" noChangeArrowheads="1" noTextEdit="1"/>
          </p:cNvSpPr>
          <p:nvPr>
            <p:ph type="sldImg"/>
          </p:nvPr>
        </p:nvSpPr>
        <p:spPr>
          <a:xfrm>
            <a:off x="1163638" y="690563"/>
            <a:ext cx="4610100" cy="3457575"/>
          </a:xfrm>
          <a:ln/>
        </p:spPr>
      </p:sp>
      <p:sp>
        <p:nvSpPr>
          <p:cNvPr id="106500" name="Rectangle 3"/>
          <p:cNvSpPr>
            <a:spLocks noGrp="1" noChangeArrowheads="1"/>
          </p:cNvSpPr>
          <p:nvPr>
            <p:ph type="body" idx="1"/>
          </p:nvPr>
        </p:nvSpPr>
        <p:spPr>
          <a:xfrm>
            <a:off x="925513" y="4381500"/>
            <a:ext cx="5083175" cy="4148138"/>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a:p>
            <a:pPr eaLnBrk="1" hangingPunct="1"/>
            <a:endParaRPr lang="en-US" dirty="0" smtClean="0">
              <a:latin typeface="Times New Roman" pitchFamily="-1" charset="0"/>
              <a:ea typeface="Times New Roman" pitchFamily="-1" charset="0"/>
              <a:cs typeface="Times New Roman" pitchFamily="-1" charset="0"/>
            </a:endParaRPr>
          </a:p>
          <a:p>
            <a:pPr eaLnBrk="1" hangingPunct="1"/>
            <a:r>
              <a:rPr lang="en-US" dirty="0" smtClean="0">
                <a:latin typeface="Times New Roman" pitchFamily="-1" charset="0"/>
                <a:ea typeface="Times New Roman" pitchFamily="-1" charset="0"/>
                <a:cs typeface="Times New Roman" pitchFamily="-1" charset="0"/>
              </a:rPr>
              <a:t>The gradient</a:t>
            </a:r>
            <a:r>
              <a:rPr lang="en-US" baseline="0" dirty="0" smtClean="0">
                <a:latin typeface="Times New Roman" pitchFamily="-1" charset="0"/>
                <a:ea typeface="Times New Roman" pitchFamily="-1" charset="0"/>
                <a:cs typeface="Times New Roman" pitchFamily="-1" charset="0"/>
              </a:rPr>
              <a:t> magnitude tend to be large along thick trails in an image. Ideally we would like to condense these trails into curves of representative edge points. A natural way to do this is to cut the trail perpendicular to its direction and look for a peak. We use the gradient direction as an estimate of the direction in which to cut. The fig on the left shows a trail or large gradient magnitude: I the center an appropriate cutting direction, the left shows the peak in this direction</a:t>
            </a:r>
            <a:endParaRPr lang="en-US" dirty="0">
              <a:latin typeface="Times New Roman" pitchFamily="-1" charset="0"/>
              <a:ea typeface="Times New Roman" pitchFamily="-1" charset="0"/>
              <a:cs typeface="Times New Roman" pitchFamily="-1"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22AC8D7-CA86-1E4D-8B39-8B76199195BD}" type="slidenum">
              <a:rPr lang="en-US">
                <a:solidFill>
                  <a:prstClr val="black"/>
                </a:solidFill>
                <a:latin typeface="Times New Roman" pitchFamily="-1" charset="0"/>
                <a:ea typeface="Times New Roman" pitchFamily="-1" charset="0"/>
                <a:cs typeface="Times New Roman" pitchFamily="-1" charset="0"/>
              </a:rPr>
              <a:pPr/>
              <a:t>31</a:t>
            </a:fld>
            <a:endParaRPr lang="en-US">
              <a:solidFill>
                <a:prstClr val="black"/>
              </a:solidFill>
              <a:latin typeface="Times New Roman" pitchFamily="-1" charset="0"/>
              <a:ea typeface="Times New Roman" pitchFamily="-1" charset="0"/>
              <a:cs typeface="Times New Roman" pitchFamily="-1" charset="0"/>
            </a:endParaRPr>
          </a:p>
        </p:txBody>
      </p:sp>
      <p:sp>
        <p:nvSpPr>
          <p:cNvPr id="108547" name="Rectangle 2"/>
          <p:cNvSpPr>
            <a:spLocks noGrp="1" noRot="1" noChangeAspect="1" noChangeArrowheads="1" noTextEdit="1"/>
          </p:cNvSpPr>
          <p:nvPr>
            <p:ph type="sldImg"/>
          </p:nvPr>
        </p:nvSpPr>
        <p:spPr>
          <a:xfrm>
            <a:off x="1163638" y="690563"/>
            <a:ext cx="4610100" cy="3457575"/>
          </a:xfrm>
          <a:ln/>
        </p:spPr>
      </p:sp>
      <p:sp>
        <p:nvSpPr>
          <p:cNvPr id="108548" name="Rectangle 3"/>
          <p:cNvSpPr>
            <a:spLocks noGrp="1" noChangeArrowheads="1"/>
          </p:cNvSpPr>
          <p:nvPr>
            <p:ph type="body" idx="1"/>
          </p:nvPr>
        </p:nvSpPr>
        <p:spPr>
          <a:xfrm>
            <a:off x="925513" y="4381500"/>
            <a:ext cx="5083175" cy="4148138"/>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a:p>
            <a:pPr eaLnBrk="1" hangingPunct="1"/>
            <a:endParaRPr lang="en-US" dirty="0">
              <a:latin typeface="Times New Roman" pitchFamily="-1" charset="0"/>
              <a:ea typeface="Times New Roman" pitchFamily="-1" charset="0"/>
              <a:cs typeface="Times New Roman" pitchFamily="-1"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0C41401-D704-5344-90DC-C9B86B8E6523}" type="slidenum">
              <a:rPr lang="en-US">
                <a:solidFill>
                  <a:prstClr val="black"/>
                </a:solidFill>
              </a:rPr>
              <a:pPr/>
              <a:t>6</a:t>
            </a:fld>
            <a:endParaRPr lang="en-US">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53A48C9-B788-9F44-A4C2-E358BBEDB510}" type="slidenum">
              <a:rPr lang="en-US">
                <a:solidFill>
                  <a:prstClr val="black"/>
                </a:solidFill>
                <a:latin typeface="Times New Roman" pitchFamily="-1" charset="0"/>
                <a:ea typeface="Times New Roman" pitchFamily="-1" charset="0"/>
                <a:cs typeface="Times New Roman" pitchFamily="-1" charset="0"/>
              </a:rPr>
              <a:pPr/>
              <a:t>34</a:t>
            </a:fld>
            <a:endParaRPr lang="en-US">
              <a:solidFill>
                <a:prstClr val="black"/>
              </a:solidFill>
              <a:latin typeface="Times New Roman" pitchFamily="-1" charset="0"/>
              <a:ea typeface="Times New Roman" pitchFamily="-1" charset="0"/>
              <a:cs typeface="Times New Roman" pitchFamily="-1" charset="0"/>
            </a:endParaRPr>
          </a:p>
        </p:txBody>
      </p:sp>
      <p:sp>
        <p:nvSpPr>
          <p:cNvPr id="113667" name="Rectangle 2"/>
          <p:cNvSpPr>
            <a:spLocks noGrp="1" noRot="1" noChangeAspect="1" noChangeArrowheads="1" noTextEdit="1"/>
          </p:cNvSpPr>
          <p:nvPr>
            <p:ph type="sldImg"/>
          </p:nvPr>
        </p:nvSpPr>
        <p:spPr>
          <a:xfrm>
            <a:off x="1163638" y="690563"/>
            <a:ext cx="4610100" cy="3457575"/>
          </a:xfrm>
          <a:ln/>
        </p:spPr>
      </p:sp>
      <p:sp>
        <p:nvSpPr>
          <p:cNvPr id="113668" name="Rectangle 3"/>
          <p:cNvSpPr>
            <a:spLocks noGrp="1" noChangeArrowheads="1"/>
          </p:cNvSpPr>
          <p:nvPr>
            <p:ph type="body" idx="1"/>
          </p:nvPr>
        </p:nvSpPr>
        <p:spPr>
          <a:xfrm>
            <a:off x="925513" y="4381500"/>
            <a:ext cx="5083175" cy="4148138"/>
          </a:xfrm>
          <a:noFill/>
          <a:ln/>
        </p:spPr>
        <p:txBody>
          <a:bodyPr/>
          <a:lstStyle/>
          <a:p>
            <a:pPr eaLnBrk="1" hangingPunct="1"/>
            <a:r>
              <a:rPr lang="en-US" dirty="0" smtClean="0">
                <a:latin typeface="Times New Roman" pitchFamily="-1" charset="0"/>
                <a:ea typeface="Times New Roman" pitchFamily="-1" charset="0"/>
                <a:cs typeface="Times New Roman" pitchFamily="-1" charset="0"/>
              </a:rPr>
              <a:t>A two stage</a:t>
            </a:r>
            <a:endParaRPr lang="en-US" dirty="0">
              <a:latin typeface="Times New Roman" pitchFamily="-1" charset="0"/>
              <a:ea typeface="Times New Roman" pitchFamily="-1" charset="0"/>
              <a:cs typeface="Times New Roman" pitchFamily="-1"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283E421B-A223-5141-88E3-04597C814B94}" type="slidenum">
              <a:rPr lang="en-US"/>
              <a:pPr/>
              <a:t>41</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ln>
            <a:miter lim="800000"/>
            <a:headEnd/>
            <a:tailEnd/>
          </a:ln>
        </p:spPr>
        <p:txBody>
          <a:bodyPr/>
          <a:lstStyle/>
          <a:p>
            <a:fld id="{8938A034-6159-4A4C-90C2-B1C41CB64F79}" type="slidenum">
              <a:rPr lang="en-US">
                <a:solidFill>
                  <a:srgbClr val="000000"/>
                </a:solidFill>
              </a:rPr>
              <a:pPr/>
              <a:t>51</a:t>
            </a:fld>
            <a:endParaRPr lang="en-US">
              <a:solidFill>
                <a:srgbClr val="000000"/>
              </a:solidFill>
            </a:endParaRPr>
          </a:p>
        </p:txBody>
      </p:sp>
      <p:sp>
        <p:nvSpPr>
          <p:cNvPr id="187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7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smtClean="0">
                <a:solidFill>
                  <a:srgbClr val="000000"/>
                </a:solidFill>
                <a:ea typeface="Arial" pitchFamily="-104" charset="0"/>
                <a:cs typeface="Arial" pitchFamily="-104" charset="0"/>
              </a:rPr>
              <a:t>X. </a:t>
            </a:r>
            <a:r>
              <a:rPr lang="en-US" sz="1200" dirty="0" err="1" smtClean="0">
                <a:solidFill>
                  <a:srgbClr val="000000"/>
                </a:solidFill>
                <a:ea typeface="Arial" pitchFamily="-104" charset="0"/>
                <a:cs typeface="Arial" pitchFamily="-104" charset="0"/>
              </a:rPr>
              <a:t>Ren</a:t>
            </a:r>
            <a:r>
              <a:rPr lang="en-US" sz="1200" dirty="0" smtClean="0">
                <a:solidFill>
                  <a:srgbClr val="000000"/>
                </a:solidFill>
                <a:ea typeface="Arial" pitchFamily="-104" charset="0"/>
                <a:cs typeface="Arial" pitchFamily="-104" charset="0"/>
              </a:rPr>
              <a:t> and J. </a:t>
            </a:r>
            <a:r>
              <a:rPr lang="en-US" sz="1200" dirty="0" err="1" smtClean="0">
                <a:solidFill>
                  <a:srgbClr val="000000"/>
                </a:solidFill>
                <a:ea typeface="Arial" pitchFamily="-104" charset="0"/>
                <a:cs typeface="Arial" pitchFamily="-104" charset="0"/>
              </a:rPr>
              <a:t>Malik</a:t>
            </a:r>
            <a:r>
              <a:rPr lang="en-US" sz="1200" dirty="0" smtClean="0">
                <a:solidFill>
                  <a:srgbClr val="000000"/>
                </a:solidFill>
                <a:ea typeface="Arial" pitchFamily="-104" charset="0"/>
                <a:cs typeface="Arial" pitchFamily="-104" charset="0"/>
              </a:rPr>
              <a:t>. </a:t>
            </a:r>
            <a:r>
              <a:rPr lang="en-US" sz="1200" b="1" dirty="0" smtClean="0">
                <a:solidFill>
                  <a:srgbClr val="000000"/>
                </a:solidFill>
                <a:ea typeface="Arial" pitchFamily="-104" charset="0"/>
                <a:cs typeface="Arial" pitchFamily="-104" charset="0"/>
                <a:hlinkClick r:id="rId3"/>
              </a:rPr>
              <a:t>Learning a classification model for segmentation.</a:t>
            </a:r>
            <a:r>
              <a:rPr lang="en-US" sz="1200" dirty="0" smtClean="0">
                <a:solidFill>
                  <a:srgbClr val="000000"/>
                </a:solidFill>
                <a:ea typeface="Arial" pitchFamily="-104" charset="0"/>
                <a:cs typeface="Arial" pitchFamily="-104" charset="0"/>
              </a:rPr>
              <a:t> ICCV 2003.</a:t>
            </a:r>
            <a:endParaRPr lang="en-US" sz="1200" b="1" dirty="0" smtClean="0">
              <a:solidFill>
                <a:srgbClr val="000000"/>
              </a:solidFill>
              <a:ea typeface="Arial" pitchFamily="-104" charset="0"/>
              <a:cs typeface="Arial" pitchFamily="-104" charset="0"/>
            </a:endParaRPr>
          </a:p>
          <a:p>
            <a:pPr>
              <a:spcBef>
                <a:spcPct val="0"/>
              </a:spcBef>
            </a:pP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noFill/>
          <a:ln>
            <a:miter lim="800000"/>
            <a:headEnd/>
            <a:tailEnd/>
          </a:ln>
        </p:spPr>
        <p:txBody>
          <a:bodyPr/>
          <a:lstStyle/>
          <a:p>
            <a:fld id="{7E503D0D-7B9D-8647-B710-4394ABF96DD8}" type="slidenum">
              <a:rPr lang="en-US">
                <a:solidFill>
                  <a:srgbClr val="000000"/>
                </a:solidFill>
              </a:rPr>
              <a:pPr/>
              <a:t>53</a:t>
            </a:fld>
            <a:endParaRPr lang="en-US">
              <a:solidFill>
                <a:srgbClr val="000000"/>
              </a:solidFill>
            </a:endParaRPr>
          </a:p>
        </p:txBody>
      </p:sp>
      <p:sp>
        <p:nvSpPr>
          <p:cNvPr id="190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0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CAC88463-C96E-D44C-8B49-E575E69A29FB}" type="slidenum">
              <a:rPr lang="en-US">
                <a:solidFill>
                  <a:prstClr val="black"/>
                </a:solidFill>
              </a:rPr>
              <a:pPr/>
              <a:t>54</a:t>
            </a:fld>
            <a:endParaRPr lang="en-US">
              <a:solidFill>
                <a:prstClr val="black"/>
              </a:solidFill>
            </a:endParaRPr>
          </a:p>
        </p:txBody>
      </p:sp>
      <p:sp>
        <p:nvSpPr>
          <p:cNvPr id="136195" name="Rectangle 2"/>
          <p:cNvSpPr>
            <a:spLocks noGrp="1" noRot="1" noChangeAspect="1" noChangeArrowheads="1" noTextEdit="1"/>
          </p:cNvSpPr>
          <p:nvPr>
            <p:ph type="sldImg"/>
          </p:nvPr>
        </p:nvSpPr>
        <p:spPr>
          <a:xfrm>
            <a:off x="1160463" y="690563"/>
            <a:ext cx="4610100" cy="3457575"/>
          </a:xfrm>
          <a:ln/>
        </p:spPr>
      </p:sp>
      <p:sp>
        <p:nvSpPr>
          <p:cNvPr id="136196"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5F03DBC6-D27B-1142-ACFB-7F342C82734D}" type="slidenum">
              <a:rPr lang="en-US">
                <a:solidFill>
                  <a:prstClr val="black"/>
                </a:solidFill>
              </a:rPr>
              <a:pPr/>
              <a:t>56</a:t>
            </a:fld>
            <a:endParaRPr lang="en-US">
              <a:solidFill>
                <a:prstClr val="black"/>
              </a:solidFill>
            </a:endParaRPr>
          </a:p>
        </p:txBody>
      </p:sp>
      <p:sp>
        <p:nvSpPr>
          <p:cNvPr id="140291" name="Rectangle 2"/>
          <p:cNvSpPr>
            <a:spLocks noGrp="1" noRot="1" noChangeAspect="1" noChangeArrowheads="1" noTextEdit="1"/>
          </p:cNvSpPr>
          <p:nvPr>
            <p:ph type="sldImg"/>
          </p:nvPr>
        </p:nvSpPr>
        <p:spPr>
          <a:xfrm>
            <a:off x="1160463" y="690563"/>
            <a:ext cx="4610100" cy="3457575"/>
          </a:xfrm>
          <a:ln/>
        </p:spPr>
      </p:sp>
      <p:sp>
        <p:nvSpPr>
          <p:cNvPr id="140292" name="Rectangle 3"/>
          <p:cNvSpPr>
            <a:spLocks noGrp="1" noChangeArrowheads="1"/>
          </p:cNvSpPr>
          <p:nvPr>
            <p:ph type="body" idx="1"/>
          </p:nvPr>
        </p:nvSpPr>
        <p:spPr>
          <a:xfrm>
            <a:off x="923925" y="4378325"/>
            <a:ext cx="5086350" cy="4151313"/>
          </a:xfrm>
          <a:noFill/>
          <a:ln/>
        </p:spPr>
        <p:txBody>
          <a:bodyPr/>
          <a:lstStyle/>
          <a:p>
            <a:pPr eaLnBrk="1" hangingPunct="1"/>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noFill/>
          <a:ln>
            <a:miter lim="800000"/>
            <a:headEnd/>
            <a:tailEnd/>
          </a:ln>
        </p:spPr>
        <p:txBody>
          <a:bodyPr/>
          <a:lstStyle/>
          <a:p>
            <a:fld id="{675DB265-2706-FD4D-BFBE-5D5B5AE5186F}" type="slidenum">
              <a:rPr lang="en-US">
                <a:solidFill>
                  <a:srgbClr val="000000"/>
                </a:solidFill>
              </a:rPr>
              <a:pPr/>
              <a:t>59</a:t>
            </a:fld>
            <a:endParaRPr lang="en-US">
              <a:solidFill>
                <a:srgbClr val="000000"/>
              </a:solidFill>
            </a:endParaRPr>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1492"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r>
              <a:rPr lang="en-US" dirty="0"/>
              <a:t>I gave each pixel the mean intensity or mean color of its cluster --- this is basically just vector quantizing the image intensities/colors.  Notice that there is no requirement that clusters be spatially localized and they’re not</a:t>
            </a:r>
            <a:r>
              <a:rPr lang="en-US" dirty="0" smtClean="0"/>
              <a:t>.</a:t>
            </a:r>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a:p>
            <a:pPr>
              <a:spcBef>
                <a:spcPct val="0"/>
              </a:spcBef>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6793DD2-EF63-834A-A3E2-50306A326254}" type="slidenum">
              <a:rPr lang="en-US">
                <a:solidFill>
                  <a:prstClr val="black"/>
                </a:solidFill>
              </a:rPr>
              <a:pPr/>
              <a:t>7</a:t>
            </a:fld>
            <a:endParaRPr lang="en-US">
              <a:solidFill>
                <a:prstClr val="black"/>
              </a:solidFill>
            </a:endParaRPr>
          </a:p>
        </p:txBody>
      </p:sp>
      <p:sp>
        <p:nvSpPr>
          <p:cNvPr id="71683" name="Rectangle 2"/>
          <p:cNvSpPr>
            <a:spLocks noGrp="1" noRot="1" noChangeAspect="1" noChangeArrowheads="1" noTextEdit="1"/>
          </p:cNvSpPr>
          <p:nvPr>
            <p:ph type="sldImg"/>
          </p:nvPr>
        </p:nvSpPr>
        <p:spPr>
          <a:xfrm>
            <a:off x="1162050" y="690563"/>
            <a:ext cx="4610100" cy="3457575"/>
          </a:xfrm>
          <a:ln/>
        </p:spPr>
      </p:sp>
      <p:sp>
        <p:nvSpPr>
          <p:cNvPr id="71684" name="Rectangle 3"/>
          <p:cNvSpPr>
            <a:spLocks noGrp="1" noChangeArrowheads="1"/>
          </p:cNvSpPr>
          <p:nvPr>
            <p:ph type="body" idx="1"/>
          </p:nvPr>
        </p:nvSpPr>
        <p:spPr>
          <a:xfrm>
            <a:off x="925513" y="4379913"/>
            <a:ext cx="5083175" cy="4149725"/>
          </a:xfrm>
          <a:noFill/>
          <a:ln/>
        </p:spPr>
        <p:txBody>
          <a:bodyPr lIns="92293" tIns="46147" rIns="92293" bIns="46147"/>
          <a:lstStyle/>
          <a:p>
            <a:pPr eaLnBrk="1" hangingPunct="1"/>
            <a:r>
              <a:rPr lang="en-US">
                <a:latin typeface="Arial" pitchFamily="-1" charset="0"/>
                <a:ea typeface="ＭＳ Ｐゴシック" pitchFamily="-1" charset="-128"/>
                <a:cs typeface="ＭＳ Ｐゴシック" pitchFamily="-1" charset="-128"/>
              </a:rPr>
              <a:t>Occlusion cues seem to be very important in grouping.  Most people find it hard to read the 5 numerals in</a:t>
            </a:r>
          </a:p>
          <a:p>
            <a:pPr eaLnBrk="1" hangingPunct="1"/>
            <a:r>
              <a:rPr lang="en-US">
                <a:latin typeface="Arial" pitchFamily="-1" charset="0"/>
                <a:ea typeface="ＭＳ Ｐゴシック" pitchFamily="-1" charset="-128"/>
                <a:cs typeface="ＭＳ Ｐゴシック" pitchFamily="-1" charset="-128"/>
              </a:rPr>
              <a:t>this picture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F0B5461C-CD9E-E141-935B-3834166807ED}" type="slidenum">
              <a:rPr lang="en-US">
                <a:solidFill>
                  <a:prstClr val="black"/>
                </a:solidFill>
              </a:rPr>
              <a:pPr/>
              <a:t>60</a:t>
            </a:fld>
            <a:endParaRPr lang="en-US">
              <a:solidFill>
                <a:prstClr val="black"/>
              </a:solidFill>
            </a:endParaRPr>
          </a:p>
        </p:txBody>
      </p:sp>
      <p:sp>
        <p:nvSpPr>
          <p:cNvPr id="145411" name="Rectangle 2"/>
          <p:cNvSpPr>
            <a:spLocks noGrp="1" noRot="1" noChangeAspect="1" noChangeArrowheads="1" noTextEdit="1"/>
          </p:cNvSpPr>
          <p:nvPr>
            <p:ph type="sldImg"/>
          </p:nvPr>
        </p:nvSpPr>
        <p:spPr>
          <a:xfrm>
            <a:off x="1160463" y="690563"/>
            <a:ext cx="4610100" cy="3457575"/>
          </a:xfrm>
          <a:ln/>
        </p:spPr>
      </p:sp>
      <p:sp>
        <p:nvSpPr>
          <p:cNvPr id="145412" name="Rectangle 3"/>
          <p:cNvSpPr>
            <a:spLocks noGrp="1" noChangeArrowheads="1"/>
          </p:cNvSpPr>
          <p:nvPr>
            <p:ph type="body" idx="1"/>
          </p:nvPr>
        </p:nvSpPr>
        <p:spPr>
          <a:xfrm>
            <a:off x="923925" y="4378325"/>
            <a:ext cx="5086350" cy="4151313"/>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itchFamily="-1" charset="0"/>
                <a:ea typeface="ＭＳ Ｐゴシック" pitchFamily="-1" charset="-128"/>
                <a:cs typeface="ＭＳ Ｐゴシック" pitchFamily="-1" charset="-128"/>
              </a:rPr>
              <a:t>Read the </a:t>
            </a:r>
            <a:r>
              <a:rPr lang="en-US" dirty="0" err="1" smtClean="0">
                <a:latin typeface="Arial" pitchFamily="-1" charset="0"/>
                <a:ea typeface="ＭＳ Ｐゴシック" pitchFamily="-1" charset="-128"/>
                <a:cs typeface="ＭＳ Ｐゴシック" pitchFamily="-1" charset="-128"/>
              </a:rPr>
              <a:t>k</a:t>
            </a:r>
            <a:r>
              <a:rPr lang="en-US" dirty="0" smtClean="0">
                <a:latin typeface="Arial" pitchFamily="-1" charset="0"/>
                <a:ea typeface="ＭＳ Ｐゴシック" pitchFamily="-1" charset="-128"/>
                <a:cs typeface="ＭＳ Ｐゴシック" pitchFamily="-1" charset="-128"/>
              </a:rPr>
              <a:t> mean explanation in</a:t>
            </a:r>
            <a:r>
              <a:rPr lang="en-US" baseline="0" dirty="0" smtClean="0">
                <a:latin typeface="Arial" pitchFamily="-1" charset="0"/>
                <a:ea typeface="ＭＳ Ｐゴシック" pitchFamily="-1" charset="-128"/>
                <a:cs typeface="ＭＳ Ｐゴシック" pitchFamily="-1" charset="-128"/>
              </a:rPr>
              <a:t>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noFill/>
          <a:ln>
            <a:miter lim="800000"/>
            <a:headEnd/>
            <a:tailEnd/>
          </a:ln>
        </p:spPr>
        <p:txBody>
          <a:bodyPr/>
          <a:lstStyle/>
          <a:p>
            <a:fld id="{435DFC21-D83D-6B48-83DE-3C618B1C9A70}" type="slidenum">
              <a:rPr lang="en-US">
                <a:solidFill>
                  <a:srgbClr val="000000"/>
                </a:solidFill>
              </a:rPr>
              <a:pPr/>
              <a:t>61</a:t>
            </a:fld>
            <a:endParaRPr lang="en-US">
              <a:solidFill>
                <a:srgbClr val="000000"/>
              </a:solidFill>
            </a:endParaRPr>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2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ln>
            <a:miter lim="800000"/>
            <a:headEnd/>
            <a:tailEnd/>
          </a:ln>
        </p:spPr>
        <p:txBody>
          <a:bodyPr/>
          <a:lstStyle/>
          <a:p>
            <a:fld id="{9C2708F1-8AF6-174B-B8AF-7A641166476A}" type="slidenum">
              <a:rPr lang="en-US">
                <a:solidFill>
                  <a:srgbClr val="000000"/>
                </a:solidFill>
              </a:rPr>
              <a:pPr/>
              <a:t>62</a:t>
            </a:fld>
            <a:endParaRPr lang="en-US">
              <a:solidFill>
                <a:srgbClr val="000000"/>
              </a:solidFill>
            </a:endParaRPr>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3540"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latin typeface="Arial" pitchFamily="-1" charset="0"/>
                <a:ea typeface="ＭＳ Ｐゴシック" pitchFamily="-1" charset="-128"/>
                <a:cs typeface="ＭＳ Ｐゴシック" pitchFamily="-1" charset="-128"/>
              </a:rPr>
              <a:t>Here I’ve represented each pixel as (</a:t>
            </a:r>
            <a:r>
              <a:rPr lang="en-US" dirty="0" err="1" smtClean="0">
                <a:latin typeface="Arial" pitchFamily="-1" charset="0"/>
                <a:ea typeface="ＭＳ Ｐゴシック" pitchFamily="-1" charset="-128"/>
                <a:cs typeface="ＭＳ Ｐゴシック" pitchFamily="-1" charset="-128"/>
              </a:rPr>
              <a:t>r</a:t>
            </a:r>
            <a:r>
              <a:rPr lang="en-US" dirty="0" smtClean="0">
                <a:latin typeface="Arial" pitchFamily="-1" charset="0"/>
                <a:ea typeface="ＭＳ Ｐゴシック" pitchFamily="-1" charset="-128"/>
                <a:cs typeface="ＭＳ Ｐゴシック" pitchFamily="-1" charset="-128"/>
              </a:rPr>
              <a:t>, </a:t>
            </a:r>
            <a:r>
              <a:rPr lang="en-US" dirty="0" err="1" smtClean="0">
                <a:latin typeface="Arial" pitchFamily="-1" charset="0"/>
                <a:ea typeface="ＭＳ Ｐゴシック" pitchFamily="-1" charset="-128"/>
                <a:cs typeface="ＭＳ Ｐゴシック" pitchFamily="-1" charset="-128"/>
              </a:rPr>
              <a:t>g</a:t>
            </a:r>
            <a:r>
              <a:rPr lang="en-US" dirty="0" smtClean="0">
                <a:latin typeface="Arial" pitchFamily="-1" charset="0"/>
                <a:ea typeface="ＭＳ Ｐゴシック" pitchFamily="-1" charset="-128"/>
                <a:cs typeface="ＭＳ Ｐゴシック" pitchFamily="-1" charset="-128"/>
              </a:rPr>
              <a:t>, </a:t>
            </a:r>
            <a:r>
              <a:rPr lang="en-US" dirty="0" err="1" smtClean="0">
                <a:latin typeface="Arial" pitchFamily="-1" charset="0"/>
                <a:ea typeface="ＭＳ Ｐゴシック" pitchFamily="-1" charset="-128"/>
                <a:cs typeface="ＭＳ Ｐゴシック" pitchFamily="-1" charset="-128"/>
              </a:rPr>
              <a:t>b</a:t>
            </a:r>
            <a:r>
              <a:rPr lang="en-US" dirty="0" smtClean="0">
                <a:latin typeface="Arial" pitchFamily="-1" charset="0"/>
                <a:ea typeface="ＭＳ Ｐゴシック" pitchFamily="-1" charset="-128"/>
                <a:cs typeface="ＭＳ Ｐゴシック" pitchFamily="-1" charset="-128"/>
              </a:rPr>
              <a:t>, </a:t>
            </a:r>
            <a:r>
              <a:rPr lang="en-US" dirty="0" err="1" smtClean="0">
                <a:latin typeface="Arial" pitchFamily="-1" charset="0"/>
                <a:ea typeface="ＭＳ Ｐゴシック" pitchFamily="-1" charset="-128"/>
                <a:cs typeface="ＭＳ Ｐゴシック" pitchFamily="-1" charset="-128"/>
              </a:rPr>
              <a:t>x</a:t>
            </a:r>
            <a:r>
              <a:rPr lang="en-US" dirty="0" smtClean="0">
                <a:latin typeface="Arial" pitchFamily="-1" charset="0"/>
                <a:ea typeface="ＭＳ Ｐゴシック" pitchFamily="-1" charset="-128"/>
                <a:cs typeface="ＭＳ Ｐゴシック" pitchFamily="-1" charset="-128"/>
              </a:rPr>
              <a:t>, </a:t>
            </a:r>
            <a:r>
              <a:rPr lang="en-US" dirty="0" err="1" smtClean="0">
                <a:latin typeface="Arial" pitchFamily="-1" charset="0"/>
                <a:ea typeface="ＭＳ Ｐゴシック" pitchFamily="-1" charset="-128"/>
                <a:cs typeface="ＭＳ Ｐゴシック" pitchFamily="-1" charset="-128"/>
              </a:rPr>
              <a:t>y</a:t>
            </a:r>
            <a:r>
              <a:rPr lang="en-US" dirty="0" smtClean="0">
                <a:latin typeface="Arial" pitchFamily="-1" charset="0"/>
                <a:ea typeface="ＭＳ Ｐゴシック" pitchFamily="-1" charset="-128"/>
                <a:cs typeface="ＭＳ Ｐゴシック" pitchFamily="-1" charset="-128"/>
              </a:rPr>
              <a:t>), which means that segments prefer to be spatially coherent.  Here are just some of 20 segments.</a:t>
            </a:r>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latin typeface="Times New Roman" pitchFamily="-1" charset="0"/>
                <a:ea typeface="Times New Roman" pitchFamily="-1" charset="0"/>
                <a:cs typeface="Times New Roman" pitchFamily="-1" charset="0"/>
              </a:rPr>
              <a:t>See </a:t>
            </a:r>
            <a:r>
              <a:rPr lang="en-US" dirty="0" err="1" smtClean="0">
                <a:latin typeface="Times New Roman" pitchFamily="-1" charset="0"/>
                <a:ea typeface="Times New Roman" pitchFamily="-1" charset="0"/>
                <a:cs typeface="Times New Roman" pitchFamily="-1" charset="0"/>
              </a:rPr>
              <a:t>forsyth</a:t>
            </a:r>
            <a:r>
              <a:rPr lang="en-US" dirty="0" smtClean="0">
                <a:latin typeface="Times New Roman" pitchFamily="-1" charset="0"/>
                <a:ea typeface="Times New Roman" pitchFamily="-1" charset="0"/>
                <a:cs typeface="Times New Roman" pitchFamily="-1" charset="0"/>
              </a:rPr>
              <a:t> </a:t>
            </a:r>
            <a:r>
              <a:rPr lang="en-US" dirty="0" err="1" smtClean="0">
                <a:latin typeface="Times New Roman" pitchFamily="-1" charset="0"/>
                <a:ea typeface="Times New Roman" pitchFamily="-1" charset="0"/>
                <a:cs typeface="Times New Roman" pitchFamily="-1" charset="0"/>
              </a:rPr>
              <a:t>ponce</a:t>
            </a:r>
            <a:r>
              <a:rPr lang="en-US" dirty="0" smtClean="0">
                <a:latin typeface="Times New Roman" pitchFamily="-1" charset="0"/>
                <a:ea typeface="Times New Roman" pitchFamily="-1" charset="0"/>
                <a:cs typeface="Times New Roman" pitchFamily="-1" charset="0"/>
              </a:rPr>
              <a:t> chapter</a:t>
            </a:r>
          </a:p>
          <a:p>
            <a:pPr marL="0" marR="0" indent="0" algn="l" defTabSz="914400" rtl="0" eaLnBrk="0" fontAlgn="base" latinLnBrk="0" hangingPunct="0">
              <a:lnSpc>
                <a:spcPct val="100000"/>
              </a:lnSpc>
              <a:spcBef>
                <a:spcPct val="0"/>
              </a:spcBef>
              <a:spcAft>
                <a:spcPct val="0"/>
              </a:spcAft>
              <a:buClrTx/>
              <a:buSzTx/>
              <a:buFontTx/>
              <a:buNone/>
              <a:tabLst/>
              <a:defRPr/>
            </a:pPr>
            <a:endParaRPr lang="en-US" dirty="0" smtClean="0">
              <a:latin typeface="Arial" pitchFamily="-1" charset="0"/>
              <a:ea typeface="ＭＳ Ｐゴシック" pitchFamily="-1" charset="-128"/>
              <a:cs typeface="ＭＳ Ｐゴシック" pitchFamily="-1" charset="-128"/>
            </a:endParaRPr>
          </a:p>
          <a:p>
            <a:pPr>
              <a:spcBef>
                <a:spcPct val="0"/>
              </a:spcBef>
            </a:pPr>
            <a:endParaRPr lang="en-US" dirty="0" smtClean="0"/>
          </a:p>
          <a:p>
            <a:pPr>
              <a:spcBef>
                <a:spcPct val="0"/>
              </a:spcBef>
            </a:pP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ln>
            <a:miter lim="800000"/>
            <a:headEnd/>
            <a:tailEnd/>
          </a:ln>
        </p:spPr>
        <p:txBody>
          <a:bodyPr/>
          <a:lstStyle/>
          <a:p>
            <a:fld id="{E278596D-F8E1-1C41-A6F0-A0A36AC30EE0}" type="slidenum">
              <a:rPr lang="en-US">
                <a:solidFill>
                  <a:srgbClr val="000000"/>
                </a:solidFill>
              </a:rPr>
              <a:pPr/>
              <a:t>63</a:t>
            </a:fld>
            <a:endParaRPr lang="en-US">
              <a:solidFill>
                <a:srgbClr val="000000"/>
              </a:solidFill>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ln>
            <a:miter lim="800000"/>
            <a:headEnd/>
            <a:tailEnd/>
          </a:ln>
        </p:spPr>
        <p:txBody>
          <a:bodyPr/>
          <a:lstStyle/>
          <a:p>
            <a:fld id="{F9C07828-8A12-0541-A67B-722D52A930EC}" type="slidenum">
              <a:rPr lang="en-US">
                <a:solidFill>
                  <a:srgbClr val="000000"/>
                </a:solidFill>
              </a:rPr>
              <a:pPr/>
              <a:t>64</a:t>
            </a:fld>
            <a:endParaRPr lang="en-US">
              <a:solidFill>
                <a:srgbClr val="000000"/>
              </a:solidFill>
            </a:endParaRPr>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5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ln>
            <a:miter lim="800000"/>
            <a:headEnd/>
            <a:tailEnd/>
          </a:ln>
        </p:spPr>
        <p:txBody>
          <a:bodyPr/>
          <a:lstStyle/>
          <a:p>
            <a:fld id="{E910AB30-5788-654B-9466-D1A2CA9A707C}" type="slidenum">
              <a:rPr lang="en-US">
                <a:solidFill>
                  <a:srgbClr val="000000"/>
                </a:solidFill>
              </a:rPr>
              <a:pPr/>
              <a:t>65</a:t>
            </a:fld>
            <a:endParaRPr lang="en-US">
              <a:solidFill>
                <a:srgbClr val="000000"/>
              </a:solidFill>
            </a:endParaRPr>
          </a:p>
        </p:txBody>
      </p:sp>
      <p:sp>
        <p:nvSpPr>
          <p:cNvPr id="196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6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791AC305-BF28-3445-B3B7-523936BE83CD}" type="slidenum">
              <a:rPr lang="en-US">
                <a:solidFill>
                  <a:prstClr val="black"/>
                </a:solidFill>
              </a:rPr>
              <a:pPr/>
              <a:t>66</a:t>
            </a:fld>
            <a:endParaRPr lang="en-US">
              <a:solidFill>
                <a:prstClr val="black"/>
              </a:solidFill>
            </a:endParaRPr>
          </a:p>
        </p:txBody>
      </p:sp>
      <p:sp>
        <p:nvSpPr>
          <p:cNvPr id="153603" name="Rectangle 2"/>
          <p:cNvSpPr>
            <a:spLocks noGrp="1" noRot="1" noChangeAspect="1" noChangeArrowheads="1" noTextEdit="1"/>
          </p:cNvSpPr>
          <p:nvPr>
            <p:ph type="sldImg"/>
          </p:nvPr>
        </p:nvSpPr>
        <p:spPr>
          <a:xfrm>
            <a:off x="1160463" y="690563"/>
            <a:ext cx="4610100" cy="3457575"/>
          </a:xfrm>
          <a:ln/>
        </p:spPr>
      </p:sp>
      <p:sp>
        <p:nvSpPr>
          <p:cNvPr id="153604"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ln>
            <a:miter lim="800000"/>
            <a:headEnd/>
            <a:tailEnd/>
          </a:ln>
        </p:spPr>
        <p:txBody>
          <a:bodyPr/>
          <a:lstStyle/>
          <a:p>
            <a:fld id="{84B40C71-FCD5-6746-B6BB-B55CEFFFB3B1}" type="slidenum">
              <a:rPr lang="en-US">
                <a:solidFill>
                  <a:srgbClr val="000000"/>
                </a:solidFill>
              </a:rPr>
              <a:pPr/>
              <a:t>67</a:t>
            </a:fld>
            <a:endParaRPr lang="en-US">
              <a:solidFill>
                <a:srgbClr val="000000"/>
              </a:solidFill>
            </a:endParaRPr>
          </a:p>
        </p:txBody>
      </p:sp>
      <p:sp>
        <p:nvSpPr>
          <p:cNvPr id="197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7636"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noFill/>
          <a:ln>
            <a:miter lim="800000"/>
            <a:headEnd/>
            <a:tailEnd/>
          </a:ln>
        </p:spPr>
        <p:txBody>
          <a:bodyPr/>
          <a:lstStyle/>
          <a:p>
            <a:fld id="{F5F45CC1-EBD5-1049-98B1-49DCA722FC1E}" type="slidenum">
              <a:rPr lang="en-US">
                <a:solidFill>
                  <a:srgbClr val="000000"/>
                </a:solidFill>
              </a:rPr>
              <a:pPr/>
              <a:t>68</a:t>
            </a:fld>
            <a:endParaRPr lang="en-US">
              <a:solidFill>
                <a:srgbClr val="000000"/>
              </a:solidFill>
            </a:endParaRPr>
          </a:p>
        </p:txBody>
      </p:sp>
      <p:sp>
        <p:nvSpPr>
          <p:cNvPr id="198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8660"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ln>
            <a:miter lim="800000"/>
            <a:headEnd/>
            <a:tailEnd/>
          </a:ln>
        </p:spPr>
        <p:txBody>
          <a:bodyPr/>
          <a:lstStyle/>
          <a:p>
            <a:fld id="{473B49EB-8F2F-E54A-B33C-4ABEE58D84F1}" type="slidenum">
              <a:rPr lang="en-US">
                <a:solidFill>
                  <a:srgbClr val="000000"/>
                </a:solidFill>
              </a:rPr>
              <a:pPr/>
              <a:t>69</a:t>
            </a:fld>
            <a:endParaRPr lang="en-US">
              <a:solidFill>
                <a:srgbClr val="000000"/>
              </a:solidFill>
            </a:endParaRPr>
          </a:p>
        </p:txBody>
      </p:sp>
      <p:sp>
        <p:nvSpPr>
          <p:cNvPr id="199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4"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D69A633A-5325-E64C-AFB8-C2908EB1EE78}" type="slidenum">
              <a:rPr lang="en-US">
                <a:solidFill>
                  <a:prstClr val="black"/>
                </a:solidFill>
              </a:rPr>
              <a:pPr/>
              <a:t>8</a:t>
            </a:fld>
            <a:endParaRPr lang="en-US">
              <a:solidFill>
                <a:prstClr val="black"/>
              </a:solidFill>
            </a:endParaRPr>
          </a:p>
        </p:txBody>
      </p:sp>
      <p:sp>
        <p:nvSpPr>
          <p:cNvPr id="73731" name="Rectangle 2"/>
          <p:cNvSpPr>
            <a:spLocks noGrp="1" noRot="1" noChangeAspect="1" noChangeArrowheads="1" noTextEdit="1"/>
          </p:cNvSpPr>
          <p:nvPr>
            <p:ph type="sldImg"/>
          </p:nvPr>
        </p:nvSpPr>
        <p:spPr>
          <a:xfrm>
            <a:off x="1162050" y="690563"/>
            <a:ext cx="4610100" cy="3457575"/>
          </a:xfrm>
          <a:ln/>
        </p:spPr>
      </p:sp>
      <p:sp>
        <p:nvSpPr>
          <p:cNvPr id="73732" name="Rectangle 3"/>
          <p:cNvSpPr>
            <a:spLocks noGrp="1" noChangeArrowheads="1"/>
          </p:cNvSpPr>
          <p:nvPr>
            <p:ph type="body" idx="1"/>
          </p:nvPr>
        </p:nvSpPr>
        <p:spPr>
          <a:xfrm>
            <a:off x="925513" y="4379913"/>
            <a:ext cx="5083175" cy="4149725"/>
          </a:xfrm>
          <a:noFill/>
          <a:ln/>
        </p:spPr>
        <p:txBody>
          <a:bodyPr lIns="92293" tIns="46147" rIns="92293" bIns="46147"/>
          <a:lstStyle/>
          <a:p>
            <a:pPr eaLnBrk="1" hangingPunct="1"/>
            <a:r>
              <a:rPr lang="en-US">
                <a:latin typeface="Arial" pitchFamily="-1" charset="0"/>
                <a:ea typeface="ＭＳ Ｐゴシック" pitchFamily="-1" charset="-128"/>
                <a:cs typeface="ＭＳ Ｐゴシック" pitchFamily="-1" charset="-128"/>
              </a:rPr>
              <a:t>but easy in this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noFill/>
          <a:ln>
            <a:miter lim="800000"/>
            <a:headEnd/>
            <a:tailEnd/>
          </a:ln>
        </p:spPr>
        <p:txBody>
          <a:bodyPr/>
          <a:lstStyle/>
          <a:p>
            <a:fld id="{E8F97952-3AB4-0246-9FFF-468CAC3A43FA}" type="slidenum">
              <a:rPr lang="en-US">
                <a:solidFill>
                  <a:srgbClr val="000000"/>
                </a:solidFill>
              </a:rPr>
              <a:pPr/>
              <a:t>70</a:t>
            </a:fld>
            <a:endParaRPr lang="en-US">
              <a:solidFill>
                <a:srgbClr val="000000"/>
              </a:solidFill>
            </a:endParaRPr>
          </a:p>
        </p:txBody>
      </p:sp>
      <p:sp>
        <p:nvSpPr>
          <p:cNvPr id="200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8"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ln>
            <a:miter lim="800000"/>
            <a:headEnd/>
            <a:tailEnd/>
          </a:ln>
        </p:spPr>
        <p:txBody>
          <a:bodyPr/>
          <a:lstStyle/>
          <a:p>
            <a:fld id="{1E144F6E-C0A0-D743-8F2B-F960DEC97553}" type="slidenum">
              <a:rPr lang="en-US">
                <a:solidFill>
                  <a:srgbClr val="000000"/>
                </a:solidFill>
              </a:rPr>
              <a:pPr/>
              <a:t>71</a:t>
            </a:fld>
            <a:endParaRPr lang="en-US">
              <a:solidFill>
                <a:srgbClr val="000000"/>
              </a:solidFill>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bwMode="auto">
          <a:noFill/>
          <a:ln>
            <a:miter lim="800000"/>
            <a:headEnd/>
            <a:tailEnd/>
          </a:ln>
        </p:spPr>
        <p:txBody>
          <a:bodyPr/>
          <a:lstStyle/>
          <a:p>
            <a:fld id="{03DE6622-4FD7-2F40-8955-43A5B16D5588}" type="slidenum">
              <a:rPr lang="en-US">
                <a:solidFill>
                  <a:srgbClr val="000000"/>
                </a:solidFill>
              </a:rPr>
              <a:pPr/>
              <a:t>72</a:t>
            </a:fld>
            <a:endParaRPr lang="en-US">
              <a:solidFill>
                <a:srgbClr val="000000"/>
              </a:solidFill>
            </a:endParaRPr>
          </a:p>
        </p:txBody>
      </p:sp>
      <p:sp>
        <p:nvSpPr>
          <p:cNvPr id="202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6"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ln>
            <a:miter lim="800000"/>
            <a:headEnd/>
            <a:tailEnd/>
          </a:ln>
        </p:spPr>
        <p:txBody>
          <a:bodyPr/>
          <a:lstStyle/>
          <a:p>
            <a:fld id="{6BEE00F1-0911-DF44-9A60-1CF88ACE3681}" type="slidenum">
              <a:rPr lang="en-US">
                <a:solidFill>
                  <a:srgbClr val="000000"/>
                </a:solidFill>
              </a:rPr>
              <a:pPr/>
              <a:t>73</a:t>
            </a:fld>
            <a:endParaRPr lang="en-US">
              <a:solidFill>
                <a:srgbClr val="000000"/>
              </a:solidFill>
            </a:endParaRPr>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0"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ln>
            <a:miter lim="800000"/>
            <a:headEnd/>
            <a:tailEnd/>
          </a:ln>
        </p:spPr>
        <p:txBody>
          <a:bodyPr/>
          <a:lstStyle/>
          <a:p>
            <a:fld id="{D52C5B45-3D3E-B847-A7DC-79F2AC808437}" type="slidenum">
              <a:rPr lang="en-US">
                <a:solidFill>
                  <a:srgbClr val="000000"/>
                </a:solidFill>
              </a:rPr>
              <a:pPr/>
              <a:t>74</a:t>
            </a:fld>
            <a:endParaRPr lang="en-US">
              <a:solidFill>
                <a:srgbClr val="000000"/>
              </a:solidFill>
            </a:endParaRPr>
          </a:p>
        </p:txBody>
      </p:sp>
      <p:sp>
        <p:nvSpPr>
          <p:cNvPr id="204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4"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9CB46BE-B486-1C41-84F0-109E0282F735}" type="slidenum">
              <a:rPr lang="en-US">
                <a:solidFill>
                  <a:prstClr val="black"/>
                </a:solidFill>
              </a:rPr>
              <a:pPr/>
              <a:t>75</a:t>
            </a:fld>
            <a:endParaRPr lang="en-US">
              <a:solidFill>
                <a:prstClr val="black"/>
              </a:solidFill>
            </a:endParaRPr>
          </a:p>
        </p:txBody>
      </p:sp>
      <p:sp>
        <p:nvSpPr>
          <p:cNvPr id="155651" name="Rectangle 2"/>
          <p:cNvSpPr>
            <a:spLocks noGrp="1" noRot="1" noChangeAspect="1" noChangeArrowheads="1" noTextEdit="1"/>
          </p:cNvSpPr>
          <p:nvPr>
            <p:ph type="sldImg"/>
          </p:nvPr>
        </p:nvSpPr>
        <p:spPr>
          <a:xfrm>
            <a:off x="1160463" y="690563"/>
            <a:ext cx="4610100" cy="3457575"/>
          </a:xfrm>
          <a:ln/>
        </p:spPr>
      </p:sp>
      <p:sp>
        <p:nvSpPr>
          <p:cNvPr id="155652"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CE2F2B3B-8DB3-4241-A218-78F042B08BB9}" type="slidenum">
              <a:rPr lang="en-US">
                <a:solidFill>
                  <a:prstClr val="black"/>
                </a:solidFill>
              </a:rPr>
              <a:pPr/>
              <a:t>76</a:t>
            </a:fld>
            <a:endParaRPr lang="en-US">
              <a:solidFill>
                <a:prstClr val="black"/>
              </a:solidFill>
            </a:endParaRPr>
          </a:p>
        </p:txBody>
      </p:sp>
      <p:sp>
        <p:nvSpPr>
          <p:cNvPr id="157699" name="Rectangle 2"/>
          <p:cNvSpPr>
            <a:spLocks noGrp="1" noRot="1" noChangeAspect="1" noChangeArrowheads="1" noTextEdit="1"/>
          </p:cNvSpPr>
          <p:nvPr>
            <p:ph type="sldImg"/>
          </p:nvPr>
        </p:nvSpPr>
        <p:spPr>
          <a:xfrm>
            <a:off x="1160463" y="690563"/>
            <a:ext cx="4610100" cy="3457575"/>
          </a:xfrm>
          <a:ln/>
        </p:spPr>
      </p:sp>
      <p:sp>
        <p:nvSpPr>
          <p:cNvPr id="157700"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445476CB-8ACB-E044-8074-45148E762BE1}" type="slidenum">
              <a:rPr lang="en-US">
                <a:solidFill>
                  <a:prstClr val="black"/>
                </a:solidFill>
              </a:rPr>
              <a:pPr/>
              <a:t>77</a:t>
            </a:fld>
            <a:endParaRPr lang="en-US">
              <a:solidFill>
                <a:prstClr val="black"/>
              </a:solidFill>
            </a:endParaRPr>
          </a:p>
        </p:txBody>
      </p:sp>
      <p:sp>
        <p:nvSpPr>
          <p:cNvPr id="161795" name="Rectangle 2"/>
          <p:cNvSpPr>
            <a:spLocks noGrp="1" noRot="1" noChangeAspect="1" noChangeArrowheads="1" noTextEdit="1"/>
          </p:cNvSpPr>
          <p:nvPr>
            <p:ph type="sldImg"/>
          </p:nvPr>
        </p:nvSpPr>
        <p:spPr>
          <a:xfrm>
            <a:off x="1160463" y="690563"/>
            <a:ext cx="4610100" cy="3457575"/>
          </a:xfrm>
          <a:ln/>
        </p:spPr>
      </p:sp>
      <p:sp>
        <p:nvSpPr>
          <p:cNvPr id="161796" name="Rectangle 3"/>
          <p:cNvSpPr>
            <a:spLocks noGrp="1" noChangeArrowheads="1"/>
          </p:cNvSpPr>
          <p:nvPr>
            <p:ph type="body" idx="1"/>
          </p:nvPr>
        </p:nvSpPr>
        <p:spPr>
          <a:xfrm>
            <a:off x="923925" y="4378325"/>
            <a:ext cx="5086350" cy="4151313"/>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venir Book"/>
                <a:cs typeface="Avenir Book"/>
              </a:rPr>
              <a:t>http://</a:t>
            </a:r>
            <a:r>
              <a:rPr lang="en-US" dirty="0" err="1" smtClean="0">
                <a:latin typeface="Avenir Book"/>
                <a:cs typeface="Avenir Book"/>
              </a:rPr>
              <a:t>www.caip.rutgers.edu/~comanici/MSPAMI/msPamiResults.html</a:t>
            </a:r>
            <a:endParaRPr lang="en-US" dirty="0" smtClean="0">
              <a:latin typeface="Avenir Book"/>
              <a:cs typeface="Avenir Book"/>
            </a:endParaRPr>
          </a:p>
          <a:p>
            <a:pPr eaLnBrk="1" hangingPunct="1"/>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ln>
            <a:miter lim="800000"/>
            <a:headEnd/>
            <a:tailEnd/>
          </a:ln>
        </p:spPr>
        <p:txBody>
          <a:bodyPr/>
          <a:lstStyle/>
          <a:p>
            <a:fld id="{B18A4449-AF33-CD4B-AD15-668E55778C06}" type="slidenum">
              <a:rPr lang="en-US">
                <a:solidFill>
                  <a:srgbClr val="000000"/>
                </a:solidFill>
              </a:rPr>
              <a:pPr/>
              <a:t>78</a:t>
            </a:fld>
            <a:endParaRPr lang="en-US">
              <a:solidFill>
                <a:srgbClr val="000000"/>
              </a:solidFill>
            </a:endParaRPr>
          </a:p>
        </p:txBody>
      </p:sp>
      <p:sp>
        <p:nvSpPr>
          <p:cNvPr id="209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200" kern="1200" baseline="0" dirty="0" smtClean="0">
                <a:solidFill>
                  <a:schemeClr val="tx1"/>
                </a:solidFill>
                <a:latin typeface="Arial" pitchFamily="-112" charset="0"/>
                <a:ea typeface="ＭＳ Ｐゴシック" pitchFamily="-112" charset="-128"/>
                <a:cs typeface="ＭＳ Ｐゴシック" pitchFamily="-112" charset="-128"/>
              </a:rPr>
              <a:t>clusters are places where data points tend to be close together</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F989AD95-0BB1-CB46-B389-0F8DCC3A50AC}" type="slidenum">
              <a:rPr lang="en-US">
                <a:solidFill>
                  <a:prstClr val="black"/>
                </a:solidFill>
              </a:rPr>
              <a:pPr/>
              <a:t>79</a:t>
            </a:fld>
            <a:endParaRPr lang="en-US">
              <a:solidFill>
                <a:prstClr val="black"/>
              </a:solidFill>
            </a:endParaRPr>
          </a:p>
        </p:txBody>
      </p:sp>
      <p:sp>
        <p:nvSpPr>
          <p:cNvPr id="166915" name="Rectangle 2"/>
          <p:cNvSpPr>
            <a:spLocks noGrp="1" noRot="1" noChangeAspect="1" noChangeArrowheads="1" noTextEdit="1"/>
          </p:cNvSpPr>
          <p:nvPr>
            <p:ph type="sldImg"/>
          </p:nvPr>
        </p:nvSpPr>
        <p:spPr>
          <a:xfrm>
            <a:off x="1154095" y="689915"/>
            <a:ext cx="4622800" cy="3457575"/>
          </a:xfrm>
          <a:ln/>
        </p:spPr>
      </p:sp>
      <p:sp>
        <p:nvSpPr>
          <p:cNvPr id="166916" name="Rectangle 3"/>
          <p:cNvSpPr>
            <a:spLocks noGrp="1" noChangeArrowheads="1"/>
          </p:cNvSpPr>
          <p:nvPr>
            <p:ph type="body" idx="1"/>
          </p:nvPr>
        </p:nvSpPr>
        <p:spPr>
          <a:xfrm>
            <a:off x="923925" y="4378326"/>
            <a:ext cx="5086350" cy="4151313"/>
          </a:xfrm>
          <a:noFill/>
          <a:ln/>
        </p:spPr>
        <p:txBody>
          <a:bodyPr/>
          <a:lstStyle/>
          <a:p>
            <a:pPr eaLnBrk="1" hangingPunct="1"/>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74FF538-9718-224B-8A79-36AF888DEA26}" type="slidenum">
              <a:rPr lang="en-US">
                <a:solidFill>
                  <a:prstClr val="black"/>
                </a:solidFill>
              </a:rPr>
              <a:pPr/>
              <a:t>10</a:t>
            </a:fld>
            <a:endParaRPr lang="en-US">
              <a:solidFill>
                <a:prstClr val="black"/>
              </a:solidFill>
            </a:endParaRPr>
          </a:p>
        </p:txBody>
      </p:sp>
      <p:sp>
        <p:nvSpPr>
          <p:cNvPr id="77827" name="Rectangle 2"/>
          <p:cNvSpPr>
            <a:spLocks noGrp="1" noRot="1" noChangeAspect="1" noChangeArrowheads="1" noTextEdit="1"/>
          </p:cNvSpPr>
          <p:nvPr>
            <p:ph type="sldImg"/>
          </p:nvPr>
        </p:nvSpPr>
        <p:spPr>
          <a:xfrm>
            <a:off x="1160463" y="690563"/>
            <a:ext cx="4610100" cy="3457575"/>
          </a:xfrm>
          <a:ln/>
        </p:spPr>
      </p:sp>
      <p:sp>
        <p:nvSpPr>
          <p:cNvPr id="77828"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bwMode="auto">
          <a:noFill/>
          <a:ln>
            <a:miter lim="800000"/>
            <a:headEnd/>
            <a:tailEnd/>
          </a:ln>
        </p:spPr>
        <p:txBody>
          <a:bodyPr/>
          <a:lstStyle/>
          <a:p>
            <a:fld id="{0BC231FF-0F35-874D-8631-3032441BE548}" type="slidenum">
              <a:rPr lang="en-US">
                <a:solidFill>
                  <a:srgbClr val="000000"/>
                </a:solidFill>
              </a:rPr>
              <a:pPr/>
              <a:t>80</a:t>
            </a:fld>
            <a:endParaRPr lang="en-US">
              <a:solidFill>
                <a:srgbClr val="000000"/>
              </a:solidFill>
            </a:endParaRPr>
          </a:p>
        </p:txBody>
      </p:sp>
      <p:sp>
        <p:nvSpPr>
          <p:cNvPr id="210947" name="Rectangle 2"/>
          <p:cNvSpPr>
            <a:spLocks noGrp="1" noRot="1" noChangeAspect="1" noChangeArrowheads="1" noTextEdit="1"/>
          </p:cNvSpPr>
          <p:nvPr>
            <p:ph type="sldImg"/>
          </p:nvPr>
        </p:nvSpPr>
        <p:spPr bwMode="auto">
          <a:xfrm>
            <a:off x="1158875" y="688975"/>
            <a:ext cx="4591050" cy="3443288"/>
          </a:xfrm>
          <a:noFill/>
          <a:ln>
            <a:solidFill>
              <a:srgbClr val="000000"/>
            </a:solidFill>
            <a:miter lim="800000"/>
            <a:headEnd/>
            <a:tailEnd/>
          </a:ln>
        </p:spPr>
      </p:sp>
      <p:sp>
        <p:nvSpPr>
          <p:cNvPr id="210948" name="Rectangle 3"/>
          <p:cNvSpPr>
            <a:spLocks noGrp="1" noChangeArrowheads="1"/>
          </p:cNvSpPr>
          <p:nvPr>
            <p:ph type="body" idx="1"/>
          </p:nvPr>
        </p:nvSpPr>
        <p:spPr bwMode="auto">
          <a:xfrm>
            <a:off x="900483" y="4360388"/>
            <a:ext cx="5104342" cy="4205116"/>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ln>
            <a:miter lim="800000"/>
            <a:headEnd/>
            <a:tailEnd/>
          </a:ln>
        </p:spPr>
        <p:txBody>
          <a:bodyPr/>
          <a:lstStyle/>
          <a:p>
            <a:fld id="{15835941-744F-0A49-BB5F-1087565DE4C6}" type="slidenum">
              <a:rPr lang="en-US">
                <a:solidFill>
                  <a:srgbClr val="000000"/>
                </a:solidFill>
              </a:rPr>
              <a:pPr/>
              <a:t>81</a:t>
            </a:fld>
            <a:endParaRPr lang="en-US">
              <a:solidFill>
                <a:srgbClr val="000000"/>
              </a:solidFill>
            </a:endParaRPr>
          </a:p>
        </p:txBody>
      </p:sp>
      <p:sp>
        <p:nvSpPr>
          <p:cNvPr id="211971" name="Rectangle 2"/>
          <p:cNvSpPr>
            <a:spLocks noGrp="1" noRot="1" noChangeAspect="1" noChangeArrowheads="1" noTextEdit="1"/>
          </p:cNvSpPr>
          <p:nvPr>
            <p:ph type="sldImg"/>
          </p:nvPr>
        </p:nvSpPr>
        <p:spPr bwMode="auto">
          <a:xfrm>
            <a:off x="1158875" y="688975"/>
            <a:ext cx="4591050" cy="3443288"/>
          </a:xfrm>
          <a:noFill/>
          <a:ln>
            <a:solidFill>
              <a:srgbClr val="000000"/>
            </a:solidFill>
            <a:miter lim="800000"/>
            <a:headEnd/>
            <a:tailEnd/>
          </a:ln>
        </p:spPr>
      </p:sp>
      <p:sp>
        <p:nvSpPr>
          <p:cNvPr id="211972" name="Rectangle 3"/>
          <p:cNvSpPr>
            <a:spLocks noGrp="1" noChangeArrowheads="1"/>
          </p:cNvSpPr>
          <p:nvPr>
            <p:ph type="body" idx="1"/>
          </p:nvPr>
        </p:nvSpPr>
        <p:spPr bwMode="auto">
          <a:xfrm>
            <a:off x="900483" y="4360388"/>
            <a:ext cx="5104342" cy="4205116"/>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82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want to choose a vector of</a:t>
            </a:r>
            <a:r>
              <a:rPr lang="en-US" baseline="0" dirty="0" smtClean="0"/>
              <a:t> data that will give good result of similarities</a:t>
            </a:r>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83</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bwMode="auto">
          <a:noFill/>
          <a:ln>
            <a:miter lim="800000"/>
            <a:headEnd/>
            <a:tailEnd/>
          </a:ln>
        </p:spPr>
        <p:txBody>
          <a:bodyPr/>
          <a:lstStyle/>
          <a:p>
            <a:fld id="{78FA422F-3316-7347-9975-7D7722AC99FF}" type="slidenum">
              <a:rPr lang="en-US">
                <a:solidFill>
                  <a:srgbClr val="000000"/>
                </a:solidFill>
              </a:rPr>
              <a:pPr/>
              <a:t>84</a:t>
            </a:fld>
            <a:endParaRPr lang="en-US">
              <a:solidFill>
                <a:srgbClr val="000000"/>
              </a:solidFill>
            </a:endParaRPr>
          </a:p>
        </p:txBody>
      </p:sp>
      <p:sp>
        <p:nvSpPr>
          <p:cNvPr id="212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2996" name="Rectangle 3"/>
          <p:cNvSpPr>
            <a:spLocks noGrp="1" noChangeArrowheads="1"/>
          </p:cNvSpPr>
          <p:nvPr>
            <p:ph type="body" idx="1"/>
          </p:nvPr>
        </p:nvSpPr>
        <p:spPr bwMode="auto">
          <a:xfrm>
            <a:off x="924560" y="4379595"/>
            <a:ext cx="5085080" cy="414909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87</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CD148DA-E4ED-8249-9D98-584742F089F6}" type="slidenum">
              <a:rPr lang="en-US">
                <a:solidFill>
                  <a:prstClr val="black"/>
                </a:solidFill>
              </a:rPr>
              <a:pPr/>
              <a:t>88</a:t>
            </a:fld>
            <a:endParaRPr lang="en-US">
              <a:solidFill>
                <a:prstClr val="black"/>
              </a:solidFill>
            </a:endParaRPr>
          </a:p>
        </p:txBody>
      </p:sp>
      <p:sp>
        <p:nvSpPr>
          <p:cNvPr id="168963" name="Rectangle 2"/>
          <p:cNvSpPr>
            <a:spLocks noGrp="1" noRot="1" noChangeAspect="1" noChangeArrowheads="1" noTextEdit="1"/>
          </p:cNvSpPr>
          <p:nvPr>
            <p:ph type="sldImg"/>
          </p:nvPr>
        </p:nvSpPr>
        <p:spPr>
          <a:xfrm>
            <a:off x="1160463" y="690563"/>
            <a:ext cx="4610100" cy="3457575"/>
          </a:xfrm>
          <a:ln/>
        </p:spPr>
      </p:sp>
      <p:sp>
        <p:nvSpPr>
          <p:cNvPr id="16896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CD148DA-E4ED-8249-9D98-584742F089F6}" type="slidenum">
              <a:rPr lang="en-US">
                <a:solidFill>
                  <a:prstClr val="black"/>
                </a:solidFill>
              </a:rPr>
              <a:pPr/>
              <a:t>89</a:t>
            </a:fld>
            <a:endParaRPr lang="en-US">
              <a:solidFill>
                <a:prstClr val="black"/>
              </a:solidFill>
            </a:endParaRPr>
          </a:p>
        </p:txBody>
      </p:sp>
      <p:sp>
        <p:nvSpPr>
          <p:cNvPr id="168963" name="Rectangle 2"/>
          <p:cNvSpPr>
            <a:spLocks noGrp="1" noRot="1" noChangeAspect="1" noChangeArrowheads="1" noTextEdit="1"/>
          </p:cNvSpPr>
          <p:nvPr>
            <p:ph type="sldImg"/>
          </p:nvPr>
        </p:nvSpPr>
        <p:spPr>
          <a:xfrm>
            <a:off x="1160463" y="690563"/>
            <a:ext cx="4610100" cy="3457575"/>
          </a:xfrm>
          <a:ln/>
        </p:spPr>
      </p:sp>
      <p:sp>
        <p:nvSpPr>
          <p:cNvPr id="16896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CD148DA-E4ED-8249-9D98-584742F089F6}" type="slidenum">
              <a:rPr lang="en-US">
                <a:solidFill>
                  <a:prstClr val="black"/>
                </a:solidFill>
              </a:rPr>
              <a:pPr/>
              <a:t>90</a:t>
            </a:fld>
            <a:endParaRPr lang="en-US">
              <a:solidFill>
                <a:prstClr val="black"/>
              </a:solidFill>
            </a:endParaRPr>
          </a:p>
        </p:txBody>
      </p:sp>
      <p:sp>
        <p:nvSpPr>
          <p:cNvPr id="168963" name="Rectangle 2"/>
          <p:cNvSpPr>
            <a:spLocks noGrp="1" noRot="1" noChangeAspect="1" noChangeArrowheads="1" noTextEdit="1"/>
          </p:cNvSpPr>
          <p:nvPr>
            <p:ph type="sldImg"/>
          </p:nvPr>
        </p:nvSpPr>
        <p:spPr>
          <a:xfrm>
            <a:off x="1160463" y="690563"/>
            <a:ext cx="4610100" cy="3457575"/>
          </a:xfrm>
          <a:ln/>
        </p:spPr>
      </p:sp>
      <p:sp>
        <p:nvSpPr>
          <p:cNvPr id="16896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CD148DA-E4ED-8249-9D98-584742F089F6}" type="slidenum">
              <a:rPr lang="en-US">
                <a:solidFill>
                  <a:prstClr val="black"/>
                </a:solidFill>
              </a:rPr>
              <a:pPr/>
              <a:t>91</a:t>
            </a:fld>
            <a:endParaRPr lang="en-US">
              <a:solidFill>
                <a:prstClr val="black"/>
              </a:solidFill>
            </a:endParaRPr>
          </a:p>
        </p:txBody>
      </p:sp>
      <p:sp>
        <p:nvSpPr>
          <p:cNvPr id="168963" name="Rectangle 2"/>
          <p:cNvSpPr>
            <a:spLocks noGrp="1" noRot="1" noChangeAspect="1" noChangeArrowheads="1" noTextEdit="1"/>
          </p:cNvSpPr>
          <p:nvPr>
            <p:ph type="sldImg"/>
          </p:nvPr>
        </p:nvSpPr>
        <p:spPr>
          <a:xfrm>
            <a:off x="1160463" y="690563"/>
            <a:ext cx="4610100" cy="3457575"/>
          </a:xfrm>
          <a:ln/>
        </p:spPr>
      </p:sp>
      <p:sp>
        <p:nvSpPr>
          <p:cNvPr id="16896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bwMode="auto">
          <a:noFill/>
          <a:ln>
            <a:miter lim="800000"/>
            <a:headEnd/>
            <a:tailEnd/>
          </a:ln>
        </p:spPr>
        <p:txBody>
          <a:bodyPr/>
          <a:lstStyle/>
          <a:p>
            <a:fld id="{5BA2568B-A0C3-874F-894D-D4158F4FD759}" type="slidenum">
              <a:rPr lang="en-US">
                <a:solidFill>
                  <a:prstClr val="black"/>
                </a:solidFill>
              </a:rPr>
              <a:pPr/>
              <a:t>11</a:t>
            </a:fld>
            <a:endParaRPr lang="en-US">
              <a:solidFill>
                <a:prstClr val="black"/>
              </a:solidFill>
            </a:endParaRPr>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9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CD148DA-E4ED-8249-9D98-584742F089F6}" type="slidenum">
              <a:rPr lang="en-US">
                <a:solidFill>
                  <a:prstClr val="black"/>
                </a:solidFill>
              </a:rPr>
              <a:pPr/>
              <a:t>92</a:t>
            </a:fld>
            <a:endParaRPr lang="en-US">
              <a:solidFill>
                <a:prstClr val="black"/>
              </a:solidFill>
            </a:endParaRPr>
          </a:p>
        </p:txBody>
      </p:sp>
      <p:sp>
        <p:nvSpPr>
          <p:cNvPr id="168963" name="Rectangle 2"/>
          <p:cNvSpPr>
            <a:spLocks noGrp="1" noRot="1" noChangeAspect="1" noChangeArrowheads="1" noTextEdit="1"/>
          </p:cNvSpPr>
          <p:nvPr>
            <p:ph type="sldImg"/>
          </p:nvPr>
        </p:nvSpPr>
        <p:spPr>
          <a:xfrm>
            <a:off x="1160463" y="690563"/>
            <a:ext cx="4610100" cy="3457575"/>
          </a:xfrm>
          <a:ln/>
        </p:spPr>
      </p:sp>
      <p:sp>
        <p:nvSpPr>
          <p:cNvPr id="16896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20C38C1E-29D2-A54A-B502-A0448A6BF197}" type="slidenum">
              <a:rPr lang="en-US">
                <a:solidFill>
                  <a:prstClr val="black"/>
                </a:solidFill>
              </a:rPr>
              <a:pPr/>
              <a:t>93</a:t>
            </a:fld>
            <a:endParaRPr lang="en-US">
              <a:solidFill>
                <a:prstClr val="black"/>
              </a:solidFill>
            </a:endParaRPr>
          </a:p>
        </p:txBody>
      </p:sp>
      <p:sp>
        <p:nvSpPr>
          <p:cNvPr id="171011" name="Rectangle 2"/>
          <p:cNvSpPr>
            <a:spLocks noGrp="1" noRot="1" noChangeAspect="1" noChangeArrowheads="1" noTextEdit="1"/>
          </p:cNvSpPr>
          <p:nvPr>
            <p:ph type="sldImg"/>
          </p:nvPr>
        </p:nvSpPr>
        <p:spPr>
          <a:xfrm>
            <a:off x="1160463" y="690563"/>
            <a:ext cx="4610100" cy="3457575"/>
          </a:xfrm>
          <a:ln/>
        </p:spPr>
      </p:sp>
      <p:sp>
        <p:nvSpPr>
          <p:cNvPr id="171012" name="Rectangle 3"/>
          <p:cNvSpPr>
            <a:spLocks noGrp="1" noChangeArrowheads="1"/>
          </p:cNvSpPr>
          <p:nvPr>
            <p:ph type="body" idx="1"/>
          </p:nvPr>
        </p:nvSpPr>
        <p:spPr>
          <a:xfrm>
            <a:off x="923925" y="4378326"/>
            <a:ext cx="5086350" cy="4151313"/>
          </a:xfrm>
          <a:noFill/>
          <a:ln/>
        </p:spPr>
        <p:txBody>
          <a:bodyPr/>
          <a:lstStyle/>
          <a:p>
            <a:pPr eaLnBrk="1" hangingPunct="1"/>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ln>
            <a:miter lim="800000"/>
            <a:headEnd/>
            <a:tailEnd/>
          </a:ln>
        </p:spPr>
        <p:txBody>
          <a:bodyPr/>
          <a:lstStyle/>
          <a:p>
            <a:fld id="{3D1FFD47-90AB-B840-B61C-FBC349536FE4}" type="slidenum">
              <a:rPr lang="en-US">
                <a:solidFill>
                  <a:srgbClr val="000000"/>
                </a:solidFill>
              </a:rPr>
              <a:pPr/>
              <a:t>95</a:t>
            </a:fld>
            <a:endParaRPr lang="en-US">
              <a:solidFill>
                <a:srgbClr val="000000"/>
              </a:solidFill>
            </a:endParaRPr>
          </a:p>
        </p:txBody>
      </p:sp>
      <p:sp>
        <p:nvSpPr>
          <p:cNvPr id="216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noFill/>
          <a:ln>
            <a:miter lim="800000"/>
            <a:headEnd/>
            <a:tailEnd/>
          </a:ln>
        </p:spPr>
        <p:txBody>
          <a:bodyPr/>
          <a:lstStyle/>
          <a:p>
            <a:fld id="{E40804DD-66F1-FA44-A784-A1D22051DEE2}" type="slidenum">
              <a:rPr lang="en-US">
                <a:solidFill>
                  <a:srgbClr val="000000"/>
                </a:solidFill>
              </a:rPr>
              <a:pPr/>
              <a:t>97</a:t>
            </a:fld>
            <a:endParaRPr lang="en-US">
              <a:solidFill>
                <a:srgbClr val="000000"/>
              </a:solidFill>
            </a:endParaRPr>
          </a:p>
        </p:txBody>
      </p:sp>
      <p:sp>
        <p:nvSpPr>
          <p:cNvPr id="214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99</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102</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Methods that use the spectrum of the affinity matrix to cluster are known as </a:t>
            </a:r>
            <a:r>
              <a:rPr lang="en-US" b="1" i="1" dirty="0" smtClean="0">
                <a:solidFill>
                  <a:srgbClr val="000099"/>
                </a:solidFill>
                <a:effectLst>
                  <a:outerShdw blurRad="38100" dist="38100" dir="2700000" algn="tl">
                    <a:srgbClr val="DDDDDD"/>
                  </a:outerShdw>
                </a:effectLst>
              </a:rPr>
              <a:t>spectral clustering</a:t>
            </a:r>
            <a:r>
              <a:rPr lang="en-US" dirty="0" smtClean="0"/>
              <a:t>.</a:t>
            </a:r>
          </a:p>
          <a:p>
            <a:r>
              <a:rPr lang="en-US" dirty="0" smtClean="0"/>
              <a:t>Normalized cuts, Average cuts, Average association make use of the eigenvectors of the affinity matrix.</a:t>
            </a:r>
          </a:p>
          <a:p>
            <a:endParaRPr lang="en-US" dirty="0" smtClean="0"/>
          </a:p>
          <a:p>
            <a:endParaRPr lang="en-US" dirty="0" smtClean="0"/>
          </a:p>
          <a:p>
            <a:r>
              <a:rPr lang="en-US" dirty="0" smtClean="0"/>
              <a:t>What is an </a:t>
            </a:r>
            <a:r>
              <a:rPr lang="en-US" sz="1200" i="1" kern="1200" dirty="0" smtClean="0">
                <a:solidFill>
                  <a:schemeClr val="tx1"/>
                </a:solidFill>
                <a:latin typeface="Arial" pitchFamily="-112" charset="0"/>
                <a:ea typeface="ＭＳ Ｐゴシック" pitchFamily="-112" charset="-128"/>
                <a:cs typeface="ＭＳ Ｐゴシック" pitchFamily="-112" charset="-128"/>
              </a:rPr>
              <a:t>Affinity</a:t>
            </a:r>
            <a:r>
              <a:rPr lang="en-US" dirty="0" smtClean="0"/>
              <a:t>?  It is a metric that determines how close, or </a:t>
            </a:r>
            <a:r>
              <a:rPr lang="en-US" sz="1200" i="1" kern="1200" dirty="0" smtClean="0">
                <a:solidFill>
                  <a:schemeClr val="tx1"/>
                </a:solidFill>
                <a:latin typeface="Arial" pitchFamily="-112" charset="0"/>
                <a:ea typeface="ＭＳ Ｐゴシック" pitchFamily="-112" charset="-128"/>
                <a:cs typeface="ＭＳ Ｐゴシック" pitchFamily="-112" charset="-128"/>
              </a:rPr>
              <a:t>Similar</a:t>
            </a:r>
            <a:r>
              <a:rPr lang="en-US" dirty="0" smtClean="0"/>
              <a:t>, two points our in our space.  We have to guess the metric, or we have to learn the metric.  </a:t>
            </a:r>
            <a:r>
              <a:rPr lang="en-US" sz="1200" i="1" kern="1200" dirty="0" smtClean="0">
                <a:solidFill>
                  <a:schemeClr val="tx1"/>
                </a:solidFill>
                <a:latin typeface="Arial" pitchFamily="-112" charset="0"/>
                <a:ea typeface="ＭＳ Ｐゴシック" pitchFamily="-112" charset="-128"/>
                <a:cs typeface="ＭＳ Ｐゴシック" pitchFamily="-112" charset="-128"/>
              </a:rPr>
              <a:t>For now, we will guess the metric</a:t>
            </a:r>
            <a:r>
              <a:rPr lang="en-US" dirty="0" smtClean="0"/>
              <a:t>.  Notice it is not the standard Euclidean metric.  The next simplest thing is, of course, a</a:t>
            </a:r>
            <a:r>
              <a:rPr lang="en-US" sz="1200" i="1" kern="1200" dirty="0" smtClean="0">
                <a:solidFill>
                  <a:schemeClr val="tx1"/>
                </a:solidFill>
                <a:latin typeface="Arial" pitchFamily="-112" charset="0"/>
                <a:ea typeface="ＭＳ Ｐゴシック" pitchFamily="-112" charset="-128"/>
                <a:cs typeface="ＭＳ Ｐゴシック" pitchFamily="-112" charset="-128"/>
              </a:rPr>
              <a:t> Gaussian Kernel.</a:t>
            </a:r>
            <a:endParaRPr lang="en-US" dirty="0" smtClean="0"/>
          </a:p>
          <a:p>
            <a:r>
              <a:rPr lang="en-US" dirty="0" smtClean="0"/>
              <a:t>Given 2 data pts we define an </a:t>
            </a:r>
            <a:r>
              <a:rPr lang="en-US" sz="1200" kern="1200" dirty="0" smtClean="0">
                <a:solidFill>
                  <a:schemeClr val="tx1"/>
                </a:solidFill>
                <a:latin typeface="Arial" pitchFamily="-112" charset="0"/>
                <a:ea typeface="ＭＳ Ｐゴシック" pitchFamily="-112" charset="-128"/>
                <a:cs typeface="ＭＳ Ｐゴシック" pitchFamily="-112" charset="-128"/>
              </a:rPr>
              <a:t>Affinity</a:t>
            </a:r>
            <a:r>
              <a:rPr lang="en-US" dirty="0" smtClean="0"/>
              <a:t> that is positive, symmetric, and depends on the Euclidian distance between the data points</a:t>
            </a:r>
          </a:p>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103</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expect clusters to show up in the matrix</a:t>
            </a:r>
            <a:r>
              <a:rPr lang="en-US" baseline="0" dirty="0" smtClean="0"/>
              <a:t> depending how we organize the row and columns. We can shuffle the row and columns to form a matrix that is roughly blocked diagonal (the blocks being the clusters). Shuffling the matrix simply shuffle the elements of its eigenvectors so that we can reason about the eigenvectors by thinking about a shuffle version of M.</a:t>
            </a:r>
          </a:p>
          <a:p>
            <a:endParaRPr lang="en-US" baseline="0" dirty="0" smtClean="0"/>
          </a:p>
          <a:p>
            <a:r>
              <a:rPr lang="en-US" baseline="0" dirty="0" smtClean="0"/>
              <a:t>The eigenvectors of block diagonal matrices consist of eigenvectors of the blocked padded out with zeros. We expect each block to have an eigenvector corresponding to  rather large </a:t>
            </a:r>
            <a:r>
              <a:rPr lang="en-US" baseline="0" dirty="0" err="1" smtClean="0"/>
              <a:t>eigenvalue</a:t>
            </a:r>
            <a:r>
              <a:rPr lang="en-US" baseline="0" dirty="0" smtClean="0"/>
              <a:t> – corresponding to the cluster – and then a series of small </a:t>
            </a:r>
            <a:r>
              <a:rPr lang="en-US" baseline="0" dirty="0" err="1" smtClean="0"/>
              <a:t>eigen</a:t>
            </a:r>
            <a:r>
              <a:rPr lang="en-US" baseline="0" dirty="0" smtClean="0"/>
              <a:t> values of no particular significance. We expect they are C significant cluster the eigenvector corresponding to the C largest values each represented a cluster</a:t>
            </a: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104</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105</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106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1D91F9E-CFD7-A348-B92B-B423AEF0CF4A}" type="slidenum">
              <a:rPr lang="en-US">
                <a:solidFill>
                  <a:prstClr val="black"/>
                </a:solidFill>
              </a:rPr>
              <a:pPr/>
              <a:t>14</a:t>
            </a:fld>
            <a:endParaRPr lang="en-US">
              <a:solidFill>
                <a:prstClr val="black"/>
              </a:solidFill>
            </a:endParaRPr>
          </a:p>
        </p:txBody>
      </p:sp>
      <p:sp>
        <p:nvSpPr>
          <p:cNvPr id="84995" name="Rectangle 2"/>
          <p:cNvSpPr>
            <a:spLocks noGrp="1" noRot="1" noChangeAspect="1" noChangeArrowheads="1" noTextEdit="1"/>
          </p:cNvSpPr>
          <p:nvPr>
            <p:ph type="sldImg"/>
          </p:nvPr>
        </p:nvSpPr>
        <p:spPr>
          <a:xfrm>
            <a:off x="1162050" y="690563"/>
            <a:ext cx="4610100" cy="3457575"/>
          </a:xfrm>
          <a:ln/>
        </p:spPr>
      </p:sp>
      <p:sp>
        <p:nvSpPr>
          <p:cNvPr id="84996" name="Rectangle 3"/>
          <p:cNvSpPr>
            <a:spLocks noGrp="1" noChangeArrowheads="1"/>
          </p:cNvSpPr>
          <p:nvPr>
            <p:ph type="body" idx="1"/>
          </p:nvPr>
        </p:nvSpPr>
        <p:spPr>
          <a:xfrm>
            <a:off x="925513" y="4379913"/>
            <a:ext cx="5083175" cy="4149725"/>
          </a:xfrm>
          <a:noFill/>
          <a:ln/>
        </p:spPr>
        <p:txBody>
          <a:bodyPr lIns="92293" tIns="46147" rIns="92293" bIns="46147"/>
          <a:lstStyle/>
          <a:p>
            <a:pPr eaLnBrk="1" hangingPunct="1"/>
            <a:r>
              <a:rPr lang="en-US">
                <a:latin typeface="Arial" pitchFamily="-1" charset="0"/>
                <a:ea typeface="ＭＳ Ｐゴシック" pitchFamily="-1" charset="-128"/>
                <a:cs typeface="ＭＳ Ｐゴシック" pitchFamily="-1" charset="-128"/>
              </a:rPr>
              <a:t>Some criteria that tend to cause tokens to be grouped.</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107</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pPr/>
              <a:t>108</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spectral clustering techniques make use of the spectrum (eigenvalues) of the similarity matrix of the data to perform dimensionality reduction before clustering in fewer dimensions. The similarity matrix is provided as an input and consists of a quantitative assessment of the relative similarity of each pair of points in the dataset.</a:t>
            </a:r>
          </a:p>
          <a:p>
            <a:endParaRPr lang="en-US" dirty="0" smtClean="0"/>
          </a:p>
          <a:p>
            <a:r>
              <a:rPr lang="en-US" dirty="0" smtClean="0"/>
              <a:t>In application to image segmentation, spectral clustering is known as segmentation-based object categorization.</a:t>
            </a: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109</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a:t>
            </a:r>
            <a:r>
              <a:rPr lang="en-US" dirty="0" err="1" smtClean="0"/>
              <a:t>exemple</a:t>
            </a:r>
            <a:r>
              <a:rPr lang="en-US" baseline="0" dirty="0" smtClean="0"/>
              <a:t> where good clusters can be identified</a:t>
            </a: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111</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112</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68883393-E9E2-094F-8E14-4F9169E94CB1}" type="slidenum">
              <a:rPr lang="en-US">
                <a:solidFill>
                  <a:prstClr val="black"/>
                </a:solidFill>
              </a:rPr>
              <a:pPr/>
              <a:t>114</a:t>
            </a:fld>
            <a:endParaRPr lang="en-US">
              <a:solidFill>
                <a:prstClr val="black"/>
              </a:solidFill>
            </a:endParaRPr>
          </a:p>
        </p:txBody>
      </p:sp>
      <p:sp>
        <p:nvSpPr>
          <p:cNvPr id="179203" name="Rectangle 2"/>
          <p:cNvSpPr>
            <a:spLocks noGrp="1" noRot="1" noChangeAspect="1" noChangeArrowheads="1" noTextEdit="1"/>
          </p:cNvSpPr>
          <p:nvPr>
            <p:ph type="sldImg"/>
          </p:nvPr>
        </p:nvSpPr>
        <p:spPr>
          <a:xfrm>
            <a:off x="1160463" y="690563"/>
            <a:ext cx="4610100" cy="3457575"/>
          </a:xfrm>
          <a:ln/>
        </p:spPr>
      </p:sp>
      <p:sp>
        <p:nvSpPr>
          <p:cNvPr id="179204"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115</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right sigma</a:t>
            </a:r>
            <a:r>
              <a:rPr lang="en-US" baseline="0" dirty="0" smtClean="0"/>
              <a:t> in the </a:t>
            </a:r>
            <a:r>
              <a:rPr lang="en-US" baseline="0" dirty="0" err="1" smtClean="0"/>
              <a:t>gaussian</a:t>
            </a:r>
            <a:r>
              <a:rPr lang="en-US" baseline="0" dirty="0" smtClean="0"/>
              <a:t> to get distances</a:t>
            </a: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119</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128</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72C266-3406-224F-9BFF-DA7AE00B0B9E}" type="slidenum">
              <a:rPr lang="en-US">
                <a:solidFill>
                  <a:prstClr val="black"/>
                </a:solidFill>
              </a:rPr>
              <a:pPr>
                <a:defRPr/>
              </a:pPr>
              <a:t>130</a:t>
            </a:fld>
            <a:endParaRPr lang="en-US">
              <a:solidFill>
                <a:prstClr val="black"/>
              </a:solidFill>
            </a:endParaRPr>
          </a:p>
        </p:txBody>
      </p:sp>
      <p:sp>
        <p:nvSpPr>
          <p:cNvPr id="964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646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9C2D5F7-FFBC-CF43-81B8-85D3188ACF79}" type="slidenum">
              <a:rPr lang="en-US">
                <a:solidFill>
                  <a:prstClr val="black"/>
                </a:solidFill>
              </a:rPr>
              <a:pPr/>
              <a:t>15</a:t>
            </a:fld>
            <a:endParaRPr lang="en-US">
              <a:solidFill>
                <a:prstClr val="black"/>
              </a:solidFill>
            </a:endParaRPr>
          </a:p>
        </p:txBody>
      </p:sp>
      <p:sp>
        <p:nvSpPr>
          <p:cNvPr id="87043" name="Rectangle 2"/>
          <p:cNvSpPr>
            <a:spLocks noGrp="1" noRot="1" noChangeAspect="1" noChangeArrowheads="1" noTextEdit="1"/>
          </p:cNvSpPr>
          <p:nvPr>
            <p:ph type="sldImg"/>
          </p:nvPr>
        </p:nvSpPr>
        <p:spPr>
          <a:xfrm>
            <a:off x="1162050" y="690563"/>
            <a:ext cx="4610100" cy="3457575"/>
          </a:xfrm>
          <a:ln/>
        </p:spPr>
      </p:sp>
      <p:sp>
        <p:nvSpPr>
          <p:cNvPr id="87044" name="Rectangle 3"/>
          <p:cNvSpPr>
            <a:spLocks noGrp="1" noChangeArrowheads="1"/>
          </p:cNvSpPr>
          <p:nvPr>
            <p:ph type="body" idx="1"/>
          </p:nvPr>
        </p:nvSpPr>
        <p:spPr>
          <a:xfrm>
            <a:off x="925513" y="4379913"/>
            <a:ext cx="5083175" cy="4149725"/>
          </a:xfrm>
          <a:noFill/>
          <a:ln/>
        </p:spPr>
        <p:txBody>
          <a:bodyPr lIns="92293" tIns="46147" rIns="92293" bIns="46147"/>
          <a:lstStyle/>
          <a:p>
            <a:pPr eaLnBrk="1" hangingPunct="1"/>
            <a:r>
              <a:rPr lang="en-US">
                <a:latin typeface="Arial" pitchFamily="-1" charset="0"/>
                <a:ea typeface="ＭＳ Ｐゴシック" pitchFamily="-1" charset="-128"/>
                <a:cs typeface="ＭＳ Ｐゴシック" pitchFamily="-1" charset="-128"/>
              </a:rPr>
              <a:t>More such</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731A5055-351B-F644-B063-CDECEF1D3262}" type="slidenum">
              <a:rPr lang="en-US">
                <a:solidFill>
                  <a:prstClr val="black"/>
                </a:solidFill>
              </a:rPr>
              <a:pPr/>
              <a:t>131</a:t>
            </a:fld>
            <a:endParaRPr lang="en-US">
              <a:solidFill>
                <a:prstClr val="black"/>
              </a:solidFill>
            </a:endParaRPr>
          </a:p>
        </p:txBody>
      </p:sp>
      <p:sp>
        <p:nvSpPr>
          <p:cNvPr id="189443" name="Rectangle 2"/>
          <p:cNvSpPr>
            <a:spLocks noGrp="1" noRot="1" noChangeAspect="1" noChangeArrowheads="1" noTextEdit="1"/>
          </p:cNvSpPr>
          <p:nvPr>
            <p:ph type="sldImg"/>
          </p:nvPr>
        </p:nvSpPr>
        <p:spPr>
          <a:xfrm>
            <a:off x="1160463" y="690563"/>
            <a:ext cx="4610100" cy="3457575"/>
          </a:xfrm>
          <a:ln/>
        </p:spPr>
      </p:sp>
      <p:sp>
        <p:nvSpPr>
          <p:cNvPr id="189444"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45332F-6A75-1D4E-9EDA-ABA65F5D4445}" type="slidenum">
              <a:rPr lang="en-US">
                <a:solidFill>
                  <a:prstClr val="black"/>
                </a:solidFill>
              </a:rPr>
              <a:pPr>
                <a:defRPr/>
              </a:pPr>
              <a:t>132</a:t>
            </a:fld>
            <a:endParaRPr lang="en-US">
              <a:solidFill>
                <a:prstClr val="black"/>
              </a:solidFill>
            </a:endParaRPr>
          </a:p>
        </p:txBody>
      </p:sp>
      <p:sp>
        <p:nvSpPr>
          <p:cNvPr id="96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65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2802307D-9B82-2945-A60B-9B6A3D3CE4E1}" type="slidenum">
              <a:rPr lang="en-US">
                <a:solidFill>
                  <a:prstClr val="black"/>
                </a:solidFill>
              </a:rPr>
              <a:pPr/>
              <a:t>133</a:t>
            </a:fld>
            <a:endParaRPr lang="en-US">
              <a:solidFill>
                <a:prstClr val="black"/>
              </a:solidFill>
            </a:endParaRPr>
          </a:p>
        </p:txBody>
      </p:sp>
      <p:sp>
        <p:nvSpPr>
          <p:cNvPr id="195587" name="Rectangle 2"/>
          <p:cNvSpPr>
            <a:spLocks noGrp="1" noRot="1" noChangeAspect="1" noChangeArrowheads="1" noTextEdit="1"/>
          </p:cNvSpPr>
          <p:nvPr>
            <p:ph type="sldImg"/>
          </p:nvPr>
        </p:nvSpPr>
        <p:spPr>
          <a:xfrm>
            <a:off x="1160463" y="690563"/>
            <a:ext cx="4610100" cy="3457575"/>
          </a:xfrm>
          <a:ln/>
        </p:spPr>
      </p:sp>
      <p:sp>
        <p:nvSpPr>
          <p:cNvPr id="195588"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3A888A61-42C1-CD4C-B7A8-852349337BCD}" type="slidenum">
              <a:rPr lang="en-US">
                <a:solidFill>
                  <a:prstClr val="black"/>
                </a:solidFill>
              </a:rPr>
              <a:pPr/>
              <a:t>134</a:t>
            </a:fld>
            <a:endParaRPr lang="en-US">
              <a:solidFill>
                <a:prstClr val="black"/>
              </a:solidFill>
            </a:endParaRPr>
          </a:p>
        </p:txBody>
      </p:sp>
      <p:sp>
        <p:nvSpPr>
          <p:cNvPr id="197635" name="Rectangle 2"/>
          <p:cNvSpPr>
            <a:spLocks noGrp="1" noRot="1" noChangeAspect="1" noChangeArrowheads="1" noTextEdit="1"/>
          </p:cNvSpPr>
          <p:nvPr>
            <p:ph type="sldImg"/>
          </p:nvPr>
        </p:nvSpPr>
        <p:spPr>
          <a:xfrm>
            <a:off x="1160463" y="690563"/>
            <a:ext cx="4610100" cy="3457575"/>
          </a:xfrm>
          <a:ln/>
        </p:spPr>
      </p:sp>
      <p:sp>
        <p:nvSpPr>
          <p:cNvPr id="197636" name="Rectangle 3"/>
          <p:cNvSpPr>
            <a:spLocks noGrp="1" noChangeArrowheads="1"/>
          </p:cNvSpPr>
          <p:nvPr>
            <p:ph type="body" idx="1"/>
          </p:nvPr>
        </p:nvSpPr>
        <p:spPr>
          <a:xfrm>
            <a:off x="923925" y="4378325"/>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Tx/>
              <a:buChar char="•"/>
            </a:pPr>
            <a:r>
              <a:rPr lang="en-US" dirty="0" smtClean="0">
                <a:latin typeface=""/>
                <a:cs typeface=""/>
              </a:rPr>
              <a:t>Pros of </a:t>
            </a:r>
            <a:r>
              <a:rPr lang="en-US" dirty="0" err="1" smtClean="0">
                <a:latin typeface=""/>
                <a:cs typeface=""/>
              </a:rPr>
              <a:t>n</a:t>
            </a:r>
            <a:r>
              <a:rPr lang="en-US" dirty="0" smtClean="0">
                <a:latin typeface=""/>
                <a:cs typeface=""/>
              </a:rPr>
              <a:t> cut</a:t>
            </a:r>
          </a:p>
          <a:p>
            <a:pPr marL="1027113" lvl="1" indent="-455613"/>
            <a:r>
              <a:rPr lang="en-US" dirty="0" smtClean="0">
                <a:latin typeface=""/>
                <a:cs typeface=""/>
              </a:rPr>
              <a:t>Generic framework, can be used with many different features and affinity formulations</a:t>
            </a:r>
          </a:p>
          <a:p>
            <a:pPr marL="457200" indent="-457200">
              <a:buFontTx/>
              <a:buChar char="•"/>
            </a:pPr>
            <a:r>
              <a:rPr lang="en-US" dirty="0" smtClean="0">
                <a:latin typeface=""/>
                <a:cs typeface=""/>
              </a:rPr>
              <a:t>Cons</a:t>
            </a:r>
          </a:p>
          <a:p>
            <a:pPr marL="1027113" lvl="1" indent="-455613"/>
            <a:r>
              <a:rPr lang="en-US" dirty="0" smtClean="0">
                <a:latin typeface=""/>
                <a:cs typeface=""/>
              </a:rPr>
              <a:t>High storage requirement and time complexity</a:t>
            </a:r>
          </a:p>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135</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a:t>
            </a:r>
            <a:r>
              <a:rPr lang="en-US" baseline="0" dirty="0" smtClean="0"/>
              <a:t> with the baby face and background: </a:t>
            </a:r>
            <a:r>
              <a:rPr lang="en-US" dirty="0" smtClean="0"/>
              <a:t>How</a:t>
            </a:r>
            <a:r>
              <a:rPr lang="en-US" baseline="0" dirty="0" smtClean="0"/>
              <a:t> many clusters?</a:t>
            </a:r>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137</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0FB66D9-9C80-2E47-94CA-4EF00044B48B}" type="slidenum">
              <a:rPr lang="en-US">
                <a:solidFill>
                  <a:prstClr val="black"/>
                </a:solidFill>
              </a:rPr>
              <a:pPr/>
              <a:t>138</a:t>
            </a:fld>
            <a:endParaRPr lang="en-US">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F6F37F6-BA8B-454B-983A-C3CE09CF33AB}" type="slidenum">
              <a:rPr lang="en-US">
                <a:solidFill>
                  <a:prstClr val="black"/>
                </a:solidFill>
              </a:rPr>
              <a:pPr/>
              <a:t>141</a:t>
            </a:fld>
            <a:endParaRPr lang="en-US">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AA3905F2-9FE5-9F46-AAA9-EB20EAC258A9}" type="slidenum">
              <a:rPr lang="en-US">
                <a:solidFill>
                  <a:prstClr val="black"/>
                </a:solidFill>
              </a:rPr>
              <a:pPr/>
              <a:t>143</a:t>
            </a:fld>
            <a:endParaRPr lang="en-US">
              <a:solidFill>
                <a:prstClr val="black"/>
              </a:solidFill>
            </a:endParaRPr>
          </a:p>
        </p:txBody>
      </p:sp>
      <p:sp>
        <p:nvSpPr>
          <p:cNvPr id="209923" name="Rectangle 2"/>
          <p:cNvSpPr>
            <a:spLocks noGrp="1" noRot="1" noChangeAspect="1" noChangeArrowheads="1" noTextEdit="1"/>
          </p:cNvSpPr>
          <p:nvPr>
            <p:ph type="sldImg"/>
          </p:nvPr>
        </p:nvSpPr>
        <p:spPr>
          <a:xfrm>
            <a:off x="1160463" y="690563"/>
            <a:ext cx="4610100" cy="3457575"/>
          </a:xfrm>
          <a:ln/>
        </p:spPr>
      </p:sp>
      <p:sp>
        <p:nvSpPr>
          <p:cNvPr id="209924" name="Rectangle 3"/>
          <p:cNvSpPr>
            <a:spLocks noGrp="1" noChangeArrowheads="1"/>
          </p:cNvSpPr>
          <p:nvPr>
            <p:ph type="body" idx="1"/>
          </p:nvPr>
        </p:nvSpPr>
        <p:spPr>
          <a:xfrm>
            <a:off x="923925" y="4378326"/>
            <a:ext cx="5086350" cy="4151313"/>
          </a:xfrm>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B0BF27-8720-0647-9FA3-F8CC357A207D}" type="slidenum">
              <a:rPr lang="en-US">
                <a:solidFill>
                  <a:prstClr val="black"/>
                </a:solidFill>
              </a:rPr>
              <a:pPr>
                <a:defRPr/>
              </a:pPr>
              <a:t>144</a:t>
            </a:fld>
            <a:endParaRPr lang="en-US">
              <a:solidFill>
                <a:prstClr val="black"/>
              </a:solidFill>
            </a:endParaRPr>
          </a:p>
        </p:txBody>
      </p:sp>
      <p:sp>
        <p:nvSpPr>
          <p:cNvPr id="55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6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EB071E-FF2A-0049-8DAC-259721B498B7}" type="slidenum">
              <a:rPr lang="en-US" smtClean="0">
                <a:solidFill>
                  <a:prstClr val="black"/>
                </a:solidFill>
              </a:rPr>
              <a:pPr/>
              <a:t>19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6E9FF89-B7A7-AA47-8A72-2566BA68746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82AABB5-4C5C-AB46-A789-2567B655E0F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CB0991-C149-D84E-86D1-D365399FC10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F18C4D2-615B-E14E-B51A-5DDD7A8BA530}" type="datetime1">
              <a:rPr lang="en-US"/>
              <a:pPr/>
              <a:t>10/29/17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A042B0-0BDC-4749-9EB7-8554F753924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3510B2-F464-CA48-BCA0-03E53C145B8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9FA773B-7D8A-1042-AF84-67EBADE05BE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3510B2-F464-CA48-BCA0-03E53C145B8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382EB03-BD84-384C-B5C5-C41C96E1CE8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B1C376D-F719-8946-BA64-9DB3563B9BC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2133600" cy="457200"/>
          </a:xfrm>
        </p:spPr>
        <p:txBody>
          <a:bodyPr/>
          <a:lstStyle>
            <a:lvl1pPr>
              <a:defRPr smtClean="0"/>
            </a:lvl1pPr>
          </a:lstStyle>
          <a:p>
            <a:fld id="{FCF62F3C-BC48-3040-AF78-DCFCA38E1A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2133600" cy="457200"/>
          </a:xfrm>
        </p:spPr>
        <p:txBody>
          <a:bodyPr/>
          <a:lstStyle>
            <a:lvl1pPr>
              <a:defRPr smtClean="0"/>
            </a:lvl1pPr>
          </a:lstStyle>
          <a:p>
            <a:fld id="{7A9785DF-B775-8544-9A49-95D0763D4B1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C209418-99E0-E24A-9804-D92C7EE62EC4}"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5263" y="228600"/>
            <a:ext cx="8015287"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86200"/>
            <a:ext cx="38862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8400"/>
            <a:ext cx="21336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2133600" cy="457200"/>
          </a:xfrm>
        </p:spPr>
        <p:txBody>
          <a:bodyPr/>
          <a:lstStyle>
            <a:lvl1pPr>
              <a:defRPr smtClean="0"/>
            </a:lvl1pPr>
          </a:lstStyle>
          <a:p>
            <a:fld id="{06283870-9CC4-BD4B-A1E4-F6C985A2A1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68A675D9-B7F2-F846-9DE1-ED593002ED73}"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B1D50DA4-82FF-864D-81A4-B12D9A8FBA39}"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183D77B-F494-5547-8F66-CDBACF69DF2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49B7C74F-2D25-284E-A60F-44BEEB94798F}"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3510B2-F464-CA48-BCA0-03E53C145B8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22F9515-4CAB-E444-987A-D791C397102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7AAF2F3-5ED8-6D49-BAAE-BF2EABAAE0A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9FA773B-7D8A-1042-AF84-67EBADE05BE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B1C376D-F719-8946-BA64-9DB3563B9BC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DDC5A18-F116-C943-B13B-B973B98CDF7F}"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3510B2-F464-CA48-BCA0-03E53C145B8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3510B2-F464-CA48-BCA0-03E53C145B8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B1C376D-F719-8946-BA64-9DB3563B9BC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3510B2-F464-CA48-BCA0-03E53C145B8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3510B2-F464-CA48-BCA0-03E53C145B8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58802A8-55A5-8849-ACE7-C10049206C1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02FADDE-BBA4-E249-B5FA-3CD3A23FE2F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4D1C74F0-67FD-1F4D-92DF-FE70F3D68FD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8281AF4-6922-1E40-9352-96D01356941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52F3474-9D50-0D4A-A402-6967667EF56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9E9B98B-4649-1D47-AD61-6038DE9EBB4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theme" Target="../theme/theme10.xml"/><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theme" Target="../theme/theme4.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95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4495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4495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1ABFACB-1551-F84D-8762-CC0BCB021B1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1E1767-946E-6047-9018-CF3C1F1F50E2}"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1E1767-946E-6047-9018-CF3C1F1F50E2}"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1E1767-946E-6047-9018-CF3C1F1F50E2}"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6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1E1767-946E-6047-9018-CF3C1F1F50E2}"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6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0F857D2D-F0F7-A74B-AB8F-5B7556FCD412}" type="datetime1">
              <a:rPr lang="en-US"/>
              <a:pPr/>
              <a:t>10/29/17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F05DAB4D-CDD4-B84D-BF1D-BC3A809AA13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23"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fld id="{0F857D2D-F0F7-A74B-AB8F-5B7556FCD412}" type="datetime1">
              <a:rPr lang="en-US"/>
              <a:pPr/>
              <a:t>10/29/17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fld id="{F05DAB4D-CDD4-B84D-BF1D-BC3A809AA13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4"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1E1767-946E-6047-9018-CF3C1F1F50E2}"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44" r:id="rId3"/>
    <p:sldLayoutId id="2147483845" r:id="rId4"/>
    <p:sldLayoutId id="2147483846" r:id="rId5"/>
    <p:sldLayoutId id="2147483847" r:id="rId6"/>
    <p:sldLayoutId id="2147483848" r:id="rId7"/>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B605F23B-4E9F-F24E-8243-962EF7551277}" type="datetime1">
              <a:rPr lang="en-US">
                <a:solidFill>
                  <a:srgbClr val="000000"/>
                </a:solidFill>
              </a:rPr>
              <a:pPr/>
              <a:t>10/29/17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842CAF8-9708-0F49-9716-E1D6E00926C3}"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2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4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6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8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7E95EAC1-FF9C-D14E-920B-197F70347390}"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1E1767-946E-6047-9018-CF3C1F1F50E2}"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99FC4C82-90C6-B241-AF45-366EC61541FA}" type="datetime1">
              <a:rPr lang="en-US">
                <a:solidFill>
                  <a:srgbClr val="000000"/>
                </a:solidFill>
              </a:rPr>
              <a:pPr/>
              <a:t>10/29/17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3113D76-3C69-0A4F-80B6-AA0574DCDD9E}"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2"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2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4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6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8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CF61691-0028-124E-8B24-83DFC4F031B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oleObject" Target="../embeddings/oleObject22.bin"/><Relationship Id="rId5" Type="http://schemas.openxmlformats.org/officeDocument/2006/relationships/image" Target="../media/image198.wmf"/><Relationship Id="rId6" Type="http://schemas.openxmlformats.org/officeDocument/2006/relationships/image" Target="../media/image199.png"/><Relationship Id="rId7" Type="http://schemas.openxmlformats.org/officeDocument/2006/relationships/image" Target="../media/image200.wmf"/><Relationship Id="rId1" Type="http://schemas.openxmlformats.org/officeDocument/2006/relationships/vmlDrawing" Target="../drawings/vmlDrawing15.vml"/><Relationship Id="rId2"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201.wmf"/><Relationship Id="rId5" Type="http://schemas.openxmlformats.org/officeDocument/2006/relationships/image" Target="../media/image202.wmf"/><Relationship Id="rId6" Type="http://schemas.openxmlformats.org/officeDocument/2006/relationships/image" Target="../media/image188.png"/><Relationship Id="rId7" Type="http://schemas.openxmlformats.org/officeDocument/2006/relationships/image" Target="../media/image203.wmf"/><Relationship Id="rId1" Type="http://schemas.openxmlformats.org/officeDocument/2006/relationships/vmlDrawing" Target="../drawings/vmlDrawing16.vml"/><Relationship Id="rId2"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170.png"/><Relationship Id="rId1" Type="http://schemas.openxmlformats.org/officeDocument/2006/relationships/slideLayout" Target="../slideLayouts/slideLayout15.xml"/><Relationship Id="rId2" Type="http://schemas.openxmlformats.org/officeDocument/2006/relationships/notesSlide" Target="../notesSlides/notesSlide6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6.xml"/></Relationships>
</file>

<file path=ppt/slides/_rels/slide104.xml.rels><?xml version="1.0" encoding="UTF-8" standalone="yes"?>
<Relationships xmlns="http://schemas.openxmlformats.org/package/2006/relationships"><Relationship Id="rId3" Type="http://schemas.openxmlformats.org/officeDocument/2006/relationships/image" Target="../media/image204.wmf"/><Relationship Id="rId4" Type="http://schemas.openxmlformats.org/officeDocument/2006/relationships/image" Target="../media/image205.wmf"/><Relationship Id="rId1" Type="http://schemas.openxmlformats.org/officeDocument/2006/relationships/slideLayout" Target="../slideLayouts/slideLayout15.xml"/><Relationship Id="rId2" Type="http://schemas.openxmlformats.org/officeDocument/2006/relationships/notesSlide" Target="../notesSlides/notesSlide6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s>
</file>

<file path=ppt/slides/_rels/slide109.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207.png"/><Relationship Id="rId5" Type="http://schemas.openxmlformats.org/officeDocument/2006/relationships/image" Target="../media/image208.png"/><Relationship Id="rId6" Type="http://schemas.openxmlformats.org/officeDocument/2006/relationships/image" Target="../media/image209.png"/><Relationship Id="rId7" Type="http://schemas.openxmlformats.org/officeDocument/2006/relationships/image" Target="../media/image210.png"/><Relationship Id="rId1" Type="http://schemas.openxmlformats.org/officeDocument/2006/relationships/slideLayout" Target="../slideLayouts/slideLayout15.xml"/><Relationship Id="rId2" Type="http://schemas.openxmlformats.org/officeDocument/2006/relationships/notesSlide" Target="../notesSlides/notesSlide7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en.wikipedia.org/wiki/Gestalt_psychology" TargetMode="External"/><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1.png"/><Relationship Id="rId3" Type="http://schemas.openxmlformats.org/officeDocument/2006/relationships/image" Target="../media/image212.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215.wmf"/><Relationship Id="rId5" Type="http://schemas.openxmlformats.org/officeDocument/2006/relationships/image" Target="../media/image216.wmf"/><Relationship Id="rId6" Type="http://schemas.openxmlformats.org/officeDocument/2006/relationships/image" Target="../media/image217.wmf"/><Relationship Id="rId7" Type="http://schemas.openxmlformats.org/officeDocument/2006/relationships/oleObject" Target="../embeddings/oleObject24.bin"/><Relationship Id="rId8" Type="http://schemas.openxmlformats.org/officeDocument/2006/relationships/image" Target="../media/image213.png"/><Relationship Id="rId9" Type="http://schemas.openxmlformats.org/officeDocument/2006/relationships/oleObject" Target="../embeddings/oleObject25.bin"/><Relationship Id="rId10" Type="http://schemas.openxmlformats.org/officeDocument/2006/relationships/image" Target="../media/image214.wmf"/><Relationship Id="rId11" Type="http://schemas.openxmlformats.org/officeDocument/2006/relationships/image" Target="../media/image218.png"/><Relationship Id="rId1" Type="http://schemas.openxmlformats.org/officeDocument/2006/relationships/vmlDrawing" Target="../drawings/vmlDrawing17.vml"/><Relationship Id="rId2"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219.png"/><Relationship Id="rId4" Type="http://schemas.openxmlformats.org/officeDocument/2006/relationships/image" Target="../media/image220.png"/><Relationship Id="rId5" Type="http://schemas.openxmlformats.org/officeDocument/2006/relationships/image" Target="../media/image221.png"/><Relationship Id="rId6" Type="http://schemas.openxmlformats.org/officeDocument/2006/relationships/image" Target="../media/image222.png"/><Relationship Id="rId1" Type="http://schemas.openxmlformats.org/officeDocument/2006/relationships/slideLayout" Target="../slideLayouts/slideLayout14.xml"/><Relationship Id="rId2" Type="http://schemas.openxmlformats.org/officeDocument/2006/relationships/notesSlide" Target="../notesSlides/notesSlide75.xml"/></Relationships>
</file>

<file path=ppt/slides/_rels/slide115.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170.png"/><Relationship Id="rId1" Type="http://schemas.openxmlformats.org/officeDocument/2006/relationships/slideLayout" Target="../slideLayouts/slideLayout15.xml"/><Relationship Id="rId2" Type="http://schemas.openxmlformats.org/officeDocument/2006/relationships/notesSlide" Target="../notesSlides/notesSlide7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5.png"/></Relationships>
</file>

<file path=ppt/slides/_rels/slide119.xml.rels><?xml version="1.0" encoding="UTF-8" standalone="yes"?>
<Relationships xmlns="http://schemas.openxmlformats.org/package/2006/relationships"><Relationship Id="rId3" Type="http://schemas.openxmlformats.org/officeDocument/2006/relationships/image" Target="../media/image226.png"/><Relationship Id="rId4" Type="http://schemas.openxmlformats.org/officeDocument/2006/relationships/image" Target="../media/image225.png"/><Relationship Id="rId1" Type="http://schemas.openxmlformats.org/officeDocument/2006/relationships/slideLayout" Target="../slideLayouts/slideLayout15.xml"/><Relationship Id="rId2" Type="http://schemas.openxmlformats.org/officeDocument/2006/relationships/notesSlide" Target="../notesSlides/notesSlide7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image" Target="../media/image228.png"/><Relationship Id="rId4" Type="http://schemas.openxmlformats.org/officeDocument/2006/relationships/image" Target="../media/image229.png"/><Relationship Id="rId5" Type="http://schemas.openxmlformats.org/officeDocument/2006/relationships/image" Target="../media/image225.png"/><Relationship Id="rId1" Type="http://schemas.openxmlformats.org/officeDocument/2006/relationships/slideLayout" Target="../slideLayouts/slideLayout15.xml"/><Relationship Id="rId2" Type="http://schemas.openxmlformats.org/officeDocument/2006/relationships/image" Target="../media/image227.png"/></Relationships>
</file>

<file path=ppt/slides/_rels/slide121.xml.rels><?xml version="1.0" encoding="UTF-8" standalone="yes"?>
<Relationships xmlns="http://schemas.openxmlformats.org/package/2006/relationships"><Relationship Id="rId3" Type="http://schemas.openxmlformats.org/officeDocument/2006/relationships/image" Target="../media/image228.png"/><Relationship Id="rId4" Type="http://schemas.openxmlformats.org/officeDocument/2006/relationships/image" Target="../media/image230.png"/><Relationship Id="rId5" Type="http://schemas.openxmlformats.org/officeDocument/2006/relationships/image" Target="../media/image231.png"/><Relationship Id="rId6" Type="http://schemas.openxmlformats.org/officeDocument/2006/relationships/image" Target="../media/image232.png"/><Relationship Id="rId7" Type="http://schemas.openxmlformats.org/officeDocument/2006/relationships/image" Target="../media/image233.png"/><Relationship Id="rId8" Type="http://schemas.openxmlformats.org/officeDocument/2006/relationships/image" Target="../media/image234.png"/><Relationship Id="rId9" Type="http://schemas.openxmlformats.org/officeDocument/2006/relationships/image" Target="../media/image229.png"/><Relationship Id="rId10" Type="http://schemas.openxmlformats.org/officeDocument/2006/relationships/image" Target="../media/image225.png"/><Relationship Id="rId1" Type="http://schemas.openxmlformats.org/officeDocument/2006/relationships/slideLayout" Target="../slideLayouts/slideLayout15.xml"/><Relationship Id="rId2" Type="http://schemas.openxmlformats.org/officeDocument/2006/relationships/image" Target="../media/image227.png"/></Relationships>
</file>

<file path=ppt/slides/_rels/slide122.xml.rels><?xml version="1.0" encoding="UTF-8" standalone="yes"?>
<Relationships xmlns="http://schemas.openxmlformats.org/package/2006/relationships"><Relationship Id="rId11" Type="http://schemas.openxmlformats.org/officeDocument/2006/relationships/image" Target="../media/image239.png"/><Relationship Id="rId12" Type="http://schemas.openxmlformats.org/officeDocument/2006/relationships/image" Target="../media/image225.png"/><Relationship Id="rId1" Type="http://schemas.openxmlformats.org/officeDocument/2006/relationships/slideLayout" Target="../slideLayouts/slideLayout15.xml"/><Relationship Id="rId2" Type="http://schemas.openxmlformats.org/officeDocument/2006/relationships/image" Target="../media/image230.png"/><Relationship Id="rId3" Type="http://schemas.openxmlformats.org/officeDocument/2006/relationships/image" Target="../media/image231.png"/><Relationship Id="rId4" Type="http://schemas.openxmlformats.org/officeDocument/2006/relationships/image" Target="../media/image232.png"/><Relationship Id="rId5" Type="http://schemas.openxmlformats.org/officeDocument/2006/relationships/image" Target="../media/image233.png"/><Relationship Id="rId6" Type="http://schemas.openxmlformats.org/officeDocument/2006/relationships/image" Target="../media/image234.png"/><Relationship Id="rId7" Type="http://schemas.openxmlformats.org/officeDocument/2006/relationships/image" Target="../media/image235.png"/><Relationship Id="rId8" Type="http://schemas.openxmlformats.org/officeDocument/2006/relationships/image" Target="../media/image236.png"/><Relationship Id="rId9" Type="http://schemas.openxmlformats.org/officeDocument/2006/relationships/image" Target="../media/image237.png"/><Relationship Id="rId10" Type="http://schemas.openxmlformats.org/officeDocument/2006/relationships/image" Target="../media/image23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1.png"/><Relationship Id="rId3" Type="http://schemas.openxmlformats.org/officeDocument/2006/relationships/image" Target="../media/image242.png"/></Relationships>
</file>

<file path=ppt/slides/_rels/slide125.xml.rels><?xml version="1.0" encoding="UTF-8" standalone="yes"?>
<Relationships xmlns="http://schemas.openxmlformats.org/package/2006/relationships"><Relationship Id="rId3" Type="http://schemas.openxmlformats.org/officeDocument/2006/relationships/image" Target="../media/image244.png"/><Relationship Id="rId4" Type="http://schemas.openxmlformats.org/officeDocument/2006/relationships/image" Target="../media/image245.png"/><Relationship Id="rId5" Type="http://schemas.openxmlformats.org/officeDocument/2006/relationships/image" Target="../media/image246.png"/><Relationship Id="rId6" Type="http://schemas.openxmlformats.org/officeDocument/2006/relationships/image" Target="../media/image247.png"/><Relationship Id="rId7" Type="http://schemas.openxmlformats.org/officeDocument/2006/relationships/image" Target="../media/image248.png"/><Relationship Id="rId8" Type="http://schemas.openxmlformats.org/officeDocument/2006/relationships/image" Target="../media/image249.png"/><Relationship Id="rId9" Type="http://schemas.openxmlformats.org/officeDocument/2006/relationships/image" Target="../media/image242.png"/><Relationship Id="rId1" Type="http://schemas.openxmlformats.org/officeDocument/2006/relationships/slideLayout" Target="../slideLayouts/slideLayout20.xml"/><Relationship Id="rId2" Type="http://schemas.openxmlformats.org/officeDocument/2006/relationships/image" Target="../media/image24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0.png"/></Relationships>
</file>

<file path=ppt/slides/_rels/slide127.xml.rels><?xml version="1.0" encoding="UTF-8" standalone="yes"?>
<Relationships xmlns="http://schemas.openxmlformats.org/package/2006/relationships"><Relationship Id="rId3" Type="http://schemas.openxmlformats.org/officeDocument/2006/relationships/image" Target="../media/image252.png"/><Relationship Id="rId4" Type="http://schemas.openxmlformats.org/officeDocument/2006/relationships/image" Target="../media/image253.png"/><Relationship Id="rId5" Type="http://schemas.openxmlformats.org/officeDocument/2006/relationships/image" Target="../media/image254.png"/><Relationship Id="rId6" Type="http://schemas.openxmlformats.org/officeDocument/2006/relationships/image" Target="../media/image255.png"/><Relationship Id="rId7" Type="http://schemas.openxmlformats.org/officeDocument/2006/relationships/image" Target="../media/image256.png"/><Relationship Id="rId8" Type="http://schemas.openxmlformats.org/officeDocument/2006/relationships/image" Target="../media/image257.png"/><Relationship Id="rId9" Type="http://schemas.openxmlformats.org/officeDocument/2006/relationships/image" Target="../media/image258.png"/><Relationship Id="rId10" Type="http://schemas.openxmlformats.org/officeDocument/2006/relationships/image" Target="../media/image259.png"/><Relationship Id="rId1" Type="http://schemas.openxmlformats.org/officeDocument/2006/relationships/slideLayout" Target="../slideLayouts/slideLayout20.xml"/><Relationship Id="rId2" Type="http://schemas.openxmlformats.org/officeDocument/2006/relationships/image" Target="../media/image251.png"/></Relationships>
</file>

<file path=ppt/slides/_rels/slide128.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170.png"/><Relationship Id="rId1" Type="http://schemas.openxmlformats.org/officeDocument/2006/relationships/slideLayout" Target="../slideLayouts/slideLayout15.xml"/><Relationship Id="rId2" Type="http://schemas.openxmlformats.org/officeDocument/2006/relationships/notesSlide" Target="../notesSlides/notesSlide7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0.xml.rels><?xml version="1.0" encoding="UTF-8" standalone="yes"?>
<Relationships xmlns="http://schemas.openxmlformats.org/package/2006/relationships"><Relationship Id="rId3" Type="http://schemas.openxmlformats.org/officeDocument/2006/relationships/image" Target="../media/image261.jpeg"/><Relationship Id="rId4" Type="http://schemas.openxmlformats.org/officeDocument/2006/relationships/image" Target="../media/image262.png"/><Relationship Id="rId1" Type="http://schemas.openxmlformats.org/officeDocument/2006/relationships/slideLayout" Target="../slideLayouts/slideLayout15.xml"/><Relationship Id="rId2" Type="http://schemas.openxmlformats.org/officeDocument/2006/relationships/notesSlide" Target="../notesSlides/notesSlide7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0.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image" Target="../media/image261.jpeg"/><Relationship Id="rId5" Type="http://schemas.openxmlformats.org/officeDocument/2006/relationships/oleObject" Target="../embeddings/oleObject26.bin"/><Relationship Id="rId6" Type="http://schemas.openxmlformats.org/officeDocument/2006/relationships/image" Target="../media/image263.emf"/><Relationship Id="rId7" Type="http://schemas.openxmlformats.org/officeDocument/2006/relationships/image" Target="../media/image264.png"/><Relationship Id="rId8" Type="http://schemas.openxmlformats.org/officeDocument/2006/relationships/image" Target="../media/image265.png"/><Relationship Id="rId1" Type="http://schemas.openxmlformats.org/officeDocument/2006/relationships/vmlDrawing" Target="../drawings/vmlDrawing18.vml"/><Relationship Id="rId2"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oleObject" Target="../embeddings/oleObject27.bin"/><Relationship Id="rId5" Type="http://schemas.openxmlformats.org/officeDocument/2006/relationships/image" Target="../media/image266.wmf"/><Relationship Id="rId6" Type="http://schemas.openxmlformats.org/officeDocument/2006/relationships/oleObject" Target="../embeddings/oleObject28.bin"/><Relationship Id="rId7" Type="http://schemas.openxmlformats.org/officeDocument/2006/relationships/image" Target="../media/image267.wmf"/><Relationship Id="rId8" Type="http://schemas.openxmlformats.org/officeDocument/2006/relationships/oleObject" Target="../embeddings/oleObject29.bin"/><Relationship Id="rId9" Type="http://schemas.openxmlformats.org/officeDocument/2006/relationships/image" Target="../media/image268.png"/><Relationship Id="rId1" Type="http://schemas.openxmlformats.org/officeDocument/2006/relationships/vmlDrawing" Target="../drawings/vmlDrawing19.vml"/><Relationship Id="rId2" Type="http://schemas.openxmlformats.org/officeDocument/2006/relationships/slideLayout" Target="../slideLayouts/slideLayout33.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3.xml"/><Relationship Id="rId4" Type="http://schemas.openxmlformats.org/officeDocument/2006/relationships/image" Target="../media/image270.wmf"/><Relationship Id="rId5" Type="http://schemas.openxmlformats.org/officeDocument/2006/relationships/image" Target="../media/image271.wmf"/><Relationship Id="rId6" Type="http://schemas.openxmlformats.org/officeDocument/2006/relationships/oleObject" Target="../embeddings/oleObject30.bin"/><Relationship Id="rId7" Type="http://schemas.openxmlformats.org/officeDocument/2006/relationships/image" Target="../media/image269.png"/><Relationship Id="rId1" Type="http://schemas.openxmlformats.org/officeDocument/2006/relationships/vmlDrawing" Target="../drawings/vmlDrawing20.vml"/><Relationship Id="rId2" Type="http://schemas.openxmlformats.org/officeDocument/2006/relationships/slideLayout" Target="../slideLayouts/slideLayout3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image" Target="../media/image274.wmf"/><Relationship Id="rId5" Type="http://schemas.openxmlformats.org/officeDocument/2006/relationships/image" Target="../media/image275.wmf"/><Relationship Id="rId6" Type="http://schemas.openxmlformats.org/officeDocument/2006/relationships/oleObject" Target="../embeddings/oleObject31.bin"/><Relationship Id="rId7" Type="http://schemas.openxmlformats.org/officeDocument/2006/relationships/image" Target="../media/image272.wmf"/><Relationship Id="rId8" Type="http://schemas.openxmlformats.org/officeDocument/2006/relationships/image" Target="../media/image276.wmf"/><Relationship Id="rId9" Type="http://schemas.openxmlformats.org/officeDocument/2006/relationships/oleObject" Target="../embeddings/oleObject32.bin"/><Relationship Id="rId10" Type="http://schemas.openxmlformats.org/officeDocument/2006/relationships/image" Target="../media/image273.wmf"/><Relationship Id="rId11" Type="http://schemas.openxmlformats.org/officeDocument/2006/relationships/image" Target="../media/image277.png"/><Relationship Id="rId1" Type="http://schemas.openxmlformats.org/officeDocument/2006/relationships/vmlDrawing" Target="../drawings/vmlDrawing21.vml"/><Relationship Id="rId2"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6.xml"/><Relationship Id="rId3" Type="http://schemas.openxmlformats.org/officeDocument/2006/relationships/image" Target="../media/image278.png"/></Relationships>
</file>

<file path=ppt/slides/_rels/slide139.xml.rels><?xml version="1.0" encoding="UTF-8" standalone="yes"?>
<Relationships xmlns="http://schemas.openxmlformats.org/package/2006/relationships"><Relationship Id="rId3" Type="http://schemas.openxmlformats.org/officeDocument/2006/relationships/image" Target="../media/image280.png"/><Relationship Id="rId4" Type="http://schemas.openxmlformats.org/officeDocument/2006/relationships/image" Target="../media/image281.png"/><Relationship Id="rId5" Type="http://schemas.openxmlformats.org/officeDocument/2006/relationships/image" Target="../media/image282.png"/><Relationship Id="rId6" Type="http://schemas.openxmlformats.org/officeDocument/2006/relationships/image" Target="../media/image283.png"/><Relationship Id="rId7" Type="http://schemas.openxmlformats.org/officeDocument/2006/relationships/image" Target="../media/image284.png"/><Relationship Id="rId8" Type="http://schemas.openxmlformats.org/officeDocument/2006/relationships/image" Target="../media/image285.png"/><Relationship Id="rId9" Type="http://schemas.openxmlformats.org/officeDocument/2006/relationships/image" Target="../media/image278.png"/><Relationship Id="rId1" Type="http://schemas.openxmlformats.org/officeDocument/2006/relationships/slideLayout" Target="../slideLayouts/slideLayout15.xml"/><Relationship Id="rId2" Type="http://schemas.openxmlformats.org/officeDocument/2006/relationships/image" Target="../media/image2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image" Target="../media/image280.png"/><Relationship Id="rId4" Type="http://schemas.openxmlformats.org/officeDocument/2006/relationships/image" Target="../media/image281.png"/><Relationship Id="rId5" Type="http://schemas.openxmlformats.org/officeDocument/2006/relationships/image" Target="../media/image282.png"/><Relationship Id="rId6" Type="http://schemas.openxmlformats.org/officeDocument/2006/relationships/image" Target="../media/image283.png"/><Relationship Id="rId7" Type="http://schemas.openxmlformats.org/officeDocument/2006/relationships/image" Target="../media/image284.png"/><Relationship Id="rId8" Type="http://schemas.openxmlformats.org/officeDocument/2006/relationships/image" Target="../media/image285.png"/><Relationship Id="rId9" Type="http://schemas.openxmlformats.org/officeDocument/2006/relationships/image" Target="../media/image278.png"/><Relationship Id="rId10" Type="http://schemas.openxmlformats.org/officeDocument/2006/relationships/image" Target="../media/image286.png"/><Relationship Id="rId1" Type="http://schemas.openxmlformats.org/officeDocument/2006/relationships/slideLayout" Target="../slideLayouts/slideLayout15.xml"/><Relationship Id="rId2" Type="http://schemas.openxmlformats.org/officeDocument/2006/relationships/image" Target="../media/image279.png"/></Relationships>
</file>

<file path=ppt/slides/_rels/slide141.xml.rels><?xml version="1.0" encoding="UTF-8" standalone="yes"?>
<Relationships xmlns="http://schemas.openxmlformats.org/package/2006/relationships"><Relationship Id="rId3" Type="http://schemas.openxmlformats.org/officeDocument/2006/relationships/image" Target="../media/image287.jpeg"/><Relationship Id="rId4" Type="http://schemas.openxmlformats.org/officeDocument/2006/relationships/image" Target="../media/image288.png"/><Relationship Id="rId1" Type="http://schemas.openxmlformats.org/officeDocument/2006/relationships/slideLayout" Target="../slideLayouts/slideLayout15.xml"/><Relationship Id="rId2" Type="http://schemas.openxmlformats.org/officeDocument/2006/relationships/notesSlide" Target="../notesSlides/notesSlide8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9.jpeg"/><Relationship Id="rId3" Type="http://schemas.openxmlformats.org/officeDocument/2006/relationships/image" Target="../media/image290.png"/></Relationships>
</file>

<file path=ppt/slides/_rels/slide143.xml.rels><?xml version="1.0" encoding="UTF-8" standalone="yes"?>
<Relationships xmlns="http://schemas.openxmlformats.org/package/2006/relationships"><Relationship Id="rId3" Type="http://schemas.openxmlformats.org/officeDocument/2006/relationships/image" Target="../media/image291.jpeg"/><Relationship Id="rId4" Type="http://schemas.openxmlformats.org/officeDocument/2006/relationships/image" Target="../media/image292.jpeg"/><Relationship Id="rId5" Type="http://schemas.openxmlformats.org/officeDocument/2006/relationships/image" Target="../media/image293.jpeg"/><Relationship Id="rId6" Type="http://schemas.openxmlformats.org/officeDocument/2006/relationships/image" Target="../media/image294.jpeg"/><Relationship Id="rId7" Type="http://schemas.openxmlformats.org/officeDocument/2006/relationships/image" Target="../media/image295.jpeg"/><Relationship Id="rId8" Type="http://schemas.openxmlformats.org/officeDocument/2006/relationships/image" Target="../media/image296.jpeg"/><Relationship Id="rId9" Type="http://schemas.openxmlformats.org/officeDocument/2006/relationships/image" Target="../media/image297.jpeg"/><Relationship Id="rId1" Type="http://schemas.openxmlformats.org/officeDocument/2006/relationships/slideLayout" Target="../slideLayouts/slideLayout17.xml"/><Relationship Id="rId2" Type="http://schemas.openxmlformats.org/officeDocument/2006/relationships/notesSlide" Target="../notesSlides/notesSlide88.xml"/></Relationships>
</file>

<file path=ppt/slides/_rels/slide144.xml.rels><?xml version="1.0" encoding="UTF-8" standalone="yes"?>
<Relationships xmlns="http://schemas.openxmlformats.org/package/2006/relationships"><Relationship Id="rId3" Type="http://schemas.openxmlformats.org/officeDocument/2006/relationships/image" Target="../media/image298.jpeg"/><Relationship Id="rId4" Type="http://schemas.openxmlformats.org/officeDocument/2006/relationships/image" Target="../media/image299.png"/><Relationship Id="rId5" Type="http://schemas.openxmlformats.org/officeDocument/2006/relationships/image" Target="../media/image300.png"/><Relationship Id="rId6" Type="http://schemas.openxmlformats.org/officeDocument/2006/relationships/image" Target="../media/image301.png"/><Relationship Id="rId1" Type="http://schemas.openxmlformats.org/officeDocument/2006/relationships/slideLayout" Target="../slideLayouts/slideLayout17.xml"/><Relationship Id="rId2" Type="http://schemas.openxmlformats.org/officeDocument/2006/relationships/notesSlide" Target="../notesSlides/notesSlide8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02.png"/><Relationship Id="rId3" Type="http://schemas.openxmlformats.org/officeDocument/2006/relationships/image" Target="../media/image30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7.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 Type="http://schemas.openxmlformats.org/officeDocument/2006/relationships/vmlDrawing" Target="../drawings/vmlDrawing1.vml"/><Relationship Id="rId2" Type="http://schemas.openxmlformats.org/officeDocument/2006/relationships/slideLayout" Target="../slideLayouts/slideLayout21.xml"/><Relationship Id="rId3" Type="http://schemas.openxmlformats.org/officeDocument/2006/relationships/notesSlide" Target="../notesSlides/notesSlide10.xm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oleObject" Target="../embeddings/oleObject1.bin"/><Relationship Id="rId7" Type="http://schemas.openxmlformats.org/officeDocument/2006/relationships/image" Target="../media/image23.png"/><Relationship Id="rId8" Type="http://schemas.openxmlformats.org/officeDocument/2006/relationships/oleObject" Target="../embeddings/oleObject2.bin"/><Relationship Id="rId9" Type="http://schemas.openxmlformats.org/officeDocument/2006/relationships/image" Target="../media/image24.png"/><Relationship Id="rId10"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1.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1.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oleObject" Target="../embeddings/oleObject6.bin"/><Relationship Id="rId13" Type="http://schemas.openxmlformats.org/officeDocument/2006/relationships/image" Target="../media/image39.png"/><Relationship Id="rId1" Type="http://schemas.openxmlformats.org/officeDocument/2006/relationships/vmlDrawing" Target="../drawings/vmlDrawing2.vml"/><Relationship Id="rId2" Type="http://schemas.openxmlformats.org/officeDocument/2006/relationships/slideLayout" Target="../slideLayouts/slideLayout21.xml"/><Relationship Id="rId3" Type="http://schemas.openxmlformats.org/officeDocument/2006/relationships/notesSlide" Target="../notesSlides/notesSlide14.xml"/><Relationship Id="rId4" Type="http://schemas.openxmlformats.org/officeDocument/2006/relationships/oleObject" Target="../embeddings/oleObject3.bin"/><Relationship Id="rId5" Type="http://schemas.openxmlformats.org/officeDocument/2006/relationships/image" Target="../media/image23.png"/><Relationship Id="rId6" Type="http://schemas.openxmlformats.org/officeDocument/2006/relationships/oleObject" Target="../embeddings/oleObject4.bin"/><Relationship Id="rId7" Type="http://schemas.openxmlformats.org/officeDocument/2006/relationships/image" Target="../media/image24.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1.xml"/><Relationship Id="rId2"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2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4.png"/><Relationship Id="rId1" Type="http://schemas.openxmlformats.org/officeDocument/2006/relationships/slideLayout" Target="../slideLayouts/slideLayout21.xml"/><Relationship Id="rId2"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0.png"/><Relationship Id="rId3" Type="http://schemas.openxmlformats.org/officeDocument/2006/relationships/image" Target="../media/image6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2.png"/><Relationship Id="rId3" Type="http://schemas.openxmlformats.org/officeDocument/2006/relationships/image" Target="../media/image6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png"/></Relationships>
</file>

<file path=ppt/slides/_rels/slide39.xml.rels><?xml version="1.0" encoding="UTF-8" standalone="yes"?>
<Relationships xmlns="http://schemas.openxmlformats.org/package/2006/relationships"><Relationship Id="rId11" Type="http://schemas.openxmlformats.org/officeDocument/2006/relationships/image" Target="../media/image74.jpeg"/><Relationship Id="rId12" Type="http://schemas.openxmlformats.org/officeDocument/2006/relationships/image" Target="../media/image75.jpeg"/><Relationship Id="rId13" Type="http://schemas.openxmlformats.org/officeDocument/2006/relationships/image" Target="../media/image76.jpeg"/><Relationship Id="rId14" Type="http://schemas.openxmlformats.org/officeDocument/2006/relationships/image" Target="../media/image77.jpeg"/><Relationship Id="rId15" Type="http://schemas.openxmlformats.org/officeDocument/2006/relationships/image" Target="../media/image78.jpeg"/><Relationship Id="rId16" Type="http://schemas.openxmlformats.org/officeDocument/2006/relationships/image" Target="../media/image79.jpeg"/><Relationship Id="rId17" Type="http://schemas.openxmlformats.org/officeDocument/2006/relationships/image" Target="../media/image80.jpeg"/><Relationship Id="rId1" Type="http://schemas.openxmlformats.org/officeDocument/2006/relationships/slideLayout" Target="../slideLayouts/slideLayout17.xml"/><Relationship Id="rId2" Type="http://schemas.openxmlformats.org/officeDocument/2006/relationships/image" Target="../media/image65.jpeg"/><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jpeg"/><Relationship Id="rId9" Type="http://schemas.openxmlformats.org/officeDocument/2006/relationships/image" Target="../media/image72.jpeg"/><Relationship Id="rId10" Type="http://schemas.openxmlformats.org/officeDocument/2006/relationships/image" Target="../media/image7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1" Type="http://schemas.openxmlformats.org/officeDocument/2006/relationships/image" Target="../media/image90.jpeg"/><Relationship Id="rId12" Type="http://schemas.openxmlformats.org/officeDocument/2006/relationships/image" Target="../media/image91.jpeg"/><Relationship Id="rId13" Type="http://schemas.openxmlformats.org/officeDocument/2006/relationships/image" Target="../media/image92.jpeg"/><Relationship Id="rId14" Type="http://schemas.openxmlformats.org/officeDocument/2006/relationships/image" Target="../media/image93.jpeg"/><Relationship Id="rId15" Type="http://schemas.openxmlformats.org/officeDocument/2006/relationships/image" Target="../media/image94.jpeg"/><Relationship Id="rId16" Type="http://schemas.openxmlformats.org/officeDocument/2006/relationships/image" Target="../media/image95.jpeg"/><Relationship Id="rId17" Type="http://schemas.openxmlformats.org/officeDocument/2006/relationships/image" Target="../media/image96.jpeg"/><Relationship Id="rId1" Type="http://schemas.openxmlformats.org/officeDocument/2006/relationships/slideLayout" Target="../slideLayouts/slideLayout17.xml"/><Relationship Id="rId2" Type="http://schemas.openxmlformats.org/officeDocument/2006/relationships/image" Target="../media/image81.jpeg"/><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jpeg"/><Relationship Id="rId8" Type="http://schemas.openxmlformats.org/officeDocument/2006/relationships/image" Target="../media/image87.jpeg"/><Relationship Id="rId9" Type="http://schemas.openxmlformats.org/officeDocument/2006/relationships/image" Target="../media/image88.jpeg"/><Relationship Id="rId10" Type="http://schemas.openxmlformats.org/officeDocument/2006/relationships/image" Target="../media/image89.jpeg"/></Relationships>
</file>

<file path=ppt/slides/_rels/slide41.xml.rels><?xml version="1.0" encoding="UTF-8" standalone="yes"?>
<Relationships xmlns="http://schemas.openxmlformats.org/package/2006/relationships"><Relationship Id="rId11" Type="http://schemas.openxmlformats.org/officeDocument/2006/relationships/image" Target="../media/image105.jpeg"/><Relationship Id="rId12" Type="http://schemas.openxmlformats.org/officeDocument/2006/relationships/image" Target="../media/image106.jpeg"/><Relationship Id="rId13" Type="http://schemas.openxmlformats.org/officeDocument/2006/relationships/image" Target="../media/image107.jpeg"/><Relationship Id="rId14" Type="http://schemas.openxmlformats.org/officeDocument/2006/relationships/image" Target="../media/image108.jpeg"/><Relationship Id="rId15" Type="http://schemas.openxmlformats.org/officeDocument/2006/relationships/image" Target="../media/image109.jpeg"/><Relationship Id="rId16" Type="http://schemas.openxmlformats.org/officeDocument/2006/relationships/image" Target="../media/image110.jpeg"/><Relationship Id="rId17" Type="http://schemas.openxmlformats.org/officeDocument/2006/relationships/image" Target="../media/image111.jpeg"/><Relationship Id="rId18" Type="http://schemas.openxmlformats.org/officeDocument/2006/relationships/image" Target="../media/image112.jpeg"/><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jpeg"/><Relationship Id="rId6" Type="http://schemas.openxmlformats.org/officeDocument/2006/relationships/image" Target="../media/image100.jpeg"/><Relationship Id="rId7" Type="http://schemas.openxmlformats.org/officeDocument/2006/relationships/image" Target="../media/image101.jpeg"/><Relationship Id="rId8" Type="http://schemas.openxmlformats.org/officeDocument/2006/relationships/image" Target="../media/image102.jpeg"/><Relationship Id="rId9" Type="http://schemas.openxmlformats.org/officeDocument/2006/relationships/image" Target="../media/image103.jpeg"/><Relationship Id="rId10" Type="http://schemas.openxmlformats.org/officeDocument/2006/relationships/image" Target="../media/image10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3.png"/><Relationship Id="rId3"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5" Type="http://schemas.openxmlformats.org/officeDocument/2006/relationships/image" Target="../media/image118.jpeg"/><Relationship Id="rId6" Type="http://schemas.openxmlformats.org/officeDocument/2006/relationships/image" Target="../media/image119.jpeg"/><Relationship Id="rId7" Type="http://schemas.openxmlformats.org/officeDocument/2006/relationships/image" Target="../media/image120.jpeg"/><Relationship Id="rId1" Type="http://schemas.openxmlformats.org/officeDocument/2006/relationships/slideLayout" Target="../slideLayouts/slideLayout17.xml"/><Relationship Id="rId2" Type="http://schemas.openxmlformats.org/officeDocument/2006/relationships/image" Target="../media/image11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1.png"/><Relationship Id="rId3" Type="http://schemas.openxmlformats.org/officeDocument/2006/relationships/image" Target="../media/image1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1.png"/><Relationship Id="rId3" Type="http://schemas.openxmlformats.org/officeDocument/2006/relationships/image" Target="../media/image1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4.png"/><Relationship Id="rId3" Type="http://schemas.openxmlformats.org/officeDocument/2006/relationships/image" Target="../media/image1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4.png"/><Relationship Id="rId3" Type="http://schemas.openxmlformats.org/officeDocument/2006/relationships/image" Target="../media/image1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7.png"/><Relationship Id="rId3" Type="http://schemas.openxmlformats.org/officeDocument/2006/relationships/image" Target="../media/image1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0.jpeg"/><Relationship Id="rId5" Type="http://schemas.openxmlformats.org/officeDocument/2006/relationships/image" Target="../media/image131.jpeg"/><Relationship Id="rId6" Type="http://schemas.openxmlformats.org/officeDocument/2006/relationships/image" Target="../media/image132.jpeg"/><Relationship Id="rId1" Type="http://schemas.openxmlformats.org/officeDocument/2006/relationships/slideLayout" Target="../slideLayouts/slideLayout21.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1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7.bin"/><Relationship Id="rId5" Type="http://schemas.openxmlformats.org/officeDocument/2006/relationships/image" Target="../media/image134.png"/><Relationship Id="rId1" Type="http://schemas.openxmlformats.org/officeDocument/2006/relationships/vmlDrawing" Target="../drawings/vmlDrawing3.vml"/><Relationship Id="rId2"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137.png"/></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image" Target="../media/image144.png"/><Relationship Id="rId1" Type="http://schemas.openxmlformats.org/officeDocument/2006/relationships/slideLayout" Target="../slideLayouts/slideLayout17.xml"/><Relationship Id="rId2" Type="http://schemas.openxmlformats.org/officeDocument/2006/relationships/notesSlide" Target="../notesSlides/notesSlide3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8.bin"/><Relationship Id="rId5" Type="http://schemas.openxmlformats.org/officeDocument/2006/relationships/image" Target="../media/image145.png"/><Relationship Id="rId6" Type="http://schemas.openxmlformats.org/officeDocument/2006/relationships/oleObject" Target="../embeddings/oleObject9.bin"/><Relationship Id="rId7" Type="http://schemas.openxmlformats.org/officeDocument/2006/relationships/image" Target="../media/image146.wmf"/><Relationship Id="rId1" Type="http://schemas.openxmlformats.org/officeDocument/2006/relationships/vmlDrawing" Target="../drawings/vmlDrawing4.vml"/><Relationship Id="rId2"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51.png"/><Relationship Id="rId8" Type="http://schemas.openxmlformats.org/officeDocument/2006/relationships/image" Target="../media/image138.png"/><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hyperlink" Target="http://www.caip.rutgers.edu/~comanici/MSPAMI/msPamiResults.html" TargetMode="External"/><Relationship Id="rId5" Type="http://schemas.openxmlformats.org/officeDocument/2006/relationships/hyperlink" Target="http://www.caip.rutgers.edu/~comanici/Papers/MsRobustApproach.pdf" TargetMode="External"/><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1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1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156.png"/></Relationships>
</file>

<file path=ppt/slides/_rels/slide75.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4.png"/><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158.jpeg"/></Relationships>
</file>

<file path=ppt/slides/_rels/slide7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164.png"/><Relationship Id="rId5" Type="http://schemas.openxmlformats.org/officeDocument/2006/relationships/oleObject" Target="../embeddings/oleObject10.bin"/><Relationship Id="rId6" Type="http://schemas.openxmlformats.org/officeDocument/2006/relationships/image" Target="../media/image163.png"/><Relationship Id="rId1" Type="http://schemas.openxmlformats.org/officeDocument/2006/relationships/vmlDrawing" Target="../drawings/vmlDrawing5.vml"/><Relationship Id="rId2"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1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165.png"/></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170.png"/><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83.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64.png"/><Relationship Id="rId6" Type="http://schemas.openxmlformats.org/officeDocument/2006/relationships/image" Target="../media/image173.jpeg"/><Relationship Id="rId7" Type="http://schemas.openxmlformats.org/officeDocument/2006/relationships/image" Target="../media/image174.png"/><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oleObject" Target="../embeddings/oleObject11.bin"/><Relationship Id="rId5" Type="http://schemas.openxmlformats.org/officeDocument/2006/relationships/image" Target="../media/image175.wmf"/><Relationship Id="rId1" Type="http://schemas.openxmlformats.org/officeDocument/2006/relationships/vmlDrawing" Target="../drawings/vmlDrawing6.vml"/><Relationship Id="rId2"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170.png"/><Relationship Id="rId1" Type="http://schemas.openxmlformats.org/officeDocument/2006/relationships/slideLayout" Target="../slideLayouts/slideLayout15.xml"/><Relationship Id="rId2" Type="http://schemas.openxmlformats.org/officeDocument/2006/relationships/notesSlide" Target="../notesSlides/notesSlide5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12.bin"/><Relationship Id="rId5" Type="http://schemas.openxmlformats.org/officeDocument/2006/relationships/image" Target="../media/image176.wmf"/><Relationship Id="rId1" Type="http://schemas.openxmlformats.org/officeDocument/2006/relationships/vmlDrawing" Target="../drawings/vmlDrawing7.vml"/><Relationship Id="rId2"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13.bin"/><Relationship Id="rId5" Type="http://schemas.openxmlformats.org/officeDocument/2006/relationships/image" Target="../media/image176.wmf"/><Relationship Id="rId1" Type="http://schemas.openxmlformats.org/officeDocument/2006/relationships/vmlDrawing" Target="../drawings/vmlDrawing8.vml"/><Relationship Id="rId2"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1.png"/><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14.bin"/><Relationship Id="rId5" Type="http://schemas.openxmlformats.org/officeDocument/2006/relationships/image" Target="../media/image176.wmf"/><Relationship Id="rId1" Type="http://schemas.openxmlformats.org/officeDocument/2006/relationships/vmlDrawing" Target="../drawings/vmlDrawing9.vml"/><Relationship Id="rId2"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15.bin"/><Relationship Id="rId5" Type="http://schemas.openxmlformats.org/officeDocument/2006/relationships/image" Target="../media/image176.wmf"/><Relationship Id="rId1" Type="http://schemas.openxmlformats.org/officeDocument/2006/relationships/vmlDrawing" Target="../drawings/vmlDrawing10.vml"/><Relationship Id="rId2"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16.bin"/><Relationship Id="rId5" Type="http://schemas.openxmlformats.org/officeDocument/2006/relationships/image" Target="../media/image176.wmf"/><Relationship Id="rId1" Type="http://schemas.openxmlformats.org/officeDocument/2006/relationships/vmlDrawing" Target="../drawings/vmlDrawing11.vml"/><Relationship Id="rId2"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17.bin"/><Relationship Id="rId5" Type="http://schemas.openxmlformats.org/officeDocument/2006/relationships/image" Target="../media/image177.wmf"/><Relationship Id="rId6" Type="http://schemas.openxmlformats.org/officeDocument/2006/relationships/image" Target="../media/image179.png"/><Relationship Id="rId7" Type="http://schemas.openxmlformats.org/officeDocument/2006/relationships/oleObject" Target="../embeddings/oleObject18.bin"/><Relationship Id="rId8" Type="http://schemas.openxmlformats.org/officeDocument/2006/relationships/image" Target="../media/image178.wmf"/><Relationship Id="rId1" Type="http://schemas.openxmlformats.org/officeDocument/2006/relationships/vmlDrawing" Target="../drawings/vmlDrawing12.vml"/><Relationship Id="rId2"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1" Type="http://schemas.openxmlformats.org/officeDocument/2006/relationships/slideLayout" Target="../slideLayouts/slideLayout15.xml"/><Relationship Id="rId2" Type="http://schemas.openxmlformats.org/officeDocument/2006/relationships/image" Target="../media/image18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image" Target="../media/image184.png"/></Relationships>
</file>

<file path=ppt/slides/_rels/slide96.xml.rels><?xml version="1.0" encoding="UTF-8" standalone="yes"?>
<Relationships xmlns="http://schemas.openxmlformats.org/package/2006/relationships"><Relationship Id="rId3" Type="http://schemas.openxmlformats.org/officeDocument/2006/relationships/image" Target="../media/image187.wmf"/><Relationship Id="rId4" Type="http://schemas.openxmlformats.org/officeDocument/2006/relationships/image" Target="../media/image188.png"/><Relationship Id="rId5" Type="http://schemas.openxmlformats.org/officeDocument/2006/relationships/image" Target="../media/image189.wmf"/><Relationship Id="rId6" Type="http://schemas.openxmlformats.org/officeDocument/2006/relationships/oleObject" Target="../embeddings/oleObject19.bin"/><Relationship Id="rId7" Type="http://schemas.openxmlformats.org/officeDocument/2006/relationships/image" Target="../media/image185.wmf"/><Relationship Id="rId8" Type="http://schemas.openxmlformats.org/officeDocument/2006/relationships/oleObject" Target="../embeddings/oleObject20.bin"/><Relationship Id="rId9" Type="http://schemas.openxmlformats.org/officeDocument/2006/relationships/image" Target="../media/image186.wmf"/><Relationship Id="rId1" Type="http://schemas.openxmlformats.org/officeDocument/2006/relationships/vmlDrawing" Target="../drawings/vmlDrawing13.vml"/><Relationship Id="rId2"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1" Type="http://schemas.openxmlformats.org/officeDocument/2006/relationships/slideLayout" Target="../slideLayouts/slideLayout15.xml"/><Relationship Id="rId2" Type="http://schemas.openxmlformats.org/officeDocument/2006/relationships/notesSlide" Target="../notesSlides/notesSlide63.xml"/></Relationships>
</file>

<file path=ppt/slides/_rels/slide98.xml.rels><?xml version="1.0" encoding="UTF-8" standalone="yes"?>
<Relationships xmlns="http://schemas.openxmlformats.org/package/2006/relationships"><Relationship Id="rId3" Type="http://schemas.openxmlformats.org/officeDocument/2006/relationships/image" Target="../media/image193.wmf"/><Relationship Id="rId4" Type="http://schemas.openxmlformats.org/officeDocument/2006/relationships/image" Target="../media/image194.wmf"/><Relationship Id="rId5" Type="http://schemas.openxmlformats.org/officeDocument/2006/relationships/image" Target="../media/image189.wmf"/><Relationship Id="rId1" Type="http://schemas.openxmlformats.org/officeDocument/2006/relationships/slideLayout" Target="../slideLayouts/slideLayout16.xml"/><Relationship Id="rId2" Type="http://schemas.openxmlformats.org/officeDocument/2006/relationships/image" Target="../media/image192.w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image" Target="../media/image188.png"/><Relationship Id="rId5" Type="http://schemas.openxmlformats.org/officeDocument/2006/relationships/oleObject" Target="../embeddings/oleObject21.bin"/><Relationship Id="rId6" Type="http://schemas.openxmlformats.org/officeDocument/2006/relationships/image" Target="../media/image195.wmf"/><Relationship Id="rId7" Type="http://schemas.openxmlformats.org/officeDocument/2006/relationships/image" Target="../media/image196.wmf"/><Relationship Id="rId8" Type="http://schemas.openxmlformats.org/officeDocument/2006/relationships/image" Target="../media/image197.wmf"/><Relationship Id="rId1" Type="http://schemas.openxmlformats.org/officeDocument/2006/relationships/vmlDrawing" Target="../drawings/vmlDrawing14.vml"/><Relationship Id="rId2"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dirty="0">
                <a:solidFill>
                  <a:schemeClr val="tx1"/>
                </a:solidFill>
                <a:ea typeface="ＭＳ Ｐゴシック" pitchFamily="-1" charset="-128"/>
                <a:cs typeface="ＭＳ Ｐゴシック" pitchFamily="-1" charset="-128"/>
              </a:rPr>
              <a:t>Lecture</a:t>
            </a:r>
            <a:r>
              <a:rPr lang="en-US" sz="3000" b="1" dirty="0" smtClean="0">
                <a:solidFill>
                  <a:schemeClr val="tx1"/>
                </a:solidFill>
                <a:ea typeface="ＭＳ Ｐゴシック" pitchFamily="-1" charset="-128"/>
                <a:cs typeface="ＭＳ Ｐゴシック" pitchFamily="-1" charset="-128"/>
              </a:rPr>
              <a:t> </a:t>
            </a:r>
            <a:r>
              <a:rPr lang="en-US" sz="3000" b="1" dirty="0" smtClean="0">
                <a:solidFill>
                  <a:schemeClr val="tx1"/>
                </a:solidFill>
                <a:ea typeface="ＭＳ Ｐゴシック" pitchFamily="-1" charset="-128"/>
                <a:cs typeface="ＭＳ Ｐゴシック" pitchFamily="-1" charset="-128"/>
              </a:rPr>
              <a:t>15</a:t>
            </a:r>
            <a:endParaRPr lang="en-US" sz="3000" b="1" dirty="0" smtClean="0">
              <a:solidFill>
                <a:schemeClr val="tx1"/>
              </a:solidFill>
              <a:ea typeface="ＭＳ Ｐゴシック" pitchFamily="-1" charset="-128"/>
              <a:cs typeface="ＭＳ Ｐゴシック" pitchFamily="-1" charset="-128"/>
            </a:endParaRPr>
          </a:p>
          <a:p>
            <a:pPr algn="l" eaLnBrk="1" hangingPunct="1">
              <a:lnSpc>
                <a:spcPct val="80000"/>
              </a:lnSpc>
            </a:pPr>
            <a:r>
              <a:rPr lang="en-US" sz="3000" dirty="0">
                <a:solidFill>
                  <a:schemeClr val="tx1"/>
                </a:solidFill>
                <a:ea typeface="ＭＳ Ｐゴシック" pitchFamily="-1" charset="-128"/>
                <a:cs typeface="ＭＳ Ｐゴシック" pitchFamily="-1" charset="-128"/>
              </a:rPr>
              <a:t>	Edges and segmentation</a:t>
            </a:r>
          </a:p>
        </p:txBody>
      </p:sp>
      <p:pic>
        <p:nvPicPr>
          <p:cNvPr id="47107"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
        <p:nvSpPr>
          <p:cNvPr id="2" name="TextBox 1"/>
          <p:cNvSpPr txBox="1"/>
          <p:nvPr/>
        </p:nvSpPr>
        <p:spPr>
          <a:xfrm>
            <a:off x="2286000" y="1066800"/>
            <a:ext cx="4113818" cy="369332"/>
          </a:xfrm>
          <a:prstGeom prst="rect">
            <a:avLst/>
          </a:prstGeom>
          <a:noFill/>
        </p:spPr>
        <p:txBody>
          <a:bodyPr wrap="none" rtlCol="0">
            <a:spAutoFit/>
          </a:bodyPr>
          <a:lstStyle/>
          <a:p>
            <a:r>
              <a:rPr lang="en-US" dirty="0" smtClean="0"/>
              <a:t>Antonio </a:t>
            </a:r>
            <a:r>
              <a:rPr lang="en-US" dirty="0" err="1" smtClean="0"/>
              <a:t>Torralba</a:t>
            </a:r>
            <a:r>
              <a:rPr lang="en-US" dirty="0" smtClean="0"/>
              <a:t> &amp; William T. Freeman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0"/>
            <a:ext cx="8229600" cy="1143000"/>
          </a:xfrm>
        </p:spPr>
        <p:txBody>
          <a:bodyPr/>
          <a:lstStyle/>
          <a:p>
            <a:pPr eaLnBrk="1" hangingPunct="1"/>
            <a:r>
              <a:rPr lang="en-US" sz="4000" smtClean="0">
                <a:ea typeface="ＭＳ Ｐゴシック" pitchFamily="-1" charset="-128"/>
                <a:cs typeface="ＭＳ Ｐゴシック" pitchFamily="-1" charset="-128"/>
              </a:rPr>
              <a:t>Groupings by Invisible Completions</a:t>
            </a:r>
          </a:p>
        </p:txBody>
      </p:sp>
      <p:pic>
        <p:nvPicPr>
          <p:cNvPr id="76803" name="Picture 3" descr="SteveLeharBioSeg4"/>
          <p:cNvPicPr>
            <a:picLocks noChangeAspect="1" noChangeArrowheads="1"/>
          </p:cNvPicPr>
          <p:nvPr/>
        </p:nvPicPr>
        <p:blipFill>
          <a:blip r:embed="rId3"/>
          <a:srcRect/>
          <a:stretch>
            <a:fillRect/>
          </a:stretch>
        </p:blipFill>
        <p:spPr bwMode="auto">
          <a:xfrm>
            <a:off x="1981200" y="1524000"/>
            <a:ext cx="4686300" cy="4781550"/>
          </a:xfrm>
          <a:prstGeom prst="rect">
            <a:avLst/>
          </a:prstGeom>
          <a:noFill/>
          <a:ln w="9525">
            <a:noFill/>
            <a:miter lim="800000"/>
            <a:headEnd/>
            <a:tailEnd/>
          </a:ln>
        </p:spPr>
      </p:pic>
      <p:sp>
        <p:nvSpPr>
          <p:cNvPr id="76804" name="Text Box 4"/>
          <p:cNvSpPr txBox="1">
            <a:spLocks noChangeArrowheads="1"/>
          </p:cNvSpPr>
          <p:nvPr/>
        </p:nvSpPr>
        <p:spPr bwMode="auto">
          <a:xfrm>
            <a:off x="6324600" y="6400800"/>
            <a:ext cx="2674938" cy="246063"/>
          </a:xfrm>
          <a:prstGeom prst="rect">
            <a:avLst/>
          </a:prstGeom>
          <a:noFill/>
          <a:ln w="9525">
            <a:noFill/>
            <a:miter lim="800000"/>
            <a:headEnd/>
            <a:tailEnd/>
          </a:ln>
        </p:spPr>
        <p:txBody>
          <a:bodyPr wrap="none">
            <a:prstTxWarp prst="textNoShape">
              <a:avLst/>
            </a:prstTxWarp>
            <a:spAutoFit/>
          </a:bodyPr>
          <a:lstStyle/>
          <a:p>
            <a:r>
              <a:rPr lang="en-US" sz="1000">
                <a:solidFill>
                  <a:srgbClr val="000000"/>
                </a:solidFill>
              </a:rPr>
              <a:t>* Images from Steve Lehar’s Gestalt papers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atin typeface="Avenir Book"/>
                <a:cs typeface="Avenir Book"/>
              </a:rPr>
              <a:t>Graph terminology</a:t>
            </a:r>
          </a:p>
        </p:txBody>
      </p:sp>
      <p:sp>
        <p:nvSpPr>
          <p:cNvPr id="111619" name="Rectangle 3"/>
          <p:cNvSpPr>
            <a:spLocks noGrp="1" noChangeArrowheads="1"/>
          </p:cNvSpPr>
          <p:nvPr>
            <p:ph type="body" sz="half" idx="1"/>
          </p:nvPr>
        </p:nvSpPr>
        <p:spPr>
          <a:xfrm>
            <a:off x="609600" y="1600200"/>
            <a:ext cx="4876800" cy="4419600"/>
          </a:xfrm>
        </p:spPr>
        <p:txBody>
          <a:bodyPr/>
          <a:lstStyle/>
          <a:p>
            <a:r>
              <a:rPr lang="en-US" sz="2800">
                <a:latin typeface="Avenir Book"/>
                <a:cs typeface="Avenir Book"/>
              </a:rPr>
              <a:t>Volume of set:</a:t>
            </a:r>
          </a:p>
        </p:txBody>
      </p:sp>
      <p:pic>
        <p:nvPicPr>
          <p:cNvPr id="111621" name="Picture 5"/>
          <p:cNvPicPr>
            <a:picLocks noGrp="1" noChangeAspect="1" noChangeArrowheads="1"/>
          </p:cNvPicPr>
          <p:nvPr>
            <p:ph sz="quarter" idx="3"/>
          </p:nvPr>
        </p:nvPicPr>
        <p:blipFill>
          <a:blip r:embed="rId3"/>
          <a:srcRect/>
          <a:stretch>
            <a:fillRect/>
          </a:stretch>
        </p:blipFill>
        <p:spPr>
          <a:xfrm>
            <a:off x="1143000" y="3276600"/>
            <a:ext cx="3200400" cy="2544763"/>
          </a:xfrm>
          <a:noFill/>
          <a:ln/>
        </p:spPr>
      </p:pic>
      <p:sp>
        <p:nvSpPr>
          <p:cNvPr id="111620" name="Text Box 4"/>
          <p:cNvSpPr txBox="1">
            <a:spLocks noChangeArrowheads="1"/>
          </p:cNvSpPr>
          <p:nvPr/>
        </p:nvSpPr>
        <p:spPr bwMode="auto">
          <a:xfrm>
            <a:off x="7543800" y="6477000"/>
            <a:ext cx="1371600" cy="214313"/>
          </a:xfrm>
          <a:prstGeom prst="rect">
            <a:avLst/>
          </a:prstGeom>
          <a:noFill/>
          <a:ln w="9525">
            <a:noFill/>
            <a:miter lim="800000"/>
            <a:headEnd/>
            <a:tailEnd/>
          </a:ln>
          <a:effectLst/>
        </p:spPr>
        <p:txBody>
          <a:bodyPr>
            <a:prstTxWarp prst="textNoShape">
              <a:avLst/>
            </a:prstTxWarp>
            <a:spAutoFit/>
          </a:bodyPr>
          <a:lstStyle/>
          <a:p>
            <a:pPr algn="ctr"/>
            <a:r>
              <a:rPr lang="en-US" sz="800" dirty="0">
                <a:solidFill>
                  <a:srgbClr val="000000"/>
                </a:solidFill>
                <a:latin typeface="Avenir Book"/>
                <a:cs typeface="Avenir Book"/>
              </a:rPr>
              <a:t>Slides from </a:t>
            </a:r>
            <a:r>
              <a:rPr lang="en-US" sz="800" dirty="0" err="1">
                <a:solidFill>
                  <a:srgbClr val="000000"/>
                </a:solidFill>
                <a:latin typeface="Avenir Book"/>
                <a:cs typeface="Avenir Book"/>
              </a:rPr>
              <a:t>Jianbo</a:t>
            </a:r>
            <a:r>
              <a:rPr lang="en-US" sz="800" dirty="0">
                <a:solidFill>
                  <a:srgbClr val="000000"/>
                </a:solidFill>
                <a:latin typeface="Avenir Book"/>
                <a:cs typeface="Avenir Book"/>
              </a:rPr>
              <a:t> Shi</a:t>
            </a:r>
          </a:p>
        </p:txBody>
      </p:sp>
      <p:graphicFrame>
        <p:nvGraphicFramePr>
          <p:cNvPr id="111622" name="Object 6"/>
          <p:cNvGraphicFramePr>
            <a:graphicFrameLocks noChangeAspect="1"/>
          </p:cNvGraphicFramePr>
          <p:nvPr/>
        </p:nvGraphicFramePr>
        <p:xfrm>
          <a:off x="1543050" y="2224088"/>
          <a:ext cx="3214688" cy="819150"/>
        </p:xfrm>
        <a:graphic>
          <a:graphicData uri="http://schemas.openxmlformats.org/presentationml/2006/ole">
            <mc:AlternateContent xmlns:mc="http://schemas.openxmlformats.org/markup-compatibility/2006">
              <mc:Choice xmlns:v="urn:schemas-microsoft-com:vml" Requires="v">
                <p:oleObj spid="_x0000_s575502" name="Equation" r:id="rId4" imgW="1346040" imgH="342720" progId="Equation.3">
                  <p:embed/>
                </p:oleObj>
              </mc:Choice>
              <mc:Fallback>
                <p:oleObj name="Equation" r:id="rId4" imgW="1346040" imgH="3427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3050" y="2224088"/>
                        <a:ext cx="3214688"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1625" name="Picture 9"/>
          <p:cNvPicPr>
            <a:picLocks noGrp="1" noChangeAspect="1" noChangeArrowheads="1"/>
          </p:cNvPicPr>
          <p:nvPr>
            <p:ph sz="quarter" idx="2"/>
          </p:nvPr>
        </p:nvPicPr>
        <p:blipFill>
          <a:blip r:embed="rId6"/>
          <a:srcRect/>
          <a:stretch>
            <a:fillRect/>
          </a:stretch>
        </p:blipFill>
        <p:spPr>
          <a:xfrm>
            <a:off x="4800600" y="3352800"/>
            <a:ext cx="3124200" cy="2536825"/>
          </a:xfrm>
          <a:noFill/>
          <a:ln/>
        </p:spPr>
      </p:pic>
      <p:pic>
        <p:nvPicPr>
          <p:cNvPr id="111627" name="Picture 11"/>
          <p:cNvPicPr>
            <a:picLocks noChangeAspect="1" noChangeArrowheads="1"/>
          </p:cNvPicPr>
          <p:nvPr/>
        </p:nvPicPr>
        <p:blipFill>
          <a:blip r:embed="rId7"/>
          <a:srcRect/>
          <a:stretch>
            <a:fillRect/>
          </a:stretch>
        </p:blipFill>
        <p:spPr bwMode="auto">
          <a:xfrm>
            <a:off x="5257800" y="1600200"/>
            <a:ext cx="2667000" cy="1628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atin typeface="Avenir Book"/>
                <a:cs typeface="Avenir Book"/>
              </a:rPr>
              <a:t>Graph terminology</a:t>
            </a:r>
          </a:p>
        </p:txBody>
      </p:sp>
      <p:graphicFrame>
        <p:nvGraphicFramePr>
          <p:cNvPr id="113670" name="Object 6"/>
          <p:cNvGraphicFramePr>
            <a:graphicFrameLocks noChangeAspect="1"/>
          </p:cNvGraphicFramePr>
          <p:nvPr/>
        </p:nvGraphicFramePr>
        <p:xfrm>
          <a:off x="1600200" y="2209800"/>
          <a:ext cx="3124200" cy="892175"/>
        </p:xfrm>
        <a:graphic>
          <a:graphicData uri="http://schemas.openxmlformats.org/presentationml/2006/ole">
            <mc:AlternateContent xmlns:mc="http://schemas.openxmlformats.org/markup-compatibility/2006">
              <mc:Choice xmlns:v="urn:schemas-microsoft-com:vml" Requires="v">
                <p:oleObj spid="_x0000_s577550" name="Equation" r:id="rId3" imgW="1244520" imgH="355320" progId="Equation.3">
                  <p:embed/>
                </p:oleObj>
              </mc:Choice>
              <mc:Fallback>
                <p:oleObj name="Equation" r:id="rId3" imgW="1244520" imgH="35532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209800"/>
                        <a:ext cx="3124200" cy="892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3679" name="Picture 15"/>
          <p:cNvPicPr>
            <a:picLocks noGrp="1" noChangeAspect="1" noChangeArrowheads="1"/>
          </p:cNvPicPr>
          <p:nvPr>
            <p:ph sz="half" idx="1"/>
          </p:nvPr>
        </p:nvPicPr>
        <p:blipFill>
          <a:blip r:embed="rId5"/>
          <a:srcRect/>
          <a:stretch>
            <a:fillRect/>
          </a:stretch>
        </p:blipFill>
        <p:spPr>
          <a:xfrm>
            <a:off x="5257800" y="1600200"/>
            <a:ext cx="2667000" cy="1524000"/>
          </a:xfrm>
          <a:noFill/>
          <a:ln/>
        </p:spPr>
      </p:pic>
      <p:pic>
        <p:nvPicPr>
          <p:cNvPr id="113683" name="Picture 19"/>
          <p:cNvPicPr>
            <a:picLocks noGrp="1" noChangeAspect="1" noChangeArrowheads="1"/>
          </p:cNvPicPr>
          <p:nvPr>
            <p:ph sz="quarter" idx="3"/>
          </p:nvPr>
        </p:nvPicPr>
        <p:blipFill>
          <a:blip r:embed="rId6"/>
          <a:srcRect/>
          <a:stretch>
            <a:fillRect/>
          </a:stretch>
        </p:blipFill>
        <p:spPr>
          <a:xfrm>
            <a:off x="1143000" y="3276600"/>
            <a:ext cx="3200400" cy="2544763"/>
          </a:xfrm>
          <a:noFill/>
          <a:ln/>
        </p:spPr>
      </p:pic>
      <p:sp>
        <p:nvSpPr>
          <p:cNvPr id="113684" name="Text Box 20"/>
          <p:cNvSpPr txBox="1">
            <a:spLocks noChangeArrowheads="1"/>
          </p:cNvSpPr>
          <p:nvPr/>
        </p:nvSpPr>
        <p:spPr bwMode="auto">
          <a:xfrm>
            <a:off x="7239000" y="6400800"/>
            <a:ext cx="1371600" cy="214313"/>
          </a:xfrm>
          <a:prstGeom prst="rect">
            <a:avLst/>
          </a:prstGeom>
          <a:noFill/>
          <a:ln w="9525">
            <a:noFill/>
            <a:miter lim="800000"/>
            <a:headEnd/>
            <a:tailEnd/>
          </a:ln>
          <a:effectLst/>
        </p:spPr>
        <p:txBody>
          <a:bodyPr>
            <a:prstTxWarp prst="textNoShape">
              <a:avLst/>
            </a:prstTxWarp>
            <a:spAutoFit/>
          </a:bodyPr>
          <a:lstStyle/>
          <a:p>
            <a:pPr algn="ctr"/>
            <a:r>
              <a:rPr lang="en-US" sz="800" dirty="0">
                <a:solidFill>
                  <a:srgbClr val="000000"/>
                </a:solidFill>
                <a:latin typeface="Avenir Book"/>
                <a:cs typeface="Avenir Book"/>
              </a:rPr>
              <a:t>Slides from </a:t>
            </a:r>
            <a:r>
              <a:rPr lang="en-US" sz="800" dirty="0" err="1">
                <a:solidFill>
                  <a:srgbClr val="000000"/>
                </a:solidFill>
                <a:latin typeface="Avenir Book"/>
                <a:cs typeface="Avenir Book"/>
              </a:rPr>
              <a:t>Jianbo</a:t>
            </a:r>
            <a:r>
              <a:rPr lang="en-US" sz="800" dirty="0">
                <a:solidFill>
                  <a:srgbClr val="000000"/>
                </a:solidFill>
                <a:latin typeface="Avenir Book"/>
                <a:cs typeface="Avenir Book"/>
              </a:rPr>
              <a:t> Shi</a:t>
            </a:r>
          </a:p>
        </p:txBody>
      </p:sp>
      <p:pic>
        <p:nvPicPr>
          <p:cNvPr id="113699" name="Picture 35"/>
          <p:cNvPicPr>
            <a:picLocks noChangeAspect="1" noChangeArrowheads="1"/>
          </p:cNvPicPr>
          <p:nvPr/>
        </p:nvPicPr>
        <p:blipFill>
          <a:blip r:embed="rId7"/>
          <a:srcRect/>
          <a:stretch>
            <a:fillRect/>
          </a:stretch>
        </p:blipFill>
        <p:spPr bwMode="auto">
          <a:xfrm>
            <a:off x="4800600" y="3352800"/>
            <a:ext cx="3124200" cy="2528888"/>
          </a:xfrm>
          <a:prstGeom prst="rect">
            <a:avLst/>
          </a:prstGeom>
          <a:noFill/>
          <a:ln w="9525">
            <a:noFill/>
            <a:miter lim="800000"/>
            <a:headEnd/>
            <a:tailEnd/>
          </a:ln>
          <a:effectLst/>
        </p:spPr>
      </p:pic>
      <p:sp>
        <p:nvSpPr>
          <p:cNvPr id="113701" name="Rectangle 37"/>
          <p:cNvSpPr>
            <a:spLocks noChangeArrowheads="1"/>
          </p:cNvSpPr>
          <p:nvPr/>
        </p:nvSpPr>
        <p:spPr bwMode="auto">
          <a:xfrm>
            <a:off x="609600" y="1600200"/>
            <a:ext cx="4876800" cy="44196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rgbClr val="009999"/>
              </a:buClr>
              <a:buSzPct val="80000"/>
            </a:pPr>
            <a:r>
              <a:rPr lang="en-US" sz="2800" dirty="0">
                <a:solidFill>
                  <a:srgbClr val="000000"/>
                </a:solidFill>
                <a:latin typeface="Avenir Book"/>
                <a:cs typeface="Avenir Book"/>
              </a:rPr>
              <a:t>Cuts in a graph:</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Graph-based Image Segmentation</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565632" y="1824335"/>
            <a:ext cx="53340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pic>
        <p:nvPicPr>
          <p:cNvPr id="4" name="Picture 3"/>
          <p:cNvPicPr>
            <a:picLocks noChangeAspect="1"/>
          </p:cNvPicPr>
          <p:nvPr/>
        </p:nvPicPr>
        <p:blipFill>
          <a:blip r:embed="rId3"/>
          <a:stretch>
            <a:fillRect/>
          </a:stretch>
        </p:blipFill>
        <p:spPr>
          <a:xfrm>
            <a:off x="3810000" y="1600200"/>
            <a:ext cx="945848" cy="842665"/>
          </a:xfrm>
          <a:prstGeom prst="rect">
            <a:avLst/>
          </a:prstGeom>
        </p:spPr>
      </p:pic>
      <p:pic>
        <p:nvPicPr>
          <p:cNvPr id="5" name="Picture 4"/>
          <p:cNvPicPr>
            <a:picLocks noChangeAspect="1"/>
          </p:cNvPicPr>
          <p:nvPr/>
        </p:nvPicPr>
        <p:blipFill>
          <a:blip r:embed="rId4"/>
          <a:stretch>
            <a:fillRect/>
          </a:stretch>
        </p:blipFill>
        <p:spPr>
          <a:xfrm>
            <a:off x="7722886" y="2743200"/>
            <a:ext cx="1116314" cy="1219200"/>
          </a:xfrm>
          <a:prstGeom prst="rect">
            <a:avLst/>
          </a:prstGeom>
        </p:spPr>
      </p:pic>
      <p:pic>
        <p:nvPicPr>
          <p:cNvPr id="6" name="Picture 5"/>
          <p:cNvPicPr>
            <a:picLocks noChangeAspect="1"/>
          </p:cNvPicPr>
          <p:nvPr/>
        </p:nvPicPr>
        <p:blipFill>
          <a:blip r:embed="rId5"/>
          <a:stretch>
            <a:fillRect/>
          </a:stretch>
        </p:blipFill>
        <p:spPr>
          <a:xfrm>
            <a:off x="6471340" y="2794000"/>
            <a:ext cx="920060" cy="787400"/>
          </a:xfrm>
          <a:prstGeom prst="rect">
            <a:avLst/>
          </a:prstGeom>
        </p:spPr>
      </p:pic>
      <p:sp>
        <p:nvSpPr>
          <p:cNvPr id="7" name="Rectangle 6"/>
          <p:cNvSpPr/>
          <p:nvPr/>
        </p:nvSpPr>
        <p:spPr>
          <a:xfrm>
            <a:off x="2514600" y="3581400"/>
            <a:ext cx="3903633" cy="461665"/>
          </a:xfrm>
          <a:prstGeom prst="rect">
            <a:avLst/>
          </a:prstGeom>
        </p:spPr>
        <p:txBody>
          <a:bodyPr wrap="none">
            <a:spAutoFit/>
          </a:bodyPr>
          <a:lstStyle/>
          <a:p>
            <a:r>
              <a:rPr lang="en-US" sz="2400" dirty="0" smtClean="0">
                <a:solidFill>
                  <a:srgbClr val="000000"/>
                </a:solidFill>
                <a:latin typeface="Avenir Book"/>
                <a:cs typeface="Avenir Book"/>
              </a:rPr>
              <a:t>2b- Build a similarity </a:t>
            </a:r>
            <a:r>
              <a:rPr lang="en-US" sz="2400" b="1" dirty="0" smtClean="0">
                <a:solidFill>
                  <a:srgbClr val="FF6600"/>
                </a:solidFill>
                <a:latin typeface="Avenir Book"/>
                <a:cs typeface="Avenir Book"/>
              </a:rPr>
              <a:t>matrix</a:t>
            </a:r>
          </a:p>
        </p:txBody>
      </p:sp>
      <p:sp>
        <p:nvSpPr>
          <p:cNvPr id="8" name="Rectangle 7"/>
          <p:cNvSpPr/>
          <p:nvPr/>
        </p:nvSpPr>
        <p:spPr>
          <a:xfrm>
            <a:off x="2286000" y="3048000"/>
            <a:ext cx="3831148" cy="461665"/>
          </a:xfrm>
          <a:prstGeom prst="rect">
            <a:avLst/>
          </a:prstGeom>
        </p:spPr>
        <p:txBody>
          <a:bodyPr wrap="none">
            <a:spAutoFit/>
          </a:bodyPr>
          <a:lstStyle/>
          <a:p>
            <a:r>
              <a:rPr lang="en-US" sz="2400" dirty="0" smtClean="0">
                <a:solidFill>
                  <a:srgbClr val="000000"/>
                </a:solidFill>
                <a:latin typeface="Avenir Book"/>
                <a:cs typeface="Avenir Book"/>
              </a:rPr>
              <a:t>2a- Build a </a:t>
            </a:r>
            <a:r>
              <a:rPr lang="en-US" sz="2400" b="1" dirty="0" smtClean="0">
                <a:solidFill>
                  <a:srgbClr val="FF6600"/>
                </a:solidFill>
                <a:latin typeface="Avenir Book"/>
                <a:cs typeface="Avenir Book"/>
              </a:rPr>
              <a:t>similarity </a:t>
            </a:r>
            <a:r>
              <a:rPr lang="en-US" sz="2400" dirty="0" smtClean="0">
                <a:solidFill>
                  <a:srgbClr val="000000"/>
                </a:solidFill>
                <a:latin typeface="Avenir Book"/>
                <a:cs typeface="Avenir Book"/>
              </a:rPr>
              <a:t>graph</a:t>
            </a:r>
          </a:p>
        </p:txBody>
      </p:sp>
      <p:sp>
        <p:nvSpPr>
          <p:cNvPr id="9" name="Rectangle 8"/>
          <p:cNvSpPr/>
          <p:nvPr/>
        </p:nvSpPr>
        <p:spPr>
          <a:xfrm>
            <a:off x="228600" y="4495800"/>
            <a:ext cx="3667116" cy="461665"/>
          </a:xfrm>
          <a:prstGeom prst="rect">
            <a:avLst/>
          </a:prstGeom>
        </p:spPr>
        <p:txBody>
          <a:bodyPr wrap="none">
            <a:spAutoFit/>
          </a:bodyPr>
          <a:lstStyle/>
          <a:p>
            <a:r>
              <a:rPr lang="en-US" sz="2400" dirty="0" smtClean="0">
                <a:solidFill>
                  <a:srgbClr val="000000"/>
                </a:solidFill>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381000" y="5715000"/>
            <a:ext cx="5562600" cy="830997"/>
          </a:xfrm>
          <a:prstGeom prst="rect">
            <a:avLst/>
          </a:prstGeom>
        </p:spPr>
        <p:txBody>
          <a:bodyPr wrap="square">
            <a:spAutoFit/>
          </a:bodyPr>
          <a:lstStyle/>
          <a:p>
            <a:r>
              <a:rPr lang="en-US" sz="2400" dirty="0" smtClean="0">
                <a:solidFill>
                  <a:srgbClr val="000000"/>
                </a:solidFill>
                <a:latin typeface="Avenir Book"/>
                <a:cs typeface="Avenir Book"/>
              </a:rPr>
              <a:t>4- Cut the graph: </a:t>
            </a:r>
          </a:p>
          <a:p>
            <a:r>
              <a:rPr lang="en-US" sz="2400" dirty="0" smtClean="0">
                <a:solidFill>
                  <a:srgbClr val="000000"/>
                </a:solidFill>
                <a:latin typeface="Avenir Book"/>
                <a:cs typeface="Avenir Book"/>
              </a:rPr>
              <a:t>apply </a:t>
            </a:r>
            <a:r>
              <a:rPr lang="en-US" sz="2400" dirty="0" smtClean="0">
                <a:solidFill>
                  <a:srgbClr val="FF6600"/>
                </a:solidFill>
                <a:latin typeface="Avenir Book"/>
                <a:cs typeface="Avenir Book"/>
              </a:rPr>
              <a:t>threshold </a:t>
            </a:r>
            <a:r>
              <a:rPr lang="en-US" sz="2400" dirty="0" smtClean="0">
                <a:solidFill>
                  <a:srgbClr val="000000"/>
                </a:solidFill>
                <a:latin typeface="Avenir Book"/>
                <a:cs typeface="Avenir Book"/>
              </a:rPr>
              <a:t>to eigenvectors</a:t>
            </a:r>
            <a:endParaRPr lang="en-US" sz="2400" dirty="0">
              <a:solidFill>
                <a:srgbClr val="000000"/>
              </a:solidFill>
              <a:latin typeface="Avenir Book"/>
              <a:cs typeface="Avenir Book"/>
            </a:endParaRPr>
          </a:p>
        </p:txBody>
      </p:sp>
      <p:grpSp>
        <p:nvGrpSpPr>
          <p:cNvPr id="12" name="Group 17"/>
          <p:cNvGrpSpPr/>
          <p:nvPr/>
        </p:nvGrpSpPr>
        <p:grpSpPr>
          <a:xfrm>
            <a:off x="5105400" y="5638800"/>
            <a:ext cx="1276212" cy="1092200"/>
            <a:chOff x="5975832" y="5253335"/>
            <a:chExt cx="1632364" cy="1397000"/>
          </a:xfrm>
        </p:grpSpPr>
        <p:pic>
          <p:nvPicPr>
            <p:cNvPr id="11" name="Picture 10"/>
            <p:cNvPicPr>
              <a:picLocks noChangeAspect="1"/>
            </p:cNvPicPr>
            <p:nvPr/>
          </p:nvPicPr>
          <p:blipFill>
            <a:blip r:embed="rId5"/>
            <a:stretch>
              <a:fillRect/>
            </a:stretch>
          </p:blipFill>
          <p:spPr>
            <a:xfrm>
              <a:off x="5975832" y="5253335"/>
              <a:ext cx="1632364" cy="1397000"/>
            </a:xfrm>
            <a:prstGeom prst="rect">
              <a:avLst/>
            </a:prstGeom>
          </p:spPr>
        </p:pic>
        <p:cxnSp>
          <p:nvCxnSpPr>
            <p:cNvPr id="13" name="Straight Connector 12"/>
            <p:cNvCxnSpPr/>
            <p:nvPr/>
          </p:nvCxnSpPr>
          <p:spPr>
            <a:xfrm>
              <a:off x="5975832" y="5786735"/>
              <a:ext cx="1219200" cy="457200"/>
            </a:xfrm>
            <a:prstGeom prst="line">
              <a:avLst/>
            </a:prstGeom>
            <a:ln w="508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052032" y="5405735"/>
              <a:ext cx="1143000" cy="7620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6200" y="990600"/>
            <a:ext cx="9144000" cy="646331"/>
          </a:xfrm>
          <a:prstGeom prst="rect">
            <a:avLst/>
          </a:prstGeom>
        </p:spPr>
        <p:txBody>
          <a:bodyPr wrap="square">
            <a:spAutoFit/>
          </a:bodyPr>
          <a:lstStyle/>
          <a:p>
            <a:r>
              <a:rPr lang="en-US" dirty="0" smtClean="0">
                <a:solidFill>
                  <a:srgbClr val="000000"/>
                </a:solidFill>
                <a:latin typeface="Avenir Book"/>
                <a:cs typeface="Avenir Book"/>
              </a:rPr>
              <a:t>Goal: Given data points X1, …, </a:t>
            </a:r>
            <a:r>
              <a:rPr lang="en-US" dirty="0" err="1" smtClean="0">
                <a:solidFill>
                  <a:srgbClr val="000000"/>
                </a:solidFill>
                <a:latin typeface="Avenir Book"/>
                <a:cs typeface="Avenir Book"/>
              </a:rPr>
              <a:t>Xn</a:t>
            </a:r>
            <a:r>
              <a:rPr lang="en-US" dirty="0" smtClean="0">
                <a:solidFill>
                  <a:srgbClr val="000000"/>
                </a:solidFill>
                <a:latin typeface="Avenir Book"/>
                <a:cs typeface="Avenir Book"/>
              </a:rPr>
              <a:t> and similarities </a:t>
            </a:r>
            <a:r>
              <a:rPr lang="en-US" dirty="0" err="1" smtClean="0">
                <a:solidFill>
                  <a:srgbClr val="000000"/>
                </a:solidFill>
                <a:latin typeface="Avenir Book"/>
                <a:cs typeface="Avenir Book"/>
              </a:rPr>
              <a:t>w(Xi,Xj</a:t>
            </a:r>
            <a:r>
              <a:rPr lang="en-US" dirty="0" smtClean="0">
                <a:solidFill>
                  <a:srgbClr val="000000"/>
                </a:solidFill>
                <a:latin typeface="Avenir Book"/>
                <a:cs typeface="Avenir Book"/>
              </a:rPr>
              <a:t>), partition the data into groups so that points in a group are similar and points in different groups are dissimilar.</a:t>
            </a:r>
            <a:endParaRPr lang="en-US" dirty="0">
              <a:solidFill>
                <a:srgbClr val="000000"/>
              </a:solidFill>
              <a:latin typeface="Avenir Book"/>
              <a:cs typeface="Avenir Book"/>
            </a:endParaRPr>
          </a:p>
        </p:txBody>
      </p:sp>
      <p:pic>
        <p:nvPicPr>
          <p:cNvPr id="45" name="Picture 44"/>
          <p:cNvPicPr>
            <a:picLocks noChangeAspect="1"/>
          </p:cNvPicPr>
          <p:nvPr/>
        </p:nvPicPr>
        <p:blipFill>
          <a:blip r:embed="rId6"/>
          <a:stretch>
            <a:fillRect/>
          </a:stretch>
        </p:blipFill>
        <p:spPr>
          <a:xfrm>
            <a:off x="4038600" y="4229100"/>
            <a:ext cx="1250540" cy="1257300"/>
          </a:xfrm>
          <a:prstGeom prst="rect">
            <a:avLst/>
          </a:prstGeom>
        </p:spPr>
      </p:pic>
      <p:pic>
        <p:nvPicPr>
          <p:cNvPr id="46" name="Picture 45"/>
          <p:cNvPicPr>
            <a:picLocks noChangeAspect="1"/>
          </p:cNvPicPr>
          <p:nvPr/>
        </p:nvPicPr>
        <p:blipFill>
          <a:blip r:embed="rId7"/>
          <a:stretch>
            <a:fillRect/>
          </a:stretch>
        </p:blipFill>
        <p:spPr>
          <a:xfrm>
            <a:off x="5410200" y="4381500"/>
            <a:ext cx="1238250" cy="1092200"/>
          </a:xfrm>
          <a:prstGeom prst="rect">
            <a:avLst/>
          </a:prstGeom>
        </p:spPr>
      </p:pic>
      <p:sp>
        <p:nvSpPr>
          <p:cNvPr id="19" name="Rectangle 18"/>
          <p:cNvSpPr/>
          <p:nvPr/>
        </p:nvSpPr>
        <p:spPr>
          <a:xfrm>
            <a:off x="0" y="4191000"/>
            <a:ext cx="7010400" cy="1447800"/>
          </a:xfrm>
          <a:prstGeom prst="rect">
            <a:avLst/>
          </a:prstGeom>
          <a:noFill/>
          <a:ln w="508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533400" y="228600"/>
            <a:ext cx="8229600" cy="1143000"/>
          </a:xfrm>
        </p:spPr>
        <p:txBody>
          <a:bodyPr/>
          <a:lstStyle/>
          <a:p>
            <a:r>
              <a:rPr lang="en-US" dirty="0" smtClean="0">
                <a:solidFill>
                  <a:srgbClr val="FF6600"/>
                </a:solidFill>
                <a:latin typeface="Avenir Book"/>
                <a:cs typeface="Avenir Book"/>
              </a:rPr>
              <a:t>Spectral Clustering</a:t>
            </a:r>
            <a:endParaRPr lang="en-US" dirty="0">
              <a:solidFill>
                <a:srgbClr val="FF6600"/>
              </a:solidFill>
              <a:latin typeface="Avenir Book"/>
              <a:cs typeface="Avenir Book"/>
            </a:endParaRPr>
          </a:p>
        </p:txBody>
      </p:sp>
      <p:sp>
        <p:nvSpPr>
          <p:cNvPr id="181573" name="Oval 325"/>
          <p:cNvSpPr>
            <a:spLocks noChangeArrowheads="1"/>
          </p:cNvSpPr>
          <p:nvPr/>
        </p:nvSpPr>
        <p:spPr bwMode="auto">
          <a:xfrm>
            <a:off x="457200" y="16764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574" name="Oval 326"/>
          <p:cNvSpPr>
            <a:spLocks noChangeArrowheads="1"/>
          </p:cNvSpPr>
          <p:nvPr/>
        </p:nvSpPr>
        <p:spPr bwMode="auto">
          <a:xfrm>
            <a:off x="838200" y="1600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575" name="Oval 327"/>
          <p:cNvSpPr>
            <a:spLocks noChangeArrowheads="1"/>
          </p:cNvSpPr>
          <p:nvPr/>
        </p:nvSpPr>
        <p:spPr bwMode="auto">
          <a:xfrm>
            <a:off x="685800" y="1981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576" name="Oval 328"/>
          <p:cNvSpPr>
            <a:spLocks noChangeArrowheads="1"/>
          </p:cNvSpPr>
          <p:nvPr/>
        </p:nvSpPr>
        <p:spPr bwMode="auto">
          <a:xfrm>
            <a:off x="1905000" y="1981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577" name="Oval 329"/>
          <p:cNvSpPr>
            <a:spLocks noChangeArrowheads="1"/>
          </p:cNvSpPr>
          <p:nvPr/>
        </p:nvSpPr>
        <p:spPr bwMode="auto">
          <a:xfrm>
            <a:off x="1752600" y="2362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578" name="Oval 330"/>
          <p:cNvSpPr>
            <a:spLocks noChangeArrowheads="1"/>
          </p:cNvSpPr>
          <p:nvPr/>
        </p:nvSpPr>
        <p:spPr bwMode="auto">
          <a:xfrm>
            <a:off x="2133600" y="22860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579" name="Oval 331"/>
          <p:cNvSpPr>
            <a:spLocks noChangeArrowheads="1"/>
          </p:cNvSpPr>
          <p:nvPr/>
        </p:nvSpPr>
        <p:spPr bwMode="auto">
          <a:xfrm>
            <a:off x="4572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580" name="Oval 332"/>
          <p:cNvSpPr>
            <a:spLocks noChangeArrowheads="1"/>
          </p:cNvSpPr>
          <p:nvPr/>
        </p:nvSpPr>
        <p:spPr bwMode="auto">
          <a:xfrm>
            <a:off x="8382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581" name="Oval 333"/>
          <p:cNvSpPr>
            <a:spLocks noChangeArrowheads="1"/>
          </p:cNvSpPr>
          <p:nvPr/>
        </p:nvSpPr>
        <p:spPr bwMode="auto">
          <a:xfrm>
            <a:off x="609600" y="33528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582" name="Text Box 334"/>
          <p:cNvSpPr txBox="1">
            <a:spLocks noChangeArrowheads="1"/>
          </p:cNvSpPr>
          <p:nvPr/>
        </p:nvSpPr>
        <p:spPr bwMode="auto">
          <a:xfrm>
            <a:off x="381000" y="3733800"/>
            <a:ext cx="1752600" cy="40011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000" dirty="0">
                <a:solidFill>
                  <a:srgbClr val="000000"/>
                </a:solidFill>
                <a:latin typeface="Avenir Book"/>
                <a:cs typeface="Avenir Book"/>
              </a:rPr>
              <a:t>Data</a:t>
            </a:r>
          </a:p>
        </p:txBody>
      </p:sp>
      <p:cxnSp>
        <p:nvCxnSpPr>
          <p:cNvPr id="181583" name="AutoShape 335"/>
          <p:cNvCxnSpPr>
            <a:cxnSpLocks noChangeShapeType="1"/>
            <a:stCxn id="181619" idx="4"/>
            <a:endCxn id="181613" idx="0"/>
          </p:cNvCxnSpPr>
          <p:nvPr/>
        </p:nvCxnSpPr>
        <p:spPr bwMode="auto">
          <a:xfrm>
            <a:off x="3390900" y="1905000"/>
            <a:ext cx="0" cy="1143000"/>
          </a:xfrm>
          <a:prstGeom prst="straightConnector1">
            <a:avLst/>
          </a:prstGeom>
          <a:noFill/>
          <a:ln w="9525">
            <a:solidFill>
              <a:srgbClr val="5F5F5F"/>
            </a:solidFill>
            <a:miter lim="800000"/>
            <a:headEnd/>
            <a:tailEnd/>
          </a:ln>
          <a:effectLst/>
        </p:spPr>
      </p:cxnSp>
      <p:cxnSp>
        <p:nvCxnSpPr>
          <p:cNvPr id="181584" name="AutoShape 336"/>
          <p:cNvCxnSpPr>
            <a:cxnSpLocks noChangeShapeType="1"/>
            <a:stCxn id="181620" idx="6"/>
            <a:endCxn id="181625" idx="2"/>
          </p:cNvCxnSpPr>
          <p:nvPr/>
        </p:nvCxnSpPr>
        <p:spPr bwMode="auto">
          <a:xfrm>
            <a:off x="3886200" y="1714500"/>
            <a:ext cx="838200" cy="381000"/>
          </a:xfrm>
          <a:prstGeom prst="straightConnector1">
            <a:avLst/>
          </a:prstGeom>
          <a:noFill/>
          <a:ln w="9525">
            <a:solidFill>
              <a:srgbClr val="5F5F5F"/>
            </a:solidFill>
            <a:miter lim="800000"/>
            <a:headEnd/>
            <a:tailEnd/>
          </a:ln>
          <a:effectLst/>
        </p:spPr>
      </p:cxnSp>
      <p:cxnSp>
        <p:nvCxnSpPr>
          <p:cNvPr id="181585" name="AutoShape 337"/>
          <p:cNvCxnSpPr>
            <a:cxnSpLocks noChangeShapeType="1"/>
            <a:stCxn id="181620" idx="6"/>
            <a:endCxn id="181626" idx="1"/>
          </p:cNvCxnSpPr>
          <p:nvPr/>
        </p:nvCxnSpPr>
        <p:spPr bwMode="auto">
          <a:xfrm>
            <a:off x="3886200" y="1714500"/>
            <a:ext cx="719138" cy="681038"/>
          </a:xfrm>
          <a:prstGeom prst="straightConnector1">
            <a:avLst/>
          </a:prstGeom>
          <a:noFill/>
          <a:ln w="9525">
            <a:solidFill>
              <a:srgbClr val="5F5F5F"/>
            </a:solidFill>
            <a:miter lim="800000"/>
            <a:headEnd/>
            <a:tailEnd/>
          </a:ln>
          <a:effectLst/>
        </p:spPr>
      </p:cxnSp>
      <p:cxnSp>
        <p:nvCxnSpPr>
          <p:cNvPr id="181586" name="AutoShape 338"/>
          <p:cNvCxnSpPr>
            <a:cxnSpLocks noChangeShapeType="1"/>
            <a:stCxn id="181620" idx="6"/>
            <a:endCxn id="181627" idx="1"/>
          </p:cNvCxnSpPr>
          <p:nvPr/>
        </p:nvCxnSpPr>
        <p:spPr bwMode="auto">
          <a:xfrm>
            <a:off x="3886200" y="1714500"/>
            <a:ext cx="1100138" cy="604838"/>
          </a:xfrm>
          <a:prstGeom prst="straightConnector1">
            <a:avLst/>
          </a:prstGeom>
          <a:noFill/>
          <a:ln w="9525">
            <a:solidFill>
              <a:srgbClr val="5F5F5F"/>
            </a:solidFill>
            <a:miter lim="800000"/>
            <a:headEnd/>
            <a:tailEnd/>
          </a:ln>
          <a:effectLst/>
        </p:spPr>
      </p:cxnSp>
      <p:cxnSp>
        <p:nvCxnSpPr>
          <p:cNvPr id="181587" name="AutoShape 339"/>
          <p:cNvCxnSpPr>
            <a:cxnSpLocks noChangeShapeType="1"/>
            <a:stCxn id="181621" idx="4"/>
            <a:endCxn id="181613" idx="0"/>
          </p:cNvCxnSpPr>
          <p:nvPr/>
        </p:nvCxnSpPr>
        <p:spPr bwMode="auto">
          <a:xfrm flipH="1">
            <a:off x="3390900" y="2209800"/>
            <a:ext cx="228600" cy="838200"/>
          </a:xfrm>
          <a:prstGeom prst="straightConnector1">
            <a:avLst/>
          </a:prstGeom>
          <a:noFill/>
          <a:ln w="9525">
            <a:solidFill>
              <a:srgbClr val="5F5F5F"/>
            </a:solidFill>
            <a:miter lim="800000"/>
            <a:headEnd/>
            <a:tailEnd/>
          </a:ln>
          <a:effectLst/>
        </p:spPr>
      </p:cxnSp>
      <p:cxnSp>
        <p:nvCxnSpPr>
          <p:cNvPr id="181588" name="AutoShape 340"/>
          <p:cNvCxnSpPr>
            <a:cxnSpLocks noChangeShapeType="1"/>
            <a:stCxn id="181621" idx="4"/>
            <a:endCxn id="181614" idx="0"/>
          </p:cNvCxnSpPr>
          <p:nvPr/>
        </p:nvCxnSpPr>
        <p:spPr bwMode="auto">
          <a:xfrm>
            <a:off x="3619500" y="2209800"/>
            <a:ext cx="152400" cy="838200"/>
          </a:xfrm>
          <a:prstGeom prst="straightConnector1">
            <a:avLst/>
          </a:prstGeom>
          <a:noFill/>
          <a:ln w="9525">
            <a:solidFill>
              <a:srgbClr val="5F5F5F"/>
            </a:solidFill>
            <a:miter lim="800000"/>
            <a:headEnd/>
            <a:tailEnd/>
          </a:ln>
          <a:effectLst/>
        </p:spPr>
      </p:cxnSp>
      <p:cxnSp>
        <p:nvCxnSpPr>
          <p:cNvPr id="181589" name="AutoShape 341"/>
          <p:cNvCxnSpPr>
            <a:cxnSpLocks noChangeShapeType="1"/>
            <a:stCxn id="181621" idx="4"/>
            <a:endCxn id="181615" idx="0"/>
          </p:cNvCxnSpPr>
          <p:nvPr/>
        </p:nvCxnSpPr>
        <p:spPr bwMode="auto">
          <a:xfrm flipH="1">
            <a:off x="3543300" y="2209800"/>
            <a:ext cx="76200" cy="1143000"/>
          </a:xfrm>
          <a:prstGeom prst="straightConnector1">
            <a:avLst/>
          </a:prstGeom>
          <a:noFill/>
          <a:ln w="9525">
            <a:solidFill>
              <a:srgbClr val="5F5F5F"/>
            </a:solidFill>
            <a:miter lim="800000"/>
            <a:headEnd/>
            <a:tailEnd/>
          </a:ln>
          <a:effectLst/>
        </p:spPr>
      </p:cxnSp>
      <p:cxnSp>
        <p:nvCxnSpPr>
          <p:cNvPr id="181590" name="AutoShape 342"/>
          <p:cNvCxnSpPr>
            <a:cxnSpLocks noChangeShapeType="1"/>
            <a:stCxn id="181619" idx="5"/>
            <a:endCxn id="181614" idx="0"/>
          </p:cNvCxnSpPr>
          <p:nvPr/>
        </p:nvCxnSpPr>
        <p:spPr bwMode="auto">
          <a:xfrm>
            <a:off x="3471863" y="1871663"/>
            <a:ext cx="300037" cy="1176337"/>
          </a:xfrm>
          <a:prstGeom prst="straightConnector1">
            <a:avLst/>
          </a:prstGeom>
          <a:noFill/>
          <a:ln w="9525">
            <a:solidFill>
              <a:srgbClr val="5F5F5F"/>
            </a:solidFill>
            <a:miter lim="800000"/>
            <a:headEnd/>
            <a:tailEnd/>
          </a:ln>
          <a:effectLst/>
        </p:spPr>
      </p:cxnSp>
      <p:cxnSp>
        <p:nvCxnSpPr>
          <p:cNvPr id="181591" name="AutoShape 343"/>
          <p:cNvCxnSpPr>
            <a:cxnSpLocks noChangeShapeType="1"/>
            <a:stCxn id="181619" idx="4"/>
            <a:endCxn id="181615" idx="0"/>
          </p:cNvCxnSpPr>
          <p:nvPr/>
        </p:nvCxnSpPr>
        <p:spPr bwMode="auto">
          <a:xfrm>
            <a:off x="3390900" y="1905000"/>
            <a:ext cx="152400" cy="1447800"/>
          </a:xfrm>
          <a:prstGeom prst="straightConnector1">
            <a:avLst/>
          </a:prstGeom>
          <a:noFill/>
          <a:ln w="9525">
            <a:solidFill>
              <a:srgbClr val="5F5F5F"/>
            </a:solidFill>
            <a:miter lim="800000"/>
            <a:headEnd/>
            <a:tailEnd/>
          </a:ln>
          <a:effectLst/>
        </p:spPr>
      </p:cxnSp>
      <p:cxnSp>
        <p:nvCxnSpPr>
          <p:cNvPr id="181592" name="AutoShape 344"/>
          <p:cNvCxnSpPr>
            <a:cxnSpLocks noChangeShapeType="1"/>
            <a:stCxn id="181619" idx="6"/>
            <a:endCxn id="181625" idx="2"/>
          </p:cNvCxnSpPr>
          <p:nvPr/>
        </p:nvCxnSpPr>
        <p:spPr bwMode="auto">
          <a:xfrm>
            <a:off x="3505200" y="1790700"/>
            <a:ext cx="1219200" cy="304800"/>
          </a:xfrm>
          <a:prstGeom prst="straightConnector1">
            <a:avLst/>
          </a:prstGeom>
          <a:noFill/>
          <a:ln w="9525">
            <a:solidFill>
              <a:srgbClr val="5F5F5F"/>
            </a:solidFill>
            <a:miter lim="800000"/>
            <a:headEnd/>
            <a:tailEnd/>
          </a:ln>
          <a:effectLst/>
        </p:spPr>
      </p:cxnSp>
      <p:cxnSp>
        <p:nvCxnSpPr>
          <p:cNvPr id="181593" name="AutoShape 345"/>
          <p:cNvCxnSpPr>
            <a:cxnSpLocks noChangeShapeType="1"/>
            <a:stCxn id="181619" idx="6"/>
            <a:endCxn id="181626" idx="1"/>
          </p:cNvCxnSpPr>
          <p:nvPr/>
        </p:nvCxnSpPr>
        <p:spPr bwMode="auto">
          <a:xfrm>
            <a:off x="3505200" y="1790700"/>
            <a:ext cx="1100138" cy="604838"/>
          </a:xfrm>
          <a:prstGeom prst="straightConnector1">
            <a:avLst/>
          </a:prstGeom>
          <a:noFill/>
          <a:ln w="9525">
            <a:solidFill>
              <a:srgbClr val="5F5F5F"/>
            </a:solidFill>
            <a:miter lim="800000"/>
            <a:headEnd/>
            <a:tailEnd/>
          </a:ln>
          <a:effectLst/>
        </p:spPr>
      </p:cxnSp>
      <p:cxnSp>
        <p:nvCxnSpPr>
          <p:cNvPr id="181594" name="AutoShape 346"/>
          <p:cNvCxnSpPr>
            <a:cxnSpLocks noChangeShapeType="1"/>
            <a:stCxn id="181619" idx="6"/>
            <a:endCxn id="181627" idx="1"/>
          </p:cNvCxnSpPr>
          <p:nvPr/>
        </p:nvCxnSpPr>
        <p:spPr bwMode="auto">
          <a:xfrm>
            <a:off x="3505200" y="1790700"/>
            <a:ext cx="1481138" cy="528638"/>
          </a:xfrm>
          <a:prstGeom prst="straightConnector1">
            <a:avLst/>
          </a:prstGeom>
          <a:noFill/>
          <a:ln w="9525">
            <a:solidFill>
              <a:srgbClr val="5F5F5F"/>
            </a:solidFill>
            <a:miter lim="800000"/>
            <a:headEnd/>
            <a:tailEnd/>
          </a:ln>
          <a:effectLst/>
        </p:spPr>
      </p:cxnSp>
      <p:cxnSp>
        <p:nvCxnSpPr>
          <p:cNvPr id="181595" name="AutoShape 347"/>
          <p:cNvCxnSpPr>
            <a:cxnSpLocks noChangeShapeType="1"/>
            <a:stCxn id="181621" idx="6"/>
            <a:endCxn id="181626" idx="1"/>
          </p:cNvCxnSpPr>
          <p:nvPr/>
        </p:nvCxnSpPr>
        <p:spPr bwMode="auto">
          <a:xfrm>
            <a:off x="3733800" y="2095500"/>
            <a:ext cx="871538" cy="300038"/>
          </a:xfrm>
          <a:prstGeom prst="straightConnector1">
            <a:avLst/>
          </a:prstGeom>
          <a:noFill/>
          <a:ln w="9525">
            <a:solidFill>
              <a:srgbClr val="5F5F5F"/>
            </a:solidFill>
            <a:miter lim="800000"/>
            <a:headEnd/>
            <a:tailEnd/>
          </a:ln>
          <a:effectLst/>
        </p:spPr>
      </p:cxnSp>
      <p:cxnSp>
        <p:nvCxnSpPr>
          <p:cNvPr id="181596" name="AutoShape 348"/>
          <p:cNvCxnSpPr>
            <a:cxnSpLocks noChangeShapeType="1"/>
            <a:stCxn id="181621" idx="6"/>
            <a:endCxn id="181627" idx="1"/>
          </p:cNvCxnSpPr>
          <p:nvPr/>
        </p:nvCxnSpPr>
        <p:spPr bwMode="auto">
          <a:xfrm>
            <a:off x="3733800" y="2095500"/>
            <a:ext cx="1252538" cy="223838"/>
          </a:xfrm>
          <a:prstGeom prst="straightConnector1">
            <a:avLst/>
          </a:prstGeom>
          <a:noFill/>
          <a:ln w="9525">
            <a:solidFill>
              <a:srgbClr val="5F5F5F"/>
            </a:solidFill>
            <a:miter lim="800000"/>
            <a:headEnd/>
            <a:tailEnd/>
          </a:ln>
          <a:effectLst/>
        </p:spPr>
      </p:cxnSp>
      <p:cxnSp>
        <p:nvCxnSpPr>
          <p:cNvPr id="181597" name="AutoShape 349"/>
          <p:cNvCxnSpPr>
            <a:cxnSpLocks noChangeShapeType="1"/>
            <a:stCxn id="181621" idx="6"/>
            <a:endCxn id="181625" idx="2"/>
          </p:cNvCxnSpPr>
          <p:nvPr/>
        </p:nvCxnSpPr>
        <p:spPr bwMode="auto">
          <a:xfrm>
            <a:off x="3733800" y="2095500"/>
            <a:ext cx="990600" cy="0"/>
          </a:xfrm>
          <a:prstGeom prst="straightConnector1">
            <a:avLst/>
          </a:prstGeom>
          <a:noFill/>
          <a:ln w="9525">
            <a:solidFill>
              <a:srgbClr val="5F5F5F"/>
            </a:solidFill>
            <a:miter lim="800000"/>
            <a:headEnd/>
            <a:tailEnd/>
          </a:ln>
          <a:effectLst/>
        </p:spPr>
      </p:cxnSp>
      <p:cxnSp>
        <p:nvCxnSpPr>
          <p:cNvPr id="181598" name="AutoShape 350"/>
          <p:cNvCxnSpPr>
            <a:cxnSpLocks noChangeShapeType="1"/>
            <a:stCxn id="181620" idx="4"/>
            <a:endCxn id="181614" idx="0"/>
          </p:cNvCxnSpPr>
          <p:nvPr/>
        </p:nvCxnSpPr>
        <p:spPr bwMode="auto">
          <a:xfrm>
            <a:off x="3771900" y="1828800"/>
            <a:ext cx="0" cy="1219200"/>
          </a:xfrm>
          <a:prstGeom prst="straightConnector1">
            <a:avLst/>
          </a:prstGeom>
          <a:noFill/>
          <a:ln w="9525">
            <a:solidFill>
              <a:srgbClr val="5F5F5F"/>
            </a:solidFill>
            <a:miter lim="800000"/>
            <a:headEnd/>
            <a:tailEnd/>
          </a:ln>
          <a:effectLst/>
        </p:spPr>
      </p:cxnSp>
      <p:cxnSp>
        <p:nvCxnSpPr>
          <p:cNvPr id="181599" name="AutoShape 351"/>
          <p:cNvCxnSpPr>
            <a:cxnSpLocks noChangeShapeType="1"/>
            <a:stCxn id="181620" idx="4"/>
            <a:endCxn id="181613" idx="0"/>
          </p:cNvCxnSpPr>
          <p:nvPr/>
        </p:nvCxnSpPr>
        <p:spPr bwMode="auto">
          <a:xfrm flipH="1">
            <a:off x="3390900" y="1828800"/>
            <a:ext cx="381000" cy="1219200"/>
          </a:xfrm>
          <a:prstGeom prst="straightConnector1">
            <a:avLst/>
          </a:prstGeom>
          <a:noFill/>
          <a:ln w="9525">
            <a:solidFill>
              <a:srgbClr val="5F5F5F"/>
            </a:solidFill>
            <a:miter lim="800000"/>
            <a:headEnd/>
            <a:tailEnd/>
          </a:ln>
          <a:effectLst/>
        </p:spPr>
      </p:cxnSp>
      <p:cxnSp>
        <p:nvCxnSpPr>
          <p:cNvPr id="181600" name="AutoShape 352"/>
          <p:cNvCxnSpPr>
            <a:cxnSpLocks noChangeShapeType="1"/>
            <a:stCxn id="181620" idx="4"/>
            <a:endCxn id="181615" idx="0"/>
          </p:cNvCxnSpPr>
          <p:nvPr/>
        </p:nvCxnSpPr>
        <p:spPr bwMode="auto">
          <a:xfrm flipH="1">
            <a:off x="3543300" y="1828800"/>
            <a:ext cx="228600" cy="1524000"/>
          </a:xfrm>
          <a:prstGeom prst="straightConnector1">
            <a:avLst/>
          </a:prstGeom>
          <a:noFill/>
          <a:ln w="9525">
            <a:solidFill>
              <a:srgbClr val="5F5F5F"/>
            </a:solidFill>
            <a:miter lim="800000"/>
            <a:headEnd/>
            <a:tailEnd/>
          </a:ln>
          <a:effectLst/>
        </p:spPr>
      </p:cxnSp>
      <p:cxnSp>
        <p:nvCxnSpPr>
          <p:cNvPr id="181601" name="AutoShape 353"/>
          <p:cNvCxnSpPr>
            <a:cxnSpLocks noChangeShapeType="1"/>
            <a:stCxn id="181614" idx="7"/>
            <a:endCxn id="181626" idx="3"/>
          </p:cNvCxnSpPr>
          <p:nvPr/>
        </p:nvCxnSpPr>
        <p:spPr bwMode="auto">
          <a:xfrm flipV="1">
            <a:off x="3852863" y="2557463"/>
            <a:ext cx="752475" cy="523875"/>
          </a:xfrm>
          <a:prstGeom prst="straightConnector1">
            <a:avLst/>
          </a:prstGeom>
          <a:noFill/>
          <a:ln w="9525">
            <a:solidFill>
              <a:srgbClr val="5F5F5F"/>
            </a:solidFill>
            <a:miter lim="800000"/>
            <a:headEnd/>
            <a:tailEnd/>
          </a:ln>
          <a:effectLst/>
        </p:spPr>
      </p:cxnSp>
      <p:cxnSp>
        <p:nvCxnSpPr>
          <p:cNvPr id="181602" name="AutoShape 354"/>
          <p:cNvCxnSpPr>
            <a:cxnSpLocks noChangeShapeType="1"/>
            <a:stCxn id="181614" idx="7"/>
            <a:endCxn id="181627" idx="3"/>
          </p:cNvCxnSpPr>
          <p:nvPr/>
        </p:nvCxnSpPr>
        <p:spPr bwMode="auto">
          <a:xfrm flipV="1">
            <a:off x="3852863" y="2481263"/>
            <a:ext cx="1133475" cy="600075"/>
          </a:xfrm>
          <a:prstGeom prst="straightConnector1">
            <a:avLst/>
          </a:prstGeom>
          <a:noFill/>
          <a:ln w="9525">
            <a:solidFill>
              <a:srgbClr val="5F5F5F"/>
            </a:solidFill>
            <a:miter lim="800000"/>
            <a:headEnd/>
            <a:tailEnd/>
          </a:ln>
          <a:effectLst/>
        </p:spPr>
      </p:cxnSp>
      <p:cxnSp>
        <p:nvCxnSpPr>
          <p:cNvPr id="181603" name="AutoShape 355"/>
          <p:cNvCxnSpPr>
            <a:cxnSpLocks noChangeShapeType="1"/>
            <a:stCxn id="181614" idx="7"/>
            <a:endCxn id="181625" idx="3"/>
          </p:cNvCxnSpPr>
          <p:nvPr/>
        </p:nvCxnSpPr>
        <p:spPr bwMode="auto">
          <a:xfrm flipV="1">
            <a:off x="3852863" y="2176463"/>
            <a:ext cx="904875" cy="904875"/>
          </a:xfrm>
          <a:prstGeom prst="straightConnector1">
            <a:avLst/>
          </a:prstGeom>
          <a:noFill/>
          <a:ln w="9525">
            <a:solidFill>
              <a:srgbClr val="5F5F5F"/>
            </a:solidFill>
            <a:miter lim="800000"/>
            <a:headEnd/>
            <a:tailEnd/>
          </a:ln>
          <a:effectLst/>
        </p:spPr>
      </p:cxnSp>
      <p:cxnSp>
        <p:nvCxnSpPr>
          <p:cNvPr id="181604" name="AutoShape 356"/>
          <p:cNvCxnSpPr>
            <a:cxnSpLocks noChangeShapeType="1"/>
            <a:stCxn id="181615" idx="7"/>
            <a:endCxn id="181627" idx="3"/>
          </p:cNvCxnSpPr>
          <p:nvPr/>
        </p:nvCxnSpPr>
        <p:spPr bwMode="auto">
          <a:xfrm flipV="1">
            <a:off x="3624263" y="2481263"/>
            <a:ext cx="1362075" cy="904875"/>
          </a:xfrm>
          <a:prstGeom prst="straightConnector1">
            <a:avLst/>
          </a:prstGeom>
          <a:noFill/>
          <a:ln w="9525">
            <a:solidFill>
              <a:srgbClr val="5F5F5F"/>
            </a:solidFill>
            <a:miter lim="800000"/>
            <a:headEnd/>
            <a:tailEnd/>
          </a:ln>
          <a:effectLst/>
        </p:spPr>
      </p:cxnSp>
      <p:cxnSp>
        <p:nvCxnSpPr>
          <p:cNvPr id="181605" name="AutoShape 357"/>
          <p:cNvCxnSpPr>
            <a:cxnSpLocks noChangeShapeType="1"/>
            <a:stCxn id="181615" idx="7"/>
            <a:endCxn id="181626" idx="3"/>
          </p:cNvCxnSpPr>
          <p:nvPr/>
        </p:nvCxnSpPr>
        <p:spPr bwMode="auto">
          <a:xfrm flipV="1">
            <a:off x="3624263" y="2557463"/>
            <a:ext cx="981075" cy="828675"/>
          </a:xfrm>
          <a:prstGeom prst="straightConnector1">
            <a:avLst/>
          </a:prstGeom>
          <a:noFill/>
          <a:ln w="9525">
            <a:solidFill>
              <a:srgbClr val="5F5F5F"/>
            </a:solidFill>
            <a:miter lim="800000"/>
            <a:headEnd/>
            <a:tailEnd/>
          </a:ln>
          <a:effectLst/>
        </p:spPr>
      </p:cxnSp>
      <p:cxnSp>
        <p:nvCxnSpPr>
          <p:cNvPr id="181606" name="AutoShape 358"/>
          <p:cNvCxnSpPr>
            <a:cxnSpLocks noChangeShapeType="1"/>
            <a:stCxn id="181615" idx="7"/>
            <a:endCxn id="181625" idx="3"/>
          </p:cNvCxnSpPr>
          <p:nvPr/>
        </p:nvCxnSpPr>
        <p:spPr bwMode="auto">
          <a:xfrm flipV="1">
            <a:off x="3624263" y="2176463"/>
            <a:ext cx="1133475" cy="1209675"/>
          </a:xfrm>
          <a:prstGeom prst="straightConnector1">
            <a:avLst/>
          </a:prstGeom>
          <a:noFill/>
          <a:ln w="9525">
            <a:solidFill>
              <a:srgbClr val="5F5F5F"/>
            </a:solidFill>
            <a:miter lim="800000"/>
            <a:headEnd/>
            <a:tailEnd/>
          </a:ln>
          <a:effectLst/>
        </p:spPr>
      </p:cxnSp>
      <p:cxnSp>
        <p:nvCxnSpPr>
          <p:cNvPr id="181607" name="AutoShape 359"/>
          <p:cNvCxnSpPr>
            <a:cxnSpLocks noChangeShapeType="1"/>
            <a:stCxn id="181613" idx="7"/>
            <a:endCxn id="181626" idx="3"/>
          </p:cNvCxnSpPr>
          <p:nvPr/>
        </p:nvCxnSpPr>
        <p:spPr bwMode="auto">
          <a:xfrm flipV="1">
            <a:off x="3471863" y="2557463"/>
            <a:ext cx="1133475" cy="523875"/>
          </a:xfrm>
          <a:prstGeom prst="straightConnector1">
            <a:avLst/>
          </a:prstGeom>
          <a:noFill/>
          <a:ln w="9525">
            <a:solidFill>
              <a:srgbClr val="5F5F5F"/>
            </a:solidFill>
            <a:miter lim="800000"/>
            <a:headEnd/>
            <a:tailEnd/>
          </a:ln>
          <a:effectLst/>
        </p:spPr>
      </p:cxnSp>
      <p:cxnSp>
        <p:nvCxnSpPr>
          <p:cNvPr id="181608" name="AutoShape 360"/>
          <p:cNvCxnSpPr>
            <a:cxnSpLocks noChangeShapeType="1"/>
            <a:stCxn id="181613" idx="7"/>
            <a:endCxn id="181627" idx="3"/>
          </p:cNvCxnSpPr>
          <p:nvPr/>
        </p:nvCxnSpPr>
        <p:spPr bwMode="auto">
          <a:xfrm flipV="1">
            <a:off x="3471863" y="2481263"/>
            <a:ext cx="1514475" cy="600075"/>
          </a:xfrm>
          <a:prstGeom prst="straightConnector1">
            <a:avLst/>
          </a:prstGeom>
          <a:noFill/>
          <a:ln w="9525">
            <a:solidFill>
              <a:srgbClr val="5F5F5F"/>
            </a:solidFill>
            <a:miter lim="800000"/>
            <a:headEnd/>
            <a:tailEnd/>
          </a:ln>
          <a:effectLst/>
        </p:spPr>
      </p:cxnSp>
      <p:cxnSp>
        <p:nvCxnSpPr>
          <p:cNvPr id="181609" name="AutoShape 361"/>
          <p:cNvCxnSpPr>
            <a:cxnSpLocks noChangeShapeType="1"/>
            <a:stCxn id="181613" idx="7"/>
            <a:endCxn id="181625" idx="3"/>
          </p:cNvCxnSpPr>
          <p:nvPr/>
        </p:nvCxnSpPr>
        <p:spPr bwMode="auto">
          <a:xfrm flipV="1">
            <a:off x="3471863" y="2176463"/>
            <a:ext cx="1285875" cy="904875"/>
          </a:xfrm>
          <a:prstGeom prst="straightConnector1">
            <a:avLst/>
          </a:prstGeom>
          <a:noFill/>
          <a:ln w="9525">
            <a:solidFill>
              <a:srgbClr val="5F5F5F"/>
            </a:solidFill>
            <a:miter lim="800000"/>
            <a:headEnd/>
            <a:tailEnd/>
          </a:ln>
          <a:effectLst/>
        </p:spPr>
      </p:cxnSp>
      <p:cxnSp>
        <p:nvCxnSpPr>
          <p:cNvPr id="181610" name="AutoShape 362"/>
          <p:cNvCxnSpPr>
            <a:cxnSpLocks noChangeShapeType="1"/>
            <a:stCxn id="181613" idx="6"/>
            <a:endCxn id="181614" idx="2"/>
          </p:cNvCxnSpPr>
          <p:nvPr/>
        </p:nvCxnSpPr>
        <p:spPr bwMode="auto">
          <a:xfrm>
            <a:off x="3505200" y="3162300"/>
            <a:ext cx="152400" cy="0"/>
          </a:xfrm>
          <a:prstGeom prst="straightConnector1">
            <a:avLst/>
          </a:prstGeom>
          <a:noFill/>
          <a:ln w="76200">
            <a:solidFill>
              <a:schemeClr val="tx1"/>
            </a:solidFill>
            <a:miter lim="800000"/>
            <a:headEnd/>
            <a:tailEnd/>
          </a:ln>
          <a:effectLst/>
        </p:spPr>
      </p:cxnSp>
      <p:cxnSp>
        <p:nvCxnSpPr>
          <p:cNvPr id="181611" name="AutoShape 363"/>
          <p:cNvCxnSpPr>
            <a:cxnSpLocks noChangeShapeType="1"/>
            <a:stCxn id="181614" idx="3"/>
            <a:endCxn id="181615" idx="7"/>
          </p:cNvCxnSpPr>
          <p:nvPr/>
        </p:nvCxnSpPr>
        <p:spPr bwMode="auto">
          <a:xfrm flipH="1">
            <a:off x="3624263" y="3243263"/>
            <a:ext cx="66675" cy="142875"/>
          </a:xfrm>
          <a:prstGeom prst="straightConnector1">
            <a:avLst/>
          </a:prstGeom>
          <a:noFill/>
          <a:ln w="76200">
            <a:solidFill>
              <a:schemeClr val="tx1"/>
            </a:solidFill>
            <a:miter lim="800000"/>
            <a:headEnd/>
            <a:tailEnd/>
          </a:ln>
          <a:effectLst/>
        </p:spPr>
      </p:cxnSp>
      <p:cxnSp>
        <p:nvCxnSpPr>
          <p:cNvPr id="181612" name="AutoShape 364"/>
          <p:cNvCxnSpPr>
            <a:cxnSpLocks noChangeShapeType="1"/>
            <a:stCxn id="181613" idx="5"/>
            <a:endCxn id="181615" idx="0"/>
          </p:cNvCxnSpPr>
          <p:nvPr/>
        </p:nvCxnSpPr>
        <p:spPr bwMode="auto">
          <a:xfrm>
            <a:off x="3471863" y="3243263"/>
            <a:ext cx="71437" cy="109537"/>
          </a:xfrm>
          <a:prstGeom prst="straightConnector1">
            <a:avLst/>
          </a:prstGeom>
          <a:noFill/>
          <a:ln w="76200">
            <a:solidFill>
              <a:schemeClr val="tx1"/>
            </a:solidFill>
            <a:miter lim="800000"/>
            <a:headEnd/>
            <a:tailEnd/>
          </a:ln>
          <a:effectLst/>
        </p:spPr>
      </p:cxnSp>
      <p:sp>
        <p:nvSpPr>
          <p:cNvPr id="181613" name="Oval 365"/>
          <p:cNvSpPr>
            <a:spLocks noChangeArrowheads="1"/>
          </p:cNvSpPr>
          <p:nvPr/>
        </p:nvSpPr>
        <p:spPr bwMode="auto">
          <a:xfrm>
            <a:off x="32766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614" name="Oval 366"/>
          <p:cNvSpPr>
            <a:spLocks noChangeArrowheads="1"/>
          </p:cNvSpPr>
          <p:nvPr/>
        </p:nvSpPr>
        <p:spPr bwMode="auto">
          <a:xfrm>
            <a:off x="36576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615" name="Oval 367"/>
          <p:cNvSpPr>
            <a:spLocks noChangeArrowheads="1"/>
          </p:cNvSpPr>
          <p:nvPr/>
        </p:nvSpPr>
        <p:spPr bwMode="auto">
          <a:xfrm>
            <a:off x="3429000" y="33528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cxnSp>
        <p:nvCxnSpPr>
          <p:cNvPr id="181616" name="AutoShape 368"/>
          <p:cNvCxnSpPr>
            <a:cxnSpLocks noChangeShapeType="1"/>
            <a:stCxn id="181619" idx="5"/>
            <a:endCxn id="181621" idx="1"/>
          </p:cNvCxnSpPr>
          <p:nvPr/>
        </p:nvCxnSpPr>
        <p:spPr bwMode="auto">
          <a:xfrm>
            <a:off x="3471863" y="1871663"/>
            <a:ext cx="66675" cy="142875"/>
          </a:xfrm>
          <a:prstGeom prst="straightConnector1">
            <a:avLst/>
          </a:prstGeom>
          <a:noFill/>
          <a:ln w="76200">
            <a:solidFill>
              <a:schemeClr val="tx1"/>
            </a:solidFill>
            <a:miter lim="800000"/>
            <a:headEnd/>
            <a:tailEnd/>
          </a:ln>
          <a:effectLst/>
        </p:spPr>
      </p:cxnSp>
      <p:cxnSp>
        <p:nvCxnSpPr>
          <p:cNvPr id="181617" name="AutoShape 369"/>
          <p:cNvCxnSpPr>
            <a:cxnSpLocks noChangeShapeType="1"/>
            <a:stCxn id="181621" idx="7"/>
            <a:endCxn id="181620" idx="4"/>
          </p:cNvCxnSpPr>
          <p:nvPr/>
        </p:nvCxnSpPr>
        <p:spPr bwMode="auto">
          <a:xfrm flipV="1">
            <a:off x="3700463" y="1828800"/>
            <a:ext cx="71437" cy="185738"/>
          </a:xfrm>
          <a:prstGeom prst="straightConnector1">
            <a:avLst/>
          </a:prstGeom>
          <a:noFill/>
          <a:ln w="76200">
            <a:solidFill>
              <a:schemeClr val="tx1"/>
            </a:solidFill>
            <a:miter lim="800000"/>
            <a:headEnd/>
            <a:tailEnd/>
          </a:ln>
          <a:effectLst/>
        </p:spPr>
      </p:cxnSp>
      <p:cxnSp>
        <p:nvCxnSpPr>
          <p:cNvPr id="181618" name="AutoShape 370"/>
          <p:cNvCxnSpPr>
            <a:cxnSpLocks noChangeShapeType="1"/>
            <a:stCxn id="181620" idx="2"/>
            <a:endCxn id="181619" idx="6"/>
          </p:cNvCxnSpPr>
          <p:nvPr/>
        </p:nvCxnSpPr>
        <p:spPr bwMode="auto">
          <a:xfrm flipH="1">
            <a:off x="3505200" y="1714500"/>
            <a:ext cx="152400" cy="76200"/>
          </a:xfrm>
          <a:prstGeom prst="straightConnector1">
            <a:avLst/>
          </a:prstGeom>
          <a:noFill/>
          <a:ln w="76200">
            <a:solidFill>
              <a:schemeClr val="tx1"/>
            </a:solidFill>
            <a:miter lim="800000"/>
            <a:headEnd/>
            <a:tailEnd/>
          </a:ln>
          <a:effectLst/>
        </p:spPr>
      </p:cxnSp>
      <p:sp>
        <p:nvSpPr>
          <p:cNvPr id="181619" name="Oval 371"/>
          <p:cNvSpPr>
            <a:spLocks noChangeArrowheads="1"/>
          </p:cNvSpPr>
          <p:nvPr/>
        </p:nvSpPr>
        <p:spPr bwMode="auto">
          <a:xfrm>
            <a:off x="3276600" y="16764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620" name="Oval 372"/>
          <p:cNvSpPr>
            <a:spLocks noChangeArrowheads="1"/>
          </p:cNvSpPr>
          <p:nvPr/>
        </p:nvSpPr>
        <p:spPr bwMode="auto">
          <a:xfrm>
            <a:off x="3657600" y="1600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621" name="Oval 373"/>
          <p:cNvSpPr>
            <a:spLocks noChangeArrowheads="1"/>
          </p:cNvSpPr>
          <p:nvPr/>
        </p:nvSpPr>
        <p:spPr bwMode="auto">
          <a:xfrm>
            <a:off x="3505200" y="1981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cxnSp>
        <p:nvCxnSpPr>
          <p:cNvPr id="181622" name="AutoShape 374"/>
          <p:cNvCxnSpPr>
            <a:cxnSpLocks noChangeShapeType="1"/>
            <a:stCxn id="181625" idx="4"/>
            <a:endCxn id="181626" idx="7"/>
          </p:cNvCxnSpPr>
          <p:nvPr/>
        </p:nvCxnSpPr>
        <p:spPr bwMode="auto">
          <a:xfrm flipH="1">
            <a:off x="4767263" y="2209800"/>
            <a:ext cx="71437" cy="185738"/>
          </a:xfrm>
          <a:prstGeom prst="straightConnector1">
            <a:avLst/>
          </a:prstGeom>
          <a:noFill/>
          <a:ln w="76200">
            <a:solidFill>
              <a:schemeClr val="tx1"/>
            </a:solidFill>
            <a:miter lim="800000"/>
            <a:headEnd/>
            <a:tailEnd/>
          </a:ln>
          <a:effectLst/>
        </p:spPr>
      </p:cxnSp>
      <p:cxnSp>
        <p:nvCxnSpPr>
          <p:cNvPr id="181623" name="AutoShape 375"/>
          <p:cNvCxnSpPr>
            <a:cxnSpLocks noChangeShapeType="1"/>
            <a:stCxn id="181625" idx="5"/>
            <a:endCxn id="181627" idx="1"/>
          </p:cNvCxnSpPr>
          <p:nvPr/>
        </p:nvCxnSpPr>
        <p:spPr bwMode="auto">
          <a:xfrm>
            <a:off x="4919663" y="2176463"/>
            <a:ext cx="66675" cy="142875"/>
          </a:xfrm>
          <a:prstGeom prst="straightConnector1">
            <a:avLst/>
          </a:prstGeom>
          <a:noFill/>
          <a:ln w="76200">
            <a:solidFill>
              <a:schemeClr val="tx1"/>
            </a:solidFill>
            <a:miter lim="800000"/>
            <a:headEnd/>
            <a:tailEnd/>
          </a:ln>
          <a:effectLst/>
        </p:spPr>
      </p:cxnSp>
      <p:cxnSp>
        <p:nvCxnSpPr>
          <p:cNvPr id="181624" name="AutoShape 376"/>
          <p:cNvCxnSpPr>
            <a:cxnSpLocks noChangeShapeType="1"/>
            <a:stCxn id="181627" idx="2"/>
            <a:endCxn id="181626" idx="6"/>
          </p:cNvCxnSpPr>
          <p:nvPr/>
        </p:nvCxnSpPr>
        <p:spPr bwMode="auto">
          <a:xfrm flipH="1">
            <a:off x="4800600" y="2400300"/>
            <a:ext cx="152400" cy="76200"/>
          </a:xfrm>
          <a:prstGeom prst="straightConnector1">
            <a:avLst/>
          </a:prstGeom>
          <a:noFill/>
          <a:ln w="76200">
            <a:solidFill>
              <a:schemeClr val="tx1"/>
            </a:solidFill>
            <a:miter lim="800000"/>
            <a:headEnd/>
            <a:tailEnd/>
          </a:ln>
          <a:effectLst/>
        </p:spPr>
      </p:cxnSp>
      <p:sp>
        <p:nvSpPr>
          <p:cNvPr id="181625" name="Oval 377"/>
          <p:cNvSpPr>
            <a:spLocks noChangeArrowheads="1"/>
          </p:cNvSpPr>
          <p:nvPr/>
        </p:nvSpPr>
        <p:spPr bwMode="auto">
          <a:xfrm>
            <a:off x="4724400" y="1981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626" name="Oval 378"/>
          <p:cNvSpPr>
            <a:spLocks noChangeArrowheads="1"/>
          </p:cNvSpPr>
          <p:nvPr/>
        </p:nvSpPr>
        <p:spPr bwMode="auto">
          <a:xfrm>
            <a:off x="4572000" y="2362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627" name="Oval 379"/>
          <p:cNvSpPr>
            <a:spLocks noChangeArrowheads="1"/>
          </p:cNvSpPr>
          <p:nvPr/>
        </p:nvSpPr>
        <p:spPr bwMode="auto">
          <a:xfrm>
            <a:off x="4953000" y="22860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628" name="Text Box 380"/>
          <p:cNvSpPr txBox="1">
            <a:spLocks noChangeArrowheads="1"/>
          </p:cNvSpPr>
          <p:nvPr/>
        </p:nvSpPr>
        <p:spPr bwMode="auto">
          <a:xfrm>
            <a:off x="3048000" y="6172200"/>
            <a:ext cx="2286000" cy="40011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000" dirty="0">
                <a:solidFill>
                  <a:srgbClr val="000000"/>
                </a:solidFill>
                <a:latin typeface="Avenir Book"/>
                <a:cs typeface="Avenir Book"/>
              </a:rPr>
              <a:t>Similarities</a:t>
            </a:r>
          </a:p>
        </p:txBody>
      </p:sp>
      <p:graphicFrame>
        <p:nvGraphicFramePr>
          <p:cNvPr id="181894" name="Group 646"/>
          <p:cNvGraphicFramePr>
            <a:graphicFrameLocks noGrp="1"/>
          </p:cNvGraphicFramePr>
          <p:nvPr/>
        </p:nvGraphicFramePr>
        <p:xfrm>
          <a:off x="3276600" y="4191000"/>
          <a:ext cx="1874520" cy="1920240"/>
        </p:xfrm>
        <a:graphic>
          <a:graphicData uri="http://schemas.openxmlformats.org/drawingml/2006/table">
            <a:tbl>
              <a:tblPr/>
              <a:tblGrid>
                <a:gridCol w="208280"/>
                <a:gridCol w="208280"/>
                <a:gridCol w="208280"/>
                <a:gridCol w="208280"/>
                <a:gridCol w="208280"/>
                <a:gridCol w="208280"/>
                <a:gridCol w="208280"/>
                <a:gridCol w="208280"/>
                <a:gridCol w="208280"/>
              </a:tblGrid>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2016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198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198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16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r>
            </a:tbl>
          </a:graphicData>
        </a:graphic>
      </p:graphicFrame>
      <p:grpSp>
        <p:nvGrpSpPr>
          <p:cNvPr id="2" name="Group 648"/>
          <p:cNvGrpSpPr>
            <a:grpSpLocks/>
          </p:cNvGrpSpPr>
          <p:nvPr/>
        </p:nvGrpSpPr>
        <p:grpSpPr bwMode="auto">
          <a:xfrm>
            <a:off x="3048000" y="4221163"/>
            <a:ext cx="152400" cy="1857375"/>
            <a:chOff x="1920" y="2725"/>
            <a:chExt cx="85" cy="1104"/>
          </a:xfrm>
        </p:grpSpPr>
        <p:sp>
          <p:nvSpPr>
            <p:cNvPr id="181731" name="Oval 483"/>
            <p:cNvSpPr>
              <a:spLocks noChangeArrowheads="1"/>
            </p:cNvSpPr>
            <p:nvPr/>
          </p:nvSpPr>
          <p:spPr bwMode="auto">
            <a:xfrm>
              <a:off x="1920" y="2725"/>
              <a:ext cx="85" cy="85"/>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32" name="Oval 484"/>
            <p:cNvSpPr>
              <a:spLocks noChangeArrowheads="1"/>
            </p:cNvSpPr>
            <p:nvPr/>
          </p:nvSpPr>
          <p:spPr bwMode="auto">
            <a:xfrm>
              <a:off x="1920" y="2852"/>
              <a:ext cx="85" cy="85"/>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33" name="Oval 485"/>
            <p:cNvSpPr>
              <a:spLocks noChangeArrowheads="1"/>
            </p:cNvSpPr>
            <p:nvPr/>
          </p:nvSpPr>
          <p:spPr bwMode="auto">
            <a:xfrm>
              <a:off x="1920" y="2980"/>
              <a:ext cx="85" cy="85"/>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34" name="Oval 486"/>
            <p:cNvSpPr>
              <a:spLocks noChangeArrowheads="1"/>
            </p:cNvSpPr>
            <p:nvPr/>
          </p:nvSpPr>
          <p:spPr bwMode="auto">
            <a:xfrm>
              <a:off x="1920" y="3107"/>
              <a:ext cx="85" cy="85"/>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35" name="Oval 487"/>
            <p:cNvSpPr>
              <a:spLocks noChangeArrowheads="1"/>
            </p:cNvSpPr>
            <p:nvPr/>
          </p:nvSpPr>
          <p:spPr bwMode="auto">
            <a:xfrm>
              <a:off x="1920" y="3235"/>
              <a:ext cx="85" cy="84"/>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36" name="Oval 488"/>
            <p:cNvSpPr>
              <a:spLocks noChangeArrowheads="1"/>
            </p:cNvSpPr>
            <p:nvPr/>
          </p:nvSpPr>
          <p:spPr bwMode="auto">
            <a:xfrm>
              <a:off x="1920" y="3362"/>
              <a:ext cx="85" cy="85"/>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37" name="Oval 489"/>
            <p:cNvSpPr>
              <a:spLocks noChangeArrowheads="1"/>
            </p:cNvSpPr>
            <p:nvPr/>
          </p:nvSpPr>
          <p:spPr bwMode="auto">
            <a:xfrm>
              <a:off x="1920" y="3489"/>
              <a:ext cx="85" cy="85"/>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38" name="Oval 490"/>
            <p:cNvSpPr>
              <a:spLocks noChangeArrowheads="1"/>
            </p:cNvSpPr>
            <p:nvPr/>
          </p:nvSpPr>
          <p:spPr bwMode="auto">
            <a:xfrm>
              <a:off x="1920" y="3617"/>
              <a:ext cx="85" cy="85"/>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39" name="Oval 491"/>
            <p:cNvSpPr>
              <a:spLocks noChangeArrowheads="1"/>
            </p:cNvSpPr>
            <p:nvPr/>
          </p:nvSpPr>
          <p:spPr bwMode="auto">
            <a:xfrm>
              <a:off x="1920" y="3744"/>
              <a:ext cx="85" cy="85"/>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grpSp>
      <p:sp>
        <p:nvSpPr>
          <p:cNvPr id="181740" name="Oval 492"/>
          <p:cNvSpPr>
            <a:spLocks noChangeArrowheads="1"/>
          </p:cNvSpPr>
          <p:nvPr/>
        </p:nvSpPr>
        <p:spPr bwMode="auto">
          <a:xfrm rot="16200000">
            <a:off x="3317875" y="3963988"/>
            <a:ext cx="134937" cy="134938"/>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41" name="Oval 493"/>
          <p:cNvSpPr>
            <a:spLocks noChangeArrowheads="1"/>
          </p:cNvSpPr>
          <p:nvPr/>
        </p:nvSpPr>
        <p:spPr bwMode="auto">
          <a:xfrm rot="16200000">
            <a:off x="3519488" y="3963988"/>
            <a:ext cx="134937" cy="134937"/>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42" name="Oval 494"/>
          <p:cNvSpPr>
            <a:spLocks noChangeArrowheads="1"/>
          </p:cNvSpPr>
          <p:nvPr/>
        </p:nvSpPr>
        <p:spPr bwMode="auto">
          <a:xfrm rot="16200000">
            <a:off x="3722688" y="3963988"/>
            <a:ext cx="134937" cy="134937"/>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43" name="Oval 495"/>
          <p:cNvSpPr>
            <a:spLocks noChangeArrowheads="1"/>
          </p:cNvSpPr>
          <p:nvPr/>
        </p:nvSpPr>
        <p:spPr bwMode="auto">
          <a:xfrm rot="16200000">
            <a:off x="3924300" y="3963988"/>
            <a:ext cx="134937" cy="134938"/>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44" name="Oval 496"/>
          <p:cNvSpPr>
            <a:spLocks noChangeArrowheads="1"/>
          </p:cNvSpPr>
          <p:nvPr/>
        </p:nvSpPr>
        <p:spPr bwMode="auto">
          <a:xfrm rot="16200000">
            <a:off x="4128294" y="3966369"/>
            <a:ext cx="134938" cy="13335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45" name="Oval 497"/>
          <p:cNvSpPr>
            <a:spLocks noChangeArrowheads="1"/>
          </p:cNvSpPr>
          <p:nvPr/>
        </p:nvSpPr>
        <p:spPr bwMode="auto">
          <a:xfrm rot="16200000">
            <a:off x="4329113" y="3963988"/>
            <a:ext cx="134937" cy="134937"/>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46" name="Oval 498"/>
          <p:cNvSpPr>
            <a:spLocks noChangeArrowheads="1"/>
          </p:cNvSpPr>
          <p:nvPr/>
        </p:nvSpPr>
        <p:spPr bwMode="auto">
          <a:xfrm rot="16200000">
            <a:off x="4530725" y="3963988"/>
            <a:ext cx="134937" cy="134938"/>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47" name="Oval 499"/>
          <p:cNvSpPr>
            <a:spLocks noChangeArrowheads="1"/>
          </p:cNvSpPr>
          <p:nvPr/>
        </p:nvSpPr>
        <p:spPr bwMode="auto">
          <a:xfrm rot="16200000">
            <a:off x="4733925" y="3963988"/>
            <a:ext cx="134937" cy="134938"/>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748" name="Oval 500"/>
          <p:cNvSpPr>
            <a:spLocks noChangeArrowheads="1"/>
          </p:cNvSpPr>
          <p:nvPr/>
        </p:nvSpPr>
        <p:spPr bwMode="auto">
          <a:xfrm rot="16200000">
            <a:off x="4935538" y="3963988"/>
            <a:ext cx="134937" cy="134937"/>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graphicFrame>
        <p:nvGraphicFramePr>
          <p:cNvPr id="181895" name="Group 647"/>
          <p:cNvGraphicFramePr>
            <a:graphicFrameLocks noGrp="1"/>
          </p:cNvGraphicFramePr>
          <p:nvPr/>
        </p:nvGraphicFramePr>
        <p:xfrm>
          <a:off x="6477000" y="4187825"/>
          <a:ext cx="1874520" cy="1920240"/>
        </p:xfrm>
        <a:graphic>
          <a:graphicData uri="http://schemas.openxmlformats.org/drawingml/2006/table">
            <a:tbl>
              <a:tblPr/>
              <a:tblGrid>
                <a:gridCol w="208280"/>
                <a:gridCol w="208280"/>
                <a:gridCol w="208280"/>
                <a:gridCol w="208280"/>
                <a:gridCol w="208280"/>
                <a:gridCol w="208280"/>
                <a:gridCol w="208280"/>
                <a:gridCol w="208280"/>
                <a:gridCol w="208280"/>
              </a:tblGrid>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16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198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r>
              <a:tr h="198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2016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200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endParaRPr kumimoji="0" lang="en-US" sz="800" b="0" i="0" u="none" strike="noStrike" cap="none" normalizeH="0" baseline="0">
                        <a:ln>
                          <a:noFill/>
                        </a:ln>
                        <a:solidFill>
                          <a:schemeClr val="tx1"/>
                        </a:solidFill>
                        <a:effectLst/>
                        <a:latin typeface="Arial"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r>
            </a:tbl>
          </a:graphicData>
        </a:graphic>
      </p:graphicFrame>
      <p:grpSp>
        <p:nvGrpSpPr>
          <p:cNvPr id="3" name="Group 603"/>
          <p:cNvGrpSpPr>
            <a:grpSpLocks/>
          </p:cNvGrpSpPr>
          <p:nvPr/>
        </p:nvGrpSpPr>
        <p:grpSpPr bwMode="auto">
          <a:xfrm>
            <a:off x="6248400" y="4216400"/>
            <a:ext cx="144463" cy="1843088"/>
            <a:chOff x="2208" y="3024"/>
            <a:chExt cx="96" cy="1248"/>
          </a:xfrm>
        </p:grpSpPr>
        <p:sp>
          <p:nvSpPr>
            <p:cNvPr id="181852" name="Oval 604"/>
            <p:cNvSpPr>
              <a:spLocks noChangeArrowheads="1"/>
            </p:cNvSpPr>
            <p:nvPr/>
          </p:nvSpPr>
          <p:spPr bwMode="auto">
            <a:xfrm>
              <a:off x="2208" y="3024"/>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53" name="Oval 605"/>
            <p:cNvSpPr>
              <a:spLocks noChangeArrowheads="1"/>
            </p:cNvSpPr>
            <p:nvPr/>
          </p:nvSpPr>
          <p:spPr bwMode="auto">
            <a:xfrm>
              <a:off x="2208" y="3168"/>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54" name="Oval 606"/>
            <p:cNvSpPr>
              <a:spLocks noChangeArrowheads="1"/>
            </p:cNvSpPr>
            <p:nvPr/>
          </p:nvSpPr>
          <p:spPr bwMode="auto">
            <a:xfrm>
              <a:off x="2208" y="3312"/>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55" name="Oval 607"/>
            <p:cNvSpPr>
              <a:spLocks noChangeArrowheads="1"/>
            </p:cNvSpPr>
            <p:nvPr/>
          </p:nvSpPr>
          <p:spPr bwMode="auto">
            <a:xfrm>
              <a:off x="2208" y="3456"/>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56" name="Oval 608"/>
            <p:cNvSpPr>
              <a:spLocks noChangeArrowheads="1"/>
            </p:cNvSpPr>
            <p:nvPr/>
          </p:nvSpPr>
          <p:spPr bwMode="auto">
            <a:xfrm>
              <a:off x="2208" y="3600"/>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57" name="Oval 609"/>
            <p:cNvSpPr>
              <a:spLocks noChangeArrowheads="1"/>
            </p:cNvSpPr>
            <p:nvPr/>
          </p:nvSpPr>
          <p:spPr bwMode="auto">
            <a:xfrm>
              <a:off x="2208" y="3744"/>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58" name="Oval 610"/>
            <p:cNvSpPr>
              <a:spLocks noChangeArrowheads="1"/>
            </p:cNvSpPr>
            <p:nvPr/>
          </p:nvSpPr>
          <p:spPr bwMode="auto">
            <a:xfrm>
              <a:off x="2208" y="3888"/>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59" name="Oval 611"/>
            <p:cNvSpPr>
              <a:spLocks noChangeArrowheads="1"/>
            </p:cNvSpPr>
            <p:nvPr/>
          </p:nvSpPr>
          <p:spPr bwMode="auto">
            <a:xfrm>
              <a:off x="2208" y="4032"/>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60" name="Oval 612"/>
            <p:cNvSpPr>
              <a:spLocks noChangeArrowheads="1"/>
            </p:cNvSpPr>
            <p:nvPr/>
          </p:nvSpPr>
          <p:spPr bwMode="auto">
            <a:xfrm>
              <a:off x="2208" y="4176"/>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grpSp>
      <p:grpSp>
        <p:nvGrpSpPr>
          <p:cNvPr id="4" name="Group 613"/>
          <p:cNvGrpSpPr>
            <a:grpSpLocks/>
          </p:cNvGrpSpPr>
          <p:nvPr/>
        </p:nvGrpSpPr>
        <p:grpSpPr bwMode="auto">
          <a:xfrm rot="16200000">
            <a:off x="7328694" y="3153569"/>
            <a:ext cx="134938" cy="1752600"/>
            <a:chOff x="2208" y="3024"/>
            <a:chExt cx="96" cy="1248"/>
          </a:xfrm>
        </p:grpSpPr>
        <p:sp>
          <p:nvSpPr>
            <p:cNvPr id="181862" name="Oval 614"/>
            <p:cNvSpPr>
              <a:spLocks noChangeArrowheads="1"/>
            </p:cNvSpPr>
            <p:nvPr/>
          </p:nvSpPr>
          <p:spPr bwMode="auto">
            <a:xfrm>
              <a:off x="2208" y="3024"/>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63" name="Oval 615"/>
            <p:cNvSpPr>
              <a:spLocks noChangeArrowheads="1"/>
            </p:cNvSpPr>
            <p:nvPr/>
          </p:nvSpPr>
          <p:spPr bwMode="auto">
            <a:xfrm>
              <a:off x="2208" y="3168"/>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64" name="Oval 616"/>
            <p:cNvSpPr>
              <a:spLocks noChangeArrowheads="1"/>
            </p:cNvSpPr>
            <p:nvPr/>
          </p:nvSpPr>
          <p:spPr bwMode="auto">
            <a:xfrm>
              <a:off x="2208" y="3312"/>
              <a:ext cx="96" cy="96"/>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65" name="Oval 617"/>
            <p:cNvSpPr>
              <a:spLocks noChangeArrowheads="1"/>
            </p:cNvSpPr>
            <p:nvPr/>
          </p:nvSpPr>
          <p:spPr bwMode="auto">
            <a:xfrm>
              <a:off x="2208" y="3456"/>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66" name="Oval 618"/>
            <p:cNvSpPr>
              <a:spLocks noChangeArrowheads="1"/>
            </p:cNvSpPr>
            <p:nvPr/>
          </p:nvSpPr>
          <p:spPr bwMode="auto">
            <a:xfrm>
              <a:off x="2208" y="3600"/>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67" name="Oval 619"/>
            <p:cNvSpPr>
              <a:spLocks noChangeArrowheads="1"/>
            </p:cNvSpPr>
            <p:nvPr/>
          </p:nvSpPr>
          <p:spPr bwMode="auto">
            <a:xfrm>
              <a:off x="2208" y="3744"/>
              <a:ext cx="96" cy="96"/>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68" name="Oval 620"/>
            <p:cNvSpPr>
              <a:spLocks noChangeArrowheads="1"/>
            </p:cNvSpPr>
            <p:nvPr/>
          </p:nvSpPr>
          <p:spPr bwMode="auto">
            <a:xfrm>
              <a:off x="2208" y="3888"/>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69" name="Oval 621"/>
            <p:cNvSpPr>
              <a:spLocks noChangeArrowheads="1"/>
            </p:cNvSpPr>
            <p:nvPr/>
          </p:nvSpPr>
          <p:spPr bwMode="auto">
            <a:xfrm>
              <a:off x="2208" y="4032"/>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70" name="Oval 622"/>
            <p:cNvSpPr>
              <a:spLocks noChangeArrowheads="1"/>
            </p:cNvSpPr>
            <p:nvPr/>
          </p:nvSpPr>
          <p:spPr bwMode="auto">
            <a:xfrm>
              <a:off x="2208" y="4176"/>
              <a:ext cx="96" cy="96"/>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grpSp>
      <p:cxnSp>
        <p:nvCxnSpPr>
          <p:cNvPr id="181871" name="AutoShape 623"/>
          <p:cNvCxnSpPr>
            <a:cxnSpLocks noChangeShapeType="1"/>
            <a:stCxn id="181874" idx="6"/>
            <a:endCxn id="181875" idx="2"/>
          </p:cNvCxnSpPr>
          <p:nvPr/>
        </p:nvCxnSpPr>
        <p:spPr bwMode="auto">
          <a:xfrm>
            <a:off x="6400800" y="3162300"/>
            <a:ext cx="152400" cy="0"/>
          </a:xfrm>
          <a:prstGeom prst="straightConnector1">
            <a:avLst/>
          </a:prstGeom>
          <a:noFill/>
          <a:ln w="76200">
            <a:solidFill>
              <a:schemeClr val="tx1"/>
            </a:solidFill>
            <a:miter lim="800000"/>
            <a:headEnd/>
            <a:tailEnd/>
          </a:ln>
          <a:effectLst/>
        </p:spPr>
      </p:cxnSp>
      <p:cxnSp>
        <p:nvCxnSpPr>
          <p:cNvPr id="181872" name="AutoShape 624"/>
          <p:cNvCxnSpPr>
            <a:cxnSpLocks noChangeShapeType="1"/>
            <a:stCxn id="181875" idx="3"/>
            <a:endCxn id="181876" idx="7"/>
          </p:cNvCxnSpPr>
          <p:nvPr/>
        </p:nvCxnSpPr>
        <p:spPr bwMode="auto">
          <a:xfrm flipH="1">
            <a:off x="6519863" y="3243263"/>
            <a:ext cx="66675" cy="142875"/>
          </a:xfrm>
          <a:prstGeom prst="straightConnector1">
            <a:avLst/>
          </a:prstGeom>
          <a:noFill/>
          <a:ln w="76200">
            <a:solidFill>
              <a:schemeClr val="tx1"/>
            </a:solidFill>
            <a:miter lim="800000"/>
            <a:headEnd/>
            <a:tailEnd/>
          </a:ln>
          <a:effectLst/>
        </p:spPr>
      </p:cxnSp>
      <p:cxnSp>
        <p:nvCxnSpPr>
          <p:cNvPr id="181873" name="AutoShape 625"/>
          <p:cNvCxnSpPr>
            <a:cxnSpLocks noChangeShapeType="1"/>
            <a:stCxn id="181874" idx="5"/>
            <a:endCxn id="181876" idx="0"/>
          </p:cNvCxnSpPr>
          <p:nvPr/>
        </p:nvCxnSpPr>
        <p:spPr bwMode="auto">
          <a:xfrm>
            <a:off x="6367463" y="3243263"/>
            <a:ext cx="71437" cy="109537"/>
          </a:xfrm>
          <a:prstGeom prst="straightConnector1">
            <a:avLst/>
          </a:prstGeom>
          <a:noFill/>
          <a:ln w="76200">
            <a:solidFill>
              <a:schemeClr val="tx1"/>
            </a:solidFill>
            <a:miter lim="800000"/>
            <a:headEnd/>
            <a:tailEnd/>
          </a:ln>
          <a:effectLst/>
        </p:spPr>
      </p:cxnSp>
      <p:sp>
        <p:nvSpPr>
          <p:cNvPr id="181874" name="Oval 626"/>
          <p:cNvSpPr>
            <a:spLocks noChangeArrowheads="1"/>
          </p:cNvSpPr>
          <p:nvPr/>
        </p:nvSpPr>
        <p:spPr bwMode="auto">
          <a:xfrm>
            <a:off x="61722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75" name="Oval 627"/>
          <p:cNvSpPr>
            <a:spLocks noChangeArrowheads="1"/>
          </p:cNvSpPr>
          <p:nvPr/>
        </p:nvSpPr>
        <p:spPr bwMode="auto">
          <a:xfrm>
            <a:off x="6553200" y="30480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76" name="Oval 628"/>
          <p:cNvSpPr>
            <a:spLocks noChangeArrowheads="1"/>
          </p:cNvSpPr>
          <p:nvPr/>
        </p:nvSpPr>
        <p:spPr bwMode="auto">
          <a:xfrm>
            <a:off x="6324600" y="3352800"/>
            <a:ext cx="228600" cy="228600"/>
          </a:xfrm>
          <a:prstGeom prst="ellipse">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cxnSp>
        <p:nvCxnSpPr>
          <p:cNvPr id="181877" name="AutoShape 629"/>
          <p:cNvCxnSpPr>
            <a:cxnSpLocks noChangeShapeType="1"/>
            <a:stCxn id="181880" idx="5"/>
            <a:endCxn id="181882" idx="1"/>
          </p:cNvCxnSpPr>
          <p:nvPr/>
        </p:nvCxnSpPr>
        <p:spPr bwMode="auto">
          <a:xfrm>
            <a:off x="6367463" y="1871663"/>
            <a:ext cx="66675" cy="142875"/>
          </a:xfrm>
          <a:prstGeom prst="straightConnector1">
            <a:avLst/>
          </a:prstGeom>
          <a:noFill/>
          <a:ln w="76200">
            <a:solidFill>
              <a:schemeClr val="tx1"/>
            </a:solidFill>
            <a:miter lim="800000"/>
            <a:headEnd/>
            <a:tailEnd/>
          </a:ln>
          <a:effectLst/>
        </p:spPr>
      </p:cxnSp>
      <p:cxnSp>
        <p:nvCxnSpPr>
          <p:cNvPr id="181878" name="AutoShape 630"/>
          <p:cNvCxnSpPr>
            <a:cxnSpLocks noChangeShapeType="1"/>
            <a:stCxn id="181882" idx="7"/>
            <a:endCxn id="181881" idx="4"/>
          </p:cNvCxnSpPr>
          <p:nvPr/>
        </p:nvCxnSpPr>
        <p:spPr bwMode="auto">
          <a:xfrm flipV="1">
            <a:off x="6596063" y="1828800"/>
            <a:ext cx="71437" cy="185738"/>
          </a:xfrm>
          <a:prstGeom prst="straightConnector1">
            <a:avLst/>
          </a:prstGeom>
          <a:noFill/>
          <a:ln w="76200">
            <a:solidFill>
              <a:schemeClr val="tx1"/>
            </a:solidFill>
            <a:miter lim="800000"/>
            <a:headEnd/>
            <a:tailEnd/>
          </a:ln>
          <a:effectLst/>
        </p:spPr>
      </p:cxnSp>
      <p:cxnSp>
        <p:nvCxnSpPr>
          <p:cNvPr id="181879" name="AutoShape 631"/>
          <p:cNvCxnSpPr>
            <a:cxnSpLocks noChangeShapeType="1"/>
            <a:stCxn id="181881" idx="2"/>
            <a:endCxn id="181880" idx="6"/>
          </p:cNvCxnSpPr>
          <p:nvPr/>
        </p:nvCxnSpPr>
        <p:spPr bwMode="auto">
          <a:xfrm flipH="1">
            <a:off x="6400800" y="1714500"/>
            <a:ext cx="152400" cy="76200"/>
          </a:xfrm>
          <a:prstGeom prst="straightConnector1">
            <a:avLst/>
          </a:prstGeom>
          <a:noFill/>
          <a:ln w="76200">
            <a:solidFill>
              <a:schemeClr val="tx1"/>
            </a:solidFill>
            <a:miter lim="800000"/>
            <a:headEnd/>
            <a:tailEnd/>
          </a:ln>
          <a:effectLst/>
        </p:spPr>
      </p:cxnSp>
      <p:sp>
        <p:nvSpPr>
          <p:cNvPr id="181880" name="Oval 632"/>
          <p:cNvSpPr>
            <a:spLocks noChangeArrowheads="1"/>
          </p:cNvSpPr>
          <p:nvPr/>
        </p:nvSpPr>
        <p:spPr bwMode="auto">
          <a:xfrm>
            <a:off x="6172200" y="16764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81" name="Oval 633"/>
          <p:cNvSpPr>
            <a:spLocks noChangeArrowheads="1"/>
          </p:cNvSpPr>
          <p:nvPr/>
        </p:nvSpPr>
        <p:spPr bwMode="auto">
          <a:xfrm>
            <a:off x="6553200" y="1600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82" name="Oval 634"/>
          <p:cNvSpPr>
            <a:spLocks noChangeArrowheads="1"/>
          </p:cNvSpPr>
          <p:nvPr/>
        </p:nvSpPr>
        <p:spPr bwMode="auto">
          <a:xfrm>
            <a:off x="6400800" y="1981200"/>
            <a:ext cx="228600" cy="2286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cxnSp>
        <p:nvCxnSpPr>
          <p:cNvPr id="181883" name="AutoShape 635"/>
          <p:cNvCxnSpPr>
            <a:cxnSpLocks noChangeShapeType="1"/>
            <a:stCxn id="181886" idx="4"/>
            <a:endCxn id="181887" idx="7"/>
          </p:cNvCxnSpPr>
          <p:nvPr/>
        </p:nvCxnSpPr>
        <p:spPr bwMode="auto">
          <a:xfrm flipH="1">
            <a:off x="7662863" y="2209800"/>
            <a:ext cx="71437" cy="185738"/>
          </a:xfrm>
          <a:prstGeom prst="straightConnector1">
            <a:avLst/>
          </a:prstGeom>
          <a:noFill/>
          <a:ln w="76200">
            <a:solidFill>
              <a:schemeClr val="tx1"/>
            </a:solidFill>
            <a:miter lim="800000"/>
            <a:headEnd/>
            <a:tailEnd/>
          </a:ln>
          <a:effectLst/>
        </p:spPr>
      </p:cxnSp>
      <p:cxnSp>
        <p:nvCxnSpPr>
          <p:cNvPr id="181884" name="AutoShape 636"/>
          <p:cNvCxnSpPr>
            <a:cxnSpLocks noChangeShapeType="1"/>
            <a:stCxn id="181886" idx="5"/>
            <a:endCxn id="181888" idx="1"/>
          </p:cNvCxnSpPr>
          <p:nvPr/>
        </p:nvCxnSpPr>
        <p:spPr bwMode="auto">
          <a:xfrm>
            <a:off x="7815263" y="2176463"/>
            <a:ext cx="66675" cy="142875"/>
          </a:xfrm>
          <a:prstGeom prst="straightConnector1">
            <a:avLst/>
          </a:prstGeom>
          <a:noFill/>
          <a:ln w="76200">
            <a:solidFill>
              <a:schemeClr val="tx1"/>
            </a:solidFill>
            <a:miter lim="800000"/>
            <a:headEnd/>
            <a:tailEnd/>
          </a:ln>
          <a:effectLst/>
        </p:spPr>
      </p:cxnSp>
      <p:cxnSp>
        <p:nvCxnSpPr>
          <p:cNvPr id="181885" name="AutoShape 637"/>
          <p:cNvCxnSpPr>
            <a:cxnSpLocks noChangeShapeType="1"/>
            <a:stCxn id="181888" idx="2"/>
            <a:endCxn id="181887" idx="6"/>
          </p:cNvCxnSpPr>
          <p:nvPr/>
        </p:nvCxnSpPr>
        <p:spPr bwMode="auto">
          <a:xfrm flipH="1">
            <a:off x="7696200" y="2400300"/>
            <a:ext cx="152400" cy="76200"/>
          </a:xfrm>
          <a:prstGeom prst="straightConnector1">
            <a:avLst/>
          </a:prstGeom>
          <a:noFill/>
          <a:ln w="76200">
            <a:solidFill>
              <a:schemeClr val="tx1"/>
            </a:solidFill>
            <a:miter lim="800000"/>
            <a:headEnd/>
            <a:tailEnd/>
          </a:ln>
          <a:effectLst/>
        </p:spPr>
      </p:cxnSp>
      <p:sp>
        <p:nvSpPr>
          <p:cNvPr id="181886" name="Oval 638"/>
          <p:cNvSpPr>
            <a:spLocks noChangeArrowheads="1"/>
          </p:cNvSpPr>
          <p:nvPr/>
        </p:nvSpPr>
        <p:spPr bwMode="auto">
          <a:xfrm>
            <a:off x="7620000" y="1981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87" name="Oval 639"/>
          <p:cNvSpPr>
            <a:spLocks noChangeArrowheads="1"/>
          </p:cNvSpPr>
          <p:nvPr/>
        </p:nvSpPr>
        <p:spPr bwMode="auto">
          <a:xfrm>
            <a:off x="7467600" y="23622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88" name="Oval 640"/>
          <p:cNvSpPr>
            <a:spLocks noChangeArrowheads="1"/>
          </p:cNvSpPr>
          <p:nvPr/>
        </p:nvSpPr>
        <p:spPr bwMode="auto">
          <a:xfrm>
            <a:off x="7848600" y="2286000"/>
            <a:ext cx="228600" cy="2286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81897" name="Rectangle 649"/>
          <p:cNvSpPr>
            <a:spLocks noChangeArrowheads="1"/>
          </p:cNvSpPr>
          <p:nvPr/>
        </p:nvSpPr>
        <p:spPr bwMode="auto">
          <a:xfrm>
            <a:off x="3352800" y="6613525"/>
            <a:ext cx="5791200" cy="244475"/>
          </a:xfrm>
          <a:prstGeom prst="rect">
            <a:avLst/>
          </a:prstGeom>
          <a:noFill/>
          <a:ln w="9525">
            <a:noFill/>
            <a:miter lim="800000"/>
            <a:headEnd/>
            <a:tailEnd/>
          </a:ln>
          <a:effectLst/>
        </p:spPr>
        <p:txBody>
          <a:bodyPr>
            <a:prstTxWarp prst="textNoShape">
              <a:avLst/>
            </a:prstTxWarp>
            <a:spAutoFit/>
          </a:bodyPr>
          <a:lstStyle/>
          <a:p>
            <a:r>
              <a:rPr lang="en-US" sz="1000">
                <a:solidFill>
                  <a:srgbClr val="000000"/>
                </a:solidFill>
              </a:rPr>
              <a:t>* Slides from Dan Klein, Sep Kamvar, Chris Manning, Natural Language Group Stanford University</a:t>
            </a:r>
          </a:p>
        </p:txBody>
      </p:sp>
      <p:grpSp>
        <p:nvGrpSpPr>
          <p:cNvPr id="5" name="Group 125"/>
          <p:cNvGrpSpPr/>
          <p:nvPr/>
        </p:nvGrpSpPr>
        <p:grpSpPr>
          <a:xfrm>
            <a:off x="6705600" y="2133600"/>
            <a:ext cx="2083740" cy="1676400"/>
            <a:chOff x="6705600" y="2133600"/>
            <a:chExt cx="2083740" cy="1676400"/>
          </a:xfrm>
        </p:grpSpPr>
        <p:sp>
          <p:nvSpPr>
            <p:cNvPr id="119" name="TextBox 118"/>
            <p:cNvSpPr txBox="1"/>
            <p:nvPr/>
          </p:nvSpPr>
          <p:spPr>
            <a:xfrm>
              <a:off x="7924800" y="3124200"/>
              <a:ext cx="864540" cy="369332"/>
            </a:xfrm>
            <a:prstGeom prst="rect">
              <a:avLst/>
            </a:prstGeom>
            <a:noFill/>
          </p:spPr>
          <p:txBody>
            <a:bodyPr wrap="none" rtlCol="0">
              <a:spAutoFit/>
            </a:bodyPr>
            <a:lstStyle/>
            <a:p>
              <a:r>
                <a:rPr lang="en-US" dirty="0" smtClean="0">
                  <a:solidFill>
                    <a:srgbClr val="000000"/>
                  </a:solidFill>
                </a:rPr>
                <a:t>cluster</a:t>
              </a:r>
              <a:endParaRPr lang="en-US" dirty="0">
                <a:solidFill>
                  <a:srgbClr val="000000"/>
                </a:solidFill>
              </a:endParaRPr>
            </a:p>
          </p:txBody>
        </p:sp>
        <p:cxnSp>
          <p:nvCxnSpPr>
            <p:cNvPr id="121" name="Straight Arrow Connector 120"/>
            <p:cNvCxnSpPr/>
            <p:nvPr/>
          </p:nvCxnSpPr>
          <p:spPr>
            <a:xfrm rot="16200000" flipV="1">
              <a:off x="6705600" y="2133600"/>
              <a:ext cx="1143000" cy="1143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rot="10800000" flipV="1">
              <a:off x="6858000" y="3352800"/>
              <a:ext cx="990600" cy="4572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27" name="Rectangle 126"/>
          <p:cNvSpPr/>
          <p:nvPr/>
        </p:nvSpPr>
        <p:spPr>
          <a:xfrm>
            <a:off x="6629400" y="6172200"/>
            <a:ext cx="1611875" cy="369332"/>
          </a:xfrm>
          <a:prstGeom prst="rect">
            <a:avLst/>
          </a:prstGeom>
        </p:spPr>
        <p:txBody>
          <a:bodyPr wrap="none">
            <a:spAutoFit/>
          </a:bodyPr>
          <a:lstStyle/>
          <a:p>
            <a:r>
              <a:rPr lang="en-US" dirty="0" smtClean="0">
                <a:solidFill>
                  <a:srgbClr val="000000"/>
                </a:solidFill>
                <a:latin typeface="Avenir Book"/>
                <a:cs typeface="Avenir Book"/>
              </a:rPr>
              <a:t>Affinity Matrix</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76200"/>
            <a:ext cx="8229600" cy="1143000"/>
          </a:xfrm>
        </p:spPr>
        <p:txBody>
          <a:bodyPr/>
          <a:lstStyle/>
          <a:p>
            <a:r>
              <a:rPr lang="en-US" dirty="0">
                <a:latin typeface="Avenir Book"/>
                <a:cs typeface="Avenir Book"/>
              </a:rPr>
              <a:t>Spectral </a:t>
            </a:r>
            <a:r>
              <a:rPr lang="en-US" dirty="0" smtClean="0">
                <a:latin typeface="Avenir Book"/>
                <a:cs typeface="Avenir Book"/>
              </a:rPr>
              <a:t>clustering: Using Eigenvalues of the matrix</a:t>
            </a:r>
            <a:endParaRPr lang="en-US" dirty="0">
              <a:latin typeface="Avenir Book"/>
              <a:cs typeface="Avenir Book"/>
            </a:endParaRPr>
          </a:p>
        </p:txBody>
      </p:sp>
      <p:sp>
        <p:nvSpPr>
          <p:cNvPr id="65539" name="Rectangle 3"/>
          <p:cNvSpPr>
            <a:spLocks noGrp="1" noChangeArrowheads="1"/>
          </p:cNvSpPr>
          <p:nvPr>
            <p:ph type="body" idx="1"/>
          </p:nvPr>
        </p:nvSpPr>
        <p:spPr>
          <a:xfrm>
            <a:off x="457200" y="1600200"/>
            <a:ext cx="8229600" cy="4525963"/>
          </a:xfrm>
        </p:spPr>
        <p:txBody>
          <a:bodyPr/>
          <a:lstStyle/>
          <a:p>
            <a:r>
              <a:rPr lang="en-US" sz="2000" b="1" dirty="0" smtClean="0">
                <a:latin typeface="Avenir Book"/>
                <a:cs typeface="Avenir Book"/>
              </a:rPr>
              <a:t>spectral clustering</a:t>
            </a:r>
            <a:r>
              <a:rPr lang="en-US" sz="2000" dirty="0" smtClean="0">
                <a:latin typeface="Avenir Book"/>
                <a:cs typeface="Avenir Book"/>
              </a:rPr>
              <a:t> uses the eigenvalues of the similarity/affinity matrix of the data to perform dimensionality reduction before clustering in fewer dimensions </a:t>
            </a:r>
            <a:endParaRPr lang="en-US" sz="2000" dirty="0">
              <a:latin typeface="Avenir Book"/>
              <a:cs typeface="Avenir Book"/>
            </a:endParaRPr>
          </a:p>
        </p:txBody>
      </p:sp>
      <p:pic>
        <p:nvPicPr>
          <p:cNvPr id="65540" name="Picture 4"/>
          <p:cNvPicPr>
            <a:picLocks noChangeAspect="1" noChangeArrowheads="1"/>
          </p:cNvPicPr>
          <p:nvPr/>
        </p:nvPicPr>
        <p:blipFill>
          <a:blip r:embed="rId3"/>
          <a:srcRect/>
          <a:stretch>
            <a:fillRect/>
          </a:stretch>
        </p:blipFill>
        <p:spPr bwMode="auto">
          <a:xfrm>
            <a:off x="1219200" y="3276600"/>
            <a:ext cx="2473325" cy="2473325"/>
          </a:xfrm>
          <a:prstGeom prst="rect">
            <a:avLst/>
          </a:prstGeom>
          <a:noFill/>
          <a:ln w="9525">
            <a:noFill/>
            <a:miter lim="800000"/>
            <a:headEnd/>
            <a:tailEnd/>
          </a:ln>
          <a:effectLst>
            <a:outerShdw blurRad="63500" dist="107763" dir="2700000" algn="ctr" rotWithShape="0">
              <a:schemeClr val="bg2">
                <a:alpha val="50000"/>
              </a:schemeClr>
            </a:outerShdw>
          </a:effectLst>
        </p:spPr>
      </p:pic>
      <p:pic>
        <p:nvPicPr>
          <p:cNvPr id="65541" name="Picture 5"/>
          <p:cNvPicPr>
            <a:picLocks noChangeAspect="1" noChangeArrowheads="1"/>
          </p:cNvPicPr>
          <p:nvPr/>
        </p:nvPicPr>
        <p:blipFill>
          <a:blip r:embed="rId4"/>
          <a:srcRect/>
          <a:stretch>
            <a:fillRect/>
          </a:stretch>
        </p:blipFill>
        <p:spPr bwMode="auto">
          <a:xfrm>
            <a:off x="5638800" y="3352800"/>
            <a:ext cx="2427288" cy="2438400"/>
          </a:xfrm>
          <a:prstGeom prst="rect">
            <a:avLst/>
          </a:prstGeom>
          <a:noFill/>
          <a:ln w="9525">
            <a:noFill/>
            <a:miter lim="800000"/>
            <a:headEnd/>
            <a:tailEnd/>
          </a:ln>
          <a:effectLst>
            <a:outerShdw blurRad="63500" dist="107763" dir="2700000" algn="ctr" rotWithShape="0">
              <a:schemeClr val="bg2">
                <a:alpha val="50000"/>
              </a:schemeClr>
            </a:outerShdw>
          </a:effectLst>
        </p:spPr>
      </p:pic>
      <p:sp>
        <p:nvSpPr>
          <p:cNvPr id="65547" name="Text Box 11"/>
          <p:cNvSpPr txBox="1">
            <a:spLocks noChangeArrowheads="1"/>
          </p:cNvSpPr>
          <p:nvPr/>
        </p:nvSpPr>
        <p:spPr bwMode="auto">
          <a:xfrm>
            <a:off x="4044950" y="4119563"/>
            <a:ext cx="1219200" cy="523220"/>
          </a:xfrm>
          <a:prstGeom prst="rect">
            <a:avLst/>
          </a:prstGeom>
          <a:solidFill>
            <a:schemeClr val="tx2"/>
          </a:solidFill>
          <a:ln w="9525">
            <a:solidFill>
              <a:schemeClr val="tx1"/>
            </a:solidFill>
            <a:miter lim="800000"/>
            <a:headEnd/>
            <a:tailEnd/>
          </a:ln>
          <a:effectLst>
            <a:outerShdw blurRad="63500" dist="107763" dir="2700000" algn="ctr" rotWithShape="0">
              <a:schemeClr val="bg2">
                <a:alpha val="50000"/>
              </a:schemeClr>
            </a:outerShdw>
          </a:effectLst>
        </p:spPr>
        <p:txBody>
          <a:bodyPr>
            <a:prstTxWarp prst="textNoShape">
              <a:avLst/>
            </a:prstTxWarp>
            <a:spAutoFit/>
          </a:bodyPr>
          <a:lstStyle/>
          <a:p>
            <a:pPr algn="ctr"/>
            <a:r>
              <a:rPr lang="en-US" sz="1400" dirty="0" smtClean="0">
                <a:solidFill>
                  <a:srgbClr val="FFFFFF"/>
                </a:solidFill>
                <a:latin typeface="Avenir Book"/>
                <a:cs typeface="Avenir Book"/>
              </a:rPr>
              <a:t>Compute eigenvectors</a:t>
            </a:r>
            <a:endParaRPr lang="en-US" sz="1400" dirty="0">
              <a:solidFill>
                <a:srgbClr val="FFFFFF"/>
              </a:solidFill>
              <a:latin typeface="Avenir Book"/>
              <a:cs typeface="Avenir Book"/>
            </a:endParaRPr>
          </a:p>
        </p:txBody>
      </p:sp>
      <p:cxnSp>
        <p:nvCxnSpPr>
          <p:cNvPr id="65549" name="AutoShape 13"/>
          <p:cNvCxnSpPr>
            <a:cxnSpLocks noChangeShapeType="1"/>
            <a:endCxn id="65547" idx="1"/>
          </p:cNvCxnSpPr>
          <p:nvPr/>
        </p:nvCxnSpPr>
        <p:spPr bwMode="auto">
          <a:xfrm flipV="1">
            <a:off x="3692525" y="4381173"/>
            <a:ext cx="352425" cy="208291"/>
          </a:xfrm>
          <a:prstGeom prst="straightConnector1">
            <a:avLst/>
          </a:prstGeom>
          <a:noFill/>
          <a:ln w="9525">
            <a:solidFill>
              <a:schemeClr val="tx1"/>
            </a:solidFill>
            <a:round/>
            <a:headEnd/>
            <a:tailEnd type="triangle" w="med" len="med"/>
          </a:ln>
          <a:effectLst/>
        </p:spPr>
      </p:cxnSp>
      <p:cxnSp>
        <p:nvCxnSpPr>
          <p:cNvPr id="65550" name="AutoShape 14"/>
          <p:cNvCxnSpPr>
            <a:cxnSpLocks noChangeShapeType="1"/>
            <a:stCxn id="65547" idx="3"/>
          </p:cNvCxnSpPr>
          <p:nvPr/>
        </p:nvCxnSpPr>
        <p:spPr bwMode="auto">
          <a:xfrm>
            <a:off x="5264150" y="4381173"/>
            <a:ext cx="374650" cy="190828"/>
          </a:xfrm>
          <a:prstGeom prst="straightConnector1">
            <a:avLst/>
          </a:prstGeom>
          <a:noFill/>
          <a:ln w="9525">
            <a:solidFill>
              <a:schemeClr val="tx1"/>
            </a:solidFill>
            <a:round/>
            <a:headEnd/>
            <a:tailEnd type="triangle" w="med" len="med"/>
          </a:ln>
          <a:effectLst/>
        </p:spPr>
      </p:cxnSp>
      <p:sp>
        <p:nvSpPr>
          <p:cNvPr id="65552" name="Text Box 16"/>
          <p:cNvSpPr txBox="1">
            <a:spLocks noChangeArrowheads="1"/>
          </p:cNvSpPr>
          <p:nvPr/>
        </p:nvSpPr>
        <p:spPr bwMode="auto">
          <a:xfrm>
            <a:off x="914400" y="5867400"/>
            <a:ext cx="3140616" cy="338554"/>
          </a:xfrm>
          <a:prstGeom prst="rect">
            <a:avLst/>
          </a:prstGeom>
          <a:noFill/>
          <a:ln w="9525">
            <a:noFill/>
            <a:miter lim="800000"/>
            <a:headEnd/>
            <a:tailEnd/>
          </a:ln>
          <a:effectLst/>
        </p:spPr>
        <p:txBody>
          <a:bodyPr wrap="none">
            <a:prstTxWarp prst="textNoShape">
              <a:avLst/>
            </a:prstTxWarp>
            <a:spAutoFit/>
          </a:bodyPr>
          <a:lstStyle/>
          <a:p>
            <a:r>
              <a:rPr lang="en-US" sz="1600" dirty="0" err="1">
                <a:solidFill>
                  <a:srgbClr val="000000"/>
                </a:solidFill>
                <a:latin typeface="Avenir Book"/>
                <a:cs typeface="Avenir Book"/>
              </a:rPr>
              <a:t>w(i,j)</a:t>
            </a:r>
            <a:r>
              <a:rPr lang="en-US" sz="1600" dirty="0" err="1">
                <a:solidFill>
                  <a:srgbClr val="000000"/>
                </a:solidFill>
                <a:latin typeface="Avenir Book"/>
                <a:cs typeface="Avenir Book"/>
                <a:sym typeface="Wingdings" pitchFamily="-112" charset="2"/>
              </a:rPr>
              <a:t></a:t>
            </a:r>
            <a:r>
              <a:rPr lang="en-US" sz="1600" dirty="0">
                <a:solidFill>
                  <a:srgbClr val="000000"/>
                </a:solidFill>
                <a:latin typeface="Avenir Book"/>
                <a:cs typeface="Avenir Book"/>
                <a:sym typeface="Wingdings" pitchFamily="-112" charset="2"/>
              </a:rPr>
              <a:t> distance node </a:t>
            </a:r>
            <a:r>
              <a:rPr lang="en-US" sz="1600" dirty="0" err="1">
                <a:solidFill>
                  <a:srgbClr val="000000"/>
                </a:solidFill>
                <a:latin typeface="Avenir Book"/>
                <a:cs typeface="Avenir Book"/>
                <a:sym typeface="Wingdings" pitchFamily="-112" charset="2"/>
              </a:rPr>
              <a:t>i</a:t>
            </a:r>
            <a:r>
              <a:rPr lang="en-US" sz="1600" dirty="0">
                <a:solidFill>
                  <a:srgbClr val="000000"/>
                </a:solidFill>
                <a:latin typeface="Avenir Book"/>
                <a:cs typeface="Avenir Book"/>
                <a:sym typeface="Wingdings" pitchFamily="-112" charset="2"/>
              </a:rPr>
              <a:t> to node </a:t>
            </a:r>
            <a:r>
              <a:rPr lang="en-US" sz="1600" dirty="0" err="1">
                <a:solidFill>
                  <a:srgbClr val="000000"/>
                </a:solidFill>
                <a:latin typeface="Avenir Book"/>
                <a:cs typeface="Avenir Book"/>
                <a:sym typeface="Wingdings" pitchFamily="-112" charset="2"/>
              </a:rPr>
              <a:t>j</a:t>
            </a:r>
            <a:endParaRPr lang="en-US" sz="1600" dirty="0">
              <a:solidFill>
                <a:srgbClr val="000000"/>
              </a:solidFill>
              <a:latin typeface="Avenir Book"/>
              <a:cs typeface="Avenir Book"/>
            </a:endParaRPr>
          </a:p>
        </p:txBody>
      </p:sp>
      <p:sp>
        <p:nvSpPr>
          <p:cNvPr id="10" name="Text Box 16"/>
          <p:cNvSpPr txBox="1">
            <a:spLocks noChangeArrowheads="1"/>
          </p:cNvSpPr>
          <p:nvPr/>
        </p:nvSpPr>
        <p:spPr bwMode="auto">
          <a:xfrm>
            <a:off x="1676400" y="2971800"/>
            <a:ext cx="1454244" cy="338554"/>
          </a:xfrm>
          <a:prstGeom prst="rect">
            <a:avLst/>
          </a:prstGeom>
          <a:noFill/>
          <a:ln w="9525">
            <a:noFill/>
            <a:miter lim="800000"/>
            <a:headEnd/>
            <a:tailEnd/>
          </a:ln>
          <a:effectLst/>
        </p:spPr>
        <p:txBody>
          <a:bodyPr wrap="none">
            <a:prstTxWarp prst="textNoShape">
              <a:avLst/>
            </a:prstTxWarp>
            <a:spAutoFit/>
          </a:bodyPr>
          <a:lstStyle/>
          <a:p>
            <a:r>
              <a:rPr lang="en-US" sz="1600" dirty="0" smtClean="0">
                <a:solidFill>
                  <a:srgbClr val="000000"/>
                </a:solidFill>
                <a:latin typeface="Avenir Book"/>
                <a:cs typeface="Avenir Book"/>
              </a:rPr>
              <a:t>Affinity matrix</a:t>
            </a:r>
            <a:endParaRPr lang="en-US" sz="1600" dirty="0">
              <a:solidFill>
                <a:srgbClr val="000000"/>
              </a:solidFill>
              <a:latin typeface="Avenir Book"/>
              <a:cs typeface="Avenir Book"/>
            </a:endParaRPr>
          </a:p>
        </p:txBody>
      </p:sp>
      <p:sp>
        <p:nvSpPr>
          <p:cNvPr id="11" name="Text Box 16"/>
          <p:cNvSpPr txBox="1">
            <a:spLocks noChangeArrowheads="1"/>
          </p:cNvSpPr>
          <p:nvPr/>
        </p:nvSpPr>
        <p:spPr bwMode="auto">
          <a:xfrm>
            <a:off x="5638800" y="3048000"/>
            <a:ext cx="2646878" cy="338554"/>
          </a:xfrm>
          <a:prstGeom prst="rect">
            <a:avLst/>
          </a:prstGeom>
          <a:noFill/>
          <a:ln w="9525">
            <a:noFill/>
            <a:miter lim="800000"/>
            <a:headEnd/>
            <a:tailEnd/>
          </a:ln>
          <a:effectLst/>
        </p:spPr>
        <p:txBody>
          <a:bodyPr wrap="none">
            <a:prstTxWarp prst="textNoShape">
              <a:avLst/>
            </a:prstTxWarp>
            <a:spAutoFit/>
          </a:bodyPr>
          <a:lstStyle/>
          <a:p>
            <a:r>
              <a:rPr lang="en-US" sz="1600" dirty="0" smtClean="0">
                <a:solidFill>
                  <a:srgbClr val="000000"/>
                </a:solidFill>
                <a:latin typeface="Avenir Book"/>
                <a:cs typeface="Avenir Book"/>
              </a:rPr>
              <a:t>Reorganized Affinity matrix</a:t>
            </a:r>
            <a:endParaRPr lang="en-US" sz="1600"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ideal case</a:t>
            </a:r>
            <a:endParaRPr lang="en-US" dirty="0"/>
          </a:p>
        </p:txBody>
      </p:sp>
      <p:sp>
        <p:nvSpPr>
          <p:cNvPr id="4" name="Rectangle 3"/>
          <p:cNvSpPr/>
          <p:nvPr/>
        </p:nvSpPr>
        <p:spPr>
          <a:xfrm>
            <a:off x="4572000" y="6427113"/>
            <a:ext cx="4572000" cy="430887"/>
          </a:xfrm>
          <a:prstGeom prst="rect">
            <a:avLst/>
          </a:prstGeom>
        </p:spPr>
        <p:txBody>
          <a:bodyPr>
            <a:spAutoFit/>
          </a:bodyPr>
          <a:lstStyle/>
          <a:p>
            <a:r>
              <a:rPr lang="en-US" sz="1050" dirty="0" smtClean="0"/>
              <a:t>On Spectral Clustering: Analysis and an algorithm. Andrew Y. Ng, Michael I. Jordan, </a:t>
            </a:r>
            <a:r>
              <a:rPr lang="en-US" sz="1050" dirty="0" err="1" smtClean="0"/>
              <a:t>Yair</a:t>
            </a:r>
            <a:r>
              <a:rPr lang="en-US" sz="1050" dirty="0" smtClean="0"/>
              <a:t> Weiss, NIPS 2001</a:t>
            </a:r>
            <a:endParaRPr lang="en-US" sz="1050" dirty="0"/>
          </a:p>
        </p:txBody>
      </p:sp>
      <p:graphicFrame>
        <p:nvGraphicFramePr>
          <p:cNvPr id="5" name="Table 4"/>
          <p:cNvGraphicFramePr>
            <a:graphicFrameLocks noGrp="1"/>
          </p:cNvGraphicFramePr>
          <p:nvPr/>
        </p:nvGraphicFramePr>
        <p:xfrm>
          <a:off x="3779519" y="1905000"/>
          <a:ext cx="2209800" cy="2194560"/>
        </p:xfrm>
        <a:graphic>
          <a:graphicData uri="http://schemas.openxmlformats.org/drawingml/2006/table">
            <a:tbl>
              <a:tblPr firstRow="1" bandRow="1">
                <a:tableStyleId>{5C22544A-7EE6-4342-B048-85BDC9FD1C3A}</a:tableStyleId>
              </a:tblPr>
              <a:tblGrid>
                <a:gridCol w="368300"/>
                <a:gridCol w="368300"/>
                <a:gridCol w="368300"/>
                <a:gridCol w="368300"/>
                <a:gridCol w="368300"/>
                <a:gridCol w="368300"/>
              </a:tblGrid>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Right Bracket 5"/>
          <p:cNvSpPr/>
          <p:nvPr/>
        </p:nvSpPr>
        <p:spPr>
          <a:xfrm>
            <a:off x="5867400" y="1981200"/>
            <a:ext cx="45719" cy="2057400"/>
          </a:xfrm>
          <a:prstGeom prst="righ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ket 6"/>
          <p:cNvSpPr/>
          <p:nvPr/>
        </p:nvSpPr>
        <p:spPr>
          <a:xfrm>
            <a:off x="3779519" y="1981200"/>
            <a:ext cx="76200" cy="2057400"/>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Oval 7"/>
          <p:cNvSpPr/>
          <p:nvPr/>
        </p:nvSpPr>
        <p:spPr>
          <a:xfrm>
            <a:off x="609600" y="18288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33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990600" y="19050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914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914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143000" y="2514600"/>
            <a:ext cx="152400" cy="152400"/>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447800" y="2438400"/>
            <a:ext cx="152400" cy="152400"/>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Box 10"/>
          <p:cNvSpPr txBox="1">
            <a:spLocks noChangeArrowheads="1"/>
          </p:cNvSpPr>
          <p:nvPr/>
        </p:nvSpPr>
        <p:spPr bwMode="auto">
          <a:xfrm>
            <a:off x="3810000" y="4038600"/>
            <a:ext cx="2070100" cy="457200"/>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Times New Roman" pitchFamily="-1" charset="0"/>
                <a:ea typeface="Times New Roman" pitchFamily="-1" charset="0"/>
                <a:cs typeface="Times New Roman" pitchFamily="-1" charset="0"/>
              </a:rPr>
              <a:t>Affinity Matrix</a:t>
            </a:r>
          </a:p>
        </p:txBody>
      </p:sp>
      <p:sp>
        <p:nvSpPr>
          <p:cNvPr id="21" name="TextBox 20"/>
          <p:cNvSpPr txBox="1"/>
          <p:nvPr/>
        </p:nvSpPr>
        <p:spPr>
          <a:xfrm>
            <a:off x="3276600" y="2971800"/>
            <a:ext cx="537339" cy="369332"/>
          </a:xfrm>
          <a:prstGeom prst="rect">
            <a:avLst/>
          </a:prstGeom>
          <a:noFill/>
        </p:spPr>
        <p:txBody>
          <a:bodyPr wrap="none" rtlCol="0">
            <a:spAutoFit/>
          </a:bodyPr>
          <a:lstStyle/>
          <a:p>
            <a:r>
              <a:rPr lang="en-US" dirty="0" smtClean="0"/>
              <a:t>W=</a:t>
            </a:r>
            <a:endParaRPr lang="en-US" dirty="0"/>
          </a:p>
        </p:txBody>
      </p:sp>
      <p:sp>
        <p:nvSpPr>
          <p:cNvPr id="22" name="TextBox 21"/>
          <p:cNvSpPr txBox="1"/>
          <p:nvPr/>
        </p:nvSpPr>
        <p:spPr>
          <a:xfrm>
            <a:off x="2743200" y="4953000"/>
            <a:ext cx="4386425" cy="369332"/>
          </a:xfrm>
          <a:prstGeom prst="rect">
            <a:avLst/>
          </a:prstGeom>
          <a:noFill/>
          <a:ln>
            <a:solidFill>
              <a:srgbClr val="FF0000"/>
            </a:solidFill>
          </a:ln>
        </p:spPr>
        <p:txBody>
          <a:bodyPr wrap="none" rtlCol="0">
            <a:spAutoFit/>
          </a:bodyPr>
          <a:lstStyle/>
          <a:p>
            <a:r>
              <a:rPr lang="en-US" dirty="0" smtClean="0"/>
              <a:t>What are the eigenvectors of this matrix?</a:t>
            </a:r>
            <a:endParaRPr lang="en-US" dirty="0"/>
          </a:p>
        </p:txBody>
      </p:sp>
      <p:cxnSp>
        <p:nvCxnSpPr>
          <p:cNvPr id="24" name="Straight Arrow Connector 23"/>
          <p:cNvCxnSpPr/>
          <p:nvPr/>
        </p:nvCxnSpPr>
        <p:spPr>
          <a:xfrm>
            <a:off x="2057400" y="2286000"/>
            <a:ext cx="838200" cy="304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ideal case</a:t>
            </a:r>
            <a:endParaRPr lang="en-US" dirty="0"/>
          </a:p>
        </p:txBody>
      </p:sp>
      <p:sp>
        <p:nvSpPr>
          <p:cNvPr id="4" name="Rectangle 3"/>
          <p:cNvSpPr/>
          <p:nvPr/>
        </p:nvSpPr>
        <p:spPr>
          <a:xfrm>
            <a:off x="4572000" y="6427113"/>
            <a:ext cx="4572000" cy="430887"/>
          </a:xfrm>
          <a:prstGeom prst="rect">
            <a:avLst/>
          </a:prstGeom>
        </p:spPr>
        <p:txBody>
          <a:bodyPr>
            <a:spAutoFit/>
          </a:bodyPr>
          <a:lstStyle/>
          <a:p>
            <a:r>
              <a:rPr lang="en-US" sz="1050" dirty="0" smtClean="0"/>
              <a:t>On Spectral Clustering: Analysis and an algorithm. Andrew Y. Ng, Michael I. Jordan, </a:t>
            </a:r>
            <a:r>
              <a:rPr lang="en-US" sz="1050" dirty="0" err="1" smtClean="0"/>
              <a:t>Yair</a:t>
            </a:r>
            <a:r>
              <a:rPr lang="en-US" sz="1050" dirty="0" smtClean="0"/>
              <a:t> Weiss, NIPS 2001</a:t>
            </a:r>
            <a:endParaRPr lang="en-US" sz="1050" dirty="0"/>
          </a:p>
        </p:txBody>
      </p:sp>
      <p:graphicFrame>
        <p:nvGraphicFramePr>
          <p:cNvPr id="5" name="Table 4"/>
          <p:cNvGraphicFramePr>
            <a:graphicFrameLocks noGrp="1"/>
          </p:cNvGraphicFramePr>
          <p:nvPr/>
        </p:nvGraphicFramePr>
        <p:xfrm>
          <a:off x="3779519" y="1905000"/>
          <a:ext cx="2209800" cy="2194560"/>
        </p:xfrm>
        <a:graphic>
          <a:graphicData uri="http://schemas.openxmlformats.org/drawingml/2006/table">
            <a:tbl>
              <a:tblPr firstRow="1" bandRow="1">
                <a:tableStyleId>{5C22544A-7EE6-4342-B048-85BDC9FD1C3A}</a:tableStyleId>
              </a:tblPr>
              <a:tblGrid>
                <a:gridCol w="368300"/>
                <a:gridCol w="368300"/>
                <a:gridCol w="368300"/>
                <a:gridCol w="368300"/>
                <a:gridCol w="368300"/>
                <a:gridCol w="368300"/>
              </a:tblGrid>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Right Bracket 5"/>
          <p:cNvSpPr/>
          <p:nvPr/>
        </p:nvSpPr>
        <p:spPr>
          <a:xfrm>
            <a:off x="5867400" y="1981200"/>
            <a:ext cx="45719" cy="2057400"/>
          </a:xfrm>
          <a:prstGeom prst="righ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ket 6"/>
          <p:cNvSpPr/>
          <p:nvPr/>
        </p:nvSpPr>
        <p:spPr>
          <a:xfrm>
            <a:off x="3779519" y="1981200"/>
            <a:ext cx="76200" cy="2057400"/>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Oval 7"/>
          <p:cNvSpPr/>
          <p:nvPr/>
        </p:nvSpPr>
        <p:spPr>
          <a:xfrm>
            <a:off x="609600" y="18288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33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990600" y="19050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914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914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143000" y="2514600"/>
            <a:ext cx="152400" cy="152400"/>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447800" y="2438400"/>
            <a:ext cx="152400" cy="152400"/>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Box 10"/>
          <p:cNvSpPr txBox="1">
            <a:spLocks noChangeArrowheads="1"/>
          </p:cNvSpPr>
          <p:nvPr/>
        </p:nvSpPr>
        <p:spPr bwMode="auto">
          <a:xfrm>
            <a:off x="3810000" y="4038600"/>
            <a:ext cx="2070100" cy="457200"/>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Times New Roman" pitchFamily="-1" charset="0"/>
                <a:ea typeface="Times New Roman" pitchFamily="-1" charset="0"/>
                <a:cs typeface="Times New Roman" pitchFamily="-1" charset="0"/>
              </a:rPr>
              <a:t>Affinity Matrix</a:t>
            </a:r>
          </a:p>
        </p:txBody>
      </p:sp>
      <p:sp>
        <p:nvSpPr>
          <p:cNvPr id="21" name="TextBox 20"/>
          <p:cNvSpPr txBox="1"/>
          <p:nvPr/>
        </p:nvSpPr>
        <p:spPr>
          <a:xfrm>
            <a:off x="3276600" y="2971800"/>
            <a:ext cx="537339" cy="369332"/>
          </a:xfrm>
          <a:prstGeom prst="rect">
            <a:avLst/>
          </a:prstGeom>
          <a:noFill/>
        </p:spPr>
        <p:txBody>
          <a:bodyPr wrap="none" rtlCol="0">
            <a:spAutoFit/>
          </a:bodyPr>
          <a:lstStyle/>
          <a:p>
            <a:r>
              <a:rPr lang="en-US" dirty="0" smtClean="0"/>
              <a:t>W=</a:t>
            </a:r>
            <a:endParaRPr lang="en-US" dirty="0"/>
          </a:p>
        </p:txBody>
      </p:sp>
      <p:graphicFrame>
        <p:nvGraphicFramePr>
          <p:cNvPr id="17" name="Table 16"/>
          <p:cNvGraphicFramePr>
            <a:graphicFrameLocks noGrp="1"/>
          </p:cNvGraphicFramePr>
          <p:nvPr/>
        </p:nvGraphicFramePr>
        <p:xfrm>
          <a:off x="6823502" y="1905000"/>
          <a:ext cx="381000" cy="2225040"/>
        </p:xfrm>
        <a:graphic>
          <a:graphicData uri="http://schemas.openxmlformats.org/drawingml/2006/table">
            <a:tbl>
              <a:tblPr firstRow="1" bandRow="1">
                <a:tableStyleId>{5C22544A-7EE6-4342-B048-85BDC9FD1C3A}</a:tableStyleId>
              </a:tblPr>
              <a:tblGrid>
                <a:gridCol w="381000"/>
              </a:tblGrid>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18" name="Table 17"/>
          <p:cNvGraphicFramePr>
            <a:graphicFrameLocks noGrp="1"/>
          </p:cNvGraphicFramePr>
          <p:nvPr/>
        </p:nvGraphicFramePr>
        <p:xfrm>
          <a:off x="7509302" y="1905000"/>
          <a:ext cx="381000" cy="2225040"/>
        </p:xfrm>
        <a:graphic>
          <a:graphicData uri="http://schemas.openxmlformats.org/drawingml/2006/table">
            <a:tbl>
              <a:tblPr firstRow="1" bandRow="1">
                <a:tableStyleId>{5C22544A-7EE6-4342-B048-85BDC9FD1C3A}</a:tableStyleId>
              </a:tblPr>
              <a:tblGrid>
                <a:gridCol w="381000"/>
              </a:tblGrid>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9" name="TextBox 18"/>
          <p:cNvSpPr txBox="1"/>
          <p:nvPr/>
        </p:nvSpPr>
        <p:spPr>
          <a:xfrm>
            <a:off x="8118902" y="3048000"/>
            <a:ext cx="415498" cy="369332"/>
          </a:xfrm>
          <a:prstGeom prst="rect">
            <a:avLst/>
          </a:prstGeom>
          <a:noFill/>
        </p:spPr>
        <p:txBody>
          <a:bodyPr wrap="none" rtlCol="0">
            <a:spAutoFit/>
          </a:bodyPr>
          <a:lstStyle/>
          <a:p>
            <a:r>
              <a:rPr lang="en-US" dirty="0" smtClean="0"/>
              <a:t>…</a:t>
            </a:r>
            <a:endParaRPr lang="en-US" dirty="0"/>
          </a:p>
        </p:txBody>
      </p:sp>
      <p:sp>
        <p:nvSpPr>
          <p:cNvPr id="23" name="TextBox 22"/>
          <p:cNvSpPr txBox="1"/>
          <p:nvPr/>
        </p:nvSpPr>
        <p:spPr>
          <a:xfrm>
            <a:off x="6594902" y="1524000"/>
            <a:ext cx="1583186" cy="369332"/>
          </a:xfrm>
          <a:prstGeom prst="rect">
            <a:avLst/>
          </a:prstGeom>
          <a:noFill/>
        </p:spPr>
        <p:txBody>
          <a:bodyPr wrap="none" rtlCol="0">
            <a:spAutoFit/>
          </a:bodyPr>
          <a:lstStyle/>
          <a:p>
            <a:r>
              <a:rPr lang="en-US" dirty="0" smtClean="0"/>
              <a:t>Eigenvectors:</a:t>
            </a:r>
            <a:endParaRPr lang="en-US" dirty="0"/>
          </a:p>
        </p:txBody>
      </p:sp>
      <p:cxnSp>
        <p:nvCxnSpPr>
          <p:cNvPr id="25" name="Straight Arrow Connector 24"/>
          <p:cNvCxnSpPr/>
          <p:nvPr/>
        </p:nvCxnSpPr>
        <p:spPr>
          <a:xfrm>
            <a:off x="6096000" y="3048000"/>
            <a:ext cx="533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705600" y="4191000"/>
            <a:ext cx="627395" cy="369332"/>
          </a:xfrm>
          <a:prstGeom prst="rect">
            <a:avLst/>
          </a:prstGeom>
          <a:noFill/>
        </p:spPr>
        <p:txBody>
          <a:bodyPr wrap="none" rtlCol="0">
            <a:spAutoFit/>
          </a:bodyPr>
          <a:lstStyle/>
          <a:p>
            <a:r>
              <a:rPr lang="en-US" dirty="0" err="1" smtClean="0"/>
              <a:t>λ</a:t>
            </a:r>
            <a:r>
              <a:rPr lang="en-US" dirty="0" smtClean="0"/>
              <a:t> =4</a:t>
            </a:r>
            <a:endParaRPr lang="en-US" dirty="0"/>
          </a:p>
        </p:txBody>
      </p:sp>
      <p:sp>
        <p:nvSpPr>
          <p:cNvPr id="27" name="TextBox 26"/>
          <p:cNvSpPr txBox="1"/>
          <p:nvPr/>
        </p:nvSpPr>
        <p:spPr>
          <a:xfrm>
            <a:off x="7449805" y="4191000"/>
            <a:ext cx="627395" cy="369332"/>
          </a:xfrm>
          <a:prstGeom prst="rect">
            <a:avLst/>
          </a:prstGeom>
          <a:noFill/>
        </p:spPr>
        <p:txBody>
          <a:bodyPr wrap="none" rtlCol="0">
            <a:spAutoFit/>
          </a:bodyPr>
          <a:lstStyle/>
          <a:p>
            <a:r>
              <a:rPr lang="en-US" dirty="0" err="1" smtClean="0"/>
              <a:t>λ</a:t>
            </a:r>
            <a:r>
              <a:rPr lang="en-US" dirty="0" smtClean="0"/>
              <a:t> =2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An ideal case</a:t>
            </a:r>
            <a:endParaRPr lang="en-US" dirty="0"/>
          </a:p>
        </p:txBody>
      </p:sp>
      <p:sp>
        <p:nvSpPr>
          <p:cNvPr id="4" name="Rectangle 3"/>
          <p:cNvSpPr/>
          <p:nvPr/>
        </p:nvSpPr>
        <p:spPr>
          <a:xfrm>
            <a:off x="4572000" y="6427113"/>
            <a:ext cx="4572000" cy="430887"/>
          </a:xfrm>
          <a:prstGeom prst="rect">
            <a:avLst/>
          </a:prstGeom>
        </p:spPr>
        <p:txBody>
          <a:bodyPr>
            <a:spAutoFit/>
          </a:bodyPr>
          <a:lstStyle/>
          <a:p>
            <a:r>
              <a:rPr lang="en-US" sz="1050" dirty="0" smtClean="0"/>
              <a:t>On Spectral Clustering: Analysis and an algorithm. Andrew Y. Ng, Michael I. Jordan, </a:t>
            </a:r>
            <a:r>
              <a:rPr lang="en-US" sz="1050" dirty="0" err="1" smtClean="0"/>
              <a:t>Yair</a:t>
            </a:r>
            <a:r>
              <a:rPr lang="en-US" sz="1050" dirty="0" smtClean="0"/>
              <a:t> Weiss, NIPS 2001</a:t>
            </a:r>
            <a:endParaRPr lang="en-US" sz="1050" dirty="0"/>
          </a:p>
        </p:txBody>
      </p:sp>
      <p:sp>
        <p:nvSpPr>
          <p:cNvPr id="8" name="Oval 7"/>
          <p:cNvSpPr/>
          <p:nvPr/>
        </p:nvSpPr>
        <p:spPr>
          <a:xfrm>
            <a:off x="609600" y="18288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33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990600" y="19050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914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914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143000" y="2514600"/>
            <a:ext cx="152400" cy="152400"/>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447800" y="2438400"/>
            <a:ext cx="152400" cy="152400"/>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33400" y="1143000"/>
            <a:ext cx="8062611" cy="369332"/>
          </a:xfrm>
          <a:prstGeom prst="rect">
            <a:avLst/>
          </a:prstGeom>
          <a:noFill/>
        </p:spPr>
        <p:txBody>
          <a:bodyPr wrap="none" rtlCol="0">
            <a:spAutoFit/>
          </a:bodyPr>
          <a:lstStyle/>
          <a:p>
            <a:r>
              <a:rPr lang="en-US" dirty="0" smtClean="0"/>
              <a:t>But we do not know the ordering, so W with have some random permutation:</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An ideal case</a:t>
            </a:r>
            <a:endParaRPr lang="en-US" dirty="0"/>
          </a:p>
        </p:txBody>
      </p:sp>
      <p:sp>
        <p:nvSpPr>
          <p:cNvPr id="4" name="Rectangle 3"/>
          <p:cNvSpPr/>
          <p:nvPr/>
        </p:nvSpPr>
        <p:spPr>
          <a:xfrm>
            <a:off x="4572000" y="6427113"/>
            <a:ext cx="4572000" cy="430887"/>
          </a:xfrm>
          <a:prstGeom prst="rect">
            <a:avLst/>
          </a:prstGeom>
        </p:spPr>
        <p:txBody>
          <a:bodyPr>
            <a:spAutoFit/>
          </a:bodyPr>
          <a:lstStyle/>
          <a:p>
            <a:r>
              <a:rPr lang="en-US" sz="1050" dirty="0" smtClean="0"/>
              <a:t>On Spectral Clustering: Analysis and an algorithm. Andrew Y. Ng, Michael I. Jordan, </a:t>
            </a:r>
            <a:r>
              <a:rPr lang="en-US" sz="1050" dirty="0" err="1" smtClean="0"/>
              <a:t>Yair</a:t>
            </a:r>
            <a:r>
              <a:rPr lang="en-US" sz="1050" dirty="0" smtClean="0"/>
              <a:t> Weiss, NIPS 2001</a:t>
            </a:r>
            <a:endParaRPr lang="en-US" sz="1050" dirty="0"/>
          </a:p>
        </p:txBody>
      </p:sp>
      <p:graphicFrame>
        <p:nvGraphicFramePr>
          <p:cNvPr id="5" name="Table 4"/>
          <p:cNvGraphicFramePr>
            <a:graphicFrameLocks noGrp="1"/>
          </p:cNvGraphicFramePr>
          <p:nvPr/>
        </p:nvGraphicFramePr>
        <p:xfrm>
          <a:off x="3779519" y="1905000"/>
          <a:ext cx="2209800" cy="2194560"/>
        </p:xfrm>
        <a:graphic>
          <a:graphicData uri="http://schemas.openxmlformats.org/drawingml/2006/table">
            <a:tbl>
              <a:tblPr firstRow="1" bandRow="1">
                <a:tableStyleId>{5C22544A-7EE6-4342-B048-85BDC9FD1C3A}</a:tableStyleId>
              </a:tblPr>
              <a:tblGrid>
                <a:gridCol w="368300"/>
                <a:gridCol w="368300"/>
                <a:gridCol w="368300"/>
                <a:gridCol w="368300"/>
                <a:gridCol w="368300"/>
                <a:gridCol w="368300"/>
              </a:tblGrid>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3267">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0</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1"/>
                          </a:solidFill>
                        </a:rPr>
                        <a:t>1</a:t>
                      </a:r>
                      <a:endParaRPr lang="en-US"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Right Bracket 5"/>
          <p:cNvSpPr/>
          <p:nvPr/>
        </p:nvSpPr>
        <p:spPr>
          <a:xfrm>
            <a:off x="5867400" y="1981200"/>
            <a:ext cx="45719" cy="2057400"/>
          </a:xfrm>
          <a:prstGeom prst="righ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ket 6"/>
          <p:cNvSpPr/>
          <p:nvPr/>
        </p:nvSpPr>
        <p:spPr>
          <a:xfrm>
            <a:off x="3779519" y="1981200"/>
            <a:ext cx="76200" cy="2057400"/>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Oval 7"/>
          <p:cNvSpPr/>
          <p:nvPr/>
        </p:nvSpPr>
        <p:spPr>
          <a:xfrm>
            <a:off x="609600" y="18288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33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990600" y="19050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914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914400" y="2133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143000" y="2514600"/>
            <a:ext cx="152400" cy="152400"/>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447800" y="2438400"/>
            <a:ext cx="152400" cy="152400"/>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Box 10"/>
          <p:cNvSpPr txBox="1">
            <a:spLocks noChangeArrowheads="1"/>
          </p:cNvSpPr>
          <p:nvPr/>
        </p:nvSpPr>
        <p:spPr bwMode="auto">
          <a:xfrm>
            <a:off x="3810000" y="4038600"/>
            <a:ext cx="2070100" cy="457200"/>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Times New Roman" pitchFamily="-1" charset="0"/>
                <a:ea typeface="Times New Roman" pitchFamily="-1" charset="0"/>
                <a:cs typeface="Times New Roman" pitchFamily="-1" charset="0"/>
              </a:rPr>
              <a:t>Affinity Matrix</a:t>
            </a:r>
          </a:p>
        </p:txBody>
      </p:sp>
      <p:sp>
        <p:nvSpPr>
          <p:cNvPr id="21" name="TextBox 20"/>
          <p:cNvSpPr txBox="1"/>
          <p:nvPr/>
        </p:nvSpPr>
        <p:spPr>
          <a:xfrm>
            <a:off x="3276600" y="2971800"/>
            <a:ext cx="537339" cy="369332"/>
          </a:xfrm>
          <a:prstGeom prst="rect">
            <a:avLst/>
          </a:prstGeom>
          <a:noFill/>
        </p:spPr>
        <p:txBody>
          <a:bodyPr wrap="none" rtlCol="0">
            <a:spAutoFit/>
          </a:bodyPr>
          <a:lstStyle/>
          <a:p>
            <a:r>
              <a:rPr lang="en-US" dirty="0" smtClean="0"/>
              <a:t>W=</a:t>
            </a:r>
            <a:endParaRPr lang="en-US" dirty="0"/>
          </a:p>
        </p:txBody>
      </p:sp>
      <p:grpSp>
        <p:nvGrpSpPr>
          <p:cNvPr id="3" name="Group 30"/>
          <p:cNvGrpSpPr/>
          <p:nvPr/>
        </p:nvGrpSpPr>
        <p:grpSpPr>
          <a:xfrm>
            <a:off x="6096000" y="1524000"/>
            <a:ext cx="2082088" cy="1525588"/>
            <a:chOff x="6096000" y="1524000"/>
            <a:chExt cx="2082088" cy="1525588"/>
          </a:xfrm>
        </p:grpSpPr>
        <p:sp>
          <p:nvSpPr>
            <p:cNvPr id="23" name="TextBox 22"/>
            <p:cNvSpPr txBox="1"/>
            <p:nvPr/>
          </p:nvSpPr>
          <p:spPr>
            <a:xfrm>
              <a:off x="6594902" y="1524000"/>
              <a:ext cx="1583186" cy="369332"/>
            </a:xfrm>
            <a:prstGeom prst="rect">
              <a:avLst/>
            </a:prstGeom>
            <a:noFill/>
          </p:spPr>
          <p:txBody>
            <a:bodyPr wrap="none" rtlCol="0">
              <a:spAutoFit/>
            </a:bodyPr>
            <a:lstStyle/>
            <a:p>
              <a:r>
                <a:rPr lang="en-US" dirty="0" smtClean="0"/>
                <a:t>Eigenvectors:</a:t>
              </a:r>
              <a:endParaRPr lang="en-US" dirty="0"/>
            </a:p>
          </p:txBody>
        </p:sp>
        <p:cxnSp>
          <p:nvCxnSpPr>
            <p:cNvPr id="25" name="Straight Arrow Connector 24"/>
            <p:cNvCxnSpPr/>
            <p:nvPr/>
          </p:nvCxnSpPr>
          <p:spPr>
            <a:xfrm>
              <a:off x="6096000" y="3048000"/>
              <a:ext cx="533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aphicFrame>
        <p:nvGraphicFramePr>
          <p:cNvPr id="24" name="Table 23"/>
          <p:cNvGraphicFramePr>
            <a:graphicFrameLocks noGrp="1"/>
          </p:cNvGraphicFramePr>
          <p:nvPr/>
        </p:nvGraphicFramePr>
        <p:xfrm>
          <a:off x="6823502" y="1905000"/>
          <a:ext cx="381000" cy="2225040"/>
        </p:xfrm>
        <a:graphic>
          <a:graphicData uri="http://schemas.openxmlformats.org/drawingml/2006/table">
            <a:tbl>
              <a:tblPr firstRow="1" bandRow="1">
                <a:tableStyleId>{5C22544A-7EE6-4342-B048-85BDC9FD1C3A}</a:tableStyleId>
              </a:tblPr>
              <a:tblGrid>
                <a:gridCol w="381000"/>
              </a:tblGrid>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26" name="Table 25"/>
          <p:cNvGraphicFramePr>
            <a:graphicFrameLocks noGrp="1"/>
          </p:cNvGraphicFramePr>
          <p:nvPr/>
        </p:nvGraphicFramePr>
        <p:xfrm>
          <a:off x="7509302" y="1905000"/>
          <a:ext cx="381000" cy="2225040"/>
        </p:xfrm>
        <a:graphic>
          <a:graphicData uri="http://schemas.openxmlformats.org/drawingml/2006/table">
            <a:tbl>
              <a:tblPr firstRow="1" bandRow="1">
                <a:tableStyleId>{5C22544A-7EE6-4342-B048-85BDC9FD1C3A}</a:tableStyleId>
              </a:tblPr>
              <a:tblGrid>
                <a:gridCol w="381000"/>
              </a:tblGrid>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1</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r>
                        <a:rPr lang="en-US" b="0" dirty="0" smtClean="0">
                          <a:solidFill>
                            <a:srgbClr val="000000"/>
                          </a:solidFill>
                        </a:rPr>
                        <a:t>0</a:t>
                      </a:r>
                      <a:endParaRPr lang="en-US"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7" name="TextBox 26"/>
          <p:cNvSpPr txBox="1"/>
          <p:nvPr/>
        </p:nvSpPr>
        <p:spPr>
          <a:xfrm>
            <a:off x="6705600" y="4191000"/>
            <a:ext cx="627395" cy="369332"/>
          </a:xfrm>
          <a:prstGeom prst="rect">
            <a:avLst/>
          </a:prstGeom>
          <a:noFill/>
        </p:spPr>
        <p:txBody>
          <a:bodyPr wrap="none" rtlCol="0">
            <a:spAutoFit/>
          </a:bodyPr>
          <a:lstStyle/>
          <a:p>
            <a:r>
              <a:rPr lang="en-US" dirty="0" err="1" smtClean="0"/>
              <a:t>λ</a:t>
            </a:r>
            <a:r>
              <a:rPr lang="en-US" dirty="0" smtClean="0"/>
              <a:t> =4</a:t>
            </a:r>
            <a:endParaRPr lang="en-US" dirty="0"/>
          </a:p>
        </p:txBody>
      </p:sp>
      <p:sp>
        <p:nvSpPr>
          <p:cNvPr id="28" name="TextBox 27"/>
          <p:cNvSpPr txBox="1"/>
          <p:nvPr/>
        </p:nvSpPr>
        <p:spPr>
          <a:xfrm>
            <a:off x="7449805" y="4191000"/>
            <a:ext cx="627395" cy="369332"/>
          </a:xfrm>
          <a:prstGeom prst="rect">
            <a:avLst/>
          </a:prstGeom>
          <a:noFill/>
        </p:spPr>
        <p:txBody>
          <a:bodyPr wrap="none" rtlCol="0">
            <a:spAutoFit/>
          </a:bodyPr>
          <a:lstStyle/>
          <a:p>
            <a:r>
              <a:rPr lang="en-US" dirty="0" err="1" smtClean="0"/>
              <a:t>λ</a:t>
            </a:r>
            <a:r>
              <a:rPr lang="en-US" dirty="0" smtClean="0"/>
              <a:t> =2</a:t>
            </a:r>
            <a:endParaRPr lang="en-US" dirty="0"/>
          </a:p>
        </p:txBody>
      </p:sp>
      <p:sp>
        <p:nvSpPr>
          <p:cNvPr id="30" name="TextBox 29"/>
          <p:cNvSpPr txBox="1"/>
          <p:nvPr/>
        </p:nvSpPr>
        <p:spPr>
          <a:xfrm>
            <a:off x="533400" y="1143000"/>
            <a:ext cx="8062611" cy="369332"/>
          </a:xfrm>
          <a:prstGeom prst="rect">
            <a:avLst/>
          </a:prstGeom>
          <a:noFill/>
        </p:spPr>
        <p:txBody>
          <a:bodyPr wrap="none" rtlCol="0">
            <a:spAutoFit/>
          </a:bodyPr>
          <a:lstStyle/>
          <a:p>
            <a:r>
              <a:rPr lang="en-US" dirty="0" smtClean="0"/>
              <a:t>But we do not know the ordering, so W with have some random permutation: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6600"/>
                </a:solidFill>
                <a:latin typeface="Avenir Book"/>
                <a:cs typeface="Avenir Book"/>
              </a:rPr>
              <a:t>What are eigenvectors?</a:t>
            </a:r>
            <a:endParaRPr lang="en-US" dirty="0">
              <a:solidFill>
                <a:srgbClr val="FF6600"/>
              </a:solidFill>
              <a:latin typeface="Avenir Book"/>
              <a:cs typeface="Avenir Book"/>
            </a:endParaRPr>
          </a:p>
        </p:txBody>
      </p:sp>
      <p:pic>
        <p:nvPicPr>
          <p:cNvPr id="4" name="Picture 3"/>
          <p:cNvPicPr>
            <a:picLocks noChangeAspect="1"/>
          </p:cNvPicPr>
          <p:nvPr/>
        </p:nvPicPr>
        <p:blipFill>
          <a:blip r:embed="rId3"/>
          <a:stretch>
            <a:fillRect/>
          </a:stretch>
        </p:blipFill>
        <p:spPr>
          <a:xfrm>
            <a:off x="457200" y="2118360"/>
            <a:ext cx="3048000" cy="2377440"/>
          </a:xfrm>
          <a:prstGeom prst="rect">
            <a:avLst/>
          </a:prstGeom>
        </p:spPr>
      </p:pic>
      <p:sp>
        <p:nvSpPr>
          <p:cNvPr id="5" name="TextBox 4"/>
          <p:cNvSpPr txBox="1"/>
          <p:nvPr/>
        </p:nvSpPr>
        <p:spPr>
          <a:xfrm>
            <a:off x="1295400" y="1143000"/>
            <a:ext cx="6567868" cy="830997"/>
          </a:xfrm>
          <a:prstGeom prst="rect">
            <a:avLst/>
          </a:prstGeom>
          <a:noFill/>
        </p:spPr>
        <p:txBody>
          <a:bodyPr wrap="none" rtlCol="0">
            <a:spAutoFit/>
          </a:bodyPr>
          <a:lstStyle/>
          <a:p>
            <a:r>
              <a:rPr lang="en-US" sz="2400" b="1" dirty="0" smtClean="0">
                <a:solidFill>
                  <a:srgbClr val="000000"/>
                </a:solidFill>
                <a:latin typeface="Avenir Book"/>
                <a:cs typeface="Avenir Book"/>
              </a:rPr>
              <a:t>Eigenvectors </a:t>
            </a:r>
            <a:r>
              <a:rPr lang="en-US" sz="2400" dirty="0" smtClean="0">
                <a:solidFill>
                  <a:srgbClr val="000000"/>
                </a:solidFill>
                <a:latin typeface="Avenir Book"/>
                <a:cs typeface="Avenir Book"/>
              </a:rPr>
              <a:t>represent the dimensions of data</a:t>
            </a:r>
          </a:p>
          <a:p>
            <a:r>
              <a:rPr lang="en-US" sz="2400" b="1" dirty="0" smtClean="0">
                <a:solidFill>
                  <a:srgbClr val="000000"/>
                </a:solidFill>
                <a:latin typeface="Avenir Book"/>
                <a:cs typeface="Avenir Book"/>
              </a:rPr>
              <a:t>Eigenvalues </a:t>
            </a:r>
            <a:r>
              <a:rPr lang="en-US" sz="2400" dirty="0" smtClean="0">
                <a:solidFill>
                  <a:srgbClr val="000000"/>
                </a:solidFill>
                <a:latin typeface="Avenir Book"/>
                <a:cs typeface="Avenir Book"/>
              </a:rPr>
              <a:t>are the length of eigenvectors </a:t>
            </a:r>
            <a:endParaRPr lang="en-US" sz="2400" dirty="0">
              <a:solidFill>
                <a:srgbClr val="000000"/>
              </a:solidFill>
              <a:latin typeface="Avenir Book"/>
              <a:cs typeface="Avenir Book"/>
            </a:endParaRPr>
          </a:p>
        </p:txBody>
      </p:sp>
      <p:sp>
        <p:nvSpPr>
          <p:cNvPr id="6" name="TextBox 5"/>
          <p:cNvSpPr txBox="1"/>
          <p:nvPr/>
        </p:nvSpPr>
        <p:spPr>
          <a:xfrm>
            <a:off x="381000" y="4724400"/>
            <a:ext cx="3264047" cy="923330"/>
          </a:xfrm>
          <a:prstGeom prst="rect">
            <a:avLst/>
          </a:prstGeom>
          <a:noFill/>
        </p:spPr>
        <p:txBody>
          <a:bodyPr wrap="none" rtlCol="0">
            <a:spAutoFit/>
          </a:bodyPr>
          <a:lstStyle/>
          <a:p>
            <a:r>
              <a:rPr lang="en-US" dirty="0" smtClean="0">
                <a:solidFill>
                  <a:srgbClr val="000000"/>
                </a:solidFill>
                <a:latin typeface="Avenir Book"/>
                <a:cs typeface="Avenir Book"/>
              </a:rPr>
              <a:t>In a case of two variables, </a:t>
            </a:r>
          </a:p>
          <a:p>
            <a:r>
              <a:rPr lang="en-US" dirty="0" smtClean="0">
                <a:solidFill>
                  <a:srgbClr val="000000"/>
                </a:solidFill>
                <a:latin typeface="Avenir Book"/>
                <a:cs typeface="Avenir Book"/>
              </a:rPr>
              <a:t>Eigenvectors are the two lines </a:t>
            </a:r>
          </a:p>
          <a:p>
            <a:r>
              <a:rPr lang="en-US" dirty="0" smtClean="0">
                <a:solidFill>
                  <a:srgbClr val="000000"/>
                </a:solidFill>
                <a:latin typeface="Avenir Book"/>
                <a:cs typeface="Avenir Book"/>
              </a:rPr>
              <a:t>drawn in the </a:t>
            </a:r>
            <a:r>
              <a:rPr lang="en-US" dirty="0" err="1" smtClean="0">
                <a:solidFill>
                  <a:srgbClr val="000000"/>
                </a:solidFill>
                <a:latin typeface="Avenir Book"/>
                <a:cs typeface="Avenir Book"/>
              </a:rPr>
              <a:t>scatterplot</a:t>
            </a:r>
            <a:endParaRPr lang="en-US" dirty="0">
              <a:solidFill>
                <a:srgbClr val="000000"/>
              </a:solidFill>
              <a:latin typeface="Avenir Book"/>
              <a:cs typeface="Avenir Book"/>
            </a:endParaRPr>
          </a:p>
        </p:txBody>
      </p:sp>
      <p:pic>
        <p:nvPicPr>
          <p:cNvPr id="7" name="Picture 6"/>
          <p:cNvPicPr>
            <a:picLocks noChangeAspect="1"/>
          </p:cNvPicPr>
          <p:nvPr/>
        </p:nvPicPr>
        <p:blipFill>
          <a:blip r:embed="rId4"/>
          <a:stretch>
            <a:fillRect/>
          </a:stretch>
        </p:blipFill>
        <p:spPr>
          <a:xfrm>
            <a:off x="4343400" y="2057400"/>
            <a:ext cx="2298700" cy="1854200"/>
          </a:xfrm>
          <a:prstGeom prst="rect">
            <a:avLst/>
          </a:prstGeom>
        </p:spPr>
      </p:pic>
      <p:sp>
        <p:nvSpPr>
          <p:cNvPr id="8" name="TextBox 7"/>
          <p:cNvSpPr txBox="1"/>
          <p:nvPr/>
        </p:nvSpPr>
        <p:spPr>
          <a:xfrm>
            <a:off x="4572000" y="4114800"/>
            <a:ext cx="3693733" cy="369332"/>
          </a:xfrm>
          <a:prstGeom prst="rect">
            <a:avLst/>
          </a:prstGeom>
          <a:noFill/>
        </p:spPr>
        <p:txBody>
          <a:bodyPr wrap="none" rtlCol="0">
            <a:spAutoFit/>
          </a:bodyPr>
          <a:lstStyle/>
          <a:p>
            <a:r>
              <a:rPr lang="en-US" dirty="0" smtClean="0">
                <a:solidFill>
                  <a:srgbClr val="000000"/>
                </a:solidFill>
                <a:latin typeface="Avenir Book"/>
                <a:cs typeface="Avenir Book"/>
              </a:rPr>
              <a:t>No relationship between variables</a:t>
            </a:r>
            <a:endParaRPr lang="en-US" dirty="0">
              <a:solidFill>
                <a:srgbClr val="000000"/>
              </a:solidFill>
              <a:latin typeface="Avenir Book"/>
              <a:cs typeface="Avenir Book"/>
            </a:endParaRPr>
          </a:p>
        </p:txBody>
      </p:sp>
      <p:pic>
        <p:nvPicPr>
          <p:cNvPr id="9" name="Picture 8"/>
          <p:cNvPicPr>
            <a:picLocks noChangeAspect="1"/>
          </p:cNvPicPr>
          <p:nvPr/>
        </p:nvPicPr>
        <p:blipFill>
          <a:blip r:embed="rId5"/>
          <a:stretch>
            <a:fillRect/>
          </a:stretch>
        </p:blipFill>
        <p:spPr>
          <a:xfrm>
            <a:off x="6642100" y="2438400"/>
            <a:ext cx="2501900" cy="685800"/>
          </a:xfrm>
          <a:prstGeom prst="rect">
            <a:avLst/>
          </a:prstGeom>
        </p:spPr>
      </p:pic>
      <p:pic>
        <p:nvPicPr>
          <p:cNvPr id="10" name="Picture 9"/>
          <p:cNvPicPr>
            <a:picLocks noChangeAspect="1"/>
          </p:cNvPicPr>
          <p:nvPr/>
        </p:nvPicPr>
        <p:blipFill>
          <a:blip r:embed="rId6"/>
          <a:stretch>
            <a:fillRect/>
          </a:stretch>
        </p:blipFill>
        <p:spPr>
          <a:xfrm>
            <a:off x="4419600" y="4648200"/>
            <a:ext cx="2042360" cy="1600200"/>
          </a:xfrm>
          <a:prstGeom prst="rect">
            <a:avLst/>
          </a:prstGeom>
        </p:spPr>
      </p:pic>
      <p:pic>
        <p:nvPicPr>
          <p:cNvPr id="11" name="Picture 10"/>
          <p:cNvPicPr>
            <a:picLocks noChangeAspect="1"/>
          </p:cNvPicPr>
          <p:nvPr/>
        </p:nvPicPr>
        <p:blipFill>
          <a:blip r:embed="rId7"/>
          <a:stretch>
            <a:fillRect/>
          </a:stretch>
        </p:blipFill>
        <p:spPr>
          <a:xfrm>
            <a:off x="6756400" y="4953000"/>
            <a:ext cx="2387600" cy="723900"/>
          </a:xfrm>
          <a:prstGeom prst="rect">
            <a:avLst/>
          </a:prstGeom>
        </p:spPr>
      </p:pic>
      <p:sp>
        <p:nvSpPr>
          <p:cNvPr id="12" name="TextBox 11"/>
          <p:cNvSpPr txBox="1"/>
          <p:nvPr/>
        </p:nvSpPr>
        <p:spPr>
          <a:xfrm>
            <a:off x="4648200" y="6400800"/>
            <a:ext cx="4136857" cy="369332"/>
          </a:xfrm>
          <a:prstGeom prst="rect">
            <a:avLst/>
          </a:prstGeom>
          <a:noFill/>
        </p:spPr>
        <p:txBody>
          <a:bodyPr wrap="none" rtlCol="0">
            <a:spAutoFit/>
          </a:bodyPr>
          <a:lstStyle/>
          <a:p>
            <a:r>
              <a:rPr lang="en-US" dirty="0" smtClean="0">
                <a:solidFill>
                  <a:srgbClr val="000000"/>
                </a:solidFill>
                <a:latin typeface="Avenir Book"/>
                <a:cs typeface="Avenir Book"/>
              </a:rPr>
              <a:t>A linear relationship between variables</a:t>
            </a:r>
            <a:endParaRPr lang="en-US" dirty="0">
              <a:solidFill>
                <a:srgbClr val="000000"/>
              </a:solidFill>
              <a:latin typeface="Avenir Book"/>
              <a:cs typeface="Avenir Book"/>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09600" y="76200"/>
            <a:ext cx="7924800" cy="838200"/>
          </a:xfrm>
        </p:spPr>
        <p:txBody>
          <a:bodyPr/>
          <a:lstStyle/>
          <a:p>
            <a:r>
              <a:rPr lang="en-US"/>
              <a:t>Emergence</a:t>
            </a:r>
          </a:p>
        </p:txBody>
      </p:sp>
      <p:pic>
        <p:nvPicPr>
          <p:cNvPr id="74756" name="Picture 4"/>
          <p:cNvPicPr>
            <a:picLocks noChangeAspect="1" noChangeArrowheads="1"/>
          </p:cNvPicPr>
          <p:nvPr/>
        </p:nvPicPr>
        <p:blipFill>
          <a:blip r:embed="rId3"/>
          <a:srcRect/>
          <a:stretch>
            <a:fillRect/>
          </a:stretch>
        </p:blipFill>
        <p:spPr bwMode="auto">
          <a:xfrm>
            <a:off x="1371600" y="990600"/>
            <a:ext cx="6553200" cy="5217954"/>
          </a:xfrm>
          <a:prstGeom prst="rect">
            <a:avLst/>
          </a:prstGeom>
          <a:noFill/>
          <a:ln w="9525">
            <a:noFill/>
            <a:miter lim="800000"/>
            <a:headEnd/>
            <a:tailEnd/>
          </a:ln>
        </p:spPr>
      </p:pic>
      <p:sp>
        <p:nvSpPr>
          <p:cNvPr id="74757" name="Rectangle 8"/>
          <p:cNvSpPr>
            <a:spLocks noChangeArrowheads="1"/>
          </p:cNvSpPr>
          <p:nvPr/>
        </p:nvSpPr>
        <p:spPr bwMode="auto">
          <a:xfrm>
            <a:off x="2133600" y="6400800"/>
            <a:ext cx="4908550" cy="366713"/>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Calibri" pitchFamily="-104" charset="0"/>
                <a:hlinkClick r:id="rId4"/>
              </a:rPr>
              <a:t>http://en.wikipedia.org/wiki/Gestalt_psychology</a:t>
            </a:r>
            <a:endParaRPr lang="en-US">
              <a:solidFill>
                <a:srgbClr val="000000"/>
              </a:solidFill>
              <a:latin typeface="Calibri" pitchFamily="-10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0"/>
            <a:ext cx="8229600" cy="1143000"/>
          </a:xfrm>
        </p:spPr>
        <p:txBody>
          <a:bodyPr/>
          <a:lstStyle/>
          <a:p>
            <a:r>
              <a:rPr lang="en-US" dirty="0" smtClean="0">
                <a:latin typeface="Avenir Book"/>
                <a:cs typeface="Avenir Book"/>
              </a:rPr>
              <a:t>Eigenvectors example</a:t>
            </a:r>
            <a:endParaRPr lang="en-US" dirty="0">
              <a:latin typeface="Avenir Book"/>
              <a:cs typeface="Avenir Book"/>
            </a:endParaRPr>
          </a:p>
        </p:txBody>
      </p:sp>
      <p:pic>
        <p:nvPicPr>
          <p:cNvPr id="6" name="Picture 5"/>
          <p:cNvPicPr>
            <a:picLocks noChangeAspect="1"/>
          </p:cNvPicPr>
          <p:nvPr/>
        </p:nvPicPr>
        <p:blipFill>
          <a:blip r:embed="rId2"/>
          <a:stretch>
            <a:fillRect/>
          </a:stretch>
        </p:blipFill>
        <p:spPr>
          <a:xfrm>
            <a:off x="2819400" y="914400"/>
            <a:ext cx="3251200" cy="2159000"/>
          </a:xfrm>
          <a:prstGeom prst="rect">
            <a:avLst/>
          </a:prstGeom>
        </p:spPr>
      </p:pic>
      <p:pic>
        <p:nvPicPr>
          <p:cNvPr id="7" name="Picture 6"/>
          <p:cNvPicPr>
            <a:picLocks noChangeAspect="1"/>
          </p:cNvPicPr>
          <p:nvPr/>
        </p:nvPicPr>
        <p:blipFill>
          <a:blip r:embed="rId3"/>
          <a:stretch>
            <a:fillRect/>
          </a:stretch>
        </p:blipFill>
        <p:spPr>
          <a:xfrm>
            <a:off x="533400" y="2971800"/>
            <a:ext cx="7505700" cy="2159000"/>
          </a:xfrm>
          <a:prstGeom prst="rect">
            <a:avLst/>
          </a:prstGeom>
        </p:spPr>
      </p:pic>
      <p:sp>
        <p:nvSpPr>
          <p:cNvPr id="8" name="Rectangle 7"/>
          <p:cNvSpPr/>
          <p:nvPr/>
        </p:nvSpPr>
        <p:spPr>
          <a:xfrm>
            <a:off x="685800" y="5334000"/>
            <a:ext cx="8458200" cy="923330"/>
          </a:xfrm>
          <a:prstGeom prst="rect">
            <a:avLst/>
          </a:prstGeom>
        </p:spPr>
        <p:txBody>
          <a:bodyPr wrap="square">
            <a:spAutoFit/>
          </a:bodyPr>
          <a:lstStyle/>
          <a:p>
            <a:r>
              <a:rPr lang="en-US" dirty="0" smtClean="0">
                <a:solidFill>
                  <a:srgbClr val="000000"/>
                </a:solidFill>
                <a:latin typeface="Avenir Book"/>
                <a:cs typeface="Avenir Book"/>
              </a:rPr>
              <a:t>1</a:t>
            </a:r>
            <a:r>
              <a:rPr lang="en-US" baseline="30000" dirty="0" smtClean="0">
                <a:solidFill>
                  <a:srgbClr val="000000"/>
                </a:solidFill>
                <a:latin typeface="Avenir Book"/>
                <a:cs typeface="Avenir Book"/>
              </a:rPr>
              <a:t>st</a:t>
            </a:r>
            <a:r>
              <a:rPr lang="en-US" dirty="0" smtClean="0">
                <a:solidFill>
                  <a:srgbClr val="000000"/>
                </a:solidFill>
                <a:latin typeface="Avenir Book"/>
                <a:cs typeface="Avenir Book"/>
              </a:rPr>
              <a:t> Eigenvector is the all ones vector </a:t>
            </a:r>
            <a:r>
              <a:rPr lang="en-US" b="1" i="1" dirty="0" smtClean="0">
                <a:solidFill>
                  <a:srgbClr val="000000"/>
                </a:solidFill>
                <a:latin typeface="Avenir Book"/>
                <a:cs typeface="Avenir Book"/>
              </a:rPr>
              <a:t>1 </a:t>
            </a:r>
            <a:r>
              <a:rPr lang="en-US" i="1" dirty="0" smtClean="0">
                <a:solidFill>
                  <a:srgbClr val="000000"/>
                </a:solidFill>
                <a:latin typeface="Avenir Book"/>
                <a:cs typeface="Avenir Book"/>
              </a:rPr>
              <a:t>(if graph is connected)</a:t>
            </a:r>
          </a:p>
          <a:p>
            <a:r>
              <a:rPr lang="en-US" dirty="0" smtClean="0">
                <a:solidFill>
                  <a:srgbClr val="000000"/>
                </a:solidFill>
                <a:latin typeface="Avenir Book"/>
                <a:cs typeface="Avenir Book"/>
              </a:rPr>
              <a:t>•2</a:t>
            </a:r>
            <a:r>
              <a:rPr lang="en-US" baseline="30000" dirty="0" smtClean="0">
                <a:solidFill>
                  <a:srgbClr val="000000"/>
                </a:solidFill>
                <a:latin typeface="Avenir Book"/>
                <a:cs typeface="Avenir Book"/>
              </a:rPr>
              <a:t>nd</a:t>
            </a:r>
            <a:r>
              <a:rPr lang="en-US" dirty="0" smtClean="0">
                <a:solidFill>
                  <a:srgbClr val="000000"/>
                </a:solidFill>
                <a:latin typeface="Avenir Book"/>
                <a:cs typeface="Avenir Book"/>
              </a:rPr>
              <a:t> Eigenvector </a:t>
            </a:r>
            <a:r>
              <a:rPr lang="en-US" dirty="0" err="1" smtClean="0">
                <a:solidFill>
                  <a:srgbClr val="000000"/>
                </a:solidFill>
                <a:latin typeface="Avenir Book"/>
                <a:cs typeface="Avenir Book"/>
              </a:rPr>
              <a:t>thresholded</a:t>
            </a:r>
            <a:r>
              <a:rPr lang="en-US" dirty="0" smtClean="0">
                <a:solidFill>
                  <a:srgbClr val="000000"/>
                </a:solidFill>
                <a:latin typeface="Avenir Book"/>
                <a:cs typeface="Avenir Book"/>
              </a:rPr>
              <a:t> at 0 separates first two clusters from last two</a:t>
            </a:r>
          </a:p>
          <a:p>
            <a:r>
              <a:rPr lang="en-US" dirty="0" smtClean="0">
                <a:solidFill>
                  <a:srgbClr val="000000"/>
                </a:solidFill>
                <a:latin typeface="Avenir Book"/>
                <a:cs typeface="Avenir Book"/>
              </a:rPr>
              <a:t>• </a:t>
            </a:r>
            <a:r>
              <a:rPr lang="en-US" dirty="0" err="1" smtClean="0">
                <a:solidFill>
                  <a:srgbClr val="000000"/>
                </a:solidFill>
                <a:latin typeface="Avenir Book"/>
                <a:cs typeface="Avenir Book"/>
              </a:rPr>
              <a:t>k</a:t>
            </a:r>
            <a:r>
              <a:rPr lang="en-US" dirty="0" smtClean="0">
                <a:solidFill>
                  <a:srgbClr val="000000"/>
                </a:solidFill>
                <a:latin typeface="Avenir Book"/>
                <a:cs typeface="Avenir Book"/>
              </a:rPr>
              <a:t>-means clustering of the 4 eigenvectors identifies all 4 clusters</a:t>
            </a:r>
          </a:p>
        </p:txBody>
      </p:sp>
      <p:cxnSp>
        <p:nvCxnSpPr>
          <p:cNvPr id="10" name="Straight Connector 9"/>
          <p:cNvCxnSpPr/>
          <p:nvPr/>
        </p:nvCxnSpPr>
        <p:spPr>
          <a:xfrm>
            <a:off x="2971800" y="4114800"/>
            <a:ext cx="1219200" cy="1588"/>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800600" y="4114800"/>
            <a:ext cx="1219200" cy="1588"/>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53200" y="4114800"/>
            <a:ext cx="1219200" cy="1588"/>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sz="quarter"/>
          </p:nvPr>
        </p:nvSpPr>
        <p:spPr>
          <a:xfrm>
            <a:off x="533400" y="0"/>
            <a:ext cx="8015287" cy="914400"/>
          </a:xfrm>
        </p:spPr>
        <p:txBody>
          <a:bodyPr/>
          <a:lstStyle/>
          <a:p>
            <a:r>
              <a:rPr lang="en-US" dirty="0" smtClean="0">
                <a:latin typeface="Avenir Book"/>
                <a:cs typeface="Avenir Book"/>
              </a:rPr>
              <a:t>Spectral Clustering pipeline</a:t>
            </a:r>
            <a:endParaRPr lang="en-US" dirty="0">
              <a:latin typeface="Avenir Book"/>
              <a:cs typeface="Avenir Book"/>
            </a:endParaRPr>
          </a:p>
        </p:txBody>
      </p:sp>
      <p:pic>
        <p:nvPicPr>
          <p:cNvPr id="88072" name="Picture 8"/>
          <p:cNvPicPr>
            <a:picLocks noGrp="1" noChangeAspect="1" noChangeArrowheads="1"/>
          </p:cNvPicPr>
          <p:nvPr>
            <p:ph sz="quarter" idx="1"/>
          </p:nvPr>
        </p:nvPicPr>
        <p:blipFill>
          <a:blip r:embed="rId4"/>
          <a:srcRect/>
          <a:stretch>
            <a:fillRect/>
          </a:stretch>
        </p:blipFill>
        <p:spPr>
          <a:xfrm>
            <a:off x="7315199" y="1823071"/>
            <a:ext cx="1911927" cy="1752600"/>
          </a:xfrm>
          <a:noFill/>
          <a:ln/>
        </p:spPr>
      </p:pic>
      <p:pic>
        <p:nvPicPr>
          <p:cNvPr id="88076" name="Picture 12"/>
          <p:cNvPicPr>
            <a:picLocks noGrp="1" noChangeAspect="1" noChangeArrowheads="1"/>
          </p:cNvPicPr>
          <p:nvPr>
            <p:ph sz="quarter" idx="2"/>
          </p:nvPr>
        </p:nvPicPr>
        <p:blipFill>
          <a:blip r:embed="rId5"/>
          <a:srcRect/>
          <a:stretch>
            <a:fillRect/>
          </a:stretch>
        </p:blipFill>
        <p:spPr>
          <a:xfrm>
            <a:off x="2743200" y="1823071"/>
            <a:ext cx="1905000" cy="1865313"/>
          </a:xfrm>
          <a:noFill/>
          <a:ln/>
        </p:spPr>
      </p:pic>
      <p:pic>
        <p:nvPicPr>
          <p:cNvPr id="88078" name="Picture 14"/>
          <p:cNvPicPr>
            <a:picLocks noGrp="1" noChangeAspect="1" noChangeArrowheads="1"/>
          </p:cNvPicPr>
          <p:nvPr>
            <p:ph sz="quarter" idx="3"/>
          </p:nvPr>
        </p:nvPicPr>
        <p:blipFill>
          <a:blip r:embed="rId6"/>
          <a:srcRect/>
          <a:stretch>
            <a:fillRect/>
          </a:stretch>
        </p:blipFill>
        <p:spPr>
          <a:xfrm>
            <a:off x="5259387" y="1823071"/>
            <a:ext cx="1865313" cy="1905000"/>
          </a:xfrm>
          <a:noFill/>
          <a:ln/>
        </p:spPr>
      </p:pic>
      <p:graphicFrame>
        <p:nvGraphicFramePr>
          <p:cNvPr id="88082" name="Object 18"/>
          <p:cNvGraphicFramePr>
            <a:graphicFrameLocks noChangeAspect="1"/>
          </p:cNvGraphicFramePr>
          <p:nvPr/>
        </p:nvGraphicFramePr>
        <p:xfrm>
          <a:off x="76200" y="1518271"/>
          <a:ext cx="2284413" cy="2259365"/>
        </p:xfrm>
        <a:graphic>
          <a:graphicData uri="http://schemas.openxmlformats.org/presentationml/2006/ole">
            <mc:AlternateContent xmlns:mc="http://schemas.openxmlformats.org/markup-compatibility/2006">
              <mc:Choice xmlns:v="urn:schemas-microsoft-com:vml" Requires="v">
                <p:oleObj spid="_x0000_s590872" name="Bitmap Image" r:id="rId7" imgW="1402202" imgH="1386667" progId="">
                  <p:embed/>
                </p:oleObj>
              </mc:Choice>
              <mc:Fallback>
                <p:oleObj name="Bitmap Image" r:id="rId7" imgW="1402202" imgH="1386667"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1518271"/>
                        <a:ext cx="2284413" cy="225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8083" name="AutoShape 19"/>
          <p:cNvSpPr>
            <a:spLocks noChangeArrowheads="1"/>
          </p:cNvSpPr>
          <p:nvPr/>
        </p:nvSpPr>
        <p:spPr bwMode="auto">
          <a:xfrm>
            <a:off x="2209800" y="2508871"/>
            <a:ext cx="457200" cy="304800"/>
          </a:xfrm>
          <a:prstGeom prst="rightArrow">
            <a:avLst>
              <a:gd name="adj1" fmla="val 50000"/>
              <a:gd name="adj2" fmla="val 375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88084" name="AutoShape 20"/>
          <p:cNvSpPr>
            <a:spLocks noChangeArrowheads="1"/>
          </p:cNvSpPr>
          <p:nvPr/>
        </p:nvSpPr>
        <p:spPr bwMode="auto">
          <a:xfrm>
            <a:off x="4724400" y="2559671"/>
            <a:ext cx="457200" cy="304800"/>
          </a:xfrm>
          <a:prstGeom prst="rightArrow">
            <a:avLst>
              <a:gd name="adj1" fmla="val 50000"/>
              <a:gd name="adj2" fmla="val 375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88085" name="AutoShape 21"/>
          <p:cNvSpPr>
            <a:spLocks noChangeArrowheads="1"/>
          </p:cNvSpPr>
          <p:nvPr/>
        </p:nvSpPr>
        <p:spPr bwMode="auto">
          <a:xfrm>
            <a:off x="7162800" y="2585071"/>
            <a:ext cx="457200" cy="304800"/>
          </a:xfrm>
          <a:prstGeom prst="rightArrow">
            <a:avLst>
              <a:gd name="adj1" fmla="val 50000"/>
              <a:gd name="adj2" fmla="val 375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graphicFrame>
        <p:nvGraphicFramePr>
          <p:cNvPr id="88087" name="Object 23"/>
          <p:cNvGraphicFramePr>
            <a:graphicFrameLocks noChangeAspect="1"/>
          </p:cNvGraphicFramePr>
          <p:nvPr/>
        </p:nvGraphicFramePr>
        <p:xfrm>
          <a:off x="533400" y="959471"/>
          <a:ext cx="1082675" cy="558800"/>
        </p:xfrm>
        <a:graphic>
          <a:graphicData uri="http://schemas.openxmlformats.org/presentationml/2006/ole">
            <mc:AlternateContent xmlns:mc="http://schemas.openxmlformats.org/markup-compatibility/2006">
              <mc:Choice xmlns:v="urn:schemas-microsoft-com:vml" Requires="v">
                <p:oleObj spid="_x0000_s590873" name="Equation" r:id="rId9" imgW="1041120" imgH="457200" progId="Equation.3">
                  <p:embed/>
                </p:oleObj>
              </mc:Choice>
              <mc:Fallback>
                <p:oleObj name="Equation" r:id="rId9" imgW="1041120" imgH="45720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959471"/>
                        <a:ext cx="1082675"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88" name="Text Box 24"/>
          <p:cNvSpPr txBox="1">
            <a:spLocks noChangeArrowheads="1"/>
          </p:cNvSpPr>
          <p:nvPr/>
        </p:nvSpPr>
        <p:spPr bwMode="auto">
          <a:xfrm>
            <a:off x="5181600" y="1137271"/>
            <a:ext cx="2134655" cy="584776"/>
          </a:xfrm>
          <a:prstGeom prst="rect">
            <a:avLst/>
          </a:prstGeom>
          <a:noFill/>
          <a:ln w="9525">
            <a:noFill/>
            <a:miter lim="800000"/>
            <a:headEnd/>
            <a:tailEnd/>
          </a:ln>
          <a:effectLst/>
        </p:spPr>
        <p:txBody>
          <a:bodyPr wrap="square">
            <a:prstTxWarp prst="textNoShape">
              <a:avLst/>
            </a:prstTxWarp>
            <a:spAutoFit/>
          </a:bodyPr>
          <a:lstStyle/>
          <a:p>
            <a:pPr algn="ctr"/>
            <a:r>
              <a:rPr lang="en-US" sz="1600" dirty="0" smtClean="0">
                <a:solidFill>
                  <a:srgbClr val="000000"/>
                </a:solidFill>
                <a:latin typeface="Avenir Book"/>
                <a:cs typeface="Avenir Book"/>
              </a:rPr>
              <a:t>Matrix V after Spectral Clustering</a:t>
            </a:r>
            <a:endParaRPr lang="en-US" sz="1600" dirty="0">
              <a:solidFill>
                <a:srgbClr val="000000"/>
              </a:solidFill>
              <a:latin typeface="Avenir Book"/>
              <a:cs typeface="Avenir Book"/>
            </a:endParaRPr>
          </a:p>
        </p:txBody>
      </p:sp>
      <p:sp>
        <p:nvSpPr>
          <p:cNvPr id="14" name="TextBox 13"/>
          <p:cNvSpPr txBox="1"/>
          <p:nvPr/>
        </p:nvSpPr>
        <p:spPr>
          <a:xfrm>
            <a:off x="1422689" y="2063339"/>
            <a:ext cx="482311" cy="369332"/>
          </a:xfrm>
          <a:prstGeom prst="rect">
            <a:avLst/>
          </a:prstGeom>
          <a:noFill/>
        </p:spPr>
        <p:txBody>
          <a:bodyPr wrap="none" rtlCol="0">
            <a:spAutoFit/>
          </a:bodyPr>
          <a:lstStyle/>
          <a:p>
            <a:r>
              <a:rPr lang="en-US" dirty="0" err="1" smtClean="0">
                <a:solidFill>
                  <a:srgbClr val="FF6600"/>
                </a:solidFill>
                <a:latin typeface="Avenir Book"/>
                <a:cs typeface="Avenir Book"/>
              </a:rPr>
              <a:t>W</a:t>
            </a:r>
            <a:r>
              <a:rPr lang="en-US" sz="1200" dirty="0" err="1" smtClean="0">
                <a:solidFill>
                  <a:srgbClr val="FF6600"/>
                </a:solidFill>
                <a:latin typeface="Avenir Book"/>
                <a:cs typeface="Avenir Book"/>
              </a:rPr>
              <a:t>ij</a:t>
            </a:r>
            <a:endParaRPr lang="en-US" dirty="0">
              <a:solidFill>
                <a:srgbClr val="FF6600"/>
              </a:solidFill>
              <a:latin typeface="Avenir Book"/>
              <a:cs typeface="Avenir Book"/>
            </a:endParaRPr>
          </a:p>
        </p:txBody>
      </p:sp>
      <p:cxnSp>
        <p:nvCxnSpPr>
          <p:cNvPr id="16" name="Straight Connector 15"/>
          <p:cNvCxnSpPr/>
          <p:nvPr/>
        </p:nvCxnSpPr>
        <p:spPr>
          <a:xfrm flipV="1">
            <a:off x="1600200" y="2356471"/>
            <a:ext cx="381000" cy="1524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 name="Text Box 16"/>
          <p:cNvSpPr txBox="1">
            <a:spLocks noChangeArrowheads="1"/>
          </p:cNvSpPr>
          <p:nvPr/>
        </p:nvSpPr>
        <p:spPr bwMode="auto">
          <a:xfrm>
            <a:off x="2895600" y="1518271"/>
            <a:ext cx="1685153" cy="338554"/>
          </a:xfrm>
          <a:prstGeom prst="rect">
            <a:avLst/>
          </a:prstGeom>
          <a:noFill/>
          <a:ln w="9525">
            <a:noFill/>
            <a:miter lim="800000"/>
            <a:headEnd/>
            <a:tailEnd/>
          </a:ln>
          <a:effectLst/>
        </p:spPr>
        <p:txBody>
          <a:bodyPr wrap="none">
            <a:prstTxWarp prst="textNoShape">
              <a:avLst/>
            </a:prstTxWarp>
            <a:spAutoFit/>
          </a:bodyPr>
          <a:lstStyle/>
          <a:p>
            <a:r>
              <a:rPr lang="en-US" sz="1600" dirty="0" smtClean="0">
                <a:solidFill>
                  <a:srgbClr val="000000"/>
                </a:solidFill>
                <a:latin typeface="Avenir Book"/>
                <a:cs typeface="Avenir Book"/>
              </a:rPr>
              <a:t>Affinity matrix M</a:t>
            </a:r>
            <a:endParaRPr lang="en-US" sz="1600" dirty="0">
              <a:solidFill>
                <a:srgbClr val="000000"/>
              </a:solidFill>
              <a:latin typeface="Avenir Book"/>
              <a:cs typeface="Avenir Book"/>
            </a:endParaRPr>
          </a:p>
        </p:txBody>
      </p:sp>
      <p:sp>
        <p:nvSpPr>
          <p:cNvPr id="22" name="TextBox 21"/>
          <p:cNvSpPr txBox="1"/>
          <p:nvPr/>
        </p:nvSpPr>
        <p:spPr>
          <a:xfrm>
            <a:off x="317923" y="3867834"/>
            <a:ext cx="8421935" cy="646331"/>
          </a:xfrm>
          <a:prstGeom prst="rect">
            <a:avLst/>
          </a:prstGeom>
          <a:noFill/>
        </p:spPr>
        <p:txBody>
          <a:bodyPr wrap="none" rtlCol="0">
            <a:spAutoFit/>
          </a:bodyPr>
          <a:lstStyle/>
          <a:p>
            <a:r>
              <a:rPr lang="en-US" dirty="0" smtClean="0">
                <a:solidFill>
                  <a:srgbClr val="000000"/>
                </a:solidFill>
                <a:latin typeface="Avenir Book"/>
                <a:cs typeface="Avenir Book"/>
              </a:rPr>
              <a:t>Data are projected into a lower-dimensional space (spectral/eigenvector domain)</a:t>
            </a:r>
          </a:p>
          <a:p>
            <a:r>
              <a:rPr lang="en-US" dirty="0" smtClean="0">
                <a:solidFill>
                  <a:srgbClr val="000000"/>
                </a:solidFill>
                <a:latin typeface="Avenir Book"/>
                <a:cs typeface="Avenir Book"/>
              </a:rPr>
              <a:t>where they are easily separable</a:t>
            </a:r>
            <a:endParaRPr lang="en-US" dirty="0">
              <a:solidFill>
                <a:srgbClr val="000000"/>
              </a:solidFill>
              <a:latin typeface="Avenir Book"/>
              <a:cs typeface="Avenir Book"/>
            </a:endParaRPr>
          </a:p>
        </p:txBody>
      </p:sp>
      <p:sp>
        <p:nvSpPr>
          <p:cNvPr id="21" name="TextBox 20"/>
          <p:cNvSpPr txBox="1"/>
          <p:nvPr/>
        </p:nvSpPr>
        <p:spPr>
          <a:xfrm>
            <a:off x="317923" y="4654181"/>
            <a:ext cx="5791200" cy="1477328"/>
          </a:xfrm>
          <a:prstGeom prst="rect">
            <a:avLst/>
          </a:prstGeom>
          <a:noFill/>
        </p:spPr>
        <p:txBody>
          <a:bodyPr wrap="square" rtlCol="0">
            <a:spAutoFit/>
          </a:bodyPr>
          <a:lstStyle/>
          <a:p>
            <a:r>
              <a:rPr lang="en-US" dirty="0" smtClean="0">
                <a:solidFill>
                  <a:srgbClr val="000000"/>
                </a:solidFill>
                <a:latin typeface="Avenir Book"/>
                <a:cs typeface="Avenir Book"/>
              </a:rPr>
              <a:t>Given number </a:t>
            </a:r>
            <a:r>
              <a:rPr lang="en-US" i="1" dirty="0" err="1" smtClean="0">
                <a:solidFill>
                  <a:srgbClr val="000000"/>
                </a:solidFill>
                <a:latin typeface="Avenir Book"/>
                <a:cs typeface="Avenir Book"/>
              </a:rPr>
              <a:t>k</a:t>
            </a:r>
            <a:r>
              <a:rPr lang="en-US" dirty="0" smtClean="0">
                <a:solidFill>
                  <a:srgbClr val="000000"/>
                </a:solidFill>
                <a:latin typeface="Avenir Book"/>
                <a:cs typeface="Avenir Book"/>
              </a:rPr>
              <a:t> of clusters, compute the first </a:t>
            </a:r>
            <a:r>
              <a:rPr lang="en-US" dirty="0" err="1" smtClean="0">
                <a:solidFill>
                  <a:srgbClr val="000000"/>
                </a:solidFill>
                <a:latin typeface="Avenir Book"/>
                <a:cs typeface="Avenir Book"/>
              </a:rPr>
              <a:t>k</a:t>
            </a:r>
            <a:r>
              <a:rPr lang="en-US" dirty="0" smtClean="0">
                <a:solidFill>
                  <a:srgbClr val="000000"/>
                </a:solidFill>
                <a:latin typeface="Avenir Book"/>
                <a:cs typeface="Avenir Book"/>
              </a:rPr>
              <a:t> eigenvectors, V</a:t>
            </a:r>
            <a:r>
              <a:rPr lang="en-US" sz="1200" dirty="0" smtClean="0">
                <a:solidFill>
                  <a:srgbClr val="000000"/>
                </a:solidFill>
                <a:latin typeface="Avenir Book"/>
                <a:cs typeface="Avenir Book"/>
              </a:rPr>
              <a:t>1</a:t>
            </a:r>
            <a:r>
              <a:rPr lang="en-US" dirty="0" smtClean="0">
                <a:solidFill>
                  <a:srgbClr val="000000"/>
                </a:solidFill>
                <a:latin typeface="Avenir Book"/>
                <a:cs typeface="Avenir Book"/>
              </a:rPr>
              <a:t>, …, </a:t>
            </a:r>
            <a:r>
              <a:rPr lang="en-US" dirty="0" err="1" smtClean="0">
                <a:solidFill>
                  <a:srgbClr val="000000"/>
                </a:solidFill>
                <a:latin typeface="Avenir Book"/>
                <a:cs typeface="Avenir Book"/>
              </a:rPr>
              <a:t>V</a:t>
            </a:r>
            <a:r>
              <a:rPr lang="en-US" sz="1200" dirty="0" err="1" smtClean="0">
                <a:solidFill>
                  <a:srgbClr val="000000"/>
                </a:solidFill>
                <a:latin typeface="Avenir Book"/>
                <a:cs typeface="Avenir Book"/>
              </a:rPr>
              <a:t>k</a:t>
            </a:r>
            <a:r>
              <a:rPr lang="en-US" dirty="0" smtClean="0">
                <a:solidFill>
                  <a:srgbClr val="000000"/>
                </a:solidFill>
                <a:latin typeface="Avenir Book"/>
                <a:cs typeface="Avenir Book"/>
              </a:rPr>
              <a:t> of the affinity matrix </a:t>
            </a:r>
            <a:r>
              <a:rPr lang="en-US" i="1" dirty="0" smtClean="0">
                <a:solidFill>
                  <a:srgbClr val="000000"/>
                </a:solidFill>
                <a:latin typeface="Avenir Book"/>
                <a:cs typeface="Avenir Book"/>
              </a:rPr>
              <a:t>M</a:t>
            </a:r>
          </a:p>
          <a:p>
            <a:r>
              <a:rPr lang="en-US" dirty="0" smtClean="0">
                <a:solidFill>
                  <a:srgbClr val="000000"/>
                </a:solidFill>
                <a:latin typeface="Avenir Book"/>
                <a:cs typeface="Avenir Book"/>
              </a:rPr>
              <a:t>Build the matrix </a:t>
            </a:r>
            <a:r>
              <a:rPr lang="en-US" i="1" dirty="0" smtClean="0">
                <a:solidFill>
                  <a:srgbClr val="000000"/>
                </a:solidFill>
                <a:latin typeface="Avenir Book"/>
                <a:cs typeface="Avenir Book"/>
              </a:rPr>
              <a:t>V</a:t>
            </a:r>
            <a:r>
              <a:rPr lang="en-US" dirty="0" smtClean="0">
                <a:solidFill>
                  <a:srgbClr val="000000"/>
                </a:solidFill>
                <a:latin typeface="Avenir Book"/>
                <a:cs typeface="Avenir Book"/>
              </a:rPr>
              <a:t> with the eigenvectors as columns</a:t>
            </a:r>
          </a:p>
          <a:p>
            <a:r>
              <a:rPr lang="en-US" dirty="0" smtClean="0">
                <a:solidFill>
                  <a:srgbClr val="000000"/>
                </a:solidFill>
                <a:latin typeface="Avenir Book"/>
                <a:cs typeface="Avenir Book"/>
              </a:rPr>
              <a:t>Interpret the rows of V as new data points </a:t>
            </a:r>
            <a:r>
              <a:rPr lang="en-US" dirty="0" err="1" smtClean="0">
                <a:solidFill>
                  <a:srgbClr val="000000"/>
                </a:solidFill>
                <a:latin typeface="Avenir Book"/>
                <a:cs typeface="Avenir Book"/>
              </a:rPr>
              <a:t>Z</a:t>
            </a:r>
            <a:r>
              <a:rPr lang="en-US" sz="1400" dirty="0" err="1" smtClean="0">
                <a:solidFill>
                  <a:srgbClr val="000000"/>
                </a:solidFill>
                <a:latin typeface="Avenir Book"/>
                <a:cs typeface="Avenir Book"/>
              </a:rPr>
              <a:t>i</a:t>
            </a:r>
            <a:endParaRPr lang="en-US" dirty="0" smtClean="0">
              <a:solidFill>
                <a:srgbClr val="000000"/>
              </a:solidFill>
              <a:latin typeface="Avenir Book"/>
              <a:cs typeface="Avenir Book"/>
            </a:endParaRPr>
          </a:p>
          <a:p>
            <a:r>
              <a:rPr lang="en-US" dirty="0" smtClean="0">
                <a:solidFill>
                  <a:srgbClr val="000000"/>
                </a:solidFill>
                <a:latin typeface="Avenir Book"/>
                <a:cs typeface="Avenir Book"/>
              </a:rPr>
              <a:t>Cluster the points </a:t>
            </a:r>
            <a:r>
              <a:rPr lang="en-US" dirty="0" err="1" smtClean="0">
                <a:solidFill>
                  <a:srgbClr val="000000"/>
                </a:solidFill>
                <a:latin typeface="Avenir Book"/>
                <a:cs typeface="Avenir Book"/>
              </a:rPr>
              <a:t>Z</a:t>
            </a:r>
            <a:r>
              <a:rPr lang="en-US" sz="1400" dirty="0" err="1" smtClean="0">
                <a:solidFill>
                  <a:srgbClr val="000000"/>
                </a:solidFill>
                <a:latin typeface="Avenir Book"/>
                <a:cs typeface="Avenir Book"/>
              </a:rPr>
              <a:t>i</a:t>
            </a:r>
            <a:r>
              <a:rPr lang="en-US" sz="1400" dirty="0" smtClean="0">
                <a:solidFill>
                  <a:srgbClr val="000000"/>
                </a:solidFill>
                <a:latin typeface="Avenir Book"/>
                <a:cs typeface="Avenir Book"/>
              </a:rPr>
              <a:t> </a:t>
            </a:r>
            <a:r>
              <a:rPr lang="en-US" dirty="0" smtClean="0">
                <a:solidFill>
                  <a:srgbClr val="000000"/>
                </a:solidFill>
                <a:latin typeface="Avenir Book"/>
                <a:cs typeface="Avenir Book"/>
              </a:rPr>
              <a:t>with the </a:t>
            </a:r>
            <a:r>
              <a:rPr lang="en-US" dirty="0" err="1" smtClean="0">
                <a:solidFill>
                  <a:srgbClr val="000000"/>
                </a:solidFill>
                <a:latin typeface="Avenir Book"/>
                <a:cs typeface="Avenir Book"/>
              </a:rPr>
              <a:t>k</a:t>
            </a:r>
            <a:r>
              <a:rPr lang="en-US" dirty="0" smtClean="0">
                <a:solidFill>
                  <a:srgbClr val="000000"/>
                </a:solidFill>
                <a:latin typeface="Avenir Book"/>
                <a:cs typeface="Avenir Book"/>
              </a:rPr>
              <a:t>-means algorithms </a:t>
            </a:r>
          </a:p>
        </p:txBody>
      </p:sp>
      <p:pic>
        <p:nvPicPr>
          <p:cNvPr id="24" name="Picture 23"/>
          <p:cNvPicPr>
            <a:picLocks noChangeAspect="1"/>
          </p:cNvPicPr>
          <p:nvPr/>
        </p:nvPicPr>
        <p:blipFill>
          <a:blip r:embed="rId11"/>
          <a:stretch>
            <a:fillRect/>
          </a:stretch>
        </p:blipFill>
        <p:spPr>
          <a:xfrm>
            <a:off x="5705614" y="4606400"/>
            <a:ext cx="2276761" cy="1267843"/>
          </a:xfrm>
          <a:prstGeom prst="rect">
            <a:avLst/>
          </a:prstGeom>
        </p:spPr>
      </p:pic>
      <p:sp>
        <p:nvSpPr>
          <p:cNvPr id="25" name="TextBox 24"/>
          <p:cNvSpPr txBox="1"/>
          <p:nvPr/>
        </p:nvSpPr>
        <p:spPr>
          <a:xfrm>
            <a:off x="5840424" y="6039175"/>
            <a:ext cx="1891416" cy="461665"/>
          </a:xfrm>
          <a:prstGeom prst="rect">
            <a:avLst/>
          </a:prstGeom>
          <a:noFill/>
        </p:spPr>
        <p:txBody>
          <a:bodyPr wrap="none" rtlCol="0">
            <a:spAutoFit/>
          </a:bodyPr>
          <a:lstStyle/>
          <a:p>
            <a:r>
              <a:rPr lang="en-US" sz="1200" dirty="0" smtClean="0">
                <a:solidFill>
                  <a:srgbClr val="000000"/>
                </a:solidFill>
                <a:latin typeface="Avenir Book"/>
                <a:cs typeface="Avenir Book"/>
              </a:rPr>
              <a:t>Dimensionality reduction</a:t>
            </a:r>
          </a:p>
          <a:p>
            <a:r>
              <a:rPr lang="en-US" sz="1200" dirty="0" err="1" smtClean="0">
                <a:solidFill>
                  <a:srgbClr val="000000"/>
                </a:solidFill>
                <a:latin typeface="Avenir Book"/>
                <a:cs typeface="Avenir Book"/>
              </a:rPr>
              <a:t>n</a:t>
            </a:r>
            <a:r>
              <a:rPr lang="en-US" sz="1200" dirty="0" smtClean="0">
                <a:solidFill>
                  <a:srgbClr val="000000"/>
                </a:solidFill>
                <a:latin typeface="Avenir Book"/>
                <a:cs typeface="Avenir Book"/>
              </a:rPr>
              <a:t> </a:t>
            </a:r>
            <a:r>
              <a:rPr lang="en-US" sz="1200" dirty="0" err="1" smtClean="0">
                <a:solidFill>
                  <a:srgbClr val="000000"/>
                </a:solidFill>
                <a:latin typeface="Avenir Book"/>
                <a:cs typeface="Avenir Book"/>
              </a:rPr>
              <a:t>x</a:t>
            </a:r>
            <a:r>
              <a:rPr lang="en-US" sz="1200" dirty="0" smtClean="0">
                <a:solidFill>
                  <a:srgbClr val="000000"/>
                </a:solidFill>
                <a:latin typeface="Avenir Book"/>
                <a:cs typeface="Avenir Book"/>
              </a:rPr>
              <a:t> </a:t>
            </a:r>
            <a:r>
              <a:rPr lang="en-US" sz="1200" dirty="0" err="1" smtClean="0">
                <a:solidFill>
                  <a:srgbClr val="000000"/>
                </a:solidFill>
                <a:latin typeface="Avenir Book"/>
                <a:cs typeface="Avenir Book"/>
              </a:rPr>
              <a:t>n</a:t>
            </a:r>
            <a:r>
              <a:rPr lang="en-US" sz="1200" dirty="0" smtClean="0">
                <a:solidFill>
                  <a:srgbClr val="000000"/>
                </a:solidFill>
                <a:latin typeface="Avenir Book"/>
                <a:cs typeface="Avenir Book"/>
              </a:rPr>
              <a:t> </a:t>
            </a:r>
            <a:r>
              <a:rPr lang="en-US" sz="1200" dirty="0" err="1" smtClean="0">
                <a:solidFill>
                  <a:srgbClr val="000000"/>
                </a:solidFill>
                <a:latin typeface="Avenir Book"/>
                <a:cs typeface="Avenir Book"/>
                <a:sym typeface="Wingdings"/>
              </a:rPr>
              <a:t></a:t>
            </a:r>
            <a:r>
              <a:rPr lang="en-US" sz="1200" dirty="0" smtClean="0">
                <a:solidFill>
                  <a:srgbClr val="000000"/>
                </a:solidFill>
                <a:latin typeface="Avenir Book"/>
                <a:cs typeface="Avenir Book"/>
                <a:sym typeface="Wingdings"/>
              </a:rPr>
              <a:t> </a:t>
            </a:r>
            <a:r>
              <a:rPr lang="en-US" sz="1200" dirty="0" err="1" smtClean="0">
                <a:solidFill>
                  <a:srgbClr val="000000"/>
                </a:solidFill>
                <a:latin typeface="Avenir Book"/>
                <a:cs typeface="Avenir Book"/>
                <a:sym typeface="Wingdings"/>
              </a:rPr>
              <a:t>n</a:t>
            </a:r>
            <a:r>
              <a:rPr lang="en-US" sz="1200" dirty="0" smtClean="0">
                <a:solidFill>
                  <a:srgbClr val="000000"/>
                </a:solidFill>
                <a:latin typeface="Avenir Book"/>
                <a:cs typeface="Avenir Book"/>
                <a:sym typeface="Wingdings"/>
              </a:rPr>
              <a:t> </a:t>
            </a:r>
            <a:r>
              <a:rPr lang="en-US" sz="1200" dirty="0" err="1" smtClean="0">
                <a:solidFill>
                  <a:srgbClr val="000000"/>
                </a:solidFill>
                <a:latin typeface="Avenir Book"/>
                <a:cs typeface="Avenir Book"/>
                <a:sym typeface="Wingdings"/>
              </a:rPr>
              <a:t>x</a:t>
            </a:r>
            <a:r>
              <a:rPr lang="en-US" sz="1200" dirty="0" smtClean="0">
                <a:solidFill>
                  <a:srgbClr val="000000"/>
                </a:solidFill>
                <a:latin typeface="Avenir Book"/>
                <a:cs typeface="Avenir Book"/>
                <a:sym typeface="Wingdings"/>
              </a:rPr>
              <a:t> </a:t>
            </a:r>
            <a:r>
              <a:rPr lang="en-US" sz="1200" dirty="0" err="1" smtClean="0">
                <a:solidFill>
                  <a:srgbClr val="000000"/>
                </a:solidFill>
                <a:latin typeface="Avenir Book"/>
                <a:cs typeface="Avenir Book"/>
                <a:sym typeface="Wingdings"/>
              </a:rPr>
              <a:t>k</a:t>
            </a:r>
            <a:endParaRPr lang="en-US" sz="1200"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atin typeface="Avenir Book"/>
                <a:cs typeface="Avenir Book"/>
              </a:rPr>
              <a:t>Eigenvectors and blocks</a:t>
            </a:r>
          </a:p>
        </p:txBody>
      </p:sp>
      <p:sp>
        <p:nvSpPr>
          <p:cNvPr id="182395" name="Rectangle 123"/>
          <p:cNvSpPr>
            <a:spLocks noGrp="1" noChangeArrowheads="1"/>
          </p:cNvSpPr>
          <p:nvPr>
            <p:ph type="body" idx="1"/>
          </p:nvPr>
        </p:nvSpPr>
        <p:spPr>
          <a:xfrm>
            <a:off x="304800" y="1447800"/>
            <a:ext cx="8686800" cy="4876800"/>
          </a:xfrm>
          <a:noFill/>
          <a:ln/>
        </p:spPr>
        <p:txBody>
          <a:bodyPr/>
          <a:lstStyle/>
          <a:p>
            <a:r>
              <a:rPr lang="en-US" sz="2000" dirty="0">
                <a:latin typeface="Avenir Book"/>
                <a:cs typeface="Avenir Book"/>
              </a:rPr>
              <a:t>Block</a:t>
            </a:r>
            <a:r>
              <a:rPr lang="en-US" sz="2000" dirty="0" smtClean="0">
                <a:latin typeface="Avenir Book"/>
                <a:cs typeface="Avenir Book"/>
              </a:rPr>
              <a:t> weight matrices </a:t>
            </a:r>
            <a:r>
              <a:rPr lang="en-US" sz="2000" dirty="0">
                <a:latin typeface="Avenir Book"/>
                <a:cs typeface="Avenir Book"/>
              </a:rPr>
              <a:t>have block eigenvectors:</a:t>
            </a:r>
          </a:p>
          <a:p>
            <a:endParaRPr lang="en-US" sz="2000" dirty="0">
              <a:latin typeface="Avenir Book"/>
              <a:cs typeface="Avenir Book"/>
            </a:endParaRPr>
          </a:p>
          <a:p>
            <a:endParaRPr lang="en-US" sz="2000" dirty="0">
              <a:latin typeface="Avenir Book"/>
              <a:cs typeface="Avenir Book"/>
            </a:endParaRPr>
          </a:p>
          <a:p>
            <a:endParaRPr lang="en-US" sz="2000" dirty="0">
              <a:latin typeface="Avenir Book"/>
              <a:cs typeface="Avenir Book"/>
            </a:endParaRPr>
          </a:p>
          <a:p>
            <a:endParaRPr lang="en-US" sz="2000" dirty="0">
              <a:latin typeface="Avenir Book"/>
              <a:cs typeface="Avenir Book"/>
            </a:endParaRPr>
          </a:p>
          <a:p>
            <a:endParaRPr lang="en-US" sz="2000" dirty="0">
              <a:latin typeface="Avenir Book"/>
              <a:cs typeface="Avenir Book"/>
            </a:endParaRPr>
          </a:p>
          <a:p>
            <a:r>
              <a:rPr lang="en-US" sz="2000" dirty="0">
                <a:latin typeface="Avenir Book"/>
                <a:cs typeface="Avenir Book"/>
              </a:rPr>
              <a:t>Near-block matrices have near-block eigenvectors:</a:t>
            </a:r>
          </a:p>
        </p:txBody>
      </p:sp>
      <p:graphicFrame>
        <p:nvGraphicFramePr>
          <p:cNvPr id="182396" name="Group 124"/>
          <p:cNvGraphicFramePr>
            <a:graphicFrameLocks noGrp="1"/>
          </p:cNvGraphicFramePr>
          <p:nvPr/>
        </p:nvGraphicFramePr>
        <p:xfrm>
          <a:off x="838200" y="2133600"/>
          <a:ext cx="1828800" cy="1463040"/>
        </p:xfrm>
        <a:graphic>
          <a:graphicData uri="http://schemas.openxmlformats.org/drawingml/2006/table">
            <a:tbl>
              <a:tblPr/>
              <a:tblGrid>
                <a:gridCol w="457200"/>
                <a:gridCol w="457200"/>
                <a:gridCol w="457200"/>
                <a:gridCol w="4572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2423" name="AutoShape 151"/>
          <p:cNvSpPr>
            <a:spLocks noChangeArrowheads="1"/>
          </p:cNvSpPr>
          <p:nvPr/>
        </p:nvSpPr>
        <p:spPr bwMode="auto">
          <a:xfrm>
            <a:off x="3048000" y="2298700"/>
            <a:ext cx="2057400" cy="1143000"/>
          </a:xfrm>
          <a:prstGeom prst="rightArrow">
            <a:avLst>
              <a:gd name="adj1" fmla="val 50000"/>
              <a:gd name="adj2" fmla="val 45000"/>
            </a:avLst>
          </a:prstGeom>
          <a:solidFill>
            <a:schemeClr val="accent2"/>
          </a:solidFill>
          <a:ln w="9525">
            <a:solidFill>
              <a:schemeClr val="tx1"/>
            </a:solidFill>
            <a:miter lim="800000"/>
            <a:headEnd/>
            <a:tailEnd/>
          </a:ln>
          <a:effectLst/>
        </p:spPr>
        <p:txBody>
          <a:bodyPr wrap="none" anchor="ctr">
            <a:prstTxWarp prst="textNoShape">
              <a:avLst/>
            </a:prstTxWarp>
          </a:bodyPr>
          <a:lstStyle/>
          <a:p>
            <a:pPr algn="ctr"/>
            <a:r>
              <a:rPr lang="en-US" dirty="0" err="1">
                <a:solidFill>
                  <a:srgbClr val="FFFFFF"/>
                </a:solidFill>
                <a:latin typeface="Avenir Book"/>
                <a:cs typeface="Avenir Book"/>
              </a:rPr>
              <a:t>eigensolver</a:t>
            </a:r>
            <a:endParaRPr lang="en-US" dirty="0">
              <a:solidFill>
                <a:srgbClr val="FFFFFF"/>
              </a:solidFill>
              <a:latin typeface="Avenir Book"/>
              <a:cs typeface="Avenir Book"/>
            </a:endParaRPr>
          </a:p>
        </p:txBody>
      </p:sp>
      <p:graphicFrame>
        <p:nvGraphicFramePr>
          <p:cNvPr id="182424" name="Group 152"/>
          <p:cNvGraphicFramePr>
            <a:graphicFrameLocks noGrp="1"/>
          </p:cNvGraphicFramePr>
          <p:nvPr/>
        </p:nvGraphicFramePr>
        <p:xfrm>
          <a:off x="5334000" y="2133600"/>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2436" name="Group 164"/>
          <p:cNvGraphicFramePr>
            <a:graphicFrameLocks noGrp="1"/>
          </p:cNvGraphicFramePr>
          <p:nvPr/>
        </p:nvGraphicFramePr>
        <p:xfrm>
          <a:off x="6400800" y="2133600"/>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2448" name="Text Box 176"/>
          <p:cNvSpPr txBox="1">
            <a:spLocks noChangeArrowheads="1"/>
          </p:cNvSpPr>
          <p:nvPr/>
        </p:nvSpPr>
        <p:spPr bwMode="auto">
          <a:xfrm>
            <a:off x="5105400" y="1689100"/>
            <a:ext cx="7620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a:solidFill>
                  <a:srgbClr val="000000"/>
                </a:solidFill>
                <a:latin typeface="Avenir Book"/>
                <a:cs typeface="Avenir Book"/>
                <a:sym typeface="Symbol" pitchFamily="-112" charset="2"/>
              </a:rPr>
              <a:t></a:t>
            </a:r>
            <a:r>
              <a:rPr lang="en-US" sz="1600" baseline="-25000">
                <a:solidFill>
                  <a:srgbClr val="000000"/>
                </a:solidFill>
                <a:latin typeface="Avenir Book"/>
                <a:cs typeface="Avenir Book"/>
                <a:sym typeface="Symbol" pitchFamily="-112" charset="2"/>
              </a:rPr>
              <a:t>1</a:t>
            </a:r>
            <a:r>
              <a:rPr lang="en-US" sz="1600">
                <a:solidFill>
                  <a:srgbClr val="000000"/>
                </a:solidFill>
                <a:latin typeface="Avenir Book"/>
                <a:cs typeface="Avenir Book"/>
                <a:sym typeface="Symbol" pitchFamily="-112" charset="2"/>
              </a:rPr>
              <a:t>= 2</a:t>
            </a:r>
          </a:p>
        </p:txBody>
      </p:sp>
      <p:sp>
        <p:nvSpPr>
          <p:cNvPr id="182449" name="Text Box 177"/>
          <p:cNvSpPr txBox="1">
            <a:spLocks noChangeArrowheads="1"/>
          </p:cNvSpPr>
          <p:nvPr/>
        </p:nvSpPr>
        <p:spPr bwMode="auto">
          <a:xfrm>
            <a:off x="6248400" y="1689100"/>
            <a:ext cx="7620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a:solidFill>
                  <a:srgbClr val="000000"/>
                </a:solidFill>
                <a:latin typeface="Avenir Book"/>
                <a:cs typeface="Avenir Book"/>
                <a:sym typeface="Symbol" pitchFamily="-112" charset="2"/>
              </a:rPr>
              <a:t></a:t>
            </a:r>
            <a:r>
              <a:rPr lang="en-US" sz="1600" baseline="-25000">
                <a:solidFill>
                  <a:srgbClr val="000000"/>
                </a:solidFill>
                <a:latin typeface="Avenir Book"/>
                <a:cs typeface="Avenir Book"/>
                <a:sym typeface="Symbol" pitchFamily="-112" charset="2"/>
              </a:rPr>
              <a:t>2</a:t>
            </a:r>
            <a:r>
              <a:rPr lang="en-US" sz="1600">
                <a:solidFill>
                  <a:srgbClr val="000000"/>
                </a:solidFill>
                <a:latin typeface="Avenir Book"/>
                <a:cs typeface="Avenir Book"/>
                <a:sym typeface="Symbol" pitchFamily="-112" charset="2"/>
              </a:rPr>
              <a:t>= 2</a:t>
            </a:r>
          </a:p>
        </p:txBody>
      </p:sp>
      <p:sp>
        <p:nvSpPr>
          <p:cNvPr id="182450" name="Text Box 178"/>
          <p:cNvSpPr txBox="1">
            <a:spLocks noChangeArrowheads="1"/>
          </p:cNvSpPr>
          <p:nvPr/>
        </p:nvSpPr>
        <p:spPr bwMode="auto">
          <a:xfrm>
            <a:off x="7315200" y="1673225"/>
            <a:ext cx="7620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a:solidFill>
                  <a:srgbClr val="000000"/>
                </a:solidFill>
                <a:latin typeface="Avenir Book"/>
                <a:cs typeface="Avenir Book"/>
                <a:sym typeface="Symbol" pitchFamily="-112" charset="2"/>
              </a:rPr>
              <a:t></a:t>
            </a:r>
            <a:r>
              <a:rPr lang="en-US" sz="1600" baseline="-25000">
                <a:solidFill>
                  <a:srgbClr val="000000"/>
                </a:solidFill>
                <a:latin typeface="Avenir Book"/>
                <a:cs typeface="Avenir Book"/>
                <a:sym typeface="Symbol" pitchFamily="-112" charset="2"/>
              </a:rPr>
              <a:t>3</a:t>
            </a:r>
            <a:r>
              <a:rPr lang="en-US" sz="1600">
                <a:solidFill>
                  <a:srgbClr val="000000"/>
                </a:solidFill>
                <a:latin typeface="Avenir Book"/>
                <a:cs typeface="Avenir Book"/>
                <a:sym typeface="Symbol" pitchFamily="-112" charset="2"/>
              </a:rPr>
              <a:t>= 0</a:t>
            </a:r>
          </a:p>
        </p:txBody>
      </p:sp>
      <p:sp>
        <p:nvSpPr>
          <p:cNvPr id="182451" name="Text Box 179"/>
          <p:cNvSpPr txBox="1">
            <a:spLocks noChangeArrowheads="1"/>
          </p:cNvSpPr>
          <p:nvPr/>
        </p:nvSpPr>
        <p:spPr bwMode="auto">
          <a:xfrm>
            <a:off x="7315200" y="2054225"/>
            <a:ext cx="7620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a:solidFill>
                  <a:srgbClr val="000000"/>
                </a:solidFill>
                <a:latin typeface="Avenir Book"/>
                <a:cs typeface="Avenir Book"/>
                <a:sym typeface="Symbol" pitchFamily="-112" charset="2"/>
              </a:rPr>
              <a:t></a:t>
            </a:r>
            <a:r>
              <a:rPr lang="en-US" sz="1600" baseline="-25000">
                <a:solidFill>
                  <a:srgbClr val="000000"/>
                </a:solidFill>
                <a:latin typeface="Avenir Book"/>
                <a:cs typeface="Avenir Book"/>
                <a:sym typeface="Symbol" pitchFamily="-112" charset="2"/>
              </a:rPr>
              <a:t>4</a:t>
            </a:r>
            <a:r>
              <a:rPr lang="en-US" sz="1600">
                <a:solidFill>
                  <a:srgbClr val="000000"/>
                </a:solidFill>
                <a:latin typeface="Avenir Book"/>
                <a:cs typeface="Avenir Book"/>
                <a:sym typeface="Symbol" pitchFamily="-112" charset="2"/>
              </a:rPr>
              <a:t>= 0</a:t>
            </a:r>
          </a:p>
        </p:txBody>
      </p:sp>
      <p:graphicFrame>
        <p:nvGraphicFramePr>
          <p:cNvPr id="182452" name="Group 180"/>
          <p:cNvGraphicFramePr>
            <a:graphicFrameLocks noGrp="1"/>
          </p:cNvGraphicFramePr>
          <p:nvPr/>
        </p:nvGraphicFramePr>
        <p:xfrm>
          <a:off x="838200" y="4572000"/>
          <a:ext cx="1828800" cy="1463040"/>
        </p:xfrm>
        <a:graphic>
          <a:graphicData uri="http://schemas.openxmlformats.org/drawingml/2006/table">
            <a:tbl>
              <a:tblPr/>
              <a:tblGrid>
                <a:gridCol w="457200"/>
                <a:gridCol w="457200"/>
                <a:gridCol w="457200"/>
                <a:gridCol w="4572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r>
                        <a:rPr kumimoji="0" lang="en-US" sz="1800" b="0" i="0" u="none" strike="noStrike" cap="none" normalizeH="0" baseline="0">
                          <a:ln>
                            <a:noFill/>
                          </a:ln>
                          <a:solidFill>
                            <a:srgbClr val="B2B2B2"/>
                          </a:solidFill>
                          <a:effectLst/>
                          <a:latin typeface="Times New Roman" pitchFamily="-112" charset="0"/>
                        </a:rPr>
                        <a:t>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2479" name="AutoShape 207"/>
          <p:cNvSpPr>
            <a:spLocks noChangeArrowheads="1"/>
          </p:cNvSpPr>
          <p:nvPr/>
        </p:nvSpPr>
        <p:spPr bwMode="auto">
          <a:xfrm>
            <a:off x="3048000" y="4737100"/>
            <a:ext cx="2057400" cy="1143000"/>
          </a:xfrm>
          <a:prstGeom prst="rightArrow">
            <a:avLst>
              <a:gd name="adj1" fmla="val 50000"/>
              <a:gd name="adj2" fmla="val 45000"/>
            </a:avLst>
          </a:prstGeom>
          <a:solidFill>
            <a:schemeClr val="accent2"/>
          </a:solidFill>
          <a:ln w="9525">
            <a:solidFill>
              <a:schemeClr val="tx1"/>
            </a:solidFill>
            <a:miter lim="800000"/>
            <a:headEnd/>
            <a:tailEnd/>
          </a:ln>
          <a:effectLst/>
        </p:spPr>
        <p:txBody>
          <a:bodyPr wrap="none" anchor="ctr">
            <a:prstTxWarp prst="textNoShape">
              <a:avLst/>
            </a:prstTxWarp>
          </a:bodyPr>
          <a:lstStyle/>
          <a:p>
            <a:pPr algn="ctr"/>
            <a:r>
              <a:rPr lang="en-US" dirty="0" err="1">
                <a:solidFill>
                  <a:srgbClr val="FFFFFF"/>
                </a:solidFill>
                <a:latin typeface="Avenir Book"/>
                <a:cs typeface="Avenir Book"/>
              </a:rPr>
              <a:t>eigensolver</a:t>
            </a:r>
            <a:endParaRPr lang="en-US" dirty="0">
              <a:solidFill>
                <a:srgbClr val="FFFFFF"/>
              </a:solidFill>
              <a:latin typeface="Avenir Book"/>
              <a:cs typeface="Avenir Book"/>
            </a:endParaRPr>
          </a:p>
        </p:txBody>
      </p:sp>
      <p:graphicFrame>
        <p:nvGraphicFramePr>
          <p:cNvPr id="182480" name="Group 208"/>
          <p:cNvGraphicFramePr>
            <a:graphicFrameLocks noGrp="1"/>
          </p:cNvGraphicFramePr>
          <p:nvPr/>
        </p:nvGraphicFramePr>
        <p:xfrm>
          <a:off x="5334000" y="4572000"/>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2508" name="Group 236"/>
          <p:cNvGraphicFramePr>
            <a:graphicFrameLocks noGrp="1"/>
          </p:cNvGraphicFramePr>
          <p:nvPr/>
        </p:nvGraphicFramePr>
        <p:xfrm>
          <a:off x="6324600" y="4572000"/>
          <a:ext cx="685800" cy="1463040"/>
        </p:xfrm>
        <a:graphic>
          <a:graphicData uri="http://schemas.openxmlformats.org/drawingml/2006/table">
            <a:tbl>
              <a:tblPr/>
              <a:tblGrid>
                <a:gridCol w="6858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5F5F5F"/>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2504" name="Text Box 232"/>
          <p:cNvSpPr txBox="1">
            <a:spLocks noChangeArrowheads="1"/>
          </p:cNvSpPr>
          <p:nvPr/>
        </p:nvSpPr>
        <p:spPr bwMode="auto">
          <a:xfrm>
            <a:off x="4953000" y="4127500"/>
            <a:ext cx="10668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a:solidFill>
                  <a:srgbClr val="000000"/>
                </a:solidFill>
                <a:latin typeface="Avenir Book"/>
                <a:cs typeface="Avenir Book"/>
                <a:sym typeface="Symbol" pitchFamily="-112" charset="2"/>
              </a:rPr>
              <a:t></a:t>
            </a:r>
            <a:r>
              <a:rPr lang="en-US" sz="1600" baseline="-25000">
                <a:solidFill>
                  <a:srgbClr val="000000"/>
                </a:solidFill>
                <a:latin typeface="Avenir Book"/>
                <a:cs typeface="Avenir Book"/>
                <a:sym typeface="Symbol" pitchFamily="-112" charset="2"/>
              </a:rPr>
              <a:t>1</a:t>
            </a:r>
            <a:r>
              <a:rPr lang="en-US" sz="1600">
                <a:solidFill>
                  <a:srgbClr val="000000"/>
                </a:solidFill>
                <a:latin typeface="Avenir Book"/>
                <a:cs typeface="Avenir Book"/>
                <a:sym typeface="Symbol" pitchFamily="-112" charset="2"/>
              </a:rPr>
              <a:t>= 2.02</a:t>
            </a:r>
          </a:p>
        </p:txBody>
      </p:sp>
      <p:sp>
        <p:nvSpPr>
          <p:cNvPr id="182505" name="Text Box 233"/>
          <p:cNvSpPr txBox="1">
            <a:spLocks noChangeArrowheads="1"/>
          </p:cNvSpPr>
          <p:nvPr/>
        </p:nvSpPr>
        <p:spPr bwMode="auto">
          <a:xfrm>
            <a:off x="6096000" y="4127500"/>
            <a:ext cx="10668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a:solidFill>
                  <a:srgbClr val="000000"/>
                </a:solidFill>
                <a:latin typeface="Avenir Book"/>
                <a:cs typeface="Avenir Book"/>
                <a:sym typeface="Symbol" pitchFamily="-112" charset="2"/>
              </a:rPr>
              <a:t></a:t>
            </a:r>
            <a:r>
              <a:rPr lang="en-US" sz="1600" baseline="-25000">
                <a:solidFill>
                  <a:srgbClr val="000000"/>
                </a:solidFill>
                <a:latin typeface="Avenir Book"/>
                <a:cs typeface="Avenir Book"/>
                <a:sym typeface="Symbol" pitchFamily="-112" charset="2"/>
              </a:rPr>
              <a:t>2</a:t>
            </a:r>
            <a:r>
              <a:rPr lang="en-US" sz="1600">
                <a:solidFill>
                  <a:srgbClr val="000000"/>
                </a:solidFill>
                <a:latin typeface="Avenir Book"/>
                <a:cs typeface="Avenir Book"/>
                <a:sym typeface="Symbol" pitchFamily="-112" charset="2"/>
              </a:rPr>
              <a:t>= 2.02</a:t>
            </a:r>
          </a:p>
        </p:txBody>
      </p:sp>
      <p:sp>
        <p:nvSpPr>
          <p:cNvPr id="182506" name="Text Box 234"/>
          <p:cNvSpPr txBox="1">
            <a:spLocks noChangeArrowheads="1"/>
          </p:cNvSpPr>
          <p:nvPr/>
        </p:nvSpPr>
        <p:spPr bwMode="auto">
          <a:xfrm>
            <a:off x="7239000" y="4114800"/>
            <a:ext cx="11430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a:solidFill>
                  <a:srgbClr val="000000"/>
                </a:solidFill>
                <a:latin typeface="Avenir Book"/>
                <a:cs typeface="Avenir Book"/>
                <a:sym typeface="Symbol" pitchFamily="-112" charset="2"/>
              </a:rPr>
              <a:t></a:t>
            </a:r>
            <a:r>
              <a:rPr lang="en-US" sz="1600" baseline="-25000">
                <a:solidFill>
                  <a:srgbClr val="000000"/>
                </a:solidFill>
                <a:latin typeface="Avenir Book"/>
                <a:cs typeface="Avenir Book"/>
                <a:sym typeface="Symbol" pitchFamily="-112" charset="2"/>
              </a:rPr>
              <a:t>3</a:t>
            </a:r>
            <a:r>
              <a:rPr lang="en-US" sz="1600">
                <a:solidFill>
                  <a:srgbClr val="000000"/>
                </a:solidFill>
                <a:latin typeface="Avenir Book"/>
                <a:cs typeface="Avenir Book"/>
                <a:sym typeface="Symbol" pitchFamily="-112" charset="2"/>
              </a:rPr>
              <a:t>= -0.02</a:t>
            </a:r>
          </a:p>
        </p:txBody>
      </p:sp>
      <p:sp>
        <p:nvSpPr>
          <p:cNvPr id="182507" name="Text Box 235"/>
          <p:cNvSpPr txBox="1">
            <a:spLocks noChangeArrowheads="1"/>
          </p:cNvSpPr>
          <p:nvPr/>
        </p:nvSpPr>
        <p:spPr bwMode="auto">
          <a:xfrm>
            <a:off x="7239000" y="4495800"/>
            <a:ext cx="11430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a:solidFill>
                  <a:srgbClr val="000000"/>
                </a:solidFill>
                <a:latin typeface="Avenir Book"/>
                <a:cs typeface="Avenir Book"/>
                <a:sym typeface="Symbol" pitchFamily="-112" charset="2"/>
              </a:rPr>
              <a:t></a:t>
            </a:r>
            <a:r>
              <a:rPr lang="en-US" sz="1600" baseline="-25000">
                <a:solidFill>
                  <a:srgbClr val="000000"/>
                </a:solidFill>
                <a:latin typeface="Avenir Book"/>
                <a:cs typeface="Avenir Book"/>
                <a:sym typeface="Symbol" pitchFamily="-112" charset="2"/>
              </a:rPr>
              <a:t>4</a:t>
            </a:r>
            <a:r>
              <a:rPr lang="en-US" sz="1600">
                <a:solidFill>
                  <a:srgbClr val="000000"/>
                </a:solidFill>
                <a:latin typeface="Avenir Book"/>
                <a:cs typeface="Avenir Book"/>
                <a:sym typeface="Symbol" pitchFamily="-112" charset="2"/>
              </a:rPr>
              <a:t>= -0.02</a:t>
            </a:r>
          </a:p>
        </p:txBody>
      </p:sp>
      <p:sp>
        <p:nvSpPr>
          <p:cNvPr id="182509" name="Rectangle 237"/>
          <p:cNvSpPr>
            <a:spLocks noChangeArrowheads="1"/>
          </p:cNvSpPr>
          <p:nvPr/>
        </p:nvSpPr>
        <p:spPr bwMode="auto">
          <a:xfrm>
            <a:off x="3352800" y="6613525"/>
            <a:ext cx="5791200" cy="244475"/>
          </a:xfrm>
          <a:prstGeom prst="rect">
            <a:avLst/>
          </a:prstGeom>
          <a:noFill/>
          <a:ln w="9525">
            <a:noFill/>
            <a:miter lim="800000"/>
            <a:headEnd/>
            <a:tailEnd/>
          </a:ln>
          <a:effectLst/>
        </p:spPr>
        <p:txBody>
          <a:bodyPr>
            <a:prstTxWarp prst="textNoShape">
              <a:avLst/>
            </a:prstTxWarp>
            <a:spAutoFit/>
          </a:bodyPr>
          <a:lstStyle/>
          <a:p>
            <a:r>
              <a:rPr lang="en-US" sz="1000">
                <a:solidFill>
                  <a:srgbClr val="000000"/>
                </a:solidFill>
                <a:latin typeface="Avenir Book"/>
                <a:cs typeface="Avenir Book"/>
              </a:rPr>
              <a:t>* Slides from Dan Klein, Sep Kamvar, Chris Manning, Natural Language Group Stanford University</a:t>
            </a:r>
          </a:p>
        </p:txBody>
      </p:sp>
      <p:grpSp>
        <p:nvGrpSpPr>
          <p:cNvPr id="2" name="Group 22"/>
          <p:cNvGrpSpPr/>
          <p:nvPr/>
        </p:nvGrpSpPr>
        <p:grpSpPr>
          <a:xfrm>
            <a:off x="5410200" y="6096000"/>
            <a:ext cx="1431951" cy="369332"/>
            <a:chOff x="5410200" y="6096000"/>
            <a:chExt cx="1431951" cy="369332"/>
          </a:xfrm>
        </p:grpSpPr>
        <p:sp>
          <p:nvSpPr>
            <p:cNvPr id="21" name="TextBox 20"/>
            <p:cNvSpPr txBox="1"/>
            <p:nvPr/>
          </p:nvSpPr>
          <p:spPr>
            <a:xfrm>
              <a:off x="5410200" y="6096000"/>
              <a:ext cx="441422" cy="369332"/>
            </a:xfrm>
            <a:prstGeom prst="rect">
              <a:avLst/>
            </a:prstGeom>
            <a:noFill/>
          </p:spPr>
          <p:txBody>
            <a:bodyPr wrap="none" rtlCol="0">
              <a:spAutoFit/>
            </a:bodyPr>
            <a:lstStyle/>
            <a:p>
              <a:r>
                <a:rPr lang="en-US" dirty="0" smtClean="0">
                  <a:solidFill>
                    <a:srgbClr val="000000"/>
                  </a:solidFill>
                  <a:latin typeface="Avenir Book"/>
                  <a:cs typeface="Avenir Book"/>
                </a:rPr>
                <a:t>e1</a:t>
              </a:r>
              <a:endParaRPr lang="en-US" dirty="0">
                <a:solidFill>
                  <a:srgbClr val="000000"/>
                </a:solidFill>
                <a:latin typeface="Avenir Book"/>
                <a:cs typeface="Avenir Book"/>
              </a:endParaRPr>
            </a:p>
          </p:txBody>
        </p:sp>
        <p:sp>
          <p:nvSpPr>
            <p:cNvPr id="22" name="TextBox 21"/>
            <p:cNvSpPr txBox="1"/>
            <p:nvPr/>
          </p:nvSpPr>
          <p:spPr>
            <a:xfrm>
              <a:off x="6400800" y="6096000"/>
              <a:ext cx="441351" cy="369332"/>
            </a:xfrm>
            <a:prstGeom prst="rect">
              <a:avLst/>
            </a:prstGeom>
            <a:noFill/>
          </p:spPr>
          <p:txBody>
            <a:bodyPr wrap="none" rtlCol="0">
              <a:spAutoFit/>
            </a:bodyPr>
            <a:lstStyle/>
            <a:p>
              <a:r>
                <a:rPr lang="en-US" dirty="0" smtClean="0">
                  <a:solidFill>
                    <a:srgbClr val="000000"/>
                  </a:solidFill>
                  <a:latin typeface="Avenir Book"/>
                  <a:cs typeface="Avenir Book"/>
                </a:rPr>
                <a:t>e2</a:t>
              </a:r>
              <a:endParaRPr lang="en-US" dirty="0">
                <a:solidFill>
                  <a:srgbClr val="000000"/>
                </a:solidFill>
                <a:latin typeface="Avenir Book"/>
                <a:cs typeface="Avenir Book"/>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395">
                                            <p:txEl>
                                              <p:pRg st="6" end="6"/>
                                            </p:txEl>
                                          </p:spTgt>
                                        </p:tgtEl>
                                        <p:attrNameLst>
                                          <p:attrName>style.visibility</p:attrName>
                                        </p:attrNameLst>
                                      </p:cBhvr>
                                      <p:to>
                                        <p:strVal val="visible"/>
                                      </p:to>
                                    </p:set>
                                    <p:animEffect transition="in" filter="dissolve">
                                      <p:cBhvr>
                                        <p:cTn id="7" dur="500"/>
                                        <p:tgtEl>
                                          <p:spTgt spid="182395">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82452"/>
                                        </p:tgtEl>
                                        <p:attrNameLst>
                                          <p:attrName>style.visibility</p:attrName>
                                        </p:attrNameLst>
                                      </p:cBhvr>
                                      <p:to>
                                        <p:strVal val="visible"/>
                                      </p:to>
                                    </p:set>
                                    <p:animEffect transition="in" filter="dissolve">
                                      <p:cBhvr>
                                        <p:cTn id="10" dur="500"/>
                                        <p:tgtEl>
                                          <p:spTgt spid="18245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2479"/>
                                        </p:tgtEl>
                                        <p:attrNameLst>
                                          <p:attrName>style.visibility</p:attrName>
                                        </p:attrNameLst>
                                      </p:cBhvr>
                                      <p:to>
                                        <p:strVal val="visible"/>
                                      </p:to>
                                    </p:set>
                                    <p:animEffect transition="in" filter="dissolve">
                                      <p:cBhvr>
                                        <p:cTn id="13" dur="500"/>
                                        <p:tgtEl>
                                          <p:spTgt spid="182479"/>
                                        </p:tgtEl>
                                      </p:cBhvr>
                                    </p:animEffect>
                                  </p:childTnLst>
                                </p:cTn>
                              </p:par>
                              <p:par>
                                <p:cTn id="14" presetID="9" presetClass="entr" presetSubtype="0" fill="hold" nodeType="withEffect">
                                  <p:stCondLst>
                                    <p:cond delay="0"/>
                                  </p:stCondLst>
                                  <p:childTnLst>
                                    <p:set>
                                      <p:cBhvr>
                                        <p:cTn id="15" dur="1" fill="hold">
                                          <p:stCondLst>
                                            <p:cond delay="0"/>
                                          </p:stCondLst>
                                        </p:cTn>
                                        <p:tgtEl>
                                          <p:spTgt spid="182480"/>
                                        </p:tgtEl>
                                        <p:attrNameLst>
                                          <p:attrName>style.visibility</p:attrName>
                                        </p:attrNameLst>
                                      </p:cBhvr>
                                      <p:to>
                                        <p:strVal val="visible"/>
                                      </p:to>
                                    </p:set>
                                    <p:animEffect transition="in" filter="dissolve">
                                      <p:cBhvr>
                                        <p:cTn id="16" dur="500"/>
                                        <p:tgtEl>
                                          <p:spTgt spid="182480"/>
                                        </p:tgtEl>
                                      </p:cBhvr>
                                    </p:animEffect>
                                  </p:childTnLst>
                                </p:cTn>
                              </p:par>
                              <p:par>
                                <p:cTn id="17" presetID="9" presetClass="entr" presetSubtype="0" fill="hold" nodeType="withEffect">
                                  <p:stCondLst>
                                    <p:cond delay="0"/>
                                  </p:stCondLst>
                                  <p:childTnLst>
                                    <p:set>
                                      <p:cBhvr>
                                        <p:cTn id="18" dur="1" fill="hold">
                                          <p:stCondLst>
                                            <p:cond delay="0"/>
                                          </p:stCondLst>
                                        </p:cTn>
                                        <p:tgtEl>
                                          <p:spTgt spid="182508"/>
                                        </p:tgtEl>
                                        <p:attrNameLst>
                                          <p:attrName>style.visibility</p:attrName>
                                        </p:attrNameLst>
                                      </p:cBhvr>
                                      <p:to>
                                        <p:strVal val="visible"/>
                                      </p:to>
                                    </p:set>
                                    <p:animEffect transition="in" filter="dissolve">
                                      <p:cBhvr>
                                        <p:cTn id="19" dur="500"/>
                                        <p:tgtEl>
                                          <p:spTgt spid="18250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2504"/>
                                        </p:tgtEl>
                                        <p:attrNameLst>
                                          <p:attrName>style.visibility</p:attrName>
                                        </p:attrNameLst>
                                      </p:cBhvr>
                                      <p:to>
                                        <p:strVal val="visible"/>
                                      </p:to>
                                    </p:set>
                                    <p:animEffect transition="in" filter="dissolve">
                                      <p:cBhvr>
                                        <p:cTn id="22" dur="500"/>
                                        <p:tgtEl>
                                          <p:spTgt spid="18250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2505"/>
                                        </p:tgtEl>
                                        <p:attrNameLst>
                                          <p:attrName>style.visibility</p:attrName>
                                        </p:attrNameLst>
                                      </p:cBhvr>
                                      <p:to>
                                        <p:strVal val="visible"/>
                                      </p:to>
                                    </p:set>
                                    <p:animEffect transition="in" filter="dissolve">
                                      <p:cBhvr>
                                        <p:cTn id="25" dur="500"/>
                                        <p:tgtEl>
                                          <p:spTgt spid="18250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82506"/>
                                        </p:tgtEl>
                                        <p:attrNameLst>
                                          <p:attrName>style.visibility</p:attrName>
                                        </p:attrNameLst>
                                      </p:cBhvr>
                                      <p:to>
                                        <p:strVal val="visible"/>
                                      </p:to>
                                    </p:set>
                                    <p:animEffect transition="in" filter="dissolve">
                                      <p:cBhvr>
                                        <p:cTn id="28" dur="500"/>
                                        <p:tgtEl>
                                          <p:spTgt spid="18250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82507"/>
                                        </p:tgtEl>
                                        <p:attrNameLst>
                                          <p:attrName>style.visibility</p:attrName>
                                        </p:attrNameLst>
                                      </p:cBhvr>
                                      <p:to>
                                        <p:strVal val="visible"/>
                                      </p:to>
                                    </p:set>
                                    <p:animEffect transition="in" filter="dissolve">
                                      <p:cBhvr>
                                        <p:cTn id="31" dur="500"/>
                                        <p:tgtEl>
                                          <p:spTgt spid="182507"/>
                                        </p:tgtEl>
                                      </p:cBhvr>
                                    </p:animEffect>
                                  </p:childTnLst>
                                </p:cTn>
                              </p:par>
                              <p:par>
                                <p:cTn id="32" presetID="1"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95" grpId="0" build="p"/>
      <p:bldP spid="182479" grpId="0" animBg="1"/>
      <p:bldP spid="182504" grpId="0"/>
      <p:bldP spid="182505" grpId="0"/>
      <p:bldP spid="182506" grpId="0"/>
      <p:bldP spid="18250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a:latin typeface="Avenir Book"/>
                <a:cs typeface="Avenir Book"/>
              </a:rPr>
              <a:t>Spectral Space</a:t>
            </a:r>
          </a:p>
        </p:txBody>
      </p:sp>
      <p:sp>
        <p:nvSpPr>
          <p:cNvPr id="183300" name="Rectangle 4"/>
          <p:cNvSpPr>
            <a:spLocks noChangeArrowheads="1"/>
          </p:cNvSpPr>
          <p:nvPr/>
        </p:nvSpPr>
        <p:spPr bwMode="auto">
          <a:xfrm>
            <a:off x="533400" y="1447800"/>
            <a:ext cx="7772400" cy="5334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rgbClr val="009999"/>
              </a:buClr>
              <a:buSzPct val="80000"/>
            </a:pPr>
            <a:r>
              <a:rPr lang="en-US" sz="2400" dirty="0">
                <a:solidFill>
                  <a:srgbClr val="000000"/>
                </a:solidFill>
                <a:latin typeface="Avenir Book"/>
                <a:cs typeface="Avenir Book"/>
              </a:rPr>
              <a:t>Can put items into blocks by eigenvectors:</a:t>
            </a:r>
          </a:p>
          <a:p>
            <a:pPr marL="342900" indent="-342900">
              <a:spcBef>
                <a:spcPct val="20000"/>
              </a:spcBef>
              <a:buClr>
                <a:srgbClr val="009999"/>
              </a:buClr>
              <a:buSzPct val="80000"/>
              <a:buFont typeface="Wingdings" pitchFamily="-112" charset="2"/>
              <a:buChar char="l"/>
            </a:pPr>
            <a:endParaRPr lang="en-US" sz="2400" dirty="0">
              <a:solidFill>
                <a:srgbClr val="000000"/>
              </a:solidFill>
              <a:latin typeface="Avenir Book"/>
              <a:cs typeface="Avenir Book"/>
            </a:endParaRPr>
          </a:p>
          <a:p>
            <a:pPr marL="342900" indent="-342900">
              <a:spcBef>
                <a:spcPct val="20000"/>
              </a:spcBef>
              <a:buClr>
                <a:srgbClr val="009999"/>
              </a:buClr>
              <a:buSzPct val="80000"/>
              <a:buFont typeface="Wingdings" pitchFamily="-112" charset="2"/>
              <a:buChar char="l"/>
            </a:pPr>
            <a:endParaRPr lang="en-US" sz="2400" dirty="0">
              <a:solidFill>
                <a:srgbClr val="000000"/>
              </a:solidFill>
              <a:latin typeface="Avenir Book"/>
              <a:cs typeface="Avenir Book"/>
            </a:endParaRPr>
          </a:p>
          <a:p>
            <a:pPr marL="342900" indent="-342900">
              <a:spcBef>
                <a:spcPct val="20000"/>
              </a:spcBef>
              <a:buClr>
                <a:srgbClr val="009999"/>
              </a:buClr>
              <a:buSzPct val="80000"/>
              <a:buFont typeface="Wingdings" pitchFamily="-112" charset="2"/>
              <a:buChar char="l"/>
            </a:pPr>
            <a:endParaRPr lang="en-US" sz="2400" dirty="0" smtClean="0">
              <a:solidFill>
                <a:srgbClr val="000000"/>
              </a:solidFill>
              <a:latin typeface="Avenir Book"/>
              <a:cs typeface="Avenir Book"/>
            </a:endParaRPr>
          </a:p>
          <a:p>
            <a:pPr marL="342900" indent="-342900">
              <a:spcBef>
                <a:spcPct val="20000"/>
              </a:spcBef>
              <a:buClr>
                <a:srgbClr val="009999"/>
              </a:buClr>
              <a:buSzPct val="80000"/>
              <a:buFont typeface="Wingdings" pitchFamily="-112" charset="2"/>
              <a:buChar char="l"/>
            </a:pPr>
            <a:endParaRPr lang="en-US" sz="2800" dirty="0">
              <a:solidFill>
                <a:srgbClr val="000000"/>
              </a:solidFill>
              <a:latin typeface="Avenir Book"/>
              <a:cs typeface="Avenir Book"/>
            </a:endParaRPr>
          </a:p>
        </p:txBody>
      </p:sp>
      <p:graphicFrame>
        <p:nvGraphicFramePr>
          <p:cNvPr id="183301" name="Group 5"/>
          <p:cNvGraphicFramePr>
            <a:graphicFrameLocks noGrp="1"/>
          </p:cNvGraphicFramePr>
          <p:nvPr/>
        </p:nvGraphicFramePr>
        <p:xfrm>
          <a:off x="679450" y="2133600"/>
          <a:ext cx="1828800" cy="1463040"/>
        </p:xfrm>
        <a:graphic>
          <a:graphicData uri="http://schemas.openxmlformats.org/drawingml/2006/table">
            <a:tbl>
              <a:tblPr/>
              <a:tblGrid>
                <a:gridCol w="457200"/>
                <a:gridCol w="457200"/>
                <a:gridCol w="457200"/>
                <a:gridCol w="4572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r>
                        <a:rPr kumimoji="0" lang="en-US" sz="1800" b="0" i="0" u="none" strike="noStrike" cap="none" normalizeH="0" baseline="0">
                          <a:ln>
                            <a:noFill/>
                          </a:ln>
                          <a:solidFill>
                            <a:srgbClr val="B2B2B2"/>
                          </a:solidFill>
                          <a:effectLst/>
                          <a:latin typeface="Times New Roman" pitchFamily="-112" charset="0"/>
                        </a:rPr>
                        <a:t>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3328" name="Group 32"/>
          <p:cNvGraphicFramePr>
            <a:graphicFrameLocks noGrp="1"/>
          </p:cNvGraphicFramePr>
          <p:nvPr/>
        </p:nvGraphicFramePr>
        <p:xfrm>
          <a:off x="3727450" y="2120900"/>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3340" name="Group 44"/>
          <p:cNvGraphicFramePr>
            <a:graphicFrameLocks noGrp="1"/>
          </p:cNvGraphicFramePr>
          <p:nvPr/>
        </p:nvGraphicFramePr>
        <p:xfrm>
          <a:off x="4718050" y="2120900"/>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3352" name="AutoShape 56"/>
          <p:cNvSpPr>
            <a:spLocks noChangeArrowheads="1"/>
          </p:cNvSpPr>
          <p:nvPr/>
        </p:nvSpPr>
        <p:spPr bwMode="auto">
          <a:xfrm>
            <a:off x="2736850" y="2514600"/>
            <a:ext cx="762000" cy="685800"/>
          </a:xfrm>
          <a:prstGeom prst="rightArrow">
            <a:avLst>
              <a:gd name="adj1" fmla="val 50000"/>
              <a:gd name="adj2" fmla="val 40046"/>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53" name="AutoShape 57"/>
          <p:cNvSpPr>
            <a:spLocks noChangeArrowheads="1"/>
          </p:cNvSpPr>
          <p:nvPr/>
        </p:nvSpPr>
        <p:spPr bwMode="auto">
          <a:xfrm>
            <a:off x="5784850" y="2514600"/>
            <a:ext cx="762000" cy="685800"/>
          </a:xfrm>
          <a:prstGeom prst="rightArrow">
            <a:avLst>
              <a:gd name="adj1" fmla="val 50000"/>
              <a:gd name="adj2" fmla="val 40046"/>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54" name="Line 58"/>
          <p:cNvSpPr>
            <a:spLocks noChangeShapeType="1"/>
          </p:cNvSpPr>
          <p:nvPr/>
        </p:nvSpPr>
        <p:spPr bwMode="auto">
          <a:xfrm>
            <a:off x="7232650" y="2133600"/>
            <a:ext cx="0" cy="1447800"/>
          </a:xfrm>
          <a:prstGeom prst="line">
            <a:avLst/>
          </a:prstGeom>
          <a:no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55" name="Line 59"/>
          <p:cNvSpPr>
            <a:spLocks noChangeShapeType="1"/>
          </p:cNvSpPr>
          <p:nvPr/>
        </p:nvSpPr>
        <p:spPr bwMode="auto">
          <a:xfrm flipH="1">
            <a:off x="6699250" y="3124200"/>
            <a:ext cx="1600200" cy="0"/>
          </a:xfrm>
          <a:prstGeom prst="line">
            <a:avLst/>
          </a:prstGeom>
          <a:no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64" name="Text Box 68"/>
          <p:cNvSpPr txBox="1">
            <a:spLocks noChangeArrowheads="1"/>
          </p:cNvSpPr>
          <p:nvPr/>
        </p:nvSpPr>
        <p:spPr bwMode="auto">
          <a:xfrm>
            <a:off x="7086600" y="1797050"/>
            <a:ext cx="6096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i="1" dirty="0">
                <a:solidFill>
                  <a:srgbClr val="000000"/>
                </a:solidFill>
                <a:latin typeface="Avenir Book"/>
                <a:cs typeface="Avenir Book"/>
                <a:sym typeface="Symbol" pitchFamily="-112" charset="2"/>
              </a:rPr>
              <a:t>e</a:t>
            </a:r>
            <a:r>
              <a:rPr lang="en-US" sz="1600" baseline="-25000" dirty="0">
                <a:solidFill>
                  <a:srgbClr val="000000"/>
                </a:solidFill>
                <a:latin typeface="Avenir Book"/>
                <a:cs typeface="Avenir Book"/>
                <a:sym typeface="Symbol" pitchFamily="-112" charset="2"/>
              </a:rPr>
              <a:t>1</a:t>
            </a:r>
            <a:endParaRPr lang="en-US" sz="1600" dirty="0">
              <a:solidFill>
                <a:srgbClr val="000000"/>
              </a:solidFill>
              <a:latin typeface="Avenir Book"/>
              <a:cs typeface="Avenir Book"/>
              <a:sym typeface="Symbol" pitchFamily="-112" charset="2"/>
            </a:endParaRPr>
          </a:p>
        </p:txBody>
      </p:sp>
      <p:sp>
        <p:nvSpPr>
          <p:cNvPr id="183365" name="Text Box 69"/>
          <p:cNvSpPr txBox="1">
            <a:spLocks noChangeArrowheads="1"/>
          </p:cNvSpPr>
          <p:nvPr/>
        </p:nvSpPr>
        <p:spPr bwMode="auto">
          <a:xfrm>
            <a:off x="8223250" y="2879725"/>
            <a:ext cx="6096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i="1">
                <a:solidFill>
                  <a:srgbClr val="000000"/>
                </a:solidFill>
                <a:latin typeface="Avenir Book"/>
                <a:cs typeface="Avenir Book"/>
                <a:sym typeface="Symbol" pitchFamily="-112" charset="2"/>
              </a:rPr>
              <a:t>e</a:t>
            </a:r>
            <a:r>
              <a:rPr lang="en-US" sz="1600" baseline="-25000">
                <a:solidFill>
                  <a:srgbClr val="000000"/>
                </a:solidFill>
                <a:latin typeface="Avenir Book"/>
                <a:cs typeface="Avenir Book"/>
                <a:sym typeface="Symbol" pitchFamily="-112" charset="2"/>
              </a:rPr>
              <a:t>2</a:t>
            </a:r>
            <a:endParaRPr lang="en-US" sz="1600">
              <a:solidFill>
                <a:srgbClr val="000000"/>
              </a:solidFill>
              <a:latin typeface="Avenir Book"/>
              <a:cs typeface="Avenir Book"/>
              <a:sym typeface="Symbol" pitchFamily="-112" charset="2"/>
            </a:endParaRPr>
          </a:p>
        </p:txBody>
      </p:sp>
      <p:grpSp>
        <p:nvGrpSpPr>
          <p:cNvPr id="2" name="Group 50"/>
          <p:cNvGrpSpPr/>
          <p:nvPr/>
        </p:nvGrpSpPr>
        <p:grpSpPr>
          <a:xfrm>
            <a:off x="3575050" y="2054225"/>
            <a:ext cx="3733800" cy="765175"/>
            <a:chOff x="3575050" y="2054225"/>
            <a:chExt cx="3733800" cy="765175"/>
          </a:xfrm>
        </p:grpSpPr>
        <p:sp>
          <p:nvSpPr>
            <p:cNvPr id="183356" name="Oval 60"/>
            <p:cNvSpPr>
              <a:spLocks noChangeArrowheads="1"/>
            </p:cNvSpPr>
            <p:nvPr/>
          </p:nvSpPr>
          <p:spPr bwMode="auto">
            <a:xfrm>
              <a:off x="3575050" y="2057400"/>
              <a:ext cx="1905000" cy="381000"/>
            </a:xfrm>
            <a:prstGeom prst="ellipse">
              <a:avLst/>
            </a:prstGeom>
            <a:noFill/>
            <a:ln w="28575">
              <a:solidFill>
                <a:srgbClr val="CC0000"/>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57" name="Oval 61"/>
            <p:cNvSpPr>
              <a:spLocks noChangeArrowheads="1"/>
            </p:cNvSpPr>
            <p:nvPr/>
          </p:nvSpPr>
          <p:spPr bwMode="auto">
            <a:xfrm>
              <a:off x="3575050" y="2438400"/>
              <a:ext cx="1905000" cy="381000"/>
            </a:xfrm>
            <a:prstGeom prst="ellipse">
              <a:avLst/>
            </a:prstGeom>
            <a:noFill/>
            <a:ln w="28575">
              <a:solidFill>
                <a:srgbClr val="CC0000"/>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60" name="Oval 64"/>
            <p:cNvSpPr>
              <a:spLocks noChangeArrowheads="1"/>
            </p:cNvSpPr>
            <p:nvPr/>
          </p:nvSpPr>
          <p:spPr bwMode="auto">
            <a:xfrm>
              <a:off x="7156450" y="2209800"/>
              <a:ext cx="152400" cy="1524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61" name="Oval 65"/>
            <p:cNvSpPr>
              <a:spLocks noChangeArrowheads="1"/>
            </p:cNvSpPr>
            <p:nvPr/>
          </p:nvSpPr>
          <p:spPr bwMode="auto">
            <a:xfrm>
              <a:off x="7080250" y="2286000"/>
              <a:ext cx="152400" cy="1524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66" name="Freeform 70"/>
            <p:cNvSpPr>
              <a:spLocks/>
            </p:cNvSpPr>
            <p:nvPr/>
          </p:nvSpPr>
          <p:spPr bwMode="auto">
            <a:xfrm>
              <a:off x="5486400" y="2054225"/>
              <a:ext cx="1670050" cy="169863"/>
            </a:xfrm>
            <a:custGeom>
              <a:avLst/>
              <a:gdLst/>
              <a:ahLst/>
              <a:cxnLst>
                <a:cxn ang="0">
                  <a:pos x="0" y="107"/>
                </a:cxn>
                <a:cxn ang="0">
                  <a:pos x="476" y="2"/>
                </a:cxn>
                <a:cxn ang="0">
                  <a:pos x="1052" y="98"/>
                </a:cxn>
              </a:cxnLst>
              <a:rect l="0" t="0" r="r" b="b"/>
              <a:pathLst>
                <a:path w="1052" h="107">
                  <a:moveTo>
                    <a:pt x="0" y="107"/>
                  </a:moveTo>
                  <a:cubicBezTo>
                    <a:pt x="79" y="88"/>
                    <a:pt x="301" y="4"/>
                    <a:pt x="476" y="2"/>
                  </a:cubicBezTo>
                  <a:cubicBezTo>
                    <a:pt x="651" y="0"/>
                    <a:pt x="852" y="46"/>
                    <a:pt x="1052" y="98"/>
                  </a:cubicBezTo>
                </a:path>
              </a:pathLst>
            </a:custGeom>
            <a:noFill/>
            <a:ln w="25400" cap="flat" cmpd="sng">
              <a:solidFill>
                <a:srgbClr val="CC0000"/>
              </a:solidFill>
              <a:prstDash val="solid"/>
              <a:miter lim="800000"/>
              <a:headEnd type="none" w="med" len="med"/>
              <a:tailEnd type="triangle" w="med" len="me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67" name="Freeform 71"/>
            <p:cNvSpPr>
              <a:spLocks/>
            </p:cNvSpPr>
            <p:nvPr/>
          </p:nvSpPr>
          <p:spPr bwMode="auto">
            <a:xfrm>
              <a:off x="5480050" y="2324100"/>
              <a:ext cx="1524000" cy="266700"/>
            </a:xfrm>
            <a:custGeom>
              <a:avLst/>
              <a:gdLst/>
              <a:ahLst/>
              <a:cxnLst>
                <a:cxn ang="0">
                  <a:pos x="0" y="168"/>
                </a:cxn>
                <a:cxn ang="0">
                  <a:pos x="432" y="24"/>
                </a:cxn>
                <a:cxn ang="0">
                  <a:pos x="960" y="24"/>
                </a:cxn>
              </a:cxnLst>
              <a:rect l="0" t="0" r="r" b="b"/>
              <a:pathLst>
                <a:path w="960" h="168">
                  <a:moveTo>
                    <a:pt x="0" y="168"/>
                  </a:moveTo>
                  <a:cubicBezTo>
                    <a:pt x="136" y="108"/>
                    <a:pt x="272" y="48"/>
                    <a:pt x="432" y="24"/>
                  </a:cubicBezTo>
                  <a:cubicBezTo>
                    <a:pt x="592" y="0"/>
                    <a:pt x="776" y="12"/>
                    <a:pt x="960" y="24"/>
                  </a:cubicBezTo>
                </a:path>
              </a:pathLst>
            </a:custGeom>
            <a:noFill/>
            <a:ln w="25400" cap="flat" cmpd="sng">
              <a:solidFill>
                <a:srgbClr val="CC0000"/>
              </a:solidFill>
              <a:prstDash val="solid"/>
              <a:miter lim="800000"/>
              <a:headEnd type="none" w="med" len="med"/>
              <a:tailEnd type="triangle" w="med" len="med"/>
            </a:ln>
            <a:effectLst/>
          </p:spPr>
          <p:txBody>
            <a:bodyPr wrap="none" anchor="ctr">
              <a:prstTxWarp prst="textNoShape">
                <a:avLst/>
              </a:prstTxWarp>
            </a:bodyPr>
            <a:lstStyle/>
            <a:p>
              <a:endParaRPr lang="en-US">
                <a:solidFill>
                  <a:srgbClr val="000000"/>
                </a:solidFill>
                <a:latin typeface="Avenir Book"/>
                <a:cs typeface="Avenir Book"/>
              </a:endParaRPr>
            </a:p>
          </p:txBody>
        </p:sp>
      </p:grpSp>
      <p:grpSp>
        <p:nvGrpSpPr>
          <p:cNvPr id="3" name="Group 51"/>
          <p:cNvGrpSpPr/>
          <p:nvPr/>
        </p:nvGrpSpPr>
        <p:grpSpPr>
          <a:xfrm>
            <a:off x="3575050" y="2819400"/>
            <a:ext cx="4648200" cy="1112838"/>
            <a:chOff x="3575050" y="2819400"/>
            <a:chExt cx="4648200" cy="1112838"/>
          </a:xfrm>
        </p:grpSpPr>
        <p:sp>
          <p:nvSpPr>
            <p:cNvPr id="183358" name="Oval 62"/>
            <p:cNvSpPr>
              <a:spLocks noChangeArrowheads="1"/>
            </p:cNvSpPr>
            <p:nvPr/>
          </p:nvSpPr>
          <p:spPr bwMode="auto">
            <a:xfrm>
              <a:off x="3575050" y="2819400"/>
              <a:ext cx="1905000" cy="381000"/>
            </a:xfrm>
            <a:prstGeom prst="ellipse">
              <a:avLst/>
            </a:prstGeom>
            <a:noFill/>
            <a:ln w="2857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59" name="Oval 63"/>
            <p:cNvSpPr>
              <a:spLocks noChangeArrowheads="1"/>
            </p:cNvSpPr>
            <p:nvPr/>
          </p:nvSpPr>
          <p:spPr bwMode="auto">
            <a:xfrm>
              <a:off x="3575050" y="3200400"/>
              <a:ext cx="1905000" cy="381000"/>
            </a:xfrm>
            <a:prstGeom prst="ellipse">
              <a:avLst/>
            </a:prstGeom>
            <a:noFill/>
            <a:ln w="2857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62" name="Oval 66"/>
            <p:cNvSpPr>
              <a:spLocks noChangeArrowheads="1"/>
            </p:cNvSpPr>
            <p:nvPr/>
          </p:nvSpPr>
          <p:spPr bwMode="auto">
            <a:xfrm>
              <a:off x="8070850" y="3048000"/>
              <a:ext cx="152400" cy="1524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63" name="Oval 67"/>
            <p:cNvSpPr>
              <a:spLocks noChangeArrowheads="1"/>
            </p:cNvSpPr>
            <p:nvPr/>
          </p:nvSpPr>
          <p:spPr bwMode="auto">
            <a:xfrm>
              <a:off x="7994650" y="2971800"/>
              <a:ext cx="152400" cy="1524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68" name="Freeform 72"/>
            <p:cNvSpPr>
              <a:spLocks/>
            </p:cNvSpPr>
            <p:nvPr/>
          </p:nvSpPr>
          <p:spPr bwMode="auto">
            <a:xfrm>
              <a:off x="5480050" y="3048000"/>
              <a:ext cx="2514600" cy="682625"/>
            </a:xfrm>
            <a:custGeom>
              <a:avLst/>
              <a:gdLst/>
              <a:ahLst/>
              <a:cxnLst>
                <a:cxn ang="0">
                  <a:pos x="0" y="0"/>
                </a:cxn>
                <a:cxn ang="0">
                  <a:pos x="842" y="345"/>
                </a:cxn>
                <a:cxn ang="0">
                  <a:pos x="1261" y="388"/>
                </a:cxn>
                <a:cxn ang="0">
                  <a:pos x="1584" y="96"/>
                </a:cxn>
              </a:cxnLst>
              <a:rect l="0" t="0" r="r" b="b"/>
              <a:pathLst>
                <a:path w="1584" h="430">
                  <a:moveTo>
                    <a:pt x="0" y="0"/>
                  </a:moveTo>
                  <a:cubicBezTo>
                    <a:pt x="140" y="57"/>
                    <a:pt x="632" y="280"/>
                    <a:pt x="842" y="345"/>
                  </a:cubicBezTo>
                  <a:cubicBezTo>
                    <a:pt x="1052" y="410"/>
                    <a:pt x="1137" y="430"/>
                    <a:pt x="1261" y="388"/>
                  </a:cubicBezTo>
                  <a:cubicBezTo>
                    <a:pt x="1385" y="346"/>
                    <a:pt x="1517" y="157"/>
                    <a:pt x="1584" y="96"/>
                  </a:cubicBezTo>
                </a:path>
              </a:pathLst>
            </a:custGeom>
            <a:noFill/>
            <a:ln w="25400" cap="flat" cmpd="sng">
              <a:solidFill>
                <a:schemeClr val="tx1"/>
              </a:solidFill>
              <a:prstDash val="solid"/>
              <a:miter lim="800000"/>
              <a:headEnd type="none" w="med" len="med"/>
              <a:tailEnd type="triangle" w="med" len="me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369" name="Freeform 73"/>
            <p:cNvSpPr>
              <a:spLocks/>
            </p:cNvSpPr>
            <p:nvPr/>
          </p:nvSpPr>
          <p:spPr bwMode="auto">
            <a:xfrm>
              <a:off x="5486400" y="3276600"/>
              <a:ext cx="2660650" cy="655638"/>
            </a:xfrm>
            <a:custGeom>
              <a:avLst/>
              <a:gdLst/>
              <a:ahLst/>
              <a:cxnLst>
                <a:cxn ang="0">
                  <a:pos x="0" y="70"/>
                </a:cxn>
                <a:cxn ang="0">
                  <a:pos x="1196" y="401"/>
                </a:cxn>
                <a:cxn ang="0">
                  <a:pos x="1676" y="0"/>
                </a:cxn>
              </a:cxnLst>
              <a:rect l="0" t="0" r="r" b="b"/>
              <a:pathLst>
                <a:path w="1676" h="413">
                  <a:moveTo>
                    <a:pt x="0" y="70"/>
                  </a:moveTo>
                  <a:cubicBezTo>
                    <a:pt x="199" y="125"/>
                    <a:pt x="917" y="413"/>
                    <a:pt x="1196" y="401"/>
                  </a:cubicBezTo>
                  <a:cubicBezTo>
                    <a:pt x="1475" y="389"/>
                    <a:pt x="1576" y="84"/>
                    <a:pt x="1676" y="0"/>
                  </a:cubicBezTo>
                </a:path>
              </a:pathLst>
            </a:custGeom>
            <a:noFill/>
            <a:ln w="25400" cap="flat" cmpd="sng">
              <a:solidFill>
                <a:schemeClr val="tx1"/>
              </a:solidFill>
              <a:prstDash val="solid"/>
              <a:miter lim="800000"/>
              <a:headEnd type="none" w="med" len="med"/>
              <a:tailEnd type="triangle" w="med" len="med"/>
            </a:ln>
            <a:effectLst/>
          </p:spPr>
          <p:txBody>
            <a:bodyPr wrap="none" anchor="ctr">
              <a:prstTxWarp prst="textNoShape">
                <a:avLst/>
              </a:prstTxWarp>
            </a:bodyPr>
            <a:lstStyle/>
            <a:p>
              <a:endParaRPr lang="en-US">
                <a:solidFill>
                  <a:srgbClr val="000000"/>
                </a:solidFill>
                <a:latin typeface="Avenir Book"/>
                <a:cs typeface="Avenir Book"/>
              </a:endParaRPr>
            </a:p>
          </p:txBody>
        </p:sp>
      </p:grpSp>
      <p:sp>
        <p:nvSpPr>
          <p:cNvPr id="183370" name="Text Box 74"/>
          <p:cNvSpPr txBox="1">
            <a:spLocks noChangeArrowheads="1"/>
          </p:cNvSpPr>
          <p:nvPr/>
        </p:nvSpPr>
        <p:spPr bwMode="auto">
          <a:xfrm>
            <a:off x="3727450" y="3565525"/>
            <a:ext cx="6096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i="1">
                <a:solidFill>
                  <a:srgbClr val="000000"/>
                </a:solidFill>
                <a:latin typeface="Avenir Book"/>
                <a:cs typeface="Avenir Book"/>
                <a:sym typeface="Symbol" pitchFamily="-112" charset="2"/>
              </a:rPr>
              <a:t>e</a:t>
            </a:r>
            <a:r>
              <a:rPr lang="en-US" sz="1600" baseline="-25000">
                <a:solidFill>
                  <a:srgbClr val="000000"/>
                </a:solidFill>
                <a:latin typeface="Avenir Book"/>
                <a:cs typeface="Avenir Book"/>
                <a:sym typeface="Symbol" pitchFamily="-112" charset="2"/>
              </a:rPr>
              <a:t>1</a:t>
            </a:r>
            <a:endParaRPr lang="en-US" sz="1600">
              <a:solidFill>
                <a:srgbClr val="000000"/>
              </a:solidFill>
              <a:latin typeface="Avenir Book"/>
              <a:cs typeface="Avenir Book"/>
              <a:sym typeface="Symbol" pitchFamily="-112" charset="2"/>
            </a:endParaRPr>
          </a:p>
        </p:txBody>
      </p:sp>
      <p:sp>
        <p:nvSpPr>
          <p:cNvPr id="183371" name="Text Box 75"/>
          <p:cNvSpPr txBox="1">
            <a:spLocks noChangeArrowheads="1"/>
          </p:cNvSpPr>
          <p:nvPr/>
        </p:nvSpPr>
        <p:spPr bwMode="auto">
          <a:xfrm>
            <a:off x="4718050" y="3565525"/>
            <a:ext cx="6096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i="1">
                <a:solidFill>
                  <a:srgbClr val="000000"/>
                </a:solidFill>
                <a:latin typeface="Avenir Book"/>
                <a:cs typeface="Avenir Book"/>
                <a:sym typeface="Symbol" pitchFamily="-112" charset="2"/>
              </a:rPr>
              <a:t>e</a:t>
            </a:r>
            <a:r>
              <a:rPr lang="en-US" sz="1600" baseline="-25000">
                <a:solidFill>
                  <a:srgbClr val="000000"/>
                </a:solidFill>
                <a:latin typeface="Avenir Book"/>
                <a:cs typeface="Avenir Book"/>
                <a:sym typeface="Symbol" pitchFamily="-112" charset="2"/>
              </a:rPr>
              <a:t>2</a:t>
            </a:r>
            <a:endParaRPr lang="en-US" sz="1600">
              <a:solidFill>
                <a:srgbClr val="000000"/>
              </a:solidFill>
              <a:latin typeface="Avenir Book"/>
              <a:cs typeface="Avenir Book"/>
              <a:sym typeface="Symbol" pitchFamily="-112" charset="2"/>
            </a:endParaRPr>
          </a:p>
        </p:txBody>
      </p:sp>
      <p:graphicFrame>
        <p:nvGraphicFramePr>
          <p:cNvPr id="183372" name="Group 76"/>
          <p:cNvGraphicFramePr>
            <a:graphicFrameLocks noGrp="1"/>
          </p:cNvGraphicFramePr>
          <p:nvPr/>
        </p:nvGraphicFramePr>
        <p:xfrm>
          <a:off x="685800" y="4511675"/>
          <a:ext cx="1828800" cy="1463040"/>
        </p:xfrm>
        <a:graphic>
          <a:graphicData uri="http://schemas.openxmlformats.org/drawingml/2006/table">
            <a:tbl>
              <a:tblPr/>
              <a:tblGrid>
                <a:gridCol w="457200"/>
                <a:gridCol w="457200"/>
                <a:gridCol w="457200"/>
                <a:gridCol w="4572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r>
                        <a:rPr kumimoji="0" lang="en-US" sz="1800" b="0" i="0" u="none" strike="noStrike" cap="none" normalizeH="0" baseline="0">
                          <a:ln>
                            <a:noFill/>
                          </a:ln>
                          <a:solidFill>
                            <a:srgbClr val="B2B2B2"/>
                          </a:solidFill>
                          <a:effectLst/>
                          <a:latin typeface="Times New Roman" pitchFamily="-112" charset="0"/>
                        </a:rPr>
                        <a:t>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chemeClr val="tx1"/>
                          </a:solidFill>
                          <a:effectLst/>
                          <a:latin typeface="Times New Roman" pitchFamily="-112"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3399" name="Group 103"/>
          <p:cNvGraphicFramePr>
            <a:graphicFrameLocks noGrp="1"/>
          </p:cNvGraphicFramePr>
          <p:nvPr/>
        </p:nvGraphicFramePr>
        <p:xfrm>
          <a:off x="3733800" y="4498975"/>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endParaRPr kumimoji="0" lang="en-US" sz="1800" b="0" i="0" u="none" strike="noStrike" cap="none" normalizeH="0" baseline="0">
                        <a:ln>
                          <a:noFill/>
                        </a:ln>
                        <a:solidFill>
                          <a:srgbClr val="B2B2B2"/>
                        </a:solidFill>
                        <a:effectLst/>
                        <a:latin typeface="Times New Roman" pitchFamily="-112" charset="0"/>
                      </a:endParaRP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dirty="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183411" name="Group 115"/>
          <p:cNvGraphicFramePr>
            <a:graphicFrameLocks noGrp="1"/>
          </p:cNvGraphicFramePr>
          <p:nvPr/>
        </p:nvGraphicFramePr>
        <p:xfrm>
          <a:off x="4724400" y="4498975"/>
          <a:ext cx="609600" cy="1463040"/>
        </p:xfrm>
        <a:graphic>
          <a:graphicData uri="http://schemas.openxmlformats.org/drawingml/2006/table">
            <a:tbl>
              <a:tblPr/>
              <a:tblGrid>
                <a:gridCol w="609600"/>
              </a:tblGrid>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rgbClr val="B2B2B2"/>
                          </a:solidFill>
                          <a:effectLst/>
                          <a:latin typeface="Times New Roman" pitchFamily="-112" charset="0"/>
                        </a:rPr>
                        <a:t>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.69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-.14</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12" charset="2"/>
                        <a:buNone/>
                        <a:tabLst/>
                      </a:pPr>
                      <a:r>
                        <a:rPr kumimoji="0" lang="en-US" sz="1800" b="0" i="0" u="none" strike="noStrike" cap="none" normalizeH="0" baseline="0">
                          <a:ln>
                            <a:noFill/>
                          </a:ln>
                          <a:solidFill>
                            <a:schemeClr val="tx1"/>
                          </a:solidFill>
                          <a:effectLst/>
                          <a:latin typeface="Times New Roman" pitchFamily="-112" charset="0"/>
                        </a:rPr>
                        <a:t>.71</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83423" name="AutoShape 127"/>
          <p:cNvSpPr>
            <a:spLocks noChangeArrowheads="1"/>
          </p:cNvSpPr>
          <p:nvPr/>
        </p:nvSpPr>
        <p:spPr bwMode="auto">
          <a:xfrm>
            <a:off x="2743200" y="4892675"/>
            <a:ext cx="762000" cy="685800"/>
          </a:xfrm>
          <a:prstGeom prst="rightArrow">
            <a:avLst>
              <a:gd name="adj1" fmla="val 50000"/>
              <a:gd name="adj2" fmla="val 40046"/>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24" name="AutoShape 128"/>
          <p:cNvSpPr>
            <a:spLocks noChangeArrowheads="1"/>
          </p:cNvSpPr>
          <p:nvPr/>
        </p:nvSpPr>
        <p:spPr bwMode="auto">
          <a:xfrm>
            <a:off x="5791200" y="4892675"/>
            <a:ext cx="762000" cy="685800"/>
          </a:xfrm>
          <a:prstGeom prst="rightArrow">
            <a:avLst>
              <a:gd name="adj1" fmla="val 50000"/>
              <a:gd name="adj2" fmla="val 40046"/>
            </a:avLst>
          </a:prstGeom>
          <a:solidFill>
            <a:schemeClr val="accent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grpSp>
        <p:nvGrpSpPr>
          <p:cNvPr id="4" name="Group 55"/>
          <p:cNvGrpSpPr/>
          <p:nvPr/>
        </p:nvGrpSpPr>
        <p:grpSpPr>
          <a:xfrm>
            <a:off x="6705600" y="4343400"/>
            <a:ext cx="2133600" cy="1616075"/>
            <a:chOff x="6705600" y="4343400"/>
            <a:chExt cx="2133600" cy="1616075"/>
          </a:xfrm>
        </p:grpSpPr>
        <p:sp>
          <p:nvSpPr>
            <p:cNvPr id="183425" name="Line 129"/>
            <p:cNvSpPr>
              <a:spLocks noChangeShapeType="1"/>
            </p:cNvSpPr>
            <p:nvPr/>
          </p:nvSpPr>
          <p:spPr bwMode="auto">
            <a:xfrm>
              <a:off x="7239000" y="4511675"/>
              <a:ext cx="0" cy="1447800"/>
            </a:xfrm>
            <a:prstGeom prst="line">
              <a:avLst/>
            </a:prstGeom>
            <a:no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26" name="Line 130"/>
            <p:cNvSpPr>
              <a:spLocks noChangeShapeType="1"/>
            </p:cNvSpPr>
            <p:nvPr/>
          </p:nvSpPr>
          <p:spPr bwMode="auto">
            <a:xfrm flipH="1">
              <a:off x="6705600" y="5502275"/>
              <a:ext cx="1600200" cy="0"/>
            </a:xfrm>
            <a:prstGeom prst="line">
              <a:avLst/>
            </a:prstGeom>
            <a:no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35" name="Text Box 139"/>
            <p:cNvSpPr txBox="1">
              <a:spLocks noChangeArrowheads="1"/>
            </p:cNvSpPr>
            <p:nvPr/>
          </p:nvSpPr>
          <p:spPr bwMode="auto">
            <a:xfrm>
              <a:off x="7086600" y="4343400"/>
              <a:ext cx="6096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i="1" dirty="0">
                  <a:solidFill>
                    <a:srgbClr val="000000"/>
                  </a:solidFill>
                  <a:latin typeface="Avenir Book"/>
                  <a:cs typeface="Avenir Book"/>
                  <a:sym typeface="Symbol" pitchFamily="-112" charset="2"/>
                </a:rPr>
                <a:t>e</a:t>
              </a:r>
              <a:r>
                <a:rPr lang="en-US" sz="1600" baseline="-25000" dirty="0">
                  <a:solidFill>
                    <a:srgbClr val="000000"/>
                  </a:solidFill>
                  <a:latin typeface="Avenir Book"/>
                  <a:cs typeface="Avenir Book"/>
                  <a:sym typeface="Symbol" pitchFamily="-112" charset="2"/>
                </a:rPr>
                <a:t>1</a:t>
              </a:r>
              <a:endParaRPr lang="en-US" sz="1600" dirty="0">
                <a:solidFill>
                  <a:srgbClr val="000000"/>
                </a:solidFill>
                <a:latin typeface="Avenir Book"/>
                <a:cs typeface="Avenir Book"/>
                <a:sym typeface="Symbol" pitchFamily="-112" charset="2"/>
              </a:endParaRPr>
            </a:p>
          </p:txBody>
        </p:sp>
        <p:sp>
          <p:nvSpPr>
            <p:cNvPr id="183436" name="Text Box 140"/>
            <p:cNvSpPr txBox="1">
              <a:spLocks noChangeArrowheads="1"/>
            </p:cNvSpPr>
            <p:nvPr/>
          </p:nvSpPr>
          <p:spPr bwMode="auto">
            <a:xfrm>
              <a:off x="8229600" y="5257800"/>
              <a:ext cx="6096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i="1">
                  <a:solidFill>
                    <a:srgbClr val="000000"/>
                  </a:solidFill>
                  <a:latin typeface="Avenir Book"/>
                  <a:cs typeface="Avenir Book"/>
                  <a:sym typeface="Symbol" pitchFamily="-112" charset="2"/>
                </a:rPr>
                <a:t>e</a:t>
              </a:r>
              <a:r>
                <a:rPr lang="en-US" sz="1600" baseline="-25000">
                  <a:solidFill>
                    <a:srgbClr val="000000"/>
                  </a:solidFill>
                  <a:latin typeface="Avenir Book"/>
                  <a:cs typeface="Avenir Book"/>
                  <a:sym typeface="Symbol" pitchFamily="-112" charset="2"/>
                </a:rPr>
                <a:t>2</a:t>
              </a:r>
              <a:endParaRPr lang="en-US" sz="1600">
                <a:solidFill>
                  <a:srgbClr val="000000"/>
                </a:solidFill>
                <a:latin typeface="Avenir Book"/>
                <a:cs typeface="Avenir Book"/>
                <a:sym typeface="Symbol" pitchFamily="-112" charset="2"/>
              </a:endParaRPr>
            </a:p>
          </p:txBody>
        </p:sp>
      </p:grpSp>
      <p:grpSp>
        <p:nvGrpSpPr>
          <p:cNvPr id="5" name="Group 52"/>
          <p:cNvGrpSpPr/>
          <p:nvPr/>
        </p:nvGrpSpPr>
        <p:grpSpPr>
          <a:xfrm>
            <a:off x="3581400" y="4432300"/>
            <a:ext cx="3733800" cy="1146175"/>
            <a:chOff x="3581400" y="4432300"/>
            <a:chExt cx="3733800" cy="1146175"/>
          </a:xfrm>
        </p:grpSpPr>
        <p:sp>
          <p:nvSpPr>
            <p:cNvPr id="183427" name="Oval 131"/>
            <p:cNvSpPr>
              <a:spLocks noChangeArrowheads="1"/>
            </p:cNvSpPr>
            <p:nvPr/>
          </p:nvSpPr>
          <p:spPr bwMode="auto">
            <a:xfrm>
              <a:off x="3581400" y="4435475"/>
              <a:ext cx="1905000" cy="381000"/>
            </a:xfrm>
            <a:prstGeom prst="ellipse">
              <a:avLst/>
            </a:prstGeom>
            <a:noFill/>
            <a:ln w="28575">
              <a:solidFill>
                <a:srgbClr val="CC0000"/>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29" name="Oval 133"/>
            <p:cNvSpPr>
              <a:spLocks noChangeArrowheads="1"/>
            </p:cNvSpPr>
            <p:nvPr/>
          </p:nvSpPr>
          <p:spPr bwMode="auto">
            <a:xfrm>
              <a:off x="3581400" y="5197475"/>
              <a:ext cx="1905000" cy="381000"/>
            </a:xfrm>
            <a:prstGeom prst="ellipse">
              <a:avLst/>
            </a:prstGeom>
            <a:noFill/>
            <a:ln w="28575">
              <a:solidFill>
                <a:srgbClr val="CC0000"/>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31" name="Oval 135"/>
            <p:cNvSpPr>
              <a:spLocks noChangeArrowheads="1"/>
            </p:cNvSpPr>
            <p:nvPr/>
          </p:nvSpPr>
          <p:spPr bwMode="auto">
            <a:xfrm>
              <a:off x="7162800" y="4587875"/>
              <a:ext cx="152400" cy="1524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32" name="Oval 136"/>
            <p:cNvSpPr>
              <a:spLocks noChangeArrowheads="1"/>
            </p:cNvSpPr>
            <p:nvPr/>
          </p:nvSpPr>
          <p:spPr bwMode="auto">
            <a:xfrm>
              <a:off x="7086600" y="4664075"/>
              <a:ext cx="152400" cy="152400"/>
            </a:xfrm>
            <a:prstGeom prst="ellipse">
              <a:avLst/>
            </a:prstGeom>
            <a:solidFill>
              <a:srgbClr val="CC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37" name="Freeform 141"/>
            <p:cNvSpPr>
              <a:spLocks/>
            </p:cNvSpPr>
            <p:nvPr/>
          </p:nvSpPr>
          <p:spPr bwMode="auto">
            <a:xfrm>
              <a:off x="5492750" y="4432300"/>
              <a:ext cx="1670050" cy="169863"/>
            </a:xfrm>
            <a:custGeom>
              <a:avLst/>
              <a:gdLst/>
              <a:ahLst/>
              <a:cxnLst>
                <a:cxn ang="0">
                  <a:pos x="0" y="107"/>
                </a:cxn>
                <a:cxn ang="0">
                  <a:pos x="476" y="2"/>
                </a:cxn>
                <a:cxn ang="0">
                  <a:pos x="1052" y="98"/>
                </a:cxn>
              </a:cxnLst>
              <a:rect l="0" t="0" r="r" b="b"/>
              <a:pathLst>
                <a:path w="1052" h="107">
                  <a:moveTo>
                    <a:pt x="0" y="107"/>
                  </a:moveTo>
                  <a:cubicBezTo>
                    <a:pt x="79" y="88"/>
                    <a:pt x="301" y="4"/>
                    <a:pt x="476" y="2"/>
                  </a:cubicBezTo>
                  <a:cubicBezTo>
                    <a:pt x="651" y="0"/>
                    <a:pt x="852" y="46"/>
                    <a:pt x="1052" y="98"/>
                  </a:cubicBezTo>
                </a:path>
              </a:pathLst>
            </a:custGeom>
            <a:noFill/>
            <a:ln w="25400" cap="flat" cmpd="sng">
              <a:solidFill>
                <a:srgbClr val="CC0000"/>
              </a:solidFill>
              <a:prstDash val="solid"/>
              <a:miter lim="800000"/>
              <a:headEnd type="none" w="med" len="med"/>
              <a:tailEnd type="triangle" w="med" len="me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38" name="Freeform 142"/>
            <p:cNvSpPr>
              <a:spLocks/>
            </p:cNvSpPr>
            <p:nvPr/>
          </p:nvSpPr>
          <p:spPr bwMode="auto">
            <a:xfrm>
              <a:off x="5465763" y="4600575"/>
              <a:ext cx="1544637" cy="738188"/>
            </a:xfrm>
            <a:custGeom>
              <a:avLst/>
              <a:gdLst/>
              <a:ahLst/>
              <a:cxnLst>
                <a:cxn ang="0">
                  <a:pos x="0" y="465"/>
                </a:cxn>
                <a:cxn ang="0">
                  <a:pos x="340" y="63"/>
                </a:cxn>
                <a:cxn ang="0">
                  <a:pos x="973" y="88"/>
                </a:cxn>
              </a:cxnLst>
              <a:rect l="0" t="0" r="r" b="b"/>
              <a:pathLst>
                <a:path w="973" h="465">
                  <a:moveTo>
                    <a:pt x="0" y="465"/>
                  </a:moveTo>
                  <a:cubicBezTo>
                    <a:pt x="57" y="398"/>
                    <a:pt x="178" y="126"/>
                    <a:pt x="340" y="63"/>
                  </a:cubicBezTo>
                  <a:cubicBezTo>
                    <a:pt x="502" y="0"/>
                    <a:pt x="841" y="83"/>
                    <a:pt x="973" y="88"/>
                  </a:cubicBezTo>
                </a:path>
              </a:pathLst>
            </a:custGeom>
            <a:noFill/>
            <a:ln w="25400" cap="flat" cmpd="sng">
              <a:solidFill>
                <a:srgbClr val="CC0000"/>
              </a:solidFill>
              <a:prstDash val="solid"/>
              <a:miter lim="800000"/>
              <a:headEnd type="none" w="med" len="med"/>
              <a:tailEnd type="triangle" w="med" len="med"/>
            </a:ln>
            <a:effectLst/>
          </p:spPr>
          <p:txBody>
            <a:bodyPr wrap="none" anchor="ctr">
              <a:prstTxWarp prst="textNoShape">
                <a:avLst/>
              </a:prstTxWarp>
            </a:bodyPr>
            <a:lstStyle/>
            <a:p>
              <a:endParaRPr lang="en-US">
                <a:solidFill>
                  <a:srgbClr val="000000"/>
                </a:solidFill>
                <a:latin typeface="Avenir Book"/>
                <a:cs typeface="Avenir Book"/>
              </a:endParaRPr>
            </a:p>
          </p:txBody>
        </p:sp>
      </p:grpSp>
      <p:grpSp>
        <p:nvGrpSpPr>
          <p:cNvPr id="6" name="Group 53"/>
          <p:cNvGrpSpPr/>
          <p:nvPr/>
        </p:nvGrpSpPr>
        <p:grpSpPr>
          <a:xfrm>
            <a:off x="3581400" y="4816475"/>
            <a:ext cx="4648200" cy="1493838"/>
            <a:chOff x="3581400" y="4816475"/>
            <a:chExt cx="4648200" cy="1493838"/>
          </a:xfrm>
        </p:grpSpPr>
        <p:sp>
          <p:nvSpPr>
            <p:cNvPr id="183428" name="Oval 132"/>
            <p:cNvSpPr>
              <a:spLocks noChangeArrowheads="1"/>
            </p:cNvSpPr>
            <p:nvPr/>
          </p:nvSpPr>
          <p:spPr bwMode="auto">
            <a:xfrm>
              <a:off x="3581400" y="4816475"/>
              <a:ext cx="1905000" cy="381000"/>
            </a:xfrm>
            <a:prstGeom prst="ellipse">
              <a:avLst/>
            </a:prstGeom>
            <a:noFill/>
            <a:ln w="2857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30" name="Oval 134"/>
            <p:cNvSpPr>
              <a:spLocks noChangeArrowheads="1"/>
            </p:cNvSpPr>
            <p:nvPr/>
          </p:nvSpPr>
          <p:spPr bwMode="auto">
            <a:xfrm>
              <a:off x="3581400" y="5578475"/>
              <a:ext cx="1905000" cy="381000"/>
            </a:xfrm>
            <a:prstGeom prst="ellipse">
              <a:avLst/>
            </a:prstGeom>
            <a:noFill/>
            <a:ln w="2857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33" name="Oval 137"/>
            <p:cNvSpPr>
              <a:spLocks noChangeArrowheads="1"/>
            </p:cNvSpPr>
            <p:nvPr/>
          </p:nvSpPr>
          <p:spPr bwMode="auto">
            <a:xfrm>
              <a:off x="8077200" y="5426075"/>
              <a:ext cx="152400" cy="1524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34" name="Oval 138"/>
            <p:cNvSpPr>
              <a:spLocks noChangeArrowheads="1"/>
            </p:cNvSpPr>
            <p:nvPr/>
          </p:nvSpPr>
          <p:spPr bwMode="auto">
            <a:xfrm>
              <a:off x="8001000" y="5349875"/>
              <a:ext cx="152400" cy="152400"/>
            </a:xfrm>
            <a:prstGeom prst="ellipse">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39" name="Freeform 143"/>
            <p:cNvSpPr>
              <a:spLocks/>
            </p:cNvSpPr>
            <p:nvPr/>
          </p:nvSpPr>
          <p:spPr bwMode="auto">
            <a:xfrm>
              <a:off x="5465763" y="5046663"/>
              <a:ext cx="2535237" cy="1062037"/>
            </a:xfrm>
            <a:custGeom>
              <a:avLst/>
              <a:gdLst/>
              <a:ahLst/>
              <a:cxnLst>
                <a:cxn ang="0">
                  <a:pos x="0" y="0"/>
                </a:cxn>
                <a:cxn ang="0">
                  <a:pos x="236" y="323"/>
                </a:cxn>
                <a:cxn ang="0">
                  <a:pos x="855" y="584"/>
                </a:cxn>
                <a:cxn ang="0">
                  <a:pos x="1274" y="627"/>
                </a:cxn>
                <a:cxn ang="0">
                  <a:pos x="1597" y="335"/>
                </a:cxn>
              </a:cxnLst>
              <a:rect l="0" t="0" r="r" b="b"/>
              <a:pathLst>
                <a:path w="1597" h="669">
                  <a:moveTo>
                    <a:pt x="0" y="0"/>
                  </a:moveTo>
                  <a:cubicBezTo>
                    <a:pt x="39" y="54"/>
                    <a:pt x="93" y="226"/>
                    <a:pt x="236" y="323"/>
                  </a:cubicBezTo>
                  <a:cubicBezTo>
                    <a:pt x="379" y="420"/>
                    <a:pt x="682" y="533"/>
                    <a:pt x="855" y="584"/>
                  </a:cubicBezTo>
                  <a:cubicBezTo>
                    <a:pt x="1028" y="635"/>
                    <a:pt x="1150" y="669"/>
                    <a:pt x="1274" y="627"/>
                  </a:cubicBezTo>
                  <a:cubicBezTo>
                    <a:pt x="1398" y="585"/>
                    <a:pt x="1530" y="396"/>
                    <a:pt x="1597" y="335"/>
                  </a:cubicBezTo>
                </a:path>
              </a:pathLst>
            </a:custGeom>
            <a:noFill/>
            <a:ln w="25400" cap="flat" cmpd="sng">
              <a:solidFill>
                <a:schemeClr val="tx1"/>
              </a:solidFill>
              <a:prstDash val="solid"/>
              <a:miter lim="800000"/>
              <a:headEnd type="none" w="med" len="med"/>
              <a:tailEnd type="triangle" w="med" len="me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83440" name="Freeform 144"/>
            <p:cNvSpPr>
              <a:spLocks/>
            </p:cNvSpPr>
            <p:nvPr/>
          </p:nvSpPr>
          <p:spPr bwMode="auto">
            <a:xfrm>
              <a:off x="5492750" y="5654675"/>
              <a:ext cx="2660650" cy="655638"/>
            </a:xfrm>
            <a:custGeom>
              <a:avLst/>
              <a:gdLst/>
              <a:ahLst/>
              <a:cxnLst>
                <a:cxn ang="0">
                  <a:pos x="0" y="70"/>
                </a:cxn>
                <a:cxn ang="0">
                  <a:pos x="1196" y="401"/>
                </a:cxn>
                <a:cxn ang="0">
                  <a:pos x="1676" y="0"/>
                </a:cxn>
              </a:cxnLst>
              <a:rect l="0" t="0" r="r" b="b"/>
              <a:pathLst>
                <a:path w="1676" h="413">
                  <a:moveTo>
                    <a:pt x="0" y="70"/>
                  </a:moveTo>
                  <a:cubicBezTo>
                    <a:pt x="199" y="125"/>
                    <a:pt x="917" y="413"/>
                    <a:pt x="1196" y="401"/>
                  </a:cubicBezTo>
                  <a:cubicBezTo>
                    <a:pt x="1475" y="389"/>
                    <a:pt x="1576" y="84"/>
                    <a:pt x="1676" y="0"/>
                  </a:cubicBezTo>
                </a:path>
              </a:pathLst>
            </a:custGeom>
            <a:noFill/>
            <a:ln w="25400" cap="flat" cmpd="sng">
              <a:solidFill>
                <a:schemeClr val="tx1"/>
              </a:solidFill>
              <a:prstDash val="solid"/>
              <a:miter lim="800000"/>
              <a:headEnd type="none" w="med" len="med"/>
              <a:tailEnd type="triangle" w="med" len="med"/>
            </a:ln>
            <a:effectLst/>
          </p:spPr>
          <p:txBody>
            <a:bodyPr wrap="none" anchor="ctr">
              <a:prstTxWarp prst="textNoShape">
                <a:avLst/>
              </a:prstTxWarp>
            </a:bodyPr>
            <a:lstStyle/>
            <a:p>
              <a:endParaRPr lang="en-US">
                <a:solidFill>
                  <a:srgbClr val="000000"/>
                </a:solidFill>
                <a:latin typeface="Avenir Book"/>
                <a:cs typeface="Avenir Book"/>
              </a:endParaRPr>
            </a:p>
          </p:txBody>
        </p:sp>
      </p:grpSp>
      <p:sp>
        <p:nvSpPr>
          <p:cNvPr id="183441" name="Text Box 145"/>
          <p:cNvSpPr txBox="1">
            <a:spLocks noChangeArrowheads="1"/>
          </p:cNvSpPr>
          <p:nvPr/>
        </p:nvSpPr>
        <p:spPr bwMode="auto">
          <a:xfrm>
            <a:off x="3733800" y="5975350"/>
            <a:ext cx="6096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i="1">
                <a:solidFill>
                  <a:srgbClr val="000000"/>
                </a:solidFill>
                <a:latin typeface="Avenir Book"/>
                <a:cs typeface="Avenir Book"/>
                <a:sym typeface="Symbol" pitchFamily="-112" charset="2"/>
              </a:rPr>
              <a:t>e</a:t>
            </a:r>
            <a:r>
              <a:rPr lang="en-US" sz="1600" baseline="-25000">
                <a:solidFill>
                  <a:srgbClr val="000000"/>
                </a:solidFill>
                <a:latin typeface="Avenir Book"/>
                <a:cs typeface="Avenir Book"/>
                <a:sym typeface="Symbol" pitchFamily="-112" charset="2"/>
              </a:rPr>
              <a:t>1</a:t>
            </a:r>
            <a:endParaRPr lang="en-US" sz="1600">
              <a:solidFill>
                <a:srgbClr val="000000"/>
              </a:solidFill>
              <a:latin typeface="Avenir Book"/>
              <a:cs typeface="Avenir Book"/>
              <a:sym typeface="Symbol" pitchFamily="-112" charset="2"/>
            </a:endParaRPr>
          </a:p>
        </p:txBody>
      </p:sp>
      <p:sp>
        <p:nvSpPr>
          <p:cNvPr id="183442" name="Text Box 146"/>
          <p:cNvSpPr txBox="1">
            <a:spLocks noChangeArrowheads="1"/>
          </p:cNvSpPr>
          <p:nvPr/>
        </p:nvSpPr>
        <p:spPr bwMode="auto">
          <a:xfrm>
            <a:off x="4724400" y="5975350"/>
            <a:ext cx="609600"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i="1">
                <a:solidFill>
                  <a:srgbClr val="000000"/>
                </a:solidFill>
                <a:latin typeface="Avenir Book"/>
                <a:cs typeface="Avenir Book"/>
                <a:sym typeface="Symbol" pitchFamily="-112" charset="2"/>
              </a:rPr>
              <a:t>e</a:t>
            </a:r>
            <a:r>
              <a:rPr lang="en-US" sz="1600" baseline="-25000">
                <a:solidFill>
                  <a:srgbClr val="000000"/>
                </a:solidFill>
                <a:latin typeface="Avenir Book"/>
                <a:cs typeface="Avenir Book"/>
                <a:sym typeface="Symbol" pitchFamily="-112" charset="2"/>
              </a:rPr>
              <a:t>2</a:t>
            </a:r>
            <a:endParaRPr lang="en-US" sz="1600">
              <a:solidFill>
                <a:srgbClr val="000000"/>
              </a:solidFill>
              <a:latin typeface="Avenir Book"/>
              <a:cs typeface="Avenir Book"/>
              <a:sym typeface="Symbol" pitchFamily="-112" charset="2"/>
            </a:endParaRPr>
          </a:p>
        </p:txBody>
      </p:sp>
      <p:sp>
        <p:nvSpPr>
          <p:cNvPr id="183444" name="Rectangle 148"/>
          <p:cNvSpPr>
            <a:spLocks noChangeArrowheads="1"/>
          </p:cNvSpPr>
          <p:nvPr/>
        </p:nvSpPr>
        <p:spPr bwMode="auto">
          <a:xfrm>
            <a:off x="3352800" y="6613525"/>
            <a:ext cx="5791200" cy="244475"/>
          </a:xfrm>
          <a:prstGeom prst="rect">
            <a:avLst/>
          </a:prstGeom>
          <a:noFill/>
          <a:ln w="9525">
            <a:noFill/>
            <a:miter lim="800000"/>
            <a:headEnd/>
            <a:tailEnd/>
          </a:ln>
          <a:effectLst/>
        </p:spPr>
        <p:txBody>
          <a:bodyPr>
            <a:prstTxWarp prst="textNoShape">
              <a:avLst/>
            </a:prstTxWarp>
            <a:spAutoFit/>
          </a:bodyPr>
          <a:lstStyle/>
          <a:p>
            <a:r>
              <a:rPr lang="en-US" sz="1000">
                <a:solidFill>
                  <a:srgbClr val="000000"/>
                </a:solidFill>
                <a:latin typeface="Avenir Book"/>
                <a:cs typeface="Avenir Book"/>
              </a:rPr>
              <a:t>* Slides from Dan Klein, Sep Kamvar, Chris Manning, Natural Language Group Stanford University</a:t>
            </a:r>
          </a:p>
        </p:txBody>
      </p:sp>
      <p:sp>
        <p:nvSpPr>
          <p:cNvPr id="55" name="Rectangle 54"/>
          <p:cNvSpPr/>
          <p:nvPr/>
        </p:nvSpPr>
        <p:spPr>
          <a:xfrm>
            <a:off x="381000" y="3886200"/>
            <a:ext cx="7772400" cy="461665"/>
          </a:xfrm>
          <a:prstGeom prst="rect">
            <a:avLst/>
          </a:prstGeom>
        </p:spPr>
        <p:txBody>
          <a:bodyPr wrap="square">
            <a:spAutoFit/>
          </a:bodyPr>
          <a:lstStyle/>
          <a:p>
            <a:pPr marL="342900" indent="-342900">
              <a:spcBef>
                <a:spcPct val="20000"/>
              </a:spcBef>
              <a:buClr>
                <a:srgbClr val="009999"/>
              </a:buClr>
              <a:buSzPct val="80000"/>
            </a:pPr>
            <a:r>
              <a:rPr lang="en-US" sz="2400" dirty="0" smtClean="0">
                <a:solidFill>
                  <a:srgbClr val="000000"/>
                </a:solidFill>
                <a:latin typeface="Avenir Book"/>
                <a:cs typeface="Avenir Book"/>
              </a:rPr>
              <a:t>Clusters clear regardless of row ordering:</a:t>
            </a:r>
            <a:endParaRPr lang="en-US" sz="2400" dirty="0">
              <a:solidFill>
                <a:srgbClr val="000000"/>
              </a:solidFill>
              <a:latin typeface="Avenir Book"/>
              <a:cs typeface="Avenir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0"/>
            <a:ext cx="8229600" cy="1143000"/>
          </a:xfrm>
        </p:spPr>
        <p:txBody>
          <a:bodyPr/>
          <a:lstStyle/>
          <a:p>
            <a:pPr eaLnBrk="1" hangingPunct="1"/>
            <a:r>
              <a:rPr lang="en-US" dirty="0">
                <a:latin typeface="Avenir Book"/>
                <a:ea typeface="ＭＳ Ｐゴシック" pitchFamily="-1" charset="-128"/>
                <a:cs typeface="Avenir Book"/>
              </a:rPr>
              <a:t>Example eigenvector</a:t>
            </a:r>
          </a:p>
        </p:txBody>
      </p:sp>
      <p:pic>
        <p:nvPicPr>
          <p:cNvPr id="178179" name="Picture 3"/>
          <p:cNvPicPr>
            <a:picLocks noChangeAspect="1" noChangeArrowheads="1"/>
          </p:cNvPicPr>
          <p:nvPr/>
        </p:nvPicPr>
        <p:blipFill>
          <a:blip r:embed="rId3"/>
          <a:srcRect/>
          <a:stretch>
            <a:fillRect/>
          </a:stretch>
        </p:blipFill>
        <p:spPr bwMode="auto">
          <a:xfrm>
            <a:off x="4572000" y="1066800"/>
            <a:ext cx="3057489" cy="2362200"/>
          </a:xfrm>
          <a:prstGeom prst="rect">
            <a:avLst/>
          </a:prstGeom>
          <a:noFill/>
          <a:ln w="9525">
            <a:noFill/>
            <a:miter lim="800000"/>
            <a:headEnd/>
            <a:tailEnd/>
          </a:ln>
        </p:spPr>
      </p:pic>
      <p:pic>
        <p:nvPicPr>
          <p:cNvPr id="178180" name="Picture 4"/>
          <p:cNvPicPr>
            <a:picLocks noChangeAspect="1" noChangeArrowheads="1"/>
          </p:cNvPicPr>
          <p:nvPr/>
        </p:nvPicPr>
        <p:blipFill>
          <a:blip r:embed="rId4"/>
          <a:srcRect/>
          <a:stretch>
            <a:fillRect/>
          </a:stretch>
        </p:blipFill>
        <p:spPr bwMode="auto">
          <a:xfrm>
            <a:off x="762000" y="3505200"/>
            <a:ext cx="2438400" cy="2452914"/>
          </a:xfrm>
          <a:prstGeom prst="rect">
            <a:avLst/>
          </a:prstGeom>
          <a:noFill/>
          <a:ln w="9525">
            <a:noFill/>
            <a:miter lim="800000"/>
            <a:headEnd/>
            <a:tailEnd/>
          </a:ln>
        </p:spPr>
      </p:pic>
      <p:pic>
        <p:nvPicPr>
          <p:cNvPr id="178181" name="Picture 5"/>
          <p:cNvPicPr>
            <a:picLocks noChangeAspect="1" noChangeArrowheads="1"/>
          </p:cNvPicPr>
          <p:nvPr/>
        </p:nvPicPr>
        <p:blipFill>
          <a:blip r:embed="rId5"/>
          <a:srcRect/>
          <a:stretch>
            <a:fillRect/>
          </a:stretch>
        </p:blipFill>
        <p:spPr bwMode="auto">
          <a:xfrm>
            <a:off x="685800" y="1066800"/>
            <a:ext cx="2846510" cy="2286000"/>
          </a:xfrm>
          <a:prstGeom prst="rect">
            <a:avLst/>
          </a:prstGeom>
          <a:noFill/>
          <a:ln w="9525">
            <a:noFill/>
            <a:miter lim="800000"/>
            <a:headEnd/>
            <a:tailEnd/>
          </a:ln>
        </p:spPr>
      </p:pic>
      <p:sp>
        <p:nvSpPr>
          <p:cNvPr id="178182" name="Text Box 6"/>
          <p:cNvSpPr txBox="1">
            <a:spLocks noChangeArrowheads="1"/>
          </p:cNvSpPr>
          <p:nvPr/>
        </p:nvSpPr>
        <p:spPr bwMode="auto">
          <a:xfrm>
            <a:off x="1752600" y="2057400"/>
            <a:ext cx="821290" cy="369332"/>
          </a:xfrm>
          <a:prstGeom prst="rect">
            <a:avLst/>
          </a:prstGeom>
          <a:noFill/>
          <a:ln w="9525">
            <a:noFill/>
            <a:miter lim="800000"/>
            <a:headEnd/>
            <a:tailEnd/>
          </a:ln>
        </p:spPr>
        <p:txBody>
          <a:bodyPr wrap="none">
            <a:prstTxWarp prst="textNoShape">
              <a:avLst/>
            </a:prstTxWarp>
            <a:spAutoFit/>
          </a:bodyPr>
          <a:lstStyle/>
          <a:p>
            <a:pPr eaLnBrk="0" hangingPunct="0"/>
            <a:r>
              <a:rPr lang="en-US" dirty="0">
                <a:solidFill>
                  <a:srgbClr val="000000"/>
                </a:solidFill>
                <a:latin typeface="Avenir Book"/>
                <a:cs typeface="Avenir Book"/>
              </a:rPr>
              <a:t>points</a:t>
            </a:r>
          </a:p>
        </p:txBody>
      </p:sp>
      <p:sp>
        <p:nvSpPr>
          <p:cNvPr id="178183" name="Text Box 8"/>
          <p:cNvSpPr txBox="1">
            <a:spLocks noChangeArrowheads="1"/>
          </p:cNvSpPr>
          <p:nvPr/>
        </p:nvSpPr>
        <p:spPr bwMode="auto">
          <a:xfrm>
            <a:off x="4876800" y="1295400"/>
            <a:ext cx="2314343" cy="369332"/>
          </a:xfrm>
          <a:prstGeom prst="rect">
            <a:avLst/>
          </a:prstGeom>
          <a:noFill/>
          <a:ln w="9525">
            <a:noFill/>
            <a:miter lim="800000"/>
            <a:headEnd/>
            <a:tailEnd/>
          </a:ln>
        </p:spPr>
        <p:txBody>
          <a:bodyPr wrap="none">
            <a:prstTxWarp prst="textNoShape">
              <a:avLst/>
            </a:prstTxWarp>
            <a:spAutoFit/>
          </a:bodyPr>
          <a:lstStyle/>
          <a:p>
            <a:pPr eaLnBrk="0" hangingPunct="0"/>
            <a:r>
              <a:rPr lang="en-US" dirty="0" smtClean="0">
                <a:solidFill>
                  <a:srgbClr val="000000"/>
                </a:solidFill>
                <a:latin typeface="Avenir Book"/>
                <a:cs typeface="Avenir Book"/>
              </a:rPr>
              <a:t>Eigenvector (largest)</a:t>
            </a:r>
            <a:endParaRPr lang="en-US" dirty="0">
              <a:solidFill>
                <a:srgbClr val="000000"/>
              </a:solidFill>
              <a:latin typeface="Avenir Book"/>
              <a:cs typeface="Avenir Book"/>
            </a:endParaRPr>
          </a:p>
        </p:txBody>
      </p:sp>
      <p:sp>
        <p:nvSpPr>
          <p:cNvPr id="178185" name="Oval 10"/>
          <p:cNvSpPr>
            <a:spLocks noChangeArrowheads="1"/>
          </p:cNvSpPr>
          <p:nvPr/>
        </p:nvSpPr>
        <p:spPr bwMode="auto">
          <a:xfrm>
            <a:off x="6629400" y="1066800"/>
            <a:ext cx="956235" cy="2438400"/>
          </a:xfrm>
          <a:prstGeom prst="ellipse">
            <a:avLst/>
          </a:prstGeom>
          <a:noFill/>
          <a:ln w="38100">
            <a:solidFill>
              <a:schemeClr val="accent2"/>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78186" name="Text Box 7"/>
          <p:cNvSpPr txBox="1">
            <a:spLocks noChangeArrowheads="1"/>
          </p:cNvSpPr>
          <p:nvPr/>
        </p:nvSpPr>
        <p:spPr bwMode="auto">
          <a:xfrm>
            <a:off x="1066800" y="6019800"/>
            <a:ext cx="1589088" cy="369888"/>
          </a:xfrm>
          <a:prstGeom prst="rect">
            <a:avLst/>
          </a:prstGeom>
          <a:noFill/>
          <a:ln w="9525">
            <a:noFill/>
            <a:miter lim="800000"/>
            <a:headEnd/>
            <a:tailEnd/>
          </a:ln>
        </p:spPr>
        <p:txBody>
          <a:bodyPr wrap="none">
            <a:prstTxWarp prst="textNoShape">
              <a:avLst/>
            </a:prstTxWarp>
            <a:spAutoFit/>
          </a:bodyPr>
          <a:lstStyle/>
          <a:p>
            <a:pPr eaLnBrk="0" hangingPunct="0"/>
            <a:r>
              <a:rPr lang="en-US" dirty="0">
                <a:solidFill>
                  <a:srgbClr val="000000"/>
                </a:solidFill>
                <a:latin typeface="Avenir Book"/>
                <a:cs typeface="Avenir Book"/>
              </a:rPr>
              <a:t>Affinity matrix</a:t>
            </a:r>
          </a:p>
        </p:txBody>
      </p:sp>
      <p:sp>
        <p:nvSpPr>
          <p:cNvPr id="11" name="Text Box 7"/>
          <p:cNvSpPr txBox="1">
            <a:spLocks noChangeArrowheads="1"/>
          </p:cNvSpPr>
          <p:nvPr/>
        </p:nvSpPr>
        <p:spPr bwMode="auto">
          <a:xfrm>
            <a:off x="3498704" y="3505200"/>
            <a:ext cx="5655837" cy="830997"/>
          </a:xfrm>
          <a:prstGeom prst="rect">
            <a:avLst/>
          </a:prstGeom>
          <a:noFill/>
          <a:ln w="9525">
            <a:noFill/>
            <a:miter lim="800000"/>
            <a:headEnd/>
            <a:tailEnd/>
          </a:ln>
        </p:spPr>
        <p:txBody>
          <a:bodyPr wrap="none">
            <a:prstTxWarp prst="textNoShape">
              <a:avLst/>
            </a:prstTxWarp>
            <a:spAutoFit/>
          </a:bodyPr>
          <a:lstStyle/>
          <a:p>
            <a:pPr eaLnBrk="0" hangingPunct="0"/>
            <a:r>
              <a:rPr lang="en-US" sz="1600" dirty="0" smtClean="0">
                <a:solidFill>
                  <a:srgbClr val="000000"/>
                </a:solidFill>
                <a:latin typeface="Avenir Book"/>
                <a:cs typeface="Avenir Book"/>
              </a:rPr>
              <a:t>The eigenvector corresponding to the largest </a:t>
            </a:r>
            <a:r>
              <a:rPr lang="en-US" sz="1600" dirty="0" err="1" smtClean="0">
                <a:solidFill>
                  <a:srgbClr val="000000"/>
                </a:solidFill>
                <a:latin typeface="Avenir Book"/>
                <a:cs typeface="Avenir Book"/>
              </a:rPr>
              <a:t>eigenvalue</a:t>
            </a:r>
            <a:r>
              <a:rPr lang="en-US" sz="1600" dirty="0" smtClean="0">
                <a:solidFill>
                  <a:srgbClr val="000000"/>
                </a:solidFill>
                <a:latin typeface="Avenir Book"/>
                <a:cs typeface="Avenir Book"/>
              </a:rPr>
              <a:t> </a:t>
            </a:r>
          </a:p>
          <a:p>
            <a:pPr eaLnBrk="0" hangingPunct="0"/>
            <a:r>
              <a:rPr lang="en-US" sz="1600" dirty="0" smtClean="0">
                <a:solidFill>
                  <a:srgbClr val="000000"/>
                </a:solidFill>
                <a:latin typeface="Avenir Book"/>
                <a:cs typeface="Avenir Book"/>
              </a:rPr>
              <a:t>of the affinity matrix. Most values are small, but some, </a:t>
            </a:r>
          </a:p>
          <a:p>
            <a:pPr eaLnBrk="0" hangingPunct="0"/>
            <a:r>
              <a:rPr lang="en-US" sz="1600" dirty="0" smtClean="0">
                <a:solidFill>
                  <a:srgbClr val="000000"/>
                </a:solidFill>
                <a:latin typeface="Avenir Book"/>
                <a:cs typeface="Avenir Book"/>
              </a:rPr>
              <a:t>corresponding to the elements of the main cluster, are large</a:t>
            </a:r>
            <a:endParaRPr lang="en-US" sz="1600" dirty="0">
              <a:solidFill>
                <a:srgbClr val="000000"/>
              </a:solidFill>
              <a:latin typeface="Avenir Book"/>
              <a:cs typeface="Avenir Book"/>
            </a:endParaRPr>
          </a:p>
        </p:txBody>
      </p:sp>
      <p:sp>
        <p:nvSpPr>
          <p:cNvPr id="12" name="TextBox 11"/>
          <p:cNvSpPr txBox="1"/>
          <p:nvPr/>
        </p:nvSpPr>
        <p:spPr>
          <a:xfrm>
            <a:off x="0" y="6604084"/>
            <a:ext cx="2411927" cy="253916"/>
          </a:xfrm>
          <a:prstGeom prst="rect">
            <a:avLst/>
          </a:prstGeom>
          <a:noFill/>
        </p:spPr>
        <p:txBody>
          <a:bodyPr wrap="none" rtlCol="0">
            <a:spAutoFit/>
          </a:bodyPr>
          <a:lstStyle/>
          <a:p>
            <a:r>
              <a:rPr lang="en-US" sz="1050" dirty="0" smtClean="0">
                <a:solidFill>
                  <a:srgbClr val="000000"/>
                </a:solidFill>
                <a:latin typeface="Avenir Book"/>
                <a:cs typeface="Avenir Book"/>
              </a:rPr>
              <a:t>See Forsyth Ponce, Chapter 14 given</a:t>
            </a:r>
            <a:endParaRPr lang="en-US" sz="1050" dirty="0">
              <a:solidFill>
                <a:srgbClr val="000000"/>
              </a:solidFill>
              <a:latin typeface="Avenir Book"/>
              <a:cs typeface="Avenir Book"/>
            </a:endParaRPr>
          </a:p>
        </p:txBody>
      </p:sp>
      <p:pic>
        <p:nvPicPr>
          <p:cNvPr id="13" name="Picture 12"/>
          <p:cNvPicPr>
            <a:picLocks noChangeAspect="1"/>
          </p:cNvPicPr>
          <p:nvPr/>
        </p:nvPicPr>
        <p:blipFill>
          <a:blip r:embed="rId6"/>
          <a:stretch>
            <a:fillRect/>
          </a:stretch>
        </p:blipFill>
        <p:spPr>
          <a:xfrm>
            <a:off x="3657600" y="4419600"/>
            <a:ext cx="5151634" cy="1412204"/>
          </a:xfrm>
          <a:prstGeom prst="rect">
            <a:avLst/>
          </a:prstGeom>
        </p:spPr>
      </p:pic>
      <p:sp>
        <p:nvSpPr>
          <p:cNvPr id="14" name="Text Box 8"/>
          <p:cNvSpPr txBox="1">
            <a:spLocks noChangeArrowheads="1"/>
          </p:cNvSpPr>
          <p:nvPr/>
        </p:nvSpPr>
        <p:spPr bwMode="auto">
          <a:xfrm>
            <a:off x="3421539" y="5943600"/>
            <a:ext cx="5570061" cy="646331"/>
          </a:xfrm>
          <a:prstGeom prst="rect">
            <a:avLst/>
          </a:prstGeom>
          <a:noFill/>
          <a:ln w="9525">
            <a:noFill/>
            <a:miter lim="800000"/>
            <a:headEnd/>
            <a:tailEnd/>
          </a:ln>
        </p:spPr>
        <p:txBody>
          <a:bodyPr wrap="none">
            <a:prstTxWarp prst="textNoShape">
              <a:avLst/>
            </a:prstTxWarp>
            <a:spAutoFit/>
          </a:bodyPr>
          <a:lstStyle/>
          <a:p>
            <a:pPr eaLnBrk="0" hangingPunct="0"/>
            <a:r>
              <a:rPr lang="en-US" sz="1200" dirty="0" smtClean="0">
                <a:solidFill>
                  <a:srgbClr val="000000"/>
                </a:solidFill>
                <a:latin typeface="Avenir Book"/>
                <a:cs typeface="Avenir Book"/>
              </a:rPr>
              <a:t>The 3 next eigenvectors corresponding to the next 3 largest eigenvalues</a:t>
            </a:r>
          </a:p>
          <a:p>
            <a:pPr eaLnBrk="0" hangingPunct="0"/>
            <a:r>
              <a:rPr lang="en-US" sz="1200" dirty="0" smtClean="0">
                <a:solidFill>
                  <a:srgbClr val="000000"/>
                </a:solidFill>
                <a:latin typeface="Avenir Book"/>
                <a:cs typeface="Avenir Book"/>
              </a:rPr>
              <a:t>of the affinity matrix. Most values are small but for (disjoint) sets of elements</a:t>
            </a:r>
          </a:p>
          <a:p>
            <a:pPr eaLnBrk="0" hangingPunct="0"/>
            <a:r>
              <a:rPr lang="en-US" sz="1200" dirty="0" smtClean="0">
                <a:solidFill>
                  <a:srgbClr val="000000"/>
                </a:solidFill>
                <a:latin typeface="Avenir Book"/>
                <a:cs typeface="Avenir Book"/>
              </a:rPr>
              <a:t>the values are large.  This follows from the block structure of the affinity matrix</a:t>
            </a:r>
            <a:endParaRPr lang="en-US" sz="1200"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Graph-based Image Segmentation</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565632" y="1824335"/>
            <a:ext cx="53340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pic>
        <p:nvPicPr>
          <p:cNvPr id="4" name="Picture 3"/>
          <p:cNvPicPr>
            <a:picLocks noChangeAspect="1"/>
          </p:cNvPicPr>
          <p:nvPr/>
        </p:nvPicPr>
        <p:blipFill>
          <a:blip r:embed="rId3"/>
          <a:stretch>
            <a:fillRect/>
          </a:stretch>
        </p:blipFill>
        <p:spPr>
          <a:xfrm>
            <a:off x="3810000" y="1600200"/>
            <a:ext cx="945848" cy="842665"/>
          </a:xfrm>
          <a:prstGeom prst="rect">
            <a:avLst/>
          </a:prstGeom>
        </p:spPr>
      </p:pic>
      <p:pic>
        <p:nvPicPr>
          <p:cNvPr id="5" name="Picture 4"/>
          <p:cNvPicPr>
            <a:picLocks noChangeAspect="1"/>
          </p:cNvPicPr>
          <p:nvPr/>
        </p:nvPicPr>
        <p:blipFill>
          <a:blip r:embed="rId4"/>
          <a:stretch>
            <a:fillRect/>
          </a:stretch>
        </p:blipFill>
        <p:spPr>
          <a:xfrm>
            <a:off x="7722886" y="2743200"/>
            <a:ext cx="1116314" cy="1219200"/>
          </a:xfrm>
          <a:prstGeom prst="rect">
            <a:avLst/>
          </a:prstGeom>
        </p:spPr>
      </p:pic>
      <p:pic>
        <p:nvPicPr>
          <p:cNvPr id="6" name="Picture 5"/>
          <p:cNvPicPr>
            <a:picLocks noChangeAspect="1"/>
          </p:cNvPicPr>
          <p:nvPr/>
        </p:nvPicPr>
        <p:blipFill>
          <a:blip r:embed="rId5"/>
          <a:stretch>
            <a:fillRect/>
          </a:stretch>
        </p:blipFill>
        <p:spPr>
          <a:xfrm>
            <a:off x="6471340" y="2794000"/>
            <a:ext cx="920060" cy="787400"/>
          </a:xfrm>
          <a:prstGeom prst="rect">
            <a:avLst/>
          </a:prstGeom>
        </p:spPr>
      </p:pic>
      <p:sp>
        <p:nvSpPr>
          <p:cNvPr id="7" name="Rectangle 6"/>
          <p:cNvSpPr/>
          <p:nvPr/>
        </p:nvSpPr>
        <p:spPr>
          <a:xfrm>
            <a:off x="2514600" y="3581400"/>
            <a:ext cx="3903633" cy="461665"/>
          </a:xfrm>
          <a:prstGeom prst="rect">
            <a:avLst/>
          </a:prstGeom>
        </p:spPr>
        <p:txBody>
          <a:bodyPr wrap="none">
            <a:spAutoFit/>
          </a:bodyPr>
          <a:lstStyle/>
          <a:p>
            <a:r>
              <a:rPr lang="en-US" sz="2400" dirty="0" smtClean="0">
                <a:solidFill>
                  <a:srgbClr val="000000"/>
                </a:solidFill>
                <a:latin typeface="Avenir Book"/>
                <a:cs typeface="Avenir Book"/>
              </a:rPr>
              <a:t>2b- Build a similarity </a:t>
            </a:r>
            <a:r>
              <a:rPr lang="en-US" sz="2400" b="1" dirty="0" smtClean="0">
                <a:solidFill>
                  <a:srgbClr val="FF6600"/>
                </a:solidFill>
                <a:latin typeface="Avenir Book"/>
                <a:cs typeface="Avenir Book"/>
              </a:rPr>
              <a:t>matrix</a:t>
            </a:r>
          </a:p>
        </p:txBody>
      </p:sp>
      <p:sp>
        <p:nvSpPr>
          <p:cNvPr id="8" name="Rectangle 7"/>
          <p:cNvSpPr/>
          <p:nvPr/>
        </p:nvSpPr>
        <p:spPr>
          <a:xfrm>
            <a:off x="2286000" y="3048000"/>
            <a:ext cx="3831148" cy="461665"/>
          </a:xfrm>
          <a:prstGeom prst="rect">
            <a:avLst/>
          </a:prstGeom>
        </p:spPr>
        <p:txBody>
          <a:bodyPr wrap="none">
            <a:spAutoFit/>
          </a:bodyPr>
          <a:lstStyle/>
          <a:p>
            <a:r>
              <a:rPr lang="en-US" sz="2400" dirty="0" smtClean="0">
                <a:solidFill>
                  <a:srgbClr val="000000"/>
                </a:solidFill>
                <a:latin typeface="Avenir Book"/>
                <a:cs typeface="Avenir Book"/>
              </a:rPr>
              <a:t>2a- Build a </a:t>
            </a:r>
            <a:r>
              <a:rPr lang="en-US" sz="2400" b="1" dirty="0" smtClean="0">
                <a:solidFill>
                  <a:srgbClr val="FF6600"/>
                </a:solidFill>
                <a:latin typeface="Avenir Book"/>
                <a:cs typeface="Avenir Book"/>
              </a:rPr>
              <a:t>similarity </a:t>
            </a:r>
            <a:r>
              <a:rPr lang="en-US" sz="2400" dirty="0" smtClean="0">
                <a:solidFill>
                  <a:srgbClr val="000000"/>
                </a:solidFill>
                <a:latin typeface="Avenir Book"/>
                <a:cs typeface="Avenir Book"/>
              </a:rPr>
              <a:t>graph</a:t>
            </a:r>
          </a:p>
        </p:txBody>
      </p:sp>
      <p:sp>
        <p:nvSpPr>
          <p:cNvPr id="9" name="Rectangle 8"/>
          <p:cNvSpPr/>
          <p:nvPr/>
        </p:nvSpPr>
        <p:spPr>
          <a:xfrm>
            <a:off x="228600" y="4495800"/>
            <a:ext cx="3667116" cy="461665"/>
          </a:xfrm>
          <a:prstGeom prst="rect">
            <a:avLst/>
          </a:prstGeom>
        </p:spPr>
        <p:txBody>
          <a:bodyPr wrap="none">
            <a:spAutoFit/>
          </a:bodyPr>
          <a:lstStyle/>
          <a:p>
            <a:r>
              <a:rPr lang="en-US" sz="2400" dirty="0" smtClean="0">
                <a:solidFill>
                  <a:srgbClr val="000000"/>
                </a:solidFill>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381000" y="5715000"/>
            <a:ext cx="5562600" cy="830997"/>
          </a:xfrm>
          <a:prstGeom prst="rect">
            <a:avLst/>
          </a:prstGeom>
        </p:spPr>
        <p:txBody>
          <a:bodyPr wrap="square">
            <a:spAutoFit/>
          </a:bodyPr>
          <a:lstStyle/>
          <a:p>
            <a:r>
              <a:rPr lang="en-US" sz="2400" dirty="0" smtClean="0">
                <a:solidFill>
                  <a:srgbClr val="000000"/>
                </a:solidFill>
                <a:latin typeface="Avenir Book"/>
                <a:cs typeface="Avenir Book"/>
              </a:rPr>
              <a:t>4- Cut the graph: </a:t>
            </a:r>
          </a:p>
          <a:p>
            <a:r>
              <a:rPr lang="en-US" sz="2400" dirty="0" smtClean="0">
                <a:solidFill>
                  <a:srgbClr val="000000"/>
                </a:solidFill>
                <a:latin typeface="Avenir Book"/>
                <a:cs typeface="Avenir Book"/>
              </a:rPr>
              <a:t>apply </a:t>
            </a:r>
            <a:r>
              <a:rPr lang="en-US" sz="2400" dirty="0" smtClean="0">
                <a:solidFill>
                  <a:srgbClr val="FF6600"/>
                </a:solidFill>
                <a:latin typeface="Avenir Book"/>
                <a:cs typeface="Avenir Book"/>
              </a:rPr>
              <a:t>threshold </a:t>
            </a:r>
            <a:r>
              <a:rPr lang="en-US" sz="2400" dirty="0" smtClean="0">
                <a:solidFill>
                  <a:srgbClr val="000000"/>
                </a:solidFill>
                <a:latin typeface="Avenir Book"/>
                <a:cs typeface="Avenir Book"/>
              </a:rPr>
              <a:t>to eigenvectors</a:t>
            </a:r>
            <a:endParaRPr lang="en-US" sz="2400" dirty="0">
              <a:solidFill>
                <a:srgbClr val="000000"/>
              </a:solidFill>
              <a:latin typeface="Avenir Book"/>
              <a:cs typeface="Avenir Book"/>
            </a:endParaRPr>
          </a:p>
        </p:txBody>
      </p:sp>
      <p:grpSp>
        <p:nvGrpSpPr>
          <p:cNvPr id="12" name="Group 17"/>
          <p:cNvGrpSpPr/>
          <p:nvPr/>
        </p:nvGrpSpPr>
        <p:grpSpPr>
          <a:xfrm>
            <a:off x="5105400" y="5638800"/>
            <a:ext cx="1276212" cy="1092200"/>
            <a:chOff x="5975832" y="5253335"/>
            <a:chExt cx="1632364" cy="1397000"/>
          </a:xfrm>
        </p:grpSpPr>
        <p:pic>
          <p:nvPicPr>
            <p:cNvPr id="11" name="Picture 10"/>
            <p:cNvPicPr>
              <a:picLocks noChangeAspect="1"/>
            </p:cNvPicPr>
            <p:nvPr/>
          </p:nvPicPr>
          <p:blipFill>
            <a:blip r:embed="rId5"/>
            <a:stretch>
              <a:fillRect/>
            </a:stretch>
          </p:blipFill>
          <p:spPr>
            <a:xfrm>
              <a:off x="5975832" y="5253335"/>
              <a:ext cx="1632364" cy="1397000"/>
            </a:xfrm>
            <a:prstGeom prst="rect">
              <a:avLst/>
            </a:prstGeom>
          </p:spPr>
        </p:pic>
        <p:cxnSp>
          <p:nvCxnSpPr>
            <p:cNvPr id="13" name="Straight Connector 12"/>
            <p:cNvCxnSpPr/>
            <p:nvPr/>
          </p:nvCxnSpPr>
          <p:spPr>
            <a:xfrm>
              <a:off x="5975832" y="5786735"/>
              <a:ext cx="1219200" cy="457200"/>
            </a:xfrm>
            <a:prstGeom prst="line">
              <a:avLst/>
            </a:prstGeom>
            <a:ln w="508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052032" y="5405735"/>
              <a:ext cx="1143000" cy="7620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6200" y="990600"/>
            <a:ext cx="9144000" cy="646331"/>
          </a:xfrm>
          <a:prstGeom prst="rect">
            <a:avLst/>
          </a:prstGeom>
        </p:spPr>
        <p:txBody>
          <a:bodyPr wrap="square">
            <a:spAutoFit/>
          </a:bodyPr>
          <a:lstStyle/>
          <a:p>
            <a:r>
              <a:rPr lang="en-US" dirty="0" smtClean="0">
                <a:solidFill>
                  <a:srgbClr val="000000"/>
                </a:solidFill>
                <a:latin typeface="Avenir Book"/>
                <a:cs typeface="Avenir Book"/>
              </a:rPr>
              <a:t>Goal: Given data points X1, …, </a:t>
            </a:r>
            <a:r>
              <a:rPr lang="en-US" dirty="0" err="1" smtClean="0">
                <a:solidFill>
                  <a:srgbClr val="000000"/>
                </a:solidFill>
                <a:latin typeface="Avenir Book"/>
                <a:cs typeface="Avenir Book"/>
              </a:rPr>
              <a:t>Xn</a:t>
            </a:r>
            <a:r>
              <a:rPr lang="en-US" dirty="0" smtClean="0">
                <a:solidFill>
                  <a:srgbClr val="000000"/>
                </a:solidFill>
                <a:latin typeface="Avenir Book"/>
                <a:cs typeface="Avenir Book"/>
              </a:rPr>
              <a:t> and similarities </a:t>
            </a:r>
            <a:r>
              <a:rPr lang="en-US" dirty="0" err="1" smtClean="0">
                <a:solidFill>
                  <a:srgbClr val="000000"/>
                </a:solidFill>
                <a:latin typeface="Avenir Book"/>
                <a:cs typeface="Avenir Book"/>
              </a:rPr>
              <a:t>w(Xi,Xj</a:t>
            </a:r>
            <a:r>
              <a:rPr lang="en-US" dirty="0" smtClean="0">
                <a:solidFill>
                  <a:srgbClr val="000000"/>
                </a:solidFill>
                <a:latin typeface="Avenir Book"/>
                <a:cs typeface="Avenir Book"/>
              </a:rPr>
              <a:t>), partition the data into groups so that points in a group are similar and points in different groups are dissimilar.</a:t>
            </a:r>
            <a:endParaRPr lang="en-US" dirty="0">
              <a:solidFill>
                <a:srgbClr val="000000"/>
              </a:solidFill>
              <a:latin typeface="Avenir Book"/>
              <a:cs typeface="Avenir Book"/>
            </a:endParaRPr>
          </a:p>
        </p:txBody>
      </p:sp>
      <p:pic>
        <p:nvPicPr>
          <p:cNvPr id="45" name="Picture 44"/>
          <p:cNvPicPr>
            <a:picLocks noChangeAspect="1"/>
          </p:cNvPicPr>
          <p:nvPr/>
        </p:nvPicPr>
        <p:blipFill>
          <a:blip r:embed="rId6"/>
          <a:stretch>
            <a:fillRect/>
          </a:stretch>
        </p:blipFill>
        <p:spPr>
          <a:xfrm>
            <a:off x="4038600" y="4229100"/>
            <a:ext cx="1250540" cy="1257300"/>
          </a:xfrm>
          <a:prstGeom prst="rect">
            <a:avLst/>
          </a:prstGeom>
        </p:spPr>
      </p:pic>
      <p:pic>
        <p:nvPicPr>
          <p:cNvPr id="46" name="Picture 45"/>
          <p:cNvPicPr>
            <a:picLocks noChangeAspect="1"/>
          </p:cNvPicPr>
          <p:nvPr/>
        </p:nvPicPr>
        <p:blipFill>
          <a:blip r:embed="rId7"/>
          <a:stretch>
            <a:fillRect/>
          </a:stretch>
        </p:blipFill>
        <p:spPr>
          <a:xfrm>
            <a:off x="5410200" y="4381500"/>
            <a:ext cx="1238250" cy="1092200"/>
          </a:xfrm>
          <a:prstGeom prst="rect">
            <a:avLst/>
          </a:prstGeom>
        </p:spPr>
      </p:pic>
      <p:sp>
        <p:nvSpPr>
          <p:cNvPr id="19" name="Rectangle 18"/>
          <p:cNvSpPr/>
          <p:nvPr/>
        </p:nvSpPr>
        <p:spPr>
          <a:xfrm>
            <a:off x="0" y="4191000"/>
            <a:ext cx="7010400" cy="2667000"/>
          </a:xfrm>
          <a:prstGeom prst="rect">
            <a:avLst/>
          </a:prstGeom>
          <a:noFill/>
          <a:ln w="508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3800">
                <a:latin typeface="Avenir Book"/>
                <a:cs typeface="Avenir Book"/>
              </a:rPr>
              <a:t>Clustering – How many groups are there?</a:t>
            </a:r>
          </a:p>
        </p:txBody>
      </p:sp>
      <p:pic>
        <p:nvPicPr>
          <p:cNvPr id="18435" name="Picture 6" descr="cluster1_input"/>
          <p:cNvPicPr>
            <a:picLocks noGrp="1" noChangeAspect="1" noChangeArrowheads="1"/>
          </p:cNvPicPr>
          <p:nvPr>
            <p:ph idx="1"/>
          </p:nvPr>
        </p:nvPicPr>
        <p:blipFill>
          <a:blip r:embed="rId2"/>
          <a:srcRect/>
          <a:stretch>
            <a:fillRect/>
          </a:stretch>
        </p:blipFill>
        <p:spPr>
          <a:xfrm>
            <a:off x="1143000" y="1447800"/>
            <a:ext cx="6781800" cy="5086350"/>
          </a:xfrm>
          <a:noFill/>
        </p:spPr>
      </p:pic>
      <p:sp>
        <p:nvSpPr>
          <p:cNvPr id="18436" name="Text Box 7"/>
          <p:cNvSpPr txBox="1">
            <a:spLocks noChangeArrowheads="1"/>
          </p:cNvSpPr>
          <p:nvPr/>
        </p:nvSpPr>
        <p:spPr bwMode="auto">
          <a:xfrm>
            <a:off x="1066800" y="6156325"/>
            <a:ext cx="73914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latin typeface="Avenir Book"/>
                <a:cs typeface="Avenir Book"/>
              </a:rPr>
              <a:t>Out of the various possible partitions, which is the correct one?</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3800" dirty="0">
                <a:latin typeface="Avenir Book"/>
                <a:cs typeface="Avenir Book"/>
              </a:rPr>
              <a:t>Clustering –</a:t>
            </a:r>
            <a:r>
              <a:rPr lang="en-US" sz="3800" dirty="0" smtClean="0">
                <a:latin typeface="Avenir Book"/>
                <a:cs typeface="Avenir Book"/>
              </a:rPr>
              <a:t> 5 groups</a:t>
            </a:r>
            <a:endParaRPr lang="en-US" sz="3800" dirty="0">
              <a:latin typeface="Avenir Book"/>
              <a:cs typeface="Avenir Book"/>
            </a:endParaRPr>
          </a:p>
        </p:txBody>
      </p:sp>
      <p:pic>
        <p:nvPicPr>
          <p:cNvPr id="20483" name="Picture 6" descr="cluster1_Ncut"/>
          <p:cNvPicPr>
            <a:picLocks noGrp="1" noChangeAspect="1" noChangeArrowheads="1"/>
          </p:cNvPicPr>
          <p:nvPr>
            <p:ph idx="1"/>
          </p:nvPr>
        </p:nvPicPr>
        <p:blipFill>
          <a:blip r:embed="rId2"/>
          <a:srcRect/>
          <a:stretch>
            <a:fillRect/>
          </a:stretch>
        </p:blipFill>
        <p:spPr>
          <a:xfrm>
            <a:off x="1143000" y="1447800"/>
            <a:ext cx="6781800" cy="5086350"/>
          </a:xfrm>
          <a:noFill/>
        </p:spPr>
      </p:pic>
      <p:sp>
        <p:nvSpPr>
          <p:cNvPr id="5127" name="Text Box 7"/>
          <p:cNvSpPr txBox="1">
            <a:spLocks noChangeArrowheads="1"/>
          </p:cNvSpPr>
          <p:nvPr/>
        </p:nvSpPr>
        <p:spPr bwMode="auto">
          <a:xfrm>
            <a:off x="6553200" y="1447800"/>
            <a:ext cx="1454244"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000000"/>
                </a:solidFill>
                <a:latin typeface="Avenir Book"/>
                <a:cs typeface="Avenir Book"/>
              </a:rPr>
              <a:t>Optimal?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6" descr="cluster1_ideal"/>
          <p:cNvPicPr>
            <a:picLocks noChangeAspect="1" noChangeArrowheads="1"/>
          </p:cNvPicPr>
          <p:nvPr/>
        </p:nvPicPr>
        <p:blipFill>
          <a:blip r:embed="rId2">
            <a:lum bright="70000" contrast="-60000"/>
          </a:blip>
          <a:srcRect/>
          <a:stretch>
            <a:fillRect/>
          </a:stretch>
        </p:blipFill>
        <p:spPr bwMode="auto">
          <a:xfrm>
            <a:off x="1143000" y="1466850"/>
            <a:ext cx="6781800" cy="5086350"/>
          </a:xfrm>
          <a:prstGeom prst="rect">
            <a:avLst/>
          </a:prstGeom>
          <a:noFill/>
          <a:ln w="9525">
            <a:noFill/>
            <a:miter lim="800000"/>
            <a:headEnd/>
            <a:tailEnd/>
          </a:ln>
        </p:spPr>
      </p:pic>
      <p:pic>
        <p:nvPicPr>
          <p:cNvPr id="16391" name="Picture 7" descr="cluster1_ideal"/>
          <p:cNvPicPr>
            <a:picLocks noChangeAspect="1" noChangeArrowheads="1"/>
          </p:cNvPicPr>
          <p:nvPr/>
        </p:nvPicPr>
        <p:blipFill>
          <a:blip r:embed="rId2"/>
          <a:srcRect/>
          <a:stretch>
            <a:fillRect/>
          </a:stretch>
        </p:blipFill>
        <p:spPr bwMode="auto">
          <a:xfrm>
            <a:off x="1143000" y="1447800"/>
            <a:ext cx="6781800" cy="5086350"/>
          </a:xfrm>
          <a:prstGeom prst="rect">
            <a:avLst/>
          </a:prstGeom>
          <a:noFill/>
          <a:ln w="9525">
            <a:noFill/>
            <a:miter lim="800000"/>
            <a:headEnd/>
            <a:tailEnd/>
          </a:ln>
        </p:spPr>
      </p:pic>
      <p:sp>
        <p:nvSpPr>
          <p:cNvPr id="8" name="Rectangle 2"/>
          <p:cNvSpPr>
            <a:spLocks noGrp="1" noChangeArrowheads="1"/>
          </p:cNvSpPr>
          <p:nvPr>
            <p:ph type="title"/>
          </p:nvPr>
        </p:nvSpPr>
        <p:spPr>
          <a:xfrm>
            <a:off x="457200" y="274638"/>
            <a:ext cx="8229600" cy="1143000"/>
          </a:xfrm>
        </p:spPr>
        <p:txBody>
          <a:bodyPr/>
          <a:lstStyle/>
          <a:p>
            <a:pPr eaLnBrk="1" hangingPunct="1"/>
            <a:r>
              <a:rPr lang="en-US" sz="3800" dirty="0">
                <a:latin typeface="Avenir Book"/>
                <a:cs typeface="Avenir Book"/>
              </a:rPr>
              <a:t>Clustering –</a:t>
            </a:r>
            <a:r>
              <a:rPr lang="en-US" sz="3800" dirty="0" smtClean="0">
                <a:latin typeface="Avenir Book"/>
                <a:cs typeface="Avenir Book"/>
              </a:rPr>
              <a:t> 5 groups</a:t>
            </a:r>
            <a:endParaRPr lang="en-US" sz="3800" dirty="0">
              <a:latin typeface="Avenir Book"/>
              <a:cs typeface="Avenir Book"/>
            </a:endParaRPr>
          </a:p>
        </p:txBody>
      </p:sp>
      <p:sp>
        <p:nvSpPr>
          <p:cNvPr id="9" name="Text Box 7"/>
          <p:cNvSpPr txBox="1">
            <a:spLocks noChangeArrowheads="1"/>
          </p:cNvSpPr>
          <p:nvPr/>
        </p:nvSpPr>
        <p:spPr bwMode="auto">
          <a:xfrm>
            <a:off x="6248400" y="1447800"/>
            <a:ext cx="2111007" cy="461665"/>
          </a:xfrm>
          <a:prstGeom prst="rect">
            <a:avLst/>
          </a:prstGeom>
          <a:noFill/>
          <a:ln w="9525">
            <a:noFill/>
            <a:miter lim="800000"/>
            <a:headEnd/>
            <a:tailEnd/>
          </a:ln>
        </p:spPr>
        <p:txBody>
          <a:bodyPr wrap="none">
            <a:prstTxWarp prst="textNoShape">
              <a:avLst/>
            </a:prstTxWarp>
            <a:spAutoFit/>
          </a:bodyPr>
          <a:lstStyle/>
          <a:p>
            <a:r>
              <a:rPr lang="en-US" sz="2400" b="1" dirty="0" smtClean="0">
                <a:solidFill>
                  <a:srgbClr val="000000"/>
                </a:solidFill>
                <a:latin typeface="Avenir Book"/>
                <a:cs typeface="Avenir Book"/>
              </a:rPr>
              <a:t>Looks optimal</a:t>
            </a:r>
            <a:endParaRPr lang="en-US" sz="2400" b="1" dirty="0">
              <a:solidFill>
                <a:srgbClr val="000000"/>
              </a:solidFill>
              <a:latin typeface="Avenir Book"/>
              <a:cs typeface="Avenir Boo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143000"/>
          </a:xfrm>
        </p:spPr>
        <p:txBody>
          <a:bodyPr/>
          <a:lstStyle/>
          <a:p>
            <a:pPr eaLnBrk="1" hangingPunct="1"/>
            <a:r>
              <a:rPr lang="en-US" sz="3200" dirty="0">
                <a:latin typeface="Avenir Book"/>
                <a:cs typeface="Avenir Book"/>
              </a:rPr>
              <a:t>What does the Affinity Matrix Look Like?</a:t>
            </a:r>
          </a:p>
        </p:txBody>
      </p:sp>
      <p:pic>
        <p:nvPicPr>
          <p:cNvPr id="21507" name="Picture 5" descr="cluster1_W"/>
          <p:cNvPicPr>
            <a:picLocks noGrp="1" noChangeAspect="1" noChangeArrowheads="1"/>
          </p:cNvPicPr>
          <p:nvPr>
            <p:ph idx="1"/>
          </p:nvPr>
        </p:nvPicPr>
        <p:blipFill>
          <a:blip r:embed="rId3"/>
          <a:srcRect/>
          <a:stretch>
            <a:fillRect/>
          </a:stretch>
        </p:blipFill>
        <p:spPr>
          <a:xfrm>
            <a:off x="990600" y="1219200"/>
            <a:ext cx="7162800" cy="5372100"/>
          </a:xfrm>
          <a:noFill/>
        </p:spPr>
      </p:pic>
      <p:sp>
        <p:nvSpPr>
          <p:cNvPr id="6150" name="Rectangle 6"/>
          <p:cNvSpPr>
            <a:spLocks noChangeArrowheads="1"/>
          </p:cNvSpPr>
          <p:nvPr/>
        </p:nvSpPr>
        <p:spPr bwMode="auto">
          <a:xfrm>
            <a:off x="1920875" y="1600200"/>
            <a:ext cx="2133600" cy="1690688"/>
          </a:xfrm>
          <a:prstGeom prst="rect">
            <a:avLst/>
          </a:prstGeom>
          <a:noFill/>
          <a:ln w="38100">
            <a:solidFill>
              <a:srgbClr val="0033CC"/>
            </a:solidFill>
            <a:miter lim="800000"/>
            <a:headEnd/>
            <a:tailEnd/>
          </a:ln>
        </p:spPr>
        <p:txBody>
          <a:bodyPr wrap="none" anchor="ctr">
            <a:prstTxWarp prst="textNoShape">
              <a:avLst/>
            </a:prstTxWarp>
          </a:bodyPr>
          <a:lstStyle/>
          <a:p>
            <a:pPr algn="ctr"/>
            <a:endParaRPr lang="en-US">
              <a:solidFill>
                <a:srgbClr val="0033CC"/>
              </a:solidFill>
              <a:latin typeface="Avenir Book"/>
              <a:cs typeface="Avenir Book"/>
            </a:endParaRPr>
          </a:p>
        </p:txBody>
      </p:sp>
      <p:sp>
        <p:nvSpPr>
          <p:cNvPr id="6151" name="Rectangle 7"/>
          <p:cNvSpPr>
            <a:spLocks noChangeArrowheads="1"/>
          </p:cNvSpPr>
          <p:nvPr/>
        </p:nvSpPr>
        <p:spPr bwMode="auto">
          <a:xfrm>
            <a:off x="4054475" y="3292475"/>
            <a:ext cx="2133600" cy="1690688"/>
          </a:xfrm>
          <a:prstGeom prst="rect">
            <a:avLst/>
          </a:prstGeom>
          <a:noFill/>
          <a:ln w="38100">
            <a:solidFill>
              <a:srgbClr val="FF0000"/>
            </a:solid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6152" name="Rectangle 8"/>
          <p:cNvSpPr>
            <a:spLocks noChangeArrowheads="1"/>
          </p:cNvSpPr>
          <p:nvPr/>
        </p:nvSpPr>
        <p:spPr bwMode="auto">
          <a:xfrm>
            <a:off x="6172200" y="4984750"/>
            <a:ext cx="457200" cy="338138"/>
          </a:xfrm>
          <a:prstGeom prst="rect">
            <a:avLst/>
          </a:prstGeom>
          <a:noFill/>
          <a:ln w="38100">
            <a:solidFill>
              <a:srgbClr val="00CC00"/>
            </a:solidFill>
            <a:miter lim="800000"/>
            <a:headEnd/>
            <a:tailEnd/>
          </a:ln>
        </p:spPr>
        <p:txBody>
          <a:bodyPr wrap="none" anchor="ctr">
            <a:prstTxWarp prst="textNoShape">
              <a:avLst/>
            </a:prstTxWarp>
          </a:bodyPr>
          <a:lstStyle/>
          <a:p>
            <a:pPr algn="ctr"/>
            <a:endParaRPr lang="en-US">
              <a:solidFill>
                <a:srgbClr val="000000"/>
              </a:solidFill>
              <a:latin typeface="Avenir Book"/>
              <a:cs typeface="Avenir Book"/>
            </a:endParaRPr>
          </a:p>
        </p:txBody>
      </p:sp>
      <p:sp>
        <p:nvSpPr>
          <p:cNvPr id="6153" name="Rectangle 9"/>
          <p:cNvSpPr>
            <a:spLocks noChangeArrowheads="1"/>
          </p:cNvSpPr>
          <p:nvPr/>
        </p:nvSpPr>
        <p:spPr bwMode="auto">
          <a:xfrm>
            <a:off x="6629400" y="5318125"/>
            <a:ext cx="430213" cy="338138"/>
          </a:xfrm>
          <a:prstGeom prst="rect">
            <a:avLst/>
          </a:prstGeom>
          <a:noFill/>
          <a:ln w="38100">
            <a:solidFill>
              <a:srgbClr val="FF0066"/>
            </a:solid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6154" name="Rectangle 10"/>
          <p:cNvSpPr>
            <a:spLocks noChangeArrowheads="1"/>
          </p:cNvSpPr>
          <p:nvPr/>
        </p:nvSpPr>
        <p:spPr bwMode="auto">
          <a:xfrm>
            <a:off x="7073900" y="5654675"/>
            <a:ext cx="393700" cy="338138"/>
          </a:xfrm>
          <a:prstGeom prst="rect">
            <a:avLst/>
          </a:prstGeom>
          <a:noFill/>
          <a:ln w="38100">
            <a:solidFill>
              <a:srgbClr val="33CCFF"/>
            </a:solid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pic>
        <p:nvPicPr>
          <p:cNvPr id="6155" name="Picture 11" descr="cluster1_ideal"/>
          <p:cNvPicPr>
            <a:picLocks noChangeAspect="1" noChangeArrowheads="1"/>
          </p:cNvPicPr>
          <p:nvPr/>
        </p:nvPicPr>
        <p:blipFill>
          <a:blip r:embed="rId4"/>
          <a:srcRect/>
          <a:stretch>
            <a:fillRect/>
          </a:stretch>
        </p:blipFill>
        <p:spPr bwMode="auto">
          <a:xfrm>
            <a:off x="6781800" y="914400"/>
            <a:ext cx="2362200" cy="1771650"/>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fade">
                                      <p:cBhvr>
                                        <p:cTn id="10" dur="500"/>
                                        <p:tgtEl>
                                          <p:spTgt spid="61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fade">
                                      <p:cBhvr>
                                        <p:cTn id="13" dur="500"/>
                                        <p:tgtEl>
                                          <p:spTgt spid="61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53"/>
                                        </p:tgtEl>
                                        <p:attrNameLst>
                                          <p:attrName>style.visibility</p:attrName>
                                        </p:attrNameLst>
                                      </p:cBhvr>
                                      <p:to>
                                        <p:strVal val="visible"/>
                                      </p:to>
                                    </p:set>
                                    <p:animEffect transition="in" filter="fade">
                                      <p:cBhvr>
                                        <p:cTn id="16" dur="500"/>
                                        <p:tgtEl>
                                          <p:spTgt spid="61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54"/>
                                        </p:tgtEl>
                                        <p:attrNameLst>
                                          <p:attrName>style.visibility</p:attrName>
                                        </p:attrNameLst>
                                      </p:cBhvr>
                                      <p:to>
                                        <p:strVal val="visible"/>
                                      </p:to>
                                    </p:set>
                                    <p:animEffect transition="in" filter="fade">
                                      <p:cBhvr>
                                        <p:cTn id="19" dur="500"/>
                                        <p:tgtEl>
                                          <p:spTgt spid="6154"/>
                                        </p:tgtEl>
                                      </p:cBhvr>
                                    </p:animEffect>
                                  </p:childTnLst>
                                </p:cTn>
                              </p:par>
                              <p:par>
                                <p:cTn id="20" presetID="10" presetClass="entr" presetSubtype="0" fill="hold" nodeType="withEffect">
                                  <p:stCondLst>
                                    <p:cond delay="0"/>
                                  </p:stCondLst>
                                  <p:childTnLst>
                                    <p:set>
                                      <p:cBhvr>
                                        <p:cTn id="21" dur="1" fill="hold">
                                          <p:stCondLst>
                                            <p:cond delay="0"/>
                                          </p:stCondLst>
                                        </p:cTn>
                                        <p:tgtEl>
                                          <p:spTgt spid="6155"/>
                                        </p:tgtEl>
                                        <p:attrNameLst>
                                          <p:attrName>style.visibility</p:attrName>
                                        </p:attrNameLst>
                                      </p:cBhvr>
                                      <p:to>
                                        <p:strVal val="visible"/>
                                      </p:to>
                                    </p:set>
                                    <p:animEffect transition="in" filter="fade">
                                      <p:cBhvr>
                                        <p:cTn id="22"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3" grpId="0" animBg="1"/>
      <p:bldP spid="61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smtClean="0">
                <a:ea typeface="ＭＳ Ｐゴシック" pitchFamily="-1" charset="-128"/>
                <a:cs typeface="ＭＳ Ｐゴシック" pitchFamily="-1" charset="-128"/>
              </a:rPr>
              <a:t>Perceptual organization</a:t>
            </a:r>
          </a:p>
        </p:txBody>
      </p:sp>
      <p:sp>
        <p:nvSpPr>
          <p:cNvPr id="81923" name="Content Placeholder 2"/>
          <p:cNvSpPr>
            <a:spLocks noGrp="1"/>
          </p:cNvSpPr>
          <p:nvPr>
            <p:ph idx="1"/>
          </p:nvPr>
        </p:nvSpPr>
        <p:spPr>
          <a:xfrm>
            <a:off x="457200" y="1600200"/>
            <a:ext cx="6553200" cy="4525963"/>
          </a:xfrm>
        </p:spPr>
        <p:txBody>
          <a:bodyPr/>
          <a:lstStyle/>
          <a:p>
            <a:pPr>
              <a:buFontTx/>
              <a:buNone/>
            </a:pPr>
            <a:r>
              <a:rPr lang="en-US" i="1" smtClean="0">
                <a:ea typeface="ＭＳ Ｐゴシック" pitchFamily="-1" charset="-128"/>
                <a:cs typeface="ＭＳ Ｐゴシック" pitchFamily="-1" charset="-128"/>
              </a:rPr>
              <a:t>“…the processes by which the bits and pieces of visual information that are available in the retinal image are structured into the larger units of perceived objects and their interrelations”</a:t>
            </a:r>
          </a:p>
          <a:p>
            <a:pPr>
              <a:buFontTx/>
              <a:buNone/>
            </a:pPr>
            <a:endParaRPr lang="en-US" smtClean="0">
              <a:ea typeface="ＭＳ Ｐゴシック" pitchFamily="-1" charset="-128"/>
              <a:cs typeface="ＭＳ Ｐゴシック" pitchFamily="-1" charset="-128"/>
            </a:endParaRPr>
          </a:p>
          <a:p>
            <a:pPr>
              <a:buFontTx/>
              <a:buNone/>
            </a:pPr>
            <a:r>
              <a:rPr lang="en-US" smtClean="0">
                <a:ea typeface="ＭＳ Ｐゴシック" pitchFamily="-1" charset="-128"/>
                <a:cs typeface="ＭＳ Ｐゴシック" pitchFamily="-1" charset="-128"/>
              </a:rPr>
              <a:t>Stephen E. Palmer, </a:t>
            </a:r>
            <a:r>
              <a:rPr lang="en-US" i="1" smtClean="0">
                <a:ea typeface="ＭＳ Ｐゴシック" pitchFamily="-1" charset="-128"/>
                <a:cs typeface="ＭＳ Ｐゴシック" pitchFamily="-1" charset="-128"/>
              </a:rPr>
              <a:t>Vision Science, 1999</a:t>
            </a:r>
            <a:endParaRPr lang="en-US" smtClean="0">
              <a:ea typeface="ＭＳ Ｐゴシック" pitchFamily="-1" charset="-128"/>
              <a:cs typeface="ＭＳ Ｐゴシック" pitchFamily="-1" charset="-128"/>
            </a:endParaRPr>
          </a:p>
        </p:txBody>
      </p:sp>
      <p:pic>
        <p:nvPicPr>
          <p:cNvPr id="81924" name="Picture 3"/>
          <p:cNvPicPr>
            <a:picLocks noChangeAspect="1"/>
          </p:cNvPicPr>
          <p:nvPr/>
        </p:nvPicPr>
        <p:blipFill>
          <a:blip r:embed="rId2"/>
          <a:srcRect/>
          <a:stretch>
            <a:fillRect/>
          </a:stretch>
        </p:blipFill>
        <p:spPr bwMode="auto">
          <a:xfrm>
            <a:off x="7010400" y="1752600"/>
            <a:ext cx="1949450" cy="187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
            <a:ext cx="9144000" cy="1143000"/>
          </a:xfrm>
        </p:spPr>
        <p:txBody>
          <a:bodyPr/>
          <a:lstStyle/>
          <a:p>
            <a:pPr algn="l" eaLnBrk="1" hangingPunct="1"/>
            <a:r>
              <a:rPr lang="en-US" sz="3200" dirty="0">
                <a:solidFill>
                  <a:srgbClr val="FF6600"/>
                </a:solidFill>
                <a:latin typeface="Avenir Book"/>
                <a:cs typeface="Avenir Book"/>
              </a:rPr>
              <a:t>The Eigenvectors and the Clusters</a:t>
            </a:r>
          </a:p>
        </p:txBody>
      </p:sp>
      <p:pic>
        <p:nvPicPr>
          <p:cNvPr id="22531" name="Picture 3" descr="cluster1_EVec"/>
          <p:cNvPicPr>
            <a:picLocks noGrp="1" noChangeAspect="1" noChangeArrowheads="1"/>
          </p:cNvPicPr>
          <p:nvPr>
            <p:ph idx="1"/>
          </p:nvPr>
        </p:nvPicPr>
        <p:blipFill>
          <a:blip r:embed="rId2"/>
          <a:srcRect r="6857"/>
          <a:stretch>
            <a:fillRect/>
          </a:stretch>
        </p:blipFill>
        <p:spPr>
          <a:xfrm>
            <a:off x="2438400" y="1371600"/>
            <a:ext cx="6670675" cy="5372100"/>
          </a:xfrm>
          <a:noFill/>
        </p:spPr>
      </p:pic>
      <p:pic>
        <p:nvPicPr>
          <p:cNvPr id="22532" name="Picture 4" descr="cluster1_1EVec"/>
          <p:cNvPicPr>
            <a:picLocks noChangeAspect="1" noChangeArrowheads="1"/>
          </p:cNvPicPr>
          <p:nvPr/>
        </p:nvPicPr>
        <p:blipFill>
          <a:blip r:embed="rId3"/>
          <a:srcRect l="5144" r="51434" b="53722"/>
          <a:stretch>
            <a:fillRect/>
          </a:stretch>
        </p:blipFill>
        <p:spPr bwMode="auto">
          <a:xfrm>
            <a:off x="46038" y="2667000"/>
            <a:ext cx="3001962" cy="2400300"/>
          </a:xfrm>
          <a:prstGeom prst="rect">
            <a:avLst/>
          </a:prstGeom>
          <a:noFill/>
          <a:ln w="9525">
            <a:noFill/>
            <a:miter lim="800000"/>
            <a:headEnd/>
            <a:tailEnd/>
          </a:ln>
        </p:spPr>
      </p:pic>
      <p:grpSp>
        <p:nvGrpSpPr>
          <p:cNvPr id="2" name="Group 24"/>
          <p:cNvGrpSpPr>
            <a:grpSpLocks/>
          </p:cNvGrpSpPr>
          <p:nvPr/>
        </p:nvGrpSpPr>
        <p:grpSpPr bwMode="auto">
          <a:xfrm>
            <a:off x="2149475" y="2133600"/>
            <a:ext cx="6035675" cy="3581400"/>
            <a:chOff x="1354" y="1344"/>
            <a:chExt cx="3802" cy="2256"/>
          </a:xfrm>
        </p:grpSpPr>
        <p:sp>
          <p:nvSpPr>
            <p:cNvPr id="22541" name="Oval 11"/>
            <p:cNvSpPr>
              <a:spLocks noChangeArrowheads="1"/>
            </p:cNvSpPr>
            <p:nvPr/>
          </p:nvSpPr>
          <p:spPr bwMode="auto">
            <a:xfrm>
              <a:off x="1354" y="2256"/>
              <a:ext cx="144" cy="816"/>
            </a:xfrm>
            <a:prstGeom prst="ellips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22542" name="Oval 12"/>
            <p:cNvSpPr>
              <a:spLocks noChangeArrowheads="1"/>
            </p:cNvSpPr>
            <p:nvPr/>
          </p:nvSpPr>
          <p:spPr bwMode="auto">
            <a:xfrm>
              <a:off x="3168" y="1440"/>
              <a:ext cx="96" cy="768"/>
            </a:xfrm>
            <a:prstGeom prst="ellips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22543" name="Oval 13"/>
            <p:cNvSpPr>
              <a:spLocks noChangeArrowheads="1"/>
            </p:cNvSpPr>
            <p:nvPr/>
          </p:nvSpPr>
          <p:spPr bwMode="auto">
            <a:xfrm>
              <a:off x="5060" y="1344"/>
              <a:ext cx="96" cy="768"/>
            </a:xfrm>
            <a:prstGeom prst="ellips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22544" name="Oval 14"/>
            <p:cNvSpPr>
              <a:spLocks noChangeArrowheads="1"/>
            </p:cNvSpPr>
            <p:nvPr/>
          </p:nvSpPr>
          <p:spPr bwMode="auto">
            <a:xfrm>
              <a:off x="2688" y="2832"/>
              <a:ext cx="96" cy="768"/>
            </a:xfrm>
            <a:prstGeom prst="ellips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22545" name="Oval 16"/>
            <p:cNvSpPr>
              <a:spLocks noChangeArrowheads="1"/>
            </p:cNvSpPr>
            <p:nvPr/>
          </p:nvSpPr>
          <p:spPr bwMode="auto">
            <a:xfrm>
              <a:off x="4560" y="3120"/>
              <a:ext cx="96" cy="384"/>
            </a:xfrm>
            <a:prstGeom prst="ellips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grpSp>
      <p:grpSp>
        <p:nvGrpSpPr>
          <p:cNvPr id="3" name="Group 23"/>
          <p:cNvGrpSpPr>
            <a:grpSpLocks/>
          </p:cNvGrpSpPr>
          <p:nvPr/>
        </p:nvGrpSpPr>
        <p:grpSpPr bwMode="auto">
          <a:xfrm>
            <a:off x="2362200" y="1981200"/>
            <a:ext cx="5638800" cy="3200400"/>
            <a:chOff x="1488" y="1248"/>
            <a:chExt cx="3552" cy="2016"/>
          </a:xfrm>
        </p:grpSpPr>
        <p:sp>
          <p:nvSpPr>
            <p:cNvPr id="22536" name="Line 17"/>
            <p:cNvSpPr>
              <a:spLocks noChangeShapeType="1"/>
            </p:cNvSpPr>
            <p:nvPr/>
          </p:nvSpPr>
          <p:spPr bwMode="auto">
            <a:xfrm>
              <a:off x="1728" y="1248"/>
              <a:ext cx="1440" cy="288"/>
            </a:xfrm>
            <a:prstGeom prst="line">
              <a:avLst/>
            </a:prstGeom>
            <a:noFill/>
            <a:ln w="9525">
              <a:solidFill>
                <a:srgbClr val="FF0000"/>
              </a:solidFill>
              <a:prstDash val="sysDot"/>
              <a:round/>
              <a:headEnd/>
              <a:tailEnd type="stealth" w="med" len="lg"/>
            </a:ln>
          </p:spPr>
          <p:txBody>
            <a:bodyPr>
              <a:prstTxWarp prst="textNoShape">
                <a:avLst/>
              </a:prstTxWarp>
            </a:bodyPr>
            <a:lstStyle/>
            <a:p>
              <a:endParaRPr lang="en-US">
                <a:solidFill>
                  <a:srgbClr val="000000"/>
                </a:solidFill>
                <a:latin typeface="Avenir Book"/>
                <a:cs typeface="Avenir Book"/>
              </a:endParaRPr>
            </a:p>
          </p:txBody>
        </p:sp>
        <p:sp>
          <p:nvSpPr>
            <p:cNvPr id="22537" name="Line 18"/>
            <p:cNvSpPr>
              <a:spLocks noChangeShapeType="1"/>
            </p:cNvSpPr>
            <p:nvPr/>
          </p:nvSpPr>
          <p:spPr bwMode="auto">
            <a:xfrm flipH="1">
              <a:off x="1488" y="1248"/>
              <a:ext cx="240" cy="1152"/>
            </a:xfrm>
            <a:prstGeom prst="line">
              <a:avLst/>
            </a:prstGeom>
            <a:noFill/>
            <a:ln w="9525">
              <a:solidFill>
                <a:srgbClr val="FF0000"/>
              </a:solidFill>
              <a:prstDash val="sysDot"/>
              <a:round/>
              <a:headEnd/>
              <a:tailEnd type="stealth" w="med" len="lg"/>
            </a:ln>
          </p:spPr>
          <p:txBody>
            <a:bodyPr>
              <a:prstTxWarp prst="textNoShape">
                <a:avLst/>
              </a:prstTxWarp>
            </a:bodyPr>
            <a:lstStyle/>
            <a:p>
              <a:endParaRPr lang="en-US">
                <a:solidFill>
                  <a:srgbClr val="000000"/>
                </a:solidFill>
                <a:latin typeface="Avenir Book"/>
                <a:cs typeface="Avenir Book"/>
              </a:endParaRPr>
            </a:p>
          </p:txBody>
        </p:sp>
        <p:sp>
          <p:nvSpPr>
            <p:cNvPr id="22538" name="Line 19"/>
            <p:cNvSpPr>
              <a:spLocks noChangeShapeType="1"/>
            </p:cNvSpPr>
            <p:nvPr/>
          </p:nvSpPr>
          <p:spPr bwMode="auto">
            <a:xfrm>
              <a:off x="1728" y="1248"/>
              <a:ext cx="960" cy="1872"/>
            </a:xfrm>
            <a:prstGeom prst="line">
              <a:avLst/>
            </a:prstGeom>
            <a:noFill/>
            <a:ln w="9525">
              <a:solidFill>
                <a:srgbClr val="FF0000"/>
              </a:solidFill>
              <a:prstDash val="sysDot"/>
              <a:round/>
              <a:headEnd/>
              <a:tailEnd type="stealth" w="med" len="lg"/>
            </a:ln>
          </p:spPr>
          <p:txBody>
            <a:bodyPr>
              <a:prstTxWarp prst="textNoShape">
                <a:avLst/>
              </a:prstTxWarp>
            </a:bodyPr>
            <a:lstStyle/>
            <a:p>
              <a:endParaRPr lang="en-US">
                <a:solidFill>
                  <a:srgbClr val="000000"/>
                </a:solidFill>
                <a:latin typeface="Avenir Book"/>
                <a:cs typeface="Avenir Book"/>
              </a:endParaRPr>
            </a:p>
          </p:txBody>
        </p:sp>
        <p:sp>
          <p:nvSpPr>
            <p:cNvPr id="22539" name="Line 20"/>
            <p:cNvSpPr>
              <a:spLocks noChangeShapeType="1"/>
            </p:cNvSpPr>
            <p:nvPr/>
          </p:nvSpPr>
          <p:spPr bwMode="auto">
            <a:xfrm>
              <a:off x="1728" y="1248"/>
              <a:ext cx="3312" cy="432"/>
            </a:xfrm>
            <a:prstGeom prst="line">
              <a:avLst/>
            </a:prstGeom>
            <a:noFill/>
            <a:ln w="9525">
              <a:solidFill>
                <a:srgbClr val="FF0000"/>
              </a:solidFill>
              <a:prstDash val="sysDot"/>
              <a:round/>
              <a:headEnd/>
              <a:tailEnd type="stealth" w="med" len="lg"/>
            </a:ln>
          </p:spPr>
          <p:txBody>
            <a:bodyPr>
              <a:prstTxWarp prst="textNoShape">
                <a:avLst/>
              </a:prstTxWarp>
            </a:bodyPr>
            <a:lstStyle/>
            <a:p>
              <a:endParaRPr lang="en-US">
                <a:solidFill>
                  <a:srgbClr val="000000"/>
                </a:solidFill>
                <a:latin typeface="Avenir Book"/>
                <a:cs typeface="Avenir Book"/>
              </a:endParaRPr>
            </a:p>
          </p:txBody>
        </p:sp>
        <p:sp>
          <p:nvSpPr>
            <p:cNvPr id="22540" name="Line 21"/>
            <p:cNvSpPr>
              <a:spLocks noChangeShapeType="1"/>
            </p:cNvSpPr>
            <p:nvPr/>
          </p:nvSpPr>
          <p:spPr bwMode="auto">
            <a:xfrm>
              <a:off x="1728" y="1248"/>
              <a:ext cx="2832" cy="2016"/>
            </a:xfrm>
            <a:prstGeom prst="line">
              <a:avLst/>
            </a:prstGeom>
            <a:noFill/>
            <a:ln w="9525">
              <a:solidFill>
                <a:srgbClr val="FF0000"/>
              </a:solidFill>
              <a:prstDash val="sysDot"/>
              <a:round/>
              <a:headEnd/>
              <a:tailEnd type="stealth" w="med" len="lg"/>
            </a:ln>
          </p:spPr>
          <p:txBody>
            <a:bodyPr>
              <a:prstTxWarp prst="textNoShape">
                <a:avLst/>
              </a:prstTxWarp>
            </a:bodyPr>
            <a:lstStyle/>
            <a:p>
              <a:endParaRPr lang="en-US">
                <a:solidFill>
                  <a:srgbClr val="000000"/>
                </a:solidFill>
                <a:latin typeface="Avenir Book"/>
                <a:cs typeface="Avenir Book"/>
              </a:endParaRPr>
            </a:p>
          </p:txBody>
        </p:sp>
      </p:grpSp>
      <p:sp>
        <p:nvSpPr>
          <p:cNvPr id="22535" name="Text Box 22"/>
          <p:cNvSpPr txBox="1">
            <a:spLocks noChangeArrowheads="1"/>
          </p:cNvSpPr>
          <p:nvPr/>
        </p:nvSpPr>
        <p:spPr bwMode="auto">
          <a:xfrm>
            <a:off x="533400" y="1143000"/>
            <a:ext cx="2225675" cy="1465262"/>
          </a:xfrm>
          <a:prstGeom prst="rect">
            <a:avLst/>
          </a:prstGeom>
          <a:noFill/>
          <a:ln w="9525">
            <a:noFill/>
            <a:miter lim="800000"/>
            <a:headEnd/>
            <a:tailEnd/>
          </a:ln>
        </p:spPr>
        <p:txBody>
          <a:bodyPr>
            <a:prstTxWarp prst="textNoShape">
              <a:avLst/>
            </a:prstTxWarp>
            <a:spAutoFit/>
          </a:bodyPr>
          <a:lstStyle/>
          <a:p>
            <a:r>
              <a:rPr lang="en-US" i="1" dirty="0">
                <a:solidFill>
                  <a:srgbClr val="000000"/>
                </a:solidFill>
                <a:latin typeface="Avenir Book"/>
                <a:cs typeface="Avenir Book"/>
              </a:rPr>
              <a:t>Step-Function</a:t>
            </a:r>
            <a:r>
              <a:rPr lang="en-US" dirty="0">
                <a:solidFill>
                  <a:srgbClr val="000000"/>
                </a:solidFill>
                <a:latin typeface="Avenir Book"/>
                <a:cs typeface="Avenir Book"/>
              </a:rPr>
              <a:t> like behavior preferred!</a:t>
            </a:r>
          </a:p>
          <a:p>
            <a:endParaRPr lang="en-US" dirty="0">
              <a:solidFill>
                <a:srgbClr val="000000"/>
              </a:solidFill>
              <a:latin typeface="Avenir Book"/>
              <a:cs typeface="Avenir Book"/>
            </a:endParaRPr>
          </a:p>
          <a:p>
            <a:r>
              <a:rPr lang="en-US" dirty="0">
                <a:solidFill>
                  <a:srgbClr val="000000"/>
                </a:solidFill>
                <a:latin typeface="Avenir Book"/>
                <a:cs typeface="Avenir Book"/>
              </a:rPr>
              <a:t>Makes Clustering Easier.</a:t>
            </a:r>
          </a:p>
        </p:txBody>
      </p:sp>
      <p:pic>
        <p:nvPicPr>
          <p:cNvPr id="19" name="Picture 18"/>
          <p:cNvPicPr>
            <a:picLocks noChangeAspect="1"/>
          </p:cNvPicPr>
          <p:nvPr/>
        </p:nvPicPr>
        <p:blipFill>
          <a:blip r:embed="rId4"/>
          <a:stretch>
            <a:fillRect/>
          </a:stretch>
        </p:blipFill>
        <p:spPr>
          <a:xfrm>
            <a:off x="6324600" y="0"/>
            <a:ext cx="1533331" cy="1219200"/>
          </a:xfrm>
          <a:prstGeom prst="rect">
            <a:avLst/>
          </a:prstGeom>
        </p:spPr>
      </p:pic>
      <p:pic>
        <p:nvPicPr>
          <p:cNvPr id="20" name="Picture 11" descr="cluster1_ideal"/>
          <p:cNvPicPr>
            <a:picLocks noChangeAspect="1" noChangeArrowheads="1"/>
          </p:cNvPicPr>
          <p:nvPr/>
        </p:nvPicPr>
        <p:blipFill>
          <a:blip r:embed="rId5"/>
          <a:srcRect/>
          <a:stretch>
            <a:fillRect/>
          </a:stretch>
        </p:blipFill>
        <p:spPr bwMode="auto">
          <a:xfrm>
            <a:off x="7889929" y="152400"/>
            <a:ext cx="1177871" cy="883403"/>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5" name="Picture 5" descr="cluster1_EVec"/>
          <p:cNvPicPr>
            <a:picLocks noGrp="1" noChangeAspect="1" noChangeArrowheads="1"/>
          </p:cNvPicPr>
          <p:nvPr>
            <p:ph idx="1"/>
          </p:nvPr>
        </p:nvPicPr>
        <p:blipFill>
          <a:blip r:embed="rId2"/>
          <a:srcRect r="6857"/>
          <a:stretch>
            <a:fillRect/>
          </a:stretch>
        </p:blipFill>
        <p:spPr>
          <a:xfrm>
            <a:off x="2438400" y="1371600"/>
            <a:ext cx="6670675" cy="5372100"/>
          </a:xfrm>
          <a:noFill/>
        </p:spPr>
      </p:pic>
      <p:pic>
        <p:nvPicPr>
          <p:cNvPr id="23556" name="Picture 7" descr="cluster1_1EVec"/>
          <p:cNvPicPr>
            <a:picLocks noChangeAspect="1" noChangeArrowheads="1"/>
          </p:cNvPicPr>
          <p:nvPr/>
        </p:nvPicPr>
        <p:blipFill>
          <a:blip r:embed="rId3"/>
          <a:srcRect l="5144" r="51434" b="53722"/>
          <a:stretch>
            <a:fillRect/>
          </a:stretch>
        </p:blipFill>
        <p:spPr bwMode="auto">
          <a:xfrm>
            <a:off x="46038" y="2667000"/>
            <a:ext cx="3001962" cy="2400300"/>
          </a:xfrm>
          <a:prstGeom prst="rect">
            <a:avLst/>
          </a:prstGeom>
          <a:noFill/>
          <a:ln w="9525">
            <a:noFill/>
            <a:miter lim="800000"/>
            <a:headEnd/>
            <a:tailEnd/>
          </a:ln>
        </p:spPr>
      </p:pic>
      <p:sp>
        <p:nvSpPr>
          <p:cNvPr id="23557" name="Line 32"/>
          <p:cNvSpPr>
            <a:spLocks noChangeShapeType="1"/>
          </p:cNvSpPr>
          <p:nvPr/>
        </p:nvSpPr>
        <p:spPr bwMode="auto">
          <a:xfrm>
            <a:off x="609600" y="4191000"/>
            <a:ext cx="2286000" cy="0"/>
          </a:xfrm>
          <a:prstGeom prst="line">
            <a:avLst/>
          </a:prstGeom>
          <a:noFill/>
          <a:ln w="9525">
            <a:solidFill>
              <a:srgbClr val="FF0000"/>
            </a:solidFill>
            <a:prstDash val="dash"/>
            <a:round/>
            <a:headEnd/>
            <a:tailEnd/>
          </a:ln>
        </p:spPr>
        <p:txBody>
          <a:bodyPr>
            <a:prstTxWarp prst="textNoShape">
              <a:avLst/>
            </a:prstTxWarp>
          </a:bodyPr>
          <a:lstStyle/>
          <a:p>
            <a:endParaRPr lang="en-US">
              <a:solidFill>
                <a:srgbClr val="000000"/>
              </a:solidFill>
            </a:endParaRPr>
          </a:p>
        </p:txBody>
      </p:sp>
      <p:sp>
        <p:nvSpPr>
          <p:cNvPr id="23558" name="Line 50"/>
          <p:cNvSpPr>
            <a:spLocks noChangeShapeType="1"/>
          </p:cNvSpPr>
          <p:nvPr/>
        </p:nvSpPr>
        <p:spPr bwMode="auto">
          <a:xfrm>
            <a:off x="3352800" y="2743200"/>
            <a:ext cx="2362200" cy="0"/>
          </a:xfrm>
          <a:prstGeom prst="line">
            <a:avLst/>
          </a:prstGeom>
          <a:noFill/>
          <a:ln w="9525">
            <a:solidFill>
              <a:srgbClr val="FF0000"/>
            </a:solidFill>
            <a:prstDash val="dash"/>
            <a:round/>
            <a:headEnd/>
            <a:tailEnd/>
          </a:ln>
        </p:spPr>
        <p:txBody>
          <a:bodyPr>
            <a:prstTxWarp prst="textNoShape">
              <a:avLst/>
            </a:prstTxWarp>
          </a:bodyPr>
          <a:lstStyle/>
          <a:p>
            <a:endParaRPr lang="en-US">
              <a:solidFill>
                <a:srgbClr val="000000"/>
              </a:solidFill>
            </a:endParaRPr>
          </a:p>
        </p:txBody>
      </p:sp>
      <p:sp>
        <p:nvSpPr>
          <p:cNvPr id="23559" name="Line 68"/>
          <p:cNvSpPr>
            <a:spLocks noChangeShapeType="1"/>
          </p:cNvSpPr>
          <p:nvPr/>
        </p:nvSpPr>
        <p:spPr bwMode="auto">
          <a:xfrm>
            <a:off x="6553200" y="2514600"/>
            <a:ext cx="2362200" cy="0"/>
          </a:xfrm>
          <a:prstGeom prst="line">
            <a:avLst/>
          </a:prstGeom>
          <a:noFill/>
          <a:ln w="9525">
            <a:solidFill>
              <a:srgbClr val="FF0000"/>
            </a:solidFill>
            <a:prstDash val="dash"/>
            <a:round/>
            <a:headEnd/>
            <a:tailEnd/>
          </a:ln>
        </p:spPr>
        <p:txBody>
          <a:bodyPr>
            <a:prstTxWarp prst="textNoShape">
              <a:avLst/>
            </a:prstTxWarp>
          </a:bodyPr>
          <a:lstStyle/>
          <a:p>
            <a:endParaRPr lang="en-US">
              <a:solidFill>
                <a:srgbClr val="000000"/>
              </a:solidFill>
            </a:endParaRPr>
          </a:p>
        </p:txBody>
      </p:sp>
      <p:sp>
        <p:nvSpPr>
          <p:cNvPr id="23560" name="Line 103"/>
          <p:cNvSpPr>
            <a:spLocks noChangeShapeType="1"/>
          </p:cNvSpPr>
          <p:nvPr/>
        </p:nvSpPr>
        <p:spPr bwMode="auto">
          <a:xfrm>
            <a:off x="3352800" y="5410200"/>
            <a:ext cx="2362200" cy="0"/>
          </a:xfrm>
          <a:prstGeom prst="line">
            <a:avLst/>
          </a:prstGeom>
          <a:noFill/>
          <a:ln w="9525">
            <a:solidFill>
              <a:srgbClr val="FF0000"/>
            </a:solidFill>
            <a:prstDash val="dash"/>
            <a:round/>
            <a:headEnd/>
            <a:tailEnd/>
          </a:ln>
        </p:spPr>
        <p:txBody>
          <a:bodyPr>
            <a:prstTxWarp prst="textNoShape">
              <a:avLst/>
            </a:prstTxWarp>
          </a:bodyPr>
          <a:lstStyle/>
          <a:p>
            <a:endParaRPr lang="en-US">
              <a:solidFill>
                <a:srgbClr val="000000"/>
              </a:solidFill>
            </a:endParaRPr>
          </a:p>
        </p:txBody>
      </p:sp>
      <p:sp>
        <p:nvSpPr>
          <p:cNvPr id="23561" name="Line 121"/>
          <p:cNvSpPr>
            <a:spLocks noChangeShapeType="1"/>
          </p:cNvSpPr>
          <p:nvPr/>
        </p:nvSpPr>
        <p:spPr bwMode="auto">
          <a:xfrm>
            <a:off x="6521450" y="5257800"/>
            <a:ext cx="2362200" cy="0"/>
          </a:xfrm>
          <a:prstGeom prst="line">
            <a:avLst/>
          </a:prstGeom>
          <a:noFill/>
          <a:ln w="9525">
            <a:solidFill>
              <a:srgbClr val="FF0000"/>
            </a:solidFill>
            <a:prstDash val="dash"/>
            <a:round/>
            <a:headEnd/>
            <a:tailEnd/>
          </a:ln>
        </p:spPr>
        <p:txBody>
          <a:bodyPr>
            <a:prstTxWarp prst="textNoShape">
              <a:avLst/>
            </a:prstTxWarp>
          </a:bodyPr>
          <a:lstStyle/>
          <a:p>
            <a:endParaRPr lang="en-US">
              <a:solidFill>
                <a:srgbClr val="000000"/>
              </a:solidFill>
            </a:endParaRPr>
          </a:p>
        </p:txBody>
      </p:sp>
      <p:grpSp>
        <p:nvGrpSpPr>
          <p:cNvPr id="2" name="Group 156"/>
          <p:cNvGrpSpPr>
            <a:grpSpLocks/>
          </p:cNvGrpSpPr>
          <p:nvPr/>
        </p:nvGrpSpPr>
        <p:grpSpPr bwMode="auto">
          <a:xfrm>
            <a:off x="228600" y="1736725"/>
            <a:ext cx="8915400" cy="4743450"/>
            <a:chOff x="144" y="1094"/>
            <a:chExt cx="5616" cy="2988"/>
          </a:xfrm>
        </p:grpSpPr>
        <p:grpSp>
          <p:nvGrpSpPr>
            <p:cNvPr id="3" name="Group 157"/>
            <p:cNvGrpSpPr>
              <a:grpSpLocks/>
            </p:cNvGrpSpPr>
            <p:nvPr/>
          </p:nvGrpSpPr>
          <p:grpSpPr bwMode="auto">
            <a:xfrm>
              <a:off x="144" y="1094"/>
              <a:ext cx="5616" cy="2988"/>
              <a:chOff x="144" y="1104"/>
              <a:chExt cx="5616" cy="2988"/>
            </a:xfrm>
          </p:grpSpPr>
          <p:pic>
            <p:nvPicPr>
              <p:cNvPr id="23575" name="Picture 158" descr="cluster1_eVec1"/>
              <p:cNvPicPr>
                <a:picLocks noChangeAspect="1" noChangeArrowheads="1"/>
              </p:cNvPicPr>
              <p:nvPr/>
            </p:nvPicPr>
            <p:blipFill>
              <a:blip r:embed="rId4"/>
              <a:srcRect/>
              <a:stretch>
                <a:fillRect/>
              </a:stretch>
            </p:blipFill>
            <p:spPr bwMode="auto">
              <a:xfrm>
                <a:off x="144" y="1872"/>
                <a:ext cx="1920" cy="1440"/>
              </a:xfrm>
              <a:prstGeom prst="rect">
                <a:avLst/>
              </a:prstGeom>
              <a:noFill/>
              <a:ln w="9525">
                <a:noFill/>
                <a:miter lim="800000"/>
                <a:headEnd/>
                <a:tailEnd/>
              </a:ln>
            </p:spPr>
          </p:pic>
          <p:pic>
            <p:nvPicPr>
              <p:cNvPr id="23576" name="Picture 159" descr="cluster1_eVec2"/>
              <p:cNvPicPr>
                <a:picLocks noChangeAspect="1" noChangeArrowheads="1"/>
              </p:cNvPicPr>
              <p:nvPr/>
            </p:nvPicPr>
            <p:blipFill>
              <a:blip r:embed="rId5"/>
              <a:srcRect/>
              <a:stretch>
                <a:fillRect/>
              </a:stretch>
            </p:blipFill>
            <p:spPr bwMode="auto">
              <a:xfrm>
                <a:off x="1872" y="1104"/>
                <a:ext cx="1920" cy="1440"/>
              </a:xfrm>
              <a:prstGeom prst="rect">
                <a:avLst/>
              </a:prstGeom>
              <a:noFill/>
              <a:ln w="9525">
                <a:noFill/>
                <a:miter lim="800000"/>
                <a:headEnd/>
                <a:tailEnd/>
              </a:ln>
            </p:spPr>
          </p:pic>
          <p:pic>
            <p:nvPicPr>
              <p:cNvPr id="23577" name="Picture 160" descr="cluster1_eVec3"/>
              <p:cNvPicPr>
                <a:picLocks noChangeAspect="1" noChangeArrowheads="1"/>
              </p:cNvPicPr>
              <p:nvPr/>
            </p:nvPicPr>
            <p:blipFill>
              <a:blip r:embed="rId6"/>
              <a:srcRect/>
              <a:stretch>
                <a:fillRect/>
              </a:stretch>
            </p:blipFill>
            <p:spPr bwMode="auto">
              <a:xfrm>
                <a:off x="3840" y="1104"/>
                <a:ext cx="1920" cy="1440"/>
              </a:xfrm>
              <a:prstGeom prst="rect">
                <a:avLst/>
              </a:prstGeom>
              <a:noFill/>
              <a:ln w="9525">
                <a:noFill/>
                <a:miter lim="800000"/>
                <a:headEnd/>
                <a:tailEnd/>
              </a:ln>
            </p:spPr>
          </p:pic>
          <p:pic>
            <p:nvPicPr>
              <p:cNvPr id="23578" name="Picture 161" descr="cluster1_eVec4"/>
              <p:cNvPicPr>
                <a:picLocks noChangeAspect="1" noChangeArrowheads="1"/>
              </p:cNvPicPr>
              <p:nvPr/>
            </p:nvPicPr>
            <p:blipFill>
              <a:blip r:embed="rId7"/>
              <a:srcRect/>
              <a:stretch>
                <a:fillRect/>
              </a:stretch>
            </p:blipFill>
            <p:spPr bwMode="auto">
              <a:xfrm>
                <a:off x="1920" y="2688"/>
                <a:ext cx="1872" cy="1404"/>
              </a:xfrm>
              <a:prstGeom prst="rect">
                <a:avLst/>
              </a:prstGeom>
              <a:noFill/>
              <a:ln w="9525">
                <a:noFill/>
                <a:miter lim="800000"/>
                <a:headEnd/>
                <a:tailEnd/>
              </a:ln>
            </p:spPr>
          </p:pic>
          <p:pic>
            <p:nvPicPr>
              <p:cNvPr id="23579" name="Picture 162" descr="cluster1_eVec5"/>
              <p:cNvPicPr>
                <a:picLocks noChangeAspect="1" noChangeArrowheads="1"/>
              </p:cNvPicPr>
              <p:nvPr/>
            </p:nvPicPr>
            <p:blipFill>
              <a:blip r:embed="rId8"/>
              <a:srcRect/>
              <a:stretch>
                <a:fillRect/>
              </a:stretch>
            </p:blipFill>
            <p:spPr bwMode="auto">
              <a:xfrm>
                <a:off x="3888" y="2688"/>
                <a:ext cx="1872" cy="1404"/>
              </a:xfrm>
              <a:prstGeom prst="rect">
                <a:avLst/>
              </a:prstGeom>
              <a:noFill/>
              <a:ln w="9525">
                <a:noFill/>
                <a:miter lim="800000"/>
                <a:headEnd/>
                <a:tailEnd/>
              </a:ln>
            </p:spPr>
          </p:pic>
        </p:grpSp>
        <p:sp>
          <p:nvSpPr>
            <p:cNvPr id="23565" name="Rectangle 163"/>
            <p:cNvSpPr>
              <a:spLocks noChangeArrowheads="1"/>
            </p:cNvSpPr>
            <p:nvPr/>
          </p:nvSpPr>
          <p:spPr bwMode="auto">
            <a:xfrm>
              <a:off x="240" y="1920"/>
              <a:ext cx="1728" cy="1296"/>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23566" name="Rectangle 164"/>
            <p:cNvSpPr>
              <a:spLocks noChangeArrowheads="1"/>
            </p:cNvSpPr>
            <p:nvPr/>
          </p:nvSpPr>
          <p:spPr bwMode="auto">
            <a:xfrm>
              <a:off x="1968" y="1152"/>
              <a:ext cx="1728" cy="1296"/>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23567" name="Rectangle 165"/>
            <p:cNvSpPr>
              <a:spLocks noChangeArrowheads="1"/>
            </p:cNvSpPr>
            <p:nvPr/>
          </p:nvSpPr>
          <p:spPr bwMode="auto">
            <a:xfrm>
              <a:off x="1968" y="2736"/>
              <a:ext cx="1728" cy="1296"/>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23568" name="Rectangle 166"/>
            <p:cNvSpPr>
              <a:spLocks noChangeArrowheads="1"/>
            </p:cNvSpPr>
            <p:nvPr/>
          </p:nvSpPr>
          <p:spPr bwMode="auto">
            <a:xfrm>
              <a:off x="3936" y="1152"/>
              <a:ext cx="1728" cy="1296"/>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23569" name="Rectangle 167"/>
            <p:cNvSpPr>
              <a:spLocks noChangeArrowheads="1"/>
            </p:cNvSpPr>
            <p:nvPr/>
          </p:nvSpPr>
          <p:spPr bwMode="auto">
            <a:xfrm>
              <a:off x="3936" y="2736"/>
              <a:ext cx="1728" cy="1296"/>
            </a:xfrm>
            <a:prstGeom prst="rect">
              <a:avLst/>
            </a:prstGeom>
            <a:no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23570" name="Freeform 168"/>
            <p:cNvSpPr>
              <a:spLocks/>
            </p:cNvSpPr>
            <p:nvPr/>
          </p:nvSpPr>
          <p:spPr bwMode="auto">
            <a:xfrm>
              <a:off x="1680" y="1920"/>
              <a:ext cx="288" cy="1296"/>
            </a:xfrm>
            <a:custGeom>
              <a:avLst/>
              <a:gdLst>
                <a:gd name="T0" fmla="*/ 288 w 288"/>
                <a:gd name="T1" fmla="*/ 1296 h 1296"/>
                <a:gd name="T2" fmla="*/ 0 w 288"/>
                <a:gd name="T3" fmla="*/ 624 h 1296"/>
                <a:gd name="T4" fmla="*/ 288 w 288"/>
                <a:gd name="T5" fmla="*/ 0 h 1296"/>
                <a:gd name="T6" fmla="*/ 0 60000 65536"/>
                <a:gd name="T7" fmla="*/ 0 60000 65536"/>
                <a:gd name="T8" fmla="*/ 0 60000 65536"/>
                <a:gd name="T9" fmla="*/ 0 w 288"/>
                <a:gd name="T10" fmla="*/ 0 h 1296"/>
                <a:gd name="T11" fmla="*/ 288 w 288"/>
                <a:gd name="T12" fmla="*/ 1296 h 1296"/>
              </a:gdLst>
              <a:ahLst/>
              <a:cxnLst>
                <a:cxn ang="T6">
                  <a:pos x="T0" y="T1"/>
                </a:cxn>
                <a:cxn ang="T7">
                  <a:pos x="T2" y="T3"/>
                </a:cxn>
                <a:cxn ang="T8">
                  <a:pos x="T4" y="T5"/>
                </a:cxn>
              </a:cxnLst>
              <a:rect l="T9" t="T10" r="T11" b="T12"/>
              <a:pathLst>
                <a:path w="288" h="1296">
                  <a:moveTo>
                    <a:pt x="288" y="1296"/>
                  </a:moveTo>
                  <a:cubicBezTo>
                    <a:pt x="144" y="1068"/>
                    <a:pt x="0" y="840"/>
                    <a:pt x="0" y="624"/>
                  </a:cubicBezTo>
                  <a:cubicBezTo>
                    <a:pt x="0" y="408"/>
                    <a:pt x="144" y="204"/>
                    <a:pt x="288" y="0"/>
                  </a:cubicBezTo>
                </a:path>
              </a:pathLst>
            </a:custGeom>
            <a:noFill/>
            <a:ln w="9525">
              <a:solidFill>
                <a:srgbClr val="FF0000"/>
              </a:solidFill>
              <a:round/>
              <a:headEnd/>
              <a:tailEnd/>
            </a:ln>
          </p:spPr>
          <p:txBody>
            <a:bodyPr>
              <a:prstTxWarp prst="textNoShape">
                <a:avLst/>
              </a:prstTxWarp>
            </a:bodyPr>
            <a:lstStyle/>
            <a:p>
              <a:endParaRPr lang="en-US">
                <a:solidFill>
                  <a:srgbClr val="000000"/>
                </a:solidFill>
              </a:endParaRPr>
            </a:p>
          </p:txBody>
        </p:sp>
        <p:sp>
          <p:nvSpPr>
            <p:cNvPr id="23571" name="Oval 169"/>
            <p:cNvSpPr>
              <a:spLocks noChangeArrowheads="1"/>
            </p:cNvSpPr>
            <p:nvPr/>
          </p:nvSpPr>
          <p:spPr bwMode="auto">
            <a:xfrm>
              <a:off x="2340" y="1440"/>
              <a:ext cx="720" cy="720"/>
            </a:xfrm>
            <a:prstGeom prst="ellipse">
              <a:avLst/>
            </a:prstGeom>
            <a:noFill/>
            <a:ln w="9525">
              <a:solidFill>
                <a:srgbClr val="FF0000"/>
              </a:solidFill>
              <a:round/>
              <a:headEnd/>
              <a:tailEnd/>
            </a:ln>
          </p:spPr>
          <p:txBody>
            <a:bodyPr wrap="none" anchor="ctr">
              <a:prstTxWarp prst="textNoShape">
                <a:avLst/>
              </a:prstTxWarp>
            </a:bodyPr>
            <a:lstStyle/>
            <a:p>
              <a:endParaRPr lang="en-US">
                <a:solidFill>
                  <a:srgbClr val="000000"/>
                </a:solidFill>
              </a:endParaRPr>
            </a:p>
          </p:txBody>
        </p:sp>
        <p:sp>
          <p:nvSpPr>
            <p:cNvPr id="23572" name="Oval 170"/>
            <p:cNvSpPr>
              <a:spLocks noChangeArrowheads="1"/>
            </p:cNvSpPr>
            <p:nvPr/>
          </p:nvSpPr>
          <p:spPr bwMode="auto">
            <a:xfrm>
              <a:off x="4550" y="1680"/>
              <a:ext cx="240" cy="240"/>
            </a:xfrm>
            <a:prstGeom prst="ellipse">
              <a:avLst/>
            </a:prstGeom>
            <a:noFill/>
            <a:ln w="9525">
              <a:solidFill>
                <a:srgbClr val="FF0000"/>
              </a:solidFill>
              <a:round/>
              <a:headEnd/>
              <a:tailEnd/>
            </a:ln>
          </p:spPr>
          <p:txBody>
            <a:bodyPr wrap="none" anchor="ctr">
              <a:prstTxWarp prst="textNoShape">
                <a:avLst/>
              </a:prstTxWarp>
            </a:bodyPr>
            <a:lstStyle/>
            <a:p>
              <a:endParaRPr lang="en-US">
                <a:solidFill>
                  <a:srgbClr val="000000"/>
                </a:solidFill>
              </a:endParaRPr>
            </a:p>
          </p:txBody>
        </p:sp>
        <p:sp>
          <p:nvSpPr>
            <p:cNvPr id="23573" name="Freeform 171"/>
            <p:cNvSpPr>
              <a:spLocks/>
            </p:cNvSpPr>
            <p:nvPr/>
          </p:nvSpPr>
          <p:spPr bwMode="auto">
            <a:xfrm>
              <a:off x="2256" y="2736"/>
              <a:ext cx="1200" cy="1296"/>
            </a:xfrm>
            <a:custGeom>
              <a:avLst/>
              <a:gdLst>
                <a:gd name="T0" fmla="*/ 0 w 1200"/>
                <a:gd name="T1" fmla="*/ 1296 h 1296"/>
                <a:gd name="T2" fmla="*/ 384 w 1200"/>
                <a:gd name="T3" fmla="*/ 816 h 1296"/>
                <a:gd name="T4" fmla="*/ 336 w 1200"/>
                <a:gd name="T5" fmla="*/ 672 h 1296"/>
                <a:gd name="T6" fmla="*/ 480 w 1200"/>
                <a:gd name="T7" fmla="*/ 480 h 1296"/>
                <a:gd name="T8" fmla="*/ 624 w 1200"/>
                <a:gd name="T9" fmla="*/ 528 h 1296"/>
                <a:gd name="T10" fmla="*/ 1200 w 1200"/>
                <a:gd name="T11" fmla="*/ 0 h 1296"/>
                <a:gd name="T12" fmla="*/ 0 60000 65536"/>
                <a:gd name="T13" fmla="*/ 0 60000 65536"/>
                <a:gd name="T14" fmla="*/ 0 60000 65536"/>
                <a:gd name="T15" fmla="*/ 0 60000 65536"/>
                <a:gd name="T16" fmla="*/ 0 60000 65536"/>
                <a:gd name="T17" fmla="*/ 0 60000 65536"/>
                <a:gd name="T18" fmla="*/ 0 w 1200"/>
                <a:gd name="T19" fmla="*/ 0 h 1296"/>
                <a:gd name="T20" fmla="*/ 1200 w 1200"/>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1200" h="1296">
                  <a:moveTo>
                    <a:pt x="0" y="1296"/>
                  </a:moveTo>
                  <a:cubicBezTo>
                    <a:pt x="164" y="1108"/>
                    <a:pt x="328" y="920"/>
                    <a:pt x="384" y="816"/>
                  </a:cubicBezTo>
                  <a:cubicBezTo>
                    <a:pt x="440" y="712"/>
                    <a:pt x="320" y="728"/>
                    <a:pt x="336" y="672"/>
                  </a:cubicBezTo>
                  <a:cubicBezTo>
                    <a:pt x="352" y="616"/>
                    <a:pt x="432" y="504"/>
                    <a:pt x="480" y="480"/>
                  </a:cubicBezTo>
                  <a:cubicBezTo>
                    <a:pt x="528" y="456"/>
                    <a:pt x="504" y="608"/>
                    <a:pt x="624" y="528"/>
                  </a:cubicBezTo>
                  <a:cubicBezTo>
                    <a:pt x="744" y="448"/>
                    <a:pt x="972" y="224"/>
                    <a:pt x="1200" y="0"/>
                  </a:cubicBezTo>
                </a:path>
              </a:pathLst>
            </a:custGeom>
            <a:noFill/>
            <a:ln w="9525">
              <a:solidFill>
                <a:srgbClr val="FF0000"/>
              </a:solidFill>
              <a:round/>
              <a:headEnd/>
              <a:tailEnd/>
            </a:ln>
          </p:spPr>
          <p:txBody>
            <a:bodyPr>
              <a:prstTxWarp prst="textNoShape">
                <a:avLst/>
              </a:prstTxWarp>
            </a:bodyPr>
            <a:lstStyle/>
            <a:p>
              <a:endParaRPr lang="en-US">
                <a:solidFill>
                  <a:srgbClr val="000000"/>
                </a:solidFill>
              </a:endParaRPr>
            </a:p>
          </p:txBody>
        </p:sp>
        <p:sp>
          <p:nvSpPr>
            <p:cNvPr id="23574" name="Oval 172"/>
            <p:cNvSpPr>
              <a:spLocks noChangeArrowheads="1"/>
            </p:cNvSpPr>
            <p:nvPr/>
          </p:nvSpPr>
          <p:spPr bwMode="auto">
            <a:xfrm>
              <a:off x="4340" y="3004"/>
              <a:ext cx="720" cy="720"/>
            </a:xfrm>
            <a:prstGeom prst="ellipse">
              <a:avLst/>
            </a:prstGeom>
            <a:noFill/>
            <a:ln w="9525">
              <a:solidFill>
                <a:srgbClr val="FF0000"/>
              </a:solidFill>
              <a:round/>
              <a:headEnd/>
              <a:tailEnd/>
            </a:ln>
          </p:spPr>
          <p:txBody>
            <a:bodyPr wrap="none" anchor="ctr">
              <a:prstTxWarp prst="textNoShape">
                <a:avLst/>
              </a:prstTxWarp>
            </a:bodyPr>
            <a:lstStyle/>
            <a:p>
              <a:endParaRPr lang="en-US">
                <a:solidFill>
                  <a:srgbClr val="000000"/>
                </a:solidFill>
              </a:endParaRPr>
            </a:p>
          </p:txBody>
        </p:sp>
      </p:grpSp>
      <p:sp>
        <p:nvSpPr>
          <p:cNvPr id="23563" name="AutoShape 174">
            <a:hlinkClick r:id="" action="ppaction://hlinkshowjump?jump=lastslide" highlightClick="1"/>
          </p:cNvPr>
          <p:cNvSpPr>
            <a:spLocks noChangeArrowheads="1"/>
          </p:cNvSpPr>
          <p:nvPr/>
        </p:nvSpPr>
        <p:spPr bwMode="auto">
          <a:xfrm>
            <a:off x="8839200" y="6553200"/>
            <a:ext cx="304800" cy="304800"/>
          </a:xfrm>
          <a:prstGeom prst="actionButtonInformation">
            <a:avLst/>
          </a:prstGeom>
          <a:solidFill>
            <a:schemeClr val="accent1"/>
          </a:solidFill>
          <a:ln w="9525">
            <a:noFill/>
            <a:miter lim="800000"/>
            <a:headEnd/>
            <a:tailEnd/>
          </a:ln>
        </p:spPr>
        <p:txBody>
          <a:bodyPr wrap="none" anchor="ctr">
            <a:prstTxWarp prst="textNoShape">
              <a:avLst/>
            </a:prstTxWarp>
          </a:bodyPr>
          <a:lstStyle/>
          <a:p>
            <a:endParaRPr lang="en-US">
              <a:solidFill>
                <a:srgbClr val="000000"/>
              </a:solidFill>
            </a:endParaRPr>
          </a:p>
        </p:txBody>
      </p:sp>
      <p:sp>
        <p:nvSpPr>
          <p:cNvPr id="31" name="Rectangle 2"/>
          <p:cNvSpPr>
            <a:spLocks noGrp="1" noChangeArrowheads="1"/>
          </p:cNvSpPr>
          <p:nvPr>
            <p:ph type="title"/>
          </p:nvPr>
        </p:nvSpPr>
        <p:spPr>
          <a:xfrm>
            <a:off x="0" y="-76200"/>
            <a:ext cx="9144000" cy="1143000"/>
          </a:xfrm>
        </p:spPr>
        <p:txBody>
          <a:bodyPr/>
          <a:lstStyle/>
          <a:p>
            <a:pPr algn="l" eaLnBrk="1" hangingPunct="1"/>
            <a:r>
              <a:rPr lang="en-US" sz="3200" dirty="0">
                <a:solidFill>
                  <a:srgbClr val="FF6600"/>
                </a:solidFill>
                <a:latin typeface="Avenir Book"/>
                <a:cs typeface="Avenir Book"/>
              </a:rPr>
              <a:t>The Eigenvectors and the Clusters</a:t>
            </a:r>
          </a:p>
        </p:txBody>
      </p:sp>
      <p:pic>
        <p:nvPicPr>
          <p:cNvPr id="32" name="Picture 31"/>
          <p:cNvPicPr>
            <a:picLocks noChangeAspect="1"/>
          </p:cNvPicPr>
          <p:nvPr/>
        </p:nvPicPr>
        <p:blipFill>
          <a:blip r:embed="rId9"/>
          <a:stretch>
            <a:fillRect/>
          </a:stretch>
        </p:blipFill>
        <p:spPr>
          <a:xfrm>
            <a:off x="6324600" y="0"/>
            <a:ext cx="1533331" cy="1219200"/>
          </a:xfrm>
          <a:prstGeom prst="rect">
            <a:avLst/>
          </a:prstGeom>
        </p:spPr>
      </p:pic>
      <p:pic>
        <p:nvPicPr>
          <p:cNvPr id="33" name="Picture 11" descr="cluster1_ideal"/>
          <p:cNvPicPr>
            <a:picLocks noChangeAspect="1" noChangeArrowheads="1"/>
          </p:cNvPicPr>
          <p:nvPr/>
        </p:nvPicPr>
        <p:blipFill>
          <a:blip r:embed="rId10"/>
          <a:srcRect/>
          <a:stretch>
            <a:fillRect/>
          </a:stretch>
        </p:blipFill>
        <p:spPr bwMode="auto">
          <a:xfrm>
            <a:off x="7889929" y="152400"/>
            <a:ext cx="1177871" cy="883403"/>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0" y="228600"/>
            <a:ext cx="8229600" cy="1143000"/>
          </a:xfrm>
        </p:spPr>
        <p:txBody>
          <a:bodyPr/>
          <a:lstStyle/>
          <a:p>
            <a:pPr algn="l" eaLnBrk="1" hangingPunct="1"/>
            <a:r>
              <a:rPr lang="en-US" sz="3600" dirty="0">
                <a:latin typeface="Avenir Book"/>
                <a:cs typeface="Avenir Book"/>
              </a:rPr>
              <a:t>The Eigenvectors and</a:t>
            </a:r>
            <a:r>
              <a:rPr lang="en-US" sz="3600" dirty="0" smtClean="0">
                <a:latin typeface="Avenir Book"/>
                <a:cs typeface="Avenir Book"/>
              </a:rPr>
              <a:t> </a:t>
            </a:r>
            <a:br>
              <a:rPr lang="en-US" sz="3600" dirty="0" smtClean="0">
                <a:latin typeface="Avenir Book"/>
                <a:cs typeface="Avenir Book"/>
              </a:rPr>
            </a:br>
            <a:r>
              <a:rPr lang="en-US" sz="3600" dirty="0" smtClean="0">
                <a:latin typeface="Avenir Book"/>
                <a:cs typeface="Avenir Book"/>
              </a:rPr>
              <a:t>the </a:t>
            </a:r>
            <a:r>
              <a:rPr lang="en-US" sz="3600" dirty="0">
                <a:latin typeface="Avenir Book"/>
                <a:cs typeface="Avenir Book"/>
              </a:rPr>
              <a:t>Clusters</a:t>
            </a:r>
          </a:p>
        </p:txBody>
      </p:sp>
      <p:pic>
        <p:nvPicPr>
          <p:cNvPr id="23557" name="Picture 5" descr="cluster1_eVec1"/>
          <p:cNvPicPr>
            <a:picLocks noGrp="1" noChangeAspect="1" noChangeArrowheads="1"/>
          </p:cNvPicPr>
          <p:nvPr>
            <p:ph idx="1"/>
          </p:nvPr>
        </p:nvPicPr>
        <p:blipFill>
          <a:blip r:embed="rId2"/>
          <a:srcRect/>
          <a:stretch>
            <a:fillRect/>
          </a:stretch>
        </p:blipFill>
        <p:spPr>
          <a:xfrm>
            <a:off x="762000" y="1746250"/>
            <a:ext cx="5334000" cy="4005263"/>
          </a:xfrm>
          <a:noFill/>
        </p:spPr>
      </p:pic>
      <p:pic>
        <p:nvPicPr>
          <p:cNvPr id="23558" name="Picture 6" descr="cluster1_eVec2"/>
          <p:cNvPicPr>
            <a:picLocks noChangeAspect="1" noChangeArrowheads="1"/>
          </p:cNvPicPr>
          <p:nvPr/>
        </p:nvPicPr>
        <p:blipFill>
          <a:blip r:embed="rId3"/>
          <a:srcRect/>
          <a:stretch>
            <a:fillRect/>
          </a:stretch>
        </p:blipFill>
        <p:spPr bwMode="auto">
          <a:xfrm>
            <a:off x="762000" y="1752600"/>
            <a:ext cx="5334000" cy="4000500"/>
          </a:xfrm>
          <a:prstGeom prst="rect">
            <a:avLst/>
          </a:prstGeom>
          <a:noFill/>
          <a:ln w="9525">
            <a:noFill/>
            <a:miter lim="800000"/>
            <a:headEnd/>
            <a:tailEnd/>
          </a:ln>
        </p:spPr>
      </p:pic>
      <p:pic>
        <p:nvPicPr>
          <p:cNvPr id="23559" name="Picture 7" descr="cluster1_eVec3"/>
          <p:cNvPicPr>
            <a:picLocks noChangeAspect="1" noChangeArrowheads="1"/>
          </p:cNvPicPr>
          <p:nvPr/>
        </p:nvPicPr>
        <p:blipFill>
          <a:blip r:embed="rId4"/>
          <a:srcRect/>
          <a:stretch>
            <a:fillRect/>
          </a:stretch>
        </p:blipFill>
        <p:spPr bwMode="auto">
          <a:xfrm>
            <a:off x="762000" y="1752600"/>
            <a:ext cx="5334000" cy="4000500"/>
          </a:xfrm>
          <a:prstGeom prst="rect">
            <a:avLst/>
          </a:prstGeom>
          <a:noFill/>
          <a:ln w="9525">
            <a:noFill/>
            <a:miter lim="800000"/>
            <a:headEnd/>
            <a:tailEnd/>
          </a:ln>
        </p:spPr>
      </p:pic>
      <p:pic>
        <p:nvPicPr>
          <p:cNvPr id="23560" name="Picture 8" descr="cluster1_eVec4"/>
          <p:cNvPicPr>
            <a:picLocks noChangeAspect="1" noChangeArrowheads="1"/>
          </p:cNvPicPr>
          <p:nvPr/>
        </p:nvPicPr>
        <p:blipFill>
          <a:blip r:embed="rId5"/>
          <a:srcRect/>
          <a:stretch>
            <a:fillRect/>
          </a:stretch>
        </p:blipFill>
        <p:spPr bwMode="auto">
          <a:xfrm>
            <a:off x="762000" y="1752600"/>
            <a:ext cx="5334000" cy="4000500"/>
          </a:xfrm>
          <a:prstGeom prst="rect">
            <a:avLst/>
          </a:prstGeom>
          <a:noFill/>
          <a:ln w="9525">
            <a:noFill/>
            <a:miter lim="800000"/>
            <a:headEnd/>
            <a:tailEnd/>
          </a:ln>
        </p:spPr>
      </p:pic>
      <p:pic>
        <p:nvPicPr>
          <p:cNvPr id="23561" name="Picture 9" descr="cluster1_eVec5"/>
          <p:cNvPicPr>
            <a:picLocks noChangeAspect="1" noChangeArrowheads="1"/>
          </p:cNvPicPr>
          <p:nvPr/>
        </p:nvPicPr>
        <p:blipFill>
          <a:blip r:embed="rId6"/>
          <a:srcRect/>
          <a:stretch>
            <a:fillRect/>
          </a:stretch>
        </p:blipFill>
        <p:spPr bwMode="auto">
          <a:xfrm>
            <a:off x="838200" y="1752600"/>
            <a:ext cx="5334000" cy="4000500"/>
          </a:xfrm>
          <a:prstGeom prst="rect">
            <a:avLst/>
          </a:prstGeom>
          <a:noFill/>
          <a:ln w="9525">
            <a:noFill/>
            <a:miter lim="800000"/>
            <a:headEnd/>
            <a:tailEnd/>
          </a:ln>
        </p:spPr>
      </p:pic>
      <p:sp>
        <p:nvSpPr>
          <p:cNvPr id="23562" name="Text Box 10"/>
          <p:cNvSpPr txBox="1">
            <a:spLocks noChangeArrowheads="1"/>
          </p:cNvSpPr>
          <p:nvPr/>
        </p:nvSpPr>
        <p:spPr bwMode="auto">
          <a:xfrm>
            <a:off x="2514600" y="5765800"/>
            <a:ext cx="1990725" cy="396875"/>
          </a:xfrm>
          <a:prstGeom prst="rect">
            <a:avLst/>
          </a:prstGeom>
          <a:noFill/>
          <a:ln w="9525">
            <a:noFill/>
            <a:miter lim="800000"/>
            <a:headEnd/>
            <a:tailEnd/>
          </a:ln>
        </p:spPr>
        <p:txBody>
          <a:bodyPr wrap="none">
            <a:prstTxWarp prst="textNoShape">
              <a:avLst/>
            </a:prstTxWarp>
            <a:spAutoFit/>
          </a:bodyPr>
          <a:lstStyle/>
          <a:p>
            <a:r>
              <a:rPr lang="en-US" sz="2000" b="1">
                <a:solidFill>
                  <a:srgbClr val="333399"/>
                </a:solidFill>
              </a:rPr>
              <a:t>Eigenvector #1</a:t>
            </a:r>
          </a:p>
        </p:txBody>
      </p:sp>
      <p:sp>
        <p:nvSpPr>
          <p:cNvPr id="23563" name="Text Box 11"/>
          <p:cNvSpPr txBox="1">
            <a:spLocks noChangeArrowheads="1"/>
          </p:cNvSpPr>
          <p:nvPr/>
        </p:nvSpPr>
        <p:spPr bwMode="auto">
          <a:xfrm>
            <a:off x="2505075" y="5761038"/>
            <a:ext cx="1990725" cy="396875"/>
          </a:xfrm>
          <a:prstGeom prst="rect">
            <a:avLst/>
          </a:prstGeom>
          <a:noFill/>
          <a:ln w="9525">
            <a:noFill/>
            <a:miter lim="800000"/>
            <a:headEnd/>
            <a:tailEnd/>
          </a:ln>
        </p:spPr>
        <p:txBody>
          <a:bodyPr wrap="none">
            <a:prstTxWarp prst="textNoShape">
              <a:avLst/>
            </a:prstTxWarp>
            <a:spAutoFit/>
          </a:bodyPr>
          <a:lstStyle/>
          <a:p>
            <a:r>
              <a:rPr lang="en-US" sz="2000" b="1">
                <a:solidFill>
                  <a:srgbClr val="333399"/>
                </a:solidFill>
              </a:rPr>
              <a:t>Eigenvector #2</a:t>
            </a:r>
          </a:p>
        </p:txBody>
      </p:sp>
      <p:sp>
        <p:nvSpPr>
          <p:cNvPr id="23564" name="Text Box 12"/>
          <p:cNvSpPr txBox="1">
            <a:spLocks noChangeArrowheads="1"/>
          </p:cNvSpPr>
          <p:nvPr/>
        </p:nvSpPr>
        <p:spPr bwMode="auto">
          <a:xfrm>
            <a:off x="2505075" y="5761038"/>
            <a:ext cx="1990725" cy="396875"/>
          </a:xfrm>
          <a:prstGeom prst="rect">
            <a:avLst/>
          </a:prstGeom>
          <a:noFill/>
          <a:ln w="9525">
            <a:noFill/>
            <a:miter lim="800000"/>
            <a:headEnd/>
            <a:tailEnd/>
          </a:ln>
        </p:spPr>
        <p:txBody>
          <a:bodyPr wrap="none">
            <a:prstTxWarp prst="textNoShape">
              <a:avLst/>
            </a:prstTxWarp>
            <a:spAutoFit/>
          </a:bodyPr>
          <a:lstStyle/>
          <a:p>
            <a:r>
              <a:rPr lang="en-US" sz="2000" b="1">
                <a:solidFill>
                  <a:srgbClr val="333399"/>
                </a:solidFill>
              </a:rPr>
              <a:t>Eigenvector #3</a:t>
            </a:r>
          </a:p>
        </p:txBody>
      </p:sp>
      <p:sp>
        <p:nvSpPr>
          <p:cNvPr id="23565" name="Text Box 13"/>
          <p:cNvSpPr txBox="1">
            <a:spLocks noChangeArrowheads="1"/>
          </p:cNvSpPr>
          <p:nvPr/>
        </p:nvSpPr>
        <p:spPr bwMode="auto">
          <a:xfrm>
            <a:off x="2514600" y="5761038"/>
            <a:ext cx="1990725" cy="396875"/>
          </a:xfrm>
          <a:prstGeom prst="rect">
            <a:avLst/>
          </a:prstGeom>
          <a:noFill/>
          <a:ln w="9525">
            <a:noFill/>
            <a:miter lim="800000"/>
            <a:headEnd/>
            <a:tailEnd/>
          </a:ln>
        </p:spPr>
        <p:txBody>
          <a:bodyPr wrap="none">
            <a:prstTxWarp prst="textNoShape">
              <a:avLst/>
            </a:prstTxWarp>
            <a:spAutoFit/>
          </a:bodyPr>
          <a:lstStyle/>
          <a:p>
            <a:r>
              <a:rPr lang="en-US" sz="2000" b="1">
                <a:solidFill>
                  <a:srgbClr val="333399"/>
                </a:solidFill>
              </a:rPr>
              <a:t>Eigenvector #4</a:t>
            </a:r>
          </a:p>
        </p:txBody>
      </p:sp>
      <p:sp>
        <p:nvSpPr>
          <p:cNvPr id="23566" name="Text Box 14"/>
          <p:cNvSpPr txBox="1">
            <a:spLocks noChangeArrowheads="1"/>
          </p:cNvSpPr>
          <p:nvPr/>
        </p:nvSpPr>
        <p:spPr bwMode="auto">
          <a:xfrm>
            <a:off x="2505075" y="5761038"/>
            <a:ext cx="1990725" cy="396875"/>
          </a:xfrm>
          <a:prstGeom prst="rect">
            <a:avLst/>
          </a:prstGeom>
          <a:noFill/>
          <a:ln w="9525">
            <a:noFill/>
            <a:miter lim="800000"/>
            <a:headEnd/>
            <a:tailEnd/>
          </a:ln>
        </p:spPr>
        <p:txBody>
          <a:bodyPr wrap="none">
            <a:prstTxWarp prst="textNoShape">
              <a:avLst/>
            </a:prstTxWarp>
            <a:spAutoFit/>
          </a:bodyPr>
          <a:lstStyle/>
          <a:p>
            <a:r>
              <a:rPr lang="en-US" sz="2000" b="1" dirty="0">
                <a:solidFill>
                  <a:srgbClr val="333399"/>
                </a:solidFill>
              </a:rPr>
              <a:t>Eigenvector #5</a:t>
            </a:r>
          </a:p>
        </p:txBody>
      </p:sp>
      <p:pic>
        <p:nvPicPr>
          <p:cNvPr id="14" name="Picture 13"/>
          <p:cNvPicPr>
            <a:picLocks noChangeAspect="1"/>
          </p:cNvPicPr>
          <p:nvPr/>
        </p:nvPicPr>
        <p:blipFill>
          <a:blip r:embed="rId7"/>
          <a:stretch>
            <a:fillRect/>
          </a:stretch>
        </p:blipFill>
        <p:spPr>
          <a:xfrm>
            <a:off x="6873778" y="2286000"/>
            <a:ext cx="1066800" cy="801736"/>
          </a:xfrm>
          <a:prstGeom prst="rect">
            <a:avLst/>
          </a:prstGeom>
        </p:spPr>
      </p:pic>
      <p:pic>
        <p:nvPicPr>
          <p:cNvPr id="15" name="Picture 14"/>
          <p:cNvPicPr>
            <a:picLocks noChangeAspect="1"/>
          </p:cNvPicPr>
          <p:nvPr/>
        </p:nvPicPr>
        <p:blipFill>
          <a:blip r:embed="rId8"/>
          <a:stretch>
            <a:fillRect/>
          </a:stretch>
        </p:blipFill>
        <p:spPr>
          <a:xfrm>
            <a:off x="6873778" y="3124200"/>
            <a:ext cx="1060255" cy="801736"/>
          </a:xfrm>
          <a:prstGeom prst="rect">
            <a:avLst/>
          </a:prstGeom>
        </p:spPr>
      </p:pic>
      <p:pic>
        <p:nvPicPr>
          <p:cNvPr id="16" name="Picture 15"/>
          <p:cNvPicPr>
            <a:picLocks noChangeAspect="1"/>
          </p:cNvPicPr>
          <p:nvPr/>
        </p:nvPicPr>
        <p:blipFill>
          <a:blip r:embed="rId9"/>
          <a:stretch>
            <a:fillRect/>
          </a:stretch>
        </p:blipFill>
        <p:spPr>
          <a:xfrm>
            <a:off x="6873778" y="3962400"/>
            <a:ext cx="1060255" cy="801736"/>
          </a:xfrm>
          <a:prstGeom prst="rect">
            <a:avLst/>
          </a:prstGeom>
        </p:spPr>
      </p:pic>
      <p:pic>
        <p:nvPicPr>
          <p:cNvPr id="17" name="Picture 16"/>
          <p:cNvPicPr>
            <a:picLocks noChangeAspect="1"/>
          </p:cNvPicPr>
          <p:nvPr/>
        </p:nvPicPr>
        <p:blipFill>
          <a:blip r:embed="rId10"/>
          <a:stretch>
            <a:fillRect/>
          </a:stretch>
        </p:blipFill>
        <p:spPr>
          <a:xfrm>
            <a:off x="6873778" y="4800600"/>
            <a:ext cx="1063528" cy="801736"/>
          </a:xfrm>
          <a:prstGeom prst="rect">
            <a:avLst/>
          </a:prstGeom>
        </p:spPr>
      </p:pic>
      <p:pic>
        <p:nvPicPr>
          <p:cNvPr id="18" name="Picture 17"/>
          <p:cNvPicPr>
            <a:picLocks noChangeAspect="1"/>
          </p:cNvPicPr>
          <p:nvPr/>
        </p:nvPicPr>
        <p:blipFill>
          <a:blip r:embed="rId11"/>
          <a:stretch>
            <a:fillRect/>
          </a:stretch>
        </p:blipFill>
        <p:spPr>
          <a:xfrm>
            <a:off x="6873778" y="5638800"/>
            <a:ext cx="1067887" cy="801736"/>
          </a:xfrm>
          <a:prstGeom prst="rect">
            <a:avLst/>
          </a:prstGeom>
        </p:spPr>
      </p:pic>
      <p:pic>
        <p:nvPicPr>
          <p:cNvPr id="19" name="Picture 11" descr="cluster1_ideal"/>
          <p:cNvPicPr>
            <a:picLocks noChangeAspect="1" noChangeArrowheads="1"/>
          </p:cNvPicPr>
          <p:nvPr/>
        </p:nvPicPr>
        <p:blipFill>
          <a:blip r:embed="rId12"/>
          <a:srcRect/>
          <a:stretch>
            <a:fillRect/>
          </a:stretch>
        </p:blipFill>
        <p:spPr bwMode="auto">
          <a:xfrm>
            <a:off x="6324600" y="0"/>
            <a:ext cx="2819400" cy="2114550"/>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
        <p:nvSpPr>
          <p:cNvPr id="20" name="TextBox 19"/>
          <p:cNvSpPr txBox="1"/>
          <p:nvPr/>
        </p:nvSpPr>
        <p:spPr>
          <a:xfrm>
            <a:off x="8245378" y="2514600"/>
            <a:ext cx="441422" cy="3693319"/>
          </a:xfrm>
          <a:prstGeom prst="rect">
            <a:avLst/>
          </a:prstGeom>
          <a:noFill/>
        </p:spPr>
        <p:txBody>
          <a:bodyPr wrap="none" rtlCol="0">
            <a:spAutoFit/>
          </a:bodyPr>
          <a:lstStyle/>
          <a:p>
            <a:r>
              <a:rPr lang="en-US" dirty="0" smtClean="0">
                <a:solidFill>
                  <a:srgbClr val="000000"/>
                </a:solidFill>
                <a:latin typeface="Avenir Book"/>
                <a:cs typeface="Avenir Book"/>
              </a:rPr>
              <a:t>#1</a:t>
            </a:r>
          </a:p>
          <a:p>
            <a:endParaRPr lang="en-US" dirty="0" smtClean="0">
              <a:solidFill>
                <a:srgbClr val="000000"/>
              </a:solidFill>
              <a:latin typeface="Avenir Book"/>
              <a:cs typeface="Avenir Book"/>
            </a:endParaRPr>
          </a:p>
          <a:p>
            <a:endParaRPr lang="en-US" dirty="0" smtClean="0">
              <a:solidFill>
                <a:srgbClr val="000000"/>
              </a:solidFill>
              <a:latin typeface="Avenir Book"/>
              <a:cs typeface="Avenir Book"/>
            </a:endParaRPr>
          </a:p>
          <a:p>
            <a:r>
              <a:rPr lang="en-US" dirty="0" smtClean="0">
                <a:solidFill>
                  <a:srgbClr val="000000"/>
                </a:solidFill>
                <a:latin typeface="Avenir Book"/>
                <a:cs typeface="Avenir Book"/>
              </a:rPr>
              <a:t>#2</a:t>
            </a:r>
          </a:p>
          <a:p>
            <a:endParaRPr lang="en-US" dirty="0" smtClean="0">
              <a:solidFill>
                <a:srgbClr val="000000"/>
              </a:solidFill>
              <a:latin typeface="Avenir Book"/>
              <a:cs typeface="Avenir Book"/>
            </a:endParaRPr>
          </a:p>
          <a:p>
            <a:endParaRPr lang="en-US" dirty="0" smtClean="0">
              <a:solidFill>
                <a:srgbClr val="000000"/>
              </a:solidFill>
              <a:latin typeface="Avenir Book"/>
              <a:cs typeface="Avenir Book"/>
            </a:endParaRPr>
          </a:p>
          <a:p>
            <a:r>
              <a:rPr lang="en-US" dirty="0" smtClean="0">
                <a:solidFill>
                  <a:srgbClr val="000000"/>
                </a:solidFill>
                <a:latin typeface="Avenir Book"/>
                <a:cs typeface="Avenir Book"/>
              </a:rPr>
              <a:t>#3</a:t>
            </a:r>
          </a:p>
          <a:p>
            <a:endParaRPr lang="en-US" dirty="0" smtClean="0">
              <a:solidFill>
                <a:srgbClr val="000000"/>
              </a:solidFill>
              <a:latin typeface="Avenir Book"/>
              <a:cs typeface="Avenir Book"/>
            </a:endParaRPr>
          </a:p>
          <a:p>
            <a:endParaRPr lang="en-US" dirty="0" smtClean="0">
              <a:solidFill>
                <a:srgbClr val="000000"/>
              </a:solidFill>
              <a:latin typeface="Avenir Book"/>
              <a:cs typeface="Avenir Book"/>
            </a:endParaRPr>
          </a:p>
          <a:p>
            <a:r>
              <a:rPr lang="en-US" dirty="0" smtClean="0">
                <a:solidFill>
                  <a:srgbClr val="000000"/>
                </a:solidFill>
                <a:latin typeface="Avenir Book"/>
                <a:cs typeface="Avenir Book"/>
              </a:rPr>
              <a:t>#4</a:t>
            </a:r>
          </a:p>
          <a:p>
            <a:endParaRPr lang="en-US" dirty="0" smtClean="0">
              <a:solidFill>
                <a:srgbClr val="000000"/>
              </a:solidFill>
              <a:latin typeface="Avenir Book"/>
              <a:cs typeface="Avenir Book"/>
            </a:endParaRPr>
          </a:p>
          <a:p>
            <a:endParaRPr lang="en-US" dirty="0" smtClean="0">
              <a:solidFill>
                <a:srgbClr val="000000"/>
              </a:solidFill>
              <a:latin typeface="Avenir Book"/>
              <a:cs typeface="Avenir Book"/>
            </a:endParaRPr>
          </a:p>
          <a:p>
            <a:r>
              <a:rPr lang="en-US" dirty="0" smtClean="0">
                <a:solidFill>
                  <a:srgbClr val="000000"/>
                </a:solidFill>
                <a:latin typeface="Avenir Book"/>
                <a:cs typeface="Avenir Book"/>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6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355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56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5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6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355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35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565"/>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355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356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5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566"/>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356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356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p:bldP spid="23563" grpId="0"/>
      <p:bldP spid="23563" grpId="1"/>
      <p:bldP spid="23564" grpId="0"/>
      <p:bldP spid="23564" grpId="1"/>
      <p:bldP spid="23565" grpId="0"/>
      <p:bldP spid="23565" grpId="1"/>
      <p:bldP spid="23566"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8229600" cy="1143000"/>
          </a:xfrm>
        </p:spPr>
        <p:txBody>
          <a:bodyPr/>
          <a:lstStyle/>
          <a:p>
            <a:pPr eaLnBrk="1" hangingPunct="1"/>
            <a:r>
              <a:rPr lang="en-US" dirty="0">
                <a:latin typeface="Avenir Book"/>
                <a:cs typeface="Avenir Book"/>
              </a:rPr>
              <a:t>Clustering – Example 2</a:t>
            </a:r>
          </a:p>
        </p:txBody>
      </p:sp>
      <p:pic>
        <p:nvPicPr>
          <p:cNvPr id="24579" name="Picture 5" descr="cluster2_input"/>
          <p:cNvPicPr>
            <a:picLocks noGrp="1" noChangeAspect="1" noChangeArrowheads="1"/>
          </p:cNvPicPr>
          <p:nvPr>
            <p:ph idx="1"/>
          </p:nvPr>
        </p:nvPicPr>
        <p:blipFill>
          <a:blip r:embed="rId2"/>
          <a:srcRect/>
          <a:stretch>
            <a:fillRect/>
          </a:stretch>
        </p:blipFill>
        <p:spPr>
          <a:xfrm>
            <a:off x="685800" y="1143000"/>
            <a:ext cx="7620000" cy="5715000"/>
          </a:xfrm>
          <a:noFill/>
        </p:spPr>
      </p:pic>
      <p:grpSp>
        <p:nvGrpSpPr>
          <p:cNvPr id="2" name="Group 15"/>
          <p:cNvGrpSpPr>
            <a:grpSpLocks/>
          </p:cNvGrpSpPr>
          <p:nvPr/>
        </p:nvGrpSpPr>
        <p:grpSpPr bwMode="auto">
          <a:xfrm>
            <a:off x="304800" y="1524000"/>
            <a:ext cx="4191000" cy="2133600"/>
            <a:chOff x="192" y="960"/>
            <a:chExt cx="2640" cy="1344"/>
          </a:xfrm>
        </p:grpSpPr>
        <p:sp>
          <p:nvSpPr>
            <p:cNvPr id="24588" name="Rectangle 6"/>
            <p:cNvSpPr>
              <a:spLocks noChangeArrowheads="1"/>
            </p:cNvSpPr>
            <p:nvPr/>
          </p:nvSpPr>
          <p:spPr bwMode="auto">
            <a:xfrm>
              <a:off x="1536" y="960"/>
              <a:ext cx="1296" cy="1344"/>
            </a:xfrm>
            <a:prstGeom prst="rect">
              <a:avLst/>
            </a:prstGeom>
            <a:noFill/>
            <a:ln w="38100">
              <a:solidFill>
                <a:srgbClr val="00CC00"/>
              </a:solid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24589" name="AutoShape 12"/>
            <p:cNvSpPr>
              <a:spLocks/>
            </p:cNvSpPr>
            <p:nvPr/>
          </p:nvSpPr>
          <p:spPr bwMode="auto">
            <a:xfrm>
              <a:off x="192" y="1080"/>
              <a:ext cx="816" cy="600"/>
            </a:xfrm>
            <a:prstGeom prst="accentCallout1">
              <a:avLst>
                <a:gd name="adj1" fmla="val 12000"/>
                <a:gd name="adj2" fmla="val 105884"/>
                <a:gd name="adj3" fmla="val 68000"/>
                <a:gd name="adj4" fmla="val 164704"/>
              </a:avLst>
            </a:prstGeom>
            <a:noFill/>
            <a:ln w="38100">
              <a:solidFill>
                <a:srgbClr val="00CC00"/>
              </a:solidFill>
              <a:miter lim="800000"/>
              <a:headEnd/>
              <a:tailEnd type="stealth" w="med" len="lg"/>
            </a:ln>
          </p:spPr>
          <p:txBody>
            <a:bodyPr>
              <a:prstTxWarp prst="textNoShape">
                <a:avLst/>
              </a:prstTxWarp>
            </a:bodyPr>
            <a:lstStyle/>
            <a:p>
              <a:pPr algn="r"/>
              <a:r>
                <a:rPr lang="en-US" sz="2000" b="1">
                  <a:solidFill>
                    <a:srgbClr val="00CC00"/>
                  </a:solidFill>
                  <a:latin typeface="Avenir Book"/>
                  <a:cs typeface="Avenir Book"/>
                </a:rPr>
                <a:t>Dense Square Cluster</a:t>
              </a:r>
            </a:p>
          </p:txBody>
        </p:sp>
      </p:grpSp>
      <p:grpSp>
        <p:nvGrpSpPr>
          <p:cNvPr id="3" name="Group 16"/>
          <p:cNvGrpSpPr>
            <a:grpSpLocks/>
          </p:cNvGrpSpPr>
          <p:nvPr/>
        </p:nvGrpSpPr>
        <p:grpSpPr bwMode="auto">
          <a:xfrm>
            <a:off x="4876800" y="1524000"/>
            <a:ext cx="3879850" cy="2133600"/>
            <a:chOff x="3072" y="960"/>
            <a:chExt cx="2444" cy="1344"/>
          </a:xfrm>
        </p:grpSpPr>
        <p:sp>
          <p:nvSpPr>
            <p:cNvPr id="24586" name="Rectangle 7"/>
            <p:cNvSpPr>
              <a:spLocks noChangeArrowheads="1"/>
            </p:cNvSpPr>
            <p:nvPr/>
          </p:nvSpPr>
          <p:spPr bwMode="auto">
            <a:xfrm>
              <a:off x="3072" y="960"/>
              <a:ext cx="1296" cy="1344"/>
            </a:xfrm>
            <a:prstGeom prst="rect">
              <a:avLst/>
            </a:prstGeom>
            <a:noFill/>
            <a:ln w="38100">
              <a:solidFill>
                <a:srgbClr val="0033CC"/>
              </a:solid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24587" name="AutoShape 13"/>
            <p:cNvSpPr>
              <a:spLocks/>
            </p:cNvSpPr>
            <p:nvPr/>
          </p:nvSpPr>
          <p:spPr bwMode="auto">
            <a:xfrm>
              <a:off x="4700" y="1572"/>
              <a:ext cx="816" cy="600"/>
            </a:xfrm>
            <a:prstGeom prst="accentCallout1">
              <a:avLst>
                <a:gd name="adj1" fmla="val 12000"/>
                <a:gd name="adj2" fmla="val -5884"/>
                <a:gd name="adj3" fmla="val -14333"/>
                <a:gd name="adj4" fmla="val -42032"/>
              </a:avLst>
            </a:prstGeom>
            <a:noFill/>
            <a:ln w="38100">
              <a:solidFill>
                <a:srgbClr val="0033CC"/>
              </a:solidFill>
              <a:miter lim="800000"/>
              <a:headEnd/>
              <a:tailEnd type="stealth" w="med" len="lg"/>
            </a:ln>
          </p:spPr>
          <p:txBody>
            <a:bodyPr>
              <a:prstTxWarp prst="textNoShape">
                <a:avLst/>
              </a:prstTxWarp>
            </a:bodyPr>
            <a:lstStyle/>
            <a:p>
              <a:r>
                <a:rPr lang="en-US" sz="2000" b="1">
                  <a:solidFill>
                    <a:srgbClr val="0033CC"/>
                  </a:solidFill>
                  <a:latin typeface="Avenir Book"/>
                  <a:cs typeface="Avenir Book"/>
                </a:rPr>
                <a:t>Sparse Square Cluster</a:t>
              </a:r>
            </a:p>
          </p:txBody>
        </p:sp>
      </p:grpSp>
      <p:grpSp>
        <p:nvGrpSpPr>
          <p:cNvPr id="4" name="Group 17"/>
          <p:cNvGrpSpPr>
            <a:grpSpLocks/>
          </p:cNvGrpSpPr>
          <p:nvPr/>
        </p:nvGrpSpPr>
        <p:grpSpPr bwMode="auto">
          <a:xfrm>
            <a:off x="685800" y="1936750"/>
            <a:ext cx="6172200" cy="4419600"/>
            <a:chOff x="432" y="1220"/>
            <a:chExt cx="3888" cy="2784"/>
          </a:xfrm>
        </p:grpSpPr>
        <p:sp>
          <p:nvSpPr>
            <p:cNvPr id="24583" name="Oval 8"/>
            <p:cNvSpPr>
              <a:spLocks noChangeArrowheads="1"/>
            </p:cNvSpPr>
            <p:nvPr/>
          </p:nvSpPr>
          <p:spPr bwMode="auto">
            <a:xfrm>
              <a:off x="1584" y="1220"/>
              <a:ext cx="2736" cy="2784"/>
            </a:xfrm>
            <a:prstGeom prst="ellipse">
              <a:avLst/>
            </a:prstGeom>
            <a:noFill/>
            <a:ln w="38100">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24584" name="Oval 9"/>
            <p:cNvSpPr>
              <a:spLocks noChangeArrowheads="1"/>
            </p:cNvSpPr>
            <p:nvPr/>
          </p:nvSpPr>
          <p:spPr bwMode="auto">
            <a:xfrm>
              <a:off x="1834" y="1440"/>
              <a:ext cx="2256" cy="2352"/>
            </a:xfrm>
            <a:prstGeom prst="ellipse">
              <a:avLst/>
            </a:prstGeom>
            <a:noFill/>
            <a:ln w="38100">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24585" name="AutoShape 14"/>
            <p:cNvSpPr>
              <a:spLocks/>
            </p:cNvSpPr>
            <p:nvPr/>
          </p:nvSpPr>
          <p:spPr bwMode="auto">
            <a:xfrm>
              <a:off x="432" y="3216"/>
              <a:ext cx="816" cy="600"/>
            </a:xfrm>
            <a:prstGeom prst="accentCallout1">
              <a:avLst>
                <a:gd name="adj1" fmla="val 12000"/>
                <a:gd name="adj2" fmla="val 105884"/>
                <a:gd name="adj3" fmla="val 25667"/>
                <a:gd name="adj4" fmla="val 163847"/>
              </a:avLst>
            </a:prstGeom>
            <a:noFill/>
            <a:ln w="38100">
              <a:solidFill>
                <a:srgbClr val="FF0000"/>
              </a:solidFill>
              <a:miter lim="800000"/>
              <a:headEnd/>
              <a:tailEnd type="stealth" w="med" len="lg"/>
            </a:ln>
          </p:spPr>
          <p:txBody>
            <a:bodyPr>
              <a:prstTxWarp prst="textNoShape">
                <a:avLst/>
              </a:prstTxWarp>
            </a:bodyPr>
            <a:lstStyle/>
            <a:p>
              <a:pPr algn="r"/>
              <a:r>
                <a:rPr lang="en-US" sz="2000" b="1">
                  <a:solidFill>
                    <a:srgbClr val="FF0000"/>
                  </a:solidFill>
                  <a:latin typeface="Avenir Book"/>
                  <a:cs typeface="Avenir Book"/>
                </a:rPr>
                <a:t>Sparse Circle Cluster</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8229600" cy="1143000"/>
          </a:xfrm>
        </p:spPr>
        <p:txBody>
          <a:bodyPr/>
          <a:lstStyle/>
          <a:p>
            <a:pPr eaLnBrk="1" hangingPunct="1"/>
            <a:r>
              <a:rPr lang="en-US" dirty="0">
                <a:latin typeface="Avenir Book"/>
                <a:cs typeface="Avenir Book"/>
              </a:rPr>
              <a:t>The Affinity Matrix</a:t>
            </a:r>
          </a:p>
        </p:txBody>
      </p:sp>
      <p:pic>
        <p:nvPicPr>
          <p:cNvPr id="26627" name="Picture 5" descr="cluster2_W"/>
          <p:cNvPicPr>
            <a:picLocks noGrp="1" noChangeAspect="1" noChangeArrowheads="1"/>
          </p:cNvPicPr>
          <p:nvPr>
            <p:ph idx="1"/>
          </p:nvPr>
        </p:nvPicPr>
        <p:blipFill>
          <a:blip r:embed="rId2"/>
          <a:srcRect/>
          <a:stretch>
            <a:fillRect/>
          </a:stretch>
        </p:blipFill>
        <p:spPr>
          <a:xfrm>
            <a:off x="457200" y="1257300"/>
            <a:ext cx="7467600" cy="5600700"/>
          </a:xfrm>
          <a:noFill/>
        </p:spPr>
      </p:pic>
      <p:grpSp>
        <p:nvGrpSpPr>
          <p:cNvPr id="2" name="Group 21"/>
          <p:cNvGrpSpPr>
            <a:grpSpLocks/>
          </p:cNvGrpSpPr>
          <p:nvPr/>
        </p:nvGrpSpPr>
        <p:grpSpPr bwMode="auto">
          <a:xfrm>
            <a:off x="1447800" y="1066800"/>
            <a:ext cx="7696200" cy="5181600"/>
            <a:chOff x="912" y="672"/>
            <a:chExt cx="4848" cy="3264"/>
          </a:xfrm>
        </p:grpSpPr>
        <p:pic>
          <p:nvPicPr>
            <p:cNvPr id="49169" name="Picture 17" descr="cluster2_ideal"/>
            <p:cNvPicPr>
              <a:picLocks noChangeAspect="1" noChangeArrowheads="1"/>
            </p:cNvPicPr>
            <p:nvPr/>
          </p:nvPicPr>
          <p:blipFill>
            <a:blip r:embed="rId3"/>
            <a:srcRect l="17145" t="4572" r="17145" b="4572"/>
            <a:stretch>
              <a:fillRect/>
            </a:stretch>
          </p:blipFill>
          <p:spPr bwMode="auto">
            <a:xfrm>
              <a:off x="4371" y="672"/>
              <a:ext cx="1389" cy="1440"/>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
          <p:nvSpPr>
            <p:cNvPr id="26630" name="Rectangle 18"/>
            <p:cNvSpPr>
              <a:spLocks noChangeArrowheads="1"/>
            </p:cNvSpPr>
            <p:nvPr/>
          </p:nvSpPr>
          <p:spPr bwMode="auto">
            <a:xfrm>
              <a:off x="912" y="1056"/>
              <a:ext cx="768" cy="624"/>
            </a:xfrm>
            <a:prstGeom prst="rect">
              <a:avLst/>
            </a:prstGeom>
            <a:noFill/>
            <a:ln w="38100">
              <a:solidFill>
                <a:srgbClr val="FF0000"/>
              </a:solid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26631" name="Rectangle 19"/>
            <p:cNvSpPr>
              <a:spLocks noChangeArrowheads="1"/>
            </p:cNvSpPr>
            <p:nvPr/>
          </p:nvSpPr>
          <p:spPr bwMode="auto">
            <a:xfrm>
              <a:off x="1680" y="1680"/>
              <a:ext cx="2448" cy="1920"/>
            </a:xfrm>
            <a:prstGeom prst="rect">
              <a:avLst/>
            </a:prstGeom>
            <a:noFill/>
            <a:ln w="38100">
              <a:solidFill>
                <a:srgbClr val="00CC00"/>
              </a:solid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26632" name="Rectangle 20"/>
            <p:cNvSpPr>
              <a:spLocks noChangeArrowheads="1"/>
            </p:cNvSpPr>
            <p:nvPr/>
          </p:nvSpPr>
          <p:spPr bwMode="auto">
            <a:xfrm>
              <a:off x="4128" y="3600"/>
              <a:ext cx="432" cy="336"/>
            </a:xfrm>
            <a:prstGeom prst="rect">
              <a:avLst/>
            </a:prstGeom>
            <a:noFill/>
            <a:ln w="38100">
              <a:solidFill>
                <a:srgbClr val="0033CC"/>
              </a:solid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1219200" y="1828800"/>
            <a:ext cx="6734704" cy="2091055"/>
            <a:chOff x="20" y="1392"/>
            <a:chExt cx="5720" cy="1776"/>
          </a:xfrm>
        </p:grpSpPr>
        <p:grpSp>
          <p:nvGrpSpPr>
            <p:cNvPr id="3" name="Group 18"/>
            <p:cNvGrpSpPr>
              <a:grpSpLocks/>
            </p:cNvGrpSpPr>
            <p:nvPr/>
          </p:nvGrpSpPr>
          <p:grpSpPr bwMode="auto">
            <a:xfrm>
              <a:off x="20" y="1392"/>
              <a:ext cx="5720" cy="1776"/>
              <a:chOff x="20" y="1392"/>
              <a:chExt cx="5720" cy="1776"/>
            </a:xfrm>
          </p:grpSpPr>
          <p:pic>
            <p:nvPicPr>
              <p:cNvPr id="27665" name="Picture 15" descr="cluster2_eVec1p"/>
              <p:cNvPicPr>
                <a:picLocks noChangeAspect="1" noChangeArrowheads="1"/>
              </p:cNvPicPr>
              <p:nvPr/>
            </p:nvPicPr>
            <p:blipFill>
              <a:blip r:embed="rId2"/>
              <a:srcRect l="6857" r="6857" b="6857"/>
              <a:stretch>
                <a:fillRect/>
              </a:stretch>
            </p:blipFill>
            <p:spPr bwMode="auto">
              <a:xfrm>
                <a:off x="20" y="1392"/>
                <a:ext cx="1872" cy="1776"/>
              </a:xfrm>
              <a:prstGeom prst="rect">
                <a:avLst/>
              </a:prstGeom>
              <a:noFill/>
              <a:ln w="9525">
                <a:noFill/>
                <a:miter lim="800000"/>
                <a:headEnd/>
                <a:tailEnd/>
              </a:ln>
            </p:spPr>
          </p:pic>
          <p:pic>
            <p:nvPicPr>
              <p:cNvPr id="27666" name="Picture 16" descr="cluster2_eVec2p"/>
              <p:cNvPicPr>
                <a:picLocks noChangeArrowheads="1"/>
              </p:cNvPicPr>
              <p:nvPr/>
            </p:nvPicPr>
            <p:blipFill>
              <a:blip r:embed="rId3"/>
              <a:srcRect l="6857" r="6857" b="6857"/>
              <a:stretch>
                <a:fillRect/>
              </a:stretch>
            </p:blipFill>
            <p:spPr bwMode="auto">
              <a:xfrm>
                <a:off x="1948" y="1392"/>
                <a:ext cx="1871" cy="1774"/>
              </a:xfrm>
              <a:prstGeom prst="rect">
                <a:avLst/>
              </a:prstGeom>
              <a:noFill/>
              <a:ln w="9525">
                <a:noFill/>
                <a:miter lim="800000"/>
                <a:headEnd/>
                <a:tailEnd/>
              </a:ln>
            </p:spPr>
          </p:pic>
          <p:pic>
            <p:nvPicPr>
              <p:cNvPr id="27667" name="Picture 17" descr="cluster2_eVec3p"/>
              <p:cNvPicPr>
                <a:picLocks noChangeArrowheads="1"/>
              </p:cNvPicPr>
              <p:nvPr/>
            </p:nvPicPr>
            <p:blipFill>
              <a:blip r:embed="rId4"/>
              <a:srcRect l="6857" r="6857" b="6857"/>
              <a:stretch>
                <a:fillRect/>
              </a:stretch>
            </p:blipFill>
            <p:spPr bwMode="auto">
              <a:xfrm>
                <a:off x="3869" y="1392"/>
                <a:ext cx="1871" cy="1774"/>
              </a:xfrm>
              <a:prstGeom prst="rect">
                <a:avLst/>
              </a:prstGeom>
              <a:noFill/>
              <a:ln w="9525">
                <a:noFill/>
                <a:miter lim="800000"/>
                <a:headEnd/>
                <a:tailEnd/>
              </a:ln>
            </p:spPr>
          </p:pic>
        </p:grpSp>
        <p:sp>
          <p:nvSpPr>
            <p:cNvPr id="27662" name="Line 19"/>
            <p:cNvSpPr>
              <a:spLocks noChangeShapeType="1"/>
            </p:cNvSpPr>
            <p:nvPr/>
          </p:nvSpPr>
          <p:spPr bwMode="auto">
            <a:xfrm>
              <a:off x="144" y="2304"/>
              <a:ext cx="1680" cy="0"/>
            </a:xfrm>
            <a:prstGeom prst="line">
              <a:avLst/>
            </a:prstGeom>
            <a:noFill/>
            <a:ln w="9525">
              <a:solidFill>
                <a:srgbClr val="FF0000"/>
              </a:solidFill>
              <a:prstDash val="dash"/>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27663" name="Line 20"/>
            <p:cNvSpPr>
              <a:spLocks noChangeShapeType="1"/>
            </p:cNvSpPr>
            <p:nvPr/>
          </p:nvSpPr>
          <p:spPr bwMode="auto">
            <a:xfrm>
              <a:off x="2064" y="2304"/>
              <a:ext cx="1680" cy="0"/>
            </a:xfrm>
            <a:prstGeom prst="line">
              <a:avLst/>
            </a:prstGeom>
            <a:noFill/>
            <a:ln w="9525">
              <a:solidFill>
                <a:srgbClr val="FF0000"/>
              </a:solidFill>
              <a:prstDash val="dash"/>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27664" name="Line 21"/>
            <p:cNvSpPr>
              <a:spLocks noChangeShapeType="1"/>
            </p:cNvSpPr>
            <p:nvPr/>
          </p:nvSpPr>
          <p:spPr bwMode="auto">
            <a:xfrm>
              <a:off x="4004" y="2304"/>
              <a:ext cx="1680" cy="0"/>
            </a:xfrm>
            <a:prstGeom prst="line">
              <a:avLst/>
            </a:prstGeom>
            <a:noFill/>
            <a:ln w="9525">
              <a:solidFill>
                <a:srgbClr val="FF0000"/>
              </a:solidFill>
              <a:prstDash val="dash"/>
              <a:round/>
              <a:headEnd/>
              <a:tailEnd/>
            </a:ln>
          </p:spPr>
          <p:txBody>
            <a:bodyPr>
              <a:prstTxWarp prst="textNoShape">
                <a:avLst/>
              </a:prstTxWarp>
            </a:bodyPr>
            <a:lstStyle/>
            <a:p>
              <a:endParaRPr lang="en-US">
                <a:solidFill>
                  <a:srgbClr val="000000"/>
                </a:solidFill>
                <a:latin typeface="Avenir Book"/>
                <a:cs typeface="Avenir Book"/>
              </a:endParaRPr>
            </a:p>
          </p:txBody>
        </p:sp>
      </p:grpSp>
      <p:grpSp>
        <p:nvGrpSpPr>
          <p:cNvPr id="4" name="Group 28"/>
          <p:cNvGrpSpPr>
            <a:grpSpLocks/>
          </p:cNvGrpSpPr>
          <p:nvPr/>
        </p:nvGrpSpPr>
        <p:grpSpPr bwMode="auto">
          <a:xfrm>
            <a:off x="1219200" y="4245981"/>
            <a:ext cx="6781800" cy="2378340"/>
            <a:chOff x="0" y="1344"/>
            <a:chExt cx="5760" cy="2016"/>
          </a:xfrm>
        </p:grpSpPr>
        <p:grpSp>
          <p:nvGrpSpPr>
            <p:cNvPr id="5" name="Group 23"/>
            <p:cNvGrpSpPr>
              <a:grpSpLocks/>
            </p:cNvGrpSpPr>
            <p:nvPr/>
          </p:nvGrpSpPr>
          <p:grpSpPr bwMode="auto">
            <a:xfrm>
              <a:off x="0" y="1344"/>
              <a:ext cx="5760" cy="2016"/>
              <a:chOff x="0" y="1344"/>
              <a:chExt cx="5760" cy="2016"/>
            </a:xfrm>
          </p:grpSpPr>
          <p:pic>
            <p:nvPicPr>
              <p:cNvPr id="27658" name="Picture 12" descr="cluster2_eVec1"/>
              <p:cNvPicPr>
                <a:picLocks noChangeAspect="1" noChangeArrowheads="1"/>
              </p:cNvPicPr>
              <p:nvPr/>
            </p:nvPicPr>
            <p:blipFill>
              <a:blip r:embed="rId5"/>
              <a:srcRect l="17145" t="2286" r="17145" b="4572"/>
              <a:stretch>
                <a:fillRect/>
              </a:stretch>
            </p:blipFill>
            <p:spPr bwMode="auto">
              <a:xfrm>
                <a:off x="0" y="1344"/>
                <a:ext cx="1896" cy="2016"/>
              </a:xfrm>
              <a:prstGeom prst="rect">
                <a:avLst/>
              </a:prstGeom>
              <a:noFill/>
              <a:ln w="9525">
                <a:solidFill>
                  <a:schemeClr val="tx1"/>
                </a:solidFill>
                <a:miter lim="800000"/>
                <a:headEnd/>
                <a:tailEnd/>
              </a:ln>
            </p:spPr>
          </p:pic>
          <p:pic>
            <p:nvPicPr>
              <p:cNvPr id="27659" name="Picture 13" descr="cluster2_eVec2"/>
              <p:cNvPicPr>
                <a:picLocks noChangeAspect="1" noChangeArrowheads="1"/>
              </p:cNvPicPr>
              <p:nvPr/>
            </p:nvPicPr>
            <p:blipFill>
              <a:blip r:embed="rId6"/>
              <a:srcRect l="17145" t="2286" r="17145" b="4572"/>
              <a:stretch>
                <a:fillRect/>
              </a:stretch>
            </p:blipFill>
            <p:spPr bwMode="auto">
              <a:xfrm>
                <a:off x="1930" y="1344"/>
                <a:ext cx="1895" cy="2016"/>
              </a:xfrm>
              <a:prstGeom prst="rect">
                <a:avLst/>
              </a:prstGeom>
              <a:noFill/>
              <a:ln w="9525">
                <a:solidFill>
                  <a:schemeClr val="tx1"/>
                </a:solidFill>
                <a:miter lim="800000"/>
                <a:headEnd/>
                <a:tailEnd/>
              </a:ln>
            </p:spPr>
          </p:pic>
          <p:pic>
            <p:nvPicPr>
              <p:cNvPr id="27660" name="Picture 14" descr="cluster2_eVec3"/>
              <p:cNvPicPr>
                <a:picLocks noChangeAspect="1" noChangeArrowheads="1"/>
              </p:cNvPicPr>
              <p:nvPr/>
            </p:nvPicPr>
            <p:blipFill>
              <a:blip r:embed="rId7"/>
              <a:srcRect l="17145" t="2286" r="17145" b="4572"/>
              <a:stretch>
                <a:fillRect/>
              </a:stretch>
            </p:blipFill>
            <p:spPr bwMode="auto">
              <a:xfrm>
                <a:off x="3865" y="1344"/>
                <a:ext cx="1895" cy="2016"/>
              </a:xfrm>
              <a:prstGeom prst="rect">
                <a:avLst/>
              </a:prstGeom>
              <a:noFill/>
              <a:ln w="9525">
                <a:solidFill>
                  <a:schemeClr val="tx1"/>
                </a:solidFill>
                <a:miter lim="800000"/>
                <a:headEnd/>
                <a:tailEnd/>
              </a:ln>
            </p:spPr>
          </p:pic>
        </p:grpSp>
        <p:grpSp>
          <p:nvGrpSpPr>
            <p:cNvPr id="6" name="Group 27"/>
            <p:cNvGrpSpPr>
              <a:grpSpLocks/>
            </p:cNvGrpSpPr>
            <p:nvPr/>
          </p:nvGrpSpPr>
          <p:grpSpPr bwMode="auto">
            <a:xfrm>
              <a:off x="0" y="1422"/>
              <a:ext cx="5760" cy="1314"/>
              <a:chOff x="0" y="1422"/>
              <a:chExt cx="5760" cy="1314"/>
            </a:xfrm>
          </p:grpSpPr>
          <p:sp>
            <p:nvSpPr>
              <p:cNvPr id="27655" name="Freeform 24"/>
              <p:cNvSpPr>
                <a:spLocks/>
              </p:cNvSpPr>
              <p:nvPr/>
            </p:nvSpPr>
            <p:spPr bwMode="auto">
              <a:xfrm>
                <a:off x="0" y="1440"/>
                <a:ext cx="1152" cy="1296"/>
              </a:xfrm>
              <a:custGeom>
                <a:avLst/>
                <a:gdLst>
                  <a:gd name="T0" fmla="*/ 0 w 1080"/>
                  <a:gd name="T1" fmla="*/ 1296 h 1296"/>
                  <a:gd name="T2" fmla="*/ 912 w 1080"/>
                  <a:gd name="T3" fmla="*/ 960 h 1296"/>
                  <a:gd name="T4" fmla="*/ 1008 w 1080"/>
                  <a:gd name="T5" fmla="*/ 0 h 1296"/>
                  <a:gd name="T6" fmla="*/ 0 60000 65536"/>
                  <a:gd name="T7" fmla="*/ 0 60000 65536"/>
                  <a:gd name="T8" fmla="*/ 0 60000 65536"/>
                  <a:gd name="T9" fmla="*/ 0 w 1080"/>
                  <a:gd name="T10" fmla="*/ 0 h 1296"/>
                  <a:gd name="T11" fmla="*/ 1080 w 1080"/>
                  <a:gd name="T12" fmla="*/ 1296 h 1296"/>
                </a:gdLst>
                <a:ahLst/>
                <a:cxnLst>
                  <a:cxn ang="T6">
                    <a:pos x="T0" y="T1"/>
                  </a:cxn>
                  <a:cxn ang="T7">
                    <a:pos x="T2" y="T3"/>
                  </a:cxn>
                  <a:cxn ang="T8">
                    <a:pos x="T4" y="T5"/>
                  </a:cxn>
                </a:cxnLst>
                <a:rect l="T9" t="T10" r="T11" b="T12"/>
                <a:pathLst>
                  <a:path w="1080" h="1296">
                    <a:moveTo>
                      <a:pt x="0" y="1296"/>
                    </a:moveTo>
                    <a:cubicBezTo>
                      <a:pt x="372" y="1236"/>
                      <a:pt x="744" y="1176"/>
                      <a:pt x="912" y="960"/>
                    </a:cubicBezTo>
                    <a:cubicBezTo>
                      <a:pt x="1080" y="744"/>
                      <a:pt x="1044" y="372"/>
                      <a:pt x="1008" y="0"/>
                    </a:cubicBezTo>
                  </a:path>
                </a:pathLst>
              </a:custGeom>
              <a:noFill/>
              <a:ln w="9525">
                <a:solidFill>
                  <a:srgbClr val="FF0000"/>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27656" name="Freeform 25"/>
              <p:cNvSpPr>
                <a:spLocks/>
              </p:cNvSpPr>
              <p:nvPr/>
            </p:nvSpPr>
            <p:spPr bwMode="auto">
              <a:xfrm>
                <a:off x="2878" y="1422"/>
                <a:ext cx="952" cy="1136"/>
              </a:xfrm>
              <a:custGeom>
                <a:avLst/>
                <a:gdLst>
                  <a:gd name="T0" fmla="*/ 952 w 952"/>
                  <a:gd name="T1" fmla="*/ 1056 h 1136"/>
                  <a:gd name="T2" fmla="*/ 136 w 952"/>
                  <a:gd name="T3" fmla="*/ 960 h 1136"/>
                  <a:gd name="T4" fmla="*/ 136 w 952"/>
                  <a:gd name="T5" fmla="*/ 0 h 1136"/>
                  <a:gd name="T6" fmla="*/ 0 60000 65536"/>
                  <a:gd name="T7" fmla="*/ 0 60000 65536"/>
                  <a:gd name="T8" fmla="*/ 0 60000 65536"/>
                  <a:gd name="T9" fmla="*/ 0 w 952"/>
                  <a:gd name="T10" fmla="*/ 0 h 1136"/>
                  <a:gd name="T11" fmla="*/ 952 w 952"/>
                  <a:gd name="T12" fmla="*/ 1136 h 1136"/>
                </a:gdLst>
                <a:ahLst/>
                <a:cxnLst>
                  <a:cxn ang="T6">
                    <a:pos x="T0" y="T1"/>
                  </a:cxn>
                  <a:cxn ang="T7">
                    <a:pos x="T2" y="T3"/>
                  </a:cxn>
                  <a:cxn ang="T8">
                    <a:pos x="T4" y="T5"/>
                  </a:cxn>
                </a:cxnLst>
                <a:rect l="T9" t="T10" r="T11" b="T12"/>
                <a:pathLst>
                  <a:path w="952" h="1136">
                    <a:moveTo>
                      <a:pt x="952" y="1056"/>
                    </a:moveTo>
                    <a:cubicBezTo>
                      <a:pt x="612" y="1096"/>
                      <a:pt x="272" y="1136"/>
                      <a:pt x="136" y="960"/>
                    </a:cubicBezTo>
                    <a:cubicBezTo>
                      <a:pt x="0" y="784"/>
                      <a:pt x="68" y="392"/>
                      <a:pt x="136" y="0"/>
                    </a:cubicBezTo>
                  </a:path>
                </a:pathLst>
              </a:custGeom>
              <a:noFill/>
              <a:ln w="9525">
                <a:solidFill>
                  <a:srgbClr val="FF0000"/>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27657" name="Line 26"/>
              <p:cNvSpPr>
                <a:spLocks noChangeShapeType="1"/>
              </p:cNvSpPr>
              <p:nvPr/>
            </p:nvSpPr>
            <p:spPr bwMode="auto">
              <a:xfrm flipV="1">
                <a:off x="3888" y="2256"/>
                <a:ext cx="1872" cy="96"/>
              </a:xfrm>
              <a:prstGeom prst="line">
                <a:avLst/>
              </a:prstGeom>
              <a:noFill/>
              <a:ln w="9525">
                <a:solidFill>
                  <a:srgbClr val="FF0000"/>
                </a:solidFill>
                <a:round/>
                <a:headEnd/>
                <a:tailEnd/>
              </a:ln>
            </p:spPr>
            <p:txBody>
              <a:bodyPr>
                <a:prstTxWarp prst="textNoShape">
                  <a:avLst/>
                </a:prstTxWarp>
              </a:bodyPr>
              <a:lstStyle/>
              <a:p>
                <a:endParaRPr lang="en-US">
                  <a:solidFill>
                    <a:srgbClr val="000000"/>
                  </a:solidFill>
                  <a:latin typeface="Avenir Book"/>
                  <a:cs typeface="Avenir Book"/>
                </a:endParaRPr>
              </a:p>
            </p:txBody>
          </p:sp>
        </p:grpSp>
      </p:grpSp>
      <p:pic>
        <p:nvPicPr>
          <p:cNvPr id="27" name="Picture 26"/>
          <p:cNvPicPr>
            <a:picLocks noChangeAspect="1"/>
          </p:cNvPicPr>
          <p:nvPr/>
        </p:nvPicPr>
        <p:blipFill>
          <a:blip r:embed="rId8"/>
          <a:stretch>
            <a:fillRect/>
          </a:stretch>
        </p:blipFill>
        <p:spPr>
          <a:xfrm>
            <a:off x="0" y="0"/>
            <a:ext cx="2438400" cy="1724160"/>
          </a:xfrm>
          <a:prstGeom prst="rect">
            <a:avLst/>
          </a:prstGeom>
        </p:spPr>
      </p:pic>
      <p:pic>
        <p:nvPicPr>
          <p:cNvPr id="28" name="Picture 17" descr="cluster2_ideal"/>
          <p:cNvPicPr>
            <a:picLocks noChangeAspect="1" noChangeArrowheads="1"/>
          </p:cNvPicPr>
          <p:nvPr/>
        </p:nvPicPr>
        <p:blipFill>
          <a:blip r:embed="rId9"/>
          <a:srcRect l="17145" t="4572" r="17145" b="4572"/>
          <a:stretch>
            <a:fillRect/>
          </a:stretch>
        </p:blipFill>
        <p:spPr bwMode="auto">
          <a:xfrm>
            <a:off x="7391400" y="0"/>
            <a:ext cx="1752600" cy="1816950"/>
          </a:xfrm>
          <a:prstGeom prst="rect">
            <a:avLst/>
          </a:prstGeom>
          <a:noFill/>
          <a:ln w="9525">
            <a:solidFill>
              <a:schemeClr val="tx1"/>
            </a:solidFill>
            <a:miter lim="800000"/>
            <a:headEnd/>
            <a:tailEnd/>
          </a:ln>
          <a:effectLst>
            <a:outerShdw blurRad="63500" dist="107763" dir="8100000" algn="ctr" rotWithShape="0">
              <a:srgbClr val="000000">
                <a:alpha val="50000"/>
              </a:srgbClr>
            </a:outerShdw>
          </a:effectLst>
        </p:spPr>
      </p:pic>
      <p:sp>
        <p:nvSpPr>
          <p:cNvPr id="30" name="TextBox 29"/>
          <p:cNvSpPr txBox="1"/>
          <p:nvPr/>
        </p:nvSpPr>
        <p:spPr>
          <a:xfrm>
            <a:off x="1669956" y="1673423"/>
            <a:ext cx="1390124" cy="307777"/>
          </a:xfrm>
          <a:prstGeom prst="rect">
            <a:avLst/>
          </a:prstGeom>
          <a:solidFill>
            <a:schemeClr val="bg1"/>
          </a:solidFill>
        </p:spPr>
        <p:txBody>
          <a:bodyPr wrap="none" rtlCol="0">
            <a:spAutoFit/>
          </a:bodyPr>
          <a:lstStyle/>
          <a:p>
            <a:r>
              <a:rPr lang="en-US" sz="1400" dirty="0" smtClean="0">
                <a:solidFill>
                  <a:srgbClr val="000000"/>
                </a:solidFill>
                <a:latin typeface="Avenir Book"/>
                <a:cs typeface="Avenir Book"/>
              </a:rPr>
              <a:t>1</a:t>
            </a:r>
            <a:r>
              <a:rPr lang="en-US" sz="1400" baseline="30000" dirty="0" smtClean="0">
                <a:solidFill>
                  <a:srgbClr val="000000"/>
                </a:solidFill>
                <a:latin typeface="Avenir Book"/>
                <a:cs typeface="Avenir Book"/>
              </a:rPr>
              <a:t>st</a:t>
            </a:r>
            <a:r>
              <a:rPr lang="en-US" sz="1400" dirty="0" smtClean="0">
                <a:solidFill>
                  <a:srgbClr val="000000"/>
                </a:solidFill>
                <a:latin typeface="Avenir Book"/>
                <a:cs typeface="Avenir Book"/>
              </a:rPr>
              <a:t> Eigenvector</a:t>
            </a:r>
            <a:endParaRPr lang="en-US" sz="1400" dirty="0">
              <a:solidFill>
                <a:srgbClr val="000000"/>
              </a:solidFill>
              <a:latin typeface="Avenir Book"/>
              <a:cs typeface="Avenir Book"/>
            </a:endParaRPr>
          </a:p>
        </p:txBody>
      </p:sp>
      <p:sp>
        <p:nvSpPr>
          <p:cNvPr id="31" name="TextBox 30"/>
          <p:cNvSpPr txBox="1"/>
          <p:nvPr/>
        </p:nvSpPr>
        <p:spPr>
          <a:xfrm>
            <a:off x="3955956" y="1673423"/>
            <a:ext cx="1481441" cy="307777"/>
          </a:xfrm>
          <a:prstGeom prst="rect">
            <a:avLst/>
          </a:prstGeom>
          <a:solidFill>
            <a:schemeClr val="bg1"/>
          </a:solidFill>
        </p:spPr>
        <p:txBody>
          <a:bodyPr wrap="none" rtlCol="0">
            <a:spAutoFit/>
          </a:bodyPr>
          <a:lstStyle/>
          <a:p>
            <a:r>
              <a:rPr lang="en-US" sz="1400" dirty="0" smtClean="0">
                <a:solidFill>
                  <a:srgbClr val="000000"/>
                </a:solidFill>
                <a:latin typeface="Avenir Book"/>
                <a:cs typeface="Avenir Book"/>
              </a:rPr>
              <a:t>2</a:t>
            </a:r>
            <a:r>
              <a:rPr lang="en-US" sz="1400" baseline="30000" dirty="0" smtClean="0">
                <a:solidFill>
                  <a:srgbClr val="000000"/>
                </a:solidFill>
                <a:latin typeface="Avenir Book"/>
                <a:cs typeface="Avenir Book"/>
              </a:rPr>
              <a:t>nd</a:t>
            </a:r>
            <a:r>
              <a:rPr lang="en-US" sz="1400" dirty="0" smtClean="0">
                <a:solidFill>
                  <a:srgbClr val="000000"/>
                </a:solidFill>
                <a:latin typeface="Avenir Book"/>
                <a:cs typeface="Avenir Book"/>
              </a:rPr>
              <a:t>  Eigenvector</a:t>
            </a:r>
            <a:endParaRPr lang="en-US" sz="1400" dirty="0">
              <a:solidFill>
                <a:srgbClr val="000000"/>
              </a:solidFill>
              <a:latin typeface="Avenir Book"/>
              <a:cs typeface="Avenir Book"/>
            </a:endParaRPr>
          </a:p>
        </p:txBody>
      </p:sp>
      <p:sp>
        <p:nvSpPr>
          <p:cNvPr id="32" name="TextBox 31"/>
          <p:cNvSpPr txBox="1"/>
          <p:nvPr/>
        </p:nvSpPr>
        <p:spPr>
          <a:xfrm>
            <a:off x="6089556" y="1673423"/>
            <a:ext cx="1454244" cy="307777"/>
          </a:xfrm>
          <a:prstGeom prst="rect">
            <a:avLst/>
          </a:prstGeom>
          <a:solidFill>
            <a:schemeClr val="bg1"/>
          </a:solidFill>
        </p:spPr>
        <p:txBody>
          <a:bodyPr wrap="none" rtlCol="0">
            <a:spAutoFit/>
          </a:bodyPr>
          <a:lstStyle/>
          <a:p>
            <a:r>
              <a:rPr lang="en-US" sz="1400" dirty="0" smtClean="0">
                <a:solidFill>
                  <a:srgbClr val="000000"/>
                </a:solidFill>
                <a:latin typeface="Avenir Book"/>
                <a:cs typeface="Avenir Book"/>
              </a:rPr>
              <a:t>3</a:t>
            </a:r>
            <a:r>
              <a:rPr lang="en-US" sz="1400" baseline="30000" dirty="0" smtClean="0">
                <a:solidFill>
                  <a:srgbClr val="000000"/>
                </a:solidFill>
                <a:latin typeface="Avenir Book"/>
                <a:cs typeface="Avenir Book"/>
              </a:rPr>
              <a:t>rd</a:t>
            </a:r>
            <a:r>
              <a:rPr lang="en-US" sz="1400" dirty="0" smtClean="0">
                <a:solidFill>
                  <a:srgbClr val="000000"/>
                </a:solidFill>
                <a:latin typeface="Avenir Book"/>
                <a:cs typeface="Avenir Book"/>
              </a:rPr>
              <a:t>  Eigenvector</a:t>
            </a:r>
            <a:endParaRPr lang="en-US" sz="1400" dirty="0">
              <a:solidFill>
                <a:srgbClr val="000000"/>
              </a:solidFill>
              <a:latin typeface="Avenir Book"/>
              <a:cs typeface="Avenir Book"/>
            </a:endParaRPr>
          </a:p>
        </p:txBody>
      </p:sp>
      <p:sp>
        <p:nvSpPr>
          <p:cNvPr id="33" name="Rectangle 32"/>
          <p:cNvSpPr/>
          <p:nvPr/>
        </p:nvSpPr>
        <p:spPr>
          <a:xfrm>
            <a:off x="1219200" y="4114800"/>
            <a:ext cx="2286000" cy="251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3505200" y="4114800"/>
            <a:ext cx="2286000" cy="251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5" name="Rectangle 34"/>
          <p:cNvSpPr/>
          <p:nvPr/>
        </p:nvSpPr>
        <p:spPr>
          <a:xfrm>
            <a:off x="5791200" y="4114800"/>
            <a:ext cx="2286000" cy="251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6211669"/>
            <a:ext cx="8610600" cy="646331"/>
          </a:xfrm>
          <a:prstGeom prst="rect">
            <a:avLst/>
          </a:prstGeom>
          <a:solidFill>
            <a:schemeClr val="bg1"/>
          </a:solidFill>
        </p:spPr>
        <p:txBody>
          <a:bodyPr wrap="square" rtlCol="0">
            <a:spAutoFit/>
          </a:bodyPr>
          <a:lstStyle/>
          <a:p>
            <a:r>
              <a:rPr lang="en-US" dirty="0" smtClean="0">
                <a:solidFill>
                  <a:srgbClr val="000000"/>
                </a:solidFill>
                <a:latin typeface="Avenir Book"/>
                <a:cs typeface="Avenir Book"/>
              </a:rPr>
              <a:t>The eigenvectors correspond the 2</a:t>
            </a:r>
            <a:r>
              <a:rPr lang="en-US" baseline="30000" dirty="0" smtClean="0">
                <a:solidFill>
                  <a:srgbClr val="000000"/>
                </a:solidFill>
                <a:latin typeface="Avenir Book"/>
                <a:cs typeface="Avenir Book"/>
              </a:rPr>
              <a:t>nd</a:t>
            </a:r>
            <a:r>
              <a:rPr lang="en-US" dirty="0" smtClean="0">
                <a:solidFill>
                  <a:srgbClr val="000000"/>
                </a:solidFill>
                <a:latin typeface="Avenir Book"/>
                <a:cs typeface="Avenir Book"/>
              </a:rPr>
              <a:t> smallest to the 9</a:t>
            </a:r>
            <a:r>
              <a:rPr lang="en-US" baseline="30000" dirty="0" smtClean="0">
                <a:solidFill>
                  <a:srgbClr val="000000"/>
                </a:solidFill>
                <a:latin typeface="Avenir Book"/>
                <a:cs typeface="Avenir Book"/>
              </a:rPr>
              <a:t>th</a:t>
            </a:r>
            <a:r>
              <a:rPr lang="en-US" dirty="0" smtClean="0">
                <a:solidFill>
                  <a:srgbClr val="000000"/>
                </a:solidFill>
                <a:latin typeface="Avenir Book"/>
                <a:cs typeface="Avenir Book"/>
              </a:rPr>
              <a:t> smallest eigenvalues        </a:t>
            </a:r>
          </a:p>
          <a:p>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457200" y="76200"/>
            <a:ext cx="7924800" cy="6040051"/>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sz="quarter"/>
          </p:nvPr>
        </p:nvSpPr>
        <p:spPr>
          <a:xfrm>
            <a:off x="195263" y="0"/>
            <a:ext cx="8948737" cy="914400"/>
          </a:xfrm>
        </p:spPr>
        <p:txBody>
          <a:bodyPr/>
          <a:lstStyle/>
          <a:p>
            <a:pPr eaLnBrk="1" hangingPunct="1"/>
            <a:r>
              <a:rPr lang="en-US" sz="3600" dirty="0" smtClean="0">
                <a:latin typeface="Avenir Book"/>
                <a:cs typeface="Avenir Book"/>
              </a:rPr>
              <a:t>Issue: Number </a:t>
            </a:r>
            <a:r>
              <a:rPr lang="en-US" sz="3600" dirty="0">
                <a:latin typeface="Avenir Book"/>
                <a:cs typeface="Avenir Book"/>
              </a:rPr>
              <a:t>of </a:t>
            </a:r>
            <a:r>
              <a:rPr lang="en-US" sz="3600" dirty="0" smtClean="0">
                <a:latin typeface="Avenir Book"/>
                <a:cs typeface="Avenir Book"/>
              </a:rPr>
              <a:t>Clusters ?</a:t>
            </a:r>
            <a:endParaRPr lang="en-US" sz="3600" dirty="0">
              <a:latin typeface="Avenir Book"/>
              <a:cs typeface="Avenir Book"/>
            </a:endParaRPr>
          </a:p>
        </p:txBody>
      </p:sp>
      <p:sp>
        <p:nvSpPr>
          <p:cNvPr id="31747" name="Text Box 9"/>
          <p:cNvSpPr txBox="1">
            <a:spLocks noChangeArrowheads="1"/>
          </p:cNvSpPr>
          <p:nvPr/>
        </p:nvSpPr>
        <p:spPr bwMode="auto">
          <a:xfrm>
            <a:off x="1262062" y="762000"/>
            <a:ext cx="710451" cy="369332"/>
          </a:xfrm>
          <a:prstGeom prst="rect">
            <a:avLst/>
          </a:prstGeom>
          <a:noFill/>
          <a:ln w="9525">
            <a:noFill/>
            <a:miter lim="800000"/>
            <a:headEnd/>
            <a:tailEnd/>
          </a:ln>
        </p:spPr>
        <p:txBody>
          <a:bodyPr wrap="none">
            <a:prstTxWarp prst="textNoShape">
              <a:avLst/>
            </a:prstTxWarp>
            <a:spAutoFit/>
          </a:bodyPr>
          <a:lstStyle/>
          <a:p>
            <a:r>
              <a:rPr lang="en-US" b="1" dirty="0" err="1">
                <a:solidFill>
                  <a:srgbClr val="009999"/>
                </a:solidFill>
                <a:latin typeface="Avenir Book"/>
                <a:ea typeface="Arial" pitchFamily="-112" charset="0"/>
                <a:cs typeface="Avenir Book"/>
              </a:rPr>
              <a:t>k</a:t>
            </a:r>
            <a:r>
              <a:rPr lang="en-US" b="1" dirty="0">
                <a:solidFill>
                  <a:srgbClr val="009999"/>
                </a:solidFill>
                <a:latin typeface="Avenir Book"/>
                <a:ea typeface="Arial" pitchFamily="-112" charset="0"/>
                <a:cs typeface="Avenir Book"/>
              </a:rPr>
              <a:t> = 3</a:t>
            </a:r>
            <a:endParaRPr lang="el-GR" b="1" dirty="0">
              <a:solidFill>
                <a:srgbClr val="009999"/>
              </a:solidFill>
              <a:latin typeface="Avenir Book"/>
              <a:ea typeface="Arial" pitchFamily="-112" charset="0"/>
              <a:cs typeface="Avenir Book"/>
            </a:endParaRPr>
          </a:p>
        </p:txBody>
      </p:sp>
      <p:sp>
        <p:nvSpPr>
          <p:cNvPr id="31748" name="Text Box 10"/>
          <p:cNvSpPr txBox="1">
            <a:spLocks noChangeArrowheads="1"/>
          </p:cNvSpPr>
          <p:nvPr/>
        </p:nvSpPr>
        <p:spPr bwMode="auto">
          <a:xfrm>
            <a:off x="4191000" y="762000"/>
            <a:ext cx="710451" cy="369332"/>
          </a:xfrm>
          <a:prstGeom prst="rect">
            <a:avLst/>
          </a:prstGeom>
          <a:noFill/>
          <a:ln w="9525">
            <a:noFill/>
            <a:miter lim="800000"/>
            <a:headEnd/>
            <a:tailEnd/>
          </a:ln>
        </p:spPr>
        <p:txBody>
          <a:bodyPr wrap="none">
            <a:prstTxWarp prst="textNoShape">
              <a:avLst/>
            </a:prstTxWarp>
            <a:spAutoFit/>
          </a:bodyPr>
          <a:lstStyle/>
          <a:p>
            <a:r>
              <a:rPr lang="en-US" b="1">
                <a:solidFill>
                  <a:srgbClr val="009999"/>
                </a:solidFill>
                <a:latin typeface="Avenir Book"/>
                <a:ea typeface="Arial" pitchFamily="-112" charset="0"/>
                <a:cs typeface="Avenir Book"/>
              </a:rPr>
              <a:t>k = 4</a:t>
            </a:r>
            <a:endParaRPr lang="el-GR" b="1">
              <a:solidFill>
                <a:srgbClr val="009999"/>
              </a:solidFill>
              <a:latin typeface="Avenir Book"/>
              <a:ea typeface="Arial" pitchFamily="-112" charset="0"/>
              <a:cs typeface="Avenir Book"/>
            </a:endParaRPr>
          </a:p>
        </p:txBody>
      </p:sp>
      <p:sp>
        <p:nvSpPr>
          <p:cNvPr id="31749" name="Text Box 11"/>
          <p:cNvSpPr txBox="1">
            <a:spLocks noChangeArrowheads="1"/>
          </p:cNvSpPr>
          <p:nvPr/>
        </p:nvSpPr>
        <p:spPr bwMode="auto">
          <a:xfrm>
            <a:off x="7086600" y="762000"/>
            <a:ext cx="710451" cy="369332"/>
          </a:xfrm>
          <a:prstGeom prst="rect">
            <a:avLst/>
          </a:prstGeom>
          <a:noFill/>
          <a:ln w="9525">
            <a:noFill/>
            <a:miter lim="800000"/>
            <a:headEnd/>
            <a:tailEnd/>
          </a:ln>
        </p:spPr>
        <p:txBody>
          <a:bodyPr wrap="none">
            <a:prstTxWarp prst="textNoShape">
              <a:avLst/>
            </a:prstTxWarp>
            <a:spAutoFit/>
          </a:bodyPr>
          <a:lstStyle/>
          <a:p>
            <a:r>
              <a:rPr lang="en-US" b="1">
                <a:solidFill>
                  <a:srgbClr val="009999"/>
                </a:solidFill>
                <a:latin typeface="Avenir Book"/>
                <a:ea typeface="Arial" pitchFamily="-112" charset="0"/>
                <a:cs typeface="Avenir Book"/>
              </a:rPr>
              <a:t>k = 6</a:t>
            </a:r>
            <a:endParaRPr lang="el-GR" b="1">
              <a:solidFill>
                <a:srgbClr val="009999"/>
              </a:solidFill>
              <a:latin typeface="Avenir Book"/>
              <a:ea typeface="Arial" pitchFamily="-112" charset="0"/>
              <a:cs typeface="Avenir Book"/>
            </a:endParaRPr>
          </a:p>
        </p:txBody>
      </p:sp>
      <p:pic>
        <p:nvPicPr>
          <p:cNvPr id="31750" name="Picture 13" descr="cluster1_Nseg3"/>
          <p:cNvPicPr>
            <a:picLocks noGrp="1" noChangeAspect="1" noChangeArrowheads="1"/>
          </p:cNvPicPr>
          <p:nvPr>
            <p:ph sz="quarter" idx="1"/>
          </p:nvPr>
        </p:nvPicPr>
        <p:blipFill>
          <a:blip r:embed="rId2"/>
          <a:srcRect/>
          <a:stretch>
            <a:fillRect/>
          </a:stretch>
        </p:blipFill>
        <p:spPr>
          <a:xfrm>
            <a:off x="457200" y="1219200"/>
            <a:ext cx="2914650" cy="2187575"/>
          </a:xfrm>
          <a:noFill/>
        </p:spPr>
      </p:pic>
      <p:pic>
        <p:nvPicPr>
          <p:cNvPr id="31752" name="Picture 19" descr="cluster1_Nseg4"/>
          <p:cNvPicPr>
            <a:picLocks noGrp="1" noChangeAspect="1" noChangeArrowheads="1"/>
          </p:cNvPicPr>
          <p:nvPr>
            <p:ph sz="quarter" idx="2"/>
          </p:nvPr>
        </p:nvPicPr>
        <p:blipFill>
          <a:blip r:embed="rId3"/>
          <a:srcRect/>
          <a:stretch>
            <a:fillRect/>
          </a:stretch>
        </p:blipFill>
        <p:spPr>
          <a:xfrm>
            <a:off x="3257550" y="1219200"/>
            <a:ext cx="2914650" cy="2187575"/>
          </a:xfrm>
          <a:noFill/>
        </p:spPr>
      </p:pic>
      <p:pic>
        <p:nvPicPr>
          <p:cNvPr id="31754" name="Picture 22" descr="cluster1_Nseg6"/>
          <p:cNvPicPr>
            <a:picLocks noChangeAspect="1" noChangeArrowheads="1"/>
          </p:cNvPicPr>
          <p:nvPr/>
        </p:nvPicPr>
        <p:blipFill>
          <a:blip r:embed="rId4"/>
          <a:srcRect/>
          <a:stretch>
            <a:fillRect/>
          </a:stretch>
        </p:blipFill>
        <p:spPr bwMode="auto">
          <a:xfrm>
            <a:off x="6096000" y="1219200"/>
            <a:ext cx="3048000" cy="2286000"/>
          </a:xfrm>
          <a:prstGeom prst="rect">
            <a:avLst/>
          </a:prstGeom>
          <a:noFill/>
          <a:ln w="9525">
            <a:noFill/>
            <a:miter lim="800000"/>
            <a:headEnd/>
            <a:tailEnd/>
          </a:ln>
        </p:spPr>
      </p:pic>
      <p:sp>
        <p:nvSpPr>
          <p:cNvPr id="18" name="Rectangle 2"/>
          <p:cNvSpPr txBox="1">
            <a:spLocks noChangeArrowheads="1"/>
          </p:cNvSpPr>
          <p:nvPr/>
        </p:nvSpPr>
        <p:spPr bwMode="auto">
          <a:xfrm>
            <a:off x="442913" y="3429000"/>
            <a:ext cx="870108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2400" b="1" dirty="0" smtClean="0">
                <a:solidFill>
                  <a:srgbClr val="000000"/>
                </a:solidFill>
                <a:latin typeface="Avenir Book"/>
                <a:cs typeface="Avenir Book"/>
              </a:rPr>
              <a:t>Issue</a:t>
            </a:r>
            <a:r>
              <a:rPr lang="en-US" sz="2400" dirty="0" smtClean="0">
                <a:solidFill>
                  <a:srgbClr val="000000"/>
                </a:solidFill>
                <a:latin typeface="Avenir Book"/>
                <a:cs typeface="Avenir Book"/>
              </a:rPr>
              <a:t>: </a:t>
            </a:r>
            <a:r>
              <a:rPr lang="en-US" sz="2400" kern="0" dirty="0" smtClean="0">
                <a:solidFill>
                  <a:srgbClr val="000000"/>
                </a:solidFill>
                <a:latin typeface="Avenir Book"/>
                <a:ea typeface="ＭＳ Ｐゴシック" pitchFamily="-112" charset="-128"/>
                <a:cs typeface="Avenir Book"/>
              </a:rPr>
              <a:t>choice of kernel, for </a:t>
            </a:r>
            <a:r>
              <a:rPr lang="en-US" sz="2400" kern="0" dirty="0" err="1" smtClean="0">
                <a:solidFill>
                  <a:srgbClr val="000000"/>
                </a:solidFill>
                <a:latin typeface="Avenir Book"/>
                <a:ea typeface="ＭＳ Ｐゴシック" pitchFamily="-112" charset="-128"/>
                <a:cs typeface="Avenir Book"/>
              </a:rPr>
              <a:t>Gaussian</a:t>
            </a:r>
            <a:r>
              <a:rPr lang="en-US" sz="2400" kern="0" dirty="0" smtClean="0">
                <a:solidFill>
                  <a:srgbClr val="000000"/>
                </a:solidFill>
                <a:latin typeface="Avenir Book"/>
                <a:ea typeface="ＭＳ Ｐゴシック" pitchFamily="-112" charset="-128"/>
                <a:cs typeface="Avenir Book"/>
              </a:rPr>
              <a:t> kernels, choice of </a:t>
            </a:r>
            <a:r>
              <a:rPr lang="el-GR" sz="2400" b="1" dirty="0" smtClean="0">
                <a:solidFill>
                  <a:srgbClr val="000000"/>
                </a:solidFill>
                <a:latin typeface="Avenir Book"/>
                <a:ea typeface="Arial" pitchFamily="-112" charset="0"/>
                <a:cs typeface="Avenir Book"/>
              </a:rPr>
              <a:t>σ</a:t>
            </a:r>
            <a:endParaRPr lang="en-US" sz="2400" kern="0" dirty="0">
              <a:solidFill>
                <a:srgbClr val="000000"/>
              </a:solidFill>
              <a:latin typeface="Avenir Book"/>
              <a:ea typeface="ＭＳ Ｐゴシック" pitchFamily="-112" charset="-128"/>
              <a:cs typeface="Avenir Book"/>
            </a:endParaRPr>
          </a:p>
        </p:txBody>
      </p:sp>
      <p:pic>
        <p:nvPicPr>
          <p:cNvPr id="19" name="Picture 7" descr="cluster1_Nout3"/>
          <p:cNvPicPr>
            <a:picLocks noGrp="1" noChangeAspect="1" noChangeArrowheads="1"/>
          </p:cNvPicPr>
          <p:nvPr>
            <p:ph sz="quarter" idx="1"/>
          </p:nvPr>
        </p:nvPicPr>
        <p:blipFill>
          <a:blip r:embed="rId5"/>
          <a:srcRect/>
          <a:stretch>
            <a:fillRect/>
          </a:stretch>
        </p:blipFill>
        <p:spPr>
          <a:xfrm>
            <a:off x="38100" y="4191000"/>
            <a:ext cx="1943100" cy="1457325"/>
          </a:xfrm>
          <a:noFill/>
        </p:spPr>
      </p:pic>
      <p:pic>
        <p:nvPicPr>
          <p:cNvPr id="20" name="Picture 8" descr="cluster1_Wout3"/>
          <p:cNvPicPr>
            <a:picLocks noGrp="1" noChangeAspect="1" noChangeArrowheads="1"/>
          </p:cNvPicPr>
          <p:nvPr>
            <p:ph sz="quarter" idx="3"/>
          </p:nvPr>
        </p:nvPicPr>
        <p:blipFill>
          <a:blip r:embed="rId6"/>
          <a:srcRect/>
          <a:stretch>
            <a:fillRect/>
          </a:stretch>
        </p:blipFill>
        <p:spPr>
          <a:xfrm>
            <a:off x="1219200" y="5399616"/>
            <a:ext cx="1944159" cy="1458384"/>
          </a:xfrm>
          <a:noFill/>
        </p:spPr>
      </p:pic>
      <p:pic>
        <p:nvPicPr>
          <p:cNvPr id="21" name="Picture 9" descr="cluster1_Nout13"/>
          <p:cNvPicPr>
            <a:picLocks noGrp="1" noChangeAspect="1" noChangeArrowheads="1"/>
          </p:cNvPicPr>
          <p:nvPr>
            <p:ph sz="quarter" idx="2"/>
          </p:nvPr>
        </p:nvPicPr>
        <p:blipFill>
          <a:blip r:embed="rId7"/>
          <a:srcRect/>
          <a:stretch>
            <a:fillRect/>
          </a:stretch>
        </p:blipFill>
        <p:spPr>
          <a:xfrm>
            <a:off x="3238500" y="4343400"/>
            <a:ext cx="1943100" cy="1458383"/>
          </a:xfrm>
          <a:noFill/>
        </p:spPr>
      </p:pic>
      <p:pic>
        <p:nvPicPr>
          <p:cNvPr id="22" name="Picture 10" descr="cluster1_Wout13"/>
          <p:cNvPicPr>
            <a:picLocks noGrp="1" noChangeAspect="1" noChangeArrowheads="1"/>
          </p:cNvPicPr>
          <p:nvPr>
            <p:ph sz="quarter" idx="4"/>
          </p:nvPr>
        </p:nvPicPr>
        <p:blipFill>
          <a:blip r:embed="rId8"/>
          <a:srcRect/>
          <a:stretch>
            <a:fillRect/>
          </a:stretch>
        </p:blipFill>
        <p:spPr>
          <a:xfrm>
            <a:off x="4267200" y="5398559"/>
            <a:ext cx="1944158" cy="1459441"/>
          </a:xfrm>
          <a:noFill/>
        </p:spPr>
      </p:pic>
      <p:pic>
        <p:nvPicPr>
          <p:cNvPr id="23" name="Picture 11" descr="cluster1_Nout25"/>
          <p:cNvPicPr>
            <a:picLocks noChangeAspect="1" noChangeArrowheads="1"/>
          </p:cNvPicPr>
          <p:nvPr/>
        </p:nvPicPr>
        <p:blipFill>
          <a:blip r:embed="rId9"/>
          <a:srcRect/>
          <a:stretch>
            <a:fillRect/>
          </a:stretch>
        </p:blipFill>
        <p:spPr bwMode="auto">
          <a:xfrm>
            <a:off x="6019800" y="4267200"/>
            <a:ext cx="1981200" cy="1485900"/>
          </a:xfrm>
          <a:prstGeom prst="rect">
            <a:avLst/>
          </a:prstGeom>
          <a:noFill/>
          <a:ln w="9525">
            <a:noFill/>
            <a:miter lim="800000"/>
            <a:headEnd/>
            <a:tailEnd/>
          </a:ln>
        </p:spPr>
      </p:pic>
      <p:pic>
        <p:nvPicPr>
          <p:cNvPr id="24" name="Picture 12" descr="cluster1_Wout25"/>
          <p:cNvPicPr>
            <a:picLocks noChangeAspect="1" noChangeArrowheads="1"/>
          </p:cNvPicPr>
          <p:nvPr/>
        </p:nvPicPr>
        <p:blipFill>
          <a:blip r:embed="rId10"/>
          <a:srcRect/>
          <a:stretch>
            <a:fillRect/>
          </a:stretch>
        </p:blipFill>
        <p:spPr bwMode="auto">
          <a:xfrm>
            <a:off x="7315200" y="5372100"/>
            <a:ext cx="1981200" cy="1485900"/>
          </a:xfrm>
          <a:prstGeom prst="rect">
            <a:avLst/>
          </a:prstGeom>
          <a:noFill/>
          <a:ln w="9525">
            <a:noFill/>
            <a:miter lim="800000"/>
            <a:headEnd/>
            <a:tailEnd/>
          </a:ln>
        </p:spPr>
      </p:pic>
      <p:sp>
        <p:nvSpPr>
          <p:cNvPr id="25" name="Text Box 13"/>
          <p:cNvSpPr txBox="1">
            <a:spLocks noChangeArrowheads="1"/>
          </p:cNvSpPr>
          <p:nvPr/>
        </p:nvSpPr>
        <p:spPr bwMode="auto">
          <a:xfrm>
            <a:off x="271462" y="6096000"/>
            <a:ext cx="752991" cy="369332"/>
          </a:xfrm>
          <a:prstGeom prst="rect">
            <a:avLst/>
          </a:prstGeom>
          <a:noFill/>
          <a:ln w="9525">
            <a:noFill/>
            <a:miter lim="800000"/>
            <a:headEnd/>
            <a:tailEnd/>
          </a:ln>
        </p:spPr>
        <p:txBody>
          <a:bodyPr wrap="none">
            <a:prstTxWarp prst="textNoShape">
              <a:avLst/>
            </a:prstTxWarp>
            <a:spAutoFit/>
          </a:bodyPr>
          <a:lstStyle/>
          <a:p>
            <a:r>
              <a:rPr lang="el-GR" b="1" dirty="0">
                <a:solidFill>
                  <a:srgbClr val="009999"/>
                </a:solidFill>
                <a:latin typeface="Avenir Book"/>
                <a:ea typeface="Arial" pitchFamily="-112" charset="0"/>
                <a:cs typeface="Avenir Book"/>
              </a:rPr>
              <a:t>σ</a:t>
            </a:r>
            <a:r>
              <a:rPr lang="en-US" b="1" dirty="0">
                <a:solidFill>
                  <a:srgbClr val="009999"/>
                </a:solidFill>
                <a:latin typeface="Avenir Book"/>
                <a:ea typeface="Arial" pitchFamily="-112" charset="0"/>
                <a:cs typeface="Avenir Book"/>
              </a:rPr>
              <a:t> = 3</a:t>
            </a:r>
            <a:endParaRPr lang="el-GR" b="1" dirty="0">
              <a:solidFill>
                <a:srgbClr val="009999"/>
              </a:solidFill>
              <a:latin typeface="Avenir Book"/>
              <a:ea typeface="Arial" pitchFamily="-112" charset="0"/>
              <a:cs typeface="Avenir Book"/>
            </a:endParaRPr>
          </a:p>
        </p:txBody>
      </p:sp>
      <p:sp>
        <p:nvSpPr>
          <p:cNvPr id="26" name="Text Box 15"/>
          <p:cNvSpPr txBox="1">
            <a:spLocks noChangeArrowheads="1"/>
          </p:cNvSpPr>
          <p:nvPr/>
        </p:nvSpPr>
        <p:spPr bwMode="auto">
          <a:xfrm>
            <a:off x="3429000" y="6096000"/>
            <a:ext cx="881333" cy="369332"/>
          </a:xfrm>
          <a:prstGeom prst="rect">
            <a:avLst/>
          </a:prstGeom>
          <a:noFill/>
          <a:ln w="9525">
            <a:noFill/>
            <a:miter lim="800000"/>
            <a:headEnd/>
            <a:tailEnd/>
          </a:ln>
        </p:spPr>
        <p:txBody>
          <a:bodyPr wrap="none">
            <a:prstTxWarp prst="textNoShape">
              <a:avLst/>
            </a:prstTxWarp>
            <a:spAutoFit/>
          </a:bodyPr>
          <a:lstStyle/>
          <a:p>
            <a:r>
              <a:rPr lang="el-GR" b="1">
                <a:solidFill>
                  <a:srgbClr val="009999"/>
                </a:solidFill>
                <a:latin typeface="Avenir Book"/>
                <a:ea typeface="Arial" pitchFamily="-112" charset="0"/>
                <a:cs typeface="Avenir Book"/>
              </a:rPr>
              <a:t>σ</a:t>
            </a:r>
            <a:r>
              <a:rPr lang="en-US" b="1">
                <a:solidFill>
                  <a:srgbClr val="009999"/>
                </a:solidFill>
                <a:latin typeface="Avenir Book"/>
                <a:ea typeface="Arial" pitchFamily="-112" charset="0"/>
                <a:cs typeface="Avenir Book"/>
              </a:rPr>
              <a:t> = 13</a:t>
            </a:r>
            <a:endParaRPr lang="el-GR" b="1">
              <a:solidFill>
                <a:srgbClr val="009999"/>
              </a:solidFill>
              <a:latin typeface="Avenir Book"/>
              <a:ea typeface="Arial" pitchFamily="-112" charset="0"/>
              <a:cs typeface="Avenir Book"/>
            </a:endParaRPr>
          </a:p>
        </p:txBody>
      </p:sp>
      <p:sp>
        <p:nvSpPr>
          <p:cNvPr id="27" name="Text Box 16"/>
          <p:cNvSpPr txBox="1">
            <a:spLocks noChangeArrowheads="1"/>
          </p:cNvSpPr>
          <p:nvPr/>
        </p:nvSpPr>
        <p:spPr bwMode="auto">
          <a:xfrm>
            <a:off x="6553200" y="6096000"/>
            <a:ext cx="881333" cy="369332"/>
          </a:xfrm>
          <a:prstGeom prst="rect">
            <a:avLst/>
          </a:prstGeom>
          <a:noFill/>
          <a:ln w="9525">
            <a:noFill/>
            <a:miter lim="800000"/>
            <a:headEnd/>
            <a:tailEnd/>
          </a:ln>
        </p:spPr>
        <p:txBody>
          <a:bodyPr wrap="none">
            <a:prstTxWarp prst="textNoShape">
              <a:avLst/>
            </a:prstTxWarp>
            <a:spAutoFit/>
          </a:bodyPr>
          <a:lstStyle/>
          <a:p>
            <a:r>
              <a:rPr lang="el-GR" b="1">
                <a:solidFill>
                  <a:srgbClr val="009999"/>
                </a:solidFill>
                <a:latin typeface="Avenir Book"/>
                <a:ea typeface="Arial" pitchFamily="-112" charset="0"/>
                <a:cs typeface="Avenir Book"/>
              </a:rPr>
              <a:t>σ</a:t>
            </a:r>
            <a:r>
              <a:rPr lang="en-US" b="1">
                <a:solidFill>
                  <a:srgbClr val="009999"/>
                </a:solidFill>
                <a:latin typeface="Avenir Book"/>
                <a:ea typeface="Arial" pitchFamily="-112" charset="0"/>
                <a:cs typeface="Avenir Book"/>
              </a:rPr>
              <a:t> = 25</a:t>
            </a:r>
            <a:endParaRPr lang="el-GR" b="1">
              <a:solidFill>
                <a:srgbClr val="009999"/>
              </a:solidFill>
              <a:latin typeface="Avenir Book"/>
              <a:ea typeface="Arial" pitchFamily="-112" charset="0"/>
              <a:cs typeface="Avenir Book"/>
            </a:endParaRPr>
          </a:p>
        </p:txBody>
      </p:sp>
      <p:sp>
        <p:nvSpPr>
          <p:cNvPr id="31759" name="Line 27"/>
          <p:cNvSpPr>
            <a:spLocks noChangeShapeType="1"/>
          </p:cNvSpPr>
          <p:nvPr/>
        </p:nvSpPr>
        <p:spPr bwMode="auto">
          <a:xfrm>
            <a:off x="6248400" y="1447800"/>
            <a:ext cx="0" cy="5181600"/>
          </a:xfrm>
          <a:prstGeom prst="line">
            <a:avLst/>
          </a:prstGeom>
          <a:noFill/>
          <a:ln w="9525">
            <a:solidFill>
              <a:srgbClr val="808080"/>
            </a:solidFill>
            <a:prstDash val="dash"/>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31758" name="Line 26"/>
          <p:cNvSpPr>
            <a:spLocks noChangeShapeType="1"/>
          </p:cNvSpPr>
          <p:nvPr/>
        </p:nvSpPr>
        <p:spPr bwMode="auto">
          <a:xfrm>
            <a:off x="3352800" y="1447800"/>
            <a:ext cx="0" cy="5181600"/>
          </a:xfrm>
          <a:prstGeom prst="line">
            <a:avLst/>
          </a:prstGeom>
          <a:noFill/>
          <a:ln w="9525">
            <a:solidFill>
              <a:srgbClr val="808080"/>
            </a:solidFill>
            <a:prstDash val="dash"/>
            <a:round/>
            <a:headEnd/>
            <a:tailEnd/>
          </a:ln>
        </p:spPr>
        <p:txBody>
          <a:bodyPr>
            <a:prstTxWarp prst="textNoShape">
              <a:avLst/>
            </a:prstTxWarp>
          </a:bodyPr>
          <a:lstStyle/>
          <a:p>
            <a:endParaRPr lang="en-US">
              <a:solidFill>
                <a:srgbClr val="000000"/>
              </a:solidFill>
              <a:latin typeface="Avenir Book"/>
              <a:cs typeface="Avenir Book"/>
            </a:endParaRP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Graph-based Image Segmentation</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565632" y="1824335"/>
            <a:ext cx="53340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pic>
        <p:nvPicPr>
          <p:cNvPr id="4" name="Picture 3"/>
          <p:cNvPicPr>
            <a:picLocks noChangeAspect="1"/>
          </p:cNvPicPr>
          <p:nvPr/>
        </p:nvPicPr>
        <p:blipFill>
          <a:blip r:embed="rId3"/>
          <a:stretch>
            <a:fillRect/>
          </a:stretch>
        </p:blipFill>
        <p:spPr>
          <a:xfrm>
            <a:off x="3810000" y="1600200"/>
            <a:ext cx="945848" cy="842665"/>
          </a:xfrm>
          <a:prstGeom prst="rect">
            <a:avLst/>
          </a:prstGeom>
        </p:spPr>
      </p:pic>
      <p:pic>
        <p:nvPicPr>
          <p:cNvPr id="5" name="Picture 4"/>
          <p:cNvPicPr>
            <a:picLocks noChangeAspect="1"/>
          </p:cNvPicPr>
          <p:nvPr/>
        </p:nvPicPr>
        <p:blipFill>
          <a:blip r:embed="rId4"/>
          <a:stretch>
            <a:fillRect/>
          </a:stretch>
        </p:blipFill>
        <p:spPr>
          <a:xfrm>
            <a:off x="7722886" y="2743200"/>
            <a:ext cx="1116314" cy="1219200"/>
          </a:xfrm>
          <a:prstGeom prst="rect">
            <a:avLst/>
          </a:prstGeom>
        </p:spPr>
      </p:pic>
      <p:pic>
        <p:nvPicPr>
          <p:cNvPr id="6" name="Picture 5"/>
          <p:cNvPicPr>
            <a:picLocks noChangeAspect="1"/>
          </p:cNvPicPr>
          <p:nvPr/>
        </p:nvPicPr>
        <p:blipFill>
          <a:blip r:embed="rId5"/>
          <a:stretch>
            <a:fillRect/>
          </a:stretch>
        </p:blipFill>
        <p:spPr>
          <a:xfrm>
            <a:off x="6471340" y="2794000"/>
            <a:ext cx="920060" cy="787400"/>
          </a:xfrm>
          <a:prstGeom prst="rect">
            <a:avLst/>
          </a:prstGeom>
        </p:spPr>
      </p:pic>
      <p:sp>
        <p:nvSpPr>
          <p:cNvPr id="7" name="Rectangle 6"/>
          <p:cNvSpPr/>
          <p:nvPr/>
        </p:nvSpPr>
        <p:spPr>
          <a:xfrm>
            <a:off x="2514600" y="3581400"/>
            <a:ext cx="3903633" cy="461665"/>
          </a:xfrm>
          <a:prstGeom prst="rect">
            <a:avLst/>
          </a:prstGeom>
        </p:spPr>
        <p:txBody>
          <a:bodyPr wrap="none">
            <a:spAutoFit/>
          </a:bodyPr>
          <a:lstStyle/>
          <a:p>
            <a:r>
              <a:rPr lang="en-US" sz="2400" dirty="0" smtClean="0">
                <a:solidFill>
                  <a:srgbClr val="000000"/>
                </a:solidFill>
                <a:latin typeface="Avenir Book"/>
                <a:cs typeface="Avenir Book"/>
              </a:rPr>
              <a:t>2b- Build a similarity </a:t>
            </a:r>
            <a:r>
              <a:rPr lang="en-US" sz="2400" b="1" dirty="0" smtClean="0">
                <a:solidFill>
                  <a:srgbClr val="FF6600"/>
                </a:solidFill>
                <a:latin typeface="Avenir Book"/>
                <a:cs typeface="Avenir Book"/>
              </a:rPr>
              <a:t>matrix</a:t>
            </a:r>
          </a:p>
        </p:txBody>
      </p:sp>
      <p:sp>
        <p:nvSpPr>
          <p:cNvPr id="8" name="Rectangle 7"/>
          <p:cNvSpPr/>
          <p:nvPr/>
        </p:nvSpPr>
        <p:spPr>
          <a:xfrm>
            <a:off x="2286000" y="3048000"/>
            <a:ext cx="3831148" cy="461665"/>
          </a:xfrm>
          <a:prstGeom prst="rect">
            <a:avLst/>
          </a:prstGeom>
        </p:spPr>
        <p:txBody>
          <a:bodyPr wrap="none">
            <a:spAutoFit/>
          </a:bodyPr>
          <a:lstStyle/>
          <a:p>
            <a:r>
              <a:rPr lang="en-US" sz="2400" dirty="0" smtClean="0">
                <a:solidFill>
                  <a:srgbClr val="000000"/>
                </a:solidFill>
                <a:latin typeface="Avenir Book"/>
                <a:cs typeface="Avenir Book"/>
              </a:rPr>
              <a:t>2a- Build a </a:t>
            </a:r>
            <a:r>
              <a:rPr lang="en-US" sz="2400" b="1" dirty="0" smtClean="0">
                <a:solidFill>
                  <a:srgbClr val="FF6600"/>
                </a:solidFill>
                <a:latin typeface="Avenir Book"/>
                <a:cs typeface="Avenir Book"/>
              </a:rPr>
              <a:t>similarity </a:t>
            </a:r>
            <a:r>
              <a:rPr lang="en-US" sz="2400" dirty="0" smtClean="0">
                <a:solidFill>
                  <a:srgbClr val="000000"/>
                </a:solidFill>
                <a:latin typeface="Avenir Book"/>
                <a:cs typeface="Avenir Book"/>
              </a:rPr>
              <a:t>graph</a:t>
            </a:r>
          </a:p>
        </p:txBody>
      </p:sp>
      <p:sp>
        <p:nvSpPr>
          <p:cNvPr id="9" name="Rectangle 8"/>
          <p:cNvSpPr/>
          <p:nvPr/>
        </p:nvSpPr>
        <p:spPr>
          <a:xfrm>
            <a:off x="228600" y="4495800"/>
            <a:ext cx="3667116" cy="461665"/>
          </a:xfrm>
          <a:prstGeom prst="rect">
            <a:avLst/>
          </a:prstGeom>
        </p:spPr>
        <p:txBody>
          <a:bodyPr wrap="none">
            <a:spAutoFit/>
          </a:bodyPr>
          <a:lstStyle/>
          <a:p>
            <a:r>
              <a:rPr lang="en-US" sz="2400" dirty="0" smtClean="0">
                <a:solidFill>
                  <a:srgbClr val="000000"/>
                </a:solidFill>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381000" y="5715000"/>
            <a:ext cx="5562600" cy="830997"/>
          </a:xfrm>
          <a:prstGeom prst="rect">
            <a:avLst/>
          </a:prstGeom>
        </p:spPr>
        <p:txBody>
          <a:bodyPr wrap="square">
            <a:spAutoFit/>
          </a:bodyPr>
          <a:lstStyle/>
          <a:p>
            <a:r>
              <a:rPr lang="en-US" sz="2400" dirty="0" smtClean="0">
                <a:solidFill>
                  <a:srgbClr val="000000"/>
                </a:solidFill>
                <a:latin typeface="Avenir Book"/>
                <a:cs typeface="Avenir Book"/>
              </a:rPr>
              <a:t>4- Cut the graph: </a:t>
            </a:r>
          </a:p>
          <a:p>
            <a:r>
              <a:rPr lang="en-US" sz="2400" dirty="0" smtClean="0">
                <a:solidFill>
                  <a:srgbClr val="000000"/>
                </a:solidFill>
                <a:latin typeface="Avenir Book"/>
                <a:cs typeface="Avenir Book"/>
              </a:rPr>
              <a:t>apply </a:t>
            </a:r>
            <a:r>
              <a:rPr lang="en-US" sz="2400" dirty="0" smtClean="0">
                <a:solidFill>
                  <a:srgbClr val="FF6600"/>
                </a:solidFill>
                <a:latin typeface="Avenir Book"/>
                <a:cs typeface="Avenir Book"/>
              </a:rPr>
              <a:t>threshold </a:t>
            </a:r>
            <a:r>
              <a:rPr lang="en-US" sz="2400" dirty="0" smtClean="0">
                <a:solidFill>
                  <a:srgbClr val="000000"/>
                </a:solidFill>
                <a:latin typeface="Avenir Book"/>
                <a:cs typeface="Avenir Book"/>
              </a:rPr>
              <a:t>to eigenvectors</a:t>
            </a:r>
            <a:endParaRPr lang="en-US" sz="2400" dirty="0">
              <a:solidFill>
                <a:srgbClr val="000000"/>
              </a:solidFill>
              <a:latin typeface="Avenir Book"/>
              <a:cs typeface="Avenir Book"/>
            </a:endParaRPr>
          </a:p>
        </p:txBody>
      </p:sp>
      <p:grpSp>
        <p:nvGrpSpPr>
          <p:cNvPr id="12" name="Group 17"/>
          <p:cNvGrpSpPr/>
          <p:nvPr/>
        </p:nvGrpSpPr>
        <p:grpSpPr>
          <a:xfrm>
            <a:off x="5105400" y="5638800"/>
            <a:ext cx="1276212" cy="1092200"/>
            <a:chOff x="5975832" y="5253335"/>
            <a:chExt cx="1632364" cy="1397000"/>
          </a:xfrm>
        </p:grpSpPr>
        <p:pic>
          <p:nvPicPr>
            <p:cNvPr id="11" name="Picture 10"/>
            <p:cNvPicPr>
              <a:picLocks noChangeAspect="1"/>
            </p:cNvPicPr>
            <p:nvPr/>
          </p:nvPicPr>
          <p:blipFill>
            <a:blip r:embed="rId5"/>
            <a:stretch>
              <a:fillRect/>
            </a:stretch>
          </p:blipFill>
          <p:spPr>
            <a:xfrm>
              <a:off x="5975832" y="5253335"/>
              <a:ext cx="1632364" cy="1397000"/>
            </a:xfrm>
            <a:prstGeom prst="rect">
              <a:avLst/>
            </a:prstGeom>
          </p:spPr>
        </p:pic>
        <p:cxnSp>
          <p:nvCxnSpPr>
            <p:cNvPr id="13" name="Straight Connector 12"/>
            <p:cNvCxnSpPr/>
            <p:nvPr/>
          </p:nvCxnSpPr>
          <p:spPr>
            <a:xfrm>
              <a:off x="5975832" y="5786735"/>
              <a:ext cx="1219200" cy="457200"/>
            </a:xfrm>
            <a:prstGeom prst="line">
              <a:avLst/>
            </a:prstGeom>
            <a:ln w="508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052032" y="5405735"/>
              <a:ext cx="1143000" cy="7620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6200" y="990600"/>
            <a:ext cx="9144000" cy="646331"/>
          </a:xfrm>
          <a:prstGeom prst="rect">
            <a:avLst/>
          </a:prstGeom>
        </p:spPr>
        <p:txBody>
          <a:bodyPr wrap="square">
            <a:spAutoFit/>
          </a:bodyPr>
          <a:lstStyle/>
          <a:p>
            <a:r>
              <a:rPr lang="en-US" dirty="0" smtClean="0">
                <a:solidFill>
                  <a:srgbClr val="000000"/>
                </a:solidFill>
                <a:latin typeface="Avenir Book"/>
                <a:cs typeface="Avenir Book"/>
              </a:rPr>
              <a:t>Goal: Given data points X1, …, </a:t>
            </a:r>
            <a:r>
              <a:rPr lang="en-US" dirty="0" err="1" smtClean="0">
                <a:solidFill>
                  <a:srgbClr val="000000"/>
                </a:solidFill>
                <a:latin typeface="Avenir Book"/>
                <a:cs typeface="Avenir Book"/>
              </a:rPr>
              <a:t>Xn</a:t>
            </a:r>
            <a:r>
              <a:rPr lang="en-US" dirty="0" smtClean="0">
                <a:solidFill>
                  <a:srgbClr val="000000"/>
                </a:solidFill>
                <a:latin typeface="Avenir Book"/>
                <a:cs typeface="Avenir Book"/>
              </a:rPr>
              <a:t> and similarities </a:t>
            </a:r>
            <a:r>
              <a:rPr lang="en-US" dirty="0" err="1" smtClean="0">
                <a:solidFill>
                  <a:srgbClr val="000000"/>
                </a:solidFill>
                <a:latin typeface="Avenir Book"/>
                <a:cs typeface="Avenir Book"/>
              </a:rPr>
              <a:t>w(Xi,Xj</a:t>
            </a:r>
            <a:r>
              <a:rPr lang="en-US" dirty="0" smtClean="0">
                <a:solidFill>
                  <a:srgbClr val="000000"/>
                </a:solidFill>
                <a:latin typeface="Avenir Book"/>
                <a:cs typeface="Avenir Book"/>
              </a:rPr>
              <a:t>), partition the data into groups so that points in a group are similar and points in different groups are dissimilar.</a:t>
            </a:r>
            <a:endParaRPr lang="en-US" dirty="0">
              <a:solidFill>
                <a:srgbClr val="000000"/>
              </a:solidFill>
              <a:latin typeface="Avenir Book"/>
              <a:cs typeface="Avenir Book"/>
            </a:endParaRPr>
          </a:p>
        </p:txBody>
      </p:sp>
      <p:pic>
        <p:nvPicPr>
          <p:cNvPr id="45" name="Picture 44"/>
          <p:cNvPicPr>
            <a:picLocks noChangeAspect="1"/>
          </p:cNvPicPr>
          <p:nvPr/>
        </p:nvPicPr>
        <p:blipFill>
          <a:blip r:embed="rId6"/>
          <a:stretch>
            <a:fillRect/>
          </a:stretch>
        </p:blipFill>
        <p:spPr>
          <a:xfrm>
            <a:off x="4038600" y="4229100"/>
            <a:ext cx="1250540" cy="1257300"/>
          </a:xfrm>
          <a:prstGeom prst="rect">
            <a:avLst/>
          </a:prstGeom>
        </p:spPr>
      </p:pic>
      <p:pic>
        <p:nvPicPr>
          <p:cNvPr id="46" name="Picture 45"/>
          <p:cNvPicPr>
            <a:picLocks noChangeAspect="1"/>
          </p:cNvPicPr>
          <p:nvPr/>
        </p:nvPicPr>
        <p:blipFill>
          <a:blip r:embed="rId7"/>
          <a:stretch>
            <a:fillRect/>
          </a:stretch>
        </p:blipFill>
        <p:spPr>
          <a:xfrm>
            <a:off x="5410200" y="4381500"/>
            <a:ext cx="1238250" cy="1092200"/>
          </a:xfrm>
          <a:prstGeom prst="rect">
            <a:avLst/>
          </a:prstGeom>
        </p:spPr>
      </p:pic>
      <p:sp>
        <p:nvSpPr>
          <p:cNvPr id="19" name="Rectangle 18"/>
          <p:cNvSpPr/>
          <p:nvPr/>
        </p:nvSpPr>
        <p:spPr>
          <a:xfrm>
            <a:off x="0" y="5562600"/>
            <a:ext cx="7010400" cy="1295400"/>
          </a:xfrm>
          <a:prstGeom prst="rect">
            <a:avLst/>
          </a:prstGeom>
          <a:noFill/>
          <a:ln w="508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0400" y="1085850"/>
            <a:ext cx="7823200" cy="4686300"/>
          </a:xfrm>
          <a:prstGeom prst="rect">
            <a:avLst/>
          </a:prstGeom>
        </p:spPr>
      </p:pic>
      <p:sp>
        <p:nvSpPr>
          <p:cNvPr id="7" name="Rectangle 6"/>
          <p:cNvSpPr/>
          <p:nvPr/>
        </p:nvSpPr>
        <p:spPr>
          <a:xfrm>
            <a:off x="762000" y="5791200"/>
            <a:ext cx="7772400" cy="923330"/>
          </a:xfrm>
          <a:prstGeom prst="rect">
            <a:avLst/>
          </a:prstGeom>
        </p:spPr>
        <p:txBody>
          <a:bodyPr wrap="square">
            <a:spAutoFit/>
          </a:bodyPr>
          <a:lstStyle/>
          <a:p>
            <a:pPr>
              <a:buFontTx/>
              <a:buChar char="•"/>
            </a:pPr>
            <a:r>
              <a:rPr lang="en-US" dirty="0" smtClean="0">
                <a:solidFill>
                  <a:srgbClr val="000000"/>
                </a:solidFill>
                <a:latin typeface="Avenir Book"/>
                <a:cs typeface="Avenir Book"/>
              </a:rPr>
              <a:t>Set of edges whose removal makes a graph disconnected</a:t>
            </a:r>
          </a:p>
          <a:p>
            <a:pPr>
              <a:buFontTx/>
              <a:buChar char="•"/>
            </a:pPr>
            <a:r>
              <a:rPr lang="en-US" dirty="0" smtClean="0">
                <a:solidFill>
                  <a:srgbClr val="000000"/>
                </a:solidFill>
                <a:latin typeface="Avenir Book"/>
                <a:cs typeface="Avenir Book"/>
              </a:rPr>
              <a:t>Cost of a cut: sum of weights of cut edges</a:t>
            </a:r>
          </a:p>
          <a:p>
            <a:pPr>
              <a:buFontTx/>
              <a:buChar char="•"/>
            </a:pPr>
            <a:r>
              <a:rPr lang="en-US" dirty="0" smtClean="0">
                <a:solidFill>
                  <a:srgbClr val="000000"/>
                </a:solidFill>
                <a:latin typeface="Avenir Book"/>
                <a:cs typeface="Avenir Book"/>
              </a:rPr>
              <a:t>A graph cut gives us a segmentation</a:t>
            </a:r>
            <a:endParaRPr lang="en-US" dirty="0">
              <a:solidFill>
                <a:srgbClr val="000000"/>
              </a:solidFill>
            </a:endParaRPr>
          </a:p>
        </p:txBody>
      </p:sp>
      <p:sp>
        <p:nvSpPr>
          <p:cNvPr id="8" name="Rectangle 2"/>
          <p:cNvSpPr>
            <a:spLocks noGrp="1" noChangeArrowheads="1"/>
          </p:cNvSpPr>
          <p:nvPr>
            <p:ph type="title"/>
          </p:nvPr>
        </p:nvSpPr>
        <p:spPr>
          <a:xfrm>
            <a:off x="457200" y="-76200"/>
            <a:ext cx="8229600" cy="1143000"/>
          </a:xfrm>
        </p:spPr>
        <p:txBody>
          <a:bodyPr/>
          <a:lstStyle/>
          <a:p>
            <a:r>
              <a:rPr lang="en-US" dirty="0">
                <a:latin typeface="Avenir Book"/>
                <a:cs typeface="Avenir Book"/>
              </a:rPr>
              <a:t>Graph cut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smtClean="0">
                <a:ea typeface="ＭＳ Ｐゴシック" pitchFamily="-1" charset="-128"/>
                <a:cs typeface="ＭＳ Ｐゴシック" pitchFamily="-1" charset="-128"/>
              </a:rPr>
              <a:t>Gestalt principles</a:t>
            </a:r>
          </a:p>
        </p:txBody>
      </p:sp>
      <p:sp>
        <p:nvSpPr>
          <p:cNvPr id="82947" name="Content Placeholder 2"/>
          <p:cNvSpPr>
            <a:spLocks noGrp="1"/>
          </p:cNvSpPr>
          <p:nvPr>
            <p:ph idx="1"/>
          </p:nvPr>
        </p:nvSpPr>
        <p:spPr>
          <a:xfrm>
            <a:off x="304800" y="1600200"/>
            <a:ext cx="8534400" cy="4525963"/>
          </a:xfrm>
        </p:spPr>
        <p:txBody>
          <a:bodyPr/>
          <a:lstStyle/>
          <a:p>
            <a:pPr>
              <a:buFontTx/>
              <a:buNone/>
            </a:pPr>
            <a:r>
              <a:rPr lang="en-US" smtClean="0">
                <a:ea typeface="ＭＳ Ｐゴシック" pitchFamily="-1" charset="-128"/>
                <a:cs typeface="ＭＳ Ｐゴシック" pitchFamily="-1" charset="-128"/>
              </a:rPr>
              <a:t>There are hundreds of different grouping laws</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solidFill>
                  <a:srgbClr val="000000"/>
                </a:solidFill>
                <a:latin typeface="Avenir Book"/>
                <a:cs typeface="Avenir Book"/>
              </a:rPr>
              <a:t>	</a:t>
            </a:r>
          </a:p>
        </p:txBody>
      </p:sp>
      <p:sp>
        <p:nvSpPr>
          <p:cNvPr id="943106" name="Rectangle 2"/>
          <p:cNvSpPr>
            <a:spLocks noGrp="1" noChangeArrowheads="1"/>
          </p:cNvSpPr>
          <p:nvPr>
            <p:ph type="title"/>
          </p:nvPr>
        </p:nvSpPr>
        <p:spPr>
          <a:xfrm>
            <a:off x="0" y="0"/>
            <a:ext cx="9144000" cy="1143000"/>
          </a:xfrm>
        </p:spPr>
        <p:txBody>
          <a:bodyPr/>
          <a:lstStyle/>
          <a:p>
            <a:pPr eaLnBrk="1" hangingPunct="1">
              <a:defRPr/>
            </a:pPr>
            <a:r>
              <a:rPr lang="en-US" dirty="0" smtClean="0">
                <a:solidFill>
                  <a:srgbClr val="FF6600"/>
                </a:solidFill>
                <a:latin typeface="Avenir Book"/>
                <a:cs typeface="Avenir Book"/>
              </a:rPr>
              <a:t>Partition a graph with minimum cut</a:t>
            </a:r>
          </a:p>
        </p:txBody>
      </p:sp>
      <p:sp>
        <p:nvSpPr>
          <p:cNvPr id="943107" name="Rectangle 3"/>
          <p:cNvSpPr>
            <a:spLocks noGrp="1" noChangeArrowheads="1"/>
          </p:cNvSpPr>
          <p:nvPr>
            <p:ph type="body" idx="1"/>
          </p:nvPr>
        </p:nvSpPr>
        <p:spPr>
          <a:xfrm>
            <a:off x="914400" y="5334000"/>
            <a:ext cx="7856538" cy="1219200"/>
          </a:xfrm>
        </p:spPr>
        <p:txBody>
          <a:bodyPr/>
          <a:lstStyle/>
          <a:p>
            <a:r>
              <a:rPr lang="en-US" sz="2800" b="1" dirty="0" smtClean="0">
                <a:latin typeface="Avenir Book"/>
                <a:cs typeface="Avenir Book"/>
              </a:rPr>
              <a:t>Cut</a:t>
            </a:r>
            <a:r>
              <a:rPr lang="en-US" sz="2800" dirty="0" smtClean="0">
                <a:latin typeface="Avenir Book"/>
                <a:cs typeface="Avenir Book"/>
              </a:rPr>
              <a:t>: sum of the weight of the cut edges:</a:t>
            </a:r>
          </a:p>
          <a:p>
            <a:r>
              <a:rPr lang="en-US" sz="2800" dirty="0" smtClean="0">
                <a:latin typeface="Avenir Book"/>
                <a:cs typeface="Avenir Book"/>
              </a:rPr>
              <a:t>Minimum cut is the cut of minimum weight</a:t>
            </a:r>
            <a:endParaRPr lang="en-US" sz="2800" i="1" dirty="0">
              <a:latin typeface="Avenir Book"/>
              <a:cs typeface="Avenir Book"/>
            </a:endParaRPr>
          </a:p>
        </p:txBody>
      </p:sp>
      <p:pic>
        <p:nvPicPr>
          <p:cNvPr id="123909" name="Picture 4" descr="cut_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219200"/>
            <a:ext cx="4419600" cy="270351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23910" name="Picture 7"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038600"/>
            <a:ext cx="5792788" cy="13081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r>
              <a:rPr lang="en-US">
                <a:ea typeface="ＭＳ Ｐゴシック" pitchFamily="-1" charset="-128"/>
                <a:cs typeface="ＭＳ Ｐゴシック" pitchFamily="-1" charset="-128"/>
              </a:rPr>
              <a:t>Drawbacks of Minimum Cut</a:t>
            </a:r>
          </a:p>
        </p:txBody>
      </p:sp>
      <p:sp>
        <p:nvSpPr>
          <p:cNvPr id="188419" name="Rectangle 3"/>
          <p:cNvSpPr>
            <a:spLocks noGrp="1" noChangeArrowheads="1"/>
          </p:cNvSpPr>
          <p:nvPr>
            <p:ph type="body" idx="1"/>
          </p:nvPr>
        </p:nvSpPr>
        <p:spPr/>
        <p:txBody>
          <a:bodyPr/>
          <a:lstStyle/>
          <a:p>
            <a:pPr marL="457200" indent="-457200" eaLnBrk="1" hangingPunct="1"/>
            <a:r>
              <a:rPr lang="en-US">
                <a:ea typeface="ＭＳ Ｐゴシック" pitchFamily="-1" charset="-128"/>
                <a:cs typeface="ＭＳ Ｐゴシック" pitchFamily="-1" charset="-128"/>
              </a:rPr>
              <a:t>Weight of cut is directly proportional to the number of edges in the cut.</a:t>
            </a:r>
          </a:p>
        </p:txBody>
      </p:sp>
      <p:sp>
        <p:nvSpPr>
          <p:cNvPr id="188420" name="Oval 4"/>
          <p:cNvSpPr>
            <a:spLocks noChangeArrowheads="1"/>
          </p:cNvSpPr>
          <p:nvPr/>
        </p:nvSpPr>
        <p:spPr bwMode="auto">
          <a:xfrm>
            <a:off x="1900238" y="3527425"/>
            <a:ext cx="260350" cy="3079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21" name="Oval 5"/>
          <p:cNvSpPr>
            <a:spLocks noChangeArrowheads="1"/>
          </p:cNvSpPr>
          <p:nvPr/>
        </p:nvSpPr>
        <p:spPr bwMode="auto">
          <a:xfrm>
            <a:off x="1876425" y="4013200"/>
            <a:ext cx="260350" cy="3079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22" name="Oval 6"/>
          <p:cNvSpPr>
            <a:spLocks noChangeArrowheads="1"/>
          </p:cNvSpPr>
          <p:nvPr/>
        </p:nvSpPr>
        <p:spPr bwMode="auto">
          <a:xfrm>
            <a:off x="1847850" y="4568825"/>
            <a:ext cx="260350" cy="3079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23" name="Oval 7"/>
          <p:cNvSpPr>
            <a:spLocks noChangeArrowheads="1"/>
          </p:cNvSpPr>
          <p:nvPr/>
        </p:nvSpPr>
        <p:spPr bwMode="auto">
          <a:xfrm>
            <a:off x="2357438" y="4032250"/>
            <a:ext cx="260350" cy="3079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24" name="Oval 8"/>
          <p:cNvSpPr>
            <a:spLocks noChangeArrowheads="1"/>
          </p:cNvSpPr>
          <p:nvPr/>
        </p:nvSpPr>
        <p:spPr bwMode="auto">
          <a:xfrm>
            <a:off x="2332038" y="4576763"/>
            <a:ext cx="260350" cy="3079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25" name="Oval 9"/>
          <p:cNvSpPr>
            <a:spLocks noChangeArrowheads="1"/>
          </p:cNvSpPr>
          <p:nvPr/>
        </p:nvSpPr>
        <p:spPr bwMode="auto">
          <a:xfrm>
            <a:off x="2806700" y="3552825"/>
            <a:ext cx="260350" cy="3079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26" name="Oval 10"/>
          <p:cNvSpPr>
            <a:spLocks noChangeArrowheads="1"/>
          </p:cNvSpPr>
          <p:nvPr/>
        </p:nvSpPr>
        <p:spPr bwMode="auto">
          <a:xfrm>
            <a:off x="2374900" y="3551238"/>
            <a:ext cx="260350" cy="3079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27" name="Oval 11"/>
          <p:cNvSpPr>
            <a:spLocks noChangeArrowheads="1"/>
          </p:cNvSpPr>
          <p:nvPr/>
        </p:nvSpPr>
        <p:spPr bwMode="auto">
          <a:xfrm>
            <a:off x="3552825" y="4262438"/>
            <a:ext cx="260350" cy="307975"/>
          </a:xfrm>
          <a:prstGeom prst="ellipse">
            <a:avLst/>
          </a:prstGeom>
          <a:solidFill>
            <a:srgbClr val="3333FF"/>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28" name="Oval 12"/>
          <p:cNvSpPr>
            <a:spLocks noChangeArrowheads="1"/>
          </p:cNvSpPr>
          <p:nvPr/>
        </p:nvSpPr>
        <p:spPr bwMode="auto">
          <a:xfrm>
            <a:off x="2803525" y="4048125"/>
            <a:ext cx="260350" cy="3079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29" name="Oval 13"/>
          <p:cNvSpPr>
            <a:spLocks noChangeArrowheads="1"/>
          </p:cNvSpPr>
          <p:nvPr/>
        </p:nvSpPr>
        <p:spPr bwMode="auto">
          <a:xfrm>
            <a:off x="3705225" y="5008563"/>
            <a:ext cx="260350" cy="307975"/>
          </a:xfrm>
          <a:prstGeom prst="ellipse">
            <a:avLst/>
          </a:prstGeom>
          <a:solidFill>
            <a:srgbClr val="3333FF"/>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30" name="Oval 14"/>
          <p:cNvSpPr>
            <a:spLocks noChangeArrowheads="1"/>
          </p:cNvSpPr>
          <p:nvPr/>
        </p:nvSpPr>
        <p:spPr bwMode="auto">
          <a:xfrm>
            <a:off x="2801938" y="4579938"/>
            <a:ext cx="260350" cy="30797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31" name="Oval 15"/>
          <p:cNvSpPr>
            <a:spLocks noChangeArrowheads="1"/>
          </p:cNvSpPr>
          <p:nvPr/>
        </p:nvSpPr>
        <p:spPr bwMode="auto">
          <a:xfrm>
            <a:off x="4521200" y="3460750"/>
            <a:ext cx="260350" cy="307975"/>
          </a:xfrm>
          <a:prstGeom prst="ellipse">
            <a:avLst/>
          </a:prstGeom>
          <a:solidFill>
            <a:srgbClr val="3333FF"/>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32" name="Oval 16"/>
          <p:cNvSpPr>
            <a:spLocks noChangeArrowheads="1"/>
          </p:cNvSpPr>
          <p:nvPr/>
        </p:nvSpPr>
        <p:spPr bwMode="auto">
          <a:xfrm>
            <a:off x="4662488" y="4968875"/>
            <a:ext cx="260350" cy="307975"/>
          </a:xfrm>
          <a:prstGeom prst="ellipse">
            <a:avLst/>
          </a:prstGeom>
          <a:solidFill>
            <a:srgbClr val="3333FF"/>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33" name="Oval 17"/>
          <p:cNvSpPr>
            <a:spLocks noChangeArrowheads="1"/>
          </p:cNvSpPr>
          <p:nvPr/>
        </p:nvSpPr>
        <p:spPr bwMode="auto">
          <a:xfrm>
            <a:off x="5146675" y="4051300"/>
            <a:ext cx="260350" cy="307975"/>
          </a:xfrm>
          <a:prstGeom prst="ellipse">
            <a:avLst/>
          </a:prstGeom>
          <a:solidFill>
            <a:srgbClr val="3333FF"/>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34" name="Oval 18"/>
          <p:cNvSpPr>
            <a:spLocks noChangeArrowheads="1"/>
          </p:cNvSpPr>
          <p:nvPr/>
        </p:nvSpPr>
        <p:spPr bwMode="auto">
          <a:xfrm>
            <a:off x="3660775" y="3467100"/>
            <a:ext cx="260350" cy="307975"/>
          </a:xfrm>
          <a:prstGeom prst="ellipse">
            <a:avLst/>
          </a:prstGeom>
          <a:solidFill>
            <a:srgbClr val="3333FF"/>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8435" name="Line 19"/>
          <p:cNvSpPr>
            <a:spLocks noChangeShapeType="1"/>
          </p:cNvSpPr>
          <p:nvPr/>
        </p:nvSpPr>
        <p:spPr bwMode="auto">
          <a:xfrm flipH="1">
            <a:off x="3359150" y="3074988"/>
            <a:ext cx="1588" cy="2543175"/>
          </a:xfrm>
          <a:prstGeom prst="line">
            <a:avLst/>
          </a:prstGeom>
          <a:noFill/>
          <a:ln w="38100">
            <a:solidFill>
              <a:schemeClr val="tx1"/>
            </a:solidFill>
            <a:round/>
            <a:headEnd/>
            <a:tailEnd/>
          </a:ln>
        </p:spPr>
        <p:txBody>
          <a:bodyPr>
            <a:prstTxWarp prst="textNoShape">
              <a:avLst/>
            </a:prstTxWarp>
          </a:bodyPr>
          <a:lstStyle/>
          <a:p>
            <a:endParaRPr lang="en-US">
              <a:solidFill>
                <a:srgbClr val="000000"/>
              </a:solidFill>
            </a:endParaRPr>
          </a:p>
        </p:txBody>
      </p:sp>
      <p:sp>
        <p:nvSpPr>
          <p:cNvPr id="188436" name="Freeform 20"/>
          <p:cNvSpPr>
            <a:spLocks/>
          </p:cNvSpPr>
          <p:nvPr/>
        </p:nvSpPr>
        <p:spPr bwMode="auto">
          <a:xfrm>
            <a:off x="4592638" y="3182938"/>
            <a:ext cx="1797050" cy="1627187"/>
          </a:xfrm>
          <a:custGeom>
            <a:avLst/>
            <a:gdLst>
              <a:gd name="T0" fmla="*/ 2147483647 w 1132"/>
              <a:gd name="T1" fmla="*/ 0 h 1025"/>
              <a:gd name="T2" fmla="*/ 2147483647 w 1132"/>
              <a:gd name="T3" fmla="*/ 2147483647 h 1025"/>
              <a:gd name="T4" fmla="*/ 2147483647 w 1132"/>
              <a:gd name="T5" fmla="*/ 2147483647 h 1025"/>
              <a:gd name="T6" fmla="*/ 0 60000 65536"/>
              <a:gd name="T7" fmla="*/ 0 60000 65536"/>
              <a:gd name="T8" fmla="*/ 0 60000 65536"/>
              <a:gd name="T9" fmla="*/ 0 w 1132"/>
              <a:gd name="T10" fmla="*/ 0 h 1025"/>
              <a:gd name="T11" fmla="*/ 1132 w 1132"/>
              <a:gd name="T12" fmla="*/ 1025 h 1025"/>
            </a:gdLst>
            <a:ahLst/>
            <a:cxnLst>
              <a:cxn ang="T6">
                <a:pos x="T0" y="T1"/>
              </a:cxn>
              <a:cxn ang="T7">
                <a:pos x="T2" y="T3"/>
              </a:cxn>
              <a:cxn ang="T8">
                <a:pos x="T4" y="T5"/>
              </a:cxn>
            </a:cxnLst>
            <a:rect l="T9" t="T10" r="T11" b="T12"/>
            <a:pathLst>
              <a:path w="1132" h="1025">
                <a:moveTo>
                  <a:pt x="720" y="0"/>
                </a:moveTo>
                <a:cubicBezTo>
                  <a:pt x="360" y="217"/>
                  <a:pt x="0" y="435"/>
                  <a:pt x="69" y="606"/>
                </a:cubicBezTo>
                <a:cubicBezTo>
                  <a:pt x="138" y="777"/>
                  <a:pt x="635" y="901"/>
                  <a:pt x="1132" y="1025"/>
                </a:cubicBezTo>
              </a:path>
            </a:pathLst>
          </a:custGeom>
          <a:noFill/>
          <a:ln w="28575">
            <a:solidFill>
              <a:srgbClr val="000000"/>
            </a:solidFill>
            <a:round/>
            <a:headEnd/>
            <a:tailEnd/>
          </a:ln>
        </p:spPr>
        <p:txBody>
          <a:bodyPr>
            <a:prstTxWarp prst="textNoShape">
              <a:avLst/>
            </a:prstTxWarp>
          </a:bodyPr>
          <a:lstStyle/>
          <a:p>
            <a:endParaRPr lang="en-US">
              <a:solidFill>
                <a:srgbClr val="000000"/>
              </a:solidFill>
            </a:endParaRPr>
          </a:p>
        </p:txBody>
      </p:sp>
      <p:sp>
        <p:nvSpPr>
          <p:cNvPr id="188437" name="Freeform 21"/>
          <p:cNvSpPr>
            <a:spLocks/>
          </p:cNvSpPr>
          <p:nvPr/>
        </p:nvSpPr>
        <p:spPr bwMode="auto">
          <a:xfrm>
            <a:off x="4221163" y="4498975"/>
            <a:ext cx="2190750" cy="1295400"/>
          </a:xfrm>
          <a:custGeom>
            <a:avLst/>
            <a:gdLst>
              <a:gd name="T0" fmla="*/ 2147483647 w 1380"/>
              <a:gd name="T1" fmla="*/ 2147483647 h 816"/>
              <a:gd name="T2" fmla="*/ 2147483647 w 1380"/>
              <a:gd name="T3" fmla="*/ 2147483647 h 816"/>
              <a:gd name="T4" fmla="*/ 2147483647 w 1380"/>
              <a:gd name="T5" fmla="*/ 2147483647 h 816"/>
              <a:gd name="T6" fmla="*/ 0 60000 65536"/>
              <a:gd name="T7" fmla="*/ 0 60000 65536"/>
              <a:gd name="T8" fmla="*/ 0 60000 65536"/>
              <a:gd name="T9" fmla="*/ 0 w 1380"/>
              <a:gd name="T10" fmla="*/ 0 h 816"/>
              <a:gd name="T11" fmla="*/ 1380 w 1380"/>
              <a:gd name="T12" fmla="*/ 816 h 816"/>
            </a:gdLst>
            <a:ahLst/>
            <a:cxnLst>
              <a:cxn ang="T6">
                <a:pos x="T0" y="T1"/>
              </a:cxn>
              <a:cxn ang="T7">
                <a:pos x="T2" y="T3"/>
              </a:cxn>
              <a:cxn ang="T8">
                <a:pos x="T4" y="T5"/>
              </a:cxn>
            </a:cxnLst>
            <a:rect l="T9" t="T10" r="T11" b="T12"/>
            <a:pathLst>
              <a:path w="1380" h="816">
                <a:moveTo>
                  <a:pt x="1380" y="585"/>
                </a:moveTo>
                <a:cubicBezTo>
                  <a:pt x="889" y="292"/>
                  <a:pt x="398" y="0"/>
                  <a:pt x="199" y="39"/>
                </a:cubicBezTo>
                <a:cubicBezTo>
                  <a:pt x="0" y="78"/>
                  <a:pt x="92" y="447"/>
                  <a:pt x="184" y="816"/>
                </a:cubicBezTo>
              </a:path>
            </a:pathLst>
          </a:custGeom>
          <a:noFill/>
          <a:ln w="28575">
            <a:solidFill>
              <a:schemeClr val="tx2"/>
            </a:solidFill>
            <a:round/>
            <a:headEnd/>
            <a:tailEnd/>
          </a:ln>
        </p:spPr>
        <p:txBody>
          <a:bodyPr>
            <a:prstTxWarp prst="textNoShape">
              <a:avLst/>
            </a:prstTxWarp>
          </a:bodyPr>
          <a:lstStyle/>
          <a:p>
            <a:endParaRPr lang="en-US">
              <a:solidFill>
                <a:srgbClr val="000000"/>
              </a:solidFill>
            </a:endParaRPr>
          </a:p>
        </p:txBody>
      </p:sp>
      <p:sp>
        <p:nvSpPr>
          <p:cNvPr id="188438" name="Line 22"/>
          <p:cNvSpPr>
            <a:spLocks noChangeShapeType="1"/>
          </p:cNvSpPr>
          <p:nvPr/>
        </p:nvSpPr>
        <p:spPr bwMode="auto">
          <a:xfrm flipV="1">
            <a:off x="1971675" y="5011738"/>
            <a:ext cx="1317625" cy="485775"/>
          </a:xfrm>
          <a:prstGeom prst="line">
            <a:avLst/>
          </a:prstGeom>
          <a:noFill/>
          <a:ln w="9525">
            <a:solidFill>
              <a:schemeClr val="tx1"/>
            </a:solidFill>
            <a:round/>
            <a:headEnd/>
            <a:tailEnd type="triangle" w="med" len="med"/>
          </a:ln>
        </p:spPr>
        <p:txBody>
          <a:bodyPr>
            <a:prstTxWarp prst="textNoShape">
              <a:avLst/>
            </a:prstTxWarp>
          </a:bodyPr>
          <a:lstStyle/>
          <a:p>
            <a:endParaRPr lang="en-US">
              <a:solidFill>
                <a:srgbClr val="000000"/>
              </a:solidFill>
            </a:endParaRPr>
          </a:p>
        </p:txBody>
      </p:sp>
      <p:sp>
        <p:nvSpPr>
          <p:cNvPr id="188439" name="Text Box 23"/>
          <p:cNvSpPr txBox="1">
            <a:spLocks noChangeArrowheads="1"/>
          </p:cNvSpPr>
          <p:nvPr/>
        </p:nvSpPr>
        <p:spPr bwMode="auto">
          <a:xfrm>
            <a:off x="1274763" y="5432425"/>
            <a:ext cx="1308100"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000000"/>
                </a:solidFill>
                <a:latin typeface="Times New Roman" pitchFamily="-1" charset="0"/>
              </a:rPr>
              <a:t>Ideal Cut</a:t>
            </a:r>
          </a:p>
        </p:txBody>
      </p:sp>
      <p:sp>
        <p:nvSpPr>
          <p:cNvPr id="188440" name="Line 24"/>
          <p:cNvSpPr>
            <a:spLocks noChangeShapeType="1"/>
          </p:cNvSpPr>
          <p:nvPr/>
        </p:nvSpPr>
        <p:spPr bwMode="auto">
          <a:xfrm flipH="1" flipV="1">
            <a:off x="5592763" y="3408363"/>
            <a:ext cx="1377950" cy="700087"/>
          </a:xfrm>
          <a:prstGeom prst="line">
            <a:avLst/>
          </a:prstGeom>
          <a:noFill/>
          <a:ln w="9525">
            <a:solidFill>
              <a:srgbClr val="000000"/>
            </a:solidFill>
            <a:round/>
            <a:headEnd/>
            <a:tailEnd type="triangle" w="med" len="med"/>
          </a:ln>
        </p:spPr>
        <p:txBody>
          <a:bodyPr>
            <a:prstTxWarp prst="textNoShape">
              <a:avLst/>
            </a:prstTxWarp>
          </a:bodyPr>
          <a:lstStyle/>
          <a:p>
            <a:endParaRPr lang="en-US">
              <a:solidFill>
                <a:srgbClr val="000000"/>
              </a:solidFill>
            </a:endParaRPr>
          </a:p>
        </p:txBody>
      </p:sp>
      <p:sp>
        <p:nvSpPr>
          <p:cNvPr id="188441" name="Line 25"/>
          <p:cNvSpPr>
            <a:spLocks noChangeShapeType="1"/>
          </p:cNvSpPr>
          <p:nvPr/>
        </p:nvSpPr>
        <p:spPr bwMode="auto">
          <a:xfrm flipH="1">
            <a:off x="6281738" y="4132263"/>
            <a:ext cx="701675" cy="1176337"/>
          </a:xfrm>
          <a:prstGeom prst="line">
            <a:avLst/>
          </a:prstGeom>
          <a:noFill/>
          <a:ln w="9525">
            <a:solidFill>
              <a:schemeClr val="tx2"/>
            </a:solidFill>
            <a:round/>
            <a:headEnd/>
            <a:tailEnd type="triangle" w="med" len="med"/>
          </a:ln>
        </p:spPr>
        <p:txBody>
          <a:bodyPr>
            <a:prstTxWarp prst="textNoShape">
              <a:avLst/>
            </a:prstTxWarp>
          </a:bodyPr>
          <a:lstStyle/>
          <a:p>
            <a:endParaRPr lang="en-US">
              <a:solidFill>
                <a:srgbClr val="000000"/>
              </a:solidFill>
            </a:endParaRPr>
          </a:p>
        </p:txBody>
      </p:sp>
      <p:sp>
        <p:nvSpPr>
          <p:cNvPr id="188442" name="Text Box 26"/>
          <p:cNvSpPr txBox="1">
            <a:spLocks noChangeArrowheads="1"/>
          </p:cNvSpPr>
          <p:nvPr/>
        </p:nvSpPr>
        <p:spPr bwMode="auto">
          <a:xfrm>
            <a:off x="7008813" y="3816350"/>
            <a:ext cx="1782762" cy="1552575"/>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000000"/>
                </a:solidFill>
                <a:latin typeface="Times New Roman" pitchFamily="-1" charset="0"/>
              </a:rPr>
              <a:t>Cuts with </a:t>
            </a:r>
          </a:p>
          <a:p>
            <a:pPr eaLnBrk="0" hangingPunct="0"/>
            <a:r>
              <a:rPr lang="en-US" sz="2400">
                <a:solidFill>
                  <a:srgbClr val="000000"/>
                </a:solidFill>
                <a:latin typeface="Times New Roman" pitchFamily="-1" charset="0"/>
              </a:rPr>
              <a:t>lesser weight</a:t>
            </a:r>
          </a:p>
          <a:p>
            <a:pPr eaLnBrk="0" hangingPunct="0"/>
            <a:r>
              <a:rPr lang="en-US" sz="2400">
                <a:solidFill>
                  <a:srgbClr val="000000"/>
                </a:solidFill>
                <a:latin typeface="Times New Roman" pitchFamily="-1" charset="0"/>
              </a:rPr>
              <a:t>than the </a:t>
            </a:r>
          </a:p>
          <a:p>
            <a:pPr eaLnBrk="0" hangingPunct="0"/>
            <a:r>
              <a:rPr lang="en-US" sz="2400">
                <a:solidFill>
                  <a:srgbClr val="000000"/>
                </a:solidFill>
                <a:latin typeface="Times New Roman" pitchFamily="-1" charset="0"/>
              </a:rPr>
              <a:t>ideal cut</a:t>
            </a:r>
          </a:p>
        </p:txBody>
      </p:sp>
      <p:sp>
        <p:nvSpPr>
          <p:cNvPr id="188443" name="Rectangle 27"/>
          <p:cNvSpPr>
            <a:spLocks noChangeArrowheads="1"/>
          </p:cNvSpPr>
          <p:nvPr/>
        </p:nvSpPr>
        <p:spPr bwMode="auto">
          <a:xfrm>
            <a:off x="4922838" y="6613525"/>
            <a:ext cx="4221162" cy="244475"/>
          </a:xfrm>
          <a:prstGeom prst="rect">
            <a:avLst/>
          </a:prstGeom>
          <a:noFill/>
          <a:ln w="9525">
            <a:noFill/>
            <a:miter lim="800000"/>
            <a:headEnd/>
            <a:tailEnd/>
          </a:ln>
        </p:spPr>
        <p:txBody>
          <a:bodyPr wrap="none">
            <a:prstTxWarp prst="textNoShape">
              <a:avLst/>
            </a:prstTxWarp>
            <a:spAutoFit/>
          </a:bodyPr>
          <a:lstStyle/>
          <a:p>
            <a:r>
              <a:rPr lang="en-US" sz="1000">
                <a:solidFill>
                  <a:srgbClr val="000000"/>
                </a:solidFill>
              </a:rPr>
              <a:t>* Slide from Khurram Hassan-Shafique CAP5415 Computer Vision 2003</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pPr>
              <a:defRPr/>
            </a:pPr>
            <a:r>
              <a:rPr lang="en-US">
                <a:solidFill>
                  <a:srgbClr val="000000"/>
                </a:solidFill>
              </a:rPr>
              <a:t>	</a:t>
            </a:r>
          </a:p>
        </p:txBody>
      </p:sp>
      <p:sp>
        <p:nvSpPr>
          <p:cNvPr id="944130" name="Rectangle 2"/>
          <p:cNvSpPr>
            <a:spLocks noGrp="1" noChangeArrowheads="1"/>
          </p:cNvSpPr>
          <p:nvPr>
            <p:ph type="title"/>
          </p:nvPr>
        </p:nvSpPr>
        <p:spPr>
          <a:xfrm>
            <a:off x="0" y="0"/>
            <a:ext cx="9144000" cy="1143000"/>
          </a:xfrm>
        </p:spPr>
        <p:txBody>
          <a:bodyPr/>
          <a:lstStyle/>
          <a:p>
            <a:pPr eaLnBrk="1" hangingPunct="1">
              <a:defRPr/>
            </a:pPr>
            <a:r>
              <a:rPr lang="en-US" sz="4000" dirty="0" smtClean="0">
                <a:solidFill>
                  <a:srgbClr val="FF6600"/>
                </a:solidFill>
                <a:latin typeface="Avenir Book"/>
                <a:cs typeface="Avenir Book"/>
              </a:rPr>
              <a:t>Normalized Cut is a better measure </a:t>
            </a:r>
            <a:r>
              <a:rPr lang="en-US" sz="4800" dirty="0" smtClean="0">
                <a:solidFill>
                  <a:srgbClr val="FF6600"/>
                </a:solidFill>
                <a:latin typeface="Avenir Book"/>
                <a:cs typeface="Avenir Book"/>
              </a:rPr>
              <a:t>..</a:t>
            </a:r>
          </a:p>
        </p:txBody>
      </p:sp>
      <p:sp>
        <p:nvSpPr>
          <p:cNvPr id="944131" name="Rectangle 3"/>
          <p:cNvSpPr>
            <a:spLocks noGrp="1" noChangeArrowheads="1"/>
          </p:cNvSpPr>
          <p:nvPr>
            <p:ph type="body" idx="1"/>
          </p:nvPr>
        </p:nvSpPr>
        <p:spPr/>
        <p:txBody>
          <a:bodyPr/>
          <a:lstStyle/>
          <a:p>
            <a:pPr eaLnBrk="1" hangingPunct="1">
              <a:buFontTx/>
              <a:buNone/>
              <a:defRPr/>
            </a:pPr>
            <a:endParaRPr lang="en-US" sz="2400" dirty="0" smtClean="0">
              <a:cs typeface="+mn-cs"/>
            </a:endParaRPr>
          </a:p>
          <a:p>
            <a:pPr eaLnBrk="1" hangingPunct="1">
              <a:defRPr/>
            </a:pPr>
            <a:endParaRPr lang="en-US" sz="2400" dirty="0" smtClean="0">
              <a:cs typeface="+mn-cs"/>
            </a:endParaRPr>
          </a:p>
          <a:p>
            <a:pPr eaLnBrk="1" hangingPunct="1">
              <a:defRPr/>
            </a:pPr>
            <a:endParaRPr lang="en-US" sz="2400" dirty="0" smtClean="0">
              <a:cs typeface="+mn-cs"/>
            </a:endParaRPr>
          </a:p>
          <a:p>
            <a:pPr eaLnBrk="1" hangingPunct="1">
              <a:buNone/>
              <a:defRPr/>
            </a:pPr>
            <a:endParaRPr lang="en-US" sz="2400" dirty="0" smtClean="0">
              <a:cs typeface="+mn-cs"/>
            </a:endParaRPr>
          </a:p>
          <a:p>
            <a:pPr eaLnBrk="1" hangingPunct="1">
              <a:defRPr/>
            </a:pPr>
            <a:r>
              <a:rPr lang="en-US" sz="2400" dirty="0" smtClean="0">
                <a:latin typeface="Avenir Book"/>
                <a:cs typeface="Avenir Book"/>
              </a:rPr>
              <a:t>We normalize by the total volume of connections</a:t>
            </a:r>
            <a:endParaRPr lang="en-US" dirty="0" smtClean="0">
              <a:latin typeface="Avenir Book"/>
              <a:cs typeface="Avenir Book"/>
            </a:endParaRPr>
          </a:p>
        </p:txBody>
      </p:sp>
      <p:pic>
        <p:nvPicPr>
          <p:cNvPr id="125957" name="Picture 4" descr="cut_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066800"/>
            <a:ext cx="3505200" cy="21431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aphicFrame>
        <p:nvGraphicFramePr>
          <p:cNvPr id="125958" name="Object 5"/>
          <p:cNvGraphicFramePr>
            <a:graphicFrameLocks noChangeAspect="1"/>
          </p:cNvGraphicFramePr>
          <p:nvPr/>
        </p:nvGraphicFramePr>
        <p:xfrm>
          <a:off x="2438400" y="5153025"/>
          <a:ext cx="4243388" cy="714375"/>
        </p:xfrm>
        <a:graphic>
          <a:graphicData uri="http://schemas.openxmlformats.org/presentationml/2006/ole">
            <mc:AlternateContent xmlns:mc="http://schemas.openxmlformats.org/markup-compatibility/2006">
              <mc:Choice xmlns:v="urn:schemas-microsoft-com:vml" Requires="v">
                <p:oleObj spid="_x0000_s618510" name="Equation" r:id="rId5" imgW="2489200" imgH="419100" progId="Equation.3">
                  <p:embed/>
                </p:oleObj>
              </mc:Choice>
              <mc:Fallback>
                <p:oleObj name="Equation" r:id="rId5" imgW="2489200" imgH="4191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5153025"/>
                        <a:ext cx="4243388" cy="7143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25959" name="Picture 6" descr="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886200"/>
            <a:ext cx="6446838" cy="10128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25960" name="Picture 7" descr="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5943600"/>
            <a:ext cx="5881688" cy="6270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5" name="Rectangle 2"/>
          <p:cNvSpPr>
            <a:spLocks noGrp="1" noChangeArrowheads="1"/>
          </p:cNvSpPr>
          <p:nvPr>
            <p:ph type="title"/>
          </p:nvPr>
        </p:nvSpPr>
        <p:spPr>
          <a:xfrm>
            <a:off x="685800" y="6350"/>
            <a:ext cx="7772400" cy="1143000"/>
          </a:xfrm>
        </p:spPr>
        <p:txBody>
          <a:bodyPr/>
          <a:lstStyle/>
          <a:p>
            <a:pPr eaLnBrk="1" hangingPunct="1"/>
            <a:r>
              <a:rPr lang="en-US" sz="3600">
                <a:solidFill>
                  <a:schemeClr val="tx1"/>
                </a:solidFill>
                <a:ea typeface="ＭＳ Ｐゴシック" pitchFamily="-1" charset="-128"/>
                <a:cs typeface="ＭＳ Ｐゴシック" pitchFamily="-1" charset="-128"/>
              </a:rPr>
              <a:t>Normalized Cut As Generalized Eigenvalue problem</a:t>
            </a:r>
          </a:p>
        </p:txBody>
      </p:sp>
      <p:sp>
        <p:nvSpPr>
          <p:cNvPr id="194566" name="Rectangle 3"/>
          <p:cNvSpPr>
            <a:spLocks noGrp="1" noChangeArrowheads="1"/>
          </p:cNvSpPr>
          <p:nvPr>
            <p:ph type="body" idx="1"/>
          </p:nvPr>
        </p:nvSpPr>
        <p:spPr>
          <a:xfrm>
            <a:off x="685800" y="2139950"/>
            <a:ext cx="7772400" cy="4114800"/>
          </a:xfrm>
        </p:spPr>
        <p:txBody>
          <a:bodyPr/>
          <a:lstStyle/>
          <a:p>
            <a:pPr eaLnBrk="1" hangingPunct="1">
              <a:buFontTx/>
              <a:buNone/>
            </a:pPr>
            <a:endParaRPr lang="en-US">
              <a:ea typeface="ＭＳ Ｐゴシック" pitchFamily="-1" charset="-128"/>
              <a:cs typeface="ＭＳ Ｐゴシック" pitchFamily="-1" charset="-128"/>
            </a:endParaRPr>
          </a:p>
          <a:p>
            <a:pPr eaLnBrk="1" hangingPunct="1">
              <a:buFontTx/>
              <a:buNone/>
            </a:pPr>
            <a:endParaRPr lang="en-US">
              <a:ea typeface="ＭＳ Ｐゴシック" pitchFamily="-1" charset="-128"/>
              <a:cs typeface="ＭＳ Ｐゴシック" pitchFamily="-1" charset="-128"/>
            </a:endParaRPr>
          </a:p>
          <a:p>
            <a:pPr eaLnBrk="1" hangingPunct="1">
              <a:buFontTx/>
              <a:buNone/>
            </a:pPr>
            <a:endParaRPr lang="en-US" sz="2400">
              <a:ea typeface="ＭＳ Ｐゴシック" pitchFamily="-1" charset="-128"/>
              <a:cs typeface="ＭＳ Ｐゴシック" pitchFamily="-1" charset="-128"/>
            </a:endParaRPr>
          </a:p>
          <a:p>
            <a:pPr eaLnBrk="1" hangingPunct="1">
              <a:buFontTx/>
              <a:buNone/>
            </a:pPr>
            <a:endParaRPr lang="en-US" sz="2400">
              <a:ea typeface="ＭＳ Ｐゴシック" pitchFamily="-1" charset="-128"/>
              <a:cs typeface="ＭＳ Ｐゴシック" pitchFamily="-1" charset="-128"/>
            </a:endParaRPr>
          </a:p>
          <a:p>
            <a:pPr eaLnBrk="1" hangingPunct="1">
              <a:buFontTx/>
              <a:buNone/>
            </a:pPr>
            <a:r>
              <a:rPr lang="en-US" sz="2400">
                <a:ea typeface="ＭＳ Ｐゴシック" pitchFamily="-1" charset="-128"/>
                <a:cs typeface="ＭＳ Ｐゴシック" pitchFamily="-1" charset="-128"/>
              </a:rPr>
              <a:t>after simplification, Shi and Malik derive</a:t>
            </a:r>
          </a:p>
        </p:txBody>
      </p:sp>
      <p:graphicFrame>
        <p:nvGraphicFramePr>
          <p:cNvPr id="194562" name="Object 2"/>
          <p:cNvGraphicFramePr>
            <a:graphicFrameLocks noChangeAspect="1"/>
          </p:cNvGraphicFramePr>
          <p:nvPr/>
        </p:nvGraphicFramePr>
        <p:xfrm>
          <a:off x="304800" y="1530350"/>
          <a:ext cx="8382000" cy="2428875"/>
        </p:xfrm>
        <a:graphic>
          <a:graphicData uri="http://schemas.openxmlformats.org/presentationml/2006/ole">
            <mc:AlternateContent xmlns:mc="http://schemas.openxmlformats.org/markup-compatibility/2006">
              <mc:Choice xmlns:v="urn:schemas-microsoft-com:vml" Requires="v">
                <p:oleObj spid="_x0000_s696354" name="Equation" r:id="rId4" imgW="4787640" imgH="1155600" progId="Equation.3">
                  <p:embed/>
                </p:oleObj>
              </mc:Choice>
              <mc:Fallback>
                <p:oleObj name="Equation" r:id="rId4" imgW="4787640" imgH="1155600" progId="Equation.3">
                  <p:embed/>
                  <p:pic>
                    <p:nvPicPr>
                      <p:cNvPr id="0" name="Picture 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30350"/>
                        <a:ext cx="8382000" cy="2428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63" name="Object 3"/>
          <p:cNvGraphicFramePr>
            <a:graphicFrameLocks noChangeAspect="1"/>
          </p:cNvGraphicFramePr>
          <p:nvPr/>
        </p:nvGraphicFramePr>
        <p:xfrm>
          <a:off x="762000" y="4730750"/>
          <a:ext cx="7848600" cy="1163638"/>
        </p:xfrm>
        <a:graphic>
          <a:graphicData uri="http://schemas.openxmlformats.org/presentationml/2006/ole">
            <mc:AlternateContent xmlns:mc="http://schemas.openxmlformats.org/markup-compatibility/2006">
              <mc:Choice xmlns:v="urn:schemas-microsoft-com:vml" Requires="v">
                <p:oleObj spid="_x0000_s696355" name="Equation" r:id="rId6" imgW="3352680" imgH="444240" progId="Equation.3">
                  <p:embed/>
                </p:oleObj>
              </mc:Choice>
              <mc:Fallback>
                <p:oleObj name="Equation" r:id="rId6" imgW="3352680" imgH="444240" progId="Equation.3">
                  <p:embed/>
                  <p:pic>
                    <p:nvPicPr>
                      <p:cNvPr id="0" name="Picture 3"/>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730750"/>
                        <a:ext cx="7848600" cy="1163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64" name="Object 4"/>
          <p:cNvGraphicFramePr>
            <a:graphicFrameLocks noChangeAspect="1"/>
          </p:cNvGraphicFramePr>
          <p:nvPr/>
        </p:nvGraphicFramePr>
        <p:xfrm>
          <a:off x="6781800" y="1363663"/>
          <a:ext cx="1543050" cy="877887"/>
        </p:xfrm>
        <a:graphic>
          <a:graphicData uri="http://schemas.openxmlformats.org/presentationml/2006/ole">
            <mc:AlternateContent xmlns:mc="http://schemas.openxmlformats.org/markup-compatibility/2006">
              <mc:Choice xmlns:v="urn:schemas-microsoft-com:vml" Requires="v">
                <p:oleObj spid="_x0000_s696356" name="Equation" r:id="rId8" imgW="723900" imgH="368300" progId="Equation.3">
                  <p:embed/>
                </p:oleObj>
              </mc:Choice>
              <mc:Fallback>
                <p:oleObj name="Equation" r:id="rId8" imgW="723900" imgH="368300" progId="Equation.3">
                  <p:embed/>
                  <p:pic>
                    <p:nvPicPr>
                      <p:cNvPr id="0" name="Picture 4"/>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1363663"/>
                        <a:ext cx="1543050" cy="877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568" name="Text Box 9"/>
          <p:cNvSpPr txBox="1">
            <a:spLocks noChangeArrowheads="1"/>
          </p:cNvSpPr>
          <p:nvPr/>
        </p:nvSpPr>
        <p:spPr bwMode="auto">
          <a:xfrm>
            <a:off x="746125" y="6135688"/>
            <a:ext cx="2719388" cy="461962"/>
          </a:xfrm>
          <a:prstGeom prst="rect">
            <a:avLst/>
          </a:prstGeom>
          <a:noFill/>
          <a:ln w="9525">
            <a:noFill/>
            <a:miter lim="800000"/>
            <a:headEnd/>
            <a:tailEnd/>
          </a:ln>
        </p:spPr>
        <p:txBody>
          <a:bodyPr wrap="none">
            <a:prstTxWarp prst="textNoShape">
              <a:avLst/>
            </a:prstTxWarp>
            <a:spAutoFit/>
          </a:bodyPr>
          <a:lstStyle/>
          <a:p>
            <a:r>
              <a:rPr lang="en-US" sz="2400">
                <a:solidFill>
                  <a:srgbClr val="000000"/>
                </a:solidFill>
              </a:rPr>
              <a:t>W = affinity matrix</a:t>
            </a:r>
          </a:p>
        </p:txBody>
      </p:sp>
      <p:sp>
        <p:nvSpPr>
          <p:cNvPr id="9" name="Rectangle 8"/>
          <p:cNvSpPr/>
          <p:nvPr/>
        </p:nvSpPr>
        <p:spPr>
          <a:xfrm>
            <a:off x="2743200" y="6550223"/>
            <a:ext cx="6400800" cy="307777"/>
          </a:xfrm>
          <a:prstGeom prst="rect">
            <a:avLst/>
          </a:prstGeom>
        </p:spPr>
        <p:txBody>
          <a:bodyPr wrap="square">
            <a:spAutoFit/>
          </a:bodyPr>
          <a:lstStyle/>
          <a:p>
            <a:r>
              <a:rPr lang="en-US" sz="1400" dirty="0" smtClean="0">
                <a:solidFill>
                  <a:srgbClr val="000000"/>
                </a:solidFill>
              </a:rPr>
              <a:t>For detailed derivation: </a:t>
            </a:r>
            <a:r>
              <a:rPr lang="en-US" sz="1400" dirty="0" err="1" smtClean="0">
                <a:solidFill>
                  <a:srgbClr val="000000"/>
                </a:solidFill>
              </a:rPr>
              <a:t>http://www.cs.berkeley.edu/~malik/papers/SM-ncut.pdf</a:t>
            </a:r>
            <a:endParaRPr lang="en-US" sz="1400" dirty="0">
              <a:solidFill>
                <a:srgbClr val="000000"/>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Grp="1" noChangeArrowheads="1"/>
          </p:cNvSpPr>
          <p:nvPr>
            <p:ph type="body" idx="1"/>
          </p:nvPr>
        </p:nvSpPr>
        <p:spPr>
          <a:xfrm>
            <a:off x="685800" y="2209800"/>
            <a:ext cx="8077200" cy="4114800"/>
          </a:xfrm>
        </p:spPr>
        <p:txBody>
          <a:bodyPr/>
          <a:lstStyle/>
          <a:p>
            <a:pPr eaLnBrk="1" hangingPunct="1">
              <a:lnSpc>
                <a:spcPct val="90000"/>
              </a:lnSpc>
              <a:buFontTx/>
              <a:buNone/>
            </a:pPr>
            <a:endParaRPr lang="en-US" sz="2000" dirty="0" smtClean="0">
              <a:ea typeface="ＭＳ Ｐゴシック" pitchFamily="-1" charset="-128"/>
              <a:cs typeface="ＭＳ Ｐゴシック" pitchFamily="-1" charset="-128"/>
            </a:endParaRPr>
          </a:p>
          <a:p>
            <a:pPr eaLnBrk="1" hangingPunct="1">
              <a:lnSpc>
                <a:spcPct val="90000"/>
              </a:lnSpc>
            </a:pPr>
            <a:endParaRPr lang="en-US" sz="2000" dirty="0" smtClean="0">
              <a:ea typeface="ＭＳ Ｐゴシック" pitchFamily="-1" charset="-128"/>
              <a:cs typeface="ＭＳ Ｐゴシック" pitchFamily="-1" charset="-128"/>
            </a:endParaRPr>
          </a:p>
          <a:p>
            <a:pPr eaLnBrk="1" hangingPunct="1">
              <a:lnSpc>
                <a:spcPct val="90000"/>
              </a:lnSpc>
            </a:pPr>
            <a:endParaRPr lang="en-US" sz="2000" dirty="0" smtClean="0">
              <a:ea typeface="ＭＳ Ｐゴシック" pitchFamily="-1" charset="-128"/>
              <a:cs typeface="ＭＳ Ｐゴシック" pitchFamily="-1" charset="-128"/>
            </a:endParaRPr>
          </a:p>
          <a:p>
            <a:pPr eaLnBrk="1" hangingPunct="1">
              <a:lnSpc>
                <a:spcPct val="90000"/>
              </a:lnSpc>
            </a:pPr>
            <a:r>
              <a:rPr lang="en-US" sz="2000" dirty="0" smtClean="0">
                <a:ea typeface="ＭＳ Ｐゴシック" pitchFamily="-1" charset="-128"/>
                <a:cs typeface="ＭＳ Ｐゴシック" pitchFamily="-1" charset="-128"/>
              </a:rPr>
              <a:t>Instead, solve the generalized </a:t>
            </a:r>
            <a:r>
              <a:rPr lang="en-US" sz="2000" dirty="0" err="1" smtClean="0">
                <a:ea typeface="ＭＳ Ｐゴシック" pitchFamily="-1" charset="-128"/>
                <a:cs typeface="ＭＳ Ｐゴシック" pitchFamily="-1" charset="-128"/>
              </a:rPr>
              <a:t>eigenvalue</a:t>
            </a:r>
            <a:r>
              <a:rPr lang="en-US" sz="2000" dirty="0" smtClean="0">
                <a:ea typeface="ＭＳ Ｐゴシック" pitchFamily="-1" charset="-128"/>
                <a:cs typeface="ＭＳ Ｐゴシック" pitchFamily="-1" charset="-128"/>
              </a:rPr>
              <a:t> problem</a:t>
            </a:r>
          </a:p>
          <a:p>
            <a:pPr eaLnBrk="1" hangingPunct="1">
              <a:lnSpc>
                <a:spcPct val="90000"/>
              </a:lnSpc>
            </a:pPr>
            <a:endParaRPr lang="en-US" sz="2000" dirty="0" smtClean="0">
              <a:ea typeface="ＭＳ Ｐゴシック" pitchFamily="-1" charset="-128"/>
              <a:cs typeface="ＭＳ Ｐゴシック" pitchFamily="-1" charset="-128"/>
            </a:endParaRPr>
          </a:p>
          <a:p>
            <a:pPr eaLnBrk="1" hangingPunct="1">
              <a:lnSpc>
                <a:spcPct val="90000"/>
              </a:lnSpc>
            </a:pPr>
            <a:endParaRPr lang="en-US" sz="2000" dirty="0" smtClean="0">
              <a:ea typeface="ＭＳ Ｐゴシック" pitchFamily="-1" charset="-128"/>
              <a:cs typeface="ＭＳ Ｐゴシック" pitchFamily="-1" charset="-128"/>
            </a:endParaRPr>
          </a:p>
          <a:p>
            <a:pPr eaLnBrk="1" hangingPunct="1">
              <a:lnSpc>
                <a:spcPct val="90000"/>
              </a:lnSpc>
            </a:pPr>
            <a:endParaRPr lang="en-US" sz="2000" dirty="0" smtClean="0">
              <a:ea typeface="ＭＳ Ｐゴシック" pitchFamily="-1" charset="-128"/>
              <a:cs typeface="ＭＳ Ｐゴシック" pitchFamily="-1" charset="-128"/>
            </a:endParaRPr>
          </a:p>
          <a:p>
            <a:pPr eaLnBrk="1" hangingPunct="1">
              <a:lnSpc>
                <a:spcPct val="90000"/>
              </a:lnSpc>
            </a:pPr>
            <a:endParaRPr lang="en-US" sz="2000" dirty="0" smtClean="0">
              <a:ea typeface="ＭＳ Ｐゴシック" pitchFamily="-1" charset="-128"/>
              <a:cs typeface="ＭＳ Ｐゴシック" pitchFamily="-1" charset="-128"/>
            </a:endParaRPr>
          </a:p>
          <a:p>
            <a:pPr eaLnBrk="1" hangingPunct="1">
              <a:lnSpc>
                <a:spcPct val="90000"/>
              </a:lnSpc>
            </a:pPr>
            <a:r>
              <a:rPr lang="en-US" sz="2000" dirty="0" smtClean="0">
                <a:ea typeface="ＭＳ Ｐゴシック" pitchFamily="-1" charset="-128"/>
                <a:cs typeface="ＭＳ Ｐゴシック" pitchFamily="-1" charset="-128"/>
              </a:rPr>
              <a:t>They show that the 2</a:t>
            </a:r>
            <a:r>
              <a:rPr lang="en-US" sz="2000" baseline="30000" dirty="0" smtClean="0">
                <a:ea typeface="ＭＳ Ｐゴシック" pitchFamily="-1" charset="-128"/>
                <a:cs typeface="ＭＳ Ｐゴシック" pitchFamily="-1" charset="-128"/>
              </a:rPr>
              <a:t>nd</a:t>
            </a:r>
            <a:r>
              <a:rPr lang="en-US" sz="2000" dirty="0" smtClean="0">
                <a:ea typeface="ＭＳ Ｐゴシック" pitchFamily="-1" charset="-128"/>
                <a:cs typeface="ＭＳ Ｐゴシック" pitchFamily="-1" charset="-128"/>
              </a:rPr>
              <a:t> smallest eigenvector solution </a:t>
            </a:r>
            <a:r>
              <a:rPr lang="en-US" sz="2000" dirty="0" err="1" smtClean="0">
                <a:ea typeface="ＭＳ Ｐゴシック" pitchFamily="-1" charset="-128"/>
                <a:cs typeface="ＭＳ Ｐゴシック" pitchFamily="-1" charset="-128"/>
              </a:rPr>
              <a:t>y</a:t>
            </a:r>
            <a:r>
              <a:rPr lang="en-US" sz="2000" dirty="0" smtClean="0">
                <a:ea typeface="ＭＳ Ｐゴシック" pitchFamily="-1" charset="-128"/>
                <a:cs typeface="ＭＳ Ｐゴシック" pitchFamily="-1" charset="-128"/>
              </a:rPr>
              <a:t> is a good real-valued approx to the original normalized cuts problem.  Then you look for a quantization threshold that maximizes the criterion --- </a:t>
            </a:r>
            <a:r>
              <a:rPr lang="en-US" sz="2000" dirty="0" err="1" smtClean="0">
                <a:ea typeface="ＭＳ Ｐゴシック" pitchFamily="-1" charset="-128"/>
                <a:cs typeface="ＭＳ Ｐゴシック" pitchFamily="-1" charset="-128"/>
              </a:rPr>
              <a:t>i.e</a:t>
            </a:r>
            <a:r>
              <a:rPr lang="en-US" sz="2000" dirty="0" smtClean="0">
                <a:ea typeface="ＭＳ Ｐゴシック" pitchFamily="-1" charset="-128"/>
                <a:cs typeface="ＭＳ Ｐゴシック" pitchFamily="-1" charset="-128"/>
              </a:rPr>
              <a:t> all components of </a:t>
            </a:r>
            <a:r>
              <a:rPr lang="en-US" sz="2000" dirty="0" err="1" smtClean="0">
                <a:ea typeface="ＭＳ Ｐゴシック" pitchFamily="-1" charset="-128"/>
                <a:cs typeface="ＭＳ Ｐゴシック" pitchFamily="-1" charset="-128"/>
              </a:rPr>
              <a:t>y</a:t>
            </a:r>
            <a:r>
              <a:rPr lang="en-US" sz="2000" dirty="0" smtClean="0">
                <a:ea typeface="ＭＳ Ｐゴシック" pitchFamily="-1" charset="-128"/>
                <a:cs typeface="ＭＳ Ｐゴシック" pitchFamily="-1" charset="-128"/>
              </a:rPr>
              <a:t> above that threshold go to one, all below go to -</a:t>
            </a:r>
            <a:r>
              <a:rPr lang="en-US" sz="2000" dirty="0" err="1" smtClean="0">
                <a:ea typeface="ＭＳ Ｐゴシック" pitchFamily="-1" charset="-128"/>
                <a:cs typeface="ＭＳ Ｐゴシック" pitchFamily="-1" charset="-128"/>
              </a:rPr>
              <a:t>b</a:t>
            </a:r>
            <a:endParaRPr lang="en-US" sz="2000" dirty="0" smtClean="0">
              <a:ea typeface="ＭＳ Ｐゴシック" pitchFamily="-1" charset="-128"/>
              <a:cs typeface="ＭＳ Ｐゴシック" pitchFamily="-1" charset="-128"/>
            </a:endParaRPr>
          </a:p>
          <a:p>
            <a:pPr eaLnBrk="1" hangingPunct="1">
              <a:lnSpc>
                <a:spcPct val="90000"/>
              </a:lnSpc>
            </a:pPr>
            <a:endParaRPr lang="en-US" sz="2000" dirty="0" smtClean="0">
              <a:ea typeface="ＭＳ Ｐゴシック" pitchFamily="-1" charset="-128"/>
              <a:cs typeface="ＭＳ Ｐゴシック" pitchFamily="-1" charset="-128"/>
            </a:endParaRPr>
          </a:p>
        </p:txBody>
      </p:sp>
      <p:sp>
        <p:nvSpPr>
          <p:cNvPr id="196612" name="Rectangle 2"/>
          <p:cNvSpPr>
            <a:spLocks noGrp="1" noChangeArrowheads="1"/>
          </p:cNvSpPr>
          <p:nvPr>
            <p:ph type="title"/>
          </p:nvPr>
        </p:nvSpPr>
        <p:spPr>
          <a:xfrm>
            <a:off x="685800" y="304800"/>
            <a:ext cx="7772400" cy="990600"/>
          </a:xfrm>
        </p:spPr>
        <p:txBody>
          <a:bodyPr/>
          <a:lstStyle/>
          <a:p>
            <a:pPr eaLnBrk="1" hangingPunct="1"/>
            <a:r>
              <a:rPr lang="en-US" sz="4000">
                <a:ea typeface="ＭＳ Ｐゴシック" pitchFamily="-1" charset="-128"/>
                <a:cs typeface="ＭＳ Ｐゴシック" pitchFamily="-1" charset="-128"/>
              </a:rPr>
              <a:t>Normalized cuts</a:t>
            </a:r>
          </a:p>
        </p:txBody>
      </p:sp>
      <p:pic>
        <p:nvPicPr>
          <p:cNvPr id="196613" name="Picture 4"/>
          <p:cNvPicPr>
            <a:picLocks noChangeAspect="1" noChangeArrowheads="1"/>
          </p:cNvPicPr>
          <p:nvPr/>
        </p:nvPicPr>
        <p:blipFill>
          <a:blip r:embed="rId4"/>
          <a:srcRect/>
          <a:stretch>
            <a:fillRect/>
          </a:stretch>
        </p:blipFill>
        <p:spPr bwMode="auto">
          <a:xfrm>
            <a:off x="1752600" y="2590800"/>
            <a:ext cx="6477000" cy="579438"/>
          </a:xfrm>
          <a:prstGeom prst="rect">
            <a:avLst/>
          </a:prstGeom>
          <a:noFill/>
          <a:ln w="9525">
            <a:noFill/>
            <a:miter lim="800000"/>
            <a:headEnd/>
            <a:tailEnd/>
          </a:ln>
        </p:spPr>
      </p:pic>
      <p:pic>
        <p:nvPicPr>
          <p:cNvPr id="196614" name="Picture 5"/>
          <p:cNvPicPr>
            <a:picLocks noChangeAspect="1" noChangeArrowheads="1"/>
          </p:cNvPicPr>
          <p:nvPr/>
        </p:nvPicPr>
        <p:blipFill>
          <a:blip r:embed="rId5"/>
          <a:srcRect/>
          <a:stretch>
            <a:fillRect/>
          </a:stretch>
        </p:blipFill>
        <p:spPr bwMode="auto">
          <a:xfrm>
            <a:off x="2743200" y="3886200"/>
            <a:ext cx="2971800" cy="508000"/>
          </a:xfrm>
          <a:prstGeom prst="rect">
            <a:avLst/>
          </a:prstGeom>
          <a:noFill/>
          <a:ln w="9525">
            <a:noFill/>
            <a:miter lim="800000"/>
            <a:headEnd/>
            <a:tailEnd/>
          </a:ln>
        </p:spPr>
      </p:pic>
      <p:sp>
        <p:nvSpPr>
          <p:cNvPr id="196615" name="Rectangle 6"/>
          <p:cNvSpPr>
            <a:spLocks noChangeArrowheads="1"/>
          </p:cNvSpPr>
          <p:nvPr/>
        </p:nvSpPr>
        <p:spPr bwMode="auto">
          <a:xfrm>
            <a:off x="0" y="6461125"/>
            <a:ext cx="5857875" cy="396875"/>
          </a:xfrm>
          <a:prstGeom prst="rect">
            <a:avLst/>
          </a:prstGeom>
          <a:noFill/>
          <a:ln w="9525">
            <a:noFill/>
            <a:miter lim="800000"/>
            <a:headEnd/>
            <a:tailEnd/>
          </a:ln>
        </p:spPr>
        <p:txBody>
          <a:bodyPr>
            <a:prstTxWarp prst="textNoShape">
              <a:avLst/>
            </a:prstTxWarp>
            <a:spAutoFit/>
          </a:bodyPr>
          <a:lstStyle/>
          <a:p>
            <a:pPr eaLnBrk="0" hangingPunct="0"/>
            <a:r>
              <a:rPr lang="en-US" sz="2000" dirty="0" err="1">
                <a:solidFill>
                  <a:srgbClr val="000000"/>
                </a:solidFill>
                <a:latin typeface="Times New Roman" pitchFamily="-1" charset="0"/>
              </a:rPr>
              <a:t>http://www.cs.berkeley.edu/~malik/papers/SM-ncut.pdf</a:t>
            </a:r>
            <a:endParaRPr lang="en-US" sz="2000" dirty="0">
              <a:solidFill>
                <a:srgbClr val="000000"/>
              </a:solidFill>
              <a:latin typeface="Times New Roman" pitchFamily="-1" charset="0"/>
            </a:endParaRPr>
          </a:p>
        </p:txBody>
      </p:sp>
      <p:graphicFrame>
        <p:nvGraphicFramePr>
          <p:cNvPr id="196610" name="Object 2"/>
          <p:cNvGraphicFramePr>
            <a:graphicFrameLocks noChangeAspect="1"/>
          </p:cNvGraphicFramePr>
          <p:nvPr/>
        </p:nvGraphicFramePr>
        <p:xfrm>
          <a:off x="806450" y="1709738"/>
          <a:ext cx="7758113" cy="1096962"/>
        </p:xfrm>
        <a:graphic>
          <a:graphicData uri="http://schemas.openxmlformats.org/presentationml/2006/ole">
            <mc:AlternateContent xmlns:mc="http://schemas.openxmlformats.org/markup-compatibility/2006">
              <mc:Choice xmlns:v="urn:schemas-microsoft-com:vml" Requires="v">
                <p:oleObj spid="_x0000_s698382" name="Equation" r:id="rId6" imgW="3314700" imgH="419100" progId="Equation.3">
                  <p:embed/>
                </p:oleObj>
              </mc:Choice>
              <mc:Fallback>
                <p:oleObj name="Equation" r:id="rId6" imgW="3314700" imgH="419100" progId="Equation.3">
                  <p:embed/>
                  <p:pic>
                    <p:nvPicPr>
                      <p:cNvPr id="0" name="Picture 2"/>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450" y="1709738"/>
                        <a:ext cx="7758113" cy="1096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685800" y="1371600"/>
            <a:ext cx="1159392" cy="369332"/>
          </a:xfrm>
          <a:prstGeom prst="rect">
            <a:avLst/>
          </a:prstGeom>
          <a:noFill/>
        </p:spPr>
        <p:txBody>
          <a:bodyPr wrap="none" rtlCol="0">
            <a:spAutoFit/>
          </a:bodyPr>
          <a:lstStyle/>
          <a:p>
            <a:r>
              <a:rPr lang="en-US" dirty="0" smtClean="0">
                <a:solidFill>
                  <a:srgbClr val="000000"/>
                </a:solidFill>
              </a:rPr>
              <a:t>Minimize:</a:t>
            </a:r>
            <a:endParaRPr lang="en-US" dirty="0">
              <a:solidFill>
                <a:srgbClr val="000000"/>
              </a:solidFill>
            </a:endParaRPr>
          </a:p>
        </p:txBody>
      </p:sp>
      <p:sp>
        <p:nvSpPr>
          <p:cNvPr id="11" name="TextBox 10"/>
          <p:cNvSpPr txBox="1"/>
          <p:nvPr/>
        </p:nvSpPr>
        <p:spPr>
          <a:xfrm rot="19533375">
            <a:off x="5974505" y="1576479"/>
            <a:ext cx="838954" cy="369332"/>
          </a:xfrm>
          <a:prstGeom prst="rect">
            <a:avLst/>
          </a:prstGeom>
          <a:noFill/>
        </p:spPr>
        <p:txBody>
          <a:bodyPr wrap="none" rtlCol="0">
            <a:spAutoFit/>
          </a:bodyPr>
          <a:lstStyle/>
          <a:p>
            <a:r>
              <a:rPr lang="en-US" dirty="0" smtClean="0">
                <a:solidFill>
                  <a:srgbClr val="FF0000"/>
                </a:solidFill>
              </a:rPr>
              <a:t>Binary</a:t>
            </a:r>
            <a:endParaRPr lang="en-US" dirty="0">
              <a:solidFill>
                <a:srgbClr val="FF0000"/>
              </a:solidFill>
            </a:endParaRPr>
          </a:p>
        </p:txBody>
      </p:sp>
      <p:sp>
        <p:nvSpPr>
          <p:cNvPr id="12" name="TextBox 11"/>
          <p:cNvSpPr txBox="1"/>
          <p:nvPr/>
        </p:nvSpPr>
        <p:spPr>
          <a:xfrm rot="19533375">
            <a:off x="7574704" y="1500281"/>
            <a:ext cx="838954" cy="369332"/>
          </a:xfrm>
          <a:prstGeom prst="rect">
            <a:avLst/>
          </a:prstGeom>
          <a:noFill/>
        </p:spPr>
        <p:txBody>
          <a:bodyPr wrap="none" rtlCol="0">
            <a:spAutoFit/>
          </a:bodyPr>
          <a:lstStyle/>
          <a:p>
            <a:r>
              <a:rPr lang="en-US" dirty="0" smtClean="0">
                <a:solidFill>
                  <a:srgbClr val="FF0000"/>
                </a:solidFill>
              </a:rPr>
              <a:t>Binary</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Many different methods…</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304800" y="2514600"/>
            <a:ext cx="36576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sp>
        <p:nvSpPr>
          <p:cNvPr id="8" name="Rectangle 7"/>
          <p:cNvSpPr/>
          <p:nvPr/>
        </p:nvSpPr>
        <p:spPr>
          <a:xfrm>
            <a:off x="272568" y="3204865"/>
            <a:ext cx="3671413" cy="461665"/>
          </a:xfrm>
          <a:prstGeom prst="rect">
            <a:avLst/>
          </a:prstGeom>
        </p:spPr>
        <p:txBody>
          <a:bodyPr wrap="none">
            <a:spAutoFit/>
          </a:bodyPr>
          <a:lstStyle/>
          <a:p>
            <a:r>
              <a:rPr lang="en-US" sz="2400" dirty="0" smtClean="0">
                <a:solidFill>
                  <a:srgbClr val="000000"/>
                </a:solidFill>
                <a:latin typeface="Avenir Book"/>
                <a:cs typeface="Avenir Book"/>
              </a:rPr>
              <a:t>2- Build a </a:t>
            </a:r>
            <a:r>
              <a:rPr lang="en-US" sz="2400" b="1" dirty="0" smtClean="0">
                <a:solidFill>
                  <a:srgbClr val="FF6600"/>
                </a:solidFill>
                <a:latin typeface="Avenir Book"/>
                <a:cs typeface="Avenir Book"/>
              </a:rPr>
              <a:t>similarity </a:t>
            </a:r>
            <a:r>
              <a:rPr lang="en-US" sz="2400" dirty="0" smtClean="0">
                <a:solidFill>
                  <a:srgbClr val="000000"/>
                </a:solidFill>
                <a:latin typeface="Avenir Book"/>
                <a:cs typeface="Avenir Book"/>
              </a:rPr>
              <a:t>graph</a:t>
            </a:r>
          </a:p>
        </p:txBody>
      </p:sp>
      <p:sp>
        <p:nvSpPr>
          <p:cNvPr id="9" name="Rectangle 8"/>
          <p:cNvSpPr/>
          <p:nvPr/>
        </p:nvSpPr>
        <p:spPr>
          <a:xfrm>
            <a:off x="272568" y="3966865"/>
            <a:ext cx="3667116" cy="461665"/>
          </a:xfrm>
          <a:prstGeom prst="rect">
            <a:avLst/>
          </a:prstGeom>
        </p:spPr>
        <p:txBody>
          <a:bodyPr wrap="none">
            <a:spAutoFit/>
          </a:bodyPr>
          <a:lstStyle/>
          <a:p>
            <a:r>
              <a:rPr lang="en-US" sz="2400" dirty="0" smtClean="0">
                <a:solidFill>
                  <a:srgbClr val="000000"/>
                </a:solidFill>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272568" y="4652665"/>
            <a:ext cx="4223232" cy="830997"/>
          </a:xfrm>
          <a:prstGeom prst="rect">
            <a:avLst/>
          </a:prstGeom>
        </p:spPr>
        <p:txBody>
          <a:bodyPr wrap="square">
            <a:spAutoFit/>
          </a:bodyPr>
          <a:lstStyle/>
          <a:p>
            <a:r>
              <a:rPr lang="en-US" sz="2400" dirty="0" smtClean="0">
                <a:solidFill>
                  <a:srgbClr val="000000"/>
                </a:solidFill>
                <a:latin typeface="Avenir Book"/>
                <a:cs typeface="Avenir Book"/>
              </a:rPr>
              <a:t>4- Apply </a:t>
            </a:r>
            <a:r>
              <a:rPr lang="en-US" sz="2400" dirty="0" smtClean="0">
                <a:solidFill>
                  <a:srgbClr val="FF6600"/>
                </a:solidFill>
                <a:latin typeface="Avenir Book"/>
                <a:cs typeface="Avenir Book"/>
              </a:rPr>
              <a:t>threshold </a:t>
            </a:r>
            <a:r>
              <a:rPr lang="en-US" sz="2400" dirty="0" smtClean="0">
                <a:solidFill>
                  <a:srgbClr val="000000"/>
                </a:solidFill>
                <a:latin typeface="Avenir Book"/>
                <a:cs typeface="Avenir Book"/>
              </a:rPr>
              <a:t>to largest eigenvectors</a:t>
            </a:r>
            <a:endParaRPr lang="en-US" sz="2400" dirty="0">
              <a:solidFill>
                <a:srgbClr val="000000"/>
              </a:solidFill>
              <a:latin typeface="Avenir Book"/>
              <a:cs typeface="Avenir Book"/>
            </a:endParaRPr>
          </a:p>
        </p:txBody>
      </p:sp>
      <p:sp>
        <p:nvSpPr>
          <p:cNvPr id="17" name="Rectangle 16"/>
          <p:cNvSpPr/>
          <p:nvPr/>
        </p:nvSpPr>
        <p:spPr>
          <a:xfrm>
            <a:off x="0" y="1143000"/>
            <a:ext cx="9144000" cy="646331"/>
          </a:xfrm>
          <a:prstGeom prst="rect">
            <a:avLst/>
          </a:prstGeom>
        </p:spPr>
        <p:txBody>
          <a:bodyPr wrap="square">
            <a:spAutoFit/>
          </a:bodyPr>
          <a:lstStyle/>
          <a:p>
            <a:r>
              <a:rPr lang="en-US" dirty="0" smtClean="0">
                <a:solidFill>
                  <a:srgbClr val="000000"/>
                </a:solidFill>
                <a:latin typeface="Avenir Book"/>
                <a:cs typeface="Avenir Book"/>
              </a:rPr>
              <a:t>Goal: Given data points X1, …, </a:t>
            </a:r>
            <a:r>
              <a:rPr lang="en-US" dirty="0" err="1" smtClean="0">
                <a:solidFill>
                  <a:srgbClr val="000000"/>
                </a:solidFill>
                <a:latin typeface="Avenir Book"/>
                <a:cs typeface="Avenir Book"/>
              </a:rPr>
              <a:t>Xn</a:t>
            </a:r>
            <a:r>
              <a:rPr lang="en-US" dirty="0" smtClean="0">
                <a:solidFill>
                  <a:srgbClr val="000000"/>
                </a:solidFill>
                <a:latin typeface="Avenir Book"/>
                <a:cs typeface="Avenir Book"/>
              </a:rPr>
              <a:t> and similarities </a:t>
            </a:r>
            <a:r>
              <a:rPr lang="en-US" dirty="0" err="1" smtClean="0">
                <a:solidFill>
                  <a:srgbClr val="000000"/>
                </a:solidFill>
                <a:latin typeface="Avenir Book"/>
                <a:cs typeface="Avenir Book"/>
              </a:rPr>
              <a:t>w(Xi,Xj</a:t>
            </a:r>
            <a:r>
              <a:rPr lang="en-US" dirty="0" smtClean="0">
                <a:solidFill>
                  <a:srgbClr val="000000"/>
                </a:solidFill>
                <a:latin typeface="Avenir Book"/>
                <a:cs typeface="Avenir Book"/>
              </a:rPr>
              <a:t>), partition the data into groups so that points in a group are similar and points in different groups are dissimilar.</a:t>
            </a:r>
            <a:endParaRPr lang="en-US" dirty="0">
              <a:solidFill>
                <a:srgbClr val="000000"/>
              </a:solidFill>
              <a:latin typeface="Avenir Book"/>
              <a:cs typeface="Avenir Book"/>
            </a:endParaRPr>
          </a:p>
        </p:txBody>
      </p:sp>
      <p:sp>
        <p:nvSpPr>
          <p:cNvPr id="20" name="Rectangle 19"/>
          <p:cNvSpPr/>
          <p:nvPr/>
        </p:nvSpPr>
        <p:spPr>
          <a:xfrm>
            <a:off x="152400" y="2362200"/>
            <a:ext cx="4191000" cy="3733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22" name="Content Placeholder 2"/>
          <p:cNvSpPr txBox="1">
            <a:spLocks/>
          </p:cNvSpPr>
          <p:nvPr/>
        </p:nvSpPr>
        <p:spPr bwMode="auto">
          <a:xfrm>
            <a:off x="4648200" y="2514600"/>
            <a:ext cx="36576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defRPr/>
            </a:pPr>
            <a:r>
              <a:rPr lang="en-US" sz="2400" kern="0" smtClean="0">
                <a:solidFill>
                  <a:srgbClr val="000000"/>
                </a:solidFill>
                <a:latin typeface="Avenir Book"/>
                <a:ea typeface="ＭＳ Ｐゴシック" pitchFamily="-112" charset="-128"/>
                <a:cs typeface="Avenir Book"/>
              </a:rPr>
              <a:t>1- Get vectors of </a:t>
            </a:r>
            <a:r>
              <a:rPr lang="en-US" sz="2400" b="1" kern="0" smtClean="0">
                <a:solidFill>
                  <a:srgbClr val="FF6600"/>
                </a:solidFill>
                <a:latin typeface="Avenir Book"/>
                <a:ea typeface="ＭＳ Ｐゴシック" pitchFamily="-112" charset="-128"/>
                <a:cs typeface="Avenir Book"/>
              </a:rPr>
              <a:t>data</a:t>
            </a:r>
            <a:endParaRPr lang="en-US" sz="2400" b="1" kern="0" dirty="0" smtClean="0">
              <a:solidFill>
                <a:srgbClr val="FF6600"/>
              </a:solidFill>
              <a:latin typeface="Avenir Book"/>
              <a:ea typeface="ＭＳ Ｐゴシック" pitchFamily="-112" charset="-128"/>
              <a:cs typeface="Avenir Book"/>
            </a:endParaRPr>
          </a:p>
        </p:txBody>
      </p:sp>
      <p:sp>
        <p:nvSpPr>
          <p:cNvPr id="23" name="Rectangle 22"/>
          <p:cNvSpPr/>
          <p:nvPr/>
        </p:nvSpPr>
        <p:spPr>
          <a:xfrm>
            <a:off x="4615968" y="3204865"/>
            <a:ext cx="4442242" cy="461665"/>
          </a:xfrm>
          <a:prstGeom prst="rect">
            <a:avLst/>
          </a:prstGeom>
        </p:spPr>
        <p:txBody>
          <a:bodyPr wrap="none">
            <a:spAutoFit/>
          </a:bodyPr>
          <a:lstStyle/>
          <a:p>
            <a:r>
              <a:rPr lang="en-US" sz="2400" dirty="0" smtClean="0">
                <a:solidFill>
                  <a:srgbClr val="000000"/>
                </a:solidFill>
                <a:latin typeface="Avenir Book"/>
                <a:cs typeface="Avenir Book"/>
              </a:rPr>
              <a:t>2- Build normalized cost matrix</a:t>
            </a:r>
          </a:p>
        </p:txBody>
      </p:sp>
      <p:sp>
        <p:nvSpPr>
          <p:cNvPr id="24" name="Rectangle 23"/>
          <p:cNvSpPr/>
          <p:nvPr/>
        </p:nvSpPr>
        <p:spPr>
          <a:xfrm>
            <a:off x="4615968" y="3886200"/>
            <a:ext cx="3558162" cy="830997"/>
          </a:xfrm>
          <a:prstGeom prst="rect">
            <a:avLst/>
          </a:prstGeom>
        </p:spPr>
        <p:txBody>
          <a:bodyPr wrap="none">
            <a:spAutoFit/>
          </a:bodyPr>
          <a:lstStyle/>
          <a:p>
            <a:r>
              <a:rPr lang="en-US" sz="2400" dirty="0" smtClean="0">
                <a:solidFill>
                  <a:srgbClr val="000000"/>
                </a:solidFill>
                <a:latin typeface="Avenir Book"/>
                <a:cs typeface="Avenir Book"/>
              </a:rPr>
              <a:t>3- Get </a:t>
            </a:r>
            <a:r>
              <a:rPr lang="en-US" sz="2400" dirty="0" smtClean="0">
                <a:solidFill>
                  <a:srgbClr val="FF6600"/>
                </a:solidFill>
                <a:latin typeface="Avenir Book"/>
                <a:cs typeface="Avenir Book"/>
              </a:rPr>
              <a:t>eigenvectors </a:t>
            </a:r>
            <a:r>
              <a:rPr lang="en-US" sz="2400" dirty="0" smtClean="0">
                <a:solidFill>
                  <a:srgbClr val="000000"/>
                </a:solidFill>
                <a:latin typeface="Avenir Book"/>
                <a:cs typeface="Avenir Book"/>
              </a:rPr>
              <a:t>with </a:t>
            </a:r>
          </a:p>
          <a:p>
            <a:r>
              <a:rPr lang="en-US" sz="2400" dirty="0" smtClean="0">
                <a:solidFill>
                  <a:srgbClr val="000000"/>
                </a:solidFill>
                <a:latin typeface="Avenir Book"/>
                <a:cs typeface="Avenir Book"/>
              </a:rPr>
              <a:t>smallest eigenvalues</a:t>
            </a:r>
          </a:p>
        </p:txBody>
      </p:sp>
      <p:sp>
        <p:nvSpPr>
          <p:cNvPr id="25" name="Rectangle 24"/>
          <p:cNvSpPr/>
          <p:nvPr/>
        </p:nvSpPr>
        <p:spPr>
          <a:xfrm>
            <a:off x="4692168" y="4876800"/>
            <a:ext cx="4223232" cy="461665"/>
          </a:xfrm>
          <a:prstGeom prst="rect">
            <a:avLst/>
          </a:prstGeom>
        </p:spPr>
        <p:txBody>
          <a:bodyPr wrap="square">
            <a:spAutoFit/>
          </a:bodyPr>
          <a:lstStyle/>
          <a:p>
            <a:r>
              <a:rPr lang="en-US" sz="2400" dirty="0" smtClean="0">
                <a:solidFill>
                  <a:srgbClr val="000000"/>
                </a:solidFill>
                <a:latin typeface="Avenir Book"/>
                <a:cs typeface="Avenir Book"/>
              </a:rPr>
              <a:t>4- Apply </a:t>
            </a:r>
            <a:r>
              <a:rPr lang="en-US" sz="2400" dirty="0" smtClean="0">
                <a:solidFill>
                  <a:srgbClr val="FF6600"/>
                </a:solidFill>
                <a:latin typeface="Avenir Book"/>
                <a:cs typeface="Avenir Book"/>
              </a:rPr>
              <a:t>threshold</a:t>
            </a:r>
            <a:endParaRPr lang="en-US" sz="2400" dirty="0">
              <a:solidFill>
                <a:srgbClr val="000000"/>
              </a:solidFill>
              <a:latin typeface="Avenir Book"/>
              <a:cs typeface="Avenir Book"/>
            </a:endParaRPr>
          </a:p>
        </p:txBody>
      </p:sp>
      <p:sp>
        <p:nvSpPr>
          <p:cNvPr id="26" name="Rectangle 25"/>
          <p:cNvSpPr/>
          <p:nvPr/>
        </p:nvSpPr>
        <p:spPr>
          <a:xfrm>
            <a:off x="4495800" y="2362200"/>
            <a:ext cx="4419600" cy="3733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27" name="TextBox 26"/>
          <p:cNvSpPr txBox="1"/>
          <p:nvPr/>
        </p:nvSpPr>
        <p:spPr>
          <a:xfrm>
            <a:off x="7848600" y="5715000"/>
            <a:ext cx="889987" cy="261610"/>
          </a:xfrm>
          <a:prstGeom prst="rect">
            <a:avLst/>
          </a:prstGeom>
          <a:noFill/>
        </p:spPr>
        <p:txBody>
          <a:bodyPr wrap="none" rtlCol="0">
            <a:spAutoFit/>
          </a:bodyPr>
          <a:lstStyle/>
          <a:p>
            <a:r>
              <a:rPr lang="en-US" sz="1100" dirty="0" smtClean="0">
                <a:solidFill>
                  <a:srgbClr val="000000"/>
                </a:solidFill>
                <a:latin typeface="Avenir Book"/>
                <a:cs typeface="Avenir Book"/>
              </a:rPr>
              <a:t>Shi &amp; </a:t>
            </a:r>
            <a:r>
              <a:rPr lang="en-US" sz="1100" dirty="0" err="1" smtClean="0">
                <a:solidFill>
                  <a:srgbClr val="000000"/>
                </a:solidFill>
                <a:latin typeface="Avenir Book"/>
                <a:cs typeface="Avenir Book"/>
              </a:rPr>
              <a:t>Malik</a:t>
            </a:r>
            <a:endParaRPr lang="en-US" sz="1100" dirty="0">
              <a:solidFill>
                <a:srgbClr val="000000"/>
              </a:solidFill>
              <a:latin typeface="Avenir Book"/>
              <a:cs typeface="Avenir Book"/>
            </a:endParaRPr>
          </a:p>
        </p:txBody>
      </p:sp>
      <p:sp>
        <p:nvSpPr>
          <p:cNvPr id="29" name="Rectangle 28"/>
          <p:cNvSpPr/>
          <p:nvPr/>
        </p:nvSpPr>
        <p:spPr>
          <a:xfrm>
            <a:off x="8001000" y="6324600"/>
            <a:ext cx="795905" cy="369332"/>
          </a:xfrm>
          <a:prstGeom prst="rect">
            <a:avLst/>
          </a:prstGeom>
        </p:spPr>
        <p:txBody>
          <a:bodyPr wrap="none">
            <a:spAutoFit/>
          </a:bodyPr>
          <a:lstStyle/>
          <a:p>
            <a:r>
              <a:rPr lang="en-US" dirty="0" smtClean="0">
                <a:solidFill>
                  <a:srgbClr val="FF6600"/>
                </a:solidFill>
                <a:latin typeface="Avenir Book"/>
                <a:cs typeface="Avenir Book"/>
              </a:rPr>
              <a:t>… etc</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r>
              <a:rPr lang="en-US" smtClean="0">
                <a:ea typeface="ＭＳ Ｐゴシック" pitchFamily="-1" charset="-128"/>
                <a:cs typeface="ＭＳ Ｐゴシック" pitchFamily="-1" charset="-128"/>
              </a:rPr>
              <a:t>Global optimization</a:t>
            </a:r>
          </a:p>
        </p:txBody>
      </p:sp>
      <p:sp>
        <p:nvSpPr>
          <p:cNvPr id="199683" name="Content Placeholder 2"/>
          <p:cNvSpPr>
            <a:spLocks noGrp="1"/>
          </p:cNvSpPr>
          <p:nvPr>
            <p:ph idx="1"/>
          </p:nvPr>
        </p:nvSpPr>
        <p:spPr/>
        <p:txBody>
          <a:bodyPr/>
          <a:lstStyle/>
          <a:p>
            <a:r>
              <a:rPr lang="en-US" smtClean="0">
                <a:ea typeface="ＭＳ Ｐゴシック" pitchFamily="-1" charset="-128"/>
                <a:cs typeface="ＭＳ Ｐゴシック" pitchFamily="-1" charset="-128"/>
              </a:rPr>
              <a:t>In this formulation, the segmentation becomes a global process. </a:t>
            </a:r>
          </a:p>
          <a:p>
            <a:r>
              <a:rPr lang="en-US" smtClean="0">
                <a:ea typeface="ＭＳ Ｐゴシック" pitchFamily="-1" charset="-128"/>
                <a:cs typeface="ＭＳ Ｐゴシック" pitchFamily="-1" charset="-128"/>
              </a:rPr>
              <a:t>Decisions about what is a boundary are not local (as in Canny edge detector)</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152400"/>
            <a:ext cx="8229600" cy="1143000"/>
          </a:xfrm>
        </p:spPr>
        <p:txBody>
          <a:bodyPr/>
          <a:lstStyle/>
          <a:p>
            <a:r>
              <a:rPr lang="en-US" sz="3800" dirty="0">
                <a:solidFill>
                  <a:srgbClr val="FF6600"/>
                </a:solidFill>
                <a:latin typeface="Avenir Book"/>
                <a:cs typeface="Avenir Book"/>
              </a:rPr>
              <a:t>Graph-based Image Segmentation</a:t>
            </a:r>
          </a:p>
        </p:txBody>
      </p:sp>
      <p:pic>
        <p:nvPicPr>
          <p:cNvPr id="199683" name="Picture 3"/>
          <p:cNvPicPr>
            <a:picLocks noGrp="1" noChangeAspect="1" noChangeArrowheads="1"/>
          </p:cNvPicPr>
          <p:nvPr>
            <p:ph idx="1"/>
          </p:nvPr>
        </p:nvPicPr>
        <p:blipFill>
          <a:blip r:embed="rId4"/>
          <a:srcRect/>
          <a:stretch>
            <a:fillRect/>
          </a:stretch>
        </p:blipFill>
        <p:spPr>
          <a:xfrm>
            <a:off x="457200" y="1447800"/>
            <a:ext cx="1752600" cy="1514475"/>
          </a:xfrm>
          <a:noFill/>
          <a:ln/>
        </p:spPr>
      </p:pic>
      <p:sp>
        <p:nvSpPr>
          <p:cNvPr id="199699" name="Rectangle 19"/>
          <p:cNvSpPr>
            <a:spLocks noChangeArrowheads="1"/>
          </p:cNvSpPr>
          <p:nvPr/>
        </p:nvSpPr>
        <p:spPr bwMode="auto">
          <a:xfrm>
            <a:off x="7471747" y="6611779"/>
            <a:ext cx="1672253" cy="246221"/>
          </a:xfrm>
          <a:prstGeom prst="rect">
            <a:avLst/>
          </a:prstGeom>
          <a:noFill/>
          <a:ln w="9525">
            <a:noFill/>
            <a:miter lim="800000"/>
            <a:headEnd/>
            <a:tailEnd/>
          </a:ln>
          <a:effectLst/>
        </p:spPr>
        <p:txBody>
          <a:bodyPr wrap="none" anchor="ctr">
            <a:prstTxWarp prst="textNoShape">
              <a:avLst/>
            </a:prstTxWarp>
            <a:spAutoFit/>
          </a:bodyPr>
          <a:lstStyle/>
          <a:p>
            <a:r>
              <a:rPr lang="en-US" sz="1000" dirty="0">
                <a:solidFill>
                  <a:srgbClr val="000000"/>
                </a:solidFill>
                <a:latin typeface="Avenir Book"/>
                <a:cs typeface="Avenir Book"/>
              </a:rPr>
              <a:t>Slide from </a:t>
            </a:r>
            <a:r>
              <a:rPr lang="en-US" sz="1000" dirty="0" err="1">
                <a:solidFill>
                  <a:srgbClr val="000000"/>
                </a:solidFill>
                <a:latin typeface="Avenir Book"/>
                <a:cs typeface="Avenir Book"/>
              </a:rPr>
              <a:t>Timothee</a:t>
            </a:r>
            <a:r>
              <a:rPr lang="en-US" sz="1000" dirty="0" smtClean="0">
                <a:solidFill>
                  <a:srgbClr val="000000"/>
                </a:solidFill>
                <a:latin typeface="Avenir Book"/>
                <a:cs typeface="Avenir Book"/>
              </a:rPr>
              <a:t> </a:t>
            </a:r>
            <a:r>
              <a:rPr lang="en-US" sz="1000" dirty="0" err="1" smtClean="0">
                <a:solidFill>
                  <a:srgbClr val="000000"/>
                </a:solidFill>
                <a:latin typeface="Avenir Book"/>
                <a:cs typeface="Avenir Book"/>
              </a:rPr>
              <a:t>Cour</a:t>
            </a:r>
            <a:endParaRPr lang="en-US" sz="1000" dirty="0">
              <a:solidFill>
                <a:srgbClr val="000000"/>
              </a:solidFill>
              <a:latin typeface="Avenir Book"/>
              <a:cs typeface="Avenir Book"/>
            </a:endParaRPr>
          </a:p>
        </p:txBody>
      </p:sp>
      <p:grpSp>
        <p:nvGrpSpPr>
          <p:cNvPr id="2" name="Group 23"/>
          <p:cNvGrpSpPr/>
          <p:nvPr/>
        </p:nvGrpSpPr>
        <p:grpSpPr>
          <a:xfrm>
            <a:off x="5257800" y="1447800"/>
            <a:ext cx="3344863" cy="4419600"/>
            <a:chOff x="5257800" y="1447800"/>
            <a:chExt cx="3344863" cy="4419600"/>
          </a:xfrm>
        </p:grpSpPr>
        <p:sp>
          <p:nvSpPr>
            <p:cNvPr id="199693" name="Line 13"/>
            <p:cNvSpPr>
              <a:spLocks noChangeShapeType="1"/>
            </p:cNvSpPr>
            <p:nvPr/>
          </p:nvSpPr>
          <p:spPr bwMode="auto">
            <a:xfrm>
              <a:off x="5562600" y="3581400"/>
              <a:ext cx="0" cy="990600"/>
            </a:xfrm>
            <a:prstGeom prst="line">
              <a:avLst/>
            </a:prstGeom>
            <a:noFill/>
            <a:ln w="101600">
              <a:solidFill>
                <a:srgbClr val="0080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pic>
          <p:nvPicPr>
            <p:cNvPr id="199695" name="Picture 15"/>
            <p:cNvPicPr>
              <a:picLocks noChangeAspect="1" noChangeArrowheads="1"/>
            </p:cNvPicPr>
            <p:nvPr/>
          </p:nvPicPr>
          <p:blipFill>
            <a:blip r:embed="rId5"/>
            <a:srcRect/>
            <a:stretch>
              <a:fillRect/>
            </a:stretch>
          </p:blipFill>
          <p:spPr bwMode="auto">
            <a:xfrm>
              <a:off x="6858000" y="1447800"/>
              <a:ext cx="1744663" cy="1522413"/>
            </a:xfrm>
            <a:prstGeom prst="rect">
              <a:avLst/>
            </a:prstGeom>
            <a:noFill/>
            <a:ln w="9525">
              <a:noFill/>
              <a:miter lim="800000"/>
              <a:headEnd/>
              <a:tailEnd/>
            </a:ln>
            <a:effectLst/>
          </p:spPr>
        </p:pic>
        <p:sp>
          <p:nvSpPr>
            <p:cNvPr id="199696" name="Line 16"/>
            <p:cNvSpPr>
              <a:spLocks noChangeShapeType="1"/>
            </p:cNvSpPr>
            <p:nvPr/>
          </p:nvSpPr>
          <p:spPr bwMode="auto">
            <a:xfrm>
              <a:off x="6400800" y="3200400"/>
              <a:ext cx="533400" cy="0"/>
            </a:xfrm>
            <a:prstGeom prst="line">
              <a:avLst/>
            </a:prstGeom>
            <a:noFill/>
            <a:ln w="101600">
              <a:solidFill>
                <a:srgbClr val="000099"/>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99697" name="Text Box 17"/>
            <p:cNvSpPr txBox="1">
              <a:spLocks noChangeArrowheads="1"/>
            </p:cNvSpPr>
            <p:nvPr/>
          </p:nvSpPr>
          <p:spPr bwMode="auto">
            <a:xfrm>
              <a:off x="6858000" y="3048000"/>
              <a:ext cx="1552575" cy="523220"/>
            </a:xfrm>
            <a:prstGeom prst="rect">
              <a:avLst/>
            </a:prstGeom>
            <a:noFill/>
            <a:ln w="9525">
              <a:noFill/>
              <a:miter lim="800000"/>
              <a:headEnd/>
              <a:tailEnd/>
            </a:ln>
            <a:effectLst/>
          </p:spPr>
          <p:txBody>
            <a:bodyPr>
              <a:prstTxWarp prst="textNoShape">
                <a:avLst/>
              </a:prstTxWarp>
              <a:spAutoFit/>
            </a:bodyPr>
            <a:lstStyle/>
            <a:p>
              <a:pPr algn="ctr"/>
              <a:r>
                <a:rPr lang="en-US" sz="1400" dirty="0" err="1" smtClean="0">
                  <a:solidFill>
                    <a:srgbClr val="000000"/>
                  </a:solidFill>
                  <a:latin typeface="Avenir Book"/>
                  <a:cs typeface="Avenir Book"/>
                </a:rPr>
                <a:t>Discretization/Thresholding</a:t>
              </a:r>
              <a:endParaRPr lang="en-US" sz="1400" dirty="0">
                <a:solidFill>
                  <a:srgbClr val="000000"/>
                </a:solidFill>
                <a:latin typeface="Avenir Book"/>
                <a:cs typeface="Avenir Book"/>
              </a:endParaRPr>
            </a:p>
          </p:txBody>
        </p:sp>
        <p:graphicFrame>
          <p:nvGraphicFramePr>
            <p:cNvPr id="199700" name="Object 20"/>
            <p:cNvGraphicFramePr>
              <a:graphicFrameLocks/>
            </p:cNvGraphicFramePr>
            <p:nvPr/>
          </p:nvGraphicFramePr>
          <p:xfrm>
            <a:off x="5257800" y="4572000"/>
            <a:ext cx="2286000" cy="1295400"/>
          </p:xfrm>
          <a:graphic>
            <a:graphicData uri="http://schemas.openxmlformats.org/presentationml/2006/ole">
              <mc:AlternateContent xmlns:mc="http://schemas.openxmlformats.org/markup-compatibility/2006">
                <mc:Choice xmlns:v="urn:schemas-microsoft-com:vml" Requires="v">
                  <p:oleObj spid="_x0000_s622616" name="Equation" r:id="rId6" imgW="1320480" imgH="685800" progId="Equation.3">
                    <p:embed/>
                  </p:oleObj>
                </mc:Choice>
                <mc:Fallback>
                  <p:oleObj name="Equation" r:id="rId6" imgW="1320480" imgH="685800" progId="Equation.3">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4572000"/>
                          <a:ext cx="2286000" cy="12954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 name="Group 21"/>
          <p:cNvGrpSpPr/>
          <p:nvPr/>
        </p:nvGrpSpPr>
        <p:grpSpPr>
          <a:xfrm>
            <a:off x="2286000" y="1447800"/>
            <a:ext cx="2438400" cy="2733020"/>
            <a:chOff x="2286000" y="1447800"/>
            <a:chExt cx="2438400" cy="2733020"/>
          </a:xfrm>
        </p:grpSpPr>
        <p:pic>
          <p:nvPicPr>
            <p:cNvPr id="199702" name="Picture 22"/>
            <p:cNvPicPr>
              <a:picLocks noChangeAspect="1" noChangeArrowheads="1"/>
            </p:cNvPicPr>
            <p:nvPr/>
          </p:nvPicPr>
          <p:blipFill>
            <a:blip r:embed="rId8"/>
            <a:srcRect/>
            <a:stretch>
              <a:fillRect/>
            </a:stretch>
          </p:blipFill>
          <p:spPr bwMode="auto">
            <a:xfrm>
              <a:off x="2286000" y="1447800"/>
              <a:ext cx="2438400" cy="2219325"/>
            </a:xfrm>
            <a:prstGeom prst="rect">
              <a:avLst/>
            </a:prstGeom>
            <a:noFill/>
            <a:ln w="9525">
              <a:noFill/>
              <a:miter lim="800000"/>
              <a:headEnd/>
              <a:tailEnd/>
            </a:ln>
            <a:effectLst/>
          </p:spPr>
        </p:pic>
        <p:sp>
          <p:nvSpPr>
            <p:cNvPr id="199703" name="Text Box 23"/>
            <p:cNvSpPr txBox="1">
              <a:spLocks noChangeArrowheads="1"/>
            </p:cNvSpPr>
            <p:nvPr/>
          </p:nvSpPr>
          <p:spPr bwMode="auto">
            <a:xfrm>
              <a:off x="2667000" y="3657600"/>
              <a:ext cx="1676400" cy="523220"/>
            </a:xfrm>
            <a:prstGeom prst="rect">
              <a:avLst/>
            </a:prstGeom>
            <a:noFill/>
            <a:ln w="9525">
              <a:noFill/>
              <a:miter lim="800000"/>
              <a:headEnd/>
              <a:tailEnd/>
            </a:ln>
            <a:effectLst/>
          </p:spPr>
          <p:txBody>
            <a:bodyPr>
              <a:prstTxWarp prst="textNoShape">
                <a:avLst/>
              </a:prstTxWarp>
              <a:spAutoFit/>
            </a:bodyPr>
            <a:lstStyle/>
            <a:p>
              <a:pPr algn="ctr"/>
              <a:r>
                <a:rPr lang="en-US" sz="1400" dirty="0" smtClean="0">
                  <a:solidFill>
                    <a:srgbClr val="4D4D4D"/>
                  </a:solidFill>
                  <a:latin typeface="Avenir Book"/>
                  <a:cs typeface="Avenir Book"/>
                </a:rPr>
                <a:t>Affinity matrix</a:t>
              </a:r>
            </a:p>
            <a:p>
              <a:pPr algn="ctr"/>
              <a:r>
                <a:rPr lang="en-US" sz="1400" dirty="0">
                  <a:solidFill>
                    <a:srgbClr val="4D4D4D"/>
                  </a:solidFill>
                  <a:latin typeface="Avenir Book"/>
                  <a:cs typeface="Avenir Book"/>
                </a:rPr>
                <a:t>(W)</a:t>
              </a:r>
            </a:p>
          </p:txBody>
        </p:sp>
      </p:grpSp>
      <p:grpSp>
        <p:nvGrpSpPr>
          <p:cNvPr id="4" name="Group 20"/>
          <p:cNvGrpSpPr/>
          <p:nvPr/>
        </p:nvGrpSpPr>
        <p:grpSpPr>
          <a:xfrm>
            <a:off x="457200" y="3048000"/>
            <a:ext cx="2286000" cy="1676400"/>
            <a:chOff x="457200" y="3048000"/>
            <a:chExt cx="2286000" cy="1676400"/>
          </a:xfrm>
        </p:grpSpPr>
        <p:sp>
          <p:nvSpPr>
            <p:cNvPr id="199685" name="Text Box 5"/>
            <p:cNvSpPr txBox="1">
              <a:spLocks noChangeArrowheads="1"/>
            </p:cNvSpPr>
            <p:nvPr/>
          </p:nvSpPr>
          <p:spPr bwMode="auto">
            <a:xfrm>
              <a:off x="457200" y="3048000"/>
              <a:ext cx="1752600" cy="304800"/>
            </a:xfrm>
            <a:prstGeom prst="rect">
              <a:avLst/>
            </a:prstGeom>
            <a:noFill/>
            <a:ln w="9525">
              <a:noFill/>
              <a:miter lim="800000"/>
              <a:headEnd/>
              <a:tailEnd/>
            </a:ln>
            <a:effectLst/>
          </p:spPr>
          <p:txBody>
            <a:bodyPr>
              <a:prstTxWarp prst="textNoShape">
                <a:avLst/>
              </a:prstTxWarp>
              <a:spAutoFit/>
            </a:bodyPr>
            <a:lstStyle/>
            <a:p>
              <a:pPr algn="ctr"/>
              <a:r>
                <a:rPr lang="en-US" sz="1400" dirty="0">
                  <a:solidFill>
                    <a:srgbClr val="4D4D4D"/>
                  </a:solidFill>
                  <a:latin typeface="Avenir Book"/>
                  <a:cs typeface="Avenir Book"/>
                </a:rPr>
                <a:t>Image (I)</a:t>
              </a:r>
            </a:p>
          </p:txBody>
        </p:sp>
        <p:sp>
          <p:nvSpPr>
            <p:cNvPr id="199704" name="Line 24"/>
            <p:cNvSpPr>
              <a:spLocks noChangeShapeType="1"/>
            </p:cNvSpPr>
            <p:nvPr/>
          </p:nvSpPr>
          <p:spPr bwMode="auto">
            <a:xfrm>
              <a:off x="1752600" y="3276600"/>
              <a:ext cx="990600" cy="533400"/>
            </a:xfrm>
            <a:prstGeom prst="line">
              <a:avLst/>
            </a:prstGeom>
            <a:noFill/>
            <a:ln w="101600">
              <a:solidFill>
                <a:srgbClr val="4D4D4D"/>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99705" name="Oval 25"/>
            <p:cNvSpPr>
              <a:spLocks noChangeArrowheads="1"/>
            </p:cNvSpPr>
            <p:nvPr/>
          </p:nvSpPr>
          <p:spPr bwMode="auto">
            <a:xfrm>
              <a:off x="1524000" y="3581400"/>
              <a:ext cx="838200" cy="1143000"/>
            </a:xfrm>
            <a:prstGeom prst="ellipse">
              <a:avLst/>
            </a:prstGeom>
            <a:solidFill>
              <a:schemeClr val="tx2"/>
            </a:solidFill>
            <a:ln w="9525">
              <a:solidFill>
                <a:schemeClr val="tx1"/>
              </a:solidFill>
              <a:round/>
              <a:headEnd/>
              <a:tailEnd/>
            </a:ln>
            <a:effectLst/>
          </p:spPr>
          <p:txBody>
            <a:bodyPr wrap="none" anchor="ctr">
              <a:prstTxWarp prst="textNoShape">
                <a:avLst/>
              </a:prstTxWarp>
            </a:bodyPr>
            <a:lstStyle/>
            <a:p>
              <a:pPr algn="ctr"/>
              <a:r>
                <a:rPr lang="en-US" sz="1200" dirty="0">
                  <a:solidFill>
                    <a:srgbClr val="FFFFFF"/>
                  </a:solidFill>
                  <a:latin typeface="Avenir Book"/>
                  <a:cs typeface="Avenir Book"/>
                </a:rPr>
                <a:t>Intensity</a:t>
              </a:r>
            </a:p>
            <a:p>
              <a:pPr algn="ctr"/>
              <a:r>
                <a:rPr lang="en-US" sz="1200" dirty="0">
                  <a:solidFill>
                    <a:srgbClr val="FFFFFF"/>
                  </a:solidFill>
                  <a:latin typeface="Avenir Book"/>
                  <a:cs typeface="Avenir Book"/>
                </a:rPr>
                <a:t>Color</a:t>
              </a:r>
            </a:p>
            <a:p>
              <a:pPr algn="ctr"/>
              <a:r>
                <a:rPr lang="en-US" sz="1200" dirty="0">
                  <a:solidFill>
                    <a:srgbClr val="FFFFFF"/>
                  </a:solidFill>
                  <a:latin typeface="Avenir Book"/>
                  <a:cs typeface="Avenir Book"/>
                </a:rPr>
                <a:t>Edges</a:t>
              </a:r>
            </a:p>
            <a:p>
              <a:pPr algn="ctr"/>
              <a:r>
                <a:rPr lang="en-US" sz="1200" dirty="0">
                  <a:solidFill>
                    <a:srgbClr val="FFFFFF"/>
                  </a:solidFill>
                  <a:latin typeface="Avenir Book"/>
                  <a:cs typeface="Avenir Book"/>
                </a:rPr>
                <a:t>Texture</a:t>
              </a:r>
            </a:p>
          </p:txBody>
        </p:sp>
      </p:grpSp>
      <p:grpSp>
        <p:nvGrpSpPr>
          <p:cNvPr id="5" name="Group 22"/>
          <p:cNvGrpSpPr/>
          <p:nvPr/>
        </p:nvGrpSpPr>
        <p:grpSpPr>
          <a:xfrm>
            <a:off x="762000" y="1447800"/>
            <a:ext cx="5638800" cy="3929063"/>
            <a:chOff x="762000" y="1447800"/>
            <a:chExt cx="5638800" cy="3929063"/>
          </a:xfrm>
        </p:grpSpPr>
        <p:graphicFrame>
          <p:nvGraphicFramePr>
            <p:cNvPr id="199688" name="Object 8"/>
            <p:cNvGraphicFramePr>
              <a:graphicFrameLocks noChangeAspect="1"/>
            </p:cNvGraphicFramePr>
            <p:nvPr/>
          </p:nvGraphicFramePr>
          <p:xfrm>
            <a:off x="762000" y="4800600"/>
            <a:ext cx="3276600" cy="576263"/>
          </p:xfrm>
          <a:graphic>
            <a:graphicData uri="http://schemas.openxmlformats.org/presentationml/2006/ole">
              <mc:AlternateContent xmlns:mc="http://schemas.openxmlformats.org/markup-compatibility/2006">
                <mc:Choice xmlns:v="urn:schemas-microsoft-com:vml" Requires="v">
                  <p:oleObj spid="_x0000_s622617" name="Equation" r:id="rId9" imgW="2590560" imgH="457200" progId="Equation.3">
                    <p:embed/>
                  </p:oleObj>
                </mc:Choice>
                <mc:Fallback>
                  <p:oleObj name="Equation" r:id="rId9" imgW="2590560" imgH="45720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4800600"/>
                          <a:ext cx="3276600" cy="576263"/>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9690" name="Picture 10"/>
            <p:cNvPicPr>
              <a:picLocks noChangeAspect="1" noChangeArrowheads="1"/>
            </p:cNvPicPr>
            <p:nvPr/>
          </p:nvPicPr>
          <p:blipFill>
            <a:blip r:embed="rId11"/>
            <a:srcRect/>
            <a:stretch>
              <a:fillRect/>
            </a:stretch>
          </p:blipFill>
          <p:spPr bwMode="auto">
            <a:xfrm>
              <a:off x="4800600" y="1447800"/>
              <a:ext cx="1600200" cy="1528763"/>
            </a:xfrm>
            <a:prstGeom prst="rect">
              <a:avLst/>
            </a:prstGeom>
            <a:noFill/>
            <a:ln w="9525">
              <a:noFill/>
              <a:miter lim="800000"/>
              <a:headEnd/>
              <a:tailEnd/>
            </a:ln>
            <a:effectLst/>
          </p:spPr>
        </p:pic>
        <p:sp>
          <p:nvSpPr>
            <p:cNvPr id="199691" name="Text Box 11"/>
            <p:cNvSpPr txBox="1">
              <a:spLocks noChangeArrowheads="1"/>
            </p:cNvSpPr>
            <p:nvPr/>
          </p:nvSpPr>
          <p:spPr bwMode="auto">
            <a:xfrm>
              <a:off x="4800600" y="3048000"/>
              <a:ext cx="1552575" cy="523220"/>
            </a:xfrm>
            <a:prstGeom prst="rect">
              <a:avLst/>
            </a:prstGeom>
            <a:noFill/>
            <a:ln w="9525">
              <a:noFill/>
              <a:miter lim="800000"/>
              <a:headEnd/>
              <a:tailEnd/>
            </a:ln>
            <a:effectLst/>
          </p:spPr>
          <p:txBody>
            <a:bodyPr>
              <a:prstTxWarp prst="textNoShape">
                <a:avLst/>
              </a:prstTxWarp>
              <a:spAutoFit/>
            </a:bodyPr>
            <a:lstStyle/>
            <a:p>
              <a:pPr algn="ctr"/>
              <a:r>
                <a:rPr lang="en-US" sz="1400">
                  <a:solidFill>
                    <a:srgbClr val="000000"/>
                  </a:solidFill>
                  <a:latin typeface="Avenir Book"/>
                  <a:cs typeface="Avenir Book"/>
                </a:rPr>
                <a:t>Eigenvector </a:t>
              </a:r>
            </a:p>
            <a:p>
              <a:pPr algn="ctr"/>
              <a:r>
                <a:rPr lang="en-US" sz="1400">
                  <a:solidFill>
                    <a:srgbClr val="000000"/>
                  </a:solidFill>
                  <a:latin typeface="Avenir Book"/>
                  <a:cs typeface="Avenir Book"/>
                </a:rPr>
                <a:t>X(W)</a:t>
              </a:r>
            </a:p>
          </p:txBody>
        </p:sp>
        <p:sp>
          <p:nvSpPr>
            <p:cNvPr id="199701" name="Line 21"/>
            <p:cNvSpPr>
              <a:spLocks noChangeShapeType="1"/>
            </p:cNvSpPr>
            <p:nvPr/>
          </p:nvSpPr>
          <p:spPr bwMode="auto">
            <a:xfrm>
              <a:off x="3505200" y="4191000"/>
              <a:ext cx="0" cy="609600"/>
            </a:xfrm>
            <a:prstGeom prst="line">
              <a:avLst/>
            </a:prstGeom>
            <a:noFill/>
            <a:ln w="101600">
              <a:solidFill>
                <a:srgbClr val="4D4D4D"/>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99706" name="Line 26"/>
            <p:cNvSpPr>
              <a:spLocks noChangeShapeType="1"/>
            </p:cNvSpPr>
            <p:nvPr/>
          </p:nvSpPr>
          <p:spPr bwMode="auto">
            <a:xfrm flipV="1">
              <a:off x="4267200" y="3352800"/>
              <a:ext cx="762000" cy="533400"/>
            </a:xfrm>
            <a:prstGeom prst="line">
              <a:avLst/>
            </a:prstGeom>
            <a:noFill/>
            <a:ln w="101600">
              <a:solidFill>
                <a:srgbClr val="4D4D4D"/>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7" descr="img8_input"/>
          <p:cNvPicPr>
            <a:picLocks noGrp="1" noChangeAspect="1" noChangeArrowheads="1"/>
          </p:cNvPicPr>
          <p:nvPr>
            <p:ph idx="1"/>
          </p:nvPr>
        </p:nvPicPr>
        <p:blipFill>
          <a:blip r:embed="rId3"/>
          <a:srcRect l="10287" t="4572" r="8572" b="9145"/>
          <a:stretch>
            <a:fillRect/>
          </a:stretch>
        </p:blipFill>
        <p:spPr>
          <a:xfrm>
            <a:off x="1371600" y="1066800"/>
            <a:ext cx="6324600" cy="5048250"/>
          </a:xfr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3400" y="0"/>
            <a:ext cx="8229600" cy="1143000"/>
          </a:xfrm>
        </p:spPr>
        <p:txBody>
          <a:bodyPr/>
          <a:lstStyle/>
          <a:p>
            <a:pPr eaLnBrk="1" hangingPunct="1"/>
            <a:r>
              <a:rPr lang="en-US" sz="3800" dirty="0">
                <a:latin typeface="Avenir Book"/>
                <a:cs typeface="Avenir Book"/>
              </a:rPr>
              <a:t>The Eigenvectors</a:t>
            </a:r>
          </a:p>
        </p:txBody>
      </p:sp>
      <p:pic>
        <p:nvPicPr>
          <p:cNvPr id="35843" name="Picture 28" descr="img8_seg1"/>
          <p:cNvPicPr>
            <a:picLocks noGrp="1" noChangeAspect="1" noChangeArrowheads="1"/>
          </p:cNvPicPr>
          <p:nvPr>
            <p:ph idx="1"/>
          </p:nvPr>
        </p:nvPicPr>
        <p:blipFill>
          <a:blip r:embed="rId2"/>
          <a:srcRect l="10287" t="20573" r="51434" b="27432"/>
          <a:stretch>
            <a:fillRect/>
          </a:stretch>
        </p:blipFill>
        <p:spPr>
          <a:xfrm>
            <a:off x="1905000" y="914400"/>
            <a:ext cx="5156200" cy="5257800"/>
          </a:xfrm>
          <a:noFill/>
        </p:spPr>
      </p:pic>
      <p:pic>
        <p:nvPicPr>
          <p:cNvPr id="64545" name="Picture 33" descr="img8_seg2"/>
          <p:cNvPicPr>
            <a:picLocks noChangeAspect="1" noChangeArrowheads="1"/>
          </p:cNvPicPr>
          <p:nvPr/>
        </p:nvPicPr>
        <p:blipFill>
          <a:blip r:embed="rId3"/>
          <a:srcRect l="10287" t="20573" r="51434" b="27432"/>
          <a:stretch>
            <a:fillRect/>
          </a:stretch>
        </p:blipFill>
        <p:spPr bwMode="auto">
          <a:xfrm>
            <a:off x="1905000" y="914400"/>
            <a:ext cx="5157788" cy="5257800"/>
          </a:xfrm>
          <a:prstGeom prst="rect">
            <a:avLst/>
          </a:prstGeom>
          <a:noFill/>
          <a:ln w="9525">
            <a:noFill/>
            <a:miter lim="800000"/>
            <a:headEnd/>
            <a:tailEnd/>
          </a:ln>
        </p:spPr>
      </p:pic>
      <p:pic>
        <p:nvPicPr>
          <p:cNvPr id="64546" name="Picture 34" descr="img8_seg3"/>
          <p:cNvPicPr>
            <a:picLocks noChangeAspect="1" noChangeArrowheads="1"/>
          </p:cNvPicPr>
          <p:nvPr/>
        </p:nvPicPr>
        <p:blipFill>
          <a:blip r:embed="rId4"/>
          <a:srcRect l="10287" t="20573" r="51434" b="27432"/>
          <a:stretch>
            <a:fillRect/>
          </a:stretch>
        </p:blipFill>
        <p:spPr bwMode="auto">
          <a:xfrm>
            <a:off x="1905000" y="914400"/>
            <a:ext cx="5157788" cy="5257800"/>
          </a:xfrm>
          <a:prstGeom prst="rect">
            <a:avLst/>
          </a:prstGeom>
          <a:noFill/>
          <a:ln w="9525">
            <a:noFill/>
            <a:miter lim="800000"/>
            <a:headEnd/>
            <a:tailEnd/>
          </a:ln>
        </p:spPr>
      </p:pic>
      <p:pic>
        <p:nvPicPr>
          <p:cNvPr id="64547" name="Picture 35" descr="img8_seg4"/>
          <p:cNvPicPr>
            <a:picLocks noChangeAspect="1" noChangeArrowheads="1"/>
          </p:cNvPicPr>
          <p:nvPr/>
        </p:nvPicPr>
        <p:blipFill>
          <a:blip r:embed="rId5"/>
          <a:srcRect l="10287" t="20573" r="51434" b="27432"/>
          <a:stretch>
            <a:fillRect/>
          </a:stretch>
        </p:blipFill>
        <p:spPr bwMode="auto">
          <a:xfrm>
            <a:off x="1905000" y="914400"/>
            <a:ext cx="5083175" cy="5181600"/>
          </a:xfrm>
          <a:prstGeom prst="rect">
            <a:avLst/>
          </a:prstGeom>
          <a:noFill/>
          <a:ln w="9525">
            <a:noFill/>
            <a:miter lim="800000"/>
            <a:headEnd/>
            <a:tailEnd/>
          </a:ln>
        </p:spPr>
      </p:pic>
      <p:pic>
        <p:nvPicPr>
          <p:cNvPr id="64548" name="Picture 36" descr="img8_seg5"/>
          <p:cNvPicPr>
            <a:picLocks noChangeAspect="1" noChangeArrowheads="1"/>
          </p:cNvPicPr>
          <p:nvPr/>
        </p:nvPicPr>
        <p:blipFill>
          <a:blip r:embed="rId6"/>
          <a:srcRect l="10287" t="20573" r="51434" b="27432"/>
          <a:stretch>
            <a:fillRect/>
          </a:stretch>
        </p:blipFill>
        <p:spPr bwMode="auto">
          <a:xfrm>
            <a:off x="1905000" y="914400"/>
            <a:ext cx="5083175" cy="5181600"/>
          </a:xfrm>
          <a:prstGeom prst="rect">
            <a:avLst/>
          </a:prstGeom>
          <a:noFill/>
          <a:ln w="9525">
            <a:noFill/>
            <a:miter lim="800000"/>
            <a:headEnd/>
            <a:tailEnd/>
          </a:ln>
        </p:spPr>
      </p:pic>
      <p:pic>
        <p:nvPicPr>
          <p:cNvPr id="64549" name="Picture 37" descr="img8_seg6"/>
          <p:cNvPicPr>
            <a:picLocks noChangeAspect="1" noChangeArrowheads="1"/>
          </p:cNvPicPr>
          <p:nvPr/>
        </p:nvPicPr>
        <p:blipFill>
          <a:blip r:embed="rId7"/>
          <a:srcRect l="10287" t="20573" r="51434" b="27432"/>
          <a:stretch>
            <a:fillRect/>
          </a:stretch>
        </p:blipFill>
        <p:spPr bwMode="auto">
          <a:xfrm>
            <a:off x="1905000" y="914400"/>
            <a:ext cx="5083175" cy="5181600"/>
          </a:xfrm>
          <a:prstGeom prst="rect">
            <a:avLst/>
          </a:prstGeom>
          <a:noFill/>
          <a:ln w="9525">
            <a:noFill/>
            <a:miter lim="800000"/>
            <a:headEnd/>
            <a:tailEnd/>
          </a:ln>
        </p:spPr>
      </p:pic>
      <p:pic>
        <p:nvPicPr>
          <p:cNvPr id="64550" name="Picture 38" descr="img8_seg7"/>
          <p:cNvPicPr>
            <a:picLocks noChangeAspect="1" noChangeArrowheads="1"/>
          </p:cNvPicPr>
          <p:nvPr/>
        </p:nvPicPr>
        <p:blipFill>
          <a:blip r:embed="rId8"/>
          <a:srcRect l="10287" t="20573" r="51434" b="27432"/>
          <a:stretch>
            <a:fillRect/>
          </a:stretch>
        </p:blipFill>
        <p:spPr bwMode="auto">
          <a:xfrm>
            <a:off x="1905000" y="914400"/>
            <a:ext cx="5083175" cy="5181600"/>
          </a:xfrm>
          <a:prstGeom prst="rect">
            <a:avLst/>
          </a:prstGeom>
          <a:noFill/>
          <a:ln w="9525">
            <a:noFill/>
            <a:miter lim="800000"/>
            <a:headEnd/>
            <a:tailEnd/>
          </a:ln>
        </p:spPr>
      </p:pic>
      <p:pic>
        <p:nvPicPr>
          <p:cNvPr id="10" name="Picture 7" descr="img8_input"/>
          <p:cNvPicPr>
            <a:picLocks noChangeAspect="1" noChangeArrowheads="1"/>
          </p:cNvPicPr>
          <p:nvPr/>
        </p:nvPicPr>
        <p:blipFill>
          <a:blip r:embed="rId9"/>
          <a:srcRect l="10287" t="4572" r="8572" b="9145"/>
          <a:stretch>
            <a:fillRect/>
          </a:stretch>
        </p:blipFill>
        <p:spPr bwMode="auto">
          <a:xfrm>
            <a:off x="0" y="0"/>
            <a:ext cx="2362200" cy="18854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5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srcRect/>
          <a:stretch>
            <a:fillRect/>
          </a:stretch>
        </p:blipFill>
        <p:spPr bwMode="auto">
          <a:xfrm>
            <a:off x="1600200" y="381000"/>
            <a:ext cx="6299200" cy="593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8" descr="img8_seg1"/>
          <p:cNvPicPr>
            <a:picLocks noGrp="1" noChangeAspect="1" noChangeArrowheads="1"/>
          </p:cNvPicPr>
          <p:nvPr>
            <p:ph idx="1"/>
          </p:nvPr>
        </p:nvPicPr>
        <p:blipFill>
          <a:blip r:embed="rId2"/>
          <a:srcRect l="10287" t="20573" r="51434" b="27432"/>
          <a:stretch>
            <a:fillRect/>
          </a:stretch>
        </p:blipFill>
        <p:spPr>
          <a:xfrm>
            <a:off x="2438400" y="1295400"/>
            <a:ext cx="2198968" cy="2242297"/>
          </a:xfrm>
          <a:noFill/>
        </p:spPr>
      </p:pic>
      <p:pic>
        <p:nvPicPr>
          <p:cNvPr id="64545" name="Picture 33" descr="img8_seg2"/>
          <p:cNvPicPr>
            <a:picLocks noChangeAspect="1" noChangeArrowheads="1"/>
          </p:cNvPicPr>
          <p:nvPr/>
        </p:nvPicPr>
        <p:blipFill>
          <a:blip r:embed="rId3"/>
          <a:srcRect l="10287" t="20573" r="51434" b="27432"/>
          <a:stretch>
            <a:fillRect/>
          </a:stretch>
        </p:blipFill>
        <p:spPr bwMode="auto">
          <a:xfrm>
            <a:off x="4495800" y="1295400"/>
            <a:ext cx="2199645" cy="2242297"/>
          </a:xfrm>
          <a:prstGeom prst="rect">
            <a:avLst/>
          </a:prstGeom>
          <a:noFill/>
          <a:ln w="9525">
            <a:noFill/>
            <a:miter lim="800000"/>
            <a:headEnd/>
            <a:tailEnd/>
          </a:ln>
        </p:spPr>
      </p:pic>
      <p:pic>
        <p:nvPicPr>
          <p:cNvPr id="64546" name="Picture 34" descr="img8_seg3"/>
          <p:cNvPicPr>
            <a:picLocks noChangeAspect="1" noChangeArrowheads="1"/>
          </p:cNvPicPr>
          <p:nvPr/>
        </p:nvPicPr>
        <p:blipFill>
          <a:blip r:embed="rId4"/>
          <a:srcRect l="10287" t="20573" r="51434" b="27432"/>
          <a:stretch>
            <a:fillRect/>
          </a:stretch>
        </p:blipFill>
        <p:spPr bwMode="auto">
          <a:xfrm>
            <a:off x="6553200" y="1295400"/>
            <a:ext cx="2199645" cy="2242297"/>
          </a:xfrm>
          <a:prstGeom prst="rect">
            <a:avLst/>
          </a:prstGeom>
          <a:noFill/>
          <a:ln w="9525">
            <a:noFill/>
            <a:miter lim="800000"/>
            <a:headEnd/>
            <a:tailEnd/>
          </a:ln>
        </p:spPr>
      </p:pic>
      <p:pic>
        <p:nvPicPr>
          <p:cNvPr id="64547" name="Picture 35" descr="img8_seg4"/>
          <p:cNvPicPr>
            <a:picLocks noChangeAspect="1" noChangeArrowheads="1"/>
          </p:cNvPicPr>
          <p:nvPr/>
        </p:nvPicPr>
        <p:blipFill>
          <a:blip r:embed="rId5"/>
          <a:srcRect l="10287" t="20573" r="51434" b="27432"/>
          <a:stretch>
            <a:fillRect/>
          </a:stretch>
        </p:blipFill>
        <p:spPr bwMode="auto">
          <a:xfrm>
            <a:off x="228600" y="4419600"/>
            <a:ext cx="2167825" cy="2209800"/>
          </a:xfrm>
          <a:prstGeom prst="rect">
            <a:avLst/>
          </a:prstGeom>
          <a:noFill/>
          <a:ln w="9525">
            <a:noFill/>
            <a:miter lim="800000"/>
            <a:headEnd/>
            <a:tailEnd/>
          </a:ln>
        </p:spPr>
      </p:pic>
      <p:pic>
        <p:nvPicPr>
          <p:cNvPr id="64548" name="Picture 36" descr="img8_seg5"/>
          <p:cNvPicPr>
            <a:picLocks noChangeAspect="1" noChangeArrowheads="1"/>
          </p:cNvPicPr>
          <p:nvPr/>
        </p:nvPicPr>
        <p:blipFill>
          <a:blip r:embed="rId6"/>
          <a:srcRect l="10287" t="20573" r="51434" b="27432"/>
          <a:stretch>
            <a:fillRect/>
          </a:stretch>
        </p:blipFill>
        <p:spPr bwMode="auto">
          <a:xfrm>
            <a:off x="2362200" y="4419600"/>
            <a:ext cx="2167825" cy="2209800"/>
          </a:xfrm>
          <a:prstGeom prst="rect">
            <a:avLst/>
          </a:prstGeom>
          <a:noFill/>
          <a:ln w="9525">
            <a:noFill/>
            <a:miter lim="800000"/>
            <a:headEnd/>
            <a:tailEnd/>
          </a:ln>
        </p:spPr>
      </p:pic>
      <p:pic>
        <p:nvPicPr>
          <p:cNvPr id="64549" name="Picture 37" descr="img8_seg6"/>
          <p:cNvPicPr>
            <a:picLocks noChangeAspect="1" noChangeArrowheads="1"/>
          </p:cNvPicPr>
          <p:nvPr/>
        </p:nvPicPr>
        <p:blipFill>
          <a:blip r:embed="rId7"/>
          <a:srcRect l="10287" t="20573" r="51434" b="27432"/>
          <a:stretch>
            <a:fillRect/>
          </a:stretch>
        </p:blipFill>
        <p:spPr bwMode="auto">
          <a:xfrm>
            <a:off x="4495800" y="4419600"/>
            <a:ext cx="2167825" cy="2209800"/>
          </a:xfrm>
          <a:prstGeom prst="rect">
            <a:avLst/>
          </a:prstGeom>
          <a:noFill/>
          <a:ln w="9525">
            <a:noFill/>
            <a:miter lim="800000"/>
            <a:headEnd/>
            <a:tailEnd/>
          </a:ln>
        </p:spPr>
      </p:pic>
      <p:pic>
        <p:nvPicPr>
          <p:cNvPr id="64550" name="Picture 38" descr="img8_seg7"/>
          <p:cNvPicPr>
            <a:picLocks noChangeAspect="1" noChangeArrowheads="1"/>
          </p:cNvPicPr>
          <p:nvPr/>
        </p:nvPicPr>
        <p:blipFill>
          <a:blip r:embed="rId8"/>
          <a:srcRect l="10287" t="20573" r="51434" b="27432"/>
          <a:stretch>
            <a:fillRect/>
          </a:stretch>
        </p:blipFill>
        <p:spPr bwMode="auto">
          <a:xfrm>
            <a:off x="6553200" y="4419600"/>
            <a:ext cx="2167825" cy="2209800"/>
          </a:xfrm>
          <a:prstGeom prst="rect">
            <a:avLst/>
          </a:prstGeom>
          <a:noFill/>
          <a:ln w="9525">
            <a:noFill/>
            <a:miter lim="800000"/>
            <a:headEnd/>
            <a:tailEnd/>
          </a:ln>
        </p:spPr>
      </p:pic>
      <p:pic>
        <p:nvPicPr>
          <p:cNvPr id="11" name="Picture 7" descr="img8_input"/>
          <p:cNvPicPr>
            <a:picLocks noChangeAspect="1" noChangeArrowheads="1"/>
          </p:cNvPicPr>
          <p:nvPr/>
        </p:nvPicPr>
        <p:blipFill>
          <a:blip r:embed="rId9"/>
          <a:srcRect l="10287" t="4572" r="8572" b="9145"/>
          <a:stretch>
            <a:fillRect/>
          </a:stretch>
        </p:blipFill>
        <p:spPr bwMode="auto">
          <a:xfrm>
            <a:off x="228600" y="152400"/>
            <a:ext cx="2144805" cy="2152930"/>
          </a:xfrm>
          <a:prstGeom prst="rect">
            <a:avLst/>
          </a:prstGeom>
          <a:noFill/>
          <a:ln w="9525">
            <a:noFill/>
            <a:miter lim="800000"/>
            <a:headEnd/>
            <a:tailEnd/>
          </a:ln>
        </p:spPr>
      </p:pic>
      <p:pic>
        <p:nvPicPr>
          <p:cNvPr id="12" name="Picture 11"/>
          <p:cNvPicPr>
            <a:picLocks noChangeAspect="1"/>
          </p:cNvPicPr>
          <p:nvPr/>
        </p:nvPicPr>
        <p:blipFill>
          <a:blip r:embed="rId10"/>
          <a:stretch>
            <a:fillRect/>
          </a:stretch>
        </p:blipFill>
        <p:spPr>
          <a:xfrm>
            <a:off x="304800" y="2286000"/>
            <a:ext cx="2051050" cy="1988143"/>
          </a:xfrm>
          <a:prstGeom prst="rect">
            <a:avLst/>
          </a:prstGeom>
        </p:spPr>
      </p:pic>
      <p:sp>
        <p:nvSpPr>
          <p:cNvPr id="13" name="Rectangle 2"/>
          <p:cNvSpPr>
            <a:spLocks noGrp="1" noChangeArrowheads="1"/>
          </p:cNvSpPr>
          <p:nvPr>
            <p:ph type="title"/>
          </p:nvPr>
        </p:nvSpPr>
        <p:spPr>
          <a:xfrm>
            <a:off x="457200" y="152400"/>
            <a:ext cx="8229600" cy="1143000"/>
          </a:xfrm>
        </p:spPr>
        <p:txBody>
          <a:bodyPr/>
          <a:lstStyle/>
          <a:p>
            <a:pPr algn="r" eaLnBrk="1" hangingPunct="1"/>
            <a:r>
              <a:rPr lang="en-US" dirty="0" smtClean="0">
                <a:latin typeface="Avenir Book"/>
                <a:cs typeface="Avenir Book"/>
              </a:rPr>
              <a:t>Normalized cut</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latin typeface="Avenir Book"/>
                <a:cs typeface="Avenir Book"/>
              </a:rPr>
              <a:t>Normalized cut</a:t>
            </a:r>
            <a:endParaRPr lang="en-US" dirty="0">
              <a:latin typeface="Avenir Book"/>
              <a:cs typeface="Avenir Book"/>
            </a:endParaRPr>
          </a:p>
        </p:txBody>
      </p:sp>
      <p:pic>
        <p:nvPicPr>
          <p:cNvPr id="44035" name="Picture 5" descr="4"/>
          <p:cNvPicPr>
            <a:picLocks noGrp="1" noChangeAspect="1" noChangeArrowheads="1"/>
          </p:cNvPicPr>
          <p:nvPr>
            <p:ph idx="1"/>
          </p:nvPr>
        </p:nvPicPr>
        <p:blipFill>
          <a:blip r:embed="rId3"/>
          <a:srcRect/>
          <a:stretch>
            <a:fillRect/>
          </a:stretch>
        </p:blipFill>
        <p:spPr>
          <a:xfrm>
            <a:off x="533400" y="1828800"/>
            <a:ext cx="3810000" cy="3865562"/>
          </a:xfrm>
          <a:noFill/>
        </p:spPr>
      </p:pic>
      <p:pic>
        <p:nvPicPr>
          <p:cNvPr id="5" name="Picture 4"/>
          <p:cNvPicPr>
            <a:picLocks noChangeAspect="1"/>
          </p:cNvPicPr>
          <p:nvPr/>
        </p:nvPicPr>
        <p:blipFill>
          <a:blip r:embed="rId4"/>
          <a:stretch>
            <a:fillRect/>
          </a:stretch>
        </p:blipFill>
        <p:spPr>
          <a:xfrm>
            <a:off x="4876276" y="1828800"/>
            <a:ext cx="3836215" cy="3810000"/>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5" descr="3"/>
          <p:cNvPicPr>
            <a:picLocks noGrp="1" noChangeAspect="1" noChangeArrowheads="1"/>
          </p:cNvPicPr>
          <p:nvPr>
            <p:ph idx="1"/>
          </p:nvPr>
        </p:nvPicPr>
        <p:blipFill>
          <a:blip r:embed="rId2">
            <a:grayscl/>
          </a:blip>
          <a:srcRect/>
          <a:stretch>
            <a:fillRect/>
          </a:stretch>
        </p:blipFill>
        <p:spPr>
          <a:xfrm>
            <a:off x="533400" y="1524000"/>
            <a:ext cx="3810000" cy="3752746"/>
          </a:xfrm>
          <a:noFill/>
        </p:spPr>
      </p:pic>
      <p:sp>
        <p:nvSpPr>
          <p:cNvPr id="7" name="Rectangle 2"/>
          <p:cNvSpPr>
            <a:spLocks noGrp="1" noChangeArrowheads="1"/>
          </p:cNvSpPr>
          <p:nvPr>
            <p:ph type="title"/>
          </p:nvPr>
        </p:nvSpPr>
        <p:spPr>
          <a:xfrm>
            <a:off x="457200" y="274638"/>
            <a:ext cx="8229600" cy="1143000"/>
          </a:xfrm>
        </p:spPr>
        <p:txBody>
          <a:bodyPr/>
          <a:lstStyle/>
          <a:p>
            <a:pPr eaLnBrk="1" hangingPunct="1"/>
            <a:r>
              <a:rPr lang="en-US" dirty="0" smtClean="0">
                <a:latin typeface="Avenir Book"/>
                <a:cs typeface="Avenir Book"/>
              </a:rPr>
              <a:t>Normalized cut</a:t>
            </a:r>
            <a:endParaRPr lang="en-US" dirty="0">
              <a:latin typeface="Avenir Book"/>
              <a:cs typeface="Avenir Book"/>
            </a:endParaRPr>
          </a:p>
        </p:txBody>
      </p:sp>
      <p:pic>
        <p:nvPicPr>
          <p:cNvPr id="8" name="Picture 7"/>
          <p:cNvPicPr>
            <a:picLocks noChangeAspect="1"/>
          </p:cNvPicPr>
          <p:nvPr/>
        </p:nvPicPr>
        <p:blipFill>
          <a:blip r:embed="rId3"/>
          <a:stretch>
            <a:fillRect/>
          </a:stretch>
        </p:blipFill>
        <p:spPr>
          <a:xfrm>
            <a:off x="4953000" y="1524000"/>
            <a:ext cx="3824926" cy="3816350"/>
          </a:xfrm>
          <a:prstGeom prst="rect">
            <a:avLst/>
          </a:prstGeo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pengruin_I"/>
          <p:cNvPicPr>
            <a:picLocks noChangeAspect="1" noChangeArrowheads="1"/>
          </p:cNvPicPr>
          <p:nvPr/>
        </p:nvPicPr>
        <p:blipFill>
          <a:blip r:embed="rId3"/>
          <a:srcRect/>
          <a:stretch>
            <a:fillRect/>
          </a:stretch>
        </p:blipFill>
        <p:spPr bwMode="auto">
          <a:xfrm>
            <a:off x="3467100" y="228600"/>
            <a:ext cx="1892300" cy="1509713"/>
          </a:xfrm>
          <a:prstGeom prst="rect">
            <a:avLst/>
          </a:prstGeom>
          <a:noFill/>
          <a:ln w="9525">
            <a:noFill/>
            <a:miter lim="800000"/>
            <a:headEnd/>
            <a:tailEnd/>
          </a:ln>
        </p:spPr>
      </p:pic>
      <p:pic>
        <p:nvPicPr>
          <p:cNvPr id="208899" name="Picture 3" descr="pengruin_seg_1"/>
          <p:cNvPicPr>
            <a:picLocks noChangeAspect="1" noChangeArrowheads="1"/>
          </p:cNvPicPr>
          <p:nvPr/>
        </p:nvPicPr>
        <p:blipFill>
          <a:blip r:embed="rId4"/>
          <a:srcRect/>
          <a:stretch>
            <a:fillRect/>
          </a:stretch>
        </p:blipFill>
        <p:spPr bwMode="auto">
          <a:xfrm>
            <a:off x="825500" y="2362200"/>
            <a:ext cx="1892300" cy="1509713"/>
          </a:xfrm>
          <a:prstGeom prst="rect">
            <a:avLst/>
          </a:prstGeom>
          <a:noFill/>
          <a:ln w="9525">
            <a:noFill/>
            <a:miter lim="800000"/>
            <a:headEnd/>
            <a:tailEnd/>
          </a:ln>
        </p:spPr>
      </p:pic>
      <p:pic>
        <p:nvPicPr>
          <p:cNvPr id="208900" name="Picture 4" descr="pengruin_seg_2"/>
          <p:cNvPicPr>
            <a:picLocks noChangeAspect="1" noChangeArrowheads="1"/>
          </p:cNvPicPr>
          <p:nvPr/>
        </p:nvPicPr>
        <p:blipFill>
          <a:blip r:embed="rId5"/>
          <a:srcRect/>
          <a:stretch>
            <a:fillRect/>
          </a:stretch>
        </p:blipFill>
        <p:spPr bwMode="auto">
          <a:xfrm>
            <a:off x="3467100" y="2362200"/>
            <a:ext cx="1892300" cy="1509713"/>
          </a:xfrm>
          <a:prstGeom prst="rect">
            <a:avLst/>
          </a:prstGeom>
          <a:noFill/>
          <a:ln w="9525">
            <a:noFill/>
            <a:miter lim="800000"/>
            <a:headEnd/>
            <a:tailEnd/>
          </a:ln>
        </p:spPr>
      </p:pic>
      <p:pic>
        <p:nvPicPr>
          <p:cNvPr id="208901" name="Picture 5" descr="pengruin_seg_3"/>
          <p:cNvPicPr>
            <a:picLocks noChangeAspect="1" noChangeArrowheads="1"/>
          </p:cNvPicPr>
          <p:nvPr/>
        </p:nvPicPr>
        <p:blipFill>
          <a:blip r:embed="rId6"/>
          <a:srcRect/>
          <a:stretch>
            <a:fillRect/>
          </a:stretch>
        </p:blipFill>
        <p:spPr bwMode="auto">
          <a:xfrm>
            <a:off x="6108700" y="2362200"/>
            <a:ext cx="1892300" cy="1509713"/>
          </a:xfrm>
          <a:prstGeom prst="rect">
            <a:avLst/>
          </a:prstGeom>
          <a:noFill/>
          <a:ln w="9525">
            <a:noFill/>
            <a:miter lim="800000"/>
            <a:headEnd/>
            <a:tailEnd/>
          </a:ln>
        </p:spPr>
      </p:pic>
      <p:pic>
        <p:nvPicPr>
          <p:cNvPr id="208902" name="Picture 6" descr="pengruin_seg_4"/>
          <p:cNvPicPr>
            <a:picLocks noChangeAspect="1" noChangeArrowheads="1"/>
          </p:cNvPicPr>
          <p:nvPr/>
        </p:nvPicPr>
        <p:blipFill>
          <a:blip r:embed="rId7"/>
          <a:srcRect/>
          <a:stretch>
            <a:fillRect/>
          </a:stretch>
        </p:blipFill>
        <p:spPr bwMode="auto">
          <a:xfrm>
            <a:off x="825500" y="4495800"/>
            <a:ext cx="1892300" cy="1509713"/>
          </a:xfrm>
          <a:prstGeom prst="rect">
            <a:avLst/>
          </a:prstGeom>
          <a:noFill/>
          <a:ln w="9525">
            <a:noFill/>
            <a:miter lim="800000"/>
            <a:headEnd/>
            <a:tailEnd/>
          </a:ln>
        </p:spPr>
      </p:pic>
      <p:pic>
        <p:nvPicPr>
          <p:cNvPr id="208903" name="Picture 7" descr="pengruin_seg_5"/>
          <p:cNvPicPr>
            <a:picLocks noChangeAspect="1" noChangeArrowheads="1"/>
          </p:cNvPicPr>
          <p:nvPr/>
        </p:nvPicPr>
        <p:blipFill>
          <a:blip r:embed="rId8"/>
          <a:srcRect/>
          <a:stretch>
            <a:fillRect/>
          </a:stretch>
        </p:blipFill>
        <p:spPr bwMode="auto">
          <a:xfrm>
            <a:off x="3467100" y="4495800"/>
            <a:ext cx="1892300" cy="1509713"/>
          </a:xfrm>
          <a:prstGeom prst="rect">
            <a:avLst/>
          </a:prstGeom>
          <a:noFill/>
          <a:ln w="9525">
            <a:noFill/>
            <a:miter lim="800000"/>
            <a:headEnd/>
            <a:tailEnd/>
          </a:ln>
        </p:spPr>
      </p:pic>
      <p:pic>
        <p:nvPicPr>
          <p:cNvPr id="208904" name="Picture 8" descr="pengruin_seg_6"/>
          <p:cNvPicPr>
            <a:picLocks noChangeAspect="1" noChangeArrowheads="1"/>
          </p:cNvPicPr>
          <p:nvPr/>
        </p:nvPicPr>
        <p:blipFill>
          <a:blip r:embed="rId9"/>
          <a:srcRect/>
          <a:stretch>
            <a:fillRect/>
          </a:stretch>
        </p:blipFill>
        <p:spPr bwMode="auto">
          <a:xfrm>
            <a:off x="6108700" y="4495800"/>
            <a:ext cx="1892300" cy="1509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0" name="Picture 4" descr="10108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2293938" cy="34369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2101" name="Picture 5" descr="pb_star.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0063" y="1905000"/>
            <a:ext cx="2293937" cy="34369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2102" name="Picture 6" descr="vect_2.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78063" y="1905000"/>
            <a:ext cx="2293937" cy="34369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2103" name="Picture 7" descr="vect_3.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64063" y="1905000"/>
            <a:ext cx="2293937" cy="34369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2057400"/>
            <a:ext cx="6794500" cy="4359244"/>
          </a:xfrm>
          <a:prstGeom prst="rect">
            <a:avLst/>
          </a:prstGeom>
        </p:spPr>
      </p:pic>
      <p:pic>
        <p:nvPicPr>
          <p:cNvPr id="3" name="Picture 2"/>
          <p:cNvPicPr>
            <a:picLocks noChangeAspect="1"/>
          </p:cNvPicPr>
          <p:nvPr/>
        </p:nvPicPr>
        <p:blipFill>
          <a:blip r:embed="rId3"/>
          <a:stretch>
            <a:fillRect/>
          </a:stretch>
        </p:blipFill>
        <p:spPr>
          <a:xfrm>
            <a:off x="0" y="0"/>
            <a:ext cx="9144000" cy="1959429"/>
          </a:xfrm>
          <a:prstGeom prst="rect">
            <a:avLst/>
          </a:prstGeom>
        </p:spPr>
      </p:pic>
    </p:spTree>
    <p:extLst>
      <p:ext uri="{BB962C8B-B14F-4D97-AF65-F5344CB8AC3E}">
        <p14:creationId xmlns:p14="http://schemas.microsoft.com/office/powerpoint/2010/main" val="1166902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srcRect/>
          <a:stretch>
            <a:fillRect/>
          </a:stretch>
        </p:blipFill>
        <p:spPr bwMode="auto">
          <a:xfrm>
            <a:off x="2590800" y="304800"/>
            <a:ext cx="3822700" cy="5562600"/>
          </a:xfrm>
          <a:prstGeom prst="rect">
            <a:avLst/>
          </a:prstGeom>
          <a:noFill/>
          <a:ln w="9525">
            <a:noFill/>
            <a:miter lim="800000"/>
            <a:headEnd/>
            <a:tailEnd/>
          </a:ln>
        </p:spPr>
      </p:pic>
      <p:sp>
        <p:nvSpPr>
          <p:cNvPr id="86019" name="Text Box 3"/>
          <p:cNvSpPr txBox="1">
            <a:spLocks noChangeArrowheads="1"/>
          </p:cNvSpPr>
          <p:nvPr/>
        </p:nvSpPr>
        <p:spPr bwMode="auto">
          <a:xfrm>
            <a:off x="5181600" y="6208713"/>
            <a:ext cx="2368550" cy="366712"/>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Familiar configuration</a:t>
            </a:r>
          </a:p>
        </p:txBody>
      </p:sp>
      <p:sp>
        <p:nvSpPr>
          <p:cNvPr id="86020" name="Oval 4"/>
          <p:cNvSpPr>
            <a:spLocks noChangeArrowheads="1"/>
          </p:cNvSpPr>
          <p:nvPr/>
        </p:nvSpPr>
        <p:spPr bwMode="auto">
          <a:xfrm>
            <a:off x="3276600" y="5943600"/>
            <a:ext cx="838200" cy="914400"/>
          </a:xfrm>
          <a:prstGeom prst="ellips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86021" name="Oval 5"/>
          <p:cNvSpPr>
            <a:spLocks noChangeArrowheads="1"/>
          </p:cNvSpPr>
          <p:nvPr/>
        </p:nvSpPr>
        <p:spPr bwMode="auto">
          <a:xfrm>
            <a:off x="3505200" y="6172200"/>
            <a:ext cx="152400" cy="152400"/>
          </a:xfrm>
          <a:prstGeom prst="ellips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86022" name="Oval 6"/>
          <p:cNvSpPr>
            <a:spLocks noChangeArrowheads="1"/>
          </p:cNvSpPr>
          <p:nvPr/>
        </p:nvSpPr>
        <p:spPr bwMode="auto">
          <a:xfrm>
            <a:off x="3810000" y="6172200"/>
            <a:ext cx="152400" cy="152400"/>
          </a:xfrm>
          <a:prstGeom prst="ellips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86023" name="Oval 7"/>
          <p:cNvSpPr>
            <a:spLocks noChangeArrowheads="1"/>
          </p:cNvSpPr>
          <p:nvPr/>
        </p:nvSpPr>
        <p:spPr bwMode="auto">
          <a:xfrm>
            <a:off x="3657600" y="6400800"/>
            <a:ext cx="152400" cy="152400"/>
          </a:xfrm>
          <a:prstGeom prst="ellips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86024" name="Freeform 8"/>
          <p:cNvSpPr>
            <a:spLocks/>
          </p:cNvSpPr>
          <p:nvPr/>
        </p:nvSpPr>
        <p:spPr bwMode="auto">
          <a:xfrm>
            <a:off x="3429000" y="6553200"/>
            <a:ext cx="533400" cy="152400"/>
          </a:xfrm>
          <a:custGeom>
            <a:avLst/>
            <a:gdLst>
              <a:gd name="T0" fmla="*/ 0 w 336"/>
              <a:gd name="T1" fmla="*/ 0 h 96"/>
              <a:gd name="T2" fmla="*/ 2147483647 w 336"/>
              <a:gd name="T3" fmla="*/ 2147483647 h 96"/>
              <a:gd name="T4" fmla="*/ 2147483647 w 336"/>
              <a:gd name="T5" fmla="*/ 0 h 96"/>
              <a:gd name="T6" fmla="*/ 0 60000 65536"/>
              <a:gd name="T7" fmla="*/ 0 60000 65536"/>
              <a:gd name="T8" fmla="*/ 0 60000 65536"/>
              <a:gd name="T9" fmla="*/ 0 w 336"/>
              <a:gd name="T10" fmla="*/ 0 h 96"/>
              <a:gd name="T11" fmla="*/ 336 w 336"/>
              <a:gd name="T12" fmla="*/ 96 h 96"/>
            </a:gdLst>
            <a:ahLst/>
            <a:cxnLst>
              <a:cxn ang="T6">
                <a:pos x="T0" y="T1"/>
              </a:cxn>
              <a:cxn ang="T7">
                <a:pos x="T2" y="T3"/>
              </a:cxn>
              <a:cxn ang="T8">
                <a:pos x="T4" y="T5"/>
              </a:cxn>
            </a:cxnLst>
            <a:rect l="T9" t="T10" r="T11" b="T12"/>
            <a:pathLst>
              <a:path w="336" h="96">
                <a:moveTo>
                  <a:pt x="0" y="0"/>
                </a:moveTo>
                <a:cubicBezTo>
                  <a:pt x="44" y="48"/>
                  <a:pt x="88" y="96"/>
                  <a:pt x="144" y="96"/>
                </a:cubicBezTo>
                <a:cubicBezTo>
                  <a:pt x="200" y="96"/>
                  <a:pt x="268" y="48"/>
                  <a:pt x="336" y="0"/>
                </a:cubicBezTo>
              </a:path>
            </a:pathLst>
          </a:custGeom>
          <a:noFill/>
          <a:ln w="9525">
            <a:solidFill>
              <a:schemeClr val="tx1"/>
            </a:solidFill>
            <a:round/>
            <a:headEnd/>
            <a:tailEnd/>
          </a:ln>
        </p:spPr>
        <p:txBody>
          <a:bodyPr>
            <a:prstTxWarp prst="textNoShape">
              <a:avLst/>
            </a:prstTxWarp>
          </a:bodyPr>
          <a:lstStyle/>
          <a:p>
            <a:endParaRPr lang="en-US">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lvl="0" algn="l"/>
            <a:r>
              <a:rPr lang="en-US" sz="6600" dirty="0" smtClean="0">
                <a:solidFill>
                  <a:srgbClr val="FF6600"/>
                </a:solidFill>
                <a:latin typeface="Avenir Black"/>
                <a:cs typeface="Avenir Black"/>
              </a:rPr>
              <a:t>I. Edges	</a:t>
            </a:r>
            <a:r>
              <a:rPr lang="en-US" dirty="0" smtClean="0">
                <a:solidFill>
                  <a:srgbClr val="FF6600"/>
                </a:solidFill>
                <a:latin typeface="Avenir Black"/>
                <a:cs typeface="Avenir Black"/>
              </a:rPr>
              <a:t/>
            </a:r>
            <a:br>
              <a:rPr lang="en-US" dirty="0" smtClean="0">
                <a:solidFill>
                  <a:srgbClr val="FF6600"/>
                </a:solidFill>
                <a:latin typeface="Avenir Black"/>
                <a:cs typeface="Avenir Black"/>
              </a:rPr>
            </a:br>
            <a:endParaRPr lang="en-US" dirty="0"/>
          </a:p>
        </p:txBody>
      </p:sp>
      <p:pic>
        <p:nvPicPr>
          <p:cNvPr id="4" name="Picture 3"/>
          <p:cNvPicPr>
            <a:picLocks noChangeAspect="1"/>
          </p:cNvPicPr>
          <p:nvPr/>
        </p:nvPicPr>
        <p:blipFill>
          <a:blip r:embed="rId2"/>
          <a:stretch>
            <a:fillRect/>
          </a:stretch>
        </p:blipFill>
        <p:spPr>
          <a:xfrm>
            <a:off x="838200" y="1600200"/>
            <a:ext cx="7258050" cy="462432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0" y="0"/>
            <a:ext cx="8229600" cy="1143000"/>
          </a:xfrm>
        </p:spPr>
        <p:txBody>
          <a:bodyPr/>
          <a:lstStyle/>
          <a:p>
            <a:pPr algn="l"/>
            <a:r>
              <a:rPr lang="en-US" dirty="0" smtClean="0">
                <a:latin typeface="Avenir Book"/>
                <a:cs typeface="Avenir Book"/>
              </a:rPr>
              <a:t> What is an edge?</a:t>
            </a:r>
          </a:p>
        </p:txBody>
      </p:sp>
      <p:sp>
        <p:nvSpPr>
          <p:cNvPr id="95235" name="Slide Number Placeholder 3"/>
          <p:cNvSpPr>
            <a:spLocks noGrp="1"/>
          </p:cNvSpPr>
          <p:nvPr>
            <p:ph type="sldNum" sz="quarter" idx="12"/>
          </p:nvPr>
        </p:nvSpPr>
        <p:spPr>
          <a:xfrm>
            <a:off x="4951412" y="6221412"/>
            <a:ext cx="2133600" cy="476250"/>
          </a:xfrm>
          <a:noFill/>
        </p:spPr>
        <p:txBody>
          <a:bodyPr/>
          <a:lstStyle/>
          <a:p>
            <a:fld id="{A012435C-3B74-4442-B1D8-39D380C8FE8A}" type="slidenum">
              <a:rPr lang="ru-RU" smtClean="0">
                <a:solidFill>
                  <a:srgbClr val="000000"/>
                </a:solidFill>
                <a:latin typeface="Avenir Book"/>
                <a:cs typeface="Avenir Book"/>
              </a:rPr>
              <a:pPr/>
              <a:t>17</a:t>
            </a:fld>
            <a:endParaRPr lang="ru-RU" smtClean="0">
              <a:solidFill>
                <a:srgbClr val="000000"/>
              </a:solidFill>
              <a:latin typeface="Avenir Book"/>
              <a:cs typeface="Avenir Book"/>
            </a:endParaRPr>
          </a:p>
        </p:txBody>
      </p:sp>
      <p:pic>
        <p:nvPicPr>
          <p:cNvPr id="95236" name="Picture 3"/>
          <p:cNvPicPr>
            <a:picLocks noChangeAspect="1"/>
          </p:cNvPicPr>
          <p:nvPr/>
        </p:nvPicPr>
        <p:blipFill>
          <a:blip r:embed="rId2"/>
          <a:srcRect l="24484" t="42885" r="39372" b="20313"/>
          <a:stretch>
            <a:fillRect/>
          </a:stretch>
        </p:blipFill>
        <p:spPr bwMode="auto">
          <a:xfrm>
            <a:off x="0" y="1098550"/>
            <a:ext cx="7542212" cy="5759450"/>
          </a:xfrm>
          <a:prstGeom prst="rect">
            <a:avLst/>
          </a:prstGeom>
          <a:noFill/>
          <a:ln w="9525">
            <a:noFill/>
            <a:miter lim="800000"/>
            <a:headEnd/>
            <a:tailEnd/>
          </a:ln>
        </p:spPr>
      </p:pic>
      <p:sp>
        <p:nvSpPr>
          <p:cNvPr id="5" name="Freeform 4"/>
          <p:cNvSpPr/>
          <p:nvPr/>
        </p:nvSpPr>
        <p:spPr>
          <a:xfrm>
            <a:off x="1701800" y="1338262"/>
            <a:ext cx="266700" cy="3413125"/>
          </a:xfrm>
          <a:custGeom>
            <a:avLst/>
            <a:gdLst>
              <a:gd name="connsiteX0" fmla="*/ 0 w 266878"/>
              <a:gd name="connsiteY0" fmla="*/ 3414046 h 3414046"/>
              <a:gd name="connsiteX1" fmla="*/ 110432 w 266878"/>
              <a:gd name="connsiteY1" fmla="*/ 2806695 h 3414046"/>
              <a:gd name="connsiteX2" fmla="*/ 211662 w 266878"/>
              <a:gd name="connsiteY2" fmla="*/ 1757635 h 3414046"/>
              <a:gd name="connsiteX3" fmla="*/ 257675 w 266878"/>
              <a:gd name="connsiteY3" fmla="*/ 901823 h 3414046"/>
              <a:gd name="connsiteX4" fmla="*/ 266878 w 266878"/>
              <a:gd name="connsiteY4" fmla="*/ 0 h 341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414046">
                <a:moveTo>
                  <a:pt x="0" y="3414046"/>
                </a:moveTo>
                <a:lnTo>
                  <a:pt x="110432" y="2806695"/>
                </a:lnTo>
                <a:lnTo>
                  <a:pt x="211662" y="1757635"/>
                </a:lnTo>
                <a:lnTo>
                  <a:pt x="257675" y="901823"/>
                </a:lnTo>
                <a:cubicBezTo>
                  <a:pt x="260743" y="601215"/>
                  <a:pt x="263810" y="300608"/>
                  <a:pt x="266878" y="0"/>
                </a:cubicBezTo>
              </a:path>
            </a:pathLst>
          </a:custGeom>
          <a:ln w="762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solidFill>
                <a:srgbClr val="000000"/>
              </a:solidFill>
              <a:latin typeface="Avenir Book"/>
              <a:cs typeface="Avenir Book"/>
            </a:endParaRPr>
          </a:p>
        </p:txBody>
      </p:sp>
      <p:sp>
        <p:nvSpPr>
          <p:cNvPr id="95238" name="TextBox 5"/>
          <p:cNvSpPr txBox="1">
            <a:spLocks noChangeArrowheads="1"/>
          </p:cNvSpPr>
          <p:nvPr/>
        </p:nvSpPr>
        <p:spPr bwMode="auto">
          <a:xfrm>
            <a:off x="1141412" y="2543175"/>
            <a:ext cx="1492716" cy="646331"/>
          </a:xfrm>
          <a:prstGeom prst="rect">
            <a:avLst/>
          </a:prstGeom>
          <a:solidFill>
            <a:schemeClr val="bg1"/>
          </a:solidFill>
          <a:ln w="9525">
            <a:noFill/>
            <a:miter lim="800000"/>
            <a:headEnd/>
            <a:tailEnd/>
          </a:ln>
        </p:spPr>
        <p:txBody>
          <a:bodyPr wrap="none">
            <a:prstTxWarp prst="textNoShape">
              <a:avLst/>
            </a:prstTxWarp>
            <a:spAutoFit/>
          </a:bodyPr>
          <a:lstStyle/>
          <a:p>
            <a:r>
              <a:rPr lang="en-US" dirty="0">
                <a:solidFill>
                  <a:srgbClr val="000000"/>
                </a:solidFill>
                <a:latin typeface="Avenir Book"/>
                <a:cs typeface="Avenir Book"/>
              </a:rPr>
              <a:t>Depth</a:t>
            </a:r>
            <a:br>
              <a:rPr lang="en-US" dirty="0">
                <a:solidFill>
                  <a:srgbClr val="000000"/>
                </a:solidFill>
                <a:latin typeface="Avenir Book"/>
                <a:cs typeface="Avenir Book"/>
              </a:rPr>
            </a:br>
            <a:r>
              <a:rPr lang="en-US" dirty="0">
                <a:solidFill>
                  <a:srgbClr val="000000"/>
                </a:solidFill>
                <a:latin typeface="Avenir Book"/>
                <a:cs typeface="Avenir Book"/>
              </a:rPr>
              <a:t>discontinuity</a:t>
            </a:r>
          </a:p>
        </p:txBody>
      </p:sp>
      <p:sp>
        <p:nvSpPr>
          <p:cNvPr id="7" name="Freeform 6"/>
          <p:cNvSpPr/>
          <p:nvPr/>
        </p:nvSpPr>
        <p:spPr>
          <a:xfrm>
            <a:off x="2208212" y="3703637"/>
            <a:ext cx="293688" cy="560388"/>
          </a:xfrm>
          <a:custGeom>
            <a:avLst/>
            <a:gdLst>
              <a:gd name="connsiteX0" fmla="*/ 46013 w 294485"/>
              <a:gd name="connsiteY0" fmla="*/ 46011 h 561339"/>
              <a:gd name="connsiteX1" fmla="*/ 82824 w 294485"/>
              <a:gd name="connsiteY1" fmla="*/ 184045 h 561339"/>
              <a:gd name="connsiteX2" fmla="*/ 0 w 294485"/>
              <a:gd name="connsiteY2" fmla="*/ 239259 h 561339"/>
              <a:gd name="connsiteX3" fmla="*/ 36811 w 294485"/>
              <a:gd name="connsiteY3" fmla="*/ 368091 h 561339"/>
              <a:gd name="connsiteX4" fmla="*/ 184053 w 294485"/>
              <a:gd name="connsiteY4" fmla="*/ 423305 h 561339"/>
              <a:gd name="connsiteX5" fmla="*/ 184053 w 294485"/>
              <a:gd name="connsiteY5" fmla="*/ 552137 h 561339"/>
              <a:gd name="connsiteX6" fmla="*/ 276080 w 294485"/>
              <a:gd name="connsiteY6" fmla="*/ 561339 h 561339"/>
              <a:gd name="connsiteX7" fmla="*/ 294485 w 294485"/>
              <a:gd name="connsiteY7" fmla="*/ 414103 h 561339"/>
              <a:gd name="connsiteX8" fmla="*/ 202459 w 294485"/>
              <a:gd name="connsiteY8" fmla="*/ 331282 h 561339"/>
              <a:gd name="connsiteX9" fmla="*/ 230067 w 294485"/>
              <a:gd name="connsiteY9" fmla="*/ 239259 h 561339"/>
              <a:gd name="connsiteX10" fmla="*/ 285283 w 294485"/>
              <a:gd name="connsiteY10" fmla="*/ 64416 h 561339"/>
              <a:gd name="connsiteX11" fmla="*/ 128837 w 294485"/>
              <a:gd name="connsiteY11" fmla="*/ 0 h 561339"/>
              <a:gd name="connsiteX12" fmla="*/ 46013 w 294485"/>
              <a:gd name="connsiteY12" fmla="*/ 46011 h 56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4485" h="561339">
                <a:moveTo>
                  <a:pt x="46013" y="46011"/>
                </a:moveTo>
                <a:lnTo>
                  <a:pt x="82824" y="184045"/>
                </a:lnTo>
                <a:lnTo>
                  <a:pt x="0" y="239259"/>
                </a:lnTo>
                <a:lnTo>
                  <a:pt x="36811" y="368091"/>
                </a:lnTo>
                <a:lnTo>
                  <a:pt x="184053" y="423305"/>
                </a:lnTo>
                <a:lnTo>
                  <a:pt x="184053" y="552137"/>
                </a:lnTo>
                <a:lnTo>
                  <a:pt x="276080" y="561339"/>
                </a:lnTo>
                <a:lnTo>
                  <a:pt x="294485" y="414103"/>
                </a:lnTo>
                <a:lnTo>
                  <a:pt x="202459" y="331282"/>
                </a:lnTo>
                <a:lnTo>
                  <a:pt x="230067" y="239259"/>
                </a:lnTo>
                <a:lnTo>
                  <a:pt x="285283" y="64416"/>
                </a:lnTo>
                <a:lnTo>
                  <a:pt x="128837" y="0"/>
                </a:lnTo>
                <a:lnTo>
                  <a:pt x="46013" y="46011"/>
                </a:lnTo>
                <a:close/>
              </a:path>
            </a:pathLst>
          </a:custGeom>
          <a:noFill/>
          <a:ln w="5715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latin typeface="Avenir Book"/>
              <a:cs typeface="Avenir Book"/>
            </a:endParaRPr>
          </a:p>
        </p:txBody>
      </p:sp>
      <p:sp>
        <p:nvSpPr>
          <p:cNvPr id="95240" name="TextBox 7"/>
          <p:cNvSpPr txBox="1">
            <a:spLocks noChangeArrowheads="1"/>
          </p:cNvSpPr>
          <p:nvPr/>
        </p:nvSpPr>
        <p:spPr bwMode="auto">
          <a:xfrm>
            <a:off x="2132012" y="4448175"/>
            <a:ext cx="1827213" cy="368300"/>
          </a:xfrm>
          <a:prstGeom prst="rect">
            <a:avLst/>
          </a:prstGeom>
          <a:solidFill>
            <a:schemeClr val="bg1"/>
          </a:solidFill>
          <a:ln w="9525">
            <a:noFill/>
            <a:miter lim="800000"/>
            <a:headEnd/>
            <a:tailEnd/>
          </a:ln>
        </p:spPr>
        <p:txBody>
          <a:bodyPr wrap="none">
            <a:prstTxWarp prst="textNoShape">
              <a:avLst/>
            </a:prstTxWarp>
            <a:spAutoFit/>
          </a:bodyPr>
          <a:lstStyle/>
          <a:p>
            <a:r>
              <a:rPr lang="en-US" dirty="0">
                <a:solidFill>
                  <a:srgbClr val="000000"/>
                </a:solidFill>
                <a:latin typeface="Avenir Book"/>
                <a:cs typeface="Avenir Book"/>
              </a:rPr>
              <a:t>Material change</a:t>
            </a:r>
          </a:p>
        </p:txBody>
      </p:sp>
      <p:sp>
        <p:nvSpPr>
          <p:cNvPr id="9" name="Freeform 8"/>
          <p:cNvSpPr/>
          <p:nvPr/>
        </p:nvSpPr>
        <p:spPr>
          <a:xfrm>
            <a:off x="2806700" y="5727700"/>
            <a:ext cx="3533775" cy="1158875"/>
          </a:xfrm>
          <a:custGeom>
            <a:avLst/>
            <a:gdLst>
              <a:gd name="connsiteX0" fmla="*/ 0 w 3533825"/>
              <a:gd name="connsiteY0" fmla="*/ 0 h 1159487"/>
              <a:gd name="connsiteX1" fmla="*/ 1748507 w 3533825"/>
              <a:gd name="connsiteY1" fmla="*/ 487721 h 1159487"/>
              <a:gd name="connsiteX2" fmla="*/ 2714787 w 3533825"/>
              <a:gd name="connsiteY2" fmla="*/ 772991 h 1159487"/>
              <a:gd name="connsiteX3" fmla="*/ 3533825 w 3533825"/>
              <a:gd name="connsiteY3" fmla="*/ 1159487 h 1159487"/>
            </a:gdLst>
            <a:ahLst/>
            <a:cxnLst>
              <a:cxn ang="0">
                <a:pos x="connsiteX0" y="connsiteY0"/>
              </a:cxn>
              <a:cxn ang="0">
                <a:pos x="connsiteX1" y="connsiteY1"/>
              </a:cxn>
              <a:cxn ang="0">
                <a:pos x="connsiteX2" y="connsiteY2"/>
              </a:cxn>
              <a:cxn ang="0">
                <a:pos x="connsiteX3" y="connsiteY3"/>
              </a:cxn>
            </a:cxnLst>
            <a:rect l="l" t="t" r="r" b="b"/>
            <a:pathLst>
              <a:path w="3533825" h="1159487">
                <a:moveTo>
                  <a:pt x="0" y="0"/>
                </a:moveTo>
                <a:lnTo>
                  <a:pt x="1748507" y="487721"/>
                </a:lnTo>
                <a:lnTo>
                  <a:pt x="2714787" y="772991"/>
                </a:lnTo>
                <a:lnTo>
                  <a:pt x="3533825" y="1159487"/>
                </a:lnTo>
              </a:path>
            </a:pathLst>
          </a:custGeom>
          <a:ln w="57150" cap="flat" cmpd="sng" algn="ctr">
            <a:solidFill>
              <a:srgbClr val="00009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solidFill>
                <a:srgbClr val="000000"/>
              </a:solidFill>
              <a:latin typeface="Avenir Book"/>
              <a:cs typeface="Avenir Book"/>
            </a:endParaRPr>
          </a:p>
        </p:txBody>
      </p:sp>
      <p:sp>
        <p:nvSpPr>
          <p:cNvPr id="95242" name="TextBox 9"/>
          <p:cNvSpPr txBox="1">
            <a:spLocks noChangeArrowheads="1"/>
          </p:cNvSpPr>
          <p:nvPr/>
        </p:nvSpPr>
        <p:spPr bwMode="auto">
          <a:xfrm>
            <a:off x="4757737" y="5857875"/>
            <a:ext cx="1992853" cy="369332"/>
          </a:xfrm>
          <a:prstGeom prst="rect">
            <a:avLst/>
          </a:prstGeom>
          <a:solidFill>
            <a:schemeClr val="bg1"/>
          </a:solidFill>
          <a:ln w="9525">
            <a:noFill/>
            <a:miter lim="800000"/>
            <a:headEnd/>
            <a:tailEnd/>
          </a:ln>
        </p:spPr>
        <p:txBody>
          <a:bodyPr wrap="none">
            <a:prstTxWarp prst="textNoShape">
              <a:avLst/>
            </a:prstTxWarp>
            <a:spAutoFit/>
          </a:bodyPr>
          <a:lstStyle/>
          <a:p>
            <a:r>
              <a:rPr lang="en-US" dirty="0">
                <a:solidFill>
                  <a:srgbClr val="000000"/>
                </a:solidFill>
                <a:latin typeface="Avenir Book"/>
                <a:cs typeface="Avenir Book"/>
              </a:rPr>
              <a:t>Texture boundary</a:t>
            </a:r>
          </a:p>
        </p:txBody>
      </p:sp>
      <p:sp>
        <p:nvSpPr>
          <p:cNvPr id="11" name="Freeform 10"/>
          <p:cNvSpPr/>
          <p:nvPr/>
        </p:nvSpPr>
        <p:spPr>
          <a:xfrm>
            <a:off x="3090862" y="1835150"/>
            <a:ext cx="534988" cy="385762"/>
          </a:xfrm>
          <a:custGeom>
            <a:avLst/>
            <a:gdLst>
              <a:gd name="connsiteX0" fmla="*/ 27608 w 533755"/>
              <a:gd name="connsiteY0" fmla="*/ 386496 h 386496"/>
              <a:gd name="connsiteX1" fmla="*/ 0 w 533755"/>
              <a:gd name="connsiteY1" fmla="*/ 202450 h 386496"/>
              <a:gd name="connsiteX2" fmla="*/ 92027 w 533755"/>
              <a:gd name="connsiteY2" fmla="*/ 73618 h 386496"/>
              <a:gd name="connsiteX3" fmla="*/ 239270 w 533755"/>
              <a:gd name="connsiteY3" fmla="*/ 0 h 386496"/>
              <a:gd name="connsiteX4" fmla="*/ 414120 w 533755"/>
              <a:gd name="connsiteY4" fmla="*/ 36809 h 386496"/>
              <a:gd name="connsiteX5" fmla="*/ 533755 w 533755"/>
              <a:gd name="connsiteY5" fmla="*/ 184045 h 38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755" h="386496">
                <a:moveTo>
                  <a:pt x="27608" y="386496"/>
                </a:moveTo>
                <a:lnTo>
                  <a:pt x="0" y="202450"/>
                </a:lnTo>
                <a:lnTo>
                  <a:pt x="92027" y="73618"/>
                </a:lnTo>
                <a:lnTo>
                  <a:pt x="239270" y="0"/>
                </a:lnTo>
                <a:lnTo>
                  <a:pt x="414120" y="36809"/>
                </a:lnTo>
                <a:lnTo>
                  <a:pt x="533755" y="184045"/>
                </a:lnTo>
              </a:path>
            </a:pathLst>
          </a:cu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solidFill>
                <a:srgbClr val="000000"/>
              </a:solidFill>
              <a:latin typeface="Avenir Book"/>
              <a:cs typeface="Avenir Book"/>
            </a:endParaRPr>
          </a:p>
        </p:txBody>
      </p:sp>
      <p:sp>
        <p:nvSpPr>
          <p:cNvPr id="95244" name="TextBox 11"/>
          <p:cNvSpPr txBox="1">
            <a:spLocks noChangeArrowheads="1"/>
          </p:cNvSpPr>
          <p:nvPr/>
        </p:nvSpPr>
        <p:spPr bwMode="auto">
          <a:xfrm>
            <a:off x="3359150" y="1458912"/>
            <a:ext cx="711200" cy="369888"/>
          </a:xfrm>
          <a:prstGeom prst="rect">
            <a:avLst/>
          </a:prstGeom>
          <a:solidFill>
            <a:schemeClr val="bg1"/>
          </a:solid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Paint</a:t>
            </a:r>
          </a:p>
        </p:txBody>
      </p:sp>
      <p:pic>
        <p:nvPicPr>
          <p:cNvPr id="13" name="Picture 12"/>
          <p:cNvPicPr>
            <a:picLocks noChangeAspect="1"/>
          </p:cNvPicPr>
          <p:nvPr/>
        </p:nvPicPr>
        <p:blipFill>
          <a:blip r:embed="rId3"/>
          <a:stretch>
            <a:fillRect/>
          </a:stretch>
        </p:blipFill>
        <p:spPr>
          <a:xfrm>
            <a:off x="5261855" y="0"/>
            <a:ext cx="3882145" cy="19558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solidFill>
                  <a:srgbClr val="FF6600"/>
                </a:solidFill>
                <a:latin typeface="Avenir Book"/>
                <a:cs typeface="Avenir Book"/>
              </a:rPr>
              <a:t>Finding edges: Computing derivatives</a:t>
            </a:r>
            <a:endParaRPr lang="en-US" sz="3600" dirty="0">
              <a:solidFill>
                <a:srgbClr val="FF6600"/>
              </a:solidFill>
              <a:latin typeface="Avenir Book"/>
              <a:cs typeface="Avenir Book"/>
            </a:endParaRPr>
          </a:p>
        </p:txBody>
      </p:sp>
      <p:pic>
        <p:nvPicPr>
          <p:cNvPr id="5" name="Picture 4"/>
          <p:cNvPicPr>
            <a:picLocks noChangeAspect="1"/>
          </p:cNvPicPr>
          <p:nvPr/>
        </p:nvPicPr>
        <p:blipFill>
          <a:blip r:embed="rId2"/>
          <a:stretch>
            <a:fillRect/>
          </a:stretch>
        </p:blipFill>
        <p:spPr>
          <a:xfrm>
            <a:off x="152399" y="1828800"/>
            <a:ext cx="8870679" cy="4038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latin typeface="Avenir Book"/>
                <a:cs typeface="Avenir Book"/>
              </a:rPr>
              <a:t>Canny edge detector</a:t>
            </a:r>
            <a:endParaRPr lang="en-US" dirty="0">
              <a:solidFill>
                <a:srgbClr val="FF6600"/>
              </a:solidFill>
              <a:latin typeface="Avenir Book"/>
              <a:cs typeface="Avenir Book"/>
            </a:endParaRPr>
          </a:p>
        </p:txBody>
      </p:sp>
      <p:pic>
        <p:nvPicPr>
          <p:cNvPr id="5" name="Picture 4"/>
          <p:cNvPicPr>
            <a:picLocks noChangeAspect="1"/>
          </p:cNvPicPr>
          <p:nvPr/>
        </p:nvPicPr>
        <p:blipFill>
          <a:blip r:embed="rId3"/>
          <a:stretch>
            <a:fillRect/>
          </a:stretch>
        </p:blipFill>
        <p:spPr>
          <a:xfrm>
            <a:off x="457200" y="1066800"/>
            <a:ext cx="8089039" cy="5486400"/>
          </a:xfrm>
          <a:prstGeom prst="rect">
            <a:avLst/>
          </a:prstGeom>
        </p:spPr>
      </p:pic>
      <p:sp>
        <p:nvSpPr>
          <p:cNvPr id="6" name="Rectangle 5"/>
          <p:cNvSpPr/>
          <p:nvPr/>
        </p:nvSpPr>
        <p:spPr>
          <a:xfrm>
            <a:off x="2438400" y="1219200"/>
            <a:ext cx="4953000"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latin typeface="Avenir Book"/>
                <a:cs typeface="Avenir Book"/>
              </a:rPr>
              <a:t>edge(image,’canny</a:t>
            </a:r>
            <a:r>
              <a:rPr lang="en-US" dirty="0" smtClean="0">
                <a:solidFill>
                  <a:srgbClr val="000000"/>
                </a:solidFill>
                <a:latin typeface="Avenir Book"/>
                <a:cs typeface="Avenir Book"/>
              </a:rPr>
              <a:t>’)</a:t>
            </a:r>
            <a:endParaRPr lang="en-US" dirty="0">
              <a:solidFill>
                <a:srgbClr val="000000"/>
              </a:solidFill>
              <a:latin typeface="Avenir Book"/>
              <a:cs typeface="Avenir Book"/>
            </a:endParaRPr>
          </a:p>
        </p:txBody>
      </p:sp>
      <p:pic>
        <p:nvPicPr>
          <p:cNvPr id="7" name="Picture 6" descr="100px-Matlab_Logo.png"/>
          <p:cNvPicPr>
            <a:picLocks noChangeAspect="1"/>
          </p:cNvPicPr>
          <p:nvPr/>
        </p:nvPicPr>
        <p:blipFill>
          <a:blip r:embed="rId4"/>
          <a:srcRect/>
          <a:stretch>
            <a:fillRect/>
          </a:stretch>
        </p:blipFill>
        <p:spPr bwMode="auto">
          <a:xfrm>
            <a:off x="1828800" y="1371600"/>
            <a:ext cx="533400" cy="479425"/>
          </a:xfrm>
          <a:prstGeom prst="rect">
            <a:avLst/>
          </a:prstGeom>
          <a:noFill/>
          <a:ln w="9525">
            <a:noFill/>
            <a:miter lim="800000"/>
            <a:headEnd/>
            <a:tailEnd/>
          </a:ln>
        </p:spPr>
      </p:pic>
      <p:sp>
        <p:nvSpPr>
          <p:cNvPr id="8" name="Rectangle 7"/>
          <p:cNvSpPr/>
          <p:nvPr/>
        </p:nvSpPr>
        <p:spPr>
          <a:xfrm>
            <a:off x="2209800" y="2209800"/>
            <a:ext cx="5943600" cy="685800"/>
          </a:xfrm>
          <a:prstGeom prst="rect">
            <a:avLst/>
          </a:prstGeom>
          <a:noFill/>
          <a:ln w="381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3"/>
          <p:cNvSpPr>
            <a:spLocks noGrp="1"/>
          </p:cNvSpPr>
          <p:nvPr>
            <p:ph type="ftr" sz="quarter" idx="10"/>
          </p:nvPr>
        </p:nvSpPr>
        <p:spPr/>
        <p:txBody>
          <a:bodyPr/>
          <a:lstStyle/>
          <a:p>
            <a:pPr>
              <a:defRPr/>
            </a:pPr>
            <a:r>
              <a:rPr lang="en-US">
                <a:latin typeface="Avenir Book"/>
                <a:cs typeface="Avenir Book"/>
              </a:rPr>
              <a:t>	</a:t>
            </a:r>
          </a:p>
        </p:txBody>
      </p:sp>
      <p:sp>
        <p:nvSpPr>
          <p:cNvPr id="712709" name="Rectangle 5"/>
          <p:cNvSpPr>
            <a:spLocks noGrp="1" noChangeArrowheads="1"/>
          </p:cNvSpPr>
          <p:nvPr>
            <p:ph type="title"/>
          </p:nvPr>
        </p:nvSpPr>
        <p:spPr>
          <a:xfrm>
            <a:off x="457200" y="327025"/>
            <a:ext cx="8229600" cy="892175"/>
          </a:xfrm>
        </p:spPr>
        <p:txBody>
          <a:bodyPr/>
          <a:lstStyle/>
          <a:p>
            <a:pPr eaLnBrk="1" hangingPunct="1">
              <a:defRPr/>
            </a:pPr>
            <a:r>
              <a:rPr lang="en-US" sz="3200" dirty="0" smtClean="0">
                <a:latin typeface="Avenir Book"/>
                <a:cs typeface="Avenir Book"/>
              </a:rPr>
              <a:t>From Pixels to Perception:</a:t>
            </a:r>
            <a:br>
              <a:rPr lang="en-US" sz="3200" dirty="0" smtClean="0">
                <a:latin typeface="Avenir Book"/>
                <a:cs typeface="Avenir Book"/>
              </a:rPr>
            </a:br>
            <a:r>
              <a:rPr lang="en-US" sz="3200" b="1" dirty="0" smtClean="0">
                <a:latin typeface="Avenir Book"/>
                <a:cs typeface="Avenir Book"/>
              </a:rPr>
              <a:t>Mid-level operations of Segmentation and Grouping</a:t>
            </a:r>
          </a:p>
        </p:txBody>
      </p:sp>
      <p:pic>
        <p:nvPicPr>
          <p:cNvPr id="29701" name="Picture 6" descr="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0"/>
            <a:ext cx="2514600" cy="16922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2" name="Group 7"/>
          <p:cNvGrpSpPr>
            <a:grpSpLocks/>
          </p:cNvGrpSpPr>
          <p:nvPr/>
        </p:nvGrpSpPr>
        <p:grpSpPr bwMode="auto">
          <a:xfrm>
            <a:off x="3962400" y="1524000"/>
            <a:ext cx="2514600" cy="1828800"/>
            <a:chOff x="2496" y="816"/>
            <a:chExt cx="1584" cy="1152"/>
          </a:xfrm>
        </p:grpSpPr>
        <p:pic>
          <p:nvPicPr>
            <p:cNvPr id="29725" name="Picture 8" descr="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 y="864"/>
              <a:ext cx="1584" cy="106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3" name="Group 9"/>
            <p:cNvGrpSpPr>
              <a:grpSpLocks/>
            </p:cNvGrpSpPr>
            <p:nvPr/>
          </p:nvGrpSpPr>
          <p:grpSpPr bwMode="auto">
            <a:xfrm>
              <a:off x="2832" y="816"/>
              <a:ext cx="1140" cy="1152"/>
              <a:chOff x="4512" y="1776"/>
              <a:chExt cx="1140" cy="1152"/>
            </a:xfrm>
          </p:grpSpPr>
          <p:sp>
            <p:nvSpPr>
              <p:cNvPr id="712714" name="Text Box 10"/>
              <p:cNvSpPr txBox="1">
                <a:spLocks noChangeArrowheads="1"/>
              </p:cNvSpPr>
              <p:nvPr/>
            </p:nvSpPr>
            <p:spPr bwMode="auto">
              <a:xfrm>
                <a:off x="4608" y="2150"/>
                <a:ext cx="489" cy="25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white"/>
                    </a:solidFill>
                    <a:latin typeface="Avenir Book"/>
                    <a:cs typeface="Avenir Book"/>
                  </a:rPr>
                  <a:t>Tiger</a:t>
                </a:r>
              </a:p>
            </p:txBody>
          </p:sp>
          <p:sp>
            <p:nvSpPr>
              <p:cNvPr id="712715" name="Text Box 11"/>
              <p:cNvSpPr txBox="1">
                <a:spLocks noChangeArrowheads="1"/>
              </p:cNvSpPr>
              <p:nvPr/>
            </p:nvSpPr>
            <p:spPr bwMode="auto">
              <a:xfrm>
                <a:off x="5135" y="2006"/>
                <a:ext cx="517" cy="25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white"/>
                    </a:solidFill>
                    <a:latin typeface="Avenir Book"/>
                    <a:cs typeface="Avenir Book"/>
                  </a:rPr>
                  <a:t>Grass</a:t>
                </a:r>
              </a:p>
            </p:txBody>
          </p:sp>
          <p:sp>
            <p:nvSpPr>
              <p:cNvPr id="712716" name="Text Box 12"/>
              <p:cNvSpPr txBox="1">
                <a:spLocks noChangeArrowheads="1"/>
              </p:cNvSpPr>
              <p:nvPr/>
            </p:nvSpPr>
            <p:spPr bwMode="auto">
              <a:xfrm>
                <a:off x="4512" y="1776"/>
                <a:ext cx="543" cy="25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white"/>
                    </a:solidFill>
                    <a:latin typeface="Avenir Book"/>
                    <a:cs typeface="Avenir Book"/>
                  </a:rPr>
                  <a:t>Water</a:t>
                </a:r>
              </a:p>
            </p:txBody>
          </p:sp>
          <p:sp>
            <p:nvSpPr>
              <p:cNvPr id="712717" name="Text Box 13"/>
              <p:cNvSpPr txBox="1">
                <a:spLocks noChangeArrowheads="1"/>
              </p:cNvSpPr>
              <p:nvPr/>
            </p:nvSpPr>
            <p:spPr bwMode="auto">
              <a:xfrm>
                <a:off x="4608" y="2678"/>
                <a:ext cx="490" cy="25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white"/>
                    </a:solidFill>
                    <a:latin typeface="Avenir Book"/>
                    <a:cs typeface="Avenir Book"/>
                  </a:rPr>
                  <a:t>Sand</a:t>
                </a:r>
              </a:p>
            </p:txBody>
          </p:sp>
        </p:grpSp>
      </p:grpSp>
      <p:sp>
        <p:nvSpPr>
          <p:cNvPr id="712718" name="Freeform 14"/>
          <p:cNvSpPr>
            <a:spLocks/>
          </p:cNvSpPr>
          <p:nvPr/>
        </p:nvSpPr>
        <p:spPr bwMode="auto">
          <a:xfrm>
            <a:off x="2305050" y="5105400"/>
            <a:ext cx="1581150" cy="369332"/>
          </a:xfrm>
          <a:custGeom>
            <a:avLst/>
            <a:gdLst>
              <a:gd name="T0" fmla="*/ 150 w 996"/>
              <a:gd name="T1" fmla="*/ 58 h 544"/>
              <a:gd name="T2" fmla="*/ 372 w 996"/>
              <a:gd name="T3" fmla="*/ 0 h 544"/>
              <a:gd name="T4" fmla="*/ 564 w 996"/>
              <a:gd name="T5" fmla="*/ 48 h 544"/>
              <a:gd name="T6" fmla="*/ 756 w 996"/>
              <a:gd name="T7" fmla="*/ 96 h 544"/>
              <a:gd name="T8" fmla="*/ 946 w 996"/>
              <a:gd name="T9" fmla="*/ 166 h 544"/>
              <a:gd name="T10" fmla="*/ 982 w 996"/>
              <a:gd name="T11" fmla="*/ 188 h 544"/>
              <a:gd name="T12" fmla="*/ 996 w 996"/>
              <a:gd name="T13" fmla="*/ 336 h 544"/>
              <a:gd name="T14" fmla="*/ 940 w 996"/>
              <a:gd name="T15" fmla="*/ 372 h 544"/>
              <a:gd name="T16" fmla="*/ 854 w 996"/>
              <a:gd name="T17" fmla="*/ 330 h 544"/>
              <a:gd name="T18" fmla="*/ 780 w 996"/>
              <a:gd name="T19" fmla="*/ 298 h 544"/>
              <a:gd name="T20" fmla="*/ 762 w 996"/>
              <a:gd name="T21" fmla="*/ 400 h 544"/>
              <a:gd name="T22" fmla="*/ 788 w 996"/>
              <a:gd name="T23" fmla="*/ 514 h 544"/>
              <a:gd name="T24" fmla="*/ 834 w 996"/>
              <a:gd name="T25" fmla="*/ 536 h 544"/>
              <a:gd name="T26" fmla="*/ 756 w 996"/>
              <a:gd name="T27" fmla="*/ 528 h 544"/>
              <a:gd name="T28" fmla="*/ 692 w 996"/>
              <a:gd name="T29" fmla="*/ 418 h 544"/>
              <a:gd name="T30" fmla="*/ 680 w 996"/>
              <a:gd name="T31" fmla="*/ 466 h 544"/>
              <a:gd name="T32" fmla="*/ 612 w 996"/>
              <a:gd name="T33" fmla="*/ 514 h 544"/>
              <a:gd name="T34" fmla="*/ 538 w 996"/>
              <a:gd name="T35" fmla="*/ 474 h 544"/>
              <a:gd name="T36" fmla="*/ 564 w 996"/>
              <a:gd name="T37" fmla="*/ 384 h 544"/>
              <a:gd name="T38" fmla="*/ 454 w 996"/>
              <a:gd name="T39" fmla="*/ 274 h 544"/>
              <a:gd name="T40" fmla="*/ 346 w 996"/>
              <a:gd name="T41" fmla="*/ 254 h 544"/>
              <a:gd name="T42" fmla="*/ 270 w 996"/>
              <a:gd name="T43" fmla="*/ 360 h 544"/>
              <a:gd name="T44" fmla="*/ 276 w 996"/>
              <a:gd name="T45" fmla="*/ 480 h 544"/>
              <a:gd name="T46" fmla="*/ 276 w 996"/>
              <a:gd name="T47" fmla="*/ 518 h 544"/>
              <a:gd name="T48" fmla="*/ 134 w 996"/>
              <a:gd name="T49" fmla="*/ 364 h 544"/>
              <a:gd name="T50" fmla="*/ 186 w 996"/>
              <a:gd name="T51" fmla="*/ 248 h 544"/>
              <a:gd name="T52" fmla="*/ 118 w 996"/>
              <a:gd name="T53" fmla="*/ 220 h 544"/>
              <a:gd name="T54" fmla="*/ 92 w 996"/>
              <a:gd name="T55" fmla="*/ 378 h 544"/>
              <a:gd name="T56" fmla="*/ 0 w 996"/>
              <a:gd name="T57" fmla="*/ 426 h 544"/>
              <a:gd name="T58" fmla="*/ 14 w 996"/>
              <a:gd name="T59" fmla="*/ 380 h 544"/>
              <a:gd name="T60" fmla="*/ 70 w 996"/>
              <a:gd name="T61" fmla="*/ 352 h 544"/>
              <a:gd name="T62" fmla="*/ 84 w 996"/>
              <a:gd name="T63" fmla="*/ 192 h 544"/>
              <a:gd name="T64" fmla="*/ 112 w 996"/>
              <a:gd name="T65" fmla="*/ 9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6" h="544">
                <a:moveTo>
                  <a:pt x="112" y="90"/>
                </a:moveTo>
                <a:lnTo>
                  <a:pt x="150" y="58"/>
                </a:lnTo>
                <a:lnTo>
                  <a:pt x="238" y="14"/>
                </a:lnTo>
                <a:lnTo>
                  <a:pt x="372" y="0"/>
                </a:lnTo>
                <a:lnTo>
                  <a:pt x="486" y="16"/>
                </a:lnTo>
                <a:lnTo>
                  <a:pt x="564" y="48"/>
                </a:lnTo>
                <a:lnTo>
                  <a:pt x="660" y="96"/>
                </a:lnTo>
                <a:lnTo>
                  <a:pt x="756" y="96"/>
                </a:lnTo>
                <a:lnTo>
                  <a:pt x="900" y="144"/>
                </a:lnTo>
                <a:lnTo>
                  <a:pt x="946" y="166"/>
                </a:lnTo>
                <a:lnTo>
                  <a:pt x="996" y="144"/>
                </a:lnTo>
                <a:lnTo>
                  <a:pt x="982" y="188"/>
                </a:lnTo>
                <a:lnTo>
                  <a:pt x="982" y="242"/>
                </a:lnTo>
                <a:lnTo>
                  <a:pt x="996" y="336"/>
                </a:lnTo>
                <a:lnTo>
                  <a:pt x="972" y="364"/>
                </a:lnTo>
                <a:lnTo>
                  <a:pt x="940" y="372"/>
                </a:lnTo>
                <a:lnTo>
                  <a:pt x="900" y="336"/>
                </a:lnTo>
                <a:lnTo>
                  <a:pt x="854" y="330"/>
                </a:lnTo>
                <a:lnTo>
                  <a:pt x="820" y="296"/>
                </a:lnTo>
                <a:lnTo>
                  <a:pt x="780" y="298"/>
                </a:lnTo>
                <a:lnTo>
                  <a:pt x="774" y="342"/>
                </a:lnTo>
                <a:lnTo>
                  <a:pt x="762" y="400"/>
                </a:lnTo>
                <a:lnTo>
                  <a:pt x="776" y="476"/>
                </a:lnTo>
                <a:lnTo>
                  <a:pt x="788" y="514"/>
                </a:lnTo>
                <a:lnTo>
                  <a:pt x="830" y="520"/>
                </a:lnTo>
                <a:lnTo>
                  <a:pt x="834" y="536"/>
                </a:lnTo>
                <a:lnTo>
                  <a:pt x="802" y="544"/>
                </a:lnTo>
                <a:lnTo>
                  <a:pt x="756" y="528"/>
                </a:lnTo>
                <a:lnTo>
                  <a:pt x="704" y="462"/>
                </a:lnTo>
                <a:lnTo>
                  <a:pt x="692" y="418"/>
                </a:lnTo>
                <a:lnTo>
                  <a:pt x="678" y="440"/>
                </a:lnTo>
                <a:lnTo>
                  <a:pt x="680" y="466"/>
                </a:lnTo>
                <a:lnTo>
                  <a:pt x="646" y="496"/>
                </a:lnTo>
                <a:lnTo>
                  <a:pt x="612" y="514"/>
                </a:lnTo>
                <a:cubicBezTo>
                  <a:pt x="598" y="507"/>
                  <a:pt x="563" y="500"/>
                  <a:pt x="542" y="500"/>
                </a:cubicBezTo>
                <a:lnTo>
                  <a:pt x="538" y="474"/>
                </a:lnTo>
                <a:lnTo>
                  <a:pt x="612" y="480"/>
                </a:lnTo>
                <a:lnTo>
                  <a:pt x="564" y="384"/>
                </a:lnTo>
                <a:lnTo>
                  <a:pt x="516" y="288"/>
                </a:lnTo>
                <a:lnTo>
                  <a:pt x="454" y="274"/>
                </a:lnTo>
                <a:lnTo>
                  <a:pt x="378" y="228"/>
                </a:lnTo>
                <a:lnTo>
                  <a:pt x="346" y="254"/>
                </a:lnTo>
                <a:lnTo>
                  <a:pt x="310" y="304"/>
                </a:lnTo>
                <a:lnTo>
                  <a:pt x="270" y="360"/>
                </a:lnTo>
                <a:lnTo>
                  <a:pt x="236" y="426"/>
                </a:lnTo>
                <a:lnTo>
                  <a:pt x="276" y="480"/>
                </a:lnTo>
                <a:lnTo>
                  <a:pt x="308" y="504"/>
                </a:lnTo>
                <a:lnTo>
                  <a:pt x="276" y="518"/>
                </a:lnTo>
                <a:lnTo>
                  <a:pt x="234" y="512"/>
                </a:lnTo>
                <a:lnTo>
                  <a:pt x="134" y="364"/>
                </a:lnTo>
                <a:lnTo>
                  <a:pt x="180" y="288"/>
                </a:lnTo>
                <a:lnTo>
                  <a:pt x="186" y="248"/>
                </a:lnTo>
                <a:lnTo>
                  <a:pt x="132" y="144"/>
                </a:lnTo>
                <a:lnTo>
                  <a:pt x="118" y="220"/>
                </a:lnTo>
                <a:lnTo>
                  <a:pt x="126" y="294"/>
                </a:lnTo>
                <a:lnTo>
                  <a:pt x="92" y="378"/>
                </a:lnTo>
                <a:lnTo>
                  <a:pt x="36" y="432"/>
                </a:lnTo>
                <a:lnTo>
                  <a:pt x="0" y="426"/>
                </a:lnTo>
                <a:lnTo>
                  <a:pt x="0" y="392"/>
                </a:lnTo>
                <a:lnTo>
                  <a:pt x="14" y="380"/>
                </a:lnTo>
                <a:lnTo>
                  <a:pt x="36" y="400"/>
                </a:lnTo>
                <a:lnTo>
                  <a:pt x="70" y="352"/>
                </a:lnTo>
                <a:lnTo>
                  <a:pt x="84" y="288"/>
                </a:lnTo>
                <a:lnTo>
                  <a:pt x="84" y="192"/>
                </a:lnTo>
                <a:lnTo>
                  <a:pt x="92" y="136"/>
                </a:lnTo>
                <a:lnTo>
                  <a:pt x="112" y="94"/>
                </a:lnTo>
              </a:path>
            </a:pathLst>
          </a:custGeom>
          <a:solidFill>
            <a:srgbClr val="9E6014"/>
          </a:solidFill>
          <a:ln w="28575" cap="flat" cmpd="sng">
            <a:solidFill>
              <a:srgbClr val="FF0000"/>
            </a:solidFill>
            <a:prstDash val="solid"/>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5921" dir="2700000" algn="ctr" rotWithShape="0">
                    <a:schemeClr val="bg2"/>
                  </a:outerShdw>
                </a:effectLst>
              </a14:hiddenEffects>
            </a:ext>
          </a:extLst>
        </p:spPr>
        <p:txBody>
          <a:bodyPr>
            <a:spAutoFit/>
          </a:bodyPr>
          <a:lstStyle/>
          <a:p>
            <a:pPr>
              <a:defRPr/>
            </a:pPr>
            <a:endParaRPr lang="en-US">
              <a:solidFill>
                <a:prstClr val="black"/>
              </a:solidFill>
              <a:effectLst>
                <a:outerShdw blurRad="38100" dist="38100" dir="2700000" algn="tl">
                  <a:srgbClr val="000000">
                    <a:alpha val="43137"/>
                  </a:srgbClr>
                </a:outerShdw>
              </a:effectLst>
              <a:latin typeface="Avenir Book"/>
              <a:cs typeface="Avenir Book"/>
            </a:endParaRPr>
          </a:p>
        </p:txBody>
      </p:sp>
      <p:grpSp>
        <p:nvGrpSpPr>
          <p:cNvPr id="4" name="Group 1"/>
          <p:cNvGrpSpPr/>
          <p:nvPr/>
        </p:nvGrpSpPr>
        <p:grpSpPr>
          <a:xfrm>
            <a:off x="1981200" y="4724400"/>
            <a:ext cx="2514600" cy="1692275"/>
            <a:chOff x="1981200" y="4724400"/>
            <a:chExt cx="2514600" cy="1692275"/>
          </a:xfrm>
        </p:grpSpPr>
        <p:pic>
          <p:nvPicPr>
            <p:cNvPr id="29731" name="Picture 3" descr="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724400"/>
              <a:ext cx="2514600" cy="16922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12719" name="Freeform 15" descr="Wide upward diagonal"/>
            <p:cNvSpPr>
              <a:spLocks/>
            </p:cNvSpPr>
            <p:nvPr/>
          </p:nvSpPr>
          <p:spPr bwMode="auto">
            <a:xfrm>
              <a:off x="2305050" y="5121274"/>
              <a:ext cx="1581150" cy="822325"/>
            </a:xfrm>
            <a:custGeom>
              <a:avLst/>
              <a:gdLst>
                <a:gd name="T0" fmla="*/ 150 w 996"/>
                <a:gd name="T1" fmla="*/ 58 h 544"/>
                <a:gd name="T2" fmla="*/ 372 w 996"/>
                <a:gd name="T3" fmla="*/ 0 h 544"/>
                <a:gd name="T4" fmla="*/ 564 w 996"/>
                <a:gd name="T5" fmla="*/ 48 h 544"/>
                <a:gd name="T6" fmla="*/ 756 w 996"/>
                <a:gd name="T7" fmla="*/ 96 h 544"/>
                <a:gd name="T8" fmla="*/ 946 w 996"/>
                <a:gd name="T9" fmla="*/ 166 h 544"/>
                <a:gd name="T10" fmla="*/ 982 w 996"/>
                <a:gd name="T11" fmla="*/ 188 h 544"/>
                <a:gd name="T12" fmla="*/ 996 w 996"/>
                <a:gd name="T13" fmla="*/ 336 h 544"/>
                <a:gd name="T14" fmla="*/ 940 w 996"/>
                <a:gd name="T15" fmla="*/ 372 h 544"/>
                <a:gd name="T16" fmla="*/ 854 w 996"/>
                <a:gd name="T17" fmla="*/ 330 h 544"/>
                <a:gd name="T18" fmla="*/ 780 w 996"/>
                <a:gd name="T19" fmla="*/ 298 h 544"/>
                <a:gd name="T20" fmla="*/ 762 w 996"/>
                <a:gd name="T21" fmla="*/ 400 h 544"/>
                <a:gd name="T22" fmla="*/ 788 w 996"/>
                <a:gd name="T23" fmla="*/ 514 h 544"/>
                <a:gd name="T24" fmla="*/ 834 w 996"/>
                <a:gd name="T25" fmla="*/ 536 h 544"/>
                <a:gd name="T26" fmla="*/ 756 w 996"/>
                <a:gd name="T27" fmla="*/ 528 h 544"/>
                <a:gd name="T28" fmla="*/ 692 w 996"/>
                <a:gd name="T29" fmla="*/ 418 h 544"/>
                <a:gd name="T30" fmla="*/ 680 w 996"/>
                <a:gd name="T31" fmla="*/ 466 h 544"/>
                <a:gd name="T32" fmla="*/ 612 w 996"/>
                <a:gd name="T33" fmla="*/ 514 h 544"/>
                <a:gd name="T34" fmla="*/ 538 w 996"/>
                <a:gd name="T35" fmla="*/ 474 h 544"/>
                <a:gd name="T36" fmla="*/ 564 w 996"/>
                <a:gd name="T37" fmla="*/ 384 h 544"/>
                <a:gd name="T38" fmla="*/ 454 w 996"/>
                <a:gd name="T39" fmla="*/ 274 h 544"/>
                <a:gd name="T40" fmla="*/ 346 w 996"/>
                <a:gd name="T41" fmla="*/ 254 h 544"/>
                <a:gd name="T42" fmla="*/ 270 w 996"/>
                <a:gd name="T43" fmla="*/ 360 h 544"/>
                <a:gd name="T44" fmla="*/ 276 w 996"/>
                <a:gd name="T45" fmla="*/ 480 h 544"/>
                <a:gd name="T46" fmla="*/ 276 w 996"/>
                <a:gd name="T47" fmla="*/ 518 h 544"/>
                <a:gd name="T48" fmla="*/ 134 w 996"/>
                <a:gd name="T49" fmla="*/ 364 h 544"/>
                <a:gd name="T50" fmla="*/ 186 w 996"/>
                <a:gd name="T51" fmla="*/ 248 h 544"/>
                <a:gd name="T52" fmla="*/ 118 w 996"/>
                <a:gd name="T53" fmla="*/ 220 h 544"/>
                <a:gd name="T54" fmla="*/ 92 w 996"/>
                <a:gd name="T55" fmla="*/ 378 h 544"/>
                <a:gd name="T56" fmla="*/ 0 w 996"/>
                <a:gd name="T57" fmla="*/ 426 h 544"/>
                <a:gd name="T58" fmla="*/ 14 w 996"/>
                <a:gd name="T59" fmla="*/ 380 h 544"/>
                <a:gd name="T60" fmla="*/ 70 w 996"/>
                <a:gd name="T61" fmla="*/ 352 h 544"/>
                <a:gd name="T62" fmla="*/ 84 w 996"/>
                <a:gd name="T63" fmla="*/ 192 h 544"/>
                <a:gd name="T64" fmla="*/ 112 w 996"/>
                <a:gd name="T65" fmla="*/ 9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6" h="544">
                  <a:moveTo>
                    <a:pt x="112" y="90"/>
                  </a:moveTo>
                  <a:lnTo>
                    <a:pt x="150" y="58"/>
                  </a:lnTo>
                  <a:lnTo>
                    <a:pt x="238" y="14"/>
                  </a:lnTo>
                  <a:lnTo>
                    <a:pt x="372" y="0"/>
                  </a:lnTo>
                  <a:lnTo>
                    <a:pt x="486" y="16"/>
                  </a:lnTo>
                  <a:lnTo>
                    <a:pt x="564" y="48"/>
                  </a:lnTo>
                  <a:lnTo>
                    <a:pt x="660" y="96"/>
                  </a:lnTo>
                  <a:lnTo>
                    <a:pt x="756" y="96"/>
                  </a:lnTo>
                  <a:lnTo>
                    <a:pt x="900" y="144"/>
                  </a:lnTo>
                  <a:lnTo>
                    <a:pt x="946" y="166"/>
                  </a:lnTo>
                  <a:lnTo>
                    <a:pt x="996" y="144"/>
                  </a:lnTo>
                  <a:lnTo>
                    <a:pt x="982" y="188"/>
                  </a:lnTo>
                  <a:lnTo>
                    <a:pt x="982" y="242"/>
                  </a:lnTo>
                  <a:lnTo>
                    <a:pt x="996" y="336"/>
                  </a:lnTo>
                  <a:lnTo>
                    <a:pt x="972" y="364"/>
                  </a:lnTo>
                  <a:lnTo>
                    <a:pt x="940" y="372"/>
                  </a:lnTo>
                  <a:lnTo>
                    <a:pt x="900" y="336"/>
                  </a:lnTo>
                  <a:lnTo>
                    <a:pt x="854" y="330"/>
                  </a:lnTo>
                  <a:lnTo>
                    <a:pt x="820" y="296"/>
                  </a:lnTo>
                  <a:lnTo>
                    <a:pt x="780" y="298"/>
                  </a:lnTo>
                  <a:lnTo>
                    <a:pt x="774" y="342"/>
                  </a:lnTo>
                  <a:lnTo>
                    <a:pt x="762" y="400"/>
                  </a:lnTo>
                  <a:lnTo>
                    <a:pt x="776" y="476"/>
                  </a:lnTo>
                  <a:lnTo>
                    <a:pt x="788" y="514"/>
                  </a:lnTo>
                  <a:lnTo>
                    <a:pt x="830" y="520"/>
                  </a:lnTo>
                  <a:lnTo>
                    <a:pt x="834" y="536"/>
                  </a:lnTo>
                  <a:lnTo>
                    <a:pt x="802" y="544"/>
                  </a:lnTo>
                  <a:lnTo>
                    <a:pt x="756" y="528"/>
                  </a:lnTo>
                  <a:lnTo>
                    <a:pt x="704" y="462"/>
                  </a:lnTo>
                  <a:lnTo>
                    <a:pt x="692" y="418"/>
                  </a:lnTo>
                  <a:lnTo>
                    <a:pt x="678" y="440"/>
                  </a:lnTo>
                  <a:lnTo>
                    <a:pt x="680" y="466"/>
                  </a:lnTo>
                  <a:lnTo>
                    <a:pt x="646" y="496"/>
                  </a:lnTo>
                  <a:lnTo>
                    <a:pt x="612" y="514"/>
                  </a:lnTo>
                  <a:cubicBezTo>
                    <a:pt x="598" y="507"/>
                    <a:pt x="563" y="500"/>
                    <a:pt x="542" y="500"/>
                  </a:cubicBezTo>
                  <a:lnTo>
                    <a:pt x="538" y="474"/>
                  </a:lnTo>
                  <a:lnTo>
                    <a:pt x="612" y="480"/>
                  </a:lnTo>
                  <a:lnTo>
                    <a:pt x="564" y="384"/>
                  </a:lnTo>
                  <a:lnTo>
                    <a:pt x="516" y="288"/>
                  </a:lnTo>
                  <a:lnTo>
                    <a:pt x="454" y="274"/>
                  </a:lnTo>
                  <a:lnTo>
                    <a:pt x="378" y="228"/>
                  </a:lnTo>
                  <a:lnTo>
                    <a:pt x="346" y="254"/>
                  </a:lnTo>
                  <a:lnTo>
                    <a:pt x="310" y="304"/>
                  </a:lnTo>
                  <a:lnTo>
                    <a:pt x="270" y="360"/>
                  </a:lnTo>
                  <a:lnTo>
                    <a:pt x="236" y="426"/>
                  </a:lnTo>
                  <a:lnTo>
                    <a:pt x="276" y="480"/>
                  </a:lnTo>
                  <a:lnTo>
                    <a:pt x="308" y="504"/>
                  </a:lnTo>
                  <a:lnTo>
                    <a:pt x="276" y="518"/>
                  </a:lnTo>
                  <a:lnTo>
                    <a:pt x="234" y="512"/>
                  </a:lnTo>
                  <a:lnTo>
                    <a:pt x="134" y="364"/>
                  </a:lnTo>
                  <a:lnTo>
                    <a:pt x="180" y="288"/>
                  </a:lnTo>
                  <a:lnTo>
                    <a:pt x="186" y="248"/>
                  </a:lnTo>
                  <a:lnTo>
                    <a:pt x="132" y="144"/>
                  </a:lnTo>
                  <a:lnTo>
                    <a:pt x="118" y="220"/>
                  </a:lnTo>
                  <a:lnTo>
                    <a:pt x="126" y="294"/>
                  </a:lnTo>
                  <a:lnTo>
                    <a:pt x="92" y="378"/>
                  </a:lnTo>
                  <a:lnTo>
                    <a:pt x="36" y="432"/>
                  </a:lnTo>
                  <a:lnTo>
                    <a:pt x="0" y="426"/>
                  </a:lnTo>
                  <a:lnTo>
                    <a:pt x="0" y="392"/>
                  </a:lnTo>
                  <a:lnTo>
                    <a:pt x="14" y="380"/>
                  </a:lnTo>
                  <a:lnTo>
                    <a:pt x="36" y="400"/>
                  </a:lnTo>
                  <a:lnTo>
                    <a:pt x="70" y="352"/>
                  </a:lnTo>
                  <a:lnTo>
                    <a:pt x="84" y="288"/>
                  </a:lnTo>
                  <a:lnTo>
                    <a:pt x="84" y="192"/>
                  </a:lnTo>
                  <a:lnTo>
                    <a:pt x="92" y="136"/>
                  </a:lnTo>
                  <a:lnTo>
                    <a:pt x="112" y="94"/>
                  </a:lnTo>
                </a:path>
              </a:pathLst>
            </a:custGeom>
            <a:pattFill prst="wdUpDiag">
              <a:fgClr>
                <a:schemeClr val="tx1"/>
              </a:fgClr>
              <a:bgClr>
                <a:srgbClr val="E4902A"/>
              </a:bgClr>
            </a:pattFill>
            <a:ln w="28575" cap="flat" cmpd="sng">
              <a:solidFill>
                <a:srgbClr val="FF0000"/>
              </a:solidFill>
              <a:prstDash val="solid"/>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5921" dir="2700000" algn="ctr" rotWithShape="0">
                      <a:schemeClr val="bg2"/>
                    </a:outerShdw>
                  </a:effectLst>
                </a14:hiddenEffects>
              </a:ext>
            </a:extLst>
          </p:spPr>
          <p:txBody>
            <a:bodyPr wrap="square">
              <a:spAutoFit/>
            </a:bodyPr>
            <a:lstStyle/>
            <a:p>
              <a:pPr>
                <a:defRPr/>
              </a:pPr>
              <a:endParaRPr lang="en-US">
                <a:solidFill>
                  <a:prstClr val="black"/>
                </a:solidFill>
                <a:effectLst>
                  <a:outerShdw blurRad="38100" dist="38100" dir="2700000" algn="tl">
                    <a:srgbClr val="000000">
                      <a:alpha val="43137"/>
                    </a:srgbClr>
                  </a:outerShdw>
                </a:effectLst>
                <a:latin typeface="Avenir Book"/>
                <a:cs typeface="Avenir Book"/>
              </a:endParaRPr>
            </a:p>
          </p:txBody>
        </p:sp>
      </p:grpSp>
      <p:sp>
        <p:nvSpPr>
          <p:cNvPr id="712720" name="Text Box 16"/>
          <p:cNvSpPr txBox="1">
            <a:spLocks noChangeArrowheads="1"/>
          </p:cNvSpPr>
          <p:nvPr/>
        </p:nvSpPr>
        <p:spPr bwMode="auto">
          <a:xfrm>
            <a:off x="7010400" y="1574800"/>
            <a:ext cx="1120820" cy="707886"/>
          </a:xfrm>
          <a:prstGeom prst="rect">
            <a:avLst/>
          </a:prstGeom>
          <a:noFill/>
          <a:ln w="9525">
            <a:solidFill>
              <a:schemeClr val="bg1"/>
            </a:solidFill>
            <a:miter lim="800000"/>
            <a:headEnd/>
            <a:tailEnd/>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solidFill>
                  <a:prstClr val="white"/>
                </a:solidFill>
                <a:latin typeface="Avenir Book"/>
                <a:cs typeface="Avenir Book"/>
              </a:rPr>
              <a:t>outdoor</a:t>
            </a:r>
          </a:p>
          <a:p>
            <a:pPr>
              <a:defRPr/>
            </a:pPr>
            <a:r>
              <a:rPr lang="en-US" sz="2000" dirty="0">
                <a:solidFill>
                  <a:prstClr val="white"/>
                </a:solidFill>
                <a:latin typeface="Avenir Book"/>
                <a:cs typeface="Avenir Book"/>
              </a:rPr>
              <a:t>wildlife</a:t>
            </a:r>
          </a:p>
        </p:txBody>
      </p:sp>
      <p:grpSp>
        <p:nvGrpSpPr>
          <p:cNvPr id="6" name="Group 17"/>
          <p:cNvGrpSpPr>
            <a:grpSpLocks/>
          </p:cNvGrpSpPr>
          <p:nvPr/>
        </p:nvGrpSpPr>
        <p:grpSpPr bwMode="auto">
          <a:xfrm>
            <a:off x="4876800" y="3429000"/>
            <a:ext cx="2514600" cy="1692275"/>
            <a:chOff x="3072" y="2150"/>
            <a:chExt cx="1584" cy="1066"/>
          </a:xfrm>
        </p:grpSpPr>
        <p:pic>
          <p:nvPicPr>
            <p:cNvPr id="29722" name="Picture 18" descr="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2150"/>
              <a:ext cx="1584" cy="106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12723" name="Freeform 19"/>
            <p:cNvSpPr>
              <a:spLocks/>
            </p:cNvSpPr>
            <p:nvPr/>
          </p:nvSpPr>
          <p:spPr bwMode="auto">
            <a:xfrm>
              <a:off x="3276" y="2390"/>
              <a:ext cx="996" cy="566"/>
            </a:xfrm>
            <a:custGeom>
              <a:avLst/>
              <a:gdLst>
                <a:gd name="T0" fmla="*/ 150 w 996"/>
                <a:gd name="T1" fmla="*/ 58 h 544"/>
                <a:gd name="T2" fmla="*/ 372 w 996"/>
                <a:gd name="T3" fmla="*/ 0 h 544"/>
                <a:gd name="T4" fmla="*/ 564 w 996"/>
                <a:gd name="T5" fmla="*/ 48 h 544"/>
                <a:gd name="T6" fmla="*/ 756 w 996"/>
                <a:gd name="T7" fmla="*/ 96 h 544"/>
                <a:gd name="T8" fmla="*/ 946 w 996"/>
                <a:gd name="T9" fmla="*/ 166 h 544"/>
                <a:gd name="T10" fmla="*/ 982 w 996"/>
                <a:gd name="T11" fmla="*/ 188 h 544"/>
                <a:gd name="T12" fmla="*/ 996 w 996"/>
                <a:gd name="T13" fmla="*/ 336 h 544"/>
                <a:gd name="T14" fmla="*/ 940 w 996"/>
                <a:gd name="T15" fmla="*/ 372 h 544"/>
                <a:gd name="T16" fmla="*/ 854 w 996"/>
                <a:gd name="T17" fmla="*/ 330 h 544"/>
                <a:gd name="T18" fmla="*/ 780 w 996"/>
                <a:gd name="T19" fmla="*/ 298 h 544"/>
                <a:gd name="T20" fmla="*/ 762 w 996"/>
                <a:gd name="T21" fmla="*/ 400 h 544"/>
                <a:gd name="T22" fmla="*/ 788 w 996"/>
                <a:gd name="T23" fmla="*/ 514 h 544"/>
                <a:gd name="T24" fmla="*/ 834 w 996"/>
                <a:gd name="T25" fmla="*/ 536 h 544"/>
                <a:gd name="T26" fmla="*/ 756 w 996"/>
                <a:gd name="T27" fmla="*/ 528 h 544"/>
                <a:gd name="T28" fmla="*/ 692 w 996"/>
                <a:gd name="T29" fmla="*/ 418 h 544"/>
                <a:gd name="T30" fmla="*/ 680 w 996"/>
                <a:gd name="T31" fmla="*/ 466 h 544"/>
                <a:gd name="T32" fmla="*/ 612 w 996"/>
                <a:gd name="T33" fmla="*/ 514 h 544"/>
                <a:gd name="T34" fmla="*/ 538 w 996"/>
                <a:gd name="T35" fmla="*/ 474 h 544"/>
                <a:gd name="T36" fmla="*/ 564 w 996"/>
                <a:gd name="T37" fmla="*/ 384 h 544"/>
                <a:gd name="T38" fmla="*/ 454 w 996"/>
                <a:gd name="T39" fmla="*/ 274 h 544"/>
                <a:gd name="T40" fmla="*/ 346 w 996"/>
                <a:gd name="T41" fmla="*/ 254 h 544"/>
                <a:gd name="T42" fmla="*/ 270 w 996"/>
                <a:gd name="T43" fmla="*/ 360 h 544"/>
                <a:gd name="T44" fmla="*/ 276 w 996"/>
                <a:gd name="T45" fmla="*/ 480 h 544"/>
                <a:gd name="T46" fmla="*/ 276 w 996"/>
                <a:gd name="T47" fmla="*/ 518 h 544"/>
                <a:gd name="T48" fmla="*/ 134 w 996"/>
                <a:gd name="T49" fmla="*/ 364 h 544"/>
                <a:gd name="T50" fmla="*/ 186 w 996"/>
                <a:gd name="T51" fmla="*/ 248 h 544"/>
                <a:gd name="T52" fmla="*/ 118 w 996"/>
                <a:gd name="T53" fmla="*/ 220 h 544"/>
                <a:gd name="T54" fmla="*/ 92 w 996"/>
                <a:gd name="T55" fmla="*/ 378 h 544"/>
                <a:gd name="T56" fmla="*/ 0 w 996"/>
                <a:gd name="T57" fmla="*/ 426 h 544"/>
                <a:gd name="T58" fmla="*/ 14 w 996"/>
                <a:gd name="T59" fmla="*/ 380 h 544"/>
                <a:gd name="T60" fmla="*/ 70 w 996"/>
                <a:gd name="T61" fmla="*/ 352 h 544"/>
                <a:gd name="T62" fmla="*/ 84 w 996"/>
                <a:gd name="T63" fmla="*/ 192 h 544"/>
                <a:gd name="T64" fmla="*/ 112 w 996"/>
                <a:gd name="T65" fmla="*/ 9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6" h="544">
                  <a:moveTo>
                    <a:pt x="112" y="90"/>
                  </a:moveTo>
                  <a:lnTo>
                    <a:pt x="150" y="58"/>
                  </a:lnTo>
                  <a:lnTo>
                    <a:pt x="238" y="14"/>
                  </a:lnTo>
                  <a:lnTo>
                    <a:pt x="372" y="0"/>
                  </a:lnTo>
                  <a:lnTo>
                    <a:pt x="486" y="16"/>
                  </a:lnTo>
                  <a:lnTo>
                    <a:pt x="564" y="48"/>
                  </a:lnTo>
                  <a:lnTo>
                    <a:pt x="660" y="96"/>
                  </a:lnTo>
                  <a:lnTo>
                    <a:pt x="756" y="96"/>
                  </a:lnTo>
                  <a:lnTo>
                    <a:pt x="900" y="144"/>
                  </a:lnTo>
                  <a:lnTo>
                    <a:pt x="946" y="166"/>
                  </a:lnTo>
                  <a:lnTo>
                    <a:pt x="996" y="144"/>
                  </a:lnTo>
                  <a:lnTo>
                    <a:pt x="982" y="188"/>
                  </a:lnTo>
                  <a:lnTo>
                    <a:pt x="982" y="242"/>
                  </a:lnTo>
                  <a:lnTo>
                    <a:pt x="996" y="336"/>
                  </a:lnTo>
                  <a:lnTo>
                    <a:pt x="972" y="364"/>
                  </a:lnTo>
                  <a:lnTo>
                    <a:pt x="940" y="372"/>
                  </a:lnTo>
                  <a:lnTo>
                    <a:pt x="900" y="336"/>
                  </a:lnTo>
                  <a:lnTo>
                    <a:pt x="854" y="330"/>
                  </a:lnTo>
                  <a:lnTo>
                    <a:pt x="820" y="296"/>
                  </a:lnTo>
                  <a:lnTo>
                    <a:pt x="780" y="298"/>
                  </a:lnTo>
                  <a:lnTo>
                    <a:pt x="774" y="342"/>
                  </a:lnTo>
                  <a:lnTo>
                    <a:pt x="762" y="400"/>
                  </a:lnTo>
                  <a:lnTo>
                    <a:pt x="776" y="476"/>
                  </a:lnTo>
                  <a:lnTo>
                    <a:pt x="788" y="514"/>
                  </a:lnTo>
                  <a:lnTo>
                    <a:pt x="830" y="520"/>
                  </a:lnTo>
                  <a:lnTo>
                    <a:pt x="834" y="536"/>
                  </a:lnTo>
                  <a:lnTo>
                    <a:pt x="802" y="544"/>
                  </a:lnTo>
                  <a:lnTo>
                    <a:pt x="756" y="528"/>
                  </a:lnTo>
                  <a:lnTo>
                    <a:pt x="704" y="462"/>
                  </a:lnTo>
                  <a:lnTo>
                    <a:pt x="692" y="418"/>
                  </a:lnTo>
                  <a:lnTo>
                    <a:pt x="678" y="440"/>
                  </a:lnTo>
                  <a:lnTo>
                    <a:pt x="680" y="466"/>
                  </a:lnTo>
                  <a:lnTo>
                    <a:pt x="646" y="496"/>
                  </a:lnTo>
                  <a:lnTo>
                    <a:pt x="612" y="514"/>
                  </a:lnTo>
                  <a:cubicBezTo>
                    <a:pt x="598" y="507"/>
                    <a:pt x="563" y="500"/>
                    <a:pt x="542" y="500"/>
                  </a:cubicBezTo>
                  <a:lnTo>
                    <a:pt x="538" y="474"/>
                  </a:lnTo>
                  <a:lnTo>
                    <a:pt x="612" y="480"/>
                  </a:lnTo>
                  <a:lnTo>
                    <a:pt x="564" y="384"/>
                  </a:lnTo>
                  <a:lnTo>
                    <a:pt x="516" y="288"/>
                  </a:lnTo>
                  <a:lnTo>
                    <a:pt x="454" y="274"/>
                  </a:lnTo>
                  <a:lnTo>
                    <a:pt x="378" y="228"/>
                  </a:lnTo>
                  <a:lnTo>
                    <a:pt x="346" y="254"/>
                  </a:lnTo>
                  <a:lnTo>
                    <a:pt x="310" y="304"/>
                  </a:lnTo>
                  <a:lnTo>
                    <a:pt x="270" y="360"/>
                  </a:lnTo>
                  <a:lnTo>
                    <a:pt x="236" y="426"/>
                  </a:lnTo>
                  <a:lnTo>
                    <a:pt x="276" y="480"/>
                  </a:lnTo>
                  <a:lnTo>
                    <a:pt x="308" y="504"/>
                  </a:lnTo>
                  <a:lnTo>
                    <a:pt x="276" y="518"/>
                  </a:lnTo>
                  <a:lnTo>
                    <a:pt x="234" y="512"/>
                  </a:lnTo>
                  <a:lnTo>
                    <a:pt x="134" y="364"/>
                  </a:lnTo>
                  <a:lnTo>
                    <a:pt x="180" y="288"/>
                  </a:lnTo>
                  <a:lnTo>
                    <a:pt x="186" y="248"/>
                  </a:lnTo>
                  <a:lnTo>
                    <a:pt x="132" y="144"/>
                  </a:lnTo>
                  <a:lnTo>
                    <a:pt x="118" y="220"/>
                  </a:lnTo>
                  <a:lnTo>
                    <a:pt x="126" y="294"/>
                  </a:lnTo>
                  <a:lnTo>
                    <a:pt x="92" y="378"/>
                  </a:lnTo>
                  <a:lnTo>
                    <a:pt x="36" y="432"/>
                  </a:lnTo>
                  <a:lnTo>
                    <a:pt x="0" y="426"/>
                  </a:lnTo>
                  <a:lnTo>
                    <a:pt x="0" y="392"/>
                  </a:lnTo>
                  <a:lnTo>
                    <a:pt x="14" y="380"/>
                  </a:lnTo>
                  <a:lnTo>
                    <a:pt x="36" y="400"/>
                  </a:lnTo>
                  <a:lnTo>
                    <a:pt x="70" y="352"/>
                  </a:lnTo>
                  <a:lnTo>
                    <a:pt x="84" y="288"/>
                  </a:lnTo>
                  <a:lnTo>
                    <a:pt x="84" y="192"/>
                  </a:lnTo>
                  <a:lnTo>
                    <a:pt x="92" y="136"/>
                  </a:lnTo>
                  <a:lnTo>
                    <a:pt x="112" y="94"/>
                  </a:lnTo>
                </a:path>
              </a:pathLst>
            </a:custGeom>
            <a:noFill/>
            <a:ln w="28575" cap="flat" cmpd="sng">
              <a:solidFill>
                <a:srgbClr val="FF0000"/>
              </a:solidFill>
              <a:prstDash val="solid"/>
              <a:round/>
              <a:headEnd/>
              <a:tailEnd/>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AF507438-7753-43e0-B8FC-AC1667EBCBE1}">
                <a14:hiddenEffects xmlns="" xmlns:a14="http://schemas.microsoft.com/office/drawing/2010/main" xmlns:mv="urn:schemas-microsoft-com:mac:vml" xmlns:mc="http://schemas.openxmlformats.org/markup-compatibility/2006">
                  <a:effectLst>
                    <a:outerShdw blurRad="63500" dist="35921" dir="2700000" algn="ctr" rotWithShape="0">
                      <a:schemeClr val="bg2"/>
                    </a:outerShdw>
                  </a:effectLst>
                </a14:hiddenEffects>
              </a:ext>
            </a:extLst>
          </p:spPr>
          <p:txBody>
            <a:bodyPr wrap="square">
              <a:spAutoFit/>
            </a:bodyPr>
            <a:lstStyle/>
            <a:p>
              <a:pPr>
                <a:defRPr/>
              </a:pPr>
              <a:endParaRPr lang="en-US">
                <a:solidFill>
                  <a:prstClr val="black"/>
                </a:solidFill>
                <a:effectLst>
                  <a:outerShdw blurRad="38100" dist="38100" dir="2700000" algn="tl">
                    <a:srgbClr val="000000">
                      <a:alpha val="43137"/>
                    </a:srgbClr>
                  </a:outerShdw>
                </a:effectLst>
                <a:latin typeface="Avenir Book"/>
                <a:cs typeface="Avenir Book"/>
              </a:endParaRPr>
            </a:p>
          </p:txBody>
        </p:sp>
        <p:sp>
          <p:nvSpPr>
            <p:cNvPr id="712724" name="Text Box 20"/>
            <p:cNvSpPr txBox="1">
              <a:spLocks noChangeArrowheads="1"/>
            </p:cNvSpPr>
            <p:nvPr/>
          </p:nvSpPr>
          <p:spPr bwMode="auto">
            <a:xfrm>
              <a:off x="3590" y="2455"/>
              <a:ext cx="489" cy="25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white"/>
                  </a:solidFill>
                  <a:latin typeface="Avenir Book"/>
                  <a:cs typeface="Avenir Book"/>
                </a:rPr>
                <a:t>Tiger</a:t>
              </a:r>
            </a:p>
          </p:txBody>
        </p:sp>
      </p:grpSp>
      <p:grpSp>
        <p:nvGrpSpPr>
          <p:cNvPr id="7" name="Group 21"/>
          <p:cNvGrpSpPr>
            <a:grpSpLocks/>
          </p:cNvGrpSpPr>
          <p:nvPr/>
        </p:nvGrpSpPr>
        <p:grpSpPr bwMode="auto">
          <a:xfrm>
            <a:off x="5105401" y="2819400"/>
            <a:ext cx="3451226" cy="3673475"/>
            <a:chOff x="3216" y="1776"/>
            <a:chExt cx="2174" cy="2314"/>
          </a:xfrm>
        </p:grpSpPr>
        <p:sp>
          <p:nvSpPr>
            <p:cNvPr id="712726" name="Text Box 22"/>
            <p:cNvSpPr txBox="1">
              <a:spLocks noChangeArrowheads="1"/>
            </p:cNvSpPr>
            <p:nvPr/>
          </p:nvSpPr>
          <p:spPr bwMode="auto">
            <a:xfrm>
              <a:off x="3216" y="3408"/>
              <a:ext cx="331" cy="25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black"/>
                  </a:solidFill>
                  <a:latin typeface="Avenir Book"/>
                  <a:cs typeface="Avenir Book"/>
                </a:rPr>
                <a:t>tail</a:t>
              </a:r>
            </a:p>
          </p:txBody>
        </p:sp>
        <p:sp>
          <p:nvSpPr>
            <p:cNvPr id="712727" name="Text Box 23"/>
            <p:cNvSpPr txBox="1">
              <a:spLocks noChangeArrowheads="1"/>
            </p:cNvSpPr>
            <p:nvPr/>
          </p:nvSpPr>
          <p:spPr bwMode="auto">
            <a:xfrm>
              <a:off x="4848" y="3072"/>
              <a:ext cx="374" cy="25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black"/>
                  </a:solidFill>
                  <a:latin typeface="Avenir Book"/>
                  <a:cs typeface="Avenir Book"/>
                </a:rPr>
                <a:t>eye</a:t>
              </a:r>
            </a:p>
          </p:txBody>
        </p:sp>
        <p:sp>
          <p:nvSpPr>
            <p:cNvPr id="712728" name="Text Box 24"/>
            <p:cNvSpPr txBox="1">
              <a:spLocks noChangeArrowheads="1"/>
            </p:cNvSpPr>
            <p:nvPr/>
          </p:nvSpPr>
          <p:spPr bwMode="auto">
            <a:xfrm>
              <a:off x="4032" y="3398"/>
              <a:ext cx="410" cy="25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black"/>
                  </a:solidFill>
                  <a:latin typeface="Avenir Book"/>
                  <a:cs typeface="Avenir Book"/>
                </a:rPr>
                <a:t>legs</a:t>
              </a:r>
            </a:p>
          </p:txBody>
        </p:sp>
        <p:sp>
          <p:nvSpPr>
            <p:cNvPr id="712729" name="Text Box 25"/>
            <p:cNvSpPr txBox="1">
              <a:spLocks noChangeArrowheads="1"/>
            </p:cNvSpPr>
            <p:nvPr/>
          </p:nvSpPr>
          <p:spPr bwMode="auto">
            <a:xfrm>
              <a:off x="4911" y="2688"/>
              <a:ext cx="479" cy="25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black"/>
                  </a:solidFill>
                  <a:latin typeface="Avenir Book"/>
                  <a:cs typeface="Avenir Book"/>
                </a:rPr>
                <a:t>head</a:t>
              </a:r>
            </a:p>
          </p:txBody>
        </p:sp>
        <p:sp>
          <p:nvSpPr>
            <p:cNvPr id="712730" name="Text Box 26"/>
            <p:cNvSpPr txBox="1">
              <a:spLocks noChangeArrowheads="1"/>
            </p:cNvSpPr>
            <p:nvPr/>
          </p:nvSpPr>
          <p:spPr bwMode="auto">
            <a:xfrm>
              <a:off x="4560" y="1776"/>
              <a:ext cx="454" cy="25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black"/>
                  </a:solidFill>
                  <a:latin typeface="Avenir Book"/>
                  <a:cs typeface="Avenir Book"/>
                </a:rPr>
                <a:t>back</a:t>
              </a:r>
            </a:p>
          </p:txBody>
        </p:sp>
        <p:sp>
          <p:nvSpPr>
            <p:cNvPr id="712731" name="Text Box 27"/>
            <p:cNvSpPr txBox="1">
              <a:spLocks noChangeArrowheads="1"/>
            </p:cNvSpPr>
            <p:nvPr/>
          </p:nvSpPr>
          <p:spPr bwMode="auto">
            <a:xfrm>
              <a:off x="3600" y="3840"/>
              <a:ext cx="667" cy="25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black"/>
                  </a:solidFill>
                  <a:latin typeface="Avenir Book"/>
                  <a:cs typeface="Avenir Book"/>
                </a:rPr>
                <a:t>shadow</a:t>
              </a:r>
            </a:p>
          </p:txBody>
        </p:sp>
        <p:sp>
          <p:nvSpPr>
            <p:cNvPr id="712732" name="Line 28"/>
            <p:cNvSpPr>
              <a:spLocks noChangeShapeType="1"/>
            </p:cNvSpPr>
            <p:nvPr/>
          </p:nvSpPr>
          <p:spPr bwMode="auto">
            <a:xfrm flipH="1">
              <a:off x="3888" y="1968"/>
              <a:ext cx="672" cy="432"/>
            </a:xfrm>
            <a:prstGeom prst="line">
              <a:avLst/>
            </a:prstGeom>
            <a:noFill/>
            <a:ln w="28575">
              <a:solidFill>
                <a:srgbClr val="FFFF00"/>
              </a:solidFill>
              <a:round/>
              <a:headEnd/>
              <a:tailEnd type="triangle" w="med" len="med"/>
            </a:ln>
            <a:effectLst/>
            <a:extLst>
              <a:ext uri="{909E8E84-426E-40dd-AFC4-6F175D3DCCD1}">
                <a14:hiddenFill xmlns="" xmlns:a14="http://schemas.microsoft.com/office/drawing/2010/main" xmlns:mv="urn:schemas-microsoft-com:mac:vml" xmlns:mc="http://schemas.openxmlformats.org/markup-compatibility/2006">
                  <a:no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prstClr val="black"/>
                </a:solidFill>
                <a:effectLst>
                  <a:outerShdw blurRad="38100" dist="38100" dir="2700000" algn="tl">
                    <a:srgbClr val="000000">
                      <a:alpha val="43137"/>
                    </a:srgbClr>
                  </a:outerShdw>
                </a:effectLst>
                <a:latin typeface="Avenir Book"/>
                <a:cs typeface="Avenir Book"/>
              </a:endParaRPr>
            </a:p>
          </p:txBody>
        </p:sp>
        <p:sp>
          <p:nvSpPr>
            <p:cNvPr id="712733" name="Line 29"/>
            <p:cNvSpPr>
              <a:spLocks noChangeShapeType="1"/>
            </p:cNvSpPr>
            <p:nvPr/>
          </p:nvSpPr>
          <p:spPr bwMode="auto">
            <a:xfrm flipH="1" flipV="1">
              <a:off x="4320" y="2640"/>
              <a:ext cx="576" cy="144"/>
            </a:xfrm>
            <a:prstGeom prst="line">
              <a:avLst/>
            </a:prstGeom>
            <a:noFill/>
            <a:ln w="28575">
              <a:solidFill>
                <a:srgbClr val="FFFF00"/>
              </a:solidFill>
              <a:round/>
              <a:headEnd/>
              <a:tailEnd type="triangle" w="med" len="med"/>
            </a:ln>
            <a:effectLst/>
            <a:extLst>
              <a:ext uri="{909E8E84-426E-40dd-AFC4-6F175D3DCCD1}">
                <a14:hiddenFill xmlns="" xmlns:a14="http://schemas.microsoft.com/office/drawing/2010/main" xmlns:mv="urn:schemas-microsoft-com:mac:vml" xmlns:mc="http://schemas.openxmlformats.org/markup-compatibility/2006">
                  <a:no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prstClr val="black"/>
                </a:solidFill>
                <a:effectLst>
                  <a:outerShdw blurRad="38100" dist="38100" dir="2700000" algn="tl">
                    <a:srgbClr val="000000">
                      <a:alpha val="43137"/>
                    </a:srgbClr>
                  </a:outerShdw>
                </a:effectLst>
                <a:latin typeface="Avenir Book"/>
                <a:cs typeface="Avenir Book"/>
              </a:endParaRPr>
            </a:p>
          </p:txBody>
        </p:sp>
        <p:sp>
          <p:nvSpPr>
            <p:cNvPr id="712734" name="Line 30"/>
            <p:cNvSpPr>
              <a:spLocks noChangeShapeType="1"/>
            </p:cNvSpPr>
            <p:nvPr/>
          </p:nvSpPr>
          <p:spPr bwMode="auto">
            <a:xfrm flipH="1" flipV="1">
              <a:off x="4272" y="2688"/>
              <a:ext cx="576" cy="480"/>
            </a:xfrm>
            <a:prstGeom prst="line">
              <a:avLst/>
            </a:prstGeom>
            <a:noFill/>
            <a:ln w="28575">
              <a:solidFill>
                <a:srgbClr val="FFFF00"/>
              </a:solidFill>
              <a:round/>
              <a:headEnd/>
              <a:tailEnd type="triangle" w="med" len="med"/>
            </a:ln>
            <a:effectLst/>
            <a:extLst>
              <a:ext uri="{909E8E84-426E-40dd-AFC4-6F175D3DCCD1}">
                <a14:hiddenFill xmlns="" xmlns:a14="http://schemas.microsoft.com/office/drawing/2010/main" xmlns:mv="urn:schemas-microsoft-com:mac:vml" xmlns:mc="http://schemas.openxmlformats.org/markup-compatibility/2006">
                  <a:no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prstClr val="black"/>
                </a:solidFill>
                <a:effectLst>
                  <a:outerShdw blurRad="38100" dist="38100" dir="2700000" algn="tl">
                    <a:srgbClr val="000000">
                      <a:alpha val="43137"/>
                    </a:srgbClr>
                  </a:outerShdw>
                </a:effectLst>
                <a:latin typeface="Avenir Book"/>
                <a:cs typeface="Avenir Book"/>
              </a:endParaRPr>
            </a:p>
          </p:txBody>
        </p:sp>
        <p:sp>
          <p:nvSpPr>
            <p:cNvPr id="712735" name="Text Box 31"/>
            <p:cNvSpPr txBox="1">
              <a:spLocks noChangeArrowheads="1"/>
            </p:cNvSpPr>
            <p:nvPr/>
          </p:nvSpPr>
          <p:spPr bwMode="auto">
            <a:xfrm>
              <a:off x="4704" y="3446"/>
              <a:ext cx="583" cy="25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prstClr val="black"/>
                  </a:solidFill>
                  <a:latin typeface="Avenir Book"/>
                  <a:cs typeface="Avenir Book"/>
                </a:rPr>
                <a:t>mouth</a:t>
              </a:r>
            </a:p>
          </p:txBody>
        </p:sp>
        <p:sp>
          <p:nvSpPr>
            <p:cNvPr id="712736" name="Line 32"/>
            <p:cNvSpPr>
              <a:spLocks noChangeShapeType="1"/>
            </p:cNvSpPr>
            <p:nvPr/>
          </p:nvSpPr>
          <p:spPr bwMode="auto">
            <a:xfrm flipH="1" flipV="1">
              <a:off x="4272" y="2832"/>
              <a:ext cx="528" cy="624"/>
            </a:xfrm>
            <a:prstGeom prst="line">
              <a:avLst/>
            </a:prstGeom>
            <a:noFill/>
            <a:ln w="28575">
              <a:solidFill>
                <a:srgbClr val="FFFF00"/>
              </a:solidFill>
              <a:round/>
              <a:headEnd/>
              <a:tailEnd type="triangle" w="med" len="med"/>
            </a:ln>
            <a:effectLst/>
            <a:extLst>
              <a:ext uri="{909E8E84-426E-40dd-AFC4-6F175D3DCCD1}">
                <a14:hiddenFill xmlns="" xmlns:a14="http://schemas.microsoft.com/office/drawing/2010/main" xmlns:mv="urn:schemas-microsoft-com:mac:vml" xmlns:mc="http://schemas.openxmlformats.org/markup-compatibility/2006">
                  <a:no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prstClr val="black"/>
                </a:solidFill>
                <a:effectLst>
                  <a:outerShdw blurRad="38100" dist="38100" dir="2700000" algn="tl">
                    <a:srgbClr val="000000">
                      <a:alpha val="43137"/>
                    </a:srgbClr>
                  </a:outerShdw>
                </a:effectLst>
                <a:latin typeface="Avenir Book"/>
                <a:cs typeface="Avenir Book"/>
              </a:endParaRPr>
            </a:p>
          </p:txBody>
        </p:sp>
        <p:sp>
          <p:nvSpPr>
            <p:cNvPr id="712737" name="Line 33"/>
            <p:cNvSpPr>
              <a:spLocks noChangeShapeType="1"/>
            </p:cNvSpPr>
            <p:nvPr/>
          </p:nvSpPr>
          <p:spPr bwMode="auto">
            <a:xfrm flipH="1" flipV="1">
              <a:off x="3984" y="2928"/>
              <a:ext cx="240" cy="528"/>
            </a:xfrm>
            <a:prstGeom prst="line">
              <a:avLst/>
            </a:prstGeom>
            <a:noFill/>
            <a:ln w="28575">
              <a:solidFill>
                <a:srgbClr val="FFFF00"/>
              </a:solidFill>
              <a:round/>
              <a:headEnd/>
              <a:tailEnd type="triangle" w="med" len="med"/>
            </a:ln>
            <a:effectLst/>
            <a:extLst>
              <a:ext uri="{909E8E84-426E-40dd-AFC4-6F175D3DCCD1}">
                <a14:hiddenFill xmlns="" xmlns:a14="http://schemas.microsoft.com/office/drawing/2010/main" xmlns:mv="urn:schemas-microsoft-com:mac:vml" xmlns:mc="http://schemas.openxmlformats.org/markup-compatibility/2006">
                  <a:no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prstClr val="black"/>
                </a:solidFill>
                <a:effectLst>
                  <a:outerShdw blurRad="38100" dist="38100" dir="2700000" algn="tl">
                    <a:srgbClr val="000000">
                      <a:alpha val="43137"/>
                    </a:srgbClr>
                  </a:outerShdw>
                </a:effectLst>
                <a:latin typeface="Avenir Book"/>
                <a:cs typeface="Avenir Book"/>
              </a:endParaRPr>
            </a:p>
          </p:txBody>
        </p:sp>
        <p:sp>
          <p:nvSpPr>
            <p:cNvPr id="712738" name="Line 34"/>
            <p:cNvSpPr>
              <a:spLocks noChangeShapeType="1"/>
            </p:cNvSpPr>
            <p:nvPr/>
          </p:nvSpPr>
          <p:spPr bwMode="auto">
            <a:xfrm flipH="1" flipV="1">
              <a:off x="3648" y="2832"/>
              <a:ext cx="288" cy="1008"/>
            </a:xfrm>
            <a:prstGeom prst="line">
              <a:avLst/>
            </a:prstGeom>
            <a:noFill/>
            <a:ln w="28575">
              <a:solidFill>
                <a:srgbClr val="FFFF00"/>
              </a:solidFill>
              <a:round/>
              <a:headEnd/>
              <a:tailEnd type="triangle" w="med" len="med"/>
            </a:ln>
            <a:effectLst/>
            <a:extLst>
              <a:ext uri="{909E8E84-426E-40dd-AFC4-6F175D3DCCD1}">
                <a14:hiddenFill xmlns="" xmlns:a14="http://schemas.microsoft.com/office/drawing/2010/main" xmlns:mv="urn:schemas-microsoft-com:mac:vml" xmlns:mc="http://schemas.openxmlformats.org/markup-compatibility/2006">
                  <a:no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prstClr val="black"/>
                </a:solidFill>
                <a:effectLst>
                  <a:outerShdw blurRad="38100" dist="38100" dir="2700000" algn="tl">
                    <a:srgbClr val="000000">
                      <a:alpha val="43137"/>
                    </a:srgbClr>
                  </a:outerShdw>
                </a:effectLst>
                <a:latin typeface="Avenir Book"/>
                <a:cs typeface="Avenir Book"/>
              </a:endParaRPr>
            </a:p>
          </p:txBody>
        </p:sp>
        <p:sp>
          <p:nvSpPr>
            <p:cNvPr id="712739" name="Line 35"/>
            <p:cNvSpPr>
              <a:spLocks noChangeShapeType="1"/>
            </p:cNvSpPr>
            <p:nvPr/>
          </p:nvSpPr>
          <p:spPr bwMode="auto">
            <a:xfrm flipH="1" flipV="1">
              <a:off x="3360" y="2688"/>
              <a:ext cx="0" cy="720"/>
            </a:xfrm>
            <a:prstGeom prst="line">
              <a:avLst/>
            </a:prstGeom>
            <a:noFill/>
            <a:ln w="28575">
              <a:solidFill>
                <a:srgbClr val="FFFF00"/>
              </a:solidFill>
              <a:round/>
              <a:headEnd/>
              <a:tailEnd type="triangle" w="med" len="med"/>
            </a:ln>
            <a:effectLst/>
            <a:extLst>
              <a:ext uri="{909E8E84-426E-40dd-AFC4-6F175D3DCCD1}">
                <a14:hiddenFill xmlns="" xmlns:a14="http://schemas.microsoft.com/office/drawing/2010/main" xmlns:mv="urn:schemas-microsoft-com:mac:vml" xmlns:mc="http://schemas.openxmlformats.org/markup-compatibility/2006">
                  <a:no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prstClr val="black"/>
                </a:solidFill>
                <a:effectLst>
                  <a:outerShdw blurRad="38100" dist="38100" dir="2700000" algn="tl">
                    <a:srgbClr val="000000">
                      <a:alpha val="43137"/>
                    </a:srgbClr>
                  </a:outerShdw>
                </a:effectLst>
                <a:latin typeface="Avenir Book"/>
                <a:cs typeface="Avenir Book"/>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6600"/>
                </a:solidFill>
                <a:latin typeface="Avenir Book"/>
                <a:cs typeface="Avenir Book"/>
              </a:rPr>
              <a:t>1: Filter Image with derivatives of Gaussian</a:t>
            </a:r>
            <a:br>
              <a:rPr lang="en-US" sz="3200" b="1" dirty="0" smtClean="0">
                <a:solidFill>
                  <a:srgbClr val="FF6600"/>
                </a:solidFill>
                <a:latin typeface="Avenir Book"/>
                <a:cs typeface="Avenir Book"/>
              </a:rPr>
            </a:br>
            <a:r>
              <a:rPr lang="en-US" sz="3200" b="1" dirty="0" smtClean="0">
                <a:solidFill>
                  <a:srgbClr val="FF6600"/>
                </a:solidFill>
                <a:latin typeface="Avenir Book"/>
                <a:cs typeface="Avenir Book"/>
              </a:rPr>
              <a:t> 2D edge detection filters</a:t>
            </a:r>
            <a:endParaRPr lang="en-US" sz="3200" b="1" dirty="0">
              <a:solidFill>
                <a:srgbClr val="FF6600"/>
              </a:solidFill>
              <a:latin typeface="Avenir Book"/>
              <a:cs typeface="Avenir Book"/>
            </a:endParaRPr>
          </a:p>
        </p:txBody>
      </p:sp>
      <p:pic>
        <p:nvPicPr>
          <p:cNvPr id="5" name="Picture 4"/>
          <p:cNvPicPr>
            <a:picLocks noChangeAspect="1"/>
          </p:cNvPicPr>
          <p:nvPr/>
        </p:nvPicPr>
        <p:blipFill>
          <a:blip r:embed="rId4"/>
          <a:stretch>
            <a:fillRect/>
          </a:stretch>
        </p:blipFill>
        <p:spPr>
          <a:xfrm>
            <a:off x="1905000" y="1219200"/>
            <a:ext cx="2277635" cy="2117151"/>
          </a:xfrm>
          <a:prstGeom prst="rect">
            <a:avLst/>
          </a:prstGeom>
        </p:spPr>
      </p:pic>
      <p:pic>
        <p:nvPicPr>
          <p:cNvPr id="6" name="Picture 5"/>
          <p:cNvPicPr>
            <a:picLocks noChangeAspect="1"/>
          </p:cNvPicPr>
          <p:nvPr/>
        </p:nvPicPr>
        <p:blipFill>
          <a:blip r:embed="rId5"/>
          <a:stretch>
            <a:fillRect/>
          </a:stretch>
        </p:blipFill>
        <p:spPr>
          <a:xfrm>
            <a:off x="4876800" y="1066800"/>
            <a:ext cx="2678369" cy="2438400"/>
          </a:xfrm>
          <a:prstGeom prst="rect">
            <a:avLst/>
          </a:prstGeom>
        </p:spPr>
      </p:pic>
      <p:graphicFrame>
        <p:nvGraphicFramePr>
          <p:cNvPr id="7" name="Object 2"/>
          <p:cNvGraphicFramePr>
            <a:graphicFrameLocks noChangeAspect="1"/>
          </p:cNvGraphicFramePr>
          <p:nvPr/>
        </p:nvGraphicFramePr>
        <p:xfrm>
          <a:off x="76200" y="3733800"/>
          <a:ext cx="5049837" cy="1068387"/>
        </p:xfrm>
        <a:graphic>
          <a:graphicData uri="http://schemas.openxmlformats.org/presentationml/2006/ole">
            <mc:AlternateContent xmlns:mc="http://schemas.openxmlformats.org/markup-compatibility/2006">
              <mc:Choice xmlns:v="urn:schemas-microsoft-com:vml" Requires="v">
                <p:oleObj spid="_x0000_s448536" name="Equation" r:id="rId6" imgW="2044700" imgH="431800" progId="Equation.3">
                  <p:embed/>
                </p:oleObj>
              </mc:Choice>
              <mc:Fallback>
                <p:oleObj name="Equation" r:id="rId6" imgW="2044700" imgH="43180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3733800"/>
                        <a:ext cx="5049837" cy="1068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nvGraphicFramePr>
        <p:xfrm>
          <a:off x="76200" y="5029755"/>
          <a:ext cx="5049838" cy="1068387"/>
        </p:xfrm>
        <a:graphic>
          <a:graphicData uri="http://schemas.openxmlformats.org/presentationml/2006/ole">
            <mc:AlternateContent xmlns:mc="http://schemas.openxmlformats.org/markup-compatibility/2006">
              <mc:Choice xmlns:v="urn:schemas-microsoft-com:vml" Requires="v">
                <p:oleObj spid="_x0000_s448537" name="Equation" r:id="rId8" imgW="2044700" imgH="431800" progId="Equation.3">
                  <p:embed/>
                </p:oleObj>
              </mc:Choice>
              <mc:Fallback>
                <p:oleObj name="Equation" r:id="rId8" imgW="2044700" imgH="43180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5029755"/>
                        <a:ext cx="5049838" cy="1068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Arrow Connector 8"/>
          <p:cNvCxnSpPr/>
          <p:nvPr/>
        </p:nvCxnSpPr>
        <p:spPr>
          <a:xfrm rot="16200000" flipV="1">
            <a:off x="4533623" y="5905778"/>
            <a:ext cx="533955"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20"/>
          <p:cNvSpPr txBox="1">
            <a:spLocks noChangeArrowheads="1"/>
          </p:cNvSpPr>
          <p:nvPr/>
        </p:nvSpPr>
        <p:spPr bwMode="auto">
          <a:xfrm>
            <a:off x="4343400" y="6185455"/>
            <a:ext cx="727810" cy="369332"/>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latin typeface="Avenir Book"/>
                <a:cs typeface="Avenir Book"/>
              </a:rPr>
              <a:t>Scale</a:t>
            </a:r>
          </a:p>
        </p:txBody>
      </p:sp>
      <p:pic>
        <p:nvPicPr>
          <p:cNvPr id="11" name="Picture 9"/>
          <p:cNvPicPr>
            <a:picLocks noChangeAspect="1"/>
          </p:cNvPicPr>
          <p:nvPr/>
        </p:nvPicPr>
        <p:blipFill>
          <a:blip r:embed="rId10"/>
          <a:srcRect/>
          <a:stretch>
            <a:fillRect/>
          </a:stretch>
        </p:blipFill>
        <p:spPr bwMode="auto">
          <a:xfrm>
            <a:off x="5257800" y="4971335"/>
            <a:ext cx="2209800" cy="1658065"/>
          </a:xfrm>
          <a:prstGeom prst="rect">
            <a:avLst/>
          </a:prstGeom>
          <a:noFill/>
          <a:ln w="9525">
            <a:noFill/>
            <a:miter lim="800000"/>
            <a:headEnd/>
            <a:tailEnd/>
          </a:ln>
        </p:spPr>
      </p:pic>
      <p:pic>
        <p:nvPicPr>
          <p:cNvPr id="12" name="Picture 10"/>
          <p:cNvPicPr>
            <a:picLocks noChangeAspect="1"/>
          </p:cNvPicPr>
          <p:nvPr/>
        </p:nvPicPr>
        <p:blipFill>
          <a:blip r:embed="rId11"/>
          <a:srcRect l="7426" t="7117" r="4259" b="4240"/>
          <a:stretch>
            <a:fillRect/>
          </a:stretch>
        </p:blipFill>
        <p:spPr bwMode="auto">
          <a:xfrm>
            <a:off x="5257800" y="3429000"/>
            <a:ext cx="2209800" cy="1646209"/>
          </a:xfrm>
          <a:prstGeom prst="rect">
            <a:avLst/>
          </a:prstGeom>
          <a:noFill/>
          <a:ln w="9525">
            <a:noFill/>
            <a:miter lim="800000"/>
            <a:headEnd/>
            <a:tailEnd/>
          </a:ln>
        </p:spPr>
      </p:pic>
      <p:pic>
        <p:nvPicPr>
          <p:cNvPr id="13" name="Picture 12"/>
          <p:cNvPicPr>
            <a:picLocks noChangeAspect="1"/>
          </p:cNvPicPr>
          <p:nvPr/>
        </p:nvPicPr>
        <p:blipFill>
          <a:blip r:embed="rId12"/>
          <a:stretch>
            <a:fillRect/>
          </a:stretch>
        </p:blipFill>
        <p:spPr>
          <a:xfrm>
            <a:off x="7620000" y="3521569"/>
            <a:ext cx="1219200" cy="1228231"/>
          </a:xfrm>
          <a:prstGeom prst="rect">
            <a:avLst/>
          </a:prstGeom>
        </p:spPr>
      </p:pic>
      <p:pic>
        <p:nvPicPr>
          <p:cNvPr id="14" name="Picture 13"/>
          <p:cNvPicPr>
            <a:picLocks noChangeAspect="1"/>
          </p:cNvPicPr>
          <p:nvPr/>
        </p:nvPicPr>
        <p:blipFill>
          <a:blip r:embed="rId13"/>
          <a:stretch>
            <a:fillRect/>
          </a:stretch>
        </p:blipFill>
        <p:spPr>
          <a:xfrm>
            <a:off x="7620000" y="5257800"/>
            <a:ext cx="1250425" cy="12319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smtClean="0">
                <a:latin typeface="Avenir Book"/>
                <a:cs typeface="Avenir Book"/>
              </a:rPr>
              <a:t>Gaussian filters</a:t>
            </a:r>
            <a:endParaRPr lang="en-US" dirty="0">
              <a:latin typeface="Avenir Book"/>
              <a:cs typeface="Avenir Book"/>
            </a:endParaRPr>
          </a:p>
        </p:txBody>
      </p:sp>
      <p:pic>
        <p:nvPicPr>
          <p:cNvPr id="5" name="Picture 4"/>
          <p:cNvPicPr>
            <a:picLocks noChangeAspect="1"/>
          </p:cNvPicPr>
          <p:nvPr/>
        </p:nvPicPr>
        <p:blipFill>
          <a:blip r:embed="rId2"/>
          <a:stretch>
            <a:fillRect/>
          </a:stretch>
        </p:blipFill>
        <p:spPr>
          <a:xfrm>
            <a:off x="381000" y="4343400"/>
            <a:ext cx="3303901" cy="2254250"/>
          </a:xfrm>
          <a:prstGeom prst="rect">
            <a:avLst/>
          </a:prstGeom>
        </p:spPr>
      </p:pic>
      <p:pic>
        <p:nvPicPr>
          <p:cNvPr id="6" name="Picture 5"/>
          <p:cNvPicPr>
            <a:picLocks noChangeAspect="1"/>
          </p:cNvPicPr>
          <p:nvPr/>
        </p:nvPicPr>
        <p:blipFill>
          <a:blip r:embed="rId3"/>
          <a:stretch>
            <a:fillRect/>
          </a:stretch>
        </p:blipFill>
        <p:spPr>
          <a:xfrm>
            <a:off x="381000" y="838200"/>
            <a:ext cx="8318500" cy="3359074"/>
          </a:xfrm>
          <a:prstGeom prst="rect">
            <a:avLst/>
          </a:prstGeom>
        </p:spPr>
      </p:pic>
      <p:pic>
        <p:nvPicPr>
          <p:cNvPr id="7" name="Picture 6"/>
          <p:cNvPicPr>
            <a:picLocks noChangeAspect="1"/>
          </p:cNvPicPr>
          <p:nvPr/>
        </p:nvPicPr>
        <p:blipFill>
          <a:blip r:embed="rId4"/>
          <a:stretch>
            <a:fillRect/>
          </a:stretch>
        </p:blipFill>
        <p:spPr>
          <a:xfrm>
            <a:off x="4495800" y="4419600"/>
            <a:ext cx="3962400" cy="2101127"/>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srcRect/>
          <a:stretch>
            <a:fillRect/>
          </a:stretch>
        </p:blipFill>
        <p:spPr bwMode="auto">
          <a:xfrm>
            <a:off x="77787" y="1524000"/>
            <a:ext cx="2970213" cy="3276600"/>
          </a:xfrm>
          <a:prstGeom prst="rect">
            <a:avLst/>
          </a:prstGeom>
          <a:noFill/>
          <a:ln w="9525">
            <a:noFill/>
            <a:miter lim="800000"/>
            <a:headEnd/>
            <a:tailEnd/>
          </a:ln>
        </p:spPr>
      </p:pic>
      <p:pic>
        <p:nvPicPr>
          <p:cNvPr id="100355" name="Picture 3"/>
          <p:cNvPicPr>
            <a:picLocks noChangeAspect="1" noChangeArrowheads="1"/>
          </p:cNvPicPr>
          <p:nvPr/>
        </p:nvPicPr>
        <p:blipFill>
          <a:blip r:embed="rId4"/>
          <a:srcRect/>
          <a:stretch>
            <a:fillRect/>
          </a:stretch>
        </p:blipFill>
        <p:spPr bwMode="auto">
          <a:xfrm>
            <a:off x="3049587" y="1524000"/>
            <a:ext cx="2970213" cy="3276600"/>
          </a:xfrm>
          <a:prstGeom prst="rect">
            <a:avLst/>
          </a:prstGeom>
          <a:noFill/>
          <a:ln w="9525">
            <a:noFill/>
            <a:miter lim="800000"/>
            <a:headEnd/>
            <a:tailEnd/>
          </a:ln>
        </p:spPr>
      </p:pic>
      <p:pic>
        <p:nvPicPr>
          <p:cNvPr id="100356" name="Picture 4"/>
          <p:cNvPicPr>
            <a:picLocks noChangeAspect="1" noChangeArrowheads="1"/>
          </p:cNvPicPr>
          <p:nvPr/>
        </p:nvPicPr>
        <p:blipFill>
          <a:blip r:embed="rId5"/>
          <a:srcRect/>
          <a:stretch>
            <a:fillRect/>
          </a:stretch>
        </p:blipFill>
        <p:spPr bwMode="auto">
          <a:xfrm>
            <a:off x="6021387" y="1524000"/>
            <a:ext cx="2970213" cy="3276600"/>
          </a:xfrm>
          <a:prstGeom prst="rect">
            <a:avLst/>
          </a:prstGeom>
          <a:noFill/>
          <a:ln w="9525">
            <a:noFill/>
            <a:miter lim="800000"/>
            <a:headEnd/>
            <a:tailEnd/>
          </a:ln>
        </p:spPr>
      </p:pic>
      <p:sp>
        <p:nvSpPr>
          <p:cNvPr id="100357" name="Text Box 5"/>
          <p:cNvSpPr txBox="1">
            <a:spLocks noChangeArrowheads="1"/>
          </p:cNvSpPr>
          <p:nvPr/>
        </p:nvSpPr>
        <p:spPr bwMode="auto">
          <a:xfrm>
            <a:off x="1371600" y="6019800"/>
            <a:ext cx="6167079" cy="523220"/>
          </a:xfrm>
          <a:prstGeom prst="rect">
            <a:avLst/>
          </a:prstGeom>
          <a:noFill/>
          <a:ln w="9525">
            <a:noFill/>
            <a:miter lim="800000"/>
            <a:headEnd/>
            <a:tailEnd/>
          </a:ln>
        </p:spPr>
        <p:txBody>
          <a:bodyPr wrap="none">
            <a:prstTxWarp prst="textNoShape">
              <a:avLst/>
            </a:prstTxWarp>
            <a:spAutoFit/>
          </a:bodyPr>
          <a:lstStyle/>
          <a:p>
            <a:pPr eaLnBrk="0" hangingPunct="0"/>
            <a:r>
              <a:rPr lang="en-US" sz="2800" dirty="0" smtClean="0">
                <a:solidFill>
                  <a:srgbClr val="000000"/>
                </a:solidFill>
                <a:latin typeface="Avenir Book"/>
                <a:cs typeface="Avenir Book"/>
              </a:rPr>
              <a:t>Smoothing filters with different scales</a:t>
            </a:r>
            <a:endParaRPr lang="en-US" sz="2800" dirty="0">
              <a:solidFill>
                <a:srgbClr val="000000"/>
              </a:solidFill>
              <a:latin typeface="Avenir Book"/>
              <a:cs typeface="Avenir Book"/>
            </a:endParaRPr>
          </a:p>
        </p:txBody>
      </p:sp>
      <p:sp>
        <p:nvSpPr>
          <p:cNvPr id="100358" name="Text Box 6"/>
          <p:cNvSpPr txBox="1">
            <a:spLocks noChangeArrowheads="1"/>
          </p:cNvSpPr>
          <p:nvPr/>
        </p:nvSpPr>
        <p:spPr bwMode="auto">
          <a:xfrm>
            <a:off x="687387" y="5257800"/>
            <a:ext cx="1248586" cy="523220"/>
          </a:xfrm>
          <a:prstGeom prst="rect">
            <a:avLst/>
          </a:prstGeom>
          <a:noFill/>
          <a:ln w="9525">
            <a:noFill/>
            <a:miter lim="800000"/>
            <a:headEnd/>
            <a:tailEnd/>
          </a:ln>
        </p:spPr>
        <p:txBody>
          <a:bodyPr wrap="none">
            <a:prstTxWarp prst="textNoShape">
              <a:avLst/>
            </a:prstTxWarp>
            <a:spAutoFit/>
          </a:bodyPr>
          <a:lstStyle/>
          <a:p>
            <a:pPr eaLnBrk="0" hangingPunct="0"/>
            <a:r>
              <a:rPr lang="en-US" sz="2800" dirty="0">
                <a:solidFill>
                  <a:srgbClr val="000000"/>
                </a:solidFill>
                <a:latin typeface="Avenir Book"/>
                <a:cs typeface="Avenir Book"/>
              </a:rPr>
              <a:t>1 pixel</a:t>
            </a:r>
          </a:p>
        </p:txBody>
      </p:sp>
      <p:sp>
        <p:nvSpPr>
          <p:cNvPr id="100359" name="Text Box 7"/>
          <p:cNvSpPr txBox="1">
            <a:spLocks noChangeArrowheads="1"/>
          </p:cNvSpPr>
          <p:nvPr/>
        </p:nvSpPr>
        <p:spPr bwMode="auto">
          <a:xfrm>
            <a:off x="3659187" y="5267980"/>
            <a:ext cx="1401550" cy="523220"/>
          </a:xfrm>
          <a:prstGeom prst="rect">
            <a:avLst/>
          </a:prstGeom>
          <a:noFill/>
          <a:ln w="9525">
            <a:noFill/>
            <a:miter lim="800000"/>
            <a:headEnd/>
            <a:tailEnd/>
          </a:ln>
        </p:spPr>
        <p:txBody>
          <a:bodyPr wrap="none">
            <a:prstTxWarp prst="textNoShape">
              <a:avLst/>
            </a:prstTxWarp>
            <a:spAutoFit/>
          </a:bodyPr>
          <a:lstStyle/>
          <a:p>
            <a:pPr eaLnBrk="0" hangingPunct="0"/>
            <a:r>
              <a:rPr lang="en-US" sz="2800" dirty="0">
                <a:solidFill>
                  <a:srgbClr val="000000"/>
                </a:solidFill>
                <a:latin typeface="Avenir Book"/>
                <a:cs typeface="Avenir Book"/>
              </a:rPr>
              <a:t>3 pixels</a:t>
            </a:r>
          </a:p>
        </p:txBody>
      </p:sp>
      <p:sp>
        <p:nvSpPr>
          <p:cNvPr id="100360" name="Text Box 8"/>
          <p:cNvSpPr txBox="1">
            <a:spLocks noChangeArrowheads="1"/>
          </p:cNvSpPr>
          <p:nvPr/>
        </p:nvSpPr>
        <p:spPr bwMode="auto">
          <a:xfrm>
            <a:off x="6707187" y="5181600"/>
            <a:ext cx="1401550" cy="523220"/>
          </a:xfrm>
          <a:prstGeom prst="rect">
            <a:avLst/>
          </a:prstGeom>
          <a:noFill/>
          <a:ln w="9525">
            <a:noFill/>
            <a:miter lim="800000"/>
            <a:headEnd/>
            <a:tailEnd/>
          </a:ln>
        </p:spPr>
        <p:txBody>
          <a:bodyPr wrap="none">
            <a:prstTxWarp prst="textNoShape">
              <a:avLst/>
            </a:prstTxWarp>
            <a:spAutoFit/>
          </a:bodyPr>
          <a:lstStyle/>
          <a:p>
            <a:pPr eaLnBrk="0" hangingPunct="0"/>
            <a:r>
              <a:rPr lang="en-US" sz="2800" dirty="0">
                <a:solidFill>
                  <a:srgbClr val="000000"/>
                </a:solidFill>
                <a:latin typeface="Avenir Book"/>
                <a:cs typeface="Avenir Book"/>
              </a:rPr>
              <a:t>7 pixels</a:t>
            </a:r>
          </a:p>
        </p:txBody>
      </p:sp>
      <p:sp>
        <p:nvSpPr>
          <p:cNvPr id="10" name="Title 1"/>
          <p:cNvSpPr txBox="1">
            <a:spLocks/>
          </p:cNvSpPr>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kern="0" smtClean="0">
                <a:solidFill>
                  <a:srgbClr val="FF6600"/>
                </a:solidFill>
                <a:latin typeface="Avenir Book"/>
                <a:cs typeface="Avenir Book"/>
              </a:rPr>
              <a:t>1: Filter Image with derivatives of Gaussian</a:t>
            </a:r>
            <a:br>
              <a:rPr lang="en-US" sz="3200" b="1" kern="0" smtClean="0">
                <a:solidFill>
                  <a:srgbClr val="FF6600"/>
                </a:solidFill>
                <a:latin typeface="Avenir Book"/>
                <a:cs typeface="Avenir Book"/>
              </a:rPr>
            </a:br>
            <a:r>
              <a:rPr lang="en-US" sz="3200" b="1" kern="0" smtClean="0">
                <a:solidFill>
                  <a:srgbClr val="FF6600"/>
                </a:solidFill>
                <a:latin typeface="Avenir Book"/>
                <a:cs typeface="Avenir Book"/>
              </a:rPr>
              <a:t> 2D edge detection filters</a:t>
            </a:r>
            <a:endParaRPr lang="en-US" sz="3200" b="1" kern="0" dirty="0">
              <a:solidFill>
                <a:srgbClr val="FF6600"/>
              </a:solidFill>
              <a:latin typeface="Avenir Book"/>
              <a:cs typeface="Avenir Book"/>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venir Book"/>
                <a:cs typeface="Avenir Book"/>
              </a:rPr>
              <a:t>The </a:t>
            </a:r>
            <a:r>
              <a:rPr lang="en-US" sz="3600" dirty="0" err="1" smtClean="0">
                <a:latin typeface="Avenir Book"/>
                <a:cs typeface="Avenir Book"/>
              </a:rPr>
              <a:t>Sobel</a:t>
            </a:r>
            <a:r>
              <a:rPr lang="en-US" sz="3600" dirty="0" smtClean="0">
                <a:latin typeface="Avenir Book"/>
                <a:cs typeface="Avenir Book"/>
              </a:rPr>
              <a:t> Operator: A common approximation of derivative of </a:t>
            </a:r>
            <a:r>
              <a:rPr lang="en-US" sz="3600" dirty="0" err="1" smtClean="0">
                <a:latin typeface="Avenir Book"/>
                <a:cs typeface="Avenir Book"/>
              </a:rPr>
              <a:t>gaussian</a:t>
            </a:r>
            <a:endParaRPr lang="en-US" sz="3600" dirty="0">
              <a:latin typeface="Avenir Book"/>
              <a:cs typeface="Avenir Book"/>
            </a:endParaRPr>
          </a:p>
        </p:txBody>
      </p:sp>
      <p:sp>
        <p:nvSpPr>
          <p:cNvPr id="4" name="Slide Number Placeholder 3"/>
          <p:cNvSpPr>
            <a:spLocks noGrp="1"/>
          </p:cNvSpPr>
          <p:nvPr>
            <p:ph type="sldNum" sz="quarter" idx="12"/>
          </p:nvPr>
        </p:nvSpPr>
        <p:spPr/>
        <p:txBody>
          <a:bodyPr/>
          <a:lstStyle/>
          <a:p>
            <a:fld id="{49B7C74F-2D25-284E-A60F-44BEEB94798F}" type="slidenum">
              <a:rPr lang="ru-RU" smtClean="0">
                <a:solidFill>
                  <a:srgbClr val="000000"/>
                </a:solidFill>
                <a:latin typeface="Avenir Book"/>
                <a:cs typeface="Avenir Book"/>
              </a:rPr>
              <a:pPr/>
              <a:t>23</a:t>
            </a:fld>
            <a:endParaRPr lang="ru-RU">
              <a:solidFill>
                <a:srgbClr val="000000"/>
              </a:solidFill>
              <a:latin typeface="Avenir Book"/>
              <a:cs typeface="Avenir Book"/>
            </a:endParaRPr>
          </a:p>
        </p:txBody>
      </p:sp>
      <p:pic>
        <p:nvPicPr>
          <p:cNvPr id="5" name="Picture 4"/>
          <p:cNvPicPr>
            <a:picLocks noChangeAspect="1"/>
          </p:cNvPicPr>
          <p:nvPr/>
        </p:nvPicPr>
        <p:blipFill>
          <a:blip r:embed="rId3"/>
          <a:stretch>
            <a:fillRect/>
          </a:stretch>
        </p:blipFill>
        <p:spPr>
          <a:xfrm>
            <a:off x="304800" y="1371600"/>
            <a:ext cx="8636000" cy="4934857"/>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latin typeface="Avenir Book"/>
                <a:cs typeface="Avenir Book"/>
              </a:rPr>
              <a:t>Canny edge detector</a:t>
            </a:r>
            <a:endParaRPr lang="en-US" dirty="0">
              <a:solidFill>
                <a:srgbClr val="FF6600"/>
              </a:solidFill>
              <a:latin typeface="Avenir Book"/>
              <a:cs typeface="Avenir Book"/>
            </a:endParaRPr>
          </a:p>
        </p:txBody>
      </p:sp>
      <p:pic>
        <p:nvPicPr>
          <p:cNvPr id="5" name="Picture 4"/>
          <p:cNvPicPr>
            <a:picLocks noChangeAspect="1"/>
          </p:cNvPicPr>
          <p:nvPr/>
        </p:nvPicPr>
        <p:blipFill>
          <a:blip r:embed="rId3"/>
          <a:srcRect l="20724"/>
          <a:stretch>
            <a:fillRect/>
          </a:stretch>
        </p:blipFill>
        <p:spPr>
          <a:xfrm>
            <a:off x="2133600" y="1066800"/>
            <a:ext cx="6412639" cy="5486400"/>
          </a:xfrm>
          <a:prstGeom prst="rect">
            <a:avLst/>
          </a:prstGeom>
        </p:spPr>
      </p:pic>
      <p:sp>
        <p:nvSpPr>
          <p:cNvPr id="6" name="Rectangle 5"/>
          <p:cNvSpPr/>
          <p:nvPr/>
        </p:nvSpPr>
        <p:spPr>
          <a:xfrm>
            <a:off x="2438400" y="1219200"/>
            <a:ext cx="4953000"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latin typeface="Avenir Book"/>
                <a:cs typeface="Avenir Book"/>
              </a:rPr>
              <a:t>edge(image,’canny</a:t>
            </a:r>
            <a:r>
              <a:rPr lang="en-US" dirty="0" smtClean="0">
                <a:solidFill>
                  <a:srgbClr val="000000"/>
                </a:solidFill>
                <a:latin typeface="Avenir Book"/>
                <a:cs typeface="Avenir Book"/>
              </a:rPr>
              <a:t>’)</a:t>
            </a:r>
            <a:endParaRPr lang="en-US" dirty="0">
              <a:solidFill>
                <a:srgbClr val="000000"/>
              </a:solidFill>
              <a:latin typeface="Avenir Book"/>
              <a:cs typeface="Avenir Book"/>
            </a:endParaRPr>
          </a:p>
        </p:txBody>
      </p:sp>
      <p:pic>
        <p:nvPicPr>
          <p:cNvPr id="7" name="Picture 6" descr="100px-Matlab_Logo.png"/>
          <p:cNvPicPr>
            <a:picLocks noChangeAspect="1"/>
          </p:cNvPicPr>
          <p:nvPr/>
        </p:nvPicPr>
        <p:blipFill>
          <a:blip r:embed="rId4"/>
          <a:srcRect/>
          <a:stretch>
            <a:fillRect/>
          </a:stretch>
        </p:blipFill>
        <p:spPr bwMode="auto">
          <a:xfrm>
            <a:off x="3200400" y="1524000"/>
            <a:ext cx="533400" cy="479425"/>
          </a:xfrm>
          <a:prstGeom prst="rect">
            <a:avLst/>
          </a:prstGeom>
          <a:noFill/>
          <a:ln w="9525">
            <a:noFill/>
            <a:miter lim="800000"/>
            <a:headEnd/>
            <a:tailEnd/>
          </a:ln>
        </p:spPr>
      </p:pic>
      <p:sp>
        <p:nvSpPr>
          <p:cNvPr id="8" name="Rectangle 7"/>
          <p:cNvSpPr/>
          <p:nvPr/>
        </p:nvSpPr>
        <p:spPr>
          <a:xfrm>
            <a:off x="2209800" y="3048000"/>
            <a:ext cx="6248400" cy="685800"/>
          </a:xfrm>
          <a:prstGeom prst="rect">
            <a:avLst/>
          </a:prstGeom>
          <a:noFill/>
          <a:ln w="381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b="1" dirty="0" smtClean="0">
                <a:solidFill>
                  <a:srgbClr val="FF6600"/>
                </a:solidFill>
                <a:latin typeface="Avenir Book"/>
                <a:cs typeface="Avenir Book"/>
              </a:rPr>
              <a:t>2: Gradient: Find edge strength (magnitude) and direction (angle) of gradient</a:t>
            </a:r>
            <a:endParaRPr lang="en-US" sz="3200" b="1" dirty="0">
              <a:solidFill>
                <a:srgbClr val="FF6600"/>
              </a:solidFill>
              <a:latin typeface="Avenir Book"/>
              <a:cs typeface="Avenir Book"/>
            </a:endParaRPr>
          </a:p>
        </p:txBody>
      </p:sp>
      <p:graphicFrame>
        <p:nvGraphicFramePr>
          <p:cNvPr id="7" name="Object 2"/>
          <p:cNvGraphicFramePr>
            <a:graphicFrameLocks noChangeAspect="1"/>
          </p:cNvGraphicFramePr>
          <p:nvPr/>
        </p:nvGraphicFramePr>
        <p:xfrm>
          <a:off x="533400" y="1600200"/>
          <a:ext cx="5049837" cy="1068387"/>
        </p:xfrm>
        <a:graphic>
          <a:graphicData uri="http://schemas.openxmlformats.org/presentationml/2006/ole">
            <mc:AlternateContent xmlns:mc="http://schemas.openxmlformats.org/markup-compatibility/2006">
              <mc:Choice xmlns:v="urn:schemas-microsoft-com:vml" Requires="v">
                <p:oleObj spid="_x0000_s458796" name="Equation" r:id="rId4" imgW="2044700" imgH="431800" progId="Equation.3">
                  <p:embed/>
                </p:oleObj>
              </mc:Choice>
              <mc:Fallback>
                <p:oleObj name="Equation" r:id="rId4" imgW="2044700" imgH="431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00200"/>
                        <a:ext cx="5049837" cy="1068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nvGraphicFramePr>
        <p:xfrm>
          <a:off x="533400" y="2896155"/>
          <a:ext cx="5049838" cy="1068387"/>
        </p:xfrm>
        <a:graphic>
          <a:graphicData uri="http://schemas.openxmlformats.org/presentationml/2006/ole">
            <mc:AlternateContent xmlns:mc="http://schemas.openxmlformats.org/markup-compatibility/2006">
              <mc:Choice xmlns:v="urn:schemas-microsoft-com:vml" Requires="v">
                <p:oleObj spid="_x0000_s458797" name="Equation" r:id="rId6" imgW="2044700" imgH="431800" progId="Equation.3">
                  <p:embed/>
                </p:oleObj>
              </mc:Choice>
              <mc:Fallback>
                <p:oleObj name="Equation" r:id="rId6" imgW="2044700" imgH="4318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96155"/>
                        <a:ext cx="5049838" cy="1068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9"/>
          <p:cNvPicPr>
            <a:picLocks noChangeAspect="1"/>
          </p:cNvPicPr>
          <p:nvPr/>
        </p:nvPicPr>
        <p:blipFill>
          <a:blip r:embed="rId8"/>
          <a:srcRect/>
          <a:stretch>
            <a:fillRect/>
          </a:stretch>
        </p:blipFill>
        <p:spPr bwMode="auto">
          <a:xfrm>
            <a:off x="5715000" y="2837735"/>
            <a:ext cx="2209800" cy="1658065"/>
          </a:xfrm>
          <a:prstGeom prst="rect">
            <a:avLst/>
          </a:prstGeom>
          <a:noFill/>
          <a:ln w="9525">
            <a:noFill/>
            <a:miter lim="800000"/>
            <a:headEnd/>
            <a:tailEnd/>
          </a:ln>
        </p:spPr>
      </p:pic>
      <p:pic>
        <p:nvPicPr>
          <p:cNvPr id="12" name="Picture 10"/>
          <p:cNvPicPr>
            <a:picLocks noChangeAspect="1"/>
          </p:cNvPicPr>
          <p:nvPr/>
        </p:nvPicPr>
        <p:blipFill>
          <a:blip r:embed="rId9"/>
          <a:srcRect l="7426" t="7117" r="4259" b="4240"/>
          <a:stretch>
            <a:fillRect/>
          </a:stretch>
        </p:blipFill>
        <p:spPr bwMode="auto">
          <a:xfrm>
            <a:off x="5715000" y="1295400"/>
            <a:ext cx="2209800" cy="1646209"/>
          </a:xfrm>
          <a:prstGeom prst="rect">
            <a:avLst/>
          </a:prstGeom>
          <a:noFill/>
          <a:ln w="9525">
            <a:noFill/>
            <a:miter lim="800000"/>
            <a:headEnd/>
            <a:tailEnd/>
          </a:ln>
        </p:spPr>
      </p:pic>
      <p:sp>
        <p:nvSpPr>
          <p:cNvPr id="15" name="TextBox 7"/>
          <p:cNvSpPr txBox="1">
            <a:spLocks noChangeArrowheads="1"/>
          </p:cNvSpPr>
          <p:nvPr/>
        </p:nvSpPr>
        <p:spPr bwMode="auto">
          <a:xfrm>
            <a:off x="381000" y="4791075"/>
            <a:ext cx="2033515" cy="523220"/>
          </a:xfrm>
          <a:prstGeom prst="rect">
            <a:avLst/>
          </a:prstGeom>
          <a:noFill/>
          <a:ln w="9525">
            <a:noFill/>
            <a:miter lim="800000"/>
            <a:headEnd/>
            <a:tailEnd/>
          </a:ln>
        </p:spPr>
        <p:txBody>
          <a:bodyPr wrap="none">
            <a:prstTxWarp prst="textNoShape">
              <a:avLst/>
            </a:prstTxWarp>
            <a:spAutoFit/>
          </a:bodyPr>
          <a:lstStyle/>
          <a:p>
            <a:r>
              <a:rPr lang="en-US" sz="2800" dirty="0">
                <a:solidFill>
                  <a:srgbClr val="000000"/>
                </a:solidFill>
                <a:latin typeface="Avenir Book"/>
                <a:cs typeface="Avenir Book"/>
              </a:rPr>
              <a:t>Magnitude: </a:t>
            </a:r>
          </a:p>
        </p:txBody>
      </p:sp>
      <p:graphicFrame>
        <p:nvGraphicFramePr>
          <p:cNvPr id="16" name="Object 4"/>
          <p:cNvGraphicFramePr>
            <a:graphicFrameLocks noChangeAspect="1"/>
          </p:cNvGraphicFramePr>
          <p:nvPr/>
        </p:nvGraphicFramePr>
        <p:xfrm>
          <a:off x="2438400" y="4800600"/>
          <a:ext cx="2822575" cy="566737"/>
        </p:xfrm>
        <a:graphic>
          <a:graphicData uri="http://schemas.openxmlformats.org/presentationml/2006/ole">
            <mc:AlternateContent xmlns:mc="http://schemas.openxmlformats.org/markup-compatibility/2006">
              <mc:Choice xmlns:v="urn:schemas-microsoft-com:vml" Requires="v">
                <p:oleObj spid="_x0000_s458798" name="Equation" r:id="rId10" imgW="1143000" imgH="228600" progId="Equation.3">
                  <p:embed/>
                </p:oleObj>
              </mc:Choice>
              <mc:Fallback>
                <p:oleObj name="Equation" r:id="rId10" imgW="1143000" imgH="228600" progId="Equation.3">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4800600"/>
                        <a:ext cx="2822575" cy="566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9"/>
          <p:cNvSpPr txBox="1">
            <a:spLocks noChangeArrowheads="1"/>
          </p:cNvSpPr>
          <p:nvPr/>
        </p:nvSpPr>
        <p:spPr bwMode="auto">
          <a:xfrm>
            <a:off x="669339" y="5791200"/>
            <a:ext cx="1235661" cy="523220"/>
          </a:xfrm>
          <a:prstGeom prst="rect">
            <a:avLst/>
          </a:prstGeom>
          <a:noFill/>
          <a:ln w="9525">
            <a:noFill/>
            <a:miter lim="800000"/>
            <a:headEnd/>
            <a:tailEnd/>
          </a:ln>
        </p:spPr>
        <p:txBody>
          <a:bodyPr wrap="none">
            <a:prstTxWarp prst="textNoShape">
              <a:avLst/>
            </a:prstTxWarp>
            <a:spAutoFit/>
          </a:bodyPr>
          <a:lstStyle/>
          <a:p>
            <a:r>
              <a:rPr lang="en-US" sz="2800" dirty="0">
                <a:solidFill>
                  <a:srgbClr val="000000"/>
                </a:solidFill>
                <a:latin typeface="Avenir Book"/>
                <a:cs typeface="Avenir Book"/>
              </a:rPr>
              <a:t>Angle:</a:t>
            </a:r>
          </a:p>
        </p:txBody>
      </p:sp>
      <p:graphicFrame>
        <p:nvGraphicFramePr>
          <p:cNvPr id="18" name="Object 5"/>
          <p:cNvGraphicFramePr>
            <a:graphicFrameLocks noChangeAspect="1"/>
          </p:cNvGraphicFramePr>
          <p:nvPr/>
        </p:nvGraphicFramePr>
        <p:xfrm>
          <a:off x="2130425" y="5538787"/>
          <a:ext cx="2446337" cy="1133475"/>
        </p:xfrm>
        <a:graphic>
          <a:graphicData uri="http://schemas.openxmlformats.org/presentationml/2006/ole">
            <mc:AlternateContent xmlns:mc="http://schemas.openxmlformats.org/markup-compatibility/2006">
              <mc:Choice xmlns:v="urn:schemas-microsoft-com:vml" Requires="v">
                <p:oleObj spid="_x0000_s458799" name="Equation" r:id="rId12" imgW="990600" imgH="457200" progId="Equation.3">
                  <p:embed/>
                </p:oleObj>
              </mc:Choice>
              <mc:Fallback>
                <p:oleObj name="Equation" r:id="rId12" imgW="990600" imgH="457200" progId="Equation.3">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0425" y="5538787"/>
                        <a:ext cx="2446337" cy="113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1"/>
          <p:cNvSpPr txBox="1">
            <a:spLocks noChangeArrowheads="1"/>
          </p:cNvSpPr>
          <p:nvPr/>
        </p:nvSpPr>
        <p:spPr bwMode="auto">
          <a:xfrm>
            <a:off x="5474010" y="4810780"/>
            <a:ext cx="2526990" cy="523220"/>
          </a:xfrm>
          <a:prstGeom prst="rect">
            <a:avLst/>
          </a:prstGeom>
          <a:noFill/>
          <a:ln w="9525">
            <a:noFill/>
            <a:miter lim="800000"/>
            <a:headEnd/>
            <a:tailEnd/>
          </a:ln>
        </p:spPr>
        <p:txBody>
          <a:bodyPr wrap="none">
            <a:prstTxWarp prst="textNoShape">
              <a:avLst/>
            </a:prstTxWarp>
            <a:spAutoFit/>
          </a:bodyPr>
          <a:lstStyle/>
          <a:p>
            <a:r>
              <a:rPr lang="en-US" sz="2800" i="1" dirty="0">
                <a:solidFill>
                  <a:srgbClr val="000000"/>
                </a:solidFill>
                <a:latin typeface="Avenir Book"/>
                <a:cs typeface="Avenir Book"/>
              </a:rPr>
              <a:t>Edge strength</a:t>
            </a:r>
          </a:p>
        </p:txBody>
      </p:sp>
      <p:sp>
        <p:nvSpPr>
          <p:cNvPr id="20" name="TextBox 12"/>
          <p:cNvSpPr txBox="1">
            <a:spLocks noChangeArrowheads="1"/>
          </p:cNvSpPr>
          <p:nvPr/>
        </p:nvSpPr>
        <p:spPr bwMode="auto">
          <a:xfrm>
            <a:off x="5451156" y="5837237"/>
            <a:ext cx="2321244" cy="523220"/>
          </a:xfrm>
          <a:prstGeom prst="rect">
            <a:avLst/>
          </a:prstGeom>
          <a:noFill/>
          <a:ln w="9525">
            <a:noFill/>
            <a:miter lim="800000"/>
            <a:headEnd/>
            <a:tailEnd/>
          </a:ln>
        </p:spPr>
        <p:txBody>
          <a:bodyPr wrap="none">
            <a:prstTxWarp prst="textNoShape">
              <a:avLst/>
            </a:prstTxWarp>
            <a:spAutoFit/>
          </a:bodyPr>
          <a:lstStyle/>
          <a:p>
            <a:r>
              <a:rPr lang="en-US" sz="2800" i="1" dirty="0">
                <a:solidFill>
                  <a:srgbClr val="000000"/>
                </a:solidFill>
                <a:latin typeface="Avenir Book"/>
                <a:cs typeface="Avenir Book"/>
              </a:rPr>
              <a:t>Edge normal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 y="2514600"/>
            <a:ext cx="4092966" cy="4038600"/>
          </a:xfrm>
          <a:prstGeom prst="rect">
            <a:avLst/>
          </a:prstGeom>
        </p:spPr>
      </p:pic>
      <p:pic>
        <p:nvPicPr>
          <p:cNvPr id="7" name="Picture 6"/>
          <p:cNvPicPr>
            <a:picLocks noChangeAspect="1"/>
          </p:cNvPicPr>
          <p:nvPr/>
        </p:nvPicPr>
        <p:blipFill>
          <a:blip r:embed="rId3"/>
          <a:stretch>
            <a:fillRect/>
          </a:stretch>
        </p:blipFill>
        <p:spPr>
          <a:xfrm>
            <a:off x="0" y="838200"/>
            <a:ext cx="8915400" cy="1717124"/>
          </a:xfrm>
          <a:prstGeom prst="rect">
            <a:avLst/>
          </a:prstGeom>
        </p:spPr>
      </p:pic>
      <p:sp>
        <p:nvSpPr>
          <p:cNvPr id="9" name="Title 1"/>
          <p:cNvSpPr>
            <a:spLocks noGrp="1"/>
          </p:cNvSpPr>
          <p:nvPr>
            <p:ph type="title"/>
          </p:nvPr>
        </p:nvSpPr>
        <p:spPr>
          <a:xfrm>
            <a:off x="0" y="0"/>
            <a:ext cx="9144000" cy="1143000"/>
          </a:xfrm>
        </p:spPr>
        <p:txBody>
          <a:bodyPr/>
          <a:lstStyle/>
          <a:p>
            <a:r>
              <a:rPr lang="en-US" sz="3200" b="1" dirty="0" smtClean="0">
                <a:solidFill>
                  <a:srgbClr val="FF6600"/>
                </a:solidFill>
                <a:latin typeface="Avenir Book"/>
                <a:cs typeface="Avenir Book"/>
              </a:rPr>
              <a:t>Image Gradient: </a:t>
            </a:r>
            <a:r>
              <a:rPr lang="en-US" sz="2000" b="1" dirty="0" smtClean="0">
                <a:solidFill>
                  <a:schemeClr val="tx1"/>
                </a:solidFill>
                <a:latin typeface="Avenir Book"/>
                <a:cs typeface="Avenir Book"/>
              </a:rPr>
              <a:t>gradient points in the direction of most rapid increase in intensity </a:t>
            </a:r>
            <a:endParaRPr lang="en-US" sz="2000" b="1" dirty="0">
              <a:solidFill>
                <a:schemeClr val="tx1"/>
              </a:solidFill>
              <a:latin typeface="Avenir Book"/>
              <a:cs typeface="Avenir Book"/>
            </a:endParaRPr>
          </a:p>
        </p:txBody>
      </p:sp>
      <p:pic>
        <p:nvPicPr>
          <p:cNvPr id="11" name="Picture 10"/>
          <p:cNvPicPr>
            <a:picLocks noChangeAspect="1"/>
          </p:cNvPicPr>
          <p:nvPr/>
        </p:nvPicPr>
        <p:blipFill>
          <a:blip r:embed="rId4"/>
          <a:stretch>
            <a:fillRect/>
          </a:stretch>
        </p:blipFill>
        <p:spPr>
          <a:xfrm>
            <a:off x="4419600" y="3276600"/>
            <a:ext cx="4572646" cy="24638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152400"/>
            <a:ext cx="8619544" cy="6477000"/>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srcRect/>
          <a:stretch>
            <a:fillRect/>
          </a:stretch>
        </p:blipFill>
        <p:spPr bwMode="auto">
          <a:xfrm>
            <a:off x="3048000" y="0"/>
            <a:ext cx="2970213" cy="3276600"/>
          </a:xfrm>
          <a:prstGeom prst="rect">
            <a:avLst/>
          </a:prstGeom>
          <a:noFill/>
          <a:ln w="9525">
            <a:noFill/>
            <a:miter lim="800000"/>
            <a:headEnd/>
            <a:tailEnd/>
          </a:ln>
        </p:spPr>
      </p:pic>
      <p:pic>
        <p:nvPicPr>
          <p:cNvPr id="11" name="Picture 3"/>
          <p:cNvPicPr>
            <a:picLocks noChangeAspect="1" noChangeArrowheads="1"/>
          </p:cNvPicPr>
          <p:nvPr/>
        </p:nvPicPr>
        <p:blipFill>
          <a:blip r:embed="rId4"/>
          <a:srcRect/>
          <a:stretch>
            <a:fillRect/>
          </a:stretch>
        </p:blipFill>
        <p:spPr bwMode="auto">
          <a:xfrm>
            <a:off x="6019800" y="0"/>
            <a:ext cx="2970213" cy="3276600"/>
          </a:xfrm>
          <a:prstGeom prst="rect">
            <a:avLst/>
          </a:prstGeom>
          <a:noFill/>
          <a:ln w="9525">
            <a:noFill/>
            <a:miter lim="800000"/>
            <a:headEnd/>
            <a:tailEnd/>
          </a:ln>
        </p:spPr>
      </p:pic>
      <p:pic>
        <p:nvPicPr>
          <p:cNvPr id="103426" name="Picture 2"/>
          <p:cNvPicPr>
            <a:picLocks noChangeAspect="1" noChangeArrowheads="1"/>
          </p:cNvPicPr>
          <p:nvPr/>
        </p:nvPicPr>
        <p:blipFill>
          <a:blip r:embed="rId5"/>
          <a:srcRect/>
          <a:stretch>
            <a:fillRect/>
          </a:stretch>
        </p:blipFill>
        <p:spPr bwMode="auto">
          <a:xfrm>
            <a:off x="0" y="0"/>
            <a:ext cx="2970213" cy="3276600"/>
          </a:xfrm>
          <a:prstGeom prst="rect">
            <a:avLst/>
          </a:prstGeom>
          <a:noFill/>
          <a:ln w="9525">
            <a:noFill/>
            <a:miter lim="800000"/>
            <a:headEnd/>
            <a:tailEnd/>
          </a:ln>
        </p:spPr>
      </p:pic>
      <p:grpSp>
        <p:nvGrpSpPr>
          <p:cNvPr id="2" name="Group 12"/>
          <p:cNvGrpSpPr/>
          <p:nvPr/>
        </p:nvGrpSpPr>
        <p:grpSpPr>
          <a:xfrm>
            <a:off x="2971800" y="0"/>
            <a:ext cx="6172200" cy="3352800"/>
            <a:chOff x="2971800" y="0"/>
            <a:chExt cx="6172200" cy="3352800"/>
          </a:xfrm>
        </p:grpSpPr>
        <p:pic>
          <p:nvPicPr>
            <p:cNvPr id="103427" name="Picture 3"/>
            <p:cNvPicPr>
              <a:picLocks noChangeAspect="1" noChangeArrowheads="1"/>
            </p:cNvPicPr>
            <p:nvPr/>
          </p:nvPicPr>
          <p:blipFill>
            <a:blip r:embed="rId6"/>
            <a:srcRect/>
            <a:stretch>
              <a:fillRect/>
            </a:stretch>
          </p:blipFill>
          <p:spPr bwMode="auto">
            <a:xfrm>
              <a:off x="2971800" y="0"/>
              <a:ext cx="3027363" cy="3352800"/>
            </a:xfrm>
            <a:prstGeom prst="rect">
              <a:avLst/>
            </a:prstGeom>
            <a:noFill/>
            <a:ln w="9525">
              <a:noFill/>
              <a:miter lim="800000"/>
              <a:headEnd/>
              <a:tailEnd/>
            </a:ln>
          </p:spPr>
        </p:pic>
        <p:pic>
          <p:nvPicPr>
            <p:cNvPr id="103428" name="Picture 4"/>
            <p:cNvPicPr>
              <a:picLocks noChangeAspect="1" noChangeArrowheads="1"/>
            </p:cNvPicPr>
            <p:nvPr/>
          </p:nvPicPr>
          <p:blipFill>
            <a:blip r:embed="rId7"/>
            <a:srcRect/>
            <a:stretch>
              <a:fillRect/>
            </a:stretch>
          </p:blipFill>
          <p:spPr bwMode="auto">
            <a:xfrm>
              <a:off x="6078538" y="0"/>
              <a:ext cx="3065462" cy="3352800"/>
            </a:xfrm>
            <a:prstGeom prst="rect">
              <a:avLst/>
            </a:prstGeom>
            <a:noFill/>
            <a:ln w="9525">
              <a:noFill/>
              <a:miter lim="800000"/>
              <a:headEnd/>
              <a:tailEnd/>
            </a:ln>
          </p:spPr>
        </p:pic>
      </p:grpSp>
      <p:sp>
        <p:nvSpPr>
          <p:cNvPr id="103429" name="Text Box 5"/>
          <p:cNvSpPr txBox="1">
            <a:spLocks noChangeArrowheads="1"/>
          </p:cNvSpPr>
          <p:nvPr/>
        </p:nvSpPr>
        <p:spPr bwMode="auto">
          <a:xfrm>
            <a:off x="304800" y="3657600"/>
            <a:ext cx="8610600" cy="2246769"/>
          </a:xfrm>
          <a:prstGeom prst="rect">
            <a:avLst/>
          </a:prstGeom>
          <a:noFill/>
          <a:ln w="9525">
            <a:noFill/>
            <a:miter lim="800000"/>
            <a:headEnd/>
            <a:tailEnd/>
          </a:ln>
        </p:spPr>
        <p:txBody>
          <a:bodyPr wrap="square">
            <a:prstTxWarp prst="textNoShape">
              <a:avLst/>
            </a:prstTxWarp>
            <a:spAutoFit/>
          </a:bodyPr>
          <a:lstStyle/>
          <a:p>
            <a:pPr eaLnBrk="0" hangingPunct="0"/>
            <a:r>
              <a:rPr lang="en-US" sz="2000" b="1" dirty="0">
                <a:solidFill>
                  <a:srgbClr val="000000"/>
                </a:solidFill>
                <a:latin typeface="Avenir Book"/>
                <a:cs typeface="Avenir Book"/>
              </a:rPr>
              <a:t>Issues:</a:t>
            </a:r>
          </a:p>
          <a:p>
            <a:pPr eaLnBrk="0" hangingPunct="0"/>
            <a:r>
              <a:rPr lang="en-US" sz="2000" dirty="0">
                <a:solidFill>
                  <a:srgbClr val="000000"/>
                </a:solidFill>
                <a:latin typeface="Avenir Book"/>
                <a:cs typeface="Avenir Book"/>
              </a:rPr>
              <a:t>   1) The gradient magnitude at different scales is different; which should</a:t>
            </a:r>
          </a:p>
          <a:p>
            <a:pPr eaLnBrk="0" hangingPunct="0"/>
            <a:r>
              <a:rPr lang="en-US" sz="2000" dirty="0">
                <a:solidFill>
                  <a:srgbClr val="000000"/>
                </a:solidFill>
                <a:latin typeface="Avenir Book"/>
                <a:cs typeface="Avenir Book"/>
              </a:rPr>
              <a:t>      </a:t>
            </a:r>
            <a:r>
              <a:rPr lang="en-US" sz="2000" dirty="0" smtClean="0">
                <a:solidFill>
                  <a:srgbClr val="000000"/>
                </a:solidFill>
                <a:latin typeface="Avenir Book"/>
                <a:cs typeface="Avenir Book"/>
              </a:rPr>
              <a:t> 	we </a:t>
            </a:r>
            <a:r>
              <a:rPr lang="en-US" sz="2000" dirty="0">
                <a:solidFill>
                  <a:srgbClr val="000000"/>
                </a:solidFill>
                <a:latin typeface="Avenir Book"/>
                <a:cs typeface="Avenir Book"/>
              </a:rPr>
              <a:t>choose?</a:t>
            </a:r>
          </a:p>
          <a:p>
            <a:pPr eaLnBrk="0" hangingPunct="0"/>
            <a:r>
              <a:rPr lang="en-US" sz="2000" dirty="0">
                <a:solidFill>
                  <a:srgbClr val="000000"/>
                </a:solidFill>
                <a:latin typeface="Avenir Book"/>
                <a:cs typeface="Avenir Book"/>
              </a:rPr>
              <a:t>   2) </a:t>
            </a:r>
            <a:r>
              <a:rPr lang="en-US" sz="2000" b="1" dirty="0">
                <a:solidFill>
                  <a:srgbClr val="000000"/>
                </a:solidFill>
                <a:latin typeface="Avenir Book"/>
                <a:cs typeface="Avenir Book"/>
              </a:rPr>
              <a:t>The gradient magnitude is large along thick </a:t>
            </a:r>
            <a:r>
              <a:rPr lang="en-US" sz="2000" b="1" dirty="0" smtClean="0">
                <a:solidFill>
                  <a:srgbClr val="000000"/>
                </a:solidFill>
                <a:latin typeface="Avenir Book"/>
                <a:cs typeface="Avenir Book"/>
              </a:rPr>
              <a:t>trails; how do </a:t>
            </a:r>
            <a:r>
              <a:rPr lang="en-US" sz="2000" b="1" dirty="0">
                <a:solidFill>
                  <a:srgbClr val="000000"/>
                </a:solidFill>
                <a:latin typeface="Avenir Book"/>
                <a:cs typeface="Avenir Book"/>
              </a:rPr>
              <a:t>we identify</a:t>
            </a:r>
            <a:r>
              <a:rPr lang="en-US" sz="2000" b="1" dirty="0" smtClean="0">
                <a:solidFill>
                  <a:srgbClr val="000000"/>
                </a:solidFill>
                <a:latin typeface="Avenir Book"/>
                <a:cs typeface="Avenir Book"/>
              </a:rPr>
              <a:t> 	the </a:t>
            </a:r>
            <a:r>
              <a:rPr lang="en-US" sz="2000" b="1" dirty="0">
                <a:solidFill>
                  <a:srgbClr val="000000"/>
                </a:solidFill>
                <a:latin typeface="Avenir Book"/>
                <a:cs typeface="Avenir Book"/>
              </a:rPr>
              <a:t>significant points?</a:t>
            </a:r>
          </a:p>
          <a:p>
            <a:pPr eaLnBrk="0" hangingPunct="0"/>
            <a:r>
              <a:rPr lang="en-US" sz="2000" dirty="0">
                <a:solidFill>
                  <a:srgbClr val="000000"/>
                </a:solidFill>
                <a:latin typeface="Avenir Book"/>
                <a:cs typeface="Avenir Book"/>
              </a:rPr>
              <a:t>   3) How do we link the relevant points up into curves?</a:t>
            </a:r>
          </a:p>
          <a:p>
            <a:pPr eaLnBrk="0" hangingPunct="0"/>
            <a:r>
              <a:rPr lang="en-US" sz="2000" dirty="0">
                <a:solidFill>
                  <a:srgbClr val="000000"/>
                </a:solidFill>
                <a:latin typeface="Avenir Book"/>
                <a:cs typeface="Avenir Book"/>
              </a:rPr>
              <a:t>   4) Noise.</a:t>
            </a:r>
          </a:p>
        </p:txBody>
      </p:sp>
      <p:sp>
        <p:nvSpPr>
          <p:cNvPr id="103431" name="TextBox 6"/>
          <p:cNvSpPr txBox="1">
            <a:spLocks noChangeArrowheads="1"/>
          </p:cNvSpPr>
          <p:nvPr/>
        </p:nvSpPr>
        <p:spPr bwMode="auto">
          <a:xfrm>
            <a:off x="3313113" y="3357563"/>
            <a:ext cx="2684683" cy="307777"/>
          </a:xfrm>
          <a:prstGeom prst="rect">
            <a:avLst/>
          </a:prstGeom>
          <a:noFill/>
          <a:ln w="9525">
            <a:noFill/>
            <a:miter lim="800000"/>
            <a:headEnd/>
            <a:tailEnd/>
          </a:ln>
        </p:spPr>
        <p:txBody>
          <a:bodyPr wrap="none">
            <a:prstTxWarp prst="textNoShape">
              <a:avLst/>
            </a:prstTxWarp>
            <a:spAutoFit/>
          </a:bodyPr>
          <a:lstStyle/>
          <a:p>
            <a:r>
              <a:rPr lang="en-US" sz="1400">
                <a:solidFill>
                  <a:srgbClr val="000000"/>
                </a:solidFill>
                <a:latin typeface="Avenir Book"/>
                <a:cs typeface="Avenir Book"/>
              </a:rPr>
              <a:t>Gradient magnitudes at scale 1</a:t>
            </a:r>
          </a:p>
        </p:txBody>
      </p:sp>
      <p:sp>
        <p:nvSpPr>
          <p:cNvPr id="103432" name="TextBox 7"/>
          <p:cNvSpPr txBox="1">
            <a:spLocks noChangeArrowheads="1"/>
          </p:cNvSpPr>
          <p:nvPr/>
        </p:nvSpPr>
        <p:spPr bwMode="auto">
          <a:xfrm>
            <a:off x="6459317" y="3378200"/>
            <a:ext cx="2684683" cy="307777"/>
          </a:xfrm>
          <a:prstGeom prst="rect">
            <a:avLst/>
          </a:prstGeom>
          <a:noFill/>
          <a:ln w="9525">
            <a:noFill/>
            <a:miter lim="800000"/>
            <a:headEnd/>
            <a:tailEnd/>
          </a:ln>
        </p:spPr>
        <p:txBody>
          <a:bodyPr wrap="none">
            <a:prstTxWarp prst="textNoShape">
              <a:avLst/>
            </a:prstTxWarp>
            <a:spAutoFit/>
          </a:bodyPr>
          <a:lstStyle/>
          <a:p>
            <a:r>
              <a:rPr lang="en-US" sz="1400" dirty="0">
                <a:solidFill>
                  <a:srgbClr val="000000"/>
                </a:solidFill>
                <a:latin typeface="Avenir Book"/>
                <a:cs typeface="Avenir Book"/>
              </a:rPr>
              <a:t>Gradient magnitudes at scale 2</a:t>
            </a:r>
          </a:p>
        </p:txBody>
      </p:sp>
      <p:sp>
        <p:nvSpPr>
          <p:cNvPr id="103433" name="Text Box 5"/>
          <p:cNvSpPr txBox="1">
            <a:spLocks noChangeArrowheads="1"/>
          </p:cNvSpPr>
          <p:nvPr/>
        </p:nvSpPr>
        <p:spPr bwMode="auto">
          <a:xfrm>
            <a:off x="628319" y="5943600"/>
            <a:ext cx="8134681" cy="707886"/>
          </a:xfrm>
          <a:prstGeom prst="rect">
            <a:avLst/>
          </a:prstGeom>
          <a:noFill/>
          <a:ln w="9525">
            <a:noFill/>
            <a:miter lim="800000"/>
            <a:headEnd/>
            <a:tailEnd/>
          </a:ln>
        </p:spPr>
        <p:txBody>
          <a:bodyPr wrap="none">
            <a:prstTxWarp prst="textNoShape">
              <a:avLst/>
            </a:prstTxWarp>
            <a:spAutoFit/>
          </a:bodyPr>
          <a:lstStyle/>
          <a:p>
            <a:pPr eaLnBrk="0" hangingPunct="0"/>
            <a:r>
              <a:rPr lang="en-US" sz="2000" dirty="0">
                <a:solidFill>
                  <a:srgbClr val="000000"/>
                </a:solidFill>
                <a:latin typeface="Avenir Book"/>
                <a:cs typeface="Avenir Book"/>
              </a:rPr>
              <a:t>The scale of the smoothing filter affects derivative estimates, and also</a:t>
            </a:r>
          </a:p>
          <a:p>
            <a:pPr eaLnBrk="0" hangingPunct="0"/>
            <a:r>
              <a:rPr lang="en-US" sz="2000" dirty="0">
                <a:solidFill>
                  <a:srgbClr val="000000"/>
                </a:solidFill>
                <a:latin typeface="Avenir Book"/>
                <a:cs typeface="Avenir Book"/>
              </a:rPr>
              <a:t>the semantics of the edges recovered.</a:t>
            </a:r>
          </a:p>
        </p:txBody>
      </p:sp>
      <p:cxnSp>
        <p:nvCxnSpPr>
          <p:cNvPr id="15" name="Straight Arrow Connector 14"/>
          <p:cNvCxnSpPr/>
          <p:nvPr/>
        </p:nvCxnSpPr>
        <p:spPr>
          <a:xfrm rot="5400000" flipH="1" flipV="1">
            <a:off x="5143500" y="2247900"/>
            <a:ext cx="3124200" cy="1524000"/>
          </a:xfrm>
          <a:prstGeom prst="straightConnector1">
            <a:avLst/>
          </a:prstGeom>
          <a:ln w="63500">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latin typeface="Avenir Book"/>
                <a:cs typeface="Avenir Book"/>
              </a:rPr>
              <a:t>Canny edge detector</a:t>
            </a:r>
            <a:endParaRPr lang="en-US" dirty="0">
              <a:solidFill>
                <a:srgbClr val="FF6600"/>
              </a:solidFill>
              <a:latin typeface="Avenir Book"/>
              <a:cs typeface="Avenir Book"/>
            </a:endParaRPr>
          </a:p>
        </p:txBody>
      </p:sp>
      <p:pic>
        <p:nvPicPr>
          <p:cNvPr id="5" name="Picture 4"/>
          <p:cNvPicPr>
            <a:picLocks noChangeAspect="1"/>
          </p:cNvPicPr>
          <p:nvPr/>
        </p:nvPicPr>
        <p:blipFill>
          <a:blip r:embed="rId3"/>
          <a:srcRect l="20724"/>
          <a:stretch>
            <a:fillRect/>
          </a:stretch>
        </p:blipFill>
        <p:spPr>
          <a:xfrm>
            <a:off x="2133600" y="1066800"/>
            <a:ext cx="6412639" cy="5486400"/>
          </a:xfrm>
          <a:prstGeom prst="rect">
            <a:avLst/>
          </a:prstGeom>
        </p:spPr>
      </p:pic>
      <p:sp>
        <p:nvSpPr>
          <p:cNvPr id="6" name="Rectangle 5"/>
          <p:cNvSpPr/>
          <p:nvPr/>
        </p:nvSpPr>
        <p:spPr>
          <a:xfrm>
            <a:off x="2438400" y="1219200"/>
            <a:ext cx="4953000"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latin typeface="Avenir Book"/>
                <a:cs typeface="Avenir Book"/>
              </a:rPr>
              <a:t>edge(image,’canny</a:t>
            </a:r>
            <a:r>
              <a:rPr lang="en-US" dirty="0" smtClean="0">
                <a:solidFill>
                  <a:srgbClr val="000000"/>
                </a:solidFill>
                <a:latin typeface="Avenir Book"/>
                <a:cs typeface="Avenir Book"/>
              </a:rPr>
              <a:t>’)</a:t>
            </a:r>
            <a:endParaRPr lang="en-US" dirty="0">
              <a:solidFill>
                <a:srgbClr val="000000"/>
              </a:solidFill>
              <a:latin typeface="Avenir Book"/>
              <a:cs typeface="Avenir Book"/>
            </a:endParaRPr>
          </a:p>
        </p:txBody>
      </p:sp>
      <p:pic>
        <p:nvPicPr>
          <p:cNvPr id="7" name="Picture 6" descr="100px-Matlab_Logo.png"/>
          <p:cNvPicPr>
            <a:picLocks noChangeAspect="1"/>
          </p:cNvPicPr>
          <p:nvPr/>
        </p:nvPicPr>
        <p:blipFill>
          <a:blip r:embed="rId4"/>
          <a:srcRect/>
          <a:stretch>
            <a:fillRect/>
          </a:stretch>
        </p:blipFill>
        <p:spPr bwMode="auto">
          <a:xfrm>
            <a:off x="3200400" y="1371600"/>
            <a:ext cx="533400" cy="479425"/>
          </a:xfrm>
          <a:prstGeom prst="rect">
            <a:avLst/>
          </a:prstGeom>
          <a:noFill/>
          <a:ln w="9525">
            <a:noFill/>
            <a:miter lim="800000"/>
            <a:headEnd/>
            <a:tailEnd/>
          </a:ln>
        </p:spPr>
      </p:pic>
      <p:sp>
        <p:nvSpPr>
          <p:cNvPr id="8" name="Rectangle 7"/>
          <p:cNvSpPr/>
          <p:nvPr/>
        </p:nvSpPr>
        <p:spPr>
          <a:xfrm>
            <a:off x="2209800" y="3886200"/>
            <a:ext cx="6248400" cy="685800"/>
          </a:xfrm>
          <a:prstGeom prst="rect">
            <a:avLst/>
          </a:prstGeom>
          <a:noFill/>
          <a:ln w="381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latin typeface="Avenir Book"/>
                <a:cs typeface="Avenir Book"/>
              </a:rPr>
              <a:t>Figure / Ground</a:t>
            </a:r>
            <a:br>
              <a:rPr lang="en-US" dirty="0" smtClean="0">
                <a:latin typeface="Avenir Book"/>
                <a:cs typeface="Avenir Book"/>
              </a:rPr>
            </a:br>
            <a:r>
              <a:rPr lang="en-US" sz="2800" dirty="0" smtClean="0">
                <a:latin typeface="Avenir Book"/>
                <a:cs typeface="Avenir Book"/>
              </a:rPr>
              <a:t>Finding groups of pixels that go together </a:t>
            </a:r>
            <a:br>
              <a:rPr lang="en-US" sz="2800" dirty="0" smtClean="0">
                <a:latin typeface="Avenir Book"/>
                <a:cs typeface="Avenir Book"/>
              </a:rPr>
            </a:br>
            <a:r>
              <a:rPr lang="en-US" sz="2800" dirty="0" smtClean="0">
                <a:latin typeface="Avenir Book"/>
                <a:cs typeface="Avenir Book"/>
              </a:rPr>
              <a:t>(parts, objects, textures, holes)</a:t>
            </a:r>
            <a:endParaRPr lang="en-US" sz="2800" dirty="0">
              <a:latin typeface="Avenir Book"/>
              <a:cs typeface="Avenir Book"/>
            </a:endParaRPr>
          </a:p>
        </p:txBody>
      </p:sp>
      <p:pic>
        <p:nvPicPr>
          <p:cNvPr id="3" name="Picture 2" descr="woodland_14_03_askl.jpg"/>
          <p:cNvPicPr>
            <a:picLocks noChangeAspect="1"/>
          </p:cNvPicPr>
          <p:nvPr/>
        </p:nvPicPr>
        <p:blipFill>
          <a:blip r:embed="rId2"/>
          <a:stretch>
            <a:fillRect/>
          </a:stretch>
        </p:blipFill>
        <p:spPr>
          <a:xfrm>
            <a:off x="533400" y="1828800"/>
            <a:ext cx="3886200" cy="3886200"/>
          </a:xfrm>
          <a:prstGeom prst="rect">
            <a:avLst/>
          </a:prstGeom>
        </p:spPr>
      </p:pic>
      <p:pic>
        <p:nvPicPr>
          <p:cNvPr id="4" name="Picture 3" descr="woodland_14_03_askl.jpg"/>
          <p:cNvPicPr>
            <a:picLocks noChangeAspect="1"/>
          </p:cNvPicPr>
          <p:nvPr/>
        </p:nvPicPr>
        <p:blipFill>
          <a:blip r:embed="rId2"/>
          <a:stretch>
            <a:fillRect/>
          </a:stretch>
        </p:blipFill>
        <p:spPr>
          <a:xfrm flipH="1" flipV="1">
            <a:off x="4648200" y="1828800"/>
            <a:ext cx="3886200" cy="3886200"/>
          </a:xfrm>
          <a:prstGeom prst="rect">
            <a:avLst/>
          </a:prstGeom>
        </p:spPr>
      </p:pic>
      <p:pic>
        <p:nvPicPr>
          <p:cNvPr id="5" name="Picture 4"/>
          <p:cNvPicPr>
            <a:picLocks noChangeAspect="1"/>
          </p:cNvPicPr>
          <p:nvPr/>
        </p:nvPicPr>
        <p:blipFill>
          <a:blip r:embed="rId3"/>
          <a:stretch>
            <a:fillRect/>
          </a:stretch>
        </p:blipFill>
        <p:spPr>
          <a:xfrm>
            <a:off x="609600" y="5943600"/>
            <a:ext cx="3733800" cy="528902"/>
          </a:xfrm>
          <a:prstGeom prst="rect">
            <a:avLst/>
          </a:prstGeom>
        </p:spPr>
      </p:pic>
      <p:pic>
        <p:nvPicPr>
          <p:cNvPr id="6" name="Picture 5"/>
          <p:cNvPicPr>
            <a:picLocks noChangeAspect="1"/>
          </p:cNvPicPr>
          <p:nvPr/>
        </p:nvPicPr>
        <p:blipFill>
          <a:blip r:embed="rId4"/>
          <a:stretch>
            <a:fillRect/>
          </a:stretch>
        </p:blipFill>
        <p:spPr>
          <a:xfrm>
            <a:off x="5167086" y="5950169"/>
            <a:ext cx="2910114" cy="52683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srcRect/>
          <a:stretch>
            <a:fillRect/>
          </a:stretch>
        </p:blipFill>
        <p:spPr bwMode="auto">
          <a:xfrm>
            <a:off x="0" y="0"/>
            <a:ext cx="3886200" cy="3962400"/>
          </a:xfrm>
          <a:prstGeom prst="rect">
            <a:avLst/>
          </a:prstGeom>
          <a:noFill/>
          <a:ln w="9525">
            <a:noFill/>
            <a:miter lim="800000"/>
            <a:headEnd/>
            <a:tailEnd/>
          </a:ln>
        </p:spPr>
      </p:pic>
      <p:pic>
        <p:nvPicPr>
          <p:cNvPr id="105475" name="Picture 3"/>
          <p:cNvPicPr>
            <a:picLocks noChangeAspect="1" noChangeArrowheads="1"/>
          </p:cNvPicPr>
          <p:nvPr/>
        </p:nvPicPr>
        <p:blipFill>
          <a:blip r:embed="rId4"/>
          <a:srcRect/>
          <a:stretch>
            <a:fillRect/>
          </a:stretch>
        </p:blipFill>
        <p:spPr bwMode="auto">
          <a:xfrm>
            <a:off x="4114800" y="0"/>
            <a:ext cx="3962400" cy="3962400"/>
          </a:xfrm>
          <a:prstGeom prst="rect">
            <a:avLst/>
          </a:prstGeom>
          <a:noFill/>
          <a:ln w="9525">
            <a:noFill/>
            <a:miter lim="800000"/>
            <a:headEnd/>
            <a:tailEnd/>
          </a:ln>
        </p:spPr>
      </p:pic>
      <p:sp>
        <p:nvSpPr>
          <p:cNvPr id="105476" name="Text Box 4"/>
          <p:cNvSpPr txBox="1">
            <a:spLocks noChangeArrowheads="1"/>
          </p:cNvSpPr>
          <p:nvPr/>
        </p:nvSpPr>
        <p:spPr bwMode="auto">
          <a:xfrm>
            <a:off x="685800" y="4191000"/>
            <a:ext cx="7831285" cy="1938992"/>
          </a:xfrm>
          <a:prstGeom prst="rect">
            <a:avLst/>
          </a:prstGeom>
          <a:noFill/>
          <a:ln w="9525">
            <a:noFill/>
            <a:miter lim="800000"/>
            <a:headEnd/>
            <a:tailEnd/>
          </a:ln>
        </p:spPr>
        <p:txBody>
          <a:bodyPr wrap="none">
            <a:prstTxWarp prst="textNoShape">
              <a:avLst/>
            </a:prstTxWarp>
            <a:spAutoFit/>
          </a:bodyPr>
          <a:lstStyle/>
          <a:p>
            <a:pPr eaLnBrk="0" hangingPunct="0"/>
            <a:r>
              <a:rPr lang="en-US" sz="2000" b="1" dirty="0" smtClean="0">
                <a:solidFill>
                  <a:srgbClr val="000000"/>
                </a:solidFill>
                <a:latin typeface="Avenir Book"/>
                <a:cs typeface="Avenir Book"/>
              </a:rPr>
              <a:t>Goal</a:t>
            </a:r>
            <a:r>
              <a:rPr lang="en-US" sz="2000" dirty="0" smtClean="0">
                <a:solidFill>
                  <a:srgbClr val="000000"/>
                </a:solidFill>
                <a:latin typeface="Avenir Book"/>
                <a:cs typeface="Avenir Book"/>
              </a:rPr>
              <a:t>: mark </a:t>
            </a:r>
            <a:r>
              <a:rPr lang="en-US" sz="2000" dirty="0">
                <a:solidFill>
                  <a:srgbClr val="000000"/>
                </a:solidFill>
                <a:latin typeface="Avenir Book"/>
                <a:cs typeface="Avenir Book"/>
              </a:rPr>
              <a:t>points along the curve where the magnitude is biggest.</a:t>
            </a:r>
            <a:endParaRPr lang="en-US" sz="2000" dirty="0" smtClean="0">
              <a:solidFill>
                <a:srgbClr val="000000"/>
              </a:solidFill>
              <a:latin typeface="Avenir Book"/>
              <a:cs typeface="Avenir Book"/>
            </a:endParaRPr>
          </a:p>
          <a:p>
            <a:pPr eaLnBrk="0" hangingPunct="0"/>
            <a:r>
              <a:rPr lang="en-US" sz="2000" b="1" dirty="0" smtClean="0">
                <a:solidFill>
                  <a:srgbClr val="000000"/>
                </a:solidFill>
                <a:latin typeface="Avenir Book"/>
                <a:cs typeface="Avenir Book"/>
              </a:rPr>
              <a:t>How</a:t>
            </a:r>
            <a:r>
              <a:rPr lang="en-US" sz="2000" dirty="0" smtClean="0">
                <a:solidFill>
                  <a:srgbClr val="000000"/>
                </a:solidFill>
                <a:latin typeface="Avenir Book"/>
                <a:cs typeface="Avenir Book"/>
              </a:rPr>
              <a:t>? looking </a:t>
            </a:r>
            <a:r>
              <a:rPr lang="en-US" sz="2000" dirty="0">
                <a:solidFill>
                  <a:srgbClr val="000000"/>
                </a:solidFill>
                <a:latin typeface="Avenir Book"/>
                <a:cs typeface="Avenir Book"/>
              </a:rPr>
              <a:t>for a maximum along a slice normal to the curve</a:t>
            </a:r>
          </a:p>
          <a:p>
            <a:pPr eaLnBrk="0" hangingPunct="0"/>
            <a:r>
              <a:rPr lang="en-US" sz="2000" dirty="0">
                <a:solidFill>
                  <a:srgbClr val="000000"/>
                </a:solidFill>
                <a:latin typeface="Avenir Book"/>
                <a:cs typeface="Avenir Book"/>
              </a:rPr>
              <a:t>(non-maximum suppression).  These points should form a curve. </a:t>
            </a:r>
            <a:r>
              <a:rPr lang="en-US" sz="2000" dirty="0" smtClean="0">
                <a:solidFill>
                  <a:srgbClr val="000000"/>
                </a:solidFill>
                <a:latin typeface="Avenir Book"/>
                <a:cs typeface="Avenir Book"/>
              </a:rPr>
              <a:t> </a:t>
            </a:r>
          </a:p>
          <a:p>
            <a:pPr eaLnBrk="0" hangingPunct="0"/>
            <a:r>
              <a:rPr lang="en-US" sz="2000" dirty="0" smtClean="0">
                <a:solidFill>
                  <a:srgbClr val="000000"/>
                </a:solidFill>
                <a:latin typeface="Avenir Book"/>
                <a:cs typeface="Avenir Book"/>
              </a:rPr>
              <a:t>There are then </a:t>
            </a:r>
            <a:r>
              <a:rPr lang="en-US" sz="2000" dirty="0">
                <a:solidFill>
                  <a:srgbClr val="000000"/>
                </a:solidFill>
                <a:latin typeface="Avenir Book"/>
                <a:cs typeface="Avenir Book"/>
              </a:rPr>
              <a:t>two algorithmic issues:</a:t>
            </a:r>
            <a:r>
              <a:rPr lang="en-US" sz="2000" dirty="0" smtClean="0">
                <a:solidFill>
                  <a:srgbClr val="000000"/>
                </a:solidFill>
                <a:latin typeface="Avenir Book"/>
                <a:cs typeface="Avenir Book"/>
              </a:rPr>
              <a:t> </a:t>
            </a:r>
          </a:p>
          <a:p>
            <a:pPr eaLnBrk="0" hangingPunct="0">
              <a:buFontTx/>
              <a:buChar char="-"/>
            </a:pPr>
            <a:r>
              <a:rPr lang="en-US" sz="2000" dirty="0" smtClean="0">
                <a:solidFill>
                  <a:srgbClr val="000000"/>
                </a:solidFill>
                <a:latin typeface="Avenir Book"/>
                <a:cs typeface="Avenir Book"/>
              </a:rPr>
              <a:t>at </a:t>
            </a:r>
            <a:r>
              <a:rPr lang="en-US" sz="2000" dirty="0">
                <a:solidFill>
                  <a:srgbClr val="000000"/>
                </a:solidFill>
                <a:latin typeface="Avenir Book"/>
                <a:cs typeface="Avenir Book"/>
              </a:rPr>
              <a:t>which point is the </a:t>
            </a:r>
            <a:r>
              <a:rPr lang="en-US" sz="2000" dirty="0" smtClean="0">
                <a:solidFill>
                  <a:srgbClr val="000000"/>
                </a:solidFill>
                <a:latin typeface="Avenir Book"/>
                <a:cs typeface="Avenir Book"/>
              </a:rPr>
              <a:t>maximum</a:t>
            </a:r>
          </a:p>
          <a:p>
            <a:pPr eaLnBrk="0" hangingPunct="0">
              <a:buFontTx/>
              <a:buChar char="-"/>
            </a:pPr>
            <a:r>
              <a:rPr lang="en-US" sz="2000" dirty="0" smtClean="0">
                <a:solidFill>
                  <a:srgbClr val="000000"/>
                </a:solidFill>
                <a:latin typeface="Avenir Book"/>
                <a:cs typeface="Avenir Book"/>
              </a:rPr>
              <a:t>where </a:t>
            </a:r>
            <a:r>
              <a:rPr lang="en-US" sz="2000" dirty="0">
                <a:solidFill>
                  <a:srgbClr val="000000"/>
                </a:solidFill>
                <a:latin typeface="Avenir Book"/>
                <a:cs typeface="Avenir Book"/>
              </a:rPr>
              <a:t>is </a:t>
            </a:r>
            <a:r>
              <a:rPr lang="en-US" sz="2000" dirty="0" smtClean="0">
                <a:solidFill>
                  <a:srgbClr val="000000"/>
                </a:solidFill>
                <a:latin typeface="Avenir Book"/>
                <a:cs typeface="Avenir Book"/>
              </a:rPr>
              <a:t>the next </a:t>
            </a:r>
            <a:r>
              <a:rPr lang="en-US" sz="2000" dirty="0">
                <a:solidFill>
                  <a:srgbClr val="000000"/>
                </a:solidFill>
                <a:latin typeface="Avenir Book"/>
                <a:cs typeface="Avenir Book"/>
              </a:rPr>
              <a:t>one?</a:t>
            </a:r>
          </a:p>
        </p:txBody>
      </p:sp>
      <p:sp>
        <p:nvSpPr>
          <p:cNvPr id="105477" name="Text Box 5"/>
          <p:cNvSpPr txBox="1">
            <a:spLocks noChangeArrowheads="1"/>
          </p:cNvSpPr>
          <p:nvPr/>
        </p:nvSpPr>
        <p:spPr bwMode="auto">
          <a:xfrm>
            <a:off x="136525" y="6515100"/>
            <a:ext cx="1314450" cy="336550"/>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Forsyth, 2002</a:t>
            </a:r>
          </a:p>
        </p:txBody>
      </p:sp>
      <p:pic>
        <p:nvPicPr>
          <p:cNvPr id="6" name="Picture 5"/>
          <p:cNvPicPr>
            <a:picLocks noChangeAspect="1"/>
          </p:cNvPicPr>
          <p:nvPr/>
        </p:nvPicPr>
        <p:blipFill>
          <a:blip r:embed="rId5"/>
          <a:stretch>
            <a:fillRect/>
          </a:stretch>
        </p:blipFill>
        <p:spPr>
          <a:xfrm rot="5400000">
            <a:off x="6560367" y="-159567"/>
            <a:ext cx="1371600" cy="1690735"/>
          </a:xfrm>
          <a:prstGeom prst="rect">
            <a:avLst/>
          </a:prstGeom>
        </p:spPr>
      </p:pic>
      <p:sp>
        <p:nvSpPr>
          <p:cNvPr id="7" name="Rectangle 6"/>
          <p:cNvSpPr/>
          <p:nvPr/>
        </p:nvSpPr>
        <p:spPr>
          <a:xfrm>
            <a:off x="0" y="0"/>
            <a:ext cx="4572000" cy="646331"/>
          </a:xfrm>
          <a:prstGeom prst="rect">
            <a:avLst/>
          </a:prstGeom>
        </p:spPr>
        <p:txBody>
          <a:bodyPr>
            <a:spAutoFit/>
          </a:bodyPr>
          <a:lstStyle/>
          <a:p>
            <a:r>
              <a:rPr lang="en-US" dirty="0" smtClean="0">
                <a:solidFill>
                  <a:srgbClr val="FFFFFF"/>
                </a:solidFill>
                <a:latin typeface="Avenir Book"/>
                <a:ea typeface="Times New Roman" pitchFamily="-1" charset="0"/>
                <a:cs typeface="Avenir Book"/>
              </a:rPr>
              <a:t>Gradient magnitude is</a:t>
            </a:r>
          </a:p>
          <a:p>
            <a:r>
              <a:rPr lang="en-US" dirty="0" smtClean="0">
                <a:solidFill>
                  <a:srgbClr val="FFFFFF"/>
                </a:solidFill>
                <a:latin typeface="Avenir Book"/>
                <a:ea typeface="Times New Roman" pitchFamily="-1" charset="0"/>
                <a:cs typeface="Avenir Book"/>
              </a:rPr>
              <a:t>large</a:t>
            </a:r>
            <a:endParaRPr lang="en-US" dirty="0">
              <a:solidFill>
                <a:srgbClr val="FFFFFF"/>
              </a:solidFill>
              <a:latin typeface="Avenir Book"/>
              <a:cs typeface="Avenir Book"/>
            </a:endParaRPr>
          </a:p>
        </p:txBody>
      </p:sp>
      <p:sp>
        <p:nvSpPr>
          <p:cNvPr id="8" name="Rectangle 7"/>
          <p:cNvSpPr/>
          <p:nvPr/>
        </p:nvSpPr>
        <p:spPr>
          <a:xfrm>
            <a:off x="4191000" y="0"/>
            <a:ext cx="1872252" cy="1200329"/>
          </a:xfrm>
          <a:prstGeom prst="rect">
            <a:avLst/>
          </a:prstGeom>
        </p:spPr>
        <p:txBody>
          <a:bodyPr wrap="none">
            <a:spAutoFit/>
          </a:bodyPr>
          <a:lstStyle/>
          <a:p>
            <a:r>
              <a:rPr lang="en-US" dirty="0" smtClean="0">
                <a:solidFill>
                  <a:srgbClr val="FFFFFF"/>
                </a:solidFill>
                <a:latin typeface="Avenir Book"/>
                <a:ea typeface="Times New Roman" pitchFamily="-1" charset="0"/>
                <a:cs typeface="Avenir Book"/>
              </a:rPr>
              <a:t>an appropriate </a:t>
            </a:r>
          </a:p>
          <a:p>
            <a:r>
              <a:rPr lang="en-US" dirty="0" smtClean="0">
                <a:solidFill>
                  <a:srgbClr val="FFFFFF"/>
                </a:solidFill>
                <a:latin typeface="Avenir Book"/>
                <a:ea typeface="Times New Roman" pitchFamily="-1" charset="0"/>
                <a:cs typeface="Avenir Book"/>
              </a:rPr>
              <a:t>cutting direction</a:t>
            </a:r>
          </a:p>
          <a:p>
            <a:r>
              <a:rPr lang="en-US" dirty="0" smtClean="0">
                <a:solidFill>
                  <a:srgbClr val="FFFFFF"/>
                </a:solidFill>
                <a:latin typeface="Avenir Book"/>
                <a:ea typeface="Times New Roman" pitchFamily="-1" charset="0"/>
                <a:cs typeface="Avenir Book"/>
              </a:rPr>
              <a:t>the peak in</a:t>
            </a:r>
          </a:p>
          <a:p>
            <a:r>
              <a:rPr lang="en-US" dirty="0" smtClean="0">
                <a:solidFill>
                  <a:srgbClr val="FFFFFF"/>
                </a:solidFill>
                <a:latin typeface="Avenir Book"/>
                <a:ea typeface="Times New Roman" pitchFamily="-1" charset="0"/>
                <a:cs typeface="Avenir Book"/>
              </a:rPr>
              <a:t>that direction</a:t>
            </a:r>
            <a:endParaRPr lang="en-US" dirty="0">
              <a:solidFill>
                <a:srgbClr val="FFFFFF"/>
              </a:solidFill>
              <a:latin typeface="Avenir Book"/>
              <a:cs typeface="Avenir Book"/>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srcRect/>
          <a:stretch>
            <a:fillRect/>
          </a:stretch>
        </p:blipFill>
        <p:spPr bwMode="auto">
          <a:xfrm>
            <a:off x="0" y="1143000"/>
            <a:ext cx="3581400" cy="3581400"/>
          </a:xfrm>
          <a:prstGeom prst="rect">
            <a:avLst/>
          </a:prstGeom>
          <a:noFill/>
          <a:ln w="9525">
            <a:noFill/>
            <a:miter lim="800000"/>
            <a:headEnd/>
            <a:tailEnd/>
          </a:ln>
        </p:spPr>
      </p:pic>
      <p:pic>
        <p:nvPicPr>
          <p:cNvPr id="8" name="Picture 2"/>
          <p:cNvPicPr>
            <a:picLocks noChangeAspect="1" noChangeArrowheads="1"/>
          </p:cNvPicPr>
          <p:nvPr/>
        </p:nvPicPr>
        <p:blipFill>
          <a:blip r:embed="rId4"/>
          <a:srcRect/>
          <a:stretch>
            <a:fillRect/>
          </a:stretch>
        </p:blipFill>
        <p:spPr bwMode="auto">
          <a:xfrm>
            <a:off x="5562600" y="1143000"/>
            <a:ext cx="3581400" cy="3568965"/>
          </a:xfrm>
          <a:prstGeom prst="rect">
            <a:avLst/>
          </a:prstGeom>
          <a:noFill/>
          <a:ln w="9525">
            <a:noFill/>
            <a:miter lim="800000"/>
            <a:headEnd/>
            <a:tailEnd/>
          </a:ln>
        </p:spPr>
      </p:pic>
      <p:sp>
        <p:nvSpPr>
          <p:cNvPr id="9" name="Rectangle 8"/>
          <p:cNvSpPr/>
          <p:nvPr/>
        </p:nvSpPr>
        <p:spPr>
          <a:xfrm>
            <a:off x="0" y="4800600"/>
            <a:ext cx="3581400" cy="1477328"/>
          </a:xfrm>
          <a:prstGeom prst="rect">
            <a:avLst/>
          </a:prstGeom>
        </p:spPr>
        <p:txBody>
          <a:bodyPr wrap="square">
            <a:spAutoFit/>
          </a:bodyPr>
          <a:lstStyle/>
          <a:p>
            <a:pPr marL="457200" indent="-457200" eaLnBrk="0" hangingPunct="0"/>
            <a:r>
              <a:rPr lang="en-US" dirty="0" smtClean="0">
                <a:solidFill>
                  <a:srgbClr val="000000"/>
                </a:solidFill>
                <a:latin typeface="Avenir Book"/>
                <a:cs typeface="Avenir Book"/>
              </a:rPr>
              <a:t>At </a:t>
            </a:r>
            <a:r>
              <a:rPr lang="en-US" dirty="0" err="1" smtClean="0">
                <a:solidFill>
                  <a:srgbClr val="000000"/>
                </a:solidFill>
                <a:latin typeface="Avenir Book"/>
                <a:cs typeface="Avenir Book"/>
              </a:rPr>
              <a:t>q</a:t>
            </a:r>
            <a:r>
              <a:rPr lang="en-US" dirty="0" smtClean="0">
                <a:solidFill>
                  <a:srgbClr val="000000"/>
                </a:solidFill>
                <a:latin typeface="Avenir Book"/>
                <a:cs typeface="Avenir Book"/>
              </a:rPr>
              <a:t>, we have a maximum (1) if the value is larger than those at both </a:t>
            </a:r>
            <a:r>
              <a:rPr lang="en-US" i="1" dirty="0" err="1" smtClean="0">
                <a:solidFill>
                  <a:srgbClr val="000000"/>
                </a:solidFill>
                <a:latin typeface="Avenir Book"/>
                <a:cs typeface="Avenir Book"/>
              </a:rPr>
              <a:t>p</a:t>
            </a:r>
            <a:r>
              <a:rPr lang="en-US" dirty="0" smtClean="0">
                <a:solidFill>
                  <a:srgbClr val="000000"/>
                </a:solidFill>
                <a:latin typeface="Avenir Book"/>
                <a:cs typeface="Avenir Book"/>
              </a:rPr>
              <a:t> and at </a:t>
            </a:r>
            <a:r>
              <a:rPr lang="en-US" i="1" dirty="0" err="1" smtClean="0">
                <a:solidFill>
                  <a:srgbClr val="000000"/>
                </a:solidFill>
                <a:latin typeface="Avenir Book"/>
                <a:cs typeface="Avenir Book"/>
              </a:rPr>
              <a:t>r</a:t>
            </a:r>
            <a:r>
              <a:rPr lang="en-US" dirty="0" smtClean="0">
                <a:solidFill>
                  <a:srgbClr val="000000"/>
                </a:solidFill>
                <a:latin typeface="Avenir Book"/>
                <a:cs typeface="Avenir Book"/>
              </a:rPr>
              <a:t>. </a:t>
            </a:r>
          </a:p>
          <a:p>
            <a:pPr marL="457200" indent="-457200" eaLnBrk="0" hangingPunct="0"/>
            <a:r>
              <a:rPr lang="en-US" dirty="0" smtClean="0">
                <a:solidFill>
                  <a:srgbClr val="000000"/>
                </a:solidFill>
                <a:latin typeface="Avenir Book"/>
                <a:cs typeface="Avenir Book"/>
              </a:rPr>
              <a:t>Interpolate between </a:t>
            </a:r>
            <a:r>
              <a:rPr lang="en-US" i="1" dirty="0" err="1" smtClean="0">
                <a:solidFill>
                  <a:srgbClr val="000000"/>
                </a:solidFill>
                <a:latin typeface="Avenir Book"/>
                <a:cs typeface="Avenir Book"/>
              </a:rPr>
              <a:t>p</a:t>
            </a:r>
            <a:r>
              <a:rPr lang="en-US" dirty="0" smtClean="0">
                <a:solidFill>
                  <a:srgbClr val="000000"/>
                </a:solidFill>
                <a:latin typeface="Avenir Book"/>
                <a:cs typeface="Avenir Book"/>
              </a:rPr>
              <a:t> and </a:t>
            </a:r>
            <a:r>
              <a:rPr lang="en-US" i="1" dirty="0" err="1" smtClean="0">
                <a:solidFill>
                  <a:srgbClr val="000000"/>
                </a:solidFill>
                <a:latin typeface="Avenir Book"/>
                <a:cs typeface="Avenir Book"/>
              </a:rPr>
              <a:t>r</a:t>
            </a:r>
            <a:r>
              <a:rPr lang="en-US" dirty="0" smtClean="0">
                <a:solidFill>
                  <a:srgbClr val="000000"/>
                </a:solidFill>
                <a:latin typeface="Avenir Book"/>
                <a:cs typeface="Avenir Book"/>
              </a:rPr>
              <a:t> to get these values.</a:t>
            </a:r>
            <a:endParaRPr lang="en-US" dirty="0">
              <a:solidFill>
                <a:srgbClr val="000000"/>
              </a:solidFill>
              <a:latin typeface="Avenir Book"/>
              <a:cs typeface="Avenir Book"/>
            </a:endParaRPr>
          </a:p>
        </p:txBody>
      </p:sp>
      <p:sp>
        <p:nvSpPr>
          <p:cNvPr id="10" name="Title 1"/>
          <p:cNvSpPr txBox="1">
            <a:spLocks/>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3200" b="1" kern="0" dirty="0" smtClean="0">
                <a:solidFill>
                  <a:srgbClr val="FF6600"/>
                </a:solidFill>
                <a:latin typeface="Avenir Book"/>
                <a:cs typeface="Avenir Book"/>
              </a:rPr>
              <a:t>Non maximum suppression: </a:t>
            </a:r>
            <a:r>
              <a:rPr lang="en-US" sz="2000" b="1" kern="0" dirty="0" smtClean="0">
                <a:solidFill>
                  <a:srgbClr val="000000"/>
                </a:solidFill>
                <a:latin typeface="Avenir Book"/>
                <a:cs typeface="Avenir Book"/>
              </a:rPr>
              <a:t>check if pixel is local maximum along gradient direction</a:t>
            </a:r>
            <a:endParaRPr lang="en-US" sz="2000" b="1" kern="0" dirty="0">
              <a:solidFill>
                <a:srgbClr val="000000"/>
              </a:solidFill>
              <a:latin typeface="Avenir Book"/>
              <a:cs typeface="Avenir Book"/>
            </a:endParaRPr>
          </a:p>
        </p:txBody>
      </p:sp>
      <p:pic>
        <p:nvPicPr>
          <p:cNvPr id="11" name="Picture 10"/>
          <p:cNvPicPr>
            <a:picLocks noChangeAspect="1"/>
          </p:cNvPicPr>
          <p:nvPr/>
        </p:nvPicPr>
        <p:blipFill>
          <a:blip r:embed="rId5"/>
          <a:stretch>
            <a:fillRect/>
          </a:stretch>
        </p:blipFill>
        <p:spPr>
          <a:xfrm>
            <a:off x="3657600" y="1066800"/>
            <a:ext cx="1828800" cy="1819446"/>
          </a:xfrm>
          <a:prstGeom prst="rect">
            <a:avLst/>
          </a:prstGeom>
        </p:spPr>
      </p:pic>
      <p:pic>
        <p:nvPicPr>
          <p:cNvPr id="12" name="Picture 11"/>
          <p:cNvPicPr>
            <a:picLocks noChangeAspect="1"/>
          </p:cNvPicPr>
          <p:nvPr/>
        </p:nvPicPr>
        <p:blipFill>
          <a:blip r:embed="rId6"/>
          <a:stretch>
            <a:fillRect/>
          </a:stretch>
        </p:blipFill>
        <p:spPr>
          <a:xfrm>
            <a:off x="3581400" y="2895600"/>
            <a:ext cx="1955800" cy="443753"/>
          </a:xfrm>
          <a:prstGeom prst="rect">
            <a:avLst/>
          </a:prstGeom>
        </p:spPr>
      </p:pic>
      <p:sp>
        <p:nvSpPr>
          <p:cNvPr id="13" name="Text Box 3"/>
          <p:cNvSpPr txBox="1">
            <a:spLocks noChangeArrowheads="1"/>
          </p:cNvSpPr>
          <p:nvPr/>
        </p:nvSpPr>
        <p:spPr bwMode="auto">
          <a:xfrm>
            <a:off x="4495800" y="4724400"/>
            <a:ext cx="4648200" cy="2031325"/>
          </a:xfrm>
          <a:prstGeom prst="rect">
            <a:avLst/>
          </a:prstGeom>
          <a:noFill/>
          <a:ln w="9525">
            <a:noFill/>
            <a:miter lim="800000"/>
            <a:headEnd/>
            <a:tailEnd/>
          </a:ln>
        </p:spPr>
        <p:txBody>
          <a:bodyPr wrap="square">
            <a:prstTxWarp prst="textNoShape">
              <a:avLst/>
            </a:prstTxWarp>
            <a:spAutoFit/>
          </a:bodyPr>
          <a:lstStyle/>
          <a:p>
            <a:pPr eaLnBrk="0" hangingPunct="0"/>
            <a:r>
              <a:rPr lang="en-US" u="sng" dirty="0" smtClean="0">
                <a:solidFill>
                  <a:srgbClr val="000000"/>
                </a:solidFill>
                <a:latin typeface="Avenir Book"/>
                <a:cs typeface="Avenir Book"/>
              </a:rPr>
              <a:t>Predicting the next edge point: </a:t>
            </a:r>
            <a:r>
              <a:rPr lang="en-US" dirty="0" smtClean="0">
                <a:solidFill>
                  <a:srgbClr val="000000"/>
                </a:solidFill>
                <a:latin typeface="Avenir Book"/>
                <a:cs typeface="Avenir Book"/>
              </a:rPr>
              <a:t>Assume the marked point is an edge point.  Then we construct the tangent to the edge curve (which is normal to the gradient at that point) and use this to predict the next points (here either </a:t>
            </a:r>
            <a:r>
              <a:rPr lang="en-US" i="1" dirty="0" err="1" smtClean="0">
                <a:solidFill>
                  <a:srgbClr val="000000"/>
                </a:solidFill>
                <a:latin typeface="Avenir Book"/>
                <a:cs typeface="Avenir Book"/>
              </a:rPr>
              <a:t>r</a:t>
            </a:r>
            <a:r>
              <a:rPr lang="en-US" dirty="0" smtClean="0">
                <a:solidFill>
                  <a:srgbClr val="000000"/>
                </a:solidFill>
                <a:latin typeface="Avenir Book"/>
                <a:cs typeface="Avenir Book"/>
              </a:rPr>
              <a:t> or </a:t>
            </a:r>
            <a:r>
              <a:rPr lang="en-US" i="1" dirty="0" err="1" smtClean="0">
                <a:solidFill>
                  <a:srgbClr val="000000"/>
                </a:solidFill>
                <a:latin typeface="Avenir Book"/>
                <a:cs typeface="Avenir Book"/>
              </a:rPr>
              <a:t>s</a:t>
            </a:r>
            <a:r>
              <a:rPr lang="en-US" dirty="0" smtClean="0">
                <a:solidFill>
                  <a:srgbClr val="000000"/>
                </a:solidFill>
                <a:latin typeface="Avenir Book"/>
                <a:cs typeface="Avenir Book"/>
              </a:rPr>
              <a:t>). </a:t>
            </a:r>
          </a:p>
          <a:p>
            <a:pPr eaLnBrk="0" hangingPunct="0"/>
            <a:endParaRPr lang="en-US"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z="4000">
                <a:latin typeface="Avenir Book"/>
                <a:cs typeface="Avenir Book"/>
              </a:rPr>
              <a:t>Examples: </a:t>
            </a:r>
            <a:br>
              <a:rPr lang="en-US" sz="4000">
                <a:latin typeface="Avenir Book"/>
                <a:cs typeface="Avenir Book"/>
              </a:rPr>
            </a:br>
            <a:r>
              <a:rPr lang="en-US" sz="4000">
                <a:latin typeface="Avenir Book"/>
                <a:cs typeface="Avenir Book"/>
              </a:rPr>
              <a:t>Non-Maximum Suppression</a:t>
            </a:r>
          </a:p>
        </p:txBody>
      </p:sp>
      <p:pic>
        <p:nvPicPr>
          <p:cNvPr id="109571" name="Picture 3"/>
          <p:cNvPicPr>
            <a:picLocks noGrp="1" noChangeAspect="1" noChangeArrowheads="1"/>
          </p:cNvPicPr>
          <p:nvPr>
            <p:ph sz="half" idx="1"/>
          </p:nvPr>
        </p:nvPicPr>
        <p:blipFill>
          <a:blip r:embed="rId3"/>
          <a:srcRect/>
          <a:stretch>
            <a:fillRect/>
          </a:stretch>
        </p:blipFill>
        <p:spPr>
          <a:xfrm>
            <a:off x="95250" y="2422525"/>
            <a:ext cx="2922588" cy="2193925"/>
          </a:xfrm>
        </p:spPr>
      </p:pic>
      <p:pic>
        <p:nvPicPr>
          <p:cNvPr id="109572" name="Picture 4"/>
          <p:cNvPicPr>
            <a:picLocks noGrp="1" noChangeAspect="1" noChangeArrowheads="1"/>
          </p:cNvPicPr>
          <p:nvPr>
            <p:ph sz="half" idx="2"/>
          </p:nvPr>
        </p:nvPicPr>
        <p:blipFill>
          <a:blip r:embed="rId4"/>
          <a:srcRect/>
          <a:stretch>
            <a:fillRect/>
          </a:stretch>
        </p:blipFill>
        <p:spPr>
          <a:xfrm>
            <a:off x="3113088" y="2422525"/>
            <a:ext cx="2922587" cy="2193925"/>
          </a:xfrm>
        </p:spPr>
      </p:pic>
      <p:pic>
        <p:nvPicPr>
          <p:cNvPr id="109573" name="Picture 5"/>
          <p:cNvPicPr>
            <a:picLocks noChangeAspect="1" noChangeArrowheads="1"/>
          </p:cNvPicPr>
          <p:nvPr/>
        </p:nvPicPr>
        <p:blipFill>
          <a:blip r:embed="rId5"/>
          <a:srcRect/>
          <a:stretch>
            <a:fillRect/>
          </a:stretch>
        </p:blipFill>
        <p:spPr bwMode="auto">
          <a:xfrm>
            <a:off x="6132513" y="2422525"/>
            <a:ext cx="2916237" cy="2193925"/>
          </a:xfrm>
          <a:prstGeom prst="rect">
            <a:avLst/>
          </a:prstGeom>
          <a:noFill/>
          <a:ln w="9525">
            <a:noFill/>
            <a:miter lim="800000"/>
            <a:headEnd/>
            <a:tailEnd/>
          </a:ln>
        </p:spPr>
      </p:pic>
      <p:sp>
        <p:nvSpPr>
          <p:cNvPr id="109575" name="Text Box 7"/>
          <p:cNvSpPr txBox="1">
            <a:spLocks noChangeArrowheads="1"/>
          </p:cNvSpPr>
          <p:nvPr/>
        </p:nvSpPr>
        <p:spPr bwMode="auto">
          <a:xfrm>
            <a:off x="457200" y="4983163"/>
            <a:ext cx="17146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Original image</a:t>
            </a:r>
          </a:p>
        </p:txBody>
      </p:sp>
      <p:sp>
        <p:nvSpPr>
          <p:cNvPr id="109576" name="Text Box 8"/>
          <p:cNvSpPr txBox="1">
            <a:spLocks noChangeArrowheads="1"/>
          </p:cNvSpPr>
          <p:nvPr/>
        </p:nvSpPr>
        <p:spPr bwMode="auto">
          <a:xfrm>
            <a:off x="3200400" y="4983163"/>
            <a:ext cx="2270212"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Gradient magnitude</a:t>
            </a:r>
          </a:p>
        </p:txBody>
      </p:sp>
      <p:sp>
        <p:nvSpPr>
          <p:cNvPr id="109577" name="Text Box 9"/>
          <p:cNvSpPr txBox="1">
            <a:spLocks noChangeArrowheads="1"/>
          </p:cNvSpPr>
          <p:nvPr/>
        </p:nvSpPr>
        <p:spPr bwMode="auto">
          <a:xfrm>
            <a:off x="6034884" y="4800600"/>
            <a:ext cx="3249618" cy="1200329"/>
          </a:xfrm>
          <a:prstGeom prst="rect">
            <a:avLst/>
          </a:prstGeom>
          <a:noFill/>
          <a:ln w="9525">
            <a:noFill/>
            <a:miter lim="800000"/>
            <a:headEnd/>
            <a:tailEnd/>
          </a:ln>
        </p:spPr>
        <p:txBody>
          <a:bodyPr wrap="none">
            <a:prstTxWarp prst="textNoShape">
              <a:avLst/>
            </a:prstTxWarp>
            <a:spAutoFit/>
          </a:bodyPr>
          <a:lstStyle/>
          <a:p>
            <a:pPr algn="ctr"/>
            <a:r>
              <a:rPr lang="en-US" dirty="0">
                <a:solidFill>
                  <a:srgbClr val="000000"/>
                </a:solidFill>
                <a:latin typeface="Avenir Book"/>
                <a:cs typeface="Avenir Book"/>
              </a:rPr>
              <a:t>Non-maxima </a:t>
            </a:r>
            <a:endParaRPr lang="en-US" dirty="0" smtClean="0">
              <a:solidFill>
                <a:srgbClr val="000000"/>
              </a:solidFill>
              <a:latin typeface="Avenir Book"/>
              <a:cs typeface="Avenir Book"/>
            </a:endParaRPr>
          </a:p>
          <a:p>
            <a:pPr algn="ctr"/>
            <a:r>
              <a:rPr lang="en-US" dirty="0" smtClean="0">
                <a:solidFill>
                  <a:srgbClr val="000000"/>
                </a:solidFill>
                <a:latin typeface="Avenir Book"/>
                <a:cs typeface="Avenir Book"/>
              </a:rPr>
              <a:t>Suppressed</a:t>
            </a:r>
          </a:p>
          <a:p>
            <a:pPr algn="ctr"/>
            <a:r>
              <a:rPr lang="en-US" dirty="0" smtClean="0">
                <a:solidFill>
                  <a:srgbClr val="000000"/>
                </a:solidFill>
                <a:latin typeface="Avenir Book"/>
                <a:cs typeface="Avenir Book"/>
              </a:rPr>
              <a:t>(remaining pixels are the local</a:t>
            </a:r>
          </a:p>
          <a:p>
            <a:pPr algn="ctr"/>
            <a:r>
              <a:rPr lang="en-US" dirty="0" smtClean="0">
                <a:solidFill>
                  <a:srgbClr val="000000"/>
                </a:solidFill>
                <a:latin typeface="Avenir Book"/>
                <a:cs typeface="Avenir Book"/>
              </a:rPr>
              <a:t>Maximum)</a:t>
            </a:r>
            <a:endParaRPr lang="en-US" dirty="0">
              <a:solidFill>
                <a:srgbClr val="000000"/>
              </a:solidFill>
              <a:latin typeface="Avenir Book"/>
              <a:cs typeface="Avenir Book"/>
            </a:endParaRPr>
          </a:p>
        </p:txBody>
      </p:sp>
      <p:sp>
        <p:nvSpPr>
          <p:cNvPr id="11" name="Text Box 9"/>
          <p:cNvSpPr txBox="1">
            <a:spLocks noChangeArrowheads="1"/>
          </p:cNvSpPr>
          <p:nvPr/>
        </p:nvSpPr>
        <p:spPr bwMode="auto">
          <a:xfrm>
            <a:off x="1828800" y="5791200"/>
            <a:ext cx="5257800" cy="369332"/>
          </a:xfrm>
          <a:prstGeom prst="rect">
            <a:avLst/>
          </a:prstGeom>
          <a:noFill/>
          <a:ln w="9525">
            <a:noFill/>
            <a:miter lim="800000"/>
            <a:headEnd/>
            <a:tailEnd/>
          </a:ln>
        </p:spPr>
        <p:txBody>
          <a:bodyPr wrap="square">
            <a:prstTxWarp prst="textNoShape">
              <a:avLst/>
            </a:prstTxWarp>
            <a:spAutoFit/>
          </a:bodyPr>
          <a:lstStyle/>
          <a:p>
            <a:pPr algn="ctr"/>
            <a:r>
              <a:rPr lang="en-US" dirty="0" smtClean="0">
                <a:solidFill>
                  <a:srgbClr val="000000"/>
                </a:solidFill>
                <a:latin typeface="Avenir Book"/>
                <a:cs typeface="Avenir Book"/>
              </a:rPr>
              <a:t>But some edges are broken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1143000"/>
          </a:xfrm>
        </p:spPr>
        <p:txBody>
          <a:bodyPr/>
          <a:lstStyle/>
          <a:p>
            <a:r>
              <a:rPr lang="en-US" dirty="0" smtClean="0">
                <a:solidFill>
                  <a:srgbClr val="FF6600"/>
                </a:solidFill>
                <a:latin typeface="Avenir Book"/>
                <a:cs typeface="Avenir Book"/>
              </a:rPr>
              <a:t>Canny edge detector</a:t>
            </a:r>
            <a:endParaRPr lang="en-US" dirty="0">
              <a:solidFill>
                <a:srgbClr val="FF6600"/>
              </a:solidFill>
              <a:latin typeface="Avenir Book"/>
              <a:cs typeface="Avenir Book"/>
            </a:endParaRPr>
          </a:p>
        </p:txBody>
      </p:sp>
      <p:pic>
        <p:nvPicPr>
          <p:cNvPr id="5" name="Picture 4"/>
          <p:cNvPicPr>
            <a:picLocks noChangeAspect="1"/>
          </p:cNvPicPr>
          <p:nvPr/>
        </p:nvPicPr>
        <p:blipFill>
          <a:blip r:embed="rId3"/>
          <a:srcRect l="20724"/>
          <a:stretch>
            <a:fillRect/>
          </a:stretch>
        </p:blipFill>
        <p:spPr>
          <a:xfrm>
            <a:off x="2133600" y="1066800"/>
            <a:ext cx="6412639" cy="5486400"/>
          </a:xfrm>
          <a:prstGeom prst="rect">
            <a:avLst/>
          </a:prstGeom>
        </p:spPr>
      </p:pic>
      <p:sp>
        <p:nvSpPr>
          <p:cNvPr id="6" name="Rectangle 5"/>
          <p:cNvSpPr/>
          <p:nvPr/>
        </p:nvSpPr>
        <p:spPr>
          <a:xfrm>
            <a:off x="2438400" y="1143000"/>
            <a:ext cx="4953000"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latin typeface="Avenir Book"/>
                <a:cs typeface="Avenir Book"/>
              </a:rPr>
              <a:t>edge(image,’canny</a:t>
            </a:r>
            <a:r>
              <a:rPr lang="en-US" dirty="0" smtClean="0">
                <a:solidFill>
                  <a:srgbClr val="000000"/>
                </a:solidFill>
                <a:latin typeface="Avenir Book"/>
                <a:cs typeface="Avenir Book"/>
              </a:rPr>
              <a:t>’)</a:t>
            </a:r>
            <a:endParaRPr lang="en-US" dirty="0">
              <a:solidFill>
                <a:srgbClr val="000000"/>
              </a:solidFill>
              <a:latin typeface="Avenir Book"/>
              <a:cs typeface="Avenir Book"/>
            </a:endParaRPr>
          </a:p>
        </p:txBody>
      </p:sp>
      <p:pic>
        <p:nvPicPr>
          <p:cNvPr id="7" name="Picture 6" descr="100px-Matlab_Logo.png"/>
          <p:cNvPicPr>
            <a:picLocks noChangeAspect="1"/>
          </p:cNvPicPr>
          <p:nvPr/>
        </p:nvPicPr>
        <p:blipFill>
          <a:blip r:embed="rId4"/>
          <a:srcRect/>
          <a:stretch>
            <a:fillRect/>
          </a:stretch>
        </p:blipFill>
        <p:spPr bwMode="auto">
          <a:xfrm>
            <a:off x="3124200" y="1371600"/>
            <a:ext cx="533400" cy="479425"/>
          </a:xfrm>
          <a:prstGeom prst="rect">
            <a:avLst/>
          </a:prstGeom>
          <a:noFill/>
          <a:ln w="9525">
            <a:noFill/>
            <a:miter lim="800000"/>
            <a:headEnd/>
            <a:tailEnd/>
          </a:ln>
        </p:spPr>
      </p:pic>
      <p:sp>
        <p:nvSpPr>
          <p:cNvPr id="8" name="Rectangle 7"/>
          <p:cNvSpPr/>
          <p:nvPr/>
        </p:nvSpPr>
        <p:spPr>
          <a:xfrm>
            <a:off x="2209800" y="4724400"/>
            <a:ext cx="6248400" cy="533400"/>
          </a:xfrm>
          <a:prstGeom prst="rect">
            <a:avLst/>
          </a:prstGeom>
          <a:noFill/>
          <a:ln w="381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mtClean="0">
                <a:latin typeface="Avenir Book"/>
                <a:cs typeface="Avenir Book"/>
              </a:rPr>
              <a:t>Closing edge gaps</a:t>
            </a:r>
          </a:p>
        </p:txBody>
      </p:sp>
      <p:sp>
        <p:nvSpPr>
          <p:cNvPr id="112643" name="Rectangle 3"/>
          <p:cNvSpPr>
            <a:spLocks noGrp="1" noChangeArrowheads="1"/>
          </p:cNvSpPr>
          <p:nvPr>
            <p:ph type="body" idx="1"/>
          </p:nvPr>
        </p:nvSpPr>
        <p:spPr>
          <a:xfrm>
            <a:off x="457200" y="1219200"/>
            <a:ext cx="8229600" cy="4525963"/>
          </a:xfrm>
        </p:spPr>
        <p:txBody>
          <a:bodyPr/>
          <a:lstStyle/>
          <a:p>
            <a:pPr eaLnBrk="1" hangingPunct="1"/>
            <a:r>
              <a:rPr lang="en-US" dirty="0">
                <a:latin typeface="Avenir Book"/>
                <a:cs typeface="Avenir Book"/>
              </a:rPr>
              <a:t>Check that maximum value of gradient value is sufficiently large</a:t>
            </a:r>
          </a:p>
          <a:p>
            <a:pPr lvl="1" eaLnBrk="1" hangingPunct="1"/>
            <a:r>
              <a:rPr lang="en-US" dirty="0">
                <a:latin typeface="Avenir Book"/>
                <a:cs typeface="Avenir Book"/>
              </a:rPr>
              <a:t>drop-outs?  use </a:t>
            </a:r>
            <a:r>
              <a:rPr lang="en-US" b="1" dirty="0">
                <a:latin typeface="Avenir Book"/>
                <a:cs typeface="Avenir Book"/>
              </a:rPr>
              <a:t>hysteresis</a:t>
            </a:r>
          </a:p>
          <a:p>
            <a:pPr lvl="2" eaLnBrk="1" hangingPunct="1"/>
            <a:r>
              <a:rPr lang="en-US" dirty="0">
                <a:latin typeface="Avenir Book"/>
                <a:cs typeface="Avenir Book"/>
              </a:rPr>
              <a:t>use a high threshold to start edge curves and a low threshold to continue them.</a:t>
            </a:r>
            <a:endParaRPr lang="en-US" b="1" dirty="0">
              <a:latin typeface="Avenir Book"/>
              <a:cs typeface="Avenir Book"/>
            </a:endParaRPr>
          </a:p>
        </p:txBody>
      </p:sp>
      <p:sp>
        <p:nvSpPr>
          <p:cNvPr id="112644" name="Text Box 4"/>
          <p:cNvSpPr txBox="1">
            <a:spLocks noChangeArrowheads="1"/>
          </p:cNvSpPr>
          <p:nvPr/>
        </p:nvSpPr>
        <p:spPr bwMode="auto">
          <a:xfrm rot="-5400000">
            <a:off x="-1050915" y="4860915"/>
            <a:ext cx="2501940" cy="400110"/>
          </a:xfrm>
          <a:prstGeom prst="rect">
            <a:avLst/>
          </a:prstGeom>
          <a:noFill/>
          <a:ln w="9525">
            <a:noFill/>
            <a:miter lim="800000"/>
            <a:headEnd/>
            <a:tailEnd/>
          </a:ln>
        </p:spPr>
        <p:txBody>
          <a:bodyPr wrap="none">
            <a:prstTxWarp prst="textNoShape">
              <a:avLst/>
            </a:prstTxWarp>
            <a:spAutoFit/>
          </a:bodyPr>
          <a:lstStyle/>
          <a:p>
            <a:r>
              <a:rPr lang="en-US" sz="2000" dirty="0">
                <a:solidFill>
                  <a:srgbClr val="000000"/>
                </a:solidFill>
                <a:latin typeface="Avenir Book"/>
                <a:cs typeface="Avenir Book"/>
              </a:rPr>
              <a:t>Gradient magnitude</a:t>
            </a:r>
          </a:p>
        </p:txBody>
      </p:sp>
      <p:sp>
        <p:nvSpPr>
          <p:cNvPr id="112645" name="Line 5"/>
          <p:cNvSpPr>
            <a:spLocks noChangeShapeType="1"/>
          </p:cNvSpPr>
          <p:nvPr/>
        </p:nvSpPr>
        <p:spPr bwMode="auto">
          <a:xfrm>
            <a:off x="792163" y="3962400"/>
            <a:ext cx="0" cy="2209800"/>
          </a:xfrm>
          <a:prstGeom prst="line">
            <a:avLst/>
          </a:prstGeom>
          <a:noFill/>
          <a:ln w="38100">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112646" name="Line 6"/>
          <p:cNvSpPr>
            <a:spLocks noChangeShapeType="1"/>
          </p:cNvSpPr>
          <p:nvPr/>
        </p:nvSpPr>
        <p:spPr bwMode="auto">
          <a:xfrm flipH="1">
            <a:off x="773113" y="6172200"/>
            <a:ext cx="6672262" cy="0"/>
          </a:xfrm>
          <a:prstGeom prst="line">
            <a:avLst/>
          </a:prstGeom>
          <a:noFill/>
          <a:ln w="38100">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112647" name="Line 7"/>
          <p:cNvSpPr>
            <a:spLocks noChangeShapeType="1"/>
          </p:cNvSpPr>
          <p:nvPr/>
        </p:nvSpPr>
        <p:spPr bwMode="auto">
          <a:xfrm flipH="1">
            <a:off x="773113" y="5486400"/>
            <a:ext cx="6748462" cy="0"/>
          </a:xfrm>
          <a:prstGeom prst="line">
            <a:avLst/>
          </a:prstGeom>
          <a:noFill/>
          <a:ln w="9525" cap="rnd">
            <a:solidFill>
              <a:srgbClr val="FF00FF"/>
            </a:solidFill>
            <a:prstDash val="sysDot"/>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112648" name="Line 8"/>
          <p:cNvSpPr>
            <a:spLocks noChangeShapeType="1"/>
          </p:cNvSpPr>
          <p:nvPr/>
        </p:nvSpPr>
        <p:spPr bwMode="auto">
          <a:xfrm flipH="1">
            <a:off x="788988" y="5029200"/>
            <a:ext cx="6656387" cy="0"/>
          </a:xfrm>
          <a:prstGeom prst="line">
            <a:avLst/>
          </a:prstGeom>
          <a:noFill/>
          <a:ln w="25400" cap="rnd">
            <a:solidFill>
              <a:srgbClr val="FF0000"/>
            </a:solidFill>
            <a:prstDash val="sysDash"/>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112649" name="Text Box 9"/>
          <p:cNvSpPr txBox="1">
            <a:spLocks noChangeArrowheads="1"/>
          </p:cNvSpPr>
          <p:nvPr/>
        </p:nvSpPr>
        <p:spPr bwMode="auto">
          <a:xfrm>
            <a:off x="395288" y="4572000"/>
            <a:ext cx="436969"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FF0000"/>
                </a:solidFill>
                <a:latin typeface="Avenir Book"/>
                <a:cs typeface="Avenir Book"/>
              </a:rPr>
              <a:t>t</a:t>
            </a:r>
            <a:r>
              <a:rPr lang="en-US" sz="2800" b="1" baseline="-25000" dirty="0">
                <a:solidFill>
                  <a:srgbClr val="FF0000"/>
                </a:solidFill>
                <a:latin typeface="Avenir Book"/>
                <a:cs typeface="Avenir Book"/>
              </a:rPr>
              <a:t>1</a:t>
            </a:r>
          </a:p>
        </p:txBody>
      </p:sp>
      <p:sp>
        <p:nvSpPr>
          <p:cNvPr id="112650" name="Text Box 10"/>
          <p:cNvSpPr txBox="1">
            <a:spLocks noChangeArrowheads="1"/>
          </p:cNvSpPr>
          <p:nvPr/>
        </p:nvSpPr>
        <p:spPr bwMode="auto">
          <a:xfrm>
            <a:off x="411163" y="5140325"/>
            <a:ext cx="436969" cy="523220"/>
          </a:xfrm>
          <a:prstGeom prst="rect">
            <a:avLst/>
          </a:prstGeom>
          <a:noFill/>
          <a:ln w="9525">
            <a:noFill/>
            <a:miter lim="800000"/>
            <a:headEnd/>
            <a:tailEnd/>
          </a:ln>
        </p:spPr>
        <p:txBody>
          <a:bodyPr wrap="none">
            <a:prstTxWarp prst="textNoShape">
              <a:avLst/>
            </a:prstTxWarp>
            <a:spAutoFit/>
          </a:bodyPr>
          <a:lstStyle/>
          <a:p>
            <a:r>
              <a:rPr lang="en-US" sz="2800" b="1">
                <a:solidFill>
                  <a:srgbClr val="FF0000"/>
                </a:solidFill>
                <a:latin typeface="Avenir Book"/>
                <a:cs typeface="Avenir Book"/>
              </a:rPr>
              <a:t>t</a:t>
            </a:r>
            <a:r>
              <a:rPr lang="en-US" sz="2800" b="1" baseline="-25000">
                <a:solidFill>
                  <a:srgbClr val="FF0000"/>
                </a:solidFill>
                <a:latin typeface="Avenir Book"/>
                <a:cs typeface="Avenir Book"/>
              </a:rPr>
              <a:t>2</a:t>
            </a:r>
          </a:p>
        </p:txBody>
      </p:sp>
      <p:sp>
        <p:nvSpPr>
          <p:cNvPr id="112651" name="Line 11"/>
          <p:cNvSpPr>
            <a:spLocks noChangeShapeType="1"/>
          </p:cNvSpPr>
          <p:nvPr/>
        </p:nvSpPr>
        <p:spPr bwMode="auto">
          <a:xfrm>
            <a:off x="3254375" y="6553200"/>
            <a:ext cx="3276600" cy="0"/>
          </a:xfrm>
          <a:prstGeom prst="line">
            <a:avLst/>
          </a:prstGeom>
          <a:noFill/>
          <a:ln w="57150">
            <a:solidFill>
              <a:schemeClr val="accent2"/>
            </a:solidFill>
            <a:round/>
            <a:headEnd type="triangle" w="med" len="med"/>
            <a:tailEnd type="triangle" w="med" len="med"/>
          </a:ln>
        </p:spPr>
        <p:txBody>
          <a:bodyPr>
            <a:prstTxWarp prst="textNoShape">
              <a:avLst/>
            </a:prstTxWarp>
          </a:bodyPr>
          <a:lstStyle/>
          <a:p>
            <a:endParaRPr lang="en-US">
              <a:solidFill>
                <a:srgbClr val="000000"/>
              </a:solidFill>
              <a:latin typeface="Avenir Book"/>
              <a:cs typeface="Avenir Book"/>
            </a:endParaRPr>
          </a:p>
        </p:txBody>
      </p:sp>
      <p:sp>
        <p:nvSpPr>
          <p:cNvPr id="112652" name="Text Box 12"/>
          <p:cNvSpPr txBox="1">
            <a:spLocks noChangeArrowheads="1"/>
          </p:cNvSpPr>
          <p:nvPr/>
        </p:nvSpPr>
        <p:spPr bwMode="auto">
          <a:xfrm>
            <a:off x="3863975" y="6289675"/>
            <a:ext cx="1899277" cy="369332"/>
          </a:xfrm>
          <a:prstGeom prst="rect">
            <a:avLst/>
          </a:prstGeom>
          <a:solidFill>
            <a:schemeClr val="bg1"/>
          </a:solidFill>
          <a:ln w="9525">
            <a:noFill/>
            <a:miter lim="800000"/>
            <a:headEnd/>
            <a:tailEnd/>
          </a:ln>
        </p:spPr>
        <p:txBody>
          <a:bodyPr wrap="none">
            <a:prstTxWarp prst="textNoShape">
              <a:avLst/>
            </a:prstTxWarp>
            <a:spAutoFit/>
          </a:bodyPr>
          <a:lstStyle/>
          <a:p>
            <a:r>
              <a:rPr lang="en-US">
                <a:solidFill>
                  <a:srgbClr val="333399"/>
                </a:solidFill>
                <a:latin typeface="Avenir Book"/>
                <a:cs typeface="Avenir Book"/>
              </a:rPr>
              <a:t>Labeled as edge</a:t>
            </a:r>
          </a:p>
        </p:txBody>
      </p:sp>
      <p:sp>
        <p:nvSpPr>
          <p:cNvPr id="112653" name="Line 13"/>
          <p:cNvSpPr>
            <a:spLocks noChangeShapeType="1"/>
          </p:cNvSpPr>
          <p:nvPr/>
        </p:nvSpPr>
        <p:spPr bwMode="auto">
          <a:xfrm flipV="1">
            <a:off x="6530975" y="5486400"/>
            <a:ext cx="0" cy="685800"/>
          </a:xfrm>
          <a:prstGeom prst="line">
            <a:avLst/>
          </a:prstGeom>
          <a:noFill/>
          <a:ln w="9525">
            <a:solidFill>
              <a:schemeClr val="tx1"/>
            </a:solidFill>
            <a:round/>
            <a:headEnd/>
            <a:tailEnd type="triangle" w="med" len="med"/>
          </a:ln>
        </p:spPr>
        <p:txBody>
          <a:bodyPr>
            <a:prstTxWarp prst="textNoShape">
              <a:avLst/>
            </a:prstTxWarp>
          </a:bodyPr>
          <a:lstStyle/>
          <a:p>
            <a:endParaRPr lang="en-US">
              <a:solidFill>
                <a:srgbClr val="000000"/>
              </a:solidFill>
              <a:latin typeface="Avenir Book"/>
              <a:cs typeface="Avenir Book"/>
            </a:endParaRPr>
          </a:p>
        </p:txBody>
      </p:sp>
      <p:sp>
        <p:nvSpPr>
          <p:cNvPr id="112654" name="Text Box 14"/>
          <p:cNvSpPr txBox="1">
            <a:spLocks noChangeArrowheads="1"/>
          </p:cNvSpPr>
          <p:nvPr/>
        </p:nvSpPr>
        <p:spPr bwMode="auto">
          <a:xfrm>
            <a:off x="6781800" y="6396335"/>
            <a:ext cx="2063750" cy="461665"/>
          </a:xfrm>
          <a:prstGeom prst="rect">
            <a:avLst/>
          </a:prstGeom>
          <a:noFill/>
          <a:ln w="9525">
            <a:noFill/>
            <a:miter lim="800000"/>
            <a:headEnd/>
            <a:tailEnd/>
          </a:ln>
        </p:spPr>
        <p:txBody>
          <a:bodyPr>
            <a:prstTxWarp prst="textNoShape">
              <a:avLst/>
            </a:prstTxWarp>
            <a:spAutoFit/>
          </a:bodyPr>
          <a:lstStyle/>
          <a:p>
            <a:r>
              <a:rPr lang="en-US" sz="1200" dirty="0">
                <a:solidFill>
                  <a:srgbClr val="000000"/>
                </a:solidFill>
                <a:latin typeface="Avenir Book"/>
                <a:cs typeface="Avenir Book"/>
              </a:rPr>
              <a:t>Pixel number in linked list along gradient maxima</a:t>
            </a:r>
          </a:p>
        </p:txBody>
      </p:sp>
      <p:sp>
        <p:nvSpPr>
          <p:cNvPr id="112655" name="Line 15"/>
          <p:cNvSpPr>
            <a:spLocks noChangeShapeType="1"/>
          </p:cNvSpPr>
          <p:nvPr/>
        </p:nvSpPr>
        <p:spPr bwMode="auto">
          <a:xfrm flipV="1">
            <a:off x="3254375" y="5486400"/>
            <a:ext cx="0" cy="685800"/>
          </a:xfrm>
          <a:prstGeom prst="line">
            <a:avLst/>
          </a:prstGeom>
          <a:noFill/>
          <a:ln w="9525">
            <a:solidFill>
              <a:schemeClr val="tx1"/>
            </a:solidFill>
            <a:round/>
            <a:headEnd/>
            <a:tailEnd type="triangle" w="med" len="med"/>
          </a:ln>
        </p:spPr>
        <p:txBody>
          <a:bodyPr>
            <a:prstTxWarp prst="textNoShape">
              <a:avLst/>
            </a:prstTxWarp>
          </a:bodyPr>
          <a:lstStyle/>
          <a:p>
            <a:endParaRPr lang="en-US">
              <a:solidFill>
                <a:srgbClr val="000000"/>
              </a:solidFill>
              <a:latin typeface="Avenir Book"/>
              <a:cs typeface="Avenir Book"/>
            </a:endParaRPr>
          </a:p>
        </p:txBody>
      </p:sp>
      <p:sp>
        <p:nvSpPr>
          <p:cNvPr id="112656" name="Freeform 16"/>
          <p:cNvSpPr>
            <a:spLocks/>
          </p:cNvSpPr>
          <p:nvPr/>
        </p:nvSpPr>
        <p:spPr bwMode="auto">
          <a:xfrm>
            <a:off x="1663700" y="4835525"/>
            <a:ext cx="5794375" cy="957263"/>
          </a:xfrm>
          <a:custGeom>
            <a:avLst/>
            <a:gdLst>
              <a:gd name="T0" fmla="*/ 0 w 3650"/>
              <a:gd name="T1" fmla="*/ 2147483647 h 603"/>
              <a:gd name="T2" fmla="*/ 2147483647 w 3650"/>
              <a:gd name="T3" fmla="*/ 2147483647 h 603"/>
              <a:gd name="T4" fmla="*/ 2147483647 w 3650"/>
              <a:gd name="T5" fmla="*/ 2147483647 h 603"/>
              <a:gd name="T6" fmla="*/ 2147483647 w 3650"/>
              <a:gd name="T7" fmla="*/ 2147483647 h 603"/>
              <a:gd name="T8" fmla="*/ 2147483647 w 3650"/>
              <a:gd name="T9" fmla="*/ 2147483647 h 603"/>
              <a:gd name="T10" fmla="*/ 2147483647 w 3650"/>
              <a:gd name="T11" fmla="*/ 2147483647 h 603"/>
              <a:gd name="T12" fmla="*/ 2147483647 w 3650"/>
              <a:gd name="T13" fmla="*/ 2147483647 h 603"/>
              <a:gd name="T14" fmla="*/ 2147483647 w 3650"/>
              <a:gd name="T15" fmla="*/ 2147483647 h 603"/>
              <a:gd name="T16" fmla="*/ 2147483647 w 3650"/>
              <a:gd name="T17" fmla="*/ 2147483647 h 603"/>
              <a:gd name="T18" fmla="*/ 2147483647 w 3650"/>
              <a:gd name="T19" fmla="*/ 2147483647 h 603"/>
              <a:gd name="T20" fmla="*/ 2147483647 w 3650"/>
              <a:gd name="T21" fmla="*/ 2147483647 h 603"/>
              <a:gd name="T22" fmla="*/ 2147483647 w 3650"/>
              <a:gd name="T23" fmla="*/ 2147483647 h 603"/>
              <a:gd name="T24" fmla="*/ 2147483647 w 3650"/>
              <a:gd name="T25" fmla="*/ 2147483647 h 603"/>
              <a:gd name="T26" fmla="*/ 2147483647 w 3650"/>
              <a:gd name="T27" fmla="*/ 2147483647 h 603"/>
              <a:gd name="T28" fmla="*/ 2147483647 w 3650"/>
              <a:gd name="T29" fmla="*/ 2147483647 h 603"/>
              <a:gd name="T30" fmla="*/ 2147483647 w 3650"/>
              <a:gd name="T31" fmla="*/ 2147483647 h 603"/>
              <a:gd name="T32" fmla="*/ 2147483647 w 3650"/>
              <a:gd name="T33" fmla="*/ 2147483647 h 603"/>
              <a:gd name="T34" fmla="*/ 2147483647 w 3650"/>
              <a:gd name="T35" fmla="*/ 2147483647 h 603"/>
              <a:gd name="T36" fmla="*/ 2147483647 w 3650"/>
              <a:gd name="T37" fmla="*/ 2147483647 h 603"/>
              <a:gd name="T38" fmla="*/ 2147483647 w 3650"/>
              <a:gd name="T39" fmla="*/ 2147483647 h 603"/>
              <a:gd name="T40" fmla="*/ 2147483647 w 3650"/>
              <a:gd name="T41" fmla="*/ 2147483647 h 603"/>
              <a:gd name="T42" fmla="*/ 2147483647 w 3650"/>
              <a:gd name="T43" fmla="*/ 2147483647 h 603"/>
              <a:gd name="T44" fmla="*/ 2147483647 w 3650"/>
              <a:gd name="T45" fmla="*/ 2147483647 h 603"/>
              <a:gd name="T46" fmla="*/ 2147483647 w 3650"/>
              <a:gd name="T47" fmla="*/ 2147483647 h 603"/>
              <a:gd name="T48" fmla="*/ 2147483647 w 3650"/>
              <a:gd name="T49" fmla="*/ 2147483647 h 603"/>
              <a:gd name="T50" fmla="*/ 2147483647 w 3650"/>
              <a:gd name="T51" fmla="*/ 2147483647 h 603"/>
              <a:gd name="T52" fmla="*/ 2147483647 w 3650"/>
              <a:gd name="T53" fmla="*/ 2147483647 h 603"/>
              <a:gd name="T54" fmla="*/ 2147483647 w 3650"/>
              <a:gd name="T55" fmla="*/ 2147483647 h 603"/>
              <a:gd name="T56" fmla="*/ 2147483647 w 3650"/>
              <a:gd name="T57" fmla="*/ 2147483647 h 603"/>
              <a:gd name="T58" fmla="*/ 2147483647 w 3650"/>
              <a:gd name="T59" fmla="*/ 2147483647 h 6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50"/>
              <a:gd name="T91" fmla="*/ 0 h 603"/>
              <a:gd name="T92" fmla="*/ 3650 w 3650"/>
              <a:gd name="T93" fmla="*/ 603 h 6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50" h="603">
                <a:moveTo>
                  <a:pt x="0" y="301"/>
                </a:moveTo>
                <a:cubicBezTo>
                  <a:pt x="45" y="304"/>
                  <a:pt x="139" y="297"/>
                  <a:pt x="192" y="327"/>
                </a:cubicBezTo>
                <a:cubicBezTo>
                  <a:pt x="241" y="354"/>
                  <a:pt x="291" y="409"/>
                  <a:pt x="343" y="427"/>
                </a:cubicBezTo>
                <a:cubicBezTo>
                  <a:pt x="378" y="482"/>
                  <a:pt x="337" y="429"/>
                  <a:pt x="384" y="460"/>
                </a:cubicBezTo>
                <a:cubicBezTo>
                  <a:pt x="446" y="501"/>
                  <a:pt x="375" y="474"/>
                  <a:pt x="434" y="493"/>
                </a:cubicBezTo>
                <a:cubicBezTo>
                  <a:pt x="487" y="529"/>
                  <a:pt x="550" y="533"/>
                  <a:pt x="610" y="552"/>
                </a:cubicBezTo>
                <a:cubicBezTo>
                  <a:pt x="775" y="546"/>
                  <a:pt x="769" y="559"/>
                  <a:pt x="868" y="527"/>
                </a:cubicBezTo>
                <a:cubicBezTo>
                  <a:pt x="902" y="504"/>
                  <a:pt x="934" y="491"/>
                  <a:pt x="969" y="468"/>
                </a:cubicBezTo>
                <a:cubicBezTo>
                  <a:pt x="977" y="463"/>
                  <a:pt x="994" y="452"/>
                  <a:pt x="994" y="452"/>
                </a:cubicBezTo>
                <a:cubicBezTo>
                  <a:pt x="1042" y="376"/>
                  <a:pt x="1098" y="306"/>
                  <a:pt x="1161" y="243"/>
                </a:cubicBezTo>
                <a:cubicBezTo>
                  <a:pt x="1185" y="219"/>
                  <a:pt x="1202" y="183"/>
                  <a:pt x="1227" y="160"/>
                </a:cubicBezTo>
                <a:cubicBezTo>
                  <a:pt x="1262" y="129"/>
                  <a:pt x="1315" y="93"/>
                  <a:pt x="1353" y="68"/>
                </a:cubicBezTo>
                <a:cubicBezTo>
                  <a:pt x="1375" y="53"/>
                  <a:pt x="1411" y="51"/>
                  <a:pt x="1436" y="43"/>
                </a:cubicBezTo>
                <a:cubicBezTo>
                  <a:pt x="1490" y="6"/>
                  <a:pt x="1588" y="8"/>
                  <a:pt x="1653" y="1"/>
                </a:cubicBezTo>
                <a:cubicBezTo>
                  <a:pt x="1852" y="16"/>
                  <a:pt x="1692" y="0"/>
                  <a:pt x="1812" y="18"/>
                </a:cubicBezTo>
                <a:cubicBezTo>
                  <a:pt x="1851" y="24"/>
                  <a:pt x="1929" y="34"/>
                  <a:pt x="1929" y="34"/>
                </a:cubicBezTo>
                <a:cubicBezTo>
                  <a:pt x="1981" y="48"/>
                  <a:pt x="2021" y="76"/>
                  <a:pt x="2071" y="93"/>
                </a:cubicBezTo>
                <a:cubicBezTo>
                  <a:pt x="2093" y="127"/>
                  <a:pt x="2104" y="117"/>
                  <a:pt x="2137" y="135"/>
                </a:cubicBezTo>
                <a:cubicBezTo>
                  <a:pt x="2163" y="150"/>
                  <a:pt x="2182" y="180"/>
                  <a:pt x="2212" y="185"/>
                </a:cubicBezTo>
                <a:cubicBezTo>
                  <a:pt x="2290" y="197"/>
                  <a:pt x="2367" y="215"/>
                  <a:pt x="2446" y="218"/>
                </a:cubicBezTo>
                <a:cubicBezTo>
                  <a:pt x="2555" y="222"/>
                  <a:pt x="2663" y="223"/>
                  <a:pt x="2772" y="226"/>
                </a:cubicBezTo>
                <a:cubicBezTo>
                  <a:pt x="2803" y="234"/>
                  <a:pt x="2835" y="246"/>
                  <a:pt x="2864" y="260"/>
                </a:cubicBezTo>
                <a:cubicBezTo>
                  <a:pt x="2894" y="275"/>
                  <a:pt x="2907" y="299"/>
                  <a:pt x="2939" y="310"/>
                </a:cubicBezTo>
                <a:cubicBezTo>
                  <a:pt x="3008" y="379"/>
                  <a:pt x="3122" y="417"/>
                  <a:pt x="3214" y="443"/>
                </a:cubicBezTo>
                <a:cubicBezTo>
                  <a:pt x="3247" y="453"/>
                  <a:pt x="3281" y="459"/>
                  <a:pt x="3314" y="468"/>
                </a:cubicBezTo>
                <a:cubicBezTo>
                  <a:pt x="3336" y="474"/>
                  <a:pt x="3381" y="485"/>
                  <a:pt x="3381" y="485"/>
                </a:cubicBezTo>
                <a:cubicBezTo>
                  <a:pt x="3411" y="506"/>
                  <a:pt x="3437" y="518"/>
                  <a:pt x="3473" y="527"/>
                </a:cubicBezTo>
                <a:cubicBezTo>
                  <a:pt x="3495" y="542"/>
                  <a:pt x="3524" y="558"/>
                  <a:pt x="3548" y="569"/>
                </a:cubicBezTo>
                <a:cubicBezTo>
                  <a:pt x="3567" y="577"/>
                  <a:pt x="3588" y="577"/>
                  <a:pt x="3607" y="585"/>
                </a:cubicBezTo>
                <a:cubicBezTo>
                  <a:pt x="3650" y="603"/>
                  <a:pt x="3626" y="602"/>
                  <a:pt x="3648" y="602"/>
                </a:cubicBezTo>
              </a:path>
            </a:pathLst>
          </a:cu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112657" name="Freeform 16"/>
          <p:cNvSpPr>
            <a:spLocks noChangeArrowheads="1"/>
          </p:cNvSpPr>
          <p:nvPr/>
        </p:nvSpPr>
        <p:spPr bwMode="auto">
          <a:xfrm>
            <a:off x="788988" y="5313363"/>
            <a:ext cx="904875" cy="395287"/>
          </a:xfrm>
          <a:custGeom>
            <a:avLst/>
            <a:gdLst>
              <a:gd name="T0" fmla="*/ 903999 w 905094"/>
              <a:gd name="T1" fmla="*/ 0 h 394180"/>
              <a:gd name="T2" fmla="*/ 699871 w 905094"/>
              <a:gd name="T3" fmla="*/ 74027 h 394180"/>
              <a:gd name="T4" fmla="*/ 568643 w 905094"/>
              <a:gd name="T5" fmla="*/ 281303 h 394180"/>
              <a:gd name="T6" fmla="*/ 145808 w 905094"/>
              <a:gd name="T7" fmla="*/ 370136 h 394180"/>
              <a:gd name="T8" fmla="*/ 0 w 905094"/>
              <a:gd name="T9" fmla="*/ 399745 h 394180"/>
              <a:gd name="T10" fmla="*/ 0 w 905094"/>
              <a:gd name="T11" fmla="*/ 399745 h 394180"/>
              <a:gd name="T12" fmla="*/ 0 60000 65536"/>
              <a:gd name="T13" fmla="*/ 0 60000 65536"/>
              <a:gd name="T14" fmla="*/ 0 60000 65536"/>
              <a:gd name="T15" fmla="*/ 0 60000 65536"/>
              <a:gd name="T16" fmla="*/ 0 60000 65536"/>
              <a:gd name="T17" fmla="*/ 0 60000 65536"/>
              <a:gd name="T18" fmla="*/ 0 w 905094"/>
              <a:gd name="T19" fmla="*/ 0 h 394180"/>
              <a:gd name="T20" fmla="*/ 905094 w 905094"/>
              <a:gd name="T21" fmla="*/ 394180 h 394180"/>
            </a:gdLst>
            <a:ahLst/>
            <a:cxnLst>
              <a:cxn ang="T12">
                <a:pos x="T0" y="T1"/>
              </a:cxn>
              <a:cxn ang="T13">
                <a:pos x="T2" y="T3"/>
              </a:cxn>
              <a:cxn ang="T14">
                <a:pos x="T4" y="T5"/>
              </a:cxn>
              <a:cxn ang="T15">
                <a:pos x="T6" y="T7"/>
              </a:cxn>
              <a:cxn ang="T16">
                <a:pos x="T8" y="T9"/>
              </a:cxn>
              <a:cxn ang="T17">
                <a:pos x="T10" y="T11"/>
              </a:cxn>
            </a:cxnLst>
            <a:rect l="T18" t="T19" r="T20" b="T21"/>
            <a:pathLst>
              <a:path w="905094" h="394180">
                <a:moveTo>
                  <a:pt x="905094" y="0"/>
                </a:moveTo>
                <a:cubicBezTo>
                  <a:pt x="830886" y="13382"/>
                  <a:pt x="756678" y="26765"/>
                  <a:pt x="700718" y="72996"/>
                </a:cubicBezTo>
                <a:cubicBezTo>
                  <a:pt x="644758" y="119227"/>
                  <a:pt x="661789" y="228722"/>
                  <a:pt x="569333" y="277386"/>
                </a:cubicBezTo>
                <a:cubicBezTo>
                  <a:pt x="476877" y="326050"/>
                  <a:pt x="145983" y="364981"/>
                  <a:pt x="145983" y="364981"/>
                </a:cubicBezTo>
                <a:lnTo>
                  <a:pt x="0" y="394180"/>
                </a:lnTo>
              </a:path>
            </a:pathLst>
          </a:cu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112658" name="Text Box 12"/>
          <p:cNvSpPr txBox="1">
            <a:spLocks noChangeArrowheads="1"/>
          </p:cNvSpPr>
          <p:nvPr/>
        </p:nvSpPr>
        <p:spPr bwMode="auto">
          <a:xfrm>
            <a:off x="1096963" y="6240463"/>
            <a:ext cx="1493013" cy="369332"/>
          </a:xfrm>
          <a:prstGeom prst="rect">
            <a:avLst/>
          </a:prstGeom>
          <a:solidFill>
            <a:schemeClr val="bg1"/>
          </a:solidFill>
          <a:ln w="9525">
            <a:noFill/>
            <a:miter lim="800000"/>
            <a:headEnd/>
            <a:tailEnd/>
          </a:ln>
        </p:spPr>
        <p:txBody>
          <a:bodyPr wrap="none">
            <a:prstTxWarp prst="textNoShape">
              <a:avLst/>
            </a:prstTxWarp>
            <a:spAutoFit/>
          </a:bodyPr>
          <a:lstStyle/>
          <a:p>
            <a:r>
              <a:rPr lang="en-US">
                <a:solidFill>
                  <a:srgbClr val="333399"/>
                </a:solidFill>
                <a:latin typeface="Avenir Book"/>
                <a:cs typeface="Avenir Book"/>
              </a:rPr>
              <a:t>Not an edge</a:t>
            </a:r>
          </a:p>
        </p:txBody>
      </p:sp>
      <p:sp>
        <p:nvSpPr>
          <p:cNvPr id="112659" name="Line 15"/>
          <p:cNvSpPr>
            <a:spLocks noChangeShapeType="1"/>
          </p:cNvSpPr>
          <p:nvPr/>
        </p:nvSpPr>
        <p:spPr bwMode="auto">
          <a:xfrm flipV="1">
            <a:off x="1727200" y="5767388"/>
            <a:ext cx="0" cy="396875"/>
          </a:xfrm>
          <a:prstGeom prst="line">
            <a:avLst/>
          </a:prstGeom>
          <a:noFill/>
          <a:ln w="38100">
            <a:solidFill>
              <a:srgbClr val="0000FF"/>
            </a:solidFill>
            <a:round/>
            <a:headEnd/>
            <a:tailEnd type="triangle" w="med" len="med"/>
          </a:ln>
        </p:spPr>
        <p:txBody>
          <a:bodyPr>
            <a:prstTxWarp prst="textNoShape">
              <a:avLst/>
            </a:prstTxWarp>
          </a:bodyPr>
          <a:lstStyle/>
          <a:p>
            <a:endParaRPr lang="en-US">
              <a:solidFill>
                <a:srgbClr val="000000"/>
              </a:solidFill>
              <a:latin typeface="Avenir Book"/>
              <a:cs typeface="Avenir Book"/>
            </a:endParaRPr>
          </a:p>
        </p:txBody>
      </p:sp>
      <p:sp>
        <p:nvSpPr>
          <p:cNvPr id="20" name="Line 8"/>
          <p:cNvSpPr>
            <a:spLocks noChangeShapeType="1"/>
          </p:cNvSpPr>
          <p:nvPr/>
        </p:nvSpPr>
        <p:spPr bwMode="auto">
          <a:xfrm flipH="1">
            <a:off x="762000" y="5486400"/>
            <a:ext cx="6656387" cy="0"/>
          </a:xfrm>
          <a:prstGeom prst="line">
            <a:avLst/>
          </a:prstGeom>
          <a:noFill/>
          <a:ln w="25400" cap="rnd">
            <a:solidFill>
              <a:srgbClr val="FF0000"/>
            </a:solidFill>
            <a:prstDash val="sysDash"/>
            <a:round/>
            <a:headEnd/>
            <a:tailEnd/>
          </a:ln>
        </p:spPr>
        <p:txBody>
          <a:bodyPr>
            <a:prstTxWarp prst="textNoShape">
              <a:avLst/>
            </a:prstTxWarp>
          </a:bodyPr>
          <a:lstStyle/>
          <a:p>
            <a:endParaRPr lang="en-US">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5800" y="228600"/>
            <a:ext cx="7772400" cy="1143000"/>
          </a:xfrm>
        </p:spPr>
        <p:txBody>
          <a:bodyPr/>
          <a:lstStyle/>
          <a:p>
            <a:r>
              <a:rPr lang="en-US" sz="4000" dirty="0">
                <a:latin typeface="Avenir Book"/>
                <a:cs typeface="Avenir Book"/>
              </a:rPr>
              <a:t>Example: Canny Edge Detection</a:t>
            </a:r>
            <a:endParaRPr lang="en-US" dirty="0">
              <a:latin typeface="Avenir Book"/>
              <a:cs typeface="Avenir Book"/>
            </a:endParaRPr>
          </a:p>
        </p:txBody>
      </p:sp>
      <p:pic>
        <p:nvPicPr>
          <p:cNvPr id="114691" name="Picture 3"/>
          <p:cNvPicPr>
            <a:picLocks noChangeAspect="1" noChangeArrowheads="1"/>
          </p:cNvPicPr>
          <p:nvPr/>
        </p:nvPicPr>
        <p:blipFill>
          <a:blip r:embed="rId2"/>
          <a:srcRect/>
          <a:stretch>
            <a:fillRect/>
          </a:stretch>
        </p:blipFill>
        <p:spPr bwMode="auto">
          <a:xfrm>
            <a:off x="4800600" y="4203700"/>
            <a:ext cx="2925763" cy="2197100"/>
          </a:xfrm>
          <a:prstGeom prst="rect">
            <a:avLst/>
          </a:prstGeom>
          <a:noFill/>
          <a:ln w="9525">
            <a:noFill/>
            <a:miter lim="800000"/>
            <a:headEnd/>
            <a:tailEnd/>
          </a:ln>
        </p:spPr>
      </p:pic>
      <p:pic>
        <p:nvPicPr>
          <p:cNvPr id="114692" name="Picture 4"/>
          <p:cNvPicPr>
            <a:picLocks noGrp="1" noChangeAspect="1" noChangeArrowheads="1"/>
          </p:cNvPicPr>
          <p:nvPr>
            <p:ph idx="1"/>
          </p:nvPr>
        </p:nvPicPr>
        <p:blipFill>
          <a:blip r:embed="rId3"/>
          <a:srcRect/>
          <a:stretch>
            <a:fillRect/>
          </a:stretch>
        </p:blipFill>
        <p:spPr>
          <a:xfrm>
            <a:off x="1417638" y="4206875"/>
            <a:ext cx="2925762" cy="2192338"/>
          </a:xfrm>
        </p:spPr>
      </p:pic>
      <p:pic>
        <p:nvPicPr>
          <p:cNvPr id="114693" name="Picture 5"/>
          <p:cNvPicPr>
            <a:picLocks noChangeAspect="1" noChangeArrowheads="1"/>
          </p:cNvPicPr>
          <p:nvPr/>
        </p:nvPicPr>
        <p:blipFill>
          <a:blip r:embed="rId4"/>
          <a:srcRect/>
          <a:stretch>
            <a:fillRect/>
          </a:stretch>
        </p:blipFill>
        <p:spPr bwMode="auto">
          <a:xfrm>
            <a:off x="4800600" y="1828800"/>
            <a:ext cx="2925763" cy="2195513"/>
          </a:xfrm>
          <a:prstGeom prst="rect">
            <a:avLst/>
          </a:prstGeom>
          <a:noFill/>
          <a:ln w="9525">
            <a:noFill/>
            <a:miter lim="800000"/>
            <a:headEnd/>
            <a:tailEnd/>
          </a:ln>
        </p:spPr>
      </p:pic>
      <p:pic>
        <p:nvPicPr>
          <p:cNvPr id="114694" name="Picture 6"/>
          <p:cNvPicPr>
            <a:picLocks noChangeAspect="1" noChangeArrowheads="1"/>
          </p:cNvPicPr>
          <p:nvPr/>
        </p:nvPicPr>
        <p:blipFill>
          <a:blip r:embed="rId5"/>
          <a:srcRect/>
          <a:stretch>
            <a:fillRect/>
          </a:stretch>
        </p:blipFill>
        <p:spPr bwMode="auto">
          <a:xfrm>
            <a:off x="1420813" y="1830388"/>
            <a:ext cx="2922587" cy="2193925"/>
          </a:xfrm>
          <a:prstGeom prst="rect">
            <a:avLst/>
          </a:prstGeom>
          <a:noFill/>
          <a:ln w="9525">
            <a:noFill/>
            <a:miter lim="800000"/>
            <a:headEnd/>
            <a:tailEnd/>
          </a:ln>
        </p:spPr>
      </p:pic>
      <p:sp>
        <p:nvSpPr>
          <p:cNvPr id="114695" name="Text Box 7"/>
          <p:cNvSpPr txBox="1">
            <a:spLocks noChangeArrowheads="1"/>
          </p:cNvSpPr>
          <p:nvPr/>
        </p:nvSpPr>
        <p:spPr bwMode="auto">
          <a:xfrm>
            <a:off x="6723063" y="6369050"/>
            <a:ext cx="1009650" cy="215900"/>
          </a:xfrm>
          <a:prstGeom prst="rect">
            <a:avLst/>
          </a:prstGeom>
          <a:noFill/>
          <a:ln w="9525">
            <a:noFill/>
            <a:miter lim="800000"/>
            <a:headEnd/>
            <a:tailEnd/>
          </a:ln>
        </p:spPr>
        <p:txBody>
          <a:bodyPr wrap="none">
            <a:prstTxWarp prst="textNoShape">
              <a:avLst/>
            </a:prstTxWarp>
            <a:spAutoFit/>
          </a:bodyPr>
          <a:lstStyle/>
          <a:p>
            <a:pPr algn="r"/>
            <a:r>
              <a:rPr lang="en-US" sz="800">
                <a:solidFill>
                  <a:srgbClr val="000000"/>
                </a:solidFill>
                <a:latin typeface="Avenir Book"/>
                <a:cs typeface="Avenir Book"/>
              </a:rPr>
              <a:t>courtesy of G. Loy</a:t>
            </a:r>
          </a:p>
        </p:txBody>
      </p:sp>
      <p:grpSp>
        <p:nvGrpSpPr>
          <p:cNvPr id="2" name="Group 8"/>
          <p:cNvGrpSpPr>
            <a:grpSpLocks/>
          </p:cNvGrpSpPr>
          <p:nvPr/>
        </p:nvGrpSpPr>
        <p:grpSpPr bwMode="auto">
          <a:xfrm>
            <a:off x="6032499" y="1250950"/>
            <a:ext cx="2073275" cy="820738"/>
            <a:chOff x="3800" y="788"/>
            <a:chExt cx="1306" cy="517"/>
          </a:xfrm>
        </p:grpSpPr>
        <p:sp>
          <p:nvSpPr>
            <p:cNvPr id="114701" name="Rectangle 9"/>
            <p:cNvSpPr>
              <a:spLocks noChangeArrowheads="1"/>
            </p:cNvSpPr>
            <p:nvPr/>
          </p:nvSpPr>
          <p:spPr bwMode="auto">
            <a:xfrm>
              <a:off x="3800" y="1161"/>
              <a:ext cx="192" cy="144"/>
            </a:xfrm>
            <a:prstGeom prst="rect">
              <a:avLst/>
            </a:prstGeom>
            <a:noFill/>
            <a:ln w="19050">
              <a:solidFill>
                <a:srgbClr val="FF0000"/>
              </a:solid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14702" name="Text Box 10"/>
            <p:cNvSpPr txBox="1">
              <a:spLocks noChangeArrowheads="1"/>
            </p:cNvSpPr>
            <p:nvPr/>
          </p:nvSpPr>
          <p:spPr bwMode="auto">
            <a:xfrm>
              <a:off x="4222" y="788"/>
              <a:ext cx="884" cy="233"/>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Avenir Book"/>
                  <a:cs typeface="Avenir Book"/>
                </a:rPr>
                <a:t>gap is gone</a:t>
              </a:r>
            </a:p>
          </p:txBody>
        </p:sp>
        <p:sp>
          <p:nvSpPr>
            <p:cNvPr id="114703" name="Line 11"/>
            <p:cNvSpPr>
              <a:spLocks noChangeShapeType="1"/>
            </p:cNvSpPr>
            <p:nvPr/>
          </p:nvSpPr>
          <p:spPr bwMode="auto">
            <a:xfrm flipH="1">
              <a:off x="3992" y="1007"/>
              <a:ext cx="288" cy="144"/>
            </a:xfrm>
            <a:prstGeom prst="line">
              <a:avLst/>
            </a:prstGeom>
            <a:noFill/>
            <a:ln w="19050">
              <a:solidFill>
                <a:srgbClr val="FF0000"/>
              </a:solidFill>
              <a:round/>
              <a:headEnd/>
              <a:tailEnd type="triangle" w="med" len="lg"/>
            </a:ln>
          </p:spPr>
          <p:txBody>
            <a:bodyPr>
              <a:prstTxWarp prst="textNoShape">
                <a:avLst/>
              </a:prstTxWarp>
            </a:bodyPr>
            <a:lstStyle/>
            <a:p>
              <a:endParaRPr lang="en-US">
                <a:solidFill>
                  <a:srgbClr val="000000"/>
                </a:solidFill>
                <a:latin typeface="Avenir Book"/>
                <a:cs typeface="Avenir Book"/>
              </a:endParaRPr>
            </a:p>
          </p:txBody>
        </p:sp>
      </p:grpSp>
      <p:sp>
        <p:nvSpPr>
          <p:cNvPr id="114697" name="Text Box 12"/>
          <p:cNvSpPr txBox="1">
            <a:spLocks noChangeArrowheads="1"/>
          </p:cNvSpPr>
          <p:nvPr/>
        </p:nvSpPr>
        <p:spPr bwMode="auto">
          <a:xfrm>
            <a:off x="267668" y="2563813"/>
            <a:ext cx="1102345" cy="707886"/>
          </a:xfrm>
          <a:prstGeom prst="rect">
            <a:avLst/>
          </a:prstGeom>
          <a:noFill/>
          <a:ln w="9525">
            <a:noFill/>
            <a:miter lim="800000"/>
            <a:headEnd/>
            <a:tailEnd/>
          </a:ln>
        </p:spPr>
        <p:txBody>
          <a:bodyPr wrap="none">
            <a:prstTxWarp prst="textNoShape">
              <a:avLst/>
            </a:prstTxWarp>
            <a:spAutoFit/>
          </a:bodyPr>
          <a:lstStyle/>
          <a:p>
            <a:pPr algn="r"/>
            <a:r>
              <a:rPr lang="en-US" sz="2000">
                <a:solidFill>
                  <a:srgbClr val="000000"/>
                </a:solidFill>
                <a:latin typeface="Avenir Book"/>
                <a:cs typeface="Avenir Book"/>
              </a:rPr>
              <a:t>Original</a:t>
            </a:r>
          </a:p>
          <a:p>
            <a:pPr algn="r"/>
            <a:r>
              <a:rPr lang="en-US" sz="2000">
                <a:solidFill>
                  <a:srgbClr val="000000"/>
                </a:solidFill>
                <a:latin typeface="Avenir Book"/>
                <a:cs typeface="Avenir Book"/>
              </a:rPr>
              <a:t>image</a:t>
            </a:r>
          </a:p>
        </p:txBody>
      </p:sp>
      <p:sp>
        <p:nvSpPr>
          <p:cNvPr id="114698" name="Text Box 13"/>
          <p:cNvSpPr txBox="1">
            <a:spLocks noChangeArrowheads="1"/>
          </p:cNvSpPr>
          <p:nvPr/>
        </p:nvSpPr>
        <p:spPr bwMode="auto">
          <a:xfrm>
            <a:off x="423351" y="4865688"/>
            <a:ext cx="946662" cy="1015663"/>
          </a:xfrm>
          <a:prstGeom prst="rect">
            <a:avLst/>
          </a:prstGeom>
          <a:noFill/>
          <a:ln w="9525">
            <a:noFill/>
            <a:miter lim="800000"/>
            <a:headEnd/>
            <a:tailEnd/>
          </a:ln>
        </p:spPr>
        <p:txBody>
          <a:bodyPr wrap="none">
            <a:prstTxWarp prst="textNoShape">
              <a:avLst/>
            </a:prstTxWarp>
            <a:spAutoFit/>
          </a:bodyPr>
          <a:lstStyle/>
          <a:p>
            <a:pPr algn="r"/>
            <a:r>
              <a:rPr lang="en-US" sz="2000">
                <a:solidFill>
                  <a:srgbClr val="000000"/>
                </a:solidFill>
                <a:latin typeface="Avenir Book"/>
                <a:cs typeface="Avenir Book"/>
              </a:rPr>
              <a:t>Strong</a:t>
            </a:r>
          </a:p>
          <a:p>
            <a:pPr algn="r"/>
            <a:r>
              <a:rPr lang="en-US" sz="2000">
                <a:solidFill>
                  <a:srgbClr val="000000"/>
                </a:solidFill>
                <a:latin typeface="Avenir Book"/>
                <a:cs typeface="Avenir Book"/>
              </a:rPr>
              <a:t>edges</a:t>
            </a:r>
          </a:p>
          <a:p>
            <a:pPr algn="r"/>
            <a:r>
              <a:rPr lang="en-US" sz="2000">
                <a:solidFill>
                  <a:srgbClr val="000000"/>
                </a:solidFill>
                <a:latin typeface="Avenir Book"/>
                <a:cs typeface="Avenir Book"/>
              </a:rPr>
              <a:t>only</a:t>
            </a:r>
          </a:p>
        </p:txBody>
      </p:sp>
      <p:sp>
        <p:nvSpPr>
          <p:cNvPr id="114699" name="Text Box 14"/>
          <p:cNvSpPr txBox="1">
            <a:spLocks noChangeArrowheads="1"/>
          </p:cNvSpPr>
          <p:nvPr/>
        </p:nvSpPr>
        <p:spPr bwMode="auto">
          <a:xfrm>
            <a:off x="7673975" y="2435225"/>
            <a:ext cx="1548361" cy="1015663"/>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latin typeface="Avenir Book"/>
                <a:cs typeface="Avenir Book"/>
              </a:rPr>
              <a:t>Strong +</a:t>
            </a:r>
          </a:p>
          <a:p>
            <a:r>
              <a:rPr lang="en-US" sz="2000">
                <a:solidFill>
                  <a:srgbClr val="000000"/>
                </a:solidFill>
                <a:latin typeface="Avenir Book"/>
                <a:cs typeface="Avenir Book"/>
              </a:rPr>
              <a:t>connected</a:t>
            </a:r>
          </a:p>
          <a:p>
            <a:r>
              <a:rPr lang="en-US" sz="2000">
                <a:solidFill>
                  <a:srgbClr val="000000"/>
                </a:solidFill>
                <a:latin typeface="Avenir Book"/>
                <a:cs typeface="Avenir Book"/>
              </a:rPr>
              <a:t>weak edges</a:t>
            </a:r>
          </a:p>
        </p:txBody>
      </p:sp>
      <p:sp>
        <p:nvSpPr>
          <p:cNvPr id="114700" name="Text Box 15"/>
          <p:cNvSpPr txBox="1">
            <a:spLocks noChangeArrowheads="1"/>
          </p:cNvSpPr>
          <p:nvPr/>
        </p:nvSpPr>
        <p:spPr bwMode="auto">
          <a:xfrm>
            <a:off x="7772400" y="4953000"/>
            <a:ext cx="892547" cy="707886"/>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latin typeface="Avenir Book"/>
                <a:cs typeface="Avenir Book"/>
              </a:rPr>
              <a:t>Weak</a:t>
            </a:r>
          </a:p>
          <a:p>
            <a:r>
              <a:rPr lang="en-US" sz="2000">
                <a:solidFill>
                  <a:srgbClr val="000000"/>
                </a:solidFill>
                <a:latin typeface="Avenir Book"/>
                <a:cs typeface="Avenir Book"/>
              </a:rPr>
              <a:t>edges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29000" y="1143000"/>
            <a:ext cx="5715000" cy="5715000"/>
          </a:xfrm>
          <a:prstGeom prst="rect">
            <a:avLst/>
          </a:prstGeom>
        </p:spPr>
      </p:pic>
      <p:pic>
        <p:nvPicPr>
          <p:cNvPr id="6" name="Picture 5" descr="einsteinandwho.jpg"/>
          <p:cNvPicPr>
            <a:picLocks noChangeAspect="1"/>
          </p:cNvPicPr>
          <p:nvPr/>
        </p:nvPicPr>
        <p:blipFill>
          <a:blip r:embed="rId3"/>
          <a:stretch>
            <a:fillRect/>
          </a:stretch>
        </p:blipFill>
        <p:spPr>
          <a:xfrm>
            <a:off x="0" y="1219200"/>
            <a:ext cx="3505200" cy="3505200"/>
          </a:xfrm>
          <a:prstGeom prst="rect">
            <a:avLst/>
          </a:prstGeom>
        </p:spPr>
      </p:pic>
      <p:sp>
        <p:nvSpPr>
          <p:cNvPr id="4" name="Rectangle 2"/>
          <p:cNvSpPr>
            <a:spLocks noGrp="1" noChangeArrowheads="1"/>
          </p:cNvSpPr>
          <p:nvPr>
            <p:ph type="title"/>
          </p:nvPr>
        </p:nvSpPr>
        <p:spPr>
          <a:xfrm>
            <a:off x="685800" y="228600"/>
            <a:ext cx="7772400" cy="1143000"/>
          </a:xfrm>
        </p:spPr>
        <p:txBody>
          <a:bodyPr/>
          <a:lstStyle/>
          <a:p>
            <a:r>
              <a:rPr lang="en-US" sz="4000" dirty="0">
                <a:latin typeface="Avenir Book"/>
                <a:cs typeface="Avenir Book"/>
              </a:rPr>
              <a:t>Example: Canny Edge Detection</a:t>
            </a:r>
            <a:endParaRPr lang="en-US" dirty="0">
              <a:latin typeface="Avenir Book"/>
              <a:cs typeface="Avenir Book"/>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51200" y="1270000"/>
            <a:ext cx="5892800" cy="5892800"/>
          </a:xfrm>
          <a:prstGeom prst="rect">
            <a:avLst/>
          </a:prstGeom>
        </p:spPr>
      </p:pic>
      <p:pic>
        <p:nvPicPr>
          <p:cNvPr id="7" name="Picture 6" descr="woodland.jpg"/>
          <p:cNvPicPr>
            <a:picLocks noChangeAspect="1"/>
          </p:cNvPicPr>
          <p:nvPr/>
        </p:nvPicPr>
        <p:blipFill>
          <a:blip r:embed="rId3"/>
          <a:stretch>
            <a:fillRect/>
          </a:stretch>
        </p:blipFill>
        <p:spPr>
          <a:xfrm>
            <a:off x="0" y="1270000"/>
            <a:ext cx="3124200" cy="3124200"/>
          </a:xfrm>
          <a:prstGeom prst="rect">
            <a:avLst/>
          </a:prstGeom>
        </p:spPr>
      </p:pic>
      <p:sp>
        <p:nvSpPr>
          <p:cNvPr id="4" name="Rectangle 2"/>
          <p:cNvSpPr>
            <a:spLocks noGrp="1" noChangeArrowheads="1"/>
          </p:cNvSpPr>
          <p:nvPr>
            <p:ph type="title"/>
          </p:nvPr>
        </p:nvSpPr>
        <p:spPr>
          <a:xfrm>
            <a:off x="685800" y="228600"/>
            <a:ext cx="7772400" cy="1143000"/>
          </a:xfrm>
        </p:spPr>
        <p:txBody>
          <a:bodyPr/>
          <a:lstStyle/>
          <a:p>
            <a:r>
              <a:rPr lang="en-US" sz="4000" dirty="0">
                <a:latin typeface="Avenir Book"/>
                <a:cs typeface="Avenir Book"/>
              </a:rPr>
              <a:t>Example: Canny Edge Detection</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p:cNvPicPr>
            <a:picLocks noChangeAspect="1"/>
          </p:cNvPicPr>
          <p:nvPr/>
        </p:nvPicPr>
        <p:blipFill>
          <a:blip r:embed="rId2"/>
          <a:srcRect/>
          <a:stretch>
            <a:fillRect/>
          </a:stretch>
        </p:blipFill>
        <p:spPr bwMode="auto">
          <a:xfrm>
            <a:off x="150813" y="90488"/>
            <a:ext cx="8672512" cy="3825875"/>
          </a:xfrm>
          <a:prstGeom prst="rect">
            <a:avLst/>
          </a:prstGeom>
          <a:noFill/>
          <a:ln w="9525">
            <a:noFill/>
            <a:miter lim="800000"/>
            <a:headEnd/>
            <a:tailEnd/>
          </a:ln>
        </p:spPr>
      </p:pic>
      <p:sp>
        <p:nvSpPr>
          <p:cNvPr id="2" name="Rectangle 1"/>
          <p:cNvSpPr/>
          <p:nvPr/>
        </p:nvSpPr>
        <p:spPr>
          <a:xfrm>
            <a:off x="152400" y="6400800"/>
            <a:ext cx="8839200" cy="307777"/>
          </a:xfrm>
          <a:prstGeom prst="rect">
            <a:avLst/>
          </a:prstGeom>
        </p:spPr>
        <p:txBody>
          <a:bodyPr wrap="square">
            <a:spAutoFit/>
          </a:bodyPr>
          <a:lstStyle/>
          <a:p>
            <a:r>
              <a:rPr lang="en-US" sz="1400" dirty="0"/>
              <a:t>https://www2.eecs.berkeley.edu/Research/Projects/CS/vision/grouping/papers/</a:t>
            </a:r>
            <a:r>
              <a:rPr lang="en-US" sz="1400" dirty="0" err="1"/>
              <a:t>mfm-pami-boundary.pdf</a:t>
            </a:r>
            <a:endParaRPr lang="en-US" sz="1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oter Placeholder 1"/>
          <p:cNvSpPr>
            <a:spLocks noGrp="1"/>
          </p:cNvSpPr>
          <p:nvPr>
            <p:ph type="ftr" sz="quarter" idx="10"/>
          </p:nvPr>
        </p:nvSpPr>
        <p:spPr>
          <a:noFill/>
        </p:spPr>
        <p:txBody>
          <a:bodyPr/>
          <a:lstStyle/>
          <a:p>
            <a:r>
              <a:rPr lang="en-US" smtClean="0"/>
              <a:t>	</a:t>
            </a:r>
          </a:p>
        </p:txBody>
      </p:sp>
      <p:sp>
        <p:nvSpPr>
          <p:cNvPr id="121859" name="Slide Number Placeholder 2"/>
          <p:cNvSpPr>
            <a:spLocks noGrp="1"/>
          </p:cNvSpPr>
          <p:nvPr>
            <p:ph type="sldNum" sz="quarter" idx="11"/>
          </p:nvPr>
        </p:nvSpPr>
        <p:spPr>
          <a:noFill/>
        </p:spPr>
        <p:txBody>
          <a:bodyPr/>
          <a:lstStyle/>
          <a:p>
            <a:fld id="{0D17F58F-FF90-8749-8F44-9D119CABE6A4}" type="slidenum">
              <a:rPr lang="en-US" smtClean="0"/>
              <a:pPr/>
              <a:t>39</a:t>
            </a:fld>
            <a:endParaRPr lang="en-US" smtClean="0"/>
          </a:p>
        </p:txBody>
      </p:sp>
      <p:pic>
        <p:nvPicPr>
          <p:cNvPr id="121860" name="Picture 1026" descr="Z:\c\home\grad\dmartin\public_html\segment\images\medium\5032.jpg"/>
          <p:cNvPicPr>
            <a:picLocks noChangeAspect="1" noChangeArrowheads="1"/>
          </p:cNvPicPr>
          <p:nvPr/>
        </p:nvPicPr>
        <p:blipFill>
          <a:blip r:embed="rId2"/>
          <a:srcRect/>
          <a:stretch>
            <a:fillRect/>
          </a:stretch>
        </p:blipFill>
        <p:spPr bwMode="auto">
          <a:xfrm>
            <a:off x="304800" y="533400"/>
            <a:ext cx="2057400" cy="1373188"/>
          </a:xfrm>
          <a:prstGeom prst="rect">
            <a:avLst/>
          </a:prstGeom>
          <a:noFill/>
          <a:ln w="9525">
            <a:noFill/>
            <a:miter lim="800000"/>
            <a:headEnd/>
            <a:tailEnd/>
          </a:ln>
        </p:spPr>
      </p:pic>
      <p:pic>
        <p:nvPicPr>
          <p:cNvPr id="121861" name="Picture 1027" descr="Z:\c\home\grad\dmartin\public_html\segment\images\medium\110021.jpg"/>
          <p:cNvPicPr>
            <a:picLocks noChangeAspect="1" noChangeArrowheads="1"/>
          </p:cNvPicPr>
          <p:nvPr/>
        </p:nvPicPr>
        <p:blipFill>
          <a:blip r:embed="rId3"/>
          <a:srcRect/>
          <a:stretch>
            <a:fillRect/>
          </a:stretch>
        </p:blipFill>
        <p:spPr bwMode="auto">
          <a:xfrm>
            <a:off x="304800" y="1981200"/>
            <a:ext cx="2057400" cy="1373188"/>
          </a:xfrm>
          <a:prstGeom prst="rect">
            <a:avLst/>
          </a:prstGeom>
          <a:noFill/>
          <a:ln w="9525">
            <a:noFill/>
            <a:miter lim="800000"/>
            <a:headEnd/>
            <a:tailEnd/>
          </a:ln>
        </p:spPr>
      </p:pic>
      <p:pic>
        <p:nvPicPr>
          <p:cNvPr id="121862" name="Picture 1028" descr="Z:\c\home\grad\dmartin\public_html\segment\images\medium\90027.jpg"/>
          <p:cNvPicPr>
            <a:picLocks noChangeAspect="1" noChangeArrowheads="1"/>
          </p:cNvPicPr>
          <p:nvPr/>
        </p:nvPicPr>
        <p:blipFill>
          <a:blip r:embed="rId4"/>
          <a:srcRect/>
          <a:stretch>
            <a:fillRect/>
          </a:stretch>
        </p:blipFill>
        <p:spPr bwMode="auto">
          <a:xfrm>
            <a:off x="304800" y="3429000"/>
            <a:ext cx="2057400" cy="1373188"/>
          </a:xfrm>
          <a:prstGeom prst="rect">
            <a:avLst/>
          </a:prstGeom>
          <a:noFill/>
          <a:ln w="9525">
            <a:noFill/>
            <a:miter lim="800000"/>
            <a:headEnd/>
            <a:tailEnd/>
          </a:ln>
        </p:spPr>
      </p:pic>
      <p:pic>
        <p:nvPicPr>
          <p:cNvPr id="121863" name="Picture 1029" descr="Z:\c\home\grad\dmartin\public_html\segment\images\medium\69007.jpg"/>
          <p:cNvPicPr>
            <a:picLocks noChangeAspect="1" noChangeArrowheads="1"/>
          </p:cNvPicPr>
          <p:nvPr/>
        </p:nvPicPr>
        <p:blipFill>
          <a:blip r:embed="rId5"/>
          <a:srcRect/>
          <a:stretch>
            <a:fillRect/>
          </a:stretch>
        </p:blipFill>
        <p:spPr bwMode="auto">
          <a:xfrm>
            <a:off x="304800" y="4876800"/>
            <a:ext cx="2057400" cy="1373188"/>
          </a:xfrm>
          <a:prstGeom prst="rect">
            <a:avLst/>
          </a:prstGeom>
          <a:noFill/>
          <a:ln w="9525">
            <a:noFill/>
            <a:miter lim="800000"/>
            <a:headEnd/>
            <a:tailEnd/>
          </a:ln>
        </p:spPr>
      </p:pic>
      <p:pic>
        <p:nvPicPr>
          <p:cNvPr id="121864" name="Picture 1030" descr="Z:\c\home\grad\dmartin\public_html\segment\data\images\contour\medium\1107\5032.jpg"/>
          <p:cNvPicPr>
            <a:picLocks noChangeAspect="1" noChangeArrowheads="1"/>
          </p:cNvPicPr>
          <p:nvPr/>
        </p:nvPicPr>
        <p:blipFill>
          <a:blip r:embed="rId6"/>
          <a:srcRect/>
          <a:stretch>
            <a:fillRect/>
          </a:stretch>
        </p:blipFill>
        <p:spPr bwMode="auto">
          <a:xfrm>
            <a:off x="2438400" y="533400"/>
            <a:ext cx="2057400" cy="1373188"/>
          </a:xfrm>
          <a:prstGeom prst="rect">
            <a:avLst/>
          </a:prstGeom>
          <a:noFill/>
          <a:ln w="9525">
            <a:noFill/>
            <a:miter lim="800000"/>
            <a:headEnd/>
            <a:tailEnd/>
          </a:ln>
        </p:spPr>
      </p:pic>
      <p:pic>
        <p:nvPicPr>
          <p:cNvPr id="121865" name="Picture 1031" descr="Z:\c\home\grad\dmartin\public_html\segment\data\images\contour\medium\1107\110021.jpg"/>
          <p:cNvPicPr>
            <a:picLocks noChangeAspect="1" noChangeArrowheads="1"/>
          </p:cNvPicPr>
          <p:nvPr/>
        </p:nvPicPr>
        <p:blipFill>
          <a:blip r:embed="rId7"/>
          <a:srcRect/>
          <a:stretch>
            <a:fillRect/>
          </a:stretch>
        </p:blipFill>
        <p:spPr bwMode="auto">
          <a:xfrm>
            <a:off x="2438400" y="1981200"/>
            <a:ext cx="2057400" cy="1373188"/>
          </a:xfrm>
          <a:prstGeom prst="rect">
            <a:avLst/>
          </a:prstGeom>
          <a:noFill/>
          <a:ln w="9525">
            <a:noFill/>
            <a:miter lim="800000"/>
            <a:headEnd/>
            <a:tailEnd/>
          </a:ln>
        </p:spPr>
      </p:pic>
      <p:pic>
        <p:nvPicPr>
          <p:cNvPr id="121866" name="Picture 1032" descr="Z:\c\home\grad\dmartin\public_html\segment\data\images\contour\medium\1107\90027.jpg"/>
          <p:cNvPicPr>
            <a:picLocks noChangeAspect="1" noChangeArrowheads="1"/>
          </p:cNvPicPr>
          <p:nvPr/>
        </p:nvPicPr>
        <p:blipFill>
          <a:blip r:embed="rId8"/>
          <a:srcRect/>
          <a:stretch>
            <a:fillRect/>
          </a:stretch>
        </p:blipFill>
        <p:spPr bwMode="auto">
          <a:xfrm>
            <a:off x="2438400" y="3429000"/>
            <a:ext cx="2057400" cy="1373188"/>
          </a:xfrm>
          <a:prstGeom prst="rect">
            <a:avLst/>
          </a:prstGeom>
          <a:noFill/>
          <a:ln w="9525">
            <a:noFill/>
            <a:miter lim="800000"/>
            <a:headEnd/>
            <a:tailEnd/>
          </a:ln>
        </p:spPr>
      </p:pic>
      <p:pic>
        <p:nvPicPr>
          <p:cNvPr id="121867" name="Picture 1033" descr="Z:\c\home\grad\dmartin\public_html\segment\data\images\contour\medium\1107\69007.jpg"/>
          <p:cNvPicPr>
            <a:picLocks noChangeAspect="1" noChangeArrowheads="1"/>
          </p:cNvPicPr>
          <p:nvPr/>
        </p:nvPicPr>
        <p:blipFill>
          <a:blip r:embed="rId9"/>
          <a:srcRect/>
          <a:stretch>
            <a:fillRect/>
          </a:stretch>
        </p:blipFill>
        <p:spPr bwMode="auto">
          <a:xfrm>
            <a:off x="2438400" y="4876800"/>
            <a:ext cx="2057400" cy="1373188"/>
          </a:xfrm>
          <a:prstGeom prst="rect">
            <a:avLst/>
          </a:prstGeom>
          <a:noFill/>
          <a:ln w="9525">
            <a:noFill/>
            <a:miter lim="800000"/>
            <a:headEnd/>
            <a:tailEnd/>
          </a:ln>
        </p:spPr>
      </p:pic>
      <p:pic>
        <p:nvPicPr>
          <p:cNvPr id="121868" name="Picture 1034" descr="Z:\c\home\grad\dmartin\public_html\segment\data\images\contour\medium\1102\5032.jpg"/>
          <p:cNvPicPr>
            <a:picLocks noChangeAspect="1" noChangeArrowheads="1"/>
          </p:cNvPicPr>
          <p:nvPr/>
        </p:nvPicPr>
        <p:blipFill>
          <a:blip r:embed="rId10"/>
          <a:srcRect/>
          <a:stretch>
            <a:fillRect/>
          </a:stretch>
        </p:blipFill>
        <p:spPr bwMode="auto">
          <a:xfrm>
            <a:off x="4572000" y="533400"/>
            <a:ext cx="2057400" cy="1373188"/>
          </a:xfrm>
          <a:prstGeom prst="rect">
            <a:avLst/>
          </a:prstGeom>
          <a:noFill/>
          <a:ln w="9525">
            <a:noFill/>
            <a:miter lim="800000"/>
            <a:headEnd/>
            <a:tailEnd/>
          </a:ln>
        </p:spPr>
      </p:pic>
      <p:pic>
        <p:nvPicPr>
          <p:cNvPr id="121869" name="Picture 1035" descr="Z:\c\home\grad\dmartin\public_html\segment\data\images\contour\medium\1102\110021.jpg"/>
          <p:cNvPicPr>
            <a:picLocks noChangeAspect="1" noChangeArrowheads="1"/>
          </p:cNvPicPr>
          <p:nvPr/>
        </p:nvPicPr>
        <p:blipFill>
          <a:blip r:embed="rId11"/>
          <a:srcRect/>
          <a:stretch>
            <a:fillRect/>
          </a:stretch>
        </p:blipFill>
        <p:spPr bwMode="auto">
          <a:xfrm>
            <a:off x="4572000" y="1981200"/>
            <a:ext cx="2057400" cy="1373188"/>
          </a:xfrm>
          <a:prstGeom prst="rect">
            <a:avLst/>
          </a:prstGeom>
          <a:noFill/>
          <a:ln w="9525">
            <a:noFill/>
            <a:miter lim="800000"/>
            <a:headEnd/>
            <a:tailEnd/>
          </a:ln>
        </p:spPr>
      </p:pic>
      <p:pic>
        <p:nvPicPr>
          <p:cNvPr id="121870" name="Picture 1036" descr="Z:\c\home\grad\dmartin\public_html\segment\data\images\contour\medium\1102\90027.jpg"/>
          <p:cNvPicPr>
            <a:picLocks noChangeAspect="1" noChangeArrowheads="1"/>
          </p:cNvPicPr>
          <p:nvPr/>
        </p:nvPicPr>
        <p:blipFill>
          <a:blip r:embed="rId12"/>
          <a:srcRect/>
          <a:stretch>
            <a:fillRect/>
          </a:stretch>
        </p:blipFill>
        <p:spPr bwMode="auto">
          <a:xfrm>
            <a:off x="4572000" y="3429000"/>
            <a:ext cx="2057400" cy="1373188"/>
          </a:xfrm>
          <a:prstGeom prst="rect">
            <a:avLst/>
          </a:prstGeom>
          <a:noFill/>
          <a:ln w="9525">
            <a:noFill/>
            <a:miter lim="800000"/>
            <a:headEnd/>
            <a:tailEnd/>
          </a:ln>
        </p:spPr>
      </p:pic>
      <p:pic>
        <p:nvPicPr>
          <p:cNvPr id="121871" name="Picture 1037" descr="Z:\c\home\grad\dmartin\public_html\segment\data\images\contour\medium\1102\69007.jpg"/>
          <p:cNvPicPr>
            <a:picLocks noChangeAspect="1" noChangeArrowheads="1"/>
          </p:cNvPicPr>
          <p:nvPr/>
        </p:nvPicPr>
        <p:blipFill>
          <a:blip r:embed="rId13"/>
          <a:srcRect/>
          <a:stretch>
            <a:fillRect/>
          </a:stretch>
        </p:blipFill>
        <p:spPr bwMode="auto">
          <a:xfrm>
            <a:off x="4572000" y="4876800"/>
            <a:ext cx="2057400" cy="1373188"/>
          </a:xfrm>
          <a:prstGeom prst="rect">
            <a:avLst/>
          </a:prstGeom>
          <a:noFill/>
          <a:ln w="9525">
            <a:noFill/>
            <a:miter lim="800000"/>
            <a:headEnd/>
            <a:tailEnd/>
          </a:ln>
        </p:spPr>
      </p:pic>
      <p:pic>
        <p:nvPicPr>
          <p:cNvPr id="121872" name="Picture 1038" descr="Z:\c\home\grad\dmartin\public_html\segment\data\images\contour\medium\1103\5032.jpg"/>
          <p:cNvPicPr>
            <a:picLocks noChangeAspect="1" noChangeArrowheads="1"/>
          </p:cNvPicPr>
          <p:nvPr/>
        </p:nvPicPr>
        <p:blipFill>
          <a:blip r:embed="rId14"/>
          <a:srcRect/>
          <a:stretch>
            <a:fillRect/>
          </a:stretch>
        </p:blipFill>
        <p:spPr bwMode="auto">
          <a:xfrm>
            <a:off x="6705600" y="533400"/>
            <a:ext cx="2057400" cy="1373188"/>
          </a:xfrm>
          <a:prstGeom prst="rect">
            <a:avLst/>
          </a:prstGeom>
          <a:noFill/>
          <a:ln w="9525">
            <a:noFill/>
            <a:miter lim="800000"/>
            <a:headEnd/>
            <a:tailEnd/>
          </a:ln>
        </p:spPr>
      </p:pic>
      <p:pic>
        <p:nvPicPr>
          <p:cNvPr id="121873" name="Picture 1039" descr="Z:\c\home\grad\dmartin\public_html\segment\data\images\contour\medium\1103\110021.jpg"/>
          <p:cNvPicPr>
            <a:picLocks noChangeAspect="1" noChangeArrowheads="1"/>
          </p:cNvPicPr>
          <p:nvPr/>
        </p:nvPicPr>
        <p:blipFill>
          <a:blip r:embed="rId15"/>
          <a:srcRect/>
          <a:stretch>
            <a:fillRect/>
          </a:stretch>
        </p:blipFill>
        <p:spPr bwMode="auto">
          <a:xfrm>
            <a:off x="6705600" y="1981200"/>
            <a:ext cx="2057400" cy="1373188"/>
          </a:xfrm>
          <a:prstGeom prst="rect">
            <a:avLst/>
          </a:prstGeom>
          <a:noFill/>
          <a:ln w="9525">
            <a:noFill/>
            <a:miter lim="800000"/>
            <a:headEnd/>
            <a:tailEnd/>
          </a:ln>
        </p:spPr>
      </p:pic>
      <p:pic>
        <p:nvPicPr>
          <p:cNvPr id="121874" name="Picture 1040" descr="Z:\c\home\grad\dmartin\public_html\segment\data\images\contour\medium\1103\90027.jpg"/>
          <p:cNvPicPr>
            <a:picLocks noChangeAspect="1" noChangeArrowheads="1"/>
          </p:cNvPicPr>
          <p:nvPr/>
        </p:nvPicPr>
        <p:blipFill>
          <a:blip r:embed="rId16"/>
          <a:srcRect/>
          <a:stretch>
            <a:fillRect/>
          </a:stretch>
        </p:blipFill>
        <p:spPr bwMode="auto">
          <a:xfrm>
            <a:off x="6705600" y="3429000"/>
            <a:ext cx="2057400" cy="1373188"/>
          </a:xfrm>
          <a:prstGeom prst="rect">
            <a:avLst/>
          </a:prstGeom>
          <a:noFill/>
          <a:ln w="9525">
            <a:noFill/>
            <a:miter lim="800000"/>
            <a:headEnd/>
            <a:tailEnd/>
          </a:ln>
        </p:spPr>
      </p:pic>
      <p:pic>
        <p:nvPicPr>
          <p:cNvPr id="121875" name="Picture 1041" descr="Z:\c\home\grad\dmartin\public_html\segment\data\images\contour\medium\1103\69007.jpg"/>
          <p:cNvPicPr>
            <a:picLocks noChangeAspect="1" noChangeArrowheads="1"/>
          </p:cNvPicPr>
          <p:nvPr/>
        </p:nvPicPr>
        <p:blipFill>
          <a:blip r:embed="rId17"/>
          <a:srcRect/>
          <a:stretch>
            <a:fillRect/>
          </a:stretch>
        </p:blipFill>
        <p:spPr bwMode="auto">
          <a:xfrm>
            <a:off x="6705600" y="4876800"/>
            <a:ext cx="2057400" cy="1373188"/>
          </a:xfrm>
          <a:prstGeom prst="rect">
            <a:avLst/>
          </a:prstGeom>
          <a:noFill/>
          <a:ln w="9525">
            <a:noFill/>
            <a:miter lim="800000"/>
            <a:headEnd/>
            <a:tailEnd/>
          </a:ln>
        </p:spPr>
      </p:pic>
      <p:sp>
        <p:nvSpPr>
          <p:cNvPr id="121876" name="TextBox 19"/>
          <p:cNvSpPr txBox="1">
            <a:spLocks noChangeArrowheads="1"/>
          </p:cNvSpPr>
          <p:nvPr/>
        </p:nvSpPr>
        <p:spPr bwMode="auto">
          <a:xfrm>
            <a:off x="0" y="6488113"/>
            <a:ext cx="2994025" cy="369887"/>
          </a:xfrm>
          <a:prstGeom prst="rect">
            <a:avLst/>
          </a:prstGeom>
          <a:noFill/>
          <a:ln w="9525">
            <a:noFill/>
            <a:miter lim="800000"/>
            <a:headEnd/>
            <a:tailEnd/>
          </a:ln>
        </p:spPr>
        <p:txBody>
          <a:bodyPr wrap="none">
            <a:prstTxWarp prst="textNoShape">
              <a:avLst/>
            </a:prstTxWarp>
            <a:spAutoFit/>
          </a:bodyPr>
          <a:lstStyle/>
          <a:p>
            <a:r>
              <a:rPr lang="en-US"/>
              <a:t>Slides credit: Jitendra Malik</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 y="1143000"/>
            <a:ext cx="8305800" cy="4090607"/>
          </a:xfrm>
          <a:prstGeom prst="rect">
            <a:avLst/>
          </a:prstGeom>
        </p:spPr>
      </p:pic>
      <p:sp>
        <p:nvSpPr>
          <p:cNvPr id="4" name="Rectangle 3"/>
          <p:cNvSpPr/>
          <p:nvPr/>
        </p:nvSpPr>
        <p:spPr>
          <a:xfrm>
            <a:off x="0" y="6400800"/>
            <a:ext cx="9144000" cy="276999"/>
          </a:xfrm>
          <a:prstGeom prst="rect">
            <a:avLst/>
          </a:prstGeom>
        </p:spPr>
        <p:txBody>
          <a:bodyPr wrap="square">
            <a:spAutoFit/>
          </a:bodyPr>
          <a:lstStyle/>
          <a:p>
            <a:r>
              <a:rPr lang="en-US" sz="1200" dirty="0" smtClean="0">
                <a:solidFill>
                  <a:srgbClr val="000000"/>
                </a:solidFill>
                <a:latin typeface="Avenir Book"/>
                <a:cs typeface="Avenir Book"/>
              </a:rPr>
              <a:t>http://twistedsifter.com/2015/03/mind-bending-optical-illusion-paintings-by-rob-gonsalves/</a:t>
            </a:r>
            <a:endParaRPr lang="en-US" sz="1200" dirty="0">
              <a:solidFill>
                <a:srgbClr val="000000"/>
              </a:solidFill>
              <a:latin typeface="Avenir Book"/>
              <a:cs typeface="Avenir Book"/>
            </a:endParaRPr>
          </a:p>
        </p:txBody>
      </p:sp>
      <p:sp>
        <p:nvSpPr>
          <p:cNvPr id="6" name="Title 1"/>
          <p:cNvSpPr>
            <a:spLocks noGrp="1"/>
          </p:cNvSpPr>
          <p:nvPr>
            <p:ph type="title"/>
          </p:nvPr>
        </p:nvSpPr>
        <p:spPr>
          <a:xfrm>
            <a:off x="533400" y="0"/>
            <a:ext cx="8229600" cy="1143000"/>
          </a:xfrm>
        </p:spPr>
        <p:txBody>
          <a:bodyPr/>
          <a:lstStyle/>
          <a:p>
            <a:r>
              <a:rPr lang="en-US" dirty="0" smtClean="0">
                <a:latin typeface="Avenir Book"/>
                <a:cs typeface="Avenir Book"/>
              </a:rPr>
              <a:t>Figure / Ground</a:t>
            </a:r>
            <a:endParaRPr lang="en-US" sz="2800" dirty="0">
              <a:latin typeface="Avenir Book"/>
              <a:cs typeface="Avenir Book"/>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oter Placeholder 1"/>
          <p:cNvSpPr>
            <a:spLocks noGrp="1"/>
          </p:cNvSpPr>
          <p:nvPr>
            <p:ph type="ftr" sz="quarter" idx="10"/>
          </p:nvPr>
        </p:nvSpPr>
        <p:spPr>
          <a:noFill/>
        </p:spPr>
        <p:txBody>
          <a:bodyPr/>
          <a:lstStyle/>
          <a:p>
            <a:r>
              <a:rPr lang="en-US" smtClean="0"/>
              <a:t>	</a:t>
            </a:r>
          </a:p>
        </p:txBody>
      </p:sp>
      <p:sp>
        <p:nvSpPr>
          <p:cNvPr id="122883" name="Slide Number Placeholder 2"/>
          <p:cNvSpPr>
            <a:spLocks noGrp="1"/>
          </p:cNvSpPr>
          <p:nvPr>
            <p:ph type="sldNum" sz="quarter" idx="11"/>
          </p:nvPr>
        </p:nvSpPr>
        <p:spPr>
          <a:noFill/>
        </p:spPr>
        <p:txBody>
          <a:bodyPr/>
          <a:lstStyle/>
          <a:p>
            <a:fld id="{1899F9B4-B6AF-8D47-9578-241C80E26CCD}" type="slidenum">
              <a:rPr lang="en-US" smtClean="0"/>
              <a:pPr/>
              <a:t>40</a:t>
            </a:fld>
            <a:endParaRPr lang="en-US" smtClean="0"/>
          </a:p>
        </p:txBody>
      </p:sp>
      <p:pic>
        <p:nvPicPr>
          <p:cNvPr id="122884" name="Picture 2" descr="Z:\c\home\grad\dmartin\public_html\segment\images\medium\35009.jpg"/>
          <p:cNvPicPr>
            <a:picLocks noChangeAspect="1" noChangeArrowheads="1"/>
          </p:cNvPicPr>
          <p:nvPr/>
        </p:nvPicPr>
        <p:blipFill>
          <a:blip r:embed="rId2"/>
          <a:srcRect/>
          <a:stretch>
            <a:fillRect/>
          </a:stretch>
        </p:blipFill>
        <p:spPr bwMode="auto">
          <a:xfrm>
            <a:off x="304800" y="533400"/>
            <a:ext cx="2057400" cy="1373188"/>
          </a:xfrm>
          <a:prstGeom prst="rect">
            <a:avLst/>
          </a:prstGeom>
          <a:noFill/>
          <a:ln w="9525">
            <a:noFill/>
            <a:miter lim="800000"/>
            <a:headEnd/>
            <a:tailEnd/>
          </a:ln>
        </p:spPr>
      </p:pic>
      <p:pic>
        <p:nvPicPr>
          <p:cNvPr id="122885" name="Picture 3" descr="Z:\c\home\grad\dmartin\public_html\segment\images\medium\293029.jpg"/>
          <p:cNvPicPr>
            <a:picLocks noChangeAspect="1" noChangeArrowheads="1"/>
          </p:cNvPicPr>
          <p:nvPr/>
        </p:nvPicPr>
        <p:blipFill>
          <a:blip r:embed="rId3"/>
          <a:srcRect/>
          <a:stretch>
            <a:fillRect/>
          </a:stretch>
        </p:blipFill>
        <p:spPr bwMode="auto">
          <a:xfrm>
            <a:off x="304800" y="1981200"/>
            <a:ext cx="2057400" cy="1373188"/>
          </a:xfrm>
          <a:prstGeom prst="rect">
            <a:avLst/>
          </a:prstGeom>
          <a:noFill/>
          <a:ln w="9525">
            <a:noFill/>
            <a:miter lim="800000"/>
            <a:headEnd/>
            <a:tailEnd/>
          </a:ln>
        </p:spPr>
      </p:pic>
      <p:pic>
        <p:nvPicPr>
          <p:cNvPr id="122886" name="Picture 4" descr="Z:\c\home\grad\dmartin\public_html\segment\images\medium\368071.jpg"/>
          <p:cNvPicPr>
            <a:picLocks noChangeAspect="1" noChangeArrowheads="1"/>
          </p:cNvPicPr>
          <p:nvPr/>
        </p:nvPicPr>
        <p:blipFill>
          <a:blip r:embed="rId4"/>
          <a:srcRect/>
          <a:stretch>
            <a:fillRect/>
          </a:stretch>
        </p:blipFill>
        <p:spPr bwMode="auto">
          <a:xfrm>
            <a:off x="304800" y="3429000"/>
            <a:ext cx="2057400" cy="1373188"/>
          </a:xfrm>
          <a:prstGeom prst="rect">
            <a:avLst/>
          </a:prstGeom>
          <a:noFill/>
          <a:ln w="9525">
            <a:noFill/>
            <a:miter lim="800000"/>
            <a:headEnd/>
            <a:tailEnd/>
          </a:ln>
        </p:spPr>
      </p:pic>
      <p:pic>
        <p:nvPicPr>
          <p:cNvPr id="122887" name="Picture 5" descr="Z:\c\home\grad\dmartin\public_html\segment\images\medium\326038.jpg"/>
          <p:cNvPicPr>
            <a:picLocks noChangeAspect="1" noChangeArrowheads="1"/>
          </p:cNvPicPr>
          <p:nvPr/>
        </p:nvPicPr>
        <p:blipFill>
          <a:blip r:embed="rId5"/>
          <a:srcRect/>
          <a:stretch>
            <a:fillRect/>
          </a:stretch>
        </p:blipFill>
        <p:spPr bwMode="auto">
          <a:xfrm>
            <a:off x="304800" y="4876800"/>
            <a:ext cx="2057400" cy="1373188"/>
          </a:xfrm>
          <a:prstGeom prst="rect">
            <a:avLst/>
          </a:prstGeom>
          <a:noFill/>
          <a:ln w="9525">
            <a:noFill/>
            <a:miter lim="800000"/>
            <a:headEnd/>
            <a:tailEnd/>
          </a:ln>
        </p:spPr>
      </p:pic>
      <p:pic>
        <p:nvPicPr>
          <p:cNvPr id="122888" name="Picture 6" descr="Z:\c\home\grad\dmartin\public_html\segment\data\images\contour\medium\1107\35009.jpg"/>
          <p:cNvPicPr>
            <a:picLocks noChangeAspect="1" noChangeArrowheads="1"/>
          </p:cNvPicPr>
          <p:nvPr/>
        </p:nvPicPr>
        <p:blipFill>
          <a:blip r:embed="rId6"/>
          <a:srcRect/>
          <a:stretch>
            <a:fillRect/>
          </a:stretch>
        </p:blipFill>
        <p:spPr bwMode="auto">
          <a:xfrm>
            <a:off x="2438400" y="533400"/>
            <a:ext cx="2057400" cy="1373188"/>
          </a:xfrm>
          <a:prstGeom prst="rect">
            <a:avLst/>
          </a:prstGeom>
          <a:noFill/>
          <a:ln w="9525">
            <a:noFill/>
            <a:miter lim="800000"/>
            <a:headEnd/>
            <a:tailEnd/>
          </a:ln>
        </p:spPr>
      </p:pic>
      <p:pic>
        <p:nvPicPr>
          <p:cNvPr id="122889" name="Picture 7" descr="Z:\c\home\grad\dmartin\public_html\segment\data\images\contour\medium\1107\293029.jpg"/>
          <p:cNvPicPr>
            <a:picLocks noChangeAspect="1" noChangeArrowheads="1"/>
          </p:cNvPicPr>
          <p:nvPr/>
        </p:nvPicPr>
        <p:blipFill>
          <a:blip r:embed="rId7"/>
          <a:srcRect/>
          <a:stretch>
            <a:fillRect/>
          </a:stretch>
        </p:blipFill>
        <p:spPr bwMode="auto">
          <a:xfrm>
            <a:off x="2438400" y="1981200"/>
            <a:ext cx="2057400" cy="1373188"/>
          </a:xfrm>
          <a:prstGeom prst="rect">
            <a:avLst/>
          </a:prstGeom>
          <a:noFill/>
          <a:ln w="9525">
            <a:noFill/>
            <a:miter lim="800000"/>
            <a:headEnd/>
            <a:tailEnd/>
          </a:ln>
        </p:spPr>
      </p:pic>
      <p:pic>
        <p:nvPicPr>
          <p:cNvPr id="122890" name="Picture 8" descr="Z:\c\home\grad\dmartin\public_html\segment\data\images\contour\medium\1107\368071.jpg"/>
          <p:cNvPicPr>
            <a:picLocks noChangeAspect="1" noChangeArrowheads="1"/>
          </p:cNvPicPr>
          <p:nvPr/>
        </p:nvPicPr>
        <p:blipFill>
          <a:blip r:embed="rId8"/>
          <a:srcRect/>
          <a:stretch>
            <a:fillRect/>
          </a:stretch>
        </p:blipFill>
        <p:spPr bwMode="auto">
          <a:xfrm>
            <a:off x="2438400" y="3429000"/>
            <a:ext cx="2057400" cy="1373188"/>
          </a:xfrm>
          <a:prstGeom prst="rect">
            <a:avLst/>
          </a:prstGeom>
          <a:noFill/>
          <a:ln w="9525">
            <a:noFill/>
            <a:miter lim="800000"/>
            <a:headEnd/>
            <a:tailEnd/>
          </a:ln>
        </p:spPr>
      </p:pic>
      <p:pic>
        <p:nvPicPr>
          <p:cNvPr id="122891" name="Picture 9" descr="Z:\c\home\grad\dmartin\public_html\segment\data\images\contour\medium\1107\326038.jpg"/>
          <p:cNvPicPr>
            <a:picLocks noChangeAspect="1" noChangeArrowheads="1"/>
          </p:cNvPicPr>
          <p:nvPr/>
        </p:nvPicPr>
        <p:blipFill>
          <a:blip r:embed="rId9"/>
          <a:srcRect/>
          <a:stretch>
            <a:fillRect/>
          </a:stretch>
        </p:blipFill>
        <p:spPr bwMode="auto">
          <a:xfrm>
            <a:off x="2438400" y="4876800"/>
            <a:ext cx="2057400" cy="1373188"/>
          </a:xfrm>
          <a:prstGeom prst="rect">
            <a:avLst/>
          </a:prstGeom>
          <a:noFill/>
          <a:ln w="9525">
            <a:noFill/>
            <a:miter lim="800000"/>
            <a:headEnd/>
            <a:tailEnd/>
          </a:ln>
        </p:spPr>
      </p:pic>
      <p:pic>
        <p:nvPicPr>
          <p:cNvPr id="122892" name="Picture 10" descr="Z:\c\home\grad\dmartin\public_html\segment\data\images\contour\medium\1102\35009.jpg"/>
          <p:cNvPicPr>
            <a:picLocks noChangeAspect="1" noChangeArrowheads="1"/>
          </p:cNvPicPr>
          <p:nvPr/>
        </p:nvPicPr>
        <p:blipFill>
          <a:blip r:embed="rId10"/>
          <a:srcRect/>
          <a:stretch>
            <a:fillRect/>
          </a:stretch>
        </p:blipFill>
        <p:spPr bwMode="auto">
          <a:xfrm>
            <a:off x="4572000" y="533400"/>
            <a:ext cx="2057400" cy="1373188"/>
          </a:xfrm>
          <a:prstGeom prst="rect">
            <a:avLst/>
          </a:prstGeom>
          <a:noFill/>
          <a:ln w="9525">
            <a:noFill/>
            <a:miter lim="800000"/>
            <a:headEnd/>
            <a:tailEnd/>
          </a:ln>
        </p:spPr>
      </p:pic>
      <p:pic>
        <p:nvPicPr>
          <p:cNvPr id="122893" name="Picture 11" descr="Z:\c\home\grad\dmartin\public_html\segment\data\images\contour\medium\1102\293029.jpg"/>
          <p:cNvPicPr>
            <a:picLocks noChangeAspect="1" noChangeArrowheads="1"/>
          </p:cNvPicPr>
          <p:nvPr/>
        </p:nvPicPr>
        <p:blipFill>
          <a:blip r:embed="rId11"/>
          <a:srcRect/>
          <a:stretch>
            <a:fillRect/>
          </a:stretch>
        </p:blipFill>
        <p:spPr bwMode="auto">
          <a:xfrm>
            <a:off x="4572000" y="1981200"/>
            <a:ext cx="2057400" cy="1373188"/>
          </a:xfrm>
          <a:prstGeom prst="rect">
            <a:avLst/>
          </a:prstGeom>
          <a:noFill/>
          <a:ln w="9525">
            <a:noFill/>
            <a:miter lim="800000"/>
            <a:headEnd/>
            <a:tailEnd/>
          </a:ln>
        </p:spPr>
      </p:pic>
      <p:pic>
        <p:nvPicPr>
          <p:cNvPr id="122894" name="Picture 12" descr="Z:\c\home\grad\dmartin\public_html\segment\data\images\contour\medium\1102\368071.jpg"/>
          <p:cNvPicPr>
            <a:picLocks noChangeAspect="1" noChangeArrowheads="1"/>
          </p:cNvPicPr>
          <p:nvPr/>
        </p:nvPicPr>
        <p:blipFill>
          <a:blip r:embed="rId12"/>
          <a:srcRect/>
          <a:stretch>
            <a:fillRect/>
          </a:stretch>
        </p:blipFill>
        <p:spPr bwMode="auto">
          <a:xfrm>
            <a:off x="4572000" y="3429000"/>
            <a:ext cx="2057400" cy="1373188"/>
          </a:xfrm>
          <a:prstGeom prst="rect">
            <a:avLst/>
          </a:prstGeom>
          <a:noFill/>
          <a:ln w="9525">
            <a:noFill/>
            <a:miter lim="800000"/>
            <a:headEnd/>
            <a:tailEnd/>
          </a:ln>
        </p:spPr>
      </p:pic>
      <p:pic>
        <p:nvPicPr>
          <p:cNvPr id="122895" name="Picture 13" descr="Z:\c\home\grad\dmartin\public_html\segment\data\images\contour\medium\1102\326038.jpg"/>
          <p:cNvPicPr>
            <a:picLocks noChangeAspect="1" noChangeArrowheads="1"/>
          </p:cNvPicPr>
          <p:nvPr/>
        </p:nvPicPr>
        <p:blipFill>
          <a:blip r:embed="rId13"/>
          <a:srcRect/>
          <a:stretch>
            <a:fillRect/>
          </a:stretch>
        </p:blipFill>
        <p:spPr bwMode="auto">
          <a:xfrm>
            <a:off x="4572000" y="4876800"/>
            <a:ext cx="2057400" cy="1373188"/>
          </a:xfrm>
          <a:prstGeom prst="rect">
            <a:avLst/>
          </a:prstGeom>
          <a:noFill/>
          <a:ln w="9525">
            <a:noFill/>
            <a:miter lim="800000"/>
            <a:headEnd/>
            <a:tailEnd/>
          </a:ln>
        </p:spPr>
      </p:pic>
      <p:pic>
        <p:nvPicPr>
          <p:cNvPr id="122896" name="Picture 14" descr="Z:\c\home\grad\dmartin\public_html\segment\data\images\contour\medium\1103\35009.jpg"/>
          <p:cNvPicPr>
            <a:picLocks noChangeAspect="1" noChangeArrowheads="1"/>
          </p:cNvPicPr>
          <p:nvPr/>
        </p:nvPicPr>
        <p:blipFill>
          <a:blip r:embed="rId14"/>
          <a:srcRect/>
          <a:stretch>
            <a:fillRect/>
          </a:stretch>
        </p:blipFill>
        <p:spPr bwMode="auto">
          <a:xfrm>
            <a:off x="6705600" y="533400"/>
            <a:ext cx="2057400" cy="1373188"/>
          </a:xfrm>
          <a:prstGeom prst="rect">
            <a:avLst/>
          </a:prstGeom>
          <a:noFill/>
          <a:ln w="9525">
            <a:noFill/>
            <a:miter lim="800000"/>
            <a:headEnd/>
            <a:tailEnd/>
          </a:ln>
        </p:spPr>
      </p:pic>
      <p:pic>
        <p:nvPicPr>
          <p:cNvPr id="122897" name="Picture 15" descr="Z:\c\home\grad\dmartin\public_html\segment\data\images\contour\medium\1103\293029.jpg"/>
          <p:cNvPicPr>
            <a:picLocks noChangeAspect="1" noChangeArrowheads="1"/>
          </p:cNvPicPr>
          <p:nvPr/>
        </p:nvPicPr>
        <p:blipFill>
          <a:blip r:embed="rId15"/>
          <a:srcRect/>
          <a:stretch>
            <a:fillRect/>
          </a:stretch>
        </p:blipFill>
        <p:spPr bwMode="auto">
          <a:xfrm>
            <a:off x="6705600" y="1981200"/>
            <a:ext cx="2057400" cy="1373188"/>
          </a:xfrm>
          <a:prstGeom prst="rect">
            <a:avLst/>
          </a:prstGeom>
          <a:noFill/>
          <a:ln w="9525">
            <a:noFill/>
            <a:miter lim="800000"/>
            <a:headEnd/>
            <a:tailEnd/>
          </a:ln>
        </p:spPr>
      </p:pic>
      <p:pic>
        <p:nvPicPr>
          <p:cNvPr id="122898" name="Picture 16" descr="Z:\c\home\grad\dmartin\public_html\segment\data\images\contour\medium\1121\368071.jpg"/>
          <p:cNvPicPr>
            <a:picLocks noChangeAspect="1" noChangeArrowheads="1"/>
          </p:cNvPicPr>
          <p:nvPr/>
        </p:nvPicPr>
        <p:blipFill>
          <a:blip r:embed="rId16"/>
          <a:srcRect/>
          <a:stretch>
            <a:fillRect/>
          </a:stretch>
        </p:blipFill>
        <p:spPr bwMode="auto">
          <a:xfrm>
            <a:off x="6705600" y="3429000"/>
            <a:ext cx="2057400" cy="1373188"/>
          </a:xfrm>
          <a:prstGeom prst="rect">
            <a:avLst/>
          </a:prstGeom>
          <a:noFill/>
          <a:ln w="9525">
            <a:noFill/>
            <a:miter lim="800000"/>
            <a:headEnd/>
            <a:tailEnd/>
          </a:ln>
        </p:spPr>
      </p:pic>
      <p:pic>
        <p:nvPicPr>
          <p:cNvPr id="122899" name="Picture 17" descr="Z:\c\home\grad\dmartin\public_html\segment\data\images\contour\medium\1105\326038.jpg"/>
          <p:cNvPicPr>
            <a:picLocks noChangeAspect="1" noChangeArrowheads="1"/>
          </p:cNvPicPr>
          <p:nvPr/>
        </p:nvPicPr>
        <p:blipFill>
          <a:blip r:embed="rId17"/>
          <a:srcRect/>
          <a:stretch>
            <a:fillRect/>
          </a:stretch>
        </p:blipFill>
        <p:spPr bwMode="auto">
          <a:xfrm>
            <a:off x="6705600" y="4876800"/>
            <a:ext cx="2057400" cy="1373188"/>
          </a:xfrm>
          <a:prstGeom prst="rect">
            <a:avLst/>
          </a:prstGeom>
          <a:noFill/>
          <a:ln w="9525">
            <a:noFill/>
            <a:miter lim="800000"/>
            <a:headEnd/>
            <a:tailEnd/>
          </a:ln>
        </p:spPr>
      </p:pic>
      <p:sp>
        <p:nvSpPr>
          <p:cNvPr id="122900" name="TextBox 19"/>
          <p:cNvSpPr txBox="1">
            <a:spLocks noChangeArrowheads="1"/>
          </p:cNvSpPr>
          <p:nvPr/>
        </p:nvSpPr>
        <p:spPr bwMode="auto">
          <a:xfrm>
            <a:off x="0" y="6488113"/>
            <a:ext cx="2994025" cy="369887"/>
          </a:xfrm>
          <a:prstGeom prst="rect">
            <a:avLst/>
          </a:prstGeom>
          <a:noFill/>
          <a:ln w="9525">
            <a:noFill/>
            <a:miter lim="800000"/>
            <a:headEnd/>
            <a:tailEnd/>
          </a:ln>
        </p:spPr>
        <p:txBody>
          <a:bodyPr wrap="none">
            <a:prstTxWarp prst="textNoShape">
              <a:avLst/>
            </a:prstTxWarp>
            <a:spAutoFit/>
          </a:bodyPr>
          <a:lstStyle/>
          <a:p>
            <a:r>
              <a:rPr lang="en-US"/>
              <a:t>Slides credit: Jitendra Malik</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oter Placeholder 3"/>
          <p:cNvSpPr>
            <a:spLocks noGrp="1"/>
          </p:cNvSpPr>
          <p:nvPr>
            <p:ph type="ftr" sz="quarter" idx="10"/>
          </p:nvPr>
        </p:nvSpPr>
        <p:spPr>
          <a:noFill/>
        </p:spPr>
        <p:txBody>
          <a:bodyPr/>
          <a:lstStyle/>
          <a:p>
            <a:r>
              <a:rPr lang="en-US" smtClean="0"/>
              <a:t>	</a:t>
            </a:r>
          </a:p>
        </p:txBody>
      </p:sp>
      <p:sp>
        <p:nvSpPr>
          <p:cNvPr id="123907" name="Slide Number Placeholder 4"/>
          <p:cNvSpPr>
            <a:spLocks noGrp="1"/>
          </p:cNvSpPr>
          <p:nvPr>
            <p:ph type="sldNum" sz="quarter" idx="11"/>
          </p:nvPr>
        </p:nvSpPr>
        <p:spPr>
          <a:noFill/>
        </p:spPr>
        <p:txBody>
          <a:bodyPr/>
          <a:lstStyle/>
          <a:p>
            <a:fld id="{29B4E1FC-100D-FF4C-9E67-9859535C3CF0}" type="slidenum">
              <a:rPr lang="en-US" smtClean="0"/>
              <a:pPr/>
              <a:t>41</a:t>
            </a:fld>
            <a:endParaRPr lang="en-US" smtClean="0"/>
          </a:p>
        </p:txBody>
      </p:sp>
      <p:pic>
        <p:nvPicPr>
          <p:cNvPr id="123908" name="Picture 4" descr="image"/>
          <p:cNvPicPr>
            <a:picLocks noChangeAspect="1" noChangeArrowheads="1"/>
          </p:cNvPicPr>
          <p:nvPr/>
        </p:nvPicPr>
        <p:blipFill>
          <a:blip r:embed="rId3"/>
          <a:srcRect/>
          <a:stretch>
            <a:fillRect/>
          </a:stretch>
        </p:blipFill>
        <p:spPr bwMode="auto">
          <a:xfrm>
            <a:off x="152400" y="304800"/>
            <a:ext cx="2203450" cy="1470025"/>
          </a:xfrm>
          <a:prstGeom prst="rect">
            <a:avLst/>
          </a:prstGeom>
          <a:noFill/>
          <a:ln w="9525">
            <a:noFill/>
            <a:miter lim="800000"/>
            <a:headEnd/>
            <a:tailEnd/>
          </a:ln>
        </p:spPr>
      </p:pic>
      <p:pic>
        <p:nvPicPr>
          <p:cNvPr id="123909" name="Picture 5" descr="human"/>
          <p:cNvPicPr>
            <a:picLocks noChangeAspect="1" noChangeArrowheads="1"/>
          </p:cNvPicPr>
          <p:nvPr/>
        </p:nvPicPr>
        <p:blipFill>
          <a:blip r:embed="rId4"/>
          <a:srcRect/>
          <a:stretch>
            <a:fillRect/>
          </a:stretch>
        </p:blipFill>
        <p:spPr bwMode="auto">
          <a:xfrm>
            <a:off x="2362200" y="304800"/>
            <a:ext cx="2203450" cy="1470025"/>
          </a:xfrm>
          <a:prstGeom prst="rect">
            <a:avLst/>
          </a:prstGeom>
          <a:noFill/>
          <a:ln w="9525">
            <a:noFill/>
            <a:miter lim="800000"/>
            <a:headEnd/>
            <a:tailEnd/>
          </a:ln>
        </p:spPr>
      </p:pic>
      <p:pic>
        <p:nvPicPr>
          <p:cNvPr id="123910" name="Picture 8" descr="human"/>
          <p:cNvPicPr>
            <a:picLocks noChangeAspect="1" noChangeArrowheads="1"/>
          </p:cNvPicPr>
          <p:nvPr/>
        </p:nvPicPr>
        <p:blipFill>
          <a:blip r:embed="rId5"/>
          <a:srcRect/>
          <a:stretch>
            <a:fillRect/>
          </a:stretch>
        </p:blipFill>
        <p:spPr bwMode="auto">
          <a:xfrm>
            <a:off x="2362200" y="1828800"/>
            <a:ext cx="2193925" cy="1463675"/>
          </a:xfrm>
          <a:prstGeom prst="rect">
            <a:avLst/>
          </a:prstGeom>
          <a:noFill/>
          <a:ln w="9525">
            <a:noFill/>
            <a:miter lim="800000"/>
            <a:headEnd/>
            <a:tailEnd/>
          </a:ln>
        </p:spPr>
      </p:pic>
      <p:pic>
        <p:nvPicPr>
          <p:cNvPr id="123911" name="Picture 9" descr="image"/>
          <p:cNvPicPr>
            <a:picLocks noChangeAspect="1" noChangeArrowheads="1"/>
          </p:cNvPicPr>
          <p:nvPr/>
        </p:nvPicPr>
        <p:blipFill>
          <a:blip r:embed="rId6"/>
          <a:srcRect/>
          <a:stretch>
            <a:fillRect/>
          </a:stretch>
        </p:blipFill>
        <p:spPr bwMode="auto">
          <a:xfrm>
            <a:off x="152400" y="1828800"/>
            <a:ext cx="2193925" cy="1463675"/>
          </a:xfrm>
          <a:prstGeom prst="rect">
            <a:avLst/>
          </a:prstGeom>
          <a:noFill/>
          <a:ln w="9525">
            <a:noFill/>
            <a:miter lim="800000"/>
            <a:headEnd/>
            <a:tailEnd/>
          </a:ln>
        </p:spPr>
      </p:pic>
      <p:pic>
        <p:nvPicPr>
          <p:cNvPr id="123912" name="Picture 10" descr="human"/>
          <p:cNvPicPr>
            <a:picLocks noChangeAspect="1" noChangeArrowheads="1"/>
          </p:cNvPicPr>
          <p:nvPr/>
        </p:nvPicPr>
        <p:blipFill>
          <a:blip r:embed="rId7"/>
          <a:srcRect/>
          <a:stretch>
            <a:fillRect/>
          </a:stretch>
        </p:blipFill>
        <p:spPr bwMode="auto">
          <a:xfrm>
            <a:off x="6858000" y="304800"/>
            <a:ext cx="2193925" cy="1463675"/>
          </a:xfrm>
          <a:prstGeom prst="rect">
            <a:avLst/>
          </a:prstGeom>
          <a:noFill/>
          <a:ln w="9525">
            <a:noFill/>
            <a:miter lim="800000"/>
            <a:headEnd/>
            <a:tailEnd/>
          </a:ln>
        </p:spPr>
      </p:pic>
      <p:pic>
        <p:nvPicPr>
          <p:cNvPr id="123913" name="Picture 11" descr="image"/>
          <p:cNvPicPr>
            <a:picLocks noChangeAspect="1" noChangeArrowheads="1"/>
          </p:cNvPicPr>
          <p:nvPr/>
        </p:nvPicPr>
        <p:blipFill>
          <a:blip r:embed="rId8"/>
          <a:srcRect/>
          <a:stretch>
            <a:fillRect/>
          </a:stretch>
        </p:blipFill>
        <p:spPr bwMode="auto">
          <a:xfrm>
            <a:off x="4648200" y="304800"/>
            <a:ext cx="2193925" cy="1463675"/>
          </a:xfrm>
          <a:prstGeom prst="rect">
            <a:avLst/>
          </a:prstGeom>
          <a:noFill/>
          <a:ln w="9525">
            <a:noFill/>
            <a:miter lim="800000"/>
            <a:headEnd/>
            <a:tailEnd/>
          </a:ln>
        </p:spPr>
      </p:pic>
      <p:pic>
        <p:nvPicPr>
          <p:cNvPr id="123914" name="Picture 16" descr="human"/>
          <p:cNvPicPr>
            <a:picLocks noChangeAspect="1" noChangeArrowheads="1"/>
          </p:cNvPicPr>
          <p:nvPr/>
        </p:nvPicPr>
        <p:blipFill>
          <a:blip r:embed="rId9"/>
          <a:srcRect/>
          <a:stretch>
            <a:fillRect/>
          </a:stretch>
        </p:blipFill>
        <p:spPr bwMode="auto">
          <a:xfrm>
            <a:off x="6858000" y="1828800"/>
            <a:ext cx="2193925" cy="1463675"/>
          </a:xfrm>
          <a:prstGeom prst="rect">
            <a:avLst/>
          </a:prstGeom>
          <a:noFill/>
          <a:ln w="9525">
            <a:noFill/>
            <a:miter lim="800000"/>
            <a:headEnd/>
            <a:tailEnd/>
          </a:ln>
        </p:spPr>
      </p:pic>
      <p:pic>
        <p:nvPicPr>
          <p:cNvPr id="123915" name="Picture 17" descr="image"/>
          <p:cNvPicPr>
            <a:picLocks noChangeAspect="1" noChangeArrowheads="1"/>
          </p:cNvPicPr>
          <p:nvPr/>
        </p:nvPicPr>
        <p:blipFill>
          <a:blip r:embed="rId10"/>
          <a:srcRect/>
          <a:stretch>
            <a:fillRect/>
          </a:stretch>
        </p:blipFill>
        <p:spPr bwMode="auto">
          <a:xfrm>
            <a:off x="4648200" y="1828800"/>
            <a:ext cx="2193925" cy="1463675"/>
          </a:xfrm>
          <a:prstGeom prst="rect">
            <a:avLst/>
          </a:prstGeom>
          <a:noFill/>
          <a:ln w="9525">
            <a:noFill/>
            <a:miter lim="800000"/>
            <a:headEnd/>
            <a:tailEnd/>
          </a:ln>
        </p:spPr>
      </p:pic>
      <p:pic>
        <p:nvPicPr>
          <p:cNvPr id="123916" name="Picture 19" descr="human"/>
          <p:cNvPicPr>
            <a:picLocks noChangeAspect="1" noChangeArrowheads="1"/>
          </p:cNvPicPr>
          <p:nvPr/>
        </p:nvPicPr>
        <p:blipFill>
          <a:blip r:embed="rId11"/>
          <a:srcRect/>
          <a:stretch>
            <a:fillRect/>
          </a:stretch>
        </p:blipFill>
        <p:spPr bwMode="auto">
          <a:xfrm>
            <a:off x="2362200" y="3352800"/>
            <a:ext cx="2193925" cy="1463675"/>
          </a:xfrm>
          <a:prstGeom prst="rect">
            <a:avLst/>
          </a:prstGeom>
          <a:noFill/>
          <a:ln w="9525">
            <a:noFill/>
            <a:miter lim="800000"/>
            <a:headEnd/>
            <a:tailEnd/>
          </a:ln>
        </p:spPr>
      </p:pic>
      <p:pic>
        <p:nvPicPr>
          <p:cNvPr id="123917" name="Picture 20" descr="image"/>
          <p:cNvPicPr>
            <a:picLocks noChangeAspect="1" noChangeArrowheads="1"/>
          </p:cNvPicPr>
          <p:nvPr/>
        </p:nvPicPr>
        <p:blipFill>
          <a:blip r:embed="rId12"/>
          <a:srcRect/>
          <a:stretch>
            <a:fillRect/>
          </a:stretch>
        </p:blipFill>
        <p:spPr bwMode="auto">
          <a:xfrm>
            <a:off x="152400" y="3352800"/>
            <a:ext cx="2193925" cy="1463675"/>
          </a:xfrm>
          <a:prstGeom prst="rect">
            <a:avLst/>
          </a:prstGeom>
          <a:noFill/>
          <a:ln w="9525">
            <a:noFill/>
            <a:miter lim="800000"/>
            <a:headEnd/>
            <a:tailEnd/>
          </a:ln>
        </p:spPr>
      </p:pic>
      <p:pic>
        <p:nvPicPr>
          <p:cNvPr id="123918" name="Picture 21" descr="human"/>
          <p:cNvPicPr>
            <a:picLocks noChangeAspect="1" noChangeArrowheads="1"/>
          </p:cNvPicPr>
          <p:nvPr/>
        </p:nvPicPr>
        <p:blipFill>
          <a:blip r:embed="rId13"/>
          <a:srcRect/>
          <a:stretch>
            <a:fillRect/>
          </a:stretch>
        </p:blipFill>
        <p:spPr bwMode="auto">
          <a:xfrm>
            <a:off x="6858000" y="3352800"/>
            <a:ext cx="2193925" cy="1463675"/>
          </a:xfrm>
          <a:prstGeom prst="rect">
            <a:avLst/>
          </a:prstGeom>
          <a:noFill/>
          <a:ln w="9525">
            <a:noFill/>
            <a:miter lim="800000"/>
            <a:headEnd/>
            <a:tailEnd/>
          </a:ln>
        </p:spPr>
      </p:pic>
      <p:pic>
        <p:nvPicPr>
          <p:cNvPr id="123919" name="Picture 22" descr="image"/>
          <p:cNvPicPr>
            <a:picLocks noChangeAspect="1" noChangeArrowheads="1"/>
          </p:cNvPicPr>
          <p:nvPr/>
        </p:nvPicPr>
        <p:blipFill>
          <a:blip r:embed="rId14"/>
          <a:srcRect/>
          <a:stretch>
            <a:fillRect/>
          </a:stretch>
        </p:blipFill>
        <p:spPr bwMode="auto">
          <a:xfrm>
            <a:off x="4648200" y="3352800"/>
            <a:ext cx="2193925" cy="1463675"/>
          </a:xfrm>
          <a:prstGeom prst="rect">
            <a:avLst/>
          </a:prstGeom>
          <a:noFill/>
          <a:ln w="9525">
            <a:noFill/>
            <a:miter lim="800000"/>
            <a:headEnd/>
            <a:tailEnd/>
          </a:ln>
        </p:spPr>
      </p:pic>
      <p:pic>
        <p:nvPicPr>
          <p:cNvPr id="123920" name="Picture 23" descr="human"/>
          <p:cNvPicPr>
            <a:picLocks noChangeAspect="1" noChangeArrowheads="1"/>
          </p:cNvPicPr>
          <p:nvPr/>
        </p:nvPicPr>
        <p:blipFill>
          <a:blip r:embed="rId15"/>
          <a:srcRect/>
          <a:stretch>
            <a:fillRect/>
          </a:stretch>
        </p:blipFill>
        <p:spPr bwMode="auto">
          <a:xfrm>
            <a:off x="2362200" y="4876800"/>
            <a:ext cx="2193925" cy="1463675"/>
          </a:xfrm>
          <a:prstGeom prst="rect">
            <a:avLst/>
          </a:prstGeom>
          <a:noFill/>
          <a:ln w="9525">
            <a:noFill/>
            <a:miter lim="800000"/>
            <a:headEnd/>
            <a:tailEnd/>
          </a:ln>
        </p:spPr>
      </p:pic>
      <p:pic>
        <p:nvPicPr>
          <p:cNvPr id="123921" name="Picture 24" descr="image"/>
          <p:cNvPicPr>
            <a:picLocks noChangeAspect="1" noChangeArrowheads="1"/>
          </p:cNvPicPr>
          <p:nvPr/>
        </p:nvPicPr>
        <p:blipFill>
          <a:blip r:embed="rId16"/>
          <a:srcRect/>
          <a:stretch>
            <a:fillRect/>
          </a:stretch>
        </p:blipFill>
        <p:spPr bwMode="auto">
          <a:xfrm>
            <a:off x="152400" y="4876800"/>
            <a:ext cx="2193925" cy="1463675"/>
          </a:xfrm>
          <a:prstGeom prst="rect">
            <a:avLst/>
          </a:prstGeom>
          <a:noFill/>
          <a:ln w="9525">
            <a:noFill/>
            <a:miter lim="800000"/>
            <a:headEnd/>
            <a:tailEnd/>
          </a:ln>
        </p:spPr>
      </p:pic>
      <p:pic>
        <p:nvPicPr>
          <p:cNvPr id="123922" name="Picture 25" descr="human"/>
          <p:cNvPicPr>
            <a:picLocks noChangeAspect="1" noChangeArrowheads="1"/>
          </p:cNvPicPr>
          <p:nvPr/>
        </p:nvPicPr>
        <p:blipFill>
          <a:blip r:embed="rId17"/>
          <a:srcRect/>
          <a:stretch>
            <a:fillRect/>
          </a:stretch>
        </p:blipFill>
        <p:spPr bwMode="auto">
          <a:xfrm>
            <a:off x="6858000" y="4876800"/>
            <a:ext cx="2193925" cy="1463675"/>
          </a:xfrm>
          <a:prstGeom prst="rect">
            <a:avLst/>
          </a:prstGeom>
          <a:noFill/>
          <a:ln w="9525">
            <a:noFill/>
            <a:miter lim="800000"/>
            <a:headEnd/>
            <a:tailEnd/>
          </a:ln>
        </p:spPr>
      </p:pic>
      <p:pic>
        <p:nvPicPr>
          <p:cNvPr id="123923" name="Picture 26" descr="image"/>
          <p:cNvPicPr>
            <a:picLocks noChangeAspect="1" noChangeArrowheads="1"/>
          </p:cNvPicPr>
          <p:nvPr/>
        </p:nvPicPr>
        <p:blipFill>
          <a:blip r:embed="rId18"/>
          <a:srcRect/>
          <a:stretch>
            <a:fillRect/>
          </a:stretch>
        </p:blipFill>
        <p:spPr bwMode="auto">
          <a:xfrm>
            <a:off x="4648200" y="4876800"/>
            <a:ext cx="2193925" cy="1463675"/>
          </a:xfrm>
          <a:prstGeom prst="rect">
            <a:avLst/>
          </a:prstGeom>
          <a:noFill/>
          <a:ln w="9525">
            <a:noFill/>
            <a:miter lim="800000"/>
            <a:headEnd/>
            <a:tailEnd/>
          </a:ln>
        </p:spPr>
      </p:pic>
      <p:sp>
        <p:nvSpPr>
          <p:cNvPr id="123924" name="TextBox 19"/>
          <p:cNvSpPr txBox="1">
            <a:spLocks noChangeArrowheads="1"/>
          </p:cNvSpPr>
          <p:nvPr/>
        </p:nvSpPr>
        <p:spPr bwMode="auto">
          <a:xfrm>
            <a:off x="0" y="6488113"/>
            <a:ext cx="2994025" cy="369887"/>
          </a:xfrm>
          <a:prstGeom prst="rect">
            <a:avLst/>
          </a:prstGeom>
          <a:noFill/>
          <a:ln w="9525">
            <a:noFill/>
            <a:miter lim="800000"/>
            <a:headEnd/>
            <a:tailEnd/>
          </a:ln>
        </p:spPr>
        <p:txBody>
          <a:bodyPr wrap="none">
            <a:prstTxWarp prst="textNoShape">
              <a:avLst/>
            </a:prstTxWarp>
            <a:spAutoFit/>
          </a:bodyPr>
          <a:lstStyle/>
          <a:p>
            <a:r>
              <a:rPr lang="en-US"/>
              <a:t>Slides credit: Jitendra Malik</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31" y="1066800"/>
            <a:ext cx="4803169" cy="4572000"/>
          </a:xfrm>
          <a:prstGeom prst="rect">
            <a:avLst/>
          </a:prstGeom>
        </p:spPr>
      </p:pic>
      <p:pic>
        <p:nvPicPr>
          <p:cNvPr id="5" name="Picture 4"/>
          <p:cNvPicPr>
            <a:picLocks noChangeAspect="1"/>
          </p:cNvPicPr>
          <p:nvPr/>
        </p:nvPicPr>
        <p:blipFill>
          <a:blip r:embed="rId3"/>
          <a:stretch>
            <a:fillRect/>
          </a:stretch>
        </p:blipFill>
        <p:spPr>
          <a:xfrm>
            <a:off x="4648200" y="1219200"/>
            <a:ext cx="4419600" cy="2772481"/>
          </a:xfrm>
          <a:prstGeom prst="rect">
            <a:avLst/>
          </a:prstGeom>
        </p:spPr>
      </p:pic>
    </p:spTree>
    <p:extLst>
      <p:ext uri="{BB962C8B-B14F-4D97-AF65-F5344CB8AC3E}">
        <p14:creationId xmlns:p14="http://schemas.microsoft.com/office/powerpoint/2010/main" val="184591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oter Placeholder 1"/>
          <p:cNvSpPr>
            <a:spLocks noGrp="1"/>
          </p:cNvSpPr>
          <p:nvPr>
            <p:ph type="ftr" sz="quarter" idx="10"/>
          </p:nvPr>
        </p:nvSpPr>
        <p:spPr>
          <a:noFill/>
        </p:spPr>
        <p:txBody>
          <a:bodyPr/>
          <a:lstStyle/>
          <a:p>
            <a:r>
              <a:rPr lang="en-US" smtClean="0"/>
              <a:t>	</a:t>
            </a:r>
          </a:p>
        </p:txBody>
      </p:sp>
      <p:sp>
        <p:nvSpPr>
          <p:cNvPr id="125955" name="Slide Number Placeholder 2"/>
          <p:cNvSpPr>
            <a:spLocks noGrp="1"/>
          </p:cNvSpPr>
          <p:nvPr>
            <p:ph type="sldNum" sz="quarter" idx="11"/>
          </p:nvPr>
        </p:nvSpPr>
        <p:spPr>
          <a:noFill/>
        </p:spPr>
        <p:txBody>
          <a:bodyPr/>
          <a:lstStyle/>
          <a:p>
            <a:fld id="{DA94FBFE-59DC-1849-8298-18FD1FB2BE56}" type="slidenum">
              <a:rPr lang="en-US" smtClean="0"/>
              <a:pPr/>
              <a:t>43</a:t>
            </a:fld>
            <a:endParaRPr lang="en-US" smtClean="0"/>
          </a:p>
        </p:txBody>
      </p:sp>
      <p:pic>
        <p:nvPicPr>
          <p:cNvPr id="125956" name="Picture 2050" descr="Z:\c\home\grad\dmartin\research\vision\talks\iccv01\invneg\187029.jpg"/>
          <p:cNvPicPr>
            <a:picLocks noChangeAspect="1" noChangeArrowheads="1"/>
          </p:cNvPicPr>
          <p:nvPr/>
        </p:nvPicPr>
        <p:blipFill>
          <a:blip r:embed="rId2"/>
          <a:srcRect/>
          <a:stretch>
            <a:fillRect/>
          </a:stretch>
        </p:blipFill>
        <p:spPr bwMode="auto">
          <a:xfrm>
            <a:off x="1371600" y="533400"/>
            <a:ext cx="1982788" cy="2970213"/>
          </a:xfrm>
          <a:prstGeom prst="rect">
            <a:avLst/>
          </a:prstGeom>
          <a:noFill/>
          <a:ln w="9525">
            <a:noFill/>
            <a:miter lim="800000"/>
            <a:headEnd/>
            <a:tailEnd/>
          </a:ln>
        </p:spPr>
      </p:pic>
      <p:pic>
        <p:nvPicPr>
          <p:cNvPr id="125957" name="Picture 2051" descr="Z:\c\home\grad\dmartin\research\vision\talks\iccv01\invneg\187029-gray.jpg"/>
          <p:cNvPicPr>
            <a:picLocks noChangeAspect="1" noChangeArrowheads="1"/>
          </p:cNvPicPr>
          <p:nvPr/>
        </p:nvPicPr>
        <p:blipFill>
          <a:blip r:embed="rId3"/>
          <a:srcRect/>
          <a:stretch>
            <a:fillRect/>
          </a:stretch>
        </p:blipFill>
        <p:spPr bwMode="auto">
          <a:xfrm>
            <a:off x="3429000" y="533400"/>
            <a:ext cx="1982788" cy="2970213"/>
          </a:xfrm>
          <a:prstGeom prst="rect">
            <a:avLst/>
          </a:prstGeom>
          <a:noFill/>
          <a:ln w="9525">
            <a:noFill/>
            <a:miter lim="800000"/>
            <a:headEnd/>
            <a:tailEnd/>
          </a:ln>
        </p:spPr>
      </p:pic>
      <p:pic>
        <p:nvPicPr>
          <p:cNvPr id="125958" name="Picture 2052" descr="Z:\c\home\grad\dmartin\research\vision\talks\iccv01\invneg\187029-flip.jpg"/>
          <p:cNvPicPr>
            <a:picLocks noChangeAspect="1" noChangeArrowheads="1"/>
          </p:cNvPicPr>
          <p:nvPr/>
        </p:nvPicPr>
        <p:blipFill>
          <a:blip r:embed="rId4"/>
          <a:srcRect/>
          <a:stretch>
            <a:fillRect/>
          </a:stretch>
        </p:blipFill>
        <p:spPr bwMode="auto">
          <a:xfrm>
            <a:off x="5486400" y="533400"/>
            <a:ext cx="1982788" cy="2970213"/>
          </a:xfrm>
          <a:prstGeom prst="rect">
            <a:avLst/>
          </a:prstGeom>
          <a:noFill/>
          <a:ln w="9525">
            <a:noFill/>
            <a:miter lim="800000"/>
            <a:headEnd/>
            <a:tailEnd/>
          </a:ln>
        </p:spPr>
      </p:pic>
      <p:pic>
        <p:nvPicPr>
          <p:cNvPr id="125959" name="Picture 2053" descr="Z:\c\home\grad\dmartin\research\vision\talks\iccv01\invneg\260081.jpg"/>
          <p:cNvPicPr>
            <a:picLocks noChangeAspect="1" noChangeArrowheads="1"/>
          </p:cNvPicPr>
          <p:nvPr/>
        </p:nvPicPr>
        <p:blipFill>
          <a:blip r:embed="rId5"/>
          <a:srcRect/>
          <a:stretch>
            <a:fillRect/>
          </a:stretch>
        </p:blipFill>
        <p:spPr bwMode="auto">
          <a:xfrm>
            <a:off x="1371600" y="3581400"/>
            <a:ext cx="1982788" cy="2970213"/>
          </a:xfrm>
          <a:prstGeom prst="rect">
            <a:avLst/>
          </a:prstGeom>
          <a:noFill/>
          <a:ln w="9525">
            <a:noFill/>
            <a:miter lim="800000"/>
            <a:headEnd/>
            <a:tailEnd/>
          </a:ln>
        </p:spPr>
      </p:pic>
      <p:pic>
        <p:nvPicPr>
          <p:cNvPr id="125960" name="Picture 2054" descr="Z:\c\home\grad\dmartin\research\vision\talks\iccv01\invneg\260081-gray.jpg"/>
          <p:cNvPicPr>
            <a:picLocks noChangeAspect="1" noChangeArrowheads="1"/>
          </p:cNvPicPr>
          <p:nvPr/>
        </p:nvPicPr>
        <p:blipFill>
          <a:blip r:embed="rId6"/>
          <a:srcRect/>
          <a:stretch>
            <a:fillRect/>
          </a:stretch>
        </p:blipFill>
        <p:spPr bwMode="auto">
          <a:xfrm>
            <a:off x="3429000" y="3581400"/>
            <a:ext cx="1982788" cy="2970213"/>
          </a:xfrm>
          <a:prstGeom prst="rect">
            <a:avLst/>
          </a:prstGeom>
          <a:noFill/>
          <a:ln w="9525">
            <a:noFill/>
            <a:miter lim="800000"/>
            <a:headEnd/>
            <a:tailEnd/>
          </a:ln>
        </p:spPr>
      </p:pic>
      <p:pic>
        <p:nvPicPr>
          <p:cNvPr id="125961" name="Picture 2055" descr="Z:\c\home\grad\dmartin\research\vision\talks\iccv01\invneg\260081-flip.jpg"/>
          <p:cNvPicPr>
            <a:picLocks noChangeAspect="1" noChangeArrowheads="1"/>
          </p:cNvPicPr>
          <p:nvPr/>
        </p:nvPicPr>
        <p:blipFill>
          <a:blip r:embed="rId7"/>
          <a:srcRect/>
          <a:stretch>
            <a:fillRect/>
          </a:stretch>
        </p:blipFill>
        <p:spPr bwMode="auto">
          <a:xfrm>
            <a:off x="5486400" y="3581400"/>
            <a:ext cx="1982788" cy="2970213"/>
          </a:xfrm>
          <a:prstGeom prst="rect">
            <a:avLst/>
          </a:prstGeom>
          <a:noFill/>
          <a:ln w="9525">
            <a:noFill/>
            <a:miter lim="800000"/>
            <a:headEnd/>
            <a:tailEnd/>
          </a:ln>
        </p:spPr>
      </p:pic>
      <p:sp>
        <p:nvSpPr>
          <p:cNvPr id="125962" name="Text Box 2056"/>
          <p:cNvSpPr txBox="1">
            <a:spLocks noChangeArrowheads="1"/>
          </p:cNvSpPr>
          <p:nvPr/>
        </p:nvSpPr>
        <p:spPr bwMode="auto">
          <a:xfrm>
            <a:off x="1981200" y="76200"/>
            <a:ext cx="928688" cy="457200"/>
          </a:xfrm>
          <a:prstGeom prst="rect">
            <a:avLst/>
          </a:prstGeom>
          <a:noFill/>
          <a:ln w="9525">
            <a:noFill/>
            <a:miter lim="800000"/>
            <a:headEnd/>
            <a:tailEnd/>
          </a:ln>
        </p:spPr>
        <p:txBody>
          <a:bodyPr wrap="none">
            <a:prstTxWarp prst="textNoShape">
              <a:avLst/>
            </a:prstTxWarp>
            <a:spAutoFit/>
          </a:bodyPr>
          <a:lstStyle/>
          <a:p>
            <a:r>
              <a:rPr lang="en-US" sz="2400"/>
              <a:t>Color</a:t>
            </a:r>
          </a:p>
        </p:txBody>
      </p:sp>
      <p:sp>
        <p:nvSpPr>
          <p:cNvPr id="125963" name="Text Box 2057"/>
          <p:cNvSpPr txBox="1">
            <a:spLocks noChangeArrowheads="1"/>
          </p:cNvSpPr>
          <p:nvPr/>
        </p:nvSpPr>
        <p:spPr bwMode="auto">
          <a:xfrm>
            <a:off x="4038600" y="76200"/>
            <a:ext cx="860425" cy="457200"/>
          </a:xfrm>
          <a:prstGeom prst="rect">
            <a:avLst/>
          </a:prstGeom>
          <a:noFill/>
          <a:ln w="9525">
            <a:noFill/>
            <a:miter lim="800000"/>
            <a:headEnd/>
            <a:tailEnd/>
          </a:ln>
        </p:spPr>
        <p:txBody>
          <a:bodyPr wrap="none">
            <a:prstTxWarp prst="textNoShape">
              <a:avLst/>
            </a:prstTxWarp>
            <a:spAutoFit/>
          </a:bodyPr>
          <a:lstStyle/>
          <a:p>
            <a:r>
              <a:rPr lang="en-US" sz="2400"/>
              <a:t>Gray</a:t>
            </a:r>
          </a:p>
        </p:txBody>
      </p:sp>
      <p:sp>
        <p:nvSpPr>
          <p:cNvPr id="125964" name="Text Box 2058"/>
          <p:cNvSpPr txBox="1">
            <a:spLocks noChangeArrowheads="1"/>
          </p:cNvSpPr>
          <p:nvPr/>
        </p:nvSpPr>
        <p:spPr bwMode="auto">
          <a:xfrm>
            <a:off x="5943600" y="76200"/>
            <a:ext cx="1133475" cy="457200"/>
          </a:xfrm>
          <a:prstGeom prst="rect">
            <a:avLst/>
          </a:prstGeom>
          <a:noFill/>
          <a:ln w="9525">
            <a:noFill/>
            <a:miter lim="800000"/>
            <a:headEnd/>
            <a:tailEnd/>
          </a:ln>
        </p:spPr>
        <p:txBody>
          <a:bodyPr wrap="none">
            <a:prstTxWarp prst="textNoShape">
              <a:avLst/>
            </a:prstTxWarp>
            <a:spAutoFit/>
          </a:bodyPr>
          <a:lstStyle/>
          <a:p>
            <a:r>
              <a:rPr lang="en-US" sz="2400"/>
              <a:t>InvNeg</a:t>
            </a:r>
          </a:p>
        </p:txBody>
      </p:sp>
      <p:sp>
        <p:nvSpPr>
          <p:cNvPr id="125965" name="TextBox 12"/>
          <p:cNvSpPr txBox="1">
            <a:spLocks noChangeArrowheads="1"/>
          </p:cNvSpPr>
          <p:nvPr/>
        </p:nvSpPr>
        <p:spPr bwMode="auto">
          <a:xfrm>
            <a:off x="0" y="6488113"/>
            <a:ext cx="2994025" cy="369887"/>
          </a:xfrm>
          <a:prstGeom prst="rect">
            <a:avLst/>
          </a:prstGeom>
          <a:noFill/>
          <a:ln w="9525">
            <a:noFill/>
            <a:miter lim="800000"/>
            <a:headEnd/>
            <a:tailEnd/>
          </a:ln>
        </p:spPr>
        <p:txBody>
          <a:bodyPr wrap="none">
            <a:prstTxWarp prst="textNoShape">
              <a:avLst/>
            </a:prstTxWarp>
            <a:spAutoFit/>
          </a:bodyPr>
          <a:lstStyle/>
          <a:p>
            <a:r>
              <a:rPr lang="en-US"/>
              <a:t>Slides credit: Jitendra Malik</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1D50DA4-82FF-864D-81A4-B12D9A8FBA39}" type="slidenum">
              <a:rPr lang="ru-RU" smtClean="0">
                <a:solidFill>
                  <a:srgbClr val="000000"/>
                </a:solidFill>
              </a:rPr>
              <a:pPr/>
              <a:t>44</a:t>
            </a:fld>
            <a:endParaRPr lang="ru-RU">
              <a:solidFill>
                <a:srgbClr val="000000"/>
              </a:solidFill>
            </a:endParaRPr>
          </a:p>
        </p:txBody>
      </p:sp>
      <p:pic>
        <p:nvPicPr>
          <p:cNvPr id="3" name="Picture 2"/>
          <p:cNvPicPr>
            <a:picLocks noChangeAspect="1"/>
          </p:cNvPicPr>
          <p:nvPr/>
        </p:nvPicPr>
        <p:blipFill>
          <a:blip r:embed="rId2"/>
          <a:stretch>
            <a:fillRect/>
          </a:stretch>
        </p:blipFill>
        <p:spPr>
          <a:xfrm>
            <a:off x="0" y="152400"/>
            <a:ext cx="9144000" cy="2457676"/>
          </a:xfrm>
          <a:prstGeom prst="rect">
            <a:avLst/>
          </a:prstGeom>
        </p:spPr>
      </p:pic>
      <p:pic>
        <p:nvPicPr>
          <p:cNvPr id="4" name="Picture 3"/>
          <p:cNvPicPr>
            <a:picLocks noChangeAspect="1"/>
          </p:cNvPicPr>
          <p:nvPr/>
        </p:nvPicPr>
        <p:blipFill>
          <a:blip r:embed="rId3"/>
          <a:stretch>
            <a:fillRect/>
          </a:stretch>
        </p:blipFill>
        <p:spPr>
          <a:xfrm>
            <a:off x="2971800" y="2667000"/>
            <a:ext cx="5943600" cy="3841995"/>
          </a:xfrm>
          <a:prstGeom prst="rect">
            <a:avLst/>
          </a:prstGeom>
        </p:spPr>
      </p:pic>
      <p:sp>
        <p:nvSpPr>
          <p:cNvPr id="5" name="TextBox 4"/>
          <p:cNvSpPr txBox="1"/>
          <p:nvPr/>
        </p:nvSpPr>
        <p:spPr>
          <a:xfrm>
            <a:off x="457200" y="3200400"/>
            <a:ext cx="2223686" cy="646331"/>
          </a:xfrm>
          <a:prstGeom prst="rect">
            <a:avLst/>
          </a:prstGeom>
          <a:noFill/>
        </p:spPr>
        <p:txBody>
          <a:bodyPr wrap="none" rtlCol="0">
            <a:spAutoFit/>
          </a:bodyPr>
          <a:lstStyle/>
          <a:p>
            <a:r>
              <a:rPr lang="en-US" smtClean="0"/>
              <a:t>Sample patches on </a:t>
            </a:r>
            <a:br>
              <a:rPr lang="en-US" smtClean="0"/>
            </a:br>
            <a:r>
              <a:rPr lang="en-US" smtClean="0"/>
              <a:t>canny edges</a:t>
            </a:r>
            <a:endParaRPr lang="en-US"/>
          </a:p>
        </p:txBody>
      </p:sp>
      <p:sp>
        <p:nvSpPr>
          <p:cNvPr id="6" name="Right Arrow 5"/>
          <p:cNvSpPr/>
          <p:nvPr/>
        </p:nvSpPr>
        <p:spPr>
          <a:xfrm>
            <a:off x="2743200" y="3352800"/>
            <a:ext cx="30480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505200" y="1066800"/>
            <a:ext cx="2204450" cy="307777"/>
          </a:xfrm>
          <a:prstGeom prst="rect">
            <a:avLst/>
          </a:prstGeom>
        </p:spPr>
        <p:txBody>
          <a:bodyPr wrap="none">
            <a:spAutoFit/>
          </a:bodyPr>
          <a:lstStyle/>
          <a:p>
            <a:r>
              <a:rPr lang="en-US" sz="1400"/>
              <a:t>Submitted on 2 Dec 2014</a:t>
            </a:r>
          </a:p>
        </p:txBody>
      </p:sp>
      <p:sp>
        <p:nvSpPr>
          <p:cNvPr id="8" name="Rectangle 7"/>
          <p:cNvSpPr/>
          <p:nvPr/>
        </p:nvSpPr>
        <p:spPr>
          <a:xfrm>
            <a:off x="0" y="6477000"/>
            <a:ext cx="3318088" cy="369332"/>
          </a:xfrm>
          <a:prstGeom prst="rect">
            <a:avLst/>
          </a:prstGeom>
        </p:spPr>
        <p:txBody>
          <a:bodyPr wrap="none">
            <a:spAutoFit/>
          </a:bodyPr>
          <a:lstStyle/>
          <a:p>
            <a:r>
              <a:rPr lang="en-US"/>
              <a:t>https://</a:t>
            </a:r>
            <a:r>
              <a:rPr lang="en-US" dirty="0" err="1"/>
              <a:t>arxiv.org</a:t>
            </a:r>
            <a:r>
              <a:rPr lang="en-US" dirty="0"/>
              <a:t>/abs/1412.1123</a:t>
            </a:r>
          </a:p>
        </p:txBody>
      </p:sp>
    </p:spTree>
    <p:extLst>
      <p:ext uri="{BB962C8B-B14F-4D97-AF65-F5344CB8AC3E}">
        <p14:creationId xmlns:p14="http://schemas.microsoft.com/office/powerpoint/2010/main" val="904789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1D50DA4-82FF-864D-81A4-B12D9A8FBA39}" type="slidenum">
              <a:rPr lang="ru-RU" smtClean="0">
                <a:solidFill>
                  <a:srgbClr val="000000"/>
                </a:solidFill>
              </a:rPr>
              <a:pPr/>
              <a:t>45</a:t>
            </a:fld>
            <a:endParaRPr lang="ru-RU">
              <a:solidFill>
                <a:srgbClr val="000000"/>
              </a:solidFill>
            </a:endParaRPr>
          </a:p>
        </p:txBody>
      </p:sp>
      <p:pic>
        <p:nvPicPr>
          <p:cNvPr id="3" name="Picture 2"/>
          <p:cNvPicPr>
            <a:picLocks noChangeAspect="1"/>
          </p:cNvPicPr>
          <p:nvPr/>
        </p:nvPicPr>
        <p:blipFill>
          <a:blip r:embed="rId2"/>
          <a:stretch>
            <a:fillRect/>
          </a:stretch>
        </p:blipFill>
        <p:spPr>
          <a:xfrm>
            <a:off x="0" y="152400"/>
            <a:ext cx="9144000" cy="2457676"/>
          </a:xfrm>
          <a:prstGeom prst="rect">
            <a:avLst/>
          </a:prstGeom>
        </p:spPr>
      </p:pic>
      <p:sp>
        <p:nvSpPr>
          <p:cNvPr id="7" name="Rectangle 6"/>
          <p:cNvSpPr/>
          <p:nvPr/>
        </p:nvSpPr>
        <p:spPr>
          <a:xfrm>
            <a:off x="3505200" y="1066800"/>
            <a:ext cx="2204450" cy="307777"/>
          </a:xfrm>
          <a:prstGeom prst="rect">
            <a:avLst/>
          </a:prstGeom>
        </p:spPr>
        <p:txBody>
          <a:bodyPr wrap="none">
            <a:spAutoFit/>
          </a:bodyPr>
          <a:lstStyle/>
          <a:p>
            <a:r>
              <a:rPr lang="en-US" sz="1400"/>
              <a:t>Submitted on 2 Dec 2014</a:t>
            </a:r>
          </a:p>
        </p:txBody>
      </p:sp>
      <p:sp>
        <p:nvSpPr>
          <p:cNvPr id="8" name="Rectangle 7"/>
          <p:cNvSpPr/>
          <p:nvPr/>
        </p:nvSpPr>
        <p:spPr>
          <a:xfrm>
            <a:off x="0" y="6477000"/>
            <a:ext cx="3318088" cy="369332"/>
          </a:xfrm>
          <a:prstGeom prst="rect">
            <a:avLst/>
          </a:prstGeom>
        </p:spPr>
        <p:txBody>
          <a:bodyPr wrap="none">
            <a:spAutoFit/>
          </a:bodyPr>
          <a:lstStyle/>
          <a:p>
            <a:r>
              <a:rPr lang="en-US"/>
              <a:t>https://</a:t>
            </a:r>
            <a:r>
              <a:rPr lang="en-US" dirty="0" err="1"/>
              <a:t>arxiv.org</a:t>
            </a:r>
            <a:r>
              <a:rPr lang="en-US" dirty="0"/>
              <a:t>/abs/1412.1123</a:t>
            </a:r>
          </a:p>
        </p:txBody>
      </p:sp>
      <p:pic>
        <p:nvPicPr>
          <p:cNvPr id="9" name="Picture 8"/>
          <p:cNvPicPr>
            <a:picLocks noChangeAspect="1"/>
          </p:cNvPicPr>
          <p:nvPr/>
        </p:nvPicPr>
        <p:blipFill>
          <a:blip r:embed="rId3"/>
          <a:stretch>
            <a:fillRect/>
          </a:stretch>
        </p:blipFill>
        <p:spPr>
          <a:xfrm>
            <a:off x="3505200" y="2514600"/>
            <a:ext cx="4410566" cy="4343400"/>
          </a:xfrm>
          <a:prstGeom prst="rect">
            <a:avLst/>
          </a:prstGeom>
        </p:spPr>
      </p:pic>
    </p:spTree>
    <p:extLst>
      <p:ext uri="{BB962C8B-B14F-4D97-AF65-F5344CB8AC3E}">
        <p14:creationId xmlns:p14="http://schemas.microsoft.com/office/powerpoint/2010/main" val="1954364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33130"/>
            <a:ext cx="6934200" cy="1973070"/>
          </a:xfrm>
          <a:prstGeom prst="rect">
            <a:avLst/>
          </a:prstGeom>
        </p:spPr>
      </p:pic>
      <p:sp>
        <p:nvSpPr>
          <p:cNvPr id="3" name="Rectangle 2"/>
          <p:cNvSpPr/>
          <p:nvPr/>
        </p:nvSpPr>
        <p:spPr>
          <a:xfrm>
            <a:off x="6626" y="6488668"/>
            <a:ext cx="2588978" cy="276999"/>
          </a:xfrm>
          <a:prstGeom prst="rect">
            <a:avLst/>
          </a:prstGeom>
        </p:spPr>
        <p:txBody>
          <a:bodyPr wrap="none">
            <a:spAutoFit/>
          </a:bodyPr>
          <a:lstStyle/>
          <a:p>
            <a:r>
              <a:rPr lang="en-US" sz="1200" dirty="0"/>
              <a:t>https://</a:t>
            </a:r>
            <a:r>
              <a:rPr lang="en-US" sz="1200" dirty="0" err="1"/>
              <a:t>arxiv.org</a:t>
            </a:r>
            <a:r>
              <a:rPr lang="en-US" sz="1200" dirty="0"/>
              <a:t>/pdf/1504.06375.pdf</a:t>
            </a:r>
          </a:p>
        </p:txBody>
      </p:sp>
      <p:pic>
        <p:nvPicPr>
          <p:cNvPr id="4" name="Picture 3"/>
          <p:cNvPicPr>
            <a:picLocks noChangeAspect="1"/>
          </p:cNvPicPr>
          <p:nvPr/>
        </p:nvPicPr>
        <p:blipFill>
          <a:blip r:embed="rId3"/>
          <a:stretch>
            <a:fillRect/>
          </a:stretch>
        </p:blipFill>
        <p:spPr>
          <a:xfrm>
            <a:off x="2667000" y="1905000"/>
            <a:ext cx="6400800" cy="4911505"/>
          </a:xfrm>
          <a:prstGeom prst="rect">
            <a:avLst/>
          </a:prstGeom>
        </p:spPr>
      </p:pic>
    </p:spTree>
    <p:extLst>
      <p:ext uri="{BB962C8B-B14F-4D97-AF65-F5344CB8AC3E}">
        <p14:creationId xmlns:p14="http://schemas.microsoft.com/office/powerpoint/2010/main" val="593663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33130"/>
            <a:ext cx="6934200" cy="1973070"/>
          </a:xfrm>
          <a:prstGeom prst="rect">
            <a:avLst/>
          </a:prstGeom>
        </p:spPr>
      </p:pic>
      <p:sp>
        <p:nvSpPr>
          <p:cNvPr id="3" name="Rectangle 2"/>
          <p:cNvSpPr/>
          <p:nvPr/>
        </p:nvSpPr>
        <p:spPr>
          <a:xfrm>
            <a:off x="6626" y="6488668"/>
            <a:ext cx="2588978" cy="276999"/>
          </a:xfrm>
          <a:prstGeom prst="rect">
            <a:avLst/>
          </a:prstGeom>
        </p:spPr>
        <p:txBody>
          <a:bodyPr wrap="none">
            <a:spAutoFit/>
          </a:bodyPr>
          <a:lstStyle/>
          <a:p>
            <a:r>
              <a:rPr lang="en-US" sz="1200" dirty="0"/>
              <a:t>https://</a:t>
            </a:r>
            <a:r>
              <a:rPr lang="en-US" sz="1200" dirty="0" err="1"/>
              <a:t>arxiv.org</a:t>
            </a:r>
            <a:r>
              <a:rPr lang="en-US" sz="1200" dirty="0"/>
              <a:t>/pdf/1504.06375.pdf</a:t>
            </a:r>
          </a:p>
        </p:txBody>
      </p:sp>
      <p:pic>
        <p:nvPicPr>
          <p:cNvPr id="5" name="Picture 4"/>
          <p:cNvPicPr>
            <a:picLocks noChangeAspect="1"/>
          </p:cNvPicPr>
          <p:nvPr/>
        </p:nvPicPr>
        <p:blipFill>
          <a:blip r:embed="rId3"/>
          <a:stretch>
            <a:fillRect/>
          </a:stretch>
        </p:blipFill>
        <p:spPr>
          <a:xfrm>
            <a:off x="3505200" y="2133600"/>
            <a:ext cx="4787900" cy="4533900"/>
          </a:xfrm>
          <a:prstGeom prst="rect">
            <a:avLst/>
          </a:prstGeom>
        </p:spPr>
      </p:pic>
    </p:spTree>
    <p:extLst>
      <p:ext uri="{BB962C8B-B14F-4D97-AF65-F5344CB8AC3E}">
        <p14:creationId xmlns:p14="http://schemas.microsoft.com/office/powerpoint/2010/main" val="488243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9144000" cy="1796756"/>
          </a:xfrm>
          <a:prstGeom prst="rect">
            <a:avLst/>
          </a:prstGeom>
        </p:spPr>
      </p:pic>
      <p:pic>
        <p:nvPicPr>
          <p:cNvPr id="3" name="Picture 2"/>
          <p:cNvPicPr>
            <a:picLocks noChangeAspect="1"/>
          </p:cNvPicPr>
          <p:nvPr/>
        </p:nvPicPr>
        <p:blipFill>
          <a:blip r:embed="rId3"/>
          <a:stretch>
            <a:fillRect/>
          </a:stretch>
        </p:blipFill>
        <p:spPr>
          <a:xfrm>
            <a:off x="2286000" y="2209800"/>
            <a:ext cx="4454434" cy="4330700"/>
          </a:xfrm>
          <a:prstGeom prst="rect">
            <a:avLst/>
          </a:prstGeom>
        </p:spPr>
      </p:pic>
      <p:sp>
        <p:nvSpPr>
          <p:cNvPr id="4" name="Rectangle 3"/>
          <p:cNvSpPr/>
          <p:nvPr/>
        </p:nvSpPr>
        <p:spPr>
          <a:xfrm>
            <a:off x="0" y="6505233"/>
            <a:ext cx="3796809" cy="369332"/>
          </a:xfrm>
          <a:prstGeom prst="rect">
            <a:avLst/>
          </a:prstGeom>
        </p:spPr>
        <p:txBody>
          <a:bodyPr wrap="none">
            <a:spAutoFit/>
          </a:bodyPr>
          <a:lstStyle/>
          <a:p>
            <a:r>
              <a:rPr lang="en-US" dirty="0"/>
              <a:t>https://</a:t>
            </a:r>
            <a:r>
              <a:rPr lang="en-US" dirty="0" err="1"/>
              <a:t>arxiv.org</a:t>
            </a:r>
            <a:r>
              <a:rPr lang="en-US" dirty="0"/>
              <a:t>/pdf/1705.09759.pdf</a:t>
            </a:r>
          </a:p>
        </p:txBody>
      </p:sp>
    </p:spTree>
    <p:extLst>
      <p:ext uri="{BB962C8B-B14F-4D97-AF65-F5344CB8AC3E}">
        <p14:creationId xmlns:p14="http://schemas.microsoft.com/office/powerpoint/2010/main" val="381590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1D50DA4-82FF-864D-81A4-B12D9A8FBA39}" type="slidenum">
              <a:rPr lang="ru-RU" smtClean="0">
                <a:solidFill>
                  <a:srgbClr val="000000"/>
                </a:solidFill>
              </a:rPr>
              <a:pPr/>
              <a:t>49</a:t>
            </a:fld>
            <a:endParaRPr lang="ru-RU">
              <a:solidFill>
                <a:srgbClr val="000000"/>
              </a:solidFill>
            </a:endParaRPr>
          </a:p>
        </p:txBody>
      </p:sp>
      <p:pic>
        <p:nvPicPr>
          <p:cNvPr id="3" name="Picture 2"/>
          <p:cNvPicPr>
            <a:picLocks noChangeAspect="1"/>
          </p:cNvPicPr>
          <p:nvPr/>
        </p:nvPicPr>
        <p:blipFill>
          <a:blip r:embed="rId2"/>
          <a:stretch>
            <a:fillRect/>
          </a:stretch>
        </p:blipFill>
        <p:spPr>
          <a:xfrm>
            <a:off x="0" y="533400"/>
            <a:ext cx="9144000" cy="5272132"/>
          </a:xfrm>
          <a:prstGeom prst="rect">
            <a:avLst/>
          </a:prstGeom>
        </p:spPr>
      </p:pic>
    </p:spTree>
    <p:extLst>
      <p:ext uri="{BB962C8B-B14F-4D97-AF65-F5344CB8AC3E}">
        <p14:creationId xmlns:p14="http://schemas.microsoft.com/office/powerpoint/2010/main" val="804014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36513"/>
            <a:ext cx="9144000" cy="1143000"/>
          </a:xfrm>
        </p:spPr>
        <p:txBody>
          <a:bodyPr/>
          <a:lstStyle/>
          <a:p>
            <a:r>
              <a:rPr lang="en-US" smtClean="0"/>
              <a:t>A “simple” segmentation problem</a:t>
            </a:r>
          </a:p>
        </p:txBody>
      </p:sp>
      <p:sp>
        <p:nvSpPr>
          <p:cNvPr id="49155" name="Slide Number Placeholder 2"/>
          <p:cNvSpPr>
            <a:spLocks noGrp="1"/>
          </p:cNvSpPr>
          <p:nvPr>
            <p:ph type="sldNum" sz="quarter" idx="12"/>
          </p:nvPr>
        </p:nvSpPr>
        <p:spPr>
          <a:noFill/>
        </p:spPr>
        <p:txBody>
          <a:bodyPr/>
          <a:lstStyle/>
          <a:p>
            <a:fld id="{3B82D5DC-8E8A-6946-AEC9-922B90129A63}" type="slidenum">
              <a:rPr lang="en-US" smtClean="0">
                <a:solidFill>
                  <a:srgbClr val="000000"/>
                </a:solidFill>
              </a:rPr>
              <a:pPr/>
              <a:t>5</a:t>
            </a:fld>
            <a:endParaRPr lang="en-US" smtClean="0">
              <a:solidFill>
                <a:srgbClr val="000000"/>
              </a:solidFill>
            </a:endParaRPr>
          </a:p>
        </p:txBody>
      </p:sp>
      <p:pic>
        <p:nvPicPr>
          <p:cNvPr id="49156" name="Picture 3"/>
          <p:cNvPicPr>
            <a:picLocks noChangeAspect="1"/>
          </p:cNvPicPr>
          <p:nvPr/>
        </p:nvPicPr>
        <p:blipFill>
          <a:blip r:embed="rId2"/>
          <a:srcRect l="32875" t="66388" r="58725" b="22414"/>
          <a:stretch>
            <a:fillRect/>
          </a:stretch>
        </p:blipFill>
        <p:spPr bwMode="auto">
          <a:xfrm>
            <a:off x="2514600" y="1905000"/>
            <a:ext cx="35814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srcRect r="55646"/>
          <a:stretch>
            <a:fillRect/>
          </a:stretch>
        </p:blipFill>
        <p:spPr bwMode="auto">
          <a:xfrm>
            <a:off x="5600700" y="0"/>
            <a:ext cx="3543300" cy="3657600"/>
          </a:xfrm>
          <a:prstGeom prst="rect">
            <a:avLst/>
          </a:prstGeom>
          <a:noFill/>
          <a:ln w="9525">
            <a:noFill/>
            <a:miter lim="800000"/>
            <a:headEnd/>
            <a:tailEnd/>
          </a:ln>
        </p:spPr>
      </p:pic>
      <p:pic>
        <p:nvPicPr>
          <p:cNvPr id="7" name="Picture 6" descr="_50908978_owl_camouflage.jpg"/>
          <p:cNvPicPr>
            <a:picLocks noChangeAspect="1"/>
          </p:cNvPicPr>
          <p:nvPr/>
        </p:nvPicPr>
        <p:blipFill>
          <a:blip r:embed="rId4"/>
          <a:stretch>
            <a:fillRect/>
          </a:stretch>
        </p:blipFill>
        <p:spPr>
          <a:xfrm>
            <a:off x="-999067" y="-76200"/>
            <a:ext cx="6637867" cy="3733800"/>
          </a:xfrm>
          <a:prstGeom prst="rect">
            <a:avLst/>
          </a:prstGeom>
        </p:spPr>
      </p:pic>
      <p:pic>
        <p:nvPicPr>
          <p:cNvPr id="8" name="Picture 7" descr="animal.jpg"/>
          <p:cNvPicPr>
            <a:picLocks noChangeAspect="1"/>
          </p:cNvPicPr>
          <p:nvPr/>
        </p:nvPicPr>
        <p:blipFill>
          <a:blip r:embed="rId5"/>
          <a:stretch>
            <a:fillRect/>
          </a:stretch>
        </p:blipFill>
        <p:spPr>
          <a:xfrm>
            <a:off x="4673601" y="3657600"/>
            <a:ext cx="4470400" cy="3352800"/>
          </a:xfrm>
          <a:prstGeom prst="rect">
            <a:avLst/>
          </a:prstGeom>
        </p:spPr>
      </p:pic>
      <p:pic>
        <p:nvPicPr>
          <p:cNvPr id="70659" name="Picture 5" descr="segmentation_stones"/>
          <p:cNvPicPr>
            <a:picLocks noGrp="1" noChangeAspect="1" noChangeArrowheads="1"/>
          </p:cNvPicPr>
          <p:nvPr>
            <p:ph idx="1"/>
          </p:nvPr>
        </p:nvPicPr>
        <p:blipFill>
          <a:blip r:embed="rId6"/>
          <a:srcRect/>
          <a:stretch>
            <a:fillRect/>
          </a:stretch>
        </p:blipFill>
        <p:spPr>
          <a:xfrm>
            <a:off x="-381000" y="3657600"/>
            <a:ext cx="5642274" cy="3657600"/>
          </a:xfrm>
          <a:noFill/>
        </p:spPr>
      </p:pic>
      <p:sp>
        <p:nvSpPr>
          <p:cNvPr id="6" name="Title 1"/>
          <p:cNvSpPr txBox="1">
            <a:spLocks/>
          </p:cNvSpPr>
          <p:nvPr/>
        </p:nvSpPr>
        <p:spPr bwMode="auto">
          <a:xfrm>
            <a:off x="1295400" y="3048000"/>
            <a:ext cx="6629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6000" kern="0" dirty="0" smtClean="0">
                <a:solidFill>
                  <a:srgbClr val="FF6600"/>
                </a:solidFill>
                <a:latin typeface="Avenir Black"/>
                <a:ea typeface="ＭＳ Ｐゴシック" pitchFamily="-112" charset="-128"/>
                <a:cs typeface="Avenir Black"/>
              </a:rPr>
              <a:t>II. Segmentation 	</a:t>
            </a:r>
            <a:endParaRPr lang="en-US" sz="6000" kern="0" dirty="0">
              <a:solidFill>
                <a:srgbClr val="FF6600"/>
              </a:solidFill>
              <a:latin typeface="Avenir Black"/>
              <a:ea typeface="ＭＳ Ｐゴシック" pitchFamily="-112" charset="-128"/>
              <a:cs typeface="Avenir Black"/>
            </a:endParaRPr>
          </a:p>
        </p:txBody>
      </p:sp>
      <p:sp>
        <p:nvSpPr>
          <p:cNvPr id="9" name="Rectangle 8"/>
          <p:cNvSpPr/>
          <p:nvPr/>
        </p:nvSpPr>
        <p:spPr>
          <a:xfrm>
            <a:off x="1143000" y="0"/>
            <a:ext cx="2819400" cy="3352800"/>
          </a:xfrm>
          <a:prstGeom prst="rect">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6324600" y="228600"/>
            <a:ext cx="685800" cy="3124200"/>
          </a:xfrm>
          <a:prstGeom prst="rect">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rot="5400000">
            <a:off x="1866900" y="2705100"/>
            <a:ext cx="1219200" cy="5410200"/>
          </a:xfrm>
          <a:prstGeom prst="rect">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6096000" y="4038600"/>
            <a:ext cx="1447800" cy="2133600"/>
          </a:xfrm>
          <a:prstGeom prst="rect">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0"/>
            <a:ext cx="8229600" cy="1143000"/>
          </a:xfrm>
        </p:spPr>
        <p:txBody>
          <a:bodyPr/>
          <a:lstStyle/>
          <a:p>
            <a:r>
              <a:rPr lang="en-US" dirty="0" smtClean="0">
                <a:solidFill>
                  <a:srgbClr val="FF6600"/>
                </a:solidFill>
                <a:latin typeface="Avenir Book"/>
                <a:cs typeface="Avenir Book"/>
              </a:rPr>
              <a:t>II.1 Bottom-up </a:t>
            </a:r>
            <a:r>
              <a:rPr lang="en-US" dirty="0">
                <a:solidFill>
                  <a:srgbClr val="FF6600"/>
                </a:solidFill>
                <a:latin typeface="Avenir Book"/>
                <a:cs typeface="Avenir Book"/>
              </a:rPr>
              <a:t>segmentation</a:t>
            </a:r>
          </a:p>
        </p:txBody>
      </p:sp>
      <p:sp>
        <p:nvSpPr>
          <p:cNvPr id="1376259" name="Rectangle 3"/>
          <p:cNvSpPr>
            <a:spLocks noGrp="1" noChangeArrowheads="1"/>
          </p:cNvSpPr>
          <p:nvPr>
            <p:ph type="body" idx="1"/>
          </p:nvPr>
        </p:nvSpPr>
        <p:spPr>
          <a:xfrm>
            <a:off x="152400" y="990600"/>
            <a:ext cx="8686800" cy="5029200"/>
          </a:xfrm>
        </p:spPr>
        <p:txBody>
          <a:bodyPr/>
          <a:lstStyle/>
          <a:p>
            <a:pPr>
              <a:buFontTx/>
              <a:buChar char="•"/>
            </a:pPr>
            <a:r>
              <a:rPr lang="en-US" dirty="0">
                <a:latin typeface="Avenir Book"/>
                <a:cs typeface="Avenir Book"/>
              </a:rPr>
              <a:t>Group together similar-looking </a:t>
            </a:r>
            <a:r>
              <a:rPr lang="en-US" dirty="0" smtClean="0">
                <a:latin typeface="Avenir Book"/>
                <a:cs typeface="Avenir Book"/>
              </a:rPr>
              <a:t>pixels</a:t>
            </a:r>
          </a:p>
          <a:p>
            <a:pPr lvl="1"/>
            <a:r>
              <a:rPr lang="en-US" dirty="0">
                <a:latin typeface="Avenir Book"/>
                <a:cs typeface="Avenir Book"/>
              </a:rPr>
              <a:t>“Bottom-up” process</a:t>
            </a:r>
            <a:endParaRPr lang="en-US" dirty="0" smtClean="0">
              <a:latin typeface="Avenir Book"/>
              <a:cs typeface="Avenir Book"/>
            </a:endParaRPr>
          </a:p>
          <a:p>
            <a:pPr lvl="1"/>
            <a:r>
              <a:rPr lang="en-US" dirty="0" smtClean="0">
                <a:latin typeface="Avenir Book"/>
                <a:cs typeface="Avenir Book"/>
              </a:rPr>
              <a:t>  Unsupervised</a:t>
            </a:r>
          </a:p>
          <a:p>
            <a:r>
              <a:rPr lang="en-US" dirty="0" smtClean="0">
                <a:latin typeface="Avenir Book"/>
                <a:cs typeface="Avenir Book"/>
              </a:rPr>
              <a:t>Bottom-up segmentation</a:t>
            </a:r>
          </a:p>
          <a:p>
            <a:pPr lvl="1"/>
            <a:r>
              <a:rPr lang="en-US" dirty="0" smtClean="0">
                <a:latin typeface="Avenir Book"/>
                <a:cs typeface="Avenir Book"/>
              </a:rPr>
              <a:t>Clustering</a:t>
            </a:r>
          </a:p>
          <a:p>
            <a:pPr lvl="1"/>
            <a:r>
              <a:rPr lang="en-US" dirty="0" smtClean="0">
                <a:latin typeface="Avenir Book"/>
                <a:cs typeface="Avenir Book"/>
              </a:rPr>
              <a:t>Mean shift</a:t>
            </a:r>
          </a:p>
          <a:p>
            <a:pPr lvl="1"/>
            <a:r>
              <a:rPr lang="en-US" dirty="0" smtClean="0">
                <a:latin typeface="Avenir Book"/>
                <a:cs typeface="Avenir Book"/>
              </a:rPr>
              <a:t>Graph-based</a:t>
            </a:r>
          </a:p>
          <a:p>
            <a:pPr lvl="1"/>
            <a:endParaRPr lang="en-US" dirty="0" smtClean="0">
              <a:latin typeface="Avenir Book"/>
              <a:cs typeface="Avenir Book"/>
            </a:endParaRPr>
          </a:p>
        </p:txBody>
      </p:sp>
      <p:sp>
        <p:nvSpPr>
          <p:cNvPr id="72711" name="Text Box 7"/>
          <p:cNvSpPr txBox="1">
            <a:spLocks noChangeArrowheads="1"/>
          </p:cNvSpPr>
          <p:nvPr/>
        </p:nvSpPr>
        <p:spPr bwMode="auto">
          <a:xfrm>
            <a:off x="304800" y="6096000"/>
            <a:ext cx="2520950" cy="461963"/>
          </a:xfrm>
          <a:prstGeom prst="rect">
            <a:avLst/>
          </a:prstGeom>
          <a:noFill/>
          <a:ln w="9525">
            <a:noFill/>
            <a:miter lim="800000"/>
            <a:headEnd/>
            <a:tailEnd/>
          </a:ln>
        </p:spPr>
        <p:txBody>
          <a:bodyPr>
            <a:prstTxWarp prst="textNoShape">
              <a:avLst/>
            </a:prstTxWarp>
            <a:spAutoFit/>
          </a:bodyPr>
          <a:lstStyle/>
          <a:p>
            <a:pPr eaLnBrk="0" hangingPunct="0"/>
            <a:r>
              <a:rPr lang="en-US" sz="2400" dirty="0">
                <a:solidFill>
                  <a:srgbClr val="000000"/>
                </a:solidFill>
                <a:latin typeface="Avenir Book"/>
                <a:ea typeface="Arial" pitchFamily="-104" charset="0"/>
                <a:cs typeface="Avenir Book"/>
              </a:rPr>
              <a:t>“</a:t>
            </a:r>
            <a:r>
              <a:rPr lang="en-US" sz="2400" dirty="0" err="1">
                <a:solidFill>
                  <a:srgbClr val="000000"/>
                </a:solidFill>
                <a:latin typeface="Avenir Book"/>
                <a:ea typeface="Arial" pitchFamily="-104" charset="0"/>
                <a:cs typeface="Avenir Book"/>
              </a:rPr>
              <a:t>superpixels</a:t>
            </a:r>
            <a:r>
              <a:rPr lang="en-US" sz="2400" dirty="0">
                <a:solidFill>
                  <a:srgbClr val="000000"/>
                </a:solidFill>
                <a:latin typeface="Avenir Book"/>
                <a:ea typeface="Arial" pitchFamily="-104" charset="0"/>
                <a:cs typeface="Avenir Book"/>
              </a:rPr>
              <a:t>”</a:t>
            </a:r>
          </a:p>
        </p:txBody>
      </p:sp>
      <p:pic>
        <p:nvPicPr>
          <p:cNvPr id="9" name="Picture 8"/>
          <p:cNvPicPr>
            <a:picLocks noChangeAspect="1"/>
          </p:cNvPicPr>
          <p:nvPr/>
        </p:nvPicPr>
        <p:blipFill>
          <a:blip r:embed="rId3"/>
          <a:stretch>
            <a:fillRect/>
          </a:stretch>
        </p:blipFill>
        <p:spPr>
          <a:xfrm>
            <a:off x="3505200" y="3200399"/>
            <a:ext cx="5257800" cy="3510243"/>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smtClean="0">
                <a:ea typeface="ＭＳ Ｐゴシック" pitchFamily="-1" charset="-128"/>
                <a:cs typeface="ＭＳ Ｐゴシック" pitchFamily="-1" charset="-128"/>
              </a:rPr>
              <a:t>Issues</a:t>
            </a:r>
          </a:p>
        </p:txBody>
      </p:sp>
      <p:sp>
        <p:nvSpPr>
          <p:cNvPr id="134147" name="Content Placeholder 2"/>
          <p:cNvSpPr>
            <a:spLocks noGrp="1"/>
          </p:cNvSpPr>
          <p:nvPr>
            <p:ph idx="1"/>
          </p:nvPr>
        </p:nvSpPr>
        <p:spPr/>
        <p:txBody>
          <a:bodyPr/>
          <a:lstStyle/>
          <a:p>
            <a:r>
              <a:rPr lang="en-US" smtClean="0">
                <a:ea typeface="ＭＳ Ｐゴシック" pitchFamily="-1" charset="-128"/>
                <a:cs typeface="ＭＳ Ｐゴシック" pitchFamily="-1" charset="-128"/>
              </a:rPr>
              <a:t>How do we decide that two pixels are likely to belong to the same region?</a:t>
            </a:r>
          </a:p>
          <a:p>
            <a:endParaRPr lang="en-US" smtClean="0">
              <a:ea typeface="ＭＳ Ｐゴシック" pitchFamily="-1" charset="-128"/>
              <a:cs typeface="ＭＳ Ｐゴシック" pitchFamily="-1" charset="-128"/>
            </a:endParaRPr>
          </a:p>
          <a:p>
            <a:endParaRPr lang="en-US" smtClean="0">
              <a:ea typeface="ＭＳ Ｐゴシック" pitchFamily="-1" charset="-128"/>
              <a:cs typeface="ＭＳ Ｐゴシック" pitchFamily="-1" charset="-128"/>
            </a:endParaRPr>
          </a:p>
          <a:p>
            <a:endParaRPr lang="en-US" smtClean="0">
              <a:ea typeface="ＭＳ Ｐゴシック" pitchFamily="-1" charset="-128"/>
              <a:cs typeface="ＭＳ Ｐゴシック" pitchFamily="-1" charset="-128"/>
            </a:endParaRPr>
          </a:p>
          <a:p>
            <a:endParaRPr lang="en-US" smtClean="0">
              <a:ea typeface="ＭＳ Ｐゴシック" pitchFamily="-1" charset="-128"/>
              <a:cs typeface="ＭＳ Ｐゴシック" pitchFamily="-1" charset="-128"/>
            </a:endParaRPr>
          </a:p>
          <a:p>
            <a:endParaRPr lang="en-US" smtClean="0">
              <a:ea typeface="ＭＳ Ｐゴシック" pitchFamily="-1" charset="-128"/>
              <a:cs typeface="ＭＳ Ｐゴシック" pitchFamily="-1" charset="-128"/>
            </a:endParaRPr>
          </a:p>
          <a:p>
            <a:r>
              <a:rPr lang="en-US" smtClean="0">
                <a:ea typeface="ＭＳ Ｐゴシック" pitchFamily="-1" charset="-128"/>
                <a:cs typeface="ＭＳ Ｐゴシック" pitchFamily="-1" charset="-128"/>
              </a:rPr>
              <a:t>How many regions are there?</a:t>
            </a:r>
          </a:p>
        </p:txBody>
      </p:sp>
      <p:grpSp>
        <p:nvGrpSpPr>
          <p:cNvPr id="2" name="Group 7"/>
          <p:cNvGrpSpPr>
            <a:grpSpLocks/>
          </p:cNvGrpSpPr>
          <p:nvPr/>
        </p:nvGrpSpPr>
        <p:grpSpPr bwMode="auto">
          <a:xfrm>
            <a:off x="457200" y="3200400"/>
            <a:ext cx="2336800" cy="1828800"/>
            <a:chOff x="609600" y="3276600"/>
            <a:chExt cx="3505200" cy="2743200"/>
          </a:xfrm>
        </p:grpSpPr>
        <p:sp>
          <p:nvSpPr>
            <p:cNvPr id="4" name="Rectangle 3"/>
            <p:cNvSpPr/>
            <p:nvPr/>
          </p:nvSpPr>
          <p:spPr>
            <a:xfrm>
              <a:off x="609600" y="3276600"/>
              <a:ext cx="3505200" cy="274320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5" name="Rectangle 4"/>
            <p:cNvSpPr/>
            <p:nvPr/>
          </p:nvSpPr>
          <p:spPr>
            <a:xfrm>
              <a:off x="2209800" y="3733800"/>
              <a:ext cx="1459707" cy="1143000"/>
            </a:xfrm>
            <a:prstGeom prst="rect">
              <a:avLst/>
            </a:prstGeom>
            <a:solidFill>
              <a:srgbClr val="33CC3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grpSp>
      <p:grpSp>
        <p:nvGrpSpPr>
          <p:cNvPr id="3" name="Group 8"/>
          <p:cNvGrpSpPr>
            <a:grpSpLocks/>
          </p:cNvGrpSpPr>
          <p:nvPr/>
        </p:nvGrpSpPr>
        <p:grpSpPr bwMode="auto">
          <a:xfrm>
            <a:off x="5588000" y="3200400"/>
            <a:ext cx="2336800" cy="1828800"/>
            <a:chOff x="4648200" y="3276600"/>
            <a:chExt cx="3505200" cy="2743200"/>
          </a:xfrm>
        </p:grpSpPr>
        <p:sp>
          <p:nvSpPr>
            <p:cNvPr id="6" name="Rectangle 5"/>
            <p:cNvSpPr/>
            <p:nvPr/>
          </p:nvSpPr>
          <p:spPr>
            <a:xfrm>
              <a:off x="4648200" y="3276600"/>
              <a:ext cx="3505200" cy="2743200"/>
            </a:xfrm>
            <a:prstGeom prst="rect">
              <a:avLst/>
            </a:prstGeom>
            <a:solidFill>
              <a:schemeClr val="bg1">
                <a:lumMod val="7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7" name="Rectangle 6"/>
            <p:cNvSpPr/>
            <p:nvPr/>
          </p:nvSpPr>
          <p:spPr>
            <a:xfrm>
              <a:off x="6248400" y="3733800"/>
              <a:ext cx="1459707" cy="1143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grpSp>
      <p:grpSp>
        <p:nvGrpSpPr>
          <p:cNvPr id="8" name="Group 9"/>
          <p:cNvGrpSpPr>
            <a:grpSpLocks/>
          </p:cNvGrpSpPr>
          <p:nvPr/>
        </p:nvGrpSpPr>
        <p:grpSpPr bwMode="auto">
          <a:xfrm>
            <a:off x="3048000" y="3200400"/>
            <a:ext cx="2336800" cy="1828800"/>
            <a:chOff x="609600" y="3276600"/>
            <a:chExt cx="3505200" cy="2743200"/>
          </a:xfrm>
        </p:grpSpPr>
        <p:sp>
          <p:nvSpPr>
            <p:cNvPr id="11" name="Rectangle 10"/>
            <p:cNvSpPr/>
            <p:nvPr/>
          </p:nvSpPr>
          <p:spPr>
            <a:xfrm>
              <a:off x="609600" y="3276600"/>
              <a:ext cx="3505200" cy="274320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2" name="Rectangle 11"/>
            <p:cNvSpPr/>
            <p:nvPr/>
          </p:nvSpPr>
          <p:spPr>
            <a:xfrm>
              <a:off x="2209800" y="3733800"/>
              <a:ext cx="1459707" cy="1143000"/>
            </a:xfrm>
            <a:prstGeom prst="rect">
              <a:avLst/>
            </a:prstGeom>
            <a:solidFill>
              <a:srgbClr val="33CC3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grpSp>
      <p:sp>
        <p:nvSpPr>
          <p:cNvPr id="13" name="Rectangle 12"/>
          <p:cNvSpPr/>
          <p:nvPr/>
        </p:nvSpPr>
        <p:spPr>
          <a:xfrm>
            <a:off x="3276600" y="4495800"/>
            <a:ext cx="533400" cy="381000"/>
          </a:xfrm>
          <a:prstGeom prst="rect">
            <a:avLst/>
          </a:prstGeom>
          <a:solidFill>
            <a:srgbClr val="33CC3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4" name="Rectangle 13"/>
          <p:cNvSpPr/>
          <p:nvPr/>
        </p:nvSpPr>
        <p:spPr>
          <a:xfrm>
            <a:off x="5867400" y="4495800"/>
            <a:ext cx="533400" cy="381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0"/>
            <a:ext cx="8229600" cy="1143000"/>
          </a:xfrm>
        </p:spPr>
        <p:txBody>
          <a:bodyPr/>
          <a:lstStyle/>
          <a:p>
            <a:r>
              <a:rPr lang="en-US" dirty="0" smtClean="0">
                <a:solidFill>
                  <a:srgbClr val="FF6600"/>
                </a:solidFill>
                <a:latin typeface="Avenir Book"/>
                <a:cs typeface="Avenir Book"/>
              </a:rPr>
              <a:t>Method 1: Clustering</a:t>
            </a:r>
            <a:endParaRPr lang="en-US" dirty="0">
              <a:solidFill>
                <a:srgbClr val="FF6600"/>
              </a:solidFill>
              <a:latin typeface="Avenir Book"/>
              <a:cs typeface="Avenir Book"/>
            </a:endParaRPr>
          </a:p>
        </p:txBody>
      </p:sp>
      <p:graphicFrame>
        <p:nvGraphicFramePr>
          <p:cNvPr id="1026" name="Object 4"/>
          <p:cNvGraphicFramePr>
            <a:graphicFrameLocks noGrp="1" noChangeAspect="1"/>
          </p:cNvGraphicFramePr>
          <p:nvPr>
            <p:ph idx="1"/>
          </p:nvPr>
        </p:nvGraphicFramePr>
        <p:xfrm>
          <a:off x="609600" y="1149350"/>
          <a:ext cx="7772400" cy="4786313"/>
        </p:xfrm>
        <a:graphic>
          <a:graphicData uri="http://schemas.openxmlformats.org/presentationml/2006/ole">
            <mc:AlternateContent xmlns:mc="http://schemas.openxmlformats.org/markup-compatibility/2006">
              <mc:Choice xmlns:v="urn:schemas-microsoft-com:vml" Requires="v">
                <p:oleObj spid="_x0000_s487438" name="Image" r:id="rId4" imgW="11301587" imgH="6958730" progId="">
                  <p:embed/>
                </p:oleObj>
              </mc:Choice>
              <mc:Fallback>
                <p:oleObj name="Image" r:id="rId4" imgW="11301587" imgH="695873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149350"/>
                        <a:ext cx="7772400" cy="478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8" name="Text Box 6"/>
          <p:cNvSpPr txBox="1">
            <a:spLocks noChangeArrowheads="1"/>
          </p:cNvSpPr>
          <p:nvPr/>
        </p:nvSpPr>
        <p:spPr bwMode="auto">
          <a:xfrm>
            <a:off x="7267575" y="6477000"/>
            <a:ext cx="180022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latin typeface="Avenir Book"/>
                <a:ea typeface="Arial" pitchFamily="-104" charset="0"/>
                <a:cs typeface="Avenir Book"/>
              </a:rPr>
              <a:t>Source: K. Grauman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a:latin typeface="Avenir Book"/>
                <a:ea typeface="ＭＳ Ｐゴシック" pitchFamily="-1" charset="-128"/>
                <a:cs typeface="Avenir Book"/>
              </a:rPr>
              <a:t>Segmentation as clustering</a:t>
            </a:r>
          </a:p>
        </p:txBody>
      </p:sp>
      <p:sp>
        <p:nvSpPr>
          <p:cNvPr id="135171" name="Rectangle 3"/>
          <p:cNvSpPr>
            <a:spLocks noGrp="1" noChangeArrowheads="1"/>
          </p:cNvSpPr>
          <p:nvPr>
            <p:ph type="body" sz="half" idx="1"/>
          </p:nvPr>
        </p:nvSpPr>
        <p:spPr>
          <a:xfrm>
            <a:off x="457200" y="1600200"/>
            <a:ext cx="7826375" cy="4525963"/>
          </a:xfrm>
        </p:spPr>
        <p:txBody>
          <a:bodyPr/>
          <a:lstStyle/>
          <a:p>
            <a:pPr eaLnBrk="1" hangingPunct="1"/>
            <a:r>
              <a:rPr lang="en-US" sz="2400" dirty="0">
                <a:latin typeface="Avenir Book"/>
                <a:ea typeface="ＭＳ Ｐゴシック" pitchFamily="-1" charset="-128"/>
                <a:cs typeface="Avenir Book"/>
              </a:rPr>
              <a:t>Cluster together (pixels, tokens, etc.) that belong together…</a:t>
            </a:r>
          </a:p>
          <a:p>
            <a:pPr eaLnBrk="1" hangingPunct="1"/>
            <a:r>
              <a:rPr lang="en-US" sz="2400" dirty="0">
                <a:latin typeface="Avenir Book"/>
                <a:ea typeface="ＭＳ Ｐゴシック" pitchFamily="-1" charset="-128"/>
                <a:cs typeface="Avenir Book"/>
              </a:rPr>
              <a:t>Agglomerative clustering</a:t>
            </a:r>
          </a:p>
          <a:p>
            <a:pPr lvl="1" eaLnBrk="1" hangingPunct="1"/>
            <a:r>
              <a:rPr lang="en-US" sz="2000" dirty="0">
                <a:latin typeface="Avenir Book"/>
                <a:cs typeface="Avenir Book"/>
              </a:rPr>
              <a:t>attach closest to cluster it is closest to</a:t>
            </a:r>
          </a:p>
          <a:p>
            <a:pPr lvl="1" eaLnBrk="1" hangingPunct="1"/>
            <a:r>
              <a:rPr lang="en-US" sz="2000" dirty="0">
                <a:latin typeface="Avenir Book"/>
                <a:cs typeface="Avenir Book"/>
              </a:rPr>
              <a:t>repeat</a:t>
            </a:r>
          </a:p>
          <a:p>
            <a:pPr eaLnBrk="1" hangingPunct="1"/>
            <a:r>
              <a:rPr lang="en-US" sz="2400" dirty="0">
                <a:latin typeface="Avenir Book"/>
                <a:ea typeface="ＭＳ Ｐゴシック" pitchFamily="-1" charset="-128"/>
                <a:cs typeface="Avenir Book"/>
              </a:rPr>
              <a:t>Divisive clustering</a:t>
            </a:r>
          </a:p>
          <a:p>
            <a:pPr lvl="1" eaLnBrk="1" hangingPunct="1"/>
            <a:r>
              <a:rPr lang="en-US" sz="2000" dirty="0">
                <a:latin typeface="Avenir Book"/>
                <a:cs typeface="Avenir Book"/>
              </a:rPr>
              <a:t>split cluster along best boundary</a:t>
            </a:r>
          </a:p>
          <a:p>
            <a:pPr lvl="1" eaLnBrk="1" hangingPunct="1"/>
            <a:r>
              <a:rPr lang="en-US" sz="2000" dirty="0">
                <a:latin typeface="Avenir Book"/>
                <a:cs typeface="Avenir Book"/>
              </a:rPr>
              <a:t>repeat</a:t>
            </a:r>
          </a:p>
          <a:p>
            <a:pPr eaLnBrk="1" hangingPunct="1"/>
            <a:r>
              <a:rPr lang="en-US" sz="2000" dirty="0" err="1">
                <a:latin typeface="Avenir Book"/>
                <a:ea typeface="ＭＳ Ｐゴシック" pitchFamily="-1" charset="-128"/>
                <a:cs typeface="Avenir Book"/>
              </a:rPr>
              <a:t>Dendrograms</a:t>
            </a:r>
            <a:endParaRPr lang="en-US" sz="2000" dirty="0">
              <a:latin typeface="Avenir Book"/>
              <a:ea typeface="ＭＳ Ｐゴシック" pitchFamily="-1" charset="-128"/>
              <a:cs typeface="Avenir Book"/>
            </a:endParaRPr>
          </a:p>
          <a:p>
            <a:pPr lvl="1" eaLnBrk="1" hangingPunct="1"/>
            <a:r>
              <a:rPr lang="en-US" sz="1800" dirty="0">
                <a:latin typeface="Avenir Book"/>
                <a:cs typeface="Avenir Book"/>
              </a:rPr>
              <a:t>yield a picture of output as clustering process continues</a:t>
            </a:r>
          </a:p>
          <a:p>
            <a:pPr eaLnBrk="1" hangingPunct="1"/>
            <a:endParaRPr lang="en-US" sz="2000" dirty="0">
              <a:latin typeface="Avenir Book"/>
              <a:ea typeface="ＭＳ Ｐゴシック" pitchFamily="-1" charset="-128"/>
              <a:cs typeface="Avenir Book"/>
            </a:endParaRPr>
          </a:p>
          <a:p>
            <a:pPr lvl="1" eaLnBrk="1" hangingPunct="1"/>
            <a:endParaRPr lang="en-US" sz="2000" dirty="0">
              <a:latin typeface="Avenir Book"/>
              <a:cs typeface="Avenir Book"/>
            </a:endParaRPr>
          </a:p>
        </p:txBody>
      </p:sp>
      <p:sp>
        <p:nvSpPr>
          <p:cNvPr id="4" name="TextBox 3"/>
          <p:cNvSpPr txBox="1"/>
          <p:nvPr/>
        </p:nvSpPr>
        <p:spPr>
          <a:xfrm>
            <a:off x="228600" y="6248400"/>
            <a:ext cx="2696506" cy="338554"/>
          </a:xfrm>
          <a:prstGeom prst="rect">
            <a:avLst/>
          </a:prstGeom>
          <a:noFill/>
        </p:spPr>
        <p:txBody>
          <a:bodyPr wrap="none" rtlCol="0">
            <a:spAutoFit/>
          </a:bodyPr>
          <a:lstStyle/>
          <a:p>
            <a:r>
              <a:rPr lang="en-US" sz="1600" dirty="0" smtClean="0">
                <a:solidFill>
                  <a:srgbClr val="000000"/>
                </a:solidFill>
                <a:latin typeface="Avenir Book"/>
                <a:cs typeface="Avenir Book"/>
              </a:rPr>
              <a:t>Chapter – Forsyth &amp; Ponce</a:t>
            </a:r>
            <a:endParaRPr lang="en-US" sz="1600"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0" y="274638"/>
            <a:ext cx="9144000" cy="1143000"/>
          </a:xfrm>
        </p:spPr>
        <p:txBody>
          <a:bodyPr/>
          <a:lstStyle/>
          <a:p>
            <a:r>
              <a:rPr lang="en-US" dirty="0" smtClean="0">
                <a:latin typeface="Avenir Book"/>
                <a:ea typeface="ＭＳ Ｐゴシック" pitchFamily="-1" charset="-128"/>
                <a:cs typeface="Avenir Book"/>
              </a:rPr>
              <a:t>A simple segmentation algorithm</a:t>
            </a:r>
          </a:p>
        </p:txBody>
      </p:sp>
      <p:sp>
        <p:nvSpPr>
          <p:cNvPr id="141315" name="Content Placeholder 2"/>
          <p:cNvSpPr>
            <a:spLocks noGrp="1"/>
          </p:cNvSpPr>
          <p:nvPr>
            <p:ph idx="1"/>
          </p:nvPr>
        </p:nvSpPr>
        <p:spPr/>
        <p:txBody>
          <a:bodyPr/>
          <a:lstStyle/>
          <a:p>
            <a:r>
              <a:rPr lang="en-US" dirty="0" smtClean="0">
                <a:latin typeface="Avenir Book"/>
                <a:ea typeface="ＭＳ Ｐゴシック" pitchFamily="-1" charset="-128"/>
                <a:cs typeface="Avenir Book"/>
              </a:rPr>
              <a:t>Each pixel is described by a vector </a:t>
            </a:r>
          </a:p>
          <a:p>
            <a:pPr>
              <a:buFontTx/>
              <a:buNone/>
            </a:pPr>
            <a:r>
              <a:rPr lang="en-US" dirty="0" smtClean="0">
                <a:latin typeface="Avenir Book"/>
                <a:ea typeface="ＭＳ Ｐゴシック" pitchFamily="-1" charset="-128"/>
                <a:cs typeface="Avenir Book"/>
              </a:rPr>
              <a:t>				</a:t>
            </a:r>
            <a:r>
              <a:rPr lang="en-US" dirty="0" err="1" smtClean="0">
                <a:latin typeface="Avenir Book"/>
                <a:ea typeface="ＭＳ Ｐゴシック" pitchFamily="-1" charset="-128"/>
                <a:cs typeface="Avenir Book"/>
              </a:rPr>
              <a:t>z</a:t>
            </a:r>
            <a:r>
              <a:rPr lang="en-US" dirty="0" smtClean="0">
                <a:latin typeface="Avenir Book"/>
                <a:ea typeface="ＭＳ Ｐゴシック" pitchFamily="-1" charset="-128"/>
                <a:cs typeface="Avenir Book"/>
              </a:rPr>
              <a:t> = [</a:t>
            </a:r>
            <a:r>
              <a:rPr lang="en-US" dirty="0" err="1" smtClean="0">
                <a:latin typeface="Avenir Book"/>
                <a:ea typeface="ＭＳ Ｐゴシック" pitchFamily="-1" charset="-128"/>
                <a:cs typeface="Avenir Book"/>
              </a:rPr>
              <a:t>r</a:t>
            </a:r>
            <a:r>
              <a:rPr lang="en-US" dirty="0" smtClean="0">
                <a:latin typeface="Avenir Book"/>
                <a:ea typeface="ＭＳ Ｐゴシック" pitchFamily="-1" charset="-128"/>
                <a:cs typeface="Avenir Book"/>
              </a:rPr>
              <a:t>, </a:t>
            </a:r>
            <a:r>
              <a:rPr lang="en-US" dirty="0" err="1" smtClean="0">
                <a:latin typeface="Avenir Book"/>
                <a:ea typeface="ＭＳ Ｐゴシック" pitchFamily="-1" charset="-128"/>
                <a:cs typeface="Avenir Book"/>
              </a:rPr>
              <a:t>g</a:t>
            </a:r>
            <a:r>
              <a:rPr lang="en-US" dirty="0" smtClean="0">
                <a:latin typeface="Avenir Book"/>
                <a:ea typeface="ＭＳ Ｐゴシック" pitchFamily="-1" charset="-128"/>
                <a:cs typeface="Avenir Book"/>
              </a:rPr>
              <a:t>, </a:t>
            </a:r>
            <a:r>
              <a:rPr lang="en-US" dirty="0" err="1" smtClean="0">
                <a:latin typeface="Avenir Book"/>
                <a:ea typeface="ＭＳ Ｐゴシック" pitchFamily="-1" charset="-128"/>
                <a:cs typeface="Avenir Book"/>
              </a:rPr>
              <a:t>b</a:t>
            </a:r>
            <a:r>
              <a:rPr lang="en-US" dirty="0" smtClean="0">
                <a:latin typeface="Avenir Book"/>
                <a:ea typeface="ＭＳ Ｐゴシック" pitchFamily="-1" charset="-128"/>
                <a:cs typeface="Avenir Book"/>
              </a:rPr>
              <a:t>] or [Y </a:t>
            </a:r>
            <a:r>
              <a:rPr lang="en-US" dirty="0" err="1" smtClean="0">
                <a:latin typeface="Avenir Book"/>
                <a:ea typeface="ＭＳ Ｐゴシック" pitchFamily="-1" charset="-128"/>
                <a:cs typeface="Avenir Book"/>
              </a:rPr>
              <a:t>u</a:t>
            </a:r>
            <a:r>
              <a:rPr lang="en-US" dirty="0" smtClean="0">
                <a:latin typeface="Avenir Book"/>
                <a:ea typeface="ＭＳ Ｐゴシック" pitchFamily="-1" charset="-128"/>
                <a:cs typeface="Avenir Book"/>
              </a:rPr>
              <a:t> </a:t>
            </a:r>
            <a:r>
              <a:rPr lang="en-US" dirty="0" err="1" smtClean="0">
                <a:latin typeface="Avenir Book"/>
                <a:ea typeface="ＭＳ Ｐゴシック" pitchFamily="-1" charset="-128"/>
                <a:cs typeface="Avenir Book"/>
              </a:rPr>
              <a:t>v</a:t>
            </a:r>
            <a:r>
              <a:rPr lang="en-US" dirty="0" smtClean="0">
                <a:latin typeface="Avenir Book"/>
                <a:ea typeface="ＭＳ Ｐゴシック" pitchFamily="-1" charset="-128"/>
                <a:cs typeface="Avenir Book"/>
              </a:rPr>
              <a:t>], …</a:t>
            </a:r>
          </a:p>
          <a:p>
            <a:pPr>
              <a:buFontTx/>
              <a:buNone/>
            </a:pPr>
            <a:endParaRPr lang="en-US" dirty="0" smtClean="0">
              <a:latin typeface="Avenir Book"/>
              <a:ea typeface="ＭＳ Ｐゴシック" pitchFamily="-1" charset="-128"/>
              <a:cs typeface="Avenir Book"/>
            </a:endParaRPr>
          </a:p>
          <a:p>
            <a:r>
              <a:rPr lang="en-US" dirty="0" smtClean="0">
                <a:latin typeface="Avenir Book"/>
                <a:ea typeface="ＭＳ Ｐゴシック" pitchFamily="-1" charset="-128"/>
                <a:cs typeface="Avenir Book"/>
              </a:rPr>
              <a:t>Run a clustering algorithm (e.g. </a:t>
            </a:r>
            <a:r>
              <a:rPr lang="en-US" dirty="0" err="1" smtClean="0">
                <a:latin typeface="Avenir Book"/>
                <a:ea typeface="ＭＳ Ｐゴシック" pitchFamily="-1" charset="-128"/>
                <a:cs typeface="Avenir Book"/>
              </a:rPr>
              <a:t>k</a:t>
            </a:r>
            <a:r>
              <a:rPr lang="en-US" dirty="0" smtClean="0">
                <a:latin typeface="Avenir Book"/>
                <a:ea typeface="ＭＳ Ｐゴシック" pitchFamily="-1" charset="-128"/>
                <a:cs typeface="Avenir Book"/>
              </a:rPr>
              <a:t>-means) using some distance between pixels:</a:t>
            </a:r>
          </a:p>
          <a:p>
            <a:endParaRPr lang="en-US" dirty="0" smtClean="0">
              <a:latin typeface="Avenir Book"/>
              <a:ea typeface="ＭＳ Ｐゴシック" pitchFamily="-1" charset="-128"/>
              <a:cs typeface="Avenir Book"/>
            </a:endParaRPr>
          </a:p>
        </p:txBody>
      </p:sp>
      <p:sp>
        <p:nvSpPr>
          <p:cNvPr id="141316" name="TextBox 3"/>
          <p:cNvSpPr txBox="1">
            <a:spLocks noChangeArrowheads="1"/>
          </p:cNvSpPr>
          <p:nvPr/>
        </p:nvSpPr>
        <p:spPr bwMode="auto">
          <a:xfrm>
            <a:off x="1905000" y="4724400"/>
            <a:ext cx="5197515" cy="584776"/>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latin typeface="Avenir Book"/>
                <a:cs typeface="Avenir Book"/>
              </a:rPr>
              <a:t>D(pixel </a:t>
            </a:r>
            <a:r>
              <a:rPr lang="en-US" sz="3200" baseline="-25000">
                <a:solidFill>
                  <a:srgbClr val="000000"/>
                </a:solidFill>
                <a:latin typeface="Avenir Book"/>
                <a:cs typeface="Avenir Book"/>
              </a:rPr>
              <a:t>i</a:t>
            </a:r>
            <a:r>
              <a:rPr lang="en-US" sz="3200">
                <a:solidFill>
                  <a:srgbClr val="000000"/>
                </a:solidFill>
                <a:latin typeface="Avenir Book"/>
                <a:cs typeface="Avenir Book"/>
              </a:rPr>
              <a:t>, pixel </a:t>
            </a:r>
            <a:r>
              <a:rPr lang="en-US" sz="3200" baseline="-25000">
                <a:solidFill>
                  <a:srgbClr val="000000"/>
                </a:solidFill>
                <a:latin typeface="Avenir Book"/>
                <a:cs typeface="Avenir Book"/>
              </a:rPr>
              <a:t>j</a:t>
            </a:r>
            <a:r>
              <a:rPr lang="en-US" sz="3200">
                <a:solidFill>
                  <a:srgbClr val="000000"/>
                </a:solidFill>
                <a:latin typeface="Avenir Book"/>
                <a:cs typeface="Avenir Book"/>
              </a:rPr>
              <a:t>) = || z</a:t>
            </a:r>
            <a:r>
              <a:rPr lang="en-US" sz="3200" baseline="-25000">
                <a:solidFill>
                  <a:srgbClr val="000000"/>
                </a:solidFill>
                <a:latin typeface="Avenir Book"/>
                <a:cs typeface="Avenir Book"/>
              </a:rPr>
              <a:t>i</a:t>
            </a:r>
            <a:r>
              <a:rPr lang="en-US" sz="3200">
                <a:solidFill>
                  <a:srgbClr val="000000"/>
                </a:solidFill>
                <a:latin typeface="Avenir Book"/>
                <a:cs typeface="Avenir Book"/>
              </a:rPr>
              <a:t> – z</a:t>
            </a:r>
            <a:r>
              <a:rPr lang="en-US" sz="3200" baseline="-25000">
                <a:solidFill>
                  <a:srgbClr val="000000"/>
                </a:solidFill>
                <a:latin typeface="Avenir Book"/>
                <a:cs typeface="Avenir Book"/>
              </a:rPr>
              <a:t>j</a:t>
            </a:r>
            <a:r>
              <a:rPr lang="en-US" sz="3200">
                <a:solidFill>
                  <a:srgbClr val="000000"/>
                </a:solidFill>
                <a:latin typeface="Avenir Book"/>
                <a:cs typeface="Avenir Book"/>
              </a:rPr>
              <a:t> ||</a:t>
            </a:r>
            <a:r>
              <a:rPr lang="en-US" sz="3200" baseline="30000">
                <a:solidFill>
                  <a:srgbClr val="000000"/>
                </a:solidFill>
                <a:latin typeface="Avenir Book"/>
                <a:cs typeface="Avenir Book"/>
              </a:rPr>
              <a:t>2</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srcRect/>
          <a:stretch>
            <a:fillRect/>
          </a:stretch>
        </p:blipFill>
        <p:spPr bwMode="auto">
          <a:xfrm>
            <a:off x="5562600" y="2197100"/>
            <a:ext cx="3302000" cy="4127500"/>
          </a:xfrm>
          <a:prstGeom prst="rect">
            <a:avLst/>
          </a:prstGeom>
          <a:noFill/>
          <a:ln w="9525">
            <a:noFill/>
            <a:miter lim="800000"/>
            <a:headEnd/>
            <a:tailEnd/>
          </a:ln>
        </p:spPr>
      </p:pic>
      <p:pic>
        <p:nvPicPr>
          <p:cNvPr id="139267" name="Picture 3"/>
          <p:cNvPicPr>
            <a:picLocks noChangeAspect="1" noChangeArrowheads="1"/>
          </p:cNvPicPr>
          <p:nvPr/>
        </p:nvPicPr>
        <p:blipFill>
          <a:blip r:embed="rId4"/>
          <a:srcRect/>
          <a:stretch>
            <a:fillRect/>
          </a:stretch>
        </p:blipFill>
        <p:spPr bwMode="auto">
          <a:xfrm>
            <a:off x="533400" y="2425700"/>
            <a:ext cx="4114800" cy="3149600"/>
          </a:xfrm>
          <a:prstGeom prst="rect">
            <a:avLst/>
          </a:prstGeom>
          <a:noFill/>
          <a:ln w="9525">
            <a:noFill/>
            <a:miter lim="800000"/>
            <a:headEnd/>
            <a:tailEnd/>
          </a:ln>
        </p:spPr>
      </p:pic>
      <p:sp>
        <p:nvSpPr>
          <p:cNvPr id="139268" name="Text Box 4"/>
          <p:cNvSpPr txBox="1">
            <a:spLocks noChangeArrowheads="1"/>
          </p:cNvSpPr>
          <p:nvPr/>
        </p:nvSpPr>
        <p:spPr bwMode="auto">
          <a:xfrm>
            <a:off x="1203325" y="1552575"/>
            <a:ext cx="1173163"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000000"/>
                </a:solidFill>
                <a:latin typeface="Times New Roman" pitchFamily="-1" charset="0"/>
              </a:rPr>
              <a:t>Data set</a:t>
            </a:r>
          </a:p>
        </p:txBody>
      </p:sp>
      <p:sp>
        <p:nvSpPr>
          <p:cNvPr id="139269" name="Text Box 5"/>
          <p:cNvSpPr txBox="1">
            <a:spLocks noChangeArrowheads="1"/>
          </p:cNvSpPr>
          <p:nvPr/>
        </p:nvSpPr>
        <p:spPr bwMode="auto">
          <a:xfrm>
            <a:off x="4648200" y="1206500"/>
            <a:ext cx="4876800" cy="830997"/>
          </a:xfrm>
          <a:prstGeom prst="rect">
            <a:avLst/>
          </a:prstGeom>
          <a:noFill/>
          <a:ln w="9525">
            <a:noFill/>
            <a:miter lim="800000"/>
            <a:headEnd/>
            <a:tailEnd/>
          </a:ln>
        </p:spPr>
        <p:txBody>
          <a:bodyPr>
            <a:prstTxWarp prst="textNoShape">
              <a:avLst/>
            </a:prstTxWarp>
            <a:spAutoFit/>
          </a:bodyPr>
          <a:lstStyle/>
          <a:p>
            <a:pPr algn="ctr" eaLnBrk="0" hangingPunct="0"/>
            <a:r>
              <a:rPr lang="en-US" sz="2400" dirty="0" err="1">
                <a:solidFill>
                  <a:srgbClr val="000000"/>
                </a:solidFill>
                <a:latin typeface="Avenir Book"/>
                <a:cs typeface="Avenir Book"/>
              </a:rPr>
              <a:t>Dendrogram</a:t>
            </a:r>
            <a:r>
              <a:rPr lang="en-US" sz="2400" dirty="0">
                <a:solidFill>
                  <a:srgbClr val="000000"/>
                </a:solidFill>
                <a:latin typeface="Avenir Book"/>
                <a:cs typeface="Avenir Book"/>
              </a:rPr>
              <a:t> obtained by agglomerative clustering</a:t>
            </a:r>
          </a:p>
        </p:txBody>
      </p:sp>
      <p:cxnSp>
        <p:nvCxnSpPr>
          <p:cNvPr id="7" name="Straight Connector 6"/>
          <p:cNvCxnSpPr/>
          <p:nvPr/>
        </p:nvCxnSpPr>
        <p:spPr>
          <a:xfrm rot="5400000" flipH="1" flipV="1">
            <a:off x="1905000" y="3416300"/>
            <a:ext cx="1524000" cy="10668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543800" y="3721100"/>
            <a:ext cx="91440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bwMode="auto">
          <a:xfrm>
            <a:off x="0" y="274638"/>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4400" kern="0" dirty="0" err="1" smtClean="0">
                <a:solidFill>
                  <a:srgbClr val="000000"/>
                </a:solidFill>
                <a:latin typeface="Avenir Book"/>
                <a:ea typeface="ＭＳ Ｐゴシック" pitchFamily="-1" charset="-128"/>
                <a:cs typeface="Avenir Book"/>
              </a:rPr>
              <a:t>Dendogram</a:t>
            </a:r>
            <a:endParaRPr lang="en-US" sz="4400" kern="0" dirty="0" smtClean="0">
              <a:solidFill>
                <a:srgbClr val="000000"/>
              </a:solidFill>
              <a:latin typeface="Avenir Book"/>
              <a:ea typeface="ＭＳ Ｐゴシック" pitchFamily="-1" charset="-128"/>
              <a:cs typeface="Avenir Book"/>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12"/>
          </p:nvPr>
        </p:nvSpPr>
        <p:spPr/>
        <p:txBody>
          <a:bodyPr/>
          <a:lstStyle/>
          <a:p>
            <a:fld id="{D606847F-AF7D-3C44-8928-6E53F953B89B}" type="slidenum">
              <a:rPr lang="en-US">
                <a:solidFill>
                  <a:srgbClr val="000000"/>
                </a:solidFill>
                <a:latin typeface="Avenir Book"/>
                <a:cs typeface="Avenir Book"/>
              </a:rPr>
              <a:pPr/>
              <a:t>57</a:t>
            </a:fld>
            <a:endParaRPr lang="en-US">
              <a:solidFill>
                <a:srgbClr val="000000"/>
              </a:solidFill>
              <a:latin typeface="Avenir Book"/>
              <a:cs typeface="Avenir Book"/>
            </a:endParaRPr>
          </a:p>
        </p:txBody>
      </p:sp>
      <p:sp>
        <p:nvSpPr>
          <p:cNvPr id="1476610" name="Oval 1026"/>
          <p:cNvSpPr>
            <a:spLocks noChangeArrowheads="1"/>
          </p:cNvSpPr>
          <p:nvPr/>
        </p:nvSpPr>
        <p:spPr bwMode="auto">
          <a:xfrm>
            <a:off x="82296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1" name="Oval 1027"/>
          <p:cNvSpPr>
            <a:spLocks noChangeArrowheads="1"/>
          </p:cNvSpPr>
          <p:nvPr/>
        </p:nvSpPr>
        <p:spPr bwMode="auto">
          <a:xfrm>
            <a:off x="71628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2" name="Oval 1028"/>
          <p:cNvSpPr>
            <a:spLocks noChangeArrowheads="1"/>
          </p:cNvSpPr>
          <p:nvPr/>
        </p:nvSpPr>
        <p:spPr bwMode="auto">
          <a:xfrm>
            <a:off x="61722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3" name="Oval 1029"/>
          <p:cNvSpPr>
            <a:spLocks noChangeArrowheads="1"/>
          </p:cNvSpPr>
          <p:nvPr/>
        </p:nvSpPr>
        <p:spPr bwMode="auto">
          <a:xfrm>
            <a:off x="52578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4" name="Oval 1030"/>
          <p:cNvSpPr>
            <a:spLocks noChangeArrowheads="1"/>
          </p:cNvSpPr>
          <p:nvPr/>
        </p:nvSpPr>
        <p:spPr bwMode="auto">
          <a:xfrm>
            <a:off x="42672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5" name="Oval 1031"/>
          <p:cNvSpPr>
            <a:spLocks noChangeArrowheads="1"/>
          </p:cNvSpPr>
          <p:nvPr/>
        </p:nvSpPr>
        <p:spPr bwMode="auto">
          <a:xfrm>
            <a:off x="32766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6" name="Oval 1032"/>
          <p:cNvSpPr>
            <a:spLocks noChangeArrowheads="1"/>
          </p:cNvSpPr>
          <p:nvPr/>
        </p:nvSpPr>
        <p:spPr bwMode="auto">
          <a:xfrm>
            <a:off x="23622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7" name="Oval 1033"/>
          <p:cNvSpPr>
            <a:spLocks noChangeArrowheads="1"/>
          </p:cNvSpPr>
          <p:nvPr/>
        </p:nvSpPr>
        <p:spPr bwMode="auto">
          <a:xfrm>
            <a:off x="13716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8" name="Oval 1034"/>
          <p:cNvSpPr>
            <a:spLocks noChangeArrowheads="1"/>
          </p:cNvSpPr>
          <p:nvPr/>
        </p:nvSpPr>
        <p:spPr bwMode="auto">
          <a:xfrm>
            <a:off x="457200" y="5867400"/>
            <a:ext cx="152400" cy="152400"/>
          </a:xfrm>
          <a:prstGeom prst="ellipse">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19" name="Line 1035"/>
          <p:cNvSpPr>
            <a:spLocks noChangeShapeType="1"/>
          </p:cNvSpPr>
          <p:nvPr/>
        </p:nvSpPr>
        <p:spPr bwMode="auto">
          <a:xfrm>
            <a:off x="533400" y="5029200"/>
            <a:ext cx="9144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0" name="Line 1036"/>
          <p:cNvSpPr>
            <a:spLocks noChangeShapeType="1"/>
          </p:cNvSpPr>
          <p:nvPr/>
        </p:nvSpPr>
        <p:spPr bwMode="auto">
          <a:xfrm>
            <a:off x="1447800" y="5029200"/>
            <a:ext cx="0" cy="914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1" name="Line 1037"/>
          <p:cNvSpPr>
            <a:spLocks noChangeShapeType="1"/>
          </p:cNvSpPr>
          <p:nvPr/>
        </p:nvSpPr>
        <p:spPr bwMode="auto">
          <a:xfrm>
            <a:off x="3352800" y="5029200"/>
            <a:ext cx="0" cy="914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2" name="Line 1038"/>
          <p:cNvSpPr>
            <a:spLocks noChangeShapeType="1"/>
          </p:cNvSpPr>
          <p:nvPr/>
        </p:nvSpPr>
        <p:spPr bwMode="auto">
          <a:xfrm>
            <a:off x="3352800" y="5029200"/>
            <a:ext cx="9906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3" name="Line 1039"/>
          <p:cNvSpPr>
            <a:spLocks noChangeShapeType="1"/>
          </p:cNvSpPr>
          <p:nvPr/>
        </p:nvSpPr>
        <p:spPr bwMode="auto">
          <a:xfrm>
            <a:off x="4343400" y="5029200"/>
            <a:ext cx="0" cy="914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4" name="Line 1040"/>
          <p:cNvSpPr>
            <a:spLocks noChangeShapeType="1"/>
          </p:cNvSpPr>
          <p:nvPr/>
        </p:nvSpPr>
        <p:spPr bwMode="auto">
          <a:xfrm>
            <a:off x="7239000" y="5105400"/>
            <a:ext cx="0" cy="8382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5" name="Line 1041"/>
          <p:cNvSpPr>
            <a:spLocks noChangeShapeType="1"/>
          </p:cNvSpPr>
          <p:nvPr/>
        </p:nvSpPr>
        <p:spPr bwMode="auto">
          <a:xfrm>
            <a:off x="7239000" y="5105400"/>
            <a:ext cx="10668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6" name="Line 1042"/>
          <p:cNvSpPr>
            <a:spLocks noChangeShapeType="1"/>
          </p:cNvSpPr>
          <p:nvPr/>
        </p:nvSpPr>
        <p:spPr bwMode="auto">
          <a:xfrm>
            <a:off x="8305800" y="5105400"/>
            <a:ext cx="0" cy="8382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7" name="Line 1043"/>
          <p:cNvSpPr>
            <a:spLocks noChangeShapeType="1"/>
          </p:cNvSpPr>
          <p:nvPr/>
        </p:nvSpPr>
        <p:spPr bwMode="auto">
          <a:xfrm>
            <a:off x="990600" y="4267200"/>
            <a:ext cx="0" cy="7620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8" name="Line 1044"/>
          <p:cNvSpPr>
            <a:spLocks noChangeShapeType="1"/>
          </p:cNvSpPr>
          <p:nvPr/>
        </p:nvSpPr>
        <p:spPr bwMode="auto">
          <a:xfrm>
            <a:off x="990600" y="4267200"/>
            <a:ext cx="14478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29" name="Line 1045"/>
          <p:cNvSpPr>
            <a:spLocks noChangeShapeType="1"/>
          </p:cNvSpPr>
          <p:nvPr/>
        </p:nvSpPr>
        <p:spPr bwMode="auto">
          <a:xfrm>
            <a:off x="2438400" y="4267200"/>
            <a:ext cx="0" cy="1676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0" name="Line 1046"/>
          <p:cNvSpPr>
            <a:spLocks noChangeShapeType="1"/>
          </p:cNvSpPr>
          <p:nvPr/>
        </p:nvSpPr>
        <p:spPr bwMode="auto">
          <a:xfrm>
            <a:off x="3733800" y="4267200"/>
            <a:ext cx="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1" name="Line 1047"/>
          <p:cNvSpPr>
            <a:spLocks noChangeShapeType="1"/>
          </p:cNvSpPr>
          <p:nvPr/>
        </p:nvSpPr>
        <p:spPr bwMode="auto">
          <a:xfrm>
            <a:off x="3810000" y="4267200"/>
            <a:ext cx="0" cy="7620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2" name="Line 1048"/>
          <p:cNvSpPr>
            <a:spLocks noChangeShapeType="1"/>
          </p:cNvSpPr>
          <p:nvPr/>
        </p:nvSpPr>
        <p:spPr bwMode="auto">
          <a:xfrm>
            <a:off x="3886200" y="4267200"/>
            <a:ext cx="14478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3" name="Line 1049"/>
          <p:cNvSpPr>
            <a:spLocks noChangeShapeType="1"/>
          </p:cNvSpPr>
          <p:nvPr/>
        </p:nvSpPr>
        <p:spPr bwMode="auto">
          <a:xfrm>
            <a:off x="5334000" y="4267200"/>
            <a:ext cx="0" cy="1676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4" name="Line 1050"/>
          <p:cNvSpPr>
            <a:spLocks noChangeShapeType="1"/>
          </p:cNvSpPr>
          <p:nvPr/>
        </p:nvSpPr>
        <p:spPr bwMode="auto">
          <a:xfrm>
            <a:off x="3810000" y="4267200"/>
            <a:ext cx="1524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5" name="Line 1051"/>
          <p:cNvSpPr>
            <a:spLocks noChangeShapeType="1"/>
          </p:cNvSpPr>
          <p:nvPr/>
        </p:nvSpPr>
        <p:spPr bwMode="auto">
          <a:xfrm>
            <a:off x="4572000" y="3429000"/>
            <a:ext cx="0" cy="8382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6" name="Line 1052"/>
          <p:cNvSpPr>
            <a:spLocks noChangeShapeType="1"/>
          </p:cNvSpPr>
          <p:nvPr/>
        </p:nvSpPr>
        <p:spPr bwMode="auto">
          <a:xfrm flipV="1">
            <a:off x="6248400" y="3429000"/>
            <a:ext cx="0" cy="25146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7" name="Line 1053"/>
          <p:cNvSpPr>
            <a:spLocks noChangeShapeType="1"/>
          </p:cNvSpPr>
          <p:nvPr/>
        </p:nvSpPr>
        <p:spPr bwMode="auto">
          <a:xfrm>
            <a:off x="4572000" y="3429000"/>
            <a:ext cx="16764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8" name="Line 1054"/>
          <p:cNvSpPr>
            <a:spLocks noChangeShapeType="1"/>
          </p:cNvSpPr>
          <p:nvPr/>
        </p:nvSpPr>
        <p:spPr bwMode="auto">
          <a:xfrm>
            <a:off x="5410200" y="2590800"/>
            <a:ext cx="0" cy="8382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39" name="Line 1055"/>
          <p:cNvSpPr>
            <a:spLocks noChangeShapeType="1"/>
          </p:cNvSpPr>
          <p:nvPr/>
        </p:nvSpPr>
        <p:spPr bwMode="auto">
          <a:xfrm flipV="1">
            <a:off x="7772400" y="2514600"/>
            <a:ext cx="0" cy="25908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0" name="Line 1056"/>
          <p:cNvSpPr>
            <a:spLocks noChangeShapeType="1"/>
          </p:cNvSpPr>
          <p:nvPr/>
        </p:nvSpPr>
        <p:spPr bwMode="auto">
          <a:xfrm flipH="1">
            <a:off x="5410200" y="2514600"/>
            <a:ext cx="23622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1" name="Line 1057"/>
          <p:cNvSpPr>
            <a:spLocks noChangeShapeType="1"/>
          </p:cNvSpPr>
          <p:nvPr/>
        </p:nvSpPr>
        <p:spPr bwMode="auto">
          <a:xfrm flipV="1">
            <a:off x="5410200" y="2514600"/>
            <a:ext cx="0" cy="2286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2" name="Line 1058"/>
          <p:cNvSpPr>
            <a:spLocks noChangeShapeType="1"/>
          </p:cNvSpPr>
          <p:nvPr/>
        </p:nvSpPr>
        <p:spPr bwMode="auto">
          <a:xfrm>
            <a:off x="6553200" y="1600200"/>
            <a:ext cx="0" cy="914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3" name="Line 1059"/>
          <p:cNvSpPr>
            <a:spLocks noChangeShapeType="1"/>
          </p:cNvSpPr>
          <p:nvPr/>
        </p:nvSpPr>
        <p:spPr bwMode="auto">
          <a:xfrm flipH="1">
            <a:off x="1828800" y="1600200"/>
            <a:ext cx="47244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4" name="Line 1060"/>
          <p:cNvSpPr>
            <a:spLocks noChangeShapeType="1"/>
          </p:cNvSpPr>
          <p:nvPr/>
        </p:nvSpPr>
        <p:spPr bwMode="auto">
          <a:xfrm flipV="1">
            <a:off x="1676400" y="1600200"/>
            <a:ext cx="0" cy="26670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5" name="Line 1061"/>
          <p:cNvSpPr>
            <a:spLocks noChangeShapeType="1"/>
          </p:cNvSpPr>
          <p:nvPr/>
        </p:nvSpPr>
        <p:spPr bwMode="auto">
          <a:xfrm>
            <a:off x="2209800" y="1600200"/>
            <a:ext cx="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6" name="Line 1062"/>
          <p:cNvSpPr>
            <a:spLocks noChangeShapeType="1"/>
          </p:cNvSpPr>
          <p:nvPr/>
        </p:nvSpPr>
        <p:spPr bwMode="auto">
          <a:xfrm flipH="1">
            <a:off x="1676400" y="1600200"/>
            <a:ext cx="3810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7" name="Line 1063"/>
          <p:cNvSpPr>
            <a:spLocks noChangeShapeType="1"/>
          </p:cNvSpPr>
          <p:nvPr/>
        </p:nvSpPr>
        <p:spPr bwMode="auto">
          <a:xfrm flipV="1">
            <a:off x="4114800" y="1143000"/>
            <a:ext cx="0" cy="4572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48" name="Text Box 1064"/>
          <p:cNvSpPr txBox="1">
            <a:spLocks noChangeArrowheads="1"/>
          </p:cNvSpPr>
          <p:nvPr/>
        </p:nvSpPr>
        <p:spPr bwMode="auto">
          <a:xfrm>
            <a:off x="1295400" y="304800"/>
            <a:ext cx="6964363" cy="1077218"/>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altLang="zh-CN" sz="3200" b="1">
                <a:solidFill>
                  <a:srgbClr val="000000"/>
                </a:solidFill>
                <a:latin typeface="Avenir Book"/>
                <a:ea typeface="宋体" pitchFamily="-112" charset="-122"/>
                <a:cs typeface="Avenir Book"/>
              </a:rPr>
              <a:t>A </a:t>
            </a:r>
            <a:r>
              <a:rPr lang="en-US" altLang="zh-CN" sz="3200" b="1" i="1">
                <a:solidFill>
                  <a:srgbClr val="000000"/>
                </a:solidFill>
                <a:latin typeface="Avenir Book"/>
                <a:ea typeface="宋体" pitchFamily="-112" charset="-122"/>
                <a:cs typeface="Avenir Book"/>
              </a:rPr>
              <a:t>Dendrogram</a:t>
            </a:r>
            <a:r>
              <a:rPr lang="en-US" altLang="zh-CN" sz="3200" b="1">
                <a:solidFill>
                  <a:srgbClr val="000000"/>
                </a:solidFill>
                <a:latin typeface="Avenir Book"/>
                <a:ea typeface="宋体" pitchFamily="-112" charset="-122"/>
                <a:cs typeface="Avenir Book"/>
              </a:rPr>
              <a:t> Shows How the Clusters are Merged Hierarchically</a:t>
            </a:r>
          </a:p>
        </p:txBody>
      </p:sp>
      <p:sp>
        <p:nvSpPr>
          <p:cNvPr id="1476649" name="Line 1065"/>
          <p:cNvSpPr>
            <a:spLocks noChangeShapeType="1"/>
          </p:cNvSpPr>
          <p:nvPr/>
        </p:nvSpPr>
        <p:spPr bwMode="auto">
          <a:xfrm>
            <a:off x="533400" y="5029200"/>
            <a:ext cx="0" cy="91440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76650" name="Rectangle 1066"/>
          <p:cNvSpPr>
            <a:spLocks noChangeArrowheads="1"/>
          </p:cNvSpPr>
          <p:nvPr/>
        </p:nvSpPr>
        <p:spPr bwMode="auto">
          <a:xfrm>
            <a:off x="381000" y="1981200"/>
            <a:ext cx="8229600" cy="1343445"/>
          </a:xfrm>
          <a:prstGeom prst="rect">
            <a:avLst/>
          </a:prstGeom>
          <a:noFill/>
          <a:ln w="9525">
            <a:noFill/>
            <a:miter lim="800000"/>
            <a:headEnd/>
            <a:tailEnd/>
          </a:ln>
          <a:effectLst/>
        </p:spPr>
        <p:txBody>
          <a:bodyPr>
            <a:prstTxWarp prst="textNoShape">
              <a:avLst/>
            </a:prstTxWarp>
            <a:spAutoFit/>
          </a:bodyPr>
          <a:lstStyle/>
          <a:p>
            <a:pPr lvl="1" eaLnBrk="0" hangingPunct="0">
              <a:lnSpc>
                <a:spcPct val="90000"/>
              </a:lnSpc>
            </a:pPr>
            <a:r>
              <a:rPr lang="en-US" altLang="zh-CN" b="1">
                <a:solidFill>
                  <a:srgbClr val="000000"/>
                </a:solidFill>
                <a:latin typeface="Avenir Book"/>
                <a:ea typeface="宋体" pitchFamily="-112" charset="-122"/>
                <a:cs typeface="Avenir Book"/>
              </a:rPr>
              <a:t>Decompose data objects into several levels of nested partitioning (</a:t>
            </a:r>
            <a:r>
              <a:rPr lang="en-US" altLang="zh-CN" b="1" u="sng">
                <a:solidFill>
                  <a:srgbClr val="000000"/>
                </a:solidFill>
                <a:latin typeface="Avenir Book"/>
                <a:ea typeface="宋体" pitchFamily="-112" charset="-122"/>
                <a:cs typeface="Avenir Book"/>
              </a:rPr>
              <a:t>tree</a:t>
            </a:r>
            <a:r>
              <a:rPr lang="en-US" altLang="zh-CN" b="1">
                <a:solidFill>
                  <a:srgbClr val="000000"/>
                </a:solidFill>
                <a:latin typeface="Avenir Book"/>
                <a:ea typeface="宋体" pitchFamily="-112" charset="-122"/>
                <a:cs typeface="Avenir Book"/>
              </a:rPr>
              <a:t> of clusters), called a </a:t>
            </a:r>
            <a:r>
              <a:rPr lang="en-US" altLang="zh-CN" b="1" u="sng">
                <a:solidFill>
                  <a:srgbClr val="000000"/>
                </a:solidFill>
                <a:latin typeface="Avenir Book"/>
                <a:ea typeface="宋体" pitchFamily="-112" charset="-122"/>
                <a:cs typeface="Avenir Book"/>
              </a:rPr>
              <a:t>dendrogram</a:t>
            </a:r>
            <a:r>
              <a:rPr lang="en-US" altLang="zh-CN" b="1">
                <a:solidFill>
                  <a:srgbClr val="000000"/>
                </a:solidFill>
                <a:latin typeface="Avenir Book"/>
                <a:ea typeface="宋体" pitchFamily="-112" charset="-122"/>
                <a:cs typeface="Avenir Book"/>
              </a:rPr>
              <a:t>. </a:t>
            </a:r>
          </a:p>
          <a:p>
            <a:pPr lvl="1" eaLnBrk="0" hangingPunct="0">
              <a:lnSpc>
                <a:spcPct val="90000"/>
              </a:lnSpc>
            </a:pPr>
            <a:endParaRPr lang="en-US" altLang="zh-CN" b="1">
              <a:solidFill>
                <a:srgbClr val="000000"/>
              </a:solidFill>
              <a:latin typeface="Avenir Book"/>
              <a:ea typeface="宋体" pitchFamily="-112" charset="-122"/>
              <a:cs typeface="Avenir Book"/>
            </a:endParaRPr>
          </a:p>
          <a:p>
            <a:pPr lvl="1" eaLnBrk="0" hangingPunct="0">
              <a:lnSpc>
                <a:spcPct val="90000"/>
              </a:lnSpc>
            </a:pPr>
            <a:r>
              <a:rPr lang="en-US" altLang="zh-CN" b="1">
                <a:solidFill>
                  <a:srgbClr val="000000"/>
                </a:solidFill>
                <a:latin typeface="Avenir Book"/>
                <a:ea typeface="宋体" pitchFamily="-112" charset="-122"/>
                <a:cs typeface="Avenir Book"/>
              </a:rPr>
              <a:t>A </a:t>
            </a:r>
            <a:r>
              <a:rPr lang="en-US" altLang="zh-CN" b="1" u="sng">
                <a:solidFill>
                  <a:srgbClr val="000000"/>
                </a:solidFill>
                <a:latin typeface="Avenir Book"/>
                <a:ea typeface="宋体" pitchFamily="-112" charset="-122"/>
                <a:cs typeface="Avenir Book"/>
              </a:rPr>
              <a:t>clustering</a:t>
            </a:r>
            <a:r>
              <a:rPr lang="en-US" altLang="zh-CN" b="1">
                <a:solidFill>
                  <a:srgbClr val="000000"/>
                </a:solidFill>
                <a:latin typeface="Avenir Book"/>
                <a:ea typeface="宋体" pitchFamily="-112" charset="-122"/>
                <a:cs typeface="Avenir Book"/>
              </a:rPr>
              <a:t> of the data objects is obtained by </a:t>
            </a:r>
            <a:r>
              <a:rPr lang="en-US" altLang="zh-CN" b="1" u="sng">
                <a:solidFill>
                  <a:srgbClr val="000000"/>
                </a:solidFill>
                <a:latin typeface="Avenir Book"/>
                <a:ea typeface="宋体" pitchFamily="-112" charset="-122"/>
                <a:cs typeface="Avenir Book"/>
              </a:rPr>
              <a:t>cutting</a:t>
            </a:r>
            <a:r>
              <a:rPr lang="en-US" altLang="zh-CN" b="1">
                <a:solidFill>
                  <a:srgbClr val="000000"/>
                </a:solidFill>
                <a:latin typeface="Avenir Book"/>
                <a:ea typeface="宋体" pitchFamily="-112" charset="-122"/>
                <a:cs typeface="Avenir Book"/>
              </a:rPr>
              <a:t> the dendrogram at the desired level. Then each </a:t>
            </a:r>
            <a:r>
              <a:rPr lang="en-US" altLang="zh-CN" b="1" u="sng">
                <a:solidFill>
                  <a:srgbClr val="000000"/>
                </a:solidFill>
                <a:latin typeface="Avenir Book"/>
                <a:ea typeface="宋体" pitchFamily="-112" charset="-122"/>
                <a:cs typeface="Avenir Book"/>
              </a:rPr>
              <a:t>connected component</a:t>
            </a:r>
            <a:r>
              <a:rPr lang="en-US" altLang="zh-CN" b="1">
                <a:solidFill>
                  <a:srgbClr val="000000"/>
                </a:solidFill>
                <a:latin typeface="Avenir Book"/>
                <a:ea typeface="宋体" pitchFamily="-112" charset="-122"/>
                <a:cs typeface="Avenir Book"/>
              </a:rPr>
              <a:t> forms a cluster.</a:t>
            </a:r>
          </a:p>
        </p:txBody>
      </p:sp>
    </p:spTree>
  </p:cSld>
  <p:clrMapOvr>
    <a:masterClrMapping/>
  </p:clrMapOvr>
  <p:transition>
    <p:strips dir="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274" name="Rectangle 2"/>
          <p:cNvSpPr>
            <a:spLocks noGrp="1" noChangeArrowheads="1"/>
          </p:cNvSpPr>
          <p:nvPr>
            <p:ph type="title"/>
          </p:nvPr>
        </p:nvSpPr>
        <p:spPr>
          <a:xfrm>
            <a:off x="990600" y="381000"/>
            <a:ext cx="7296150" cy="498475"/>
          </a:xfrm>
        </p:spPr>
        <p:txBody>
          <a:bodyPr/>
          <a:lstStyle/>
          <a:p>
            <a:r>
              <a:rPr lang="en-US" i="1" dirty="0">
                <a:latin typeface="Avenir Book"/>
                <a:cs typeface="Avenir Book"/>
              </a:rPr>
              <a:t>K-Means</a:t>
            </a:r>
            <a:r>
              <a:rPr lang="en-US" dirty="0">
                <a:latin typeface="Avenir Book"/>
                <a:cs typeface="Avenir Book"/>
              </a:rPr>
              <a:t> Clustering</a:t>
            </a:r>
            <a:r>
              <a:rPr lang="en-US" sz="3600" b="1" dirty="0">
                <a:latin typeface="Avenir Book"/>
                <a:cs typeface="Avenir Book"/>
              </a:rPr>
              <a:t> </a:t>
            </a:r>
            <a:endParaRPr lang="en-US" sz="4000" dirty="0">
              <a:latin typeface="Avenir Book"/>
              <a:cs typeface="Avenir Book"/>
            </a:endParaRPr>
          </a:p>
        </p:txBody>
      </p:sp>
      <p:sp>
        <p:nvSpPr>
          <p:cNvPr id="1462275" name="Rectangle 3"/>
          <p:cNvSpPr>
            <a:spLocks noGrp="1" noChangeArrowheads="1"/>
          </p:cNvSpPr>
          <p:nvPr>
            <p:ph type="body" idx="1"/>
          </p:nvPr>
        </p:nvSpPr>
        <p:spPr>
          <a:xfrm>
            <a:off x="304800" y="1219200"/>
            <a:ext cx="8610600" cy="4576763"/>
          </a:xfrm>
        </p:spPr>
        <p:txBody>
          <a:bodyPr/>
          <a:lstStyle/>
          <a:p>
            <a:r>
              <a:rPr lang="en-US" sz="2000" dirty="0">
                <a:latin typeface="Avenir Book"/>
                <a:cs typeface="Avenir Book"/>
              </a:rPr>
              <a:t>Given </a:t>
            </a:r>
            <a:r>
              <a:rPr lang="en-US" sz="2000" i="1" dirty="0" err="1">
                <a:latin typeface="Avenir Book"/>
                <a:cs typeface="Avenir Book"/>
              </a:rPr>
              <a:t>k</a:t>
            </a:r>
            <a:r>
              <a:rPr lang="en-US" sz="2000" dirty="0">
                <a:latin typeface="Avenir Book"/>
                <a:cs typeface="Avenir Book"/>
              </a:rPr>
              <a:t>, the </a:t>
            </a:r>
            <a:r>
              <a:rPr lang="en-US" sz="2000" i="1" dirty="0" err="1">
                <a:latin typeface="Avenir Book"/>
                <a:cs typeface="Avenir Book"/>
              </a:rPr>
              <a:t>k</a:t>
            </a:r>
            <a:r>
              <a:rPr lang="en-US" sz="2000" i="1" dirty="0">
                <a:latin typeface="Avenir Book"/>
                <a:cs typeface="Avenir Book"/>
              </a:rPr>
              <a:t>-means</a:t>
            </a:r>
            <a:r>
              <a:rPr lang="en-US" sz="2000" dirty="0">
                <a:latin typeface="Avenir Book"/>
                <a:cs typeface="Avenir Book"/>
              </a:rPr>
              <a:t> algorithm consists of four steps</a:t>
            </a:r>
            <a:r>
              <a:rPr lang="en-US" sz="2000" dirty="0" smtClean="0">
                <a:latin typeface="Avenir Book"/>
                <a:cs typeface="Avenir Book"/>
              </a:rPr>
              <a:t>:</a:t>
            </a:r>
            <a:endParaRPr lang="en-US" sz="2000" dirty="0">
              <a:latin typeface="Avenir Book"/>
              <a:cs typeface="Avenir Book"/>
            </a:endParaRPr>
          </a:p>
        </p:txBody>
      </p:sp>
      <p:pic>
        <p:nvPicPr>
          <p:cNvPr id="5" name="Picture 4"/>
          <p:cNvPicPr>
            <a:picLocks noChangeAspect="1"/>
          </p:cNvPicPr>
          <p:nvPr/>
        </p:nvPicPr>
        <p:blipFill>
          <a:blip r:embed="rId3"/>
          <a:stretch>
            <a:fillRect/>
          </a:stretch>
        </p:blipFill>
        <p:spPr>
          <a:xfrm>
            <a:off x="3200400" y="1905000"/>
            <a:ext cx="5689600" cy="4267200"/>
          </a:xfrm>
          <a:prstGeom prst="rect">
            <a:avLst/>
          </a:prstGeom>
        </p:spPr>
      </p:pic>
      <p:sp>
        <p:nvSpPr>
          <p:cNvPr id="7" name="Rectangle 3"/>
          <p:cNvSpPr txBox="1">
            <a:spLocks noChangeArrowheads="1"/>
          </p:cNvSpPr>
          <p:nvPr/>
        </p:nvSpPr>
        <p:spPr bwMode="auto">
          <a:xfrm>
            <a:off x="149225" y="1905000"/>
            <a:ext cx="2822575" cy="4576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lvl="1" indent="-285750" eaLnBrk="0" hangingPunct="0">
              <a:spcBef>
                <a:spcPct val="20000"/>
              </a:spcBef>
              <a:buFontTx/>
              <a:buChar char="–"/>
              <a:defRPr/>
            </a:pPr>
            <a:r>
              <a:rPr lang="en-US" kern="0" dirty="0" smtClean="0">
                <a:solidFill>
                  <a:srgbClr val="000000"/>
                </a:solidFill>
                <a:latin typeface="Avenir Book"/>
                <a:ea typeface="ＭＳ Ｐゴシック" pitchFamily="-112" charset="-128"/>
                <a:cs typeface="Avenir Book"/>
              </a:rPr>
              <a:t>Select initial </a:t>
            </a:r>
            <a:r>
              <a:rPr lang="en-US" kern="0" dirty="0" err="1" smtClean="0">
                <a:solidFill>
                  <a:srgbClr val="000000"/>
                </a:solidFill>
                <a:latin typeface="Avenir Book"/>
                <a:ea typeface="ＭＳ Ｐゴシック" pitchFamily="-112" charset="-128"/>
                <a:cs typeface="Avenir Book"/>
              </a:rPr>
              <a:t>centroids</a:t>
            </a:r>
            <a:r>
              <a:rPr lang="en-US" kern="0" dirty="0" smtClean="0">
                <a:solidFill>
                  <a:srgbClr val="000000"/>
                </a:solidFill>
                <a:latin typeface="Avenir Book"/>
                <a:ea typeface="ＭＳ Ｐゴシック" pitchFamily="-112" charset="-128"/>
                <a:cs typeface="Avenir Book"/>
              </a:rPr>
              <a:t> at random.</a:t>
            </a:r>
          </a:p>
          <a:p>
            <a:pPr marL="742950" lvl="1" indent="-285750" eaLnBrk="0" hangingPunct="0">
              <a:spcBef>
                <a:spcPct val="20000"/>
              </a:spcBef>
              <a:buFontTx/>
              <a:buChar char="–"/>
              <a:defRPr/>
            </a:pPr>
            <a:r>
              <a:rPr lang="en-US" kern="0" dirty="0" smtClean="0">
                <a:solidFill>
                  <a:srgbClr val="000000"/>
                </a:solidFill>
                <a:latin typeface="Avenir Book"/>
                <a:ea typeface="ＭＳ Ｐゴシック" pitchFamily="-112" charset="-128"/>
                <a:cs typeface="Avenir Book"/>
              </a:rPr>
              <a:t>Assign each object to the cluster with the nearest </a:t>
            </a:r>
            <a:r>
              <a:rPr lang="en-US" kern="0" dirty="0" err="1" smtClean="0">
                <a:solidFill>
                  <a:srgbClr val="000000"/>
                </a:solidFill>
                <a:latin typeface="Avenir Book"/>
                <a:ea typeface="ＭＳ Ｐゴシック" pitchFamily="-112" charset="-128"/>
                <a:cs typeface="Avenir Book"/>
              </a:rPr>
              <a:t>centroid</a:t>
            </a:r>
            <a:r>
              <a:rPr lang="en-US" kern="0" dirty="0" smtClean="0">
                <a:solidFill>
                  <a:srgbClr val="000000"/>
                </a:solidFill>
                <a:latin typeface="Avenir Book"/>
                <a:ea typeface="ＭＳ Ｐゴシック" pitchFamily="-112" charset="-128"/>
                <a:cs typeface="Avenir Book"/>
              </a:rPr>
              <a:t>.</a:t>
            </a:r>
          </a:p>
          <a:p>
            <a:pPr marL="742950" lvl="1" indent="-285750" eaLnBrk="0" hangingPunct="0">
              <a:spcBef>
                <a:spcPct val="20000"/>
              </a:spcBef>
              <a:buFontTx/>
              <a:buChar char="–"/>
              <a:defRPr/>
            </a:pPr>
            <a:r>
              <a:rPr lang="en-US" kern="0" dirty="0" smtClean="0">
                <a:solidFill>
                  <a:srgbClr val="000000"/>
                </a:solidFill>
                <a:latin typeface="Avenir Book"/>
                <a:ea typeface="ＭＳ Ｐゴシック" pitchFamily="-112" charset="-128"/>
                <a:cs typeface="Avenir Book"/>
              </a:rPr>
              <a:t>Compute each </a:t>
            </a:r>
            <a:r>
              <a:rPr lang="en-US" kern="0" dirty="0" err="1" smtClean="0">
                <a:solidFill>
                  <a:srgbClr val="000000"/>
                </a:solidFill>
                <a:latin typeface="Avenir Book"/>
                <a:ea typeface="ＭＳ Ｐゴシック" pitchFamily="-112" charset="-128"/>
                <a:cs typeface="Avenir Book"/>
              </a:rPr>
              <a:t>centroid</a:t>
            </a:r>
            <a:r>
              <a:rPr lang="en-US" kern="0" dirty="0" smtClean="0">
                <a:solidFill>
                  <a:srgbClr val="000000"/>
                </a:solidFill>
                <a:latin typeface="Avenir Book"/>
                <a:ea typeface="ＭＳ Ｐゴシック" pitchFamily="-112" charset="-128"/>
                <a:cs typeface="Avenir Book"/>
              </a:rPr>
              <a:t> as the mean of the objects assigned to it.</a:t>
            </a:r>
          </a:p>
          <a:p>
            <a:pPr marL="742950" lvl="1" indent="-285750" eaLnBrk="0" hangingPunct="0">
              <a:spcBef>
                <a:spcPct val="20000"/>
              </a:spcBef>
              <a:buFontTx/>
              <a:buChar char="–"/>
              <a:defRPr/>
            </a:pPr>
            <a:r>
              <a:rPr lang="en-US" kern="0" dirty="0" smtClean="0">
                <a:solidFill>
                  <a:srgbClr val="000000"/>
                </a:solidFill>
                <a:latin typeface="Avenir Book"/>
                <a:ea typeface="ＭＳ Ｐゴシック" pitchFamily="-112" charset="-128"/>
                <a:cs typeface="Avenir Book"/>
              </a:rPr>
              <a:t>Repeat previous 2 steps until no change.</a:t>
            </a:r>
            <a:endParaRPr lang="en-US" kern="0" dirty="0">
              <a:solidFill>
                <a:srgbClr val="000000"/>
              </a:solidFill>
              <a:latin typeface="Avenir Book"/>
              <a:ea typeface="ＭＳ Ｐゴシック" pitchFamily="-112" charset="-128"/>
              <a:cs typeface="Avenir Book"/>
            </a:endParaRPr>
          </a:p>
        </p:txBody>
      </p:sp>
    </p:spTree>
  </p:cSld>
  <p:clrMapOvr>
    <a:masterClrMapping/>
  </p:clrMapOvr>
  <p:transition>
    <p:strips dir="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533400" y="3057525"/>
            <a:ext cx="2603500" cy="3251200"/>
          </a:xfrm>
          <a:prstGeom prst="rect">
            <a:avLst/>
          </a:prstGeom>
          <a:noFill/>
          <a:ln w="9525">
            <a:noFill/>
            <a:miter lim="800000"/>
            <a:headEnd/>
            <a:tailEnd/>
          </a:ln>
        </p:spPr>
      </p:pic>
      <p:pic>
        <p:nvPicPr>
          <p:cNvPr id="77827" name="Picture 3"/>
          <p:cNvPicPr>
            <a:picLocks noChangeAspect="1" noChangeArrowheads="1"/>
          </p:cNvPicPr>
          <p:nvPr/>
        </p:nvPicPr>
        <p:blipFill>
          <a:blip r:embed="rId4"/>
          <a:srcRect/>
          <a:stretch>
            <a:fillRect/>
          </a:stretch>
        </p:blipFill>
        <p:spPr bwMode="auto">
          <a:xfrm>
            <a:off x="3276600" y="3057525"/>
            <a:ext cx="2603500" cy="3251200"/>
          </a:xfrm>
          <a:prstGeom prst="rect">
            <a:avLst/>
          </a:prstGeom>
          <a:noFill/>
          <a:ln w="9525">
            <a:noFill/>
            <a:miter lim="800000"/>
            <a:headEnd/>
            <a:tailEnd/>
          </a:ln>
        </p:spPr>
      </p:pic>
      <p:pic>
        <p:nvPicPr>
          <p:cNvPr id="77828" name="Picture 4"/>
          <p:cNvPicPr>
            <a:picLocks noChangeAspect="1" noChangeArrowheads="1"/>
          </p:cNvPicPr>
          <p:nvPr/>
        </p:nvPicPr>
        <p:blipFill>
          <a:blip r:embed="rId5"/>
          <a:srcRect/>
          <a:stretch>
            <a:fillRect/>
          </a:stretch>
        </p:blipFill>
        <p:spPr bwMode="auto">
          <a:xfrm>
            <a:off x="6019800" y="3057525"/>
            <a:ext cx="2603500" cy="3251200"/>
          </a:xfrm>
          <a:prstGeom prst="rect">
            <a:avLst/>
          </a:prstGeom>
          <a:noFill/>
          <a:ln w="9525">
            <a:noFill/>
            <a:miter lim="800000"/>
            <a:headEnd/>
            <a:tailEnd/>
          </a:ln>
        </p:spPr>
      </p:pic>
      <p:sp>
        <p:nvSpPr>
          <p:cNvPr id="77829" name="Text Box 6"/>
          <p:cNvSpPr txBox="1">
            <a:spLocks noChangeArrowheads="1"/>
          </p:cNvSpPr>
          <p:nvPr/>
        </p:nvSpPr>
        <p:spPr bwMode="auto">
          <a:xfrm>
            <a:off x="1454150" y="2590800"/>
            <a:ext cx="831452" cy="369332"/>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Avenir Book"/>
                <a:ea typeface="Arial" pitchFamily="-104" charset="0"/>
                <a:cs typeface="Avenir Book"/>
              </a:rPr>
              <a:t>Image</a:t>
            </a:r>
          </a:p>
        </p:txBody>
      </p:sp>
      <p:sp>
        <p:nvSpPr>
          <p:cNvPr id="77830" name="Text Box 7"/>
          <p:cNvSpPr txBox="1">
            <a:spLocks noChangeArrowheads="1"/>
          </p:cNvSpPr>
          <p:nvPr/>
        </p:nvSpPr>
        <p:spPr bwMode="auto">
          <a:xfrm>
            <a:off x="3429000" y="2614613"/>
            <a:ext cx="2591752" cy="369332"/>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Avenir Book"/>
                <a:ea typeface="Arial" pitchFamily="-104" charset="0"/>
                <a:cs typeface="Avenir Book"/>
              </a:rPr>
              <a:t>Intensity-based clusters</a:t>
            </a:r>
          </a:p>
        </p:txBody>
      </p:sp>
      <p:sp>
        <p:nvSpPr>
          <p:cNvPr id="77831" name="Text Box 8"/>
          <p:cNvSpPr txBox="1">
            <a:spLocks noChangeArrowheads="1"/>
          </p:cNvSpPr>
          <p:nvPr/>
        </p:nvSpPr>
        <p:spPr bwMode="auto">
          <a:xfrm>
            <a:off x="6248400" y="2614613"/>
            <a:ext cx="2283129" cy="369332"/>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Avenir Book"/>
                <a:ea typeface="Arial" pitchFamily="-104" charset="0"/>
                <a:cs typeface="Avenir Book"/>
              </a:rPr>
              <a:t>Color-based clusters</a:t>
            </a:r>
          </a:p>
        </p:txBody>
      </p:sp>
      <p:sp>
        <p:nvSpPr>
          <p:cNvPr id="77833" name="Rectangle 10"/>
          <p:cNvSpPr>
            <a:spLocks noGrp="1" noChangeArrowheads="1"/>
          </p:cNvSpPr>
          <p:nvPr>
            <p:ph type="body" idx="1"/>
          </p:nvPr>
        </p:nvSpPr>
        <p:spPr>
          <a:xfrm>
            <a:off x="457200" y="381000"/>
            <a:ext cx="8229600" cy="4525963"/>
          </a:xfrm>
        </p:spPr>
        <p:txBody>
          <a:bodyPr/>
          <a:lstStyle/>
          <a:p>
            <a:pPr>
              <a:buFontTx/>
              <a:buChar char="•"/>
            </a:pPr>
            <a:r>
              <a:rPr lang="en-US" sz="2800" dirty="0">
                <a:latin typeface="Avenir Book"/>
                <a:cs typeface="Avenir Book"/>
              </a:rPr>
              <a:t>K-means</a:t>
            </a:r>
            <a:r>
              <a:rPr lang="en-US" sz="2800" dirty="0" smtClean="0">
                <a:latin typeface="Avenir Book"/>
                <a:cs typeface="Avenir Book"/>
              </a:rPr>
              <a:t> (</a:t>
            </a:r>
            <a:r>
              <a:rPr lang="en-US" sz="2800" dirty="0" err="1" smtClean="0">
                <a:latin typeface="Avenir Book"/>
                <a:cs typeface="Avenir Book"/>
              </a:rPr>
              <a:t>k</a:t>
            </a:r>
            <a:r>
              <a:rPr lang="en-US" sz="2800" dirty="0" smtClean="0">
                <a:latin typeface="Avenir Book"/>
                <a:cs typeface="Avenir Book"/>
              </a:rPr>
              <a:t>=5) clustering </a:t>
            </a:r>
            <a:r>
              <a:rPr lang="en-US" sz="2800" dirty="0">
                <a:latin typeface="Avenir Book"/>
                <a:cs typeface="Avenir Book"/>
              </a:rPr>
              <a:t>based on intensity</a:t>
            </a:r>
            <a:r>
              <a:rPr lang="en-US" sz="2800" dirty="0" smtClean="0">
                <a:latin typeface="Avenir Book"/>
                <a:cs typeface="Avenir Book"/>
              </a:rPr>
              <a:t> (middle) or color (right) </a:t>
            </a:r>
            <a:r>
              <a:rPr lang="en-US" sz="2800" dirty="0">
                <a:latin typeface="Avenir Book"/>
                <a:cs typeface="Avenir Book"/>
              </a:rPr>
              <a:t>is essentially vector quantization of the image attributes</a:t>
            </a:r>
          </a:p>
          <a:p>
            <a:pPr lvl="1"/>
            <a:r>
              <a:rPr lang="en-US" dirty="0">
                <a:latin typeface="Avenir Book"/>
                <a:cs typeface="Avenir Book"/>
              </a:rPr>
              <a:t>Clusters don’t have to be spatially coherent</a:t>
            </a:r>
          </a:p>
          <a:p>
            <a:pPr>
              <a:buFontTx/>
              <a:buChar char="•"/>
            </a:pPr>
            <a:endParaRPr lang="en-US" dirty="0">
              <a:latin typeface="Avenir Book"/>
              <a:cs typeface="Avenir Book"/>
            </a:endParaRPr>
          </a:p>
        </p:txBody>
      </p:sp>
      <p:sp>
        <p:nvSpPr>
          <p:cNvPr id="9" name="Rectangle 8"/>
          <p:cNvSpPr/>
          <p:nvPr/>
        </p:nvSpPr>
        <p:spPr>
          <a:xfrm>
            <a:off x="3200400" y="6488668"/>
            <a:ext cx="7162800" cy="307777"/>
          </a:xfrm>
          <a:prstGeom prst="rect">
            <a:avLst/>
          </a:prstGeom>
        </p:spPr>
        <p:txBody>
          <a:bodyPr wrap="square">
            <a:spAutoFit/>
          </a:bodyPr>
          <a:lstStyle/>
          <a:p>
            <a:r>
              <a:rPr lang="en-US" sz="1400" dirty="0" smtClean="0">
                <a:solidFill>
                  <a:srgbClr val="000000"/>
                </a:solidFill>
                <a:latin typeface="Avenir Book"/>
                <a:cs typeface="Avenir Book"/>
              </a:rPr>
              <a:t>each pixel is replaced with the mean value of its cluster</a:t>
            </a:r>
            <a:endParaRPr lang="en-US" sz="1400" dirty="0">
              <a:solidFill>
                <a:srgbClr val="000000"/>
              </a:solidFill>
              <a:latin typeface="Avenir Book"/>
              <a:cs typeface="Avenir Book"/>
            </a:endParaRPr>
          </a:p>
        </p:txBody>
      </p:sp>
      <p:sp>
        <p:nvSpPr>
          <p:cNvPr id="10" name="TextBox 9"/>
          <p:cNvSpPr txBox="1"/>
          <p:nvPr/>
        </p:nvSpPr>
        <p:spPr>
          <a:xfrm>
            <a:off x="0" y="6488668"/>
            <a:ext cx="2135358" cy="369332"/>
          </a:xfrm>
          <a:prstGeom prst="rect">
            <a:avLst/>
          </a:prstGeom>
          <a:noFill/>
        </p:spPr>
        <p:txBody>
          <a:bodyPr wrap="none" rtlCol="0">
            <a:spAutoFit/>
          </a:bodyPr>
          <a:lstStyle/>
          <a:p>
            <a:r>
              <a:rPr lang="en-US" dirty="0" smtClean="0">
                <a:solidFill>
                  <a:srgbClr val="000000"/>
                </a:solidFill>
                <a:latin typeface="Avenir Book"/>
                <a:cs typeface="Avenir Book"/>
              </a:rPr>
              <a:t>See </a:t>
            </a:r>
            <a:r>
              <a:rPr lang="en-US" dirty="0" err="1" smtClean="0">
                <a:solidFill>
                  <a:srgbClr val="000000"/>
                </a:solidFill>
                <a:latin typeface="Avenir Book"/>
                <a:cs typeface="Avenir Book"/>
              </a:rPr>
              <a:t>pdf</a:t>
            </a:r>
            <a:r>
              <a:rPr lang="en-US" dirty="0" smtClean="0">
                <a:solidFill>
                  <a:srgbClr val="000000"/>
                </a:solidFill>
                <a:latin typeface="Avenir Book"/>
                <a:cs typeface="Avenir Book"/>
              </a:rPr>
              <a:t> chapter 14</a:t>
            </a:r>
            <a:endParaRPr lang="en-US"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p:cNvPicPr>
            <a:picLocks noChangeAspect="1" noChangeArrowheads="1"/>
          </p:cNvPicPr>
          <p:nvPr/>
        </p:nvPicPr>
        <p:blipFill>
          <a:blip r:embed="rId3"/>
          <a:srcRect r="55646"/>
          <a:stretch>
            <a:fillRect/>
          </a:stretch>
        </p:blipFill>
        <p:spPr bwMode="auto">
          <a:xfrm>
            <a:off x="1828800" y="1219200"/>
            <a:ext cx="5019675" cy="5181600"/>
          </a:xfrm>
          <a:prstGeom prst="rect">
            <a:avLst/>
          </a:prstGeom>
          <a:noFill/>
          <a:ln w="9525">
            <a:noFill/>
            <a:miter lim="800000"/>
            <a:headEnd/>
            <a:tailEnd/>
          </a:ln>
        </p:spPr>
      </p:pic>
      <p:sp>
        <p:nvSpPr>
          <p:cNvPr id="50179" name="Text Box 6"/>
          <p:cNvSpPr txBox="1">
            <a:spLocks noChangeArrowheads="1"/>
          </p:cNvSpPr>
          <p:nvPr/>
        </p:nvSpPr>
        <p:spPr bwMode="auto">
          <a:xfrm>
            <a:off x="152400" y="6324600"/>
            <a:ext cx="87630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rgbClr val="000000"/>
                </a:solidFill>
              </a:rPr>
              <a:t>Brady, M. J., &amp; Kersten, D. (2003). Bootstrapped learning of novel objects. J Vis, 3(6), 413-422 </a:t>
            </a:r>
          </a:p>
        </p:txBody>
      </p:sp>
      <p:sp>
        <p:nvSpPr>
          <p:cNvPr id="50180" name="Text Box 3"/>
          <p:cNvSpPr txBox="1">
            <a:spLocks noChangeArrowheads="1"/>
          </p:cNvSpPr>
          <p:nvPr/>
        </p:nvSpPr>
        <p:spPr bwMode="auto">
          <a:xfrm>
            <a:off x="2133600" y="76200"/>
            <a:ext cx="4044950" cy="584200"/>
          </a:xfrm>
          <a:prstGeom prst="rect">
            <a:avLst/>
          </a:prstGeom>
          <a:noFill/>
          <a:ln w="9525">
            <a:noFill/>
            <a:miter lim="800000"/>
            <a:headEnd/>
            <a:tailEnd/>
          </a:ln>
        </p:spPr>
        <p:txBody>
          <a:bodyPr wrap="none">
            <a:prstTxWarp prst="textNoShape">
              <a:avLst/>
            </a:prstTxWarp>
            <a:spAutoFit/>
          </a:bodyPr>
          <a:lstStyle/>
          <a:p>
            <a:r>
              <a:rPr lang="en-US" sz="3200">
                <a:solidFill>
                  <a:srgbClr val="000000"/>
                </a:solidFill>
              </a:rPr>
              <a:t>It can get a lot harder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a:srcRect/>
          <a:stretch>
            <a:fillRect/>
          </a:stretch>
        </p:blipFill>
        <p:spPr bwMode="auto">
          <a:xfrm>
            <a:off x="0" y="0"/>
            <a:ext cx="2603500" cy="3251200"/>
          </a:xfrm>
          <a:prstGeom prst="rect">
            <a:avLst/>
          </a:prstGeom>
          <a:noFill/>
          <a:ln w="9525">
            <a:noFill/>
            <a:miter lim="800000"/>
            <a:headEnd/>
            <a:tailEnd/>
          </a:ln>
        </p:spPr>
      </p:pic>
      <p:pic>
        <p:nvPicPr>
          <p:cNvPr id="144387" name="Picture 3"/>
          <p:cNvPicPr>
            <a:picLocks noChangeAspect="1" noChangeArrowheads="1"/>
          </p:cNvPicPr>
          <p:nvPr/>
        </p:nvPicPr>
        <p:blipFill>
          <a:blip r:embed="rId4"/>
          <a:srcRect/>
          <a:stretch>
            <a:fillRect/>
          </a:stretch>
        </p:blipFill>
        <p:spPr bwMode="auto">
          <a:xfrm>
            <a:off x="2590800" y="0"/>
            <a:ext cx="2603500" cy="3251200"/>
          </a:xfrm>
          <a:prstGeom prst="rect">
            <a:avLst/>
          </a:prstGeom>
          <a:noFill/>
          <a:ln w="9525">
            <a:noFill/>
            <a:miter lim="800000"/>
            <a:headEnd/>
            <a:tailEnd/>
          </a:ln>
        </p:spPr>
      </p:pic>
      <p:pic>
        <p:nvPicPr>
          <p:cNvPr id="144388" name="Picture 4"/>
          <p:cNvPicPr>
            <a:picLocks noChangeAspect="1" noChangeArrowheads="1"/>
          </p:cNvPicPr>
          <p:nvPr/>
        </p:nvPicPr>
        <p:blipFill>
          <a:blip r:embed="rId5"/>
          <a:srcRect/>
          <a:stretch>
            <a:fillRect/>
          </a:stretch>
        </p:blipFill>
        <p:spPr bwMode="auto">
          <a:xfrm>
            <a:off x="5257800" y="0"/>
            <a:ext cx="2603500" cy="3251200"/>
          </a:xfrm>
          <a:prstGeom prst="rect">
            <a:avLst/>
          </a:prstGeom>
          <a:noFill/>
          <a:ln w="9525">
            <a:noFill/>
            <a:miter lim="800000"/>
            <a:headEnd/>
            <a:tailEnd/>
          </a:ln>
        </p:spPr>
      </p:pic>
      <p:pic>
        <p:nvPicPr>
          <p:cNvPr id="144389" name="Picture 5"/>
          <p:cNvPicPr>
            <a:picLocks noChangeAspect="1" noChangeArrowheads="1"/>
          </p:cNvPicPr>
          <p:nvPr/>
        </p:nvPicPr>
        <p:blipFill>
          <a:blip r:embed="rId6"/>
          <a:srcRect/>
          <a:stretch>
            <a:fillRect/>
          </a:stretch>
        </p:blipFill>
        <p:spPr bwMode="auto">
          <a:xfrm>
            <a:off x="2590800" y="3352800"/>
            <a:ext cx="2603500" cy="3251200"/>
          </a:xfrm>
          <a:prstGeom prst="rect">
            <a:avLst/>
          </a:prstGeom>
          <a:noFill/>
          <a:ln w="9525">
            <a:noFill/>
            <a:miter lim="800000"/>
            <a:headEnd/>
            <a:tailEnd/>
          </a:ln>
        </p:spPr>
      </p:pic>
      <p:pic>
        <p:nvPicPr>
          <p:cNvPr id="144390" name="Picture 6"/>
          <p:cNvPicPr>
            <a:picLocks noChangeAspect="1" noChangeArrowheads="1"/>
          </p:cNvPicPr>
          <p:nvPr/>
        </p:nvPicPr>
        <p:blipFill>
          <a:blip r:embed="rId7"/>
          <a:srcRect/>
          <a:stretch>
            <a:fillRect/>
          </a:stretch>
        </p:blipFill>
        <p:spPr bwMode="auto">
          <a:xfrm>
            <a:off x="5257800" y="3352800"/>
            <a:ext cx="2603500" cy="3251200"/>
          </a:xfrm>
          <a:prstGeom prst="rect">
            <a:avLst/>
          </a:prstGeom>
          <a:noFill/>
          <a:ln w="9525">
            <a:noFill/>
            <a:miter lim="800000"/>
            <a:headEnd/>
            <a:tailEnd/>
          </a:ln>
        </p:spPr>
      </p:pic>
      <p:sp>
        <p:nvSpPr>
          <p:cNvPr id="144391" name="Text Box 7"/>
          <p:cNvSpPr txBox="1">
            <a:spLocks noChangeArrowheads="1"/>
          </p:cNvSpPr>
          <p:nvPr/>
        </p:nvSpPr>
        <p:spPr bwMode="auto">
          <a:xfrm>
            <a:off x="136525" y="4154488"/>
            <a:ext cx="2510738" cy="2308324"/>
          </a:xfrm>
          <a:prstGeom prst="rect">
            <a:avLst/>
          </a:prstGeom>
          <a:noFill/>
          <a:ln w="9525">
            <a:noFill/>
            <a:miter lim="800000"/>
            <a:headEnd/>
            <a:tailEnd/>
          </a:ln>
        </p:spPr>
        <p:txBody>
          <a:bodyPr wrap="none">
            <a:prstTxWarp prst="textNoShape">
              <a:avLst/>
            </a:prstTxWarp>
            <a:spAutoFit/>
          </a:bodyPr>
          <a:lstStyle/>
          <a:p>
            <a:pPr eaLnBrk="0" hangingPunct="0"/>
            <a:r>
              <a:rPr lang="en-US" dirty="0">
                <a:solidFill>
                  <a:srgbClr val="000000"/>
                </a:solidFill>
                <a:latin typeface="Avenir Book"/>
                <a:cs typeface="Avenir Book"/>
              </a:rPr>
              <a:t>K-means using</a:t>
            </a:r>
          </a:p>
          <a:p>
            <a:pPr eaLnBrk="0" hangingPunct="0"/>
            <a:r>
              <a:rPr lang="en-US" dirty="0">
                <a:solidFill>
                  <a:srgbClr val="000000"/>
                </a:solidFill>
                <a:latin typeface="Avenir Book"/>
                <a:cs typeface="Avenir Book"/>
              </a:rPr>
              <a:t>color </a:t>
            </a:r>
            <a:r>
              <a:rPr lang="en-US" dirty="0" smtClean="0">
                <a:solidFill>
                  <a:srgbClr val="000000"/>
                </a:solidFill>
                <a:latin typeface="Avenir Book"/>
                <a:cs typeface="Avenir Book"/>
              </a:rPr>
              <a:t>alone</a:t>
            </a:r>
          </a:p>
          <a:p>
            <a:pPr eaLnBrk="0" hangingPunct="0"/>
            <a:r>
              <a:rPr lang="en-US" dirty="0" smtClean="0">
                <a:solidFill>
                  <a:srgbClr val="000000"/>
                </a:solidFill>
                <a:latin typeface="Avenir Book"/>
                <a:cs typeface="Avenir Book"/>
              </a:rPr>
              <a:t>(</a:t>
            </a:r>
            <a:r>
              <a:rPr lang="en-US" dirty="0" err="1" smtClean="0">
                <a:solidFill>
                  <a:srgbClr val="000000"/>
                </a:solidFill>
                <a:latin typeface="Avenir Book"/>
                <a:cs typeface="Avenir Book"/>
              </a:rPr>
              <a:t>k</a:t>
            </a:r>
            <a:r>
              <a:rPr lang="en-US" dirty="0" smtClean="0">
                <a:solidFill>
                  <a:srgbClr val="000000"/>
                </a:solidFill>
                <a:latin typeface="Avenir Book"/>
                <a:cs typeface="Avenir Book"/>
              </a:rPr>
              <a:t>=11 clusters)</a:t>
            </a:r>
          </a:p>
          <a:p>
            <a:pPr eaLnBrk="0" hangingPunct="0"/>
            <a:r>
              <a:rPr lang="en-US" dirty="0" smtClean="0">
                <a:solidFill>
                  <a:srgbClr val="000000"/>
                </a:solidFill>
                <a:latin typeface="Avenir Book"/>
                <a:cs typeface="Avenir Book"/>
              </a:rPr>
              <a:t>Showing 4 of the</a:t>
            </a:r>
          </a:p>
          <a:p>
            <a:pPr eaLnBrk="0" hangingPunct="0"/>
            <a:r>
              <a:rPr lang="en-US" dirty="0" smtClean="0">
                <a:solidFill>
                  <a:srgbClr val="000000"/>
                </a:solidFill>
                <a:latin typeface="Avenir Book"/>
                <a:cs typeface="Avenir Book"/>
              </a:rPr>
              <a:t>segments, (not</a:t>
            </a:r>
          </a:p>
          <a:p>
            <a:pPr eaLnBrk="0" hangingPunct="0"/>
            <a:r>
              <a:rPr lang="en-US" dirty="0" smtClean="0">
                <a:solidFill>
                  <a:srgbClr val="000000"/>
                </a:solidFill>
                <a:latin typeface="Avenir Book"/>
                <a:cs typeface="Avenir Book"/>
              </a:rPr>
              <a:t>necessarily connected)</a:t>
            </a:r>
          </a:p>
          <a:p>
            <a:pPr eaLnBrk="0" hangingPunct="0"/>
            <a:r>
              <a:rPr lang="en-US" dirty="0" smtClean="0">
                <a:solidFill>
                  <a:srgbClr val="000000"/>
                </a:solidFill>
                <a:latin typeface="Avenir Book"/>
                <a:cs typeface="Avenir Book"/>
              </a:rPr>
              <a:t>Some are good, some</a:t>
            </a:r>
          </a:p>
          <a:p>
            <a:pPr eaLnBrk="0" hangingPunct="0"/>
            <a:r>
              <a:rPr lang="en-US" dirty="0" smtClean="0">
                <a:solidFill>
                  <a:srgbClr val="000000"/>
                </a:solidFill>
                <a:latin typeface="Avenir Book"/>
                <a:cs typeface="Avenir Book"/>
              </a:rPr>
              <a:t>meaningless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7"/>
          <p:cNvGraphicFramePr>
            <a:graphicFrameLocks noGrp="1" noChangeAspect="1"/>
          </p:cNvGraphicFramePr>
          <p:nvPr>
            <p:ph idx="1"/>
          </p:nvPr>
        </p:nvGraphicFramePr>
        <p:xfrm>
          <a:off x="4584257" y="2438400"/>
          <a:ext cx="4559743" cy="3048000"/>
        </p:xfrm>
        <a:graphic>
          <a:graphicData uri="http://schemas.openxmlformats.org/presentationml/2006/ole">
            <mc:AlternateContent xmlns:mc="http://schemas.openxmlformats.org/markup-compatibility/2006">
              <mc:Choice xmlns:v="urn:schemas-microsoft-com:vml" Requires="v">
                <p:oleObj spid="_x0000_s503832" name="Image" r:id="rId4" imgW="10298413" imgH="6882540" progId="">
                  <p:embed/>
                </p:oleObj>
              </mc:Choice>
              <mc:Fallback>
                <p:oleObj name="Image" r:id="rId4" imgW="10298413" imgH="6882540"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4257" y="2438400"/>
                        <a:ext cx="455974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2"/>
          <p:cNvSpPr>
            <a:spLocks noGrp="1" noChangeArrowheads="1"/>
          </p:cNvSpPr>
          <p:nvPr>
            <p:ph type="title"/>
          </p:nvPr>
        </p:nvSpPr>
        <p:spPr>
          <a:xfrm>
            <a:off x="457200" y="0"/>
            <a:ext cx="8229600" cy="1143000"/>
          </a:xfrm>
        </p:spPr>
        <p:txBody>
          <a:bodyPr/>
          <a:lstStyle/>
          <a:p>
            <a:r>
              <a:rPr lang="en-US" dirty="0" smtClean="0">
                <a:latin typeface="Avenir Book"/>
                <a:ea typeface="ＭＳ Ｐゴシック" pitchFamily="-1" charset="-128"/>
                <a:cs typeface="Avenir Book"/>
              </a:rPr>
              <a:t>Including spatial relationships</a:t>
            </a:r>
            <a:endParaRPr lang="en-US" dirty="0">
              <a:solidFill>
                <a:srgbClr val="FF6600"/>
              </a:solidFill>
              <a:latin typeface="Avenir Book"/>
              <a:cs typeface="Avenir Book"/>
            </a:endParaRPr>
          </a:p>
        </p:txBody>
      </p:sp>
      <p:graphicFrame>
        <p:nvGraphicFramePr>
          <p:cNvPr id="7" name="Object 2"/>
          <p:cNvGraphicFramePr>
            <a:graphicFrameLocks noChangeAspect="1"/>
          </p:cNvGraphicFramePr>
          <p:nvPr/>
        </p:nvGraphicFramePr>
        <p:xfrm>
          <a:off x="304800" y="2362200"/>
          <a:ext cx="1246188" cy="2679700"/>
        </p:xfrm>
        <a:graphic>
          <a:graphicData uri="http://schemas.openxmlformats.org/presentationml/2006/ole">
            <mc:AlternateContent xmlns:mc="http://schemas.openxmlformats.org/markup-compatibility/2006">
              <mc:Choice xmlns:v="urn:schemas-microsoft-com:vml" Requires="v">
                <p:oleObj spid="_x0000_s503833" name="Equation" r:id="rId6" imgW="507960" imgH="1091880" progId="Equation.3">
                  <p:embed/>
                </p:oleObj>
              </mc:Choice>
              <mc:Fallback>
                <p:oleObj name="Equation" r:id="rId6" imgW="507960" imgH="109188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362200"/>
                        <a:ext cx="1246188" cy="267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5"/>
          <p:cNvSpPr txBox="1">
            <a:spLocks noChangeArrowheads="1"/>
          </p:cNvSpPr>
          <p:nvPr/>
        </p:nvSpPr>
        <p:spPr bwMode="auto">
          <a:xfrm>
            <a:off x="1736725" y="2936875"/>
            <a:ext cx="2566813" cy="830997"/>
          </a:xfrm>
          <a:prstGeom prst="rect">
            <a:avLst/>
          </a:prstGeom>
          <a:noFill/>
          <a:ln w="9525">
            <a:noFill/>
            <a:miter lim="800000"/>
            <a:headEnd/>
            <a:tailEnd/>
          </a:ln>
        </p:spPr>
        <p:txBody>
          <a:bodyPr wrap="none">
            <a:prstTxWarp prst="textNoShape">
              <a:avLst/>
            </a:prstTxWarp>
            <a:spAutoFit/>
          </a:bodyPr>
          <a:lstStyle/>
          <a:p>
            <a:pPr eaLnBrk="0" hangingPunct="0"/>
            <a:r>
              <a:rPr lang="en-US" sz="2400" dirty="0">
                <a:solidFill>
                  <a:srgbClr val="333399"/>
                </a:solidFill>
                <a:latin typeface="Avenir Book"/>
                <a:cs typeface="Avenir Book"/>
              </a:rPr>
              <a:t>color </a:t>
            </a:r>
            <a:r>
              <a:rPr lang="en-US" sz="2400" dirty="0" smtClean="0">
                <a:solidFill>
                  <a:srgbClr val="333399"/>
                </a:solidFill>
                <a:latin typeface="Avenir Book"/>
                <a:cs typeface="Avenir Book"/>
              </a:rPr>
              <a:t>coordinates</a:t>
            </a:r>
          </a:p>
          <a:p>
            <a:pPr eaLnBrk="0" hangingPunct="0"/>
            <a:r>
              <a:rPr lang="en-US" sz="2400" dirty="0" smtClean="0">
                <a:solidFill>
                  <a:srgbClr val="333399"/>
                </a:solidFill>
                <a:latin typeface="Avenir Book"/>
                <a:cs typeface="Avenir Book"/>
              </a:rPr>
              <a:t>(or </a:t>
            </a:r>
            <a:r>
              <a:rPr lang="en-US" sz="2400" dirty="0" err="1" smtClean="0">
                <a:solidFill>
                  <a:srgbClr val="333399"/>
                </a:solidFill>
                <a:latin typeface="Avenir Book"/>
                <a:cs typeface="Avenir Book"/>
              </a:rPr>
              <a:t>r,g,b</a:t>
            </a:r>
            <a:r>
              <a:rPr lang="en-US" sz="2400" dirty="0" smtClean="0">
                <a:solidFill>
                  <a:srgbClr val="333399"/>
                </a:solidFill>
                <a:latin typeface="Avenir Book"/>
                <a:cs typeface="Avenir Book"/>
              </a:rPr>
              <a:t>)</a:t>
            </a:r>
            <a:endParaRPr lang="en-US" sz="2400" dirty="0">
              <a:solidFill>
                <a:srgbClr val="333399"/>
              </a:solidFill>
              <a:latin typeface="Avenir Book"/>
              <a:cs typeface="Avenir Book"/>
            </a:endParaRPr>
          </a:p>
        </p:txBody>
      </p:sp>
      <p:sp>
        <p:nvSpPr>
          <p:cNvPr id="9" name="Text Box 6"/>
          <p:cNvSpPr txBox="1">
            <a:spLocks noChangeArrowheads="1"/>
          </p:cNvSpPr>
          <p:nvPr/>
        </p:nvSpPr>
        <p:spPr bwMode="auto">
          <a:xfrm>
            <a:off x="1752600" y="4191000"/>
            <a:ext cx="2765945" cy="461665"/>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333399"/>
                </a:solidFill>
                <a:latin typeface="Avenir Book"/>
                <a:cs typeface="Avenir Book"/>
              </a:rPr>
              <a:t>spatial coordinates</a:t>
            </a:r>
          </a:p>
        </p:txBody>
      </p:sp>
      <p:sp>
        <p:nvSpPr>
          <p:cNvPr id="10" name="AutoShape 7"/>
          <p:cNvSpPr>
            <a:spLocks/>
          </p:cNvSpPr>
          <p:nvPr/>
        </p:nvSpPr>
        <p:spPr bwMode="auto">
          <a:xfrm>
            <a:off x="1600200" y="2590800"/>
            <a:ext cx="228600" cy="1219200"/>
          </a:xfrm>
          <a:prstGeom prst="rightBrace">
            <a:avLst>
              <a:gd name="adj1" fmla="val 44444"/>
              <a:gd name="adj2" fmla="val 50000"/>
            </a:avLst>
          </a:prstGeom>
          <a:noFill/>
          <a:ln w="9525">
            <a:solidFill>
              <a:schemeClr val="accent2"/>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1" name="AutoShape 8"/>
          <p:cNvSpPr>
            <a:spLocks/>
          </p:cNvSpPr>
          <p:nvPr/>
        </p:nvSpPr>
        <p:spPr bwMode="auto">
          <a:xfrm>
            <a:off x="1600200" y="3962400"/>
            <a:ext cx="228600" cy="990600"/>
          </a:xfrm>
          <a:prstGeom prst="rightBrace">
            <a:avLst>
              <a:gd name="adj1" fmla="val 36111"/>
              <a:gd name="adj2" fmla="val 50000"/>
            </a:avLst>
          </a:prstGeom>
          <a:noFill/>
          <a:ln w="9525">
            <a:solidFill>
              <a:schemeClr val="accent2"/>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2" name="Rectangle 11"/>
          <p:cNvSpPr/>
          <p:nvPr/>
        </p:nvSpPr>
        <p:spPr>
          <a:xfrm>
            <a:off x="304800" y="1143000"/>
            <a:ext cx="8534400" cy="954107"/>
          </a:xfrm>
          <a:prstGeom prst="rect">
            <a:avLst/>
          </a:prstGeom>
        </p:spPr>
        <p:txBody>
          <a:bodyPr wrap="square">
            <a:spAutoFit/>
          </a:bodyPr>
          <a:lstStyle/>
          <a:p>
            <a:pPr marL="514350" indent="-514350"/>
            <a:r>
              <a:rPr lang="en-US" sz="2800" dirty="0" smtClean="0">
                <a:solidFill>
                  <a:srgbClr val="000000"/>
                </a:solidFill>
                <a:latin typeface="Avenir Book"/>
                <a:ea typeface="ＭＳ Ｐゴシック" pitchFamily="-1" charset="-128"/>
                <a:cs typeface="Avenir Book"/>
              </a:rPr>
              <a:t>Augment data to be clustered with spatial coordinates.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9"/>
          <p:cNvSpPr>
            <a:spLocks noGrp="1" noChangeArrowheads="1"/>
          </p:cNvSpPr>
          <p:nvPr>
            <p:ph type="body" idx="1"/>
          </p:nvPr>
        </p:nvSpPr>
        <p:spPr>
          <a:xfrm>
            <a:off x="533400" y="152400"/>
            <a:ext cx="7772400" cy="5257800"/>
          </a:xfrm>
        </p:spPr>
        <p:txBody>
          <a:bodyPr/>
          <a:lstStyle/>
          <a:p>
            <a:pPr>
              <a:buFontTx/>
              <a:buChar char="•"/>
            </a:pPr>
            <a:r>
              <a:rPr lang="en-US" dirty="0">
                <a:latin typeface="Avenir Book"/>
                <a:cs typeface="Avenir Book"/>
              </a:rPr>
              <a:t>Clustering based on (</a:t>
            </a:r>
            <a:r>
              <a:rPr lang="en-US" dirty="0" err="1">
                <a:latin typeface="Avenir Book"/>
                <a:cs typeface="Avenir Book"/>
              </a:rPr>
              <a:t>r,g,b,x,y</a:t>
            </a:r>
            <a:r>
              <a:rPr lang="en-US" dirty="0">
                <a:latin typeface="Avenir Book"/>
                <a:cs typeface="Avenir Book"/>
              </a:rPr>
              <a:t>) values enforces more spatial coherence</a:t>
            </a:r>
          </a:p>
        </p:txBody>
      </p:sp>
      <p:pic>
        <p:nvPicPr>
          <p:cNvPr id="14" name="Picture 2"/>
          <p:cNvPicPr>
            <a:picLocks noChangeAspect="1" noChangeArrowheads="1"/>
          </p:cNvPicPr>
          <p:nvPr/>
        </p:nvPicPr>
        <p:blipFill>
          <a:blip r:embed="rId3"/>
          <a:srcRect/>
          <a:stretch>
            <a:fillRect/>
          </a:stretch>
        </p:blipFill>
        <p:spPr bwMode="auto">
          <a:xfrm>
            <a:off x="7008316" y="1371600"/>
            <a:ext cx="2135684" cy="2667000"/>
          </a:xfrm>
          <a:prstGeom prst="rect">
            <a:avLst/>
          </a:prstGeom>
          <a:noFill/>
          <a:ln w="9525">
            <a:noFill/>
            <a:miter lim="800000"/>
            <a:headEnd/>
            <a:tailEnd/>
          </a:ln>
        </p:spPr>
      </p:pic>
      <p:pic>
        <p:nvPicPr>
          <p:cNvPr id="15" name="Picture 3"/>
          <p:cNvPicPr>
            <a:picLocks noChangeAspect="1" noChangeArrowheads="1"/>
          </p:cNvPicPr>
          <p:nvPr/>
        </p:nvPicPr>
        <p:blipFill>
          <a:blip r:embed="rId4"/>
          <a:srcRect/>
          <a:stretch>
            <a:fillRect/>
          </a:stretch>
        </p:blipFill>
        <p:spPr bwMode="auto">
          <a:xfrm>
            <a:off x="7008316" y="4191000"/>
            <a:ext cx="2135684" cy="2667000"/>
          </a:xfrm>
          <a:prstGeom prst="rect">
            <a:avLst/>
          </a:prstGeom>
          <a:noFill/>
          <a:ln w="9525">
            <a:noFill/>
            <a:miter lim="800000"/>
            <a:headEnd/>
            <a:tailEnd/>
          </a:ln>
        </p:spPr>
      </p:pic>
      <p:pic>
        <p:nvPicPr>
          <p:cNvPr id="16" name="Picture 4"/>
          <p:cNvPicPr>
            <a:picLocks noChangeAspect="1" noChangeArrowheads="1"/>
          </p:cNvPicPr>
          <p:nvPr/>
        </p:nvPicPr>
        <p:blipFill>
          <a:blip r:embed="rId5"/>
          <a:srcRect/>
          <a:stretch>
            <a:fillRect/>
          </a:stretch>
        </p:blipFill>
        <p:spPr bwMode="auto">
          <a:xfrm>
            <a:off x="4648200" y="4191000"/>
            <a:ext cx="2135684" cy="2667000"/>
          </a:xfrm>
          <a:prstGeom prst="rect">
            <a:avLst/>
          </a:prstGeom>
          <a:noFill/>
          <a:ln w="9525">
            <a:noFill/>
            <a:miter lim="800000"/>
            <a:headEnd/>
            <a:tailEnd/>
          </a:ln>
        </p:spPr>
      </p:pic>
      <p:pic>
        <p:nvPicPr>
          <p:cNvPr id="17" name="Picture 5"/>
          <p:cNvPicPr>
            <a:picLocks noChangeAspect="1" noChangeArrowheads="1"/>
          </p:cNvPicPr>
          <p:nvPr/>
        </p:nvPicPr>
        <p:blipFill>
          <a:blip r:embed="rId6"/>
          <a:srcRect/>
          <a:stretch>
            <a:fillRect/>
          </a:stretch>
        </p:blipFill>
        <p:spPr bwMode="auto">
          <a:xfrm>
            <a:off x="4648200" y="1371600"/>
            <a:ext cx="2135684" cy="2667000"/>
          </a:xfrm>
          <a:prstGeom prst="rect">
            <a:avLst/>
          </a:prstGeom>
          <a:noFill/>
          <a:ln w="9525">
            <a:noFill/>
            <a:miter lim="800000"/>
            <a:headEnd/>
            <a:tailEnd/>
          </a:ln>
        </p:spPr>
      </p:pic>
      <p:pic>
        <p:nvPicPr>
          <p:cNvPr id="18" name="Picture 6"/>
          <p:cNvPicPr>
            <a:picLocks noChangeAspect="1" noChangeArrowheads="1"/>
          </p:cNvPicPr>
          <p:nvPr/>
        </p:nvPicPr>
        <p:blipFill>
          <a:blip r:embed="rId7"/>
          <a:srcRect/>
          <a:stretch>
            <a:fillRect/>
          </a:stretch>
        </p:blipFill>
        <p:spPr bwMode="auto">
          <a:xfrm>
            <a:off x="2438400" y="1371600"/>
            <a:ext cx="2135684" cy="2667000"/>
          </a:xfrm>
          <a:prstGeom prst="rect">
            <a:avLst/>
          </a:prstGeom>
          <a:noFill/>
          <a:ln w="9525">
            <a:noFill/>
            <a:miter lim="800000"/>
            <a:headEnd/>
            <a:tailEnd/>
          </a:ln>
        </p:spPr>
      </p:pic>
      <p:sp>
        <p:nvSpPr>
          <p:cNvPr id="19" name="Text Box 7"/>
          <p:cNvSpPr txBox="1">
            <a:spLocks noChangeArrowheads="1"/>
          </p:cNvSpPr>
          <p:nvPr/>
        </p:nvSpPr>
        <p:spPr bwMode="auto">
          <a:xfrm>
            <a:off x="304800" y="4214813"/>
            <a:ext cx="3747756" cy="830997"/>
          </a:xfrm>
          <a:prstGeom prst="rect">
            <a:avLst/>
          </a:prstGeom>
          <a:noFill/>
          <a:ln w="9525">
            <a:noFill/>
            <a:miter lim="800000"/>
            <a:headEnd/>
            <a:tailEnd/>
          </a:ln>
        </p:spPr>
        <p:txBody>
          <a:bodyPr wrap="none">
            <a:prstTxWarp prst="textNoShape">
              <a:avLst/>
            </a:prstTxWarp>
            <a:spAutoFit/>
          </a:bodyPr>
          <a:lstStyle/>
          <a:p>
            <a:pPr eaLnBrk="0" hangingPunct="0"/>
            <a:r>
              <a:rPr lang="en-US" sz="2400" dirty="0">
                <a:solidFill>
                  <a:srgbClr val="000000"/>
                </a:solidFill>
                <a:latin typeface="Avenir Book"/>
                <a:cs typeface="Avenir Book"/>
              </a:rPr>
              <a:t>K-means using </a:t>
            </a:r>
            <a:r>
              <a:rPr lang="en-US" sz="2400" dirty="0" err="1">
                <a:solidFill>
                  <a:srgbClr val="000000"/>
                </a:solidFill>
                <a:latin typeface="Avenir Book"/>
                <a:cs typeface="Avenir Book"/>
              </a:rPr>
              <a:t>colour</a:t>
            </a:r>
            <a:r>
              <a:rPr lang="en-US" sz="2400" dirty="0">
                <a:solidFill>
                  <a:srgbClr val="000000"/>
                </a:solidFill>
                <a:latin typeface="Avenir Book"/>
                <a:cs typeface="Avenir Book"/>
              </a:rPr>
              <a:t> and</a:t>
            </a:r>
          </a:p>
          <a:p>
            <a:pPr eaLnBrk="0" hangingPunct="0"/>
            <a:r>
              <a:rPr lang="en-US" sz="2400" dirty="0">
                <a:solidFill>
                  <a:srgbClr val="000000"/>
                </a:solidFill>
                <a:latin typeface="Avenir Book"/>
                <a:cs typeface="Avenir Book"/>
              </a:rPr>
              <a:t>position, 20 segments</a:t>
            </a:r>
          </a:p>
        </p:txBody>
      </p:sp>
      <p:sp>
        <p:nvSpPr>
          <p:cNvPr id="20" name="Text Box 8"/>
          <p:cNvSpPr txBox="1">
            <a:spLocks noChangeArrowheads="1"/>
          </p:cNvSpPr>
          <p:nvPr/>
        </p:nvSpPr>
        <p:spPr bwMode="auto">
          <a:xfrm>
            <a:off x="228600" y="5226784"/>
            <a:ext cx="3895211" cy="1631216"/>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sz="2000" b="1" i="1" dirty="0">
                <a:solidFill>
                  <a:srgbClr val="000000"/>
                </a:solidFill>
                <a:latin typeface="Avenir Book"/>
                <a:cs typeface="Avenir Book"/>
              </a:rPr>
              <a:t>Still misses goal of perceptually</a:t>
            </a:r>
          </a:p>
          <a:p>
            <a:pPr eaLnBrk="0" hangingPunct="0"/>
            <a:r>
              <a:rPr lang="en-US" sz="2000" b="1" i="1" dirty="0">
                <a:solidFill>
                  <a:srgbClr val="000000"/>
                </a:solidFill>
                <a:latin typeface="Avenir Book"/>
                <a:cs typeface="Avenir Book"/>
              </a:rPr>
              <a:t>pleasing</a:t>
            </a:r>
            <a:r>
              <a:rPr lang="en-US" sz="2000" b="1" i="1" dirty="0" smtClean="0">
                <a:solidFill>
                  <a:srgbClr val="000000"/>
                </a:solidFill>
                <a:latin typeface="Avenir Book"/>
                <a:cs typeface="Avenir Book"/>
              </a:rPr>
              <a:t> or useful segmentation</a:t>
            </a:r>
          </a:p>
          <a:p>
            <a:pPr eaLnBrk="0" hangingPunct="0"/>
            <a:r>
              <a:rPr lang="en-US" sz="2000" b="1" i="1" dirty="0" smtClean="0">
                <a:solidFill>
                  <a:srgbClr val="000000"/>
                </a:solidFill>
                <a:latin typeface="Avenir Book"/>
                <a:cs typeface="Avenir Book"/>
              </a:rPr>
              <a:t>No measure of texture</a:t>
            </a:r>
          </a:p>
          <a:p>
            <a:pPr eaLnBrk="0" hangingPunct="0"/>
            <a:endParaRPr lang="en-US" sz="2000" b="1" i="1" dirty="0">
              <a:solidFill>
                <a:srgbClr val="000000"/>
              </a:solidFill>
              <a:latin typeface="Avenir Book"/>
              <a:cs typeface="Avenir Book"/>
            </a:endParaRPr>
          </a:p>
          <a:p>
            <a:pPr eaLnBrk="0" hangingPunct="0"/>
            <a:r>
              <a:rPr lang="en-US" sz="2000" b="1" i="1" dirty="0">
                <a:solidFill>
                  <a:srgbClr val="000000"/>
                </a:solidFill>
                <a:latin typeface="Avenir Book"/>
                <a:cs typeface="Avenir Book"/>
              </a:rPr>
              <a:t>Hard to pick K…</a:t>
            </a:r>
            <a:endParaRPr lang="en-US" sz="2800" b="1" i="1" dirty="0">
              <a:solidFill>
                <a:srgbClr val="000000"/>
              </a:solidFill>
              <a:latin typeface="Avenir Book"/>
              <a:cs typeface="Avenir Book"/>
            </a:endParaRPr>
          </a:p>
        </p:txBody>
      </p:sp>
      <p:pic>
        <p:nvPicPr>
          <p:cNvPr id="21" name="Picture 2"/>
          <p:cNvPicPr>
            <a:picLocks noChangeAspect="1" noChangeArrowheads="1"/>
          </p:cNvPicPr>
          <p:nvPr/>
        </p:nvPicPr>
        <p:blipFill>
          <a:blip r:embed="rId8"/>
          <a:srcRect/>
          <a:stretch>
            <a:fillRect/>
          </a:stretch>
        </p:blipFill>
        <p:spPr bwMode="auto">
          <a:xfrm>
            <a:off x="-1" y="1371600"/>
            <a:ext cx="2135425"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0"/>
            <a:ext cx="8229600" cy="1143000"/>
          </a:xfrm>
        </p:spPr>
        <p:txBody>
          <a:bodyPr/>
          <a:lstStyle/>
          <a:p>
            <a:r>
              <a:rPr lang="en-US" dirty="0">
                <a:latin typeface="Avenir Book"/>
                <a:cs typeface="Avenir Book"/>
              </a:rPr>
              <a:t>K-Means for segmentation</a:t>
            </a:r>
          </a:p>
        </p:txBody>
      </p:sp>
      <p:sp>
        <p:nvSpPr>
          <p:cNvPr id="1552387" name="Rectangle 3"/>
          <p:cNvSpPr>
            <a:spLocks noGrp="1" noChangeArrowheads="1"/>
          </p:cNvSpPr>
          <p:nvPr>
            <p:ph type="body" idx="1"/>
          </p:nvPr>
        </p:nvSpPr>
        <p:spPr>
          <a:xfrm>
            <a:off x="152400" y="1265237"/>
            <a:ext cx="8229600" cy="4525963"/>
          </a:xfrm>
        </p:spPr>
        <p:txBody>
          <a:bodyPr/>
          <a:lstStyle/>
          <a:p>
            <a:pPr>
              <a:buFontTx/>
              <a:buChar char="•"/>
            </a:pPr>
            <a:r>
              <a:rPr lang="en-US" dirty="0">
                <a:latin typeface="Avenir Book"/>
                <a:cs typeface="Avenir Book"/>
              </a:rPr>
              <a:t>Pros</a:t>
            </a:r>
          </a:p>
          <a:p>
            <a:pPr lvl="1"/>
            <a:r>
              <a:rPr lang="en-US" dirty="0">
                <a:latin typeface="Avenir Book"/>
                <a:cs typeface="Avenir Book"/>
              </a:rPr>
              <a:t>Very simple method</a:t>
            </a:r>
          </a:p>
          <a:p>
            <a:pPr lvl="1"/>
            <a:r>
              <a:rPr lang="en-US" dirty="0">
                <a:latin typeface="Avenir Book"/>
                <a:cs typeface="Avenir Book"/>
              </a:rPr>
              <a:t>Converges to a local minimum of the error function</a:t>
            </a:r>
          </a:p>
          <a:p>
            <a:pPr>
              <a:buFontTx/>
              <a:buChar char="•"/>
            </a:pPr>
            <a:r>
              <a:rPr lang="en-US" dirty="0">
                <a:latin typeface="Avenir Book"/>
                <a:cs typeface="Avenir Book"/>
              </a:rPr>
              <a:t>Cons</a:t>
            </a:r>
          </a:p>
          <a:p>
            <a:pPr lvl="1"/>
            <a:r>
              <a:rPr lang="en-US" dirty="0">
                <a:latin typeface="Avenir Book"/>
                <a:cs typeface="Avenir Book"/>
              </a:rPr>
              <a:t>Memory-intensive</a:t>
            </a:r>
          </a:p>
          <a:p>
            <a:pPr lvl="1"/>
            <a:r>
              <a:rPr lang="en-US" dirty="0">
                <a:latin typeface="Avenir Book"/>
                <a:cs typeface="Avenir Book"/>
              </a:rPr>
              <a:t>Need to pick K</a:t>
            </a:r>
          </a:p>
          <a:p>
            <a:pPr lvl="1"/>
            <a:r>
              <a:rPr lang="en-US" dirty="0">
                <a:latin typeface="Avenir Book"/>
                <a:cs typeface="Avenir Book"/>
              </a:rPr>
              <a:t>Sensitive to initialization</a:t>
            </a:r>
          </a:p>
          <a:p>
            <a:pPr lvl="1"/>
            <a:r>
              <a:rPr lang="en-US" dirty="0">
                <a:latin typeface="Avenir Book"/>
                <a:cs typeface="Avenir Book"/>
              </a:rPr>
              <a:t>Sensitive to </a:t>
            </a:r>
            <a:r>
              <a:rPr lang="en-US" dirty="0" smtClean="0">
                <a:latin typeface="Avenir Book"/>
                <a:cs typeface="Avenir Book"/>
              </a:rPr>
              <a:t>outliers</a:t>
            </a:r>
            <a:endParaRPr lang="en-US" dirty="0">
              <a:latin typeface="Avenir Book"/>
              <a:cs typeface="Avenir Book"/>
            </a:endParaRPr>
          </a:p>
        </p:txBody>
      </p:sp>
      <p:pic>
        <p:nvPicPr>
          <p:cNvPr id="1552388" name="Picture 4"/>
          <p:cNvPicPr>
            <a:picLocks noChangeAspect="1" noChangeArrowheads="1"/>
          </p:cNvPicPr>
          <p:nvPr/>
        </p:nvPicPr>
        <p:blipFill>
          <a:blip r:embed="rId3"/>
          <a:srcRect/>
          <a:stretch>
            <a:fillRect/>
          </a:stretch>
        </p:blipFill>
        <p:spPr bwMode="auto">
          <a:xfrm>
            <a:off x="4800600" y="2835275"/>
            <a:ext cx="4114800" cy="3184525"/>
          </a:xfrm>
          <a:prstGeom prst="rect">
            <a:avLst/>
          </a:prstGeom>
          <a:noFill/>
          <a:ln w="9525">
            <a:noFill/>
            <a:miter lim="800000"/>
            <a:headEnd/>
            <a:tailEnd/>
          </a:ln>
        </p:spPr>
      </p:pic>
      <p:sp>
        <p:nvSpPr>
          <p:cNvPr id="79877" name="TextBox 4"/>
          <p:cNvSpPr txBox="1">
            <a:spLocks noChangeArrowheads="1"/>
          </p:cNvSpPr>
          <p:nvPr/>
        </p:nvSpPr>
        <p:spPr bwMode="auto">
          <a:xfrm>
            <a:off x="7467736" y="6596390"/>
            <a:ext cx="1676264" cy="261610"/>
          </a:xfrm>
          <a:prstGeom prst="rect">
            <a:avLst/>
          </a:prstGeom>
          <a:noFill/>
          <a:ln w="9525">
            <a:noFill/>
            <a:miter lim="800000"/>
            <a:headEnd/>
            <a:tailEnd/>
          </a:ln>
        </p:spPr>
        <p:txBody>
          <a:bodyPr wrap="none">
            <a:prstTxWarp prst="textNoShape">
              <a:avLst/>
            </a:prstTxWarp>
            <a:spAutoFit/>
          </a:bodyPr>
          <a:lstStyle/>
          <a:p>
            <a:r>
              <a:rPr lang="en-US" sz="1100" dirty="0">
                <a:solidFill>
                  <a:srgbClr val="000000"/>
                </a:solidFill>
                <a:latin typeface="Avenir Book"/>
                <a:cs typeface="Avenir Book"/>
              </a:rPr>
              <a:t>Slide credit: S. </a:t>
            </a:r>
            <a:r>
              <a:rPr lang="en-US" sz="1100" dirty="0" err="1">
                <a:solidFill>
                  <a:srgbClr val="000000"/>
                </a:solidFill>
                <a:latin typeface="Avenir Book"/>
                <a:cs typeface="Avenir Book"/>
              </a:rPr>
              <a:t>Lazebnik</a:t>
            </a:r>
            <a:endParaRPr lang="en-US" sz="1100"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SegmentationExample3"/>
          <p:cNvPicPr>
            <a:picLocks noChangeAspect="1" noChangeArrowheads="1"/>
          </p:cNvPicPr>
          <p:nvPr/>
        </p:nvPicPr>
        <p:blipFill>
          <a:blip r:embed="rId3"/>
          <a:srcRect/>
          <a:stretch>
            <a:fillRect/>
          </a:stretch>
        </p:blipFill>
        <p:spPr bwMode="auto">
          <a:xfrm>
            <a:off x="609600" y="2895600"/>
            <a:ext cx="7705725" cy="3033713"/>
          </a:xfrm>
          <a:prstGeom prst="rect">
            <a:avLst/>
          </a:prstGeom>
          <a:noFill/>
          <a:ln w="9525">
            <a:noFill/>
            <a:miter lim="800000"/>
            <a:headEnd/>
            <a:tailEnd/>
          </a:ln>
        </p:spPr>
      </p:pic>
      <p:sp>
        <p:nvSpPr>
          <p:cNvPr id="81923" name="Rectangle 5"/>
          <p:cNvSpPr>
            <a:spLocks noChangeArrowheads="1"/>
          </p:cNvSpPr>
          <p:nvPr/>
        </p:nvSpPr>
        <p:spPr bwMode="auto">
          <a:xfrm>
            <a:off x="914400" y="6172200"/>
            <a:ext cx="7314975" cy="369332"/>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latin typeface="Avenir Book"/>
                <a:ea typeface="Arial" pitchFamily="-104" charset="0"/>
                <a:cs typeface="Avenir Book"/>
                <a:hlinkClick r:id="rId4"/>
              </a:rPr>
              <a:t>http://www.caip.rutgers.edu/~comanici/MSPAMI/msPamiResults.html</a:t>
            </a:r>
            <a:endParaRPr lang="en-US" dirty="0">
              <a:solidFill>
                <a:srgbClr val="000000"/>
              </a:solidFill>
              <a:latin typeface="Avenir Book"/>
              <a:ea typeface="Arial" pitchFamily="-104" charset="0"/>
              <a:cs typeface="Avenir Book"/>
            </a:endParaRPr>
          </a:p>
        </p:txBody>
      </p:sp>
      <p:sp>
        <p:nvSpPr>
          <p:cNvPr id="81924" name="Rectangle 6"/>
          <p:cNvSpPr>
            <a:spLocks noGrp="1" noChangeArrowheads="1"/>
          </p:cNvSpPr>
          <p:nvPr>
            <p:ph type="title"/>
          </p:nvPr>
        </p:nvSpPr>
        <p:spPr/>
        <p:txBody>
          <a:bodyPr/>
          <a:lstStyle/>
          <a:p>
            <a:r>
              <a:rPr lang="en-US" dirty="0" smtClean="0">
                <a:solidFill>
                  <a:srgbClr val="FF6600"/>
                </a:solidFill>
                <a:latin typeface="Avenir Book"/>
                <a:cs typeface="Avenir Book"/>
              </a:rPr>
              <a:t>Method 2: Mean </a:t>
            </a:r>
            <a:r>
              <a:rPr lang="en-US" dirty="0">
                <a:solidFill>
                  <a:srgbClr val="FF6600"/>
                </a:solidFill>
                <a:latin typeface="Avenir Book"/>
                <a:cs typeface="Avenir Book"/>
              </a:rPr>
              <a:t>shift </a:t>
            </a:r>
            <a:r>
              <a:rPr lang="en-US" dirty="0" smtClean="0">
                <a:solidFill>
                  <a:srgbClr val="FF6600"/>
                </a:solidFill>
                <a:latin typeface="Avenir Book"/>
                <a:cs typeface="Avenir Book"/>
              </a:rPr>
              <a:t>clustering</a:t>
            </a:r>
            <a:endParaRPr lang="en-US" dirty="0">
              <a:solidFill>
                <a:srgbClr val="FF6600"/>
              </a:solidFill>
              <a:latin typeface="Avenir Book"/>
              <a:cs typeface="Avenir Book"/>
            </a:endParaRPr>
          </a:p>
        </p:txBody>
      </p:sp>
      <p:sp>
        <p:nvSpPr>
          <p:cNvPr id="81925" name="Rectangle 7"/>
          <p:cNvSpPr>
            <a:spLocks noGrp="1" noChangeArrowheads="1"/>
          </p:cNvSpPr>
          <p:nvPr>
            <p:ph type="body" idx="1"/>
          </p:nvPr>
        </p:nvSpPr>
        <p:spPr>
          <a:xfrm>
            <a:off x="533400" y="1295400"/>
            <a:ext cx="8229600" cy="1524000"/>
          </a:xfrm>
        </p:spPr>
        <p:txBody>
          <a:bodyPr/>
          <a:lstStyle/>
          <a:p>
            <a:pPr>
              <a:buFontTx/>
              <a:buChar char="•"/>
            </a:pPr>
            <a:r>
              <a:rPr lang="en-US" dirty="0">
                <a:latin typeface="Avenir Book"/>
                <a:cs typeface="Avenir Book"/>
              </a:rPr>
              <a:t>An advanced and versatile technique for </a:t>
            </a:r>
            <a:r>
              <a:rPr lang="en-US" dirty="0" smtClean="0">
                <a:latin typeface="Avenir Book"/>
                <a:cs typeface="Avenir Book"/>
              </a:rPr>
              <a:t>clustering</a:t>
            </a:r>
            <a:r>
              <a:rPr lang="en-US" dirty="0">
                <a:latin typeface="Avenir Book"/>
                <a:cs typeface="Avenir Book"/>
              </a:rPr>
              <a:t>-based </a:t>
            </a:r>
            <a:r>
              <a:rPr lang="en-US" dirty="0" smtClean="0">
                <a:latin typeface="Avenir Book"/>
                <a:cs typeface="Avenir Book"/>
              </a:rPr>
              <a:t>segmentation</a:t>
            </a:r>
          </a:p>
          <a:p>
            <a:pPr>
              <a:buNone/>
            </a:pPr>
            <a:endParaRPr lang="en-US" dirty="0">
              <a:latin typeface="Avenir Book"/>
              <a:cs typeface="Avenir Book"/>
            </a:endParaRPr>
          </a:p>
        </p:txBody>
      </p:sp>
      <p:sp>
        <p:nvSpPr>
          <p:cNvPr id="81926" name="Rectangle 8"/>
          <p:cNvSpPr>
            <a:spLocks noChangeArrowheads="1"/>
          </p:cNvSpPr>
          <p:nvPr/>
        </p:nvSpPr>
        <p:spPr bwMode="auto">
          <a:xfrm>
            <a:off x="0" y="6581001"/>
            <a:ext cx="9144000" cy="276999"/>
          </a:xfrm>
          <a:prstGeom prst="rect">
            <a:avLst/>
          </a:prstGeom>
          <a:noFill/>
          <a:ln w="9525">
            <a:noFill/>
            <a:miter lim="800000"/>
            <a:headEnd/>
            <a:tailEnd/>
          </a:ln>
        </p:spPr>
        <p:txBody>
          <a:bodyPr anchor="ctr">
            <a:prstTxWarp prst="textNoShape">
              <a:avLst/>
            </a:prstTxWarp>
            <a:spAutoFit/>
          </a:bodyPr>
          <a:lstStyle/>
          <a:p>
            <a:r>
              <a:rPr lang="en-US" sz="1200" dirty="0">
                <a:solidFill>
                  <a:srgbClr val="000000"/>
                </a:solidFill>
                <a:latin typeface="Avenir Book"/>
                <a:ea typeface="Arial" pitchFamily="-104" charset="0"/>
                <a:cs typeface="Avenir Book"/>
              </a:rPr>
              <a:t>D. </a:t>
            </a:r>
            <a:r>
              <a:rPr lang="en-US" sz="1200" dirty="0" err="1">
                <a:solidFill>
                  <a:srgbClr val="000000"/>
                </a:solidFill>
                <a:latin typeface="Avenir Book"/>
                <a:ea typeface="Arial" pitchFamily="-104" charset="0"/>
                <a:cs typeface="Avenir Book"/>
              </a:rPr>
              <a:t>Comaniciu</a:t>
            </a:r>
            <a:r>
              <a:rPr lang="en-US" sz="1200" dirty="0">
                <a:solidFill>
                  <a:srgbClr val="000000"/>
                </a:solidFill>
                <a:latin typeface="Avenir Book"/>
                <a:ea typeface="Arial" pitchFamily="-104" charset="0"/>
                <a:cs typeface="Avenir Book"/>
              </a:rPr>
              <a:t> and P. Meer, </a:t>
            </a:r>
            <a:r>
              <a:rPr lang="en-US" sz="1200" dirty="0">
                <a:solidFill>
                  <a:srgbClr val="000000"/>
                </a:solidFill>
                <a:latin typeface="Avenir Book"/>
                <a:ea typeface="Arial" pitchFamily="-104" charset="0"/>
                <a:cs typeface="Avenir Book"/>
                <a:hlinkClick r:id="rId5"/>
              </a:rPr>
              <a:t>Mean Shift: A Robust Approach toward Feature Space Analysis</a:t>
            </a:r>
            <a:r>
              <a:rPr lang="en-US" sz="1200" dirty="0">
                <a:solidFill>
                  <a:srgbClr val="000000"/>
                </a:solidFill>
                <a:latin typeface="Avenir Book"/>
                <a:ea typeface="Arial" pitchFamily="-104" charset="0"/>
                <a:cs typeface="Avenir Book"/>
              </a:rPr>
              <a:t>, PAMI 2002.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7944" name="Rectangle 8"/>
          <p:cNvSpPr>
            <a:spLocks noGrp="1" noChangeArrowheads="1"/>
          </p:cNvSpPr>
          <p:nvPr>
            <p:ph type="body" idx="1"/>
          </p:nvPr>
        </p:nvSpPr>
        <p:spPr>
          <a:xfrm>
            <a:off x="609600" y="1219200"/>
            <a:ext cx="8305800" cy="5257800"/>
          </a:xfrm>
        </p:spPr>
        <p:txBody>
          <a:bodyPr/>
          <a:lstStyle/>
          <a:p>
            <a:pPr marL="533400" indent="-533400">
              <a:buNone/>
            </a:pPr>
            <a:r>
              <a:rPr lang="en-US" sz="2800" dirty="0">
                <a:latin typeface="Avenir Book"/>
                <a:cs typeface="Avenir Book"/>
              </a:rPr>
              <a:t>The mean shift algorithm seeks </a:t>
            </a:r>
            <a:r>
              <a:rPr lang="en-US" sz="2800" i="1" dirty="0">
                <a:latin typeface="Avenir Book"/>
                <a:cs typeface="Avenir Book"/>
              </a:rPr>
              <a:t>modes</a:t>
            </a:r>
            <a:r>
              <a:rPr lang="en-US" sz="2800" dirty="0">
                <a:latin typeface="Avenir Book"/>
                <a:cs typeface="Avenir Book"/>
              </a:rPr>
              <a:t> or local maxima of density in the feature space</a:t>
            </a:r>
          </a:p>
        </p:txBody>
      </p:sp>
      <p:sp>
        <p:nvSpPr>
          <p:cNvPr id="82947" name="Rectangle 9"/>
          <p:cNvSpPr>
            <a:spLocks noGrp="1" noChangeArrowheads="1"/>
          </p:cNvSpPr>
          <p:nvPr>
            <p:ph type="title"/>
          </p:nvPr>
        </p:nvSpPr>
        <p:spPr>
          <a:xfrm>
            <a:off x="457200" y="0"/>
            <a:ext cx="8229600" cy="1143000"/>
          </a:xfrm>
        </p:spPr>
        <p:txBody>
          <a:bodyPr/>
          <a:lstStyle/>
          <a:p>
            <a:r>
              <a:rPr lang="en-US" dirty="0">
                <a:solidFill>
                  <a:srgbClr val="FF6600"/>
                </a:solidFill>
                <a:latin typeface="Avenir Book"/>
                <a:cs typeface="Avenir Book"/>
              </a:rPr>
              <a:t>Mean shift algorithm</a:t>
            </a:r>
          </a:p>
        </p:txBody>
      </p:sp>
      <p:pic>
        <p:nvPicPr>
          <p:cNvPr id="82948" name="Picture 6"/>
          <p:cNvPicPr>
            <a:picLocks noChangeAspect="1" noChangeArrowheads="1"/>
          </p:cNvPicPr>
          <p:nvPr/>
        </p:nvPicPr>
        <p:blipFill>
          <a:blip r:embed="rId3"/>
          <a:srcRect b="13559"/>
          <a:stretch>
            <a:fillRect/>
          </a:stretch>
        </p:blipFill>
        <p:spPr bwMode="auto">
          <a:xfrm>
            <a:off x="155575" y="3182938"/>
            <a:ext cx="8912225" cy="3294062"/>
          </a:xfrm>
          <a:prstGeom prst="rect">
            <a:avLst/>
          </a:prstGeom>
          <a:noFill/>
          <a:ln w="9525">
            <a:noFill/>
            <a:miter lim="800000"/>
            <a:headEnd/>
            <a:tailEnd/>
          </a:ln>
        </p:spPr>
      </p:pic>
      <p:sp>
        <p:nvSpPr>
          <p:cNvPr id="82949" name="TextBox 6"/>
          <p:cNvSpPr txBox="1">
            <a:spLocks noChangeArrowheads="1"/>
          </p:cNvSpPr>
          <p:nvPr/>
        </p:nvSpPr>
        <p:spPr bwMode="auto">
          <a:xfrm>
            <a:off x="1592263" y="2674937"/>
            <a:ext cx="1074737" cy="461963"/>
          </a:xfrm>
          <a:prstGeom prst="rect">
            <a:avLst/>
          </a:prstGeom>
          <a:noFill/>
          <a:ln w="9525">
            <a:noFill/>
            <a:miter lim="800000"/>
            <a:headEnd/>
            <a:tailEnd/>
          </a:ln>
        </p:spPr>
        <p:txBody>
          <a:bodyPr wrap="none">
            <a:prstTxWarp prst="textNoShape">
              <a:avLst/>
            </a:prstTxWarp>
            <a:spAutoFit/>
          </a:bodyPr>
          <a:lstStyle/>
          <a:p>
            <a:pPr eaLnBrk="0" hangingPunct="0"/>
            <a:r>
              <a:rPr lang="en-US" sz="2400" b="1">
                <a:solidFill>
                  <a:srgbClr val="000000"/>
                </a:solidFill>
                <a:latin typeface="Avenir Book"/>
                <a:ea typeface="Arial" pitchFamily="-104" charset="0"/>
                <a:cs typeface="Avenir Book"/>
              </a:rPr>
              <a:t>image</a:t>
            </a:r>
          </a:p>
        </p:txBody>
      </p:sp>
      <p:sp>
        <p:nvSpPr>
          <p:cNvPr id="82950" name="TextBox 7"/>
          <p:cNvSpPr txBox="1">
            <a:spLocks noChangeArrowheads="1"/>
          </p:cNvSpPr>
          <p:nvPr/>
        </p:nvSpPr>
        <p:spPr bwMode="auto">
          <a:xfrm>
            <a:off x="5320993" y="2370137"/>
            <a:ext cx="2943839" cy="830997"/>
          </a:xfrm>
          <a:prstGeom prst="rect">
            <a:avLst/>
          </a:prstGeom>
          <a:noFill/>
          <a:ln w="9525">
            <a:noFill/>
            <a:miter lim="800000"/>
            <a:headEnd/>
            <a:tailEnd/>
          </a:ln>
        </p:spPr>
        <p:txBody>
          <a:bodyPr wrap="none">
            <a:prstTxWarp prst="textNoShape">
              <a:avLst/>
            </a:prstTxWarp>
            <a:spAutoFit/>
          </a:bodyPr>
          <a:lstStyle/>
          <a:p>
            <a:pPr algn="ctr" eaLnBrk="0" hangingPunct="0"/>
            <a:r>
              <a:rPr lang="en-US" sz="2400" b="1" dirty="0">
                <a:solidFill>
                  <a:srgbClr val="000000"/>
                </a:solidFill>
                <a:latin typeface="Avenir Book"/>
                <a:ea typeface="Arial" pitchFamily="-104" charset="0"/>
                <a:cs typeface="Avenir Book"/>
              </a:rPr>
              <a:t>Feature space </a:t>
            </a:r>
          </a:p>
          <a:p>
            <a:pPr algn="ctr" eaLnBrk="0" hangingPunct="0"/>
            <a:r>
              <a:rPr lang="en-US" sz="2400" b="1" dirty="0">
                <a:solidFill>
                  <a:srgbClr val="000000"/>
                </a:solidFill>
                <a:latin typeface="Avenir Book"/>
                <a:ea typeface="Arial" pitchFamily="-104" charset="0"/>
                <a:cs typeface="Avenir Book"/>
              </a:rPr>
              <a:t>(L*</a:t>
            </a:r>
            <a:r>
              <a:rPr lang="en-US" sz="2400" b="1" dirty="0" err="1">
                <a:solidFill>
                  <a:srgbClr val="000000"/>
                </a:solidFill>
                <a:latin typeface="Avenir Book"/>
                <a:ea typeface="Arial" pitchFamily="-104" charset="0"/>
                <a:cs typeface="Avenir Book"/>
              </a:rPr>
              <a:t>u</a:t>
            </a:r>
            <a:r>
              <a:rPr lang="en-US" sz="2400" b="1" dirty="0">
                <a:solidFill>
                  <a:srgbClr val="000000"/>
                </a:solidFill>
                <a:latin typeface="Avenir Book"/>
                <a:ea typeface="Arial" pitchFamily="-104" charset="0"/>
                <a:cs typeface="Avenir Book"/>
              </a:rPr>
              <a:t>*</a:t>
            </a:r>
            <a:r>
              <a:rPr lang="en-US" sz="2400" b="1" dirty="0" err="1">
                <a:solidFill>
                  <a:srgbClr val="000000"/>
                </a:solidFill>
                <a:latin typeface="Avenir Book"/>
                <a:ea typeface="Arial" pitchFamily="-104" charset="0"/>
                <a:cs typeface="Avenir Book"/>
              </a:rPr>
              <a:t>v</a:t>
            </a:r>
            <a:r>
              <a:rPr lang="en-US" sz="2400" b="1" dirty="0">
                <a:solidFill>
                  <a:srgbClr val="000000"/>
                </a:solidFill>
                <a:latin typeface="Avenir Book"/>
                <a:ea typeface="Arial" pitchFamily="-104" charset="0"/>
                <a:cs typeface="Avenir Book"/>
              </a:rPr>
              <a:t>* color values)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479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44" grpId="0" build="p" bldLvl="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176213"/>
            <a:ext cx="8229600" cy="1143001"/>
          </a:xfrm>
        </p:spPr>
        <p:txBody>
          <a:bodyPr/>
          <a:lstStyle/>
          <a:p>
            <a:pPr eaLnBrk="1" hangingPunct="1"/>
            <a:r>
              <a:rPr lang="en-US">
                <a:latin typeface="Avenir Book"/>
                <a:ea typeface="ＭＳ Ｐゴシック" pitchFamily="-1" charset="-128"/>
                <a:cs typeface="Avenir Book"/>
              </a:rPr>
              <a:t>Mean Shift Algorithm</a:t>
            </a:r>
          </a:p>
        </p:txBody>
      </p:sp>
      <p:sp>
        <p:nvSpPr>
          <p:cNvPr id="152579" name="Rectangle 3"/>
          <p:cNvSpPr>
            <a:spLocks noChangeArrowheads="1"/>
          </p:cNvSpPr>
          <p:nvPr/>
        </p:nvSpPr>
        <p:spPr bwMode="auto">
          <a:xfrm>
            <a:off x="577850" y="646606"/>
            <a:ext cx="8168903" cy="1738913"/>
          </a:xfrm>
          <a:prstGeom prst="rect">
            <a:avLst/>
          </a:prstGeom>
          <a:noFill/>
          <a:ln w="9525">
            <a:noFill/>
            <a:miter lim="800000"/>
            <a:headEnd/>
            <a:tailEnd/>
          </a:ln>
        </p:spPr>
        <p:txBody>
          <a:bodyPr wrap="none" lIns="0" tIns="38088" rIns="0" bIns="38088" anchor="ctr">
            <a:prstTxWarp prst="textNoShape">
              <a:avLst/>
            </a:prstTxWarp>
            <a:spAutoFit/>
          </a:bodyPr>
          <a:lstStyle/>
          <a:p>
            <a:pPr marL="342900" indent="-342900">
              <a:tabLst>
                <a:tab pos="228600" algn="l"/>
              </a:tabLst>
            </a:pPr>
            <a:r>
              <a:rPr lang="en-US" b="1">
                <a:solidFill>
                  <a:srgbClr val="000000"/>
                </a:solidFill>
                <a:latin typeface="Avenir Book"/>
                <a:cs typeface="Avenir Book"/>
              </a:rPr>
              <a:t>Mean Shift Algorithm</a:t>
            </a:r>
          </a:p>
          <a:p>
            <a:pPr marL="800100" lvl="1" indent="-342900">
              <a:buFontTx/>
              <a:buAutoNum type="arabicPeriod"/>
              <a:tabLst>
                <a:tab pos="228600" algn="l"/>
              </a:tabLst>
            </a:pPr>
            <a:r>
              <a:rPr lang="en-US">
                <a:solidFill>
                  <a:srgbClr val="000000"/>
                </a:solidFill>
                <a:latin typeface="Avenir Book"/>
                <a:cs typeface="Avenir Book"/>
              </a:rPr>
              <a:t>Choose a search window size.</a:t>
            </a:r>
          </a:p>
          <a:p>
            <a:pPr marL="800100" lvl="1" indent="-342900">
              <a:buFontTx/>
              <a:buAutoNum type="arabicPeriod"/>
              <a:tabLst>
                <a:tab pos="228600" algn="l"/>
              </a:tabLst>
            </a:pPr>
            <a:r>
              <a:rPr lang="en-US">
                <a:solidFill>
                  <a:srgbClr val="000000"/>
                </a:solidFill>
                <a:latin typeface="Avenir Book"/>
                <a:cs typeface="Avenir Book"/>
              </a:rPr>
              <a:t>Choose the initial location of the search window.</a:t>
            </a:r>
          </a:p>
          <a:p>
            <a:pPr marL="800100" lvl="1" indent="-342900">
              <a:buFontTx/>
              <a:buAutoNum type="arabicPeriod"/>
              <a:tabLst>
                <a:tab pos="228600" algn="l"/>
              </a:tabLst>
            </a:pPr>
            <a:r>
              <a:rPr lang="en-US">
                <a:solidFill>
                  <a:srgbClr val="000000"/>
                </a:solidFill>
                <a:latin typeface="Avenir Book"/>
                <a:cs typeface="Avenir Book"/>
              </a:rPr>
              <a:t>Compute the mean location (centroid of the data) in the search window.</a:t>
            </a:r>
          </a:p>
          <a:p>
            <a:pPr marL="800100" lvl="1" indent="-342900">
              <a:buFontTx/>
              <a:buAutoNum type="arabicPeriod"/>
              <a:tabLst>
                <a:tab pos="228600" algn="l"/>
              </a:tabLst>
            </a:pPr>
            <a:r>
              <a:rPr lang="en-US">
                <a:solidFill>
                  <a:srgbClr val="000000"/>
                </a:solidFill>
                <a:latin typeface="Avenir Book"/>
                <a:cs typeface="Avenir Book"/>
              </a:rPr>
              <a:t>Center the search window at the mean location computed in Step 3.</a:t>
            </a:r>
          </a:p>
          <a:p>
            <a:pPr marL="800100" lvl="1" indent="-342900">
              <a:buFontTx/>
              <a:buAutoNum type="arabicPeriod"/>
              <a:tabLst>
                <a:tab pos="228600" algn="l"/>
              </a:tabLst>
            </a:pPr>
            <a:r>
              <a:rPr lang="en-US">
                <a:solidFill>
                  <a:srgbClr val="000000"/>
                </a:solidFill>
                <a:latin typeface="Avenir Book"/>
                <a:cs typeface="Avenir Book"/>
              </a:rPr>
              <a:t>Repeat Steps 3 and 4 until convergence.</a:t>
            </a:r>
          </a:p>
        </p:txBody>
      </p:sp>
      <p:pic>
        <p:nvPicPr>
          <p:cNvPr id="152580" name="Picture 5" descr="quverMS2"/>
          <p:cNvPicPr>
            <a:picLocks noChangeAspect="1" noChangeArrowheads="1"/>
          </p:cNvPicPr>
          <p:nvPr/>
        </p:nvPicPr>
        <p:blipFill>
          <a:blip r:embed="rId3"/>
          <a:srcRect/>
          <a:stretch>
            <a:fillRect/>
          </a:stretch>
        </p:blipFill>
        <p:spPr bwMode="auto">
          <a:xfrm>
            <a:off x="298450" y="2998788"/>
            <a:ext cx="3983038" cy="3535362"/>
          </a:xfrm>
          <a:prstGeom prst="rect">
            <a:avLst/>
          </a:prstGeom>
          <a:noFill/>
          <a:ln w="9525">
            <a:noFill/>
            <a:miter lim="800000"/>
            <a:headEnd/>
            <a:tailEnd/>
          </a:ln>
        </p:spPr>
      </p:pic>
      <p:sp>
        <p:nvSpPr>
          <p:cNvPr id="152581" name="Rectangle 6"/>
          <p:cNvSpPr>
            <a:spLocks noChangeArrowheads="1"/>
          </p:cNvSpPr>
          <p:nvPr/>
        </p:nvSpPr>
        <p:spPr bwMode="auto">
          <a:xfrm>
            <a:off x="273050" y="2962275"/>
            <a:ext cx="4105275" cy="3562350"/>
          </a:xfrm>
          <a:prstGeom prst="rect">
            <a:avLst/>
          </a:prstGeom>
          <a:noFill/>
          <a:ln w="19050">
            <a:solidFill>
              <a:schemeClr val="tx1"/>
            </a:solid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52582" name="Text Box 7"/>
          <p:cNvSpPr txBox="1">
            <a:spLocks noChangeArrowheads="1"/>
          </p:cNvSpPr>
          <p:nvPr/>
        </p:nvSpPr>
        <p:spPr bwMode="auto">
          <a:xfrm>
            <a:off x="228600" y="2438400"/>
            <a:ext cx="8672209"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Avenir Book"/>
                <a:cs typeface="Avenir Book"/>
              </a:rPr>
              <a:t>The mean shift algorithm seeks the “mode” or point of highest density of a data distribution:</a:t>
            </a:r>
          </a:p>
        </p:txBody>
      </p:sp>
      <p:sp>
        <p:nvSpPr>
          <p:cNvPr id="152583" name="TextBox 7"/>
          <p:cNvSpPr txBox="1">
            <a:spLocks noChangeArrowheads="1"/>
          </p:cNvSpPr>
          <p:nvPr/>
        </p:nvSpPr>
        <p:spPr bwMode="auto">
          <a:xfrm>
            <a:off x="5715000" y="3962400"/>
            <a:ext cx="3124200" cy="1477963"/>
          </a:xfrm>
          <a:prstGeom prst="rect">
            <a:avLst/>
          </a:prstGeom>
          <a:noFill/>
          <a:ln w="9525">
            <a:noFill/>
            <a:miter lim="800000"/>
            <a:headEnd/>
            <a:tailEnd/>
          </a:ln>
        </p:spPr>
        <p:txBody>
          <a:bodyPr>
            <a:prstTxWarp prst="textNoShape">
              <a:avLst/>
            </a:prstTxWarp>
            <a:spAutoFit/>
          </a:bodyPr>
          <a:lstStyle/>
          <a:p>
            <a:r>
              <a:rPr lang="en-US" dirty="0">
                <a:solidFill>
                  <a:srgbClr val="000000"/>
                </a:solidFill>
                <a:latin typeface="Avenir Book"/>
                <a:cs typeface="Avenir Book"/>
              </a:rPr>
              <a:t>Two issues:</a:t>
            </a:r>
          </a:p>
          <a:p>
            <a:r>
              <a:rPr lang="en-US" dirty="0">
                <a:solidFill>
                  <a:srgbClr val="000000"/>
                </a:solidFill>
                <a:latin typeface="Avenir Book"/>
                <a:cs typeface="Avenir Book"/>
              </a:rPr>
              <a:t>(1) Kernel to interpolate density based on sample positions.</a:t>
            </a:r>
          </a:p>
          <a:p>
            <a:r>
              <a:rPr lang="en-US" dirty="0">
                <a:solidFill>
                  <a:srgbClr val="000000"/>
                </a:solidFill>
                <a:latin typeface="Avenir Book"/>
                <a:cs typeface="Avenir Book"/>
              </a:rPr>
              <a:t>(2) Gradient ascent to mode.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1"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2"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3"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4"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5"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6"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7"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8"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79"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0"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1"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2"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3"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4"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5"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6"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7"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8"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89"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0"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1"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2"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3"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4"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5"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6"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7"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8"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3999"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0"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1"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2"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3"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4"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5"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6"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7"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8"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09"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0"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1"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2"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3"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4"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5"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6"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7"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8"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19"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0"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1"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2"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3"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4"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5"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6"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7"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8"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29"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0"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1"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2"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3"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4"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5"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6"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7"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8"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39"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0"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1"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2"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3"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4"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5"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6"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7"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8"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49"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0"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1"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2"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3"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4"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5"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6"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7"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8"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59"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60"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61"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2590800" y="1524000"/>
            <a:ext cx="2819400" cy="2895600"/>
            <a:chOff x="3744" y="4464"/>
            <a:chExt cx="1776" cy="1824"/>
          </a:xfrm>
        </p:grpSpPr>
        <p:sp>
          <p:nvSpPr>
            <p:cNvPr id="84076"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4078"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79"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sp>
            <p:nvSpPr>
              <p:cNvPr id="84080"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grpSp>
      </p:grpSp>
      <p:grpSp>
        <p:nvGrpSpPr>
          <p:cNvPr id="4" name="Group 102"/>
          <p:cNvGrpSpPr>
            <a:grpSpLocks/>
          </p:cNvGrpSpPr>
          <p:nvPr/>
        </p:nvGrpSpPr>
        <p:grpSpPr bwMode="auto">
          <a:xfrm>
            <a:off x="4343400" y="2895600"/>
            <a:ext cx="457200" cy="457200"/>
            <a:chOff x="4486" y="3484"/>
            <a:chExt cx="288" cy="288"/>
          </a:xfrm>
        </p:grpSpPr>
        <p:sp>
          <p:nvSpPr>
            <p:cNvPr id="84073" name="Oval 103"/>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074" name="Line 104"/>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sp>
          <p:nvSpPr>
            <p:cNvPr id="84075" name="Line 105"/>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grpSp>
      <p:sp>
        <p:nvSpPr>
          <p:cNvPr id="1456234" name="AutoShape 106"/>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1456235" name="Freeform 107"/>
          <p:cNvSpPr>
            <a:spLocks/>
          </p:cNvSpPr>
          <p:nvPr/>
        </p:nvSpPr>
        <p:spPr bwMode="auto">
          <a:xfrm>
            <a:off x="5310188" y="1443038"/>
            <a:ext cx="2170112" cy="1014412"/>
          </a:xfrm>
          <a:custGeom>
            <a:avLst/>
            <a:gdLst>
              <a:gd name="T0" fmla="*/ 2147483647 w 1367"/>
              <a:gd name="T1" fmla="*/ 2147483647 h 639"/>
              <a:gd name="T2" fmla="*/ 2147483647 w 1367"/>
              <a:gd name="T3" fmla="*/ 2147483647 h 639"/>
              <a:gd name="T4" fmla="*/ 2147483647 w 1367"/>
              <a:gd name="T5" fmla="*/ 2147483647 h 639"/>
              <a:gd name="T6" fmla="*/ 2147483647 w 1367"/>
              <a:gd name="T7" fmla="*/ 2147483647 h 639"/>
              <a:gd name="T8" fmla="*/ 2147483647 w 1367"/>
              <a:gd name="T9" fmla="*/ 2147483647 h 639"/>
              <a:gd name="T10" fmla="*/ 2147483647 w 1367"/>
              <a:gd name="T11" fmla="*/ 2147483647 h 639"/>
              <a:gd name="T12" fmla="*/ 2147483647 w 1367"/>
              <a:gd name="T13" fmla="*/ 2147483647 h 639"/>
              <a:gd name="T14" fmla="*/ 2147483647 w 1367"/>
              <a:gd name="T15" fmla="*/ 2147483647 h 639"/>
              <a:gd name="T16" fmla="*/ 2147483647 w 1367"/>
              <a:gd name="T17" fmla="*/ 2147483647 h 639"/>
              <a:gd name="T18" fmla="*/ 2147483647 w 1367"/>
              <a:gd name="T19" fmla="*/ 2147483647 h 639"/>
              <a:gd name="T20" fmla="*/ 2147483647 w 1367"/>
              <a:gd name="T21" fmla="*/ 2147483647 h 639"/>
              <a:gd name="T22" fmla="*/ 2147483647 w 1367"/>
              <a:gd name="T23" fmla="*/ 2147483647 h 639"/>
              <a:gd name="T24" fmla="*/ 2147483647 w 1367"/>
              <a:gd name="T25" fmla="*/ 2147483647 h 639"/>
              <a:gd name="T26" fmla="*/ 2147483647 w 1367"/>
              <a:gd name="T27" fmla="*/ 2147483647 h 639"/>
              <a:gd name="T28" fmla="*/ 2147483647 w 1367"/>
              <a:gd name="T29" fmla="*/ 2147483647 h 639"/>
              <a:gd name="T30" fmla="*/ 2147483647 w 1367"/>
              <a:gd name="T31" fmla="*/ 2147483647 h 639"/>
              <a:gd name="T32" fmla="*/ 2147483647 w 1367"/>
              <a:gd name="T33" fmla="*/ 2147483647 h 639"/>
              <a:gd name="T34" fmla="*/ 2147483647 w 1367"/>
              <a:gd name="T35" fmla="*/ 2147483647 h 639"/>
              <a:gd name="T36" fmla="*/ 2147483647 w 1367"/>
              <a:gd name="T37" fmla="*/ 2147483647 h 639"/>
              <a:gd name="T38" fmla="*/ 2147483647 w 1367"/>
              <a:gd name="T39" fmla="*/ 2147483647 h 639"/>
              <a:gd name="T40" fmla="*/ 0 w 1367"/>
              <a:gd name="T41" fmla="*/ 2147483647 h 6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7"/>
              <a:gd name="T64" fmla="*/ 0 h 639"/>
              <a:gd name="T65" fmla="*/ 1367 w 1367"/>
              <a:gd name="T66" fmla="*/ 639 h 6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7" h="639">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w="9525">
            <a:solidFill>
              <a:srgbClr val="00CCFF"/>
            </a:solidFill>
            <a:prstDash val="dash"/>
            <a:round/>
            <a:headEnd/>
            <a:tailEnd type="stealth" w="med" len="med"/>
          </a:ln>
        </p:spPr>
        <p:txBody>
          <a:bodyPr>
            <a:prstTxWarp prst="textNoShape">
              <a:avLst/>
            </a:prstTxWarp>
          </a:bodyPr>
          <a:lstStyle/>
          <a:p>
            <a:endParaRPr lang="en-US">
              <a:solidFill>
                <a:srgbClr val="000000"/>
              </a:solidFill>
            </a:endParaRPr>
          </a:p>
        </p:txBody>
      </p:sp>
      <p:sp>
        <p:nvSpPr>
          <p:cNvPr id="1456236" name="AutoShape 108"/>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1456237" name="Freeform 109"/>
          <p:cNvSpPr>
            <a:spLocks/>
          </p:cNvSpPr>
          <p:nvPr/>
        </p:nvSpPr>
        <p:spPr bwMode="auto">
          <a:xfrm>
            <a:off x="4645025" y="2103438"/>
            <a:ext cx="2824163" cy="930275"/>
          </a:xfrm>
          <a:custGeom>
            <a:avLst/>
            <a:gdLst>
              <a:gd name="T0" fmla="*/ 2147483647 w 1779"/>
              <a:gd name="T1" fmla="*/ 2147483647 h 586"/>
              <a:gd name="T2" fmla="*/ 2147483647 w 1779"/>
              <a:gd name="T3" fmla="*/ 2147483647 h 586"/>
              <a:gd name="T4" fmla="*/ 2147483647 w 1779"/>
              <a:gd name="T5" fmla="*/ 0 h 586"/>
              <a:gd name="T6" fmla="*/ 2147483647 w 1779"/>
              <a:gd name="T7" fmla="*/ 2147483647 h 586"/>
              <a:gd name="T8" fmla="*/ 2147483647 w 1779"/>
              <a:gd name="T9" fmla="*/ 2147483647 h 586"/>
              <a:gd name="T10" fmla="*/ 2147483647 w 1779"/>
              <a:gd name="T11" fmla="*/ 2147483647 h 586"/>
              <a:gd name="T12" fmla="*/ 2147483647 w 1779"/>
              <a:gd name="T13" fmla="*/ 2147483647 h 586"/>
              <a:gd name="T14" fmla="*/ 2147483647 w 1779"/>
              <a:gd name="T15" fmla="*/ 2147483647 h 586"/>
              <a:gd name="T16" fmla="*/ 2147483647 w 1779"/>
              <a:gd name="T17" fmla="*/ 2147483647 h 586"/>
              <a:gd name="T18" fmla="*/ 2147483647 w 1779"/>
              <a:gd name="T19" fmla="*/ 2147483647 h 586"/>
              <a:gd name="T20" fmla="*/ 2147483647 w 1779"/>
              <a:gd name="T21" fmla="*/ 2147483647 h 586"/>
              <a:gd name="T22" fmla="*/ 2147483647 w 1779"/>
              <a:gd name="T23" fmla="*/ 2147483647 h 586"/>
              <a:gd name="T24" fmla="*/ 2147483647 w 1779"/>
              <a:gd name="T25" fmla="*/ 2147483647 h 586"/>
              <a:gd name="T26" fmla="*/ 2147483647 w 1779"/>
              <a:gd name="T27" fmla="*/ 2147483647 h 586"/>
              <a:gd name="T28" fmla="*/ 2147483647 w 1779"/>
              <a:gd name="T29" fmla="*/ 2147483647 h 586"/>
              <a:gd name="T30" fmla="*/ 2147483647 w 1779"/>
              <a:gd name="T31" fmla="*/ 2147483647 h 586"/>
              <a:gd name="T32" fmla="*/ 2147483647 w 1779"/>
              <a:gd name="T33" fmla="*/ 2147483647 h 586"/>
              <a:gd name="T34" fmla="*/ 2147483647 w 1779"/>
              <a:gd name="T35" fmla="*/ 2147483647 h 5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9"/>
              <a:gd name="T55" fmla="*/ 0 h 586"/>
              <a:gd name="T56" fmla="*/ 1779 w 1779"/>
              <a:gd name="T57" fmla="*/ 586 h 5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9" h="586">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w="9525">
            <a:solidFill>
              <a:srgbClr val="FF9900"/>
            </a:solidFill>
            <a:prstDash val="dash"/>
            <a:round/>
            <a:headEnd/>
            <a:tailEnd type="stealth" w="med" len="med"/>
          </a:ln>
        </p:spPr>
        <p:txBody>
          <a:bodyPr>
            <a:prstTxWarp prst="textNoShape">
              <a:avLst/>
            </a:prstTxWarp>
          </a:bodyPr>
          <a:lstStyle/>
          <a:p>
            <a:endParaRPr lang="en-US">
              <a:solidFill>
                <a:srgbClr val="000000"/>
              </a:solidFill>
            </a:endParaRPr>
          </a:p>
        </p:txBody>
      </p:sp>
      <p:sp>
        <p:nvSpPr>
          <p:cNvPr id="1456238" name="AutoShape 110"/>
          <p:cNvSpPr>
            <a:spLocks noChangeArrowheads="1"/>
          </p:cNvSpPr>
          <p:nvPr/>
        </p:nvSpPr>
        <p:spPr bwMode="auto">
          <a:xfrm rot="880212">
            <a:off x="3997325" y="2968625"/>
            <a:ext cx="609600" cy="152400"/>
          </a:xfrm>
          <a:prstGeom prst="rightArrow">
            <a:avLst>
              <a:gd name="adj1" fmla="val 50000"/>
              <a:gd name="adj2" fmla="val 100000"/>
            </a:avLst>
          </a:prstGeom>
          <a:solidFill>
            <a:srgbClr val="FFFF00"/>
          </a:solidFill>
          <a:ln w="9525">
            <a:solidFill>
              <a:schemeClr val="tx1"/>
            </a:solidFill>
            <a:miter lim="800000"/>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1456239" name="AutoShape 111"/>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sp>
        <p:nvSpPr>
          <p:cNvPr id="1456240" name="Freeform 112"/>
          <p:cNvSpPr>
            <a:spLocks/>
          </p:cNvSpPr>
          <p:nvPr/>
        </p:nvSpPr>
        <p:spPr bwMode="auto">
          <a:xfrm>
            <a:off x="4043363" y="3140075"/>
            <a:ext cx="3403600" cy="2632075"/>
          </a:xfrm>
          <a:custGeom>
            <a:avLst/>
            <a:gdLst>
              <a:gd name="T0" fmla="*/ 2147483647 w 2144"/>
              <a:gd name="T1" fmla="*/ 2147483647 h 1658"/>
              <a:gd name="T2" fmla="*/ 2147483647 w 2144"/>
              <a:gd name="T3" fmla="*/ 2147483647 h 1658"/>
              <a:gd name="T4" fmla="*/ 2147483647 w 2144"/>
              <a:gd name="T5" fmla="*/ 2147483647 h 1658"/>
              <a:gd name="T6" fmla="*/ 2147483647 w 2144"/>
              <a:gd name="T7" fmla="*/ 2147483647 h 1658"/>
              <a:gd name="T8" fmla="*/ 2147483647 w 2144"/>
              <a:gd name="T9" fmla="*/ 2147483647 h 1658"/>
              <a:gd name="T10" fmla="*/ 2147483647 w 2144"/>
              <a:gd name="T11" fmla="*/ 2147483647 h 1658"/>
              <a:gd name="T12" fmla="*/ 2147483647 w 2144"/>
              <a:gd name="T13" fmla="*/ 2147483647 h 1658"/>
              <a:gd name="T14" fmla="*/ 2147483647 w 2144"/>
              <a:gd name="T15" fmla="*/ 2147483647 h 1658"/>
              <a:gd name="T16" fmla="*/ 2147483647 w 2144"/>
              <a:gd name="T17" fmla="*/ 2147483647 h 1658"/>
              <a:gd name="T18" fmla="*/ 2147483647 w 2144"/>
              <a:gd name="T19" fmla="*/ 2147483647 h 1658"/>
              <a:gd name="T20" fmla="*/ 2147483647 w 2144"/>
              <a:gd name="T21" fmla="*/ 2147483647 h 1658"/>
              <a:gd name="T22" fmla="*/ 2147483647 w 2144"/>
              <a:gd name="T23" fmla="*/ 2147483647 h 1658"/>
              <a:gd name="T24" fmla="*/ 2147483647 w 2144"/>
              <a:gd name="T25" fmla="*/ 2147483647 h 1658"/>
              <a:gd name="T26" fmla="*/ 2147483647 w 2144"/>
              <a:gd name="T27" fmla="*/ 2147483647 h 1658"/>
              <a:gd name="T28" fmla="*/ 2147483647 w 2144"/>
              <a:gd name="T29" fmla="*/ 2147483647 h 1658"/>
              <a:gd name="T30" fmla="*/ 2147483647 w 2144"/>
              <a:gd name="T31" fmla="*/ 2147483647 h 1658"/>
              <a:gd name="T32" fmla="*/ 2147483647 w 2144"/>
              <a:gd name="T33" fmla="*/ 2147483647 h 1658"/>
              <a:gd name="T34" fmla="*/ 2147483647 w 2144"/>
              <a:gd name="T35" fmla="*/ 2147483647 h 1658"/>
              <a:gd name="T36" fmla="*/ 2147483647 w 2144"/>
              <a:gd name="T37" fmla="*/ 2147483647 h 1658"/>
              <a:gd name="T38" fmla="*/ 2147483647 w 2144"/>
              <a:gd name="T39" fmla="*/ 2147483647 h 1658"/>
              <a:gd name="T40" fmla="*/ 2147483647 w 2144"/>
              <a:gd name="T41" fmla="*/ 2147483647 h 1658"/>
              <a:gd name="T42" fmla="*/ 2147483647 w 2144"/>
              <a:gd name="T43" fmla="*/ 2147483647 h 1658"/>
              <a:gd name="T44" fmla="*/ 2147483647 w 2144"/>
              <a:gd name="T45" fmla="*/ 2147483647 h 1658"/>
              <a:gd name="T46" fmla="*/ 2147483647 w 2144"/>
              <a:gd name="T47" fmla="*/ 2147483647 h 1658"/>
              <a:gd name="T48" fmla="*/ 0 w 2144"/>
              <a:gd name="T49" fmla="*/ 2147483647 h 1658"/>
              <a:gd name="T50" fmla="*/ 2147483647 w 2144"/>
              <a:gd name="T51" fmla="*/ 2147483647 h 1658"/>
              <a:gd name="T52" fmla="*/ 2147483647 w 2144"/>
              <a:gd name="T53" fmla="*/ 2147483647 h 1658"/>
              <a:gd name="T54" fmla="*/ 2147483647 w 2144"/>
              <a:gd name="T55" fmla="*/ 0 h 16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4"/>
              <a:gd name="T85" fmla="*/ 0 h 1658"/>
              <a:gd name="T86" fmla="*/ 2144 w 2144"/>
              <a:gd name="T87" fmla="*/ 1658 h 16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4" h="1658">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w="9525">
            <a:solidFill>
              <a:schemeClr val="tx1"/>
            </a:solidFill>
            <a:prstDash val="dash"/>
            <a:round/>
            <a:headEnd/>
            <a:tailEnd type="stealth" w="med" len="med"/>
          </a:ln>
        </p:spPr>
        <p:txBody>
          <a:bodyPr>
            <a:prstTxWarp prst="textNoShape">
              <a:avLst/>
            </a:prstTxWarp>
          </a:bodyPr>
          <a:lstStyle/>
          <a:p>
            <a:endParaRPr lang="en-US">
              <a:solidFill>
                <a:srgbClr val="000000"/>
              </a:solidFill>
            </a:endParaRPr>
          </a:p>
        </p:txBody>
      </p:sp>
      <p:sp>
        <p:nvSpPr>
          <p:cNvPr id="84072" name="Rectangle 116"/>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1456234"/>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456235"/>
                                        </p:tgtEl>
                                        <p:attrNameLst>
                                          <p:attrName>style.visibility</p:attrName>
                                        </p:attrNameLst>
                                      </p:cBhvr>
                                      <p:to>
                                        <p:strVal val="visible"/>
                                      </p:to>
                                    </p:set>
                                    <p:animEffect transition="in" filter="wipe(up)">
                                      <p:cBhvr>
                                        <p:cTn id="14" dur="500"/>
                                        <p:tgtEl>
                                          <p:spTgt spid="1456235"/>
                                        </p:tgtEl>
                                      </p:cBhvr>
                                    </p:animEffect>
                                  </p:childTnLst>
                                </p:cTn>
                              </p:par>
                            </p:childTnLst>
                          </p:cTn>
                        </p:par>
                        <p:par>
                          <p:cTn id="15" fill="hold">
                            <p:stCondLst>
                              <p:cond delay="1000"/>
                            </p:stCondLst>
                            <p:childTnLst>
                              <p:par>
                                <p:cTn id="16" presetID="1" presetClass="exit" presetSubtype="0" fill="hold" grpId="1" nodeType="afterEffect">
                                  <p:stCondLst>
                                    <p:cond delay="5000"/>
                                  </p:stCondLst>
                                  <p:childTnLst>
                                    <p:set>
                                      <p:cBhvr>
                                        <p:cTn id="17" dur="1" fill="hold">
                                          <p:stCondLst>
                                            <p:cond delay="0"/>
                                          </p:stCondLst>
                                        </p:cTn>
                                        <p:tgtEl>
                                          <p:spTgt spid="145623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3"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4*#ppt_w"/>
                                          </p:val>
                                        </p:tav>
                                        <p:tav tm="100000">
                                          <p:val>
                                            <p:strVal val="#ppt_w"/>
                                          </p:val>
                                        </p:tav>
                                      </p:tavLst>
                                    </p:anim>
                                    <p:anim calcmode="lin" valueType="num">
                                      <p:cBhvr>
                                        <p:cTn id="23" dur="500" fill="hold"/>
                                        <p:tgtEl>
                                          <p:spTgt spid="4"/>
                                        </p:tgtEl>
                                        <p:attrNameLst>
                                          <p:attrName>ppt_h</p:attrName>
                                        </p:attrNameLst>
                                      </p:cBhvr>
                                      <p:tavLst>
                                        <p:tav tm="0">
                                          <p:val>
                                            <p:strVal val="4*#ppt_h"/>
                                          </p:val>
                                        </p:tav>
                                        <p:tav tm="100000">
                                          <p:val>
                                            <p:strVal val="#ppt_h"/>
                                          </p:val>
                                        </p:tav>
                                      </p:tavLst>
                                    </p:anim>
                                  </p:childTnLst>
                                </p:cTn>
                              </p:par>
                              <p:par>
                                <p:cTn id="24" presetID="1" presetClass="entr" presetSubtype="0" fill="hold" grpId="0" nodeType="withEffect">
                                  <p:stCondLst>
                                    <p:cond delay="0"/>
                                  </p:stCondLst>
                                  <p:childTnLst>
                                    <p:set>
                                      <p:cBhvr>
                                        <p:cTn id="25" dur="1" fill="hold">
                                          <p:stCondLst>
                                            <p:cond delay="0"/>
                                          </p:stCondLst>
                                        </p:cTn>
                                        <p:tgtEl>
                                          <p:spTgt spid="1456236"/>
                                        </p:tgtEl>
                                        <p:attrNameLst>
                                          <p:attrName>style.visibility</p:attrName>
                                        </p:attrNameLst>
                                      </p:cBhvr>
                                      <p:to>
                                        <p:strVal val="visible"/>
                                      </p:to>
                                    </p:se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456237"/>
                                        </p:tgtEl>
                                        <p:attrNameLst>
                                          <p:attrName>style.visibility</p:attrName>
                                        </p:attrNameLst>
                                      </p:cBhvr>
                                      <p:to>
                                        <p:strVal val="visible"/>
                                      </p:to>
                                    </p:set>
                                    <p:animEffect transition="in" filter="wipe(up)">
                                      <p:cBhvr>
                                        <p:cTn id="29" dur="500"/>
                                        <p:tgtEl>
                                          <p:spTgt spid="1456237"/>
                                        </p:tgtEl>
                                      </p:cBhvr>
                                    </p:animEffect>
                                  </p:childTnLst>
                                </p:cTn>
                              </p:par>
                            </p:childTnLst>
                          </p:cTn>
                        </p:par>
                        <p:par>
                          <p:cTn id="30" fill="hold">
                            <p:stCondLst>
                              <p:cond delay="1000"/>
                            </p:stCondLst>
                            <p:childTnLst>
                              <p:par>
                                <p:cTn id="31" presetID="1" presetClass="exit" presetSubtype="0" fill="hold" grpId="1" nodeType="afterEffect">
                                  <p:stCondLst>
                                    <p:cond delay="5000"/>
                                  </p:stCondLst>
                                  <p:childTnLst>
                                    <p:set>
                                      <p:cBhvr>
                                        <p:cTn id="32" dur="1" fill="hold">
                                          <p:stCondLst>
                                            <p:cond delay="0"/>
                                          </p:stCondLst>
                                        </p:cTn>
                                        <p:tgtEl>
                                          <p:spTgt spid="14562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56238"/>
                                        </p:tgtEl>
                                        <p:attrNameLst>
                                          <p:attrName>style.visibility</p:attrName>
                                        </p:attrNameLst>
                                      </p:cBhvr>
                                      <p:to>
                                        <p:strVal val="visible"/>
                                      </p:to>
                                    </p:set>
                                    <p:animEffect transition="in" filter="wipe(left)">
                                      <p:cBhvr>
                                        <p:cTn id="37" dur="500"/>
                                        <p:tgtEl>
                                          <p:spTgt spid="1456238"/>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456239"/>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grpId="1" nodeType="afterEffect">
                                  <p:stCondLst>
                                    <p:cond delay="0"/>
                                  </p:stCondLst>
                                  <p:childTnLst>
                                    <p:set>
                                      <p:cBhvr>
                                        <p:cTn id="42" dur="1" fill="hold">
                                          <p:stCondLst>
                                            <p:cond delay="0"/>
                                          </p:stCondLst>
                                        </p:cTn>
                                        <p:tgtEl>
                                          <p:spTgt spid="1456239"/>
                                        </p:tgtEl>
                                        <p:attrNameLst>
                                          <p:attrName>style.visibility</p:attrName>
                                        </p:attrNameLst>
                                      </p:cBhvr>
                                      <p:to>
                                        <p:strVal val="visible"/>
                                      </p:to>
                                    </p:se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456240"/>
                                        </p:tgtEl>
                                        <p:attrNameLst>
                                          <p:attrName>style.visibility</p:attrName>
                                        </p:attrNameLst>
                                      </p:cBhvr>
                                      <p:to>
                                        <p:strVal val="visible"/>
                                      </p:to>
                                    </p:set>
                                    <p:animEffect transition="in" filter="wipe(down)">
                                      <p:cBhvr>
                                        <p:cTn id="46" dur="500"/>
                                        <p:tgtEl>
                                          <p:spTgt spid="1456240"/>
                                        </p:tgtEl>
                                      </p:cBhvr>
                                    </p:animEffect>
                                  </p:childTnLst>
                                </p:cTn>
                              </p:par>
                            </p:childTnLst>
                          </p:cTn>
                        </p:par>
                        <p:par>
                          <p:cTn id="47" fill="hold">
                            <p:stCondLst>
                              <p:cond delay="1000"/>
                            </p:stCondLst>
                            <p:childTnLst>
                              <p:par>
                                <p:cTn id="48" presetID="1" presetClass="exit" presetSubtype="0" fill="hold" grpId="1" nodeType="afterEffect">
                                  <p:stCondLst>
                                    <p:cond delay="3000"/>
                                  </p:stCondLst>
                                  <p:childTnLst>
                                    <p:set>
                                      <p:cBhvr>
                                        <p:cTn id="49" dur="1" fill="hold">
                                          <p:stCondLst>
                                            <p:cond delay="0"/>
                                          </p:stCondLst>
                                        </p:cTn>
                                        <p:tgtEl>
                                          <p:spTgt spid="1456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6234" grpId="0" animBg="1"/>
      <p:bldP spid="1456235" grpId="0" animBg="1"/>
      <p:bldP spid="1456235" grpId="1" animBg="1"/>
      <p:bldP spid="1456236" grpId="0" animBg="1"/>
      <p:bldP spid="1456237" grpId="0" animBg="1"/>
      <p:bldP spid="1456237" grpId="1" animBg="1"/>
      <p:bldP spid="1456238" grpId="0" animBg="1"/>
      <p:bldP spid="1456239" grpId="0" animBg="1"/>
      <p:bldP spid="1456239" grpId="1" animBg="1"/>
      <p:bldP spid="1456240" grpId="0" animBg="1"/>
      <p:bldP spid="1456240"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995"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996"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997"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998"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4999"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0"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1"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2"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3"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4"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5"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6"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7"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8"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09"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0"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1"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2"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3"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4"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5"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6"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7"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8"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19"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0"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1"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2"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3"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4"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5"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6"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7"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8"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29"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0"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1"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2"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3"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4"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5"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6"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7"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8"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39"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0"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1"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2"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3"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4"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5"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6"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7"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8"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49"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0"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1"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2"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3"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4"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5"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6"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7"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8"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59"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0"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1"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2"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3"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4"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5"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6"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7"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8"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69"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0"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1"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2"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3"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4"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5"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6"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7"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8"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79"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0"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1"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2"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3"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4"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85"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2590800" y="1524000"/>
            <a:ext cx="2819400" cy="2895600"/>
            <a:chOff x="3744" y="4464"/>
            <a:chExt cx="1776" cy="1824"/>
          </a:xfrm>
        </p:grpSpPr>
        <p:sp>
          <p:nvSpPr>
            <p:cNvPr id="85096"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5098"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99"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sp>
            <p:nvSpPr>
              <p:cNvPr id="85100"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grpSp>
      </p:grpSp>
      <p:grpSp>
        <p:nvGrpSpPr>
          <p:cNvPr id="4" name="Group 102"/>
          <p:cNvGrpSpPr>
            <a:grpSpLocks/>
          </p:cNvGrpSpPr>
          <p:nvPr/>
        </p:nvGrpSpPr>
        <p:grpSpPr bwMode="auto">
          <a:xfrm>
            <a:off x="4343400" y="2895600"/>
            <a:ext cx="457200" cy="457200"/>
            <a:chOff x="4486" y="3484"/>
            <a:chExt cx="288" cy="288"/>
          </a:xfrm>
        </p:grpSpPr>
        <p:sp>
          <p:nvSpPr>
            <p:cNvPr id="85093" name="Oval 103"/>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5094" name="Line 104"/>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sp>
          <p:nvSpPr>
            <p:cNvPr id="85095" name="Line 105"/>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grpSp>
      <p:sp>
        <p:nvSpPr>
          <p:cNvPr id="85088" name="AutoShape 106"/>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85089" name="AutoShape 107"/>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85090" name="AutoShape 108"/>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sp>
        <p:nvSpPr>
          <p:cNvPr id="85092" name="Rectangle 112"/>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417 -2.61624E-6 L 0.0625 0.02221 " pathEditMode="relative" rAng="0" ptsTypes="AA">
                                      <p:cBhvr>
                                        <p:cTn id="6" dur="2000" fill="hold"/>
                                        <p:tgtEl>
                                          <p:spTgt spid="2"/>
                                        </p:tgtEl>
                                        <p:attrNameLst>
                                          <p:attrName>ppt_x</p:attrName>
                                          <p:attrName>ppt_y</p:attrName>
                                        </p:attrNameLst>
                                      </p:cBhvr>
                                      <p:rCtr x="2900" y="110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19"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0"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1"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2"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3"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4"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5"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6"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7"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8"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29"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0"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1"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2"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3"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4"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5"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6"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7"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8"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39"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0"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1"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2"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3"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4"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5"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6"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7"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8"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49"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0"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1"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2"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3"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4"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5"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6"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7"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8"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59"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0"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1"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2"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3"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4"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5"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6"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7"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8"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69"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0"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1"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2"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3"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4"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5"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6"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7"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8"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79"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0"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1"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2"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3"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4"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5"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6"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7"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8"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89"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0"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1"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2"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3"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4"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5"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6"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7"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8"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099"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0"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1"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2"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3"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4"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5"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6"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7"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8"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09"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3167063" y="1676400"/>
            <a:ext cx="2819400" cy="2895600"/>
            <a:chOff x="3744" y="4464"/>
            <a:chExt cx="1776" cy="1824"/>
          </a:xfrm>
        </p:grpSpPr>
        <p:sp>
          <p:nvSpPr>
            <p:cNvPr id="86121"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6123"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24"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sp>
            <p:nvSpPr>
              <p:cNvPr id="86125"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grpSp>
      </p:grpSp>
      <p:sp>
        <p:nvSpPr>
          <p:cNvPr id="86111" name="AutoShape 102"/>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86112" name="AutoShape 103"/>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86113" name="AutoShape 104"/>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grpSp>
        <p:nvGrpSpPr>
          <p:cNvPr id="4" name="Group 105"/>
          <p:cNvGrpSpPr>
            <a:grpSpLocks/>
          </p:cNvGrpSpPr>
          <p:nvPr/>
        </p:nvGrpSpPr>
        <p:grpSpPr bwMode="auto">
          <a:xfrm>
            <a:off x="5029200" y="3200400"/>
            <a:ext cx="457200" cy="457200"/>
            <a:chOff x="4486" y="3484"/>
            <a:chExt cx="288" cy="288"/>
          </a:xfrm>
        </p:grpSpPr>
        <p:sp>
          <p:nvSpPr>
            <p:cNvPr id="86118" name="Oval 106"/>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6119" name="Line 107"/>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sp>
          <p:nvSpPr>
            <p:cNvPr id="86120" name="Line 108"/>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grpSp>
      <p:sp>
        <p:nvSpPr>
          <p:cNvPr id="1460333" name="AutoShape 109"/>
          <p:cNvSpPr>
            <a:spLocks noChangeArrowheads="1"/>
          </p:cNvSpPr>
          <p:nvPr/>
        </p:nvSpPr>
        <p:spPr bwMode="auto">
          <a:xfrm rot="1324470">
            <a:off x="4565650" y="3200400"/>
            <a:ext cx="685800" cy="152400"/>
          </a:xfrm>
          <a:prstGeom prst="rightArrow">
            <a:avLst>
              <a:gd name="adj1" fmla="val 50000"/>
              <a:gd name="adj2" fmla="val 112500"/>
            </a:avLst>
          </a:prstGeom>
          <a:solidFill>
            <a:srgbClr val="FFFF00"/>
          </a:solidFill>
          <a:ln w="9525">
            <a:solidFill>
              <a:schemeClr val="tx1"/>
            </a:solidFill>
            <a:miter lim="800000"/>
            <a:headEnd/>
            <a:tailEnd/>
          </a:ln>
        </p:spPr>
        <p:txBody>
          <a:bodyPr wrap="none" anchor="b" anchorCtr="1">
            <a:prstTxWarp prst="textNoShape">
              <a:avLst/>
            </a:prstTxWarp>
          </a:bodyPr>
          <a:lstStyle/>
          <a:p>
            <a:pPr algn="ctr"/>
            <a:endParaRPr lang="en-US">
              <a:solidFill>
                <a:srgbClr val="000000"/>
              </a:solidFill>
              <a:ea typeface="Arial" pitchFamily="-104" charset="0"/>
              <a:cs typeface="Arial" pitchFamily="-104" charset="0"/>
            </a:endParaRPr>
          </a:p>
        </p:txBody>
      </p:sp>
      <p:sp>
        <p:nvSpPr>
          <p:cNvPr id="86117" name="Rectangle 113"/>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5000"/>
                                  </p:stCondLst>
                                  <p:childTnLst>
                                    <p:set>
                                      <p:cBhvr>
                                        <p:cTn id="11" dur="1" fill="hold">
                                          <p:stCondLst>
                                            <p:cond delay="0"/>
                                          </p:stCondLst>
                                        </p:cTn>
                                        <p:tgtEl>
                                          <p:spTgt spid="1460333"/>
                                        </p:tgtEl>
                                        <p:attrNameLst>
                                          <p:attrName>style.visibility</p:attrName>
                                        </p:attrNameLst>
                                      </p:cBhvr>
                                      <p:to>
                                        <p:strVal val="visible"/>
                                      </p:to>
                                    </p:set>
                                    <p:animEffect transition="in" filter="wipe(left)">
                                      <p:cBhvr>
                                        <p:cTn id="12" dur="500"/>
                                        <p:tgtEl>
                                          <p:spTgt spid="1460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3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srcRect/>
          <a:stretch>
            <a:fillRect/>
          </a:stretch>
        </p:blipFill>
        <p:spPr bwMode="auto">
          <a:xfrm>
            <a:off x="2397125" y="1277938"/>
            <a:ext cx="4343400" cy="4292600"/>
          </a:xfrm>
          <a:prstGeom prst="rect">
            <a:avLst/>
          </a:prstGeom>
          <a:noFill/>
          <a:ln w="12700">
            <a:noFill/>
            <a:miter lim="800000"/>
            <a:headEnd/>
            <a:tailEnd/>
          </a:ln>
        </p:spPr>
      </p:pic>
      <p:sp>
        <p:nvSpPr>
          <p:cNvPr id="70659" name="Title 2"/>
          <p:cNvSpPr>
            <a:spLocks noGrp="1"/>
          </p:cNvSpPr>
          <p:nvPr>
            <p:ph type="title"/>
          </p:nvPr>
        </p:nvSpPr>
        <p:spPr>
          <a:xfrm>
            <a:off x="0" y="274638"/>
            <a:ext cx="9144000" cy="1143000"/>
          </a:xfrm>
        </p:spPr>
        <p:txBody>
          <a:bodyPr/>
          <a:lstStyle/>
          <a:p>
            <a:r>
              <a:rPr lang="en-US" smtClean="0">
                <a:ea typeface="ＭＳ Ｐゴシック" pitchFamily="-1" charset="-128"/>
                <a:cs typeface="ＭＳ Ｐゴシック" pitchFamily="-1" charset="-128"/>
              </a:rPr>
              <a:t>Segmentation is a global process </a:t>
            </a:r>
          </a:p>
        </p:txBody>
      </p:sp>
      <p:sp>
        <p:nvSpPr>
          <p:cNvPr id="70660" name="TextBox 3"/>
          <p:cNvSpPr txBox="1">
            <a:spLocks noChangeArrowheads="1"/>
          </p:cNvSpPr>
          <p:nvPr/>
        </p:nvSpPr>
        <p:spPr bwMode="auto">
          <a:xfrm>
            <a:off x="2819400" y="5562600"/>
            <a:ext cx="3584575"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What are the occluded numbers?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3"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4"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5"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6"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7"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8"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49"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0"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1"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2"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3"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4"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5"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6"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7"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8"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59"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0"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1"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2"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3"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4"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5"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6"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7"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8"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69"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0"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1"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2"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3"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4"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5"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6"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7"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8"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79"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0"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1"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2"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3"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4"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5"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6"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7"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8"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89"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0"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1"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2"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3"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4"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5"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6"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7"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8"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099"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0"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1"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2"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3"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4"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5"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6"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7"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8"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09"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0"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1"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2"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3"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4"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5"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6"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7"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8"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19"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0"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1"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2"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3"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4"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5"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6"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7"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8"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29"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30"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31"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32"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33"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3167063" y="1676400"/>
            <a:ext cx="2819400" cy="2895600"/>
            <a:chOff x="3744" y="4464"/>
            <a:chExt cx="1776" cy="1824"/>
          </a:xfrm>
        </p:grpSpPr>
        <p:sp>
          <p:nvSpPr>
            <p:cNvPr id="87144"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7146"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47"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sp>
            <p:nvSpPr>
              <p:cNvPr id="87148"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grpSp>
      </p:grpSp>
      <p:sp>
        <p:nvSpPr>
          <p:cNvPr id="87135" name="AutoShape 102"/>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87136" name="AutoShape 103"/>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87137" name="AutoShape 104"/>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grpSp>
        <p:nvGrpSpPr>
          <p:cNvPr id="4" name="Group 105"/>
          <p:cNvGrpSpPr>
            <a:grpSpLocks/>
          </p:cNvGrpSpPr>
          <p:nvPr/>
        </p:nvGrpSpPr>
        <p:grpSpPr bwMode="auto">
          <a:xfrm>
            <a:off x="5029200" y="3200400"/>
            <a:ext cx="457200" cy="457200"/>
            <a:chOff x="4486" y="3484"/>
            <a:chExt cx="288" cy="288"/>
          </a:xfrm>
        </p:grpSpPr>
        <p:sp>
          <p:nvSpPr>
            <p:cNvPr id="87141" name="Oval 106"/>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7142" name="Line 107"/>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sp>
          <p:nvSpPr>
            <p:cNvPr id="87143" name="Line 108"/>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grpSp>
      <p:sp>
        <p:nvSpPr>
          <p:cNvPr id="87140" name="Rectangle 113"/>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 5.82929E-7 L 0.075 0.04441 " pathEditMode="relative" rAng="0" ptsTypes="AA">
                                      <p:cBhvr>
                                        <p:cTn id="6" dur="2000" fill="hold"/>
                                        <p:tgtEl>
                                          <p:spTgt spid="2"/>
                                        </p:tgtEl>
                                        <p:attrNameLst>
                                          <p:attrName>ppt_x</p:attrName>
                                          <p:attrName>ppt_y</p:attrName>
                                        </p:attrNameLst>
                                      </p:cBhvr>
                                      <p:rCtr x="3800" y="220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67"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68"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69"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0"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1"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2"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3"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4"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5"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6"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7"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8"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79"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0"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1"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2"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3"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4"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5"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6"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7"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8"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89"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0"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1"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2"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3"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4"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5"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6"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7"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8"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099"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0"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1"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2"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3"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4"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5"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6"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7"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8"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09"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0"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1"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2"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3"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4"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5"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6"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7"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8"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19"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0"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1"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2"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3"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4"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5"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6"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7"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8"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29"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0"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1"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2"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3"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4"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5"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6"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7"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8"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39"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0"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1"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2"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3"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4"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5"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6"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7"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8"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49"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0"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1"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2"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3"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4"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5"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6"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57"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3841750" y="1981200"/>
            <a:ext cx="2819400" cy="2895600"/>
            <a:chOff x="3744" y="4464"/>
            <a:chExt cx="1776" cy="1824"/>
          </a:xfrm>
        </p:grpSpPr>
        <p:sp>
          <p:nvSpPr>
            <p:cNvPr id="88169"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8171"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72"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sp>
            <p:nvSpPr>
              <p:cNvPr id="88173"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grpSp>
      </p:grpSp>
      <p:sp>
        <p:nvSpPr>
          <p:cNvPr id="88159" name="AutoShape 102"/>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88160" name="AutoShape 103"/>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88161" name="AutoShape 104"/>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grpSp>
        <p:nvGrpSpPr>
          <p:cNvPr id="4" name="Group 105"/>
          <p:cNvGrpSpPr>
            <a:grpSpLocks/>
          </p:cNvGrpSpPr>
          <p:nvPr/>
        </p:nvGrpSpPr>
        <p:grpSpPr bwMode="auto">
          <a:xfrm>
            <a:off x="5389563" y="3265488"/>
            <a:ext cx="457200" cy="457200"/>
            <a:chOff x="4486" y="3484"/>
            <a:chExt cx="288" cy="288"/>
          </a:xfrm>
        </p:grpSpPr>
        <p:sp>
          <p:nvSpPr>
            <p:cNvPr id="88166" name="Oval 106"/>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67" name="Line 107"/>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sp>
          <p:nvSpPr>
            <p:cNvPr id="88168" name="Line 108"/>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grpSp>
      <p:sp>
        <p:nvSpPr>
          <p:cNvPr id="1464429" name="AutoShape 109"/>
          <p:cNvSpPr>
            <a:spLocks noChangeArrowheads="1"/>
          </p:cNvSpPr>
          <p:nvPr/>
        </p:nvSpPr>
        <p:spPr bwMode="auto">
          <a:xfrm rot="618372">
            <a:off x="5280025" y="337502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8165" name="Rectangle 113"/>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3000"/>
                                  </p:stCondLst>
                                  <p:childTnLst>
                                    <p:set>
                                      <p:cBhvr>
                                        <p:cTn id="11" dur="1" fill="hold">
                                          <p:stCondLst>
                                            <p:cond delay="0"/>
                                          </p:stCondLst>
                                        </p:cTn>
                                        <p:tgtEl>
                                          <p:spTgt spid="1464429"/>
                                        </p:tgtEl>
                                        <p:attrNameLst>
                                          <p:attrName>style.visibility</p:attrName>
                                        </p:attrNameLst>
                                      </p:cBhvr>
                                      <p:to>
                                        <p:strVal val="visible"/>
                                      </p:to>
                                    </p:set>
                                    <p:animEffect transition="in" filter="wipe(left)">
                                      <p:cBhvr>
                                        <p:cTn id="12" dur="500"/>
                                        <p:tgtEl>
                                          <p:spTgt spid="1464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2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1"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2"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3"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4"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5"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6"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7"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8"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099"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0"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1"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2"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3"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4"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5"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6"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7"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8"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09"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0"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1"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2"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3"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4"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5"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6"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7"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8"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19"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0"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1"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2"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3"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4"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5"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6"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7"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8"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29"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0"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1"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2"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3"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4"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5"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6"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7"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8"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39"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0"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1"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2"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3"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4"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5"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6"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7"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8"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49"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0"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1"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2"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3"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4"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5"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6"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7"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8"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59"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0"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1"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2"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3"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4"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5"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6"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7"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8"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69"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0"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1"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2"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3"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4"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5"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6"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7"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8"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79"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80"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81"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3841750" y="1981200"/>
            <a:ext cx="2819400" cy="2895600"/>
            <a:chOff x="3744" y="4464"/>
            <a:chExt cx="1776" cy="1824"/>
          </a:xfrm>
        </p:grpSpPr>
        <p:sp>
          <p:nvSpPr>
            <p:cNvPr id="89192"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89194"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95"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sp>
            <p:nvSpPr>
              <p:cNvPr id="89196"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grpSp>
      </p:grpSp>
      <p:sp>
        <p:nvSpPr>
          <p:cNvPr id="89183" name="AutoShape 102"/>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89184" name="AutoShape 103"/>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sp>
        <p:nvSpPr>
          <p:cNvPr id="89185" name="AutoShape 104"/>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Mean Shift</a:t>
            </a:r>
          </a:p>
          <a:p>
            <a:pPr algn="ctr"/>
            <a:r>
              <a:rPr lang="en-US" sz="1600">
                <a:solidFill>
                  <a:srgbClr val="000000"/>
                </a:solidFill>
                <a:ea typeface="Arial" pitchFamily="-104" charset="0"/>
                <a:cs typeface="Arial" pitchFamily="-104" charset="0"/>
              </a:rPr>
              <a:t>vector</a:t>
            </a:r>
          </a:p>
        </p:txBody>
      </p:sp>
      <p:grpSp>
        <p:nvGrpSpPr>
          <p:cNvPr id="4" name="Group 105"/>
          <p:cNvGrpSpPr>
            <a:grpSpLocks/>
          </p:cNvGrpSpPr>
          <p:nvPr/>
        </p:nvGrpSpPr>
        <p:grpSpPr bwMode="auto">
          <a:xfrm>
            <a:off x="5389563" y="3265488"/>
            <a:ext cx="457200" cy="457200"/>
            <a:chOff x="4486" y="3484"/>
            <a:chExt cx="288" cy="288"/>
          </a:xfrm>
        </p:grpSpPr>
        <p:sp>
          <p:nvSpPr>
            <p:cNvPr id="89189" name="Oval 106"/>
            <p:cNvSpPr>
              <a:spLocks noChangeArrowheads="1"/>
            </p:cNvSpPr>
            <p:nvPr/>
          </p:nvSpPr>
          <p:spPr bwMode="auto">
            <a:xfrm>
              <a:off x="4560" y="3552"/>
              <a:ext cx="144" cy="144"/>
            </a:xfrm>
            <a:prstGeom prst="ellipse">
              <a:avLst/>
            </a:prstGeom>
            <a:noFill/>
            <a:ln w="1905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89190" name="Line 107"/>
            <p:cNvSpPr>
              <a:spLocks noChangeShapeType="1"/>
            </p:cNvSpPr>
            <p:nvPr/>
          </p:nvSpPr>
          <p:spPr bwMode="auto">
            <a:xfrm>
              <a:off x="4632" y="3484"/>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sp>
          <p:nvSpPr>
            <p:cNvPr id="89191" name="Line 108"/>
            <p:cNvSpPr>
              <a:spLocks noChangeShapeType="1"/>
            </p:cNvSpPr>
            <p:nvPr/>
          </p:nvSpPr>
          <p:spPr bwMode="auto">
            <a:xfrm rot="-5400000">
              <a:off x="4630" y="3482"/>
              <a:ext cx="0" cy="288"/>
            </a:xfrm>
            <a:prstGeom prst="line">
              <a:avLst/>
            </a:prstGeom>
            <a:noFill/>
            <a:ln w="9525">
              <a:solidFill>
                <a:srgbClr val="FF9900"/>
              </a:solidFill>
              <a:round/>
              <a:headEnd/>
              <a:tailEnd/>
            </a:ln>
          </p:spPr>
          <p:txBody>
            <a:bodyPr>
              <a:prstTxWarp prst="textNoShape">
                <a:avLst/>
              </a:prstTxWarp>
            </a:bodyPr>
            <a:lstStyle/>
            <a:p>
              <a:endParaRPr lang="en-US">
                <a:solidFill>
                  <a:srgbClr val="000000"/>
                </a:solidFill>
              </a:endParaRPr>
            </a:p>
          </p:txBody>
        </p:sp>
      </p:grpSp>
      <p:sp>
        <p:nvSpPr>
          <p:cNvPr id="89188" name="Rectangle 112"/>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3.01874E-6 L 0.03993 0.01111 " pathEditMode="relative" rAng="0" ptsTypes="AA">
                                      <p:cBhvr>
                                        <p:cTn id="6" dur="2000" fill="hold"/>
                                        <p:tgtEl>
                                          <p:spTgt spid="2"/>
                                        </p:tgtEl>
                                        <p:attrNameLst>
                                          <p:attrName>ppt_x</p:attrName>
                                          <p:attrName>ppt_y</p:attrName>
                                        </p:attrNameLst>
                                      </p:cBhvr>
                                      <p:rCtr x="2000" y="60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Oval 3"/>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15" name="Oval 4"/>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16" name="Oval 5"/>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17" name="Oval 6"/>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18" name="Oval 7"/>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19" name="Oval 8"/>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0" name="Oval 9"/>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1" name="Oval 10"/>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2" name="Oval 11"/>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3" name="Oval 12"/>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4" name="Oval 13"/>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5" name="Oval 14"/>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6" name="Oval 15"/>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7" name="Oval 16"/>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8" name="Oval 17"/>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29" name="Oval 18"/>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0" name="Oval 19"/>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1" name="Oval 20"/>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2" name="Oval 21"/>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3" name="Oval 22"/>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4" name="Oval 23"/>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5" name="Oval 24"/>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6" name="Oval 25"/>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7" name="Oval 26"/>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8" name="Oval 27"/>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39" name="Oval 28"/>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0" name="Oval 29"/>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1" name="Oval 30"/>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2" name="Oval 31"/>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3" name="Oval 32"/>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4" name="Oval 33"/>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5" name="Oval 34"/>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6" name="Oval 35"/>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7" name="Oval 36"/>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8" name="Oval 37"/>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49" name="Oval 38"/>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0" name="Oval 39"/>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1" name="Oval 40"/>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2" name="Oval 41"/>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3" name="Oval 42"/>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4" name="Oval 43"/>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5" name="Oval 44"/>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6" name="Oval 45"/>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7" name="Oval 46"/>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8" name="Oval 47"/>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59" name="Oval 48"/>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0" name="Oval 49"/>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1" name="Oval 50"/>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2" name="Oval 51"/>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3" name="Oval 52"/>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4" name="Oval 53"/>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5" name="Oval 54"/>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6" name="Oval 55"/>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7" name="Oval 56"/>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8" name="Oval 57"/>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69" name="Oval 58"/>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0" name="Oval 59"/>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1" name="Oval 60"/>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2" name="Oval 61"/>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3" name="Oval 62"/>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4" name="Oval 63"/>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5" name="Oval 64"/>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6" name="Oval 65"/>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7" name="Oval 66"/>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8" name="Oval 67"/>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79" name="Oval 68"/>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0" name="Oval 69"/>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1" name="Oval 70"/>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2" name="Oval 71"/>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3" name="Oval 72"/>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4" name="Oval 73"/>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5" name="Oval 74"/>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6" name="Oval 75"/>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7" name="Oval 76"/>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8" name="Oval 77"/>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89" name="Oval 78"/>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0" name="Oval 79"/>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1" name="Oval 80"/>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2" name="Oval 81"/>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3" name="Oval 82"/>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4" name="Oval 83"/>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5" name="Oval 84"/>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6" name="Oval 85"/>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7" name="Oval 86"/>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8" name="Oval 87"/>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199" name="Oval 88"/>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0" name="Oval 89"/>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1" name="Oval 90"/>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2" name="Oval 91"/>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3" name="Oval 92"/>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4" name="Oval 93"/>
          <p:cNvSpPr>
            <a:spLocks noChangeArrowheads="1"/>
          </p:cNvSpPr>
          <p:nvPr/>
        </p:nvSpPr>
        <p:spPr bwMode="auto">
          <a:xfrm>
            <a:off x="1143000" y="12192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05" name="Oval 94"/>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w="9525">
            <a:no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2" name="Group 96"/>
          <p:cNvGrpSpPr>
            <a:grpSpLocks/>
          </p:cNvGrpSpPr>
          <p:nvPr/>
        </p:nvGrpSpPr>
        <p:grpSpPr bwMode="auto">
          <a:xfrm>
            <a:off x="4211638" y="2047875"/>
            <a:ext cx="2819400" cy="2895600"/>
            <a:chOff x="3744" y="4464"/>
            <a:chExt cx="1776" cy="1824"/>
          </a:xfrm>
        </p:grpSpPr>
        <p:sp>
          <p:nvSpPr>
            <p:cNvPr id="90215" name="Oval 97"/>
            <p:cNvSpPr>
              <a:spLocks noChangeArrowheads="1"/>
            </p:cNvSpPr>
            <p:nvPr/>
          </p:nvSpPr>
          <p:spPr bwMode="auto">
            <a:xfrm>
              <a:off x="3744" y="4464"/>
              <a:ext cx="1776" cy="1824"/>
            </a:xfrm>
            <a:prstGeom prst="ellipse">
              <a:avLst/>
            </a:prstGeom>
            <a:noFill/>
            <a:ln w="28575">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grpSp>
          <p:nvGrpSpPr>
            <p:cNvPr id="3" name="Group 98"/>
            <p:cNvGrpSpPr>
              <a:grpSpLocks/>
            </p:cNvGrpSpPr>
            <p:nvPr/>
          </p:nvGrpSpPr>
          <p:grpSpPr bwMode="auto">
            <a:xfrm>
              <a:off x="4491" y="5231"/>
              <a:ext cx="288" cy="288"/>
              <a:chOff x="4486" y="3484"/>
              <a:chExt cx="288" cy="288"/>
            </a:xfrm>
          </p:grpSpPr>
          <p:sp>
            <p:nvSpPr>
              <p:cNvPr id="90217" name="Oval 99"/>
              <p:cNvSpPr>
                <a:spLocks noChangeArrowheads="1"/>
              </p:cNvSpPr>
              <p:nvPr/>
            </p:nvSpPr>
            <p:spPr bwMode="auto">
              <a:xfrm>
                <a:off x="4560" y="3552"/>
                <a:ext cx="144" cy="144"/>
              </a:xfrm>
              <a:prstGeom prst="ellipse">
                <a:avLst/>
              </a:prstGeom>
              <a:noFill/>
              <a:ln w="19050">
                <a:solidFill>
                  <a:srgbClr val="00CCFF"/>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18" name="Line 100"/>
              <p:cNvSpPr>
                <a:spLocks noChangeShapeType="1"/>
              </p:cNvSpPr>
              <p:nvPr/>
            </p:nvSpPr>
            <p:spPr bwMode="auto">
              <a:xfrm>
                <a:off x="4632" y="3484"/>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sp>
            <p:nvSpPr>
              <p:cNvPr id="90219" name="Line 101"/>
              <p:cNvSpPr>
                <a:spLocks noChangeShapeType="1"/>
              </p:cNvSpPr>
              <p:nvPr/>
            </p:nvSpPr>
            <p:spPr bwMode="auto">
              <a:xfrm rot="-5400000">
                <a:off x="4630" y="3482"/>
                <a:ext cx="0" cy="288"/>
              </a:xfrm>
              <a:prstGeom prst="line">
                <a:avLst/>
              </a:prstGeom>
              <a:noFill/>
              <a:ln w="9525">
                <a:solidFill>
                  <a:srgbClr val="00CCFF"/>
                </a:solidFill>
                <a:round/>
                <a:headEnd/>
                <a:tailEnd/>
              </a:ln>
            </p:spPr>
            <p:txBody>
              <a:bodyPr>
                <a:prstTxWarp prst="textNoShape">
                  <a:avLst/>
                </a:prstTxWarp>
              </a:bodyPr>
              <a:lstStyle/>
              <a:p>
                <a:endParaRPr lang="en-US">
                  <a:solidFill>
                    <a:srgbClr val="000000"/>
                  </a:solidFill>
                </a:endParaRPr>
              </a:p>
            </p:txBody>
          </p:sp>
        </p:grpSp>
      </p:grpSp>
      <p:sp>
        <p:nvSpPr>
          <p:cNvPr id="90207" name="AutoShape 102"/>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Search</a:t>
            </a:r>
            <a:br>
              <a:rPr lang="en-US" sz="1600">
                <a:solidFill>
                  <a:srgbClr val="000000"/>
                </a:solidFill>
                <a:ea typeface="Arial" pitchFamily="-104" charset="0"/>
                <a:cs typeface="Arial" pitchFamily="-104" charset="0"/>
              </a:rPr>
            </a:br>
            <a:r>
              <a:rPr lang="en-US" sz="1600">
                <a:solidFill>
                  <a:srgbClr val="000000"/>
                </a:solidFill>
                <a:ea typeface="Arial" pitchFamily="-104" charset="0"/>
                <a:cs typeface="Arial" pitchFamily="-104" charset="0"/>
              </a:rPr>
              <a:t>window</a:t>
            </a:r>
          </a:p>
        </p:txBody>
      </p:sp>
      <p:sp>
        <p:nvSpPr>
          <p:cNvPr id="90208" name="AutoShape 103"/>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p:spPr>
        <p:txBody>
          <a:bodyPr wrap="none" anchor="ctr">
            <a:prstTxWarp prst="textNoShape">
              <a:avLst/>
            </a:prstTxWarp>
          </a:bodyPr>
          <a:lstStyle/>
          <a:p>
            <a:pPr algn="ctr"/>
            <a:r>
              <a:rPr lang="en-US" sz="1600">
                <a:solidFill>
                  <a:srgbClr val="000000"/>
                </a:solidFill>
                <a:ea typeface="Arial" pitchFamily="-104" charset="0"/>
                <a:cs typeface="Arial" pitchFamily="-104" charset="0"/>
              </a:rPr>
              <a:t>Center of</a:t>
            </a:r>
          </a:p>
          <a:p>
            <a:pPr algn="ctr"/>
            <a:r>
              <a:rPr lang="en-US" sz="1600">
                <a:solidFill>
                  <a:srgbClr val="000000"/>
                </a:solidFill>
                <a:ea typeface="Arial" pitchFamily="-104" charset="0"/>
                <a:cs typeface="Arial" pitchFamily="-104" charset="0"/>
              </a:rPr>
              <a:t>mass</a:t>
            </a:r>
          </a:p>
        </p:txBody>
      </p:sp>
      <p:grpSp>
        <p:nvGrpSpPr>
          <p:cNvPr id="4" name="Group 104"/>
          <p:cNvGrpSpPr>
            <a:grpSpLocks/>
          </p:cNvGrpSpPr>
          <p:nvPr/>
        </p:nvGrpSpPr>
        <p:grpSpPr bwMode="auto">
          <a:xfrm>
            <a:off x="5389563" y="3265488"/>
            <a:ext cx="457200" cy="457200"/>
            <a:chOff x="4486" y="3484"/>
            <a:chExt cx="288" cy="288"/>
          </a:xfrm>
        </p:grpSpPr>
        <p:sp>
          <p:nvSpPr>
            <p:cNvPr id="90212" name="Oval 105"/>
            <p:cNvSpPr>
              <a:spLocks noChangeArrowheads="1"/>
            </p:cNvSpPr>
            <p:nvPr/>
          </p:nvSpPr>
          <p:spPr bwMode="auto">
            <a:xfrm>
              <a:off x="4560" y="3552"/>
              <a:ext cx="144" cy="144"/>
            </a:xfrm>
            <a:prstGeom prst="ellipse">
              <a:avLst/>
            </a:prstGeom>
            <a:noFill/>
            <a:ln w="38100">
              <a:solidFill>
                <a:srgbClr val="FF9900"/>
              </a:solidFill>
              <a:round/>
              <a:headEnd/>
              <a:tailEnd/>
            </a:ln>
          </p:spPr>
          <p:txBody>
            <a:bodyPr wrap="none" anchor="ctr">
              <a:prstTxWarp prst="textNoShape">
                <a:avLst/>
              </a:prstTxWarp>
            </a:bodyPr>
            <a:lstStyle/>
            <a:p>
              <a:pPr eaLnBrk="0" hangingPunct="0"/>
              <a:endParaRPr lang="en-US" sz="2400" b="1">
                <a:solidFill>
                  <a:srgbClr val="000000"/>
                </a:solidFill>
                <a:ea typeface="Arial" pitchFamily="-104" charset="0"/>
                <a:cs typeface="Arial" pitchFamily="-104" charset="0"/>
              </a:endParaRPr>
            </a:p>
          </p:txBody>
        </p:sp>
        <p:sp>
          <p:nvSpPr>
            <p:cNvPr id="90213" name="Line 106"/>
            <p:cNvSpPr>
              <a:spLocks noChangeShapeType="1"/>
            </p:cNvSpPr>
            <p:nvPr/>
          </p:nvSpPr>
          <p:spPr bwMode="auto">
            <a:xfrm>
              <a:off x="4632" y="3484"/>
              <a:ext cx="0" cy="288"/>
            </a:xfrm>
            <a:prstGeom prst="line">
              <a:avLst/>
            </a:prstGeom>
            <a:noFill/>
            <a:ln w="38100">
              <a:solidFill>
                <a:srgbClr val="FF9900"/>
              </a:solidFill>
              <a:round/>
              <a:headEnd/>
              <a:tailEnd/>
            </a:ln>
          </p:spPr>
          <p:txBody>
            <a:bodyPr>
              <a:prstTxWarp prst="textNoShape">
                <a:avLst/>
              </a:prstTxWarp>
            </a:bodyPr>
            <a:lstStyle/>
            <a:p>
              <a:endParaRPr lang="en-US">
                <a:solidFill>
                  <a:srgbClr val="000000"/>
                </a:solidFill>
              </a:endParaRPr>
            </a:p>
          </p:txBody>
        </p:sp>
        <p:sp>
          <p:nvSpPr>
            <p:cNvPr id="90214" name="Line 107"/>
            <p:cNvSpPr>
              <a:spLocks noChangeShapeType="1"/>
            </p:cNvSpPr>
            <p:nvPr/>
          </p:nvSpPr>
          <p:spPr bwMode="auto">
            <a:xfrm rot="-5400000">
              <a:off x="4630" y="3482"/>
              <a:ext cx="0" cy="288"/>
            </a:xfrm>
            <a:prstGeom prst="line">
              <a:avLst/>
            </a:prstGeom>
            <a:noFill/>
            <a:ln w="38100">
              <a:solidFill>
                <a:srgbClr val="FF9900"/>
              </a:solidFill>
              <a:round/>
              <a:headEnd/>
              <a:tailEnd/>
            </a:ln>
          </p:spPr>
          <p:txBody>
            <a:bodyPr>
              <a:prstTxWarp prst="textNoShape">
                <a:avLst/>
              </a:prstTxWarp>
            </a:bodyPr>
            <a:lstStyle/>
            <a:p>
              <a:endParaRPr lang="en-US">
                <a:solidFill>
                  <a:srgbClr val="000000"/>
                </a:solidFill>
              </a:endParaRPr>
            </a:p>
          </p:txBody>
        </p:sp>
      </p:grpSp>
      <p:sp>
        <p:nvSpPr>
          <p:cNvPr id="90211" name="Rectangle 111"/>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ea typeface="Arial" pitchFamily="-104" charset="0"/>
                <a:cs typeface="Arial" pitchFamily="-104" charset="0"/>
              </a:rPr>
              <a:t>Slide by Y. Ukrainitz &amp; B. Sarel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1"/>
          <p:cNvSpPr>
            <a:spLocks noGrp="1" noChangeArrowheads="1"/>
          </p:cNvSpPr>
          <p:nvPr>
            <p:ph type="body" idx="1"/>
          </p:nvPr>
        </p:nvSpPr>
        <p:spPr>
          <a:xfrm>
            <a:off x="457200" y="1066800"/>
            <a:ext cx="8229600" cy="4525963"/>
          </a:xfrm>
        </p:spPr>
        <p:txBody>
          <a:bodyPr/>
          <a:lstStyle/>
          <a:p>
            <a:pPr>
              <a:buFontTx/>
              <a:buChar char="•"/>
            </a:pPr>
            <a:r>
              <a:rPr lang="en-US" dirty="0">
                <a:latin typeface="Avenir Book"/>
                <a:cs typeface="Avenir Book"/>
              </a:rPr>
              <a:t>Cluster: all data points in the attraction basin of a mode</a:t>
            </a:r>
          </a:p>
          <a:p>
            <a:pPr>
              <a:buFontTx/>
              <a:buChar char="•"/>
            </a:pPr>
            <a:r>
              <a:rPr lang="en-US" dirty="0">
                <a:latin typeface="Avenir Book"/>
                <a:cs typeface="Avenir Book"/>
              </a:rPr>
              <a:t>Attraction basin: the region for which all trajectories lead to the same mode</a:t>
            </a:r>
          </a:p>
        </p:txBody>
      </p:sp>
      <p:grpSp>
        <p:nvGrpSpPr>
          <p:cNvPr id="2" name="Group 32"/>
          <p:cNvGrpSpPr>
            <a:grpSpLocks/>
          </p:cNvGrpSpPr>
          <p:nvPr/>
        </p:nvGrpSpPr>
        <p:grpSpPr bwMode="auto">
          <a:xfrm>
            <a:off x="1981200" y="3048000"/>
            <a:ext cx="5257800" cy="3057525"/>
            <a:chOff x="1776" y="1965"/>
            <a:chExt cx="2064" cy="1200"/>
          </a:xfrm>
        </p:grpSpPr>
        <p:grpSp>
          <p:nvGrpSpPr>
            <p:cNvPr id="3" name="Group 4"/>
            <p:cNvGrpSpPr>
              <a:grpSpLocks/>
            </p:cNvGrpSpPr>
            <p:nvPr/>
          </p:nvGrpSpPr>
          <p:grpSpPr bwMode="auto">
            <a:xfrm>
              <a:off x="1776" y="1965"/>
              <a:ext cx="1152" cy="1200"/>
              <a:chOff x="432" y="2256"/>
              <a:chExt cx="672" cy="672"/>
            </a:xfrm>
          </p:grpSpPr>
          <p:sp>
            <p:nvSpPr>
              <p:cNvPr id="91163" name="Rectangle 5"/>
              <p:cNvSpPr>
                <a:spLocks noChangeArrowheads="1"/>
              </p:cNvSpPr>
              <p:nvPr/>
            </p:nvSpPr>
            <p:spPr bwMode="auto">
              <a:xfrm>
                <a:off x="432" y="2256"/>
                <a:ext cx="672" cy="672"/>
              </a:xfrm>
              <a:prstGeom prst="rect">
                <a:avLst/>
              </a:prstGeom>
              <a:noFill/>
              <a:ln w="9525">
                <a:noFill/>
                <a:miter lim="800000"/>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pic>
            <p:nvPicPr>
              <p:cNvPr id="91164" name="Picture 6" descr="Random Distribution"/>
              <p:cNvPicPr>
                <a:picLocks noChangeAspect="1" noChangeArrowheads="1"/>
              </p:cNvPicPr>
              <p:nvPr/>
            </p:nvPicPr>
            <p:blipFill>
              <a:blip r:embed="rId3"/>
              <a:srcRect/>
              <a:stretch>
                <a:fillRect/>
              </a:stretch>
            </p:blipFill>
            <p:spPr bwMode="auto">
              <a:xfrm>
                <a:off x="480" y="2312"/>
                <a:ext cx="576" cy="567"/>
              </a:xfrm>
              <a:prstGeom prst="rect">
                <a:avLst/>
              </a:prstGeom>
              <a:noFill/>
              <a:ln w="9525">
                <a:noFill/>
                <a:miter lim="800000"/>
                <a:headEnd/>
                <a:tailEnd/>
              </a:ln>
            </p:spPr>
          </p:pic>
        </p:grpSp>
        <p:grpSp>
          <p:nvGrpSpPr>
            <p:cNvPr id="4" name="Group 7"/>
            <p:cNvGrpSpPr>
              <a:grpSpLocks/>
            </p:cNvGrpSpPr>
            <p:nvPr/>
          </p:nvGrpSpPr>
          <p:grpSpPr bwMode="auto">
            <a:xfrm>
              <a:off x="2688" y="1965"/>
              <a:ext cx="1152" cy="1200"/>
              <a:chOff x="432" y="2256"/>
              <a:chExt cx="672" cy="672"/>
            </a:xfrm>
          </p:grpSpPr>
          <p:sp>
            <p:nvSpPr>
              <p:cNvPr id="91161" name="Rectangle 8"/>
              <p:cNvSpPr>
                <a:spLocks noChangeArrowheads="1"/>
              </p:cNvSpPr>
              <p:nvPr/>
            </p:nvSpPr>
            <p:spPr bwMode="auto">
              <a:xfrm>
                <a:off x="432" y="2256"/>
                <a:ext cx="672" cy="672"/>
              </a:xfrm>
              <a:prstGeom prst="rect">
                <a:avLst/>
              </a:prstGeom>
              <a:noFill/>
              <a:ln w="9525">
                <a:noFill/>
                <a:miter lim="800000"/>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pic>
            <p:nvPicPr>
              <p:cNvPr id="91162" name="Picture 9" descr="Random Distribution"/>
              <p:cNvPicPr>
                <a:picLocks noChangeAspect="1" noChangeArrowheads="1"/>
              </p:cNvPicPr>
              <p:nvPr/>
            </p:nvPicPr>
            <p:blipFill>
              <a:blip r:embed="rId3"/>
              <a:srcRect/>
              <a:stretch>
                <a:fillRect/>
              </a:stretch>
            </p:blipFill>
            <p:spPr bwMode="auto">
              <a:xfrm>
                <a:off x="480" y="2312"/>
                <a:ext cx="576" cy="567"/>
              </a:xfrm>
              <a:prstGeom prst="rect">
                <a:avLst/>
              </a:prstGeom>
              <a:noFill/>
              <a:ln w="9525">
                <a:noFill/>
                <a:miter lim="800000"/>
                <a:headEnd/>
                <a:tailEnd/>
              </a:ln>
            </p:spPr>
          </p:pic>
        </p:grpSp>
        <p:sp>
          <p:nvSpPr>
            <p:cNvPr id="91144" name="Freeform 10"/>
            <p:cNvSpPr>
              <a:spLocks/>
            </p:cNvSpPr>
            <p:nvPr/>
          </p:nvSpPr>
          <p:spPr bwMode="auto">
            <a:xfrm>
              <a:off x="1796" y="2043"/>
              <a:ext cx="1036" cy="1091"/>
            </a:xfrm>
            <a:custGeom>
              <a:avLst/>
              <a:gdLst>
                <a:gd name="T0" fmla="*/ 564 w 1036"/>
                <a:gd name="T1" fmla="*/ 66 h 1091"/>
                <a:gd name="T2" fmla="*/ 220 w 1036"/>
                <a:gd name="T3" fmla="*/ 2 h 1091"/>
                <a:gd name="T4" fmla="*/ 60 w 1036"/>
                <a:gd name="T5" fmla="*/ 34 h 1091"/>
                <a:gd name="T6" fmla="*/ 60 w 1036"/>
                <a:gd name="T7" fmla="*/ 354 h 1091"/>
                <a:gd name="T8" fmla="*/ 36 w 1036"/>
                <a:gd name="T9" fmla="*/ 626 h 1091"/>
                <a:gd name="T10" fmla="*/ 52 w 1036"/>
                <a:gd name="T11" fmla="*/ 858 h 1091"/>
                <a:gd name="T12" fmla="*/ 76 w 1036"/>
                <a:gd name="T13" fmla="*/ 970 h 1091"/>
                <a:gd name="T14" fmla="*/ 140 w 1036"/>
                <a:gd name="T15" fmla="*/ 1042 h 1091"/>
                <a:gd name="T16" fmla="*/ 228 w 1036"/>
                <a:gd name="T17" fmla="*/ 1082 h 1091"/>
                <a:gd name="T18" fmla="*/ 348 w 1036"/>
                <a:gd name="T19" fmla="*/ 1074 h 1091"/>
                <a:gd name="T20" fmla="*/ 396 w 1036"/>
                <a:gd name="T21" fmla="*/ 1058 h 1091"/>
                <a:gd name="T22" fmla="*/ 420 w 1036"/>
                <a:gd name="T23" fmla="*/ 1050 h 1091"/>
                <a:gd name="T24" fmla="*/ 516 w 1036"/>
                <a:gd name="T25" fmla="*/ 994 h 1091"/>
                <a:gd name="T26" fmla="*/ 692 w 1036"/>
                <a:gd name="T27" fmla="*/ 1034 h 1091"/>
                <a:gd name="T28" fmla="*/ 860 w 1036"/>
                <a:gd name="T29" fmla="*/ 1090 h 1091"/>
                <a:gd name="T30" fmla="*/ 972 w 1036"/>
                <a:gd name="T31" fmla="*/ 1082 h 1091"/>
                <a:gd name="T32" fmla="*/ 1036 w 1036"/>
                <a:gd name="T33" fmla="*/ 954 h 1091"/>
                <a:gd name="T34" fmla="*/ 1028 w 1036"/>
                <a:gd name="T35" fmla="*/ 858 h 1091"/>
                <a:gd name="T36" fmla="*/ 1012 w 1036"/>
                <a:gd name="T37" fmla="*/ 714 h 1091"/>
                <a:gd name="T38" fmla="*/ 884 w 1036"/>
                <a:gd name="T39" fmla="*/ 114 h 1091"/>
                <a:gd name="T40" fmla="*/ 700 w 1036"/>
                <a:gd name="T41" fmla="*/ 42 h 1091"/>
                <a:gd name="T42" fmla="*/ 564 w 1036"/>
                <a:gd name="T43" fmla="*/ 66 h 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6"/>
                <a:gd name="T67" fmla="*/ 0 h 1091"/>
                <a:gd name="T68" fmla="*/ 1036 w 1036"/>
                <a:gd name="T69" fmla="*/ 1091 h 10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6" h="1091">
                  <a:moveTo>
                    <a:pt x="564" y="66"/>
                  </a:moveTo>
                  <a:cubicBezTo>
                    <a:pt x="470" y="4"/>
                    <a:pt x="330" y="18"/>
                    <a:pt x="220" y="2"/>
                  </a:cubicBezTo>
                  <a:cubicBezTo>
                    <a:pt x="155" y="7"/>
                    <a:pt x="111" y="0"/>
                    <a:pt x="60" y="34"/>
                  </a:cubicBezTo>
                  <a:cubicBezTo>
                    <a:pt x="0" y="124"/>
                    <a:pt x="40" y="253"/>
                    <a:pt x="60" y="354"/>
                  </a:cubicBezTo>
                  <a:cubicBezTo>
                    <a:pt x="55" y="446"/>
                    <a:pt x="47" y="535"/>
                    <a:pt x="36" y="626"/>
                  </a:cubicBezTo>
                  <a:cubicBezTo>
                    <a:pt x="44" y="783"/>
                    <a:pt x="39" y="745"/>
                    <a:pt x="52" y="858"/>
                  </a:cubicBezTo>
                  <a:cubicBezTo>
                    <a:pt x="55" y="885"/>
                    <a:pt x="59" y="944"/>
                    <a:pt x="76" y="970"/>
                  </a:cubicBezTo>
                  <a:cubicBezTo>
                    <a:pt x="105" y="1013"/>
                    <a:pt x="85" y="987"/>
                    <a:pt x="140" y="1042"/>
                  </a:cubicBezTo>
                  <a:cubicBezTo>
                    <a:pt x="157" y="1059"/>
                    <a:pt x="206" y="1071"/>
                    <a:pt x="228" y="1082"/>
                  </a:cubicBezTo>
                  <a:cubicBezTo>
                    <a:pt x="268" y="1079"/>
                    <a:pt x="308" y="1080"/>
                    <a:pt x="348" y="1074"/>
                  </a:cubicBezTo>
                  <a:cubicBezTo>
                    <a:pt x="365" y="1072"/>
                    <a:pt x="380" y="1063"/>
                    <a:pt x="396" y="1058"/>
                  </a:cubicBezTo>
                  <a:cubicBezTo>
                    <a:pt x="404" y="1055"/>
                    <a:pt x="420" y="1050"/>
                    <a:pt x="420" y="1050"/>
                  </a:cubicBezTo>
                  <a:cubicBezTo>
                    <a:pt x="446" y="1024"/>
                    <a:pt x="480" y="1006"/>
                    <a:pt x="516" y="994"/>
                  </a:cubicBezTo>
                  <a:cubicBezTo>
                    <a:pt x="575" y="1001"/>
                    <a:pt x="638" y="1007"/>
                    <a:pt x="692" y="1034"/>
                  </a:cubicBezTo>
                  <a:cubicBezTo>
                    <a:pt x="751" y="1063"/>
                    <a:pt x="795" y="1079"/>
                    <a:pt x="860" y="1090"/>
                  </a:cubicBezTo>
                  <a:cubicBezTo>
                    <a:pt x="897" y="1087"/>
                    <a:pt x="936" y="1091"/>
                    <a:pt x="972" y="1082"/>
                  </a:cubicBezTo>
                  <a:cubicBezTo>
                    <a:pt x="1008" y="1074"/>
                    <a:pt x="1028" y="986"/>
                    <a:pt x="1036" y="954"/>
                  </a:cubicBezTo>
                  <a:cubicBezTo>
                    <a:pt x="1033" y="922"/>
                    <a:pt x="1031" y="890"/>
                    <a:pt x="1028" y="858"/>
                  </a:cubicBezTo>
                  <a:cubicBezTo>
                    <a:pt x="1023" y="810"/>
                    <a:pt x="1012" y="714"/>
                    <a:pt x="1012" y="714"/>
                  </a:cubicBezTo>
                  <a:cubicBezTo>
                    <a:pt x="1003" y="515"/>
                    <a:pt x="999" y="286"/>
                    <a:pt x="884" y="114"/>
                  </a:cubicBezTo>
                  <a:cubicBezTo>
                    <a:pt x="851" y="65"/>
                    <a:pt x="750" y="49"/>
                    <a:pt x="700" y="42"/>
                  </a:cubicBezTo>
                  <a:cubicBezTo>
                    <a:pt x="640" y="47"/>
                    <a:pt x="611" y="43"/>
                    <a:pt x="564" y="66"/>
                  </a:cubicBezTo>
                  <a:close/>
                </a:path>
              </a:pathLst>
            </a:custGeom>
            <a:noFill/>
            <a:ln w="28575">
              <a:solidFill>
                <a:schemeClr val="folHlink"/>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1145" name="Freeform 11"/>
            <p:cNvSpPr>
              <a:spLocks/>
            </p:cNvSpPr>
            <p:nvPr/>
          </p:nvSpPr>
          <p:spPr bwMode="auto">
            <a:xfrm>
              <a:off x="2752" y="2060"/>
              <a:ext cx="1040" cy="1065"/>
            </a:xfrm>
            <a:custGeom>
              <a:avLst/>
              <a:gdLst>
                <a:gd name="T0" fmla="*/ 80 w 1040"/>
                <a:gd name="T1" fmla="*/ 33 h 1065"/>
                <a:gd name="T2" fmla="*/ 56 w 1040"/>
                <a:gd name="T3" fmla="*/ 41 h 1065"/>
                <a:gd name="T4" fmla="*/ 40 w 1040"/>
                <a:gd name="T5" fmla="*/ 89 h 1065"/>
                <a:gd name="T6" fmla="*/ 24 w 1040"/>
                <a:gd name="T7" fmla="*/ 113 h 1065"/>
                <a:gd name="T8" fmla="*/ 0 w 1040"/>
                <a:gd name="T9" fmla="*/ 201 h 1065"/>
                <a:gd name="T10" fmla="*/ 32 w 1040"/>
                <a:gd name="T11" fmla="*/ 305 h 1065"/>
                <a:gd name="T12" fmla="*/ 64 w 1040"/>
                <a:gd name="T13" fmla="*/ 617 h 1065"/>
                <a:gd name="T14" fmla="*/ 64 w 1040"/>
                <a:gd name="T15" fmla="*/ 865 h 1065"/>
                <a:gd name="T16" fmla="*/ 80 w 1040"/>
                <a:gd name="T17" fmla="*/ 913 h 1065"/>
                <a:gd name="T18" fmla="*/ 88 w 1040"/>
                <a:gd name="T19" fmla="*/ 937 h 1065"/>
                <a:gd name="T20" fmla="*/ 88 w 1040"/>
                <a:gd name="T21" fmla="*/ 1049 h 1065"/>
                <a:gd name="T22" fmla="*/ 136 w 1040"/>
                <a:gd name="T23" fmla="*/ 1065 h 1065"/>
                <a:gd name="T24" fmla="*/ 216 w 1040"/>
                <a:gd name="T25" fmla="*/ 1041 h 1065"/>
                <a:gd name="T26" fmla="*/ 240 w 1040"/>
                <a:gd name="T27" fmla="*/ 1033 h 1065"/>
                <a:gd name="T28" fmla="*/ 448 w 1040"/>
                <a:gd name="T29" fmla="*/ 1033 h 1065"/>
                <a:gd name="T30" fmla="*/ 512 w 1040"/>
                <a:gd name="T31" fmla="*/ 977 h 1065"/>
                <a:gd name="T32" fmla="*/ 608 w 1040"/>
                <a:gd name="T33" fmla="*/ 985 h 1065"/>
                <a:gd name="T34" fmla="*/ 784 w 1040"/>
                <a:gd name="T35" fmla="*/ 1033 h 1065"/>
                <a:gd name="T36" fmla="*/ 904 w 1040"/>
                <a:gd name="T37" fmla="*/ 1025 h 1065"/>
                <a:gd name="T38" fmla="*/ 944 w 1040"/>
                <a:gd name="T39" fmla="*/ 985 h 1065"/>
                <a:gd name="T40" fmla="*/ 1008 w 1040"/>
                <a:gd name="T41" fmla="*/ 833 h 1065"/>
                <a:gd name="T42" fmla="*/ 1040 w 1040"/>
                <a:gd name="T43" fmla="*/ 585 h 1065"/>
                <a:gd name="T44" fmla="*/ 1024 w 1040"/>
                <a:gd name="T45" fmla="*/ 473 h 1065"/>
                <a:gd name="T46" fmla="*/ 1008 w 1040"/>
                <a:gd name="T47" fmla="*/ 441 h 1065"/>
                <a:gd name="T48" fmla="*/ 992 w 1040"/>
                <a:gd name="T49" fmla="*/ 393 h 1065"/>
                <a:gd name="T50" fmla="*/ 904 w 1040"/>
                <a:gd name="T51" fmla="*/ 161 h 1065"/>
                <a:gd name="T52" fmla="*/ 880 w 1040"/>
                <a:gd name="T53" fmla="*/ 137 h 1065"/>
                <a:gd name="T54" fmla="*/ 832 w 1040"/>
                <a:gd name="T55" fmla="*/ 105 h 1065"/>
                <a:gd name="T56" fmla="*/ 736 w 1040"/>
                <a:gd name="T57" fmla="*/ 57 h 1065"/>
                <a:gd name="T58" fmla="*/ 488 w 1040"/>
                <a:gd name="T59" fmla="*/ 65 h 1065"/>
                <a:gd name="T60" fmla="*/ 328 w 1040"/>
                <a:gd name="T61" fmla="*/ 25 h 1065"/>
                <a:gd name="T62" fmla="*/ 160 w 1040"/>
                <a:gd name="T63" fmla="*/ 1 h 1065"/>
                <a:gd name="T64" fmla="*/ 72 w 1040"/>
                <a:gd name="T65" fmla="*/ 9 h 1065"/>
                <a:gd name="T66" fmla="*/ 64 w 1040"/>
                <a:gd name="T67" fmla="*/ 33 h 1065"/>
                <a:gd name="T68" fmla="*/ 80 w 1040"/>
                <a:gd name="T69" fmla="*/ 33 h 10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40"/>
                <a:gd name="T106" fmla="*/ 0 h 1065"/>
                <a:gd name="T107" fmla="*/ 1040 w 1040"/>
                <a:gd name="T108" fmla="*/ 1065 h 10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40" h="1065">
                  <a:moveTo>
                    <a:pt x="80" y="33"/>
                  </a:moveTo>
                  <a:cubicBezTo>
                    <a:pt x="72" y="36"/>
                    <a:pt x="61" y="34"/>
                    <a:pt x="56" y="41"/>
                  </a:cubicBezTo>
                  <a:cubicBezTo>
                    <a:pt x="46" y="55"/>
                    <a:pt x="45" y="73"/>
                    <a:pt x="40" y="89"/>
                  </a:cubicBezTo>
                  <a:cubicBezTo>
                    <a:pt x="37" y="98"/>
                    <a:pt x="28" y="104"/>
                    <a:pt x="24" y="113"/>
                  </a:cubicBezTo>
                  <a:cubicBezTo>
                    <a:pt x="9" y="146"/>
                    <a:pt x="7" y="167"/>
                    <a:pt x="0" y="201"/>
                  </a:cubicBezTo>
                  <a:cubicBezTo>
                    <a:pt x="7" y="247"/>
                    <a:pt x="7" y="268"/>
                    <a:pt x="32" y="305"/>
                  </a:cubicBezTo>
                  <a:cubicBezTo>
                    <a:pt x="56" y="402"/>
                    <a:pt x="54" y="516"/>
                    <a:pt x="64" y="617"/>
                  </a:cubicBezTo>
                  <a:cubicBezTo>
                    <a:pt x="59" y="713"/>
                    <a:pt x="49" y="774"/>
                    <a:pt x="64" y="865"/>
                  </a:cubicBezTo>
                  <a:cubicBezTo>
                    <a:pt x="67" y="882"/>
                    <a:pt x="75" y="897"/>
                    <a:pt x="80" y="913"/>
                  </a:cubicBezTo>
                  <a:cubicBezTo>
                    <a:pt x="83" y="921"/>
                    <a:pt x="88" y="937"/>
                    <a:pt x="88" y="937"/>
                  </a:cubicBezTo>
                  <a:cubicBezTo>
                    <a:pt x="86" y="952"/>
                    <a:pt x="70" y="1029"/>
                    <a:pt x="88" y="1049"/>
                  </a:cubicBezTo>
                  <a:cubicBezTo>
                    <a:pt x="99" y="1062"/>
                    <a:pt x="136" y="1065"/>
                    <a:pt x="136" y="1065"/>
                  </a:cubicBezTo>
                  <a:cubicBezTo>
                    <a:pt x="184" y="1053"/>
                    <a:pt x="158" y="1060"/>
                    <a:pt x="216" y="1041"/>
                  </a:cubicBezTo>
                  <a:cubicBezTo>
                    <a:pt x="224" y="1038"/>
                    <a:pt x="240" y="1033"/>
                    <a:pt x="240" y="1033"/>
                  </a:cubicBezTo>
                  <a:cubicBezTo>
                    <a:pt x="313" y="1040"/>
                    <a:pt x="373" y="1050"/>
                    <a:pt x="448" y="1033"/>
                  </a:cubicBezTo>
                  <a:cubicBezTo>
                    <a:pt x="471" y="1028"/>
                    <a:pt x="478" y="988"/>
                    <a:pt x="512" y="977"/>
                  </a:cubicBezTo>
                  <a:cubicBezTo>
                    <a:pt x="544" y="980"/>
                    <a:pt x="576" y="980"/>
                    <a:pt x="608" y="985"/>
                  </a:cubicBezTo>
                  <a:cubicBezTo>
                    <a:pt x="668" y="994"/>
                    <a:pt x="724" y="1021"/>
                    <a:pt x="784" y="1033"/>
                  </a:cubicBezTo>
                  <a:cubicBezTo>
                    <a:pt x="824" y="1030"/>
                    <a:pt x="864" y="1032"/>
                    <a:pt x="904" y="1025"/>
                  </a:cubicBezTo>
                  <a:cubicBezTo>
                    <a:pt x="921" y="1022"/>
                    <a:pt x="938" y="998"/>
                    <a:pt x="944" y="985"/>
                  </a:cubicBezTo>
                  <a:cubicBezTo>
                    <a:pt x="966" y="934"/>
                    <a:pt x="983" y="883"/>
                    <a:pt x="1008" y="833"/>
                  </a:cubicBezTo>
                  <a:cubicBezTo>
                    <a:pt x="1022" y="750"/>
                    <a:pt x="1032" y="669"/>
                    <a:pt x="1040" y="585"/>
                  </a:cubicBezTo>
                  <a:cubicBezTo>
                    <a:pt x="1036" y="540"/>
                    <a:pt x="1040" y="510"/>
                    <a:pt x="1024" y="473"/>
                  </a:cubicBezTo>
                  <a:cubicBezTo>
                    <a:pt x="1019" y="462"/>
                    <a:pt x="1012" y="452"/>
                    <a:pt x="1008" y="441"/>
                  </a:cubicBezTo>
                  <a:cubicBezTo>
                    <a:pt x="1002" y="425"/>
                    <a:pt x="992" y="393"/>
                    <a:pt x="992" y="393"/>
                  </a:cubicBezTo>
                  <a:cubicBezTo>
                    <a:pt x="1001" y="296"/>
                    <a:pt x="1012" y="197"/>
                    <a:pt x="904" y="161"/>
                  </a:cubicBezTo>
                  <a:cubicBezTo>
                    <a:pt x="896" y="153"/>
                    <a:pt x="889" y="144"/>
                    <a:pt x="880" y="137"/>
                  </a:cubicBezTo>
                  <a:cubicBezTo>
                    <a:pt x="865" y="125"/>
                    <a:pt x="832" y="105"/>
                    <a:pt x="832" y="105"/>
                  </a:cubicBezTo>
                  <a:cubicBezTo>
                    <a:pt x="806" y="66"/>
                    <a:pt x="778" y="71"/>
                    <a:pt x="736" y="57"/>
                  </a:cubicBezTo>
                  <a:cubicBezTo>
                    <a:pt x="630" y="78"/>
                    <a:pt x="654" y="72"/>
                    <a:pt x="488" y="65"/>
                  </a:cubicBezTo>
                  <a:cubicBezTo>
                    <a:pt x="412" y="57"/>
                    <a:pt x="391" y="46"/>
                    <a:pt x="328" y="25"/>
                  </a:cubicBezTo>
                  <a:cubicBezTo>
                    <a:pt x="277" y="8"/>
                    <a:pt x="213" y="6"/>
                    <a:pt x="160" y="1"/>
                  </a:cubicBezTo>
                  <a:cubicBezTo>
                    <a:pt x="131" y="4"/>
                    <a:pt x="100" y="0"/>
                    <a:pt x="72" y="9"/>
                  </a:cubicBezTo>
                  <a:cubicBezTo>
                    <a:pt x="64" y="12"/>
                    <a:pt x="61" y="25"/>
                    <a:pt x="64" y="33"/>
                  </a:cubicBezTo>
                  <a:cubicBezTo>
                    <a:pt x="66" y="38"/>
                    <a:pt x="75" y="33"/>
                    <a:pt x="80" y="33"/>
                  </a:cubicBezTo>
                  <a:close/>
                </a:path>
              </a:pathLst>
            </a:custGeom>
            <a:noFill/>
            <a:ln w="28575">
              <a:solidFill>
                <a:srgbClr val="3399FF"/>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1146" name="Freeform 12"/>
            <p:cNvSpPr>
              <a:spLocks/>
            </p:cNvSpPr>
            <p:nvPr/>
          </p:nvSpPr>
          <p:spPr bwMode="auto">
            <a:xfrm>
              <a:off x="2000" y="2605"/>
              <a:ext cx="264" cy="416"/>
            </a:xfrm>
            <a:custGeom>
              <a:avLst/>
              <a:gdLst>
                <a:gd name="T0" fmla="*/ 0 w 264"/>
                <a:gd name="T1" fmla="*/ 416 h 416"/>
                <a:gd name="T2" fmla="*/ 120 w 264"/>
                <a:gd name="T3" fmla="*/ 336 h 416"/>
                <a:gd name="T4" fmla="*/ 152 w 264"/>
                <a:gd name="T5" fmla="*/ 232 h 416"/>
                <a:gd name="T6" fmla="*/ 232 w 264"/>
                <a:gd name="T7" fmla="*/ 40 h 416"/>
                <a:gd name="T8" fmla="*/ 264 w 264"/>
                <a:gd name="T9" fmla="*/ 0 h 416"/>
                <a:gd name="T10" fmla="*/ 0 60000 65536"/>
                <a:gd name="T11" fmla="*/ 0 60000 65536"/>
                <a:gd name="T12" fmla="*/ 0 60000 65536"/>
                <a:gd name="T13" fmla="*/ 0 60000 65536"/>
                <a:gd name="T14" fmla="*/ 0 60000 65536"/>
                <a:gd name="T15" fmla="*/ 0 w 264"/>
                <a:gd name="T16" fmla="*/ 0 h 416"/>
                <a:gd name="T17" fmla="*/ 264 w 264"/>
                <a:gd name="T18" fmla="*/ 416 h 416"/>
              </a:gdLst>
              <a:ahLst/>
              <a:cxnLst>
                <a:cxn ang="T10">
                  <a:pos x="T0" y="T1"/>
                </a:cxn>
                <a:cxn ang="T11">
                  <a:pos x="T2" y="T3"/>
                </a:cxn>
                <a:cxn ang="T12">
                  <a:pos x="T4" y="T5"/>
                </a:cxn>
                <a:cxn ang="T13">
                  <a:pos x="T6" y="T7"/>
                </a:cxn>
                <a:cxn ang="T14">
                  <a:pos x="T8" y="T9"/>
                </a:cxn>
              </a:cxnLst>
              <a:rect l="T15" t="T16" r="T17" b="T18"/>
              <a:pathLst>
                <a:path w="264" h="416">
                  <a:moveTo>
                    <a:pt x="0" y="416"/>
                  </a:moveTo>
                  <a:cubicBezTo>
                    <a:pt x="46" y="401"/>
                    <a:pt x="86" y="370"/>
                    <a:pt x="120" y="336"/>
                  </a:cubicBezTo>
                  <a:cubicBezTo>
                    <a:pt x="134" y="294"/>
                    <a:pt x="147" y="282"/>
                    <a:pt x="152" y="232"/>
                  </a:cubicBezTo>
                  <a:cubicBezTo>
                    <a:pt x="159" y="157"/>
                    <a:pt x="146" y="69"/>
                    <a:pt x="232" y="40"/>
                  </a:cubicBezTo>
                  <a:cubicBezTo>
                    <a:pt x="260" y="12"/>
                    <a:pt x="251" y="26"/>
                    <a:pt x="264" y="0"/>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47" name="Freeform 13"/>
            <p:cNvSpPr>
              <a:spLocks/>
            </p:cNvSpPr>
            <p:nvPr/>
          </p:nvSpPr>
          <p:spPr bwMode="auto">
            <a:xfrm>
              <a:off x="1920" y="2581"/>
              <a:ext cx="336" cy="96"/>
            </a:xfrm>
            <a:custGeom>
              <a:avLst/>
              <a:gdLst>
                <a:gd name="T0" fmla="*/ 0 w 336"/>
                <a:gd name="T1" fmla="*/ 96 h 96"/>
                <a:gd name="T2" fmla="*/ 144 w 336"/>
                <a:gd name="T3" fmla="*/ 72 h 96"/>
                <a:gd name="T4" fmla="*/ 312 w 336"/>
                <a:gd name="T5" fmla="*/ 24 h 96"/>
                <a:gd name="T6" fmla="*/ 336 w 336"/>
                <a:gd name="T7" fmla="*/ 0 h 96"/>
                <a:gd name="T8" fmla="*/ 0 60000 65536"/>
                <a:gd name="T9" fmla="*/ 0 60000 65536"/>
                <a:gd name="T10" fmla="*/ 0 60000 65536"/>
                <a:gd name="T11" fmla="*/ 0 60000 65536"/>
                <a:gd name="T12" fmla="*/ 0 w 336"/>
                <a:gd name="T13" fmla="*/ 0 h 96"/>
                <a:gd name="T14" fmla="*/ 336 w 336"/>
                <a:gd name="T15" fmla="*/ 96 h 96"/>
              </a:gdLst>
              <a:ahLst/>
              <a:cxnLst>
                <a:cxn ang="T8">
                  <a:pos x="T0" y="T1"/>
                </a:cxn>
                <a:cxn ang="T9">
                  <a:pos x="T2" y="T3"/>
                </a:cxn>
                <a:cxn ang="T10">
                  <a:pos x="T4" y="T5"/>
                </a:cxn>
                <a:cxn ang="T11">
                  <a:pos x="T6" y="T7"/>
                </a:cxn>
              </a:cxnLst>
              <a:rect l="T12" t="T13" r="T14" b="T15"/>
              <a:pathLst>
                <a:path w="336" h="96">
                  <a:moveTo>
                    <a:pt x="0" y="96"/>
                  </a:moveTo>
                  <a:cubicBezTo>
                    <a:pt x="48" y="84"/>
                    <a:pt x="97" y="85"/>
                    <a:pt x="144" y="72"/>
                  </a:cubicBezTo>
                  <a:cubicBezTo>
                    <a:pt x="201" y="56"/>
                    <a:pt x="253" y="36"/>
                    <a:pt x="312" y="24"/>
                  </a:cubicBezTo>
                  <a:cubicBezTo>
                    <a:pt x="320" y="16"/>
                    <a:pt x="336" y="0"/>
                    <a:pt x="336" y="0"/>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48" name="Freeform 14"/>
            <p:cNvSpPr>
              <a:spLocks/>
            </p:cNvSpPr>
            <p:nvPr/>
          </p:nvSpPr>
          <p:spPr bwMode="auto">
            <a:xfrm>
              <a:off x="1912" y="2177"/>
              <a:ext cx="344" cy="388"/>
            </a:xfrm>
            <a:custGeom>
              <a:avLst/>
              <a:gdLst>
                <a:gd name="T0" fmla="*/ 32 w 344"/>
                <a:gd name="T1" fmla="*/ 44 h 388"/>
                <a:gd name="T2" fmla="*/ 16 w 344"/>
                <a:gd name="T3" fmla="*/ 100 h 388"/>
                <a:gd name="T4" fmla="*/ 0 w 344"/>
                <a:gd name="T5" fmla="*/ 148 h 388"/>
                <a:gd name="T6" fmla="*/ 8 w 344"/>
                <a:gd name="T7" fmla="*/ 244 h 388"/>
                <a:gd name="T8" fmla="*/ 232 w 344"/>
                <a:gd name="T9" fmla="*/ 308 h 388"/>
                <a:gd name="T10" fmla="*/ 344 w 344"/>
                <a:gd name="T11" fmla="*/ 388 h 388"/>
                <a:gd name="T12" fmla="*/ 0 60000 65536"/>
                <a:gd name="T13" fmla="*/ 0 60000 65536"/>
                <a:gd name="T14" fmla="*/ 0 60000 65536"/>
                <a:gd name="T15" fmla="*/ 0 60000 65536"/>
                <a:gd name="T16" fmla="*/ 0 60000 65536"/>
                <a:gd name="T17" fmla="*/ 0 60000 65536"/>
                <a:gd name="T18" fmla="*/ 0 w 344"/>
                <a:gd name="T19" fmla="*/ 0 h 388"/>
                <a:gd name="T20" fmla="*/ 344 w 344"/>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344" h="388">
                  <a:moveTo>
                    <a:pt x="32" y="44"/>
                  </a:moveTo>
                  <a:cubicBezTo>
                    <a:pt x="5" y="125"/>
                    <a:pt x="46" y="0"/>
                    <a:pt x="16" y="100"/>
                  </a:cubicBezTo>
                  <a:cubicBezTo>
                    <a:pt x="11" y="116"/>
                    <a:pt x="0" y="148"/>
                    <a:pt x="0" y="148"/>
                  </a:cubicBezTo>
                  <a:cubicBezTo>
                    <a:pt x="3" y="180"/>
                    <a:pt x="2" y="213"/>
                    <a:pt x="8" y="244"/>
                  </a:cubicBezTo>
                  <a:cubicBezTo>
                    <a:pt x="25" y="331"/>
                    <a:pt x="203" y="307"/>
                    <a:pt x="232" y="308"/>
                  </a:cubicBezTo>
                  <a:cubicBezTo>
                    <a:pt x="280" y="324"/>
                    <a:pt x="310" y="354"/>
                    <a:pt x="344" y="388"/>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49" name="Freeform 15"/>
            <p:cNvSpPr>
              <a:spLocks/>
            </p:cNvSpPr>
            <p:nvPr/>
          </p:nvSpPr>
          <p:spPr bwMode="auto">
            <a:xfrm>
              <a:off x="2146" y="2181"/>
              <a:ext cx="158" cy="376"/>
            </a:xfrm>
            <a:custGeom>
              <a:avLst/>
              <a:gdLst>
                <a:gd name="T0" fmla="*/ 22 w 158"/>
                <a:gd name="T1" fmla="*/ 0 h 376"/>
                <a:gd name="T2" fmla="*/ 30 w 158"/>
                <a:gd name="T3" fmla="*/ 168 h 376"/>
                <a:gd name="T4" fmla="*/ 102 w 158"/>
                <a:gd name="T5" fmla="*/ 224 h 376"/>
                <a:gd name="T6" fmla="*/ 126 w 158"/>
                <a:gd name="T7" fmla="*/ 240 h 376"/>
                <a:gd name="T8" fmla="*/ 142 w 158"/>
                <a:gd name="T9" fmla="*/ 264 h 376"/>
                <a:gd name="T10" fmla="*/ 158 w 158"/>
                <a:gd name="T11" fmla="*/ 312 h 376"/>
                <a:gd name="T12" fmla="*/ 150 w 158"/>
                <a:gd name="T13" fmla="*/ 376 h 376"/>
                <a:gd name="T14" fmla="*/ 0 60000 65536"/>
                <a:gd name="T15" fmla="*/ 0 60000 65536"/>
                <a:gd name="T16" fmla="*/ 0 60000 65536"/>
                <a:gd name="T17" fmla="*/ 0 60000 65536"/>
                <a:gd name="T18" fmla="*/ 0 60000 65536"/>
                <a:gd name="T19" fmla="*/ 0 60000 65536"/>
                <a:gd name="T20" fmla="*/ 0 60000 65536"/>
                <a:gd name="T21" fmla="*/ 0 w 158"/>
                <a:gd name="T22" fmla="*/ 0 h 376"/>
                <a:gd name="T23" fmla="*/ 158 w 15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376">
                  <a:moveTo>
                    <a:pt x="22" y="0"/>
                  </a:moveTo>
                  <a:cubicBezTo>
                    <a:pt x="16" y="49"/>
                    <a:pt x="0" y="123"/>
                    <a:pt x="30" y="168"/>
                  </a:cubicBezTo>
                  <a:cubicBezTo>
                    <a:pt x="45" y="191"/>
                    <a:pt x="83" y="211"/>
                    <a:pt x="102" y="224"/>
                  </a:cubicBezTo>
                  <a:cubicBezTo>
                    <a:pt x="110" y="229"/>
                    <a:pt x="126" y="240"/>
                    <a:pt x="126" y="240"/>
                  </a:cubicBezTo>
                  <a:cubicBezTo>
                    <a:pt x="131" y="248"/>
                    <a:pt x="138" y="255"/>
                    <a:pt x="142" y="264"/>
                  </a:cubicBezTo>
                  <a:cubicBezTo>
                    <a:pt x="149" y="279"/>
                    <a:pt x="158" y="312"/>
                    <a:pt x="158" y="312"/>
                  </a:cubicBezTo>
                  <a:cubicBezTo>
                    <a:pt x="155" y="333"/>
                    <a:pt x="150" y="376"/>
                    <a:pt x="150" y="376"/>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50" name="Freeform 16"/>
            <p:cNvSpPr>
              <a:spLocks/>
            </p:cNvSpPr>
            <p:nvPr/>
          </p:nvSpPr>
          <p:spPr bwMode="auto">
            <a:xfrm>
              <a:off x="2336" y="2197"/>
              <a:ext cx="296" cy="352"/>
            </a:xfrm>
            <a:custGeom>
              <a:avLst/>
              <a:gdLst>
                <a:gd name="T0" fmla="*/ 296 w 296"/>
                <a:gd name="T1" fmla="*/ 0 h 352"/>
                <a:gd name="T2" fmla="*/ 200 w 296"/>
                <a:gd name="T3" fmla="*/ 56 h 352"/>
                <a:gd name="T4" fmla="*/ 8 w 296"/>
                <a:gd name="T5" fmla="*/ 104 h 352"/>
                <a:gd name="T6" fmla="*/ 32 w 296"/>
                <a:gd name="T7" fmla="*/ 200 h 352"/>
                <a:gd name="T8" fmla="*/ 40 w 296"/>
                <a:gd name="T9" fmla="*/ 224 h 352"/>
                <a:gd name="T10" fmla="*/ 0 w 296"/>
                <a:gd name="T11" fmla="*/ 352 h 352"/>
                <a:gd name="T12" fmla="*/ 0 60000 65536"/>
                <a:gd name="T13" fmla="*/ 0 60000 65536"/>
                <a:gd name="T14" fmla="*/ 0 60000 65536"/>
                <a:gd name="T15" fmla="*/ 0 60000 65536"/>
                <a:gd name="T16" fmla="*/ 0 60000 65536"/>
                <a:gd name="T17" fmla="*/ 0 60000 65536"/>
                <a:gd name="T18" fmla="*/ 0 w 296"/>
                <a:gd name="T19" fmla="*/ 0 h 352"/>
                <a:gd name="T20" fmla="*/ 296 w 296"/>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296" h="352">
                  <a:moveTo>
                    <a:pt x="296" y="0"/>
                  </a:moveTo>
                  <a:cubicBezTo>
                    <a:pt x="237" y="59"/>
                    <a:pt x="270" y="44"/>
                    <a:pt x="200" y="56"/>
                  </a:cubicBezTo>
                  <a:cubicBezTo>
                    <a:pt x="121" y="50"/>
                    <a:pt x="38" y="15"/>
                    <a:pt x="8" y="104"/>
                  </a:cubicBezTo>
                  <a:cubicBezTo>
                    <a:pt x="19" y="169"/>
                    <a:pt x="11" y="137"/>
                    <a:pt x="32" y="200"/>
                  </a:cubicBezTo>
                  <a:cubicBezTo>
                    <a:pt x="35" y="208"/>
                    <a:pt x="40" y="224"/>
                    <a:pt x="40" y="224"/>
                  </a:cubicBezTo>
                  <a:cubicBezTo>
                    <a:pt x="32" y="323"/>
                    <a:pt x="49" y="303"/>
                    <a:pt x="0" y="352"/>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51" name="Freeform 17"/>
            <p:cNvSpPr>
              <a:spLocks/>
            </p:cNvSpPr>
            <p:nvPr/>
          </p:nvSpPr>
          <p:spPr bwMode="auto">
            <a:xfrm>
              <a:off x="2328" y="2349"/>
              <a:ext cx="392" cy="242"/>
            </a:xfrm>
            <a:custGeom>
              <a:avLst/>
              <a:gdLst>
                <a:gd name="T0" fmla="*/ 392 w 392"/>
                <a:gd name="T1" fmla="*/ 0 h 242"/>
                <a:gd name="T2" fmla="*/ 272 w 392"/>
                <a:gd name="T3" fmla="*/ 24 h 242"/>
                <a:gd name="T4" fmla="*/ 208 w 392"/>
                <a:gd name="T5" fmla="*/ 88 h 242"/>
                <a:gd name="T6" fmla="*/ 104 w 392"/>
                <a:gd name="T7" fmla="*/ 240 h 242"/>
                <a:gd name="T8" fmla="*/ 0 w 392"/>
                <a:gd name="T9" fmla="*/ 240 h 242"/>
                <a:gd name="T10" fmla="*/ 0 60000 65536"/>
                <a:gd name="T11" fmla="*/ 0 60000 65536"/>
                <a:gd name="T12" fmla="*/ 0 60000 65536"/>
                <a:gd name="T13" fmla="*/ 0 60000 65536"/>
                <a:gd name="T14" fmla="*/ 0 60000 65536"/>
                <a:gd name="T15" fmla="*/ 0 w 392"/>
                <a:gd name="T16" fmla="*/ 0 h 242"/>
                <a:gd name="T17" fmla="*/ 392 w 392"/>
                <a:gd name="T18" fmla="*/ 242 h 242"/>
              </a:gdLst>
              <a:ahLst/>
              <a:cxnLst>
                <a:cxn ang="T10">
                  <a:pos x="T0" y="T1"/>
                </a:cxn>
                <a:cxn ang="T11">
                  <a:pos x="T2" y="T3"/>
                </a:cxn>
                <a:cxn ang="T12">
                  <a:pos x="T4" y="T5"/>
                </a:cxn>
                <a:cxn ang="T13">
                  <a:pos x="T6" y="T7"/>
                </a:cxn>
                <a:cxn ang="T14">
                  <a:pos x="T8" y="T9"/>
                </a:cxn>
              </a:cxnLst>
              <a:rect l="T15" t="T16" r="T17" b="T18"/>
              <a:pathLst>
                <a:path w="392" h="242">
                  <a:moveTo>
                    <a:pt x="392" y="0"/>
                  </a:moveTo>
                  <a:cubicBezTo>
                    <a:pt x="353" y="13"/>
                    <a:pt x="313" y="18"/>
                    <a:pt x="272" y="24"/>
                  </a:cubicBezTo>
                  <a:cubicBezTo>
                    <a:pt x="247" y="41"/>
                    <a:pt x="221" y="59"/>
                    <a:pt x="208" y="88"/>
                  </a:cubicBezTo>
                  <a:cubicBezTo>
                    <a:pt x="188" y="134"/>
                    <a:pt x="171" y="236"/>
                    <a:pt x="104" y="240"/>
                  </a:cubicBezTo>
                  <a:cubicBezTo>
                    <a:pt x="69" y="242"/>
                    <a:pt x="35" y="240"/>
                    <a:pt x="0" y="240"/>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52" name="Freeform 18"/>
            <p:cNvSpPr>
              <a:spLocks/>
            </p:cNvSpPr>
            <p:nvPr/>
          </p:nvSpPr>
          <p:spPr bwMode="auto">
            <a:xfrm>
              <a:off x="2328" y="2629"/>
              <a:ext cx="416" cy="248"/>
            </a:xfrm>
            <a:custGeom>
              <a:avLst/>
              <a:gdLst>
                <a:gd name="T0" fmla="*/ 416 w 416"/>
                <a:gd name="T1" fmla="*/ 248 h 248"/>
                <a:gd name="T2" fmla="*/ 376 w 416"/>
                <a:gd name="T3" fmla="*/ 136 h 248"/>
                <a:gd name="T4" fmla="*/ 336 w 416"/>
                <a:gd name="T5" fmla="*/ 40 h 248"/>
                <a:gd name="T6" fmla="*/ 312 w 416"/>
                <a:gd name="T7" fmla="*/ 16 h 248"/>
                <a:gd name="T8" fmla="*/ 264 w 416"/>
                <a:gd name="T9" fmla="*/ 0 h 248"/>
                <a:gd name="T10" fmla="*/ 184 w 416"/>
                <a:gd name="T11" fmla="*/ 16 h 248"/>
                <a:gd name="T12" fmla="*/ 136 w 416"/>
                <a:gd name="T13" fmla="*/ 32 h 248"/>
                <a:gd name="T14" fmla="*/ 112 w 416"/>
                <a:gd name="T15" fmla="*/ 40 h 248"/>
                <a:gd name="T16" fmla="*/ 0 w 416"/>
                <a:gd name="T17" fmla="*/ 0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6"/>
                <a:gd name="T28" fmla="*/ 0 h 248"/>
                <a:gd name="T29" fmla="*/ 416 w 416"/>
                <a:gd name="T30" fmla="*/ 248 h 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6" h="248">
                  <a:moveTo>
                    <a:pt x="416" y="248"/>
                  </a:moveTo>
                  <a:cubicBezTo>
                    <a:pt x="407" y="205"/>
                    <a:pt x="393" y="174"/>
                    <a:pt x="376" y="136"/>
                  </a:cubicBezTo>
                  <a:cubicBezTo>
                    <a:pt x="361" y="102"/>
                    <a:pt x="360" y="69"/>
                    <a:pt x="336" y="40"/>
                  </a:cubicBezTo>
                  <a:cubicBezTo>
                    <a:pt x="329" y="31"/>
                    <a:pt x="322" y="21"/>
                    <a:pt x="312" y="16"/>
                  </a:cubicBezTo>
                  <a:cubicBezTo>
                    <a:pt x="297" y="8"/>
                    <a:pt x="264" y="0"/>
                    <a:pt x="264" y="0"/>
                  </a:cubicBezTo>
                  <a:cubicBezTo>
                    <a:pt x="232" y="5"/>
                    <a:pt x="214" y="7"/>
                    <a:pt x="184" y="16"/>
                  </a:cubicBezTo>
                  <a:cubicBezTo>
                    <a:pt x="168" y="21"/>
                    <a:pt x="152" y="27"/>
                    <a:pt x="136" y="32"/>
                  </a:cubicBezTo>
                  <a:cubicBezTo>
                    <a:pt x="128" y="35"/>
                    <a:pt x="112" y="40"/>
                    <a:pt x="112" y="40"/>
                  </a:cubicBezTo>
                  <a:cubicBezTo>
                    <a:pt x="96" y="39"/>
                    <a:pt x="0" y="50"/>
                    <a:pt x="0" y="0"/>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53" name="Freeform 19"/>
            <p:cNvSpPr>
              <a:spLocks/>
            </p:cNvSpPr>
            <p:nvPr/>
          </p:nvSpPr>
          <p:spPr bwMode="auto">
            <a:xfrm>
              <a:off x="2296" y="2637"/>
              <a:ext cx="368" cy="328"/>
            </a:xfrm>
            <a:custGeom>
              <a:avLst/>
              <a:gdLst>
                <a:gd name="T0" fmla="*/ 368 w 368"/>
                <a:gd name="T1" fmla="*/ 328 h 328"/>
                <a:gd name="T2" fmla="*/ 0 w 368"/>
                <a:gd name="T3" fmla="*/ 0 h 328"/>
                <a:gd name="T4" fmla="*/ 0 60000 65536"/>
                <a:gd name="T5" fmla="*/ 0 60000 65536"/>
                <a:gd name="T6" fmla="*/ 0 w 368"/>
                <a:gd name="T7" fmla="*/ 0 h 328"/>
                <a:gd name="T8" fmla="*/ 368 w 368"/>
                <a:gd name="T9" fmla="*/ 328 h 328"/>
              </a:gdLst>
              <a:ahLst/>
              <a:cxnLst>
                <a:cxn ang="T4">
                  <a:pos x="T0" y="T1"/>
                </a:cxn>
                <a:cxn ang="T5">
                  <a:pos x="T2" y="T3"/>
                </a:cxn>
              </a:cxnLst>
              <a:rect l="T6" t="T7" r="T8" b="T9"/>
              <a:pathLst>
                <a:path w="368" h="328">
                  <a:moveTo>
                    <a:pt x="368" y="328"/>
                  </a:moveTo>
                  <a:cubicBezTo>
                    <a:pt x="198" y="300"/>
                    <a:pt x="0" y="194"/>
                    <a:pt x="0" y="0"/>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54" name="Freeform 20"/>
            <p:cNvSpPr>
              <a:spLocks/>
            </p:cNvSpPr>
            <p:nvPr/>
          </p:nvSpPr>
          <p:spPr bwMode="auto">
            <a:xfrm>
              <a:off x="2880" y="2216"/>
              <a:ext cx="344" cy="333"/>
            </a:xfrm>
            <a:custGeom>
              <a:avLst/>
              <a:gdLst>
                <a:gd name="T0" fmla="*/ 0 w 344"/>
                <a:gd name="T1" fmla="*/ 13 h 333"/>
                <a:gd name="T2" fmla="*/ 104 w 344"/>
                <a:gd name="T3" fmla="*/ 29 h 333"/>
                <a:gd name="T4" fmla="*/ 296 w 344"/>
                <a:gd name="T5" fmla="*/ 189 h 333"/>
                <a:gd name="T6" fmla="*/ 336 w 344"/>
                <a:gd name="T7" fmla="*/ 285 h 333"/>
                <a:gd name="T8" fmla="*/ 344 w 344"/>
                <a:gd name="T9" fmla="*/ 333 h 333"/>
                <a:gd name="T10" fmla="*/ 0 60000 65536"/>
                <a:gd name="T11" fmla="*/ 0 60000 65536"/>
                <a:gd name="T12" fmla="*/ 0 60000 65536"/>
                <a:gd name="T13" fmla="*/ 0 60000 65536"/>
                <a:gd name="T14" fmla="*/ 0 60000 65536"/>
                <a:gd name="T15" fmla="*/ 0 w 344"/>
                <a:gd name="T16" fmla="*/ 0 h 333"/>
                <a:gd name="T17" fmla="*/ 344 w 344"/>
                <a:gd name="T18" fmla="*/ 333 h 333"/>
              </a:gdLst>
              <a:ahLst/>
              <a:cxnLst>
                <a:cxn ang="T10">
                  <a:pos x="T0" y="T1"/>
                </a:cxn>
                <a:cxn ang="T11">
                  <a:pos x="T2" y="T3"/>
                </a:cxn>
                <a:cxn ang="T12">
                  <a:pos x="T4" y="T5"/>
                </a:cxn>
                <a:cxn ang="T13">
                  <a:pos x="T6" y="T7"/>
                </a:cxn>
                <a:cxn ang="T14">
                  <a:pos x="T8" y="T9"/>
                </a:cxn>
              </a:cxnLst>
              <a:rect l="T15" t="T16" r="T17" b="T18"/>
              <a:pathLst>
                <a:path w="344" h="333">
                  <a:moveTo>
                    <a:pt x="0" y="13"/>
                  </a:moveTo>
                  <a:cubicBezTo>
                    <a:pt x="39" y="0"/>
                    <a:pt x="65" y="16"/>
                    <a:pt x="104" y="29"/>
                  </a:cubicBezTo>
                  <a:cubicBezTo>
                    <a:pt x="184" y="56"/>
                    <a:pt x="238" y="131"/>
                    <a:pt x="296" y="189"/>
                  </a:cubicBezTo>
                  <a:cubicBezTo>
                    <a:pt x="321" y="214"/>
                    <a:pt x="325" y="253"/>
                    <a:pt x="336" y="285"/>
                  </a:cubicBezTo>
                  <a:cubicBezTo>
                    <a:pt x="341" y="300"/>
                    <a:pt x="344" y="333"/>
                    <a:pt x="344" y="333"/>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55" name="Freeform 21"/>
            <p:cNvSpPr>
              <a:spLocks/>
            </p:cNvSpPr>
            <p:nvPr/>
          </p:nvSpPr>
          <p:spPr bwMode="auto">
            <a:xfrm>
              <a:off x="2992" y="2157"/>
              <a:ext cx="358" cy="400"/>
            </a:xfrm>
            <a:custGeom>
              <a:avLst/>
              <a:gdLst>
                <a:gd name="T0" fmla="*/ 0 w 358"/>
                <a:gd name="T1" fmla="*/ 0 h 400"/>
                <a:gd name="T2" fmla="*/ 168 w 358"/>
                <a:gd name="T3" fmla="*/ 88 h 400"/>
                <a:gd name="T4" fmla="*/ 216 w 358"/>
                <a:gd name="T5" fmla="*/ 112 h 400"/>
                <a:gd name="T6" fmla="*/ 264 w 358"/>
                <a:gd name="T7" fmla="*/ 152 h 400"/>
                <a:gd name="T8" fmla="*/ 336 w 358"/>
                <a:gd name="T9" fmla="*/ 272 h 400"/>
                <a:gd name="T10" fmla="*/ 272 w 358"/>
                <a:gd name="T11" fmla="*/ 400 h 400"/>
                <a:gd name="T12" fmla="*/ 0 60000 65536"/>
                <a:gd name="T13" fmla="*/ 0 60000 65536"/>
                <a:gd name="T14" fmla="*/ 0 60000 65536"/>
                <a:gd name="T15" fmla="*/ 0 60000 65536"/>
                <a:gd name="T16" fmla="*/ 0 60000 65536"/>
                <a:gd name="T17" fmla="*/ 0 60000 65536"/>
                <a:gd name="T18" fmla="*/ 0 w 358"/>
                <a:gd name="T19" fmla="*/ 0 h 400"/>
                <a:gd name="T20" fmla="*/ 358 w 358"/>
                <a:gd name="T21" fmla="*/ 400 h 400"/>
              </a:gdLst>
              <a:ahLst/>
              <a:cxnLst>
                <a:cxn ang="T12">
                  <a:pos x="T0" y="T1"/>
                </a:cxn>
                <a:cxn ang="T13">
                  <a:pos x="T2" y="T3"/>
                </a:cxn>
                <a:cxn ang="T14">
                  <a:pos x="T4" y="T5"/>
                </a:cxn>
                <a:cxn ang="T15">
                  <a:pos x="T6" y="T7"/>
                </a:cxn>
                <a:cxn ang="T16">
                  <a:pos x="T8" y="T9"/>
                </a:cxn>
                <a:cxn ang="T17">
                  <a:pos x="T10" y="T11"/>
                </a:cxn>
              </a:cxnLst>
              <a:rect l="T18" t="T19" r="T20" b="T21"/>
              <a:pathLst>
                <a:path w="358" h="400">
                  <a:moveTo>
                    <a:pt x="0" y="0"/>
                  </a:moveTo>
                  <a:cubicBezTo>
                    <a:pt x="54" y="40"/>
                    <a:pt x="109" y="58"/>
                    <a:pt x="168" y="88"/>
                  </a:cubicBezTo>
                  <a:cubicBezTo>
                    <a:pt x="230" y="119"/>
                    <a:pt x="156" y="92"/>
                    <a:pt x="216" y="112"/>
                  </a:cubicBezTo>
                  <a:cubicBezTo>
                    <a:pt x="231" y="127"/>
                    <a:pt x="250" y="136"/>
                    <a:pt x="264" y="152"/>
                  </a:cubicBezTo>
                  <a:cubicBezTo>
                    <a:pt x="297" y="190"/>
                    <a:pt x="309" y="232"/>
                    <a:pt x="336" y="272"/>
                  </a:cubicBezTo>
                  <a:cubicBezTo>
                    <a:pt x="358" y="358"/>
                    <a:pt x="337" y="367"/>
                    <a:pt x="272" y="400"/>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56" name="Freeform 22"/>
            <p:cNvSpPr>
              <a:spLocks/>
            </p:cNvSpPr>
            <p:nvPr/>
          </p:nvSpPr>
          <p:spPr bwMode="auto">
            <a:xfrm>
              <a:off x="3232" y="2205"/>
              <a:ext cx="312" cy="368"/>
            </a:xfrm>
            <a:custGeom>
              <a:avLst/>
              <a:gdLst>
                <a:gd name="T0" fmla="*/ 312 w 312"/>
                <a:gd name="T1" fmla="*/ 0 h 368"/>
                <a:gd name="T2" fmla="*/ 216 w 312"/>
                <a:gd name="T3" fmla="*/ 208 h 368"/>
                <a:gd name="T4" fmla="*/ 168 w 312"/>
                <a:gd name="T5" fmla="*/ 304 h 368"/>
                <a:gd name="T6" fmla="*/ 0 w 312"/>
                <a:gd name="T7" fmla="*/ 368 h 368"/>
                <a:gd name="T8" fmla="*/ 0 60000 65536"/>
                <a:gd name="T9" fmla="*/ 0 60000 65536"/>
                <a:gd name="T10" fmla="*/ 0 60000 65536"/>
                <a:gd name="T11" fmla="*/ 0 60000 65536"/>
                <a:gd name="T12" fmla="*/ 0 w 312"/>
                <a:gd name="T13" fmla="*/ 0 h 368"/>
                <a:gd name="T14" fmla="*/ 312 w 312"/>
                <a:gd name="T15" fmla="*/ 368 h 368"/>
              </a:gdLst>
              <a:ahLst/>
              <a:cxnLst>
                <a:cxn ang="T8">
                  <a:pos x="T0" y="T1"/>
                </a:cxn>
                <a:cxn ang="T9">
                  <a:pos x="T2" y="T3"/>
                </a:cxn>
                <a:cxn ang="T10">
                  <a:pos x="T4" y="T5"/>
                </a:cxn>
                <a:cxn ang="T11">
                  <a:pos x="T6" y="T7"/>
                </a:cxn>
              </a:cxnLst>
              <a:rect l="T12" t="T13" r="T14" b="T15"/>
              <a:pathLst>
                <a:path w="312" h="368">
                  <a:moveTo>
                    <a:pt x="312" y="0"/>
                  </a:moveTo>
                  <a:cubicBezTo>
                    <a:pt x="298" y="82"/>
                    <a:pt x="269" y="145"/>
                    <a:pt x="216" y="208"/>
                  </a:cubicBezTo>
                  <a:cubicBezTo>
                    <a:pt x="192" y="236"/>
                    <a:pt x="196" y="279"/>
                    <a:pt x="168" y="304"/>
                  </a:cubicBezTo>
                  <a:cubicBezTo>
                    <a:pt x="130" y="337"/>
                    <a:pt x="49" y="368"/>
                    <a:pt x="0" y="368"/>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57" name="Freeform 23"/>
            <p:cNvSpPr>
              <a:spLocks/>
            </p:cNvSpPr>
            <p:nvPr/>
          </p:nvSpPr>
          <p:spPr bwMode="auto">
            <a:xfrm>
              <a:off x="3224" y="2592"/>
              <a:ext cx="512" cy="181"/>
            </a:xfrm>
            <a:custGeom>
              <a:avLst/>
              <a:gdLst>
                <a:gd name="T0" fmla="*/ 512 w 512"/>
                <a:gd name="T1" fmla="*/ 181 h 181"/>
                <a:gd name="T2" fmla="*/ 408 w 512"/>
                <a:gd name="T3" fmla="*/ 69 h 181"/>
                <a:gd name="T4" fmla="*/ 312 w 512"/>
                <a:gd name="T5" fmla="*/ 29 h 181"/>
                <a:gd name="T6" fmla="*/ 0 w 512"/>
                <a:gd name="T7" fmla="*/ 5 h 181"/>
                <a:gd name="T8" fmla="*/ 0 60000 65536"/>
                <a:gd name="T9" fmla="*/ 0 60000 65536"/>
                <a:gd name="T10" fmla="*/ 0 60000 65536"/>
                <a:gd name="T11" fmla="*/ 0 60000 65536"/>
                <a:gd name="T12" fmla="*/ 0 w 512"/>
                <a:gd name="T13" fmla="*/ 0 h 181"/>
                <a:gd name="T14" fmla="*/ 512 w 512"/>
                <a:gd name="T15" fmla="*/ 181 h 181"/>
              </a:gdLst>
              <a:ahLst/>
              <a:cxnLst>
                <a:cxn ang="T8">
                  <a:pos x="T0" y="T1"/>
                </a:cxn>
                <a:cxn ang="T9">
                  <a:pos x="T2" y="T3"/>
                </a:cxn>
                <a:cxn ang="T10">
                  <a:pos x="T4" y="T5"/>
                </a:cxn>
                <a:cxn ang="T11">
                  <a:pos x="T6" y="T7"/>
                </a:cxn>
              </a:cxnLst>
              <a:rect l="T12" t="T13" r="T14" b="T15"/>
              <a:pathLst>
                <a:path w="512" h="181">
                  <a:moveTo>
                    <a:pt x="512" y="181"/>
                  </a:moveTo>
                  <a:cubicBezTo>
                    <a:pt x="475" y="156"/>
                    <a:pt x="452" y="84"/>
                    <a:pt x="408" y="69"/>
                  </a:cubicBezTo>
                  <a:cubicBezTo>
                    <a:pt x="374" y="58"/>
                    <a:pt x="347" y="41"/>
                    <a:pt x="312" y="29"/>
                  </a:cubicBezTo>
                  <a:cubicBezTo>
                    <a:pt x="224" y="0"/>
                    <a:pt x="92" y="5"/>
                    <a:pt x="0" y="5"/>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58" name="Freeform 24"/>
            <p:cNvSpPr>
              <a:spLocks/>
            </p:cNvSpPr>
            <p:nvPr/>
          </p:nvSpPr>
          <p:spPr bwMode="auto">
            <a:xfrm>
              <a:off x="3184" y="2612"/>
              <a:ext cx="480" cy="449"/>
            </a:xfrm>
            <a:custGeom>
              <a:avLst/>
              <a:gdLst>
                <a:gd name="T0" fmla="*/ 464 w 480"/>
                <a:gd name="T1" fmla="*/ 449 h 449"/>
                <a:gd name="T2" fmla="*/ 400 w 480"/>
                <a:gd name="T3" fmla="*/ 353 h 449"/>
                <a:gd name="T4" fmla="*/ 160 w 480"/>
                <a:gd name="T5" fmla="*/ 169 h 449"/>
                <a:gd name="T6" fmla="*/ 144 w 480"/>
                <a:gd name="T7" fmla="*/ 105 h 449"/>
                <a:gd name="T8" fmla="*/ 0 w 480"/>
                <a:gd name="T9" fmla="*/ 17 h 449"/>
                <a:gd name="T10" fmla="*/ 32 w 480"/>
                <a:gd name="T11" fmla="*/ 1 h 449"/>
                <a:gd name="T12" fmla="*/ 0 60000 65536"/>
                <a:gd name="T13" fmla="*/ 0 60000 65536"/>
                <a:gd name="T14" fmla="*/ 0 60000 65536"/>
                <a:gd name="T15" fmla="*/ 0 60000 65536"/>
                <a:gd name="T16" fmla="*/ 0 60000 65536"/>
                <a:gd name="T17" fmla="*/ 0 60000 65536"/>
                <a:gd name="T18" fmla="*/ 0 w 480"/>
                <a:gd name="T19" fmla="*/ 0 h 449"/>
                <a:gd name="T20" fmla="*/ 480 w 480"/>
                <a:gd name="T21" fmla="*/ 449 h 449"/>
              </a:gdLst>
              <a:ahLst/>
              <a:cxnLst>
                <a:cxn ang="T12">
                  <a:pos x="T0" y="T1"/>
                </a:cxn>
                <a:cxn ang="T13">
                  <a:pos x="T2" y="T3"/>
                </a:cxn>
                <a:cxn ang="T14">
                  <a:pos x="T4" y="T5"/>
                </a:cxn>
                <a:cxn ang="T15">
                  <a:pos x="T6" y="T7"/>
                </a:cxn>
                <a:cxn ang="T16">
                  <a:pos x="T8" y="T9"/>
                </a:cxn>
                <a:cxn ang="T17">
                  <a:pos x="T10" y="T11"/>
                </a:cxn>
              </a:cxnLst>
              <a:rect l="T18" t="T19" r="T20" b="T21"/>
              <a:pathLst>
                <a:path w="480" h="449">
                  <a:moveTo>
                    <a:pt x="464" y="449"/>
                  </a:moveTo>
                  <a:cubicBezTo>
                    <a:pt x="480" y="402"/>
                    <a:pt x="436" y="378"/>
                    <a:pt x="400" y="353"/>
                  </a:cubicBezTo>
                  <a:cubicBezTo>
                    <a:pt x="316" y="294"/>
                    <a:pt x="220" y="259"/>
                    <a:pt x="160" y="169"/>
                  </a:cubicBezTo>
                  <a:cubicBezTo>
                    <a:pt x="159" y="163"/>
                    <a:pt x="151" y="116"/>
                    <a:pt x="144" y="105"/>
                  </a:cubicBezTo>
                  <a:cubicBezTo>
                    <a:pt x="113" y="58"/>
                    <a:pt x="44" y="47"/>
                    <a:pt x="0" y="17"/>
                  </a:cubicBezTo>
                  <a:cubicBezTo>
                    <a:pt x="26" y="0"/>
                    <a:pt x="14" y="1"/>
                    <a:pt x="32" y="1"/>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59" name="Freeform 25"/>
            <p:cNvSpPr>
              <a:spLocks/>
            </p:cNvSpPr>
            <p:nvPr/>
          </p:nvSpPr>
          <p:spPr bwMode="auto">
            <a:xfrm>
              <a:off x="2896" y="2597"/>
              <a:ext cx="280" cy="488"/>
            </a:xfrm>
            <a:custGeom>
              <a:avLst/>
              <a:gdLst>
                <a:gd name="T0" fmla="*/ 0 w 280"/>
                <a:gd name="T1" fmla="*/ 488 h 488"/>
                <a:gd name="T2" fmla="*/ 112 w 280"/>
                <a:gd name="T3" fmla="*/ 256 h 488"/>
                <a:gd name="T4" fmla="*/ 112 w 280"/>
                <a:gd name="T5" fmla="*/ 168 h 488"/>
                <a:gd name="T6" fmla="*/ 256 w 280"/>
                <a:gd name="T7" fmla="*/ 40 h 488"/>
                <a:gd name="T8" fmla="*/ 280 w 280"/>
                <a:gd name="T9" fmla="*/ 0 h 488"/>
                <a:gd name="T10" fmla="*/ 0 60000 65536"/>
                <a:gd name="T11" fmla="*/ 0 60000 65536"/>
                <a:gd name="T12" fmla="*/ 0 60000 65536"/>
                <a:gd name="T13" fmla="*/ 0 60000 65536"/>
                <a:gd name="T14" fmla="*/ 0 60000 65536"/>
                <a:gd name="T15" fmla="*/ 0 w 280"/>
                <a:gd name="T16" fmla="*/ 0 h 488"/>
                <a:gd name="T17" fmla="*/ 280 w 280"/>
                <a:gd name="T18" fmla="*/ 488 h 488"/>
              </a:gdLst>
              <a:ahLst/>
              <a:cxnLst>
                <a:cxn ang="T10">
                  <a:pos x="T0" y="T1"/>
                </a:cxn>
                <a:cxn ang="T11">
                  <a:pos x="T2" y="T3"/>
                </a:cxn>
                <a:cxn ang="T12">
                  <a:pos x="T4" y="T5"/>
                </a:cxn>
                <a:cxn ang="T13">
                  <a:pos x="T6" y="T7"/>
                </a:cxn>
                <a:cxn ang="T14">
                  <a:pos x="T8" y="T9"/>
                </a:cxn>
              </a:cxnLst>
              <a:rect l="T15" t="T16" r="T17" b="T18"/>
              <a:pathLst>
                <a:path w="280" h="488">
                  <a:moveTo>
                    <a:pt x="0" y="488"/>
                  </a:moveTo>
                  <a:cubicBezTo>
                    <a:pt x="74" y="414"/>
                    <a:pt x="99" y="362"/>
                    <a:pt x="112" y="256"/>
                  </a:cubicBezTo>
                  <a:cubicBezTo>
                    <a:pt x="105" y="216"/>
                    <a:pt x="98" y="206"/>
                    <a:pt x="112" y="168"/>
                  </a:cubicBezTo>
                  <a:cubicBezTo>
                    <a:pt x="127" y="127"/>
                    <a:pt x="219" y="65"/>
                    <a:pt x="256" y="40"/>
                  </a:cubicBezTo>
                  <a:cubicBezTo>
                    <a:pt x="275" y="11"/>
                    <a:pt x="268" y="25"/>
                    <a:pt x="280" y="0"/>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sp>
          <p:nvSpPr>
            <p:cNvPr id="91160" name="Freeform 26"/>
            <p:cNvSpPr>
              <a:spLocks/>
            </p:cNvSpPr>
            <p:nvPr/>
          </p:nvSpPr>
          <p:spPr bwMode="auto">
            <a:xfrm>
              <a:off x="2835" y="2581"/>
              <a:ext cx="341" cy="19"/>
            </a:xfrm>
            <a:custGeom>
              <a:avLst/>
              <a:gdLst>
                <a:gd name="T0" fmla="*/ 37 w 341"/>
                <a:gd name="T1" fmla="*/ 0 h 19"/>
                <a:gd name="T2" fmla="*/ 189 w 341"/>
                <a:gd name="T3" fmla="*/ 0 h 19"/>
                <a:gd name="T4" fmla="*/ 341 w 341"/>
                <a:gd name="T5" fmla="*/ 8 h 19"/>
                <a:gd name="T6" fmla="*/ 0 60000 65536"/>
                <a:gd name="T7" fmla="*/ 0 60000 65536"/>
                <a:gd name="T8" fmla="*/ 0 60000 65536"/>
                <a:gd name="T9" fmla="*/ 0 w 341"/>
                <a:gd name="T10" fmla="*/ 0 h 19"/>
                <a:gd name="T11" fmla="*/ 341 w 341"/>
                <a:gd name="T12" fmla="*/ 19 h 19"/>
              </a:gdLst>
              <a:ahLst/>
              <a:cxnLst>
                <a:cxn ang="T6">
                  <a:pos x="T0" y="T1"/>
                </a:cxn>
                <a:cxn ang="T7">
                  <a:pos x="T2" y="T3"/>
                </a:cxn>
                <a:cxn ang="T8">
                  <a:pos x="T4" y="T5"/>
                </a:cxn>
              </a:cxnLst>
              <a:rect l="T9" t="T10" r="T11" b="T12"/>
              <a:pathLst>
                <a:path w="341" h="19">
                  <a:moveTo>
                    <a:pt x="37" y="0"/>
                  </a:moveTo>
                  <a:cubicBezTo>
                    <a:pt x="188" y="19"/>
                    <a:pt x="0" y="0"/>
                    <a:pt x="189" y="0"/>
                  </a:cubicBezTo>
                  <a:cubicBezTo>
                    <a:pt x="240" y="0"/>
                    <a:pt x="290" y="8"/>
                    <a:pt x="341" y="8"/>
                  </a:cubicBezTo>
                </a:path>
              </a:pathLst>
            </a:custGeom>
            <a:noFill/>
            <a:ln w="28575">
              <a:solidFill>
                <a:schemeClr val="tx1"/>
              </a:solidFill>
              <a:round/>
              <a:headEnd/>
              <a:tailEnd type="stealth" w="lg" len="lg"/>
            </a:ln>
          </p:spPr>
          <p:txBody>
            <a:bodyPr>
              <a:prstTxWarp prst="textNoShape">
                <a:avLst/>
              </a:prstTxWarp>
            </a:bodyPr>
            <a:lstStyle/>
            <a:p>
              <a:endParaRPr lang="en-US">
                <a:solidFill>
                  <a:srgbClr val="000000"/>
                </a:solidFill>
                <a:latin typeface="Avenir Book"/>
                <a:cs typeface="Avenir Book"/>
              </a:endParaRPr>
            </a:p>
          </p:txBody>
        </p:sp>
      </p:grpSp>
      <p:sp>
        <p:nvSpPr>
          <p:cNvPr id="91140" name="Rectangle 30"/>
          <p:cNvSpPr>
            <a:spLocks noGrp="1" noChangeArrowheads="1"/>
          </p:cNvSpPr>
          <p:nvPr>
            <p:ph type="title"/>
          </p:nvPr>
        </p:nvSpPr>
        <p:spPr>
          <a:xfrm>
            <a:off x="457200" y="0"/>
            <a:ext cx="8229600" cy="1143000"/>
          </a:xfrm>
        </p:spPr>
        <p:txBody>
          <a:bodyPr/>
          <a:lstStyle/>
          <a:p>
            <a:r>
              <a:rPr lang="en-US" dirty="0">
                <a:solidFill>
                  <a:srgbClr val="FF6600"/>
                </a:solidFill>
                <a:latin typeface="Avenir Book"/>
                <a:cs typeface="Avenir Book"/>
              </a:rPr>
              <a:t>Mean shift clustering</a:t>
            </a:r>
          </a:p>
        </p:txBody>
      </p:sp>
      <p:sp>
        <p:nvSpPr>
          <p:cNvPr id="91141" name="Rectangle 33"/>
          <p:cNvSpPr>
            <a:spLocks noChangeArrowheads="1"/>
          </p:cNvSpPr>
          <p:nvPr/>
        </p:nvSpPr>
        <p:spPr bwMode="auto">
          <a:xfrm>
            <a:off x="120650" y="6524625"/>
            <a:ext cx="2622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latin typeface="Avenir Book"/>
                <a:ea typeface="Arial" pitchFamily="-104" charset="0"/>
                <a:cs typeface="Avenir Book"/>
              </a:rPr>
              <a:t>Slide by Y. Ukrainitz &amp; B. Sarel</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419026" y="824086"/>
            <a:ext cx="7886774" cy="1461914"/>
          </a:xfrm>
          <a:prstGeom prst="rect">
            <a:avLst/>
          </a:prstGeom>
          <a:noFill/>
          <a:ln w="9525">
            <a:noFill/>
            <a:miter lim="800000"/>
            <a:headEnd/>
            <a:tailEnd/>
          </a:ln>
        </p:spPr>
        <p:txBody>
          <a:bodyPr wrap="none" lIns="0" tIns="38088" rIns="0" bIns="38088" anchor="ctr">
            <a:prstTxWarp prst="textNoShape">
              <a:avLst/>
            </a:prstTxWarp>
            <a:spAutoFit/>
          </a:bodyPr>
          <a:lstStyle/>
          <a:p>
            <a:pPr marL="800100" lvl="1" indent="-342900">
              <a:buFontTx/>
              <a:buAutoNum type="arabicPeriod"/>
              <a:tabLst>
                <a:tab pos="228600" algn="l"/>
              </a:tabLst>
            </a:pPr>
            <a:r>
              <a:rPr lang="en-US" dirty="0" smtClean="0">
                <a:solidFill>
                  <a:srgbClr val="000000"/>
                </a:solidFill>
                <a:latin typeface="Avenir Book"/>
                <a:cs typeface="Avenir Book"/>
              </a:rPr>
              <a:t>Convert </a:t>
            </a:r>
            <a:r>
              <a:rPr lang="en-US" dirty="0">
                <a:solidFill>
                  <a:srgbClr val="000000"/>
                </a:solidFill>
                <a:latin typeface="Avenir Book"/>
                <a:cs typeface="Avenir Book"/>
              </a:rPr>
              <a:t>the image into tokens (via color, gradients, texture measures etc).</a:t>
            </a:r>
          </a:p>
          <a:p>
            <a:pPr marL="800100" lvl="1" indent="-342900">
              <a:buFontTx/>
              <a:buAutoNum type="arabicPeriod"/>
              <a:tabLst>
                <a:tab pos="228600" algn="l"/>
              </a:tabLst>
            </a:pPr>
            <a:r>
              <a:rPr lang="en-US" dirty="0">
                <a:solidFill>
                  <a:srgbClr val="000000"/>
                </a:solidFill>
                <a:latin typeface="Avenir Book"/>
                <a:cs typeface="Avenir Book"/>
              </a:rPr>
              <a:t>Choose initial search window locations uniformly in the data.</a:t>
            </a:r>
          </a:p>
          <a:p>
            <a:pPr marL="800100" lvl="1" indent="-342900">
              <a:buFontTx/>
              <a:buAutoNum type="arabicPeriod"/>
              <a:tabLst>
                <a:tab pos="228600" algn="l"/>
              </a:tabLst>
            </a:pPr>
            <a:r>
              <a:rPr lang="en-US" dirty="0">
                <a:solidFill>
                  <a:srgbClr val="000000"/>
                </a:solidFill>
                <a:latin typeface="Avenir Book"/>
                <a:cs typeface="Avenir Book"/>
              </a:rPr>
              <a:t>Compute the mean shift window location for each initial position.</a:t>
            </a:r>
          </a:p>
          <a:p>
            <a:pPr marL="800100" lvl="1" indent="-342900">
              <a:buFontTx/>
              <a:buAutoNum type="arabicPeriod"/>
              <a:tabLst>
                <a:tab pos="228600" algn="l"/>
              </a:tabLst>
            </a:pPr>
            <a:r>
              <a:rPr lang="en-US" dirty="0">
                <a:solidFill>
                  <a:srgbClr val="000000"/>
                </a:solidFill>
                <a:latin typeface="Avenir Book"/>
                <a:cs typeface="Avenir Book"/>
              </a:rPr>
              <a:t>Merge windows that end up on the same “peak” or mode.</a:t>
            </a:r>
          </a:p>
          <a:p>
            <a:pPr marL="800100" lvl="1" indent="-342900">
              <a:buFontTx/>
              <a:buAutoNum type="arabicPeriod"/>
              <a:tabLst>
                <a:tab pos="228600" algn="l"/>
              </a:tabLst>
            </a:pPr>
            <a:r>
              <a:rPr lang="en-US" dirty="0">
                <a:solidFill>
                  <a:srgbClr val="000000"/>
                </a:solidFill>
                <a:latin typeface="Avenir Book"/>
                <a:cs typeface="Avenir Book"/>
              </a:rPr>
              <a:t>The data these merged windows traversed are clustered together.</a:t>
            </a:r>
          </a:p>
        </p:txBody>
      </p:sp>
      <p:sp>
        <p:nvSpPr>
          <p:cNvPr id="154627" name="Rectangle 5"/>
          <p:cNvSpPr>
            <a:spLocks noChangeArrowheads="1"/>
          </p:cNvSpPr>
          <p:nvPr/>
        </p:nvSpPr>
        <p:spPr bwMode="auto">
          <a:xfrm>
            <a:off x="457200" y="-176213"/>
            <a:ext cx="8229600" cy="1143001"/>
          </a:xfrm>
          <a:prstGeom prst="rect">
            <a:avLst/>
          </a:prstGeom>
          <a:noFill/>
          <a:ln w="9525">
            <a:noFill/>
            <a:miter lim="800000"/>
            <a:headEnd/>
            <a:tailEnd/>
          </a:ln>
        </p:spPr>
        <p:txBody>
          <a:bodyPr anchor="ctr">
            <a:prstTxWarp prst="textNoShape">
              <a:avLst/>
            </a:prstTxWarp>
          </a:bodyPr>
          <a:lstStyle/>
          <a:p>
            <a:pPr algn="ctr"/>
            <a:r>
              <a:rPr lang="en-US" sz="4400">
                <a:solidFill>
                  <a:srgbClr val="000000"/>
                </a:solidFill>
                <a:latin typeface="Avenir Book"/>
                <a:cs typeface="Avenir Book"/>
              </a:rPr>
              <a:t>Mean Shift Segmentation</a:t>
            </a:r>
          </a:p>
        </p:txBody>
      </p:sp>
      <p:pic>
        <p:nvPicPr>
          <p:cNvPr id="8" name="Picture 8"/>
          <p:cNvPicPr>
            <a:picLocks noChangeAspect="1" noChangeArrowheads="1"/>
          </p:cNvPicPr>
          <p:nvPr/>
        </p:nvPicPr>
        <p:blipFill>
          <a:blip r:embed="rId3"/>
          <a:srcRect b="7268"/>
          <a:stretch>
            <a:fillRect/>
          </a:stretch>
        </p:blipFill>
        <p:spPr bwMode="auto">
          <a:xfrm>
            <a:off x="381000" y="2438400"/>
            <a:ext cx="4572000" cy="3886935"/>
          </a:xfrm>
          <a:prstGeom prst="rect">
            <a:avLst/>
          </a:prstGeom>
          <a:noFill/>
          <a:ln w="9525">
            <a:noFill/>
            <a:miter lim="800000"/>
            <a:headEnd/>
            <a:tailEnd/>
          </a:ln>
        </p:spPr>
      </p:pic>
      <p:pic>
        <p:nvPicPr>
          <p:cNvPr id="9" name="Picture 6"/>
          <p:cNvPicPr>
            <a:picLocks noChangeAspect="1" noChangeArrowheads="1"/>
          </p:cNvPicPr>
          <p:nvPr/>
        </p:nvPicPr>
        <p:blipFill>
          <a:blip r:embed="rId4"/>
          <a:srcRect r="52174" b="13559"/>
          <a:stretch>
            <a:fillRect/>
          </a:stretch>
        </p:blipFill>
        <p:spPr bwMode="auto">
          <a:xfrm>
            <a:off x="5267325" y="2286000"/>
            <a:ext cx="3876675" cy="2995613"/>
          </a:xfrm>
          <a:prstGeom prst="rect">
            <a:avLst/>
          </a:prstGeom>
          <a:noFill/>
          <a:ln w="9525">
            <a:noFill/>
            <a:miter lim="800000"/>
            <a:headEnd/>
            <a:tailEnd/>
          </a:ln>
        </p:spPr>
      </p:pic>
      <p:sp>
        <p:nvSpPr>
          <p:cNvPr id="10" name="TextBox 9"/>
          <p:cNvSpPr txBox="1"/>
          <p:nvPr/>
        </p:nvSpPr>
        <p:spPr>
          <a:xfrm>
            <a:off x="5735481" y="6596390"/>
            <a:ext cx="3408519" cy="261610"/>
          </a:xfrm>
          <a:prstGeom prst="rect">
            <a:avLst/>
          </a:prstGeom>
          <a:noFill/>
        </p:spPr>
        <p:txBody>
          <a:bodyPr wrap="none" rtlCol="0">
            <a:spAutoFit/>
          </a:bodyPr>
          <a:lstStyle/>
          <a:p>
            <a:r>
              <a:rPr lang="en-US" sz="1100" dirty="0" err="1" smtClean="0">
                <a:solidFill>
                  <a:srgbClr val="000000"/>
                </a:solidFill>
                <a:latin typeface="Avenir Book"/>
                <a:cs typeface="Avenir Book"/>
              </a:rPr>
              <a:t>Szeliski</a:t>
            </a:r>
            <a:r>
              <a:rPr lang="en-US" sz="1100" dirty="0" smtClean="0">
                <a:solidFill>
                  <a:srgbClr val="000000"/>
                </a:solidFill>
                <a:latin typeface="Avenir Book"/>
                <a:cs typeface="Avenir Book"/>
              </a:rPr>
              <a:t> – Chapter 5 – Segmentation, 5.3 Mean shift</a:t>
            </a:r>
            <a:endParaRPr lang="en-US" sz="1100" dirty="0">
              <a:solidFill>
                <a:srgbClr val="000000"/>
              </a:solidFill>
              <a:latin typeface="Avenir Book"/>
              <a:cs typeface="Avenir Book"/>
            </a:endParaRPr>
          </a:p>
        </p:txBody>
      </p:sp>
      <p:sp>
        <p:nvSpPr>
          <p:cNvPr id="11" name="TextBox 10"/>
          <p:cNvSpPr txBox="1"/>
          <p:nvPr/>
        </p:nvSpPr>
        <p:spPr>
          <a:xfrm>
            <a:off x="609600" y="4191000"/>
            <a:ext cx="1749197" cy="307777"/>
          </a:xfrm>
          <a:prstGeom prst="rect">
            <a:avLst/>
          </a:prstGeom>
          <a:solidFill>
            <a:schemeClr val="bg1"/>
          </a:solidFill>
          <a:ln>
            <a:solidFill>
              <a:schemeClr val="bg1"/>
            </a:solidFill>
          </a:ln>
        </p:spPr>
        <p:txBody>
          <a:bodyPr wrap="none" rtlCol="0">
            <a:spAutoFit/>
          </a:bodyPr>
          <a:lstStyle/>
          <a:p>
            <a:r>
              <a:rPr lang="en-US" sz="1400" dirty="0" smtClean="0">
                <a:solidFill>
                  <a:srgbClr val="000000"/>
                </a:solidFill>
                <a:latin typeface="Avenir Book"/>
                <a:cs typeface="Avenir Book"/>
              </a:rPr>
              <a:t>Pixels in L*</a:t>
            </a:r>
            <a:r>
              <a:rPr lang="en-US" sz="1400" dirty="0" err="1" smtClean="0">
                <a:solidFill>
                  <a:srgbClr val="000000"/>
                </a:solidFill>
                <a:latin typeface="Avenir Book"/>
                <a:cs typeface="Avenir Book"/>
              </a:rPr>
              <a:t>u</a:t>
            </a:r>
            <a:r>
              <a:rPr lang="en-US" sz="1400" dirty="0" smtClean="0">
                <a:solidFill>
                  <a:srgbClr val="000000"/>
                </a:solidFill>
                <a:latin typeface="Avenir Book"/>
                <a:cs typeface="Avenir Book"/>
              </a:rPr>
              <a:t>* space</a:t>
            </a:r>
            <a:endParaRPr lang="en-US" sz="1400" dirty="0">
              <a:solidFill>
                <a:srgbClr val="000000"/>
              </a:solidFill>
              <a:latin typeface="Avenir Book"/>
              <a:cs typeface="Avenir Book"/>
            </a:endParaRPr>
          </a:p>
        </p:txBody>
      </p:sp>
      <p:sp>
        <p:nvSpPr>
          <p:cNvPr id="12" name="TextBox 11"/>
          <p:cNvSpPr txBox="1"/>
          <p:nvPr/>
        </p:nvSpPr>
        <p:spPr>
          <a:xfrm>
            <a:off x="2819400" y="4191000"/>
            <a:ext cx="2096623" cy="461665"/>
          </a:xfrm>
          <a:prstGeom prst="rect">
            <a:avLst/>
          </a:prstGeom>
          <a:solidFill>
            <a:schemeClr val="bg1"/>
          </a:solidFill>
          <a:ln>
            <a:solidFill>
              <a:schemeClr val="bg1"/>
            </a:solidFill>
          </a:ln>
        </p:spPr>
        <p:txBody>
          <a:bodyPr wrap="none" rtlCol="0">
            <a:spAutoFit/>
          </a:bodyPr>
          <a:lstStyle/>
          <a:p>
            <a:r>
              <a:rPr lang="en-US" sz="1200" dirty="0" smtClean="0">
                <a:solidFill>
                  <a:srgbClr val="000000"/>
                </a:solidFill>
                <a:latin typeface="Avenir Book"/>
                <a:cs typeface="Avenir Book"/>
              </a:rPr>
              <a:t>Clustering results after</a:t>
            </a:r>
          </a:p>
          <a:p>
            <a:r>
              <a:rPr lang="en-US" sz="1200" dirty="0" smtClean="0">
                <a:solidFill>
                  <a:srgbClr val="000000"/>
                </a:solidFill>
                <a:latin typeface="Avenir Book"/>
                <a:cs typeface="Avenir Book"/>
              </a:rPr>
              <a:t>~160 mean shift procedures</a:t>
            </a:r>
            <a:endParaRPr lang="en-US" sz="1200" dirty="0">
              <a:solidFill>
                <a:srgbClr val="000000"/>
              </a:solidFill>
              <a:latin typeface="Avenir Book"/>
              <a:cs typeface="Avenir Book"/>
            </a:endParaRPr>
          </a:p>
        </p:txBody>
      </p:sp>
      <p:sp>
        <p:nvSpPr>
          <p:cNvPr id="13" name="TextBox 12"/>
          <p:cNvSpPr txBox="1"/>
          <p:nvPr/>
        </p:nvSpPr>
        <p:spPr>
          <a:xfrm>
            <a:off x="609600" y="6400800"/>
            <a:ext cx="4121641" cy="276999"/>
          </a:xfrm>
          <a:prstGeom prst="rect">
            <a:avLst/>
          </a:prstGeom>
          <a:solidFill>
            <a:schemeClr val="bg1"/>
          </a:solidFill>
          <a:ln>
            <a:solidFill>
              <a:schemeClr val="bg1"/>
            </a:solidFill>
          </a:ln>
        </p:spPr>
        <p:txBody>
          <a:bodyPr wrap="none" rtlCol="0">
            <a:spAutoFit/>
          </a:bodyPr>
          <a:lstStyle/>
          <a:p>
            <a:r>
              <a:rPr lang="en-US" sz="1200" dirty="0" smtClean="0">
                <a:solidFill>
                  <a:srgbClr val="000000"/>
                </a:solidFill>
                <a:latin typeface="Avenir Book"/>
                <a:cs typeface="Avenir Book"/>
              </a:rPr>
              <a:t>Corresponding trajectories with peaks marked as red dots</a:t>
            </a:r>
            <a:endParaRPr lang="en-US" sz="1200"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962400" y="76200"/>
            <a:ext cx="5181600" cy="646331"/>
          </a:xfrm>
          <a:prstGeom prst="rect">
            <a:avLst/>
          </a:prstGeom>
          <a:noFill/>
          <a:ln w="9525">
            <a:noFill/>
            <a:miter lim="800000"/>
            <a:headEnd/>
            <a:tailEnd/>
          </a:ln>
        </p:spPr>
        <p:txBody>
          <a:bodyPr>
            <a:prstTxWarp prst="textNoShape">
              <a:avLst/>
            </a:prstTxWarp>
            <a:spAutoFit/>
          </a:bodyPr>
          <a:lstStyle/>
          <a:p>
            <a:pPr algn="ctr" eaLnBrk="0" hangingPunct="0"/>
            <a:r>
              <a:rPr lang="en-US" dirty="0">
                <a:solidFill>
                  <a:srgbClr val="000000"/>
                </a:solidFill>
                <a:latin typeface="Avenir Book"/>
                <a:cs typeface="Avenir Book"/>
              </a:rPr>
              <a:t>Apply mean shift jointly in  the image (left col.) and range (right col.) domains</a:t>
            </a:r>
          </a:p>
        </p:txBody>
      </p:sp>
      <p:grpSp>
        <p:nvGrpSpPr>
          <p:cNvPr id="2" name="Group 3"/>
          <p:cNvGrpSpPr>
            <a:grpSpLocks/>
          </p:cNvGrpSpPr>
          <p:nvPr/>
        </p:nvGrpSpPr>
        <p:grpSpPr bwMode="auto">
          <a:xfrm>
            <a:off x="304800" y="4495800"/>
            <a:ext cx="3530600" cy="2222500"/>
            <a:chOff x="192" y="2832"/>
            <a:chExt cx="2224" cy="1400"/>
          </a:xfrm>
        </p:grpSpPr>
        <p:pic>
          <p:nvPicPr>
            <p:cNvPr id="156757" name="Picture 4" descr="tmp"/>
            <p:cNvPicPr>
              <a:picLocks noChangeAspect="1" noChangeArrowheads="1"/>
            </p:cNvPicPr>
            <p:nvPr/>
          </p:nvPicPr>
          <p:blipFill>
            <a:blip r:embed="rId3"/>
            <a:srcRect/>
            <a:stretch>
              <a:fillRect/>
            </a:stretch>
          </p:blipFill>
          <p:spPr bwMode="auto">
            <a:xfrm>
              <a:off x="720" y="2832"/>
              <a:ext cx="1696" cy="1400"/>
            </a:xfrm>
            <a:prstGeom prst="rect">
              <a:avLst/>
            </a:prstGeom>
            <a:noFill/>
            <a:ln w="9525">
              <a:noFill/>
              <a:miter lim="800000"/>
              <a:headEnd/>
              <a:tailEnd/>
            </a:ln>
          </p:spPr>
        </p:pic>
        <p:sp>
          <p:nvSpPr>
            <p:cNvPr id="156758" name="AutoShape 5"/>
            <p:cNvSpPr>
              <a:spLocks noChangeArrowheads="1"/>
            </p:cNvSpPr>
            <p:nvPr/>
          </p:nvSpPr>
          <p:spPr bwMode="auto">
            <a:xfrm>
              <a:off x="1152" y="3408"/>
              <a:ext cx="768" cy="192"/>
            </a:xfrm>
            <a:prstGeom prst="parallelogram">
              <a:avLst>
                <a:gd name="adj" fmla="val 100000"/>
              </a:avLst>
            </a:prstGeom>
            <a:noFill/>
            <a:ln w="2857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156759" name="Oval 6"/>
            <p:cNvSpPr>
              <a:spLocks noChangeArrowheads="1"/>
            </p:cNvSpPr>
            <p:nvPr/>
          </p:nvSpPr>
          <p:spPr bwMode="auto">
            <a:xfrm>
              <a:off x="1488" y="3464"/>
              <a:ext cx="96" cy="4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6760" name="Text Box 7"/>
            <p:cNvSpPr txBox="1">
              <a:spLocks noChangeArrowheads="1"/>
            </p:cNvSpPr>
            <p:nvPr/>
          </p:nvSpPr>
          <p:spPr bwMode="auto">
            <a:xfrm>
              <a:off x="278" y="3180"/>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Times New Roman" pitchFamily="-1" charset="0"/>
                </a:rPr>
                <a:t>5</a:t>
              </a:r>
            </a:p>
          </p:txBody>
        </p:sp>
        <p:sp>
          <p:nvSpPr>
            <p:cNvPr id="156761" name="Oval 8"/>
            <p:cNvSpPr>
              <a:spLocks noChangeArrowheads="1"/>
            </p:cNvSpPr>
            <p:nvPr/>
          </p:nvSpPr>
          <p:spPr bwMode="auto">
            <a:xfrm>
              <a:off x="192" y="3168"/>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grpSp>
      <p:grpSp>
        <p:nvGrpSpPr>
          <p:cNvPr id="3" name="Group 9"/>
          <p:cNvGrpSpPr>
            <a:grpSpLocks/>
          </p:cNvGrpSpPr>
          <p:nvPr/>
        </p:nvGrpSpPr>
        <p:grpSpPr bwMode="auto">
          <a:xfrm>
            <a:off x="5257800" y="6172200"/>
            <a:ext cx="3429000" cy="838200"/>
            <a:chOff x="3312" y="3888"/>
            <a:chExt cx="2160" cy="528"/>
          </a:xfrm>
        </p:grpSpPr>
        <p:sp>
          <p:nvSpPr>
            <p:cNvPr id="156743" name="Rectangle 10"/>
            <p:cNvSpPr>
              <a:spLocks noChangeArrowheads="1"/>
            </p:cNvSpPr>
            <p:nvPr/>
          </p:nvSpPr>
          <p:spPr bwMode="auto">
            <a:xfrm>
              <a:off x="4032" y="3929"/>
              <a:ext cx="384" cy="103"/>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grpSp>
          <p:nvGrpSpPr>
            <p:cNvPr id="4" name="Group 11"/>
            <p:cNvGrpSpPr>
              <a:grpSpLocks/>
            </p:cNvGrpSpPr>
            <p:nvPr/>
          </p:nvGrpSpPr>
          <p:grpSpPr bwMode="auto">
            <a:xfrm>
              <a:off x="3312" y="3991"/>
              <a:ext cx="1524" cy="425"/>
              <a:chOff x="3302" y="1008"/>
              <a:chExt cx="1524" cy="425"/>
            </a:xfrm>
          </p:grpSpPr>
          <p:sp>
            <p:nvSpPr>
              <p:cNvPr id="156755" name="Line 12"/>
              <p:cNvSpPr>
                <a:spLocks noChangeShapeType="1"/>
              </p:cNvSpPr>
              <p:nvPr/>
            </p:nvSpPr>
            <p:spPr bwMode="auto">
              <a:xfrm>
                <a:off x="3408" y="1008"/>
                <a:ext cx="1248" cy="0"/>
              </a:xfrm>
              <a:prstGeom prst="line">
                <a:avLst/>
              </a:prstGeom>
              <a:noFill/>
              <a:ln w="38100">
                <a:solidFill>
                  <a:schemeClr val="tx1"/>
                </a:solidFill>
                <a:round/>
                <a:headEnd/>
                <a:tailEnd/>
              </a:ln>
            </p:spPr>
            <p:txBody>
              <a:bodyPr>
                <a:prstTxWarp prst="textNoShape">
                  <a:avLst/>
                </a:prstTxWarp>
              </a:bodyPr>
              <a:lstStyle/>
              <a:p>
                <a:endParaRPr lang="en-US">
                  <a:solidFill>
                    <a:srgbClr val="000000"/>
                  </a:solidFill>
                </a:endParaRPr>
              </a:p>
            </p:txBody>
          </p:sp>
          <p:sp>
            <p:nvSpPr>
              <p:cNvPr id="156756" name="Text Box 13"/>
              <p:cNvSpPr txBox="1">
                <a:spLocks noChangeArrowheads="1"/>
              </p:cNvSpPr>
              <p:nvPr/>
            </p:nvSpPr>
            <p:spPr bwMode="auto">
              <a:xfrm>
                <a:off x="3302" y="1068"/>
                <a:ext cx="1524" cy="365"/>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Times New Roman" pitchFamily="-1" charset="0"/>
                  </a:rPr>
                  <a:t>0                  1</a:t>
                </a:r>
              </a:p>
            </p:txBody>
          </p:sp>
        </p:grpSp>
        <p:sp>
          <p:nvSpPr>
            <p:cNvPr id="156745" name="Line 14"/>
            <p:cNvSpPr>
              <a:spLocks noChangeShapeType="1"/>
            </p:cNvSpPr>
            <p:nvPr/>
          </p:nvSpPr>
          <p:spPr bwMode="auto">
            <a:xfrm flipH="1">
              <a:off x="4234" y="3895"/>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46" name="Line 15"/>
            <p:cNvSpPr>
              <a:spLocks noChangeShapeType="1"/>
            </p:cNvSpPr>
            <p:nvPr/>
          </p:nvSpPr>
          <p:spPr bwMode="auto">
            <a:xfrm flipH="1">
              <a:off x="4282" y="3895"/>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47" name="Line 16"/>
            <p:cNvSpPr>
              <a:spLocks noChangeShapeType="1"/>
            </p:cNvSpPr>
            <p:nvPr/>
          </p:nvSpPr>
          <p:spPr bwMode="auto">
            <a:xfrm flipH="1">
              <a:off x="4378" y="3895"/>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48" name="Line 17"/>
            <p:cNvSpPr>
              <a:spLocks noChangeShapeType="1"/>
            </p:cNvSpPr>
            <p:nvPr/>
          </p:nvSpPr>
          <p:spPr bwMode="auto">
            <a:xfrm flipH="1">
              <a:off x="4426" y="3895"/>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49" name="Line 18"/>
            <p:cNvSpPr>
              <a:spLocks noChangeShapeType="1"/>
            </p:cNvSpPr>
            <p:nvPr/>
          </p:nvSpPr>
          <p:spPr bwMode="auto">
            <a:xfrm flipH="1">
              <a:off x="4186" y="3895"/>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50" name="Line 19"/>
            <p:cNvSpPr>
              <a:spLocks noChangeShapeType="1"/>
            </p:cNvSpPr>
            <p:nvPr/>
          </p:nvSpPr>
          <p:spPr bwMode="auto">
            <a:xfrm flipH="1">
              <a:off x="4138" y="3895"/>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51" name="Line 20"/>
            <p:cNvSpPr>
              <a:spLocks noChangeShapeType="1"/>
            </p:cNvSpPr>
            <p:nvPr/>
          </p:nvSpPr>
          <p:spPr bwMode="auto">
            <a:xfrm flipH="1">
              <a:off x="4474" y="3888"/>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52" name="Oval 21"/>
            <p:cNvSpPr>
              <a:spLocks noChangeArrowheads="1"/>
            </p:cNvSpPr>
            <p:nvPr/>
          </p:nvSpPr>
          <p:spPr bwMode="auto">
            <a:xfrm>
              <a:off x="4176" y="393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6753" name="Text Box 22"/>
            <p:cNvSpPr txBox="1">
              <a:spLocks noChangeArrowheads="1"/>
            </p:cNvSpPr>
            <p:nvPr/>
          </p:nvSpPr>
          <p:spPr bwMode="auto">
            <a:xfrm>
              <a:off x="5126" y="3900"/>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Times New Roman" pitchFamily="-1" charset="0"/>
                </a:rPr>
                <a:t>7</a:t>
              </a:r>
            </a:p>
          </p:txBody>
        </p:sp>
        <p:sp>
          <p:nvSpPr>
            <p:cNvPr id="156754" name="Oval 23"/>
            <p:cNvSpPr>
              <a:spLocks noChangeArrowheads="1"/>
            </p:cNvSpPr>
            <p:nvPr/>
          </p:nvSpPr>
          <p:spPr bwMode="auto">
            <a:xfrm>
              <a:off x="5040" y="3888"/>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grpSp>
      <p:grpSp>
        <p:nvGrpSpPr>
          <p:cNvPr id="5" name="Group 24"/>
          <p:cNvGrpSpPr>
            <a:grpSpLocks/>
          </p:cNvGrpSpPr>
          <p:nvPr/>
        </p:nvGrpSpPr>
        <p:grpSpPr bwMode="auto">
          <a:xfrm>
            <a:off x="304800" y="114300"/>
            <a:ext cx="3606800" cy="2336800"/>
            <a:chOff x="192" y="72"/>
            <a:chExt cx="2272" cy="1472"/>
          </a:xfrm>
        </p:grpSpPr>
        <p:pic>
          <p:nvPicPr>
            <p:cNvPr id="156737" name="Picture 25" descr="tmp"/>
            <p:cNvPicPr>
              <a:picLocks noChangeAspect="1" noChangeArrowheads="1"/>
            </p:cNvPicPr>
            <p:nvPr/>
          </p:nvPicPr>
          <p:blipFill>
            <a:blip r:embed="rId3"/>
            <a:srcRect/>
            <a:stretch>
              <a:fillRect/>
            </a:stretch>
          </p:blipFill>
          <p:spPr bwMode="auto">
            <a:xfrm>
              <a:off x="768" y="144"/>
              <a:ext cx="1696" cy="1400"/>
            </a:xfrm>
            <a:prstGeom prst="rect">
              <a:avLst/>
            </a:prstGeom>
            <a:noFill/>
            <a:ln w="9525">
              <a:noFill/>
              <a:miter lim="800000"/>
              <a:headEnd/>
              <a:tailEnd/>
            </a:ln>
          </p:spPr>
        </p:pic>
        <p:sp>
          <p:nvSpPr>
            <p:cNvPr id="156738" name="AutoShape 26"/>
            <p:cNvSpPr>
              <a:spLocks noChangeArrowheads="1"/>
            </p:cNvSpPr>
            <p:nvPr/>
          </p:nvSpPr>
          <p:spPr bwMode="auto">
            <a:xfrm>
              <a:off x="1056" y="720"/>
              <a:ext cx="768" cy="192"/>
            </a:xfrm>
            <a:prstGeom prst="parallelogram">
              <a:avLst>
                <a:gd name="adj" fmla="val 100000"/>
              </a:avLst>
            </a:prstGeom>
            <a:noFill/>
            <a:ln w="2857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156739" name="Text Box 27"/>
            <p:cNvSpPr txBox="1">
              <a:spLocks noChangeArrowheads="1"/>
            </p:cNvSpPr>
            <p:nvPr/>
          </p:nvSpPr>
          <p:spPr bwMode="auto">
            <a:xfrm>
              <a:off x="278" y="444"/>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Times New Roman" pitchFamily="-1" charset="0"/>
                </a:rPr>
                <a:t>1</a:t>
              </a:r>
            </a:p>
          </p:txBody>
        </p:sp>
        <p:sp>
          <p:nvSpPr>
            <p:cNvPr id="156740" name="Oval 28"/>
            <p:cNvSpPr>
              <a:spLocks noChangeArrowheads="1"/>
            </p:cNvSpPr>
            <p:nvPr/>
          </p:nvSpPr>
          <p:spPr bwMode="auto">
            <a:xfrm>
              <a:off x="192" y="432"/>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6741" name="Text Box 29"/>
            <p:cNvSpPr txBox="1">
              <a:spLocks noChangeArrowheads="1"/>
            </p:cNvSpPr>
            <p:nvPr/>
          </p:nvSpPr>
          <p:spPr bwMode="auto">
            <a:xfrm>
              <a:off x="758" y="72"/>
              <a:ext cx="1616" cy="231"/>
            </a:xfrm>
            <a:prstGeom prst="rect">
              <a:avLst/>
            </a:prstGeom>
            <a:noFill/>
            <a:ln w="9525">
              <a:noFill/>
              <a:miter lim="800000"/>
              <a:headEnd/>
              <a:tailEnd/>
            </a:ln>
          </p:spPr>
          <p:txBody>
            <a:bodyPr wrap="none">
              <a:prstTxWarp prst="textNoShape">
                <a:avLst/>
              </a:prstTxWarp>
              <a:spAutoFit/>
            </a:bodyPr>
            <a:lstStyle/>
            <a:p>
              <a:pPr eaLnBrk="0" hangingPunct="0"/>
              <a:r>
                <a:rPr lang="en-US" dirty="0">
                  <a:solidFill>
                    <a:srgbClr val="333399"/>
                  </a:solidFill>
                  <a:latin typeface="Times New Roman" pitchFamily="-1" charset="0"/>
                </a:rPr>
                <a:t>Window in image domain</a:t>
              </a:r>
            </a:p>
          </p:txBody>
        </p:sp>
        <p:sp>
          <p:nvSpPr>
            <p:cNvPr id="156742" name="Line 30"/>
            <p:cNvSpPr>
              <a:spLocks noChangeShapeType="1"/>
            </p:cNvSpPr>
            <p:nvPr/>
          </p:nvSpPr>
          <p:spPr bwMode="auto">
            <a:xfrm>
              <a:off x="1104" y="240"/>
              <a:ext cx="0" cy="576"/>
            </a:xfrm>
            <a:prstGeom prst="line">
              <a:avLst/>
            </a:prstGeom>
            <a:noFill/>
            <a:ln w="9525">
              <a:solidFill>
                <a:schemeClr val="accent2"/>
              </a:solidFill>
              <a:round/>
              <a:headEnd/>
              <a:tailEnd type="triangle" w="med" len="med"/>
            </a:ln>
          </p:spPr>
          <p:txBody>
            <a:bodyPr>
              <a:prstTxWarp prst="textNoShape">
                <a:avLst/>
              </a:prstTxWarp>
            </a:bodyPr>
            <a:lstStyle/>
            <a:p>
              <a:endParaRPr lang="en-US">
                <a:solidFill>
                  <a:srgbClr val="000000"/>
                </a:solidFill>
              </a:endParaRPr>
            </a:p>
          </p:txBody>
        </p:sp>
      </p:grpSp>
      <p:grpSp>
        <p:nvGrpSpPr>
          <p:cNvPr id="6" name="Group 31"/>
          <p:cNvGrpSpPr>
            <a:grpSpLocks/>
          </p:cNvGrpSpPr>
          <p:nvPr/>
        </p:nvGrpSpPr>
        <p:grpSpPr bwMode="auto">
          <a:xfrm>
            <a:off x="5257800" y="2362200"/>
            <a:ext cx="3429000" cy="1570038"/>
            <a:chOff x="3312" y="1488"/>
            <a:chExt cx="2160" cy="989"/>
          </a:xfrm>
        </p:grpSpPr>
        <p:sp>
          <p:nvSpPr>
            <p:cNvPr id="156720" name="Rectangle 32"/>
            <p:cNvSpPr>
              <a:spLocks noChangeArrowheads="1"/>
            </p:cNvSpPr>
            <p:nvPr/>
          </p:nvSpPr>
          <p:spPr bwMode="auto">
            <a:xfrm>
              <a:off x="3936" y="1625"/>
              <a:ext cx="384" cy="103"/>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grpSp>
          <p:nvGrpSpPr>
            <p:cNvPr id="7" name="Group 33"/>
            <p:cNvGrpSpPr>
              <a:grpSpLocks/>
            </p:cNvGrpSpPr>
            <p:nvPr/>
          </p:nvGrpSpPr>
          <p:grpSpPr bwMode="auto">
            <a:xfrm>
              <a:off x="3312" y="1680"/>
              <a:ext cx="1524" cy="425"/>
              <a:chOff x="3302" y="1008"/>
              <a:chExt cx="1524" cy="425"/>
            </a:xfrm>
          </p:grpSpPr>
          <p:sp>
            <p:nvSpPr>
              <p:cNvPr id="156735" name="Line 34"/>
              <p:cNvSpPr>
                <a:spLocks noChangeShapeType="1"/>
              </p:cNvSpPr>
              <p:nvPr/>
            </p:nvSpPr>
            <p:spPr bwMode="auto">
              <a:xfrm>
                <a:off x="3408" y="1008"/>
                <a:ext cx="1248" cy="0"/>
              </a:xfrm>
              <a:prstGeom prst="line">
                <a:avLst/>
              </a:prstGeom>
              <a:noFill/>
              <a:ln w="38100">
                <a:solidFill>
                  <a:schemeClr val="tx1"/>
                </a:solidFill>
                <a:round/>
                <a:headEnd/>
                <a:tailEnd/>
              </a:ln>
            </p:spPr>
            <p:txBody>
              <a:bodyPr>
                <a:prstTxWarp prst="textNoShape">
                  <a:avLst/>
                </a:prstTxWarp>
              </a:bodyPr>
              <a:lstStyle/>
              <a:p>
                <a:endParaRPr lang="en-US">
                  <a:solidFill>
                    <a:srgbClr val="000000"/>
                  </a:solidFill>
                </a:endParaRPr>
              </a:p>
            </p:txBody>
          </p:sp>
          <p:sp>
            <p:nvSpPr>
              <p:cNvPr id="156736" name="Text Box 35"/>
              <p:cNvSpPr txBox="1">
                <a:spLocks noChangeArrowheads="1"/>
              </p:cNvSpPr>
              <p:nvPr/>
            </p:nvSpPr>
            <p:spPr bwMode="auto">
              <a:xfrm>
                <a:off x="3302" y="1068"/>
                <a:ext cx="1524" cy="365"/>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Times New Roman" pitchFamily="-1" charset="0"/>
                  </a:rPr>
                  <a:t>0                  1</a:t>
                </a:r>
              </a:p>
            </p:txBody>
          </p:sp>
        </p:grpSp>
        <p:sp>
          <p:nvSpPr>
            <p:cNvPr id="156722" name="Line 36"/>
            <p:cNvSpPr>
              <a:spLocks noChangeShapeType="1"/>
            </p:cNvSpPr>
            <p:nvPr/>
          </p:nvSpPr>
          <p:spPr bwMode="auto">
            <a:xfrm flipH="1">
              <a:off x="4234" y="1584"/>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23" name="Line 37"/>
            <p:cNvSpPr>
              <a:spLocks noChangeShapeType="1"/>
            </p:cNvSpPr>
            <p:nvPr/>
          </p:nvSpPr>
          <p:spPr bwMode="auto">
            <a:xfrm flipH="1">
              <a:off x="4282" y="1584"/>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24" name="Line 38"/>
            <p:cNvSpPr>
              <a:spLocks noChangeShapeType="1"/>
            </p:cNvSpPr>
            <p:nvPr/>
          </p:nvSpPr>
          <p:spPr bwMode="auto">
            <a:xfrm flipH="1">
              <a:off x="4378" y="1584"/>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25" name="Line 39"/>
            <p:cNvSpPr>
              <a:spLocks noChangeShapeType="1"/>
            </p:cNvSpPr>
            <p:nvPr/>
          </p:nvSpPr>
          <p:spPr bwMode="auto">
            <a:xfrm flipH="1">
              <a:off x="4426" y="1584"/>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26" name="Line 40"/>
            <p:cNvSpPr>
              <a:spLocks noChangeShapeType="1"/>
            </p:cNvSpPr>
            <p:nvPr/>
          </p:nvSpPr>
          <p:spPr bwMode="auto">
            <a:xfrm flipH="1">
              <a:off x="4186" y="1584"/>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27" name="Line 41"/>
            <p:cNvSpPr>
              <a:spLocks noChangeShapeType="1"/>
            </p:cNvSpPr>
            <p:nvPr/>
          </p:nvSpPr>
          <p:spPr bwMode="auto">
            <a:xfrm flipH="1">
              <a:off x="4138" y="1584"/>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28" name="Line 42"/>
            <p:cNvSpPr>
              <a:spLocks noChangeShapeType="1"/>
            </p:cNvSpPr>
            <p:nvPr/>
          </p:nvSpPr>
          <p:spPr bwMode="auto">
            <a:xfrm flipH="1">
              <a:off x="3706" y="1584"/>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29" name="Line 43"/>
            <p:cNvSpPr>
              <a:spLocks noChangeShapeType="1"/>
            </p:cNvSpPr>
            <p:nvPr/>
          </p:nvSpPr>
          <p:spPr bwMode="auto">
            <a:xfrm flipH="1">
              <a:off x="3658" y="1584"/>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30" name="Oval 44"/>
            <p:cNvSpPr>
              <a:spLocks noChangeArrowheads="1"/>
            </p:cNvSpPr>
            <p:nvPr/>
          </p:nvSpPr>
          <p:spPr bwMode="auto">
            <a:xfrm>
              <a:off x="4080" y="1632"/>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6731" name="Text Box 45"/>
            <p:cNvSpPr txBox="1">
              <a:spLocks noChangeArrowheads="1"/>
            </p:cNvSpPr>
            <p:nvPr/>
          </p:nvSpPr>
          <p:spPr bwMode="auto">
            <a:xfrm>
              <a:off x="5126" y="1500"/>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Times New Roman" pitchFamily="-1" charset="0"/>
                </a:rPr>
                <a:t>3</a:t>
              </a:r>
            </a:p>
          </p:txBody>
        </p:sp>
        <p:sp>
          <p:nvSpPr>
            <p:cNvPr id="156732" name="Oval 46"/>
            <p:cNvSpPr>
              <a:spLocks noChangeArrowheads="1"/>
            </p:cNvSpPr>
            <p:nvPr/>
          </p:nvSpPr>
          <p:spPr bwMode="auto">
            <a:xfrm>
              <a:off x="5040" y="1488"/>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6733" name="Text Box 47"/>
            <p:cNvSpPr txBox="1">
              <a:spLocks noChangeArrowheads="1"/>
            </p:cNvSpPr>
            <p:nvPr/>
          </p:nvSpPr>
          <p:spPr bwMode="auto">
            <a:xfrm>
              <a:off x="3744" y="2073"/>
              <a:ext cx="1056" cy="404"/>
            </a:xfrm>
            <a:prstGeom prst="rect">
              <a:avLst/>
            </a:prstGeom>
            <a:noFill/>
            <a:ln w="9525">
              <a:noFill/>
              <a:miter lim="800000"/>
              <a:headEnd/>
              <a:tailEnd/>
            </a:ln>
          </p:spPr>
          <p:txBody>
            <a:bodyPr>
              <a:prstTxWarp prst="textNoShape">
                <a:avLst/>
              </a:prstTxWarp>
              <a:spAutoFit/>
            </a:bodyPr>
            <a:lstStyle/>
            <a:p>
              <a:pPr eaLnBrk="0" hangingPunct="0"/>
              <a:r>
                <a:rPr lang="en-US">
                  <a:solidFill>
                    <a:srgbClr val="333399"/>
                  </a:solidFill>
                  <a:latin typeface="Times New Roman" pitchFamily="-1" charset="0"/>
                </a:rPr>
                <a:t>Window in range domain</a:t>
              </a:r>
            </a:p>
          </p:txBody>
        </p:sp>
        <p:sp>
          <p:nvSpPr>
            <p:cNvPr id="156734" name="Line 48"/>
            <p:cNvSpPr>
              <a:spLocks noChangeShapeType="1"/>
            </p:cNvSpPr>
            <p:nvPr/>
          </p:nvSpPr>
          <p:spPr bwMode="auto">
            <a:xfrm flipV="1">
              <a:off x="4032" y="1728"/>
              <a:ext cx="0" cy="384"/>
            </a:xfrm>
            <a:prstGeom prst="line">
              <a:avLst/>
            </a:prstGeom>
            <a:noFill/>
            <a:ln w="9525">
              <a:solidFill>
                <a:schemeClr val="accent2"/>
              </a:solidFill>
              <a:round/>
              <a:headEnd/>
              <a:tailEnd type="triangle" w="med" len="med"/>
            </a:ln>
          </p:spPr>
          <p:txBody>
            <a:bodyPr>
              <a:prstTxWarp prst="textNoShape">
                <a:avLst/>
              </a:prstTxWarp>
            </a:bodyPr>
            <a:lstStyle/>
            <a:p>
              <a:endParaRPr lang="en-US">
                <a:solidFill>
                  <a:srgbClr val="000000"/>
                </a:solidFill>
              </a:endParaRPr>
            </a:p>
          </p:txBody>
        </p:sp>
      </p:grpSp>
      <p:grpSp>
        <p:nvGrpSpPr>
          <p:cNvPr id="8" name="Group 49"/>
          <p:cNvGrpSpPr>
            <a:grpSpLocks/>
          </p:cNvGrpSpPr>
          <p:nvPr/>
        </p:nvGrpSpPr>
        <p:grpSpPr bwMode="auto">
          <a:xfrm>
            <a:off x="5241925" y="914400"/>
            <a:ext cx="3444875" cy="1360488"/>
            <a:chOff x="3302" y="576"/>
            <a:chExt cx="2170" cy="857"/>
          </a:xfrm>
        </p:grpSpPr>
        <p:grpSp>
          <p:nvGrpSpPr>
            <p:cNvPr id="9" name="Group 50"/>
            <p:cNvGrpSpPr>
              <a:grpSpLocks/>
            </p:cNvGrpSpPr>
            <p:nvPr/>
          </p:nvGrpSpPr>
          <p:grpSpPr bwMode="auto">
            <a:xfrm>
              <a:off x="3302" y="1008"/>
              <a:ext cx="1524" cy="425"/>
              <a:chOff x="3302" y="1008"/>
              <a:chExt cx="1524" cy="425"/>
            </a:xfrm>
          </p:grpSpPr>
          <p:sp>
            <p:nvSpPr>
              <p:cNvPr id="156718" name="Line 51"/>
              <p:cNvSpPr>
                <a:spLocks noChangeShapeType="1"/>
              </p:cNvSpPr>
              <p:nvPr/>
            </p:nvSpPr>
            <p:spPr bwMode="auto">
              <a:xfrm>
                <a:off x="3408" y="1008"/>
                <a:ext cx="1248" cy="0"/>
              </a:xfrm>
              <a:prstGeom prst="line">
                <a:avLst/>
              </a:prstGeom>
              <a:noFill/>
              <a:ln w="38100">
                <a:solidFill>
                  <a:schemeClr val="tx1"/>
                </a:solidFill>
                <a:round/>
                <a:headEnd/>
                <a:tailEnd/>
              </a:ln>
            </p:spPr>
            <p:txBody>
              <a:bodyPr>
                <a:prstTxWarp prst="textNoShape">
                  <a:avLst/>
                </a:prstTxWarp>
              </a:bodyPr>
              <a:lstStyle/>
              <a:p>
                <a:endParaRPr lang="en-US">
                  <a:solidFill>
                    <a:srgbClr val="000000"/>
                  </a:solidFill>
                </a:endParaRPr>
              </a:p>
            </p:txBody>
          </p:sp>
          <p:sp>
            <p:nvSpPr>
              <p:cNvPr id="156719" name="Text Box 52"/>
              <p:cNvSpPr txBox="1">
                <a:spLocks noChangeArrowheads="1"/>
              </p:cNvSpPr>
              <p:nvPr/>
            </p:nvSpPr>
            <p:spPr bwMode="auto">
              <a:xfrm>
                <a:off x="3302" y="1068"/>
                <a:ext cx="1524" cy="365"/>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Times New Roman" pitchFamily="-1" charset="0"/>
                  </a:rPr>
                  <a:t>0                  1</a:t>
                </a:r>
              </a:p>
            </p:txBody>
          </p:sp>
        </p:grpSp>
        <p:sp>
          <p:nvSpPr>
            <p:cNvPr id="156706" name="Line 53"/>
            <p:cNvSpPr>
              <a:spLocks noChangeShapeType="1"/>
            </p:cNvSpPr>
            <p:nvPr/>
          </p:nvSpPr>
          <p:spPr bwMode="auto">
            <a:xfrm flipH="1">
              <a:off x="4224" y="912"/>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07" name="Line 54"/>
            <p:cNvSpPr>
              <a:spLocks noChangeShapeType="1"/>
            </p:cNvSpPr>
            <p:nvPr/>
          </p:nvSpPr>
          <p:spPr bwMode="auto">
            <a:xfrm flipH="1">
              <a:off x="4272" y="912"/>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08" name="Line 55"/>
            <p:cNvSpPr>
              <a:spLocks noChangeShapeType="1"/>
            </p:cNvSpPr>
            <p:nvPr/>
          </p:nvSpPr>
          <p:spPr bwMode="auto">
            <a:xfrm flipH="1">
              <a:off x="4368" y="912"/>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09" name="Line 56"/>
            <p:cNvSpPr>
              <a:spLocks noChangeShapeType="1"/>
            </p:cNvSpPr>
            <p:nvPr/>
          </p:nvSpPr>
          <p:spPr bwMode="auto">
            <a:xfrm flipH="1">
              <a:off x="4416" y="912"/>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10" name="Line 57"/>
            <p:cNvSpPr>
              <a:spLocks noChangeShapeType="1"/>
            </p:cNvSpPr>
            <p:nvPr/>
          </p:nvSpPr>
          <p:spPr bwMode="auto">
            <a:xfrm flipH="1">
              <a:off x="4176" y="912"/>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11" name="Line 58"/>
            <p:cNvSpPr>
              <a:spLocks noChangeShapeType="1"/>
            </p:cNvSpPr>
            <p:nvPr/>
          </p:nvSpPr>
          <p:spPr bwMode="auto">
            <a:xfrm flipH="1">
              <a:off x="4128" y="912"/>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12" name="Line 59"/>
            <p:cNvSpPr>
              <a:spLocks noChangeShapeType="1"/>
            </p:cNvSpPr>
            <p:nvPr/>
          </p:nvSpPr>
          <p:spPr bwMode="auto">
            <a:xfrm flipH="1">
              <a:off x="3696" y="912"/>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13" name="Line 60"/>
            <p:cNvSpPr>
              <a:spLocks noChangeShapeType="1"/>
            </p:cNvSpPr>
            <p:nvPr/>
          </p:nvSpPr>
          <p:spPr bwMode="auto">
            <a:xfrm flipH="1">
              <a:off x="3648" y="912"/>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714" name="Oval 61"/>
            <p:cNvSpPr>
              <a:spLocks noChangeArrowheads="1"/>
            </p:cNvSpPr>
            <p:nvPr/>
          </p:nvSpPr>
          <p:spPr bwMode="auto">
            <a:xfrm>
              <a:off x="4080" y="960"/>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6715" name="Text Box 62"/>
            <p:cNvSpPr txBox="1">
              <a:spLocks noChangeArrowheads="1"/>
            </p:cNvSpPr>
            <p:nvPr/>
          </p:nvSpPr>
          <p:spPr bwMode="auto">
            <a:xfrm>
              <a:off x="5126" y="732"/>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Times New Roman" pitchFamily="-1" charset="0"/>
                </a:rPr>
                <a:t>2</a:t>
              </a:r>
            </a:p>
          </p:txBody>
        </p:sp>
        <p:sp>
          <p:nvSpPr>
            <p:cNvPr id="156716" name="Oval 63"/>
            <p:cNvSpPr>
              <a:spLocks noChangeArrowheads="1"/>
            </p:cNvSpPr>
            <p:nvPr/>
          </p:nvSpPr>
          <p:spPr bwMode="auto">
            <a:xfrm>
              <a:off x="5040" y="720"/>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6717" name="Text Box 64"/>
            <p:cNvSpPr txBox="1">
              <a:spLocks noChangeArrowheads="1"/>
            </p:cNvSpPr>
            <p:nvPr/>
          </p:nvSpPr>
          <p:spPr bwMode="auto">
            <a:xfrm>
              <a:off x="3360" y="576"/>
              <a:ext cx="1968" cy="404"/>
            </a:xfrm>
            <a:prstGeom prst="rect">
              <a:avLst/>
            </a:prstGeom>
            <a:noFill/>
            <a:ln w="9525">
              <a:noFill/>
              <a:miter lim="800000"/>
              <a:headEnd/>
              <a:tailEnd/>
            </a:ln>
          </p:spPr>
          <p:txBody>
            <a:bodyPr>
              <a:prstTxWarp prst="textNoShape">
                <a:avLst/>
              </a:prstTxWarp>
              <a:spAutoFit/>
            </a:bodyPr>
            <a:lstStyle/>
            <a:p>
              <a:pPr eaLnBrk="0" hangingPunct="0"/>
              <a:r>
                <a:rPr lang="en-US">
                  <a:solidFill>
                    <a:srgbClr val="333399"/>
                  </a:solidFill>
                  <a:latin typeface="Times New Roman" pitchFamily="-1" charset="0"/>
                </a:rPr>
                <a:t>Intensities of pixels within image domain window</a:t>
              </a:r>
            </a:p>
          </p:txBody>
        </p:sp>
      </p:grpSp>
      <p:grpSp>
        <p:nvGrpSpPr>
          <p:cNvPr id="10" name="Group 65"/>
          <p:cNvGrpSpPr>
            <a:grpSpLocks/>
          </p:cNvGrpSpPr>
          <p:nvPr/>
        </p:nvGrpSpPr>
        <p:grpSpPr bwMode="auto">
          <a:xfrm>
            <a:off x="304800" y="2362200"/>
            <a:ext cx="3733800" cy="2590800"/>
            <a:chOff x="192" y="1488"/>
            <a:chExt cx="2352" cy="1632"/>
          </a:xfrm>
        </p:grpSpPr>
        <p:pic>
          <p:nvPicPr>
            <p:cNvPr id="156698" name="Picture 66" descr="tmp"/>
            <p:cNvPicPr>
              <a:picLocks noChangeAspect="1" noChangeArrowheads="1"/>
            </p:cNvPicPr>
            <p:nvPr/>
          </p:nvPicPr>
          <p:blipFill>
            <a:blip r:embed="rId3"/>
            <a:srcRect/>
            <a:stretch>
              <a:fillRect/>
            </a:stretch>
          </p:blipFill>
          <p:spPr bwMode="auto">
            <a:xfrm>
              <a:off x="768" y="1720"/>
              <a:ext cx="1696" cy="1400"/>
            </a:xfrm>
            <a:prstGeom prst="rect">
              <a:avLst/>
            </a:prstGeom>
            <a:noFill/>
            <a:ln w="9525">
              <a:noFill/>
              <a:miter lim="800000"/>
              <a:headEnd/>
              <a:tailEnd/>
            </a:ln>
          </p:spPr>
        </p:pic>
        <p:sp>
          <p:nvSpPr>
            <p:cNvPr id="156699" name="AutoShape 67"/>
            <p:cNvSpPr>
              <a:spLocks noChangeArrowheads="1"/>
            </p:cNvSpPr>
            <p:nvPr/>
          </p:nvSpPr>
          <p:spPr bwMode="auto">
            <a:xfrm>
              <a:off x="1056" y="2296"/>
              <a:ext cx="768" cy="192"/>
            </a:xfrm>
            <a:prstGeom prst="parallelogram">
              <a:avLst>
                <a:gd name="adj" fmla="val 100000"/>
              </a:avLst>
            </a:prstGeom>
            <a:noFill/>
            <a:ln w="2857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sp>
          <p:nvSpPr>
            <p:cNvPr id="156700" name="Oval 68"/>
            <p:cNvSpPr>
              <a:spLocks noChangeArrowheads="1"/>
            </p:cNvSpPr>
            <p:nvPr/>
          </p:nvSpPr>
          <p:spPr bwMode="auto">
            <a:xfrm>
              <a:off x="1488" y="2352"/>
              <a:ext cx="96" cy="4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6701" name="Text Box 69"/>
            <p:cNvSpPr txBox="1">
              <a:spLocks noChangeArrowheads="1"/>
            </p:cNvSpPr>
            <p:nvPr/>
          </p:nvSpPr>
          <p:spPr bwMode="auto">
            <a:xfrm>
              <a:off x="278" y="2268"/>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Times New Roman" pitchFamily="-1" charset="0"/>
                </a:rPr>
                <a:t>4</a:t>
              </a:r>
            </a:p>
          </p:txBody>
        </p:sp>
        <p:sp>
          <p:nvSpPr>
            <p:cNvPr id="156702" name="Oval 70"/>
            <p:cNvSpPr>
              <a:spLocks noChangeArrowheads="1"/>
            </p:cNvSpPr>
            <p:nvPr/>
          </p:nvSpPr>
          <p:spPr bwMode="auto">
            <a:xfrm>
              <a:off x="192" y="2256"/>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6703" name="Text Box 71"/>
            <p:cNvSpPr txBox="1">
              <a:spLocks noChangeArrowheads="1"/>
            </p:cNvSpPr>
            <p:nvPr/>
          </p:nvSpPr>
          <p:spPr bwMode="auto">
            <a:xfrm>
              <a:off x="576" y="1488"/>
              <a:ext cx="1968" cy="577"/>
            </a:xfrm>
            <a:prstGeom prst="rect">
              <a:avLst/>
            </a:prstGeom>
            <a:noFill/>
            <a:ln w="9525">
              <a:noFill/>
              <a:miter lim="800000"/>
              <a:headEnd/>
              <a:tailEnd/>
            </a:ln>
          </p:spPr>
          <p:txBody>
            <a:bodyPr>
              <a:prstTxWarp prst="textNoShape">
                <a:avLst/>
              </a:prstTxWarp>
              <a:spAutoFit/>
            </a:bodyPr>
            <a:lstStyle/>
            <a:p>
              <a:pPr eaLnBrk="0" hangingPunct="0"/>
              <a:r>
                <a:rPr lang="en-US">
                  <a:solidFill>
                    <a:srgbClr val="333399"/>
                  </a:solidFill>
                  <a:latin typeface="Times New Roman" pitchFamily="-1" charset="0"/>
                </a:rPr>
                <a:t>Center of mass of pixels within both image and range domain windows</a:t>
              </a:r>
            </a:p>
          </p:txBody>
        </p:sp>
        <p:sp>
          <p:nvSpPr>
            <p:cNvPr id="156704" name="Line 72"/>
            <p:cNvSpPr>
              <a:spLocks noChangeShapeType="1"/>
            </p:cNvSpPr>
            <p:nvPr/>
          </p:nvSpPr>
          <p:spPr bwMode="auto">
            <a:xfrm>
              <a:off x="1536" y="1872"/>
              <a:ext cx="0" cy="432"/>
            </a:xfrm>
            <a:prstGeom prst="line">
              <a:avLst/>
            </a:prstGeom>
            <a:noFill/>
            <a:ln w="9525">
              <a:solidFill>
                <a:schemeClr val="accent2"/>
              </a:solidFill>
              <a:round/>
              <a:headEnd/>
              <a:tailEnd type="triangle" w="med" len="med"/>
            </a:ln>
          </p:spPr>
          <p:txBody>
            <a:bodyPr>
              <a:prstTxWarp prst="textNoShape">
                <a:avLst/>
              </a:prstTxWarp>
            </a:bodyPr>
            <a:lstStyle/>
            <a:p>
              <a:endParaRPr lang="en-US">
                <a:solidFill>
                  <a:srgbClr val="000000"/>
                </a:solidFill>
              </a:endParaRPr>
            </a:p>
          </p:txBody>
        </p:sp>
      </p:grpSp>
      <p:grpSp>
        <p:nvGrpSpPr>
          <p:cNvPr id="11" name="Group 73"/>
          <p:cNvGrpSpPr>
            <a:grpSpLocks/>
          </p:cNvGrpSpPr>
          <p:nvPr/>
        </p:nvGrpSpPr>
        <p:grpSpPr bwMode="auto">
          <a:xfrm>
            <a:off x="5257800" y="4265613"/>
            <a:ext cx="3429000" cy="1906587"/>
            <a:chOff x="3312" y="2687"/>
            <a:chExt cx="2160" cy="1201"/>
          </a:xfrm>
        </p:grpSpPr>
        <p:sp>
          <p:nvSpPr>
            <p:cNvPr id="156682" name="Rectangle 74"/>
            <p:cNvSpPr>
              <a:spLocks noChangeArrowheads="1"/>
            </p:cNvSpPr>
            <p:nvPr/>
          </p:nvSpPr>
          <p:spPr bwMode="auto">
            <a:xfrm>
              <a:off x="3936" y="3401"/>
              <a:ext cx="384" cy="103"/>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ndParaRPr>
            </a:p>
          </p:txBody>
        </p:sp>
        <p:grpSp>
          <p:nvGrpSpPr>
            <p:cNvPr id="12" name="Group 75"/>
            <p:cNvGrpSpPr>
              <a:grpSpLocks/>
            </p:cNvGrpSpPr>
            <p:nvPr/>
          </p:nvGrpSpPr>
          <p:grpSpPr bwMode="auto">
            <a:xfrm>
              <a:off x="3312" y="3463"/>
              <a:ext cx="1524" cy="425"/>
              <a:chOff x="3302" y="1008"/>
              <a:chExt cx="1524" cy="425"/>
            </a:xfrm>
          </p:grpSpPr>
          <p:sp>
            <p:nvSpPr>
              <p:cNvPr id="156696" name="Line 76"/>
              <p:cNvSpPr>
                <a:spLocks noChangeShapeType="1"/>
              </p:cNvSpPr>
              <p:nvPr/>
            </p:nvSpPr>
            <p:spPr bwMode="auto">
              <a:xfrm>
                <a:off x="3408" y="1008"/>
                <a:ext cx="1248" cy="0"/>
              </a:xfrm>
              <a:prstGeom prst="line">
                <a:avLst/>
              </a:prstGeom>
              <a:noFill/>
              <a:ln w="38100">
                <a:solidFill>
                  <a:schemeClr val="tx1"/>
                </a:solidFill>
                <a:round/>
                <a:headEnd/>
                <a:tailEnd/>
              </a:ln>
            </p:spPr>
            <p:txBody>
              <a:bodyPr>
                <a:prstTxWarp prst="textNoShape">
                  <a:avLst/>
                </a:prstTxWarp>
              </a:bodyPr>
              <a:lstStyle/>
              <a:p>
                <a:endParaRPr lang="en-US">
                  <a:solidFill>
                    <a:srgbClr val="000000"/>
                  </a:solidFill>
                </a:endParaRPr>
              </a:p>
            </p:txBody>
          </p:sp>
          <p:sp>
            <p:nvSpPr>
              <p:cNvPr id="156697" name="Text Box 77"/>
              <p:cNvSpPr txBox="1">
                <a:spLocks noChangeArrowheads="1"/>
              </p:cNvSpPr>
              <p:nvPr/>
            </p:nvSpPr>
            <p:spPr bwMode="auto">
              <a:xfrm>
                <a:off x="3302" y="1068"/>
                <a:ext cx="1524" cy="365"/>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Times New Roman" pitchFamily="-1" charset="0"/>
                  </a:rPr>
                  <a:t>0                  1</a:t>
                </a:r>
              </a:p>
            </p:txBody>
          </p:sp>
        </p:grpSp>
        <p:sp>
          <p:nvSpPr>
            <p:cNvPr id="156684" name="Line 78"/>
            <p:cNvSpPr>
              <a:spLocks noChangeShapeType="1"/>
            </p:cNvSpPr>
            <p:nvPr/>
          </p:nvSpPr>
          <p:spPr bwMode="auto">
            <a:xfrm flipH="1">
              <a:off x="4234" y="3367"/>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685" name="Line 79"/>
            <p:cNvSpPr>
              <a:spLocks noChangeShapeType="1"/>
            </p:cNvSpPr>
            <p:nvPr/>
          </p:nvSpPr>
          <p:spPr bwMode="auto">
            <a:xfrm flipH="1">
              <a:off x="4282" y="3367"/>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686" name="Line 80"/>
            <p:cNvSpPr>
              <a:spLocks noChangeShapeType="1"/>
            </p:cNvSpPr>
            <p:nvPr/>
          </p:nvSpPr>
          <p:spPr bwMode="auto">
            <a:xfrm flipH="1">
              <a:off x="4378" y="3367"/>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687" name="Line 81"/>
            <p:cNvSpPr>
              <a:spLocks noChangeShapeType="1"/>
            </p:cNvSpPr>
            <p:nvPr/>
          </p:nvSpPr>
          <p:spPr bwMode="auto">
            <a:xfrm flipH="1">
              <a:off x="4426" y="3367"/>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688" name="Line 82"/>
            <p:cNvSpPr>
              <a:spLocks noChangeShapeType="1"/>
            </p:cNvSpPr>
            <p:nvPr/>
          </p:nvSpPr>
          <p:spPr bwMode="auto">
            <a:xfrm flipH="1">
              <a:off x="4186" y="3367"/>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689" name="Line 83"/>
            <p:cNvSpPr>
              <a:spLocks noChangeShapeType="1"/>
            </p:cNvSpPr>
            <p:nvPr/>
          </p:nvSpPr>
          <p:spPr bwMode="auto">
            <a:xfrm flipH="1">
              <a:off x="4138" y="3367"/>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690" name="Line 84"/>
            <p:cNvSpPr>
              <a:spLocks noChangeShapeType="1"/>
            </p:cNvSpPr>
            <p:nvPr/>
          </p:nvSpPr>
          <p:spPr bwMode="auto">
            <a:xfrm flipH="1">
              <a:off x="4474" y="3360"/>
              <a:ext cx="0" cy="192"/>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156691" name="Oval 85"/>
            <p:cNvSpPr>
              <a:spLocks noChangeArrowheads="1"/>
            </p:cNvSpPr>
            <p:nvPr/>
          </p:nvSpPr>
          <p:spPr bwMode="auto">
            <a:xfrm>
              <a:off x="4176" y="3408"/>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6692" name="Text Box 86"/>
            <p:cNvSpPr txBox="1">
              <a:spLocks noChangeArrowheads="1"/>
            </p:cNvSpPr>
            <p:nvPr/>
          </p:nvSpPr>
          <p:spPr bwMode="auto">
            <a:xfrm>
              <a:off x="5126" y="3228"/>
              <a:ext cx="244" cy="365"/>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Times New Roman" pitchFamily="-1" charset="0"/>
                </a:rPr>
                <a:t>6</a:t>
              </a:r>
            </a:p>
          </p:txBody>
        </p:sp>
        <p:sp>
          <p:nvSpPr>
            <p:cNvPr id="156693" name="Oval 87"/>
            <p:cNvSpPr>
              <a:spLocks noChangeArrowheads="1"/>
            </p:cNvSpPr>
            <p:nvPr/>
          </p:nvSpPr>
          <p:spPr bwMode="auto">
            <a:xfrm>
              <a:off x="5040" y="3216"/>
              <a:ext cx="432" cy="432"/>
            </a:xfrm>
            <a:prstGeom prst="ellipse">
              <a:avLst/>
            </a:prstGeom>
            <a:no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6694" name="Text Box 88"/>
            <p:cNvSpPr txBox="1">
              <a:spLocks noChangeArrowheads="1"/>
            </p:cNvSpPr>
            <p:nvPr/>
          </p:nvSpPr>
          <p:spPr bwMode="auto">
            <a:xfrm>
              <a:off x="3504" y="2687"/>
              <a:ext cx="1968" cy="577"/>
            </a:xfrm>
            <a:prstGeom prst="rect">
              <a:avLst/>
            </a:prstGeom>
            <a:noFill/>
            <a:ln w="9525">
              <a:noFill/>
              <a:miter lim="800000"/>
              <a:headEnd/>
              <a:tailEnd/>
            </a:ln>
          </p:spPr>
          <p:txBody>
            <a:bodyPr>
              <a:prstTxWarp prst="textNoShape">
                <a:avLst/>
              </a:prstTxWarp>
              <a:spAutoFit/>
            </a:bodyPr>
            <a:lstStyle/>
            <a:p>
              <a:pPr eaLnBrk="0" hangingPunct="0"/>
              <a:r>
                <a:rPr lang="en-US">
                  <a:solidFill>
                    <a:srgbClr val="333399"/>
                  </a:solidFill>
                  <a:latin typeface="Times New Roman" pitchFamily="-1" charset="0"/>
                </a:rPr>
                <a:t>Center of mass of pixels within both image and range domain windows</a:t>
              </a:r>
            </a:p>
          </p:txBody>
        </p:sp>
        <p:sp>
          <p:nvSpPr>
            <p:cNvPr id="156695" name="Line 89"/>
            <p:cNvSpPr>
              <a:spLocks noChangeShapeType="1"/>
            </p:cNvSpPr>
            <p:nvPr/>
          </p:nvSpPr>
          <p:spPr bwMode="auto">
            <a:xfrm>
              <a:off x="4224" y="3072"/>
              <a:ext cx="0" cy="336"/>
            </a:xfrm>
            <a:prstGeom prst="line">
              <a:avLst/>
            </a:prstGeom>
            <a:noFill/>
            <a:ln w="9525">
              <a:solidFill>
                <a:schemeClr val="accent2"/>
              </a:solidFill>
              <a:round/>
              <a:headEnd/>
              <a:tailEnd type="triangle" w="med" len="med"/>
            </a:ln>
          </p:spPr>
          <p:txBody>
            <a:bodyPr>
              <a:prstTxWarp prst="textNoShape">
                <a:avLst/>
              </a:prstTxWarp>
            </a:bodyPr>
            <a:lstStyle/>
            <a:p>
              <a:endParaRPr lang="en-US">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0" y="0"/>
            <a:ext cx="9144000" cy="1143000"/>
          </a:xfrm>
        </p:spPr>
        <p:txBody>
          <a:bodyPr/>
          <a:lstStyle/>
          <a:p>
            <a:pPr eaLnBrk="1" hangingPunct="1"/>
            <a:r>
              <a:rPr lang="en-US" sz="3600" dirty="0">
                <a:latin typeface="Avenir Book"/>
                <a:ea typeface="ＭＳ Ｐゴシック" pitchFamily="-1" charset="-128"/>
                <a:cs typeface="Avenir Book"/>
              </a:rPr>
              <a:t>Mean Shift </a:t>
            </a:r>
            <a:r>
              <a:rPr lang="en-US" sz="3600" dirty="0" smtClean="0">
                <a:latin typeface="Avenir Book"/>
                <a:ea typeface="ＭＳ Ｐゴシック" pitchFamily="-1" charset="-128"/>
                <a:cs typeface="Avenir Book"/>
              </a:rPr>
              <a:t>color &amp; spatial </a:t>
            </a:r>
            <a:r>
              <a:rPr lang="en-US" sz="3600" dirty="0">
                <a:latin typeface="Avenir Book"/>
                <a:ea typeface="ＭＳ Ｐゴシック" pitchFamily="-1" charset="-128"/>
                <a:cs typeface="Avenir Book"/>
              </a:rPr>
              <a:t>Segmentation Results:</a:t>
            </a:r>
          </a:p>
        </p:txBody>
      </p:sp>
      <p:pic>
        <p:nvPicPr>
          <p:cNvPr id="160771" name="Picture 3" descr="negoiu_s"/>
          <p:cNvPicPr>
            <a:picLocks noChangeAspect="1" noChangeArrowheads="1"/>
          </p:cNvPicPr>
          <p:nvPr/>
        </p:nvPicPr>
        <p:blipFill>
          <a:blip r:embed="rId3"/>
          <a:srcRect/>
          <a:stretch>
            <a:fillRect/>
          </a:stretch>
        </p:blipFill>
        <p:spPr bwMode="auto">
          <a:xfrm>
            <a:off x="4508500" y="3757613"/>
            <a:ext cx="3727450" cy="2547937"/>
          </a:xfrm>
          <a:prstGeom prst="rect">
            <a:avLst/>
          </a:prstGeom>
          <a:noFill/>
          <a:ln w="9525">
            <a:noFill/>
            <a:miter lim="800000"/>
            <a:headEnd/>
            <a:tailEnd/>
          </a:ln>
        </p:spPr>
      </p:pic>
      <p:pic>
        <p:nvPicPr>
          <p:cNvPr id="160772" name="Picture 4" descr="campus"/>
          <p:cNvPicPr>
            <a:picLocks noChangeAspect="1" noChangeArrowheads="1"/>
          </p:cNvPicPr>
          <p:nvPr/>
        </p:nvPicPr>
        <p:blipFill>
          <a:blip r:embed="rId4"/>
          <a:srcRect/>
          <a:stretch>
            <a:fillRect/>
          </a:stretch>
        </p:blipFill>
        <p:spPr bwMode="auto">
          <a:xfrm>
            <a:off x="309563" y="1143000"/>
            <a:ext cx="3733800" cy="2400300"/>
          </a:xfrm>
          <a:prstGeom prst="rect">
            <a:avLst/>
          </a:prstGeom>
          <a:noFill/>
          <a:ln w="9525">
            <a:noFill/>
            <a:miter lim="800000"/>
            <a:headEnd/>
            <a:tailEnd/>
          </a:ln>
        </p:spPr>
      </p:pic>
      <p:pic>
        <p:nvPicPr>
          <p:cNvPr id="160773" name="Picture 5" descr="campus_s"/>
          <p:cNvPicPr>
            <a:picLocks noChangeAspect="1" noChangeArrowheads="1"/>
          </p:cNvPicPr>
          <p:nvPr/>
        </p:nvPicPr>
        <p:blipFill>
          <a:blip r:embed="rId5"/>
          <a:srcRect/>
          <a:stretch>
            <a:fillRect/>
          </a:stretch>
        </p:blipFill>
        <p:spPr bwMode="auto">
          <a:xfrm>
            <a:off x="4492625" y="1147763"/>
            <a:ext cx="3733800" cy="2400300"/>
          </a:xfrm>
          <a:prstGeom prst="rect">
            <a:avLst/>
          </a:prstGeom>
          <a:noFill/>
          <a:ln w="9525">
            <a:noFill/>
            <a:miter lim="800000"/>
            <a:headEnd/>
            <a:tailEnd/>
          </a:ln>
        </p:spPr>
      </p:pic>
      <p:pic>
        <p:nvPicPr>
          <p:cNvPr id="160774" name="Picture 6" descr="negoiu"/>
          <p:cNvPicPr>
            <a:picLocks noChangeAspect="1" noChangeArrowheads="1"/>
          </p:cNvPicPr>
          <p:nvPr/>
        </p:nvPicPr>
        <p:blipFill>
          <a:blip r:embed="rId6"/>
          <a:srcRect/>
          <a:stretch>
            <a:fillRect/>
          </a:stretch>
        </p:blipFill>
        <p:spPr bwMode="auto">
          <a:xfrm>
            <a:off x="323850" y="3757613"/>
            <a:ext cx="3729038" cy="2547937"/>
          </a:xfrm>
          <a:prstGeom prst="rect">
            <a:avLst/>
          </a:prstGeom>
          <a:noFill/>
          <a:ln w="9525">
            <a:noFill/>
            <a:miter lim="800000"/>
            <a:headEnd/>
            <a:tailEnd/>
          </a:ln>
        </p:spPr>
      </p:pic>
      <p:cxnSp>
        <p:nvCxnSpPr>
          <p:cNvPr id="9" name="Straight Arrow Connector 8"/>
          <p:cNvCxnSpPr/>
          <p:nvPr/>
        </p:nvCxnSpPr>
        <p:spPr>
          <a:xfrm>
            <a:off x="4114800" y="2286000"/>
            <a:ext cx="3048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114800" y="5029200"/>
            <a:ext cx="3048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dirty="0">
                <a:solidFill>
                  <a:srgbClr val="FF6600"/>
                </a:solidFill>
                <a:latin typeface="Avenir Book"/>
                <a:cs typeface="Avenir Book"/>
              </a:rPr>
              <a:t>Mean shift pros and cons</a:t>
            </a:r>
          </a:p>
        </p:txBody>
      </p:sp>
      <p:sp>
        <p:nvSpPr>
          <p:cNvPr id="1558531" name="Rectangle 3"/>
          <p:cNvSpPr>
            <a:spLocks noGrp="1" noChangeArrowheads="1"/>
          </p:cNvSpPr>
          <p:nvPr>
            <p:ph type="body" idx="1"/>
          </p:nvPr>
        </p:nvSpPr>
        <p:spPr>
          <a:xfrm>
            <a:off x="457200" y="1371600"/>
            <a:ext cx="8229600" cy="4525963"/>
          </a:xfrm>
        </p:spPr>
        <p:txBody>
          <a:bodyPr/>
          <a:lstStyle/>
          <a:p>
            <a:pPr>
              <a:buFontTx/>
              <a:buChar char="•"/>
            </a:pPr>
            <a:r>
              <a:rPr lang="en-US" sz="2800" dirty="0" smtClean="0">
                <a:latin typeface="Avenir Book"/>
                <a:cs typeface="Avenir Book"/>
              </a:rPr>
              <a:t>Pros</a:t>
            </a:r>
          </a:p>
          <a:p>
            <a:pPr lvl="1"/>
            <a:r>
              <a:rPr lang="en-US" sz="2400" kern="1200" dirty="0" smtClean="0">
                <a:latin typeface="Avenir Book"/>
                <a:cs typeface="Avenir Book"/>
              </a:rPr>
              <a:t>Clusters are places where data points tend to be close together</a:t>
            </a:r>
          </a:p>
          <a:p>
            <a:pPr lvl="1"/>
            <a:r>
              <a:rPr lang="en-US" sz="2400" dirty="0" smtClean="0">
                <a:latin typeface="Avenir Book"/>
                <a:cs typeface="Avenir Book"/>
              </a:rPr>
              <a:t>Just a single parameter (window size) </a:t>
            </a:r>
          </a:p>
          <a:p>
            <a:pPr lvl="1"/>
            <a:r>
              <a:rPr lang="en-US" sz="2400" dirty="0" smtClean="0">
                <a:latin typeface="Avenir Book"/>
                <a:cs typeface="Avenir Book"/>
              </a:rPr>
              <a:t>Finds variable number of modes</a:t>
            </a:r>
          </a:p>
          <a:p>
            <a:pPr lvl="1"/>
            <a:r>
              <a:rPr lang="en-US" sz="2400" dirty="0" smtClean="0">
                <a:latin typeface="Avenir Book"/>
                <a:cs typeface="Avenir Book"/>
              </a:rPr>
              <a:t>Robust to outliers</a:t>
            </a:r>
          </a:p>
          <a:p>
            <a:pPr>
              <a:buFontTx/>
              <a:buChar char="•"/>
            </a:pPr>
            <a:r>
              <a:rPr lang="en-US" sz="2800" dirty="0" smtClean="0">
                <a:latin typeface="Avenir Book"/>
                <a:cs typeface="Avenir Book"/>
              </a:rPr>
              <a:t>Cons</a:t>
            </a:r>
          </a:p>
          <a:p>
            <a:pPr lvl="1"/>
            <a:r>
              <a:rPr lang="en-US" sz="2400" dirty="0" smtClean="0">
                <a:latin typeface="Avenir Book"/>
                <a:cs typeface="Avenir Book"/>
              </a:rPr>
              <a:t>Output depends on window size</a:t>
            </a:r>
          </a:p>
          <a:p>
            <a:pPr lvl="1"/>
            <a:r>
              <a:rPr lang="en-US" sz="2400" dirty="0" smtClean="0">
                <a:latin typeface="Avenir Book"/>
                <a:cs typeface="Avenir Book"/>
              </a:rPr>
              <a:t>Computationally expensive</a:t>
            </a:r>
          </a:p>
          <a:p>
            <a:pPr lvl="1"/>
            <a:r>
              <a:rPr lang="en-US" sz="2400" dirty="0" smtClean="0">
                <a:latin typeface="Avenir Book"/>
                <a:cs typeface="Avenir Book"/>
              </a:rPr>
              <a:t>Does not scale well with dimension of feature space</a:t>
            </a:r>
            <a:endParaRPr lang="en-US" sz="2400" dirty="0">
              <a:latin typeface="Avenir Book"/>
              <a:cs typeface="Avenir Book"/>
            </a:endParaRPr>
          </a:p>
        </p:txBody>
      </p:sp>
      <p:sp>
        <p:nvSpPr>
          <p:cNvPr id="96260" name="TextBox 3"/>
          <p:cNvSpPr txBox="1">
            <a:spLocks noChangeArrowheads="1"/>
          </p:cNvSpPr>
          <p:nvPr/>
        </p:nvSpPr>
        <p:spPr bwMode="auto">
          <a:xfrm>
            <a:off x="7467736" y="6596390"/>
            <a:ext cx="1676264" cy="261610"/>
          </a:xfrm>
          <a:prstGeom prst="rect">
            <a:avLst/>
          </a:prstGeom>
          <a:noFill/>
          <a:ln w="9525">
            <a:noFill/>
            <a:miter lim="800000"/>
            <a:headEnd/>
            <a:tailEnd/>
          </a:ln>
        </p:spPr>
        <p:txBody>
          <a:bodyPr wrap="none">
            <a:prstTxWarp prst="textNoShape">
              <a:avLst/>
            </a:prstTxWarp>
            <a:spAutoFit/>
          </a:bodyPr>
          <a:lstStyle/>
          <a:p>
            <a:r>
              <a:rPr lang="en-US" sz="1100" dirty="0">
                <a:solidFill>
                  <a:srgbClr val="000000"/>
                </a:solidFill>
                <a:latin typeface="Avenir Book"/>
                <a:cs typeface="Avenir Book"/>
              </a:rPr>
              <a:t>Slide credit: S. </a:t>
            </a:r>
            <a:r>
              <a:rPr lang="en-US" sz="1100" dirty="0" err="1">
                <a:solidFill>
                  <a:srgbClr val="000000"/>
                </a:solidFill>
                <a:latin typeface="Avenir Book"/>
                <a:cs typeface="Avenir Book"/>
              </a:rPr>
              <a:t>Lazebnik</a:t>
            </a:r>
            <a:endParaRPr lang="en-US" sz="1100"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ChangeArrowheads="1"/>
          </p:cNvSpPr>
          <p:nvPr>
            <p:ph type="title"/>
          </p:nvPr>
        </p:nvSpPr>
        <p:spPr>
          <a:xfrm>
            <a:off x="39688" y="0"/>
            <a:ext cx="9144000" cy="1143000"/>
          </a:xfrm>
        </p:spPr>
        <p:txBody>
          <a:bodyPr>
            <a:normAutofit fontScale="90000"/>
          </a:bodyPr>
          <a:lstStyle/>
          <a:p>
            <a:pPr>
              <a:lnSpc>
                <a:spcPct val="90000"/>
              </a:lnSpc>
            </a:pPr>
            <a:r>
              <a:rPr lang="en-US" sz="4000" dirty="0" smtClean="0">
                <a:solidFill>
                  <a:srgbClr val="FF6600"/>
                </a:solidFill>
                <a:latin typeface="Avenir Book"/>
                <a:cs typeface="Avenir Book"/>
              </a:rPr>
              <a:t>Method 3:  </a:t>
            </a:r>
            <a:r>
              <a:rPr lang="en-US" sz="4000" dirty="0" smtClean="0">
                <a:solidFill>
                  <a:srgbClr val="FF6600"/>
                </a:solidFill>
                <a:latin typeface="Avenir Book"/>
                <a:ea typeface="ＭＳ Ｐゴシック" pitchFamily="-1" charset="-128"/>
                <a:cs typeface="Avenir Book"/>
              </a:rPr>
              <a:t>Graph</a:t>
            </a:r>
            <a:r>
              <a:rPr lang="en-US" sz="4000" dirty="0">
                <a:solidFill>
                  <a:srgbClr val="FF6600"/>
                </a:solidFill>
                <a:latin typeface="Avenir Book"/>
                <a:ea typeface="ＭＳ Ｐゴシック" pitchFamily="-1" charset="-128"/>
                <a:cs typeface="Avenir Book"/>
              </a:rPr>
              <a:t>-Theoretic Image Segmentation</a:t>
            </a:r>
            <a:endParaRPr lang="en-US" dirty="0">
              <a:solidFill>
                <a:srgbClr val="FF6600"/>
              </a:solidFill>
              <a:latin typeface="Avenir Book"/>
              <a:ea typeface="ＭＳ Ｐゴシック" pitchFamily="-1" charset="-128"/>
              <a:cs typeface="Avenir Book"/>
            </a:endParaRPr>
          </a:p>
        </p:txBody>
      </p:sp>
      <p:pic>
        <p:nvPicPr>
          <p:cNvPr id="165892" name="Picture 3" descr="base_dive2"/>
          <p:cNvPicPr>
            <a:picLocks noChangeAspect="1" noChangeArrowheads="1"/>
          </p:cNvPicPr>
          <p:nvPr/>
        </p:nvPicPr>
        <p:blipFill>
          <a:blip r:embed="rId4"/>
          <a:srcRect/>
          <a:stretch>
            <a:fillRect/>
          </a:stretch>
        </p:blipFill>
        <p:spPr bwMode="auto">
          <a:xfrm>
            <a:off x="381000" y="2005013"/>
            <a:ext cx="4724400" cy="3324225"/>
          </a:xfrm>
          <a:prstGeom prst="rect">
            <a:avLst/>
          </a:prstGeom>
          <a:noFill/>
          <a:ln w="9525">
            <a:noFill/>
            <a:miter lim="800000"/>
            <a:headEnd/>
            <a:tailEnd/>
          </a:ln>
        </p:spPr>
      </p:pic>
      <p:sp>
        <p:nvSpPr>
          <p:cNvPr id="165893" name="Oval 4"/>
          <p:cNvSpPr>
            <a:spLocks noChangeArrowheads="1"/>
          </p:cNvSpPr>
          <p:nvPr/>
        </p:nvSpPr>
        <p:spPr bwMode="auto">
          <a:xfrm>
            <a:off x="3413125" y="2586038"/>
            <a:ext cx="141288" cy="146050"/>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5894" name="Oval 5"/>
          <p:cNvSpPr>
            <a:spLocks noChangeArrowheads="1"/>
          </p:cNvSpPr>
          <p:nvPr/>
        </p:nvSpPr>
        <p:spPr bwMode="auto">
          <a:xfrm>
            <a:off x="3765550" y="2441575"/>
            <a:ext cx="141288" cy="144463"/>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5895" name="Oval 6"/>
          <p:cNvSpPr>
            <a:spLocks noChangeArrowheads="1"/>
          </p:cNvSpPr>
          <p:nvPr/>
        </p:nvSpPr>
        <p:spPr bwMode="auto">
          <a:xfrm>
            <a:off x="2989263" y="2659063"/>
            <a:ext cx="141287" cy="146050"/>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5896" name="Oval 7"/>
          <p:cNvSpPr>
            <a:spLocks noChangeArrowheads="1"/>
          </p:cNvSpPr>
          <p:nvPr/>
        </p:nvSpPr>
        <p:spPr bwMode="auto">
          <a:xfrm>
            <a:off x="3554413" y="3241675"/>
            <a:ext cx="141287" cy="144463"/>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5897" name="Oval 8"/>
          <p:cNvSpPr>
            <a:spLocks noChangeArrowheads="1"/>
          </p:cNvSpPr>
          <p:nvPr/>
        </p:nvSpPr>
        <p:spPr bwMode="auto">
          <a:xfrm>
            <a:off x="4470400" y="2805113"/>
            <a:ext cx="141288" cy="146050"/>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5898" name="Line 9"/>
          <p:cNvSpPr>
            <a:spLocks noChangeShapeType="1"/>
          </p:cNvSpPr>
          <p:nvPr/>
        </p:nvSpPr>
        <p:spPr bwMode="auto">
          <a:xfrm flipV="1">
            <a:off x="3060700" y="2659063"/>
            <a:ext cx="422275" cy="73025"/>
          </a:xfrm>
          <a:prstGeom prst="line">
            <a:avLst/>
          </a:prstGeom>
          <a:noFill/>
          <a:ln w="76200">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5899" name="Line 10"/>
          <p:cNvSpPr>
            <a:spLocks noChangeShapeType="1"/>
          </p:cNvSpPr>
          <p:nvPr/>
        </p:nvSpPr>
        <p:spPr bwMode="auto">
          <a:xfrm flipV="1">
            <a:off x="3482975" y="2514600"/>
            <a:ext cx="352425" cy="144463"/>
          </a:xfrm>
          <a:prstGeom prst="line">
            <a:avLst/>
          </a:prstGeom>
          <a:noFill/>
          <a:ln w="76200">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5900" name="Line 11"/>
          <p:cNvSpPr>
            <a:spLocks noChangeShapeType="1"/>
          </p:cNvSpPr>
          <p:nvPr/>
        </p:nvSpPr>
        <p:spPr bwMode="auto">
          <a:xfrm>
            <a:off x="3482975" y="2659063"/>
            <a:ext cx="141288" cy="727075"/>
          </a:xfrm>
          <a:prstGeom prst="line">
            <a:avLst/>
          </a:prstGeom>
          <a:noFill/>
          <a:ln w="19050">
            <a:solidFill>
              <a:srgbClr val="FFFF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5901" name="Line 12"/>
          <p:cNvSpPr>
            <a:spLocks noChangeShapeType="1"/>
          </p:cNvSpPr>
          <p:nvPr/>
        </p:nvSpPr>
        <p:spPr bwMode="auto">
          <a:xfrm>
            <a:off x="3835400" y="2514600"/>
            <a:ext cx="706438" cy="363538"/>
          </a:xfrm>
          <a:prstGeom prst="line">
            <a:avLst/>
          </a:prstGeom>
          <a:noFill/>
          <a:ln w="19050">
            <a:solidFill>
              <a:srgbClr val="FFFF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5902" name="Oval 13"/>
          <p:cNvSpPr>
            <a:spLocks noChangeArrowheads="1"/>
          </p:cNvSpPr>
          <p:nvPr/>
        </p:nvSpPr>
        <p:spPr bwMode="auto">
          <a:xfrm>
            <a:off x="2989263" y="3168650"/>
            <a:ext cx="141287" cy="146050"/>
          </a:xfrm>
          <a:prstGeom prst="ellipse">
            <a:avLst/>
          </a:prstGeom>
          <a:solidFill>
            <a:srgbClr val="FFFF00"/>
          </a:solidFill>
          <a:ln w="9525">
            <a:solidFill>
              <a:srgbClr val="FFFF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5903" name="Line 14"/>
          <p:cNvSpPr>
            <a:spLocks noChangeShapeType="1"/>
          </p:cNvSpPr>
          <p:nvPr/>
        </p:nvSpPr>
        <p:spPr bwMode="auto">
          <a:xfrm>
            <a:off x="3060700" y="2732088"/>
            <a:ext cx="0" cy="509587"/>
          </a:xfrm>
          <a:prstGeom prst="line">
            <a:avLst/>
          </a:prstGeom>
          <a:noFill/>
          <a:ln w="76200">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5904" name="Text Box 15"/>
          <p:cNvSpPr txBox="1">
            <a:spLocks noChangeArrowheads="1"/>
          </p:cNvSpPr>
          <p:nvPr/>
        </p:nvSpPr>
        <p:spPr bwMode="auto">
          <a:xfrm>
            <a:off x="533400" y="1371600"/>
            <a:ext cx="8229600" cy="519113"/>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800" dirty="0">
                <a:solidFill>
                  <a:srgbClr val="000000"/>
                </a:solidFill>
                <a:latin typeface="Avenir Book"/>
                <a:cs typeface="Avenir Book"/>
              </a:rPr>
              <a:t>Build a </a:t>
            </a:r>
            <a:r>
              <a:rPr lang="en-US" sz="2800" b="1" dirty="0">
                <a:solidFill>
                  <a:srgbClr val="FF6600"/>
                </a:solidFill>
                <a:latin typeface="Avenir Book"/>
                <a:cs typeface="Avenir Book"/>
              </a:rPr>
              <a:t>weighted graph G</a:t>
            </a:r>
            <a:r>
              <a:rPr lang="en-US" sz="2800" dirty="0">
                <a:solidFill>
                  <a:srgbClr val="000000"/>
                </a:solidFill>
                <a:latin typeface="Avenir Book"/>
                <a:cs typeface="Avenir Book"/>
              </a:rPr>
              <a:t>=(V,E) from image</a:t>
            </a:r>
          </a:p>
        </p:txBody>
      </p:sp>
      <p:sp>
        <p:nvSpPr>
          <p:cNvPr id="165905" name="Text Box 16"/>
          <p:cNvSpPr txBox="1">
            <a:spLocks noChangeArrowheads="1"/>
          </p:cNvSpPr>
          <p:nvPr/>
        </p:nvSpPr>
        <p:spPr bwMode="auto">
          <a:xfrm>
            <a:off x="5334000" y="2057400"/>
            <a:ext cx="3810000" cy="2677656"/>
          </a:xfrm>
          <a:prstGeom prst="rect">
            <a:avLst/>
          </a:prstGeom>
          <a:noFill/>
          <a:ln w="9525">
            <a:noFill/>
            <a:miter lim="800000"/>
            <a:headEnd/>
            <a:tailEnd/>
          </a:ln>
        </p:spPr>
        <p:txBody>
          <a:bodyPr>
            <a:prstTxWarp prst="textNoShape">
              <a:avLst/>
            </a:prstTxWarp>
            <a:spAutoFit/>
          </a:bodyPr>
          <a:lstStyle/>
          <a:p>
            <a:pPr marL="404813" indent="-404813" eaLnBrk="0" hangingPunct="0">
              <a:spcBef>
                <a:spcPct val="50000"/>
              </a:spcBef>
            </a:pPr>
            <a:r>
              <a:rPr lang="en-US" sz="2800" dirty="0">
                <a:solidFill>
                  <a:srgbClr val="000000"/>
                </a:solidFill>
                <a:latin typeface="Avenir Book"/>
                <a:cs typeface="Avenir Book"/>
              </a:rPr>
              <a:t>V:	image pixels</a:t>
            </a:r>
          </a:p>
          <a:p>
            <a:pPr marL="404813" indent="-404813" eaLnBrk="0" hangingPunct="0">
              <a:spcBef>
                <a:spcPct val="50000"/>
              </a:spcBef>
            </a:pPr>
            <a:r>
              <a:rPr lang="en-US" sz="2800" dirty="0">
                <a:solidFill>
                  <a:srgbClr val="000000"/>
                </a:solidFill>
                <a:latin typeface="Avenir Book"/>
                <a:cs typeface="Avenir Book"/>
              </a:rPr>
              <a:t>E:	</a:t>
            </a:r>
            <a:r>
              <a:rPr lang="en-US" sz="2800" dirty="0">
                <a:solidFill>
                  <a:srgbClr val="FF0000"/>
                </a:solidFill>
                <a:latin typeface="Avenir Book"/>
                <a:cs typeface="Avenir Book"/>
              </a:rPr>
              <a:t>connections </a:t>
            </a:r>
            <a:r>
              <a:rPr lang="en-US" sz="2800" dirty="0">
                <a:solidFill>
                  <a:srgbClr val="000000"/>
                </a:solidFill>
                <a:latin typeface="Avenir Book"/>
                <a:cs typeface="Avenir Book"/>
              </a:rPr>
              <a:t>between pairs of nearby pixels</a:t>
            </a:r>
          </a:p>
          <a:p>
            <a:pPr marL="404813" indent="-404813" eaLnBrk="0" hangingPunct="0">
              <a:spcBef>
                <a:spcPct val="50000"/>
              </a:spcBef>
            </a:pPr>
            <a:endParaRPr lang="en-US" sz="2800" dirty="0">
              <a:solidFill>
                <a:srgbClr val="000000"/>
              </a:solidFill>
              <a:latin typeface="Avenir Book"/>
              <a:cs typeface="Avenir Book"/>
            </a:endParaRPr>
          </a:p>
        </p:txBody>
      </p:sp>
      <p:graphicFrame>
        <p:nvGraphicFramePr>
          <p:cNvPr id="165890" name="Object 2"/>
          <p:cNvGraphicFramePr>
            <a:graphicFrameLocks noChangeAspect="1"/>
          </p:cNvGraphicFramePr>
          <p:nvPr/>
        </p:nvGraphicFramePr>
        <p:xfrm>
          <a:off x="5294313" y="4389438"/>
          <a:ext cx="3660775" cy="1524000"/>
        </p:xfrm>
        <a:graphic>
          <a:graphicData uri="http://schemas.openxmlformats.org/presentationml/2006/ole">
            <mc:AlternateContent xmlns:mc="http://schemas.openxmlformats.org/markup-compatibility/2006">
              <mc:Choice xmlns:v="urn:schemas-microsoft-com:vml" Requires="v">
                <p:oleObj spid="_x0000_s540686" name="Equation" r:id="rId5" imgW="1600200" imgH="660400" progId="Equation.3">
                  <p:embed/>
                </p:oleObj>
              </mc:Choice>
              <mc:Fallback>
                <p:oleObj name="Equation" r:id="rId5" imgW="1600200" imgH="6604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4313" y="4389438"/>
                        <a:ext cx="3660775"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5906" name="TextBox 17"/>
          <p:cNvSpPr txBox="1">
            <a:spLocks noChangeArrowheads="1"/>
          </p:cNvSpPr>
          <p:nvPr/>
        </p:nvSpPr>
        <p:spPr bwMode="auto">
          <a:xfrm>
            <a:off x="1143000" y="6096000"/>
            <a:ext cx="6713894" cy="646331"/>
          </a:xfrm>
          <a:prstGeom prst="rect">
            <a:avLst/>
          </a:prstGeom>
          <a:noFill/>
          <a:ln w="9525">
            <a:noFill/>
            <a:miter lim="800000"/>
            <a:headEnd/>
            <a:tailEnd/>
          </a:ln>
        </p:spPr>
        <p:txBody>
          <a:bodyPr wrap="none">
            <a:prstTxWarp prst="textNoShape">
              <a:avLst/>
            </a:prstTxWarp>
            <a:spAutoFit/>
          </a:bodyPr>
          <a:lstStyle/>
          <a:p>
            <a:r>
              <a:rPr lang="en-US" sz="3600">
                <a:solidFill>
                  <a:srgbClr val="000000"/>
                </a:solidFill>
                <a:latin typeface="Avenir Book"/>
                <a:cs typeface="Avenir Book"/>
              </a:rPr>
              <a:t>Segmentation = graph partition</a:t>
            </a:r>
          </a:p>
        </p:txBody>
      </p:sp>
      <p:sp>
        <p:nvSpPr>
          <p:cNvPr id="19" name="Rectangle 18"/>
          <p:cNvSpPr/>
          <p:nvPr/>
        </p:nvSpPr>
        <p:spPr>
          <a:xfrm>
            <a:off x="118533" y="5329238"/>
            <a:ext cx="5291667" cy="369332"/>
          </a:xfrm>
          <a:prstGeom prst="rect">
            <a:avLst/>
          </a:prstGeom>
        </p:spPr>
        <p:txBody>
          <a:bodyPr wrap="square">
            <a:spAutoFit/>
          </a:bodyPr>
          <a:lstStyle/>
          <a:p>
            <a:r>
              <a:rPr lang="en-US" dirty="0" smtClean="0">
                <a:solidFill>
                  <a:srgbClr val="000000"/>
                </a:solidFill>
                <a:latin typeface="Avenir Book"/>
                <a:ea typeface="ＭＳ Ｐゴシック" pitchFamily="-1" charset="-128"/>
                <a:cs typeface="Avenir Book"/>
              </a:rPr>
              <a:t>A different way of thinking about segmentation…</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2435225" y="1239838"/>
            <a:ext cx="4267200" cy="4368800"/>
          </a:xfrm>
          <a:prstGeom prst="rect">
            <a:avLst/>
          </a:prstGeom>
          <a:noFill/>
          <a:ln w="12700">
            <a:noFill/>
            <a:miter lim="800000"/>
            <a:headEnd/>
            <a:tailEnd/>
          </a:ln>
        </p:spPr>
      </p:pic>
      <p:sp>
        <p:nvSpPr>
          <p:cNvPr id="72707" name="Text Box 3"/>
          <p:cNvSpPr txBox="1">
            <a:spLocks noChangeArrowheads="1"/>
          </p:cNvSpPr>
          <p:nvPr/>
        </p:nvSpPr>
        <p:spPr bwMode="auto">
          <a:xfrm>
            <a:off x="2438400" y="6016625"/>
            <a:ext cx="4089400" cy="366713"/>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latin typeface="Times" pitchFamily="-1" charset="0"/>
              </a:rPr>
              <a:t>Occlusion is an important cue in grouping.</a:t>
            </a:r>
            <a:endParaRPr lang="en-US" sz="2400">
              <a:solidFill>
                <a:srgbClr val="000000"/>
              </a:solidFill>
              <a:latin typeface="Times" pitchFamily="-1" charset="0"/>
            </a:endParaRPr>
          </a:p>
        </p:txBody>
      </p:sp>
      <p:sp>
        <p:nvSpPr>
          <p:cNvPr id="72708" name="Title 2"/>
          <p:cNvSpPr txBox="1">
            <a:spLocks/>
          </p:cNvSpPr>
          <p:nvPr/>
        </p:nvSpPr>
        <p:spPr bwMode="auto">
          <a:xfrm>
            <a:off x="0" y="274638"/>
            <a:ext cx="9144000" cy="1143000"/>
          </a:xfrm>
          <a:prstGeom prst="rect">
            <a:avLst/>
          </a:prstGeom>
          <a:noFill/>
          <a:ln w="9525">
            <a:noFill/>
            <a:miter lim="800000"/>
            <a:headEnd/>
            <a:tailEnd/>
          </a:ln>
        </p:spPr>
        <p:txBody>
          <a:bodyPr anchor="ctr">
            <a:prstTxWarp prst="textNoShape">
              <a:avLst/>
            </a:prstTxWarp>
          </a:bodyPr>
          <a:lstStyle/>
          <a:p>
            <a:pPr algn="ctr" eaLnBrk="0" hangingPunct="0"/>
            <a:r>
              <a:rPr lang="en-US" sz="4400">
                <a:solidFill>
                  <a:srgbClr val="000000"/>
                </a:solidFill>
                <a:ea typeface="ＭＳ Ｐゴシック" pitchFamily="-1" charset="-128"/>
                <a:cs typeface="ＭＳ Ｐゴシック" pitchFamily="-1" charset="-128"/>
              </a:rPr>
              <a:t>Segmentation is a global process </a:t>
            </a:r>
          </a:p>
        </p:txBody>
      </p:sp>
      <p:sp>
        <p:nvSpPr>
          <p:cNvPr id="72709" name="TextBox 4"/>
          <p:cNvSpPr txBox="1">
            <a:spLocks noChangeArrowheads="1"/>
          </p:cNvSpPr>
          <p:nvPr/>
        </p:nvSpPr>
        <p:spPr bwMode="auto">
          <a:xfrm>
            <a:off x="2819400" y="5562600"/>
            <a:ext cx="3584575"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What are the occluded numbers?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73" name="Rectangle 17"/>
          <p:cNvSpPr>
            <a:spLocks noGrp="1" noChangeArrowheads="1"/>
          </p:cNvSpPr>
          <p:nvPr>
            <p:ph type="body" idx="1"/>
          </p:nvPr>
        </p:nvSpPr>
        <p:spPr>
          <a:xfrm>
            <a:off x="304800" y="4267200"/>
            <a:ext cx="8610600" cy="2590800"/>
          </a:xfrm>
        </p:spPr>
        <p:txBody>
          <a:bodyPr/>
          <a:lstStyle/>
          <a:p>
            <a:pPr>
              <a:buFontTx/>
              <a:buChar char="•"/>
            </a:pPr>
            <a:r>
              <a:rPr lang="en-US" sz="2000" dirty="0" smtClean="0">
                <a:latin typeface="Avenir Book"/>
                <a:cs typeface="Avenir Book"/>
              </a:rPr>
              <a:t>Fully connected graph (node </a:t>
            </a:r>
            <a:r>
              <a:rPr lang="en-US" sz="2000" dirty="0">
                <a:latin typeface="Avenir Book"/>
                <a:cs typeface="Avenir Book"/>
              </a:rPr>
              <a:t>for every </a:t>
            </a:r>
            <a:r>
              <a:rPr lang="en-US" sz="2000" dirty="0" smtClean="0">
                <a:latin typeface="Avenir Book"/>
                <a:cs typeface="Avenir Book"/>
              </a:rPr>
              <a:t>pixel </a:t>
            </a:r>
            <a:r>
              <a:rPr lang="en-US" sz="2000" dirty="0" err="1" smtClean="0">
                <a:latin typeface="Avenir Book"/>
                <a:cs typeface="Avenir Book"/>
              </a:rPr>
              <a:t>i,j</a:t>
            </a:r>
            <a:r>
              <a:rPr lang="en-US" sz="2000" dirty="0" smtClean="0">
                <a:latin typeface="Avenir Book"/>
                <a:cs typeface="Avenir Book"/>
              </a:rPr>
              <a:t>)</a:t>
            </a:r>
          </a:p>
          <a:p>
            <a:pPr marL="342900" lvl="1" indent="-342900">
              <a:buFontTx/>
              <a:buChar char="•"/>
            </a:pPr>
            <a:r>
              <a:rPr lang="en-US" sz="2000" dirty="0" smtClean="0">
                <a:latin typeface="Avenir Book"/>
                <a:cs typeface="Avenir Book"/>
              </a:rPr>
              <a:t>Edge/link </a:t>
            </a:r>
            <a:r>
              <a:rPr lang="en-US" sz="2000" dirty="0">
                <a:latin typeface="Avenir Book"/>
                <a:cs typeface="Avenir Book"/>
              </a:rPr>
              <a:t>between every pair of</a:t>
            </a:r>
            <a:r>
              <a:rPr lang="en-US" sz="2000" dirty="0" smtClean="0">
                <a:latin typeface="Avenir Book"/>
                <a:cs typeface="Avenir Book"/>
              </a:rPr>
              <a:t> pixels: </a:t>
            </a:r>
            <a:r>
              <a:rPr lang="en-US" sz="2000" b="1" dirty="0" err="1" smtClean="0">
                <a:solidFill>
                  <a:srgbClr val="0000FF"/>
                </a:solidFill>
                <a:latin typeface="Avenir Book"/>
                <a:cs typeface="Avenir Book"/>
              </a:rPr>
              <a:t>p</a:t>
            </a:r>
            <a:r>
              <a:rPr lang="en-US" sz="2000" dirty="0" err="1" smtClean="0">
                <a:solidFill>
                  <a:srgbClr val="0000FF"/>
                </a:solidFill>
                <a:latin typeface="Avenir Book"/>
                <a:cs typeface="Avenir Book"/>
              </a:rPr>
              <a:t>,</a:t>
            </a:r>
            <a:r>
              <a:rPr lang="en-US" sz="2000" b="1" dirty="0" err="1" smtClean="0">
                <a:solidFill>
                  <a:srgbClr val="0000FF"/>
                </a:solidFill>
                <a:latin typeface="Avenir Book"/>
                <a:cs typeface="Avenir Book"/>
              </a:rPr>
              <a:t>q</a:t>
            </a:r>
            <a:endParaRPr lang="en-US" sz="2000" b="1" dirty="0" smtClean="0">
              <a:solidFill>
                <a:srgbClr val="0000FF"/>
              </a:solidFill>
              <a:latin typeface="Avenir Book"/>
              <a:cs typeface="Avenir Book"/>
            </a:endParaRPr>
          </a:p>
          <a:p>
            <a:pPr marL="342900" lvl="1" indent="-342900">
              <a:buFontTx/>
              <a:buChar char="•"/>
            </a:pPr>
            <a:r>
              <a:rPr lang="en-US" sz="2000" dirty="0" smtClean="0">
                <a:latin typeface="Avenir Book"/>
                <a:cs typeface="Avenir Book"/>
              </a:rPr>
              <a:t>Each edge is weighted by the </a:t>
            </a:r>
            <a:r>
              <a:rPr lang="en-US" sz="2000" i="1" dirty="0" smtClean="0">
                <a:latin typeface="Avenir Book"/>
                <a:cs typeface="Avenir Book"/>
              </a:rPr>
              <a:t>affinity</a:t>
            </a:r>
            <a:r>
              <a:rPr lang="en-US" sz="2000" dirty="0" smtClean="0">
                <a:latin typeface="Avenir Book"/>
                <a:cs typeface="Avenir Book"/>
              </a:rPr>
              <a:t> or similarity of the two nodes: </a:t>
            </a:r>
          </a:p>
          <a:p>
            <a:pPr lvl="1"/>
            <a:r>
              <a:rPr lang="en-US" sz="2000" dirty="0" smtClean="0">
                <a:latin typeface="Avenir Book"/>
                <a:cs typeface="Avenir Book"/>
              </a:rPr>
              <a:t>cost </a:t>
            </a:r>
            <a:r>
              <a:rPr lang="en-US" sz="2000" b="1" dirty="0" err="1" smtClean="0">
                <a:solidFill>
                  <a:srgbClr val="FF0000"/>
                </a:solidFill>
                <a:latin typeface="Avenir Book"/>
                <a:cs typeface="Avenir Book"/>
              </a:rPr>
              <a:t>c</a:t>
            </a:r>
            <a:r>
              <a:rPr lang="en-US" sz="2000" b="1" baseline="-25000" dirty="0" err="1" smtClean="0">
                <a:solidFill>
                  <a:srgbClr val="FF0000"/>
                </a:solidFill>
                <a:latin typeface="Avenir Book"/>
                <a:cs typeface="Avenir Book"/>
              </a:rPr>
              <a:t>pq</a:t>
            </a:r>
            <a:r>
              <a:rPr lang="en-US" sz="2000" dirty="0" smtClean="0">
                <a:latin typeface="Avenir Book"/>
                <a:cs typeface="Avenir Book"/>
              </a:rPr>
              <a:t> for each link: </a:t>
            </a:r>
            <a:r>
              <a:rPr lang="en-US" sz="2000" b="1" dirty="0" err="1" smtClean="0">
                <a:solidFill>
                  <a:srgbClr val="FF0000"/>
                </a:solidFill>
                <a:latin typeface="Avenir Book"/>
                <a:cs typeface="Avenir Book"/>
              </a:rPr>
              <a:t>c</a:t>
            </a:r>
            <a:r>
              <a:rPr lang="en-US" sz="2000" b="1" baseline="-25000" dirty="0" err="1" smtClean="0">
                <a:solidFill>
                  <a:srgbClr val="FF0000"/>
                </a:solidFill>
                <a:latin typeface="Avenir Book"/>
                <a:cs typeface="Avenir Book"/>
              </a:rPr>
              <a:t>pq</a:t>
            </a:r>
            <a:r>
              <a:rPr lang="en-US" sz="2000" dirty="0" smtClean="0">
                <a:latin typeface="Avenir Book"/>
                <a:cs typeface="Avenir Book"/>
              </a:rPr>
              <a:t> measures </a:t>
            </a:r>
            <a:r>
              <a:rPr lang="en-US" sz="2000" i="1" dirty="0" smtClean="0">
                <a:latin typeface="Avenir Book"/>
                <a:cs typeface="Avenir Book"/>
              </a:rPr>
              <a:t>similarity (or affinity)</a:t>
            </a:r>
          </a:p>
          <a:p>
            <a:pPr lvl="1"/>
            <a:r>
              <a:rPr lang="en-US" sz="2000" dirty="0" smtClean="0">
                <a:latin typeface="Avenir Book"/>
                <a:cs typeface="Avenir Book"/>
              </a:rPr>
              <a:t>similarity is </a:t>
            </a:r>
            <a:r>
              <a:rPr lang="en-US" sz="2000" i="1" dirty="0" smtClean="0">
                <a:latin typeface="Avenir Book"/>
                <a:cs typeface="Avenir Book"/>
              </a:rPr>
              <a:t>inversely proportional</a:t>
            </a:r>
            <a:r>
              <a:rPr lang="en-US" sz="2000" dirty="0" smtClean="0">
                <a:latin typeface="Avenir Book"/>
                <a:cs typeface="Avenir Book"/>
              </a:rPr>
              <a:t> to difference in color and position</a:t>
            </a:r>
          </a:p>
          <a:p>
            <a:pPr>
              <a:buFontTx/>
              <a:buChar char="•"/>
            </a:pPr>
            <a:endParaRPr lang="en-US" sz="2800" i="1" dirty="0">
              <a:latin typeface="Avenir Book"/>
              <a:cs typeface="Avenir Book"/>
            </a:endParaRPr>
          </a:p>
        </p:txBody>
      </p:sp>
      <p:pic>
        <p:nvPicPr>
          <p:cNvPr id="98345" name="Picture 44" descr="tiger_I"/>
          <p:cNvPicPr>
            <a:picLocks noChangeAspect="1" noChangeArrowheads="1"/>
          </p:cNvPicPr>
          <p:nvPr/>
        </p:nvPicPr>
        <p:blipFill>
          <a:blip r:embed="rId3"/>
          <a:srcRect/>
          <a:stretch>
            <a:fillRect/>
          </a:stretch>
        </p:blipFill>
        <p:spPr bwMode="auto">
          <a:xfrm>
            <a:off x="5486400" y="914400"/>
            <a:ext cx="2533650" cy="3362325"/>
          </a:xfrm>
          <a:prstGeom prst="rect">
            <a:avLst/>
          </a:prstGeom>
          <a:noFill/>
          <a:ln w="9525">
            <a:noFill/>
            <a:miter lim="800000"/>
            <a:headEnd/>
            <a:tailEnd/>
          </a:ln>
        </p:spPr>
      </p:pic>
      <p:grpSp>
        <p:nvGrpSpPr>
          <p:cNvPr id="2" name="Group 53"/>
          <p:cNvGrpSpPr>
            <a:grpSpLocks/>
          </p:cNvGrpSpPr>
          <p:nvPr/>
        </p:nvGrpSpPr>
        <p:grpSpPr bwMode="auto">
          <a:xfrm>
            <a:off x="6248400" y="1609725"/>
            <a:ext cx="1371600" cy="1295400"/>
            <a:chOff x="3936" y="1152"/>
            <a:chExt cx="864" cy="816"/>
          </a:xfrm>
        </p:grpSpPr>
        <p:grpSp>
          <p:nvGrpSpPr>
            <p:cNvPr id="3" name="Group 45"/>
            <p:cNvGrpSpPr>
              <a:grpSpLocks/>
            </p:cNvGrpSpPr>
            <p:nvPr/>
          </p:nvGrpSpPr>
          <p:grpSpPr bwMode="auto">
            <a:xfrm>
              <a:off x="4044" y="1386"/>
              <a:ext cx="288" cy="336"/>
              <a:chOff x="2592" y="1488"/>
              <a:chExt cx="288" cy="336"/>
            </a:xfrm>
          </p:grpSpPr>
          <p:sp>
            <p:nvSpPr>
              <p:cNvPr id="98352" name="Rectangle 46"/>
              <p:cNvSpPr>
                <a:spLocks noChangeArrowheads="1"/>
              </p:cNvSpPr>
              <p:nvPr/>
            </p:nvSpPr>
            <p:spPr bwMode="auto">
              <a:xfrm>
                <a:off x="2592" y="1776"/>
                <a:ext cx="48" cy="48"/>
              </a:xfrm>
              <a:prstGeom prst="rect">
                <a:avLst/>
              </a:prstGeom>
              <a:solidFill>
                <a:srgbClr val="FF0000"/>
              </a:solidFill>
              <a:ln w="12700" cap="sq">
                <a:solidFill>
                  <a:srgbClr val="FFFF00"/>
                </a:solidFill>
                <a:miter lim="800000"/>
                <a:headEnd type="none" w="sm" len="sm"/>
                <a:tailEnd type="none" w="sm" len="sm"/>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8353" name="Rectangle 47"/>
              <p:cNvSpPr>
                <a:spLocks noChangeArrowheads="1"/>
              </p:cNvSpPr>
              <p:nvPr/>
            </p:nvSpPr>
            <p:spPr bwMode="auto">
              <a:xfrm>
                <a:off x="2832" y="1488"/>
                <a:ext cx="48" cy="48"/>
              </a:xfrm>
              <a:prstGeom prst="rect">
                <a:avLst/>
              </a:prstGeom>
              <a:solidFill>
                <a:srgbClr val="FF0000"/>
              </a:solidFill>
              <a:ln w="12700" cap="sq">
                <a:solidFill>
                  <a:srgbClr val="FFFF00"/>
                </a:solidFill>
                <a:miter lim="800000"/>
                <a:headEnd type="none" w="sm" len="sm"/>
                <a:tailEnd type="none" w="sm" len="sm"/>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cxnSp>
            <p:nvCxnSpPr>
              <p:cNvPr id="98354" name="AutoShape 48"/>
              <p:cNvCxnSpPr>
                <a:cxnSpLocks noChangeShapeType="1"/>
                <a:stCxn id="98352" idx="0"/>
                <a:endCxn id="98353" idx="1"/>
              </p:cNvCxnSpPr>
              <p:nvPr/>
            </p:nvCxnSpPr>
            <p:spPr bwMode="auto">
              <a:xfrm flipV="1">
                <a:off x="2616" y="1512"/>
                <a:ext cx="216" cy="264"/>
              </a:xfrm>
              <a:prstGeom prst="straightConnector1">
                <a:avLst/>
              </a:prstGeom>
              <a:noFill/>
              <a:ln w="28575" cap="sq">
                <a:solidFill>
                  <a:srgbClr val="FFFF00"/>
                </a:solidFill>
                <a:round/>
                <a:headEnd type="none" w="sm" len="sm"/>
                <a:tailEnd type="none" w="sm" len="sm"/>
              </a:ln>
            </p:spPr>
          </p:cxnSp>
        </p:grpSp>
        <p:sp>
          <p:nvSpPr>
            <p:cNvPr id="98349" name="Text Box 49"/>
            <p:cNvSpPr txBox="1">
              <a:spLocks noChangeArrowheads="1"/>
            </p:cNvSpPr>
            <p:nvPr/>
          </p:nvSpPr>
          <p:spPr bwMode="auto">
            <a:xfrm>
              <a:off x="4176" y="1440"/>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w</a:t>
              </a:r>
              <a:r>
                <a:rPr lang="en-US" sz="2400" baseline="-25000">
                  <a:solidFill>
                    <a:srgbClr val="FFFF00"/>
                  </a:solidFill>
                  <a:latin typeface="Avenir Book"/>
                  <a:ea typeface="Arial" pitchFamily="-104" charset="0"/>
                  <a:cs typeface="Avenir Book"/>
                </a:rPr>
                <a:t>ij</a:t>
              </a:r>
            </a:p>
          </p:txBody>
        </p:sp>
        <p:sp>
          <p:nvSpPr>
            <p:cNvPr id="98350" name="Text Box 50"/>
            <p:cNvSpPr txBox="1">
              <a:spLocks noChangeArrowheads="1"/>
            </p:cNvSpPr>
            <p:nvPr/>
          </p:nvSpPr>
          <p:spPr bwMode="auto">
            <a:xfrm>
              <a:off x="3936" y="1680"/>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i</a:t>
              </a:r>
              <a:endParaRPr lang="en-US" sz="2400" baseline="-25000">
                <a:solidFill>
                  <a:srgbClr val="FFFF00"/>
                </a:solidFill>
                <a:latin typeface="Avenir Book"/>
                <a:ea typeface="Arial" pitchFamily="-104" charset="0"/>
                <a:cs typeface="Avenir Book"/>
              </a:endParaRPr>
            </a:p>
          </p:txBody>
        </p:sp>
        <p:sp>
          <p:nvSpPr>
            <p:cNvPr id="98351" name="Text Box 51"/>
            <p:cNvSpPr txBox="1">
              <a:spLocks noChangeArrowheads="1"/>
            </p:cNvSpPr>
            <p:nvPr/>
          </p:nvSpPr>
          <p:spPr bwMode="auto">
            <a:xfrm>
              <a:off x="4416" y="1152"/>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j</a:t>
              </a:r>
              <a:endParaRPr lang="en-US" sz="2400" baseline="-25000">
                <a:solidFill>
                  <a:srgbClr val="FFFF00"/>
                </a:solidFill>
                <a:latin typeface="Avenir Book"/>
                <a:ea typeface="Arial" pitchFamily="-104" charset="0"/>
                <a:cs typeface="Avenir Book"/>
              </a:endParaRPr>
            </a:p>
          </p:txBody>
        </p:sp>
      </p:grpSp>
      <p:sp>
        <p:nvSpPr>
          <p:cNvPr id="52" name="Rectangle 7"/>
          <p:cNvSpPr txBox="1">
            <a:spLocks noChangeArrowheads="1"/>
          </p:cNvSpPr>
          <p:nvPr/>
        </p:nvSpPr>
        <p:spPr>
          <a:xfrm>
            <a:off x="228600" y="0"/>
            <a:ext cx="8229600" cy="1143000"/>
          </a:xfrm>
          <a:prstGeom prst="rect">
            <a:avLst/>
          </a:prstGeom>
        </p:spPr>
        <p:txBody>
          <a:bodyPr vert="horz" lIns="91440" tIns="45720" rIns="91440" bIns="45720" rtlCol="0" anchor="ctr">
            <a:normAutofit fontScale="97500"/>
          </a:bodyPr>
          <a:lstStyle/>
          <a:p>
            <a:pPr defTabSz="457200" fontAlgn="auto">
              <a:spcAft>
                <a:spcPts val="0"/>
              </a:spcAft>
              <a:defRPr/>
            </a:pPr>
            <a:r>
              <a:rPr lang="en-US" sz="4400" dirty="0" smtClean="0">
                <a:solidFill>
                  <a:srgbClr val="FF6600"/>
                </a:solidFill>
                <a:latin typeface="Avenir Book"/>
                <a:cs typeface="Avenir Book"/>
              </a:rPr>
              <a:t>Segmentation by graph cut</a:t>
            </a:r>
            <a:endParaRPr lang="en-US" sz="4400" dirty="0">
              <a:solidFill>
                <a:srgbClr val="FF6600"/>
              </a:solidFill>
              <a:latin typeface="Avenir Book"/>
              <a:cs typeface="Avenir Book"/>
            </a:endParaRPr>
          </a:p>
        </p:txBody>
      </p:sp>
      <p:sp>
        <p:nvSpPr>
          <p:cNvPr id="51" name="Freeform 2"/>
          <p:cNvSpPr>
            <a:spLocks/>
          </p:cNvSpPr>
          <p:nvPr/>
        </p:nvSpPr>
        <p:spPr bwMode="auto">
          <a:xfrm rot="5400000" flipH="1" flipV="1">
            <a:off x="2476500" y="723900"/>
            <a:ext cx="228600" cy="1676400"/>
          </a:xfrm>
          <a:custGeom>
            <a:avLst/>
            <a:gdLst>
              <a:gd name="T0" fmla="*/ 0 w 144"/>
              <a:gd name="T1" fmla="*/ 2147483647 h 1056"/>
              <a:gd name="T2" fmla="*/ 2147483647 w 144"/>
              <a:gd name="T3" fmla="*/ 2147483647 h 1056"/>
              <a:gd name="T4" fmla="*/ 0 w 144"/>
              <a:gd name="T5" fmla="*/ 0 h 1056"/>
              <a:gd name="T6" fmla="*/ 0 60000 65536"/>
              <a:gd name="T7" fmla="*/ 0 60000 65536"/>
              <a:gd name="T8" fmla="*/ 0 60000 65536"/>
              <a:gd name="T9" fmla="*/ 0 w 144"/>
              <a:gd name="T10" fmla="*/ 0 h 1056"/>
              <a:gd name="T11" fmla="*/ 144 w 144"/>
              <a:gd name="T12" fmla="*/ 1056 h 1056"/>
            </a:gdLst>
            <a:ahLst/>
            <a:cxnLst>
              <a:cxn ang="T6">
                <a:pos x="T0" y="T1"/>
              </a:cxn>
              <a:cxn ang="T7">
                <a:pos x="T2" y="T3"/>
              </a:cxn>
              <a:cxn ang="T8">
                <a:pos x="T4" y="T5"/>
              </a:cxn>
            </a:cxnLst>
            <a:rect l="T9" t="T10" r="T11" b="T12"/>
            <a:pathLst>
              <a:path w="144" h="1056">
                <a:moveTo>
                  <a:pt x="0" y="1056"/>
                </a:moveTo>
                <a:cubicBezTo>
                  <a:pt x="72" y="880"/>
                  <a:pt x="144" y="704"/>
                  <a:pt x="144" y="528"/>
                </a:cubicBezTo>
                <a:cubicBezTo>
                  <a:pt x="144" y="352"/>
                  <a:pt x="72" y="176"/>
                  <a:pt x="0" y="0"/>
                </a:cubicBezTo>
              </a:path>
            </a:pathLst>
          </a:cu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53" name="Freeform 3"/>
          <p:cNvSpPr>
            <a:spLocks/>
          </p:cNvSpPr>
          <p:nvPr/>
        </p:nvSpPr>
        <p:spPr bwMode="auto">
          <a:xfrm>
            <a:off x="3429000" y="1676400"/>
            <a:ext cx="228600" cy="1676400"/>
          </a:xfrm>
          <a:custGeom>
            <a:avLst/>
            <a:gdLst>
              <a:gd name="T0" fmla="*/ 0 w 144"/>
              <a:gd name="T1" fmla="*/ 2147483647 h 1056"/>
              <a:gd name="T2" fmla="*/ 2147483647 w 144"/>
              <a:gd name="T3" fmla="*/ 2147483647 h 1056"/>
              <a:gd name="T4" fmla="*/ 0 w 144"/>
              <a:gd name="T5" fmla="*/ 0 h 1056"/>
              <a:gd name="T6" fmla="*/ 0 60000 65536"/>
              <a:gd name="T7" fmla="*/ 0 60000 65536"/>
              <a:gd name="T8" fmla="*/ 0 60000 65536"/>
              <a:gd name="T9" fmla="*/ 0 w 144"/>
              <a:gd name="T10" fmla="*/ 0 h 1056"/>
              <a:gd name="T11" fmla="*/ 144 w 144"/>
              <a:gd name="T12" fmla="*/ 1056 h 1056"/>
            </a:gdLst>
            <a:ahLst/>
            <a:cxnLst>
              <a:cxn ang="T6">
                <a:pos x="T0" y="T1"/>
              </a:cxn>
              <a:cxn ang="T7">
                <a:pos x="T2" y="T3"/>
              </a:cxn>
              <a:cxn ang="T8">
                <a:pos x="T4" y="T5"/>
              </a:cxn>
            </a:cxnLst>
            <a:rect l="T9" t="T10" r="T11" b="T12"/>
            <a:pathLst>
              <a:path w="144" h="1056">
                <a:moveTo>
                  <a:pt x="0" y="1056"/>
                </a:moveTo>
                <a:cubicBezTo>
                  <a:pt x="72" y="880"/>
                  <a:pt x="144" y="704"/>
                  <a:pt x="144" y="528"/>
                </a:cubicBezTo>
                <a:cubicBezTo>
                  <a:pt x="144" y="352"/>
                  <a:pt x="72" y="176"/>
                  <a:pt x="0" y="0"/>
                </a:cubicBezTo>
              </a:path>
            </a:pathLst>
          </a:cu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54" name="Line 4"/>
          <p:cNvSpPr>
            <a:spLocks noChangeShapeType="1"/>
          </p:cNvSpPr>
          <p:nvPr/>
        </p:nvSpPr>
        <p:spPr bwMode="auto">
          <a:xfrm flipV="1">
            <a:off x="2590800" y="1676400"/>
            <a:ext cx="838200" cy="17526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55" name="Line 5"/>
          <p:cNvSpPr>
            <a:spLocks noChangeShapeType="1"/>
          </p:cNvSpPr>
          <p:nvPr/>
        </p:nvSpPr>
        <p:spPr bwMode="auto">
          <a:xfrm>
            <a:off x="2590800" y="1676400"/>
            <a:ext cx="838200" cy="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56" name="Line 6"/>
          <p:cNvSpPr>
            <a:spLocks noChangeShapeType="1"/>
          </p:cNvSpPr>
          <p:nvPr/>
        </p:nvSpPr>
        <p:spPr bwMode="auto">
          <a:xfrm>
            <a:off x="3429000" y="1676400"/>
            <a:ext cx="0" cy="7620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57" name="Text Box 7"/>
          <p:cNvSpPr txBox="1">
            <a:spLocks noChangeArrowheads="1"/>
          </p:cNvSpPr>
          <p:nvPr/>
        </p:nvSpPr>
        <p:spPr bwMode="auto">
          <a:xfrm>
            <a:off x="3332163" y="1660525"/>
            <a:ext cx="325437"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0000FF"/>
                </a:solidFill>
                <a:latin typeface="Arial" pitchFamily="-112" charset="0"/>
              </a:rPr>
              <a:t>q</a:t>
            </a:r>
          </a:p>
        </p:txBody>
      </p:sp>
      <p:sp>
        <p:nvSpPr>
          <p:cNvPr id="58" name="Line 8"/>
          <p:cNvSpPr>
            <a:spLocks noChangeShapeType="1"/>
          </p:cNvSpPr>
          <p:nvPr/>
        </p:nvSpPr>
        <p:spPr bwMode="auto">
          <a:xfrm flipV="1">
            <a:off x="2590800" y="1676400"/>
            <a:ext cx="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59" name="Line 9"/>
          <p:cNvSpPr>
            <a:spLocks noChangeShapeType="1"/>
          </p:cNvSpPr>
          <p:nvPr/>
        </p:nvSpPr>
        <p:spPr bwMode="auto">
          <a:xfrm flipV="1">
            <a:off x="2590800" y="1676400"/>
            <a:ext cx="838200" cy="838200"/>
          </a:xfrm>
          <a:prstGeom prst="line">
            <a:avLst/>
          </a:prstGeom>
          <a:noFill/>
          <a:ln w="28575">
            <a:solidFill>
              <a:srgbClr val="FF0000"/>
            </a:solidFill>
            <a:round/>
            <a:headEnd/>
            <a:tailEnd/>
          </a:ln>
        </p:spPr>
        <p:txBody>
          <a:bodyPr>
            <a:prstTxWarp prst="textNoShape">
              <a:avLst/>
            </a:prstTxWarp>
          </a:bodyPr>
          <a:lstStyle/>
          <a:p>
            <a:endParaRPr lang="en-US">
              <a:solidFill>
                <a:srgbClr val="000000"/>
              </a:solidFill>
            </a:endParaRPr>
          </a:p>
        </p:txBody>
      </p:sp>
      <p:sp>
        <p:nvSpPr>
          <p:cNvPr id="60" name="Line 10"/>
          <p:cNvSpPr>
            <a:spLocks noChangeShapeType="1"/>
          </p:cNvSpPr>
          <p:nvPr/>
        </p:nvSpPr>
        <p:spPr bwMode="auto">
          <a:xfrm flipH="1" flipV="1">
            <a:off x="1752600" y="1676400"/>
            <a:ext cx="83820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61" name="Line 11"/>
          <p:cNvSpPr>
            <a:spLocks noChangeShapeType="1"/>
          </p:cNvSpPr>
          <p:nvPr/>
        </p:nvSpPr>
        <p:spPr bwMode="auto">
          <a:xfrm flipH="1">
            <a:off x="1752600" y="2514600"/>
            <a:ext cx="838200" cy="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62" name="Line 12"/>
          <p:cNvSpPr>
            <a:spLocks noChangeShapeType="1"/>
          </p:cNvSpPr>
          <p:nvPr/>
        </p:nvSpPr>
        <p:spPr bwMode="auto">
          <a:xfrm flipH="1">
            <a:off x="1752600" y="2514600"/>
            <a:ext cx="83820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63" name="Line 13"/>
          <p:cNvSpPr>
            <a:spLocks noChangeShapeType="1"/>
          </p:cNvSpPr>
          <p:nvPr/>
        </p:nvSpPr>
        <p:spPr bwMode="auto">
          <a:xfrm>
            <a:off x="2590800" y="2514600"/>
            <a:ext cx="838200" cy="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64" name="Line 14"/>
          <p:cNvSpPr>
            <a:spLocks noChangeShapeType="1"/>
          </p:cNvSpPr>
          <p:nvPr/>
        </p:nvSpPr>
        <p:spPr bwMode="auto">
          <a:xfrm>
            <a:off x="2590800" y="2514600"/>
            <a:ext cx="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65" name="Line 15"/>
          <p:cNvSpPr>
            <a:spLocks noChangeShapeType="1"/>
          </p:cNvSpPr>
          <p:nvPr/>
        </p:nvSpPr>
        <p:spPr bwMode="auto">
          <a:xfrm>
            <a:off x="2590800" y="2514600"/>
            <a:ext cx="83820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66" name="Oval 18"/>
          <p:cNvSpPr>
            <a:spLocks noChangeArrowheads="1"/>
          </p:cNvSpPr>
          <p:nvPr/>
        </p:nvSpPr>
        <p:spPr bwMode="auto">
          <a:xfrm>
            <a:off x="2520950" y="2444750"/>
            <a:ext cx="139700" cy="139700"/>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algn="ctr" eaLnBrk="0" hangingPunct="0"/>
            <a:endParaRPr lang="en-US" sz="2400">
              <a:solidFill>
                <a:srgbClr val="000000"/>
              </a:solidFill>
              <a:latin typeface="Times New Roman" pitchFamily="-112" charset="0"/>
            </a:endParaRPr>
          </a:p>
        </p:txBody>
      </p:sp>
      <p:sp>
        <p:nvSpPr>
          <p:cNvPr id="67" name="Oval 19"/>
          <p:cNvSpPr>
            <a:spLocks noChangeArrowheads="1"/>
          </p:cNvSpPr>
          <p:nvPr/>
        </p:nvSpPr>
        <p:spPr bwMode="auto">
          <a:xfrm>
            <a:off x="2520950" y="1600200"/>
            <a:ext cx="139700" cy="141288"/>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68" name="Oval 20"/>
          <p:cNvSpPr>
            <a:spLocks noChangeArrowheads="1"/>
          </p:cNvSpPr>
          <p:nvPr/>
        </p:nvSpPr>
        <p:spPr bwMode="auto">
          <a:xfrm>
            <a:off x="3363913" y="2444750"/>
            <a:ext cx="141287" cy="139700"/>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69" name="Oval 21"/>
          <p:cNvSpPr>
            <a:spLocks noChangeArrowheads="1"/>
          </p:cNvSpPr>
          <p:nvPr/>
        </p:nvSpPr>
        <p:spPr bwMode="auto">
          <a:xfrm>
            <a:off x="2520950" y="3287713"/>
            <a:ext cx="139700"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70" name="Oval 22"/>
          <p:cNvSpPr>
            <a:spLocks noChangeArrowheads="1"/>
          </p:cNvSpPr>
          <p:nvPr/>
        </p:nvSpPr>
        <p:spPr bwMode="auto">
          <a:xfrm>
            <a:off x="1676400" y="2444750"/>
            <a:ext cx="141288" cy="139700"/>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71" name="Oval 23"/>
          <p:cNvSpPr>
            <a:spLocks noChangeArrowheads="1"/>
          </p:cNvSpPr>
          <p:nvPr/>
        </p:nvSpPr>
        <p:spPr bwMode="auto">
          <a:xfrm>
            <a:off x="3363913" y="1600200"/>
            <a:ext cx="141287" cy="141288"/>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algn="ctr" eaLnBrk="0" hangingPunct="0"/>
            <a:endParaRPr lang="en-US" sz="2400">
              <a:solidFill>
                <a:srgbClr val="000000"/>
              </a:solidFill>
              <a:latin typeface="Times New Roman" pitchFamily="-112" charset="0"/>
            </a:endParaRPr>
          </a:p>
        </p:txBody>
      </p:sp>
      <p:sp>
        <p:nvSpPr>
          <p:cNvPr id="72" name="Oval 24"/>
          <p:cNvSpPr>
            <a:spLocks noChangeArrowheads="1"/>
          </p:cNvSpPr>
          <p:nvPr/>
        </p:nvSpPr>
        <p:spPr bwMode="auto">
          <a:xfrm>
            <a:off x="3363913" y="3287713"/>
            <a:ext cx="141287"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73" name="Oval 25"/>
          <p:cNvSpPr>
            <a:spLocks noChangeArrowheads="1"/>
          </p:cNvSpPr>
          <p:nvPr/>
        </p:nvSpPr>
        <p:spPr bwMode="auto">
          <a:xfrm>
            <a:off x="1676400" y="3287713"/>
            <a:ext cx="141288"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74" name="Oval 26"/>
          <p:cNvSpPr>
            <a:spLocks noChangeArrowheads="1"/>
          </p:cNvSpPr>
          <p:nvPr/>
        </p:nvSpPr>
        <p:spPr bwMode="auto">
          <a:xfrm>
            <a:off x="1676400" y="1600200"/>
            <a:ext cx="141288" cy="141288"/>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a:solidFill>
                <a:srgbClr val="000000"/>
              </a:solidFill>
              <a:latin typeface="Times New Roman" pitchFamily="-112" charset="0"/>
            </a:endParaRPr>
          </a:p>
        </p:txBody>
      </p:sp>
      <p:sp>
        <p:nvSpPr>
          <p:cNvPr id="75" name="Text Box 27"/>
          <p:cNvSpPr txBox="1">
            <a:spLocks noChangeArrowheads="1"/>
          </p:cNvSpPr>
          <p:nvPr/>
        </p:nvSpPr>
        <p:spPr bwMode="auto">
          <a:xfrm>
            <a:off x="2514600" y="2498725"/>
            <a:ext cx="325438"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rgbClr val="0000FF"/>
                </a:solidFill>
                <a:latin typeface="Arial" pitchFamily="-112" charset="0"/>
              </a:rPr>
              <a:t>p</a:t>
            </a:r>
          </a:p>
        </p:txBody>
      </p:sp>
      <p:sp>
        <p:nvSpPr>
          <p:cNvPr id="76" name="Text Box 28"/>
          <p:cNvSpPr txBox="1">
            <a:spLocks noChangeArrowheads="1"/>
          </p:cNvSpPr>
          <p:nvPr/>
        </p:nvSpPr>
        <p:spPr bwMode="auto">
          <a:xfrm>
            <a:off x="2895600" y="1965325"/>
            <a:ext cx="685800" cy="396875"/>
          </a:xfrm>
          <a:prstGeom prst="rect">
            <a:avLst/>
          </a:prstGeom>
          <a:noFill/>
          <a:ln w="9525">
            <a:noFill/>
            <a:miter lim="800000"/>
            <a:headEnd/>
            <a:tailEnd/>
          </a:ln>
        </p:spPr>
        <p:txBody>
          <a:bodyPr>
            <a:prstTxWarp prst="textNoShape">
              <a:avLst/>
            </a:prstTxWarp>
            <a:spAutoFit/>
          </a:bodyPr>
          <a:lstStyle/>
          <a:p>
            <a:pPr eaLnBrk="0" hangingPunct="0"/>
            <a:r>
              <a:rPr lang="en-US" sz="2000" b="1">
                <a:solidFill>
                  <a:srgbClr val="FF0000"/>
                </a:solidFill>
                <a:latin typeface="Arial" pitchFamily="-112" charset="0"/>
              </a:rPr>
              <a:t>C</a:t>
            </a:r>
            <a:r>
              <a:rPr lang="en-US" sz="2000" b="1" baseline="-25000">
                <a:solidFill>
                  <a:srgbClr val="FF0000"/>
                </a:solidFill>
                <a:latin typeface="Arial" pitchFamily="-112" charset="0"/>
              </a:rPr>
              <a:t>pq</a:t>
            </a:r>
          </a:p>
        </p:txBody>
      </p:sp>
      <p:sp>
        <p:nvSpPr>
          <p:cNvPr id="77" name="Line 29"/>
          <p:cNvSpPr>
            <a:spLocks noChangeShapeType="1"/>
          </p:cNvSpPr>
          <p:nvPr/>
        </p:nvSpPr>
        <p:spPr bwMode="auto">
          <a:xfrm>
            <a:off x="1752600" y="1676400"/>
            <a:ext cx="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78" name="Line 30"/>
          <p:cNvSpPr>
            <a:spLocks noChangeShapeType="1"/>
          </p:cNvSpPr>
          <p:nvPr/>
        </p:nvSpPr>
        <p:spPr bwMode="auto">
          <a:xfrm>
            <a:off x="1752600" y="2514600"/>
            <a:ext cx="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79" name="Line 31"/>
          <p:cNvSpPr>
            <a:spLocks noChangeShapeType="1"/>
          </p:cNvSpPr>
          <p:nvPr/>
        </p:nvSpPr>
        <p:spPr bwMode="auto">
          <a:xfrm>
            <a:off x="1752600" y="3352800"/>
            <a:ext cx="838200" cy="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80" name="Line 32"/>
          <p:cNvSpPr>
            <a:spLocks noChangeShapeType="1"/>
          </p:cNvSpPr>
          <p:nvPr/>
        </p:nvSpPr>
        <p:spPr bwMode="auto">
          <a:xfrm flipH="1">
            <a:off x="2590800" y="3352800"/>
            <a:ext cx="838200" cy="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81" name="Line 33"/>
          <p:cNvSpPr>
            <a:spLocks noChangeShapeType="1"/>
          </p:cNvSpPr>
          <p:nvPr/>
        </p:nvSpPr>
        <p:spPr bwMode="auto">
          <a:xfrm>
            <a:off x="3429000" y="2514600"/>
            <a:ext cx="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82" name="Line 34"/>
          <p:cNvSpPr>
            <a:spLocks noChangeShapeType="1"/>
          </p:cNvSpPr>
          <p:nvPr/>
        </p:nvSpPr>
        <p:spPr bwMode="auto">
          <a:xfrm>
            <a:off x="1752600" y="1676400"/>
            <a:ext cx="838200" cy="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83" name="Line 35"/>
          <p:cNvSpPr>
            <a:spLocks noChangeShapeType="1"/>
          </p:cNvSpPr>
          <p:nvPr/>
        </p:nvSpPr>
        <p:spPr bwMode="auto">
          <a:xfrm>
            <a:off x="1752600" y="1676400"/>
            <a:ext cx="838200" cy="16764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84" name="Line 36"/>
          <p:cNvSpPr>
            <a:spLocks noChangeShapeType="1"/>
          </p:cNvSpPr>
          <p:nvPr/>
        </p:nvSpPr>
        <p:spPr bwMode="auto">
          <a:xfrm flipH="1">
            <a:off x="1752600" y="1676400"/>
            <a:ext cx="838200" cy="16764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85" name="Line 37"/>
          <p:cNvSpPr>
            <a:spLocks noChangeShapeType="1"/>
          </p:cNvSpPr>
          <p:nvPr/>
        </p:nvSpPr>
        <p:spPr bwMode="auto">
          <a:xfrm>
            <a:off x="2590800" y="1600200"/>
            <a:ext cx="838200" cy="17526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86" name="Line 38"/>
          <p:cNvSpPr>
            <a:spLocks noChangeShapeType="1"/>
          </p:cNvSpPr>
          <p:nvPr/>
        </p:nvSpPr>
        <p:spPr bwMode="auto">
          <a:xfrm>
            <a:off x="1752600" y="1676400"/>
            <a:ext cx="167640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87" name="Line 39"/>
          <p:cNvSpPr>
            <a:spLocks noChangeShapeType="1"/>
          </p:cNvSpPr>
          <p:nvPr/>
        </p:nvSpPr>
        <p:spPr bwMode="auto">
          <a:xfrm flipV="1">
            <a:off x="1752600" y="2514600"/>
            <a:ext cx="167640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88" name="Line 40"/>
          <p:cNvSpPr>
            <a:spLocks noChangeShapeType="1"/>
          </p:cNvSpPr>
          <p:nvPr/>
        </p:nvSpPr>
        <p:spPr bwMode="auto">
          <a:xfrm flipH="1" flipV="1">
            <a:off x="1752600" y="2514600"/>
            <a:ext cx="167640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89" name="Line 41"/>
          <p:cNvSpPr>
            <a:spLocks noChangeShapeType="1"/>
          </p:cNvSpPr>
          <p:nvPr/>
        </p:nvSpPr>
        <p:spPr bwMode="auto">
          <a:xfrm flipV="1">
            <a:off x="1752600" y="1676400"/>
            <a:ext cx="167640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90" name="Freeform 42"/>
          <p:cNvSpPr>
            <a:spLocks/>
          </p:cNvSpPr>
          <p:nvPr/>
        </p:nvSpPr>
        <p:spPr bwMode="auto">
          <a:xfrm flipH="1">
            <a:off x="1524000" y="1676400"/>
            <a:ext cx="228600" cy="1676400"/>
          </a:xfrm>
          <a:custGeom>
            <a:avLst/>
            <a:gdLst>
              <a:gd name="T0" fmla="*/ 0 w 144"/>
              <a:gd name="T1" fmla="*/ 2147483647 h 1056"/>
              <a:gd name="T2" fmla="*/ 2147483647 w 144"/>
              <a:gd name="T3" fmla="*/ 2147483647 h 1056"/>
              <a:gd name="T4" fmla="*/ 0 w 144"/>
              <a:gd name="T5" fmla="*/ 0 h 1056"/>
              <a:gd name="T6" fmla="*/ 0 60000 65536"/>
              <a:gd name="T7" fmla="*/ 0 60000 65536"/>
              <a:gd name="T8" fmla="*/ 0 60000 65536"/>
              <a:gd name="T9" fmla="*/ 0 w 144"/>
              <a:gd name="T10" fmla="*/ 0 h 1056"/>
              <a:gd name="T11" fmla="*/ 144 w 144"/>
              <a:gd name="T12" fmla="*/ 1056 h 1056"/>
            </a:gdLst>
            <a:ahLst/>
            <a:cxnLst>
              <a:cxn ang="T6">
                <a:pos x="T0" y="T1"/>
              </a:cxn>
              <a:cxn ang="T7">
                <a:pos x="T2" y="T3"/>
              </a:cxn>
              <a:cxn ang="T8">
                <a:pos x="T4" y="T5"/>
              </a:cxn>
            </a:cxnLst>
            <a:rect l="T9" t="T10" r="T11" b="T12"/>
            <a:pathLst>
              <a:path w="144" h="1056">
                <a:moveTo>
                  <a:pt x="0" y="1056"/>
                </a:moveTo>
                <a:cubicBezTo>
                  <a:pt x="72" y="880"/>
                  <a:pt x="144" y="704"/>
                  <a:pt x="144" y="528"/>
                </a:cubicBezTo>
                <a:cubicBezTo>
                  <a:pt x="144" y="352"/>
                  <a:pt x="72" y="176"/>
                  <a:pt x="0" y="0"/>
                </a:cubicBezTo>
              </a:path>
            </a:pathLst>
          </a:custGeom>
          <a:noFill/>
          <a:ln w="9525">
            <a:solidFill>
              <a:schemeClr val="tx1"/>
            </a:solidFill>
            <a:round/>
            <a:headEnd/>
            <a:tailEnd/>
          </a:ln>
        </p:spPr>
        <p:txBody>
          <a:bodyPr>
            <a:prstTxWarp prst="textNoShape">
              <a:avLst/>
            </a:prstTxWarp>
          </a:bodyPr>
          <a:lstStyle/>
          <a:p>
            <a:endParaRPr lang="en-US">
              <a:solidFill>
                <a:srgbClr val="000000"/>
              </a:solidFill>
            </a:endParaRPr>
          </a:p>
        </p:txBody>
      </p:sp>
      <p:sp>
        <p:nvSpPr>
          <p:cNvPr id="91" name="Freeform 43"/>
          <p:cNvSpPr>
            <a:spLocks/>
          </p:cNvSpPr>
          <p:nvPr/>
        </p:nvSpPr>
        <p:spPr bwMode="auto">
          <a:xfrm rot="16200000" flipH="1">
            <a:off x="2476500" y="2628900"/>
            <a:ext cx="228600" cy="1676400"/>
          </a:xfrm>
          <a:custGeom>
            <a:avLst/>
            <a:gdLst>
              <a:gd name="T0" fmla="*/ 0 w 144"/>
              <a:gd name="T1" fmla="*/ 2147483647 h 1056"/>
              <a:gd name="T2" fmla="*/ 2147483647 w 144"/>
              <a:gd name="T3" fmla="*/ 2147483647 h 1056"/>
              <a:gd name="T4" fmla="*/ 0 w 144"/>
              <a:gd name="T5" fmla="*/ 0 h 1056"/>
              <a:gd name="T6" fmla="*/ 0 60000 65536"/>
              <a:gd name="T7" fmla="*/ 0 60000 65536"/>
              <a:gd name="T8" fmla="*/ 0 60000 65536"/>
              <a:gd name="T9" fmla="*/ 0 w 144"/>
              <a:gd name="T10" fmla="*/ 0 h 1056"/>
              <a:gd name="T11" fmla="*/ 144 w 144"/>
              <a:gd name="T12" fmla="*/ 1056 h 1056"/>
            </a:gdLst>
            <a:ahLst/>
            <a:cxnLst>
              <a:cxn ang="T6">
                <a:pos x="T0" y="T1"/>
              </a:cxn>
              <a:cxn ang="T7">
                <a:pos x="T2" y="T3"/>
              </a:cxn>
              <a:cxn ang="T8">
                <a:pos x="T4" y="T5"/>
              </a:cxn>
            </a:cxnLst>
            <a:rect l="T9" t="T10" r="T11" b="T12"/>
            <a:pathLst>
              <a:path w="144" h="1056">
                <a:moveTo>
                  <a:pt x="0" y="1056"/>
                </a:moveTo>
                <a:cubicBezTo>
                  <a:pt x="72" y="880"/>
                  <a:pt x="144" y="704"/>
                  <a:pt x="144" y="528"/>
                </a:cubicBezTo>
                <a:cubicBezTo>
                  <a:pt x="144" y="352"/>
                  <a:pt x="72" y="176"/>
                  <a:pt x="0" y="0"/>
                </a:cubicBezTo>
              </a:path>
            </a:pathLst>
          </a:custGeom>
          <a:noFill/>
          <a:ln w="9525">
            <a:solidFill>
              <a:schemeClr val="tx1"/>
            </a:solidFill>
            <a:round/>
            <a:headEnd/>
            <a:tailEnd/>
          </a:ln>
        </p:spPr>
        <p:txBody>
          <a:bodyPr>
            <a:prstTxWarp prst="textNoShape">
              <a:avLst/>
            </a:prstTxWarp>
          </a:bodyPr>
          <a:lstStyle/>
          <a:p>
            <a:endParaRPr lang="en-US">
              <a:solidFill>
                <a:srgbClr val="0000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Line 2"/>
          <p:cNvSpPr>
            <a:spLocks noChangeShapeType="1"/>
          </p:cNvSpPr>
          <p:nvPr/>
        </p:nvSpPr>
        <p:spPr bwMode="auto">
          <a:xfrm flipV="1">
            <a:off x="2590800" y="1676400"/>
            <a:ext cx="838200" cy="17526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9331" name="Line 3"/>
          <p:cNvSpPr>
            <a:spLocks noChangeShapeType="1"/>
          </p:cNvSpPr>
          <p:nvPr/>
        </p:nvSpPr>
        <p:spPr bwMode="auto">
          <a:xfrm>
            <a:off x="3429000" y="1676400"/>
            <a:ext cx="0" cy="7620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9332" name="Line 4"/>
          <p:cNvSpPr>
            <a:spLocks noChangeShapeType="1"/>
          </p:cNvSpPr>
          <p:nvPr/>
        </p:nvSpPr>
        <p:spPr bwMode="auto">
          <a:xfrm flipV="1">
            <a:off x="2590800" y="1676400"/>
            <a:ext cx="838200" cy="838200"/>
          </a:xfrm>
          <a:prstGeom prst="line">
            <a:avLst/>
          </a:prstGeom>
          <a:noFill/>
          <a:ln w="12700">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9333" name="Line 5"/>
          <p:cNvSpPr>
            <a:spLocks noChangeShapeType="1"/>
          </p:cNvSpPr>
          <p:nvPr/>
        </p:nvSpPr>
        <p:spPr bwMode="auto">
          <a:xfrm>
            <a:off x="2590800" y="2514600"/>
            <a:ext cx="838200" cy="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9334" name="Line 6"/>
          <p:cNvSpPr>
            <a:spLocks noChangeShapeType="1"/>
          </p:cNvSpPr>
          <p:nvPr/>
        </p:nvSpPr>
        <p:spPr bwMode="auto">
          <a:xfrm>
            <a:off x="2590800" y="2514600"/>
            <a:ext cx="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9335" name="Rectangle 7"/>
          <p:cNvSpPr>
            <a:spLocks noGrp="1" noChangeArrowheads="1"/>
          </p:cNvSpPr>
          <p:nvPr>
            <p:ph type="title"/>
          </p:nvPr>
        </p:nvSpPr>
        <p:spPr>
          <a:xfrm>
            <a:off x="228600" y="136525"/>
            <a:ext cx="8229600" cy="1143000"/>
          </a:xfrm>
        </p:spPr>
        <p:txBody>
          <a:bodyPr>
            <a:normAutofit/>
          </a:bodyPr>
          <a:lstStyle/>
          <a:p>
            <a:pPr algn="l"/>
            <a:r>
              <a:rPr lang="en-US" dirty="0">
                <a:solidFill>
                  <a:srgbClr val="FF6600"/>
                </a:solidFill>
                <a:latin typeface="Avenir Book"/>
                <a:cs typeface="Avenir Book"/>
              </a:rPr>
              <a:t>Segmentation by </a:t>
            </a:r>
            <a:r>
              <a:rPr lang="en-US" dirty="0" smtClean="0">
                <a:solidFill>
                  <a:srgbClr val="FF6600"/>
                </a:solidFill>
                <a:latin typeface="Avenir Book"/>
                <a:cs typeface="Avenir Book"/>
              </a:rPr>
              <a:t>graph cut</a:t>
            </a:r>
            <a:endParaRPr lang="en-US" dirty="0">
              <a:solidFill>
                <a:srgbClr val="FF6600"/>
              </a:solidFill>
              <a:latin typeface="Avenir Book"/>
              <a:cs typeface="Avenir Book"/>
            </a:endParaRPr>
          </a:p>
        </p:txBody>
      </p:sp>
      <p:sp>
        <p:nvSpPr>
          <p:cNvPr id="1429512" name="Rectangle 8"/>
          <p:cNvSpPr>
            <a:spLocks noGrp="1" noChangeArrowheads="1"/>
          </p:cNvSpPr>
          <p:nvPr>
            <p:ph type="body" idx="1"/>
          </p:nvPr>
        </p:nvSpPr>
        <p:spPr>
          <a:xfrm>
            <a:off x="609600" y="4495800"/>
            <a:ext cx="7848600" cy="2057400"/>
          </a:xfrm>
        </p:spPr>
        <p:txBody>
          <a:bodyPr>
            <a:normAutofit fontScale="92500" lnSpcReduction="20000"/>
          </a:bodyPr>
          <a:lstStyle/>
          <a:p>
            <a:pPr>
              <a:buFontTx/>
              <a:buChar char="•"/>
            </a:pPr>
            <a:r>
              <a:rPr lang="en-US" sz="2800" dirty="0">
                <a:solidFill>
                  <a:srgbClr val="FF6600"/>
                </a:solidFill>
                <a:latin typeface="Avenir Book"/>
                <a:cs typeface="Avenir Book"/>
              </a:rPr>
              <a:t>Break Graph into Segments</a:t>
            </a:r>
          </a:p>
          <a:p>
            <a:pPr lvl="1"/>
            <a:r>
              <a:rPr lang="en-US" sz="2400" dirty="0">
                <a:latin typeface="Avenir Book"/>
                <a:cs typeface="Avenir Book"/>
              </a:rPr>
              <a:t>Delete links that cross between segments</a:t>
            </a:r>
          </a:p>
          <a:p>
            <a:pPr lvl="1"/>
            <a:r>
              <a:rPr lang="en-US" sz="2400" dirty="0">
                <a:latin typeface="Avenir Book"/>
                <a:cs typeface="Avenir Book"/>
              </a:rPr>
              <a:t>Easiest to break links that have</a:t>
            </a:r>
            <a:r>
              <a:rPr lang="en-US" sz="2400" dirty="0" smtClean="0">
                <a:latin typeface="Avenir Book"/>
                <a:cs typeface="Avenir Book"/>
              </a:rPr>
              <a:t> low cost (</a:t>
            </a:r>
            <a:r>
              <a:rPr lang="en-US" sz="2400" dirty="0" smtClean="0">
                <a:solidFill>
                  <a:srgbClr val="FF6600"/>
                </a:solidFill>
                <a:latin typeface="Avenir Book"/>
                <a:cs typeface="Avenir Book"/>
              </a:rPr>
              <a:t>similarity or </a:t>
            </a:r>
            <a:r>
              <a:rPr lang="en-US" sz="2400" b="1" dirty="0" smtClean="0">
                <a:solidFill>
                  <a:srgbClr val="FF6600"/>
                </a:solidFill>
                <a:latin typeface="Avenir Book"/>
                <a:cs typeface="Avenir Book"/>
              </a:rPr>
              <a:t>affinity)</a:t>
            </a:r>
          </a:p>
          <a:p>
            <a:pPr lvl="2"/>
            <a:r>
              <a:rPr lang="en-US" sz="2000" dirty="0">
                <a:latin typeface="Avenir Book"/>
                <a:cs typeface="Avenir Book"/>
              </a:rPr>
              <a:t>similar pixels should be in the same segments</a:t>
            </a:r>
          </a:p>
          <a:p>
            <a:pPr lvl="2"/>
            <a:r>
              <a:rPr lang="en-US" sz="2000" dirty="0">
                <a:latin typeface="Avenir Book"/>
                <a:cs typeface="Avenir Book"/>
              </a:rPr>
              <a:t>dissimilar pixels should be in different segments</a:t>
            </a:r>
          </a:p>
          <a:p>
            <a:pPr lvl="1"/>
            <a:endParaRPr lang="en-US" sz="2400" dirty="0">
              <a:latin typeface="Avenir Book"/>
              <a:cs typeface="Avenir Book"/>
            </a:endParaRPr>
          </a:p>
        </p:txBody>
      </p:sp>
      <p:sp>
        <p:nvSpPr>
          <p:cNvPr id="99337" name="Oval 9"/>
          <p:cNvSpPr>
            <a:spLocks noChangeArrowheads="1"/>
          </p:cNvSpPr>
          <p:nvPr/>
        </p:nvSpPr>
        <p:spPr bwMode="auto">
          <a:xfrm>
            <a:off x="2520950" y="2444750"/>
            <a:ext cx="139700" cy="139700"/>
          </a:xfrm>
          <a:prstGeom prst="ellipse">
            <a:avLst/>
          </a:prstGeom>
          <a:solidFill>
            <a:schemeClr val="tx1"/>
          </a:solidFill>
          <a:ln w="9525">
            <a:solidFill>
              <a:schemeClr val="tx1"/>
            </a:solidFill>
            <a:round/>
            <a:headEnd/>
            <a:tailEnd/>
          </a:ln>
        </p:spPr>
        <p:txBody>
          <a:bodyPr wrap="none" anchor="ctr">
            <a:prstTxWarp prst="textNoShape">
              <a:avLst/>
            </a:prstTxWarp>
          </a:bodyPr>
          <a:lstStyle/>
          <a:p>
            <a:pPr algn="ctr" eaLnBrk="0" hangingPunct="0"/>
            <a:endParaRPr lang="en-US" sz="2400">
              <a:solidFill>
                <a:srgbClr val="000000"/>
              </a:solidFill>
              <a:latin typeface="Avenir Book"/>
              <a:ea typeface="Arial" pitchFamily="-104" charset="0"/>
              <a:cs typeface="Avenir Book"/>
            </a:endParaRPr>
          </a:p>
        </p:txBody>
      </p:sp>
      <p:sp>
        <p:nvSpPr>
          <p:cNvPr id="99338" name="Oval 10"/>
          <p:cNvSpPr>
            <a:spLocks noChangeArrowheads="1"/>
          </p:cNvSpPr>
          <p:nvPr/>
        </p:nvSpPr>
        <p:spPr bwMode="auto">
          <a:xfrm>
            <a:off x="2520950" y="1600200"/>
            <a:ext cx="139700" cy="141288"/>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39" name="Oval 11"/>
          <p:cNvSpPr>
            <a:spLocks noChangeArrowheads="1"/>
          </p:cNvSpPr>
          <p:nvPr/>
        </p:nvSpPr>
        <p:spPr bwMode="auto">
          <a:xfrm>
            <a:off x="3363913" y="2444750"/>
            <a:ext cx="141287" cy="139700"/>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0" name="Oval 12"/>
          <p:cNvSpPr>
            <a:spLocks noChangeArrowheads="1"/>
          </p:cNvSpPr>
          <p:nvPr/>
        </p:nvSpPr>
        <p:spPr bwMode="auto">
          <a:xfrm>
            <a:off x="2520950" y="3287713"/>
            <a:ext cx="139700"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1" name="Oval 13"/>
          <p:cNvSpPr>
            <a:spLocks noChangeArrowheads="1"/>
          </p:cNvSpPr>
          <p:nvPr/>
        </p:nvSpPr>
        <p:spPr bwMode="auto">
          <a:xfrm>
            <a:off x="1676400" y="2444750"/>
            <a:ext cx="141288" cy="139700"/>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2" name="Oval 14"/>
          <p:cNvSpPr>
            <a:spLocks noChangeArrowheads="1"/>
          </p:cNvSpPr>
          <p:nvPr/>
        </p:nvSpPr>
        <p:spPr bwMode="auto">
          <a:xfrm>
            <a:off x="3363913" y="1600200"/>
            <a:ext cx="141287" cy="141288"/>
          </a:xfrm>
          <a:prstGeom prst="ellipse">
            <a:avLst/>
          </a:prstGeom>
          <a:solidFill>
            <a:schemeClr val="tx1"/>
          </a:solidFill>
          <a:ln w="9525">
            <a:solidFill>
              <a:schemeClr val="tx1"/>
            </a:solidFill>
            <a:round/>
            <a:headEnd/>
            <a:tailEnd/>
          </a:ln>
        </p:spPr>
        <p:txBody>
          <a:bodyPr wrap="none" anchor="ctr">
            <a:prstTxWarp prst="textNoShape">
              <a:avLst/>
            </a:prstTxWarp>
          </a:bodyPr>
          <a:lstStyle/>
          <a:p>
            <a:pPr algn="ctr" eaLnBrk="0" hangingPunct="0"/>
            <a:endParaRPr lang="en-US" sz="2400">
              <a:solidFill>
                <a:srgbClr val="000000"/>
              </a:solidFill>
              <a:latin typeface="Avenir Book"/>
              <a:ea typeface="Arial" pitchFamily="-104" charset="0"/>
              <a:cs typeface="Avenir Book"/>
            </a:endParaRPr>
          </a:p>
        </p:txBody>
      </p:sp>
      <p:sp>
        <p:nvSpPr>
          <p:cNvPr id="99343" name="Oval 15"/>
          <p:cNvSpPr>
            <a:spLocks noChangeArrowheads="1"/>
          </p:cNvSpPr>
          <p:nvPr/>
        </p:nvSpPr>
        <p:spPr bwMode="auto">
          <a:xfrm>
            <a:off x="3363913" y="3287713"/>
            <a:ext cx="141287"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4" name="Oval 16"/>
          <p:cNvSpPr>
            <a:spLocks noChangeArrowheads="1"/>
          </p:cNvSpPr>
          <p:nvPr/>
        </p:nvSpPr>
        <p:spPr bwMode="auto">
          <a:xfrm>
            <a:off x="1676400" y="3287713"/>
            <a:ext cx="141288" cy="141287"/>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5" name="Oval 17"/>
          <p:cNvSpPr>
            <a:spLocks noChangeArrowheads="1"/>
          </p:cNvSpPr>
          <p:nvPr/>
        </p:nvSpPr>
        <p:spPr bwMode="auto">
          <a:xfrm>
            <a:off x="1676400" y="1600200"/>
            <a:ext cx="141288" cy="141288"/>
          </a:xfrm>
          <a:prstGeom prst="ellipse">
            <a:avLst/>
          </a:prstGeom>
          <a:solidFill>
            <a:schemeClr val="tx2"/>
          </a:solidFill>
          <a:ln w="9525">
            <a:solidFill>
              <a:schemeClr val="tx1"/>
            </a:solidFill>
            <a:round/>
            <a:headEnd/>
            <a:tailEnd/>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46" name="Line 18"/>
          <p:cNvSpPr>
            <a:spLocks noChangeShapeType="1"/>
          </p:cNvSpPr>
          <p:nvPr/>
        </p:nvSpPr>
        <p:spPr bwMode="auto">
          <a:xfrm>
            <a:off x="1752600" y="1676400"/>
            <a:ext cx="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9347" name="Line 19"/>
          <p:cNvSpPr>
            <a:spLocks noChangeShapeType="1"/>
          </p:cNvSpPr>
          <p:nvPr/>
        </p:nvSpPr>
        <p:spPr bwMode="auto">
          <a:xfrm>
            <a:off x="1752600" y="2514600"/>
            <a:ext cx="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9348" name="Line 20"/>
          <p:cNvSpPr>
            <a:spLocks noChangeShapeType="1"/>
          </p:cNvSpPr>
          <p:nvPr/>
        </p:nvSpPr>
        <p:spPr bwMode="auto">
          <a:xfrm>
            <a:off x="1752600" y="1676400"/>
            <a:ext cx="838200" cy="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9349" name="Line 21"/>
          <p:cNvSpPr>
            <a:spLocks noChangeShapeType="1"/>
          </p:cNvSpPr>
          <p:nvPr/>
        </p:nvSpPr>
        <p:spPr bwMode="auto">
          <a:xfrm flipH="1">
            <a:off x="1752600" y="1676400"/>
            <a:ext cx="838200" cy="16764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9350" name="Freeform 22"/>
          <p:cNvSpPr>
            <a:spLocks/>
          </p:cNvSpPr>
          <p:nvPr/>
        </p:nvSpPr>
        <p:spPr bwMode="auto">
          <a:xfrm flipH="1">
            <a:off x="1524000" y="1676400"/>
            <a:ext cx="228600" cy="1676400"/>
          </a:xfrm>
          <a:custGeom>
            <a:avLst/>
            <a:gdLst>
              <a:gd name="T0" fmla="*/ 0 w 144"/>
              <a:gd name="T1" fmla="*/ 2147483647 h 1056"/>
              <a:gd name="T2" fmla="*/ 2147483647 w 144"/>
              <a:gd name="T3" fmla="*/ 2147483647 h 1056"/>
              <a:gd name="T4" fmla="*/ 0 w 144"/>
              <a:gd name="T5" fmla="*/ 0 h 1056"/>
              <a:gd name="T6" fmla="*/ 0 60000 65536"/>
              <a:gd name="T7" fmla="*/ 0 60000 65536"/>
              <a:gd name="T8" fmla="*/ 0 60000 65536"/>
              <a:gd name="T9" fmla="*/ 0 w 144"/>
              <a:gd name="T10" fmla="*/ 0 h 1056"/>
              <a:gd name="T11" fmla="*/ 144 w 144"/>
              <a:gd name="T12" fmla="*/ 1056 h 1056"/>
            </a:gdLst>
            <a:ahLst/>
            <a:cxnLst>
              <a:cxn ang="T6">
                <a:pos x="T0" y="T1"/>
              </a:cxn>
              <a:cxn ang="T7">
                <a:pos x="T2" y="T3"/>
              </a:cxn>
              <a:cxn ang="T8">
                <a:pos x="T4" y="T5"/>
              </a:cxn>
            </a:cxnLst>
            <a:rect l="T9" t="T10" r="T11" b="T12"/>
            <a:pathLst>
              <a:path w="144" h="1056">
                <a:moveTo>
                  <a:pt x="0" y="1056"/>
                </a:moveTo>
                <a:cubicBezTo>
                  <a:pt x="72" y="880"/>
                  <a:pt x="144" y="704"/>
                  <a:pt x="144" y="528"/>
                </a:cubicBezTo>
                <a:cubicBezTo>
                  <a:pt x="144" y="352"/>
                  <a:pt x="72" y="176"/>
                  <a:pt x="0" y="0"/>
                </a:cubicBezTo>
              </a:path>
            </a:pathLst>
          </a:cu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pic>
        <p:nvPicPr>
          <p:cNvPr id="99351" name="Picture 24" descr="tiger_I"/>
          <p:cNvPicPr>
            <a:picLocks noChangeAspect="1" noChangeArrowheads="1"/>
          </p:cNvPicPr>
          <p:nvPr/>
        </p:nvPicPr>
        <p:blipFill>
          <a:blip r:embed="rId3"/>
          <a:srcRect/>
          <a:stretch>
            <a:fillRect/>
          </a:stretch>
        </p:blipFill>
        <p:spPr bwMode="auto">
          <a:xfrm>
            <a:off x="5494338" y="1133475"/>
            <a:ext cx="2533650" cy="3362325"/>
          </a:xfrm>
          <a:prstGeom prst="rect">
            <a:avLst/>
          </a:prstGeom>
          <a:noFill/>
          <a:ln w="9525">
            <a:noFill/>
            <a:miter lim="800000"/>
            <a:headEnd/>
            <a:tailEnd/>
          </a:ln>
        </p:spPr>
      </p:pic>
      <p:sp>
        <p:nvSpPr>
          <p:cNvPr id="99352" name="Rectangle 25"/>
          <p:cNvSpPr>
            <a:spLocks noChangeArrowheads="1"/>
          </p:cNvSpPr>
          <p:nvPr/>
        </p:nvSpPr>
        <p:spPr bwMode="auto">
          <a:xfrm>
            <a:off x="5486400" y="1133475"/>
            <a:ext cx="2514600" cy="3352800"/>
          </a:xfrm>
          <a:prstGeom prst="rect">
            <a:avLst/>
          </a:prstGeom>
          <a:noFill/>
          <a:ln w="12700" cap="sq">
            <a:noFill/>
            <a:miter lim="800000"/>
            <a:headEnd type="none" w="sm" len="sm"/>
            <a:tailEnd type="none" w="sm" len="sm"/>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53" name="Freeform 26"/>
          <p:cNvSpPr>
            <a:spLocks/>
          </p:cNvSpPr>
          <p:nvPr/>
        </p:nvSpPr>
        <p:spPr bwMode="auto">
          <a:xfrm>
            <a:off x="5730875" y="1279525"/>
            <a:ext cx="1458913" cy="2957513"/>
          </a:xfrm>
          <a:custGeom>
            <a:avLst/>
            <a:gdLst>
              <a:gd name="T0" fmla="*/ 2147483647 w 919"/>
              <a:gd name="T1" fmla="*/ 0 h 1863"/>
              <a:gd name="T2" fmla="*/ 2147483647 w 919"/>
              <a:gd name="T3" fmla="*/ 2147483647 h 1863"/>
              <a:gd name="T4" fmla="*/ 2147483647 w 919"/>
              <a:gd name="T5" fmla="*/ 2147483647 h 1863"/>
              <a:gd name="T6" fmla="*/ 2147483647 w 919"/>
              <a:gd name="T7" fmla="*/ 2147483647 h 1863"/>
              <a:gd name="T8" fmla="*/ 2147483647 w 919"/>
              <a:gd name="T9" fmla="*/ 2147483647 h 1863"/>
              <a:gd name="T10" fmla="*/ 2147483647 w 919"/>
              <a:gd name="T11" fmla="*/ 2147483647 h 1863"/>
              <a:gd name="T12" fmla="*/ 2147483647 w 919"/>
              <a:gd name="T13" fmla="*/ 2147483647 h 1863"/>
              <a:gd name="T14" fmla="*/ 2147483647 w 919"/>
              <a:gd name="T15" fmla="*/ 2147483647 h 1863"/>
              <a:gd name="T16" fmla="*/ 2147483647 w 919"/>
              <a:gd name="T17" fmla="*/ 2147483647 h 1863"/>
              <a:gd name="T18" fmla="*/ 2147483647 w 919"/>
              <a:gd name="T19" fmla="*/ 2147483647 h 1863"/>
              <a:gd name="T20" fmla="*/ 2147483647 w 919"/>
              <a:gd name="T21" fmla="*/ 2147483647 h 1863"/>
              <a:gd name="T22" fmla="*/ 2147483647 w 919"/>
              <a:gd name="T23" fmla="*/ 2147483647 h 1863"/>
              <a:gd name="T24" fmla="*/ 2147483647 w 919"/>
              <a:gd name="T25" fmla="*/ 2147483647 h 1863"/>
              <a:gd name="T26" fmla="*/ 2147483647 w 919"/>
              <a:gd name="T27" fmla="*/ 2147483647 h 1863"/>
              <a:gd name="T28" fmla="*/ 2147483647 w 919"/>
              <a:gd name="T29" fmla="*/ 2147483647 h 1863"/>
              <a:gd name="T30" fmla="*/ 2147483647 w 919"/>
              <a:gd name="T31" fmla="*/ 2147483647 h 1863"/>
              <a:gd name="T32" fmla="*/ 2147483647 w 919"/>
              <a:gd name="T33" fmla="*/ 2147483647 h 1863"/>
              <a:gd name="T34" fmla="*/ 2147483647 w 919"/>
              <a:gd name="T35" fmla="*/ 2147483647 h 1863"/>
              <a:gd name="T36" fmla="*/ 2147483647 w 919"/>
              <a:gd name="T37" fmla="*/ 2147483647 h 1863"/>
              <a:gd name="T38" fmla="*/ 2147483647 w 919"/>
              <a:gd name="T39" fmla="*/ 2147483647 h 1863"/>
              <a:gd name="T40" fmla="*/ 2147483647 w 919"/>
              <a:gd name="T41" fmla="*/ 2147483647 h 1863"/>
              <a:gd name="T42" fmla="*/ 2147483647 w 919"/>
              <a:gd name="T43" fmla="*/ 2147483647 h 1863"/>
              <a:gd name="T44" fmla="*/ 2147483647 w 919"/>
              <a:gd name="T45" fmla="*/ 2147483647 h 1863"/>
              <a:gd name="T46" fmla="*/ 2147483647 w 919"/>
              <a:gd name="T47" fmla="*/ 2147483647 h 1863"/>
              <a:gd name="T48" fmla="*/ 2147483647 w 919"/>
              <a:gd name="T49" fmla="*/ 2147483647 h 1863"/>
              <a:gd name="T50" fmla="*/ 2147483647 w 919"/>
              <a:gd name="T51" fmla="*/ 2147483647 h 1863"/>
              <a:gd name="T52" fmla="*/ 2147483647 w 919"/>
              <a:gd name="T53" fmla="*/ 2147483647 h 1863"/>
              <a:gd name="T54" fmla="*/ 2147483647 w 919"/>
              <a:gd name="T55" fmla="*/ 2147483647 h 1863"/>
              <a:gd name="T56" fmla="*/ 2147483647 w 919"/>
              <a:gd name="T57" fmla="*/ 2147483647 h 1863"/>
              <a:gd name="T58" fmla="*/ 2147483647 w 919"/>
              <a:gd name="T59" fmla="*/ 2147483647 h 1863"/>
              <a:gd name="T60" fmla="*/ 2147483647 w 919"/>
              <a:gd name="T61" fmla="*/ 2147483647 h 1863"/>
              <a:gd name="T62" fmla="*/ 2147483647 w 919"/>
              <a:gd name="T63" fmla="*/ 2147483647 h 1863"/>
              <a:gd name="T64" fmla="*/ 2147483647 w 919"/>
              <a:gd name="T65" fmla="*/ 2147483647 h 1863"/>
              <a:gd name="T66" fmla="*/ 2147483647 w 919"/>
              <a:gd name="T67" fmla="*/ 2147483647 h 1863"/>
              <a:gd name="T68" fmla="*/ 2147483647 w 919"/>
              <a:gd name="T69" fmla="*/ 2147483647 h 1863"/>
              <a:gd name="T70" fmla="*/ 2147483647 w 919"/>
              <a:gd name="T71" fmla="*/ 2147483647 h 1863"/>
              <a:gd name="T72" fmla="*/ 2147483647 w 919"/>
              <a:gd name="T73" fmla="*/ 2147483647 h 18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9"/>
              <a:gd name="T112" fmla="*/ 0 h 1863"/>
              <a:gd name="T113" fmla="*/ 919 w 919"/>
              <a:gd name="T114" fmla="*/ 1863 h 18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9" h="1863">
                <a:moveTo>
                  <a:pt x="6" y="0"/>
                </a:moveTo>
                <a:cubicBezTo>
                  <a:pt x="34" y="74"/>
                  <a:pt x="0" y="52"/>
                  <a:pt x="128" y="58"/>
                </a:cubicBezTo>
                <a:cubicBezTo>
                  <a:pt x="167" y="63"/>
                  <a:pt x="199" y="74"/>
                  <a:pt x="235" y="85"/>
                </a:cubicBezTo>
                <a:cubicBezTo>
                  <a:pt x="268" y="107"/>
                  <a:pt x="292" y="142"/>
                  <a:pt x="314" y="175"/>
                </a:cubicBezTo>
                <a:cubicBezTo>
                  <a:pt x="318" y="180"/>
                  <a:pt x="321" y="186"/>
                  <a:pt x="325" y="191"/>
                </a:cubicBezTo>
                <a:cubicBezTo>
                  <a:pt x="328" y="196"/>
                  <a:pt x="332" y="202"/>
                  <a:pt x="335" y="207"/>
                </a:cubicBezTo>
                <a:cubicBezTo>
                  <a:pt x="339" y="212"/>
                  <a:pt x="346" y="223"/>
                  <a:pt x="346" y="223"/>
                </a:cubicBezTo>
                <a:cubicBezTo>
                  <a:pt x="380" y="331"/>
                  <a:pt x="371" y="445"/>
                  <a:pt x="309" y="536"/>
                </a:cubicBezTo>
                <a:cubicBezTo>
                  <a:pt x="304" y="552"/>
                  <a:pt x="296" y="570"/>
                  <a:pt x="288" y="584"/>
                </a:cubicBezTo>
                <a:cubicBezTo>
                  <a:pt x="282" y="595"/>
                  <a:pt x="266" y="616"/>
                  <a:pt x="266" y="616"/>
                </a:cubicBezTo>
                <a:cubicBezTo>
                  <a:pt x="256" y="649"/>
                  <a:pt x="235" y="677"/>
                  <a:pt x="224" y="711"/>
                </a:cubicBezTo>
                <a:cubicBezTo>
                  <a:pt x="218" y="787"/>
                  <a:pt x="212" y="839"/>
                  <a:pt x="219" y="918"/>
                </a:cubicBezTo>
                <a:cubicBezTo>
                  <a:pt x="221" y="943"/>
                  <a:pt x="236" y="937"/>
                  <a:pt x="245" y="966"/>
                </a:cubicBezTo>
                <a:cubicBezTo>
                  <a:pt x="255" y="998"/>
                  <a:pt x="269" y="1035"/>
                  <a:pt x="288" y="1062"/>
                </a:cubicBezTo>
                <a:cubicBezTo>
                  <a:pt x="299" y="1097"/>
                  <a:pt x="310" y="1167"/>
                  <a:pt x="282" y="1194"/>
                </a:cubicBezTo>
                <a:cubicBezTo>
                  <a:pt x="259" y="1217"/>
                  <a:pt x="232" y="1221"/>
                  <a:pt x="203" y="1232"/>
                </a:cubicBezTo>
                <a:cubicBezTo>
                  <a:pt x="203" y="1232"/>
                  <a:pt x="182" y="1259"/>
                  <a:pt x="187" y="1264"/>
                </a:cubicBezTo>
                <a:cubicBezTo>
                  <a:pt x="193" y="1270"/>
                  <a:pt x="235" y="1277"/>
                  <a:pt x="245" y="1279"/>
                </a:cubicBezTo>
                <a:cubicBezTo>
                  <a:pt x="298" y="1277"/>
                  <a:pt x="352" y="1285"/>
                  <a:pt x="404" y="1274"/>
                </a:cubicBezTo>
                <a:cubicBezTo>
                  <a:pt x="417" y="1271"/>
                  <a:pt x="426" y="1242"/>
                  <a:pt x="426" y="1242"/>
                </a:cubicBezTo>
                <a:cubicBezTo>
                  <a:pt x="434" y="1174"/>
                  <a:pt x="435" y="1117"/>
                  <a:pt x="415" y="1051"/>
                </a:cubicBezTo>
                <a:cubicBezTo>
                  <a:pt x="442" y="1042"/>
                  <a:pt x="434" y="1057"/>
                  <a:pt x="458" y="1072"/>
                </a:cubicBezTo>
                <a:cubicBezTo>
                  <a:pt x="473" y="1096"/>
                  <a:pt x="474" y="1130"/>
                  <a:pt x="489" y="1152"/>
                </a:cubicBezTo>
                <a:cubicBezTo>
                  <a:pt x="500" y="1168"/>
                  <a:pt x="532" y="1189"/>
                  <a:pt x="532" y="1189"/>
                </a:cubicBezTo>
                <a:lnTo>
                  <a:pt x="558" y="1237"/>
                </a:lnTo>
                <a:cubicBezTo>
                  <a:pt x="558" y="1237"/>
                  <a:pt x="558" y="1237"/>
                  <a:pt x="558" y="1237"/>
                </a:cubicBezTo>
                <a:cubicBezTo>
                  <a:pt x="566" y="1259"/>
                  <a:pt x="570" y="1277"/>
                  <a:pt x="574" y="1301"/>
                </a:cubicBezTo>
                <a:cubicBezTo>
                  <a:pt x="578" y="1352"/>
                  <a:pt x="577" y="1380"/>
                  <a:pt x="590" y="1423"/>
                </a:cubicBezTo>
                <a:cubicBezTo>
                  <a:pt x="593" y="1434"/>
                  <a:pt x="596" y="1445"/>
                  <a:pt x="601" y="1455"/>
                </a:cubicBezTo>
                <a:cubicBezTo>
                  <a:pt x="607" y="1466"/>
                  <a:pt x="622" y="1486"/>
                  <a:pt x="622" y="1486"/>
                </a:cubicBezTo>
                <a:cubicBezTo>
                  <a:pt x="629" y="1508"/>
                  <a:pt x="641" y="1531"/>
                  <a:pt x="654" y="1550"/>
                </a:cubicBezTo>
                <a:cubicBezTo>
                  <a:pt x="661" y="1572"/>
                  <a:pt x="673" y="1595"/>
                  <a:pt x="686" y="1614"/>
                </a:cubicBezTo>
                <a:cubicBezTo>
                  <a:pt x="695" y="1642"/>
                  <a:pt x="688" y="1626"/>
                  <a:pt x="712" y="1662"/>
                </a:cubicBezTo>
                <a:cubicBezTo>
                  <a:pt x="716" y="1667"/>
                  <a:pt x="723" y="1678"/>
                  <a:pt x="723" y="1678"/>
                </a:cubicBezTo>
                <a:cubicBezTo>
                  <a:pt x="730" y="1702"/>
                  <a:pt x="746" y="1720"/>
                  <a:pt x="760" y="1741"/>
                </a:cubicBezTo>
                <a:cubicBezTo>
                  <a:pt x="791" y="1788"/>
                  <a:pt x="825" y="1845"/>
                  <a:pt x="882" y="1863"/>
                </a:cubicBezTo>
                <a:cubicBezTo>
                  <a:pt x="919" y="1851"/>
                  <a:pt x="909" y="1779"/>
                  <a:pt x="909" y="1752"/>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solidFill>
                <a:srgbClr val="000000"/>
              </a:solidFill>
              <a:latin typeface="Avenir Book"/>
              <a:cs typeface="Avenir Book"/>
            </a:endParaRPr>
          </a:p>
        </p:txBody>
      </p:sp>
      <p:sp>
        <p:nvSpPr>
          <p:cNvPr id="99354" name="Freeform 27"/>
          <p:cNvSpPr>
            <a:spLocks/>
          </p:cNvSpPr>
          <p:nvPr/>
        </p:nvSpPr>
        <p:spPr bwMode="auto">
          <a:xfrm>
            <a:off x="7050088" y="3521075"/>
            <a:ext cx="806450" cy="725488"/>
          </a:xfrm>
          <a:custGeom>
            <a:avLst/>
            <a:gdLst>
              <a:gd name="T0" fmla="*/ 2147483647 w 508"/>
              <a:gd name="T1" fmla="*/ 2147483647 h 457"/>
              <a:gd name="T2" fmla="*/ 2147483647 w 508"/>
              <a:gd name="T3" fmla="*/ 2147483647 h 457"/>
              <a:gd name="T4" fmla="*/ 2147483647 w 508"/>
              <a:gd name="T5" fmla="*/ 2147483647 h 457"/>
              <a:gd name="T6" fmla="*/ 2147483647 w 508"/>
              <a:gd name="T7" fmla="*/ 2147483647 h 457"/>
              <a:gd name="T8" fmla="*/ 2147483647 w 508"/>
              <a:gd name="T9" fmla="*/ 2147483647 h 457"/>
              <a:gd name="T10" fmla="*/ 2147483647 w 508"/>
              <a:gd name="T11" fmla="*/ 0 h 457"/>
              <a:gd name="T12" fmla="*/ 2147483647 w 508"/>
              <a:gd name="T13" fmla="*/ 2147483647 h 457"/>
              <a:gd name="T14" fmla="*/ 2147483647 w 508"/>
              <a:gd name="T15" fmla="*/ 2147483647 h 457"/>
              <a:gd name="T16" fmla="*/ 2147483647 w 508"/>
              <a:gd name="T17" fmla="*/ 2147483647 h 457"/>
              <a:gd name="T18" fmla="*/ 2147483647 w 508"/>
              <a:gd name="T19" fmla="*/ 2147483647 h 457"/>
              <a:gd name="T20" fmla="*/ 2147483647 w 508"/>
              <a:gd name="T21" fmla="*/ 2147483647 h 457"/>
              <a:gd name="T22" fmla="*/ 2147483647 w 508"/>
              <a:gd name="T23" fmla="*/ 2147483647 h 457"/>
              <a:gd name="T24" fmla="*/ 2147483647 w 508"/>
              <a:gd name="T25" fmla="*/ 2147483647 h 457"/>
              <a:gd name="T26" fmla="*/ 2147483647 w 508"/>
              <a:gd name="T27" fmla="*/ 2147483647 h 457"/>
              <a:gd name="T28" fmla="*/ 2147483647 w 508"/>
              <a:gd name="T29" fmla="*/ 2147483647 h 457"/>
              <a:gd name="T30" fmla="*/ 2147483647 w 508"/>
              <a:gd name="T31" fmla="*/ 2147483647 h 457"/>
              <a:gd name="T32" fmla="*/ 2147483647 w 508"/>
              <a:gd name="T33" fmla="*/ 2147483647 h 457"/>
              <a:gd name="T34" fmla="*/ 2147483647 w 508"/>
              <a:gd name="T35" fmla="*/ 2147483647 h 457"/>
              <a:gd name="T36" fmla="*/ 2147483647 w 508"/>
              <a:gd name="T37" fmla="*/ 2147483647 h 457"/>
              <a:gd name="T38" fmla="*/ 2147483647 w 508"/>
              <a:gd name="T39" fmla="*/ 2147483647 h 457"/>
              <a:gd name="T40" fmla="*/ 2147483647 w 508"/>
              <a:gd name="T41" fmla="*/ 2147483647 h 457"/>
              <a:gd name="T42" fmla="*/ 2147483647 w 508"/>
              <a:gd name="T43" fmla="*/ 2147483647 h 457"/>
              <a:gd name="T44" fmla="*/ 2147483647 w 508"/>
              <a:gd name="T45" fmla="*/ 2147483647 h 4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8"/>
              <a:gd name="T70" fmla="*/ 0 h 457"/>
              <a:gd name="T71" fmla="*/ 508 w 508"/>
              <a:gd name="T72" fmla="*/ 457 h 4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8" h="457">
                <a:moveTo>
                  <a:pt x="73" y="324"/>
                </a:moveTo>
                <a:cubicBezTo>
                  <a:pt x="62" y="317"/>
                  <a:pt x="52" y="310"/>
                  <a:pt x="41" y="303"/>
                </a:cubicBezTo>
                <a:cubicBezTo>
                  <a:pt x="30" y="296"/>
                  <a:pt x="19" y="271"/>
                  <a:pt x="19" y="271"/>
                </a:cubicBezTo>
                <a:cubicBezTo>
                  <a:pt x="4" y="222"/>
                  <a:pt x="0" y="165"/>
                  <a:pt x="46" y="133"/>
                </a:cubicBezTo>
                <a:cubicBezTo>
                  <a:pt x="67" y="101"/>
                  <a:pt x="88" y="69"/>
                  <a:pt x="110" y="37"/>
                </a:cubicBezTo>
                <a:cubicBezTo>
                  <a:pt x="124" y="16"/>
                  <a:pt x="167" y="7"/>
                  <a:pt x="189" y="0"/>
                </a:cubicBezTo>
                <a:cubicBezTo>
                  <a:pt x="242" y="4"/>
                  <a:pt x="250" y="0"/>
                  <a:pt x="290" y="11"/>
                </a:cubicBezTo>
                <a:cubicBezTo>
                  <a:pt x="301" y="14"/>
                  <a:pt x="322" y="21"/>
                  <a:pt x="322" y="21"/>
                </a:cubicBezTo>
                <a:cubicBezTo>
                  <a:pt x="333" y="28"/>
                  <a:pt x="343" y="36"/>
                  <a:pt x="354" y="43"/>
                </a:cubicBezTo>
                <a:cubicBezTo>
                  <a:pt x="359" y="46"/>
                  <a:pt x="370" y="53"/>
                  <a:pt x="370" y="53"/>
                </a:cubicBezTo>
                <a:cubicBezTo>
                  <a:pt x="388" y="80"/>
                  <a:pt x="417" y="94"/>
                  <a:pt x="444" y="112"/>
                </a:cubicBezTo>
                <a:cubicBezTo>
                  <a:pt x="455" y="119"/>
                  <a:pt x="476" y="133"/>
                  <a:pt x="476" y="133"/>
                </a:cubicBezTo>
                <a:cubicBezTo>
                  <a:pt x="486" y="183"/>
                  <a:pt x="497" y="232"/>
                  <a:pt x="508" y="282"/>
                </a:cubicBezTo>
                <a:cubicBezTo>
                  <a:pt x="506" y="301"/>
                  <a:pt x="507" y="321"/>
                  <a:pt x="503" y="340"/>
                </a:cubicBezTo>
                <a:cubicBezTo>
                  <a:pt x="499" y="357"/>
                  <a:pt x="486" y="357"/>
                  <a:pt x="476" y="367"/>
                </a:cubicBezTo>
                <a:cubicBezTo>
                  <a:pt x="457" y="386"/>
                  <a:pt x="446" y="409"/>
                  <a:pt x="423" y="425"/>
                </a:cubicBezTo>
                <a:cubicBezTo>
                  <a:pt x="414" y="453"/>
                  <a:pt x="394" y="448"/>
                  <a:pt x="370" y="457"/>
                </a:cubicBezTo>
                <a:cubicBezTo>
                  <a:pt x="352" y="455"/>
                  <a:pt x="334" y="454"/>
                  <a:pt x="317" y="451"/>
                </a:cubicBezTo>
                <a:cubicBezTo>
                  <a:pt x="306" y="449"/>
                  <a:pt x="296" y="444"/>
                  <a:pt x="285" y="441"/>
                </a:cubicBezTo>
                <a:cubicBezTo>
                  <a:pt x="280" y="439"/>
                  <a:pt x="269" y="436"/>
                  <a:pt x="269" y="436"/>
                </a:cubicBezTo>
                <a:cubicBezTo>
                  <a:pt x="250" y="423"/>
                  <a:pt x="227" y="411"/>
                  <a:pt x="205" y="404"/>
                </a:cubicBezTo>
                <a:cubicBezTo>
                  <a:pt x="186" y="391"/>
                  <a:pt x="164" y="379"/>
                  <a:pt x="142" y="372"/>
                </a:cubicBezTo>
                <a:cubicBezTo>
                  <a:pt x="104" y="346"/>
                  <a:pt x="103" y="362"/>
                  <a:pt x="73" y="324"/>
                </a:cubicBezTo>
                <a:close/>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solidFill>
                <a:srgbClr val="000000"/>
              </a:solidFill>
              <a:latin typeface="Avenir Book"/>
              <a:cs typeface="Avenir Book"/>
            </a:endParaRPr>
          </a:p>
        </p:txBody>
      </p:sp>
      <p:sp>
        <p:nvSpPr>
          <p:cNvPr id="99355" name="Freeform 28"/>
          <p:cNvSpPr>
            <a:spLocks/>
          </p:cNvSpPr>
          <p:nvPr/>
        </p:nvSpPr>
        <p:spPr bwMode="auto">
          <a:xfrm>
            <a:off x="5749925" y="1236663"/>
            <a:ext cx="1735138" cy="2284412"/>
          </a:xfrm>
          <a:custGeom>
            <a:avLst/>
            <a:gdLst>
              <a:gd name="T0" fmla="*/ 0 w 1093"/>
              <a:gd name="T1" fmla="*/ 0 h 1439"/>
              <a:gd name="T2" fmla="*/ 2147483647 w 1093"/>
              <a:gd name="T3" fmla="*/ 2147483647 h 1439"/>
              <a:gd name="T4" fmla="*/ 2147483647 w 1093"/>
              <a:gd name="T5" fmla="*/ 2147483647 h 1439"/>
              <a:gd name="T6" fmla="*/ 2147483647 w 1093"/>
              <a:gd name="T7" fmla="*/ 2147483647 h 1439"/>
              <a:gd name="T8" fmla="*/ 2147483647 w 1093"/>
              <a:gd name="T9" fmla="*/ 2147483647 h 1439"/>
              <a:gd name="T10" fmla="*/ 2147483647 w 1093"/>
              <a:gd name="T11" fmla="*/ 2147483647 h 1439"/>
              <a:gd name="T12" fmla="*/ 2147483647 w 1093"/>
              <a:gd name="T13" fmla="*/ 2147483647 h 1439"/>
              <a:gd name="T14" fmla="*/ 2147483647 w 1093"/>
              <a:gd name="T15" fmla="*/ 2147483647 h 1439"/>
              <a:gd name="T16" fmla="*/ 2147483647 w 1093"/>
              <a:gd name="T17" fmla="*/ 2147483647 h 1439"/>
              <a:gd name="T18" fmla="*/ 2147483647 w 1093"/>
              <a:gd name="T19" fmla="*/ 2147483647 h 1439"/>
              <a:gd name="T20" fmla="*/ 2147483647 w 1093"/>
              <a:gd name="T21" fmla="*/ 2147483647 h 1439"/>
              <a:gd name="T22" fmla="*/ 2147483647 w 1093"/>
              <a:gd name="T23" fmla="*/ 2147483647 h 1439"/>
              <a:gd name="T24" fmla="*/ 2147483647 w 1093"/>
              <a:gd name="T25" fmla="*/ 2147483647 h 1439"/>
              <a:gd name="T26" fmla="*/ 2147483647 w 1093"/>
              <a:gd name="T27" fmla="*/ 2147483647 h 1439"/>
              <a:gd name="T28" fmla="*/ 2147483647 w 1093"/>
              <a:gd name="T29" fmla="*/ 2147483647 h 1439"/>
              <a:gd name="T30" fmla="*/ 2147483647 w 1093"/>
              <a:gd name="T31" fmla="*/ 2147483647 h 1439"/>
              <a:gd name="T32" fmla="*/ 2147483647 w 1093"/>
              <a:gd name="T33" fmla="*/ 2147483647 h 1439"/>
              <a:gd name="T34" fmla="*/ 2147483647 w 1093"/>
              <a:gd name="T35" fmla="*/ 2147483647 h 1439"/>
              <a:gd name="T36" fmla="*/ 2147483647 w 1093"/>
              <a:gd name="T37" fmla="*/ 2147483647 h 1439"/>
              <a:gd name="T38" fmla="*/ 2147483647 w 1093"/>
              <a:gd name="T39" fmla="*/ 2147483647 h 1439"/>
              <a:gd name="T40" fmla="*/ 2147483647 w 1093"/>
              <a:gd name="T41" fmla="*/ 2147483647 h 1439"/>
              <a:gd name="T42" fmla="*/ 2147483647 w 1093"/>
              <a:gd name="T43" fmla="*/ 2147483647 h 1439"/>
              <a:gd name="T44" fmla="*/ 2147483647 w 1093"/>
              <a:gd name="T45" fmla="*/ 2147483647 h 1439"/>
              <a:gd name="T46" fmla="*/ 2147483647 w 1093"/>
              <a:gd name="T47" fmla="*/ 2147483647 h 1439"/>
              <a:gd name="T48" fmla="*/ 2147483647 w 1093"/>
              <a:gd name="T49" fmla="*/ 2147483647 h 1439"/>
              <a:gd name="T50" fmla="*/ 2147483647 w 1093"/>
              <a:gd name="T51" fmla="*/ 2147483647 h 1439"/>
              <a:gd name="T52" fmla="*/ 2147483647 w 1093"/>
              <a:gd name="T53" fmla="*/ 2147483647 h 1439"/>
              <a:gd name="T54" fmla="*/ 2147483647 w 1093"/>
              <a:gd name="T55" fmla="*/ 2147483647 h 14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93"/>
              <a:gd name="T85" fmla="*/ 0 h 1439"/>
              <a:gd name="T86" fmla="*/ 1093 w 1093"/>
              <a:gd name="T87" fmla="*/ 1439 h 14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93" h="1439">
                <a:moveTo>
                  <a:pt x="0" y="0"/>
                </a:moveTo>
                <a:cubicBezTo>
                  <a:pt x="60" y="17"/>
                  <a:pt x="123" y="18"/>
                  <a:pt x="185" y="22"/>
                </a:cubicBezTo>
                <a:cubicBezTo>
                  <a:pt x="216" y="29"/>
                  <a:pt x="242" y="39"/>
                  <a:pt x="270" y="53"/>
                </a:cubicBezTo>
                <a:cubicBezTo>
                  <a:pt x="285" y="61"/>
                  <a:pt x="318" y="69"/>
                  <a:pt x="318" y="69"/>
                </a:cubicBezTo>
                <a:cubicBezTo>
                  <a:pt x="329" y="76"/>
                  <a:pt x="339" y="84"/>
                  <a:pt x="350" y="91"/>
                </a:cubicBezTo>
                <a:cubicBezTo>
                  <a:pt x="365" y="102"/>
                  <a:pt x="372" y="122"/>
                  <a:pt x="387" y="133"/>
                </a:cubicBezTo>
                <a:cubicBezTo>
                  <a:pt x="395" y="159"/>
                  <a:pt x="409" y="189"/>
                  <a:pt x="424" y="213"/>
                </a:cubicBezTo>
                <a:cubicBezTo>
                  <a:pt x="432" y="256"/>
                  <a:pt x="438" y="298"/>
                  <a:pt x="451" y="340"/>
                </a:cubicBezTo>
                <a:cubicBezTo>
                  <a:pt x="454" y="351"/>
                  <a:pt x="450" y="369"/>
                  <a:pt x="461" y="372"/>
                </a:cubicBezTo>
                <a:cubicBezTo>
                  <a:pt x="484" y="379"/>
                  <a:pt x="472" y="376"/>
                  <a:pt x="499" y="383"/>
                </a:cubicBezTo>
                <a:cubicBezTo>
                  <a:pt x="535" y="377"/>
                  <a:pt x="548" y="371"/>
                  <a:pt x="584" y="377"/>
                </a:cubicBezTo>
                <a:cubicBezTo>
                  <a:pt x="604" y="385"/>
                  <a:pt x="608" y="398"/>
                  <a:pt x="626" y="409"/>
                </a:cubicBezTo>
                <a:cubicBezTo>
                  <a:pt x="654" y="449"/>
                  <a:pt x="671" y="487"/>
                  <a:pt x="716" y="515"/>
                </a:cubicBezTo>
                <a:cubicBezTo>
                  <a:pt x="732" y="539"/>
                  <a:pt x="744" y="559"/>
                  <a:pt x="764" y="579"/>
                </a:cubicBezTo>
                <a:cubicBezTo>
                  <a:pt x="776" y="617"/>
                  <a:pt x="759" y="574"/>
                  <a:pt x="785" y="606"/>
                </a:cubicBezTo>
                <a:cubicBezTo>
                  <a:pt x="802" y="626"/>
                  <a:pt x="808" y="661"/>
                  <a:pt x="817" y="685"/>
                </a:cubicBezTo>
                <a:cubicBezTo>
                  <a:pt x="827" y="711"/>
                  <a:pt x="821" y="696"/>
                  <a:pt x="833" y="733"/>
                </a:cubicBezTo>
                <a:cubicBezTo>
                  <a:pt x="835" y="738"/>
                  <a:pt x="838" y="749"/>
                  <a:pt x="838" y="749"/>
                </a:cubicBezTo>
                <a:cubicBezTo>
                  <a:pt x="845" y="801"/>
                  <a:pt x="829" y="920"/>
                  <a:pt x="870" y="945"/>
                </a:cubicBezTo>
                <a:cubicBezTo>
                  <a:pt x="884" y="965"/>
                  <a:pt x="908" y="980"/>
                  <a:pt x="929" y="993"/>
                </a:cubicBezTo>
                <a:cubicBezTo>
                  <a:pt x="932" y="998"/>
                  <a:pt x="935" y="1004"/>
                  <a:pt x="939" y="1009"/>
                </a:cubicBezTo>
                <a:cubicBezTo>
                  <a:pt x="943" y="1014"/>
                  <a:pt x="951" y="1015"/>
                  <a:pt x="955" y="1020"/>
                </a:cubicBezTo>
                <a:cubicBezTo>
                  <a:pt x="975" y="1045"/>
                  <a:pt x="943" y="1030"/>
                  <a:pt x="977" y="1041"/>
                </a:cubicBezTo>
                <a:cubicBezTo>
                  <a:pt x="980" y="1046"/>
                  <a:pt x="981" y="1055"/>
                  <a:pt x="987" y="1057"/>
                </a:cubicBezTo>
                <a:cubicBezTo>
                  <a:pt x="1004" y="1063"/>
                  <a:pt x="1034" y="1045"/>
                  <a:pt x="1040" y="1062"/>
                </a:cubicBezTo>
                <a:cubicBezTo>
                  <a:pt x="1058" y="1114"/>
                  <a:pt x="1043" y="1172"/>
                  <a:pt x="1046" y="1227"/>
                </a:cubicBezTo>
                <a:cubicBezTo>
                  <a:pt x="1047" y="1245"/>
                  <a:pt x="1072" y="1275"/>
                  <a:pt x="1072" y="1275"/>
                </a:cubicBezTo>
                <a:cubicBezTo>
                  <a:pt x="1091" y="1337"/>
                  <a:pt x="1093" y="1370"/>
                  <a:pt x="1093" y="1439"/>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solidFill>
                <a:srgbClr val="000000"/>
              </a:solidFill>
              <a:latin typeface="Avenir Book"/>
              <a:cs typeface="Avenir Book"/>
            </a:endParaRPr>
          </a:p>
        </p:txBody>
      </p:sp>
      <p:sp>
        <p:nvSpPr>
          <p:cNvPr id="99356" name="Freeform 29"/>
          <p:cNvSpPr>
            <a:spLocks/>
          </p:cNvSpPr>
          <p:nvPr/>
        </p:nvSpPr>
        <p:spPr bwMode="auto">
          <a:xfrm>
            <a:off x="7485063" y="2973388"/>
            <a:ext cx="523875" cy="481012"/>
          </a:xfrm>
          <a:custGeom>
            <a:avLst/>
            <a:gdLst>
              <a:gd name="T0" fmla="*/ 0 w 330"/>
              <a:gd name="T1" fmla="*/ 2147483647 h 303"/>
              <a:gd name="T2" fmla="*/ 2147483647 w 330"/>
              <a:gd name="T3" fmla="*/ 2147483647 h 303"/>
              <a:gd name="T4" fmla="*/ 2147483647 w 330"/>
              <a:gd name="T5" fmla="*/ 2147483647 h 303"/>
              <a:gd name="T6" fmla="*/ 2147483647 w 330"/>
              <a:gd name="T7" fmla="*/ 0 h 303"/>
              <a:gd name="T8" fmla="*/ 2147483647 w 330"/>
              <a:gd name="T9" fmla="*/ 2147483647 h 303"/>
              <a:gd name="T10" fmla="*/ 2147483647 w 330"/>
              <a:gd name="T11" fmla="*/ 2147483647 h 303"/>
              <a:gd name="T12" fmla="*/ 2147483647 w 330"/>
              <a:gd name="T13" fmla="*/ 2147483647 h 303"/>
              <a:gd name="T14" fmla="*/ 2147483647 w 330"/>
              <a:gd name="T15" fmla="*/ 2147483647 h 303"/>
              <a:gd name="T16" fmla="*/ 2147483647 w 330"/>
              <a:gd name="T17" fmla="*/ 2147483647 h 3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0"/>
              <a:gd name="T28" fmla="*/ 0 h 303"/>
              <a:gd name="T29" fmla="*/ 330 w 330"/>
              <a:gd name="T30" fmla="*/ 303 h 3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 h="303">
                <a:moveTo>
                  <a:pt x="0" y="271"/>
                </a:moveTo>
                <a:cubicBezTo>
                  <a:pt x="31" y="264"/>
                  <a:pt x="63" y="267"/>
                  <a:pt x="91" y="250"/>
                </a:cubicBezTo>
                <a:cubicBezTo>
                  <a:pt x="101" y="234"/>
                  <a:pt x="106" y="220"/>
                  <a:pt x="112" y="202"/>
                </a:cubicBezTo>
                <a:cubicBezTo>
                  <a:pt x="106" y="131"/>
                  <a:pt x="77" y="26"/>
                  <a:pt x="160" y="0"/>
                </a:cubicBezTo>
                <a:cubicBezTo>
                  <a:pt x="182" y="15"/>
                  <a:pt x="182" y="34"/>
                  <a:pt x="191" y="58"/>
                </a:cubicBezTo>
                <a:cubicBezTo>
                  <a:pt x="212" y="113"/>
                  <a:pt x="219" y="176"/>
                  <a:pt x="245" y="228"/>
                </a:cubicBezTo>
                <a:cubicBezTo>
                  <a:pt x="257" y="251"/>
                  <a:pt x="260" y="248"/>
                  <a:pt x="287" y="266"/>
                </a:cubicBezTo>
                <a:cubicBezTo>
                  <a:pt x="292" y="270"/>
                  <a:pt x="293" y="277"/>
                  <a:pt x="298" y="281"/>
                </a:cubicBezTo>
                <a:cubicBezTo>
                  <a:pt x="308" y="289"/>
                  <a:pt x="330" y="303"/>
                  <a:pt x="330" y="303"/>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solidFill>
                <a:srgbClr val="000000"/>
              </a:solidFill>
              <a:latin typeface="Avenir Book"/>
              <a:cs typeface="Avenir Book"/>
            </a:endParaRPr>
          </a:p>
        </p:txBody>
      </p:sp>
      <p:sp>
        <p:nvSpPr>
          <p:cNvPr id="99357" name="Freeform 30"/>
          <p:cNvSpPr>
            <a:spLocks/>
          </p:cNvSpPr>
          <p:nvPr/>
        </p:nvSpPr>
        <p:spPr bwMode="auto">
          <a:xfrm>
            <a:off x="5521325" y="3189288"/>
            <a:ext cx="506413" cy="1192212"/>
          </a:xfrm>
          <a:custGeom>
            <a:avLst/>
            <a:gdLst>
              <a:gd name="T0" fmla="*/ 0 w 319"/>
              <a:gd name="T1" fmla="*/ 2147483647 h 751"/>
              <a:gd name="T2" fmla="*/ 2147483647 w 319"/>
              <a:gd name="T3" fmla="*/ 2147483647 h 751"/>
              <a:gd name="T4" fmla="*/ 2147483647 w 319"/>
              <a:gd name="T5" fmla="*/ 2147483647 h 751"/>
              <a:gd name="T6" fmla="*/ 2147483647 w 319"/>
              <a:gd name="T7" fmla="*/ 2147483647 h 751"/>
              <a:gd name="T8" fmla="*/ 2147483647 w 319"/>
              <a:gd name="T9" fmla="*/ 2147483647 h 751"/>
              <a:gd name="T10" fmla="*/ 2147483647 w 319"/>
              <a:gd name="T11" fmla="*/ 2147483647 h 751"/>
              <a:gd name="T12" fmla="*/ 2147483647 w 319"/>
              <a:gd name="T13" fmla="*/ 2147483647 h 751"/>
              <a:gd name="T14" fmla="*/ 2147483647 w 319"/>
              <a:gd name="T15" fmla="*/ 2147483647 h 751"/>
              <a:gd name="T16" fmla="*/ 2147483647 w 319"/>
              <a:gd name="T17" fmla="*/ 2147483647 h 751"/>
              <a:gd name="T18" fmla="*/ 2147483647 w 319"/>
              <a:gd name="T19" fmla="*/ 2147483647 h 751"/>
              <a:gd name="T20" fmla="*/ 2147483647 w 319"/>
              <a:gd name="T21" fmla="*/ 2147483647 h 751"/>
              <a:gd name="T22" fmla="*/ 2147483647 w 319"/>
              <a:gd name="T23" fmla="*/ 2147483647 h 7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9"/>
              <a:gd name="T37" fmla="*/ 0 h 751"/>
              <a:gd name="T38" fmla="*/ 319 w 319"/>
              <a:gd name="T39" fmla="*/ 751 h 7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9" h="751">
                <a:moveTo>
                  <a:pt x="0" y="751"/>
                </a:moveTo>
                <a:cubicBezTo>
                  <a:pt x="26" y="741"/>
                  <a:pt x="39" y="736"/>
                  <a:pt x="64" y="719"/>
                </a:cubicBezTo>
                <a:cubicBezTo>
                  <a:pt x="69" y="715"/>
                  <a:pt x="80" y="708"/>
                  <a:pt x="80" y="708"/>
                </a:cubicBezTo>
                <a:cubicBezTo>
                  <a:pt x="91" y="690"/>
                  <a:pt x="89" y="695"/>
                  <a:pt x="96" y="676"/>
                </a:cubicBezTo>
                <a:cubicBezTo>
                  <a:pt x="99" y="666"/>
                  <a:pt x="106" y="645"/>
                  <a:pt x="106" y="645"/>
                </a:cubicBezTo>
                <a:cubicBezTo>
                  <a:pt x="120" y="459"/>
                  <a:pt x="106" y="682"/>
                  <a:pt x="106" y="347"/>
                </a:cubicBezTo>
                <a:cubicBezTo>
                  <a:pt x="106" y="287"/>
                  <a:pt x="99" y="252"/>
                  <a:pt x="128" y="209"/>
                </a:cubicBezTo>
                <a:cubicBezTo>
                  <a:pt x="138" y="177"/>
                  <a:pt x="149" y="147"/>
                  <a:pt x="154" y="114"/>
                </a:cubicBezTo>
                <a:cubicBezTo>
                  <a:pt x="152" y="82"/>
                  <a:pt x="152" y="50"/>
                  <a:pt x="149" y="18"/>
                </a:cubicBezTo>
                <a:cubicBezTo>
                  <a:pt x="149" y="12"/>
                  <a:pt x="139" y="4"/>
                  <a:pt x="144" y="2"/>
                </a:cubicBezTo>
                <a:cubicBezTo>
                  <a:pt x="148" y="0"/>
                  <a:pt x="181" y="36"/>
                  <a:pt x="186" y="39"/>
                </a:cubicBezTo>
                <a:cubicBezTo>
                  <a:pt x="201" y="87"/>
                  <a:pt x="281" y="82"/>
                  <a:pt x="319" y="82"/>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solidFill>
                <a:srgbClr val="000000"/>
              </a:solidFill>
              <a:latin typeface="Avenir Book"/>
              <a:cs typeface="Avenir Book"/>
            </a:endParaRPr>
          </a:p>
        </p:txBody>
      </p:sp>
      <p:sp>
        <p:nvSpPr>
          <p:cNvPr id="99358" name="Freeform 31"/>
          <p:cNvSpPr>
            <a:spLocks/>
          </p:cNvSpPr>
          <p:nvPr/>
        </p:nvSpPr>
        <p:spPr bwMode="auto">
          <a:xfrm>
            <a:off x="7080250" y="2038350"/>
            <a:ext cx="903288" cy="354013"/>
          </a:xfrm>
          <a:custGeom>
            <a:avLst/>
            <a:gdLst>
              <a:gd name="T0" fmla="*/ 0 w 569"/>
              <a:gd name="T1" fmla="*/ 2147483647 h 223"/>
              <a:gd name="T2" fmla="*/ 2147483647 w 569"/>
              <a:gd name="T3" fmla="*/ 2147483647 h 223"/>
              <a:gd name="T4" fmla="*/ 2147483647 w 569"/>
              <a:gd name="T5" fmla="*/ 2147483647 h 223"/>
              <a:gd name="T6" fmla="*/ 2147483647 w 569"/>
              <a:gd name="T7" fmla="*/ 2147483647 h 223"/>
              <a:gd name="T8" fmla="*/ 2147483647 w 569"/>
              <a:gd name="T9" fmla="*/ 2147483647 h 223"/>
              <a:gd name="T10" fmla="*/ 2147483647 w 569"/>
              <a:gd name="T11" fmla="*/ 2147483647 h 223"/>
              <a:gd name="T12" fmla="*/ 2147483647 w 569"/>
              <a:gd name="T13" fmla="*/ 2147483647 h 223"/>
              <a:gd name="T14" fmla="*/ 2147483647 w 569"/>
              <a:gd name="T15" fmla="*/ 2147483647 h 223"/>
              <a:gd name="T16" fmla="*/ 2147483647 w 569"/>
              <a:gd name="T17" fmla="*/ 2147483647 h 223"/>
              <a:gd name="T18" fmla="*/ 2147483647 w 569"/>
              <a:gd name="T19" fmla="*/ 0 h 2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9"/>
              <a:gd name="T31" fmla="*/ 0 h 223"/>
              <a:gd name="T32" fmla="*/ 569 w 569"/>
              <a:gd name="T33" fmla="*/ 223 h 2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9" h="223">
                <a:moveTo>
                  <a:pt x="0" y="223"/>
                </a:moveTo>
                <a:cubicBezTo>
                  <a:pt x="55" y="221"/>
                  <a:pt x="110" y="221"/>
                  <a:pt x="165" y="217"/>
                </a:cubicBezTo>
                <a:cubicBezTo>
                  <a:pt x="197" y="214"/>
                  <a:pt x="259" y="181"/>
                  <a:pt x="292" y="170"/>
                </a:cubicBezTo>
                <a:cubicBezTo>
                  <a:pt x="321" y="161"/>
                  <a:pt x="346" y="151"/>
                  <a:pt x="372" y="138"/>
                </a:cubicBezTo>
                <a:cubicBezTo>
                  <a:pt x="387" y="130"/>
                  <a:pt x="420" y="122"/>
                  <a:pt x="420" y="122"/>
                </a:cubicBezTo>
                <a:cubicBezTo>
                  <a:pt x="425" y="117"/>
                  <a:pt x="430" y="110"/>
                  <a:pt x="436" y="106"/>
                </a:cubicBezTo>
                <a:cubicBezTo>
                  <a:pt x="441" y="103"/>
                  <a:pt x="448" y="105"/>
                  <a:pt x="452" y="101"/>
                </a:cubicBezTo>
                <a:cubicBezTo>
                  <a:pt x="457" y="97"/>
                  <a:pt x="457" y="89"/>
                  <a:pt x="462" y="85"/>
                </a:cubicBezTo>
                <a:cubicBezTo>
                  <a:pt x="483" y="66"/>
                  <a:pt x="514" y="46"/>
                  <a:pt x="542" y="37"/>
                </a:cubicBezTo>
                <a:cubicBezTo>
                  <a:pt x="564" y="3"/>
                  <a:pt x="553" y="13"/>
                  <a:pt x="569" y="0"/>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solidFill>
                <a:srgbClr val="000000"/>
              </a:solidFill>
              <a:latin typeface="Avenir Book"/>
              <a:cs typeface="Avenir Book"/>
            </a:endParaRPr>
          </a:p>
        </p:txBody>
      </p:sp>
      <p:sp>
        <p:nvSpPr>
          <p:cNvPr id="99359" name="Freeform 32"/>
          <p:cNvSpPr>
            <a:spLocks/>
          </p:cNvSpPr>
          <p:nvPr/>
        </p:nvSpPr>
        <p:spPr bwMode="auto">
          <a:xfrm>
            <a:off x="5580063" y="2476500"/>
            <a:ext cx="488950" cy="698500"/>
          </a:xfrm>
          <a:custGeom>
            <a:avLst/>
            <a:gdLst>
              <a:gd name="T0" fmla="*/ 2147483647 w 308"/>
              <a:gd name="T1" fmla="*/ 2147483647 h 440"/>
              <a:gd name="T2" fmla="*/ 2147483647 w 308"/>
              <a:gd name="T3" fmla="*/ 2147483647 h 440"/>
              <a:gd name="T4" fmla="*/ 2147483647 w 308"/>
              <a:gd name="T5" fmla="*/ 2147483647 h 440"/>
              <a:gd name="T6" fmla="*/ 2147483647 w 308"/>
              <a:gd name="T7" fmla="*/ 2147483647 h 440"/>
              <a:gd name="T8" fmla="*/ 2147483647 w 308"/>
              <a:gd name="T9" fmla="*/ 2147483647 h 440"/>
              <a:gd name="T10" fmla="*/ 2147483647 w 308"/>
              <a:gd name="T11" fmla="*/ 2147483647 h 440"/>
              <a:gd name="T12" fmla="*/ 2147483647 w 308"/>
              <a:gd name="T13" fmla="*/ 2147483647 h 440"/>
              <a:gd name="T14" fmla="*/ 0 w 308"/>
              <a:gd name="T15" fmla="*/ 2147483647 h 440"/>
              <a:gd name="T16" fmla="*/ 2147483647 w 308"/>
              <a:gd name="T17" fmla="*/ 2147483647 h 440"/>
              <a:gd name="T18" fmla="*/ 2147483647 w 308"/>
              <a:gd name="T19" fmla="*/ 2147483647 h 440"/>
              <a:gd name="T20" fmla="*/ 2147483647 w 308"/>
              <a:gd name="T21" fmla="*/ 2147483647 h 440"/>
              <a:gd name="T22" fmla="*/ 2147483647 w 308"/>
              <a:gd name="T23" fmla="*/ 2147483647 h 440"/>
              <a:gd name="T24" fmla="*/ 2147483647 w 308"/>
              <a:gd name="T25" fmla="*/ 2147483647 h 440"/>
              <a:gd name="T26" fmla="*/ 2147483647 w 308"/>
              <a:gd name="T27" fmla="*/ 0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8"/>
              <a:gd name="T43" fmla="*/ 0 h 440"/>
              <a:gd name="T44" fmla="*/ 308 w 308"/>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8" h="440">
                <a:moveTo>
                  <a:pt x="107" y="440"/>
                </a:moveTo>
                <a:cubicBezTo>
                  <a:pt x="90" y="397"/>
                  <a:pt x="75" y="359"/>
                  <a:pt x="64" y="313"/>
                </a:cubicBezTo>
                <a:cubicBezTo>
                  <a:pt x="62" y="318"/>
                  <a:pt x="60" y="324"/>
                  <a:pt x="59" y="329"/>
                </a:cubicBezTo>
                <a:cubicBezTo>
                  <a:pt x="57" y="338"/>
                  <a:pt x="62" y="359"/>
                  <a:pt x="53" y="356"/>
                </a:cubicBezTo>
                <a:cubicBezTo>
                  <a:pt x="42" y="353"/>
                  <a:pt x="49" y="333"/>
                  <a:pt x="43" y="324"/>
                </a:cubicBezTo>
                <a:cubicBezTo>
                  <a:pt x="19" y="287"/>
                  <a:pt x="26" y="304"/>
                  <a:pt x="16" y="276"/>
                </a:cubicBezTo>
                <a:cubicBezTo>
                  <a:pt x="14" y="264"/>
                  <a:pt x="13" y="251"/>
                  <a:pt x="11" y="239"/>
                </a:cubicBezTo>
                <a:cubicBezTo>
                  <a:pt x="8" y="219"/>
                  <a:pt x="0" y="180"/>
                  <a:pt x="0" y="180"/>
                </a:cubicBezTo>
                <a:cubicBezTo>
                  <a:pt x="7" y="145"/>
                  <a:pt x="6" y="143"/>
                  <a:pt x="38" y="133"/>
                </a:cubicBezTo>
                <a:cubicBezTo>
                  <a:pt x="48" y="126"/>
                  <a:pt x="59" y="118"/>
                  <a:pt x="69" y="111"/>
                </a:cubicBezTo>
                <a:cubicBezTo>
                  <a:pt x="78" y="105"/>
                  <a:pt x="101" y="101"/>
                  <a:pt x="101" y="101"/>
                </a:cubicBezTo>
                <a:cubicBezTo>
                  <a:pt x="138" y="76"/>
                  <a:pt x="168" y="69"/>
                  <a:pt x="213" y="64"/>
                </a:cubicBezTo>
                <a:cubicBezTo>
                  <a:pt x="238" y="55"/>
                  <a:pt x="252" y="35"/>
                  <a:pt x="276" y="26"/>
                </a:cubicBezTo>
                <a:cubicBezTo>
                  <a:pt x="291" y="4"/>
                  <a:pt x="293" y="15"/>
                  <a:pt x="308" y="0"/>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solidFill>
                <a:srgbClr val="000000"/>
              </a:solidFill>
              <a:latin typeface="Avenir Book"/>
              <a:cs typeface="Avenir Book"/>
            </a:endParaRPr>
          </a:p>
        </p:txBody>
      </p:sp>
      <p:sp>
        <p:nvSpPr>
          <p:cNvPr id="99360" name="Freeform 33"/>
          <p:cNvSpPr>
            <a:spLocks/>
          </p:cNvSpPr>
          <p:nvPr/>
        </p:nvSpPr>
        <p:spPr bwMode="auto">
          <a:xfrm>
            <a:off x="6297613" y="1177925"/>
            <a:ext cx="1701800" cy="203200"/>
          </a:xfrm>
          <a:custGeom>
            <a:avLst/>
            <a:gdLst>
              <a:gd name="T0" fmla="*/ 0 w 1072"/>
              <a:gd name="T1" fmla="*/ 2147483647 h 128"/>
              <a:gd name="T2" fmla="*/ 2147483647 w 1072"/>
              <a:gd name="T3" fmla="*/ 2147483647 h 128"/>
              <a:gd name="T4" fmla="*/ 2147483647 w 1072"/>
              <a:gd name="T5" fmla="*/ 2147483647 h 128"/>
              <a:gd name="T6" fmla="*/ 2147483647 w 1072"/>
              <a:gd name="T7" fmla="*/ 2147483647 h 128"/>
              <a:gd name="T8" fmla="*/ 2147483647 w 1072"/>
              <a:gd name="T9" fmla="*/ 2147483647 h 128"/>
              <a:gd name="T10" fmla="*/ 2147483647 w 1072"/>
              <a:gd name="T11" fmla="*/ 0 h 128"/>
              <a:gd name="T12" fmla="*/ 0 60000 65536"/>
              <a:gd name="T13" fmla="*/ 0 60000 65536"/>
              <a:gd name="T14" fmla="*/ 0 60000 65536"/>
              <a:gd name="T15" fmla="*/ 0 60000 65536"/>
              <a:gd name="T16" fmla="*/ 0 60000 65536"/>
              <a:gd name="T17" fmla="*/ 0 60000 65536"/>
              <a:gd name="T18" fmla="*/ 0 w 1072"/>
              <a:gd name="T19" fmla="*/ 0 h 128"/>
              <a:gd name="T20" fmla="*/ 1072 w 1072"/>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072" h="128">
                <a:moveTo>
                  <a:pt x="0" y="128"/>
                </a:moveTo>
                <a:cubicBezTo>
                  <a:pt x="113" y="126"/>
                  <a:pt x="226" y="125"/>
                  <a:pt x="339" y="122"/>
                </a:cubicBezTo>
                <a:cubicBezTo>
                  <a:pt x="374" y="121"/>
                  <a:pt x="406" y="103"/>
                  <a:pt x="440" y="101"/>
                </a:cubicBezTo>
                <a:cubicBezTo>
                  <a:pt x="548" y="94"/>
                  <a:pt x="655" y="88"/>
                  <a:pt x="764" y="85"/>
                </a:cubicBezTo>
                <a:cubicBezTo>
                  <a:pt x="816" y="81"/>
                  <a:pt x="870" y="77"/>
                  <a:pt x="918" y="53"/>
                </a:cubicBezTo>
                <a:cubicBezTo>
                  <a:pt x="966" y="29"/>
                  <a:pt x="1016" y="0"/>
                  <a:pt x="1072" y="0"/>
                </a:cubicBezTo>
              </a:path>
            </a:pathLst>
          </a:custGeom>
          <a:noFill/>
          <a:ln w="38100" cap="sq">
            <a:solidFill>
              <a:srgbClr val="FFFF00"/>
            </a:solidFill>
            <a:round/>
            <a:headEnd type="none" w="sm" len="sm"/>
            <a:tailEnd type="none" w="sm" len="sm"/>
          </a:ln>
        </p:spPr>
        <p:txBody>
          <a:bodyPr wrap="none" anchor="ctr">
            <a:prstTxWarp prst="textNoShape">
              <a:avLst/>
            </a:prstTxWarp>
          </a:bodyPr>
          <a:lstStyle/>
          <a:p>
            <a:endParaRPr lang="en-US">
              <a:solidFill>
                <a:srgbClr val="000000"/>
              </a:solidFill>
              <a:latin typeface="Avenir Book"/>
              <a:cs typeface="Avenir Book"/>
            </a:endParaRPr>
          </a:p>
        </p:txBody>
      </p:sp>
      <p:sp>
        <p:nvSpPr>
          <p:cNvPr id="99361" name="Line 39"/>
          <p:cNvSpPr>
            <a:spLocks noChangeShapeType="1"/>
          </p:cNvSpPr>
          <p:nvPr/>
        </p:nvSpPr>
        <p:spPr bwMode="auto">
          <a:xfrm flipV="1">
            <a:off x="1752600" y="1676400"/>
            <a:ext cx="83820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9362" name="Line 40"/>
          <p:cNvSpPr>
            <a:spLocks noChangeShapeType="1"/>
          </p:cNvSpPr>
          <p:nvPr/>
        </p:nvSpPr>
        <p:spPr bwMode="auto">
          <a:xfrm flipV="1">
            <a:off x="2590800" y="2514600"/>
            <a:ext cx="838200" cy="838200"/>
          </a:xfrm>
          <a:prstGeom prst="line">
            <a:avLst/>
          </a:prstGeom>
          <a:noFill/>
          <a:ln w="9525">
            <a:solidFill>
              <a:schemeClr val="tx1"/>
            </a:solidFill>
            <a:round/>
            <a:headEnd/>
            <a:tailEnd/>
          </a:ln>
        </p:spPr>
        <p:txBody>
          <a:bodyPr>
            <a:prstTxWarp prst="textNoShape">
              <a:avLst/>
            </a:prstTxWarp>
          </a:bodyPr>
          <a:lstStyle/>
          <a:p>
            <a:endParaRPr lang="en-US">
              <a:solidFill>
                <a:srgbClr val="000000"/>
              </a:solidFill>
              <a:latin typeface="Avenir Book"/>
              <a:cs typeface="Avenir Book"/>
            </a:endParaRPr>
          </a:p>
        </p:txBody>
      </p:sp>
      <p:sp>
        <p:nvSpPr>
          <p:cNvPr id="99363" name="Text Box 41"/>
          <p:cNvSpPr txBox="1">
            <a:spLocks noChangeArrowheads="1"/>
          </p:cNvSpPr>
          <p:nvPr/>
        </p:nvSpPr>
        <p:spPr bwMode="auto">
          <a:xfrm>
            <a:off x="1524000" y="3429000"/>
            <a:ext cx="402674" cy="461665"/>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000000"/>
                </a:solidFill>
                <a:latin typeface="Avenir Book"/>
                <a:ea typeface="Arial" pitchFamily="-104" charset="0"/>
                <a:cs typeface="Avenir Book"/>
              </a:rPr>
              <a:t>A</a:t>
            </a:r>
          </a:p>
        </p:txBody>
      </p:sp>
      <p:sp>
        <p:nvSpPr>
          <p:cNvPr id="99364" name="Text Box 42"/>
          <p:cNvSpPr txBox="1">
            <a:spLocks noChangeArrowheads="1"/>
          </p:cNvSpPr>
          <p:nvPr/>
        </p:nvSpPr>
        <p:spPr bwMode="auto">
          <a:xfrm>
            <a:off x="2584450" y="3429000"/>
            <a:ext cx="387350"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000000"/>
                </a:solidFill>
                <a:latin typeface="Avenir Book"/>
                <a:ea typeface="Arial" pitchFamily="-104" charset="0"/>
                <a:cs typeface="Avenir Book"/>
              </a:rPr>
              <a:t>B</a:t>
            </a:r>
          </a:p>
        </p:txBody>
      </p:sp>
      <p:sp>
        <p:nvSpPr>
          <p:cNvPr id="99365" name="Text Box 43"/>
          <p:cNvSpPr txBox="1">
            <a:spLocks noChangeArrowheads="1"/>
          </p:cNvSpPr>
          <p:nvPr/>
        </p:nvSpPr>
        <p:spPr bwMode="auto">
          <a:xfrm>
            <a:off x="3346450" y="3429000"/>
            <a:ext cx="404813"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rgbClr val="000000"/>
                </a:solidFill>
                <a:latin typeface="Avenir Book"/>
                <a:ea typeface="Arial" pitchFamily="-104" charset="0"/>
                <a:cs typeface="Avenir Book"/>
              </a:rPr>
              <a:t>C</a:t>
            </a:r>
          </a:p>
        </p:txBody>
      </p:sp>
      <p:sp>
        <p:nvSpPr>
          <p:cNvPr id="99366" name="Text Box 44"/>
          <p:cNvSpPr txBox="1">
            <a:spLocks noChangeArrowheads="1"/>
          </p:cNvSpPr>
          <p:nvPr/>
        </p:nvSpPr>
        <p:spPr bwMode="auto">
          <a:xfrm>
            <a:off x="7610475" y="6477000"/>
            <a:ext cx="1471927" cy="307777"/>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000000"/>
                </a:solidFill>
                <a:latin typeface="Avenir Book"/>
                <a:ea typeface="Arial" pitchFamily="-104" charset="0"/>
                <a:cs typeface="Avenir Book"/>
              </a:rPr>
              <a:t>Source: S. Seitz</a:t>
            </a:r>
          </a:p>
        </p:txBody>
      </p:sp>
      <p:grpSp>
        <p:nvGrpSpPr>
          <p:cNvPr id="2" name="Group 45"/>
          <p:cNvGrpSpPr>
            <a:grpSpLocks/>
          </p:cNvGrpSpPr>
          <p:nvPr/>
        </p:nvGrpSpPr>
        <p:grpSpPr bwMode="auto">
          <a:xfrm>
            <a:off x="6248400" y="1828800"/>
            <a:ext cx="1371600" cy="1295400"/>
            <a:chOff x="3936" y="1152"/>
            <a:chExt cx="864" cy="816"/>
          </a:xfrm>
        </p:grpSpPr>
        <p:grpSp>
          <p:nvGrpSpPr>
            <p:cNvPr id="3" name="Group 46"/>
            <p:cNvGrpSpPr>
              <a:grpSpLocks/>
            </p:cNvGrpSpPr>
            <p:nvPr/>
          </p:nvGrpSpPr>
          <p:grpSpPr bwMode="auto">
            <a:xfrm>
              <a:off x="4044" y="1386"/>
              <a:ext cx="288" cy="336"/>
              <a:chOff x="2592" y="1488"/>
              <a:chExt cx="288" cy="336"/>
            </a:xfrm>
          </p:grpSpPr>
          <p:sp>
            <p:nvSpPr>
              <p:cNvPr id="99372" name="Rectangle 47"/>
              <p:cNvSpPr>
                <a:spLocks noChangeArrowheads="1"/>
              </p:cNvSpPr>
              <p:nvPr/>
            </p:nvSpPr>
            <p:spPr bwMode="auto">
              <a:xfrm>
                <a:off x="2592" y="1776"/>
                <a:ext cx="48" cy="48"/>
              </a:xfrm>
              <a:prstGeom prst="rect">
                <a:avLst/>
              </a:prstGeom>
              <a:solidFill>
                <a:srgbClr val="FF0000"/>
              </a:solidFill>
              <a:ln w="12700" cap="sq">
                <a:solidFill>
                  <a:srgbClr val="FFFF00"/>
                </a:solidFill>
                <a:miter lim="800000"/>
                <a:headEnd type="none" w="sm" len="sm"/>
                <a:tailEnd type="none" w="sm" len="sm"/>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sp>
            <p:nvSpPr>
              <p:cNvPr id="99373" name="Rectangle 48"/>
              <p:cNvSpPr>
                <a:spLocks noChangeArrowheads="1"/>
              </p:cNvSpPr>
              <p:nvPr/>
            </p:nvSpPr>
            <p:spPr bwMode="auto">
              <a:xfrm>
                <a:off x="2832" y="1488"/>
                <a:ext cx="48" cy="48"/>
              </a:xfrm>
              <a:prstGeom prst="rect">
                <a:avLst/>
              </a:prstGeom>
              <a:solidFill>
                <a:srgbClr val="FF0000"/>
              </a:solidFill>
              <a:ln w="12700" cap="sq">
                <a:solidFill>
                  <a:srgbClr val="FFFF00"/>
                </a:solidFill>
                <a:miter lim="800000"/>
                <a:headEnd type="none" w="sm" len="sm"/>
                <a:tailEnd type="none" w="sm" len="sm"/>
              </a:ln>
            </p:spPr>
            <p:txBody>
              <a:bodyPr wrap="none" anchor="ctr">
                <a:prstTxWarp prst="textNoShape">
                  <a:avLst/>
                </a:prstTxWarp>
              </a:bodyPr>
              <a:lstStyle/>
              <a:p>
                <a:pPr eaLnBrk="0" hangingPunct="0"/>
                <a:endParaRPr lang="en-US" sz="2400" b="1">
                  <a:solidFill>
                    <a:srgbClr val="000000"/>
                  </a:solidFill>
                  <a:latin typeface="Avenir Book"/>
                  <a:ea typeface="Arial" pitchFamily="-104" charset="0"/>
                  <a:cs typeface="Avenir Book"/>
                </a:endParaRPr>
              </a:p>
            </p:txBody>
          </p:sp>
          <p:cxnSp>
            <p:nvCxnSpPr>
              <p:cNvPr id="99374" name="AutoShape 49"/>
              <p:cNvCxnSpPr>
                <a:cxnSpLocks noChangeShapeType="1"/>
                <a:stCxn id="99372" idx="0"/>
                <a:endCxn id="99373" idx="1"/>
              </p:cNvCxnSpPr>
              <p:nvPr/>
            </p:nvCxnSpPr>
            <p:spPr bwMode="auto">
              <a:xfrm flipV="1">
                <a:off x="2616" y="1512"/>
                <a:ext cx="216" cy="264"/>
              </a:xfrm>
              <a:prstGeom prst="straightConnector1">
                <a:avLst/>
              </a:prstGeom>
              <a:noFill/>
              <a:ln w="28575" cap="sq">
                <a:solidFill>
                  <a:srgbClr val="FFFF00"/>
                </a:solidFill>
                <a:round/>
                <a:headEnd type="none" w="sm" len="sm"/>
                <a:tailEnd type="none" w="sm" len="sm"/>
              </a:ln>
            </p:spPr>
          </p:cxnSp>
        </p:grpSp>
        <p:sp>
          <p:nvSpPr>
            <p:cNvPr id="99369" name="Text Box 50"/>
            <p:cNvSpPr txBox="1">
              <a:spLocks noChangeArrowheads="1"/>
            </p:cNvSpPr>
            <p:nvPr/>
          </p:nvSpPr>
          <p:spPr bwMode="auto">
            <a:xfrm>
              <a:off x="4176" y="1440"/>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w</a:t>
              </a:r>
              <a:r>
                <a:rPr lang="en-US" sz="2400" baseline="-25000">
                  <a:solidFill>
                    <a:srgbClr val="FFFF00"/>
                  </a:solidFill>
                  <a:latin typeface="Avenir Book"/>
                  <a:ea typeface="Arial" pitchFamily="-104" charset="0"/>
                  <a:cs typeface="Avenir Book"/>
                </a:rPr>
                <a:t>ij</a:t>
              </a:r>
            </a:p>
          </p:txBody>
        </p:sp>
        <p:sp>
          <p:nvSpPr>
            <p:cNvPr id="99370" name="Text Box 51"/>
            <p:cNvSpPr txBox="1">
              <a:spLocks noChangeArrowheads="1"/>
            </p:cNvSpPr>
            <p:nvPr/>
          </p:nvSpPr>
          <p:spPr bwMode="auto">
            <a:xfrm>
              <a:off x="3936" y="1680"/>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i</a:t>
              </a:r>
              <a:endParaRPr lang="en-US" sz="2400" baseline="-25000">
                <a:solidFill>
                  <a:srgbClr val="FFFF00"/>
                </a:solidFill>
                <a:latin typeface="Avenir Book"/>
                <a:ea typeface="Arial" pitchFamily="-104" charset="0"/>
                <a:cs typeface="Avenir Book"/>
              </a:endParaRPr>
            </a:p>
          </p:txBody>
        </p:sp>
        <p:sp>
          <p:nvSpPr>
            <p:cNvPr id="99371" name="Text Box 52"/>
            <p:cNvSpPr txBox="1">
              <a:spLocks noChangeArrowheads="1"/>
            </p:cNvSpPr>
            <p:nvPr/>
          </p:nvSpPr>
          <p:spPr bwMode="auto">
            <a:xfrm>
              <a:off x="4416" y="1152"/>
              <a:ext cx="384" cy="288"/>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spcBef>
                  <a:spcPct val="50000"/>
                </a:spcBef>
              </a:pPr>
              <a:r>
                <a:rPr lang="en-US" sz="2400">
                  <a:solidFill>
                    <a:srgbClr val="FFFF00"/>
                  </a:solidFill>
                  <a:latin typeface="Avenir Book"/>
                  <a:ea typeface="Arial" pitchFamily="-104" charset="0"/>
                  <a:cs typeface="Avenir Book"/>
                </a:rPr>
                <a:t>j</a:t>
              </a:r>
              <a:endParaRPr lang="en-US" sz="2400" baseline="-25000">
                <a:solidFill>
                  <a:srgbClr val="FFFF00"/>
                </a:solidFill>
                <a:latin typeface="Avenir Book"/>
                <a:ea typeface="Arial" pitchFamily="-104" charset="0"/>
                <a:cs typeface="Avenir Book"/>
              </a:endParaRPr>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Graph-based Image Segmentation</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565632" y="1824335"/>
            <a:ext cx="53340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pic>
        <p:nvPicPr>
          <p:cNvPr id="4" name="Picture 3"/>
          <p:cNvPicPr>
            <a:picLocks noChangeAspect="1"/>
          </p:cNvPicPr>
          <p:nvPr/>
        </p:nvPicPr>
        <p:blipFill>
          <a:blip r:embed="rId3"/>
          <a:stretch>
            <a:fillRect/>
          </a:stretch>
        </p:blipFill>
        <p:spPr>
          <a:xfrm>
            <a:off x="3810000" y="1752600"/>
            <a:ext cx="945848" cy="842665"/>
          </a:xfrm>
          <a:prstGeom prst="rect">
            <a:avLst/>
          </a:prstGeom>
        </p:spPr>
      </p:pic>
      <p:pic>
        <p:nvPicPr>
          <p:cNvPr id="5" name="Picture 4"/>
          <p:cNvPicPr>
            <a:picLocks noChangeAspect="1"/>
          </p:cNvPicPr>
          <p:nvPr/>
        </p:nvPicPr>
        <p:blipFill>
          <a:blip r:embed="rId4"/>
          <a:stretch>
            <a:fillRect/>
          </a:stretch>
        </p:blipFill>
        <p:spPr>
          <a:xfrm>
            <a:off x="7620000" y="2895600"/>
            <a:ext cx="1373862" cy="1500485"/>
          </a:xfrm>
          <a:prstGeom prst="rect">
            <a:avLst/>
          </a:prstGeom>
        </p:spPr>
      </p:pic>
      <p:pic>
        <p:nvPicPr>
          <p:cNvPr id="6" name="Picture 5"/>
          <p:cNvPicPr>
            <a:picLocks noChangeAspect="1"/>
          </p:cNvPicPr>
          <p:nvPr/>
        </p:nvPicPr>
        <p:blipFill>
          <a:blip r:embed="rId5"/>
          <a:stretch>
            <a:fillRect/>
          </a:stretch>
        </p:blipFill>
        <p:spPr>
          <a:xfrm>
            <a:off x="6400800" y="2438400"/>
            <a:ext cx="1276212" cy="1092200"/>
          </a:xfrm>
          <a:prstGeom prst="rect">
            <a:avLst/>
          </a:prstGeom>
        </p:spPr>
      </p:pic>
      <p:sp>
        <p:nvSpPr>
          <p:cNvPr id="7" name="Rectangle 6"/>
          <p:cNvSpPr/>
          <p:nvPr/>
        </p:nvSpPr>
        <p:spPr>
          <a:xfrm>
            <a:off x="2514600" y="3581400"/>
            <a:ext cx="4929555" cy="461665"/>
          </a:xfrm>
          <a:prstGeom prst="rect">
            <a:avLst/>
          </a:prstGeom>
        </p:spPr>
        <p:txBody>
          <a:bodyPr wrap="none">
            <a:spAutoFit/>
          </a:bodyPr>
          <a:lstStyle/>
          <a:p>
            <a:r>
              <a:rPr lang="en-US" sz="2400" dirty="0" smtClean="0">
                <a:solidFill>
                  <a:srgbClr val="000000"/>
                </a:solidFill>
                <a:latin typeface="Avenir Book"/>
                <a:cs typeface="Avenir Book"/>
              </a:rPr>
              <a:t>2b- Build a similarity/affinity </a:t>
            </a:r>
            <a:r>
              <a:rPr lang="en-US" sz="2400" b="1" dirty="0" smtClean="0">
                <a:solidFill>
                  <a:srgbClr val="FF6600"/>
                </a:solidFill>
                <a:latin typeface="Avenir Book"/>
                <a:cs typeface="Avenir Book"/>
              </a:rPr>
              <a:t>matrix</a:t>
            </a:r>
          </a:p>
        </p:txBody>
      </p:sp>
      <p:sp>
        <p:nvSpPr>
          <p:cNvPr id="8" name="Rectangle 7"/>
          <p:cNvSpPr/>
          <p:nvPr/>
        </p:nvSpPr>
        <p:spPr>
          <a:xfrm>
            <a:off x="2286000" y="3048000"/>
            <a:ext cx="3831148" cy="461665"/>
          </a:xfrm>
          <a:prstGeom prst="rect">
            <a:avLst/>
          </a:prstGeom>
        </p:spPr>
        <p:txBody>
          <a:bodyPr wrap="none">
            <a:spAutoFit/>
          </a:bodyPr>
          <a:lstStyle/>
          <a:p>
            <a:r>
              <a:rPr lang="en-US" sz="2400" dirty="0" smtClean="0">
                <a:solidFill>
                  <a:srgbClr val="000000"/>
                </a:solidFill>
                <a:latin typeface="Avenir Book"/>
                <a:cs typeface="Avenir Book"/>
              </a:rPr>
              <a:t>2a- Build a </a:t>
            </a:r>
            <a:r>
              <a:rPr lang="en-US" sz="2400" b="1" dirty="0" smtClean="0">
                <a:solidFill>
                  <a:srgbClr val="FF6600"/>
                </a:solidFill>
                <a:latin typeface="Avenir Book"/>
                <a:cs typeface="Avenir Book"/>
              </a:rPr>
              <a:t>similarity </a:t>
            </a:r>
            <a:r>
              <a:rPr lang="en-US" sz="2400" dirty="0" smtClean="0">
                <a:solidFill>
                  <a:srgbClr val="000000"/>
                </a:solidFill>
                <a:latin typeface="Avenir Book"/>
                <a:cs typeface="Avenir Book"/>
              </a:rPr>
              <a:t>graph</a:t>
            </a:r>
          </a:p>
        </p:txBody>
      </p:sp>
      <p:sp>
        <p:nvSpPr>
          <p:cNvPr id="9" name="Rectangle 8"/>
          <p:cNvSpPr/>
          <p:nvPr/>
        </p:nvSpPr>
        <p:spPr>
          <a:xfrm>
            <a:off x="228600" y="4495800"/>
            <a:ext cx="3667116" cy="461665"/>
          </a:xfrm>
          <a:prstGeom prst="rect">
            <a:avLst/>
          </a:prstGeom>
        </p:spPr>
        <p:txBody>
          <a:bodyPr wrap="none">
            <a:spAutoFit/>
          </a:bodyPr>
          <a:lstStyle/>
          <a:p>
            <a:r>
              <a:rPr lang="en-US" sz="2400" dirty="0" smtClean="0">
                <a:solidFill>
                  <a:srgbClr val="000000"/>
                </a:solidFill>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381000" y="5715000"/>
            <a:ext cx="5562600" cy="830997"/>
          </a:xfrm>
          <a:prstGeom prst="rect">
            <a:avLst/>
          </a:prstGeom>
        </p:spPr>
        <p:txBody>
          <a:bodyPr wrap="square">
            <a:spAutoFit/>
          </a:bodyPr>
          <a:lstStyle/>
          <a:p>
            <a:r>
              <a:rPr lang="en-US" sz="2400" dirty="0" smtClean="0">
                <a:solidFill>
                  <a:srgbClr val="000000"/>
                </a:solidFill>
                <a:latin typeface="Avenir Book"/>
                <a:cs typeface="Avenir Book"/>
              </a:rPr>
              <a:t>4- Cut the graph: </a:t>
            </a:r>
          </a:p>
          <a:p>
            <a:r>
              <a:rPr lang="en-US" sz="2400" dirty="0" smtClean="0">
                <a:solidFill>
                  <a:srgbClr val="000000"/>
                </a:solidFill>
                <a:latin typeface="Avenir Book"/>
                <a:cs typeface="Avenir Book"/>
              </a:rPr>
              <a:t>apply </a:t>
            </a:r>
            <a:r>
              <a:rPr lang="en-US" sz="2400" dirty="0" smtClean="0">
                <a:solidFill>
                  <a:srgbClr val="FF6600"/>
                </a:solidFill>
                <a:latin typeface="Avenir Book"/>
                <a:cs typeface="Avenir Book"/>
              </a:rPr>
              <a:t>threshold </a:t>
            </a:r>
            <a:r>
              <a:rPr lang="en-US" sz="2400" dirty="0" smtClean="0">
                <a:solidFill>
                  <a:srgbClr val="000000"/>
                </a:solidFill>
                <a:latin typeface="Avenir Book"/>
                <a:cs typeface="Avenir Book"/>
              </a:rPr>
              <a:t>to eigenvectors</a:t>
            </a:r>
            <a:endParaRPr lang="en-US" sz="2400" dirty="0">
              <a:solidFill>
                <a:srgbClr val="000000"/>
              </a:solidFill>
              <a:latin typeface="Avenir Book"/>
              <a:cs typeface="Avenir Book"/>
            </a:endParaRPr>
          </a:p>
        </p:txBody>
      </p:sp>
      <p:grpSp>
        <p:nvGrpSpPr>
          <p:cNvPr id="12" name="Group 17"/>
          <p:cNvGrpSpPr/>
          <p:nvPr/>
        </p:nvGrpSpPr>
        <p:grpSpPr>
          <a:xfrm>
            <a:off x="5105400" y="5638800"/>
            <a:ext cx="1276212" cy="1092200"/>
            <a:chOff x="5975832" y="5253335"/>
            <a:chExt cx="1632364" cy="1397000"/>
          </a:xfrm>
        </p:grpSpPr>
        <p:pic>
          <p:nvPicPr>
            <p:cNvPr id="11" name="Picture 10"/>
            <p:cNvPicPr>
              <a:picLocks noChangeAspect="1"/>
            </p:cNvPicPr>
            <p:nvPr/>
          </p:nvPicPr>
          <p:blipFill>
            <a:blip r:embed="rId5"/>
            <a:stretch>
              <a:fillRect/>
            </a:stretch>
          </p:blipFill>
          <p:spPr>
            <a:xfrm>
              <a:off x="5975832" y="5253335"/>
              <a:ext cx="1632364" cy="1397000"/>
            </a:xfrm>
            <a:prstGeom prst="rect">
              <a:avLst/>
            </a:prstGeom>
          </p:spPr>
        </p:pic>
        <p:cxnSp>
          <p:nvCxnSpPr>
            <p:cNvPr id="13" name="Straight Connector 12"/>
            <p:cNvCxnSpPr/>
            <p:nvPr/>
          </p:nvCxnSpPr>
          <p:spPr>
            <a:xfrm>
              <a:off x="5975832" y="5786735"/>
              <a:ext cx="1219200" cy="457200"/>
            </a:xfrm>
            <a:prstGeom prst="line">
              <a:avLst/>
            </a:prstGeom>
            <a:ln w="508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052032" y="5405735"/>
              <a:ext cx="1143000" cy="7620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6200" y="990600"/>
            <a:ext cx="9144000" cy="646331"/>
          </a:xfrm>
          <a:prstGeom prst="rect">
            <a:avLst/>
          </a:prstGeom>
        </p:spPr>
        <p:txBody>
          <a:bodyPr wrap="square">
            <a:spAutoFit/>
          </a:bodyPr>
          <a:lstStyle/>
          <a:p>
            <a:r>
              <a:rPr lang="en-US" dirty="0" smtClean="0">
                <a:solidFill>
                  <a:srgbClr val="000000"/>
                </a:solidFill>
                <a:latin typeface="Avenir Book"/>
                <a:cs typeface="Avenir Book"/>
              </a:rPr>
              <a:t>Goal: Given data points X1, …, </a:t>
            </a:r>
            <a:r>
              <a:rPr lang="en-US" dirty="0" err="1" smtClean="0">
                <a:solidFill>
                  <a:srgbClr val="000000"/>
                </a:solidFill>
                <a:latin typeface="Avenir Book"/>
                <a:cs typeface="Avenir Book"/>
              </a:rPr>
              <a:t>Xn</a:t>
            </a:r>
            <a:r>
              <a:rPr lang="en-US" dirty="0" smtClean="0">
                <a:solidFill>
                  <a:srgbClr val="000000"/>
                </a:solidFill>
                <a:latin typeface="Avenir Book"/>
                <a:cs typeface="Avenir Book"/>
              </a:rPr>
              <a:t> and similarities </a:t>
            </a:r>
            <a:r>
              <a:rPr lang="en-US" dirty="0" err="1" smtClean="0">
                <a:solidFill>
                  <a:srgbClr val="000000"/>
                </a:solidFill>
                <a:latin typeface="Avenir Book"/>
                <a:cs typeface="Avenir Book"/>
              </a:rPr>
              <a:t>w(Xi,Xj</a:t>
            </a:r>
            <a:r>
              <a:rPr lang="en-US" dirty="0" smtClean="0">
                <a:solidFill>
                  <a:srgbClr val="000000"/>
                </a:solidFill>
                <a:latin typeface="Avenir Book"/>
                <a:cs typeface="Avenir Book"/>
              </a:rPr>
              <a:t>), partition the data into groups so that points in a group are similar and points in different groups are dissimilar.</a:t>
            </a:r>
            <a:endParaRPr lang="en-US" dirty="0">
              <a:solidFill>
                <a:srgbClr val="000000"/>
              </a:solidFill>
              <a:latin typeface="Avenir Book"/>
              <a:cs typeface="Avenir Book"/>
            </a:endParaRPr>
          </a:p>
        </p:txBody>
      </p:sp>
      <p:sp>
        <p:nvSpPr>
          <p:cNvPr id="44" name="Rectangle 43"/>
          <p:cNvSpPr/>
          <p:nvPr/>
        </p:nvSpPr>
        <p:spPr>
          <a:xfrm>
            <a:off x="304800" y="1676400"/>
            <a:ext cx="4876800" cy="990600"/>
          </a:xfrm>
          <a:prstGeom prst="rect">
            <a:avLst/>
          </a:prstGeom>
          <a:noFill/>
          <a:ln w="508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45" name="Picture 44"/>
          <p:cNvPicPr>
            <a:picLocks noChangeAspect="1"/>
          </p:cNvPicPr>
          <p:nvPr/>
        </p:nvPicPr>
        <p:blipFill>
          <a:blip r:embed="rId6"/>
          <a:stretch>
            <a:fillRect/>
          </a:stretch>
        </p:blipFill>
        <p:spPr>
          <a:xfrm>
            <a:off x="4038600" y="4114800"/>
            <a:ext cx="1250540" cy="1257300"/>
          </a:xfrm>
          <a:prstGeom prst="rect">
            <a:avLst/>
          </a:prstGeom>
        </p:spPr>
      </p:pic>
      <p:pic>
        <p:nvPicPr>
          <p:cNvPr id="46" name="Picture 45"/>
          <p:cNvPicPr>
            <a:picLocks noChangeAspect="1"/>
          </p:cNvPicPr>
          <p:nvPr/>
        </p:nvPicPr>
        <p:blipFill>
          <a:blip r:embed="rId7"/>
          <a:stretch>
            <a:fillRect/>
          </a:stretch>
        </p:blipFill>
        <p:spPr>
          <a:xfrm>
            <a:off x="5410200" y="4267200"/>
            <a:ext cx="1238250" cy="109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838200"/>
          </a:xfrm>
        </p:spPr>
        <p:txBody>
          <a:bodyPr/>
          <a:lstStyle/>
          <a:p>
            <a:r>
              <a:rPr lang="en-US" dirty="0" smtClean="0">
                <a:solidFill>
                  <a:srgbClr val="FF6600"/>
                </a:solidFill>
                <a:latin typeface="Avenir Book"/>
                <a:cs typeface="Avenir Book"/>
              </a:rPr>
              <a:t>1- Vectors of data</a:t>
            </a:r>
            <a:endParaRPr lang="en-US" dirty="0">
              <a:solidFill>
                <a:srgbClr val="FF6600"/>
              </a:solidFill>
              <a:latin typeface="Avenir Book"/>
              <a:cs typeface="Avenir Book"/>
            </a:endParaRPr>
          </a:p>
        </p:txBody>
      </p:sp>
      <p:sp>
        <p:nvSpPr>
          <p:cNvPr id="3" name="Content Placeholder 2"/>
          <p:cNvSpPr>
            <a:spLocks noGrp="1"/>
          </p:cNvSpPr>
          <p:nvPr>
            <p:ph idx="1"/>
          </p:nvPr>
        </p:nvSpPr>
        <p:spPr>
          <a:xfrm>
            <a:off x="152400" y="838200"/>
            <a:ext cx="8991600" cy="1447800"/>
          </a:xfrm>
        </p:spPr>
        <p:txBody>
          <a:bodyPr/>
          <a:lstStyle/>
          <a:p>
            <a:pPr>
              <a:buNone/>
            </a:pPr>
            <a:r>
              <a:rPr lang="en-US" sz="2000" dirty="0" smtClean="0">
                <a:latin typeface="Avenir Book"/>
                <a:cs typeface="Avenir Book"/>
              </a:rPr>
              <a:t>We represent each pixel by a feature vector </a:t>
            </a:r>
            <a:r>
              <a:rPr lang="en-US" sz="2000" b="1" dirty="0" err="1" smtClean="0">
                <a:latin typeface="Avenir Book"/>
                <a:cs typeface="Avenir Book"/>
              </a:rPr>
              <a:t>x</a:t>
            </a:r>
            <a:r>
              <a:rPr lang="en-US" sz="2000" dirty="0" smtClean="0">
                <a:latin typeface="Avenir Book"/>
                <a:cs typeface="Avenir Book"/>
              </a:rPr>
              <a:t>, and define a distance function appropriate for this feature representation (e.g. </a:t>
            </a:r>
            <a:r>
              <a:rPr lang="en-US" sz="2000" dirty="0" err="1" smtClean="0">
                <a:latin typeface="Avenir Book"/>
                <a:cs typeface="Avenir Book"/>
              </a:rPr>
              <a:t>euclidean</a:t>
            </a:r>
            <a:r>
              <a:rPr lang="en-US" sz="2000" dirty="0" smtClean="0">
                <a:latin typeface="Avenir Book"/>
                <a:cs typeface="Avenir Book"/>
              </a:rPr>
              <a:t> distance). </a:t>
            </a:r>
          </a:p>
          <a:p>
            <a:pPr>
              <a:buNone/>
            </a:pPr>
            <a:r>
              <a:rPr lang="en-US" sz="2000" dirty="0" smtClean="0">
                <a:latin typeface="Avenir Book"/>
                <a:cs typeface="Avenir Book"/>
              </a:rPr>
              <a:t>Features can be brightness value, color– RGB, L*</a:t>
            </a:r>
            <a:r>
              <a:rPr lang="en-US" sz="2000" dirty="0" err="1" smtClean="0">
                <a:latin typeface="Avenir Book"/>
                <a:cs typeface="Avenir Book"/>
              </a:rPr>
              <a:t>u</a:t>
            </a:r>
            <a:r>
              <a:rPr lang="en-US" sz="2000" dirty="0" smtClean="0">
                <a:latin typeface="Avenir Book"/>
                <a:cs typeface="Avenir Book"/>
              </a:rPr>
              <a:t>*</a:t>
            </a:r>
            <a:r>
              <a:rPr lang="en-US" sz="2000" dirty="0" err="1" smtClean="0">
                <a:latin typeface="Avenir Book"/>
                <a:cs typeface="Avenir Book"/>
              </a:rPr>
              <a:t>v</a:t>
            </a:r>
            <a:r>
              <a:rPr lang="en-US" sz="2000" dirty="0" smtClean="0">
                <a:latin typeface="Avenir Book"/>
                <a:cs typeface="Avenir Book"/>
              </a:rPr>
              <a:t>; texton histogram, etc- and calculate distances between vectors (e.g. Euclidean distance)</a:t>
            </a:r>
            <a:endParaRPr lang="en-US" sz="2000" dirty="0">
              <a:latin typeface="Avenir Book"/>
              <a:cs typeface="Avenir Book"/>
            </a:endParaRPr>
          </a:p>
        </p:txBody>
      </p:sp>
      <p:pic>
        <p:nvPicPr>
          <p:cNvPr id="5" name="Picture 4"/>
          <p:cNvPicPr>
            <a:picLocks noChangeAspect="1"/>
          </p:cNvPicPr>
          <p:nvPr/>
        </p:nvPicPr>
        <p:blipFill>
          <a:blip r:embed="rId3"/>
          <a:stretch>
            <a:fillRect/>
          </a:stretch>
        </p:blipFill>
        <p:spPr>
          <a:xfrm>
            <a:off x="990600" y="4572000"/>
            <a:ext cx="2673804" cy="2286000"/>
          </a:xfrm>
          <a:prstGeom prst="rect">
            <a:avLst/>
          </a:prstGeom>
        </p:spPr>
      </p:pic>
      <p:pic>
        <p:nvPicPr>
          <p:cNvPr id="6" name="Picture 5"/>
          <p:cNvPicPr>
            <a:picLocks noChangeAspect="1"/>
          </p:cNvPicPr>
          <p:nvPr/>
        </p:nvPicPr>
        <p:blipFill>
          <a:blip r:embed="rId4"/>
          <a:stretch>
            <a:fillRect/>
          </a:stretch>
        </p:blipFill>
        <p:spPr>
          <a:xfrm>
            <a:off x="5638800" y="4724400"/>
            <a:ext cx="3316749" cy="1775296"/>
          </a:xfrm>
          <a:prstGeom prst="rect">
            <a:avLst/>
          </a:prstGeom>
        </p:spPr>
      </p:pic>
      <p:pic>
        <p:nvPicPr>
          <p:cNvPr id="8" name="Picture 3" descr="base_dive2"/>
          <p:cNvPicPr>
            <a:picLocks noChangeAspect="1" noChangeArrowheads="1"/>
          </p:cNvPicPr>
          <p:nvPr/>
        </p:nvPicPr>
        <p:blipFill>
          <a:blip r:embed="rId5"/>
          <a:srcRect/>
          <a:stretch>
            <a:fillRect/>
          </a:stretch>
        </p:blipFill>
        <p:spPr bwMode="auto">
          <a:xfrm>
            <a:off x="533400" y="2438400"/>
            <a:ext cx="2781845" cy="1957387"/>
          </a:xfrm>
          <a:prstGeom prst="rect">
            <a:avLst/>
          </a:prstGeom>
          <a:noFill/>
          <a:ln w="9525">
            <a:noFill/>
            <a:miter lim="800000"/>
            <a:headEnd/>
            <a:tailEnd/>
          </a:ln>
        </p:spPr>
      </p:pic>
      <p:pic>
        <p:nvPicPr>
          <p:cNvPr id="12" name="Picture 11" descr="10pixelsimage.jpg"/>
          <p:cNvPicPr>
            <a:picLocks noChangeAspect="1"/>
          </p:cNvPicPr>
          <p:nvPr/>
        </p:nvPicPr>
        <p:blipFill>
          <a:blip r:embed="rId6"/>
          <a:stretch>
            <a:fillRect/>
          </a:stretch>
        </p:blipFill>
        <p:spPr>
          <a:xfrm>
            <a:off x="3886200" y="2819400"/>
            <a:ext cx="711200" cy="711200"/>
          </a:xfrm>
          <a:prstGeom prst="rect">
            <a:avLst/>
          </a:prstGeom>
        </p:spPr>
      </p:pic>
      <p:sp>
        <p:nvSpPr>
          <p:cNvPr id="13" name="Rectangle 12"/>
          <p:cNvSpPr/>
          <p:nvPr/>
        </p:nvSpPr>
        <p:spPr>
          <a:xfrm>
            <a:off x="2362200" y="2743200"/>
            <a:ext cx="152400" cy="152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cxnSp>
        <p:nvCxnSpPr>
          <p:cNvPr id="17" name="Straight Connector 16"/>
          <p:cNvCxnSpPr>
            <a:stCxn id="13" idx="0"/>
          </p:cNvCxnSpPr>
          <p:nvPr/>
        </p:nvCxnSpPr>
        <p:spPr>
          <a:xfrm rot="16200000" flipH="1">
            <a:off x="3124200" y="2057400"/>
            <a:ext cx="76200" cy="144780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438400" y="2895599"/>
            <a:ext cx="1447800" cy="60960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7"/>
          <a:stretch>
            <a:fillRect/>
          </a:stretch>
        </p:blipFill>
        <p:spPr>
          <a:xfrm>
            <a:off x="5105400" y="2832100"/>
            <a:ext cx="1935394" cy="1739900"/>
          </a:xfrm>
          <a:prstGeom prst="rect">
            <a:avLst/>
          </a:prstGeom>
          <a:ln>
            <a:solidFill>
              <a:schemeClr val="bg2"/>
            </a:solidFill>
          </a:ln>
        </p:spPr>
      </p:pic>
      <p:sp>
        <p:nvSpPr>
          <p:cNvPr id="22" name="Rectangle 21"/>
          <p:cNvSpPr/>
          <p:nvPr/>
        </p:nvSpPr>
        <p:spPr>
          <a:xfrm>
            <a:off x="3886200" y="2819400"/>
            <a:ext cx="152400" cy="152400"/>
          </a:xfrm>
          <a:prstGeom prst="rect">
            <a:avLst/>
          </a:prstGeom>
          <a:noFill/>
          <a:ln w="254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23" name="Rectangle 22"/>
          <p:cNvSpPr/>
          <p:nvPr/>
        </p:nvSpPr>
        <p:spPr>
          <a:xfrm>
            <a:off x="5181600" y="2895600"/>
            <a:ext cx="228600" cy="152400"/>
          </a:xfrm>
          <a:prstGeom prst="rect">
            <a:avLst/>
          </a:prstGeom>
          <a:noFill/>
          <a:ln w="254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cxnSp>
        <p:nvCxnSpPr>
          <p:cNvPr id="24" name="Straight Connector 23"/>
          <p:cNvCxnSpPr/>
          <p:nvPr/>
        </p:nvCxnSpPr>
        <p:spPr>
          <a:xfrm>
            <a:off x="4572000" y="2819400"/>
            <a:ext cx="533400" cy="1588"/>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6200000" flipH="1">
            <a:off x="4305300" y="3771900"/>
            <a:ext cx="1066800" cy="53340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400800" y="6488668"/>
            <a:ext cx="980181" cy="369332"/>
          </a:xfrm>
          <a:prstGeom prst="rect">
            <a:avLst/>
          </a:prstGeom>
          <a:noFill/>
        </p:spPr>
        <p:txBody>
          <a:bodyPr wrap="none" rtlCol="0">
            <a:spAutoFit/>
          </a:bodyPr>
          <a:lstStyle/>
          <a:p>
            <a:r>
              <a:rPr lang="en-US" dirty="0" err="1" smtClean="0">
                <a:solidFill>
                  <a:srgbClr val="000000"/>
                </a:solidFill>
                <a:latin typeface="Avenir Book"/>
                <a:cs typeface="Avenir Book"/>
              </a:rPr>
              <a:t>Textons</a:t>
            </a:r>
            <a:endParaRPr lang="en-US"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dirty="0" smtClean="0">
                <a:latin typeface="Avenir Book"/>
                <a:cs typeface="Avenir Book"/>
              </a:rPr>
              <a:t>Computing distance</a:t>
            </a:r>
            <a:endParaRPr lang="en-US" dirty="0">
              <a:latin typeface="Avenir Book"/>
              <a:cs typeface="Avenir Book"/>
            </a:endParaRPr>
          </a:p>
        </p:txBody>
      </p:sp>
      <p:sp>
        <p:nvSpPr>
          <p:cNvPr id="3076" name="Content Placeholder 9"/>
          <p:cNvSpPr>
            <a:spLocks noGrp="1"/>
          </p:cNvSpPr>
          <p:nvPr>
            <p:ph idx="1"/>
          </p:nvPr>
        </p:nvSpPr>
        <p:spPr/>
        <p:txBody>
          <a:bodyPr/>
          <a:lstStyle/>
          <a:p>
            <a:pPr>
              <a:buFontTx/>
              <a:buChar char="•"/>
            </a:pPr>
            <a:r>
              <a:rPr lang="en-US" dirty="0" smtClean="0">
                <a:latin typeface="Avenir Book"/>
                <a:cs typeface="Avenir Book"/>
              </a:rPr>
              <a:t>We </a:t>
            </a:r>
            <a:r>
              <a:rPr lang="en-US" dirty="0">
                <a:latin typeface="Avenir Book"/>
                <a:cs typeface="Avenir Book"/>
              </a:rPr>
              <a:t>represent each pixel by a </a:t>
            </a:r>
            <a:r>
              <a:rPr lang="en-US" u="sng" dirty="0">
                <a:latin typeface="Avenir Book"/>
                <a:cs typeface="Avenir Book"/>
              </a:rPr>
              <a:t>feature vector </a:t>
            </a:r>
            <a:r>
              <a:rPr lang="en-US" b="1" u="sng" dirty="0" err="1">
                <a:latin typeface="Avenir Book"/>
                <a:cs typeface="Avenir Book"/>
              </a:rPr>
              <a:t>x</a:t>
            </a:r>
            <a:r>
              <a:rPr lang="en-US" dirty="0">
                <a:latin typeface="Avenir Book"/>
                <a:cs typeface="Avenir Book"/>
              </a:rPr>
              <a:t>, and define a </a:t>
            </a:r>
            <a:r>
              <a:rPr lang="en-US" u="sng" dirty="0">
                <a:latin typeface="Avenir Book"/>
                <a:cs typeface="Avenir Book"/>
              </a:rPr>
              <a:t>distance function </a:t>
            </a:r>
            <a:r>
              <a:rPr lang="en-US" dirty="0">
                <a:latin typeface="Avenir Book"/>
                <a:cs typeface="Avenir Book"/>
              </a:rPr>
              <a:t>appropriate for this feature representation</a:t>
            </a:r>
          </a:p>
          <a:p>
            <a:pPr>
              <a:buFontTx/>
              <a:buChar char="•"/>
            </a:pPr>
            <a:r>
              <a:rPr lang="en-US" dirty="0">
                <a:latin typeface="Avenir Book"/>
                <a:cs typeface="Avenir Book"/>
              </a:rPr>
              <a:t>Then we can convert the distance between two feature vectors into an </a:t>
            </a:r>
            <a:r>
              <a:rPr lang="en-US" dirty="0" smtClean="0">
                <a:latin typeface="Avenir Book"/>
                <a:cs typeface="Avenir Book"/>
              </a:rPr>
              <a:t>affinity/similarity measure </a:t>
            </a:r>
            <a:r>
              <a:rPr lang="en-US" dirty="0">
                <a:latin typeface="Avenir Book"/>
                <a:cs typeface="Avenir Book"/>
              </a:rPr>
              <a:t>with the help of a generalized Gaussian kernel:</a:t>
            </a:r>
          </a:p>
        </p:txBody>
      </p:sp>
      <p:graphicFrame>
        <p:nvGraphicFramePr>
          <p:cNvPr id="3074" name="Object 9"/>
          <p:cNvGraphicFramePr>
            <a:graphicFrameLocks noChangeAspect="1"/>
          </p:cNvGraphicFramePr>
          <p:nvPr/>
        </p:nvGraphicFramePr>
        <p:xfrm>
          <a:off x="2438400" y="5410200"/>
          <a:ext cx="4132262" cy="1152525"/>
        </p:xfrm>
        <a:graphic>
          <a:graphicData uri="http://schemas.openxmlformats.org/presentationml/2006/ole">
            <mc:AlternateContent xmlns:mc="http://schemas.openxmlformats.org/markup-compatibility/2006">
              <mc:Choice xmlns:v="urn:schemas-microsoft-com:vml" Requires="v">
                <p:oleObj spid="_x0000_s550926" name="Equation" r:id="rId4" imgW="1549080" imgH="431640" progId="Equation.3">
                  <p:embed/>
                </p:oleObj>
              </mc:Choice>
              <mc:Fallback>
                <p:oleObj name="Equation" r:id="rId4" imgW="1549080" imgH="43164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410200"/>
                        <a:ext cx="4132262" cy="115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Box 4"/>
          <p:cNvSpPr txBox="1">
            <a:spLocks noChangeArrowheads="1"/>
          </p:cNvSpPr>
          <p:nvPr/>
        </p:nvSpPr>
        <p:spPr bwMode="auto">
          <a:xfrm>
            <a:off x="6484938" y="6488113"/>
            <a:ext cx="2659062" cy="369887"/>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Slide credit: S. Lazebnik</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r>
              <a:rPr lang="en-US" smtClean="0">
                <a:ea typeface="ＭＳ Ｐゴシック" pitchFamily="-1" charset="-128"/>
                <a:cs typeface="ＭＳ Ｐゴシック" pitchFamily="-1" charset="-128"/>
              </a:rPr>
              <a:t>Affinity between pixels</a:t>
            </a:r>
          </a:p>
        </p:txBody>
      </p:sp>
      <p:grpSp>
        <p:nvGrpSpPr>
          <p:cNvPr id="2" name="Group 33"/>
          <p:cNvGrpSpPr>
            <a:grpSpLocks/>
          </p:cNvGrpSpPr>
          <p:nvPr/>
        </p:nvGrpSpPr>
        <p:grpSpPr bwMode="auto">
          <a:xfrm>
            <a:off x="685800" y="3810000"/>
            <a:ext cx="3505200" cy="2743200"/>
            <a:chOff x="685800" y="3810000"/>
            <a:chExt cx="3505200" cy="2743200"/>
          </a:xfrm>
        </p:grpSpPr>
        <p:sp>
          <p:nvSpPr>
            <p:cNvPr id="4" name="Rectangle 3"/>
            <p:cNvSpPr/>
            <p:nvPr/>
          </p:nvSpPr>
          <p:spPr>
            <a:xfrm>
              <a:off x="685800" y="3810000"/>
              <a:ext cx="3505200" cy="274320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5" name="Rectangle 4"/>
            <p:cNvSpPr/>
            <p:nvPr/>
          </p:nvSpPr>
          <p:spPr>
            <a:xfrm>
              <a:off x="2286000" y="4267200"/>
              <a:ext cx="1460500" cy="1143000"/>
            </a:xfrm>
            <a:prstGeom prst="rect">
              <a:avLst/>
            </a:prstGeom>
            <a:solidFill>
              <a:srgbClr val="33CC3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8" name="Oval 7"/>
            <p:cNvSpPr/>
            <p:nvPr/>
          </p:nvSpPr>
          <p:spPr>
            <a:xfrm>
              <a:off x="2667000" y="44196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9" name="Oval 8"/>
            <p:cNvSpPr/>
            <p:nvPr/>
          </p:nvSpPr>
          <p:spPr>
            <a:xfrm>
              <a:off x="2590800" y="50292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0" name="Oval 9"/>
            <p:cNvSpPr/>
            <p:nvPr/>
          </p:nvSpPr>
          <p:spPr>
            <a:xfrm>
              <a:off x="1828800" y="52578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cxnSp>
          <p:nvCxnSpPr>
            <p:cNvPr id="12" name="Straight Connector 11"/>
            <p:cNvCxnSpPr>
              <a:stCxn id="8" idx="4"/>
              <a:endCxn id="9" idx="0"/>
            </p:cNvCxnSpPr>
            <p:nvPr/>
          </p:nvCxnSpPr>
          <p:spPr>
            <a:xfrm rot="5400000">
              <a:off x="2476500" y="4762500"/>
              <a:ext cx="457200" cy="76200"/>
            </a:xfrm>
            <a:prstGeom prst="line">
              <a:avLst/>
            </a:prstGeom>
            <a:ln w="762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9" idx="2"/>
              <a:endCxn id="10" idx="7"/>
            </p:cNvCxnSpPr>
            <p:nvPr/>
          </p:nvCxnSpPr>
          <p:spPr>
            <a:xfrm rot="10800000" flipV="1">
              <a:off x="1958975" y="5105400"/>
              <a:ext cx="631825" cy="1746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 name="Group 34"/>
          <p:cNvGrpSpPr>
            <a:grpSpLocks/>
          </p:cNvGrpSpPr>
          <p:nvPr/>
        </p:nvGrpSpPr>
        <p:grpSpPr bwMode="auto">
          <a:xfrm>
            <a:off x="4724400" y="3810000"/>
            <a:ext cx="3505200" cy="2743200"/>
            <a:chOff x="4724400" y="3810000"/>
            <a:chExt cx="3505200" cy="2743200"/>
          </a:xfrm>
        </p:grpSpPr>
        <p:sp>
          <p:nvSpPr>
            <p:cNvPr id="6" name="Rectangle 5"/>
            <p:cNvSpPr/>
            <p:nvPr/>
          </p:nvSpPr>
          <p:spPr>
            <a:xfrm>
              <a:off x="4724400" y="3810000"/>
              <a:ext cx="3505200" cy="2743200"/>
            </a:xfrm>
            <a:prstGeom prst="rect">
              <a:avLst/>
            </a:prstGeom>
            <a:solidFill>
              <a:schemeClr val="bg1">
                <a:lumMod val="7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7" name="Rectangle 6"/>
            <p:cNvSpPr/>
            <p:nvPr/>
          </p:nvSpPr>
          <p:spPr>
            <a:xfrm>
              <a:off x="6324600" y="4267200"/>
              <a:ext cx="1460500" cy="1143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6" name="Oval 15"/>
            <p:cNvSpPr/>
            <p:nvPr/>
          </p:nvSpPr>
          <p:spPr>
            <a:xfrm>
              <a:off x="6629400" y="44958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7" name="Oval 16"/>
            <p:cNvSpPr/>
            <p:nvPr/>
          </p:nvSpPr>
          <p:spPr>
            <a:xfrm>
              <a:off x="6553200" y="51054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8" name="Oval 17"/>
            <p:cNvSpPr/>
            <p:nvPr/>
          </p:nvSpPr>
          <p:spPr>
            <a:xfrm>
              <a:off x="5791200" y="53340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cxnSp>
          <p:nvCxnSpPr>
            <p:cNvPr id="19" name="Straight Connector 18"/>
            <p:cNvCxnSpPr>
              <a:stCxn id="16" idx="4"/>
              <a:endCxn id="17" idx="0"/>
            </p:cNvCxnSpPr>
            <p:nvPr/>
          </p:nvCxnSpPr>
          <p:spPr>
            <a:xfrm rot="5400000">
              <a:off x="6438900" y="4838700"/>
              <a:ext cx="457200" cy="76200"/>
            </a:xfrm>
            <a:prstGeom prst="line">
              <a:avLst/>
            </a:prstGeom>
            <a:ln w="762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7" idx="2"/>
              <a:endCxn id="18" idx="7"/>
            </p:cNvCxnSpPr>
            <p:nvPr/>
          </p:nvCxnSpPr>
          <p:spPr>
            <a:xfrm rot="10800000" flipV="1">
              <a:off x="5921375" y="5181600"/>
              <a:ext cx="631825" cy="174625"/>
            </a:xfrm>
            <a:prstGeom prst="line">
              <a:avLst/>
            </a:prstGeom>
            <a:ln w="762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72037" name="TextBox 20"/>
          <p:cNvSpPr txBox="1">
            <a:spLocks noChangeArrowheads="1"/>
          </p:cNvSpPr>
          <p:nvPr/>
        </p:nvSpPr>
        <p:spPr bwMode="auto">
          <a:xfrm>
            <a:off x="533400" y="1371600"/>
            <a:ext cx="3802063"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Similarities among pixel descriptors</a:t>
            </a:r>
          </a:p>
        </p:txBody>
      </p:sp>
      <p:sp>
        <p:nvSpPr>
          <p:cNvPr id="172038" name="TextBox 22"/>
          <p:cNvSpPr txBox="1">
            <a:spLocks noChangeArrowheads="1"/>
          </p:cNvSpPr>
          <p:nvPr/>
        </p:nvSpPr>
        <p:spPr bwMode="auto">
          <a:xfrm>
            <a:off x="2667000" y="1828800"/>
            <a:ext cx="3590925" cy="461963"/>
          </a:xfrm>
          <a:prstGeom prst="rect">
            <a:avLst/>
          </a:prstGeom>
          <a:noFill/>
          <a:ln w="9525">
            <a:noFill/>
            <a:miter lim="800000"/>
            <a:headEnd/>
            <a:tailEnd/>
          </a:ln>
        </p:spPr>
        <p:txBody>
          <a:bodyPr wrap="none">
            <a:prstTxWarp prst="textNoShape">
              <a:avLst/>
            </a:prstTxWarp>
            <a:spAutoFit/>
          </a:bodyPr>
          <a:lstStyle/>
          <a:p>
            <a:r>
              <a:rPr lang="en-US" sz="2400">
                <a:solidFill>
                  <a:srgbClr val="000000"/>
                </a:solidFill>
              </a:rPr>
              <a:t>W</a:t>
            </a:r>
            <a:r>
              <a:rPr lang="en-US" sz="2400" baseline="-25000">
                <a:solidFill>
                  <a:srgbClr val="000000"/>
                </a:solidFill>
              </a:rPr>
              <a:t>ij</a:t>
            </a:r>
            <a:r>
              <a:rPr lang="en-US" sz="2400">
                <a:solidFill>
                  <a:srgbClr val="000000"/>
                </a:solidFill>
              </a:rPr>
              <a:t> = exp(-|| z</a:t>
            </a:r>
            <a:r>
              <a:rPr lang="en-US" sz="2400" baseline="-25000">
                <a:solidFill>
                  <a:srgbClr val="000000"/>
                </a:solidFill>
              </a:rPr>
              <a:t>i</a:t>
            </a:r>
            <a:r>
              <a:rPr lang="en-US" sz="2400">
                <a:solidFill>
                  <a:srgbClr val="000000"/>
                </a:solidFill>
              </a:rPr>
              <a:t> – z</a:t>
            </a:r>
            <a:r>
              <a:rPr lang="en-US" sz="2400" baseline="-25000">
                <a:solidFill>
                  <a:srgbClr val="000000"/>
                </a:solidFill>
              </a:rPr>
              <a:t>j</a:t>
            </a:r>
            <a:r>
              <a:rPr lang="en-US" sz="2400">
                <a:solidFill>
                  <a:srgbClr val="000000"/>
                </a:solidFill>
              </a:rPr>
              <a:t> ||</a:t>
            </a:r>
            <a:r>
              <a:rPr lang="en-US" sz="2400" baseline="30000">
                <a:solidFill>
                  <a:srgbClr val="000000"/>
                </a:solidFill>
              </a:rPr>
              <a:t>2</a:t>
            </a:r>
            <a:r>
              <a:rPr lang="en-US" sz="2400">
                <a:solidFill>
                  <a:srgbClr val="000000"/>
                </a:solidFill>
              </a:rPr>
              <a:t> / </a:t>
            </a:r>
            <a:r>
              <a:rPr lang="en-US" sz="2400">
                <a:solidFill>
                  <a:srgbClr val="000000"/>
                </a:solidFill>
                <a:latin typeface="Symbol" pitchFamily="-1" charset="2"/>
                <a:ea typeface="Symbol" pitchFamily="-1" charset="2"/>
                <a:cs typeface="Symbol" pitchFamily="-1" charset="2"/>
              </a:rPr>
              <a:t>s</a:t>
            </a:r>
            <a:r>
              <a:rPr lang="en-US" sz="2400" baseline="30000">
                <a:solidFill>
                  <a:srgbClr val="000000"/>
                </a:solidFill>
              </a:rPr>
              <a:t>2</a:t>
            </a:r>
            <a:r>
              <a:rPr lang="en-US" sz="2400">
                <a:solidFill>
                  <a:srgbClr val="000000"/>
                </a:solidFill>
              </a:rPr>
              <a:t>)</a:t>
            </a:r>
          </a:p>
        </p:txBody>
      </p:sp>
      <p:sp>
        <p:nvSpPr>
          <p:cNvPr id="172039" name="TextBox 27"/>
          <p:cNvSpPr txBox="1">
            <a:spLocks noChangeArrowheads="1"/>
          </p:cNvSpPr>
          <p:nvPr/>
        </p:nvSpPr>
        <p:spPr bwMode="auto">
          <a:xfrm>
            <a:off x="6411913" y="2286000"/>
            <a:ext cx="2070100" cy="646113"/>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Symbol" pitchFamily="-1" charset="2"/>
                <a:ea typeface="Symbol" pitchFamily="-1" charset="2"/>
                <a:cs typeface="Symbol" pitchFamily="-1" charset="2"/>
              </a:rPr>
              <a:t>s = </a:t>
            </a:r>
            <a:r>
              <a:rPr lang="en-US">
                <a:solidFill>
                  <a:srgbClr val="000000"/>
                </a:solidFill>
              </a:rPr>
              <a:t>Scale factor… </a:t>
            </a:r>
            <a:br>
              <a:rPr lang="en-US">
                <a:solidFill>
                  <a:srgbClr val="000000"/>
                </a:solidFill>
              </a:rPr>
            </a:br>
            <a:r>
              <a:rPr lang="en-US">
                <a:solidFill>
                  <a:srgbClr val="000000"/>
                </a:solidFill>
              </a:rPr>
              <a:t>it will hunt us later</a:t>
            </a:r>
          </a:p>
        </p:txBody>
      </p:sp>
      <p:cxnSp>
        <p:nvCxnSpPr>
          <p:cNvPr id="26" name="Straight Arrow Connector 25"/>
          <p:cNvCxnSpPr/>
          <p:nvPr/>
        </p:nvCxnSpPr>
        <p:spPr>
          <a:xfrm rot="10800000">
            <a:off x="6096000" y="2286000"/>
            <a:ext cx="3048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smtClean="0">
                <a:ea typeface="ＭＳ Ｐゴシック" pitchFamily="-1" charset="-128"/>
                <a:cs typeface="ＭＳ Ｐゴシック" pitchFamily="-1" charset="-128"/>
              </a:rPr>
              <a:t>Affinity between pixels</a:t>
            </a:r>
          </a:p>
        </p:txBody>
      </p:sp>
      <p:grpSp>
        <p:nvGrpSpPr>
          <p:cNvPr id="2" name="Group 33"/>
          <p:cNvGrpSpPr>
            <a:grpSpLocks/>
          </p:cNvGrpSpPr>
          <p:nvPr/>
        </p:nvGrpSpPr>
        <p:grpSpPr bwMode="auto">
          <a:xfrm>
            <a:off x="685800" y="3810000"/>
            <a:ext cx="3505200" cy="2743200"/>
            <a:chOff x="685800" y="3810000"/>
            <a:chExt cx="3505200" cy="2743200"/>
          </a:xfrm>
        </p:grpSpPr>
        <p:sp>
          <p:nvSpPr>
            <p:cNvPr id="4" name="Rectangle 3"/>
            <p:cNvSpPr/>
            <p:nvPr/>
          </p:nvSpPr>
          <p:spPr>
            <a:xfrm>
              <a:off x="685800" y="3810000"/>
              <a:ext cx="3505200" cy="274320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5" name="Rectangle 4"/>
            <p:cNvSpPr/>
            <p:nvPr/>
          </p:nvSpPr>
          <p:spPr>
            <a:xfrm>
              <a:off x="2286000" y="4267200"/>
              <a:ext cx="1460500" cy="1143000"/>
            </a:xfrm>
            <a:prstGeom prst="rect">
              <a:avLst/>
            </a:prstGeom>
            <a:solidFill>
              <a:srgbClr val="33CC3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8" name="Oval 7"/>
            <p:cNvSpPr/>
            <p:nvPr/>
          </p:nvSpPr>
          <p:spPr>
            <a:xfrm>
              <a:off x="2667000" y="44196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9" name="Oval 8"/>
            <p:cNvSpPr/>
            <p:nvPr/>
          </p:nvSpPr>
          <p:spPr>
            <a:xfrm>
              <a:off x="2590800" y="50292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0" name="Oval 9"/>
            <p:cNvSpPr/>
            <p:nvPr/>
          </p:nvSpPr>
          <p:spPr>
            <a:xfrm>
              <a:off x="1828800" y="52578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cxnSp>
          <p:nvCxnSpPr>
            <p:cNvPr id="12" name="Straight Connector 11"/>
            <p:cNvCxnSpPr>
              <a:stCxn id="8" idx="4"/>
              <a:endCxn id="9" idx="0"/>
            </p:cNvCxnSpPr>
            <p:nvPr/>
          </p:nvCxnSpPr>
          <p:spPr>
            <a:xfrm rot="5400000">
              <a:off x="2476500" y="4762500"/>
              <a:ext cx="457200" cy="76200"/>
            </a:xfrm>
            <a:prstGeom prst="line">
              <a:avLst/>
            </a:prstGeom>
            <a:ln w="762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9" idx="2"/>
              <a:endCxn id="10" idx="7"/>
            </p:cNvCxnSpPr>
            <p:nvPr/>
          </p:nvCxnSpPr>
          <p:spPr>
            <a:xfrm rot="10800000" flipV="1">
              <a:off x="1958975" y="5105400"/>
              <a:ext cx="631825" cy="1746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 name="Group 34"/>
          <p:cNvGrpSpPr>
            <a:grpSpLocks/>
          </p:cNvGrpSpPr>
          <p:nvPr/>
        </p:nvGrpSpPr>
        <p:grpSpPr bwMode="auto">
          <a:xfrm>
            <a:off x="4724400" y="3810000"/>
            <a:ext cx="3505200" cy="2743200"/>
            <a:chOff x="4724400" y="3810000"/>
            <a:chExt cx="3505200" cy="2743200"/>
          </a:xfrm>
        </p:grpSpPr>
        <p:sp>
          <p:nvSpPr>
            <p:cNvPr id="6" name="Rectangle 5"/>
            <p:cNvSpPr/>
            <p:nvPr/>
          </p:nvSpPr>
          <p:spPr>
            <a:xfrm>
              <a:off x="4724400" y="3810000"/>
              <a:ext cx="3505200" cy="2743200"/>
            </a:xfrm>
            <a:prstGeom prst="rect">
              <a:avLst/>
            </a:prstGeom>
            <a:solidFill>
              <a:schemeClr val="bg1">
                <a:lumMod val="7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7" name="Rectangle 6"/>
            <p:cNvSpPr/>
            <p:nvPr/>
          </p:nvSpPr>
          <p:spPr>
            <a:xfrm>
              <a:off x="6324600" y="4267200"/>
              <a:ext cx="1460500" cy="1143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6" name="Oval 15"/>
            <p:cNvSpPr/>
            <p:nvPr/>
          </p:nvSpPr>
          <p:spPr>
            <a:xfrm>
              <a:off x="6629400" y="44958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7" name="Oval 16"/>
            <p:cNvSpPr/>
            <p:nvPr/>
          </p:nvSpPr>
          <p:spPr>
            <a:xfrm>
              <a:off x="6553200" y="51054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8" name="Oval 17"/>
            <p:cNvSpPr/>
            <p:nvPr/>
          </p:nvSpPr>
          <p:spPr>
            <a:xfrm>
              <a:off x="5791200" y="53340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cxnSp>
          <p:nvCxnSpPr>
            <p:cNvPr id="19" name="Straight Connector 18"/>
            <p:cNvCxnSpPr>
              <a:stCxn id="16" idx="4"/>
              <a:endCxn id="17" idx="0"/>
            </p:cNvCxnSpPr>
            <p:nvPr/>
          </p:nvCxnSpPr>
          <p:spPr>
            <a:xfrm rot="5400000">
              <a:off x="6438900" y="4838700"/>
              <a:ext cx="457200" cy="76200"/>
            </a:xfrm>
            <a:prstGeom prst="line">
              <a:avLst/>
            </a:prstGeom>
            <a:ln w="762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7" idx="2"/>
              <a:endCxn id="18" idx="7"/>
            </p:cNvCxnSpPr>
            <p:nvPr/>
          </p:nvCxnSpPr>
          <p:spPr>
            <a:xfrm rot="10800000" flipV="1">
              <a:off x="5921375" y="5181600"/>
              <a:ext cx="631825" cy="1746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73061" name="TextBox 20"/>
          <p:cNvSpPr txBox="1">
            <a:spLocks noChangeArrowheads="1"/>
          </p:cNvSpPr>
          <p:nvPr/>
        </p:nvSpPr>
        <p:spPr bwMode="auto">
          <a:xfrm>
            <a:off x="533400" y="1371600"/>
            <a:ext cx="3802063"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Similarities among pixel descriptors</a:t>
            </a:r>
          </a:p>
        </p:txBody>
      </p:sp>
      <p:sp>
        <p:nvSpPr>
          <p:cNvPr id="173062" name="TextBox 22"/>
          <p:cNvSpPr txBox="1">
            <a:spLocks noChangeArrowheads="1"/>
          </p:cNvSpPr>
          <p:nvPr/>
        </p:nvSpPr>
        <p:spPr bwMode="auto">
          <a:xfrm>
            <a:off x="2667000" y="1828800"/>
            <a:ext cx="3590925" cy="461963"/>
          </a:xfrm>
          <a:prstGeom prst="rect">
            <a:avLst/>
          </a:prstGeom>
          <a:noFill/>
          <a:ln w="9525">
            <a:noFill/>
            <a:miter lim="800000"/>
            <a:headEnd/>
            <a:tailEnd/>
          </a:ln>
        </p:spPr>
        <p:txBody>
          <a:bodyPr wrap="none">
            <a:prstTxWarp prst="textNoShape">
              <a:avLst/>
            </a:prstTxWarp>
            <a:spAutoFit/>
          </a:bodyPr>
          <a:lstStyle/>
          <a:p>
            <a:r>
              <a:rPr lang="en-US" sz="2400">
                <a:solidFill>
                  <a:srgbClr val="000000"/>
                </a:solidFill>
              </a:rPr>
              <a:t>W</a:t>
            </a:r>
            <a:r>
              <a:rPr lang="en-US" sz="2400" baseline="-25000">
                <a:solidFill>
                  <a:srgbClr val="000000"/>
                </a:solidFill>
              </a:rPr>
              <a:t>ij</a:t>
            </a:r>
            <a:r>
              <a:rPr lang="en-US" sz="2400">
                <a:solidFill>
                  <a:srgbClr val="000000"/>
                </a:solidFill>
              </a:rPr>
              <a:t> = exp(-|| z</a:t>
            </a:r>
            <a:r>
              <a:rPr lang="en-US" sz="2400" baseline="-25000">
                <a:solidFill>
                  <a:srgbClr val="000000"/>
                </a:solidFill>
              </a:rPr>
              <a:t>i</a:t>
            </a:r>
            <a:r>
              <a:rPr lang="en-US" sz="2400">
                <a:solidFill>
                  <a:srgbClr val="000000"/>
                </a:solidFill>
              </a:rPr>
              <a:t> – z</a:t>
            </a:r>
            <a:r>
              <a:rPr lang="en-US" sz="2400" baseline="-25000">
                <a:solidFill>
                  <a:srgbClr val="000000"/>
                </a:solidFill>
              </a:rPr>
              <a:t>j</a:t>
            </a:r>
            <a:r>
              <a:rPr lang="en-US" sz="2400">
                <a:solidFill>
                  <a:srgbClr val="000000"/>
                </a:solidFill>
              </a:rPr>
              <a:t> ||</a:t>
            </a:r>
            <a:r>
              <a:rPr lang="en-US" sz="2400" baseline="30000">
                <a:solidFill>
                  <a:srgbClr val="000000"/>
                </a:solidFill>
              </a:rPr>
              <a:t>2</a:t>
            </a:r>
            <a:r>
              <a:rPr lang="en-US" sz="2400">
                <a:solidFill>
                  <a:srgbClr val="000000"/>
                </a:solidFill>
              </a:rPr>
              <a:t> / </a:t>
            </a:r>
            <a:r>
              <a:rPr lang="en-US" sz="2400">
                <a:solidFill>
                  <a:srgbClr val="000000"/>
                </a:solidFill>
                <a:latin typeface="Symbol" pitchFamily="-1" charset="2"/>
                <a:ea typeface="Symbol" pitchFamily="-1" charset="2"/>
                <a:cs typeface="Symbol" pitchFamily="-1" charset="2"/>
              </a:rPr>
              <a:t>s</a:t>
            </a:r>
            <a:r>
              <a:rPr lang="en-US" sz="2400" baseline="30000">
                <a:solidFill>
                  <a:srgbClr val="000000"/>
                </a:solidFill>
              </a:rPr>
              <a:t>2</a:t>
            </a:r>
            <a:r>
              <a:rPr lang="en-US" sz="2400">
                <a:solidFill>
                  <a:srgbClr val="000000"/>
                </a:solidFill>
              </a:rPr>
              <a:t>)</a:t>
            </a:r>
          </a:p>
        </p:txBody>
      </p:sp>
      <p:cxnSp>
        <p:nvCxnSpPr>
          <p:cNvPr id="25" name="Straight Arrow Connector 24"/>
          <p:cNvCxnSpPr/>
          <p:nvPr/>
        </p:nvCxnSpPr>
        <p:spPr>
          <a:xfrm rot="10800000">
            <a:off x="6096000" y="2286000"/>
            <a:ext cx="3048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3064" name="TextBox 27"/>
          <p:cNvSpPr txBox="1">
            <a:spLocks noChangeArrowheads="1"/>
          </p:cNvSpPr>
          <p:nvPr/>
        </p:nvSpPr>
        <p:spPr bwMode="auto">
          <a:xfrm>
            <a:off x="6411913" y="2286000"/>
            <a:ext cx="2070100" cy="646113"/>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Symbol" pitchFamily="-1" charset="2"/>
                <a:ea typeface="Symbol" pitchFamily="-1" charset="2"/>
                <a:cs typeface="Symbol" pitchFamily="-1" charset="2"/>
              </a:rPr>
              <a:t>s = </a:t>
            </a:r>
            <a:r>
              <a:rPr lang="en-US">
                <a:solidFill>
                  <a:srgbClr val="000000"/>
                </a:solidFill>
              </a:rPr>
              <a:t>Scale factor… </a:t>
            </a:r>
            <a:br>
              <a:rPr lang="en-US">
                <a:solidFill>
                  <a:srgbClr val="000000"/>
                </a:solidFill>
              </a:rPr>
            </a:br>
            <a:r>
              <a:rPr lang="en-US">
                <a:solidFill>
                  <a:srgbClr val="000000"/>
                </a:solidFill>
              </a:rPr>
              <a:t>it will hunt us later</a:t>
            </a:r>
          </a:p>
        </p:txBody>
      </p:sp>
      <p:grpSp>
        <p:nvGrpSpPr>
          <p:cNvPr id="11" name="Group 32"/>
          <p:cNvGrpSpPr>
            <a:grpSpLocks/>
          </p:cNvGrpSpPr>
          <p:nvPr/>
        </p:nvGrpSpPr>
        <p:grpSpPr bwMode="auto">
          <a:xfrm>
            <a:off x="533400" y="2514600"/>
            <a:ext cx="4572000" cy="914400"/>
            <a:chOff x="533400" y="2514600"/>
            <a:chExt cx="4572000" cy="914400"/>
          </a:xfrm>
        </p:grpSpPr>
        <p:sp>
          <p:nvSpPr>
            <p:cNvPr id="173067" name="TextBox 28"/>
            <p:cNvSpPr txBox="1">
              <a:spLocks noChangeArrowheads="1"/>
            </p:cNvSpPr>
            <p:nvPr/>
          </p:nvSpPr>
          <p:spPr bwMode="auto">
            <a:xfrm>
              <a:off x="533400" y="2514600"/>
              <a:ext cx="2071112"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Interleaving edges</a:t>
              </a:r>
            </a:p>
          </p:txBody>
        </p:sp>
        <p:grpSp>
          <p:nvGrpSpPr>
            <p:cNvPr id="13" name="Group 31"/>
            <p:cNvGrpSpPr>
              <a:grpSpLocks/>
            </p:cNvGrpSpPr>
            <p:nvPr/>
          </p:nvGrpSpPr>
          <p:grpSpPr bwMode="auto">
            <a:xfrm>
              <a:off x="2700224" y="2819400"/>
              <a:ext cx="2405176" cy="609600"/>
              <a:chOff x="2700224" y="2819400"/>
              <a:chExt cx="2405176" cy="609600"/>
            </a:xfrm>
          </p:grpSpPr>
          <p:sp>
            <p:nvSpPr>
              <p:cNvPr id="173069" name="TextBox 29"/>
              <p:cNvSpPr txBox="1">
                <a:spLocks noChangeArrowheads="1"/>
              </p:cNvSpPr>
              <p:nvPr/>
            </p:nvSpPr>
            <p:spPr bwMode="auto">
              <a:xfrm>
                <a:off x="2700224" y="2819400"/>
                <a:ext cx="2405176" cy="461665"/>
              </a:xfrm>
              <a:prstGeom prst="rect">
                <a:avLst/>
              </a:prstGeom>
              <a:noFill/>
              <a:ln w="9525">
                <a:noFill/>
                <a:miter lim="800000"/>
                <a:headEnd/>
                <a:tailEnd/>
              </a:ln>
            </p:spPr>
            <p:txBody>
              <a:bodyPr wrap="none">
                <a:prstTxWarp prst="textNoShape">
                  <a:avLst/>
                </a:prstTxWarp>
                <a:spAutoFit/>
              </a:bodyPr>
              <a:lstStyle/>
              <a:p>
                <a:r>
                  <a:rPr lang="en-US" sz="2400">
                    <a:solidFill>
                      <a:srgbClr val="000000"/>
                    </a:solidFill>
                  </a:rPr>
                  <a:t>W</a:t>
                </a:r>
                <a:r>
                  <a:rPr lang="en-US" sz="2400" baseline="-25000">
                    <a:solidFill>
                      <a:srgbClr val="000000"/>
                    </a:solidFill>
                  </a:rPr>
                  <a:t>ij</a:t>
                </a:r>
                <a:r>
                  <a:rPr lang="en-US" sz="2400">
                    <a:solidFill>
                      <a:srgbClr val="000000"/>
                    </a:solidFill>
                  </a:rPr>
                  <a:t> = 1 - max Pb</a:t>
                </a:r>
              </a:p>
            </p:txBody>
          </p:sp>
          <p:sp>
            <p:nvSpPr>
              <p:cNvPr id="173070" name="TextBox 30"/>
              <p:cNvSpPr txBox="1">
                <a:spLocks noChangeArrowheads="1"/>
              </p:cNvSpPr>
              <p:nvPr/>
            </p:nvSpPr>
            <p:spPr bwMode="auto">
              <a:xfrm>
                <a:off x="3665896" y="3167390"/>
                <a:ext cx="1439504" cy="261610"/>
              </a:xfrm>
              <a:prstGeom prst="rect">
                <a:avLst/>
              </a:prstGeom>
              <a:noFill/>
              <a:ln w="9525">
                <a:noFill/>
                <a:miter lim="800000"/>
                <a:headEnd/>
                <a:tailEnd/>
              </a:ln>
            </p:spPr>
            <p:txBody>
              <a:bodyPr wrap="none">
                <a:prstTxWarp prst="textNoShape">
                  <a:avLst/>
                </a:prstTxWarp>
                <a:spAutoFit/>
              </a:bodyPr>
              <a:lstStyle/>
              <a:p>
                <a:r>
                  <a:rPr lang="en-US" sz="1100">
                    <a:solidFill>
                      <a:srgbClr val="000000"/>
                    </a:solidFill>
                  </a:rPr>
                  <a:t>Line between i and j</a:t>
                </a:r>
              </a:p>
            </p:txBody>
          </p:sp>
        </p:grpSp>
      </p:grpSp>
      <p:sp>
        <p:nvSpPr>
          <p:cNvPr id="173066" name="TextBox 31"/>
          <p:cNvSpPr txBox="1">
            <a:spLocks noChangeArrowheads="1"/>
          </p:cNvSpPr>
          <p:nvPr/>
        </p:nvSpPr>
        <p:spPr bwMode="auto">
          <a:xfrm>
            <a:off x="4724400" y="3352800"/>
            <a:ext cx="3213100" cy="338138"/>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With Pb = probability of boundary</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FF6600"/>
                </a:solidFill>
                <a:latin typeface="Avenir Book"/>
                <a:cs typeface="Avenir Book"/>
              </a:rPr>
              <a:t>Graph-based Image Segmentation</a:t>
            </a:r>
            <a:endParaRPr lang="en-US" sz="4000" dirty="0">
              <a:solidFill>
                <a:srgbClr val="FF6600"/>
              </a:solidFill>
              <a:latin typeface="Avenir Book"/>
              <a:cs typeface="Avenir Book"/>
            </a:endParaRPr>
          </a:p>
        </p:txBody>
      </p:sp>
      <p:sp>
        <p:nvSpPr>
          <p:cNvPr id="3" name="Content Placeholder 2"/>
          <p:cNvSpPr>
            <a:spLocks noGrp="1"/>
          </p:cNvSpPr>
          <p:nvPr>
            <p:ph idx="1"/>
          </p:nvPr>
        </p:nvSpPr>
        <p:spPr>
          <a:xfrm>
            <a:off x="565632" y="1824335"/>
            <a:ext cx="5334000" cy="609600"/>
          </a:xfrm>
        </p:spPr>
        <p:txBody>
          <a:bodyPr/>
          <a:lstStyle/>
          <a:p>
            <a:pPr>
              <a:buNone/>
            </a:pPr>
            <a:r>
              <a:rPr lang="en-US" sz="2400" dirty="0" smtClean="0">
                <a:latin typeface="Avenir Book"/>
                <a:cs typeface="Avenir Book"/>
              </a:rPr>
              <a:t>1- Get vectors of </a:t>
            </a:r>
            <a:r>
              <a:rPr lang="en-US" sz="2400" b="1" dirty="0" smtClean="0">
                <a:solidFill>
                  <a:srgbClr val="FF6600"/>
                </a:solidFill>
                <a:latin typeface="Avenir Book"/>
                <a:cs typeface="Avenir Book"/>
              </a:rPr>
              <a:t>data</a:t>
            </a:r>
          </a:p>
        </p:txBody>
      </p:sp>
      <p:pic>
        <p:nvPicPr>
          <p:cNvPr id="4" name="Picture 3"/>
          <p:cNvPicPr>
            <a:picLocks noChangeAspect="1"/>
          </p:cNvPicPr>
          <p:nvPr/>
        </p:nvPicPr>
        <p:blipFill>
          <a:blip r:embed="rId3"/>
          <a:stretch>
            <a:fillRect/>
          </a:stretch>
        </p:blipFill>
        <p:spPr>
          <a:xfrm>
            <a:off x="3810000" y="1600200"/>
            <a:ext cx="945848" cy="842665"/>
          </a:xfrm>
          <a:prstGeom prst="rect">
            <a:avLst/>
          </a:prstGeom>
        </p:spPr>
      </p:pic>
      <p:pic>
        <p:nvPicPr>
          <p:cNvPr id="5" name="Picture 4"/>
          <p:cNvPicPr>
            <a:picLocks noChangeAspect="1"/>
          </p:cNvPicPr>
          <p:nvPr/>
        </p:nvPicPr>
        <p:blipFill>
          <a:blip r:embed="rId4"/>
          <a:stretch>
            <a:fillRect/>
          </a:stretch>
        </p:blipFill>
        <p:spPr>
          <a:xfrm>
            <a:off x="7722886" y="2743200"/>
            <a:ext cx="1116314" cy="1219200"/>
          </a:xfrm>
          <a:prstGeom prst="rect">
            <a:avLst/>
          </a:prstGeom>
        </p:spPr>
      </p:pic>
      <p:pic>
        <p:nvPicPr>
          <p:cNvPr id="6" name="Picture 5"/>
          <p:cNvPicPr>
            <a:picLocks noChangeAspect="1"/>
          </p:cNvPicPr>
          <p:nvPr/>
        </p:nvPicPr>
        <p:blipFill>
          <a:blip r:embed="rId5"/>
          <a:stretch>
            <a:fillRect/>
          </a:stretch>
        </p:blipFill>
        <p:spPr>
          <a:xfrm>
            <a:off x="6471340" y="2794000"/>
            <a:ext cx="920060" cy="787400"/>
          </a:xfrm>
          <a:prstGeom prst="rect">
            <a:avLst/>
          </a:prstGeom>
        </p:spPr>
      </p:pic>
      <p:sp>
        <p:nvSpPr>
          <p:cNvPr id="7" name="Rectangle 6"/>
          <p:cNvSpPr/>
          <p:nvPr/>
        </p:nvSpPr>
        <p:spPr>
          <a:xfrm>
            <a:off x="2514600" y="3581400"/>
            <a:ext cx="4929555" cy="461665"/>
          </a:xfrm>
          <a:prstGeom prst="rect">
            <a:avLst/>
          </a:prstGeom>
        </p:spPr>
        <p:txBody>
          <a:bodyPr wrap="none">
            <a:spAutoFit/>
          </a:bodyPr>
          <a:lstStyle/>
          <a:p>
            <a:r>
              <a:rPr lang="en-US" sz="2400" dirty="0" smtClean="0">
                <a:solidFill>
                  <a:srgbClr val="000000"/>
                </a:solidFill>
                <a:latin typeface="Avenir Book"/>
                <a:cs typeface="Avenir Book"/>
              </a:rPr>
              <a:t>2b- Build a similarity/affinity </a:t>
            </a:r>
            <a:r>
              <a:rPr lang="en-US" sz="2400" b="1" dirty="0" smtClean="0">
                <a:solidFill>
                  <a:srgbClr val="FF6600"/>
                </a:solidFill>
                <a:latin typeface="Avenir Book"/>
                <a:cs typeface="Avenir Book"/>
              </a:rPr>
              <a:t>matrix</a:t>
            </a:r>
          </a:p>
        </p:txBody>
      </p:sp>
      <p:sp>
        <p:nvSpPr>
          <p:cNvPr id="8" name="Rectangle 7"/>
          <p:cNvSpPr/>
          <p:nvPr/>
        </p:nvSpPr>
        <p:spPr>
          <a:xfrm>
            <a:off x="2286000" y="3048000"/>
            <a:ext cx="3831148" cy="461665"/>
          </a:xfrm>
          <a:prstGeom prst="rect">
            <a:avLst/>
          </a:prstGeom>
        </p:spPr>
        <p:txBody>
          <a:bodyPr wrap="none">
            <a:spAutoFit/>
          </a:bodyPr>
          <a:lstStyle/>
          <a:p>
            <a:r>
              <a:rPr lang="en-US" sz="2400" dirty="0" smtClean="0">
                <a:solidFill>
                  <a:srgbClr val="000000"/>
                </a:solidFill>
                <a:latin typeface="Avenir Book"/>
                <a:cs typeface="Avenir Book"/>
              </a:rPr>
              <a:t>2a- Build a </a:t>
            </a:r>
            <a:r>
              <a:rPr lang="en-US" sz="2400" b="1" dirty="0" smtClean="0">
                <a:solidFill>
                  <a:srgbClr val="FF6600"/>
                </a:solidFill>
                <a:latin typeface="Avenir Book"/>
                <a:cs typeface="Avenir Book"/>
              </a:rPr>
              <a:t>similarity </a:t>
            </a:r>
            <a:r>
              <a:rPr lang="en-US" sz="2400" dirty="0" smtClean="0">
                <a:solidFill>
                  <a:srgbClr val="000000"/>
                </a:solidFill>
                <a:latin typeface="Avenir Book"/>
                <a:cs typeface="Avenir Book"/>
              </a:rPr>
              <a:t>graph</a:t>
            </a:r>
          </a:p>
        </p:txBody>
      </p:sp>
      <p:sp>
        <p:nvSpPr>
          <p:cNvPr id="9" name="Rectangle 8"/>
          <p:cNvSpPr/>
          <p:nvPr/>
        </p:nvSpPr>
        <p:spPr>
          <a:xfrm>
            <a:off x="228600" y="4495800"/>
            <a:ext cx="3667116" cy="461665"/>
          </a:xfrm>
          <a:prstGeom prst="rect">
            <a:avLst/>
          </a:prstGeom>
        </p:spPr>
        <p:txBody>
          <a:bodyPr wrap="none">
            <a:spAutoFit/>
          </a:bodyPr>
          <a:lstStyle/>
          <a:p>
            <a:r>
              <a:rPr lang="en-US" sz="2400" dirty="0" smtClean="0">
                <a:solidFill>
                  <a:srgbClr val="000000"/>
                </a:solidFill>
                <a:latin typeface="Avenir Book"/>
                <a:cs typeface="Avenir Book"/>
              </a:rPr>
              <a:t>3- Calculate </a:t>
            </a:r>
            <a:r>
              <a:rPr lang="en-US" sz="2400" dirty="0" smtClean="0">
                <a:solidFill>
                  <a:srgbClr val="FF6600"/>
                </a:solidFill>
                <a:latin typeface="Avenir Book"/>
                <a:cs typeface="Avenir Book"/>
              </a:rPr>
              <a:t>eigenvectors</a:t>
            </a:r>
          </a:p>
        </p:txBody>
      </p:sp>
      <p:sp>
        <p:nvSpPr>
          <p:cNvPr id="10" name="Rectangle 9"/>
          <p:cNvSpPr/>
          <p:nvPr/>
        </p:nvSpPr>
        <p:spPr>
          <a:xfrm>
            <a:off x="381000" y="5715000"/>
            <a:ext cx="5562600" cy="830997"/>
          </a:xfrm>
          <a:prstGeom prst="rect">
            <a:avLst/>
          </a:prstGeom>
        </p:spPr>
        <p:txBody>
          <a:bodyPr wrap="square">
            <a:spAutoFit/>
          </a:bodyPr>
          <a:lstStyle/>
          <a:p>
            <a:r>
              <a:rPr lang="en-US" sz="2400" dirty="0" smtClean="0">
                <a:solidFill>
                  <a:srgbClr val="000000"/>
                </a:solidFill>
                <a:latin typeface="Avenir Book"/>
                <a:cs typeface="Avenir Book"/>
              </a:rPr>
              <a:t>4- Cut the graph: </a:t>
            </a:r>
          </a:p>
          <a:p>
            <a:r>
              <a:rPr lang="en-US" sz="2400" dirty="0" smtClean="0">
                <a:solidFill>
                  <a:srgbClr val="000000"/>
                </a:solidFill>
                <a:latin typeface="Avenir Book"/>
                <a:cs typeface="Avenir Book"/>
              </a:rPr>
              <a:t>apply </a:t>
            </a:r>
            <a:r>
              <a:rPr lang="en-US" sz="2400" dirty="0" smtClean="0">
                <a:solidFill>
                  <a:srgbClr val="FF6600"/>
                </a:solidFill>
                <a:latin typeface="Avenir Book"/>
                <a:cs typeface="Avenir Book"/>
              </a:rPr>
              <a:t>threshold </a:t>
            </a:r>
            <a:r>
              <a:rPr lang="en-US" sz="2400" dirty="0" smtClean="0">
                <a:solidFill>
                  <a:srgbClr val="000000"/>
                </a:solidFill>
                <a:latin typeface="Avenir Book"/>
                <a:cs typeface="Avenir Book"/>
              </a:rPr>
              <a:t>to eigenvectors</a:t>
            </a:r>
            <a:endParaRPr lang="en-US" sz="2400" dirty="0">
              <a:solidFill>
                <a:srgbClr val="000000"/>
              </a:solidFill>
              <a:latin typeface="Avenir Book"/>
              <a:cs typeface="Avenir Book"/>
            </a:endParaRPr>
          </a:p>
        </p:txBody>
      </p:sp>
      <p:grpSp>
        <p:nvGrpSpPr>
          <p:cNvPr id="12" name="Group 17"/>
          <p:cNvGrpSpPr/>
          <p:nvPr/>
        </p:nvGrpSpPr>
        <p:grpSpPr>
          <a:xfrm>
            <a:off x="5105400" y="5638800"/>
            <a:ext cx="1276212" cy="1092200"/>
            <a:chOff x="5975832" y="5253335"/>
            <a:chExt cx="1632364" cy="1397000"/>
          </a:xfrm>
        </p:grpSpPr>
        <p:pic>
          <p:nvPicPr>
            <p:cNvPr id="11" name="Picture 10"/>
            <p:cNvPicPr>
              <a:picLocks noChangeAspect="1"/>
            </p:cNvPicPr>
            <p:nvPr/>
          </p:nvPicPr>
          <p:blipFill>
            <a:blip r:embed="rId5"/>
            <a:stretch>
              <a:fillRect/>
            </a:stretch>
          </p:blipFill>
          <p:spPr>
            <a:xfrm>
              <a:off x="5975832" y="5253335"/>
              <a:ext cx="1632364" cy="1397000"/>
            </a:xfrm>
            <a:prstGeom prst="rect">
              <a:avLst/>
            </a:prstGeom>
          </p:spPr>
        </p:pic>
        <p:cxnSp>
          <p:nvCxnSpPr>
            <p:cNvPr id="13" name="Straight Connector 12"/>
            <p:cNvCxnSpPr/>
            <p:nvPr/>
          </p:nvCxnSpPr>
          <p:spPr>
            <a:xfrm>
              <a:off x="5975832" y="5786735"/>
              <a:ext cx="1219200" cy="457200"/>
            </a:xfrm>
            <a:prstGeom prst="line">
              <a:avLst/>
            </a:prstGeom>
            <a:ln w="508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052032" y="5405735"/>
              <a:ext cx="1143000" cy="7620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6200" y="990600"/>
            <a:ext cx="9144000" cy="646331"/>
          </a:xfrm>
          <a:prstGeom prst="rect">
            <a:avLst/>
          </a:prstGeom>
        </p:spPr>
        <p:txBody>
          <a:bodyPr wrap="square">
            <a:spAutoFit/>
          </a:bodyPr>
          <a:lstStyle/>
          <a:p>
            <a:r>
              <a:rPr lang="en-US" dirty="0" smtClean="0">
                <a:solidFill>
                  <a:srgbClr val="000000"/>
                </a:solidFill>
                <a:latin typeface="Avenir Book"/>
                <a:cs typeface="Avenir Book"/>
              </a:rPr>
              <a:t>Goal: Given data points X1, …, </a:t>
            </a:r>
            <a:r>
              <a:rPr lang="en-US" dirty="0" err="1" smtClean="0">
                <a:solidFill>
                  <a:srgbClr val="000000"/>
                </a:solidFill>
                <a:latin typeface="Avenir Book"/>
                <a:cs typeface="Avenir Book"/>
              </a:rPr>
              <a:t>Xn</a:t>
            </a:r>
            <a:r>
              <a:rPr lang="en-US" dirty="0" smtClean="0">
                <a:solidFill>
                  <a:srgbClr val="000000"/>
                </a:solidFill>
                <a:latin typeface="Avenir Book"/>
                <a:cs typeface="Avenir Book"/>
              </a:rPr>
              <a:t> and similarities </a:t>
            </a:r>
            <a:r>
              <a:rPr lang="en-US" dirty="0" err="1" smtClean="0">
                <a:solidFill>
                  <a:srgbClr val="000000"/>
                </a:solidFill>
                <a:latin typeface="Avenir Book"/>
                <a:cs typeface="Avenir Book"/>
              </a:rPr>
              <a:t>w(Xi,Xj</a:t>
            </a:r>
            <a:r>
              <a:rPr lang="en-US" dirty="0" smtClean="0">
                <a:solidFill>
                  <a:srgbClr val="000000"/>
                </a:solidFill>
                <a:latin typeface="Avenir Book"/>
                <a:cs typeface="Avenir Book"/>
              </a:rPr>
              <a:t>), partition the data into groups so that points in a group are similar and points in different groups are dissimilar.</a:t>
            </a:r>
            <a:endParaRPr lang="en-US" dirty="0">
              <a:solidFill>
                <a:srgbClr val="000000"/>
              </a:solidFill>
              <a:latin typeface="Avenir Book"/>
              <a:cs typeface="Avenir Book"/>
            </a:endParaRPr>
          </a:p>
        </p:txBody>
      </p:sp>
      <p:pic>
        <p:nvPicPr>
          <p:cNvPr id="45" name="Picture 44"/>
          <p:cNvPicPr>
            <a:picLocks noChangeAspect="1"/>
          </p:cNvPicPr>
          <p:nvPr/>
        </p:nvPicPr>
        <p:blipFill>
          <a:blip r:embed="rId6"/>
          <a:stretch>
            <a:fillRect/>
          </a:stretch>
        </p:blipFill>
        <p:spPr>
          <a:xfrm>
            <a:off x="4038600" y="4229100"/>
            <a:ext cx="1250540" cy="1257300"/>
          </a:xfrm>
          <a:prstGeom prst="rect">
            <a:avLst/>
          </a:prstGeom>
        </p:spPr>
      </p:pic>
      <p:pic>
        <p:nvPicPr>
          <p:cNvPr id="46" name="Picture 45"/>
          <p:cNvPicPr>
            <a:picLocks noChangeAspect="1"/>
          </p:cNvPicPr>
          <p:nvPr/>
        </p:nvPicPr>
        <p:blipFill>
          <a:blip r:embed="rId7"/>
          <a:stretch>
            <a:fillRect/>
          </a:stretch>
        </p:blipFill>
        <p:spPr>
          <a:xfrm>
            <a:off x="5410200" y="4381500"/>
            <a:ext cx="1238250" cy="1092200"/>
          </a:xfrm>
          <a:prstGeom prst="rect">
            <a:avLst/>
          </a:prstGeom>
        </p:spPr>
      </p:pic>
      <p:sp>
        <p:nvSpPr>
          <p:cNvPr id="19" name="Rectangle 18"/>
          <p:cNvSpPr/>
          <p:nvPr/>
        </p:nvSpPr>
        <p:spPr>
          <a:xfrm>
            <a:off x="2133600" y="2667000"/>
            <a:ext cx="7010400" cy="1447800"/>
          </a:xfrm>
          <a:prstGeom prst="rect">
            <a:avLst/>
          </a:prstGeom>
          <a:noFill/>
          <a:ln w="508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3"/>
          <p:cNvSpPr txBox="1">
            <a:spLocks noChangeArrowheads="1"/>
          </p:cNvSpPr>
          <p:nvPr/>
        </p:nvSpPr>
        <p:spPr bwMode="auto">
          <a:xfrm>
            <a:off x="1404938" y="2535238"/>
            <a:ext cx="344401"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a</a:t>
            </a:r>
          </a:p>
        </p:txBody>
      </p:sp>
      <p:sp>
        <p:nvSpPr>
          <p:cNvPr id="167941" name="Text Box 4"/>
          <p:cNvSpPr txBox="1">
            <a:spLocks noChangeArrowheads="1"/>
          </p:cNvSpPr>
          <p:nvPr/>
        </p:nvSpPr>
        <p:spPr bwMode="auto">
          <a:xfrm>
            <a:off x="3074988" y="3802063"/>
            <a:ext cx="355790"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e</a:t>
            </a:r>
          </a:p>
        </p:txBody>
      </p:sp>
      <p:sp>
        <p:nvSpPr>
          <p:cNvPr id="167942" name="Text Box 5"/>
          <p:cNvSpPr txBox="1">
            <a:spLocks noChangeArrowheads="1"/>
          </p:cNvSpPr>
          <p:nvPr/>
        </p:nvSpPr>
        <p:spPr bwMode="auto">
          <a:xfrm>
            <a:off x="1422400" y="4383088"/>
            <a:ext cx="372715"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d</a:t>
            </a:r>
          </a:p>
        </p:txBody>
      </p:sp>
      <p:sp>
        <p:nvSpPr>
          <p:cNvPr id="167943" name="Text Box 6"/>
          <p:cNvSpPr txBox="1">
            <a:spLocks noChangeArrowheads="1"/>
          </p:cNvSpPr>
          <p:nvPr/>
        </p:nvSpPr>
        <p:spPr bwMode="auto">
          <a:xfrm>
            <a:off x="1362075" y="3465513"/>
            <a:ext cx="333013"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c</a:t>
            </a:r>
          </a:p>
        </p:txBody>
      </p:sp>
      <p:sp>
        <p:nvSpPr>
          <p:cNvPr id="167944" name="Text Box 7"/>
          <p:cNvSpPr txBox="1">
            <a:spLocks noChangeArrowheads="1"/>
          </p:cNvSpPr>
          <p:nvPr/>
        </p:nvSpPr>
        <p:spPr bwMode="auto">
          <a:xfrm>
            <a:off x="2868613" y="2798763"/>
            <a:ext cx="372715"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b</a:t>
            </a:r>
          </a:p>
        </p:txBody>
      </p:sp>
      <p:graphicFrame>
        <p:nvGraphicFramePr>
          <p:cNvPr id="167938" name="Object 2"/>
          <p:cNvGraphicFramePr>
            <a:graphicFrameLocks noChangeAspect="1"/>
          </p:cNvGraphicFramePr>
          <p:nvPr/>
        </p:nvGraphicFramePr>
        <p:xfrm>
          <a:off x="5638800" y="2371725"/>
          <a:ext cx="2063750" cy="2305050"/>
        </p:xfrm>
        <a:graphic>
          <a:graphicData uri="http://schemas.openxmlformats.org/presentationml/2006/ole">
            <mc:AlternateContent xmlns:mc="http://schemas.openxmlformats.org/markup-compatibility/2006">
              <mc:Choice xmlns:v="urn:schemas-microsoft-com:vml" Requires="v">
                <p:oleObj spid="_x0000_s555022" name="Equation" r:id="rId4" imgW="1117440" imgH="1143000" progId="Equation.3">
                  <p:embed/>
                </p:oleObj>
              </mc:Choice>
              <mc:Fallback>
                <p:oleObj name="Equation" r:id="rId4" imgW="1117440" imgH="11430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371725"/>
                        <a:ext cx="20637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7945" name="Text Box 9"/>
          <p:cNvSpPr txBox="1">
            <a:spLocks noChangeArrowheads="1"/>
          </p:cNvSpPr>
          <p:nvPr/>
        </p:nvSpPr>
        <p:spPr bwMode="auto">
          <a:xfrm>
            <a:off x="5357812" y="4957763"/>
            <a:ext cx="2557110" cy="461665"/>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Avenir Book"/>
                <a:ea typeface="Times New Roman" pitchFamily="-1" charset="0"/>
                <a:cs typeface="Avenir Book"/>
              </a:rPr>
              <a:t>Adjacency Matrix</a:t>
            </a:r>
          </a:p>
        </p:txBody>
      </p:sp>
      <p:sp>
        <p:nvSpPr>
          <p:cNvPr id="167946" name="Oval 10"/>
          <p:cNvSpPr>
            <a:spLocks noChangeArrowheads="1"/>
          </p:cNvSpPr>
          <p:nvPr/>
        </p:nvSpPr>
        <p:spPr bwMode="auto">
          <a:xfrm>
            <a:off x="2754313" y="3113088"/>
            <a:ext cx="193675"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7" name="Oval 11"/>
          <p:cNvSpPr>
            <a:spLocks noChangeArrowheads="1"/>
          </p:cNvSpPr>
          <p:nvPr/>
        </p:nvSpPr>
        <p:spPr bwMode="auto">
          <a:xfrm>
            <a:off x="2786063" y="3873500"/>
            <a:ext cx="192087"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8" name="Oval 12"/>
          <p:cNvSpPr>
            <a:spLocks noChangeArrowheads="1"/>
          </p:cNvSpPr>
          <p:nvPr/>
        </p:nvSpPr>
        <p:spPr bwMode="auto">
          <a:xfrm>
            <a:off x="1673225" y="2774950"/>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9" name="Oval 13"/>
          <p:cNvSpPr>
            <a:spLocks noChangeArrowheads="1"/>
          </p:cNvSpPr>
          <p:nvPr/>
        </p:nvSpPr>
        <p:spPr bwMode="auto">
          <a:xfrm>
            <a:off x="1660525" y="3521075"/>
            <a:ext cx="192088" cy="255588"/>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0" name="Oval 14"/>
          <p:cNvSpPr>
            <a:spLocks noChangeArrowheads="1"/>
          </p:cNvSpPr>
          <p:nvPr/>
        </p:nvSpPr>
        <p:spPr bwMode="auto">
          <a:xfrm>
            <a:off x="1654175" y="4213225"/>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5" name="Rectangle 19"/>
          <p:cNvSpPr>
            <a:spLocks noChangeArrowheads="1"/>
          </p:cNvSpPr>
          <p:nvPr/>
        </p:nvSpPr>
        <p:spPr bwMode="auto">
          <a:xfrm>
            <a:off x="5195888" y="6613525"/>
            <a:ext cx="3948112" cy="244475"/>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Avenir Book"/>
                <a:cs typeface="Avenir Book"/>
              </a:rPr>
              <a:t>* From </a:t>
            </a:r>
            <a:r>
              <a:rPr lang="en-US" sz="1000" dirty="0" err="1">
                <a:solidFill>
                  <a:srgbClr val="000000"/>
                </a:solidFill>
                <a:latin typeface="Avenir Book"/>
                <a:cs typeface="Avenir Book"/>
              </a:rPr>
              <a:t>Khurram</a:t>
            </a:r>
            <a:r>
              <a:rPr lang="en-US" sz="1000" dirty="0">
                <a:solidFill>
                  <a:srgbClr val="000000"/>
                </a:solidFill>
                <a:latin typeface="Avenir Book"/>
                <a:cs typeface="Avenir Book"/>
              </a:rPr>
              <a:t> Hassan-</a:t>
            </a:r>
            <a:r>
              <a:rPr lang="en-US" sz="1000" dirty="0" err="1">
                <a:solidFill>
                  <a:srgbClr val="000000"/>
                </a:solidFill>
                <a:latin typeface="Avenir Book"/>
                <a:cs typeface="Avenir Book"/>
              </a:rPr>
              <a:t>Shafique</a:t>
            </a:r>
            <a:r>
              <a:rPr lang="en-US" sz="1000" dirty="0">
                <a:solidFill>
                  <a:srgbClr val="000000"/>
                </a:solidFill>
                <a:latin typeface="Avenir Book"/>
                <a:cs typeface="Avenir Book"/>
              </a:rPr>
              <a:t> CAP5415 Computer Vision 2003</a:t>
            </a:r>
          </a:p>
        </p:txBody>
      </p:sp>
      <p:sp>
        <p:nvSpPr>
          <p:cNvPr id="167956" name="TextBox 19"/>
          <p:cNvSpPr txBox="1">
            <a:spLocks noChangeArrowheads="1"/>
          </p:cNvSpPr>
          <p:nvPr/>
        </p:nvSpPr>
        <p:spPr bwMode="auto">
          <a:xfrm>
            <a:off x="5791200" y="20574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a</a:t>
            </a:r>
          </a:p>
        </p:txBody>
      </p:sp>
      <p:sp>
        <p:nvSpPr>
          <p:cNvPr id="167957" name="TextBox 20"/>
          <p:cNvSpPr txBox="1">
            <a:spLocks noChangeArrowheads="1"/>
          </p:cNvSpPr>
          <p:nvPr/>
        </p:nvSpPr>
        <p:spPr bwMode="auto">
          <a:xfrm>
            <a:off x="6164263" y="2057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b</a:t>
            </a:r>
          </a:p>
        </p:txBody>
      </p:sp>
      <p:sp>
        <p:nvSpPr>
          <p:cNvPr id="167958" name="TextBox 21"/>
          <p:cNvSpPr txBox="1">
            <a:spLocks noChangeArrowheads="1"/>
          </p:cNvSpPr>
          <p:nvPr/>
        </p:nvSpPr>
        <p:spPr bwMode="auto">
          <a:xfrm>
            <a:off x="6553200" y="2057400"/>
            <a:ext cx="3000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c</a:t>
            </a:r>
          </a:p>
        </p:txBody>
      </p:sp>
      <p:sp>
        <p:nvSpPr>
          <p:cNvPr id="167959" name="TextBox 22"/>
          <p:cNvSpPr txBox="1">
            <a:spLocks noChangeArrowheads="1"/>
          </p:cNvSpPr>
          <p:nvPr/>
        </p:nvSpPr>
        <p:spPr bwMode="auto">
          <a:xfrm>
            <a:off x="6934200" y="2057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d</a:t>
            </a:r>
          </a:p>
        </p:txBody>
      </p:sp>
      <p:sp>
        <p:nvSpPr>
          <p:cNvPr id="167960" name="TextBox 23"/>
          <p:cNvSpPr txBox="1">
            <a:spLocks noChangeArrowheads="1"/>
          </p:cNvSpPr>
          <p:nvPr/>
        </p:nvSpPr>
        <p:spPr bwMode="auto">
          <a:xfrm>
            <a:off x="7307263" y="2057400"/>
            <a:ext cx="312737"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e</a:t>
            </a:r>
          </a:p>
        </p:txBody>
      </p:sp>
      <p:sp>
        <p:nvSpPr>
          <p:cNvPr id="167961" name="TextBox 24"/>
          <p:cNvSpPr txBox="1">
            <a:spLocks noChangeArrowheads="1"/>
          </p:cNvSpPr>
          <p:nvPr/>
        </p:nvSpPr>
        <p:spPr bwMode="auto">
          <a:xfrm>
            <a:off x="5334000" y="24384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a</a:t>
            </a:r>
          </a:p>
        </p:txBody>
      </p:sp>
      <p:sp>
        <p:nvSpPr>
          <p:cNvPr id="167962" name="TextBox 25"/>
          <p:cNvSpPr txBox="1">
            <a:spLocks noChangeArrowheads="1"/>
          </p:cNvSpPr>
          <p:nvPr/>
        </p:nvSpPr>
        <p:spPr bwMode="auto">
          <a:xfrm>
            <a:off x="5334000" y="2819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b</a:t>
            </a:r>
          </a:p>
        </p:txBody>
      </p:sp>
      <p:sp>
        <p:nvSpPr>
          <p:cNvPr id="167963" name="TextBox 26"/>
          <p:cNvSpPr txBox="1">
            <a:spLocks noChangeArrowheads="1"/>
          </p:cNvSpPr>
          <p:nvPr/>
        </p:nvSpPr>
        <p:spPr bwMode="auto">
          <a:xfrm>
            <a:off x="5334000" y="3276600"/>
            <a:ext cx="3000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c</a:t>
            </a:r>
          </a:p>
        </p:txBody>
      </p:sp>
      <p:sp>
        <p:nvSpPr>
          <p:cNvPr id="167964" name="TextBox 27"/>
          <p:cNvSpPr txBox="1">
            <a:spLocks noChangeArrowheads="1"/>
          </p:cNvSpPr>
          <p:nvPr/>
        </p:nvSpPr>
        <p:spPr bwMode="auto">
          <a:xfrm>
            <a:off x="5334000" y="37338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d</a:t>
            </a:r>
          </a:p>
        </p:txBody>
      </p:sp>
      <p:sp>
        <p:nvSpPr>
          <p:cNvPr id="167965" name="TextBox 28"/>
          <p:cNvSpPr txBox="1">
            <a:spLocks noChangeArrowheads="1"/>
          </p:cNvSpPr>
          <p:nvPr/>
        </p:nvSpPr>
        <p:spPr bwMode="auto">
          <a:xfrm>
            <a:off x="5334000" y="42672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e</a:t>
            </a:r>
          </a:p>
        </p:txBody>
      </p:sp>
      <p:sp>
        <p:nvSpPr>
          <p:cNvPr id="30" name="TextBox 29"/>
          <p:cNvSpPr txBox="1"/>
          <p:nvPr/>
        </p:nvSpPr>
        <p:spPr>
          <a:xfrm>
            <a:off x="5791200" y="24384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    -    -</a:t>
            </a:r>
          </a:p>
        </p:txBody>
      </p:sp>
      <p:sp>
        <p:nvSpPr>
          <p:cNvPr id="32" name="TextBox 31"/>
          <p:cNvSpPr txBox="1"/>
          <p:nvPr/>
        </p:nvSpPr>
        <p:spPr>
          <a:xfrm>
            <a:off x="5791200" y="287649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    -    -</a:t>
            </a:r>
          </a:p>
        </p:txBody>
      </p:sp>
      <p:sp>
        <p:nvSpPr>
          <p:cNvPr id="33" name="TextBox 32"/>
          <p:cNvSpPr txBox="1"/>
          <p:nvPr/>
        </p:nvSpPr>
        <p:spPr>
          <a:xfrm>
            <a:off x="5791200" y="333369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    -    -</a:t>
            </a:r>
          </a:p>
        </p:txBody>
      </p:sp>
      <p:sp>
        <p:nvSpPr>
          <p:cNvPr id="34" name="TextBox 33"/>
          <p:cNvSpPr txBox="1"/>
          <p:nvPr/>
        </p:nvSpPr>
        <p:spPr>
          <a:xfrm>
            <a:off x="5791200" y="37338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    -    -</a:t>
            </a:r>
          </a:p>
        </p:txBody>
      </p:sp>
      <p:sp>
        <p:nvSpPr>
          <p:cNvPr id="35" name="TextBox 34"/>
          <p:cNvSpPr txBox="1"/>
          <p:nvPr/>
        </p:nvSpPr>
        <p:spPr>
          <a:xfrm>
            <a:off x="5791200" y="41910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    -    -</a:t>
            </a:r>
          </a:p>
        </p:txBody>
      </p:sp>
      <p:sp>
        <p:nvSpPr>
          <p:cNvPr id="55" name="Rectangle 2"/>
          <p:cNvSpPr>
            <a:spLocks noGrp="1" noChangeArrowheads="1"/>
          </p:cNvSpPr>
          <p:nvPr>
            <p:ph type="title"/>
          </p:nvPr>
        </p:nvSpPr>
        <p:spPr>
          <a:xfrm>
            <a:off x="496888" y="381000"/>
            <a:ext cx="7772400" cy="1143000"/>
          </a:xfrm>
        </p:spPr>
        <p:txBody>
          <a:bodyPr/>
          <a:lstStyle/>
          <a:p>
            <a:pPr eaLnBrk="1" hangingPunct="1"/>
            <a:r>
              <a:rPr lang="en-US" dirty="0" smtClean="0">
                <a:solidFill>
                  <a:srgbClr val="FF6600"/>
                </a:solidFill>
                <a:latin typeface="Avenir Book"/>
                <a:ea typeface="ＭＳ Ｐゴシック" pitchFamily="-1" charset="-128"/>
                <a:cs typeface="Avenir Book"/>
              </a:rPr>
              <a:t>2a- What is a graph?</a:t>
            </a:r>
            <a:endParaRPr lang="en-US" dirty="0">
              <a:solidFill>
                <a:srgbClr val="FF6600"/>
              </a:solidFill>
              <a:latin typeface="Avenir Book"/>
              <a:ea typeface="ＭＳ Ｐゴシック" pitchFamily="-1" charset="-128"/>
              <a:cs typeface="Avenir Book"/>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ChangeArrowheads="1"/>
          </p:cNvSpPr>
          <p:nvPr>
            <p:ph type="title"/>
          </p:nvPr>
        </p:nvSpPr>
        <p:spPr>
          <a:xfrm>
            <a:off x="496888" y="381000"/>
            <a:ext cx="7772400" cy="1143000"/>
          </a:xfrm>
        </p:spPr>
        <p:txBody>
          <a:bodyPr/>
          <a:lstStyle/>
          <a:p>
            <a:pPr eaLnBrk="1" hangingPunct="1"/>
            <a:r>
              <a:rPr lang="en-US" dirty="0" smtClean="0">
                <a:solidFill>
                  <a:srgbClr val="FF6600"/>
                </a:solidFill>
                <a:latin typeface="Avenir Book"/>
                <a:ea typeface="ＭＳ Ｐゴシック" pitchFamily="-1" charset="-128"/>
                <a:cs typeface="Avenir Book"/>
              </a:rPr>
              <a:t>2a- What is a graph?</a:t>
            </a:r>
            <a:endParaRPr lang="en-US" dirty="0">
              <a:solidFill>
                <a:srgbClr val="FF6600"/>
              </a:solidFill>
              <a:latin typeface="Avenir Book"/>
              <a:ea typeface="ＭＳ Ｐゴシック" pitchFamily="-1" charset="-128"/>
              <a:cs typeface="Avenir Book"/>
            </a:endParaRPr>
          </a:p>
        </p:txBody>
      </p:sp>
      <p:sp>
        <p:nvSpPr>
          <p:cNvPr id="167940" name="Text Box 3"/>
          <p:cNvSpPr txBox="1">
            <a:spLocks noChangeArrowheads="1"/>
          </p:cNvSpPr>
          <p:nvPr/>
        </p:nvSpPr>
        <p:spPr bwMode="auto">
          <a:xfrm>
            <a:off x="1404938" y="2535238"/>
            <a:ext cx="344401"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a</a:t>
            </a:r>
          </a:p>
        </p:txBody>
      </p:sp>
      <p:sp>
        <p:nvSpPr>
          <p:cNvPr id="167941" name="Text Box 4"/>
          <p:cNvSpPr txBox="1">
            <a:spLocks noChangeArrowheads="1"/>
          </p:cNvSpPr>
          <p:nvPr/>
        </p:nvSpPr>
        <p:spPr bwMode="auto">
          <a:xfrm>
            <a:off x="3074988" y="3802063"/>
            <a:ext cx="355790"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e</a:t>
            </a:r>
          </a:p>
        </p:txBody>
      </p:sp>
      <p:sp>
        <p:nvSpPr>
          <p:cNvPr id="167942" name="Text Box 5"/>
          <p:cNvSpPr txBox="1">
            <a:spLocks noChangeArrowheads="1"/>
          </p:cNvSpPr>
          <p:nvPr/>
        </p:nvSpPr>
        <p:spPr bwMode="auto">
          <a:xfrm>
            <a:off x="1422400" y="4383088"/>
            <a:ext cx="372715"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d</a:t>
            </a:r>
          </a:p>
        </p:txBody>
      </p:sp>
      <p:sp>
        <p:nvSpPr>
          <p:cNvPr id="167943" name="Text Box 6"/>
          <p:cNvSpPr txBox="1">
            <a:spLocks noChangeArrowheads="1"/>
          </p:cNvSpPr>
          <p:nvPr/>
        </p:nvSpPr>
        <p:spPr bwMode="auto">
          <a:xfrm>
            <a:off x="1362075" y="3465513"/>
            <a:ext cx="333013"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c</a:t>
            </a:r>
          </a:p>
        </p:txBody>
      </p:sp>
      <p:sp>
        <p:nvSpPr>
          <p:cNvPr id="167944" name="Text Box 7"/>
          <p:cNvSpPr txBox="1">
            <a:spLocks noChangeArrowheads="1"/>
          </p:cNvSpPr>
          <p:nvPr/>
        </p:nvSpPr>
        <p:spPr bwMode="auto">
          <a:xfrm>
            <a:off x="2868613" y="2798763"/>
            <a:ext cx="372715"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b</a:t>
            </a:r>
          </a:p>
        </p:txBody>
      </p:sp>
      <p:graphicFrame>
        <p:nvGraphicFramePr>
          <p:cNvPr id="167938" name="Object 2"/>
          <p:cNvGraphicFramePr>
            <a:graphicFrameLocks noChangeAspect="1"/>
          </p:cNvGraphicFramePr>
          <p:nvPr/>
        </p:nvGraphicFramePr>
        <p:xfrm>
          <a:off x="5638800" y="2371725"/>
          <a:ext cx="2063750" cy="2305050"/>
        </p:xfrm>
        <a:graphic>
          <a:graphicData uri="http://schemas.openxmlformats.org/presentationml/2006/ole">
            <mc:AlternateContent xmlns:mc="http://schemas.openxmlformats.org/markup-compatibility/2006">
              <mc:Choice xmlns:v="urn:schemas-microsoft-com:vml" Requires="v">
                <p:oleObj spid="_x0000_s557070" name="Equation" r:id="rId4" imgW="1117440" imgH="1143000" progId="Equation.3">
                  <p:embed/>
                </p:oleObj>
              </mc:Choice>
              <mc:Fallback>
                <p:oleObj name="Equation" r:id="rId4" imgW="1117440" imgH="11430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371725"/>
                        <a:ext cx="20637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7945" name="Text Box 9"/>
          <p:cNvSpPr txBox="1">
            <a:spLocks noChangeArrowheads="1"/>
          </p:cNvSpPr>
          <p:nvPr/>
        </p:nvSpPr>
        <p:spPr bwMode="auto">
          <a:xfrm>
            <a:off x="5357812" y="4957763"/>
            <a:ext cx="2557110" cy="461665"/>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Avenir Book"/>
                <a:ea typeface="Times New Roman" pitchFamily="-1" charset="0"/>
                <a:cs typeface="Avenir Book"/>
              </a:rPr>
              <a:t>Adjacency Matrix</a:t>
            </a:r>
          </a:p>
        </p:txBody>
      </p:sp>
      <p:sp>
        <p:nvSpPr>
          <p:cNvPr id="167946" name="Oval 10"/>
          <p:cNvSpPr>
            <a:spLocks noChangeArrowheads="1"/>
          </p:cNvSpPr>
          <p:nvPr/>
        </p:nvSpPr>
        <p:spPr bwMode="auto">
          <a:xfrm>
            <a:off x="2754313" y="3113088"/>
            <a:ext cx="193675"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7" name="Oval 11"/>
          <p:cNvSpPr>
            <a:spLocks noChangeArrowheads="1"/>
          </p:cNvSpPr>
          <p:nvPr/>
        </p:nvSpPr>
        <p:spPr bwMode="auto">
          <a:xfrm>
            <a:off x="2786063" y="3873500"/>
            <a:ext cx="192087"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8" name="Oval 12"/>
          <p:cNvSpPr>
            <a:spLocks noChangeArrowheads="1"/>
          </p:cNvSpPr>
          <p:nvPr/>
        </p:nvSpPr>
        <p:spPr bwMode="auto">
          <a:xfrm>
            <a:off x="1673225" y="2774950"/>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9" name="Oval 13"/>
          <p:cNvSpPr>
            <a:spLocks noChangeArrowheads="1"/>
          </p:cNvSpPr>
          <p:nvPr/>
        </p:nvSpPr>
        <p:spPr bwMode="auto">
          <a:xfrm>
            <a:off x="1660525" y="3521075"/>
            <a:ext cx="192088" cy="255588"/>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0" name="Oval 14"/>
          <p:cNvSpPr>
            <a:spLocks noChangeArrowheads="1"/>
          </p:cNvSpPr>
          <p:nvPr/>
        </p:nvSpPr>
        <p:spPr bwMode="auto">
          <a:xfrm>
            <a:off x="1654175" y="4213225"/>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5" name="Rectangle 19"/>
          <p:cNvSpPr>
            <a:spLocks noChangeArrowheads="1"/>
          </p:cNvSpPr>
          <p:nvPr/>
        </p:nvSpPr>
        <p:spPr bwMode="auto">
          <a:xfrm>
            <a:off x="5195888" y="6613525"/>
            <a:ext cx="3948112" cy="244475"/>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Avenir Book"/>
                <a:cs typeface="Avenir Book"/>
              </a:rPr>
              <a:t>* From </a:t>
            </a:r>
            <a:r>
              <a:rPr lang="en-US" sz="1000" dirty="0" err="1">
                <a:solidFill>
                  <a:srgbClr val="000000"/>
                </a:solidFill>
                <a:latin typeface="Avenir Book"/>
                <a:cs typeface="Avenir Book"/>
              </a:rPr>
              <a:t>Khurram</a:t>
            </a:r>
            <a:r>
              <a:rPr lang="en-US" sz="1000" dirty="0">
                <a:solidFill>
                  <a:srgbClr val="000000"/>
                </a:solidFill>
                <a:latin typeface="Avenir Book"/>
                <a:cs typeface="Avenir Book"/>
              </a:rPr>
              <a:t> Hassan-</a:t>
            </a:r>
            <a:r>
              <a:rPr lang="en-US" sz="1000" dirty="0" err="1">
                <a:solidFill>
                  <a:srgbClr val="000000"/>
                </a:solidFill>
                <a:latin typeface="Avenir Book"/>
                <a:cs typeface="Avenir Book"/>
              </a:rPr>
              <a:t>Shafique</a:t>
            </a:r>
            <a:r>
              <a:rPr lang="en-US" sz="1000" dirty="0">
                <a:solidFill>
                  <a:srgbClr val="000000"/>
                </a:solidFill>
                <a:latin typeface="Avenir Book"/>
                <a:cs typeface="Avenir Book"/>
              </a:rPr>
              <a:t> CAP5415 Computer Vision 2003</a:t>
            </a:r>
          </a:p>
        </p:txBody>
      </p:sp>
      <p:sp>
        <p:nvSpPr>
          <p:cNvPr id="167956" name="TextBox 19"/>
          <p:cNvSpPr txBox="1">
            <a:spLocks noChangeArrowheads="1"/>
          </p:cNvSpPr>
          <p:nvPr/>
        </p:nvSpPr>
        <p:spPr bwMode="auto">
          <a:xfrm>
            <a:off x="5791200" y="20574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a</a:t>
            </a:r>
          </a:p>
        </p:txBody>
      </p:sp>
      <p:sp>
        <p:nvSpPr>
          <p:cNvPr id="167957" name="TextBox 20"/>
          <p:cNvSpPr txBox="1">
            <a:spLocks noChangeArrowheads="1"/>
          </p:cNvSpPr>
          <p:nvPr/>
        </p:nvSpPr>
        <p:spPr bwMode="auto">
          <a:xfrm>
            <a:off x="6164263" y="2057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b</a:t>
            </a:r>
          </a:p>
        </p:txBody>
      </p:sp>
      <p:sp>
        <p:nvSpPr>
          <p:cNvPr id="167958" name="TextBox 21"/>
          <p:cNvSpPr txBox="1">
            <a:spLocks noChangeArrowheads="1"/>
          </p:cNvSpPr>
          <p:nvPr/>
        </p:nvSpPr>
        <p:spPr bwMode="auto">
          <a:xfrm>
            <a:off x="6553200" y="2057400"/>
            <a:ext cx="3000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c</a:t>
            </a:r>
          </a:p>
        </p:txBody>
      </p:sp>
      <p:sp>
        <p:nvSpPr>
          <p:cNvPr id="167959" name="TextBox 22"/>
          <p:cNvSpPr txBox="1">
            <a:spLocks noChangeArrowheads="1"/>
          </p:cNvSpPr>
          <p:nvPr/>
        </p:nvSpPr>
        <p:spPr bwMode="auto">
          <a:xfrm>
            <a:off x="6934200" y="2057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d</a:t>
            </a:r>
          </a:p>
        </p:txBody>
      </p:sp>
      <p:sp>
        <p:nvSpPr>
          <p:cNvPr id="167960" name="TextBox 23"/>
          <p:cNvSpPr txBox="1">
            <a:spLocks noChangeArrowheads="1"/>
          </p:cNvSpPr>
          <p:nvPr/>
        </p:nvSpPr>
        <p:spPr bwMode="auto">
          <a:xfrm>
            <a:off x="7307263" y="2057400"/>
            <a:ext cx="312737"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e</a:t>
            </a:r>
          </a:p>
        </p:txBody>
      </p:sp>
      <p:sp>
        <p:nvSpPr>
          <p:cNvPr id="167961" name="TextBox 24"/>
          <p:cNvSpPr txBox="1">
            <a:spLocks noChangeArrowheads="1"/>
          </p:cNvSpPr>
          <p:nvPr/>
        </p:nvSpPr>
        <p:spPr bwMode="auto">
          <a:xfrm>
            <a:off x="5334000" y="24384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a</a:t>
            </a:r>
          </a:p>
        </p:txBody>
      </p:sp>
      <p:sp>
        <p:nvSpPr>
          <p:cNvPr id="167962" name="TextBox 25"/>
          <p:cNvSpPr txBox="1">
            <a:spLocks noChangeArrowheads="1"/>
          </p:cNvSpPr>
          <p:nvPr/>
        </p:nvSpPr>
        <p:spPr bwMode="auto">
          <a:xfrm>
            <a:off x="5334000" y="2819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b</a:t>
            </a:r>
          </a:p>
        </p:txBody>
      </p:sp>
      <p:sp>
        <p:nvSpPr>
          <p:cNvPr id="167963" name="TextBox 26"/>
          <p:cNvSpPr txBox="1">
            <a:spLocks noChangeArrowheads="1"/>
          </p:cNvSpPr>
          <p:nvPr/>
        </p:nvSpPr>
        <p:spPr bwMode="auto">
          <a:xfrm>
            <a:off x="5334000" y="3276600"/>
            <a:ext cx="3000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c</a:t>
            </a:r>
          </a:p>
        </p:txBody>
      </p:sp>
      <p:sp>
        <p:nvSpPr>
          <p:cNvPr id="167964" name="TextBox 27"/>
          <p:cNvSpPr txBox="1">
            <a:spLocks noChangeArrowheads="1"/>
          </p:cNvSpPr>
          <p:nvPr/>
        </p:nvSpPr>
        <p:spPr bwMode="auto">
          <a:xfrm>
            <a:off x="5334000" y="37338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d</a:t>
            </a:r>
          </a:p>
        </p:txBody>
      </p:sp>
      <p:sp>
        <p:nvSpPr>
          <p:cNvPr id="167965" name="TextBox 28"/>
          <p:cNvSpPr txBox="1">
            <a:spLocks noChangeArrowheads="1"/>
          </p:cNvSpPr>
          <p:nvPr/>
        </p:nvSpPr>
        <p:spPr bwMode="auto">
          <a:xfrm>
            <a:off x="5334000" y="42672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e</a:t>
            </a:r>
          </a:p>
        </p:txBody>
      </p:sp>
      <p:sp>
        <p:nvSpPr>
          <p:cNvPr id="30" name="TextBox 29"/>
          <p:cNvSpPr txBox="1"/>
          <p:nvPr/>
        </p:nvSpPr>
        <p:spPr>
          <a:xfrm>
            <a:off x="5791200" y="24384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0    -    -    -    -</a:t>
            </a:r>
          </a:p>
        </p:txBody>
      </p:sp>
      <p:sp>
        <p:nvSpPr>
          <p:cNvPr id="32" name="TextBox 31"/>
          <p:cNvSpPr txBox="1"/>
          <p:nvPr/>
        </p:nvSpPr>
        <p:spPr>
          <a:xfrm>
            <a:off x="5791200" y="287649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0    -    -    -</a:t>
            </a:r>
          </a:p>
        </p:txBody>
      </p:sp>
      <p:sp>
        <p:nvSpPr>
          <p:cNvPr id="33" name="TextBox 32"/>
          <p:cNvSpPr txBox="1"/>
          <p:nvPr/>
        </p:nvSpPr>
        <p:spPr>
          <a:xfrm>
            <a:off x="5791200" y="333369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0    -    -</a:t>
            </a:r>
          </a:p>
        </p:txBody>
      </p:sp>
      <p:sp>
        <p:nvSpPr>
          <p:cNvPr id="34" name="TextBox 33"/>
          <p:cNvSpPr txBox="1"/>
          <p:nvPr/>
        </p:nvSpPr>
        <p:spPr>
          <a:xfrm>
            <a:off x="5791200" y="37338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    0    -</a:t>
            </a:r>
          </a:p>
        </p:txBody>
      </p:sp>
      <p:sp>
        <p:nvSpPr>
          <p:cNvPr id="35" name="TextBox 34"/>
          <p:cNvSpPr txBox="1"/>
          <p:nvPr/>
        </p:nvSpPr>
        <p:spPr>
          <a:xfrm>
            <a:off x="5791200" y="41910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    -    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p:cNvPicPr>
          <p:nvPr/>
        </p:nvPicPr>
        <p:blipFill>
          <a:blip r:embed="rId2"/>
          <a:srcRect/>
          <a:stretch>
            <a:fillRect/>
          </a:stretch>
        </p:blipFill>
        <p:spPr bwMode="auto">
          <a:xfrm>
            <a:off x="609600" y="3810000"/>
            <a:ext cx="3619500" cy="1333500"/>
          </a:xfrm>
          <a:prstGeom prst="rect">
            <a:avLst/>
          </a:prstGeom>
          <a:noFill/>
          <a:ln w="9525">
            <a:noFill/>
            <a:miter lim="800000"/>
            <a:headEnd/>
            <a:tailEnd/>
          </a:ln>
        </p:spPr>
      </p:pic>
      <p:pic>
        <p:nvPicPr>
          <p:cNvPr id="74755" name="Picture 5"/>
          <p:cNvPicPr>
            <a:picLocks noChangeAspect="1"/>
          </p:cNvPicPr>
          <p:nvPr/>
        </p:nvPicPr>
        <p:blipFill>
          <a:blip r:embed="rId3"/>
          <a:srcRect/>
          <a:stretch>
            <a:fillRect/>
          </a:stretch>
        </p:blipFill>
        <p:spPr bwMode="auto">
          <a:xfrm>
            <a:off x="4495800" y="2438400"/>
            <a:ext cx="3606800" cy="3200400"/>
          </a:xfrm>
          <a:prstGeom prst="rect">
            <a:avLst/>
          </a:prstGeom>
          <a:noFill/>
          <a:ln w="9525">
            <a:noFill/>
            <a:miter lim="800000"/>
            <a:headEnd/>
            <a:tailEnd/>
          </a:ln>
        </p:spPr>
      </p:pic>
      <p:sp>
        <p:nvSpPr>
          <p:cNvPr id="74756" name="Title 6"/>
          <p:cNvSpPr>
            <a:spLocks noGrp="1"/>
          </p:cNvSpPr>
          <p:nvPr>
            <p:ph type="title"/>
          </p:nvPr>
        </p:nvSpPr>
        <p:spPr/>
        <p:txBody>
          <a:bodyPr/>
          <a:lstStyle/>
          <a:p>
            <a:r>
              <a:rPr lang="en-US" smtClean="0">
                <a:ea typeface="ＭＳ Ｐゴシック" pitchFamily="-1" charset="-128"/>
                <a:cs typeface="ＭＳ Ｐゴシック" pitchFamily="-1" charset="-128"/>
              </a:rPr>
              <a:t>… but not too global</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ChangeArrowheads="1"/>
          </p:cNvSpPr>
          <p:nvPr>
            <p:ph type="title"/>
          </p:nvPr>
        </p:nvSpPr>
        <p:spPr>
          <a:xfrm>
            <a:off x="496888" y="381000"/>
            <a:ext cx="7772400" cy="1143000"/>
          </a:xfrm>
        </p:spPr>
        <p:txBody>
          <a:bodyPr/>
          <a:lstStyle/>
          <a:p>
            <a:pPr eaLnBrk="1" hangingPunct="1"/>
            <a:r>
              <a:rPr lang="en-US" dirty="0" smtClean="0">
                <a:solidFill>
                  <a:srgbClr val="FF6600"/>
                </a:solidFill>
                <a:latin typeface="Avenir Book"/>
                <a:ea typeface="ＭＳ Ｐゴシック" pitchFamily="-1" charset="-128"/>
                <a:cs typeface="Avenir Book"/>
              </a:rPr>
              <a:t>2a- What is a graph?</a:t>
            </a:r>
            <a:endParaRPr lang="en-US" dirty="0">
              <a:solidFill>
                <a:srgbClr val="FF6600"/>
              </a:solidFill>
              <a:latin typeface="Avenir Book"/>
              <a:ea typeface="ＭＳ Ｐゴシック" pitchFamily="-1" charset="-128"/>
              <a:cs typeface="Avenir Book"/>
            </a:endParaRPr>
          </a:p>
        </p:txBody>
      </p:sp>
      <p:sp>
        <p:nvSpPr>
          <p:cNvPr id="167940" name="Text Box 3"/>
          <p:cNvSpPr txBox="1">
            <a:spLocks noChangeArrowheads="1"/>
          </p:cNvSpPr>
          <p:nvPr/>
        </p:nvSpPr>
        <p:spPr bwMode="auto">
          <a:xfrm>
            <a:off x="1404938" y="2535238"/>
            <a:ext cx="344401"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a</a:t>
            </a:r>
          </a:p>
        </p:txBody>
      </p:sp>
      <p:sp>
        <p:nvSpPr>
          <p:cNvPr id="167941" name="Text Box 4"/>
          <p:cNvSpPr txBox="1">
            <a:spLocks noChangeArrowheads="1"/>
          </p:cNvSpPr>
          <p:nvPr/>
        </p:nvSpPr>
        <p:spPr bwMode="auto">
          <a:xfrm>
            <a:off x="3074988" y="3802063"/>
            <a:ext cx="355790"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e</a:t>
            </a:r>
          </a:p>
        </p:txBody>
      </p:sp>
      <p:sp>
        <p:nvSpPr>
          <p:cNvPr id="167942" name="Text Box 5"/>
          <p:cNvSpPr txBox="1">
            <a:spLocks noChangeArrowheads="1"/>
          </p:cNvSpPr>
          <p:nvPr/>
        </p:nvSpPr>
        <p:spPr bwMode="auto">
          <a:xfrm>
            <a:off x="1422400" y="4383088"/>
            <a:ext cx="372715"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d</a:t>
            </a:r>
          </a:p>
        </p:txBody>
      </p:sp>
      <p:sp>
        <p:nvSpPr>
          <p:cNvPr id="167943" name="Text Box 6"/>
          <p:cNvSpPr txBox="1">
            <a:spLocks noChangeArrowheads="1"/>
          </p:cNvSpPr>
          <p:nvPr/>
        </p:nvSpPr>
        <p:spPr bwMode="auto">
          <a:xfrm>
            <a:off x="1362075" y="3465513"/>
            <a:ext cx="333013"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c</a:t>
            </a:r>
          </a:p>
        </p:txBody>
      </p:sp>
      <p:sp>
        <p:nvSpPr>
          <p:cNvPr id="167944" name="Text Box 7"/>
          <p:cNvSpPr txBox="1">
            <a:spLocks noChangeArrowheads="1"/>
          </p:cNvSpPr>
          <p:nvPr/>
        </p:nvSpPr>
        <p:spPr bwMode="auto">
          <a:xfrm>
            <a:off x="2868613" y="2798763"/>
            <a:ext cx="372715"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b</a:t>
            </a:r>
          </a:p>
        </p:txBody>
      </p:sp>
      <p:graphicFrame>
        <p:nvGraphicFramePr>
          <p:cNvPr id="167938" name="Object 2"/>
          <p:cNvGraphicFramePr>
            <a:graphicFrameLocks noChangeAspect="1"/>
          </p:cNvGraphicFramePr>
          <p:nvPr/>
        </p:nvGraphicFramePr>
        <p:xfrm>
          <a:off x="5638800" y="2371725"/>
          <a:ext cx="2063750" cy="2305050"/>
        </p:xfrm>
        <a:graphic>
          <a:graphicData uri="http://schemas.openxmlformats.org/presentationml/2006/ole">
            <mc:AlternateContent xmlns:mc="http://schemas.openxmlformats.org/markup-compatibility/2006">
              <mc:Choice xmlns:v="urn:schemas-microsoft-com:vml" Requires="v">
                <p:oleObj spid="_x0000_s559118" name="Equation" r:id="rId4" imgW="1117440" imgH="1143000" progId="Equation.3">
                  <p:embed/>
                </p:oleObj>
              </mc:Choice>
              <mc:Fallback>
                <p:oleObj name="Equation" r:id="rId4" imgW="1117440" imgH="11430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371725"/>
                        <a:ext cx="20637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7945" name="Text Box 9"/>
          <p:cNvSpPr txBox="1">
            <a:spLocks noChangeArrowheads="1"/>
          </p:cNvSpPr>
          <p:nvPr/>
        </p:nvSpPr>
        <p:spPr bwMode="auto">
          <a:xfrm>
            <a:off x="5357812" y="4957763"/>
            <a:ext cx="2557110" cy="461665"/>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Avenir Book"/>
                <a:ea typeface="Times New Roman" pitchFamily="-1" charset="0"/>
                <a:cs typeface="Avenir Book"/>
              </a:rPr>
              <a:t>Adjacency Matrix</a:t>
            </a:r>
          </a:p>
        </p:txBody>
      </p:sp>
      <p:sp>
        <p:nvSpPr>
          <p:cNvPr id="167946" name="Oval 10"/>
          <p:cNvSpPr>
            <a:spLocks noChangeArrowheads="1"/>
          </p:cNvSpPr>
          <p:nvPr/>
        </p:nvSpPr>
        <p:spPr bwMode="auto">
          <a:xfrm>
            <a:off x="2754313" y="3113088"/>
            <a:ext cx="193675"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7" name="Oval 11"/>
          <p:cNvSpPr>
            <a:spLocks noChangeArrowheads="1"/>
          </p:cNvSpPr>
          <p:nvPr/>
        </p:nvSpPr>
        <p:spPr bwMode="auto">
          <a:xfrm>
            <a:off x="2786063" y="3873500"/>
            <a:ext cx="192087"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8" name="Oval 12"/>
          <p:cNvSpPr>
            <a:spLocks noChangeArrowheads="1"/>
          </p:cNvSpPr>
          <p:nvPr/>
        </p:nvSpPr>
        <p:spPr bwMode="auto">
          <a:xfrm>
            <a:off x="1673225" y="2774950"/>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9" name="Oval 13"/>
          <p:cNvSpPr>
            <a:spLocks noChangeArrowheads="1"/>
          </p:cNvSpPr>
          <p:nvPr/>
        </p:nvSpPr>
        <p:spPr bwMode="auto">
          <a:xfrm>
            <a:off x="1660525" y="3521075"/>
            <a:ext cx="192088" cy="255588"/>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0" name="Oval 14"/>
          <p:cNvSpPr>
            <a:spLocks noChangeArrowheads="1"/>
          </p:cNvSpPr>
          <p:nvPr/>
        </p:nvSpPr>
        <p:spPr bwMode="auto">
          <a:xfrm>
            <a:off x="1654175" y="4213225"/>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5" name="Rectangle 19"/>
          <p:cNvSpPr>
            <a:spLocks noChangeArrowheads="1"/>
          </p:cNvSpPr>
          <p:nvPr/>
        </p:nvSpPr>
        <p:spPr bwMode="auto">
          <a:xfrm>
            <a:off x="5195888" y="6613525"/>
            <a:ext cx="3948112" cy="244475"/>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Avenir Book"/>
                <a:cs typeface="Avenir Book"/>
              </a:rPr>
              <a:t>* From </a:t>
            </a:r>
            <a:r>
              <a:rPr lang="en-US" sz="1000" dirty="0" err="1">
                <a:solidFill>
                  <a:srgbClr val="000000"/>
                </a:solidFill>
                <a:latin typeface="Avenir Book"/>
                <a:cs typeface="Avenir Book"/>
              </a:rPr>
              <a:t>Khurram</a:t>
            </a:r>
            <a:r>
              <a:rPr lang="en-US" sz="1000" dirty="0">
                <a:solidFill>
                  <a:srgbClr val="000000"/>
                </a:solidFill>
                <a:latin typeface="Avenir Book"/>
                <a:cs typeface="Avenir Book"/>
              </a:rPr>
              <a:t> Hassan-</a:t>
            </a:r>
            <a:r>
              <a:rPr lang="en-US" sz="1000" dirty="0" err="1">
                <a:solidFill>
                  <a:srgbClr val="000000"/>
                </a:solidFill>
                <a:latin typeface="Avenir Book"/>
                <a:cs typeface="Avenir Book"/>
              </a:rPr>
              <a:t>Shafique</a:t>
            </a:r>
            <a:r>
              <a:rPr lang="en-US" sz="1000" dirty="0">
                <a:solidFill>
                  <a:srgbClr val="000000"/>
                </a:solidFill>
                <a:latin typeface="Avenir Book"/>
                <a:cs typeface="Avenir Book"/>
              </a:rPr>
              <a:t> CAP5415 Computer Vision 2003</a:t>
            </a:r>
          </a:p>
        </p:txBody>
      </p:sp>
      <p:sp>
        <p:nvSpPr>
          <p:cNvPr id="167956" name="TextBox 19"/>
          <p:cNvSpPr txBox="1">
            <a:spLocks noChangeArrowheads="1"/>
          </p:cNvSpPr>
          <p:nvPr/>
        </p:nvSpPr>
        <p:spPr bwMode="auto">
          <a:xfrm>
            <a:off x="5791200" y="20574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a</a:t>
            </a:r>
          </a:p>
        </p:txBody>
      </p:sp>
      <p:sp>
        <p:nvSpPr>
          <p:cNvPr id="167957" name="TextBox 20"/>
          <p:cNvSpPr txBox="1">
            <a:spLocks noChangeArrowheads="1"/>
          </p:cNvSpPr>
          <p:nvPr/>
        </p:nvSpPr>
        <p:spPr bwMode="auto">
          <a:xfrm>
            <a:off x="6164263" y="2057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b</a:t>
            </a:r>
          </a:p>
        </p:txBody>
      </p:sp>
      <p:sp>
        <p:nvSpPr>
          <p:cNvPr id="167958" name="TextBox 21"/>
          <p:cNvSpPr txBox="1">
            <a:spLocks noChangeArrowheads="1"/>
          </p:cNvSpPr>
          <p:nvPr/>
        </p:nvSpPr>
        <p:spPr bwMode="auto">
          <a:xfrm>
            <a:off x="6553200" y="2057400"/>
            <a:ext cx="3000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c</a:t>
            </a:r>
          </a:p>
        </p:txBody>
      </p:sp>
      <p:sp>
        <p:nvSpPr>
          <p:cNvPr id="167959" name="TextBox 22"/>
          <p:cNvSpPr txBox="1">
            <a:spLocks noChangeArrowheads="1"/>
          </p:cNvSpPr>
          <p:nvPr/>
        </p:nvSpPr>
        <p:spPr bwMode="auto">
          <a:xfrm>
            <a:off x="6934200" y="2057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d</a:t>
            </a:r>
          </a:p>
        </p:txBody>
      </p:sp>
      <p:sp>
        <p:nvSpPr>
          <p:cNvPr id="167960" name="TextBox 23"/>
          <p:cNvSpPr txBox="1">
            <a:spLocks noChangeArrowheads="1"/>
          </p:cNvSpPr>
          <p:nvPr/>
        </p:nvSpPr>
        <p:spPr bwMode="auto">
          <a:xfrm>
            <a:off x="7307263" y="2057400"/>
            <a:ext cx="312737"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e</a:t>
            </a:r>
          </a:p>
        </p:txBody>
      </p:sp>
      <p:sp>
        <p:nvSpPr>
          <p:cNvPr id="167961" name="TextBox 24"/>
          <p:cNvSpPr txBox="1">
            <a:spLocks noChangeArrowheads="1"/>
          </p:cNvSpPr>
          <p:nvPr/>
        </p:nvSpPr>
        <p:spPr bwMode="auto">
          <a:xfrm>
            <a:off x="5334000" y="24384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a</a:t>
            </a:r>
          </a:p>
        </p:txBody>
      </p:sp>
      <p:sp>
        <p:nvSpPr>
          <p:cNvPr id="167962" name="TextBox 25"/>
          <p:cNvSpPr txBox="1">
            <a:spLocks noChangeArrowheads="1"/>
          </p:cNvSpPr>
          <p:nvPr/>
        </p:nvSpPr>
        <p:spPr bwMode="auto">
          <a:xfrm>
            <a:off x="5334000" y="2819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b</a:t>
            </a:r>
          </a:p>
        </p:txBody>
      </p:sp>
      <p:sp>
        <p:nvSpPr>
          <p:cNvPr id="167963" name="TextBox 26"/>
          <p:cNvSpPr txBox="1">
            <a:spLocks noChangeArrowheads="1"/>
          </p:cNvSpPr>
          <p:nvPr/>
        </p:nvSpPr>
        <p:spPr bwMode="auto">
          <a:xfrm>
            <a:off x="5334000" y="3276600"/>
            <a:ext cx="3000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c</a:t>
            </a:r>
          </a:p>
        </p:txBody>
      </p:sp>
      <p:sp>
        <p:nvSpPr>
          <p:cNvPr id="167964" name="TextBox 27"/>
          <p:cNvSpPr txBox="1">
            <a:spLocks noChangeArrowheads="1"/>
          </p:cNvSpPr>
          <p:nvPr/>
        </p:nvSpPr>
        <p:spPr bwMode="auto">
          <a:xfrm>
            <a:off x="5334000" y="37338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d</a:t>
            </a:r>
          </a:p>
        </p:txBody>
      </p:sp>
      <p:sp>
        <p:nvSpPr>
          <p:cNvPr id="167965" name="TextBox 28"/>
          <p:cNvSpPr txBox="1">
            <a:spLocks noChangeArrowheads="1"/>
          </p:cNvSpPr>
          <p:nvPr/>
        </p:nvSpPr>
        <p:spPr bwMode="auto">
          <a:xfrm>
            <a:off x="5334000" y="42672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e</a:t>
            </a:r>
          </a:p>
        </p:txBody>
      </p:sp>
      <p:sp>
        <p:nvSpPr>
          <p:cNvPr id="30" name="TextBox 29"/>
          <p:cNvSpPr txBox="1"/>
          <p:nvPr/>
        </p:nvSpPr>
        <p:spPr>
          <a:xfrm>
            <a:off x="5791200" y="24384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0   1    -    -    -</a:t>
            </a:r>
          </a:p>
        </p:txBody>
      </p:sp>
      <p:sp>
        <p:nvSpPr>
          <p:cNvPr id="32" name="TextBox 31"/>
          <p:cNvSpPr txBox="1"/>
          <p:nvPr/>
        </p:nvSpPr>
        <p:spPr>
          <a:xfrm>
            <a:off x="5791200" y="287649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1   0    -    -    -</a:t>
            </a:r>
          </a:p>
        </p:txBody>
      </p:sp>
      <p:sp>
        <p:nvSpPr>
          <p:cNvPr id="33" name="TextBox 32"/>
          <p:cNvSpPr txBox="1"/>
          <p:nvPr/>
        </p:nvSpPr>
        <p:spPr>
          <a:xfrm>
            <a:off x="5791200" y="333369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0    -    -</a:t>
            </a:r>
          </a:p>
        </p:txBody>
      </p:sp>
      <p:sp>
        <p:nvSpPr>
          <p:cNvPr id="34" name="TextBox 33"/>
          <p:cNvSpPr txBox="1"/>
          <p:nvPr/>
        </p:nvSpPr>
        <p:spPr>
          <a:xfrm>
            <a:off x="5791200" y="37338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    0    -</a:t>
            </a:r>
          </a:p>
        </p:txBody>
      </p:sp>
      <p:sp>
        <p:nvSpPr>
          <p:cNvPr id="35" name="TextBox 34"/>
          <p:cNvSpPr txBox="1"/>
          <p:nvPr/>
        </p:nvSpPr>
        <p:spPr>
          <a:xfrm>
            <a:off x="5791200" y="41910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    -    0</a:t>
            </a:r>
          </a:p>
        </p:txBody>
      </p:sp>
      <p:sp>
        <p:nvSpPr>
          <p:cNvPr id="53" name="Line 15"/>
          <p:cNvSpPr>
            <a:spLocks noChangeShapeType="1"/>
          </p:cNvSpPr>
          <p:nvPr/>
        </p:nvSpPr>
        <p:spPr bwMode="auto">
          <a:xfrm>
            <a:off x="1854200" y="2911475"/>
            <a:ext cx="904875" cy="257175"/>
          </a:xfrm>
          <a:prstGeom prst="lin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ChangeArrowheads="1"/>
          </p:cNvSpPr>
          <p:nvPr>
            <p:ph type="title"/>
          </p:nvPr>
        </p:nvSpPr>
        <p:spPr>
          <a:xfrm>
            <a:off x="496888" y="381000"/>
            <a:ext cx="7772400" cy="1143000"/>
          </a:xfrm>
        </p:spPr>
        <p:txBody>
          <a:bodyPr/>
          <a:lstStyle/>
          <a:p>
            <a:pPr eaLnBrk="1" hangingPunct="1"/>
            <a:r>
              <a:rPr lang="en-US" dirty="0" smtClean="0">
                <a:solidFill>
                  <a:srgbClr val="FF6600"/>
                </a:solidFill>
                <a:latin typeface="Avenir Book"/>
                <a:ea typeface="ＭＳ Ｐゴシック" pitchFamily="-1" charset="-128"/>
                <a:cs typeface="Avenir Book"/>
              </a:rPr>
              <a:t>2a- What is a graph?</a:t>
            </a:r>
            <a:endParaRPr lang="en-US" dirty="0">
              <a:solidFill>
                <a:srgbClr val="FF6600"/>
              </a:solidFill>
              <a:latin typeface="Avenir Book"/>
              <a:ea typeface="ＭＳ Ｐゴシック" pitchFamily="-1" charset="-128"/>
              <a:cs typeface="Avenir Book"/>
            </a:endParaRPr>
          </a:p>
        </p:txBody>
      </p:sp>
      <p:sp>
        <p:nvSpPr>
          <p:cNvPr id="167940" name="Text Box 3"/>
          <p:cNvSpPr txBox="1">
            <a:spLocks noChangeArrowheads="1"/>
          </p:cNvSpPr>
          <p:nvPr/>
        </p:nvSpPr>
        <p:spPr bwMode="auto">
          <a:xfrm>
            <a:off x="1404938" y="2535238"/>
            <a:ext cx="344401"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a</a:t>
            </a:r>
          </a:p>
        </p:txBody>
      </p:sp>
      <p:sp>
        <p:nvSpPr>
          <p:cNvPr id="167941" name="Text Box 4"/>
          <p:cNvSpPr txBox="1">
            <a:spLocks noChangeArrowheads="1"/>
          </p:cNvSpPr>
          <p:nvPr/>
        </p:nvSpPr>
        <p:spPr bwMode="auto">
          <a:xfrm>
            <a:off x="3074988" y="3802063"/>
            <a:ext cx="355790"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e</a:t>
            </a:r>
          </a:p>
        </p:txBody>
      </p:sp>
      <p:sp>
        <p:nvSpPr>
          <p:cNvPr id="167942" name="Text Box 5"/>
          <p:cNvSpPr txBox="1">
            <a:spLocks noChangeArrowheads="1"/>
          </p:cNvSpPr>
          <p:nvPr/>
        </p:nvSpPr>
        <p:spPr bwMode="auto">
          <a:xfrm>
            <a:off x="1422400" y="4383088"/>
            <a:ext cx="372715"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d</a:t>
            </a:r>
          </a:p>
        </p:txBody>
      </p:sp>
      <p:sp>
        <p:nvSpPr>
          <p:cNvPr id="167943" name="Text Box 6"/>
          <p:cNvSpPr txBox="1">
            <a:spLocks noChangeArrowheads="1"/>
          </p:cNvSpPr>
          <p:nvPr/>
        </p:nvSpPr>
        <p:spPr bwMode="auto">
          <a:xfrm>
            <a:off x="1362075" y="3465513"/>
            <a:ext cx="333013"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c</a:t>
            </a:r>
          </a:p>
        </p:txBody>
      </p:sp>
      <p:sp>
        <p:nvSpPr>
          <p:cNvPr id="167944" name="Text Box 7"/>
          <p:cNvSpPr txBox="1">
            <a:spLocks noChangeArrowheads="1"/>
          </p:cNvSpPr>
          <p:nvPr/>
        </p:nvSpPr>
        <p:spPr bwMode="auto">
          <a:xfrm>
            <a:off x="2868613" y="2798763"/>
            <a:ext cx="372715"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b</a:t>
            </a:r>
          </a:p>
        </p:txBody>
      </p:sp>
      <p:graphicFrame>
        <p:nvGraphicFramePr>
          <p:cNvPr id="167938" name="Object 2"/>
          <p:cNvGraphicFramePr>
            <a:graphicFrameLocks noChangeAspect="1"/>
          </p:cNvGraphicFramePr>
          <p:nvPr/>
        </p:nvGraphicFramePr>
        <p:xfrm>
          <a:off x="5638800" y="2371725"/>
          <a:ext cx="2063750" cy="2305050"/>
        </p:xfrm>
        <a:graphic>
          <a:graphicData uri="http://schemas.openxmlformats.org/presentationml/2006/ole">
            <mc:AlternateContent xmlns:mc="http://schemas.openxmlformats.org/markup-compatibility/2006">
              <mc:Choice xmlns:v="urn:schemas-microsoft-com:vml" Requires="v">
                <p:oleObj spid="_x0000_s561166" name="Equation" r:id="rId4" imgW="1117440" imgH="1143000" progId="Equation.3">
                  <p:embed/>
                </p:oleObj>
              </mc:Choice>
              <mc:Fallback>
                <p:oleObj name="Equation" r:id="rId4" imgW="1117440" imgH="11430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371725"/>
                        <a:ext cx="20637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7945" name="Text Box 9"/>
          <p:cNvSpPr txBox="1">
            <a:spLocks noChangeArrowheads="1"/>
          </p:cNvSpPr>
          <p:nvPr/>
        </p:nvSpPr>
        <p:spPr bwMode="auto">
          <a:xfrm>
            <a:off x="5357812" y="4957763"/>
            <a:ext cx="2557110" cy="461665"/>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Avenir Book"/>
                <a:ea typeface="Times New Roman" pitchFamily="-1" charset="0"/>
                <a:cs typeface="Avenir Book"/>
              </a:rPr>
              <a:t>Adjacency Matrix</a:t>
            </a:r>
          </a:p>
        </p:txBody>
      </p:sp>
      <p:sp>
        <p:nvSpPr>
          <p:cNvPr id="167946" name="Oval 10"/>
          <p:cNvSpPr>
            <a:spLocks noChangeArrowheads="1"/>
          </p:cNvSpPr>
          <p:nvPr/>
        </p:nvSpPr>
        <p:spPr bwMode="auto">
          <a:xfrm>
            <a:off x="2754313" y="3113088"/>
            <a:ext cx="193675"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7" name="Oval 11"/>
          <p:cNvSpPr>
            <a:spLocks noChangeArrowheads="1"/>
          </p:cNvSpPr>
          <p:nvPr/>
        </p:nvSpPr>
        <p:spPr bwMode="auto">
          <a:xfrm>
            <a:off x="2786063" y="3873500"/>
            <a:ext cx="192087"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8" name="Oval 12"/>
          <p:cNvSpPr>
            <a:spLocks noChangeArrowheads="1"/>
          </p:cNvSpPr>
          <p:nvPr/>
        </p:nvSpPr>
        <p:spPr bwMode="auto">
          <a:xfrm>
            <a:off x="1673225" y="2774950"/>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9" name="Oval 13"/>
          <p:cNvSpPr>
            <a:spLocks noChangeArrowheads="1"/>
          </p:cNvSpPr>
          <p:nvPr/>
        </p:nvSpPr>
        <p:spPr bwMode="auto">
          <a:xfrm>
            <a:off x="1660525" y="3521075"/>
            <a:ext cx="192088" cy="255588"/>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0" name="Oval 14"/>
          <p:cNvSpPr>
            <a:spLocks noChangeArrowheads="1"/>
          </p:cNvSpPr>
          <p:nvPr/>
        </p:nvSpPr>
        <p:spPr bwMode="auto">
          <a:xfrm>
            <a:off x="1654175" y="4213225"/>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5" name="Rectangle 19"/>
          <p:cNvSpPr>
            <a:spLocks noChangeArrowheads="1"/>
          </p:cNvSpPr>
          <p:nvPr/>
        </p:nvSpPr>
        <p:spPr bwMode="auto">
          <a:xfrm>
            <a:off x="5195888" y="6613525"/>
            <a:ext cx="3948112" cy="244475"/>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Avenir Book"/>
                <a:cs typeface="Avenir Book"/>
              </a:rPr>
              <a:t>* From </a:t>
            </a:r>
            <a:r>
              <a:rPr lang="en-US" sz="1000" dirty="0" err="1">
                <a:solidFill>
                  <a:srgbClr val="000000"/>
                </a:solidFill>
                <a:latin typeface="Avenir Book"/>
                <a:cs typeface="Avenir Book"/>
              </a:rPr>
              <a:t>Khurram</a:t>
            </a:r>
            <a:r>
              <a:rPr lang="en-US" sz="1000" dirty="0">
                <a:solidFill>
                  <a:srgbClr val="000000"/>
                </a:solidFill>
                <a:latin typeface="Avenir Book"/>
                <a:cs typeface="Avenir Book"/>
              </a:rPr>
              <a:t> Hassan-</a:t>
            </a:r>
            <a:r>
              <a:rPr lang="en-US" sz="1000" dirty="0" err="1">
                <a:solidFill>
                  <a:srgbClr val="000000"/>
                </a:solidFill>
                <a:latin typeface="Avenir Book"/>
                <a:cs typeface="Avenir Book"/>
              </a:rPr>
              <a:t>Shafique</a:t>
            </a:r>
            <a:r>
              <a:rPr lang="en-US" sz="1000" dirty="0">
                <a:solidFill>
                  <a:srgbClr val="000000"/>
                </a:solidFill>
                <a:latin typeface="Avenir Book"/>
                <a:cs typeface="Avenir Book"/>
              </a:rPr>
              <a:t> CAP5415 Computer Vision 2003</a:t>
            </a:r>
          </a:p>
        </p:txBody>
      </p:sp>
      <p:sp>
        <p:nvSpPr>
          <p:cNvPr id="167956" name="TextBox 19"/>
          <p:cNvSpPr txBox="1">
            <a:spLocks noChangeArrowheads="1"/>
          </p:cNvSpPr>
          <p:nvPr/>
        </p:nvSpPr>
        <p:spPr bwMode="auto">
          <a:xfrm>
            <a:off x="5791200" y="20574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a</a:t>
            </a:r>
          </a:p>
        </p:txBody>
      </p:sp>
      <p:sp>
        <p:nvSpPr>
          <p:cNvPr id="167957" name="TextBox 20"/>
          <p:cNvSpPr txBox="1">
            <a:spLocks noChangeArrowheads="1"/>
          </p:cNvSpPr>
          <p:nvPr/>
        </p:nvSpPr>
        <p:spPr bwMode="auto">
          <a:xfrm>
            <a:off x="6164263" y="2057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b</a:t>
            </a:r>
          </a:p>
        </p:txBody>
      </p:sp>
      <p:sp>
        <p:nvSpPr>
          <p:cNvPr id="167958" name="TextBox 21"/>
          <p:cNvSpPr txBox="1">
            <a:spLocks noChangeArrowheads="1"/>
          </p:cNvSpPr>
          <p:nvPr/>
        </p:nvSpPr>
        <p:spPr bwMode="auto">
          <a:xfrm>
            <a:off x="6553200" y="2057400"/>
            <a:ext cx="3000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c</a:t>
            </a:r>
          </a:p>
        </p:txBody>
      </p:sp>
      <p:sp>
        <p:nvSpPr>
          <p:cNvPr id="167959" name="TextBox 22"/>
          <p:cNvSpPr txBox="1">
            <a:spLocks noChangeArrowheads="1"/>
          </p:cNvSpPr>
          <p:nvPr/>
        </p:nvSpPr>
        <p:spPr bwMode="auto">
          <a:xfrm>
            <a:off x="6934200" y="2057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d</a:t>
            </a:r>
          </a:p>
        </p:txBody>
      </p:sp>
      <p:sp>
        <p:nvSpPr>
          <p:cNvPr id="167960" name="TextBox 23"/>
          <p:cNvSpPr txBox="1">
            <a:spLocks noChangeArrowheads="1"/>
          </p:cNvSpPr>
          <p:nvPr/>
        </p:nvSpPr>
        <p:spPr bwMode="auto">
          <a:xfrm>
            <a:off x="7307263" y="2057400"/>
            <a:ext cx="312737"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e</a:t>
            </a:r>
          </a:p>
        </p:txBody>
      </p:sp>
      <p:sp>
        <p:nvSpPr>
          <p:cNvPr id="167961" name="TextBox 24"/>
          <p:cNvSpPr txBox="1">
            <a:spLocks noChangeArrowheads="1"/>
          </p:cNvSpPr>
          <p:nvPr/>
        </p:nvSpPr>
        <p:spPr bwMode="auto">
          <a:xfrm>
            <a:off x="5334000" y="24384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a</a:t>
            </a:r>
          </a:p>
        </p:txBody>
      </p:sp>
      <p:sp>
        <p:nvSpPr>
          <p:cNvPr id="167962" name="TextBox 25"/>
          <p:cNvSpPr txBox="1">
            <a:spLocks noChangeArrowheads="1"/>
          </p:cNvSpPr>
          <p:nvPr/>
        </p:nvSpPr>
        <p:spPr bwMode="auto">
          <a:xfrm>
            <a:off x="5334000" y="2819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b</a:t>
            </a:r>
          </a:p>
        </p:txBody>
      </p:sp>
      <p:sp>
        <p:nvSpPr>
          <p:cNvPr id="167963" name="TextBox 26"/>
          <p:cNvSpPr txBox="1">
            <a:spLocks noChangeArrowheads="1"/>
          </p:cNvSpPr>
          <p:nvPr/>
        </p:nvSpPr>
        <p:spPr bwMode="auto">
          <a:xfrm>
            <a:off x="5334000" y="3276600"/>
            <a:ext cx="3000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c</a:t>
            </a:r>
          </a:p>
        </p:txBody>
      </p:sp>
      <p:sp>
        <p:nvSpPr>
          <p:cNvPr id="167964" name="TextBox 27"/>
          <p:cNvSpPr txBox="1">
            <a:spLocks noChangeArrowheads="1"/>
          </p:cNvSpPr>
          <p:nvPr/>
        </p:nvSpPr>
        <p:spPr bwMode="auto">
          <a:xfrm>
            <a:off x="5334000" y="37338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d</a:t>
            </a:r>
          </a:p>
        </p:txBody>
      </p:sp>
      <p:sp>
        <p:nvSpPr>
          <p:cNvPr id="167965" name="TextBox 28"/>
          <p:cNvSpPr txBox="1">
            <a:spLocks noChangeArrowheads="1"/>
          </p:cNvSpPr>
          <p:nvPr/>
        </p:nvSpPr>
        <p:spPr bwMode="auto">
          <a:xfrm>
            <a:off x="5334000" y="42672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e</a:t>
            </a:r>
          </a:p>
        </p:txBody>
      </p:sp>
      <p:sp>
        <p:nvSpPr>
          <p:cNvPr id="30" name="TextBox 29"/>
          <p:cNvSpPr txBox="1"/>
          <p:nvPr/>
        </p:nvSpPr>
        <p:spPr>
          <a:xfrm>
            <a:off x="5791200" y="24384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0   1    -    -   1</a:t>
            </a:r>
          </a:p>
        </p:txBody>
      </p:sp>
      <p:sp>
        <p:nvSpPr>
          <p:cNvPr id="32" name="TextBox 31"/>
          <p:cNvSpPr txBox="1"/>
          <p:nvPr/>
        </p:nvSpPr>
        <p:spPr>
          <a:xfrm>
            <a:off x="5791200" y="287649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1   0    -    -    -</a:t>
            </a:r>
          </a:p>
        </p:txBody>
      </p:sp>
      <p:sp>
        <p:nvSpPr>
          <p:cNvPr id="33" name="TextBox 32"/>
          <p:cNvSpPr txBox="1"/>
          <p:nvPr/>
        </p:nvSpPr>
        <p:spPr>
          <a:xfrm>
            <a:off x="5791200" y="333369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0    -    -</a:t>
            </a:r>
          </a:p>
        </p:txBody>
      </p:sp>
      <p:sp>
        <p:nvSpPr>
          <p:cNvPr id="34" name="TextBox 33"/>
          <p:cNvSpPr txBox="1"/>
          <p:nvPr/>
        </p:nvSpPr>
        <p:spPr>
          <a:xfrm>
            <a:off x="5791200" y="37338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    -    -    0    -</a:t>
            </a:r>
          </a:p>
        </p:txBody>
      </p:sp>
      <p:sp>
        <p:nvSpPr>
          <p:cNvPr id="35" name="TextBox 34"/>
          <p:cNvSpPr txBox="1"/>
          <p:nvPr/>
        </p:nvSpPr>
        <p:spPr>
          <a:xfrm>
            <a:off x="5791200" y="4191000"/>
            <a:ext cx="1828800" cy="400110"/>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1   -    -    -    0</a:t>
            </a:r>
          </a:p>
        </p:txBody>
      </p:sp>
      <p:sp>
        <p:nvSpPr>
          <p:cNvPr id="53" name="Line 15"/>
          <p:cNvSpPr>
            <a:spLocks noChangeShapeType="1"/>
          </p:cNvSpPr>
          <p:nvPr/>
        </p:nvSpPr>
        <p:spPr bwMode="auto">
          <a:xfrm>
            <a:off x="1854200" y="2911475"/>
            <a:ext cx="904875" cy="257175"/>
          </a:xfrm>
          <a:prstGeom prst="lin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54" name="Line 15"/>
          <p:cNvSpPr>
            <a:spLocks noChangeShapeType="1"/>
          </p:cNvSpPr>
          <p:nvPr/>
        </p:nvSpPr>
        <p:spPr bwMode="auto">
          <a:xfrm>
            <a:off x="1828800" y="2971800"/>
            <a:ext cx="990600" cy="990600"/>
          </a:xfrm>
          <a:prstGeom prst="lin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ChangeArrowheads="1"/>
          </p:cNvSpPr>
          <p:nvPr>
            <p:ph type="title"/>
          </p:nvPr>
        </p:nvSpPr>
        <p:spPr>
          <a:xfrm>
            <a:off x="496888" y="381000"/>
            <a:ext cx="7772400" cy="1143000"/>
          </a:xfrm>
        </p:spPr>
        <p:txBody>
          <a:bodyPr/>
          <a:lstStyle/>
          <a:p>
            <a:pPr eaLnBrk="1" hangingPunct="1"/>
            <a:r>
              <a:rPr lang="en-US" dirty="0" smtClean="0">
                <a:solidFill>
                  <a:srgbClr val="FF6600"/>
                </a:solidFill>
                <a:latin typeface="Avenir Book"/>
                <a:ea typeface="ＭＳ Ｐゴシック" pitchFamily="-1" charset="-128"/>
                <a:cs typeface="Avenir Book"/>
              </a:rPr>
              <a:t>2a- What is a graph?</a:t>
            </a:r>
            <a:endParaRPr lang="en-US" dirty="0">
              <a:solidFill>
                <a:srgbClr val="FF6600"/>
              </a:solidFill>
              <a:latin typeface="Avenir Book"/>
              <a:ea typeface="ＭＳ Ｐゴシック" pitchFamily="-1" charset="-128"/>
              <a:cs typeface="Avenir Book"/>
            </a:endParaRPr>
          </a:p>
        </p:txBody>
      </p:sp>
      <p:sp>
        <p:nvSpPr>
          <p:cNvPr id="167940" name="Text Box 3"/>
          <p:cNvSpPr txBox="1">
            <a:spLocks noChangeArrowheads="1"/>
          </p:cNvSpPr>
          <p:nvPr/>
        </p:nvSpPr>
        <p:spPr bwMode="auto">
          <a:xfrm>
            <a:off x="1404938" y="2535238"/>
            <a:ext cx="344401"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a</a:t>
            </a:r>
          </a:p>
        </p:txBody>
      </p:sp>
      <p:sp>
        <p:nvSpPr>
          <p:cNvPr id="167941" name="Text Box 4"/>
          <p:cNvSpPr txBox="1">
            <a:spLocks noChangeArrowheads="1"/>
          </p:cNvSpPr>
          <p:nvPr/>
        </p:nvSpPr>
        <p:spPr bwMode="auto">
          <a:xfrm>
            <a:off x="3074988" y="3802063"/>
            <a:ext cx="355790"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e</a:t>
            </a:r>
          </a:p>
        </p:txBody>
      </p:sp>
      <p:sp>
        <p:nvSpPr>
          <p:cNvPr id="167942" name="Text Box 5"/>
          <p:cNvSpPr txBox="1">
            <a:spLocks noChangeArrowheads="1"/>
          </p:cNvSpPr>
          <p:nvPr/>
        </p:nvSpPr>
        <p:spPr bwMode="auto">
          <a:xfrm>
            <a:off x="1422400" y="4383088"/>
            <a:ext cx="372715"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d</a:t>
            </a:r>
          </a:p>
        </p:txBody>
      </p:sp>
      <p:sp>
        <p:nvSpPr>
          <p:cNvPr id="167943" name="Text Box 6"/>
          <p:cNvSpPr txBox="1">
            <a:spLocks noChangeArrowheads="1"/>
          </p:cNvSpPr>
          <p:nvPr/>
        </p:nvSpPr>
        <p:spPr bwMode="auto">
          <a:xfrm>
            <a:off x="1362075" y="3465513"/>
            <a:ext cx="333013"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c</a:t>
            </a:r>
          </a:p>
        </p:txBody>
      </p:sp>
      <p:sp>
        <p:nvSpPr>
          <p:cNvPr id="167944" name="Text Box 7"/>
          <p:cNvSpPr txBox="1">
            <a:spLocks noChangeArrowheads="1"/>
          </p:cNvSpPr>
          <p:nvPr/>
        </p:nvSpPr>
        <p:spPr bwMode="auto">
          <a:xfrm>
            <a:off x="2868613" y="2798763"/>
            <a:ext cx="372715" cy="461665"/>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b</a:t>
            </a:r>
          </a:p>
        </p:txBody>
      </p:sp>
      <p:graphicFrame>
        <p:nvGraphicFramePr>
          <p:cNvPr id="167938" name="Object 2"/>
          <p:cNvGraphicFramePr>
            <a:graphicFrameLocks noChangeAspect="1"/>
          </p:cNvGraphicFramePr>
          <p:nvPr/>
        </p:nvGraphicFramePr>
        <p:xfrm>
          <a:off x="5638800" y="2371725"/>
          <a:ext cx="2063750" cy="2305050"/>
        </p:xfrm>
        <a:graphic>
          <a:graphicData uri="http://schemas.openxmlformats.org/presentationml/2006/ole">
            <mc:AlternateContent xmlns:mc="http://schemas.openxmlformats.org/markup-compatibility/2006">
              <mc:Choice xmlns:v="urn:schemas-microsoft-com:vml" Requires="v">
                <p:oleObj spid="_x0000_s563214" name="Equation" r:id="rId4" imgW="1117440" imgH="1143000" progId="Equation.3">
                  <p:embed/>
                </p:oleObj>
              </mc:Choice>
              <mc:Fallback>
                <p:oleObj name="Equation" r:id="rId4" imgW="1117440" imgH="11430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371725"/>
                        <a:ext cx="20637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7945" name="Text Box 9"/>
          <p:cNvSpPr txBox="1">
            <a:spLocks noChangeArrowheads="1"/>
          </p:cNvSpPr>
          <p:nvPr/>
        </p:nvSpPr>
        <p:spPr bwMode="auto">
          <a:xfrm>
            <a:off x="5357812" y="4957763"/>
            <a:ext cx="2557110" cy="461665"/>
          </a:xfrm>
          <a:prstGeom prst="rect">
            <a:avLst/>
          </a:prstGeom>
          <a:noFill/>
          <a:ln w="9525">
            <a:noFill/>
            <a:miter lim="800000"/>
            <a:headEnd/>
            <a:tailEnd/>
          </a:ln>
        </p:spPr>
        <p:txBody>
          <a:bodyPr wrap="none">
            <a:prstTxWarp prst="textNoShape">
              <a:avLst/>
            </a:prstTxWarp>
            <a:spAutoFit/>
          </a:bodyPr>
          <a:lstStyle/>
          <a:p>
            <a:r>
              <a:rPr kumimoji="1" lang="en-US" sz="2400" dirty="0">
                <a:solidFill>
                  <a:srgbClr val="000000"/>
                </a:solidFill>
                <a:latin typeface="Avenir Book"/>
                <a:ea typeface="Times New Roman" pitchFamily="-1" charset="0"/>
                <a:cs typeface="Avenir Book"/>
              </a:rPr>
              <a:t>Adjacency Matrix</a:t>
            </a:r>
          </a:p>
        </p:txBody>
      </p:sp>
      <p:sp>
        <p:nvSpPr>
          <p:cNvPr id="167946" name="Oval 10"/>
          <p:cNvSpPr>
            <a:spLocks noChangeArrowheads="1"/>
          </p:cNvSpPr>
          <p:nvPr/>
        </p:nvSpPr>
        <p:spPr bwMode="auto">
          <a:xfrm>
            <a:off x="2754313" y="3113088"/>
            <a:ext cx="193675"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7" name="Oval 11"/>
          <p:cNvSpPr>
            <a:spLocks noChangeArrowheads="1"/>
          </p:cNvSpPr>
          <p:nvPr/>
        </p:nvSpPr>
        <p:spPr bwMode="auto">
          <a:xfrm>
            <a:off x="2786063" y="3873500"/>
            <a:ext cx="192087" cy="257175"/>
          </a:xfrm>
          <a:prstGeom prst="ellipse">
            <a:avLst/>
          </a:prstGeom>
          <a:solidFill>
            <a:srgbClr val="3333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8" name="Oval 12"/>
          <p:cNvSpPr>
            <a:spLocks noChangeArrowheads="1"/>
          </p:cNvSpPr>
          <p:nvPr/>
        </p:nvSpPr>
        <p:spPr bwMode="auto">
          <a:xfrm>
            <a:off x="1673225" y="2774950"/>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49" name="Oval 13"/>
          <p:cNvSpPr>
            <a:spLocks noChangeArrowheads="1"/>
          </p:cNvSpPr>
          <p:nvPr/>
        </p:nvSpPr>
        <p:spPr bwMode="auto">
          <a:xfrm>
            <a:off x="1660525" y="3521075"/>
            <a:ext cx="192088" cy="255588"/>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0" name="Oval 14"/>
          <p:cNvSpPr>
            <a:spLocks noChangeArrowheads="1"/>
          </p:cNvSpPr>
          <p:nvPr/>
        </p:nvSpPr>
        <p:spPr bwMode="auto">
          <a:xfrm>
            <a:off x="1654175" y="4213225"/>
            <a:ext cx="192088" cy="257175"/>
          </a:xfrm>
          <a:prstGeom prst="ellipse">
            <a:avLst/>
          </a:prstGeom>
          <a:solidFill>
            <a:srgbClr val="0000FF"/>
          </a:solid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1" name="Line 15"/>
          <p:cNvSpPr>
            <a:spLocks noChangeShapeType="1"/>
          </p:cNvSpPr>
          <p:nvPr/>
        </p:nvSpPr>
        <p:spPr bwMode="auto">
          <a:xfrm>
            <a:off x="1854200" y="2911475"/>
            <a:ext cx="904875" cy="257175"/>
          </a:xfrm>
          <a:prstGeom prst="lin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2" name="Line 16"/>
          <p:cNvSpPr>
            <a:spLocks noChangeShapeType="1"/>
          </p:cNvSpPr>
          <p:nvPr/>
        </p:nvSpPr>
        <p:spPr bwMode="auto">
          <a:xfrm>
            <a:off x="1847850" y="2932113"/>
            <a:ext cx="936625" cy="1038225"/>
          </a:xfrm>
          <a:prstGeom prst="lin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3" name="Line 17"/>
          <p:cNvSpPr>
            <a:spLocks noChangeShapeType="1"/>
          </p:cNvSpPr>
          <p:nvPr/>
        </p:nvSpPr>
        <p:spPr bwMode="auto">
          <a:xfrm>
            <a:off x="1878013" y="3703638"/>
            <a:ext cx="927100" cy="306387"/>
          </a:xfrm>
          <a:prstGeom prst="lin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4" name="Line 18"/>
          <p:cNvSpPr>
            <a:spLocks noChangeShapeType="1"/>
          </p:cNvSpPr>
          <p:nvPr/>
        </p:nvSpPr>
        <p:spPr bwMode="auto">
          <a:xfrm flipV="1">
            <a:off x="1854200" y="4048125"/>
            <a:ext cx="942975" cy="287338"/>
          </a:xfrm>
          <a:prstGeom prst="line">
            <a:avLst/>
          </a:prstGeom>
          <a:noFill/>
          <a:ln w="9525">
            <a:solidFill>
              <a:srgbClr val="FF0000"/>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7955" name="Rectangle 19"/>
          <p:cNvSpPr>
            <a:spLocks noChangeArrowheads="1"/>
          </p:cNvSpPr>
          <p:nvPr/>
        </p:nvSpPr>
        <p:spPr bwMode="auto">
          <a:xfrm>
            <a:off x="5195888" y="6613525"/>
            <a:ext cx="3948112" cy="244475"/>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Avenir Book"/>
                <a:cs typeface="Avenir Book"/>
              </a:rPr>
              <a:t>* From </a:t>
            </a:r>
            <a:r>
              <a:rPr lang="en-US" sz="1000" dirty="0" err="1">
                <a:solidFill>
                  <a:srgbClr val="000000"/>
                </a:solidFill>
                <a:latin typeface="Avenir Book"/>
                <a:cs typeface="Avenir Book"/>
              </a:rPr>
              <a:t>Khurram</a:t>
            </a:r>
            <a:r>
              <a:rPr lang="en-US" sz="1000" dirty="0">
                <a:solidFill>
                  <a:srgbClr val="000000"/>
                </a:solidFill>
                <a:latin typeface="Avenir Book"/>
                <a:cs typeface="Avenir Book"/>
              </a:rPr>
              <a:t> Hassan-</a:t>
            </a:r>
            <a:r>
              <a:rPr lang="en-US" sz="1000" dirty="0" err="1">
                <a:solidFill>
                  <a:srgbClr val="000000"/>
                </a:solidFill>
                <a:latin typeface="Avenir Book"/>
                <a:cs typeface="Avenir Book"/>
              </a:rPr>
              <a:t>Shafique</a:t>
            </a:r>
            <a:r>
              <a:rPr lang="en-US" sz="1000" dirty="0">
                <a:solidFill>
                  <a:srgbClr val="000000"/>
                </a:solidFill>
                <a:latin typeface="Avenir Book"/>
                <a:cs typeface="Avenir Book"/>
              </a:rPr>
              <a:t> CAP5415 Computer Vision 2003</a:t>
            </a:r>
          </a:p>
        </p:txBody>
      </p:sp>
      <p:sp>
        <p:nvSpPr>
          <p:cNvPr id="167956" name="TextBox 19"/>
          <p:cNvSpPr txBox="1">
            <a:spLocks noChangeArrowheads="1"/>
          </p:cNvSpPr>
          <p:nvPr/>
        </p:nvSpPr>
        <p:spPr bwMode="auto">
          <a:xfrm>
            <a:off x="5791200" y="2057400"/>
            <a:ext cx="312738" cy="369888"/>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latin typeface="Avenir Book"/>
                <a:cs typeface="Avenir Book"/>
              </a:rPr>
              <a:t>a</a:t>
            </a:r>
          </a:p>
        </p:txBody>
      </p:sp>
      <p:sp>
        <p:nvSpPr>
          <p:cNvPr id="167957" name="TextBox 20"/>
          <p:cNvSpPr txBox="1">
            <a:spLocks noChangeArrowheads="1"/>
          </p:cNvSpPr>
          <p:nvPr/>
        </p:nvSpPr>
        <p:spPr bwMode="auto">
          <a:xfrm>
            <a:off x="6164263" y="2057400"/>
            <a:ext cx="325703" cy="369332"/>
          </a:xfrm>
          <a:prstGeom prst="rect">
            <a:avLst/>
          </a:prstGeom>
          <a:noFill/>
          <a:ln w="9525">
            <a:noFill/>
            <a:miter lim="800000"/>
            <a:headEnd/>
            <a:tailEnd/>
          </a:ln>
        </p:spPr>
        <p:txBody>
          <a:bodyPr wrap="none">
            <a:prstTxWarp prst="textNoShape">
              <a:avLst/>
            </a:prstTxWarp>
            <a:spAutoFit/>
          </a:bodyPr>
          <a:lstStyle/>
          <a:p>
            <a:r>
              <a:rPr lang="en-US" dirty="0" err="1">
                <a:solidFill>
                  <a:srgbClr val="000000"/>
                </a:solidFill>
                <a:latin typeface="Avenir Book"/>
                <a:cs typeface="Avenir Book"/>
              </a:rPr>
              <a:t>b</a:t>
            </a:r>
            <a:endParaRPr lang="en-US" dirty="0">
              <a:solidFill>
                <a:srgbClr val="000000"/>
              </a:solidFill>
              <a:latin typeface="Avenir Book"/>
              <a:cs typeface="Avenir Book"/>
            </a:endParaRPr>
          </a:p>
        </p:txBody>
      </p:sp>
      <p:sp>
        <p:nvSpPr>
          <p:cNvPr id="167958" name="TextBox 21"/>
          <p:cNvSpPr txBox="1">
            <a:spLocks noChangeArrowheads="1"/>
          </p:cNvSpPr>
          <p:nvPr/>
        </p:nvSpPr>
        <p:spPr bwMode="auto">
          <a:xfrm>
            <a:off x="6553200" y="2057400"/>
            <a:ext cx="3000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c</a:t>
            </a:r>
          </a:p>
        </p:txBody>
      </p:sp>
      <p:sp>
        <p:nvSpPr>
          <p:cNvPr id="167959" name="TextBox 22"/>
          <p:cNvSpPr txBox="1">
            <a:spLocks noChangeArrowheads="1"/>
          </p:cNvSpPr>
          <p:nvPr/>
        </p:nvSpPr>
        <p:spPr bwMode="auto">
          <a:xfrm>
            <a:off x="6934200" y="2057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d</a:t>
            </a:r>
          </a:p>
        </p:txBody>
      </p:sp>
      <p:sp>
        <p:nvSpPr>
          <p:cNvPr id="167960" name="TextBox 23"/>
          <p:cNvSpPr txBox="1">
            <a:spLocks noChangeArrowheads="1"/>
          </p:cNvSpPr>
          <p:nvPr/>
        </p:nvSpPr>
        <p:spPr bwMode="auto">
          <a:xfrm>
            <a:off x="7307263" y="2057400"/>
            <a:ext cx="312737"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e</a:t>
            </a:r>
          </a:p>
        </p:txBody>
      </p:sp>
      <p:sp>
        <p:nvSpPr>
          <p:cNvPr id="167961" name="TextBox 24"/>
          <p:cNvSpPr txBox="1">
            <a:spLocks noChangeArrowheads="1"/>
          </p:cNvSpPr>
          <p:nvPr/>
        </p:nvSpPr>
        <p:spPr bwMode="auto">
          <a:xfrm>
            <a:off x="5334000" y="24384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a</a:t>
            </a:r>
          </a:p>
        </p:txBody>
      </p:sp>
      <p:sp>
        <p:nvSpPr>
          <p:cNvPr id="167962" name="TextBox 25"/>
          <p:cNvSpPr txBox="1">
            <a:spLocks noChangeArrowheads="1"/>
          </p:cNvSpPr>
          <p:nvPr/>
        </p:nvSpPr>
        <p:spPr bwMode="auto">
          <a:xfrm>
            <a:off x="5334000" y="28194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b</a:t>
            </a:r>
          </a:p>
        </p:txBody>
      </p:sp>
      <p:sp>
        <p:nvSpPr>
          <p:cNvPr id="167963" name="TextBox 26"/>
          <p:cNvSpPr txBox="1">
            <a:spLocks noChangeArrowheads="1"/>
          </p:cNvSpPr>
          <p:nvPr/>
        </p:nvSpPr>
        <p:spPr bwMode="auto">
          <a:xfrm>
            <a:off x="5334000" y="3276600"/>
            <a:ext cx="3000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c</a:t>
            </a:r>
          </a:p>
        </p:txBody>
      </p:sp>
      <p:sp>
        <p:nvSpPr>
          <p:cNvPr id="167964" name="TextBox 27"/>
          <p:cNvSpPr txBox="1">
            <a:spLocks noChangeArrowheads="1"/>
          </p:cNvSpPr>
          <p:nvPr/>
        </p:nvSpPr>
        <p:spPr bwMode="auto">
          <a:xfrm>
            <a:off x="5334000" y="3733800"/>
            <a:ext cx="325703"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d</a:t>
            </a:r>
          </a:p>
        </p:txBody>
      </p:sp>
      <p:sp>
        <p:nvSpPr>
          <p:cNvPr id="167965" name="TextBox 28"/>
          <p:cNvSpPr txBox="1">
            <a:spLocks noChangeArrowheads="1"/>
          </p:cNvSpPr>
          <p:nvPr/>
        </p:nvSpPr>
        <p:spPr bwMode="auto">
          <a:xfrm>
            <a:off x="5334000" y="4267200"/>
            <a:ext cx="312738"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2"/>
          <p:cNvSpPr>
            <a:spLocks noGrp="1" noChangeArrowheads="1"/>
          </p:cNvSpPr>
          <p:nvPr>
            <p:ph type="title"/>
          </p:nvPr>
        </p:nvSpPr>
        <p:spPr>
          <a:xfrm>
            <a:off x="609600" y="152400"/>
            <a:ext cx="7772400" cy="1143000"/>
          </a:xfrm>
        </p:spPr>
        <p:txBody>
          <a:bodyPr>
            <a:normAutofit fontScale="90000"/>
          </a:bodyPr>
          <a:lstStyle/>
          <a:p>
            <a:pPr eaLnBrk="1" hangingPunct="1"/>
            <a:r>
              <a:rPr lang="en-US" dirty="0" smtClean="0">
                <a:solidFill>
                  <a:srgbClr val="FF6600"/>
                </a:solidFill>
                <a:latin typeface="Avenir Book"/>
                <a:ea typeface="ＭＳ Ｐゴシック" pitchFamily="-1" charset="-128"/>
                <a:cs typeface="Avenir Book"/>
              </a:rPr>
              <a:t>2a- What is a weighted graph?</a:t>
            </a:r>
            <a:endParaRPr lang="en-US" dirty="0">
              <a:solidFill>
                <a:srgbClr val="FF6600"/>
              </a:solidFill>
              <a:latin typeface="Avenir Book"/>
              <a:ea typeface="ＭＳ Ｐゴシック" pitchFamily="-1" charset="-128"/>
              <a:cs typeface="Avenir Book"/>
            </a:endParaRPr>
          </a:p>
        </p:txBody>
      </p:sp>
      <p:graphicFrame>
        <p:nvGraphicFramePr>
          <p:cNvPr id="169986" name="Object 2"/>
          <p:cNvGraphicFramePr>
            <a:graphicFrameLocks noChangeAspect="1"/>
          </p:cNvGraphicFramePr>
          <p:nvPr/>
        </p:nvGraphicFramePr>
        <p:xfrm>
          <a:off x="5567364" y="2438399"/>
          <a:ext cx="2247848" cy="2209801"/>
        </p:xfrm>
        <a:graphic>
          <a:graphicData uri="http://schemas.openxmlformats.org/presentationml/2006/ole">
            <mc:AlternateContent xmlns:mc="http://schemas.openxmlformats.org/markup-compatibility/2006">
              <mc:Choice xmlns:v="urn:schemas-microsoft-com:vml" Requires="v">
                <p:oleObj spid="_x0000_s565272" name="Equation" r:id="rId4" imgW="1269720" imgH="1143000" progId="Equation.3">
                  <p:embed/>
                </p:oleObj>
              </mc:Choice>
              <mc:Fallback>
                <p:oleObj name="Equation" r:id="rId4" imgW="1269720" imgH="11430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7364" y="2438399"/>
                        <a:ext cx="2247848" cy="220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9989" name="Text Box 10"/>
          <p:cNvSpPr txBox="1">
            <a:spLocks noChangeArrowheads="1"/>
          </p:cNvSpPr>
          <p:nvPr/>
        </p:nvSpPr>
        <p:spPr bwMode="auto">
          <a:xfrm>
            <a:off x="1524000" y="1219200"/>
            <a:ext cx="6190532" cy="461665"/>
          </a:xfrm>
          <a:prstGeom prst="rect">
            <a:avLst/>
          </a:prstGeom>
          <a:noFill/>
          <a:ln w="9525">
            <a:noFill/>
            <a:miter lim="800000"/>
            <a:headEnd/>
            <a:tailEnd/>
          </a:ln>
        </p:spPr>
        <p:txBody>
          <a:bodyPr wrap="none">
            <a:prstTxWarp prst="textNoShape">
              <a:avLst/>
            </a:prstTxWarp>
            <a:spAutoFit/>
          </a:bodyPr>
          <a:lstStyle/>
          <a:p>
            <a:r>
              <a:rPr kumimoji="1" lang="en-US" sz="2400" b="1" dirty="0">
                <a:solidFill>
                  <a:srgbClr val="000000"/>
                </a:solidFill>
                <a:latin typeface="Avenir Book"/>
                <a:ea typeface="Times New Roman" pitchFamily="-1" charset="0"/>
                <a:cs typeface="Avenir Book"/>
              </a:rPr>
              <a:t>Affinity </a:t>
            </a:r>
            <a:r>
              <a:rPr kumimoji="1" lang="en-US" sz="2400" b="1" dirty="0" smtClean="0">
                <a:solidFill>
                  <a:srgbClr val="000000"/>
                </a:solidFill>
                <a:latin typeface="Avenir Book"/>
                <a:ea typeface="Times New Roman" pitchFamily="-1" charset="0"/>
                <a:cs typeface="Avenir Book"/>
              </a:rPr>
              <a:t>Matrix </a:t>
            </a:r>
            <a:r>
              <a:rPr kumimoji="1" lang="en-US" sz="2400" dirty="0" smtClean="0">
                <a:solidFill>
                  <a:srgbClr val="000000"/>
                </a:solidFill>
                <a:latin typeface="Avenir Book"/>
                <a:ea typeface="Times New Roman" pitchFamily="-1" charset="0"/>
                <a:cs typeface="Avenir Book"/>
              </a:rPr>
              <a:t>represents the weighted links</a:t>
            </a:r>
            <a:endParaRPr kumimoji="1" lang="en-US" sz="2400" dirty="0">
              <a:solidFill>
                <a:srgbClr val="000000"/>
              </a:solidFill>
              <a:latin typeface="Avenir Book"/>
              <a:ea typeface="Times New Roman" pitchFamily="-1" charset="0"/>
              <a:cs typeface="Avenir Book"/>
            </a:endParaRPr>
          </a:p>
        </p:txBody>
      </p:sp>
      <p:sp>
        <p:nvSpPr>
          <p:cNvPr id="169990" name="Rectangle 12"/>
          <p:cNvSpPr>
            <a:spLocks noChangeArrowheads="1"/>
          </p:cNvSpPr>
          <p:nvPr/>
        </p:nvSpPr>
        <p:spPr bwMode="auto">
          <a:xfrm>
            <a:off x="0" y="6613525"/>
            <a:ext cx="177598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latin typeface="Avenir Book"/>
                <a:cs typeface="Avenir Book"/>
              </a:rPr>
              <a:t>See Forsyth-Ponce chapter</a:t>
            </a:r>
            <a:endParaRPr lang="en-US" sz="1000" dirty="0">
              <a:solidFill>
                <a:srgbClr val="000000"/>
              </a:solidFill>
              <a:latin typeface="Avenir Book"/>
              <a:cs typeface="Avenir Book"/>
            </a:endParaRPr>
          </a:p>
        </p:txBody>
      </p:sp>
      <p:grpSp>
        <p:nvGrpSpPr>
          <p:cNvPr id="2" name="Group 26"/>
          <p:cNvGrpSpPr>
            <a:grpSpLocks/>
          </p:cNvGrpSpPr>
          <p:nvPr/>
        </p:nvGrpSpPr>
        <p:grpSpPr bwMode="auto">
          <a:xfrm>
            <a:off x="1038225" y="1600200"/>
            <a:ext cx="3103563" cy="3025775"/>
            <a:chOff x="694" y="1455"/>
            <a:chExt cx="1955" cy="1906"/>
          </a:xfrm>
        </p:grpSpPr>
        <p:grpSp>
          <p:nvGrpSpPr>
            <p:cNvPr id="3" name="Group 19"/>
            <p:cNvGrpSpPr>
              <a:grpSpLocks/>
            </p:cNvGrpSpPr>
            <p:nvPr/>
          </p:nvGrpSpPr>
          <p:grpSpPr bwMode="auto">
            <a:xfrm>
              <a:off x="705" y="1588"/>
              <a:ext cx="1944" cy="1756"/>
              <a:chOff x="705" y="1588"/>
              <a:chExt cx="1944" cy="1756"/>
            </a:xfrm>
          </p:grpSpPr>
          <p:pic>
            <p:nvPicPr>
              <p:cNvPr id="169999" name="Picture 3"/>
              <p:cNvPicPr>
                <a:picLocks noChangeAspect="1" noChangeArrowheads="1"/>
              </p:cNvPicPr>
              <p:nvPr/>
            </p:nvPicPr>
            <p:blipFill>
              <a:blip r:embed="rId6"/>
              <a:srcRect/>
              <a:stretch>
                <a:fillRect/>
              </a:stretch>
            </p:blipFill>
            <p:spPr bwMode="auto">
              <a:xfrm>
                <a:off x="777" y="1588"/>
                <a:ext cx="1872" cy="1698"/>
              </a:xfrm>
              <a:prstGeom prst="rect">
                <a:avLst/>
              </a:prstGeom>
              <a:noFill/>
              <a:ln w="9525">
                <a:noFill/>
                <a:miter lim="800000"/>
                <a:headEnd/>
                <a:tailEnd/>
              </a:ln>
            </p:spPr>
          </p:pic>
          <p:sp>
            <p:nvSpPr>
              <p:cNvPr id="170000" name="Text Box 4"/>
              <p:cNvSpPr txBox="1">
                <a:spLocks noChangeArrowheads="1"/>
              </p:cNvSpPr>
              <p:nvPr/>
            </p:nvSpPr>
            <p:spPr bwMode="auto">
              <a:xfrm>
                <a:off x="705" y="1604"/>
                <a:ext cx="217" cy="291"/>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a</a:t>
                </a:r>
              </a:p>
            </p:txBody>
          </p:sp>
          <p:sp>
            <p:nvSpPr>
              <p:cNvPr id="170001" name="Text Box 5"/>
              <p:cNvSpPr txBox="1">
                <a:spLocks noChangeArrowheads="1"/>
              </p:cNvSpPr>
              <p:nvPr/>
            </p:nvSpPr>
            <p:spPr bwMode="auto">
              <a:xfrm>
                <a:off x="2199" y="2493"/>
                <a:ext cx="224" cy="291"/>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e</a:t>
                </a:r>
              </a:p>
            </p:txBody>
          </p:sp>
          <p:sp>
            <p:nvSpPr>
              <p:cNvPr id="170002" name="Text Box 6"/>
              <p:cNvSpPr txBox="1">
                <a:spLocks noChangeArrowheads="1"/>
              </p:cNvSpPr>
              <p:nvPr/>
            </p:nvSpPr>
            <p:spPr bwMode="auto">
              <a:xfrm>
                <a:off x="1450" y="3053"/>
                <a:ext cx="235" cy="291"/>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d</a:t>
                </a:r>
              </a:p>
            </p:txBody>
          </p:sp>
          <p:sp>
            <p:nvSpPr>
              <p:cNvPr id="170003" name="Text Box 7"/>
              <p:cNvSpPr txBox="1">
                <a:spLocks noChangeArrowheads="1"/>
              </p:cNvSpPr>
              <p:nvPr/>
            </p:nvSpPr>
            <p:spPr bwMode="auto">
              <a:xfrm>
                <a:off x="1135" y="2370"/>
                <a:ext cx="210" cy="291"/>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c</a:t>
                </a:r>
              </a:p>
            </p:txBody>
          </p:sp>
          <p:sp>
            <p:nvSpPr>
              <p:cNvPr id="170004" name="Text Box 8"/>
              <p:cNvSpPr txBox="1">
                <a:spLocks noChangeArrowheads="1"/>
              </p:cNvSpPr>
              <p:nvPr/>
            </p:nvSpPr>
            <p:spPr bwMode="auto">
              <a:xfrm>
                <a:off x="1807" y="1763"/>
                <a:ext cx="235" cy="291"/>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b</a:t>
                </a:r>
              </a:p>
            </p:txBody>
          </p:sp>
          <p:sp>
            <p:nvSpPr>
              <p:cNvPr id="170005" name="Text Box 11"/>
              <p:cNvSpPr txBox="1">
                <a:spLocks noChangeArrowheads="1"/>
              </p:cNvSpPr>
              <p:nvPr/>
            </p:nvSpPr>
            <p:spPr bwMode="auto">
              <a:xfrm>
                <a:off x="1210" y="2670"/>
                <a:ext cx="224" cy="291"/>
              </a:xfrm>
              <a:prstGeom prst="rect">
                <a:avLst/>
              </a:prstGeom>
              <a:noFill/>
              <a:ln w="9525">
                <a:noFill/>
                <a:miter lim="800000"/>
                <a:headEnd/>
                <a:tailEnd/>
              </a:ln>
            </p:spPr>
            <p:txBody>
              <a:bodyPr wrap="none">
                <a:prstTxWarp prst="textNoShape">
                  <a:avLst/>
                </a:prstTxWarp>
                <a:spAutoFit/>
              </a:bodyPr>
              <a:lstStyle/>
              <a:p>
                <a:r>
                  <a:rPr kumimoji="1" lang="en-US" sz="2400">
                    <a:solidFill>
                      <a:srgbClr val="000000"/>
                    </a:solidFill>
                    <a:latin typeface="Avenir Book"/>
                    <a:ea typeface="Times New Roman" pitchFamily="-1" charset="0"/>
                    <a:cs typeface="Avenir Book"/>
                  </a:rPr>
                  <a:t>6</a:t>
                </a:r>
              </a:p>
            </p:txBody>
          </p:sp>
          <p:sp>
            <p:nvSpPr>
              <p:cNvPr id="170006" name="Oval 13"/>
              <p:cNvSpPr>
                <a:spLocks noChangeArrowheads="1"/>
              </p:cNvSpPr>
              <p:nvPr/>
            </p:nvSpPr>
            <p:spPr bwMode="auto">
              <a:xfrm>
                <a:off x="1296" y="1824"/>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70007" name="Oval 14"/>
              <p:cNvSpPr>
                <a:spLocks noChangeArrowheads="1"/>
              </p:cNvSpPr>
              <p:nvPr/>
            </p:nvSpPr>
            <p:spPr bwMode="auto">
              <a:xfrm>
                <a:off x="1238" y="2246"/>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70008" name="Oval 15"/>
              <p:cNvSpPr>
                <a:spLocks noChangeArrowheads="1"/>
              </p:cNvSpPr>
              <p:nvPr/>
            </p:nvSpPr>
            <p:spPr bwMode="auto">
              <a:xfrm>
                <a:off x="1620" y="2438"/>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70009" name="Oval 16"/>
              <p:cNvSpPr>
                <a:spLocks noChangeArrowheads="1"/>
              </p:cNvSpPr>
              <p:nvPr/>
            </p:nvSpPr>
            <p:spPr bwMode="auto">
              <a:xfrm>
                <a:off x="2012" y="2320"/>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70010" name="Oval 17"/>
              <p:cNvSpPr>
                <a:spLocks noChangeArrowheads="1"/>
              </p:cNvSpPr>
              <p:nvPr/>
            </p:nvSpPr>
            <p:spPr bwMode="auto">
              <a:xfrm>
                <a:off x="1684" y="2762"/>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70011" name="Oval 18"/>
              <p:cNvSpPr>
                <a:spLocks noChangeArrowheads="1"/>
              </p:cNvSpPr>
              <p:nvPr/>
            </p:nvSpPr>
            <p:spPr bwMode="auto">
              <a:xfrm>
                <a:off x="1216" y="2844"/>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solidFill>
                    <a:srgbClr val="000000"/>
                  </a:solidFill>
                  <a:latin typeface="Avenir Book"/>
                  <a:cs typeface="Avenir Book"/>
                </a:endParaRPr>
              </a:p>
            </p:txBody>
          </p:sp>
        </p:grpSp>
        <p:sp>
          <p:nvSpPr>
            <p:cNvPr id="169994" name="Rectangle 20"/>
            <p:cNvSpPr>
              <a:spLocks noChangeArrowheads="1"/>
            </p:cNvSpPr>
            <p:nvPr/>
          </p:nvSpPr>
          <p:spPr bwMode="auto">
            <a:xfrm>
              <a:off x="694" y="3088"/>
              <a:ext cx="303" cy="273"/>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9995" name="Rectangle 21"/>
            <p:cNvSpPr>
              <a:spLocks noChangeArrowheads="1"/>
            </p:cNvSpPr>
            <p:nvPr/>
          </p:nvSpPr>
          <p:spPr bwMode="auto">
            <a:xfrm>
              <a:off x="2160" y="3072"/>
              <a:ext cx="303" cy="273"/>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9996" name="Rectangle 22"/>
            <p:cNvSpPr>
              <a:spLocks noChangeArrowheads="1"/>
            </p:cNvSpPr>
            <p:nvPr/>
          </p:nvSpPr>
          <p:spPr bwMode="auto">
            <a:xfrm>
              <a:off x="2160" y="1584"/>
              <a:ext cx="303" cy="273"/>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9997" name="Rectangle 23"/>
            <p:cNvSpPr>
              <a:spLocks noChangeArrowheads="1"/>
            </p:cNvSpPr>
            <p:nvPr/>
          </p:nvSpPr>
          <p:spPr bwMode="auto">
            <a:xfrm>
              <a:off x="720" y="1455"/>
              <a:ext cx="303" cy="273"/>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sp>
          <p:nvSpPr>
            <p:cNvPr id="169998" name="Rectangle 25"/>
            <p:cNvSpPr>
              <a:spLocks noChangeArrowheads="1"/>
            </p:cNvSpPr>
            <p:nvPr/>
          </p:nvSpPr>
          <p:spPr bwMode="auto">
            <a:xfrm>
              <a:off x="2231" y="2208"/>
              <a:ext cx="303" cy="273"/>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latin typeface="Avenir Book"/>
                <a:cs typeface="Avenir Book"/>
              </a:endParaRPr>
            </a:p>
          </p:txBody>
        </p:sp>
      </p:grpSp>
      <p:sp>
        <p:nvSpPr>
          <p:cNvPr id="169992" name="TextBox 25"/>
          <p:cNvSpPr txBox="1">
            <a:spLocks noChangeArrowheads="1"/>
          </p:cNvSpPr>
          <p:nvPr/>
        </p:nvSpPr>
        <p:spPr bwMode="auto">
          <a:xfrm>
            <a:off x="4953000" y="3505200"/>
            <a:ext cx="620470" cy="369332"/>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Avenir Book"/>
                <a:cs typeface="Avenir Book"/>
              </a:rPr>
              <a:t>W = </a:t>
            </a:r>
          </a:p>
        </p:txBody>
      </p:sp>
      <p:graphicFrame>
        <p:nvGraphicFramePr>
          <p:cNvPr id="169987" name="Object 3"/>
          <p:cNvGraphicFramePr>
            <a:graphicFrameLocks noChangeAspect="1"/>
          </p:cNvGraphicFramePr>
          <p:nvPr/>
        </p:nvGraphicFramePr>
        <p:xfrm>
          <a:off x="4953000" y="4741863"/>
          <a:ext cx="3429000" cy="1582737"/>
        </p:xfrm>
        <a:graphic>
          <a:graphicData uri="http://schemas.openxmlformats.org/presentationml/2006/ole">
            <mc:AlternateContent xmlns:mc="http://schemas.openxmlformats.org/markup-compatibility/2006">
              <mc:Choice xmlns:v="urn:schemas-microsoft-com:vml" Requires="v">
                <p:oleObj spid="_x0000_s565273" name="Equation" r:id="rId7" imgW="1498320" imgH="685800" progId="Equation.3">
                  <p:embed/>
                </p:oleObj>
              </mc:Choice>
              <mc:Fallback>
                <p:oleObj name="Equation" r:id="rId7" imgW="1498320" imgH="6858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4741863"/>
                        <a:ext cx="3429000" cy="1582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19"/>
          <p:cNvSpPr txBox="1">
            <a:spLocks noChangeArrowheads="1"/>
          </p:cNvSpPr>
          <p:nvPr/>
        </p:nvSpPr>
        <p:spPr bwMode="auto">
          <a:xfrm>
            <a:off x="5707062" y="2057400"/>
            <a:ext cx="312738" cy="369888"/>
          </a:xfrm>
          <a:prstGeom prst="rect">
            <a:avLst/>
          </a:prstGeom>
          <a:noFill/>
          <a:ln w="9525">
            <a:noFill/>
            <a:miter lim="800000"/>
            <a:headEnd/>
            <a:tailEnd/>
          </a:ln>
        </p:spPr>
        <p:txBody>
          <a:bodyPr wrap="none">
            <a:prstTxWarp prst="textNoShape">
              <a:avLst/>
            </a:prstTxWarp>
            <a:spAutoFit/>
          </a:bodyPr>
          <a:lstStyle/>
          <a:p>
            <a:r>
              <a:rPr lang="en-US" b="1" dirty="0">
                <a:solidFill>
                  <a:srgbClr val="000000"/>
                </a:solidFill>
                <a:latin typeface="Avenir Book"/>
                <a:cs typeface="Avenir Book"/>
              </a:rPr>
              <a:t>a</a:t>
            </a:r>
          </a:p>
        </p:txBody>
      </p:sp>
      <p:sp>
        <p:nvSpPr>
          <p:cNvPr id="29" name="TextBox 20"/>
          <p:cNvSpPr txBox="1">
            <a:spLocks noChangeArrowheads="1"/>
          </p:cNvSpPr>
          <p:nvPr/>
        </p:nvSpPr>
        <p:spPr bwMode="auto">
          <a:xfrm>
            <a:off x="6075097" y="2057400"/>
            <a:ext cx="325703" cy="369332"/>
          </a:xfrm>
          <a:prstGeom prst="rect">
            <a:avLst/>
          </a:prstGeom>
          <a:noFill/>
          <a:ln w="9525">
            <a:noFill/>
            <a:miter lim="800000"/>
            <a:headEnd/>
            <a:tailEnd/>
          </a:ln>
        </p:spPr>
        <p:txBody>
          <a:bodyPr wrap="none">
            <a:prstTxWarp prst="textNoShape">
              <a:avLst/>
            </a:prstTxWarp>
            <a:spAutoFit/>
          </a:bodyPr>
          <a:lstStyle/>
          <a:p>
            <a:r>
              <a:rPr lang="en-US" b="1" dirty="0" err="1">
                <a:solidFill>
                  <a:srgbClr val="000000"/>
                </a:solidFill>
                <a:latin typeface="Avenir Book"/>
                <a:cs typeface="Avenir Book"/>
              </a:rPr>
              <a:t>b</a:t>
            </a:r>
            <a:endParaRPr lang="en-US" b="1" dirty="0">
              <a:solidFill>
                <a:srgbClr val="000000"/>
              </a:solidFill>
              <a:latin typeface="Avenir Book"/>
              <a:cs typeface="Avenir Book"/>
            </a:endParaRPr>
          </a:p>
        </p:txBody>
      </p:sp>
      <p:sp>
        <p:nvSpPr>
          <p:cNvPr id="30" name="TextBox 21"/>
          <p:cNvSpPr txBox="1">
            <a:spLocks noChangeArrowheads="1"/>
          </p:cNvSpPr>
          <p:nvPr/>
        </p:nvSpPr>
        <p:spPr bwMode="auto">
          <a:xfrm>
            <a:off x="6436614" y="2057400"/>
            <a:ext cx="364202"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000000"/>
                </a:solidFill>
                <a:latin typeface="Avenir Book"/>
                <a:cs typeface="Avenir Book"/>
              </a:rPr>
              <a:t> </a:t>
            </a:r>
            <a:r>
              <a:rPr lang="en-US" b="1" dirty="0" err="1" smtClean="0">
                <a:solidFill>
                  <a:srgbClr val="000000"/>
                </a:solidFill>
                <a:latin typeface="Avenir Book"/>
                <a:cs typeface="Avenir Book"/>
              </a:rPr>
              <a:t>c</a:t>
            </a:r>
            <a:endParaRPr lang="en-US" b="1" dirty="0">
              <a:solidFill>
                <a:srgbClr val="000000"/>
              </a:solidFill>
              <a:latin typeface="Avenir Book"/>
              <a:cs typeface="Avenir Book"/>
            </a:endParaRPr>
          </a:p>
        </p:txBody>
      </p:sp>
      <p:sp>
        <p:nvSpPr>
          <p:cNvPr id="31" name="TextBox 22"/>
          <p:cNvSpPr txBox="1">
            <a:spLocks noChangeArrowheads="1"/>
          </p:cNvSpPr>
          <p:nvPr/>
        </p:nvSpPr>
        <p:spPr bwMode="auto">
          <a:xfrm>
            <a:off x="6705600" y="2057400"/>
            <a:ext cx="454046"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000000"/>
                </a:solidFill>
                <a:latin typeface="Avenir Book"/>
                <a:cs typeface="Avenir Book"/>
              </a:rPr>
              <a:t>  </a:t>
            </a:r>
            <a:r>
              <a:rPr lang="en-US" b="1" dirty="0" err="1" smtClean="0">
                <a:solidFill>
                  <a:srgbClr val="000000"/>
                </a:solidFill>
                <a:latin typeface="Avenir Book"/>
                <a:cs typeface="Avenir Book"/>
              </a:rPr>
              <a:t>d</a:t>
            </a:r>
            <a:endParaRPr lang="en-US" b="1" dirty="0">
              <a:solidFill>
                <a:srgbClr val="000000"/>
              </a:solidFill>
              <a:latin typeface="Avenir Book"/>
              <a:cs typeface="Avenir Book"/>
            </a:endParaRPr>
          </a:p>
        </p:txBody>
      </p:sp>
      <p:sp>
        <p:nvSpPr>
          <p:cNvPr id="32" name="TextBox 23"/>
          <p:cNvSpPr txBox="1">
            <a:spLocks noChangeArrowheads="1"/>
          </p:cNvSpPr>
          <p:nvPr/>
        </p:nvSpPr>
        <p:spPr bwMode="auto">
          <a:xfrm>
            <a:off x="7010400" y="2057400"/>
            <a:ext cx="505523"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000000"/>
                </a:solidFill>
                <a:latin typeface="Avenir Book"/>
                <a:cs typeface="Avenir Book"/>
              </a:rPr>
              <a:t>   </a:t>
            </a:r>
            <a:r>
              <a:rPr lang="en-US" b="1" dirty="0" err="1" smtClean="0">
                <a:solidFill>
                  <a:srgbClr val="000000"/>
                </a:solidFill>
                <a:latin typeface="Avenir Book"/>
                <a:cs typeface="Avenir Book"/>
              </a:rPr>
              <a:t>e</a:t>
            </a:r>
            <a:endParaRPr lang="en-US" b="1" dirty="0">
              <a:solidFill>
                <a:srgbClr val="000000"/>
              </a:solidFill>
              <a:latin typeface="Avenir Book"/>
              <a:cs typeface="Avenir Book"/>
            </a:endParaRPr>
          </a:p>
        </p:txBody>
      </p:sp>
      <p:sp>
        <p:nvSpPr>
          <p:cNvPr id="34" name="TextBox 19"/>
          <p:cNvSpPr txBox="1">
            <a:spLocks noChangeArrowheads="1"/>
          </p:cNvSpPr>
          <p:nvPr/>
        </p:nvSpPr>
        <p:spPr bwMode="auto">
          <a:xfrm>
            <a:off x="7764462" y="2438400"/>
            <a:ext cx="312738" cy="369888"/>
          </a:xfrm>
          <a:prstGeom prst="rect">
            <a:avLst/>
          </a:prstGeom>
          <a:noFill/>
          <a:ln w="9525">
            <a:noFill/>
            <a:miter lim="800000"/>
            <a:headEnd/>
            <a:tailEnd/>
          </a:ln>
        </p:spPr>
        <p:txBody>
          <a:bodyPr wrap="none">
            <a:prstTxWarp prst="textNoShape">
              <a:avLst/>
            </a:prstTxWarp>
            <a:spAutoFit/>
          </a:bodyPr>
          <a:lstStyle/>
          <a:p>
            <a:r>
              <a:rPr lang="en-US" b="1" dirty="0">
                <a:solidFill>
                  <a:srgbClr val="000000"/>
                </a:solidFill>
                <a:latin typeface="Avenir Book"/>
                <a:cs typeface="Avenir Book"/>
              </a:rPr>
              <a:t>a</a:t>
            </a:r>
          </a:p>
        </p:txBody>
      </p:sp>
      <p:sp>
        <p:nvSpPr>
          <p:cNvPr id="35" name="TextBox 20"/>
          <p:cNvSpPr txBox="1">
            <a:spLocks noChangeArrowheads="1"/>
          </p:cNvSpPr>
          <p:nvPr/>
        </p:nvSpPr>
        <p:spPr bwMode="auto">
          <a:xfrm>
            <a:off x="7743559" y="2895600"/>
            <a:ext cx="325703" cy="369332"/>
          </a:xfrm>
          <a:prstGeom prst="rect">
            <a:avLst/>
          </a:prstGeom>
          <a:noFill/>
          <a:ln w="9525">
            <a:noFill/>
            <a:miter lim="800000"/>
            <a:headEnd/>
            <a:tailEnd/>
          </a:ln>
        </p:spPr>
        <p:txBody>
          <a:bodyPr wrap="none">
            <a:prstTxWarp prst="textNoShape">
              <a:avLst/>
            </a:prstTxWarp>
            <a:spAutoFit/>
          </a:bodyPr>
          <a:lstStyle/>
          <a:p>
            <a:r>
              <a:rPr lang="en-US" b="1" dirty="0" err="1">
                <a:solidFill>
                  <a:srgbClr val="000000"/>
                </a:solidFill>
                <a:latin typeface="Avenir Book"/>
                <a:cs typeface="Avenir Book"/>
              </a:rPr>
              <a:t>b</a:t>
            </a:r>
            <a:endParaRPr lang="en-US" b="1" dirty="0">
              <a:solidFill>
                <a:srgbClr val="000000"/>
              </a:solidFill>
              <a:latin typeface="Avenir Book"/>
              <a:cs typeface="Avenir Book"/>
            </a:endParaRPr>
          </a:p>
        </p:txBody>
      </p:sp>
      <p:sp>
        <p:nvSpPr>
          <p:cNvPr id="36" name="TextBox 21"/>
          <p:cNvSpPr txBox="1">
            <a:spLocks noChangeArrowheads="1"/>
          </p:cNvSpPr>
          <p:nvPr/>
        </p:nvSpPr>
        <p:spPr bwMode="auto">
          <a:xfrm>
            <a:off x="7688262" y="3364468"/>
            <a:ext cx="364202"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000000"/>
                </a:solidFill>
                <a:latin typeface="Avenir Book"/>
                <a:cs typeface="Avenir Book"/>
              </a:rPr>
              <a:t> </a:t>
            </a:r>
            <a:r>
              <a:rPr lang="en-US" b="1" dirty="0" err="1" smtClean="0">
                <a:solidFill>
                  <a:srgbClr val="000000"/>
                </a:solidFill>
                <a:latin typeface="Avenir Book"/>
                <a:cs typeface="Avenir Book"/>
              </a:rPr>
              <a:t>c</a:t>
            </a:r>
            <a:endParaRPr lang="en-US" b="1" dirty="0">
              <a:solidFill>
                <a:srgbClr val="000000"/>
              </a:solidFill>
              <a:latin typeface="Avenir Book"/>
              <a:cs typeface="Avenir Book"/>
            </a:endParaRPr>
          </a:p>
        </p:txBody>
      </p:sp>
      <p:sp>
        <p:nvSpPr>
          <p:cNvPr id="37" name="TextBox 22"/>
          <p:cNvSpPr txBox="1">
            <a:spLocks noChangeArrowheads="1"/>
          </p:cNvSpPr>
          <p:nvPr/>
        </p:nvSpPr>
        <p:spPr bwMode="auto">
          <a:xfrm>
            <a:off x="7612062" y="3821668"/>
            <a:ext cx="454046"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000000"/>
                </a:solidFill>
                <a:latin typeface="Avenir Book"/>
                <a:cs typeface="Avenir Book"/>
              </a:rPr>
              <a:t>  </a:t>
            </a:r>
            <a:r>
              <a:rPr lang="en-US" b="1" dirty="0" err="1" smtClean="0">
                <a:solidFill>
                  <a:srgbClr val="000000"/>
                </a:solidFill>
                <a:latin typeface="Avenir Book"/>
                <a:cs typeface="Avenir Book"/>
              </a:rPr>
              <a:t>d</a:t>
            </a:r>
            <a:endParaRPr lang="en-US" b="1" dirty="0">
              <a:solidFill>
                <a:srgbClr val="000000"/>
              </a:solidFill>
              <a:latin typeface="Avenir Book"/>
              <a:cs typeface="Avenir Book"/>
            </a:endParaRPr>
          </a:p>
        </p:txBody>
      </p:sp>
      <p:sp>
        <p:nvSpPr>
          <p:cNvPr id="38" name="TextBox 23"/>
          <p:cNvSpPr txBox="1">
            <a:spLocks noChangeArrowheads="1"/>
          </p:cNvSpPr>
          <p:nvPr/>
        </p:nvSpPr>
        <p:spPr bwMode="auto">
          <a:xfrm>
            <a:off x="7535862" y="4267200"/>
            <a:ext cx="505523"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000000"/>
                </a:solidFill>
                <a:latin typeface="Avenir Book"/>
                <a:cs typeface="Avenir Book"/>
              </a:rPr>
              <a:t>   </a:t>
            </a:r>
            <a:r>
              <a:rPr lang="en-US" b="1" dirty="0" err="1" smtClean="0">
                <a:solidFill>
                  <a:srgbClr val="000000"/>
                </a:solidFill>
                <a:latin typeface="Avenir Book"/>
                <a:cs typeface="Avenir Book"/>
              </a:rPr>
              <a:t>e</a:t>
            </a:r>
            <a:endParaRPr lang="en-US" b="1" dirty="0">
              <a:solidFill>
                <a:srgbClr val="000000"/>
              </a:solidFill>
              <a:latin typeface="Avenir Book"/>
              <a:cs typeface="Avenir Book"/>
            </a:endParaRPr>
          </a:p>
        </p:txBody>
      </p:sp>
      <p:sp>
        <p:nvSpPr>
          <p:cNvPr id="39" name="Oval 38"/>
          <p:cNvSpPr/>
          <p:nvPr/>
        </p:nvSpPr>
        <p:spPr>
          <a:xfrm>
            <a:off x="1295400" y="2019300"/>
            <a:ext cx="457200" cy="4572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0" name="Oval 39"/>
          <p:cNvSpPr/>
          <p:nvPr/>
        </p:nvSpPr>
        <p:spPr>
          <a:xfrm>
            <a:off x="2590800" y="2324100"/>
            <a:ext cx="457200" cy="4572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1" name="Oval 40"/>
          <p:cNvSpPr/>
          <p:nvPr/>
        </p:nvSpPr>
        <p:spPr>
          <a:xfrm>
            <a:off x="3124200" y="3238500"/>
            <a:ext cx="457200" cy="4572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2" name="Oval 41"/>
          <p:cNvSpPr/>
          <p:nvPr/>
        </p:nvSpPr>
        <p:spPr>
          <a:xfrm>
            <a:off x="1981200" y="3086100"/>
            <a:ext cx="457200" cy="4572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3" name="Oval 42"/>
          <p:cNvSpPr/>
          <p:nvPr/>
        </p:nvSpPr>
        <p:spPr>
          <a:xfrm>
            <a:off x="2057400" y="3848100"/>
            <a:ext cx="457200" cy="4572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4" name="TextBox 43"/>
          <p:cNvSpPr txBox="1"/>
          <p:nvPr/>
        </p:nvSpPr>
        <p:spPr>
          <a:xfrm>
            <a:off x="685800" y="4876800"/>
            <a:ext cx="3779139" cy="1200329"/>
          </a:xfrm>
          <a:prstGeom prst="rect">
            <a:avLst/>
          </a:prstGeom>
          <a:noFill/>
        </p:spPr>
        <p:txBody>
          <a:bodyPr wrap="none" rtlCol="0">
            <a:spAutoFit/>
          </a:bodyPr>
          <a:lstStyle/>
          <a:p>
            <a:r>
              <a:rPr lang="en-US" dirty="0" smtClean="0">
                <a:solidFill>
                  <a:srgbClr val="FF0000"/>
                </a:solidFill>
                <a:latin typeface="Avenir Book"/>
                <a:cs typeface="Avenir Book"/>
              </a:rPr>
              <a:t>Diagonal: each point with itself is 1</a:t>
            </a:r>
          </a:p>
          <a:p>
            <a:r>
              <a:rPr lang="en-US" dirty="0" smtClean="0">
                <a:solidFill>
                  <a:srgbClr val="FF6600"/>
                </a:solidFill>
                <a:latin typeface="Avenir Book"/>
                <a:cs typeface="Avenir Book"/>
              </a:rPr>
              <a:t>Strong links/edges</a:t>
            </a:r>
          </a:p>
          <a:p>
            <a:r>
              <a:rPr lang="en-US" dirty="0" smtClean="0">
                <a:solidFill>
                  <a:srgbClr val="333399">
                    <a:lumMod val="60000"/>
                    <a:lumOff val="40000"/>
                  </a:srgbClr>
                </a:solidFill>
                <a:latin typeface="Avenir Book"/>
                <a:cs typeface="Avenir Book"/>
              </a:rPr>
              <a:t>Weak  links/edges</a:t>
            </a:r>
          </a:p>
          <a:p>
            <a:r>
              <a:rPr lang="en-US" dirty="0" smtClean="0">
                <a:solidFill>
                  <a:srgbClr val="000000">
                    <a:lumMod val="50000"/>
                    <a:lumOff val="50000"/>
                  </a:srgbClr>
                </a:solidFill>
                <a:latin typeface="Avenir Book"/>
                <a:cs typeface="Avenir Book"/>
              </a:rPr>
              <a:t>No links/edges connected</a:t>
            </a:r>
            <a:endParaRPr lang="en-US" dirty="0">
              <a:solidFill>
                <a:srgbClr val="000000">
                  <a:lumMod val="50000"/>
                  <a:lumOff val="50000"/>
                </a:srgbClr>
              </a:solidFill>
              <a:latin typeface="Avenir Book"/>
              <a:cs typeface="Avenir Book"/>
            </a:endParaRPr>
          </a:p>
        </p:txBody>
      </p:sp>
      <p:grpSp>
        <p:nvGrpSpPr>
          <p:cNvPr id="4" name="Group 52"/>
          <p:cNvGrpSpPr/>
          <p:nvPr/>
        </p:nvGrpSpPr>
        <p:grpSpPr>
          <a:xfrm>
            <a:off x="5715000" y="2514599"/>
            <a:ext cx="1981200" cy="2106938"/>
            <a:chOff x="10058400" y="2590800"/>
            <a:chExt cx="1828800" cy="1975314"/>
          </a:xfrm>
        </p:grpSpPr>
        <p:sp>
          <p:nvSpPr>
            <p:cNvPr id="45" name="TextBox 44"/>
            <p:cNvSpPr txBox="1"/>
            <p:nvPr/>
          </p:nvSpPr>
          <p:spPr>
            <a:xfrm>
              <a:off x="10058400" y="2590800"/>
              <a:ext cx="1828800" cy="375114"/>
            </a:xfrm>
            <a:prstGeom prst="rect">
              <a:avLst/>
            </a:prstGeom>
            <a:solidFill>
              <a:schemeClr val="bg1"/>
            </a:solidFill>
          </p:spPr>
          <p:txBody>
            <a:bodyPr wrap="square" rtlCol="0">
              <a:spAutoFit/>
            </a:bodyPr>
            <a:lstStyle/>
            <a:p>
              <a:r>
                <a:rPr lang="en-US" sz="2000" dirty="0" smtClean="0">
                  <a:solidFill>
                    <a:srgbClr val="FF0000"/>
                  </a:solidFill>
                  <a:latin typeface="Avenir Book"/>
                  <a:cs typeface="Avenir Book"/>
                </a:rPr>
                <a:t>1</a:t>
              </a:r>
              <a:r>
                <a:rPr lang="en-US" sz="2000" dirty="0" smtClean="0">
                  <a:solidFill>
                    <a:srgbClr val="000000"/>
                  </a:solidFill>
                  <a:latin typeface="Avenir Book"/>
                  <a:cs typeface="Avenir Book"/>
                </a:rPr>
                <a:t>  </a:t>
              </a:r>
              <a:r>
                <a:rPr lang="en-US" sz="2000" dirty="0" smtClean="0">
                  <a:solidFill>
                    <a:srgbClr val="333399">
                      <a:lumMod val="60000"/>
                      <a:lumOff val="40000"/>
                    </a:srgbClr>
                  </a:solidFill>
                  <a:latin typeface="Avenir Book"/>
                  <a:cs typeface="Avenir Book"/>
                </a:rPr>
                <a:t>.1   .3</a:t>
              </a:r>
              <a:r>
                <a:rPr lang="en-US" sz="2000" dirty="0" smtClean="0">
                  <a:solidFill>
                    <a:srgbClr val="000000"/>
                  </a:solidFill>
                  <a:latin typeface="Avenir Book"/>
                  <a:cs typeface="Avenir Book"/>
                </a:rPr>
                <a:t>   </a:t>
              </a:r>
              <a:r>
                <a:rPr lang="en-US" sz="2000" dirty="0" smtClean="0">
                  <a:solidFill>
                    <a:srgbClr val="FFFFFF">
                      <a:lumMod val="50000"/>
                    </a:srgbClr>
                  </a:solidFill>
                  <a:latin typeface="Avenir Book"/>
                  <a:cs typeface="Avenir Book"/>
                </a:rPr>
                <a:t>0</a:t>
              </a:r>
              <a:r>
                <a:rPr lang="en-US" sz="2000" dirty="0" smtClean="0">
                  <a:solidFill>
                    <a:srgbClr val="000000"/>
                  </a:solidFill>
                  <a:latin typeface="Avenir Book"/>
                  <a:cs typeface="Avenir Book"/>
                </a:rPr>
                <a:t>   </a:t>
              </a:r>
              <a:r>
                <a:rPr lang="en-US" sz="2000" dirty="0" smtClean="0">
                  <a:solidFill>
                    <a:srgbClr val="FFFFFF">
                      <a:lumMod val="50000"/>
                    </a:srgbClr>
                  </a:solidFill>
                  <a:latin typeface="Avenir Book"/>
                  <a:cs typeface="Avenir Book"/>
                </a:rPr>
                <a:t>0</a:t>
              </a:r>
              <a:endParaRPr lang="en-US" sz="2000" dirty="0" smtClean="0">
                <a:solidFill>
                  <a:srgbClr val="000000"/>
                </a:solidFill>
                <a:latin typeface="Avenir Book"/>
                <a:cs typeface="Avenir Book"/>
              </a:endParaRPr>
            </a:p>
          </p:txBody>
        </p:sp>
        <p:sp>
          <p:nvSpPr>
            <p:cNvPr id="46" name="TextBox 45"/>
            <p:cNvSpPr txBox="1"/>
            <p:nvPr/>
          </p:nvSpPr>
          <p:spPr>
            <a:xfrm>
              <a:off x="10058400" y="2947999"/>
              <a:ext cx="1828800" cy="375114"/>
            </a:xfrm>
            <a:prstGeom prst="rect">
              <a:avLst/>
            </a:prstGeom>
            <a:solidFill>
              <a:schemeClr val="bg1"/>
            </a:solidFill>
          </p:spPr>
          <p:txBody>
            <a:bodyPr wrap="square" rtlCol="0">
              <a:spAutoFit/>
            </a:bodyPr>
            <a:lstStyle/>
            <a:p>
              <a:r>
                <a:rPr lang="en-US" sz="2000" dirty="0" smtClean="0">
                  <a:solidFill>
                    <a:srgbClr val="000000"/>
                  </a:solidFill>
                  <a:latin typeface="Avenir Book"/>
                  <a:cs typeface="Avenir Book"/>
                </a:rPr>
                <a:t>0   </a:t>
              </a:r>
              <a:r>
                <a:rPr lang="en-US" sz="2000" dirty="0" smtClean="0">
                  <a:solidFill>
                    <a:srgbClr val="FF0000"/>
                  </a:solidFill>
                  <a:latin typeface="Avenir Book"/>
                  <a:cs typeface="Avenir Book"/>
                </a:rPr>
                <a:t>1</a:t>
              </a:r>
              <a:r>
                <a:rPr lang="en-US" sz="2000" dirty="0" smtClean="0">
                  <a:solidFill>
                    <a:srgbClr val="000000"/>
                  </a:solidFill>
                  <a:latin typeface="Avenir Book"/>
                  <a:cs typeface="Avenir Book"/>
                </a:rPr>
                <a:t>   </a:t>
              </a:r>
              <a:r>
                <a:rPr lang="en-US" sz="2000" dirty="0" smtClean="0">
                  <a:solidFill>
                    <a:srgbClr val="2D2D8A">
                      <a:lumMod val="60000"/>
                      <a:lumOff val="40000"/>
                    </a:srgbClr>
                  </a:solidFill>
                  <a:latin typeface="Avenir Book"/>
                  <a:cs typeface="Avenir Book"/>
                </a:rPr>
                <a:t>.4</a:t>
              </a:r>
              <a:r>
                <a:rPr lang="en-US" sz="2000" dirty="0" smtClean="0">
                  <a:solidFill>
                    <a:srgbClr val="000000"/>
                  </a:solidFill>
                  <a:latin typeface="Avenir Book"/>
                  <a:cs typeface="Avenir Book"/>
                </a:rPr>
                <a:t>   </a:t>
              </a:r>
              <a:r>
                <a:rPr lang="en-US" sz="2000" dirty="0" smtClean="0">
                  <a:solidFill>
                    <a:srgbClr val="FFFFFF">
                      <a:lumMod val="50000"/>
                    </a:srgbClr>
                  </a:solidFill>
                  <a:latin typeface="Avenir Book"/>
                  <a:cs typeface="Avenir Book"/>
                </a:rPr>
                <a:t>0</a:t>
              </a:r>
              <a:r>
                <a:rPr lang="en-US" sz="2000" dirty="0" smtClean="0">
                  <a:solidFill>
                    <a:srgbClr val="000000"/>
                  </a:solidFill>
                  <a:latin typeface="Avenir Book"/>
                  <a:cs typeface="Avenir Book"/>
                </a:rPr>
                <a:t>  </a:t>
              </a:r>
              <a:r>
                <a:rPr lang="en-US" sz="2000" dirty="0" smtClean="0">
                  <a:solidFill>
                    <a:srgbClr val="6B6BCF"/>
                  </a:solidFill>
                  <a:latin typeface="Avenir Book"/>
                  <a:cs typeface="Avenir Book"/>
                </a:rPr>
                <a:t>.2</a:t>
              </a:r>
            </a:p>
          </p:txBody>
        </p:sp>
        <p:sp>
          <p:nvSpPr>
            <p:cNvPr id="47" name="TextBox 46"/>
            <p:cNvSpPr txBox="1"/>
            <p:nvPr/>
          </p:nvSpPr>
          <p:spPr>
            <a:xfrm>
              <a:off x="10058400" y="3400365"/>
              <a:ext cx="1828800" cy="375114"/>
            </a:xfrm>
            <a:prstGeom prst="rect">
              <a:avLst/>
            </a:prstGeom>
            <a:solidFill>
              <a:schemeClr val="bg1"/>
            </a:solidFill>
          </p:spPr>
          <p:txBody>
            <a:bodyPr wrap="square" rtlCol="0">
              <a:spAutoFit/>
            </a:bodyPr>
            <a:lstStyle/>
            <a:p>
              <a:r>
                <a:rPr lang="en-US" sz="2000" dirty="0" smtClean="0">
                  <a:solidFill>
                    <a:srgbClr val="6B6BCF"/>
                  </a:solidFill>
                  <a:latin typeface="Avenir Book"/>
                  <a:cs typeface="Avenir Book"/>
                </a:rPr>
                <a:t>.3  .4   </a:t>
              </a:r>
              <a:r>
                <a:rPr lang="en-US" sz="2000" dirty="0" smtClean="0">
                  <a:solidFill>
                    <a:srgbClr val="FF0000"/>
                  </a:solidFill>
                  <a:latin typeface="Avenir Book"/>
                  <a:cs typeface="Avenir Book"/>
                </a:rPr>
                <a:t>1</a:t>
              </a:r>
              <a:r>
                <a:rPr lang="en-US" sz="2000" dirty="0" smtClean="0">
                  <a:solidFill>
                    <a:srgbClr val="000000"/>
                  </a:solidFill>
                  <a:latin typeface="Avenir Book"/>
                  <a:cs typeface="Avenir Book"/>
                </a:rPr>
                <a:t>  </a:t>
              </a:r>
              <a:r>
                <a:rPr lang="en-US" sz="2000" dirty="0" smtClean="0">
                  <a:solidFill>
                    <a:srgbClr val="FF6600"/>
                  </a:solidFill>
                  <a:latin typeface="Avenir Book"/>
                  <a:cs typeface="Avenir Book"/>
                </a:rPr>
                <a:t>.6  .7</a:t>
              </a:r>
            </a:p>
          </p:txBody>
        </p:sp>
        <p:sp>
          <p:nvSpPr>
            <p:cNvPr id="48" name="TextBox 47"/>
            <p:cNvSpPr txBox="1"/>
            <p:nvPr/>
          </p:nvSpPr>
          <p:spPr>
            <a:xfrm>
              <a:off x="10058400" y="3800475"/>
              <a:ext cx="1828800" cy="375114"/>
            </a:xfrm>
            <a:prstGeom prst="rect">
              <a:avLst/>
            </a:prstGeom>
            <a:solidFill>
              <a:schemeClr val="bg1"/>
            </a:solidFill>
          </p:spPr>
          <p:txBody>
            <a:bodyPr wrap="square" rtlCol="0">
              <a:spAutoFit/>
            </a:bodyPr>
            <a:lstStyle/>
            <a:p>
              <a:r>
                <a:rPr lang="en-US" sz="2000" dirty="0" smtClean="0">
                  <a:solidFill>
                    <a:srgbClr val="FFFFFF">
                      <a:lumMod val="50000"/>
                    </a:srgbClr>
                  </a:solidFill>
                  <a:latin typeface="Avenir Book"/>
                  <a:cs typeface="Avenir Book"/>
                </a:rPr>
                <a:t>0</a:t>
              </a:r>
              <a:r>
                <a:rPr lang="en-US" sz="2000" dirty="0" smtClean="0">
                  <a:solidFill>
                    <a:srgbClr val="000000"/>
                  </a:solidFill>
                  <a:latin typeface="Avenir Book"/>
                  <a:cs typeface="Avenir Book"/>
                </a:rPr>
                <a:t>   </a:t>
              </a:r>
              <a:r>
                <a:rPr lang="en-US" sz="2000" dirty="0" smtClean="0">
                  <a:solidFill>
                    <a:srgbClr val="FFFFFF">
                      <a:lumMod val="50000"/>
                    </a:srgbClr>
                  </a:solidFill>
                  <a:latin typeface="Avenir Book"/>
                  <a:cs typeface="Avenir Book"/>
                </a:rPr>
                <a:t>0</a:t>
              </a:r>
              <a:r>
                <a:rPr lang="en-US" sz="2000" dirty="0" smtClean="0">
                  <a:solidFill>
                    <a:srgbClr val="000000"/>
                  </a:solidFill>
                  <a:latin typeface="Avenir Book"/>
                  <a:cs typeface="Avenir Book"/>
                </a:rPr>
                <a:t>   </a:t>
              </a:r>
              <a:r>
                <a:rPr lang="en-US" sz="2000" dirty="0" smtClean="0">
                  <a:solidFill>
                    <a:srgbClr val="FF6600"/>
                  </a:solidFill>
                  <a:latin typeface="Avenir Book"/>
                  <a:cs typeface="Avenir Book"/>
                </a:rPr>
                <a:t>.6</a:t>
              </a:r>
              <a:r>
                <a:rPr lang="en-US" sz="2000" dirty="0" smtClean="0">
                  <a:solidFill>
                    <a:srgbClr val="000000"/>
                  </a:solidFill>
                  <a:latin typeface="Avenir Book"/>
                  <a:cs typeface="Avenir Book"/>
                </a:rPr>
                <a:t>   </a:t>
              </a:r>
              <a:r>
                <a:rPr lang="en-US" sz="2000" dirty="0" smtClean="0">
                  <a:solidFill>
                    <a:srgbClr val="FF0000"/>
                  </a:solidFill>
                  <a:latin typeface="Avenir Book"/>
                  <a:cs typeface="Avenir Book"/>
                </a:rPr>
                <a:t>1</a:t>
              </a:r>
              <a:r>
                <a:rPr lang="en-US" sz="2000" dirty="0" smtClean="0">
                  <a:solidFill>
                    <a:srgbClr val="000000"/>
                  </a:solidFill>
                  <a:latin typeface="Avenir Book"/>
                  <a:cs typeface="Avenir Book"/>
                </a:rPr>
                <a:t>   </a:t>
              </a:r>
              <a:r>
                <a:rPr lang="en-US" sz="2000" dirty="0" smtClean="0">
                  <a:solidFill>
                    <a:srgbClr val="FF0000"/>
                  </a:solidFill>
                  <a:latin typeface="Avenir Book"/>
                  <a:cs typeface="Avenir Book"/>
                </a:rPr>
                <a:t>1</a:t>
              </a:r>
              <a:endParaRPr lang="en-US" sz="2000" dirty="0" smtClean="0">
                <a:solidFill>
                  <a:srgbClr val="000000"/>
                </a:solidFill>
                <a:latin typeface="Avenir Book"/>
                <a:cs typeface="Avenir Book"/>
              </a:endParaRPr>
            </a:p>
          </p:txBody>
        </p:sp>
        <p:sp>
          <p:nvSpPr>
            <p:cNvPr id="49" name="TextBox 48"/>
            <p:cNvSpPr txBox="1"/>
            <p:nvPr/>
          </p:nvSpPr>
          <p:spPr>
            <a:xfrm>
              <a:off x="10058400" y="4191000"/>
              <a:ext cx="1828800" cy="375114"/>
            </a:xfrm>
            <a:prstGeom prst="rect">
              <a:avLst/>
            </a:prstGeom>
            <a:solidFill>
              <a:schemeClr val="bg1"/>
            </a:solidFill>
          </p:spPr>
          <p:txBody>
            <a:bodyPr wrap="square" rtlCol="0">
              <a:spAutoFit/>
            </a:bodyPr>
            <a:lstStyle/>
            <a:p>
              <a:r>
                <a:rPr lang="en-US" sz="2000" dirty="0" smtClean="0">
                  <a:solidFill>
                    <a:srgbClr val="FFFFFF">
                      <a:lumMod val="50000"/>
                    </a:srgbClr>
                  </a:solidFill>
                  <a:latin typeface="Avenir Book"/>
                  <a:cs typeface="Avenir Book"/>
                </a:rPr>
                <a:t>0</a:t>
              </a:r>
              <a:r>
                <a:rPr lang="en-US" sz="2000" dirty="0" smtClean="0">
                  <a:solidFill>
                    <a:srgbClr val="000000"/>
                  </a:solidFill>
                  <a:latin typeface="Avenir Book"/>
                  <a:cs typeface="Avenir Book"/>
                </a:rPr>
                <a:t>  </a:t>
              </a:r>
              <a:r>
                <a:rPr lang="en-US" sz="2000" dirty="0" smtClean="0">
                  <a:solidFill>
                    <a:srgbClr val="6B6BCF"/>
                  </a:solidFill>
                  <a:latin typeface="Avenir Book"/>
                  <a:cs typeface="Avenir Book"/>
                </a:rPr>
                <a:t>.2</a:t>
              </a:r>
              <a:r>
                <a:rPr lang="en-US" sz="2000" dirty="0" smtClean="0">
                  <a:solidFill>
                    <a:srgbClr val="000000"/>
                  </a:solidFill>
                  <a:latin typeface="Avenir Book"/>
                  <a:cs typeface="Avenir Book"/>
                </a:rPr>
                <a:t>   </a:t>
              </a:r>
              <a:r>
                <a:rPr lang="en-US" sz="2000" dirty="0" smtClean="0">
                  <a:solidFill>
                    <a:srgbClr val="FF6600"/>
                  </a:solidFill>
                  <a:latin typeface="Avenir Book"/>
                  <a:cs typeface="Avenir Book"/>
                </a:rPr>
                <a:t>.7</a:t>
              </a:r>
              <a:r>
                <a:rPr lang="en-US" sz="2000" dirty="0" smtClean="0">
                  <a:solidFill>
                    <a:srgbClr val="000000"/>
                  </a:solidFill>
                  <a:latin typeface="Avenir Book"/>
                  <a:cs typeface="Avenir Book"/>
                </a:rPr>
                <a:t>   </a:t>
              </a:r>
              <a:r>
                <a:rPr lang="en-US" sz="2000" dirty="0" smtClean="0">
                  <a:solidFill>
                    <a:srgbClr val="FF0000"/>
                  </a:solidFill>
                  <a:latin typeface="Avenir Book"/>
                  <a:cs typeface="Avenir Book"/>
                </a:rPr>
                <a:t>1</a:t>
              </a:r>
              <a:r>
                <a:rPr lang="en-US" sz="2000" dirty="0" smtClean="0">
                  <a:solidFill>
                    <a:srgbClr val="000000"/>
                  </a:solidFill>
                  <a:latin typeface="Avenir Book"/>
                  <a:cs typeface="Avenir Book"/>
                </a:rPr>
                <a:t>   </a:t>
              </a:r>
              <a:r>
                <a:rPr lang="en-US" sz="2000" dirty="0" smtClean="0">
                  <a:solidFill>
                    <a:srgbClr val="FF0000"/>
                  </a:solidFill>
                  <a:latin typeface="Avenir Book"/>
                  <a:cs typeface="Avenir Book"/>
                </a:rPr>
                <a:t>1</a:t>
              </a:r>
              <a:endParaRPr lang="en-US" sz="2000" dirty="0" smtClean="0">
                <a:solidFill>
                  <a:srgbClr val="000000"/>
                </a:solidFill>
                <a:latin typeface="Avenir Book"/>
                <a:cs typeface="Avenir Book"/>
              </a:endParaRPr>
            </a:p>
          </p:txBody>
        </p:sp>
      </p:grpSp>
      <p:cxnSp>
        <p:nvCxnSpPr>
          <p:cNvPr id="51" name="Straight Connector 50"/>
          <p:cNvCxnSpPr/>
          <p:nvPr/>
        </p:nvCxnSpPr>
        <p:spPr>
          <a:xfrm flipV="1">
            <a:off x="2362200" y="3467100"/>
            <a:ext cx="914400" cy="5334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410200" y="6324600"/>
            <a:ext cx="2159566" cy="276999"/>
          </a:xfrm>
          <a:prstGeom prst="rect">
            <a:avLst/>
          </a:prstGeom>
          <a:noFill/>
        </p:spPr>
        <p:txBody>
          <a:bodyPr wrap="none" rtlCol="0">
            <a:spAutoFit/>
          </a:bodyPr>
          <a:lstStyle/>
          <a:p>
            <a:r>
              <a:rPr lang="en-US" sz="1200" dirty="0" err="1" smtClean="0">
                <a:solidFill>
                  <a:srgbClr val="000000"/>
                </a:solidFill>
                <a:latin typeface="Avenir Book"/>
                <a:cs typeface="Avenir Book"/>
              </a:rPr>
              <a:t>i,j</a:t>
            </a:r>
            <a:r>
              <a:rPr lang="en-US" sz="1200" dirty="0" smtClean="0">
                <a:solidFill>
                  <a:srgbClr val="000000"/>
                </a:solidFill>
                <a:latin typeface="Avenir Book"/>
                <a:cs typeface="Avenir Book"/>
              </a:rPr>
              <a:t> are the pixels in the image</a:t>
            </a:r>
            <a:endParaRPr lang="en-US" sz="1200"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sz="3600" dirty="0" smtClean="0">
                <a:solidFill>
                  <a:srgbClr val="FF6600"/>
                </a:solidFill>
                <a:latin typeface="Avenir Book"/>
                <a:cs typeface="Avenir Book"/>
              </a:rPr>
              <a:t>Similarity graph construction</a:t>
            </a:r>
            <a:endParaRPr lang="en-US" sz="3600" dirty="0">
              <a:latin typeface="Avenir Book"/>
              <a:cs typeface="Avenir Book"/>
            </a:endParaRPr>
          </a:p>
        </p:txBody>
      </p:sp>
      <p:sp>
        <p:nvSpPr>
          <p:cNvPr id="119" name="Rectangle 118"/>
          <p:cNvSpPr/>
          <p:nvPr/>
        </p:nvSpPr>
        <p:spPr>
          <a:xfrm>
            <a:off x="304800" y="1905000"/>
            <a:ext cx="8229600" cy="369332"/>
          </a:xfrm>
          <a:prstGeom prst="rect">
            <a:avLst/>
          </a:prstGeom>
        </p:spPr>
        <p:txBody>
          <a:bodyPr wrap="square">
            <a:spAutoFit/>
          </a:bodyPr>
          <a:lstStyle/>
          <a:p>
            <a:r>
              <a:rPr lang="en-US" dirty="0" smtClean="0">
                <a:solidFill>
                  <a:srgbClr val="000000"/>
                </a:solidFill>
                <a:latin typeface="Avenir Book"/>
                <a:cs typeface="Avenir Book"/>
              </a:rPr>
              <a:t>Similarity Graphs: Model local neighborhood relations between data points</a:t>
            </a:r>
            <a:endParaRPr lang="en-US" dirty="0">
              <a:solidFill>
                <a:srgbClr val="000000"/>
              </a:solidFill>
              <a:latin typeface="Avenir Book"/>
              <a:cs typeface="Avenir Book"/>
            </a:endParaRPr>
          </a:p>
        </p:txBody>
      </p:sp>
      <p:pic>
        <p:nvPicPr>
          <p:cNvPr id="121" name="Picture 120"/>
          <p:cNvPicPr>
            <a:picLocks noChangeAspect="1"/>
          </p:cNvPicPr>
          <p:nvPr/>
        </p:nvPicPr>
        <p:blipFill>
          <a:blip r:embed="rId2"/>
          <a:stretch>
            <a:fillRect/>
          </a:stretch>
        </p:blipFill>
        <p:spPr>
          <a:xfrm>
            <a:off x="533400" y="5105400"/>
            <a:ext cx="4381500" cy="1473200"/>
          </a:xfrm>
          <a:prstGeom prst="rect">
            <a:avLst/>
          </a:prstGeom>
        </p:spPr>
      </p:pic>
      <p:sp>
        <p:nvSpPr>
          <p:cNvPr id="122" name="Rectangle 121"/>
          <p:cNvSpPr/>
          <p:nvPr/>
        </p:nvSpPr>
        <p:spPr>
          <a:xfrm>
            <a:off x="4800600" y="5943600"/>
            <a:ext cx="3962400" cy="369332"/>
          </a:xfrm>
          <a:prstGeom prst="rect">
            <a:avLst/>
          </a:prstGeom>
        </p:spPr>
        <p:txBody>
          <a:bodyPr wrap="square">
            <a:spAutoFit/>
          </a:bodyPr>
          <a:lstStyle/>
          <a:p>
            <a:r>
              <a:rPr lang="en-US" dirty="0" smtClean="0">
                <a:solidFill>
                  <a:srgbClr val="000000"/>
                </a:solidFill>
                <a:latin typeface="Avenir Book"/>
                <a:cs typeface="Avenir Book"/>
              </a:rPr>
              <a:t>Controls size of neighborhood</a:t>
            </a:r>
            <a:endParaRPr lang="en-US" dirty="0">
              <a:solidFill>
                <a:srgbClr val="000000"/>
              </a:solidFill>
              <a:latin typeface="Avenir Book"/>
              <a:cs typeface="Avenir Book"/>
            </a:endParaRPr>
          </a:p>
        </p:txBody>
      </p:sp>
      <p:pic>
        <p:nvPicPr>
          <p:cNvPr id="123" name="Picture 122"/>
          <p:cNvPicPr>
            <a:picLocks noChangeAspect="1"/>
          </p:cNvPicPr>
          <p:nvPr/>
        </p:nvPicPr>
        <p:blipFill>
          <a:blip r:embed="rId3"/>
          <a:stretch>
            <a:fillRect/>
          </a:stretch>
        </p:blipFill>
        <p:spPr>
          <a:xfrm>
            <a:off x="631870" y="2438400"/>
            <a:ext cx="7673930" cy="2114550"/>
          </a:xfrm>
          <a:prstGeom prst="rect">
            <a:avLst/>
          </a:prstGeom>
        </p:spPr>
      </p:pic>
      <p:pic>
        <p:nvPicPr>
          <p:cNvPr id="124" name="Picture 123"/>
          <p:cNvPicPr>
            <a:picLocks noChangeAspect="1"/>
          </p:cNvPicPr>
          <p:nvPr/>
        </p:nvPicPr>
        <p:blipFill>
          <a:blip r:embed="rId4"/>
          <a:stretch>
            <a:fillRect/>
          </a:stretch>
        </p:blipFill>
        <p:spPr>
          <a:xfrm>
            <a:off x="0" y="0"/>
            <a:ext cx="1572710" cy="1587500"/>
          </a:xfrm>
          <a:prstGeom prst="rect">
            <a:avLst/>
          </a:prstGeom>
        </p:spPr>
      </p:pic>
      <p:pic>
        <p:nvPicPr>
          <p:cNvPr id="125" name="Picture 124"/>
          <p:cNvPicPr>
            <a:picLocks noChangeAspect="1"/>
          </p:cNvPicPr>
          <p:nvPr/>
        </p:nvPicPr>
        <p:blipFill>
          <a:blip r:embed="rId5"/>
          <a:stretch>
            <a:fillRect/>
          </a:stretch>
        </p:blipFill>
        <p:spPr>
          <a:xfrm>
            <a:off x="7699424" y="0"/>
            <a:ext cx="1444576" cy="1682750"/>
          </a:xfrm>
          <a:prstGeom prst="rect">
            <a:avLst/>
          </a:prstGeom>
        </p:spPr>
      </p:pic>
      <p:sp>
        <p:nvSpPr>
          <p:cNvPr id="120" name="Rectangle 119"/>
          <p:cNvSpPr/>
          <p:nvPr/>
        </p:nvSpPr>
        <p:spPr>
          <a:xfrm>
            <a:off x="685800" y="4876800"/>
            <a:ext cx="4161791" cy="369332"/>
          </a:xfrm>
          <a:prstGeom prst="rect">
            <a:avLst/>
          </a:prstGeom>
        </p:spPr>
        <p:txBody>
          <a:bodyPr wrap="none">
            <a:spAutoFit/>
          </a:bodyPr>
          <a:lstStyle/>
          <a:p>
            <a:r>
              <a:rPr lang="en-US" dirty="0" smtClean="0">
                <a:solidFill>
                  <a:srgbClr val="000000"/>
                </a:solidFill>
                <a:latin typeface="Avenir Book"/>
                <a:cs typeface="Avenir Book"/>
              </a:rPr>
              <a:t>E.g. Gaussian kernel similarity function</a:t>
            </a:r>
            <a:endParaRPr lang="en-US" dirty="0">
              <a:solidFill>
                <a:srgbClr val="000000"/>
              </a:solidFill>
              <a:latin typeface="Avenir Book"/>
              <a:cs typeface="Avenir Book"/>
            </a:endParaRPr>
          </a:p>
        </p:txBody>
      </p:sp>
      <p:sp>
        <p:nvSpPr>
          <p:cNvPr id="126" name="Rectangle 12"/>
          <p:cNvSpPr>
            <a:spLocks noChangeArrowheads="1"/>
          </p:cNvSpPr>
          <p:nvPr/>
        </p:nvSpPr>
        <p:spPr bwMode="auto">
          <a:xfrm>
            <a:off x="0" y="6613525"/>
            <a:ext cx="177598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latin typeface="Avenir Book"/>
                <a:cs typeface="Avenir Book"/>
              </a:rPr>
              <a:t>See Forsyth-Ponce chapter</a:t>
            </a:r>
            <a:endParaRPr lang="en-US" sz="1000"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11150" y="0"/>
            <a:ext cx="8229600" cy="1143000"/>
          </a:xfrm>
        </p:spPr>
        <p:txBody>
          <a:bodyPr/>
          <a:lstStyle/>
          <a:p>
            <a:r>
              <a:rPr lang="en-US" dirty="0" smtClean="0">
                <a:solidFill>
                  <a:srgbClr val="FF6600"/>
                </a:solidFill>
                <a:latin typeface="Avenir Book"/>
                <a:cs typeface="Avenir Book"/>
              </a:rPr>
              <a:t>2b- Building Affinity Matrix</a:t>
            </a:r>
            <a:endParaRPr lang="en-US" dirty="0">
              <a:solidFill>
                <a:srgbClr val="FF6600"/>
              </a:solidFill>
              <a:latin typeface="Avenir Book"/>
              <a:cs typeface="Avenir Book"/>
            </a:endParaRPr>
          </a:p>
        </p:txBody>
      </p:sp>
      <p:sp>
        <p:nvSpPr>
          <p:cNvPr id="1514499" name="Rectangle 3"/>
          <p:cNvSpPr>
            <a:spLocks noGrp="1" noChangeArrowheads="1"/>
          </p:cNvSpPr>
          <p:nvPr>
            <p:ph type="body" idx="1"/>
          </p:nvPr>
        </p:nvSpPr>
        <p:spPr>
          <a:xfrm>
            <a:off x="609600" y="6228786"/>
            <a:ext cx="8229600" cy="629214"/>
          </a:xfrm>
        </p:spPr>
        <p:txBody>
          <a:bodyPr>
            <a:normAutofit/>
          </a:bodyPr>
          <a:lstStyle/>
          <a:p>
            <a:pPr marL="457200" indent="-457200">
              <a:buNone/>
            </a:pPr>
            <a:r>
              <a:rPr lang="en-US" sz="2000" dirty="0" smtClean="0">
                <a:latin typeface="Avenir Book"/>
                <a:cs typeface="Avenir Book"/>
              </a:rPr>
              <a:t>  We </a:t>
            </a:r>
            <a:r>
              <a:rPr lang="en-US" sz="2000" dirty="0">
                <a:latin typeface="Avenir Book"/>
                <a:cs typeface="Avenir Book"/>
              </a:rPr>
              <a:t>can do segmentation by finding the </a:t>
            </a:r>
            <a:r>
              <a:rPr lang="en-US" sz="2000" i="1" dirty="0">
                <a:latin typeface="Avenir Book"/>
                <a:cs typeface="Avenir Book"/>
              </a:rPr>
              <a:t>minimum cut</a:t>
            </a:r>
            <a:r>
              <a:rPr lang="en-US" sz="2000" dirty="0">
                <a:latin typeface="Avenir Book"/>
                <a:cs typeface="Avenir Book"/>
              </a:rPr>
              <a:t> in a </a:t>
            </a:r>
            <a:r>
              <a:rPr lang="en-US" sz="2000" dirty="0" smtClean="0">
                <a:latin typeface="Avenir Book"/>
                <a:cs typeface="Avenir Book"/>
              </a:rPr>
              <a:t>graph.</a:t>
            </a:r>
          </a:p>
        </p:txBody>
      </p:sp>
      <p:cxnSp>
        <p:nvCxnSpPr>
          <p:cNvPr id="8" name="Straight Connector 7"/>
          <p:cNvCxnSpPr>
            <a:endCxn id="38" idx="2"/>
          </p:cNvCxnSpPr>
          <p:nvPr/>
        </p:nvCxnSpPr>
        <p:spPr>
          <a:xfrm flipV="1">
            <a:off x="1616335" y="1776631"/>
            <a:ext cx="1143798" cy="1211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853376" y="1782148"/>
            <a:ext cx="1009676" cy="2823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endCxn id="40" idx="1"/>
          </p:cNvCxnSpPr>
          <p:nvPr/>
        </p:nvCxnSpPr>
        <p:spPr>
          <a:xfrm rot="16200000" flipH="1">
            <a:off x="2646792" y="2001806"/>
            <a:ext cx="896565" cy="53601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9" idx="3"/>
            <a:endCxn id="40" idx="7"/>
          </p:cNvCxnSpPr>
          <p:nvPr/>
        </p:nvCxnSpPr>
        <p:spPr>
          <a:xfrm rot="5400000">
            <a:off x="3363352" y="2191181"/>
            <a:ext cx="617164" cy="4366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H="1">
            <a:off x="3743899" y="2243422"/>
            <a:ext cx="702737" cy="3533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41" idx="2"/>
          </p:cNvCxnSpPr>
          <p:nvPr/>
        </p:nvCxnSpPr>
        <p:spPr>
          <a:xfrm>
            <a:off x="3433743" y="2771464"/>
            <a:ext cx="799590" cy="635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3682021" y="2729821"/>
            <a:ext cx="412300" cy="69032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V="1">
            <a:off x="3241200" y="3002105"/>
            <a:ext cx="420768" cy="6955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37" idx="0"/>
          </p:cNvCxnSpPr>
          <p:nvPr/>
        </p:nvCxnSpPr>
        <p:spPr>
          <a:xfrm rot="16200000" flipV="1">
            <a:off x="1174790" y="2315916"/>
            <a:ext cx="1226386" cy="4128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1165177" y="2245016"/>
            <a:ext cx="694265" cy="10463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35" idx="5"/>
          </p:cNvCxnSpPr>
          <p:nvPr/>
        </p:nvCxnSpPr>
        <p:spPr>
          <a:xfrm rot="10800000">
            <a:off x="1488319" y="2752866"/>
            <a:ext cx="460828" cy="44026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1123522" y="2682195"/>
            <a:ext cx="238731" cy="36647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37" idx="2"/>
          </p:cNvCxnSpPr>
          <p:nvPr/>
        </p:nvCxnSpPr>
        <p:spPr>
          <a:xfrm>
            <a:off x="1031325" y="3016994"/>
            <a:ext cx="899073" cy="18203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42" idx="2"/>
          </p:cNvCxnSpPr>
          <p:nvPr/>
        </p:nvCxnSpPr>
        <p:spPr>
          <a:xfrm>
            <a:off x="2058414" y="3199033"/>
            <a:ext cx="1375328" cy="9313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321519" y="1539814"/>
            <a:ext cx="313009" cy="369332"/>
          </a:xfrm>
          <a:prstGeom prst="rect">
            <a:avLst/>
          </a:prstGeom>
          <a:noFill/>
        </p:spPr>
        <p:txBody>
          <a:bodyPr wrap="none" rtlCol="0">
            <a:spAutoFit/>
          </a:bodyPr>
          <a:lstStyle/>
          <a:p>
            <a:r>
              <a:rPr lang="en-US" dirty="0">
                <a:solidFill>
                  <a:srgbClr val="000000"/>
                </a:solidFill>
                <a:latin typeface="Avenir Book"/>
                <a:cs typeface="Avenir Book"/>
              </a:rPr>
              <a:t>1</a:t>
            </a:r>
          </a:p>
        </p:txBody>
      </p:sp>
      <p:sp>
        <p:nvSpPr>
          <p:cNvPr id="23" name="TextBox 22"/>
          <p:cNvSpPr txBox="1"/>
          <p:nvPr/>
        </p:nvSpPr>
        <p:spPr>
          <a:xfrm>
            <a:off x="4121111" y="2119531"/>
            <a:ext cx="313009" cy="369332"/>
          </a:xfrm>
          <a:prstGeom prst="rect">
            <a:avLst/>
          </a:prstGeom>
          <a:noFill/>
        </p:spPr>
        <p:txBody>
          <a:bodyPr wrap="none" rtlCol="0">
            <a:spAutoFit/>
          </a:bodyPr>
          <a:lstStyle/>
          <a:p>
            <a:r>
              <a:rPr lang="en-US" dirty="0" smtClean="0">
                <a:solidFill>
                  <a:srgbClr val="000000"/>
                </a:solidFill>
                <a:latin typeface="Avenir Book"/>
                <a:cs typeface="Avenir Book"/>
              </a:rPr>
              <a:t>2</a:t>
            </a:r>
            <a:endParaRPr lang="en-US" dirty="0">
              <a:solidFill>
                <a:srgbClr val="000000"/>
              </a:solidFill>
              <a:latin typeface="Avenir Book"/>
              <a:cs typeface="Avenir Book"/>
            </a:endParaRPr>
          </a:p>
        </p:txBody>
      </p:sp>
      <p:sp>
        <p:nvSpPr>
          <p:cNvPr id="24" name="TextBox 23"/>
          <p:cNvSpPr txBox="1"/>
          <p:nvPr/>
        </p:nvSpPr>
        <p:spPr>
          <a:xfrm>
            <a:off x="3853319" y="2977866"/>
            <a:ext cx="313009" cy="369332"/>
          </a:xfrm>
          <a:prstGeom prst="rect">
            <a:avLst/>
          </a:prstGeom>
          <a:noFill/>
        </p:spPr>
        <p:txBody>
          <a:bodyPr wrap="none" rtlCol="0">
            <a:spAutoFit/>
          </a:bodyPr>
          <a:lstStyle/>
          <a:p>
            <a:r>
              <a:rPr lang="en-US" dirty="0">
                <a:solidFill>
                  <a:srgbClr val="000000"/>
                </a:solidFill>
                <a:latin typeface="Avenir Book"/>
                <a:cs typeface="Avenir Book"/>
              </a:rPr>
              <a:t>1</a:t>
            </a:r>
          </a:p>
        </p:txBody>
      </p:sp>
      <p:sp>
        <p:nvSpPr>
          <p:cNvPr id="25" name="TextBox 24"/>
          <p:cNvSpPr txBox="1"/>
          <p:nvPr/>
        </p:nvSpPr>
        <p:spPr>
          <a:xfrm>
            <a:off x="1798317" y="2348764"/>
            <a:ext cx="313009" cy="369332"/>
          </a:xfrm>
          <a:prstGeom prst="rect">
            <a:avLst/>
          </a:prstGeom>
          <a:noFill/>
        </p:spPr>
        <p:txBody>
          <a:bodyPr wrap="none" rtlCol="0">
            <a:spAutoFit/>
          </a:bodyPr>
          <a:lstStyle/>
          <a:p>
            <a:r>
              <a:rPr lang="en-US" dirty="0" smtClean="0">
                <a:solidFill>
                  <a:srgbClr val="000000"/>
                </a:solidFill>
                <a:latin typeface="Avenir Book"/>
                <a:cs typeface="Avenir Book"/>
              </a:rPr>
              <a:t>2</a:t>
            </a:r>
            <a:endParaRPr lang="en-US" dirty="0">
              <a:solidFill>
                <a:srgbClr val="000000"/>
              </a:solidFill>
              <a:latin typeface="Avenir Book"/>
              <a:cs typeface="Avenir Book"/>
            </a:endParaRPr>
          </a:p>
        </p:txBody>
      </p:sp>
      <p:sp>
        <p:nvSpPr>
          <p:cNvPr id="26" name="TextBox 25"/>
          <p:cNvSpPr txBox="1"/>
          <p:nvPr/>
        </p:nvSpPr>
        <p:spPr>
          <a:xfrm>
            <a:off x="1166800" y="2164098"/>
            <a:ext cx="313009" cy="369332"/>
          </a:xfrm>
          <a:prstGeom prst="rect">
            <a:avLst/>
          </a:prstGeom>
          <a:noFill/>
        </p:spPr>
        <p:txBody>
          <a:bodyPr wrap="none" rtlCol="0">
            <a:spAutoFit/>
          </a:bodyPr>
          <a:lstStyle/>
          <a:p>
            <a:r>
              <a:rPr lang="en-US" dirty="0" smtClean="0">
                <a:solidFill>
                  <a:srgbClr val="000000"/>
                </a:solidFill>
                <a:latin typeface="Avenir Book"/>
                <a:cs typeface="Avenir Book"/>
              </a:rPr>
              <a:t>2</a:t>
            </a:r>
            <a:endParaRPr lang="en-US" dirty="0">
              <a:solidFill>
                <a:srgbClr val="000000"/>
              </a:solidFill>
              <a:latin typeface="Avenir Book"/>
              <a:cs typeface="Avenir Book"/>
            </a:endParaRPr>
          </a:p>
        </p:txBody>
      </p:sp>
      <p:sp>
        <p:nvSpPr>
          <p:cNvPr id="27" name="TextBox 26"/>
          <p:cNvSpPr txBox="1"/>
          <p:nvPr/>
        </p:nvSpPr>
        <p:spPr>
          <a:xfrm>
            <a:off x="1228221" y="3135533"/>
            <a:ext cx="313009" cy="369332"/>
          </a:xfrm>
          <a:prstGeom prst="rect">
            <a:avLst/>
          </a:prstGeom>
          <a:noFill/>
        </p:spPr>
        <p:txBody>
          <a:bodyPr wrap="none" rtlCol="0">
            <a:spAutoFit/>
          </a:bodyPr>
          <a:lstStyle/>
          <a:p>
            <a:r>
              <a:rPr lang="en-US" dirty="0" smtClean="0">
                <a:solidFill>
                  <a:srgbClr val="000000"/>
                </a:solidFill>
                <a:latin typeface="Avenir Book"/>
                <a:cs typeface="Avenir Book"/>
              </a:rPr>
              <a:t>2</a:t>
            </a:r>
            <a:endParaRPr lang="en-US" dirty="0">
              <a:solidFill>
                <a:srgbClr val="000000"/>
              </a:solidFill>
              <a:latin typeface="Avenir Book"/>
              <a:cs typeface="Avenir Book"/>
            </a:endParaRPr>
          </a:p>
        </p:txBody>
      </p:sp>
      <p:sp>
        <p:nvSpPr>
          <p:cNvPr id="28" name="TextBox 27"/>
          <p:cNvSpPr txBox="1"/>
          <p:nvPr/>
        </p:nvSpPr>
        <p:spPr>
          <a:xfrm>
            <a:off x="968896" y="2569864"/>
            <a:ext cx="313009" cy="369332"/>
          </a:xfrm>
          <a:prstGeom prst="rect">
            <a:avLst/>
          </a:prstGeom>
          <a:noFill/>
        </p:spPr>
        <p:txBody>
          <a:bodyPr wrap="none" rtlCol="0">
            <a:spAutoFit/>
          </a:bodyPr>
          <a:lstStyle/>
          <a:p>
            <a:r>
              <a:rPr lang="en-US" dirty="0">
                <a:solidFill>
                  <a:srgbClr val="000000"/>
                </a:solidFill>
                <a:latin typeface="Avenir Book"/>
                <a:cs typeface="Avenir Book"/>
              </a:rPr>
              <a:t>5</a:t>
            </a:r>
          </a:p>
        </p:txBody>
      </p:sp>
      <p:sp>
        <p:nvSpPr>
          <p:cNvPr id="29" name="TextBox 28"/>
          <p:cNvSpPr txBox="1"/>
          <p:nvPr/>
        </p:nvSpPr>
        <p:spPr>
          <a:xfrm>
            <a:off x="3712222" y="2402132"/>
            <a:ext cx="313009" cy="369332"/>
          </a:xfrm>
          <a:prstGeom prst="rect">
            <a:avLst/>
          </a:prstGeom>
          <a:noFill/>
        </p:spPr>
        <p:txBody>
          <a:bodyPr wrap="none" rtlCol="0">
            <a:spAutoFit/>
          </a:bodyPr>
          <a:lstStyle/>
          <a:p>
            <a:r>
              <a:rPr lang="en-US" dirty="0" smtClean="0">
                <a:solidFill>
                  <a:srgbClr val="000000"/>
                </a:solidFill>
                <a:latin typeface="Avenir Book"/>
                <a:cs typeface="Avenir Book"/>
              </a:rPr>
              <a:t>4</a:t>
            </a:r>
            <a:endParaRPr lang="en-US" dirty="0">
              <a:solidFill>
                <a:srgbClr val="000000"/>
              </a:solidFill>
              <a:latin typeface="Avenir Book"/>
              <a:cs typeface="Avenir Book"/>
            </a:endParaRPr>
          </a:p>
        </p:txBody>
      </p:sp>
      <p:sp>
        <p:nvSpPr>
          <p:cNvPr id="30" name="TextBox 29"/>
          <p:cNvSpPr txBox="1"/>
          <p:nvPr/>
        </p:nvSpPr>
        <p:spPr>
          <a:xfrm>
            <a:off x="3115148" y="2064498"/>
            <a:ext cx="313009" cy="369332"/>
          </a:xfrm>
          <a:prstGeom prst="rect">
            <a:avLst/>
          </a:prstGeom>
          <a:noFill/>
        </p:spPr>
        <p:txBody>
          <a:bodyPr wrap="none" rtlCol="0">
            <a:spAutoFit/>
          </a:bodyPr>
          <a:lstStyle/>
          <a:p>
            <a:r>
              <a:rPr lang="en-US" dirty="0" smtClean="0">
                <a:solidFill>
                  <a:srgbClr val="000000"/>
                </a:solidFill>
                <a:latin typeface="Avenir Book"/>
                <a:cs typeface="Avenir Book"/>
              </a:rPr>
              <a:t>3</a:t>
            </a:r>
            <a:endParaRPr lang="en-US" dirty="0">
              <a:solidFill>
                <a:srgbClr val="000000"/>
              </a:solidFill>
              <a:latin typeface="Avenir Book"/>
              <a:cs typeface="Avenir Book"/>
            </a:endParaRPr>
          </a:p>
        </p:txBody>
      </p:sp>
      <p:sp>
        <p:nvSpPr>
          <p:cNvPr id="31" name="TextBox 30"/>
          <p:cNvSpPr txBox="1"/>
          <p:nvPr/>
        </p:nvSpPr>
        <p:spPr>
          <a:xfrm>
            <a:off x="3623179" y="2722264"/>
            <a:ext cx="313009" cy="369332"/>
          </a:xfrm>
          <a:prstGeom prst="rect">
            <a:avLst/>
          </a:prstGeom>
          <a:noFill/>
        </p:spPr>
        <p:txBody>
          <a:bodyPr wrap="none" rtlCol="0">
            <a:spAutoFit/>
          </a:bodyPr>
          <a:lstStyle/>
          <a:p>
            <a:r>
              <a:rPr lang="en-US" dirty="0" smtClean="0">
                <a:solidFill>
                  <a:srgbClr val="000000"/>
                </a:solidFill>
                <a:latin typeface="Avenir Book"/>
                <a:cs typeface="Avenir Book"/>
              </a:rPr>
              <a:t>7</a:t>
            </a:r>
            <a:endParaRPr lang="en-US" dirty="0">
              <a:solidFill>
                <a:srgbClr val="000000"/>
              </a:solidFill>
              <a:latin typeface="Avenir Book"/>
              <a:cs typeface="Avenir Book"/>
            </a:endParaRPr>
          </a:p>
        </p:txBody>
      </p:sp>
      <p:sp>
        <p:nvSpPr>
          <p:cNvPr id="32" name="TextBox 31"/>
          <p:cNvSpPr txBox="1"/>
          <p:nvPr/>
        </p:nvSpPr>
        <p:spPr>
          <a:xfrm>
            <a:off x="1930398" y="1501464"/>
            <a:ext cx="505523" cy="369332"/>
          </a:xfrm>
          <a:prstGeom prst="rect">
            <a:avLst/>
          </a:prstGeom>
          <a:noFill/>
        </p:spPr>
        <p:txBody>
          <a:bodyPr wrap="none" rtlCol="0">
            <a:spAutoFit/>
          </a:bodyPr>
          <a:lstStyle/>
          <a:p>
            <a:r>
              <a:rPr lang="en-US" dirty="0" smtClean="0">
                <a:solidFill>
                  <a:srgbClr val="000000"/>
                </a:solidFill>
                <a:latin typeface="Avenir Book"/>
                <a:cs typeface="Avenir Book"/>
              </a:rPr>
              <a:t>0.1</a:t>
            </a:r>
            <a:endParaRPr lang="en-US" dirty="0">
              <a:solidFill>
                <a:srgbClr val="000000"/>
              </a:solidFill>
              <a:latin typeface="Avenir Book"/>
              <a:cs typeface="Avenir Book"/>
            </a:endParaRPr>
          </a:p>
        </p:txBody>
      </p:sp>
      <p:sp>
        <p:nvSpPr>
          <p:cNvPr id="33" name="TextBox 32"/>
          <p:cNvSpPr txBox="1"/>
          <p:nvPr/>
        </p:nvSpPr>
        <p:spPr>
          <a:xfrm>
            <a:off x="2411223" y="3244565"/>
            <a:ext cx="505523" cy="369332"/>
          </a:xfrm>
          <a:prstGeom prst="rect">
            <a:avLst/>
          </a:prstGeom>
          <a:noFill/>
        </p:spPr>
        <p:txBody>
          <a:bodyPr wrap="none" rtlCol="0">
            <a:spAutoFit/>
          </a:bodyPr>
          <a:lstStyle/>
          <a:p>
            <a:r>
              <a:rPr lang="en-US" dirty="0" smtClean="0">
                <a:solidFill>
                  <a:srgbClr val="000000"/>
                </a:solidFill>
                <a:latin typeface="Avenir Book"/>
                <a:cs typeface="Avenir Book"/>
              </a:rPr>
              <a:t>0.1</a:t>
            </a:r>
            <a:endParaRPr lang="en-US" dirty="0">
              <a:solidFill>
                <a:srgbClr val="000000"/>
              </a:solidFill>
              <a:latin typeface="Avenir Book"/>
              <a:cs typeface="Avenir Book"/>
            </a:endParaRPr>
          </a:p>
        </p:txBody>
      </p:sp>
      <p:sp>
        <p:nvSpPr>
          <p:cNvPr id="34" name="Oval 33"/>
          <p:cNvSpPr/>
          <p:nvPr/>
        </p:nvSpPr>
        <p:spPr>
          <a:xfrm>
            <a:off x="1507067" y="1840131"/>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35" name="Oval 34"/>
          <p:cNvSpPr/>
          <p:nvPr/>
        </p:nvSpPr>
        <p:spPr>
          <a:xfrm>
            <a:off x="1379051" y="2644464"/>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36" name="Oval 35"/>
          <p:cNvSpPr/>
          <p:nvPr/>
        </p:nvSpPr>
        <p:spPr>
          <a:xfrm>
            <a:off x="967316" y="2949264"/>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37" name="Oval 36"/>
          <p:cNvSpPr/>
          <p:nvPr/>
        </p:nvSpPr>
        <p:spPr>
          <a:xfrm>
            <a:off x="1930398" y="3135533"/>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38" name="Oval 37"/>
          <p:cNvSpPr/>
          <p:nvPr/>
        </p:nvSpPr>
        <p:spPr>
          <a:xfrm>
            <a:off x="2760133" y="1713131"/>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39" name="Oval 38"/>
          <p:cNvSpPr/>
          <p:nvPr/>
        </p:nvSpPr>
        <p:spPr>
          <a:xfrm>
            <a:off x="3871519" y="1992531"/>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40" name="Oval 39"/>
          <p:cNvSpPr/>
          <p:nvPr/>
        </p:nvSpPr>
        <p:spPr>
          <a:xfrm>
            <a:off x="3344333" y="2699497"/>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41" name="Oval 40"/>
          <p:cNvSpPr/>
          <p:nvPr/>
        </p:nvSpPr>
        <p:spPr>
          <a:xfrm>
            <a:off x="4233333" y="2771464"/>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42" name="Oval 41"/>
          <p:cNvSpPr/>
          <p:nvPr/>
        </p:nvSpPr>
        <p:spPr>
          <a:xfrm>
            <a:off x="3433742" y="3228665"/>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43" name="TextBox 42"/>
          <p:cNvSpPr txBox="1"/>
          <p:nvPr/>
        </p:nvSpPr>
        <p:spPr>
          <a:xfrm>
            <a:off x="418238" y="1066800"/>
            <a:ext cx="2043997" cy="369332"/>
          </a:xfrm>
          <a:prstGeom prst="rect">
            <a:avLst/>
          </a:prstGeom>
          <a:noFill/>
        </p:spPr>
        <p:txBody>
          <a:bodyPr wrap="none" rtlCol="0">
            <a:spAutoFit/>
          </a:bodyPr>
          <a:lstStyle/>
          <a:p>
            <a:r>
              <a:rPr lang="en-US" dirty="0" smtClean="0">
                <a:solidFill>
                  <a:srgbClr val="000000"/>
                </a:solidFill>
                <a:latin typeface="Avenir Book"/>
                <a:cs typeface="Avenir Book"/>
              </a:rPr>
              <a:t>A weighted graph</a:t>
            </a:r>
            <a:endParaRPr lang="en-US" dirty="0">
              <a:solidFill>
                <a:srgbClr val="000000"/>
              </a:solidFill>
              <a:latin typeface="Avenir Book"/>
              <a:cs typeface="Avenir Book"/>
            </a:endParaRPr>
          </a:p>
        </p:txBody>
      </p:sp>
      <p:sp>
        <p:nvSpPr>
          <p:cNvPr id="44" name="TextBox 43"/>
          <p:cNvSpPr txBox="1"/>
          <p:nvPr/>
        </p:nvSpPr>
        <p:spPr>
          <a:xfrm>
            <a:off x="4592452" y="1066800"/>
            <a:ext cx="4338434" cy="646331"/>
          </a:xfrm>
          <a:prstGeom prst="rect">
            <a:avLst/>
          </a:prstGeom>
          <a:noFill/>
        </p:spPr>
        <p:txBody>
          <a:bodyPr wrap="none" rtlCol="0">
            <a:spAutoFit/>
          </a:bodyPr>
          <a:lstStyle/>
          <a:p>
            <a:r>
              <a:rPr lang="en-US" dirty="0" smtClean="0">
                <a:solidFill>
                  <a:srgbClr val="000000"/>
                </a:solidFill>
                <a:latin typeface="Avenir Book"/>
                <a:cs typeface="Avenir Book"/>
              </a:rPr>
              <a:t>Weight matrix associated with the graph</a:t>
            </a:r>
          </a:p>
          <a:p>
            <a:r>
              <a:rPr lang="en-US" dirty="0" smtClean="0">
                <a:solidFill>
                  <a:srgbClr val="000000"/>
                </a:solidFill>
                <a:latin typeface="Avenir Book"/>
                <a:cs typeface="Avenir Book"/>
              </a:rPr>
              <a:t>(larger values are lighter)</a:t>
            </a:r>
            <a:endParaRPr lang="en-US" dirty="0">
              <a:solidFill>
                <a:srgbClr val="000000"/>
              </a:solidFill>
              <a:latin typeface="Avenir Book"/>
              <a:cs typeface="Avenir Book"/>
            </a:endParaRPr>
          </a:p>
        </p:txBody>
      </p:sp>
      <p:grpSp>
        <p:nvGrpSpPr>
          <p:cNvPr id="2" name="Group 44"/>
          <p:cNvGrpSpPr/>
          <p:nvPr/>
        </p:nvGrpSpPr>
        <p:grpSpPr>
          <a:xfrm>
            <a:off x="1125648" y="3858487"/>
            <a:ext cx="3466804" cy="1965051"/>
            <a:chOff x="1119716" y="4286589"/>
            <a:chExt cx="3466804" cy="1965051"/>
          </a:xfrm>
        </p:grpSpPr>
        <p:cxnSp>
          <p:nvCxnSpPr>
            <p:cNvPr id="46" name="Straight Connector 45"/>
            <p:cNvCxnSpPr/>
            <p:nvPr/>
          </p:nvCxnSpPr>
          <p:spPr>
            <a:xfrm>
              <a:off x="3005776" y="4528923"/>
              <a:ext cx="1009676" cy="2823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74" idx="1"/>
            </p:cNvCxnSpPr>
            <p:nvPr/>
          </p:nvCxnSpPr>
          <p:spPr>
            <a:xfrm rot="16200000" flipH="1">
              <a:off x="2799192" y="4748581"/>
              <a:ext cx="896565" cy="53601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73" idx="3"/>
              <a:endCxn id="74" idx="7"/>
            </p:cNvCxnSpPr>
            <p:nvPr/>
          </p:nvCxnSpPr>
          <p:spPr>
            <a:xfrm rot="5400000">
              <a:off x="3515752" y="4937956"/>
              <a:ext cx="617164" cy="4366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6200000" flipH="1">
              <a:off x="3896299" y="4990197"/>
              <a:ext cx="702737" cy="3533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75" idx="2"/>
            </p:cNvCxnSpPr>
            <p:nvPr/>
          </p:nvCxnSpPr>
          <p:spPr>
            <a:xfrm>
              <a:off x="3586143" y="5518239"/>
              <a:ext cx="799590" cy="635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flipH="1" flipV="1">
              <a:off x="3834421" y="5476596"/>
              <a:ext cx="412300" cy="69032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flipV="1">
              <a:off x="3393600" y="5748880"/>
              <a:ext cx="420768" cy="6955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71" idx="0"/>
            </p:cNvCxnSpPr>
            <p:nvPr/>
          </p:nvCxnSpPr>
          <p:spPr>
            <a:xfrm rot="16200000" flipV="1">
              <a:off x="1327190" y="5062691"/>
              <a:ext cx="1226386" cy="4128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flipH="1" flipV="1">
              <a:off x="1317577" y="4991791"/>
              <a:ext cx="694265" cy="10463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69" idx="5"/>
            </p:cNvCxnSpPr>
            <p:nvPr/>
          </p:nvCxnSpPr>
          <p:spPr>
            <a:xfrm rot="10800000">
              <a:off x="1640719" y="5499641"/>
              <a:ext cx="460828" cy="44026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1275922" y="5428970"/>
              <a:ext cx="238731" cy="36647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endCxn id="71" idx="2"/>
            </p:cNvCxnSpPr>
            <p:nvPr/>
          </p:nvCxnSpPr>
          <p:spPr>
            <a:xfrm>
              <a:off x="1183725" y="5763769"/>
              <a:ext cx="899073" cy="18203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3473919" y="4286589"/>
              <a:ext cx="313009" cy="369332"/>
            </a:xfrm>
            <a:prstGeom prst="rect">
              <a:avLst/>
            </a:prstGeom>
            <a:noFill/>
          </p:spPr>
          <p:txBody>
            <a:bodyPr wrap="none" rtlCol="0">
              <a:spAutoFit/>
            </a:bodyPr>
            <a:lstStyle/>
            <a:p>
              <a:r>
                <a:rPr lang="en-US" dirty="0">
                  <a:solidFill>
                    <a:srgbClr val="000000"/>
                  </a:solidFill>
                  <a:latin typeface="Avenir Book"/>
                  <a:cs typeface="Avenir Book"/>
                </a:rPr>
                <a:t>1</a:t>
              </a:r>
            </a:p>
          </p:txBody>
        </p:sp>
        <p:sp>
          <p:nvSpPr>
            <p:cNvPr id="59" name="TextBox 58"/>
            <p:cNvSpPr txBox="1"/>
            <p:nvPr/>
          </p:nvSpPr>
          <p:spPr>
            <a:xfrm>
              <a:off x="4273511" y="4866306"/>
              <a:ext cx="313009" cy="369332"/>
            </a:xfrm>
            <a:prstGeom prst="rect">
              <a:avLst/>
            </a:prstGeom>
            <a:noFill/>
          </p:spPr>
          <p:txBody>
            <a:bodyPr wrap="none" rtlCol="0">
              <a:spAutoFit/>
            </a:bodyPr>
            <a:lstStyle/>
            <a:p>
              <a:r>
                <a:rPr lang="en-US" dirty="0" smtClean="0">
                  <a:solidFill>
                    <a:srgbClr val="000000"/>
                  </a:solidFill>
                  <a:latin typeface="Avenir Book"/>
                  <a:cs typeface="Avenir Book"/>
                </a:rPr>
                <a:t>2</a:t>
              </a:r>
              <a:endParaRPr lang="en-US" dirty="0">
                <a:solidFill>
                  <a:srgbClr val="000000"/>
                </a:solidFill>
                <a:latin typeface="Avenir Book"/>
                <a:cs typeface="Avenir Book"/>
              </a:endParaRPr>
            </a:p>
          </p:txBody>
        </p:sp>
        <p:sp>
          <p:nvSpPr>
            <p:cNvPr id="60" name="TextBox 59"/>
            <p:cNvSpPr txBox="1"/>
            <p:nvPr/>
          </p:nvSpPr>
          <p:spPr>
            <a:xfrm>
              <a:off x="4005719" y="5724641"/>
              <a:ext cx="313009" cy="369332"/>
            </a:xfrm>
            <a:prstGeom prst="rect">
              <a:avLst/>
            </a:prstGeom>
            <a:noFill/>
          </p:spPr>
          <p:txBody>
            <a:bodyPr wrap="none" rtlCol="0">
              <a:spAutoFit/>
            </a:bodyPr>
            <a:lstStyle/>
            <a:p>
              <a:r>
                <a:rPr lang="en-US" dirty="0">
                  <a:solidFill>
                    <a:srgbClr val="000000"/>
                  </a:solidFill>
                  <a:latin typeface="Avenir Book"/>
                  <a:cs typeface="Avenir Book"/>
                </a:rPr>
                <a:t>1</a:t>
              </a:r>
            </a:p>
          </p:txBody>
        </p:sp>
        <p:sp>
          <p:nvSpPr>
            <p:cNvPr id="61" name="TextBox 60"/>
            <p:cNvSpPr txBox="1"/>
            <p:nvPr/>
          </p:nvSpPr>
          <p:spPr>
            <a:xfrm>
              <a:off x="1950717" y="5095539"/>
              <a:ext cx="313009" cy="369332"/>
            </a:xfrm>
            <a:prstGeom prst="rect">
              <a:avLst/>
            </a:prstGeom>
            <a:noFill/>
          </p:spPr>
          <p:txBody>
            <a:bodyPr wrap="none" rtlCol="0">
              <a:spAutoFit/>
            </a:bodyPr>
            <a:lstStyle/>
            <a:p>
              <a:r>
                <a:rPr lang="en-US" dirty="0" smtClean="0">
                  <a:solidFill>
                    <a:srgbClr val="000000"/>
                  </a:solidFill>
                  <a:latin typeface="Avenir Book"/>
                  <a:cs typeface="Avenir Book"/>
                </a:rPr>
                <a:t>2</a:t>
              </a:r>
              <a:endParaRPr lang="en-US" dirty="0">
                <a:solidFill>
                  <a:srgbClr val="000000"/>
                </a:solidFill>
                <a:latin typeface="Avenir Book"/>
                <a:cs typeface="Avenir Book"/>
              </a:endParaRPr>
            </a:p>
          </p:txBody>
        </p:sp>
        <p:sp>
          <p:nvSpPr>
            <p:cNvPr id="62" name="TextBox 61"/>
            <p:cNvSpPr txBox="1"/>
            <p:nvPr/>
          </p:nvSpPr>
          <p:spPr>
            <a:xfrm>
              <a:off x="1319200" y="4910873"/>
              <a:ext cx="313009" cy="369332"/>
            </a:xfrm>
            <a:prstGeom prst="rect">
              <a:avLst/>
            </a:prstGeom>
            <a:noFill/>
          </p:spPr>
          <p:txBody>
            <a:bodyPr wrap="none" rtlCol="0">
              <a:spAutoFit/>
            </a:bodyPr>
            <a:lstStyle/>
            <a:p>
              <a:r>
                <a:rPr lang="en-US" dirty="0" smtClean="0">
                  <a:solidFill>
                    <a:srgbClr val="000000"/>
                  </a:solidFill>
                  <a:latin typeface="Avenir Book"/>
                  <a:cs typeface="Avenir Book"/>
                </a:rPr>
                <a:t>2</a:t>
              </a:r>
              <a:endParaRPr lang="en-US" dirty="0">
                <a:solidFill>
                  <a:srgbClr val="000000"/>
                </a:solidFill>
                <a:latin typeface="Avenir Book"/>
                <a:cs typeface="Avenir Book"/>
              </a:endParaRPr>
            </a:p>
          </p:txBody>
        </p:sp>
        <p:sp>
          <p:nvSpPr>
            <p:cNvPr id="63" name="TextBox 62"/>
            <p:cNvSpPr txBox="1"/>
            <p:nvPr/>
          </p:nvSpPr>
          <p:spPr>
            <a:xfrm>
              <a:off x="1380621" y="5882308"/>
              <a:ext cx="313009" cy="369332"/>
            </a:xfrm>
            <a:prstGeom prst="rect">
              <a:avLst/>
            </a:prstGeom>
            <a:noFill/>
          </p:spPr>
          <p:txBody>
            <a:bodyPr wrap="none" rtlCol="0">
              <a:spAutoFit/>
            </a:bodyPr>
            <a:lstStyle/>
            <a:p>
              <a:r>
                <a:rPr lang="en-US" dirty="0" smtClean="0">
                  <a:solidFill>
                    <a:srgbClr val="000000"/>
                  </a:solidFill>
                  <a:latin typeface="Avenir Book"/>
                  <a:cs typeface="Avenir Book"/>
                </a:rPr>
                <a:t>2</a:t>
              </a:r>
              <a:endParaRPr lang="en-US" dirty="0">
                <a:solidFill>
                  <a:srgbClr val="000000"/>
                </a:solidFill>
                <a:latin typeface="Avenir Book"/>
                <a:cs typeface="Avenir Book"/>
              </a:endParaRPr>
            </a:p>
          </p:txBody>
        </p:sp>
        <p:sp>
          <p:nvSpPr>
            <p:cNvPr id="64" name="TextBox 63"/>
            <p:cNvSpPr txBox="1"/>
            <p:nvPr/>
          </p:nvSpPr>
          <p:spPr>
            <a:xfrm>
              <a:off x="1121296" y="5316639"/>
              <a:ext cx="313009" cy="369332"/>
            </a:xfrm>
            <a:prstGeom prst="rect">
              <a:avLst/>
            </a:prstGeom>
            <a:noFill/>
          </p:spPr>
          <p:txBody>
            <a:bodyPr wrap="none" rtlCol="0">
              <a:spAutoFit/>
            </a:bodyPr>
            <a:lstStyle/>
            <a:p>
              <a:r>
                <a:rPr lang="en-US" dirty="0">
                  <a:solidFill>
                    <a:srgbClr val="000000"/>
                  </a:solidFill>
                  <a:latin typeface="Avenir Book"/>
                  <a:cs typeface="Avenir Book"/>
                </a:rPr>
                <a:t>5</a:t>
              </a:r>
            </a:p>
          </p:txBody>
        </p:sp>
        <p:sp>
          <p:nvSpPr>
            <p:cNvPr id="65" name="TextBox 64"/>
            <p:cNvSpPr txBox="1"/>
            <p:nvPr/>
          </p:nvSpPr>
          <p:spPr>
            <a:xfrm>
              <a:off x="3864622" y="5148907"/>
              <a:ext cx="313009" cy="369332"/>
            </a:xfrm>
            <a:prstGeom prst="rect">
              <a:avLst/>
            </a:prstGeom>
            <a:noFill/>
          </p:spPr>
          <p:txBody>
            <a:bodyPr wrap="none" rtlCol="0">
              <a:spAutoFit/>
            </a:bodyPr>
            <a:lstStyle/>
            <a:p>
              <a:r>
                <a:rPr lang="en-US" dirty="0" smtClean="0">
                  <a:solidFill>
                    <a:srgbClr val="000000"/>
                  </a:solidFill>
                  <a:latin typeface="Avenir Book"/>
                  <a:cs typeface="Avenir Book"/>
                </a:rPr>
                <a:t>4</a:t>
              </a:r>
              <a:endParaRPr lang="en-US" dirty="0">
                <a:solidFill>
                  <a:srgbClr val="000000"/>
                </a:solidFill>
                <a:latin typeface="Avenir Book"/>
                <a:cs typeface="Avenir Book"/>
              </a:endParaRPr>
            </a:p>
          </p:txBody>
        </p:sp>
        <p:sp>
          <p:nvSpPr>
            <p:cNvPr id="66" name="TextBox 65"/>
            <p:cNvSpPr txBox="1"/>
            <p:nvPr/>
          </p:nvSpPr>
          <p:spPr>
            <a:xfrm>
              <a:off x="3267548" y="4811273"/>
              <a:ext cx="313009" cy="369332"/>
            </a:xfrm>
            <a:prstGeom prst="rect">
              <a:avLst/>
            </a:prstGeom>
            <a:noFill/>
          </p:spPr>
          <p:txBody>
            <a:bodyPr wrap="none" rtlCol="0">
              <a:spAutoFit/>
            </a:bodyPr>
            <a:lstStyle/>
            <a:p>
              <a:r>
                <a:rPr lang="en-US" dirty="0" smtClean="0">
                  <a:solidFill>
                    <a:srgbClr val="000000"/>
                  </a:solidFill>
                  <a:latin typeface="Avenir Book"/>
                  <a:cs typeface="Avenir Book"/>
                </a:rPr>
                <a:t>3</a:t>
              </a:r>
              <a:endParaRPr lang="en-US" dirty="0">
                <a:solidFill>
                  <a:srgbClr val="000000"/>
                </a:solidFill>
                <a:latin typeface="Avenir Book"/>
                <a:cs typeface="Avenir Book"/>
              </a:endParaRPr>
            </a:p>
          </p:txBody>
        </p:sp>
        <p:sp>
          <p:nvSpPr>
            <p:cNvPr id="67" name="TextBox 66"/>
            <p:cNvSpPr txBox="1"/>
            <p:nvPr/>
          </p:nvSpPr>
          <p:spPr>
            <a:xfrm>
              <a:off x="3775579" y="5469039"/>
              <a:ext cx="313009" cy="369332"/>
            </a:xfrm>
            <a:prstGeom prst="rect">
              <a:avLst/>
            </a:prstGeom>
            <a:noFill/>
          </p:spPr>
          <p:txBody>
            <a:bodyPr wrap="none" rtlCol="0">
              <a:spAutoFit/>
            </a:bodyPr>
            <a:lstStyle/>
            <a:p>
              <a:r>
                <a:rPr lang="en-US" dirty="0" smtClean="0">
                  <a:solidFill>
                    <a:srgbClr val="000000"/>
                  </a:solidFill>
                  <a:latin typeface="Avenir Book"/>
                  <a:cs typeface="Avenir Book"/>
                </a:rPr>
                <a:t>7</a:t>
              </a:r>
              <a:endParaRPr lang="en-US" dirty="0">
                <a:solidFill>
                  <a:srgbClr val="000000"/>
                </a:solidFill>
                <a:latin typeface="Avenir Book"/>
                <a:cs typeface="Avenir Book"/>
              </a:endParaRPr>
            </a:p>
          </p:txBody>
        </p:sp>
        <p:sp>
          <p:nvSpPr>
            <p:cNvPr id="68" name="Oval 67"/>
            <p:cNvSpPr/>
            <p:nvPr/>
          </p:nvSpPr>
          <p:spPr>
            <a:xfrm>
              <a:off x="1659467" y="4586906"/>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69" name="Oval 68"/>
            <p:cNvSpPr/>
            <p:nvPr/>
          </p:nvSpPr>
          <p:spPr>
            <a:xfrm>
              <a:off x="1531451" y="5391239"/>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70" name="Oval 69"/>
            <p:cNvSpPr/>
            <p:nvPr/>
          </p:nvSpPr>
          <p:spPr>
            <a:xfrm>
              <a:off x="1119716" y="5696039"/>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71" name="Oval 70"/>
            <p:cNvSpPr/>
            <p:nvPr/>
          </p:nvSpPr>
          <p:spPr>
            <a:xfrm>
              <a:off x="2082798" y="5882308"/>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72" name="Oval 71"/>
            <p:cNvSpPr/>
            <p:nvPr/>
          </p:nvSpPr>
          <p:spPr>
            <a:xfrm>
              <a:off x="2912533" y="4459906"/>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73" name="Oval 72"/>
            <p:cNvSpPr/>
            <p:nvPr/>
          </p:nvSpPr>
          <p:spPr>
            <a:xfrm>
              <a:off x="4023919" y="4739306"/>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74" name="Oval 73"/>
            <p:cNvSpPr/>
            <p:nvPr/>
          </p:nvSpPr>
          <p:spPr>
            <a:xfrm>
              <a:off x="3496733" y="5446272"/>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75" name="Oval 74"/>
            <p:cNvSpPr/>
            <p:nvPr/>
          </p:nvSpPr>
          <p:spPr>
            <a:xfrm>
              <a:off x="4385733" y="5518239"/>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sp>
          <p:nvSpPr>
            <p:cNvPr id="76" name="Oval 75"/>
            <p:cNvSpPr/>
            <p:nvPr/>
          </p:nvSpPr>
          <p:spPr>
            <a:xfrm>
              <a:off x="3586142" y="5975440"/>
              <a:ext cx="128016" cy="127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Book"/>
                <a:cs typeface="Avenir Book"/>
              </a:endParaRPr>
            </a:p>
          </p:txBody>
        </p:sp>
      </p:grpSp>
      <p:sp>
        <p:nvSpPr>
          <p:cNvPr id="77" name="TextBox 76"/>
          <p:cNvSpPr txBox="1"/>
          <p:nvPr/>
        </p:nvSpPr>
        <p:spPr>
          <a:xfrm>
            <a:off x="5002638" y="4419605"/>
            <a:ext cx="4141362" cy="1200329"/>
          </a:xfrm>
          <a:prstGeom prst="rect">
            <a:avLst/>
          </a:prstGeom>
          <a:noFill/>
        </p:spPr>
        <p:txBody>
          <a:bodyPr wrap="square" rtlCol="0">
            <a:spAutoFit/>
          </a:bodyPr>
          <a:lstStyle/>
          <a:p>
            <a:r>
              <a:rPr lang="en-US" dirty="0" smtClean="0">
                <a:solidFill>
                  <a:srgbClr val="000000"/>
                </a:solidFill>
                <a:latin typeface="Avenir Book"/>
                <a:cs typeface="Avenir Book"/>
              </a:rPr>
              <a:t>A cut of the graph: two tightly linked components. This cut decomposes</a:t>
            </a:r>
          </a:p>
          <a:p>
            <a:r>
              <a:rPr lang="en-US" dirty="0">
                <a:solidFill>
                  <a:srgbClr val="000000"/>
                </a:solidFill>
                <a:latin typeface="Avenir Book"/>
                <a:cs typeface="Avenir Book"/>
              </a:rPr>
              <a:t>t</a:t>
            </a:r>
            <a:r>
              <a:rPr lang="en-US" dirty="0" smtClean="0">
                <a:solidFill>
                  <a:srgbClr val="000000"/>
                </a:solidFill>
                <a:latin typeface="Avenir Book"/>
                <a:cs typeface="Avenir Book"/>
              </a:rPr>
              <a:t>he graph’s matrix into two main blocks on the diagonal</a:t>
            </a:r>
            <a:endParaRPr lang="en-US" dirty="0">
              <a:solidFill>
                <a:srgbClr val="000000"/>
              </a:solidFill>
              <a:latin typeface="Avenir Book"/>
              <a:cs typeface="Avenir Book"/>
            </a:endParaRPr>
          </a:p>
        </p:txBody>
      </p:sp>
      <p:pic>
        <p:nvPicPr>
          <p:cNvPr id="79" name="Picture 6"/>
          <p:cNvPicPr>
            <a:picLocks noChangeAspect="1" noChangeArrowheads="1"/>
          </p:cNvPicPr>
          <p:nvPr/>
        </p:nvPicPr>
        <p:blipFill>
          <a:blip r:embed="rId3"/>
          <a:srcRect/>
          <a:stretch>
            <a:fillRect/>
          </a:stretch>
        </p:blipFill>
        <p:spPr bwMode="auto">
          <a:xfrm>
            <a:off x="5715000" y="1949004"/>
            <a:ext cx="2349500"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atin typeface="Avenir Book"/>
                <a:cs typeface="Avenir Book"/>
              </a:rPr>
              <a:t>Graph terminology</a:t>
            </a:r>
          </a:p>
        </p:txBody>
      </p:sp>
      <p:sp>
        <p:nvSpPr>
          <p:cNvPr id="105475" name="Rectangle 3"/>
          <p:cNvSpPr>
            <a:spLocks noGrp="1" noChangeArrowheads="1"/>
          </p:cNvSpPr>
          <p:nvPr>
            <p:ph type="body" sz="half" idx="1"/>
          </p:nvPr>
        </p:nvSpPr>
        <p:spPr>
          <a:xfrm>
            <a:off x="609600" y="1600200"/>
            <a:ext cx="4876800" cy="4419600"/>
          </a:xfrm>
        </p:spPr>
        <p:txBody>
          <a:bodyPr/>
          <a:lstStyle/>
          <a:p>
            <a:r>
              <a:rPr lang="en-US" sz="2800" dirty="0">
                <a:latin typeface="Avenir Book"/>
                <a:cs typeface="Avenir Book"/>
              </a:rPr>
              <a:t>Similarity matrix:</a:t>
            </a:r>
          </a:p>
        </p:txBody>
      </p:sp>
      <p:pic>
        <p:nvPicPr>
          <p:cNvPr id="105479" name="Picture 7"/>
          <p:cNvPicPr>
            <a:picLocks noGrp="1" noChangeAspect="1" noChangeArrowheads="1"/>
          </p:cNvPicPr>
          <p:nvPr>
            <p:ph sz="quarter" idx="2"/>
          </p:nvPr>
        </p:nvPicPr>
        <p:blipFill>
          <a:blip r:embed="rId3"/>
          <a:srcRect/>
          <a:stretch>
            <a:fillRect/>
          </a:stretch>
        </p:blipFill>
        <p:spPr>
          <a:xfrm>
            <a:off x="5257800" y="1600200"/>
            <a:ext cx="2590800" cy="1622425"/>
          </a:xfrm>
          <a:noFill/>
          <a:ln/>
        </p:spPr>
      </p:pic>
      <p:sp>
        <p:nvSpPr>
          <p:cNvPr id="105476" name="Text Box 4"/>
          <p:cNvSpPr txBox="1">
            <a:spLocks noChangeArrowheads="1"/>
          </p:cNvSpPr>
          <p:nvPr/>
        </p:nvSpPr>
        <p:spPr bwMode="auto">
          <a:xfrm>
            <a:off x="7543800" y="6477000"/>
            <a:ext cx="1371600" cy="214313"/>
          </a:xfrm>
          <a:prstGeom prst="rect">
            <a:avLst/>
          </a:prstGeom>
          <a:noFill/>
          <a:ln w="9525">
            <a:noFill/>
            <a:miter lim="800000"/>
            <a:headEnd/>
            <a:tailEnd/>
          </a:ln>
          <a:effectLst/>
        </p:spPr>
        <p:txBody>
          <a:bodyPr>
            <a:prstTxWarp prst="textNoShape">
              <a:avLst/>
            </a:prstTxWarp>
            <a:spAutoFit/>
          </a:bodyPr>
          <a:lstStyle/>
          <a:p>
            <a:pPr algn="ctr"/>
            <a:r>
              <a:rPr lang="en-US" sz="800" dirty="0">
                <a:solidFill>
                  <a:srgbClr val="000000"/>
                </a:solidFill>
                <a:latin typeface="Avenir Book"/>
                <a:cs typeface="Avenir Book"/>
              </a:rPr>
              <a:t>Slides from </a:t>
            </a:r>
            <a:r>
              <a:rPr lang="en-US" sz="800" dirty="0" err="1">
                <a:solidFill>
                  <a:srgbClr val="000000"/>
                </a:solidFill>
                <a:latin typeface="Avenir Book"/>
                <a:cs typeface="Avenir Book"/>
              </a:rPr>
              <a:t>Jianbo</a:t>
            </a:r>
            <a:r>
              <a:rPr lang="en-US" sz="800" dirty="0">
                <a:solidFill>
                  <a:srgbClr val="000000"/>
                </a:solidFill>
                <a:latin typeface="Avenir Book"/>
                <a:cs typeface="Avenir Book"/>
              </a:rPr>
              <a:t> Shi</a:t>
            </a:r>
          </a:p>
        </p:txBody>
      </p:sp>
      <p:pic>
        <p:nvPicPr>
          <p:cNvPr id="105481" name="Picture 9"/>
          <p:cNvPicPr>
            <a:picLocks noGrp="1" noChangeAspect="1" noChangeArrowheads="1"/>
          </p:cNvPicPr>
          <p:nvPr>
            <p:ph sz="quarter" idx="3"/>
          </p:nvPr>
        </p:nvPicPr>
        <p:blipFill>
          <a:blip r:embed="rId4"/>
          <a:srcRect/>
          <a:stretch>
            <a:fillRect/>
          </a:stretch>
        </p:blipFill>
        <p:spPr>
          <a:xfrm>
            <a:off x="1143000" y="3276600"/>
            <a:ext cx="3200400" cy="2544763"/>
          </a:xfrm>
          <a:noFill/>
          <a:ln/>
        </p:spPr>
      </p:pic>
      <p:pic>
        <p:nvPicPr>
          <p:cNvPr id="105483" name="Picture 11"/>
          <p:cNvPicPr>
            <a:picLocks noChangeAspect="1" noChangeArrowheads="1"/>
          </p:cNvPicPr>
          <p:nvPr/>
        </p:nvPicPr>
        <p:blipFill>
          <a:blip r:embed="rId5"/>
          <a:srcRect/>
          <a:stretch>
            <a:fillRect/>
          </a:stretch>
        </p:blipFill>
        <p:spPr bwMode="auto">
          <a:xfrm>
            <a:off x="4800600" y="3352800"/>
            <a:ext cx="3124200" cy="2506663"/>
          </a:xfrm>
          <a:prstGeom prst="rect">
            <a:avLst/>
          </a:prstGeom>
          <a:noFill/>
          <a:ln w="9525">
            <a:noFill/>
            <a:miter lim="800000"/>
            <a:headEnd/>
            <a:tailEnd/>
          </a:ln>
          <a:effectLst/>
        </p:spPr>
      </p:pic>
      <p:graphicFrame>
        <p:nvGraphicFramePr>
          <p:cNvPr id="105484" name="Object 12"/>
          <p:cNvGraphicFramePr>
            <a:graphicFrameLocks noChangeAspect="1"/>
          </p:cNvGraphicFramePr>
          <p:nvPr/>
        </p:nvGraphicFramePr>
        <p:xfrm>
          <a:off x="1524000" y="2209800"/>
          <a:ext cx="2486025" cy="1092200"/>
        </p:xfrm>
        <a:graphic>
          <a:graphicData uri="http://schemas.openxmlformats.org/presentationml/2006/ole">
            <mc:AlternateContent xmlns:mc="http://schemas.openxmlformats.org/markup-compatibility/2006">
              <mc:Choice xmlns:v="urn:schemas-microsoft-com:vml" Requires="v">
                <p:oleObj spid="_x0000_s571416" name="Equation" r:id="rId6" imgW="1041120" imgH="457200" progId="Equation.3">
                  <p:embed/>
                </p:oleObj>
              </mc:Choice>
              <mc:Fallback>
                <p:oleObj name="Equation" r:id="rId6" imgW="1041120" imgH="45720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209800"/>
                        <a:ext cx="2486025" cy="109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485" name="Object 13"/>
          <p:cNvGraphicFramePr>
            <a:graphicFrameLocks noChangeAspect="1"/>
          </p:cNvGraphicFramePr>
          <p:nvPr/>
        </p:nvGraphicFramePr>
        <p:xfrm>
          <a:off x="3657600" y="1600200"/>
          <a:ext cx="1455738" cy="576263"/>
        </p:xfrm>
        <a:graphic>
          <a:graphicData uri="http://schemas.openxmlformats.org/presentationml/2006/ole">
            <mc:AlternateContent xmlns:mc="http://schemas.openxmlformats.org/markup-compatibility/2006">
              <mc:Choice xmlns:v="urn:schemas-microsoft-com:vml" Requires="v">
                <p:oleObj spid="_x0000_s571417" name="Equation" r:id="rId8" imgW="609480" imgH="241200" progId="Equation.3">
                  <p:embed/>
                </p:oleObj>
              </mc:Choice>
              <mc:Fallback>
                <p:oleObj name="Equation" r:id="rId8" imgW="609480" imgH="24120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1600200"/>
                        <a:ext cx="1455738"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487" name="Oval 15"/>
          <p:cNvSpPr>
            <a:spLocks noChangeArrowheads="1"/>
          </p:cNvSpPr>
          <p:nvPr/>
        </p:nvSpPr>
        <p:spPr bwMode="auto">
          <a:xfrm>
            <a:off x="5680075" y="1971675"/>
            <a:ext cx="152400" cy="152400"/>
          </a:xfrm>
          <a:prstGeom prst="ellipse">
            <a:avLst/>
          </a:prstGeom>
          <a:noFill/>
          <a:ln w="38100">
            <a:solidFill>
              <a:srgbClr val="FF3300"/>
            </a:solidFill>
            <a:round/>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cxnSp>
        <p:nvCxnSpPr>
          <p:cNvPr id="105489" name="AutoShape 17"/>
          <p:cNvCxnSpPr>
            <a:cxnSpLocks noChangeShapeType="1"/>
            <a:stCxn id="105487" idx="2"/>
          </p:cNvCxnSpPr>
          <p:nvPr/>
        </p:nvCxnSpPr>
        <p:spPr bwMode="auto">
          <a:xfrm rot="10800000" flipV="1">
            <a:off x="4857750" y="2047875"/>
            <a:ext cx="803275" cy="1876425"/>
          </a:xfrm>
          <a:prstGeom prst="curvedConnector3">
            <a:avLst>
              <a:gd name="adj1" fmla="val 173120"/>
            </a:avLst>
          </a:prstGeom>
          <a:noFill/>
          <a:ln w="44450">
            <a:solidFill>
              <a:srgbClr val="FF3300"/>
            </a:solidFill>
            <a:round/>
            <a:headEnd/>
            <a:tailEnd type="triangle" w="med" len="med"/>
          </a:ln>
          <a:effectLst/>
        </p:spPr>
      </p:cxnSp>
      <p:sp>
        <p:nvSpPr>
          <p:cNvPr id="105491" name="Line 19"/>
          <p:cNvSpPr>
            <a:spLocks noChangeShapeType="1"/>
          </p:cNvSpPr>
          <p:nvPr/>
        </p:nvSpPr>
        <p:spPr bwMode="auto">
          <a:xfrm flipH="1">
            <a:off x="5495925" y="2103438"/>
            <a:ext cx="184150" cy="203200"/>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05492" name="Line 20"/>
          <p:cNvSpPr>
            <a:spLocks noChangeShapeType="1"/>
          </p:cNvSpPr>
          <p:nvPr/>
        </p:nvSpPr>
        <p:spPr bwMode="auto">
          <a:xfrm>
            <a:off x="5791200" y="2112963"/>
            <a:ext cx="71438" cy="112712"/>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05493" name="Line 21"/>
          <p:cNvSpPr>
            <a:spLocks noChangeShapeType="1"/>
          </p:cNvSpPr>
          <p:nvPr/>
        </p:nvSpPr>
        <p:spPr bwMode="auto">
          <a:xfrm>
            <a:off x="5800725" y="2052638"/>
            <a:ext cx="498475" cy="427037"/>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05494" name="Line 22"/>
          <p:cNvSpPr>
            <a:spLocks noChangeShapeType="1"/>
          </p:cNvSpPr>
          <p:nvPr/>
        </p:nvSpPr>
        <p:spPr bwMode="auto">
          <a:xfrm>
            <a:off x="5811838" y="2011363"/>
            <a:ext cx="1300162" cy="385762"/>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05495" name="Oval 23"/>
          <p:cNvSpPr>
            <a:spLocks noChangeArrowheads="1"/>
          </p:cNvSpPr>
          <p:nvPr/>
        </p:nvSpPr>
        <p:spPr bwMode="auto">
          <a:xfrm>
            <a:off x="2057400" y="4343400"/>
            <a:ext cx="152400" cy="152400"/>
          </a:xfrm>
          <a:prstGeom prst="ellipse">
            <a:avLst/>
          </a:prstGeom>
          <a:noFill/>
          <a:ln w="38100">
            <a:solidFill>
              <a:srgbClr val="FF3300"/>
            </a:solidFill>
            <a:round/>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05496" name="Line 24"/>
          <p:cNvSpPr>
            <a:spLocks noChangeShapeType="1"/>
          </p:cNvSpPr>
          <p:nvPr/>
        </p:nvSpPr>
        <p:spPr bwMode="auto">
          <a:xfrm>
            <a:off x="2168525" y="4456113"/>
            <a:ext cx="574675" cy="344487"/>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05497" name="Line 25"/>
          <p:cNvSpPr>
            <a:spLocks noChangeShapeType="1"/>
          </p:cNvSpPr>
          <p:nvPr/>
        </p:nvSpPr>
        <p:spPr bwMode="auto">
          <a:xfrm flipV="1">
            <a:off x="2163763" y="4038600"/>
            <a:ext cx="122237" cy="304800"/>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05498" name="Line 26"/>
          <p:cNvSpPr>
            <a:spLocks noChangeShapeType="1"/>
          </p:cNvSpPr>
          <p:nvPr/>
        </p:nvSpPr>
        <p:spPr bwMode="auto">
          <a:xfrm flipH="1">
            <a:off x="2057400" y="4495800"/>
            <a:ext cx="76200" cy="228600"/>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cxnSp>
        <p:nvCxnSpPr>
          <p:cNvPr id="105499" name="AutoShape 27"/>
          <p:cNvCxnSpPr>
            <a:cxnSpLocks noChangeShapeType="1"/>
            <a:stCxn id="105495" idx="6"/>
          </p:cNvCxnSpPr>
          <p:nvPr/>
        </p:nvCxnSpPr>
        <p:spPr bwMode="auto">
          <a:xfrm flipV="1">
            <a:off x="2228850" y="3924300"/>
            <a:ext cx="2628900" cy="495300"/>
          </a:xfrm>
          <a:prstGeom prst="curvedConnector3">
            <a:avLst>
              <a:gd name="adj1" fmla="val 50782"/>
            </a:avLst>
          </a:prstGeom>
          <a:noFill/>
          <a:ln w="44450">
            <a:solidFill>
              <a:srgbClr val="FF3300"/>
            </a:solidFill>
            <a:round/>
            <a:headEnd/>
            <a:tailEnd type="triangle" w="med" len="med"/>
          </a:ln>
          <a:effectLst/>
        </p:spPr>
      </p:cxnSp>
      <p:sp>
        <p:nvSpPr>
          <p:cNvPr id="105500" name="Rectangle 28"/>
          <p:cNvSpPr>
            <a:spLocks noChangeArrowheads="1"/>
          </p:cNvSpPr>
          <p:nvPr/>
        </p:nvSpPr>
        <p:spPr bwMode="auto">
          <a:xfrm>
            <a:off x="4876800" y="3886200"/>
            <a:ext cx="2514600" cy="76200"/>
          </a:xfrm>
          <a:prstGeom prst="rect">
            <a:avLst/>
          </a:prstGeom>
          <a:noFill/>
          <a:ln w="25400">
            <a:solidFill>
              <a:srgbClr val="FF3300"/>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22" name="Rectangle 21"/>
          <p:cNvSpPr/>
          <p:nvPr/>
        </p:nvSpPr>
        <p:spPr>
          <a:xfrm>
            <a:off x="4800600" y="6019800"/>
            <a:ext cx="2895600" cy="430887"/>
          </a:xfrm>
          <a:prstGeom prst="rect">
            <a:avLst/>
          </a:prstGeom>
        </p:spPr>
        <p:txBody>
          <a:bodyPr wrap="square">
            <a:spAutoFit/>
          </a:bodyPr>
          <a:lstStyle/>
          <a:p>
            <a:r>
              <a:rPr lang="en-US" sz="1100" dirty="0" smtClean="0">
                <a:solidFill>
                  <a:srgbClr val="000000"/>
                </a:solidFill>
                <a:latin typeface="Avenir Book"/>
                <a:cs typeface="Avenir Book"/>
              </a:rPr>
              <a:t>Weight matrix associated with the graph</a:t>
            </a:r>
          </a:p>
          <a:p>
            <a:r>
              <a:rPr lang="en-US" sz="1100" dirty="0" smtClean="0">
                <a:solidFill>
                  <a:srgbClr val="000000"/>
                </a:solidFill>
                <a:latin typeface="Avenir Book"/>
                <a:cs typeface="Avenir Book"/>
              </a:rPr>
              <a:t>(larger values are lighter)</a:t>
            </a:r>
            <a:endParaRPr lang="en-US" sz="1100" dirty="0">
              <a:solidFill>
                <a:srgbClr val="000000"/>
              </a:solidFill>
              <a:latin typeface="Avenir Book"/>
              <a:cs typeface="Avenir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495"/>
                                        </p:tgtEl>
                                        <p:attrNameLst>
                                          <p:attrName>style.visibility</p:attrName>
                                        </p:attrNameLst>
                                      </p:cBhvr>
                                      <p:to>
                                        <p:strVal val="visible"/>
                                      </p:to>
                                    </p:set>
                                    <p:animEffect transition="in" filter="dissolve">
                                      <p:cBhvr>
                                        <p:cTn id="7" dur="500"/>
                                        <p:tgtEl>
                                          <p:spTgt spid="10549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5487"/>
                                        </p:tgtEl>
                                        <p:attrNameLst>
                                          <p:attrName>style.visibility</p:attrName>
                                        </p:attrNameLst>
                                      </p:cBhvr>
                                      <p:to>
                                        <p:strVal val="visible"/>
                                      </p:to>
                                    </p:set>
                                    <p:animEffect transition="in" filter="dissolve">
                                      <p:cBhvr>
                                        <p:cTn id="10" dur="500"/>
                                        <p:tgtEl>
                                          <p:spTgt spid="10548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5493"/>
                                        </p:tgtEl>
                                        <p:attrNameLst>
                                          <p:attrName>style.visibility</p:attrName>
                                        </p:attrNameLst>
                                      </p:cBhvr>
                                      <p:to>
                                        <p:strVal val="visible"/>
                                      </p:to>
                                    </p:set>
                                    <p:animEffect transition="in" filter="dissolve">
                                      <p:cBhvr>
                                        <p:cTn id="15" dur="500"/>
                                        <p:tgtEl>
                                          <p:spTgt spid="10549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5494"/>
                                        </p:tgtEl>
                                        <p:attrNameLst>
                                          <p:attrName>style.visibility</p:attrName>
                                        </p:attrNameLst>
                                      </p:cBhvr>
                                      <p:to>
                                        <p:strVal val="visible"/>
                                      </p:to>
                                    </p:set>
                                    <p:animEffect transition="in" filter="dissolve">
                                      <p:cBhvr>
                                        <p:cTn id="18" dur="500"/>
                                        <p:tgtEl>
                                          <p:spTgt spid="10549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5492"/>
                                        </p:tgtEl>
                                        <p:attrNameLst>
                                          <p:attrName>style.visibility</p:attrName>
                                        </p:attrNameLst>
                                      </p:cBhvr>
                                      <p:to>
                                        <p:strVal val="visible"/>
                                      </p:to>
                                    </p:set>
                                    <p:animEffect transition="in" filter="dissolve">
                                      <p:cBhvr>
                                        <p:cTn id="21" dur="500"/>
                                        <p:tgtEl>
                                          <p:spTgt spid="10549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5491"/>
                                        </p:tgtEl>
                                        <p:attrNameLst>
                                          <p:attrName>style.visibility</p:attrName>
                                        </p:attrNameLst>
                                      </p:cBhvr>
                                      <p:to>
                                        <p:strVal val="visible"/>
                                      </p:to>
                                    </p:set>
                                    <p:animEffect transition="in" filter="dissolve">
                                      <p:cBhvr>
                                        <p:cTn id="24" dur="500"/>
                                        <p:tgtEl>
                                          <p:spTgt spid="10549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5496"/>
                                        </p:tgtEl>
                                        <p:attrNameLst>
                                          <p:attrName>style.visibility</p:attrName>
                                        </p:attrNameLst>
                                      </p:cBhvr>
                                      <p:to>
                                        <p:strVal val="visible"/>
                                      </p:to>
                                    </p:set>
                                    <p:animEffect transition="in" filter="dissolve">
                                      <p:cBhvr>
                                        <p:cTn id="27" dur="500"/>
                                        <p:tgtEl>
                                          <p:spTgt spid="10549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5497"/>
                                        </p:tgtEl>
                                        <p:attrNameLst>
                                          <p:attrName>style.visibility</p:attrName>
                                        </p:attrNameLst>
                                      </p:cBhvr>
                                      <p:to>
                                        <p:strVal val="visible"/>
                                      </p:to>
                                    </p:set>
                                    <p:animEffect transition="in" filter="dissolve">
                                      <p:cBhvr>
                                        <p:cTn id="30" dur="500"/>
                                        <p:tgtEl>
                                          <p:spTgt spid="105497"/>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05498"/>
                                        </p:tgtEl>
                                        <p:attrNameLst>
                                          <p:attrName>style.visibility</p:attrName>
                                        </p:attrNameLst>
                                      </p:cBhvr>
                                      <p:to>
                                        <p:strVal val="visible"/>
                                      </p:to>
                                    </p:set>
                                    <p:animEffect transition="in" filter="dissolve">
                                      <p:cBhvr>
                                        <p:cTn id="33" dur="500"/>
                                        <p:tgtEl>
                                          <p:spTgt spid="10549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05500"/>
                                        </p:tgtEl>
                                        <p:attrNameLst>
                                          <p:attrName>style.visibility</p:attrName>
                                        </p:attrNameLst>
                                      </p:cBhvr>
                                      <p:to>
                                        <p:strVal val="visible"/>
                                      </p:to>
                                    </p:set>
                                    <p:animEffect transition="in" filter="dissolve">
                                      <p:cBhvr>
                                        <p:cTn id="38" dur="500"/>
                                        <p:tgtEl>
                                          <p:spTgt spid="105500"/>
                                        </p:tgtEl>
                                      </p:cBhvr>
                                    </p:animEffect>
                                  </p:childTnLst>
                                </p:cTn>
                              </p:par>
                              <p:par>
                                <p:cTn id="39" presetID="9" presetClass="entr" presetSubtype="0" fill="hold" nodeType="withEffect">
                                  <p:stCondLst>
                                    <p:cond delay="0"/>
                                  </p:stCondLst>
                                  <p:childTnLst>
                                    <p:set>
                                      <p:cBhvr>
                                        <p:cTn id="40" dur="1" fill="hold">
                                          <p:stCondLst>
                                            <p:cond delay="0"/>
                                          </p:stCondLst>
                                        </p:cTn>
                                        <p:tgtEl>
                                          <p:spTgt spid="105499"/>
                                        </p:tgtEl>
                                        <p:attrNameLst>
                                          <p:attrName>style.visibility</p:attrName>
                                        </p:attrNameLst>
                                      </p:cBhvr>
                                      <p:to>
                                        <p:strVal val="visible"/>
                                      </p:to>
                                    </p:set>
                                    <p:animEffect transition="in" filter="dissolve">
                                      <p:cBhvr>
                                        <p:cTn id="41" dur="500"/>
                                        <p:tgtEl>
                                          <p:spTgt spid="105499"/>
                                        </p:tgtEl>
                                      </p:cBhvr>
                                    </p:animEffect>
                                  </p:childTnLst>
                                </p:cTn>
                              </p:par>
                              <p:par>
                                <p:cTn id="42" presetID="9" presetClass="entr" presetSubtype="0" fill="hold" nodeType="withEffect">
                                  <p:stCondLst>
                                    <p:cond delay="0"/>
                                  </p:stCondLst>
                                  <p:childTnLst>
                                    <p:set>
                                      <p:cBhvr>
                                        <p:cTn id="43" dur="1" fill="hold">
                                          <p:stCondLst>
                                            <p:cond delay="0"/>
                                          </p:stCondLst>
                                        </p:cTn>
                                        <p:tgtEl>
                                          <p:spTgt spid="105489"/>
                                        </p:tgtEl>
                                        <p:attrNameLst>
                                          <p:attrName>style.visibility</p:attrName>
                                        </p:attrNameLst>
                                      </p:cBhvr>
                                      <p:to>
                                        <p:strVal val="visible"/>
                                      </p:to>
                                    </p:set>
                                    <p:animEffect transition="in" filter="dissolve">
                                      <p:cBhvr>
                                        <p:cTn id="44" dur="500"/>
                                        <p:tgtEl>
                                          <p:spTgt spid="105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7" grpId="0" animBg="1"/>
      <p:bldP spid="105491" grpId="0" animBg="1"/>
      <p:bldP spid="105492" grpId="0" animBg="1"/>
      <p:bldP spid="105493" grpId="0" animBg="1"/>
      <p:bldP spid="105494" grpId="0" animBg="1"/>
      <p:bldP spid="105495" grpId="0" animBg="1"/>
      <p:bldP spid="105496" grpId="0" animBg="1"/>
      <p:bldP spid="105497" grpId="0" animBg="1"/>
      <p:bldP spid="105498" grpId="0" animBg="1"/>
      <p:bldP spid="10550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76200"/>
            <a:ext cx="8229600" cy="1143000"/>
          </a:xfrm>
        </p:spPr>
        <p:txBody>
          <a:bodyPr/>
          <a:lstStyle/>
          <a:p>
            <a:r>
              <a:rPr lang="en-US" dirty="0">
                <a:latin typeface="Avenir Book"/>
                <a:cs typeface="Avenir Book"/>
              </a:rPr>
              <a:t>Scale affects affinity</a:t>
            </a:r>
          </a:p>
        </p:txBody>
      </p:sp>
      <p:sp>
        <p:nvSpPr>
          <p:cNvPr id="100355" name="Rectangle 3"/>
          <p:cNvSpPr>
            <a:spLocks noGrp="1" noChangeArrowheads="1"/>
          </p:cNvSpPr>
          <p:nvPr>
            <p:ph type="body" idx="1"/>
          </p:nvPr>
        </p:nvSpPr>
        <p:spPr/>
        <p:txBody>
          <a:bodyPr/>
          <a:lstStyle/>
          <a:p>
            <a:pPr>
              <a:buFontTx/>
              <a:buChar char="•"/>
            </a:pPr>
            <a:r>
              <a:rPr lang="en-US" dirty="0">
                <a:latin typeface="Avenir Book"/>
                <a:cs typeface="Avenir Book"/>
              </a:rPr>
              <a:t>Small </a:t>
            </a:r>
            <a:r>
              <a:rPr lang="el-GR" dirty="0">
                <a:latin typeface="Avenir Book"/>
                <a:ea typeface="Arial" pitchFamily="-104" charset="0"/>
                <a:cs typeface="Avenir Book"/>
              </a:rPr>
              <a:t>σ</a:t>
            </a:r>
            <a:r>
              <a:rPr lang="en-US" dirty="0">
                <a:latin typeface="Avenir Book"/>
                <a:ea typeface="Arial" pitchFamily="-104" charset="0"/>
                <a:cs typeface="Avenir Book"/>
              </a:rPr>
              <a:t>: group only nearby points</a:t>
            </a:r>
          </a:p>
          <a:p>
            <a:pPr>
              <a:buFontTx/>
              <a:buChar char="•"/>
            </a:pPr>
            <a:r>
              <a:rPr lang="en-US" dirty="0">
                <a:latin typeface="Avenir Book"/>
                <a:ea typeface="Arial" pitchFamily="-104" charset="0"/>
                <a:cs typeface="Avenir Book"/>
              </a:rPr>
              <a:t>Large </a:t>
            </a:r>
            <a:r>
              <a:rPr lang="el-GR" dirty="0">
                <a:latin typeface="Avenir Book"/>
                <a:ea typeface="Arial" pitchFamily="-104" charset="0"/>
                <a:cs typeface="Avenir Book"/>
              </a:rPr>
              <a:t>σ</a:t>
            </a:r>
            <a:r>
              <a:rPr lang="en-US" dirty="0">
                <a:latin typeface="Avenir Book"/>
                <a:ea typeface="Arial" pitchFamily="-104" charset="0"/>
                <a:cs typeface="Avenir Book"/>
              </a:rPr>
              <a:t>: group far-away points</a:t>
            </a:r>
            <a:endParaRPr lang="el-GR" dirty="0">
              <a:latin typeface="Avenir Book"/>
              <a:ea typeface="Arial" pitchFamily="-104" charset="0"/>
              <a:cs typeface="Avenir Book"/>
            </a:endParaRPr>
          </a:p>
        </p:txBody>
      </p:sp>
      <p:pic>
        <p:nvPicPr>
          <p:cNvPr id="100356" name="Picture 4"/>
          <p:cNvPicPr>
            <a:picLocks noChangeAspect="1" noChangeArrowheads="1"/>
          </p:cNvPicPr>
          <p:nvPr/>
        </p:nvPicPr>
        <p:blipFill>
          <a:blip r:embed="rId3"/>
          <a:srcRect/>
          <a:stretch>
            <a:fillRect/>
          </a:stretch>
        </p:blipFill>
        <p:spPr bwMode="auto">
          <a:xfrm>
            <a:off x="3581400" y="2971800"/>
            <a:ext cx="4643562" cy="3352800"/>
          </a:xfrm>
          <a:prstGeom prst="rect">
            <a:avLst/>
          </a:prstGeom>
          <a:noFill/>
          <a:ln w="9525">
            <a:noFill/>
            <a:miter lim="800000"/>
            <a:headEnd/>
            <a:tailEnd/>
          </a:ln>
        </p:spPr>
      </p:pic>
      <p:pic>
        <p:nvPicPr>
          <p:cNvPr id="100357" name="Picture 5"/>
          <p:cNvPicPr>
            <a:picLocks noChangeAspect="1" noChangeArrowheads="1"/>
          </p:cNvPicPr>
          <p:nvPr/>
        </p:nvPicPr>
        <p:blipFill>
          <a:blip r:embed="rId4"/>
          <a:srcRect/>
          <a:stretch>
            <a:fillRect/>
          </a:stretch>
        </p:blipFill>
        <p:spPr bwMode="auto">
          <a:xfrm>
            <a:off x="304800" y="4114800"/>
            <a:ext cx="2846638" cy="2133600"/>
          </a:xfrm>
          <a:prstGeom prst="rect">
            <a:avLst/>
          </a:prstGeom>
          <a:noFill/>
          <a:ln w="9525">
            <a:noFill/>
            <a:miter lim="800000"/>
            <a:headEnd/>
            <a:tailEnd/>
          </a:ln>
        </p:spPr>
      </p:pic>
      <p:sp>
        <p:nvSpPr>
          <p:cNvPr id="7" name="TextBox 7"/>
          <p:cNvSpPr txBox="1">
            <a:spLocks noChangeArrowheads="1"/>
          </p:cNvSpPr>
          <p:nvPr/>
        </p:nvSpPr>
        <p:spPr bwMode="auto">
          <a:xfrm>
            <a:off x="2667000" y="1066800"/>
            <a:ext cx="3590925" cy="461963"/>
          </a:xfrm>
          <a:prstGeom prst="rect">
            <a:avLst/>
          </a:prstGeom>
          <a:noFill/>
          <a:ln w="9525">
            <a:noFill/>
            <a:miter lim="800000"/>
            <a:headEnd/>
            <a:tailEnd/>
          </a:ln>
        </p:spPr>
        <p:txBody>
          <a:bodyPr wrap="none">
            <a:prstTxWarp prst="textNoShape">
              <a:avLst/>
            </a:prstTxWarp>
            <a:spAutoFit/>
          </a:bodyPr>
          <a:lstStyle/>
          <a:p>
            <a:r>
              <a:rPr lang="en-US" sz="2400" dirty="0" err="1">
                <a:solidFill>
                  <a:srgbClr val="000000"/>
                </a:solidFill>
              </a:rPr>
              <a:t>W</a:t>
            </a:r>
            <a:r>
              <a:rPr lang="en-US" sz="2400" baseline="-25000" dirty="0" err="1">
                <a:solidFill>
                  <a:srgbClr val="000000"/>
                </a:solidFill>
              </a:rPr>
              <a:t>ij</a:t>
            </a:r>
            <a:r>
              <a:rPr lang="en-US" sz="2400" dirty="0">
                <a:solidFill>
                  <a:srgbClr val="000000"/>
                </a:solidFill>
              </a:rPr>
              <a:t> = exp(-|| </a:t>
            </a:r>
            <a:r>
              <a:rPr lang="en-US" sz="2400" dirty="0" err="1">
                <a:solidFill>
                  <a:srgbClr val="000000"/>
                </a:solidFill>
              </a:rPr>
              <a:t>z</a:t>
            </a:r>
            <a:r>
              <a:rPr lang="en-US" sz="2400" baseline="-25000" dirty="0" err="1">
                <a:solidFill>
                  <a:srgbClr val="000000"/>
                </a:solidFill>
              </a:rPr>
              <a:t>i</a:t>
            </a:r>
            <a:r>
              <a:rPr lang="en-US" sz="2400" dirty="0">
                <a:solidFill>
                  <a:srgbClr val="000000"/>
                </a:solidFill>
              </a:rPr>
              <a:t> – </a:t>
            </a:r>
            <a:r>
              <a:rPr lang="en-US" sz="2400" dirty="0" err="1">
                <a:solidFill>
                  <a:srgbClr val="000000"/>
                </a:solidFill>
              </a:rPr>
              <a:t>z</a:t>
            </a:r>
            <a:r>
              <a:rPr lang="en-US" sz="2400" baseline="-25000" dirty="0" err="1">
                <a:solidFill>
                  <a:srgbClr val="000000"/>
                </a:solidFill>
              </a:rPr>
              <a:t>j</a:t>
            </a:r>
            <a:r>
              <a:rPr lang="en-US" sz="2400" dirty="0">
                <a:solidFill>
                  <a:srgbClr val="000000"/>
                </a:solidFill>
              </a:rPr>
              <a:t> ||</a:t>
            </a:r>
            <a:r>
              <a:rPr lang="en-US" sz="2400" baseline="30000" dirty="0">
                <a:solidFill>
                  <a:srgbClr val="000000"/>
                </a:solidFill>
              </a:rPr>
              <a:t>2</a:t>
            </a:r>
            <a:r>
              <a:rPr lang="en-US" sz="2400" dirty="0">
                <a:solidFill>
                  <a:srgbClr val="000000"/>
                </a:solidFill>
              </a:rPr>
              <a:t> / </a:t>
            </a:r>
            <a:r>
              <a:rPr lang="en-US" sz="2400" dirty="0">
                <a:solidFill>
                  <a:srgbClr val="000000"/>
                </a:solidFill>
                <a:latin typeface="Symbol" pitchFamily="-1" charset="2"/>
                <a:ea typeface="Symbol" pitchFamily="-1" charset="2"/>
                <a:cs typeface="Symbol" pitchFamily="-1" charset="2"/>
              </a:rPr>
              <a:t>s</a:t>
            </a:r>
            <a:r>
              <a:rPr lang="en-US" sz="2400" baseline="30000" dirty="0">
                <a:solidFill>
                  <a:srgbClr val="000000"/>
                </a:solidFill>
              </a:rPr>
              <a:t>2</a:t>
            </a:r>
            <a:r>
              <a:rPr lang="en-US" sz="2400" dirty="0">
                <a:solidFill>
                  <a:srgbClr val="000000"/>
                </a:solidFill>
              </a:rPr>
              <a:t>)</a:t>
            </a:r>
          </a:p>
        </p:txBody>
      </p:sp>
      <p:sp>
        <p:nvSpPr>
          <p:cNvPr id="8" name="Text Box 4"/>
          <p:cNvSpPr txBox="1">
            <a:spLocks noChangeArrowheads="1"/>
          </p:cNvSpPr>
          <p:nvPr/>
        </p:nvSpPr>
        <p:spPr bwMode="auto">
          <a:xfrm>
            <a:off x="7239000" y="3505200"/>
            <a:ext cx="768350" cy="457200"/>
          </a:xfrm>
          <a:prstGeom prst="rect">
            <a:avLst/>
          </a:prstGeom>
          <a:noFill/>
          <a:ln w="9525">
            <a:noFill/>
            <a:miter lim="800000"/>
            <a:headEnd/>
            <a:tailEnd/>
          </a:ln>
        </p:spPr>
        <p:txBody>
          <a:bodyPr wrap="none">
            <a:prstTxWarp prst="textNoShape">
              <a:avLst/>
            </a:prstTxWarp>
            <a:spAutoFit/>
          </a:bodyPr>
          <a:lstStyle/>
          <a:p>
            <a:r>
              <a:rPr lang="en-US" sz="2400" dirty="0" err="1">
                <a:solidFill>
                  <a:srgbClr val="000000"/>
                </a:solidFill>
                <a:latin typeface="Symbol" pitchFamily="-1" charset="2"/>
              </a:rPr>
              <a:t>s</a:t>
            </a:r>
            <a:r>
              <a:rPr lang="en-US" sz="2400" dirty="0">
                <a:solidFill>
                  <a:srgbClr val="000000"/>
                </a:solidFill>
                <a:latin typeface="Times New Roman" pitchFamily="-1" charset="0"/>
              </a:rPr>
              <a:t>=.2</a:t>
            </a:r>
          </a:p>
        </p:txBody>
      </p:sp>
      <p:sp>
        <p:nvSpPr>
          <p:cNvPr id="9" name="Text Box 5"/>
          <p:cNvSpPr txBox="1">
            <a:spLocks noChangeArrowheads="1"/>
          </p:cNvSpPr>
          <p:nvPr/>
        </p:nvSpPr>
        <p:spPr bwMode="auto">
          <a:xfrm>
            <a:off x="3962400" y="6248400"/>
            <a:ext cx="768350" cy="457200"/>
          </a:xfrm>
          <a:prstGeom prst="rect">
            <a:avLst/>
          </a:prstGeom>
          <a:noFill/>
          <a:ln w="9525">
            <a:noFill/>
            <a:miter lim="800000"/>
            <a:headEnd/>
            <a:tailEnd/>
          </a:ln>
        </p:spPr>
        <p:txBody>
          <a:bodyPr wrap="none">
            <a:prstTxWarp prst="textNoShape">
              <a:avLst/>
            </a:prstTxWarp>
            <a:spAutoFit/>
          </a:bodyPr>
          <a:lstStyle/>
          <a:p>
            <a:r>
              <a:rPr lang="en-US" sz="2400" dirty="0" err="1">
                <a:solidFill>
                  <a:srgbClr val="000000"/>
                </a:solidFill>
                <a:latin typeface="Symbol" pitchFamily="-1" charset="2"/>
              </a:rPr>
              <a:t>s</a:t>
            </a:r>
            <a:r>
              <a:rPr lang="en-US" sz="2400" dirty="0">
                <a:solidFill>
                  <a:srgbClr val="000000"/>
                </a:solidFill>
                <a:latin typeface="Times New Roman" pitchFamily="-1" charset="0"/>
              </a:rPr>
              <a:t>=.1</a:t>
            </a:r>
          </a:p>
        </p:txBody>
      </p:sp>
      <p:sp>
        <p:nvSpPr>
          <p:cNvPr id="10" name="Text Box 6"/>
          <p:cNvSpPr txBox="1">
            <a:spLocks noChangeArrowheads="1"/>
          </p:cNvSpPr>
          <p:nvPr/>
        </p:nvSpPr>
        <p:spPr bwMode="auto">
          <a:xfrm>
            <a:off x="5486400" y="6248400"/>
            <a:ext cx="768350" cy="457200"/>
          </a:xfrm>
          <a:prstGeom prst="rect">
            <a:avLst/>
          </a:prstGeom>
          <a:noFill/>
          <a:ln w="9525">
            <a:noFill/>
            <a:miter lim="800000"/>
            <a:headEnd/>
            <a:tailEnd/>
          </a:ln>
        </p:spPr>
        <p:txBody>
          <a:bodyPr wrap="none">
            <a:prstTxWarp prst="textNoShape">
              <a:avLst/>
            </a:prstTxWarp>
            <a:spAutoFit/>
          </a:bodyPr>
          <a:lstStyle/>
          <a:p>
            <a:r>
              <a:rPr lang="en-US" sz="2400" dirty="0" err="1">
                <a:solidFill>
                  <a:srgbClr val="000000"/>
                </a:solidFill>
                <a:latin typeface="Symbol" pitchFamily="-1" charset="2"/>
              </a:rPr>
              <a:t>s</a:t>
            </a:r>
            <a:r>
              <a:rPr lang="en-US" sz="2400" dirty="0">
                <a:solidFill>
                  <a:srgbClr val="000000"/>
                </a:solidFill>
                <a:latin typeface="Times New Roman" pitchFamily="-1" charset="0"/>
              </a:rPr>
              <a:t>=.2</a:t>
            </a:r>
          </a:p>
        </p:txBody>
      </p:sp>
      <p:sp>
        <p:nvSpPr>
          <p:cNvPr id="11" name="Text Box 7"/>
          <p:cNvSpPr txBox="1">
            <a:spLocks noChangeArrowheads="1"/>
          </p:cNvSpPr>
          <p:nvPr/>
        </p:nvSpPr>
        <p:spPr bwMode="auto">
          <a:xfrm>
            <a:off x="7162800" y="6248400"/>
            <a:ext cx="692150" cy="457200"/>
          </a:xfrm>
          <a:prstGeom prst="rect">
            <a:avLst/>
          </a:prstGeom>
          <a:noFill/>
          <a:ln w="9525">
            <a:noFill/>
            <a:miter lim="800000"/>
            <a:headEnd/>
            <a:tailEnd/>
          </a:ln>
        </p:spPr>
        <p:txBody>
          <a:bodyPr wrap="none">
            <a:prstTxWarp prst="textNoShape">
              <a:avLst/>
            </a:prstTxWarp>
            <a:spAutoFit/>
          </a:bodyPr>
          <a:lstStyle/>
          <a:p>
            <a:r>
              <a:rPr lang="en-US" sz="2400" dirty="0" err="1">
                <a:solidFill>
                  <a:srgbClr val="000000"/>
                </a:solidFill>
                <a:latin typeface="Symbol" pitchFamily="-1" charset="2"/>
              </a:rPr>
              <a:t>s</a:t>
            </a:r>
            <a:r>
              <a:rPr lang="en-US" sz="2400" dirty="0">
                <a:solidFill>
                  <a:srgbClr val="000000"/>
                </a:solidFill>
                <a:latin typeface="Times New Roman" pitchFamily="-1" charset="0"/>
              </a:rPr>
              <a:t>=1</a:t>
            </a:r>
          </a:p>
        </p:txBody>
      </p:sp>
      <p:sp>
        <p:nvSpPr>
          <p:cNvPr id="12" name="Text Box 6"/>
          <p:cNvSpPr txBox="1">
            <a:spLocks noChangeArrowheads="1"/>
          </p:cNvSpPr>
          <p:nvPr/>
        </p:nvSpPr>
        <p:spPr bwMode="auto">
          <a:xfrm>
            <a:off x="7315200" y="2209800"/>
            <a:ext cx="1600200" cy="1015663"/>
          </a:xfrm>
          <a:prstGeom prst="rect">
            <a:avLst/>
          </a:prstGeom>
          <a:noFill/>
          <a:ln w="9525">
            <a:noFill/>
            <a:miter lim="800000"/>
            <a:headEnd/>
            <a:tailEnd/>
          </a:ln>
        </p:spPr>
        <p:txBody>
          <a:bodyPr wrap="square">
            <a:prstTxWarp prst="textNoShape">
              <a:avLst/>
            </a:prstTxWarp>
            <a:spAutoFit/>
          </a:bodyPr>
          <a:lstStyle/>
          <a:p>
            <a:pPr eaLnBrk="0" hangingPunct="0"/>
            <a:r>
              <a:rPr lang="en-US" sz="1200" dirty="0" smtClean="0">
                <a:solidFill>
                  <a:srgbClr val="000000"/>
                </a:solidFill>
                <a:latin typeface="Avenir Book"/>
                <a:cs typeface="Avenir Book"/>
              </a:rPr>
              <a:t>Dataset of 4 groups of 10 points drawn </a:t>
            </a:r>
          </a:p>
          <a:p>
            <a:pPr eaLnBrk="0" hangingPunct="0"/>
            <a:r>
              <a:rPr lang="en-US" sz="1200" dirty="0" smtClean="0">
                <a:solidFill>
                  <a:srgbClr val="000000"/>
                </a:solidFill>
                <a:latin typeface="Avenir Book"/>
                <a:cs typeface="Avenir Book"/>
              </a:rPr>
              <a:t>from a normal distribution with four different means</a:t>
            </a:r>
          </a:p>
        </p:txBody>
      </p:sp>
      <p:sp>
        <p:nvSpPr>
          <p:cNvPr id="13" name="TextBox 12"/>
          <p:cNvSpPr txBox="1"/>
          <p:nvPr/>
        </p:nvSpPr>
        <p:spPr>
          <a:xfrm>
            <a:off x="0" y="6581001"/>
            <a:ext cx="2031325" cy="276999"/>
          </a:xfrm>
          <a:prstGeom prst="rect">
            <a:avLst/>
          </a:prstGeom>
          <a:noFill/>
        </p:spPr>
        <p:txBody>
          <a:bodyPr wrap="none" rtlCol="0">
            <a:spAutoFit/>
          </a:bodyPr>
          <a:lstStyle/>
          <a:p>
            <a:r>
              <a:rPr lang="en-US" sz="1200" dirty="0" smtClean="0">
                <a:solidFill>
                  <a:srgbClr val="000000"/>
                </a:solidFill>
                <a:latin typeface="Avenir Book"/>
                <a:cs typeface="Avenir Book"/>
              </a:rPr>
              <a:t>See Forsyth-Ponce chapter</a:t>
            </a:r>
            <a:endParaRPr lang="en-US" sz="1200" dirty="0">
              <a:solidFill>
                <a:srgbClr val="000000"/>
              </a:solidFill>
              <a:latin typeface="Avenir Book"/>
              <a:cs typeface="Avenir Book"/>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4" name="Rectangle 14"/>
          <p:cNvSpPr>
            <a:spLocks noGrp="1" noChangeArrowheads="1"/>
          </p:cNvSpPr>
          <p:nvPr>
            <p:ph type="title"/>
          </p:nvPr>
        </p:nvSpPr>
        <p:spPr>
          <a:xfrm>
            <a:off x="228600" y="274638"/>
            <a:ext cx="8686800" cy="1143000"/>
          </a:xfrm>
        </p:spPr>
        <p:txBody>
          <a:bodyPr/>
          <a:lstStyle/>
          <a:p>
            <a:r>
              <a:rPr lang="en-US" dirty="0">
                <a:latin typeface="Avenir Book"/>
                <a:cs typeface="Avenir Book"/>
              </a:rPr>
              <a:t>Affinity </a:t>
            </a:r>
            <a:r>
              <a:rPr lang="en-US" dirty="0" smtClean="0">
                <a:latin typeface="Avenir Book"/>
                <a:cs typeface="Avenir Book"/>
              </a:rPr>
              <a:t>matrix of a natural image</a:t>
            </a:r>
            <a:endParaRPr lang="en-US" dirty="0">
              <a:latin typeface="Avenir Book"/>
              <a:cs typeface="Avenir Book"/>
            </a:endParaRPr>
          </a:p>
        </p:txBody>
      </p:sp>
      <p:pic>
        <p:nvPicPr>
          <p:cNvPr id="143371" name="Picture 11"/>
          <p:cNvPicPr>
            <a:picLocks noGrp="1" noChangeAspect="1" noChangeArrowheads="1"/>
          </p:cNvPicPr>
          <p:nvPr>
            <p:ph sz="half" idx="1"/>
          </p:nvPr>
        </p:nvPicPr>
        <p:blipFill>
          <a:blip r:embed="rId2"/>
          <a:srcRect/>
          <a:stretch>
            <a:fillRect/>
          </a:stretch>
        </p:blipFill>
        <p:spPr>
          <a:xfrm>
            <a:off x="5105400" y="2286000"/>
            <a:ext cx="2590800" cy="1684338"/>
          </a:xfrm>
          <a:noFill/>
          <a:ln/>
          <a:effectLst>
            <a:outerShdw blurRad="63500" dist="107763" dir="2700000" algn="ctr" rotWithShape="0">
              <a:schemeClr val="bg2">
                <a:alpha val="50000"/>
              </a:schemeClr>
            </a:outerShdw>
          </a:effectLst>
        </p:spPr>
      </p:pic>
      <p:pic>
        <p:nvPicPr>
          <p:cNvPr id="143370" name="Picture 10"/>
          <p:cNvPicPr>
            <a:picLocks noChangeAspect="1" noChangeArrowheads="1"/>
          </p:cNvPicPr>
          <p:nvPr/>
        </p:nvPicPr>
        <p:blipFill>
          <a:blip r:embed="rId3"/>
          <a:srcRect/>
          <a:stretch>
            <a:fillRect/>
          </a:stretch>
        </p:blipFill>
        <p:spPr bwMode="auto">
          <a:xfrm>
            <a:off x="1066800" y="1752600"/>
            <a:ext cx="2438400" cy="1641475"/>
          </a:xfrm>
          <a:prstGeom prst="rect">
            <a:avLst/>
          </a:prstGeom>
          <a:noFill/>
          <a:ln w="9525">
            <a:noFill/>
            <a:miter lim="800000"/>
            <a:headEnd/>
            <a:tailEnd/>
          </a:ln>
          <a:effectLst>
            <a:outerShdw blurRad="63500" dist="107763" dir="2700000" algn="ctr" rotWithShape="0">
              <a:schemeClr val="bg2">
                <a:alpha val="50000"/>
              </a:schemeClr>
            </a:outerShdw>
          </a:effectLst>
        </p:spPr>
      </p:pic>
      <p:pic>
        <p:nvPicPr>
          <p:cNvPr id="143373" name="Picture 13"/>
          <p:cNvPicPr>
            <a:picLocks noGrp="1" noChangeAspect="1" noChangeArrowheads="1"/>
          </p:cNvPicPr>
          <p:nvPr>
            <p:ph sz="half" idx="2"/>
          </p:nvPr>
        </p:nvPicPr>
        <p:blipFill>
          <a:blip r:embed="rId4"/>
          <a:srcRect/>
          <a:stretch>
            <a:fillRect/>
          </a:stretch>
        </p:blipFill>
        <p:spPr>
          <a:xfrm>
            <a:off x="5105400" y="4267200"/>
            <a:ext cx="2590800" cy="1735138"/>
          </a:xfrm>
          <a:noFill/>
          <a:ln/>
          <a:effectLst>
            <a:outerShdw blurRad="63500" dist="107763" dir="2700000" algn="ctr" rotWithShape="0">
              <a:schemeClr val="bg2">
                <a:alpha val="50000"/>
              </a:schemeClr>
            </a:outerShdw>
          </a:effectLst>
        </p:spPr>
      </p:pic>
      <p:pic>
        <p:nvPicPr>
          <p:cNvPr id="143382" name="Picture 22"/>
          <p:cNvPicPr>
            <a:picLocks noChangeAspect="1" noChangeArrowheads="1"/>
          </p:cNvPicPr>
          <p:nvPr/>
        </p:nvPicPr>
        <p:blipFill>
          <a:blip r:embed="rId5"/>
          <a:srcRect l="5884" r="13844" b="4314"/>
          <a:stretch>
            <a:fillRect/>
          </a:stretch>
        </p:blipFill>
        <p:spPr bwMode="auto">
          <a:xfrm>
            <a:off x="1066800" y="3573463"/>
            <a:ext cx="2514600" cy="2406650"/>
          </a:xfrm>
          <a:prstGeom prst="rect">
            <a:avLst/>
          </a:prstGeom>
          <a:noFill/>
          <a:ln w="9525">
            <a:noFill/>
            <a:miter lim="800000"/>
            <a:headEnd/>
            <a:tailEnd/>
          </a:ln>
          <a:effectLst/>
        </p:spPr>
      </p:pic>
      <p:sp>
        <p:nvSpPr>
          <p:cNvPr id="143384" name="Oval 24"/>
          <p:cNvSpPr>
            <a:spLocks noChangeArrowheads="1"/>
          </p:cNvSpPr>
          <p:nvPr/>
        </p:nvSpPr>
        <p:spPr bwMode="auto">
          <a:xfrm>
            <a:off x="957263" y="3810000"/>
            <a:ext cx="2590800" cy="76200"/>
          </a:xfrm>
          <a:prstGeom prst="ellipse">
            <a:avLst/>
          </a:prstGeom>
          <a:noFill/>
          <a:ln w="19050">
            <a:solidFill>
              <a:srgbClr val="FF3300"/>
            </a:solidFill>
            <a:round/>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3389" name="Oval 29"/>
          <p:cNvSpPr>
            <a:spLocks noChangeArrowheads="1"/>
          </p:cNvSpPr>
          <p:nvPr/>
        </p:nvSpPr>
        <p:spPr bwMode="auto">
          <a:xfrm>
            <a:off x="957263" y="4495800"/>
            <a:ext cx="2590800" cy="76200"/>
          </a:xfrm>
          <a:prstGeom prst="ellipse">
            <a:avLst/>
          </a:prstGeom>
          <a:noFill/>
          <a:ln w="19050">
            <a:solidFill>
              <a:srgbClr val="0066FF"/>
            </a:solidFill>
            <a:round/>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3390" name="Oval 30"/>
          <p:cNvSpPr>
            <a:spLocks noChangeArrowheads="1"/>
          </p:cNvSpPr>
          <p:nvPr/>
        </p:nvSpPr>
        <p:spPr bwMode="auto">
          <a:xfrm>
            <a:off x="2667000" y="2057400"/>
            <a:ext cx="76200" cy="76200"/>
          </a:xfrm>
          <a:prstGeom prst="ellipse">
            <a:avLst/>
          </a:prstGeom>
          <a:solidFill>
            <a:srgbClr val="FF3300"/>
          </a:solidFill>
          <a:ln w="9525">
            <a:solidFill>
              <a:srgbClr val="FF3300"/>
            </a:solidFill>
            <a:round/>
            <a:headEnd/>
            <a:tailEnd/>
          </a:ln>
          <a:effectLst/>
        </p:spPr>
        <p:txBody>
          <a:bodyPr wrap="none" anchor="ctr">
            <a:prstTxWarp prst="textNoShape">
              <a:avLst/>
            </a:prstTxWarp>
          </a:bodyPr>
          <a:lstStyle/>
          <a:p>
            <a:pPr algn="ctr"/>
            <a:endParaRPr lang="en-US">
              <a:solidFill>
                <a:srgbClr val="FF3300"/>
              </a:solidFill>
              <a:latin typeface="Avenir Book"/>
              <a:cs typeface="Avenir Book"/>
            </a:endParaRPr>
          </a:p>
        </p:txBody>
      </p:sp>
      <p:sp>
        <p:nvSpPr>
          <p:cNvPr id="143391" name="Oval 31"/>
          <p:cNvSpPr>
            <a:spLocks noChangeArrowheads="1"/>
          </p:cNvSpPr>
          <p:nvPr/>
        </p:nvSpPr>
        <p:spPr bwMode="auto">
          <a:xfrm>
            <a:off x="2895600" y="2362200"/>
            <a:ext cx="76200" cy="76200"/>
          </a:xfrm>
          <a:prstGeom prst="ellipse">
            <a:avLst/>
          </a:prstGeom>
          <a:solidFill>
            <a:srgbClr val="0066FF"/>
          </a:solidFill>
          <a:ln w="9525">
            <a:solidFill>
              <a:srgbClr val="0066FF"/>
            </a:solidFill>
            <a:round/>
            <a:headEnd/>
            <a:tailEnd/>
          </a:ln>
          <a:effectLst/>
        </p:spPr>
        <p:txBody>
          <a:bodyPr wrap="none" anchor="ctr">
            <a:prstTxWarp prst="textNoShape">
              <a:avLst/>
            </a:prstTxWarp>
          </a:bodyPr>
          <a:lstStyle/>
          <a:p>
            <a:pPr algn="ctr"/>
            <a:endParaRPr lang="en-US">
              <a:solidFill>
                <a:srgbClr val="FF3300"/>
              </a:solidFill>
              <a:latin typeface="Avenir Book"/>
              <a:cs typeface="Avenir Book"/>
            </a:endParaRPr>
          </a:p>
        </p:txBody>
      </p:sp>
      <p:sp>
        <p:nvSpPr>
          <p:cNvPr id="143392" name="Line 32"/>
          <p:cNvSpPr>
            <a:spLocks noChangeShapeType="1"/>
          </p:cNvSpPr>
          <p:nvPr/>
        </p:nvSpPr>
        <p:spPr bwMode="auto">
          <a:xfrm flipH="1">
            <a:off x="2667000" y="2087563"/>
            <a:ext cx="46038" cy="1722437"/>
          </a:xfrm>
          <a:prstGeom prst="line">
            <a:avLst/>
          </a:prstGeom>
          <a:noFill/>
          <a:ln w="190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43394" name="Line 34"/>
          <p:cNvSpPr>
            <a:spLocks noChangeShapeType="1"/>
          </p:cNvSpPr>
          <p:nvPr/>
        </p:nvSpPr>
        <p:spPr bwMode="auto">
          <a:xfrm flipH="1">
            <a:off x="2874963" y="2397125"/>
            <a:ext cx="50800" cy="2093913"/>
          </a:xfrm>
          <a:prstGeom prst="line">
            <a:avLst/>
          </a:prstGeom>
          <a:noFill/>
          <a:ln w="19050">
            <a:solidFill>
              <a:srgbClr val="0066FF"/>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43396" name="Text Box 36"/>
          <p:cNvSpPr txBox="1">
            <a:spLocks noChangeArrowheads="1"/>
          </p:cNvSpPr>
          <p:nvPr/>
        </p:nvSpPr>
        <p:spPr bwMode="auto">
          <a:xfrm>
            <a:off x="4953000" y="1752600"/>
            <a:ext cx="3067873" cy="461665"/>
          </a:xfrm>
          <a:prstGeom prst="rect">
            <a:avLst/>
          </a:prstGeom>
          <a:noFill/>
          <a:ln w="9525">
            <a:noFill/>
            <a:miter lim="800000"/>
            <a:headEnd/>
            <a:tailEnd/>
          </a:ln>
          <a:effectLst/>
        </p:spPr>
        <p:txBody>
          <a:bodyPr wrap="none">
            <a:prstTxWarp prst="textNoShape">
              <a:avLst/>
            </a:prstTxWarp>
            <a:spAutoFit/>
          </a:bodyPr>
          <a:lstStyle/>
          <a:p>
            <a:r>
              <a:rPr lang="en-US" sz="1200">
                <a:solidFill>
                  <a:srgbClr val="000000"/>
                </a:solidFill>
                <a:latin typeface="Avenir Book"/>
                <a:cs typeface="Avenir Book"/>
              </a:rPr>
              <a:t>Similarity of image pixels to selected pixel</a:t>
            </a:r>
          </a:p>
          <a:p>
            <a:r>
              <a:rPr lang="en-US" sz="1200">
                <a:solidFill>
                  <a:srgbClr val="000000"/>
                </a:solidFill>
                <a:latin typeface="Avenir Book"/>
                <a:cs typeface="Avenir Book"/>
              </a:rPr>
              <a:t>Brighter means more similar</a:t>
            </a:r>
          </a:p>
        </p:txBody>
      </p:sp>
      <p:sp>
        <p:nvSpPr>
          <p:cNvPr id="143397" name="AutoShape 37"/>
          <p:cNvSpPr>
            <a:spLocks noChangeArrowheads="1"/>
          </p:cNvSpPr>
          <p:nvPr/>
        </p:nvSpPr>
        <p:spPr bwMode="auto">
          <a:xfrm rot="1119437">
            <a:off x="3649663" y="4695825"/>
            <a:ext cx="1371600" cy="304800"/>
          </a:xfrm>
          <a:prstGeom prst="rightArrow">
            <a:avLst>
              <a:gd name="adj1" fmla="val 50000"/>
              <a:gd name="adj2" fmla="val 1125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3398" name="AutoShape 38"/>
          <p:cNvSpPr>
            <a:spLocks noChangeArrowheads="1"/>
          </p:cNvSpPr>
          <p:nvPr/>
        </p:nvSpPr>
        <p:spPr bwMode="auto">
          <a:xfrm rot="-2159407">
            <a:off x="3613150" y="3219450"/>
            <a:ext cx="1524000" cy="304800"/>
          </a:xfrm>
          <a:prstGeom prst="rightArrow">
            <a:avLst>
              <a:gd name="adj1" fmla="val 50000"/>
              <a:gd name="adj2" fmla="val 125000"/>
            </a:avLst>
          </a:prstGeom>
          <a:gradFill rotWithShape="1">
            <a:gsLst>
              <a:gs pos="0">
                <a:srgbClr val="FF3300">
                  <a:gamma/>
                  <a:shade val="46275"/>
                  <a:invGamma/>
                </a:srgbClr>
              </a:gs>
              <a:gs pos="50000">
                <a:srgbClr val="FF3300"/>
              </a:gs>
              <a:gs pos="100000">
                <a:srgbClr val="FF3300">
                  <a:gamma/>
                  <a:shade val="46275"/>
                  <a:invGamma/>
                </a:srgbClr>
              </a:gs>
            </a:gsLst>
            <a:lin ang="0" scaled="1"/>
          </a:gradFill>
          <a:ln w="9525">
            <a:solidFill>
              <a:schemeClr val="tx1"/>
            </a:solidFill>
            <a:miter lim="800000"/>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43401" name="Text Box 41"/>
          <p:cNvSpPr txBox="1">
            <a:spLocks noChangeArrowheads="1"/>
          </p:cNvSpPr>
          <p:nvPr/>
        </p:nvSpPr>
        <p:spPr bwMode="auto">
          <a:xfrm>
            <a:off x="3429000" y="5105400"/>
            <a:ext cx="979488" cy="274638"/>
          </a:xfrm>
          <a:prstGeom prst="rect">
            <a:avLst/>
          </a:prstGeom>
          <a:noFill/>
          <a:ln w="9525">
            <a:noFill/>
            <a:miter lim="800000"/>
            <a:headEnd/>
            <a:tailEnd/>
          </a:ln>
          <a:effectLst/>
        </p:spPr>
        <p:txBody>
          <a:bodyPr wrap="none">
            <a:prstTxWarp prst="textNoShape">
              <a:avLst/>
            </a:prstTxWarp>
            <a:spAutoFit/>
          </a:bodyPr>
          <a:lstStyle/>
          <a:p>
            <a:r>
              <a:rPr lang="en-US" sz="1200" i="1">
                <a:solidFill>
                  <a:srgbClr val="000000"/>
                </a:solidFill>
                <a:latin typeface="Avenir Book"/>
                <a:cs typeface="Avenir Book"/>
              </a:rPr>
              <a:t>N*M</a:t>
            </a:r>
            <a:r>
              <a:rPr lang="en-US" sz="1200">
                <a:solidFill>
                  <a:srgbClr val="000000"/>
                </a:solidFill>
                <a:latin typeface="Avenir Book"/>
                <a:cs typeface="Avenir Book"/>
              </a:rPr>
              <a:t> pixels</a:t>
            </a:r>
          </a:p>
        </p:txBody>
      </p:sp>
      <p:sp>
        <p:nvSpPr>
          <p:cNvPr id="143402" name="Text Box 42"/>
          <p:cNvSpPr txBox="1">
            <a:spLocks noChangeArrowheads="1"/>
          </p:cNvSpPr>
          <p:nvPr/>
        </p:nvSpPr>
        <p:spPr bwMode="auto">
          <a:xfrm>
            <a:off x="1828800" y="5943600"/>
            <a:ext cx="979488" cy="274638"/>
          </a:xfrm>
          <a:prstGeom prst="rect">
            <a:avLst/>
          </a:prstGeom>
          <a:noFill/>
          <a:ln w="9525">
            <a:noFill/>
            <a:miter lim="800000"/>
            <a:headEnd/>
            <a:tailEnd/>
          </a:ln>
          <a:effectLst/>
        </p:spPr>
        <p:txBody>
          <a:bodyPr wrap="none">
            <a:prstTxWarp prst="textNoShape">
              <a:avLst/>
            </a:prstTxWarp>
            <a:spAutoFit/>
          </a:bodyPr>
          <a:lstStyle/>
          <a:p>
            <a:r>
              <a:rPr lang="en-US" sz="1200" i="1">
                <a:solidFill>
                  <a:srgbClr val="000000"/>
                </a:solidFill>
                <a:latin typeface="Avenir Book"/>
                <a:cs typeface="Avenir Book"/>
              </a:rPr>
              <a:t>N*M</a:t>
            </a:r>
            <a:r>
              <a:rPr lang="en-US" sz="1200">
                <a:solidFill>
                  <a:srgbClr val="000000"/>
                </a:solidFill>
                <a:latin typeface="Avenir Book"/>
                <a:cs typeface="Avenir Book"/>
              </a:rPr>
              <a:t> pixels</a:t>
            </a:r>
          </a:p>
        </p:txBody>
      </p:sp>
      <p:sp>
        <p:nvSpPr>
          <p:cNvPr id="143403" name="Text Box 43"/>
          <p:cNvSpPr txBox="1">
            <a:spLocks noChangeArrowheads="1"/>
          </p:cNvSpPr>
          <p:nvPr/>
        </p:nvSpPr>
        <p:spPr bwMode="auto">
          <a:xfrm>
            <a:off x="3505200" y="2362200"/>
            <a:ext cx="793750" cy="274638"/>
          </a:xfrm>
          <a:prstGeom prst="rect">
            <a:avLst/>
          </a:prstGeom>
          <a:noFill/>
          <a:ln w="9525">
            <a:noFill/>
            <a:miter lim="800000"/>
            <a:headEnd/>
            <a:tailEnd/>
          </a:ln>
          <a:effectLst/>
        </p:spPr>
        <p:txBody>
          <a:bodyPr wrap="none">
            <a:prstTxWarp prst="textNoShape">
              <a:avLst/>
            </a:prstTxWarp>
            <a:spAutoFit/>
          </a:bodyPr>
          <a:lstStyle/>
          <a:p>
            <a:r>
              <a:rPr lang="en-US" sz="1200" i="1">
                <a:solidFill>
                  <a:srgbClr val="000000"/>
                </a:solidFill>
                <a:latin typeface="Avenir Book"/>
                <a:cs typeface="Avenir Book"/>
              </a:rPr>
              <a:t>M</a:t>
            </a:r>
            <a:r>
              <a:rPr lang="en-US" sz="1200">
                <a:solidFill>
                  <a:srgbClr val="000000"/>
                </a:solidFill>
                <a:latin typeface="Avenir Book"/>
                <a:cs typeface="Avenir Book"/>
              </a:rPr>
              <a:t> pixels</a:t>
            </a:r>
          </a:p>
        </p:txBody>
      </p:sp>
      <p:sp>
        <p:nvSpPr>
          <p:cNvPr id="143404" name="Text Box 44"/>
          <p:cNvSpPr txBox="1">
            <a:spLocks noChangeArrowheads="1"/>
          </p:cNvSpPr>
          <p:nvPr/>
        </p:nvSpPr>
        <p:spPr bwMode="auto">
          <a:xfrm>
            <a:off x="1828800" y="1524000"/>
            <a:ext cx="768350" cy="274638"/>
          </a:xfrm>
          <a:prstGeom prst="rect">
            <a:avLst/>
          </a:prstGeom>
          <a:noFill/>
          <a:ln w="9525">
            <a:noFill/>
            <a:miter lim="800000"/>
            <a:headEnd/>
            <a:tailEnd/>
          </a:ln>
          <a:effectLst/>
        </p:spPr>
        <p:txBody>
          <a:bodyPr wrap="none">
            <a:prstTxWarp prst="textNoShape">
              <a:avLst/>
            </a:prstTxWarp>
            <a:spAutoFit/>
          </a:bodyPr>
          <a:lstStyle/>
          <a:p>
            <a:r>
              <a:rPr lang="en-US" sz="1200" i="1">
                <a:solidFill>
                  <a:srgbClr val="000000"/>
                </a:solidFill>
                <a:latin typeface="Avenir Book"/>
                <a:cs typeface="Avenir Book"/>
              </a:rPr>
              <a:t>N</a:t>
            </a:r>
            <a:r>
              <a:rPr lang="en-US" sz="1200">
                <a:solidFill>
                  <a:srgbClr val="000000"/>
                </a:solidFill>
                <a:latin typeface="Avenir Book"/>
                <a:cs typeface="Avenir Book"/>
              </a:rPr>
              <a:t> pixels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382"/>
                                        </p:tgtEl>
                                        <p:attrNameLst>
                                          <p:attrName>style.visibility</p:attrName>
                                        </p:attrNameLst>
                                      </p:cBhvr>
                                      <p:to>
                                        <p:strVal val="visible"/>
                                      </p:to>
                                    </p:set>
                                    <p:animEffect transition="in" filter="dissolve">
                                      <p:cBhvr>
                                        <p:cTn id="7" dur="500"/>
                                        <p:tgtEl>
                                          <p:spTgt spid="14338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3384"/>
                                        </p:tgtEl>
                                        <p:attrNameLst>
                                          <p:attrName>style.visibility</p:attrName>
                                        </p:attrNameLst>
                                      </p:cBhvr>
                                      <p:to>
                                        <p:strVal val="visible"/>
                                      </p:to>
                                    </p:set>
                                    <p:animEffect transition="in" filter="dissolve">
                                      <p:cBhvr>
                                        <p:cTn id="10" dur="500"/>
                                        <p:tgtEl>
                                          <p:spTgt spid="14338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3392"/>
                                        </p:tgtEl>
                                        <p:attrNameLst>
                                          <p:attrName>style.visibility</p:attrName>
                                        </p:attrNameLst>
                                      </p:cBhvr>
                                      <p:to>
                                        <p:strVal val="visible"/>
                                      </p:to>
                                    </p:set>
                                    <p:animEffect transition="in" filter="dissolve">
                                      <p:cBhvr>
                                        <p:cTn id="13" dur="500"/>
                                        <p:tgtEl>
                                          <p:spTgt spid="14339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3401"/>
                                        </p:tgtEl>
                                        <p:attrNameLst>
                                          <p:attrName>style.visibility</p:attrName>
                                        </p:attrNameLst>
                                      </p:cBhvr>
                                      <p:to>
                                        <p:strVal val="visible"/>
                                      </p:to>
                                    </p:set>
                                    <p:animEffect transition="in" filter="dissolve">
                                      <p:cBhvr>
                                        <p:cTn id="16" dur="500"/>
                                        <p:tgtEl>
                                          <p:spTgt spid="14340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3402"/>
                                        </p:tgtEl>
                                        <p:attrNameLst>
                                          <p:attrName>style.visibility</p:attrName>
                                        </p:attrNameLst>
                                      </p:cBhvr>
                                      <p:to>
                                        <p:strVal val="visible"/>
                                      </p:to>
                                    </p:set>
                                    <p:animEffect transition="in" filter="dissolve">
                                      <p:cBhvr>
                                        <p:cTn id="19" dur="500"/>
                                        <p:tgtEl>
                                          <p:spTgt spid="14340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43371"/>
                                        </p:tgtEl>
                                        <p:attrNameLst>
                                          <p:attrName>style.visibility</p:attrName>
                                        </p:attrNameLst>
                                      </p:cBhvr>
                                      <p:to>
                                        <p:strVal val="visible"/>
                                      </p:to>
                                    </p:set>
                                    <p:animEffect transition="in" filter="dissolve">
                                      <p:cBhvr>
                                        <p:cTn id="24" dur="500"/>
                                        <p:tgtEl>
                                          <p:spTgt spid="14337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43396"/>
                                        </p:tgtEl>
                                        <p:attrNameLst>
                                          <p:attrName>style.visibility</p:attrName>
                                        </p:attrNameLst>
                                      </p:cBhvr>
                                      <p:to>
                                        <p:strVal val="visible"/>
                                      </p:to>
                                    </p:set>
                                    <p:animEffect transition="in" filter="dissolve">
                                      <p:cBhvr>
                                        <p:cTn id="27" dur="500"/>
                                        <p:tgtEl>
                                          <p:spTgt spid="14339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43398"/>
                                        </p:tgtEl>
                                        <p:attrNameLst>
                                          <p:attrName>style.visibility</p:attrName>
                                        </p:attrNameLst>
                                      </p:cBhvr>
                                      <p:to>
                                        <p:strVal val="visible"/>
                                      </p:to>
                                    </p:set>
                                    <p:animEffect transition="in" filter="dissolve">
                                      <p:cBhvr>
                                        <p:cTn id="30" dur="500"/>
                                        <p:tgtEl>
                                          <p:spTgt spid="14339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3394"/>
                                        </p:tgtEl>
                                        <p:attrNameLst>
                                          <p:attrName>style.visibility</p:attrName>
                                        </p:attrNameLst>
                                      </p:cBhvr>
                                      <p:to>
                                        <p:strVal val="visible"/>
                                      </p:to>
                                    </p:set>
                                    <p:animEffect transition="in" filter="dissolve">
                                      <p:cBhvr>
                                        <p:cTn id="35" dur="500"/>
                                        <p:tgtEl>
                                          <p:spTgt spid="14339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43389"/>
                                        </p:tgtEl>
                                        <p:attrNameLst>
                                          <p:attrName>style.visibility</p:attrName>
                                        </p:attrNameLst>
                                      </p:cBhvr>
                                      <p:to>
                                        <p:strVal val="visible"/>
                                      </p:to>
                                    </p:set>
                                    <p:animEffect transition="in" filter="dissolve">
                                      <p:cBhvr>
                                        <p:cTn id="38" dur="500"/>
                                        <p:tgtEl>
                                          <p:spTgt spid="143389"/>
                                        </p:tgtEl>
                                      </p:cBhvr>
                                    </p:animEffect>
                                  </p:childTnLst>
                                </p:cTn>
                              </p:par>
                              <p:par>
                                <p:cTn id="39" presetID="9" presetClass="entr" presetSubtype="0" fill="hold" nodeType="withEffect">
                                  <p:stCondLst>
                                    <p:cond delay="0"/>
                                  </p:stCondLst>
                                  <p:childTnLst>
                                    <p:set>
                                      <p:cBhvr>
                                        <p:cTn id="40" dur="1" fill="hold">
                                          <p:stCondLst>
                                            <p:cond delay="0"/>
                                          </p:stCondLst>
                                        </p:cTn>
                                        <p:tgtEl>
                                          <p:spTgt spid="143373"/>
                                        </p:tgtEl>
                                        <p:attrNameLst>
                                          <p:attrName>style.visibility</p:attrName>
                                        </p:attrNameLst>
                                      </p:cBhvr>
                                      <p:to>
                                        <p:strVal val="visible"/>
                                      </p:to>
                                    </p:set>
                                    <p:animEffect transition="in" filter="dissolve">
                                      <p:cBhvr>
                                        <p:cTn id="41" dur="500"/>
                                        <p:tgtEl>
                                          <p:spTgt spid="143373"/>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43397"/>
                                        </p:tgtEl>
                                        <p:attrNameLst>
                                          <p:attrName>style.visibility</p:attrName>
                                        </p:attrNameLst>
                                      </p:cBhvr>
                                      <p:to>
                                        <p:strVal val="visible"/>
                                      </p:to>
                                    </p:set>
                                    <p:animEffect transition="in" filter="dissolve">
                                      <p:cBhvr>
                                        <p:cTn id="44" dur="500"/>
                                        <p:tgtEl>
                                          <p:spTgt spid="143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4" grpId="0" animBg="1"/>
      <p:bldP spid="143389" grpId="0" animBg="1"/>
      <p:bldP spid="143392" grpId="0" animBg="1"/>
      <p:bldP spid="143394" grpId="0" animBg="1"/>
      <p:bldP spid="143396" grpId="0"/>
      <p:bldP spid="143397" grpId="0" animBg="1"/>
      <p:bldP spid="143398" grpId="0" animBg="1"/>
      <p:bldP spid="143401" grpId="0"/>
      <p:bldP spid="14340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atin typeface="Avenir Book"/>
                <a:cs typeface="Avenir Book"/>
              </a:rPr>
              <a:t>Graph terminology</a:t>
            </a:r>
          </a:p>
        </p:txBody>
      </p:sp>
      <p:sp>
        <p:nvSpPr>
          <p:cNvPr id="110595" name="Rectangle 3"/>
          <p:cNvSpPr>
            <a:spLocks noGrp="1" noChangeArrowheads="1"/>
          </p:cNvSpPr>
          <p:nvPr>
            <p:ph type="body" sz="half" idx="1"/>
          </p:nvPr>
        </p:nvSpPr>
        <p:spPr>
          <a:xfrm>
            <a:off x="609600" y="1600200"/>
            <a:ext cx="4876800" cy="4419600"/>
          </a:xfrm>
        </p:spPr>
        <p:txBody>
          <a:bodyPr/>
          <a:lstStyle/>
          <a:p>
            <a:r>
              <a:rPr lang="en-US" sz="2800">
                <a:latin typeface="Avenir Book"/>
                <a:cs typeface="Avenir Book"/>
              </a:rPr>
              <a:t>Degree of node:</a:t>
            </a:r>
          </a:p>
        </p:txBody>
      </p:sp>
      <p:sp>
        <p:nvSpPr>
          <p:cNvPr id="110597" name="Text Box 5"/>
          <p:cNvSpPr txBox="1">
            <a:spLocks noChangeArrowheads="1"/>
          </p:cNvSpPr>
          <p:nvPr/>
        </p:nvSpPr>
        <p:spPr bwMode="auto">
          <a:xfrm>
            <a:off x="7391400" y="6477000"/>
            <a:ext cx="1371600" cy="214313"/>
          </a:xfrm>
          <a:prstGeom prst="rect">
            <a:avLst/>
          </a:prstGeom>
          <a:noFill/>
          <a:ln w="9525">
            <a:noFill/>
            <a:miter lim="800000"/>
            <a:headEnd/>
            <a:tailEnd/>
          </a:ln>
          <a:effectLst/>
        </p:spPr>
        <p:txBody>
          <a:bodyPr>
            <a:prstTxWarp prst="textNoShape">
              <a:avLst/>
            </a:prstTxWarp>
            <a:spAutoFit/>
          </a:bodyPr>
          <a:lstStyle/>
          <a:p>
            <a:pPr algn="ctr"/>
            <a:r>
              <a:rPr lang="en-US" sz="800" dirty="0">
                <a:solidFill>
                  <a:srgbClr val="000000"/>
                </a:solidFill>
                <a:latin typeface="Avenir Book"/>
                <a:cs typeface="Avenir Book"/>
              </a:rPr>
              <a:t>Slides from </a:t>
            </a:r>
            <a:r>
              <a:rPr lang="en-US" sz="800" dirty="0" err="1">
                <a:solidFill>
                  <a:srgbClr val="000000"/>
                </a:solidFill>
                <a:latin typeface="Avenir Book"/>
                <a:cs typeface="Avenir Book"/>
              </a:rPr>
              <a:t>Jianbo</a:t>
            </a:r>
            <a:r>
              <a:rPr lang="en-US" sz="800" dirty="0">
                <a:solidFill>
                  <a:srgbClr val="000000"/>
                </a:solidFill>
                <a:latin typeface="Avenir Book"/>
                <a:cs typeface="Avenir Book"/>
              </a:rPr>
              <a:t> Shi</a:t>
            </a:r>
          </a:p>
        </p:txBody>
      </p:sp>
      <p:pic>
        <p:nvPicPr>
          <p:cNvPr id="110598" name="Picture 6"/>
          <p:cNvPicPr>
            <a:picLocks noGrp="1" noChangeAspect="1" noChangeArrowheads="1"/>
          </p:cNvPicPr>
          <p:nvPr>
            <p:ph sz="quarter" idx="3"/>
          </p:nvPr>
        </p:nvPicPr>
        <p:blipFill>
          <a:blip r:embed="rId4"/>
          <a:srcRect/>
          <a:stretch>
            <a:fillRect/>
          </a:stretch>
        </p:blipFill>
        <p:spPr>
          <a:xfrm>
            <a:off x="1143000" y="3276600"/>
            <a:ext cx="3200400" cy="2544763"/>
          </a:xfrm>
          <a:noFill/>
          <a:ln/>
        </p:spPr>
      </p:pic>
      <p:graphicFrame>
        <p:nvGraphicFramePr>
          <p:cNvPr id="110600" name="Object 8"/>
          <p:cNvGraphicFramePr>
            <a:graphicFrameLocks noChangeAspect="1"/>
          </p:cNvGraphicFramePr>
          <p:nvPr/>
        </p:nvGraphicFramePr>
        <p:xfrm>
          <a:off x="2286000" y="2209800"/>
          <a:ext cx="1728788" cy="849313"/>
        </p:xfrm>
        <a:graphic>
          <a:graphicData uri="http://schemas.openxmlformats.org/presentationml/2006/ole">
            <mc:AlternateContent xmlns:mc="http://schemas.openxmlformats.org/markup-compatibility/2006">
              <mc:Choice xmlns:v="urn:schemas-microsoft-com:vml" Requires="v">
                <p:oleObj spid="_x0000_s573454" name="Equation" r:id="rId5" imgW="723600" imgH="355320" progId="Equation.3">
                  <p:embed/>
                </p:oleObj>
              </mc:Choice>
              <mc:Fallback>
                <p:oleObj name="Equation" r:id="rId5" imgW="723600" imgH="35532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209800"/>
                        <a:ext cx="1728788" cy="84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0601" name="Picture 9"/>
          <p:cNvPicPr>
            <a:picLocks noChangeAspect="1" noChangeArrowheads="1"/>
          </p:cNvPicPr>
          <p:nvPr/>
        </p:nvPicPr>
        <p:blipFill>
          <a:blip r:embed="rId7"/>
          <a:srcRect/>
          <a:stretch>
            <a:fillRect/>
          </a:stretch>
        </p:blipFill>
        <p:spPr bwMode="auto">
          <a:xfrm>
            <a:off x="4800600" y="3352800"/>
            <a:ext cx="3124200" cy="2506663"/>
          </a:xfrm>
          <a:prstGeom prst="rect">
            <a:avLst/>
          </a:prstGeom>
          <a:noFill/>
          <a:ln w="9525">
            <a:noFill/>
            <a:miter lim="800000"/>
            <a:headEnd/>
            <a:tailEnd/>
          </a:ln>
          <a:effectLst/>
        </p:spPr>
      </p:pic>
      <p:pic>
        <p:nvPicPr>
          <p:cNvPr id="110602" name="Picture 10"/>
          <p:cNvPicPr>
            <a:picLocks noChangeAspect="1" noChangeArrowheads="1"/>
          </p:cNvPicPr>
          <p:nvPr/>
        </p:nvPicPr>
        <p:blipFill>
          <a:blip r:embed="rId8"/>
          <a:srcRect/>
          <a:stretch>
            <a:fillRect/>
          </a:stretch>
        </p:blipFill>
        <p:spPr bwMode="auto">
          <a:xfrm>
            <a:off x="5257800" y="1600200"/>
            <a:ext cx="2590800" cy="1638300"/>
          </a:xfrm>
          <a:prstGeom prst="rect">
            <a:avLst/>
          </a:prstGeom>
          <a:noFill/>
          <a:ln w="9525">
            <a:noFill/>
            <a:miter lim="800000"/>
            <a:headEnd/>
            <a:tailEnd/>
          </a:ln>
          <a:effectLst/>
        </p:spPr>
      </p:pic>
      <p:sp>
        <p:nvSpPr>
          <p:cNvPr id="110605" name="Oval 13"/>
          <p:cNvSpPr>
            <a:spLocks noChangeArrowheads="1"/>
          </p:cNvSpPr>
          <p:nvPr/>
        </p:nvSpPr>
        <p:spPr bwMode="auto">
          <a:xfrm>
            <a:off x="2057400" y="4343400"/>
            <a:ext cx="152400" cy="152400"/>
          </a:xfrm>
          <a:prstGeom prst="ellipse">
            <a:avLst/>
          </a:prstGeom>
          <a:noFill/>
          <a:ln w="38100">
            <a:solidFill>
              <a:srgbClr val="FF3300"/>
            </a:solidFill>
            <a:round/>
            <a:headEnd/>
            <a:tailEnd/>
          </a:ln>
          <a:effectLst/>
        </p:spPr>
        <p:txBody>
          <a:bodyPr wrap="none" anchor="ctr">
            <a:prstTxWarp prst="textNoShape">
              <a:avLst/>
            </a:prstTxWarp>
          </a:bodyPr>
          <a:lstStyle/>
          <a:p>
            <a:endParaRPr lang="en-US">
              <a:solidFill>
                <a:srgbClr val="000000"/>
              </a:solidFill>
              <a:latin typeface="Avenir Book"/>
              <a:cs typeface="Avenir Book"/>
            </a:endParaRPr>
          </a:p>
        </p:txBody>
      </p:sp>
      <p:sp>
        <p:nvSpPr>
          <p:cNvPr id="110606" name="Line 14"/>
          <p:cNvSpPr>
            <a:spLocks noChangeShapeType="1"/>
          </p:cNvSpPr>
          <p:nvPr/>
        </p:nvSpPr>
        <p:spPr bwMode="auto">
          <a:xfrm>
            <a:off x="2168525" y="4456113"/>
            <a:ext cx="574675" cy="344487"/>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10607" name="Line 15"/>
          <p:cNvSpPr>
            <a:spLocks noChangeShapeType="1"/>
          </p:cNvSpPr>
          <p:nvPr/>
        </p:nvSpPr>
        <p:spPr bwMode="auto">
          <a:xfrm flipV="1">
            <a:off x="2163763" y="4038600"/>
            <a:ext cx="122237" cy="304800"/>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10608" name="Line 16"/>
          <p:cNvSpPr>
            <a:spLocks noChangeShapeType="1"/>
          </p:cNvSpPr>
          <p:nvPr/>
        </p:nvSpPr>
        <p:spPr bwMode="auto">
          <a:xfrm flipH="1">
            <a:off x="2057400" y="4473575"/>
            <a:ext cx="53975" cy="250825"/>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10609" name="Text Box 17"/>
          <p:cNvSpPr txBox="1">
            <a:spLocks noChangeArrowheads="1"/>
          </p:cNvSpPr>
          <p:nvPr/>
        </p:nvSpPr>
        <p:spPr bwMode="auto">
          <a:xfrm>
            <a:off x="1752600" y="4035425"/>
            <a:ext cx="336550" cy="274638"/>
          </a:xfrm>
          <a:prstGeom prst="rect">
            <a:avLst/>
          </a:prstGeom>
          <a:noFill/>
          <a:ln w="9525">
            <a:noFill/>
            <a:miter lim="800000"/>
            <a:headEnd/>
            <a:tailEnd/>
          </a:ln>
          <a:effectLst/>
        </p:spPr>
        <p:txBody>
          <a:bodyPr wrap="none">
            <a:prstTxWarp prst="textNoShape">
              <a:avLst/>
            </a:prstTxWarp>
            <a:spAutoFit/>
          </a:bodyPr>
          <a:lstStyle/>
          <a:p>
            <a:r>
              <a:rPr lang="en-US" sz="1200">
                <a:solidFill>
                  <a:srgbClr val="FF3300"/>
                </a:solidFill>
                <a:latin typeface="Avenir Book"/>
                <a:cs typeface="Avenir Book"/>
              </a:rPr>
              <a:t>…</a:t>
            </a:r>
          </a:p>
        </p:txBody>
      </p:sp>
      <p:sp>
        <p:nvSpPr>
          <p:cNvPr id="110610" name="Line 18"/>
          <p:cNvSpPr>
            <a:spLocks noChangeShapeType="1"/>
          </p:cNvSpPr>
          <p:nvPr/>
        </p:nvSpPr>
        <p:spPr bwMode="auto">
          <a:xfrm flipH="1">
            <a:off x="1417638" y="4400550"/>
            <a:ext cx="654050" cy="136525"/>
          </a:xfrm>
          <a:prstGeom prst="line">
            <a:avLst/>
          </a:prstGeom>
          <a:noFill/>
          <a:ln w="44450">
            <a:solidFill>
              <a:srgbClr val="FF3300"/>
            </a:solidFill>
            <a:round/>
            <a:headEnd/>
            <a:tailEnd type="triangle" w="med" len="med"/>
          </a:ln>
          <a:effectLst/>
        </p:spPr>
        <p:txBody>
          <a:bodyPr>
            <a:prstTxWarp prst="textNoShape">
              <a:avLst/>
            </a:prstTxWarp>
          </a:bodyPr>
          <a:lstStyle/>
          <a:p>
            <a:endParaRPr lang="en-US">
              <a:solidFill>
                <a:srgbClr val="000000"/>
              </a:solidFill>
              <a:latin typeface="Avenir Book"/>
              <a:cs typeface="Avenir Book"/>
            </a:endParaRPr>
          </a:p>
        </p:txBody>
      </p:sp>
      <p:sp>
        <p:nvSpPr>
          <p:cNvPr id="110611" name="Text Box 19"/>
          <p:cNvSpPr txBox="1">
            <a:spLocks noChangeArrowheads="1"/>
          </p:cNvSpPr>
          <p:nvPr/>
        </p:nvSpPr>
        <p:spPr bwMode="auto">
          <a:xfrm>
            <a:off x="2209800" y="4187825"/>
            <a:ext cx="336550" cy="274638"/>
          </a:xfrm>
          <a:prstGeom prst="rect">
            <a:avLst/>
          </a:prstGeom>
          <a:noFill/>
          <a:ln w="9525">
            <a:noFill/>
            <a:miter lim="800000"/>
            <a:headEnd/>
            <a:tailEnd/>
          </a:ln>
          <a:effectLst/>
        </p:spPr>
        <p:txBody>
          <a:bodyPr wrap="none">
            <a:prstTxWarp prst="textNoShape">
              <a:avLst/>
            </a:prstTxWarp>
            <a:spAutoFit/>
          </a:bodyPr>
          <a:lstStyle/>
          <a:p>
            <a:r>
              <a:rPr lang="en-US" sz="1200">
                <a:solidFill>
                  <a:srgbClr val="FF3300"/>
                </a:solidFill>
                <a:latin typeface="Avenir Book"/>
                <a:cs typeface="Avenir Book"/>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9173</TotalTime>
  <Words>4950</Words>
  <Application>Microsoft Macintosh PowerPoint</Application>
  <PresentationFormat>On-screen Show (4:3)</PresentationFormat>
  <Paragraphs>1243</Paragraphs>
  <Slides>145</Slides>
  <Notes>89</Notes>
  <HiddenSlides>16</HiddenSlides>
  <MMClips>0</MMClips>
  <ScaleCrop>false</ScaleCrop>
  <HeadingPairs>
    <vt:vector size="8" baseType="variant">
      <vt:variant>
        <vt:lpstr>Fonts Used</vt:lpstr>
      </vt:variant>
      <vt:variant>
        <vt:i4>10</vt:i4>
      </vt:variant>
      <vt:variant>
        <vt:lpstr>Theme</vt:lpstr>
      </vt:variant>
      <vt:variant>
        <vt:i4>13</vt:i4>
      </vt:variant>
      <vt:variant>
        <vt:lpstr>Embedded OLE Servers</vt:lpstr>
      </vt:variant>
      <vt:variant>
        <vt:i4>3</vt:i4>
      </vt:variant>
      <vt:variant>
        <vt:lpstr>Slide Titles</vt:lpstr>
      </vt:variant>
      <vt:variant>
        <vt:i4>145</vt:i4>
      </vt:variant>
    </vt:vector>
  </HeadingPairs>
  <TitlesOfParts>
    <vt:vector size="171" baseType="lpstr">
      <vt:lpstr>Avenir Black</vt:lpstr>
      <vt:lpstr>Avenir Book</vt:lpstr>
      <vt:lpstr>Calibri</vt:lpstr>
      <vt:lpstr>ＭＳ Ｐゴシック</vt:lpstr>
      <vt:lpstr>Symbol</vt:lpstr>
      <vt:lpstr>Times</vt:lpstr>
      <vt:lpstr>Times New Roman</vt:lpstr>
      <vt:lpstr>Wingdings</vt:lpstr>
      <vt:lpstr>宋体</vt:lpstr>
      <vt:lpstr>Arial</vt:lpstr>
      <vt:lpstr>Custom Design</vt:lpstr>
      <vt:lpstr>Office Theme</vt:lpstr>
      <vt:lpstr>2_Office Theme</vt:lpstr>
      <vt:lpstr>6_Default Design</vt:lpstr>
      <vt:lpstr>7_Default Design</vt:lpstr>
      <vt:lpstr>1_Blank Presentation</vt:lpstr>
      <vt:lpstr>8_Default Design</vt:lpstr>
      <vt:lpstr>3_Default Design</vt:lpstr>
      <vt:lpstr>1_Default Design</vt:lpstr>
      <vt:lpstr>Default Design</vt:lpstr>
      <vt:lpstr>2_Default Design</vt:lpstr>
      <vt:lpstr>4_Default Design</vt:lpstr>
      <vt:lpstr>5_Default Design</vt:lpstr>
      <vt:lpstr>Equation</vt:lpstr>
      <vt:lpstr>Image</vt:lpstr>
      <vt:lpstr>Bitmap Image</vt:lpstr>
      <vt:lpstr>PowerPoint Presentation</vt:lpstr>
      <vt:lpstr>From Pixels to Perception: Mid-level operations of Segmentation and Grouping</vt:lpstr>
      <vt:lpstr>Figure / Ground Finding groups of pixels that go together  (parts, objects, textures, holes)</vt:lpstr>
      <vt:lpstr>Figure / Ground</vt:lpstr>
      <vt:lpstr>A “simple” segmentation problem</vt:lpstr>
      <vt:lpstr>PowerPoint Presentation</vt:lpstr>
      <vt:lpstr>Segmentation is a global process </vt:lpstr>
      <vt:lpstr>PowerPoint Presentation</vt:lpstr>
      <vt:lpstr>… but not too global</vt:lpstr>
      <vt:lpstr>Groupings by Invisible Completions</vt:lpstr>
      <vt:lpstr>Emergence</vt:lpstr>
      <vt:lpstr>Perceptual organization</vt:lpstr>
      <vt:lpstr>Gestalt principles</vt:lpstr>
      <vt:lpstr>PowerPoint Presentation</vt:lpstr>
      <vt:lpstr>PowerPoint Presentation</vt:lpstr>
      <vt:lpstr>I. Edges  </vt:lpstr>
      <vt:lpstr> What is an edge?</vt:lpstr>
      <vt:lpstr>Finding edges: Computing derivatives</vt:lpstr>
      <vt:lpstr>Canny edge detector</vt:lpstr>
      <vt:lpstr>1: Filter Image with derivatives of Gaussian  2D edge detection filters</vt:lpstr>
      <vt:lpstr>Gaussian filters</vt:lpstr>
      <vt:lpstr>PowerPoint Presentation</vt:lpstr>
      <vt:lpstr>The Sobel Operator: A common approximation of derivative of gaussian</vt:lpstr>
      <vt:lpstr>Canny edge detector</vt:lpstr>
      <vt:lpstr>2: Gradient: Find edge strength (magnitude) and direction (angle) of gradient</vt:lpstr>
      <vt:lpstr>Image Gradient: gradient points in the direction of most rapid increase in intensity </vt:lpstr>
      <vt:lpstr>PowerPoint Presentation</vt:lpstr>
      <vt:lpstr>PowerPoint Presentation</vt:lpstr>
      <vt:lpstr>Canny edge detector</vt:lpstr>
      <vt:lpstr>PowerPoint Presentation</vt:lpstr>
      <vt:lpstr>PowerPoint Presentation</vt:lpstr>
      <vt:lpstr>Examples:  Non-Maximum Suppression</vt:lpstr>
      <vt:lpstr>Canny edge detector</vt:lpstr>
      <vt:lpstr>Closing edge gaps</vt:lpstr>
      <vt:lpstr>Example: Canny Edge Detection</vt:lpstr>
      <vt:lpstr>Example: Canny Edge Detection</vt:lpstr>
      <vt:lpstr>Example: Canny Edge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II.1 Bottom-up segmentation</vt:lpstr>
      <vt:lpstr>Issues</vt:lpstr>
      <vt:lpstr>Method 1: Clustering</vt:lpstr>
      <vt:lpstr>Segmentation as clustering</vt:lpstr>
      <vt:lpstr>A simple segmentation algorithm</vt:lpstr>
      <vt:lpstr>PowerPoint Presentation</vt:lpstr>
      <vt:lpstr>PowerPoint Presentation</vt:lpstr>
      <vt:lpstr>K-Means Clustering </vt:lpstr>
      <vt:lpstr>PowerPoint Presentation</vt:lpstr>
      <vt:lpstr>PowerPoint Presentation</vt:lpstr>
      <vt:lpstr>Including spatial relationships</vt:lpstr>
      <vt:lpstr>PowerPoint Presentation</vt:lpstr>
      <vt:lpstr>K-Means for segmentation</vt:lpstr>
      <vt:lpstr>Method 2: Mean shift clustering</vt:lpstr>
      <vt:lpstr>Mean shift algorithm</vt:lpstr>
      <vt:lpstr>Mean Shift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Mean shift clustering</vt:lpstr>
      <vt:lpstr>PowerPoint Presentation</vt:lpstr>
      <vt:lpstr>PowerPoint Presentation</vt:lpstr>
      <vt:lpstr>Mean Shift color &amp; spatial Segmentation Results:</vt:lpstr>
      <vt:lpstr>Mean shift pros and cons</vt:lpstr>
      <vt:lpstr>Method 3:  Graph-Theoretic Image Segmentation</vt:lpstr>
      <vt:lpstr>PowerPoint Presentation</vt:lpstr>
      <vt:lpstr>Segmentation by graph cut</vt:lpstr>
      <vt:lpstr>Graph-based Image Segmentation</vt:lpstr>
      <vt:lpstr>1- Vectors of data</vt:lpstr>
      <vt:lpstr>Computing distance</vt:lpstr>
      <vt:lpstr>Affinity between pixels</vt:lpstr>
      <vt:lpstr>Affinity between pixels</vt:lpstr>
      <vt:lpstr>Graph-based Image Segmentation</vt:lpstr>
      <vt:lpstr>2a- What is a graph?</vt:lpstr>
      <vt:lpstr>2a- What is a graph?</vt:lpstr>
      <vt:lpstr>2a- What is a graph?</vt:lpstr>
      <vt:lpstr>2a- What is a graph?</vt:lpstr>
      <vt:lpstr>2a- What is a graph?</vt:lpstr>
      <vt:lpstr>2a- What is a weighted graph?</vt:lpstr>
      <vt:lpstr>Similarity graph construction</vt:lpstr>
      <vt:lpstr>2b- Building Affinity Matrix</vt:lpstr>
      <vt:lpstr>Graph terminology</vt:lpstr>
      <vt:lpstr>Scale affects affinity</vt:lpstr>
      <vt:lpstr>Affinity matrix of a natural image</vt:lpstr>
      <vt:lpstr>Graph terminology</vt:lpstr>
      <vt:lpstr>Graph terminology</vt:lpstr>
      <vt:lpstr>Graph terminology</vt:lpstr>
      <vt:lpstr>Graph-based Image Segmentation</vt:lpstr>
      <vt:lpstr>Spectral Clustering</vt:lpstr>
      <vt:lpstr>Spectral clustering: Using Eigenvalues of the matrix</vt:lpstr>
      <vt:lpstr>An ideal case</vt:lpstr>
      <vt:lpstr>An ideal case</vt:lpstr>
      <vt:lpstr>An ideal case</vt:lpstr>
      <vt:lpstr>An ideal case</vt:lpstr>
      <vt:lpstr>What are eigenvectors?</vt:lpstr>
      <vt:lpstr>Eigenvectors example</vt:lpstr>
      <vt:lpstr>Spectral Clustering pipeline</vt:lpstr>
      <vt:lpstr>Eigenvectors and blocks</vt:lpstr>
      <vt:lpstr>Spectral Space</vt:lpstr>
      <vt:lpstr>Example eigenvector</vt:lpstr>
      <vt:lpstr>Graph-based Image Segmentation</vt:lpstr>
      <vt:lpstr>Clustering – How many groups are there?</vt:lpstr>
      <vt:lpstr>Clustering – 5 groups</vt:lpstr>
      <vt:lpstr>Clustering – 5 groups</vt:lpstr>
      <vt:lpstr>What does the Affinity Matrix Look Like?</vt:lpstr>
      <vt:lpstr>The Eigenvectors and the Clusters</vt:lpstr>
      <vt:lpstr>The Eigenvectors and the Clusters</vt:lpstr>
      <vt:lpstr>The Eigenvectors and  the Clusters</vt:lpstr>
      <vt:lpstr>Clustering – Example 2</vt:lpstr>
      <vt:lpstr>The Affinity Matrix</vt:lpstr>
      <vt:lpstr>PowerPoint Presentation</vt:lpstr>
      <vt:lpstr>PowerPoint Presentation</vt:lpstr>
      <vt:lpstr>Issue: Number of Clusters ?</vt:lpstr>
      <vt:lpstr>Graph-based Image Segmentation</vt:lpstr>
      <vt:lpstr>Graph cut</vt:lpstr>
      <vt:lpstr>Partition a graph with minimum cut</vt:lpstr>
      <vt:lpstr>Drawbacks of Minimum Cut</vt:lpstr>
      <vt:lpstr>Normalized Cut is a better measure ..</vt:lpstr>
      <vt:lpstr>Normalized Cut As Generalized Eigenvalue problem</vt:lpstr>
      <vt:lpstr>Normalized cuts</vt:lpstr>
      <vt:lpstr>Many different methods…</vt:lpstr>
      <vt:lpstr>Global optimization</vt:lpstr>
      <vt:lpstr>Graph-based Image Segmentation</vt:lpstr>
      <vt:lpstr>PowerPoint Presentation</vt:lpstr>
      <vt:lpstr>The Eigenvectors</vt:lpstr>
      <vt:lpstr>Normalized cut</vt:lpstr>
      <vt:lpstr>Normalized cut</vt:lpstr>
      <vt:lpstr>Normalized cut</vt:lpstr>
      <vt:lpstr>PowerPoint Presentation</vt:lpstr>
      <vt:lpstr>PowerPoint Presentation</vt:lpstr>
      <vt:lpstr>PowerPoint Presentation</vt:lpstr>
    </vt:vector>
  </TitlesOfParts>
  <Company>MIT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Freeman</dc:creator>
  <cp:lastModifiedBy>Microsoft Office User</cp:lastModifiedBy>
  <cp:revision>157</cp:revision>
  <cp:lastPrinted>2009-04-14T16:05:45Z</cp:lastPrinted>
  <dcterms:created xsi:type="dcterms:W3CDTF">2016-11-03T13:14:23Z</dcterms:created>
  <dcterms:modified xsi:type="dcterms:W3CDTF">2017-10-29T22:32:22Z</dcterms:modified>
</cp:coreProperties>
</file>