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Layouts/slideLayout24.xml" ContentType="application/vnd.openxmlformats-officedocument.presentationml.slideLayout+xml"/>
  <Override PartName="/ppt/theme/theme7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67" r:id="rId2"/>
    <p:sldMasterId id="2147483772" r:id="rId3"/>
    <p:sldMasterId id="2147483775" r:id="rId4"/>
    <p:sldMasterId id="2147483779" r:id="rId5"/>
    <p:sldMasterId id="2147483802" r:id="rId6"/>
    <p:sldMasterId id="2147483822" r:id="rId7"/>
    <p:sldMasterId id="2147483824" r:id="rId8"/>
  </p:sldMasterIdLst>
  <p:notesMasterIdLst>
    <p:notesMasterId r:id="rId138"/>
  </p:notesMasterIdLst>
  <p:sldIdLst>
    <p:sldId id="387" r:id="rId9"/>
    <p:sldId id="344" r:id="rId10"/>
    <p:sldId id="346" r:id="rId11"/>
    <p:sldId id="347" r:id="rId12"/>
    <p:sldId id="257" r:id="rId13"/>
    <p:sldId id="258" r:id="rId14"/>
    <p:sldId id="259" r:id="rId15"/>
    <p:sldId id="261" r:id="rId16"/>
    <p:sldId id="260" r:id="rId17"/>
    <p:sldId id="352" r:id="rId18"/>
    <p:sldId id="348" r:id="rId19"/>
    <p:sldId id="349" r:id="rId20"/>
    <p:sldId id="355" r:id="rId21"/>
    <p:sldId id="267" r:id="rId22"/>
    <p:sldId id="354" r:id="rId23"/>
    <p:sldId id="359" r:id="rId24"/>
    <p:sldId id="351" r:id="rId25"/>
    <p:sldId id="386" r:id="rId26"/>
    <p:sldId id="353" r:id="rId27"/>
    <p:sldId id="350" r:id="rId28"/>
    <p:sldId id="356" r:id="rId29"/>
    <p:sldId id="357" r:id="rId30"/>
    <p:sldId id="358" r:id="rId31"/>
    <p:sldId id="360" r:id="rId32"/>
    <p:sldId id="362" r:id="rId33"/>
    <p:sldId id="266" r:id="rId34"/>
    <p:sldId id="268" r:id="rId35"/>
    <p:sldId id="269" r:id="rId36"/>
    <p:sldId id="270" r:id="rId37"/>
    <p:sldId id="361" r:id="rId38"/>
    <p:sldId id="274" r:id="rId39"/>
    <p:sldId id="363" r:id="rId40"/>
    <p:sldId id="364" r:id="rId41"/>
    <p:sldId id="262" r:id="rId42"/>
    <p:sldId id="263" r:id="rId43"/>
    <p:sldId id="264" r:id="rId44"/>
    <p:sldId id="275" r:id="rId45"/>
    <p:sldId id="276" r:id="rId46"/>
    <p:sldId id="277" r:id="rId47"/>
    <p:sldId id="278" r:id="rId48"/>
    <p:sldId id="279" r:id="rId49"/>
    <p:sldId id="280" r:id="rId50"/>
    <p:sldId id="281" r:id="rId51"/>
    <p:sldId id="282" r:id="rId52"/>
    <p:sldId id="283" r:id="rId53"/>
    <p:sldId id="284" r:id="rId54"/>
    <p:sldId id="285" r:id="rId55"/>
    <p:sldId id="286" r:id="rId56"/>
    <p:sldId id="287" r:id="rId57"/>
    <p:sldId id="288" r:id="rId58"/>
    <p:sldId id="289" r:id="rId59"/>
    <p:sldId id="290" r:id="rId60"/>
    <p:sldId id="291" r:id="rId61"/>
    <p:sldId id="292" r:id="rId62"/>
    <p:sldId id="293" r:id="rId63"/>
    <p:sldId id="294" r:id="rId64"/>
    <p:sldId id="295" r:id="rId65"/>
    <p:sldId id="296" r:id="rId66"/>
    <p:sldId id="297" r:id="rId67"/>
    <p:sldId id="298" r:id="rId68"/>
    <p:sldId id="299" r:id="rId69"/>
    <p:sldId id="300" r:id="rId70"/>
    <p:sldId id="301" r:id="rId71"/>
    <p:sldId id="302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25" r:id="rId95"/>
    <p:sldId id="326" r:id="rId96"/>
    <p:sldId id="385" r:id="rId97"/>
    <p:sldId id="327" r:id="rId98"/>
    <p:sldId id="328" r:id="rId99"/>
    <p:sldId id="329" r:id="rId100"/>
    <p:sldId id="330" r:id="rId101"/>
    <p:sldId id="331" r:id="rId102"/>
    <p:sldId id="332" r:id="rId103"/>
    <p:sldId id="367" r:id="rId104"/>
    <p:sldId id="366" r:id="rId105"/>
    <p:sldId id="368" r:id="rId106"/>
    <p:sldId id="369" r:id="rId107"/>
    <p:sldId id="370" r:id="rId108"/>
    <p:sldId id="371" r:id="rId109"/>
    <p:sldId id="372" r:id="rId110"/>
    <p:sldId id="373" r:id="rId111"/>
    <p:sldId id="374" r:id="rId112"/>
    <p:sldId id="375" r:id="rId113"/>
    <p:sldId id="376" r:id="rId114"/>
    <p:sldId id="377" r:id="rId115"/>
    <p:sldId id="378" r:id="rId116"/>
    <p:sldId id="379" r:id="rId117"/>
    <p:sldId id="380" r:id="rId118"/>
    <p:sldId id="381" r:id="rId119"/>
    <p:sldId id="382" r:id="rId120"/>
    <p:sldId id="383" r:id="rId121"/>
    <p:sldId id="384" r:id="rId122"/>
    <p:sldId id="467" r:id="rId123"/>
    <p:sldId id="465" r:id="rId124"/>
    <p:sldId id="466" r:id="rId125"/>
    <p:sldId id="453" r:id="rId126"/>
    <p:sldId id="454" r:id="rId127"/>
    <p:sldId id="455" r:id="rId128"/>
    <p:sldId id="456" r:id="rId129"/>
    <p:sldId id="457" r:id="rId130"/>
    <p:sldId id="458" r:id="rId131"/>
    <p:sldId id="459" r:id="rId132"/>
    <p:sldId id="460" r:id="rId133"/>
    <p:sldId id="461" r:id="rId134"/>
    <p:sldId id="462" r:id="rId135"/>
    <p:sldId id="463" r:id="rId136"/>
    <p:sldId id="464" r:id="rId137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84" charset="0"/>
        <a:ea typeface="ＭＳ Ｐゴシック" pitchFamily="-84" charset="-128"/>
        <a:cs typeface="ＭＳ Ｐゴシック" pitchFamily="-84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43"/>
    <p:restoredTop sz="94679"/>
  </p:normalViewPr>
  <p:slideViewPr>
    <p:cSldViewPr snapToGrid="0">
      <p:cViewPr varScale="1">
        <p:scale>
          <a:sx n="129" d="100"/>
          <a:sy n="129" d="100"/>
        </p:scale>
        <p:origin x="169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slide" Target="slides/slide10.xml"/><Relationship Id="rId19" Type="http://schemas.openxmlformats.org/officeDocument/2006/relationships/slide" Target="slides/slide11.xml"/><Relationship Id="rId60" Type="http://schemas.openxmlformats.org/officeDocument/2006/relationships/slide" Target="slides/slide52.xml"/><Relationship Id="rId61" Type="http://schemas.openxmlformats.org/officeDocument/2006/relationships/slide" Target="slides/slide53.xml"/><Relationship Id="rId62" Type="http://schemas.openxmlformats.org/officeDocument/2006/relationships/slide" Target="slides/slide54.xml"/><Relationship Id="rId63" Type="http://schemas.openxmlformats.org/officeDocument/2006/relationships/slide" Target="slides/slide55.xml"/><Relationship Id="rId64" Type="http://schemas.openxmlformats.org/officeDocument/2006/relationships/slide" Target="slides/slide56.xml"/><Relationship Id="rId65" Type="http://schemas.openxmlformats.org/officeDocument/2006/relationships/slide" Target="slides/slide57.xml"/><Relationship Id="rId66" Type="http://schemas.openxmlformats.org/officeDocument/2006/relationships/slide" Target="slides/slide58.xml"/><Relationship Id="rId67" Type="http://schemas.openxmlformats.org/officeDocument/2006/relationships/slide" Target="slides/slide59.xml"/><Relationship Id="rId68" Type="http://schemas.openxmlformats.org/officeDocument/2006/relationships/slide" Target="slides/slide60.xml"/><Relationship Id="rId69" Type="http://schemas.openxmlformats.org/officeDocument/2006/relationships/slide" Target="slides/slide61.xml"/><Relationship Id="rId120" Type="http://schemas.openxmlformats.org/officeDocument/2006/relationships/slide" Target="slides/slide112.xml"/><Relationship Id="rId121" Type="http://schemas.openxmlformats.org/officeDocument/2006/relationships/slide" Target="slides/slide113.xml"/><Relationship Id="rId122" Type="http://schemas.openxmlformats.org/officeDocument/2006/relationships/slide" Target="slides/slide114.xml"/><Relationship Id="rId123" Type="http://schemas.openxmlformats.org/officeDocument/2006/relationships/slide" Target="slides/slide115.xml"/><Relationship Id="rId124" Type="http://schemas.openxmlformats.org/officeDocument/2006/relationships/slide" Target="slides/slide116.xml"/><Relationship Id="rId125" Type="http://schemas.openxmlformats.org/officeDocument/2006/relationships/slide" Target="slides/slide117.xml"/><Relationship Id="rId126" Type="http://schemas.openxmlformats.org/officeDocument/2006/relationships/slide" Target="slides/slide118.xml"/><Relationship Id="rId127" Type="http://schemas.openxmlformats.org/officeDocument/2006/relationships/slide" Target="slides/slide119.xml"/><Relationship Id="rId128" Type="http://schemas.openxmlformats.org/officeDocument/2006/relationships/slide" Target="slides/slide120.xml"/><Relationship Id="rId129" Type="http://schemas.openxmlformats.org/officeDocument/2006/relationships/slide" Target="slides/slide121.xml"/><Relationship Id="rId40" Type="http://schemas.openxmlformats.org/officeDocument/2006/relationships/slide" Target="slides/slide32.xml"/><Relationship Id="rId41" Type="http://schemas.openxmlformats.org/officeDocument/2006/relationships/slide" Target="slides/slide33.xml"/><Relationship Id="rId42" Type="http://schemas.openxmlformats.org/officeDocument/2006/relationships/slide" Target="slides/slide34.xml"/><Relationship Id="rId90" Type="http://schemas.openxmlformats.org/officeDocument/2006/relationships/slide" Target="slides/slide82.xml"/><Relationship Id="rId91" Type="http://schemas.openxmlformats.org/officeDocument/2006/relationships/slide" Target="slides/slide83.xml"/><Relationship Id="rId92" Type="http://schemas.openxmlformats.org/officeDocument/2006/relationships/slide" Target="slides/slide84.xml"/><Relationship Id="rId93" Type="http://schemas.openxmlformats.org/officeDocument/2006/relationships/slide" Target="slides/slide85.xml"/><Relationship Id="rId94" Type="http://schemas.openxmlformats.org/officeDocument/2006/relationships/slide" Target="slides/slide86.xml"/><Relationship Id="rId95" Type="http://schemas.openxmlformats.org/officeDocument/2006/relationships/slide" Target="slides/slide87.xml"/><Relationship Id="rId96" Type="http://schemas.openxmlformats.org/officeDocument/2006/relationships/slide" Target="slides/slide88.xml"/><Relationship Id="rId101" Type="http://schemas.openxmlformats.org/officeDocument/2006/relationships/slide" Target="slides/slide93.xml"/><Relationship Id="rId102" Type="http://schemas.openxmlformats.org/officeDocument/2006/relationships/slide" Target="slides/slide94.xml"/><Relationship Id="rId103" Type="http://schemas.openxmlformats.org/officeDocument/2006/relationships/slide" Target="slides/slide95.xml"/><Relationship Id="rId104" Type="http://schemas.openxmlformats.org/officeDocument/2006/relationships/slide" Target="slides/slide96.xml"/><Relationship Id="rId105" Type="http://schemas.openxmlformats.org/officeDocument/2006/relationships/slide" Target="slides/slide97.xml"/><Relationship Id="rId106" Type="http://schemas.openxmlformats.org/officeDocument/2006/relationships/slide" Target="slides/slide98.xml"/><Relationship Id="rId107" Type="http://schemas.openxmlformats.org/officeDocument/2006/relationships/slide" Target="slides/slide99.xml"/><Relationship Id="rId108" Type="http://schemas.openxmlformats.org/officeDocument/2006/relationships/slide" Target="slides/slide100.xml"/><Relationship Id="rId109" Type="http://schemas.openxmlformats.org/officeDocument/2006/relationships/slide" Target="slides/slide101.xml"/><Relationship Id="rId97" Type="http://schemas.openxmlformats.org/officeDocument/2006/relationships/slide" Target="slides/slide89.xml"/><Relationship Id="rId98" Type="http://schemas.openxmlformats.org/officeDocument/2006/relationships/slide" Target="slides/slide90.xml"/><Relationship Id="rId99" Type="http://schemas.openxmlformats.org/officeDocument/2006/relationships/slide" Target="slides/slide91.xml"/><Relationship Id="rId43" Type="http://schemas.openxmlformats.org/officeDocument/2006/relationships/slide" Target="slides/slide35.xml"/><Relationship Id="rId44" Type="http://schemas.openxmlformats.org/officeDocument/2006/relationships/slide" Target="slides/slide36.xml"/><Relationship Id="rId45" Type="http://schemas.openxmlformats.org/officeDocument/2006/relationships/slide" Target="slides/slide37.xml"/><Relationship Id="rId46" Type="http://schemas.openxmlformats.org/officeDocument/2006/relationships/slide" Target="slides/slide38.xml"/><Relationship Id="rId47" Type="http://schemas.openxmlformats.org/officeDocument/2006/relationships/slide" Target="slides/slide39.xml"/><Relationship Id="rId48" Type="http://schemas.openxmlformats.org/officeDocument/2006/relationships/slide" Target="slides/slide40.xml"/><Relationship Id="rId49" Type="http://schemas.openxmlformats.org/officeDocument/2006/relationships/slide" Target="slides/slide41.xml"/><Relationship Id="rId100" Type="http://schemas.openxmlformats.org/officeDocument/2006/relationships/slide" Target="slides/slide92.xml"/><Relationship Id="rId20" Type="http://schemas.openxmlformats.org/officeDocument/2006/relationships/slide" Target="slides/slide12.xml"/><Relationship Id="rId21" Type="http://schemas.openxmlformats.org/officeDocument/2006/relationships/slide" Target="slides/slide13.xml"/><Relationship Id="rId22" Type="http://schemas.openxmlformats.org/officeDocument/2006/relationships/slide" Target="slides/slide14.xml"/><Relationship Id="rId70" Type="http://schemas.openxmlformats.org/officeDocument/2006/relationships/slide" Target="slides/slide62.xml"/><Relationship Id="rId71" Type="http://schemas.openxmlformats.org/officeDocument/2006/relationships/slide" Target="slides/slide63.xml"/><Relationship Id="rId72" Type="http://schemas.openxmlformats.org/officeDocument/2006/relationships/slide" Target="slides/slide64.xml"/><Relationship Id="rId73" Type="http://schemas.openxmlformats.org/officeDocument/2006/relationships/slide" Target="slides/slide65.xml"/><Relationship Id="rId74" Type="http://schemas.openxmlformats.org/officeDocument/2006/relationships/slide" Target="slides/slide66.xml"/><Relationship Id="rId75" Type="http://schemas.openxmlformats.org/officeDocument/2006/relationships/slide" Target="slides/slide67.xml"/><Relationship Id="rId76" Type="http://schemas.openxmlformats.org/officeDocument/2006/relationships/slide" Target="slides/slide68.xml"/><Relationship Id="rId77" Type="http://schemas.openxmlformats.org/officeDocument/2006/relationships/slide" Target="slides/slide69.xml"/><Relationship Id="rId78" Type="http://schemas.openxmlformats.org/officeDocument/2006/relationships/slide" Target="slides/slide70.xml"/><Relationship Id="rId79" Type="http://schemas.openxmlformats.org/officeDocument/2006/relationships/slide" Target="slides/slide71.xml"/><Relationship Id="rId23" Type="http://schemas.openxmlformats.org/officeDocument/2006/relationships/slide" Target="slides/slide15.xml"/><Relationship Id="rId24" Type="http://schemas.openxmlformats.org/officeDocument/2006/relationships/slide" Target="slides/slide16.xml"/><Relationship Id="rId25" Type="http://schemas.openxmlformats.org/officeDocument/2006/relationships/slide" Target="slides/slide17.xml"/><Relationship Id="rId26" Type="http://schemas.openxmlformats.org/officeDocument/2006/relationships/slide" Target="slides/slide18.xml"/><Relationship Id="rId27" Type="http://schemas.openxmlformats.org/officeDocument/2006/relationships/slide" Target="slides/slide19.xml"/><Relationship Id="rId28" Type="http://schemas.openxmlformats.org/officeDocument/2006/relationships/slide" Target="slides/slide20.xml"/><Relationship Id="rId29" Type="http://schemas.openxmlformats.org/officeDocument/2006/relationships/slide" Target="slides/slide21.xml"/><Relationship Id="rId130" Type="http://schemas.openxmlformats.org/officeDocument/2006/relationships/slide" Target="slides/slide122.xml"/><Relationship Id="rId131" Type="http://schemas.openxmlformats.org/officeDocument/2006/relationships/slide" Target="slides/slide123.xml"/><Relationship Id="rId132" Type="http://schemas.openxmlformats.org/officeDocument/2006/relationships/slide" Target="slides/slide124.xml"/><Relationship Id="rId133" Type="http://schemas.openxmlformats.org/officeDocument/2006/relationships/slide" Target="slides/slide125.xml"/><Relationship Id="rId134" Type="http://schemas.openxmlformats.org/officeDocument/2006/relationships/slide" Target="slides/slide126.xml"/><Relationship Id="rId135" Type="http://schemas.openxmlformats.org/officeDocument/2006/relationships/slide" Target="slides/slide127.xml"/><Relationship Id="rId136" Type="http://schemas.openxmlformats.org/officeDocument/2006/relationships/slide" Target="slides/slide128.xml"/><Relationship Id="rId137" Type="http://schemas.openxmlformats.org/officeDocument/2006/relationships/slide" Target="slides/slide129.xml"/><Relationship Id="rId138" Type="http://schemas.openxmlformats.org/officeDocument/2006/relationships/notesMaster" Target="notesMasters/notesMaster1.xml"/><Relationship Id="rId13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" Target="slides/slide1.xml"/><Relationship Id="rId50" Type="http://schemas.openxmlformats.org/officeDocument/2006/relationships/slide" Target="slides/slide42.xml"/><Relationship Id="rId51" Type="http://schemas.openxmlformats.org/officeDocument/2006/relationships/slide" Target="slides/slide43.xml"/><Relationship Id="rId52" Type="http://schemas.openxmlformats.org/officeDocument/2006/relationships/slide" Target="slides/slide44.xml"/><Relationship Id="rId53" Type="http://schemas.openxmlformats.org/officeDocument/2006/relationships/slide" Target="slides/slide45.xml"/><Relationship Id="rId54" Type="http://schemas.openxmlformats.org/officeDocument/2006/relationships/slide" Target="slides/slide46.xml"/><Relationship Id="rId55" Type="http://schemas.openxmlformats.org/officeDocument/2006/relationships/slide" Target="slides/slide47.xml"/><Relationship Id="rId56" Type="http://schemas.openxmlformats.org/officeDocument/2006/relationships/slide" Target="slides/slide48.xml"/><Relationship Id="rId57" Type="http://schemas.openxmlformats.org/officeDocument/2006/relationships/slide" Target="slides/slide49.xml"/><Relationship Id="rId58" Type="http://schemas.openxmlformats.org/officeDocument/2006/relationships/slide" Target="slides/slide50.xml"/><Relationship Id="rId59" Type="http://schemas.openxmlformats.org/officeDocument/2006/relationships/slide" Target="slides/slide51.xml"/><Relationship Id="rId110" Type="http://schemas.openxmlformats.org/officeDocument/2006/relationships/slide" Target="slides/slide102.xml"/><Relationship Id="rId111" Type="http://schemas.openxmlformats.org/officeDocument/2006/relationships/slide" Target="slides/slide103.xml"/><Relationship Id="rId112" Type="http://schemas.openxmlformats.org/officeDocument/2006/relationships/slide" Target="slides/slide104.xml"/><Relationship Id="rId113" Type="http://schemas.openxmlformats.org/officeDocument/2006/relationships/slide" Target="slides/slide105.xml"/><Relationship Id="rId114" Type="http://schemas.openxmlformats.org/officeDocument/2006/relationships/slide" Target="slides/slide106.xml"/><Relationship Id="rId115" Type="http://schemas.openxmlformats.org/officeDocument/2006/relationships/slide" Target="slides/slide107.xml"/><Relationship Id="rId116" Type="http://schemas.openxmlformats.org/officeDocument/2006/relationships/slide" Target="slides/slide108.xml"/><Relationship Id="rId117" Type="http://schemas.openxmlformats.org/officeDocument/2006/relationships/slide" Target="slides/slide109.xml"/><Relationship Id="rId118" Type="http://schemas.openxmlformats.org/officeDocument/2006/relationships/slide" Target="slides/slide110.xml"/><Relationship Id="rId119" Type="http://schemas.openxmlformats.org/officeDocument/2006/relationships/slide" Target="slides/slide111.xml"/><Relationship Id="rId30" Type="http://schemas.openxmlformats.org/officeDocument/2006/relationships/slide" Target="slides/slide22.xml"/><Relationship Id="rId31" Type="http://schemas.openxmlformats.org/officeDocument/2006/relationships/slide" Target="slides/slide23.xml"/><Relationship Id="rId32" Type="http://schemas.openxmlformats.org/officeDocument/2006/relationships/slide" Target="slides/slide24.xml"/><Relationship Id="rId33" Type="http://schemas.openxmlformats.org/officeDocument/2006/relationships/slide" Target="slides/slide25.xml"/><Relationship Id="rId34" Type="http://schemas.openxmlformats.org/officeDocument/2006/relationships/slide" Target="slides/slide26.xml"/><Relationship Id="rId35" Type="http://schemas.openxmlformats.org/officeDocument/2006/relationships/slide" Target="slides/slide27.xml"/><Relationship Id="rId36" Type="http://schemas.openxmlformats.org/officeDocument/2006/relationships/slide" Target="slides/slide28.xml"/><Relationship Id="rId37" Type="http://schemas.openxmlformats.org/officeDocument/2006/relationships/slide" Target="slides/slide29.xml"/><Relationship Id="rId38" Type="http://schemas.openxmlformats.org/officeDocument/2006/relationships/slide" Target="slides/slide30.xml"/><Relationship Id="rId39" Type="http://schemas.openxmlformats.org/officeDocument/2006/relationships/slide" Target="slides/slide31.xml"/><Relationship Id="rId80" Type="http://schemas.openxmlformats.org/officeDocument/2006/relationships/slide" Target="slides/slide72.xml"/><Relationship Id="rId81" Type="http://schemas.openxmlformats.org/officeDocument/2006/relationships/slide" Target="slides/slide73.xml"/><Relationship Id="rId82" Type="http://schemas.openxmlformats.org/officeDocument/2006/relationships/slide" Target="slides/slide74.xml"/><Relationship Id="rId83" Type="http://schemas.openxmlformats.org/officeDocument/2006/relationships/slide" Target="slides/slide75.xml"/><Relationship Id="rId84" Type="http://schemas.openxmlformats.org/officeDocument/2006/relationships/slide" Target="slides/slide76.xml"/><Relationship Id="rId85" Type="http://schemas.openxmlformats.org/officeDocument/2006/relationships/slide" Target="slides/slide77.xml"/><Relationship Id="rId86" Type="http://schemas.openxmlformats.org/officeDocument/2006/relationships/slide" Target="slides/slide78.xml"/><Relationship Id="rId87" Type="http://schemas.openxmlformats.org/officeDocument/2006/relationships/slide" Target="slides/slide79.xml"/><Relationship Id="rId88" Type="http://schemas.openxmlformats.org/officeDocument/2006/relationships/slide" Target="slides/slide80.xml"/><Relationship Id="rId89" Type="http://schemas.openxmlformats.org/officeDocument/2006/relationships/slide" Target="slides/slide81.xml"/><Relationship Id="rId140" Type="http://schemas.openxmlformats.org/officeDocument/2006/relationships/viewProps" Target="viewProps.xml"/><Relationship Id="rId141" Type="http://schemas.openxmlformats.org/officeDocument/2006/relationships/theme" Target="theme/theme1.xml"/><Relationship Id="rId14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5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wmf"/><Relationship Id="rId4" Type="http://schemas.openxmlformats.org/officeDocument/2006/relationships/image" Target="../media/image203.wmf"/><Relationship Id="rId5" Type="http://schemas.openxmlformats.org/officeDocument/2006/relationships/image" Target="../media/image204.wmf"/><Relationship Id="rId1" Type="http://schemas.openxmlformats.org/officeDocument/2006/relationships/image" Target="../media/image200.wmf"/><Relationship Id="rId2" Type="http://schemas.openxmlformats.org/officeDocument/2006/relationships/image" Target="../media/image2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image" Target="../media/image44.png"/><Relationship Id="rId2" Type="http://schemas.openxmlformats.org/officeDocument/2006/relationships/image" Target="../media/image4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Relationship Id="rId2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89F8E43E-BAE8-1F46-B2F1-3DBCBB638162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-8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-84" charset="0"/>
              </a:defRPr>
            </a:lvl1pPr>
          </a:lstStyle>
          <a:p>
            <a:fld id="{40AEA70B-90B4-724B-AE36-D9136424F72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A783D3-8C91-5E4A-AE23-BC659A275B62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E5CEC7-8FFC-4E42-9764-C180107542AD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28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B6873A-B1CB-4345-9093-BCC93F33F0B6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29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3A21DD-DF45-EC47-9789-44600E699C90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31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If you want to create images of walls, you can start with a huge picture of a very large wall and crop at random locations. The issue is that this requires having a huge wall (but, is this truly a problem?)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79CC1E-81FE-CD44-94EA-6906754B55D8}" type="slidenum">
              <a:rPr lang="en-US" smtClean="0"/>
              <a:pPr/>
              <a:t>34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1C3604-8191-5244-91A1-C7A07B328278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37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9A2774-5157-FD4B-9DDE-E6D69B46CDD8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38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917C0-9BDE-B948-A85F-30C1E7F22E5C}" type="slidenum">
              <a:rPr lang="en-US" smtClean="0"/>
              <a:pPr/>
              <a:t>59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F95C7B-93CA-A647-993F-7D78F33822C9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85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95C73-2BB0-F24A-9F85-C825D7175812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86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65A2ED-04DC-2F42-A389-B9561492B35F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90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CFED1E2-4254-624C-9348-DC818A5798E2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8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DDFD75-372D-4243-B672-CC04230297ED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91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312686-FEB9-C048-9FB2-CAFF6E5E85F9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92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C52927-42A7-A945-B44C-83A9281E34C4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93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50C33C-7921-B143-B4BD-34D67E5F0970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94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85A7E2-0265-484A-A53C-0D355A353B32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95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5B8AB69-02ED-9147-9DAC-8E378EAA15C6}" type="slidenum">
              <a:rPr lang="en-US"/>
              <a:pPr/>
              <a:t>98</a:t>
            </a:fld>
            <a:endParaRPr lang="en-US"/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9A22CCA5-781E-2148-AD97-3FCD716FCBAB}" type="slidenum">
              <a:rPr lang="en-US"/>
              <a:pPr/>
              <a:t>99</a:t>
            </a:fld>
            <a:endParaRPr lang="en-US"/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2BA77598-FBF6-5645-B9A1-2B856BD74DB4}" type="slidenum">
              <a:rPr lang="en-US"/>
              <a:pPr/>
              <a:t>100</a:t>
            </a:fld>
            <a:endParaRPr lang="en-US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303213"/>
            <a:ext cx="4872037" cy="36544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892175"/>
            <a:endParaRPr lang="ru-RU" sz="2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564C340-581C-AD41-85D0-56EB7E11538C}" type="slidenum">
              <a:rPr lang="en-US"/>
              <a:pPr/>
              <a:t>101</a:t>
            </a:fld>
            <a:endParaRPr lang="en-US"/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2838" y="303213"/>
            <a:ext cx="4625975" cy="3468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Text Box 3"/>
          <p:cNvSpPr txBox="1">
            <a:spLocks noChangeArrowheads="1"/>
          </p:cNvSpPr>
          <p:nvPr/>
        </p:nvSpPr>
        <p:spPr bwMode="auto">
          <a:xfrm>
            <a:off x="503238" y="4265613"/>
            <a:ext cx="58515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8" tIns="42204" rIns="84408" bIns="42204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88B3AFD5-9373-2045-904F-BFF6137994C4}" type="slidenum">
              <a:rPr lang="en-US"/>
              <a:pPr/>
              <a:t>102</a:t>
            </a:fld>
            <a:endParaRPr lang="en-US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2838" y="303213"/>
            <a:ext cx="4625975" cy="34686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Text Box 3"/>
          <p:cNvSpPr txBox="1">
            <a:spLocks noChangeArrowheads="1"/>
          </p:cNvSpPr>
          <p:nvPr/>
        </p:nvSpPr>
        <p:spPr bwMode="auto">
          <a:xfrm>
            <a:off x="503238" y="4265613"/>
            <a:ext cx="5851525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4408" tIns="42204" rIns="84408" bIns="42204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CCA843-4790-9E4F-8A98-C08BBA0CDA73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9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5C8BC66-8706-A44C-97DF-28A1E85CABD2}" type="slidenum">
              <a:rPr lang="en-US"/>
              <a:pPr/>
              <a:t>103</a:t>
            </a:fld>
            <a:endParaRPr lang="en-US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303213"/>
            <a:ext cx="4873625" cy="36560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8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6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892175"/>
            <a:endParaRPr lang="ru-RU" sz="2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95984641-C45F-644F-9324-6E29F409120A}" type="slidenum">
              <a:rPr lang="en-US"/>
              <a:pPr/>
              <a:t>104</a:t>
            </a:fld>
            <a:endParaRPr lang="en-US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FD2FFC0C-2534-2D44-850E-A8D4E76FC78A}" type="slidenum">
              <a:rPr lang="en-US"/>
              <a:pPr/>
              <a:t>105</a:t>
            </a:fld>
            <a:endParaRPr lang="en-US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303213"/>
            <a:ext cx="4872037" cy="36544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4" name="Text Box 3"/>
          <p:cNvSpPr txBox="1">
            <a:spLocks noChangeArrowheads="1"/>
          </p:cNvSpPr>
          <p:nvPr/>
        </p:nvSpPr>
        <p:spPr bwMode="auto">
          <a:xfrm>
            <a:off x="503238" y="4313238"/>
            <a:ext cx="5854700" cy="40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892175"/>
            <a:endParaRPr lang="ru-RU" sz="23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D46958DD-EC05-F44D-8C23-0BFF1E290165}" type="slidenum">
              <a:rPr lang="en-US"/>
              <a:pPr/>
              <a:t>106</a:t>
            </a:fld>
            <a:endParaRPr lang="en-US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AA8D8FE9-CC35-BA4B-8B4D-AC8AED1634B8}" type="slidenum">
              <a:rPr lang="en-US"/>
              <a:pPr/>
              <a:t>107</a:t>
            </a:fld>
            <a:endParaRPr lang="en-US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2C6F3B9-0B80-8445-9150-5D77EC9674C6}" type="slidenum">
              <a:rPr lang="en-US"/>
              <a:pPr/>
              <a:t>108</a:t>
            </a:fld>
            <a:endParaRPr lang="en-US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>
              <a:latin typeface="Times New Roman" pitchFamily="-84" charset="0"/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AA1346-41A0-AF4D-B0A5-1B9E18E1F7A8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109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AA70724-E0FE-7E44-9926-0F82163F21CF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110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D8CA556-3590-BD47-947B-20C36C0E6B12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111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8D260D-FC29-4849-8879-5953B545C976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112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65CF90-A4E3-4D4A-A61A-F2D5A0D26C5F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12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FE07E2-06A1-824F-86EF-EC36707147F5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113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A9F5E6-232C-7240-8247-D2A16DFF576A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114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D9FDF4-0BDD-C140-90F7-B1D46E1E2BA5}" type="slidenum">
              <a:rPr lang="en-US" smtClean="0">
                <a:solidFill>
                  <a:prstClr val="black"/>
                </a:solidFill>
              </a:rPr>
              <a:pPr/>
              <a:t>125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003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4F8140F-D9D2-FD4B-85F0-FD330FE9A013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13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1DF25B-6EC4-0046-8F5B-508D5FB454DD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14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BA117F0-B619-A54C-9D2C-3000F8BA9C09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15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AA013C8-2538-B94E-B7ED-9642BE30944D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26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AAB3E25-9262-A449-B9C9-D67F1401A3EF}" type="slidenum">
              <a:rPr lang="en-US">
                <a:latin typeface="Arial" pitchFamily="-84" charset="0"/>
                <a:ea typeface="Arial" pitchFamily="-84" charset="0"/>
                <a:cs typeface="Arial" pitchFamily="-84" charset="0"/>
              </a:rPr>
              <a:pPr/>
              <a:t>27</a:t>
            </a:fld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en-US">
              <a:latin typeface="Arial" pitchFamily="-84" charset="0"/>
              <a:ea typeface="Arial" pitchFamily="-84" charset="0"/>
              <a:cs typeface="Arial" pitchFamily="-8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230A582-2D8B-F849-A47F-32D4EDA3690D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97CCD-2740-844C-A4CB-02AEFA55D2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50361F-E2B5-9A4F-944C-BCCC1D23C41B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8084B-006D-4B49-A941-D27CEA4A5F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A26E0B-33B8-E040-A422-3D25A1C73ED8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A63ED-88E3-4849-939C-8741E84339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E99674-4DF8-1F4F-A121-237A3BDE02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BB77DA-E857-A542-B1ED-63160EFC208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55B62D-6C0B-F54C-99CB-0A06B21F7F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0B4E36-0143-DA44-86A5-DA53241A9C0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60109A-EEDD-384A-B148-37E0B53F92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358862-5063-024E-91D6-04E6C90F8C2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1F3799-5436-E34D-80AD-D79E11AB5E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68EF37-0D57-5045-90D9-57B297180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FC0CF1-D508-FC42-9B02-687553B424AF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6F5D52-AD28-174B-8935-CF2BBB113FD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E8DFFC-78B8-624D-BCB7-9DD5B91AEA7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E09D52-68D7-9140-A416-40847B59D8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9D5997-4CB9-034C-B4D7-12D2A949EF6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F18C4D2-615B-E14E-B51A-5DDD7A8BA530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042B0-0BDC-4749-9EB7-8554F75392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F73A4-63AC-2246-8618-BCDCBB0DF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F73A4-63AC-2246-8618-BCDCBB0DFC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676621-87E6-4A4D-8FAA-CDF9C9747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DAAD49-1B6C-FF48-9BD4-02C673DA6C0A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4C3D64-D48B-4247-BD03-730E744771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F696531-13D5-DE49-8726-8C8DAAC793DE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522A0B-9AA5-F349-AC05-8076DAB7435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2F61B5-011C-7340-815C-D0C4CD2992D5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A408CB-2EDF-DA46-B46B-9D25CB0E35A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143DF03-70F8-7C4F-9497-3BF124DAAF11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9C2EE1-9E9B-7840-B543-0D4158968A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4174BA-6C4E-9448-8892-58636D34078E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877880-7C08-DF42-8E1E-89945B40E4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6893C68-7F2E-6F4F-A4C6-B4CC89E13002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ED83E1-4CE8-6149-8C2E-19872ABF92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BE433C5-3AF2-F94A-B48F-F103649D9A3B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10DBE1-EEEE-8D4A-9038-231CEF94A1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4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theme" Target="../theme/theme5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fld id="{528EB217-682D-6043-9395-8480F98C5EB3}" type="datetime1">
              <a:rPr lang="en-US"/>
              <a:pPr/>
              <a:t>11/1/17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84" charset="0"/>
              </a:defRPr>
            </a:lvl1pPr>
          </a:lstStyle>
          <a:p>
            <a:fld id="{08275E30-21E4-E248-BCDA-DD6778CA36F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8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fld id="{4CE42FAD-2115-1A41-B298-23F60FC216B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fld id="{4CA50C03-BC48-4245-9AA6-2B65192458B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-6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954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998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6998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6998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fld id="{727744FD-E4CB-8547-87E7-99631BC50314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pitchFamily="-108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pitchFamily="-108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pitchFamily="-108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pitchFamily="-108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Arial" pitchFamily="-108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pitchFamily="-108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pitchFamily="-108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pitchFamily="-108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pitchFamily="-108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pitchFamily="-108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Arial" pitchFamily="-84" charset="0"/>
                <a:cs typeface="Arial" pitchFamily="-84" charset="0"/>
              </a:defRPr>
            </a:lvl1pPr>
          </a:lstStyle>
          <a:p>
            <a:fld id="{2AC5C52E-B739-E043-A9F6-5CD8616B5CA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  <a:ea typeface="Arial" pitchFamily="-112" charset="0"/>
          <a:cs typeface="Arial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81088"/>
            <a:ext cx="8229600" cy="504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4400"/>
            <a:fld id="{0F857D2D-F0F7-A74B-AB8F-5B7556FCD412}" type="datetime1">
              <a:rPr lang="en-US">
                <a:ea typeface="+mn-ea"/>
                <a:cs typeface="+mn-cs"/>
              </a:rPr>
              <a:pPr defTabSz="914400"/>
              <a:t>11/1/17</a:t>
            </a:fld>
            <a:endParaRPr lang="en-US"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4400"/>
            <a:endParaRPr lang="en-US"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" charset="0"/>
              </a:defRPr>
            </a:lvl1pPr>
          </a:lstStyle>
          <a:p>
            <a:pPr defTabSz="914400"/>
            <a:fld id="{F05DAB4D-CDD4-B84D-BF1D-BC3A809AA131}" type="slidenum">
              <a:rPr lang="en-US">
                <a:ea typeface="+mn-ea"/>
                <a:cs typeface="+mn-cs"/>
              </a:rPr>
              <a:pPr defTabSz="914400"/>
              <a:t>‹#›</a:t>
            </a:fld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1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fld id="{BC8D38C9-F994-1840-A9E7-01E05BB99851}" type="slidenum">
              <a:rPr lang="en-US"/>
              <a:pPr defTabSz="456915"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2"/>
            <a:ext cx="9144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3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 defTabSz="456915">
              <a:defRPr/>
            </a:pPr>
            <a:fld id="{BC8D38C9-F994-1840-A9E7-01E05BB99851}" type="slidenum">
              <a:rPr lang="en-US"/>
              <a:pPr defTabSz="456915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83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691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383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074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766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686" indent="-34268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488" indent="-28557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292" indent="-22845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599206" indent="-22845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6121" indent="-22845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3036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69952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6868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3783" indent="-22845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4" Type="http://schemas.openxmlformats.org/officeDocument/2006/relationships/image" Target="../media/image155.png"/><Relationship Id="rId5" Type="http://schemas.openxmlformats.org/officeDocument/2006/relationships/image" Target="../media/image156.png"/><Relationship Id="rId6" Type="http://schemas.openxmlformats.org/officeDocument/2006/relationships/image" Target="../media/image157.png"/><Relationship Id="rId7" Type="http://schemas.openxmlformats.org/officeDocument/2006/relationships/image" Target="../media/image158.png"/><Relationship Id="rId8" Type="http://schemas.openxmlformats.org/officeDocument/2006/relationships/image" Target="../media/image159.png"/><Relationship Id="rId9" Type="http://schemas.openxmlformats.org/officeDocument/2006/relationships/image" Target="../media/image160.png"/><Relationship Id="rId10" Type="http://schemas.openxmlformats.org/officeDocument/2006/relationships/image" Target="../media/image161.png"/><Relationship Id="rId11" Type="http://schemas.openxmlformats.org/officeDocument/2006/relationships/image" Target="../media/image16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5" Type="http://schemas.openxmlformats.org/officeDocument/2006/relationships/image" Target="../media/image165.png"/><Relationship Id="rId6" Type="http://schemas.openxmlformats.org/officeDocument/2006/relationships/image" Target="../media/image166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68.png"/><Relationship Id="rId5" Type="http://schemas.openxmlformats.org/officeDocument/2006/relationships/image" Target="../media/image169.png"/><Relationship Id="rId6" Type="http://schemas.openxmlformats.org/officeDocument/2006/relationships/image" Target="../media/image170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2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172.png"/><Relationship Id="rId5" Type="http://schemas.openxmlformats.org/officeDocument/2006/relationships/image" Target="../media/image17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4" Type="http://schemas.openxmlformats.org/officeDocument/2006/relationships/image" Target="../media/image175.png"/><Relationship Id="rId5" Type="http://schemas.openxmlformats.org/officeDocument/2006/relationships/image" Target="../media/image176.png"/><Relationship Id="rId6" Type="http://schemas.openxmlformats.org/officeDocument/2006/relationships/image" Target="../media/image177.png"/><Relationship Id="rId7" Type="http://schemas.openxmlformats.org/officeDocument/2006/relationships/image" Target="../media/image178.png"/><Relationship Id="rId8" Type="http://schemas.openxmlformats.org/officeDocument/2006/relationships/image" Target="../media/image179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4" Type="http://schemas.openxmlformats.org/officeDocument/2006/relationships/image" Target="../media/image181.png"/><Relationship Id="rId5" Type="http://schemas.openxmlformats.org/officeDocument/2006/relationships/image" Target="../media/image182.png"/><Relationship Id="rId6" Type="http://schemas.openxmlformats.org/officeDocument/2006/relationships/image" Target="../media/image183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4" Type="http://schemas.openxmlformats.org/officeDocument/2006/relationships/image" Target="../media/image185.png"/><Relationship Id="rId5" Type="http://schemas.openxmlformats.org/officeDocument/2006/relationships/image" Target="../media/image186.png"/><Relationship Id="rId6" Type="http://schemas.openxmlformats.org/officeDocument/2006/relationships/image" Target="../media/image187.png"/><Relationship Id="rId7" Type="http://schemas.openxmlformats.org/officeDocument/2006/relationships/image" Target="../media/image188.png"/><Relationship Id="rId8" Type="http://schemas.openxmlformats.org/officeDocument/2006/relationships/image" Target="../media/image189.png"/><Relationship Id="rId9" Type="http://schemas.openxmlformats.org/officeDocument/2006/relationships/image" Target="../media/image190.png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192.png"/><Relationship Id="rId5" Type="http://schemas.openxmlformats.org/officeDocument/2006/relationships/image" Target="../media/image193.png"/><Relationship Id="rId6" Type="http://schemas.openxmlformats.org/officeDocument/2006/relationships/image" Target="../media/image194.png"/><Relationship Id="rId7" Type="http://schemas.openxmlformats.org/officeDocument/2006/relationships/image" Target="../media/image195.png"/><Relationship Id="rId8" Type="http://schemas.openxmlformats.org/officeDocument/2006/relationships/image" Target="../media/image196.png"/><Relationship Id="rId9" Type="http://schemas.openxmlformats.org/officeDocument/2006/relationships/image" Target="../media/image197.png"/><Relationship Id="rId10" Type="http://schemas.openxmlformats.org/officeDocument/2006/relationships/image" Target="../media/image198.png"/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9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9.bin"/><Relationship Id="rId12" Type="http://schemas.openxmlformats.org/officeDocument/2006/relationships/image" Target="../media/image203.wmf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204.w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1.xml"/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25.bin"/><Relationship Id="rId5" Type="http://schemas.openxmlformats.org/officeDocument/2006/relationships/image" Target="../media/image200.wmf"/><Relationship Id="rId6" Type="http://schemas.openxmlformats.org/officeDocument/2006/relationships/oleObject" Target="../embeddings/oleObject26.bin"/><Relationship Id="rId7" Type="http://schemas.openxmlformats.org/officeDocument/2006/relationships/image" Target="../media/image201.wmf"/><Relationship Id="rId8" Type="http://schemas.openxmlformats.org/officeDocument/2006/relationships/oleObject" Target="../embeddings/oleObject27.bin"/><Relationship Id="rId9" Type="http://schemas.openxmlformats.org/officeDocument/2006/relationships/image" Target="../media/image202.wmf"/><Relationship Id="rId10" Type="http://schemas.openxmlformats.org/officeDocument/2006/relationships/oleObject" Target="../embeddings/oleObject28.bin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4" Type="http://schemas.openxmlformats.org/officeDocument/2006/relationships/image" Target="../media/image206.png"/><Relationship Id="rId5" Type="http://schemas.openxmlformats.org/officeDocument/2006/relationships/image" Target="../media/image207.png"/><Relationship Id="rId6" Type="http://schemas.openxmlformats.org/officeDocument/2006/relationships/image" Target="../media/image208.png"/><Relationship Id="rId7" Type="http://schemas.openxmlformats.org/officeDocument/2006/relationships/image" Target="../media/image209.png"/><Relationship Id="rId8" Type="http://schemas.openxmlformats.org/officeDocument/2006/relationships/image" Target="../media/image210.png"/><Relationship Id="rId9" Type="http://schemas.openxmlformats.org/officeDocument/2006/relationships/image" Target="../media/image211.jpeg"/><Relationship Id="rId10" Type="http://schemas.openxmlformats.org/officeDocument/2006/relationships/image" Target="../media/image212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8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4" Type="http://schemas.openxmlformats.org/officeDocument/2006/relationships/image" Target="../media/image214.png"/><Relationship Id="rId5" Type="http://schemas.openxmlformats.org/officeDocument/2006/relationships/image" Target="../media/image215.png"/><Relationship Id="rId6" Type="http://schemas.openxmlformats.org/officeDocument/2006/relationships/image" Target="../media/image216.jpeg"/><Relationship Id="rId7" Type="http://schemas.openxmlformats.org/officeDocument/2006/relationships/image" Target="../media/image212.jpe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4" Type="http://schemas.openxmlformats.org/officeDocument/2006/relationships/image" Target="../media/image218.png"/><Relationship Id="rId5" Type="http://schemas.openxmlformats.org/officeDocument/2006/relationships/image" Target="../media/image219.png"/><Relationship Id="rId6" Type="http://schemas.openxmlformats.org/officeDocument/2006/relationships/image" Target="../media/image220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4" Type="http://schemas.openxmlformats.org/officeDocument/2006/relationships/image" Target="../media/image220.png"/><Relationship Id="rId5" Type="http://schemas.openxmlformats.org/officeDocument/2006/relationships/image" Target="../media/image221.pn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4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4" Type="http://schemas.openxmlformats.org/officeDocument/2006/relationships/image" Target="../media/image224.png"/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2.pn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5.png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226.png"/><Relationship Id="rId3" Type="http://schemas.openxmlformats.org/officeDocument/2006/relationships/image" Target="../media/image227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0.png"/><Relationship Id="rId3" Type="http://schemas.openxmlformats.org/officeDocument/2006/relationships/image" Target="../media/image2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2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3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8.png"/><Relationship Id="rId3" Type="http://schemas.openxmlformats.org/officeDocument/2006/relationships/image" Target="../media/image229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34.png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28.png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28.png"/><Relationship Id="rId3" Type="http://schemas.openxmlformats.org/officeDocument/2006/relationships/image" Target="../media/image235.png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5.png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6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23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7.png"/><Relationship Id="rId12" Type="http://schemas.openxmlformats.org/officeDocument/2006/relationships/oleObject" Target="../embeddings/oleObject7.bin"/><Relationship Id="rId13" Type="http://schemas.openxmlformats.org/officeDocument/2006/relationships/image" Target="../media/image48.png"/><Relationship Id="rId14" Type="http://schemas.openxmlformats.org/officeDocument/2006/relationships/oleObject" Target="../embeddings/oleObject8.bin"/><Relationship Id="rId15" Type="http://schemas.openxmlformats.org/officeDocument/2006/relationships/image" Target="../media/image49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4.png"/><Relationship Id="rId6" Type="http://schemas.openxmlformats.org/officeDocument/2006/relationships/oleObject" Target="../embeddings/oleObject4.bin"/><Relationship Id="rId7" Type="http://schemas.openxmlformats.org/officeDocument/2006/relationships/image" Target="../media/image45.png"/><Relationship Id="rId8" Type="http://schemas.openxmlformats.org/officeDocument/2006/relationships/oleObject" Target="../embeddings/oleObject5.bin"/><Relationship Id="rId9" Type="http://schemas.openxmlformats.org/officeDocument/2006/relationships/image" Target="../media/image46.png"/><Relationship Id="rId10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54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5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59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0.png"/><Relationship Id="rId3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png"/><Relationship Id="rId3" Type="http://schemas.openxmlformats.org/officeDocument/2006/relationships/image" Target="../media/image5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66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2.png"/><Relationship Id="rId7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56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3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8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72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72.png"/><Relationship Id="rId6" Type="http://schemas.openxmlformats.org/officeDocument/2006/relationships/image" Target="../media/image77.png"/><Relationship Id="rId7" Type="http://schemas.openxmlformats.org/officeDocument/2006/relationships/image" Target="../media/image86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87.png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6.png"/><Relationship Id="rId8" Type="http://schemas.openxmlformats.org/officeDocument/2006/relationships/image" Target="../media/image88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2.wmf"/><Relationship Id="rId8" Type="http://schemas.openxmlformats.org/officeDocument/2006/relationships/image" Target="../media/image1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9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96.png"/><Relationship Id="rId7" Type="http://schemas.openxmlformats.org/officeDocument/2006/relationships/image" Target="../media/image97.png"/><Relationship Id="rId8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00.png"/><Relationship Id="rId7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Relationship Id="rId11" Type="http://schemas.openxmlformats.org/officeDocument/2006/relationships/image" Target="../media/image107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6" Type="http://schemas.openxmlformats.org/officeDocument/2006/relationships/image" Target="../media/image109.png"/><Relationship Id="rId7" Type="http://schemas.openxmlformats.org/officeDocument/2006/relationships/image" Target="../media/image110.png"/><Relationship Id="rId8" Type="http://schemas.openxmlformats.org/officeDocument/2006/relationships/image" Target="../media/image111.png"/><Relationship Id="rId9" Type="http://schemas.openxmlformats.org/officeDocument/2006/relationships/image" Target="../media/image92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8.png"/></Relationships>
</file>

<file path=ppt/slides/_rels/slide7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7.png"/><Relationship Id="rId12" Type="http://schemas.openxmlformats.org/officeDocument/2006/relationships/image" Target="../media/image108.png"/><Relationship Id="rId13" Type="http://schemas.openxmlformats.org/officeDocument/2006/relationships/image" Target="../media/image109.png"/><Relationship Id="rId14" Type="http://schemas.openxmlformats.org/officeDocument/2006/relationships/image" Target="../media/image110.png"/><Relationship Id="rId15" Type="http://schemas.openxmlformats.org/officeDocument/2006/relationships/image" Target="../media/image111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5" Type="http://schemas.openxmlformats.org/officeDocument/2006/relationships/image" Target="../media/image95.png"/><Relationship Id="rId6" Type="http://schemas.openxmlformats.org/officeDocument/2006/relationships/image" Target="../media/image102.png"/><Relationship Id="rId7" Type="http://schemas.openxmlformats.org/officeDocument/2006/relationships/image" Target="../media/image103.png"/><Relationship Id="rId8" Type="http://schemas.openxmlformats.org/officeDocument/2006/relationships/image" Target="../media/image104.png"/><Relationship Id="rId9" Type="http://schemas.openxmlformats.org/officeDocument/2006/relationships/image" Target="../media/image105.png"/><Relationship Id="rId10" Type="http://schemas.openxmlformats.org/officeDocument/2006/relationships/image" Target="../media/image10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2.png"/><Relationship Id="rId3" Type="http://schemas.openxmlformats.org/officeDocument/2006/relationships/image" Target="../media/image112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3.png"/><Relationship Id="rId3" Type="http://schemas.openxmlformats.org/officeDocument/2006/relationships/image" Target="../media/image11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7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19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6" Type="http://schemas.openxmlformats.org/officeDocument/2006/relationships/image" Target="../media/image125.png"/><Relationship Id="rId7" Type="http://schemas.openxmlformats.org/officeDocument/2006/relationships/image" Target="../media/image126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2.png"/><Relationship Id="rId3" Type="http://schemas.openxmlformats.org/officeDocument/2006/relationships/image" Target="../media/image12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1.png"/><Relationship Id="rId5" Type="http://schemas.openxmlformats.org/officeDocument/2006/relationships/oleObject" Target="../embeddings/oleObject11.bin"/><Relationship Id="rId6" Type="http://schemas.openxmlformats.org/officeDocument/2006/relationships/image" Target="../media/image12.w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1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5.xml"/></Relationships>
</file>

<file path=ppt/slides/_rels/slide8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wmf"/><Relationship Id="rId12" Type="http://schemas.openxmlformats.org/officeDocument/2006/relationships/image" Target="../media/image12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127.png"/><Relationship Id="rId4" Type="http://schemas.openxmlformats.org/officeDocument/2006/relationships/image" Target="../media/image123.png"/><Relationship Id="rId5" Type="http://schemas.openxmlformats.org/officeDocument/2006/relationships/image" Target="../media/image128.png"/><Relationship Id="rId6" Type="http://schemas.openxmlformats.org/officeDocument/2006/relationships/image" Target="../media/image129.png"/><Relationship Id="rId7" Type="http://schemas.openxmlformats.org/officeDocument/2006/relationships/oleObject" Target="../embeddings/oleObject13.bin"/><Relationship Id="rId8" Type="http://schemas.openxmlformats.org/officeDocument/2006/relationships/image" Target="../media/image11.wmf"/><Relationship Id="rId9" Type="http://schemas.openxmlformats.org/officeDocument/2006/relationships/image" Target="../media/image130.png"/><Relationship Id="rId10" Type="http://schemas.openxmlformats.org/officeDocument/2006/relationships/oleObject" Target="../embeddings/oleObject14.bin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1.png"/></Relationships>
</file>

<file path=ppt/slides/_rels/slide8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3.png"/><Relationship Id="rId12" Type="http://schemas.openxmlformats.org/officeDocument/2006/relationships/image" Target="../media/image134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5.xml"/><Relationship Id="rId3" Type="http://schemas.openxmlformats.org/officeDocument/2006/relationships/image" Target="../media/image128.png"/><Relationship Id="rId4" Type="http://schemas.openxmlformats.org/officeDocument/2006/relationships/oleObject" Target="../embeddings/oleObject15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16.bin"/><Relationship Id="rId7" Type="http://schemas.openxmlformats.org/officeDocument/2006/relationships/image" Target="../media/image12.wmf"/><Relationship Id="rId8" Type="http://schemas.openxmlformats.org/officeDocument/2006/relationships/image" Target="../media/image122.png"/><Relationship Id="rId9" Type="http://schemas.openxmlformats.org/officeDocument/2006/relationships/image" Target="../media/image131.png"/><Relationship Id="rId10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oleObject" Target="../embeddings/oleObject17.bin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7.png"/><Relationship Id="rId3" Type="http://schemas.openxmlformats.org/officeDocument/2006/relationships/image" Target="../media/image131.png"/></Relationships>
</file>

<file path=ppt/slides/_rels/slide8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8.png"/><Relationship Id="rId12" Type="http://schemas.openxmlformats.org/officeDocument/2006/relationships/image" Target="../media/image139.png"/><Relationship Id="rId13" Type="http://schemas.openxmlformats.org/officeDocument/2006/relationships/image" Target="../media/image140.png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13.xml"/><Relationship Id="rId3" Type="http://schemas.openxmlformats.org/officeDocument/2006/relationships/image" Target="../media/image128.png"/><Relationship Id="rId4" Type="http://schemas.openxmlformats.org/officeDocument/2006/relationships/oleObject" Target="../embeddings/oleObject18.bin"/><Relationship Id="rId5" Type="http://schemas.openxmlformats.org/officeDocument/2006/relationships/image" Target="../media/image11.wmf"/><Relationship Id="rId6" Type="http://schemas.openxmlformats.org/officeDocument/2006/relationships/oleObject" Target="../embeddings/oleObject19.bin"/><Relationship Id="rId7" Type="http://schemas.openxmlformats.org/officeDocument/2006/relationships/image" Target="../media/image12.wmf"/><Relationship Id="rId8" Type="http://schemas.openxmlformats.org/officeDocument/2006/relationships/image" Target="../media/image122.png"/><Relationship Id="rId9" Type="http://schemas.openxmlformats.org/officeDocument/2006/relationships/image" Target="../media/image131.png"/><Relationship Id="rId10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41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1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oleObject" Target="../embeddings/oleObject21.bin"/><Relationship Id="rId5" Type="http://schemas.openxmlformats.org/officeDocument/2006/relationships/image" Target="../media/image142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oleObject" Target="../embeddings/oleObject22.bin"/><Relationship Id="rId5" Type="http://schemas.openxmlformats.org/officeDocument/2006/relationships/image" Target="../media/image143.png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4" Type="http://schemas.openxmlformats.org/officeDocument/2006/relationships/oleObject" Target="../embeddings/oleObject23.bin"/><Relationship Id="rId5" Type="http://schemas.openxmlformats.org/officeDocument/2006/relationships/image" Target="../media/image144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1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45.png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146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4" Type="http://schemas.openxmlformats.org/officeDocument/2006/relationships/image" Target="../media/image148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4" Type="http://schemas.openxmlformats.org/officeDocument/2006/relationships/image" Target="../media/image150.png"/><Relationship Id="rId5" Type="http://schemas.openxmlformats.org/officeDocument/2006/relationships/image" Target="../media/image151.png"/><Relationship Id="rId6" Type="http://schemas.openxmlformats.org/officeDocument/2006/relationships/image" Target="../media/image152.png"/><Relationship Id="rId7" Type="http://schemas.openxmlformats.org/officeDocument/2006/relationships/image" Target="../media/image15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52400" y="2503488"/>
            <a:ext cx="7010400" cy="990600"/>
          </a:xfrm>
        </p:spPr>
        <p:txBody>
          <a:bodyPr/>
          <a:lstStyle/>
          <a:p>
            <a:pPr algn="l" eaLnBrk="1" hangingPunct="1">
              <a:lnSpc>
                <a:spcPct val="80000"/>
              </a:lnSpc>
            </a:pPr>
            <a:r>
              <a:rPr lang="en-US" sz="3000" b="1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Lecture</a:t>
            </a:r>
            <a:r>
              <a:rPr lang="en-US" sz="3000" b="1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 16</a:t>
            </a:r>
            <a:endParaRPr lang="en-US" sz="3000" b="1" dirty="0" smtClean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sz="3000" dirty="0" smtClean="0">
                <a:solidFill>
                  <a:schemeClr val="tx1"/>
                </a:solidFill>
                <a:ea typeface="ＭＳ Ｐゴシック" pitchFamily="-1" charset="-128"/>
                <a:cs typeface="ＭＳ Ｐゴシック" pitchFamily="-1" charset="-128"/>
              </a:rPr>
              <a:t>	Textures</a:t>
            </a:r>
            <a:endParaRPr lang="en-US" sz="3000" dirty="0">
              <a:solidFill>
                <a:schemeClr val="tx1"/>
              </a:solidFill>
              <a:ea typeface="ＭＳ Ｐゴシック" pitchFamily="-1" charset="-128"/>
              <a:cs typeface="ＭＳ Ｐゴシック" pitchFamily="-1" charset="-128"/>
            </a:endParaRPr>
          </a:p>
        </p:txBody>
      </p:sp>
      <p:pic>
        <p:nvPicPr>
          <p:cNvPr id="47107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3363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/>
          <a:lstStyle/>
          <a:p>
            <a:r>
              <a:rPr lang="en-US" smtClean="0"/>
              <a:t>Let’s get a feeling of the mechanisms for </a:t>
            </a:r>
            <a:br>
              <a:rPr lang="en-US" smtClean="0"/>
            </a:br>
            <a:r>
              <a:rPr lang="en-US" smtClean="0"/>
              <a:t>texture perception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72400" cy="11430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/>
              <a:t>Varying Window Size</a:t>
            </a:r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3200" y="657225"/>
            <a:ext cx="635000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Picture 4"/>
          <p:cNvPicPr>
            <a:picLocks noChangeAspect="1" noChangeArrowheads="1"/>
          </p:cNvPicPr>
          <p:nvPr/>
        </p:nvPicPr>
        <p:blipFill>
          <a:blip r:embed="rId4"/>
          <a:srcRect l="6250" t="6020" r="6250" b="5869"/>
          <a:stretch>
            <a:fillRect/>
          </a:stretch>
        </p:blipFill>
        <p:spPr bwMode="auto">
          <a:xfrm>
            <a:off x="514350" y="1495425"/>
            <a:ext cx="1866900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1" name="Picture 5"/>
          <p:cNvPicPr>
            <a:picLocks noChangeAspect="1" noChangeArrowheads="1"/>
          </p:cNvPicPr>
          <p:nvPr/>
        </p:nvPicPr>
        <p:blipFill>
          <a:blip r:embed="rId5"/>
          <a:srcRect l="5807" t="5910" r="6702" b="5910"/>
          <a:stretch>
            <a:fillRect/>
          </a:stretch>
        </p:blipFill>
        <p:spPr bwMode="auto">
          <a:xfrm>
            <a:off x="2562225" y="1492250"/>
            <a:ext cx="1865313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2" name="Picture 6"/>
          <p:cNvPicPr>
            <a:picLocks noChangeAspect="1" noChangeArrowheads="1"/>
          </p:cNvPicPr>
          <p:nvPr/>
        </p:nvPicPr>
        <p:blipFill>
          <a:blip r:embed="rId6"/>
          <a:srcRect l="5807" t="5910" r="7149" b="5910"/>
          <a:stretch>
            <a:fillRect/>
          </a:stretch>
        </p:blipFill>
        <p:spPr bwMode="auto">
          <a:xfrm>
            <a:off x="4621213" y="1492250"/>
            <a:ext cx="1855787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3" name="Picture 7"/>
          <p:cNvPicPr>
            <a:picLocks noChangeAspect="1" noChangeArrowheads="1"/>
          </p:cNvPicPr>
          <p:nvPr/>
        </p:nvPicPr>
        <p:blipFill>
          <a:blip r:embed="rId7"/>
          <a:srcRect l="5803" t="5905" r="7143" b="5905"/>
          <a:stretch>
            <a:fillRect/>
          </a:stretch>
        </p:blipFill>
        <p:spPr bwMode="auto">
          <a:xfrm>
            <a:off x="6677025" y="1492250"/>
            <a:ext cx="1857375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3578225"/>
            <a:ext cx="8382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5" name="Picture 9"/>
          <p:cNvPicPr>
            <a:picLocks noChangeAspect="1" noChangeArrowheads="1"/>
          </p:cNvPicPr>
          <p:nvPr/>
        </p:nvPicPr>
        <p:blipFill>
          <a:blip r:embed="rId9"/>
          <a:srcRect t="543" r="781" b="1628"/>
          <a:stretch>
            <a:fillRect/>
          </a:stretch>
        </p:blipFill>
        <p:spPr bwMode="auto">
          <a:xfrm>
            <a:off x="914400" y="4273550"/>
            <a:ext cx="2419350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6" name="Picture 10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5200" y="4264025"/>
            <a:ext cx="243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7" name="Picture 1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096000" y="4264025"/>
            <a:ext cx="237013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8" name="Text Box 12"/>
          <p:cNvSpPr txBox="1">
            <a:spLocks noChangeArrowheads="1"/>
          </p:cNvSpPr>
          <p:nvPr/>
        </p:nvSpPr>
        <p:spPr bwMode="auto">
          <a:xfrm>
            <a:off x="898525" y="6137275"/>
            <a:ext cx="3060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pitchFamily="-84" charset="0"/>
                <a:cs typeface="Arial" pitchFamily="-84" charset="0"/>
              </a:rPr>
              <a:t>Increasing window size</a:t>
            </a:r>
          </a:p>
        </p:txBody>
      </p:sp>
      <p:sp>
        <p:nvSpPr>
          <p:cNvPr id="157709" name="Line 13"/>
          <p:cNvSpPr>
            <a:spLocks noChangeShapeType="1"/>
          </p:cNvSpPr>
          <p:nvPr/>
        </p:nvSpPr>
        <p:spPr bwMode="auto">
          <a:xfrm>
            <a:off x="4038600" y="6400800"/>
            <a:ext cx="3962400" cy="0"/>
          </a:xfrm>
          <a:prstGeom prst="line">
            <a:avLst/>
          </a:prstGeom>
          <a:noFill/>
          <a:ln w="38100">
            <a:solidFill>
              <a:srgbClr val="11B119"/>
            </a:solidFill>
            <a:round/>
            <a:headEnd/>
            <a:tailEnd type="triangle" w="lg" len="lg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reeform 2"/>
          <p:cNvSpPr>
            <a:spLocks noChangeArrowheads="1"/>
          </p:cNvSpPr>
          <p:nvPr/>
        </p:nvSpPr>
        <p:spPr bwMode="auto">
          <a:xfrm>
            <a:off x="2438400" y="2782888"/>
            <a:ext cx="376238" cy="427037"/>
          </a:xfrm>
          <a:custGeom>
            <a:avLst/>
            <a:gdLst>
              <a:gd name="T0" fmla="*/ 2147483647 w 1051"/>
              <a:gd name="T1" fmla="*/ 0 h 1192"/>
              <a:gd name="T2" fmla="*/ 2147483647 w 1051"/>
              <a:gd name="T3" fmla="*/ 0 h 1192"/>
              <a:gd name="T4" fmla="*/ 2147483647 w 1051"/>
              <a:gd name="T5" fmla="*/ 2147483647 h 1192"/>
              <a:gd name="T6" fmla="*/ 0 w 1051"/>
              <a:gd name="T7" fmla="*/ 2147483647 h 1192"/>
              <a:gd name="T8" fmla="*/ 2147483647 w 1051"/>
              <a:gd name="T9" fmla="*/ 2147483647 h 1192"/>
              <a:gd name="T10" fmla="*/ 2147483647 w 1051"/>
              <a:gd name="T11" fmla="*/ 2147483647 h 1192"/>
              <a:gd name="T12" fmla="*/ 2147483647 w 1051"/>
              <a:gd name="T13" fmla="*/ 2147483647 h 1192"/>
              <a:gd name="T14" fmla="*/ 2147483647 w 1051"/>
              <a:gd name="T15" fmla="*/ 0 h 119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192"/>
              <a:gd name="T26" fmla="*/ 1051 w 1051"/>
              <a:gd name="T27" fmla="*/ 1192 h 119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192">
                <a:moveTo>
                  <a:pt x="787" y="0"/>
                </a:moveTo>
                <a:lnTo>
                  <a:pt x="263" y="0"/>
                </a:lnTo>
                <a:lnTo>
                  <a:pt x="263" y="893"/>
                </a:lnTo>
                <a:lnTo>
                  <a:pt x="0" y="893"/>
                </a:lnTo>
                <a:lnTo>
                  <a:pt x="525" y="1191"/>
                </a:lnTo>
                <a:lnTo>
                  <a:pt x="1050" y="893"/>
                </a:lnTo>
                <a:lnTo>
                  <a:pt x="787" y="893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9747" name="Freeform 3"/>
          <p:cNvSpPr>
            <a:spLocks noChangeArrowheads="1"/>
          </p:cNvSpPr>
          <p:nvPr/>
        </p:nvSpPr>
        <p:spPr bwMode="auto">
          <a:xfrm>
            <a:off x="6477000" y="2768600"/>
            <a:ext cx="376238" cy="396875"/>
          </a:xfrm>
          <a:custGeom>
            <a:avLst/>
            <a:gdLst>
              <a:gd name="T0" fmla="*/ 2147483647 w 1050"/>
              <a:gd name="T1" fmla="*/ 0 h 1107"/>
              <a:gd name="T2" fmla="*/ 2147483647 w 1050"/>
              <a:gd name="T3" fmla="*/ 0 h 1107"/>
              <a:gd name="T4" fmla="*/ 2147483647 w 1050"/>
              <a:gd name="T5" fmla="*/ 2147483647 h 1107"/>
              <a:gd name="T6" fmla="*/ 0 w 1050"/>
              <a:gd name="T7" fmla="*/ 2147483647 h 1107"/>
              <a:gd name="T8" fmla="*/ 2147483647 w 1050"/>
              <a:gd name="T9" fmla="*/ 2147483647 h 1107"/>
              <a:gd name="T10" fmla="*/ 2147483647 w 1050"/>
              <a:gd name="T11" fmla="*/ 2147483647 h 1107"/>
              <a:gd name="T12" fmla="*/ 2147483647 w 1050"/>
              <a:gd name="T13" fmla="*/ 2147483647 h 1107"/>
              <a:gd name="T14" fmla="*/ 2147483647 w 1050"/>
              <a:gd name="T15" fmla="*/ 0 h 110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0"/>
              <a:gd name="T25" fmla="*/ 0 h 1107"/>
              <a:gd name="T26" fmla="*/ 1050 w 1050"/>
              <a:gd name="T27" fmla="*/ 1107 h 110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0" h="1107">
                <a:moveTo>
                  <a:pt x="787" y="0"/>
                </a:moveTo>
                <a:lnTo>
                  <a:pt x="262" y="0"/>
                </a:lnTo>
                <a:lnTo>
                  <a:pt x="262" y="829"/>
                </a:lnTo>
                <a:lnTo>
                  <a:pt x="0" y="829"/>
                </a:lnTo>
                <a:lnTo>
                  <a:pt x="524" y="1106"/>
                </a:lnTo>
                <a:lnTo>
                  <a:pt x="1049" y="829"/>
                </a:lnTo>
                <a:lnTo>
                  <a:pt x="787" y="829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974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0625" y="1633538"/>
            <a:ext cx="887413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3238500"/>
            <a:ext cx="2978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3276600"/>
            <a:ext cx="301625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1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63763" y="1639888"/>
            <a:ext cx="911225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2" name="Rectangle 8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7996238" cy="990600"/>
          </a:xfrm>
          <a:noFill/>
        </p:spPr>
        <p:txBody>
          <a:bodyPr lIns="0" tIns="0" rIns="0" bIns="0"/>
          <a:lstStyle/>
          <a:p>
            <a:pPr eaLnBrk="1" hangingPunct="1">
              <a:lnSpc>
                <a:spcPct val="61000"/>
              </a:lnSpc>
              <a:spcBef>
                <a:spcPts val="963"/>
              </a:spcBef>
            </a:pPr>
            <a:r>
              <a:rPr lang="en-GB">
                <a:ea typeface="Arial" pitchFamily="-84" charset="0"/>
              </a:rPr>
              <a:t>Synthesis Results</a:t>
            </a:r>
          </a:p>
        </p:txBody>
      </p:sp>
      <p:sp>
        <p:nvSpPr>
          <p:cNvPr id="159753" name="Text Box 9"/>
          <p:cNvSpPr txBox="1">
            <a:spLocks noChangeArrowheads="1"/>
          </p:cNvSpPr>
          <p:nvPr/>
        </p:nvSpPr>
        <p:spPr bwMode="auto">
          <a:xfrm>
            <a:off x="1752600" y="10668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pitchFamily="-84" charset="0"/>
                <a:cs typeface="Arial" pitchFamily="-84" charset="0"/>
              </a:rPr>
              <a:t>french canvas</a:t>
            </a:r>
          </a:p>
        </p:txBody>
      </p:sp>
      <p:sp>
        <p:nvSpPr>
          <p:cNvPr id="159754" name="Text Box 10"/>
          <p:cNvSpPr txBox="1">
            <a:spLocks noChangeArrowheads="1"/>
          </p:cNvSpPr>
          <p:nvPr/>
        </p:nvSpPr>
        <p:spPr bwMode="auto">
          <a:xfrm>
            <a:off x="5943600" y="1066800"/>
            <a:ext cx="1595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pitchFamily="-84" charset="0"/>
                <a:cs typeface="Arial" pitchFamily="-84" charset="0"/>
              </a:rPr>
              <a:t>rafia weave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44525" y="-46038"/>
            <a:ext cx="7767638" cy="814388"/>
          </a:xfrm>
        </p:spPr>
        <p:txBody>
          <a:bodyPr lIns="18000" tIns="46800" rIns="18000" bIns="46800"/>
          <a:lstStyle/>
          <a:p>
            <a:pPr eaLnBrk="1" hangingPunct="1">
              <a:spcBef>
                <a:spcPts val="963"/>
              </a:spcBef>
            </a:pPr>
            <a:r>
              <a:rPr lang="en-GB">
                <a:ea typeface="Arial" pitchFamily="-84" charset="0"/>
              </a:rPr>
              <a:t>More Results</a:t>
            </a:r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8938" y="1309688"/>
            <a:ext cx="1519237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3248025"/>
            <a:ext cx="3271838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5163" y="1308100"/>
            <a:ext cx="1468437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799" name="Freeform 7"/>
          <p:cNvSpPr>
            <a:spLocks noChangeArrowheads="1"/>
          </p:cNvSpPr>
          <p:nvPr/>
        </p:nvSpPr>
        <p:spPr bwMode="auto">
          <a:xfrm>
            <a:off x="2209800" y="2782888"/>
            <a:ext cx="376238" cy="376237"/>
          </a:xfrm>
          <a:custGeom>
            <a:avLst/>
            <a:gdLst>
              <a:gd name="T0" fmla="*/ 2147483647 w 1051"/>
              <a:gd name="T1" fmla="*/ 0 h 1051"/>
              <a:gd name="T2" fmla="*/ 2147483647 w 1051"/>
              <a:gd name="T3" fmla="*/ 0 h 1051"/>
              <a:gd name="T4" fmla="*/ 2147483647 w 1051"/>
              <a:gd name="T5" fmla="*/ 2147483647 h 1051"/>
              <a:gd name="T6" fmla="*/ 0 w 1051"/>
              <a:gd name="T7" fmla="*/ 2147483647 h 1051"/>
              <a:gd name="T8" fmla="*/ 2147483647 w 1051"/>
              <a:gd name="T9" fmla="*/ 2147483647 h 1051"/>
              <a:gd name="T10" fmla="*/ 2147483647 w 1051"/>
              <a:gd name="T11" fmla="*/ 2147483647 h 1051"/>
              <a:gd name="T12" fmla="*/ 2147483647 w 1051"/>
              <a:gd name="T13" fmla="*/ 2147483647 h 1051"/>
              <a:gd name="T14" fmla="*/ 2147483647 w 1051"/>
              <a:gd name="T15" fmla="*/ 0 h 1051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51"/>
              <a:gd name="T26" fmla="*/ 1051 w 1051"/>
              <a:gd name="T27" fmla="*/ 1051 h 1051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51">
                <a:moveTo>
                  <a:pt x="787" y="0"/>
                </a:moveTo>
                <a:lnTo>
                  <a:pt x="263" y="0"/>
                </a:lnTo>
                <a:lnTo>
                  <a:pt x="263" y="787"/>
                </a:lnTo>
                <a:lnTo>
                  <a:pt x="0" y="787"/>
                </a:lnTo>
                <a:lnTo>
                  <a:pt x="525" y="1050"/>
                </a:lnTo>
                <a:lnTo>
                  <a:pt x="1050" y="787"/>
                </a:lnTo>
                <a:lnTo>
                  <a:pt x="787" y="787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800" name="Freeform 8"/>
          <p:cNvSpPr>
            <a:spLocks noChangeArrowheads="1"/>
          </p:cNvSpPr>
          <p:nvPr/>
        </p:nvSpPr>
        <p:spPr bwMode="auto">
          <a:xfrm>
            <a:off x="6324600" y="2819400"/>
            <a:ext cx="376238" cy="360363"/>
          </a:xfrm>
          <a:custGeom>
            <a:avLst/>
            <a:gdLst>
              <a:gd name="T0" fmla="*/ 2147483647 w 1051"/>
              <a:gd name="T1" fmla="*/ 0 h 1006"/>
              <a:gd name="T2" fmla="*/ 2147483647 w 1051"/>
              <a:gd name="T3" fmla="*/ 0 h 1006"/>
              <a:gd name="T4" fmla="*/ 2147483647 w 1051"/>
              <a:gd name="T5" fmla="*/ 2147483647 h 1006"/>
              <a:gd name="T6" fmla="*/ 0 w 1051"/>
              <a:gd name="T7" fmla="*/ 2147483647 h 1006"/>
              <a:gd name="T8" fmla="*/ 2147483647 w 1051"/>
              <a:gd name="T9" fmla="*/ 2147483647 h 1006"/>
              <a:gd name="T10" fmla="*/ 2147483647 w 1051"/>
              <a:gd name="T11" fmla="*/ 2147483647 h 1006"/>
              <a:gd name="T12" fmla="*/ 2147483647 w 1051"/>
              <a:gd name="T13" fmla="*/ 2147483647 h 1006"/>
              <a:gd name="T14" fmla="*/ 2147483647 w 1051"/>
              <a:gd name="T15" fmla="*/ 0 h 100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006"/>
              <a:gd name="T26" fmla="*/ 1051 w 1051"/>
              <a:gd name="T27" fmla="*/ 1006 h 100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006">
                <a:moveTo>
                  <a:pt x="787" y="0"/>
                </a:moveTo>
                <a:lnTo>
                  <a:pt x="263" y="0"/>
                </a:lnTo>
                <a:lnTo>
                  <a:pt x="263" y="754"/>
                </a:lnTo>
                <a:lnTo>
                  <a:pt x="0" y="754"/>
                </a:lnTo>
                <a:lnTo>
                  <a:pt x="525" y="1005"/>
                </a:lnTo>
                <a:lnTo>
                  <a:pt x="1050" y="754"/>
                </a:lnTo>
                <a:lnTo>
                  <a:pt x="787" y="754"/>
                </a:lnTo>
                <a:lnTo>
                  <a:pt x="787" y="0"/>
                </a:lnTo>
              </a:path>
            </a:pathLst>
          </a:custGeom>
          <a:solidFill>
            <a:srgbClr val="11B119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1801" name="Text Box 9"/>
          <p:cNvSpPr txBox="1">
            <a:spLocks noChangeArrowheads="1"/>
          </p:cNvSpPr>
          <p:nvPr/>
        </p:nvSpPr>
        <p:spPr bwMode="auto">
          <a:xfrm>
            <a:off x="1524000" y="762000"/>
            <a:ext cx="1612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pitchFamily="-84" charset="0"/>
                <a:cs typeface="Arial" pitchFamily="-84" charset="0"/>
              </a:rPr>
              <a:t>white bread</a:t>
            </a:r>
          </a:p>
        </p:txBody>
      </p:sp>
      <p:sp>
        <p:nvSpPr>
          <p:cNvPr id="161802" name="Text Box 10"/>
          <p:cNvSpPr txBox="1">
            <a:spLocks noChangeArrowheads="1"/>
          </p:cNvSpPr>
          <p:nvPr/>
        </p:nvSpPr>
        <p:spPr bwMode="auto">
          <a:xfrm>
            <a:off x="5791200" y="762000"/>
            <a:ext cx="140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ea typeface="Arial" pitchFamily="-84" charset="0"/>
                <a:cs typeface="Arial" pitchFamily="-84" charset="0"/>
              </a:rPr>
              <a:t>brick wall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>
          <a:xfrm>
            <a:off x="782638" y="0"/>
            <a:ext cx="7767637" cy="1138238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ea typeface="Arial" pitchFamily="-84" charset="0"/>
              </a:rPr>
              <a:t>Homage to Shannon</a:t>
            </a:r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2863" y="993775"/>
            <a:ext cx="1722437" cy="180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300355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200" y="3003550"/>
            <a:ext cx="3452813" cy="368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pitchFamily="-84" charset="0"/>
              </a:rPr>
              <a:t>Hole Filling</a:t>
            </a:r>
          </a:p>
        </p:txBody>
      </p:sp>
      <p:pic>
        <p:nvPicPr>
          <p:cNvPr id="165891" name="Picture 3" descr="greg_w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2" name="Picture 4" descr="greg_wall-fil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36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Picture 5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290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4" name="Picture 6" descr="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3600" y="15240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5" name="Picture 7" descr="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6" name="Picture 8" descr="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29000" y="4267200"/>
            <a:ext cx="19431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16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1219200"/>
            <a:ext cx="2601913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0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71600"/>
          </a:xfrm>
          <a:noFill/>
        </p:spPr>
        <p:txBody>
          <a:bodyPr lIns="0" tIns="0" rIns="0" bIns="0"/>
          <a:lstStyle/>
          <a:p>
            <a:pPr eaLnBrk="1" hangingPunct="1"/>
            <a:r>
              <a:rPr lang="en-GB">
                <a:ea typeface="Arial" pitchFamily="-84" charset="0"/>
              </a:rPr>
              <a:t>Extrapolation</a:t>
            </a:r>
          </a:p>
        </p:txBody>
      </p:sp>
      <p:pic>
        <p:nvPicPr>
          <p:cNvPr id="16794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36688" y="1219200"/>
            <a:ext cx="2601912" cy="260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AutoShape 6"/>
          <p:cNvSpPr>
            <a:spLocks noChangeArrowheads="1"/>
          </p:cNvSpPr>
          <p:nvPr/>
        </p:nvSpPr>
        <p:spPr bwMode="auto">
          <a:xfrm>
            <a:off x="3962400" y="23622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sp>
        <p:nvSpPr>
          <p:cNvPr id="167943" name="AutoShape 7"/>
          <p:cNvSpPr>
            <a:spLocks noChangeArrowheads="1"/>
          </p:cNvSpPr>
          <p:nvPr/>
        </p:nvSpPr>
        <p:spPr bwMode="auto">
          <a:xfrm>
            <a:off x="3962400" y="5257800"/>
            <a:ext cx="990600" cy="381000"/>
          </a:xfrm>
          <a:prstGeom prst="rightArrow">
            <a:avLst>
              <a:gd name="adj1" fmla="val 50000"/>
              <a:gd name="adj2" fmla="val 65000"/>
            </a:avLst>
          </a:pr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81600" y="1219200"/>
            <a:ext cx="3581400" cy="5432425"/>
            <a:chOff x="3264" y="768"/>
            <a:chExt cx="2256" cy="3422"/>
          </a:xfrm>
        </p:grpSpPr>
        <p:pic>
          <p:nvPicPr>
            <p:cNvPr id="167946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64" y="768"/>
              <a:ext cx="1639" cy="1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7947" name="Picture 10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64" y="2592"/>
              <a:ext cx="2256" cy="1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67945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114800"/>
            <a:ext cx="3597275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6" name="Group 2"/>
          <p:cNvGrpSpPr>
            <a:grpSpLocks/>
          </p:cNvGrpSpPr>
          <p:nvPr/>
        </p:nvGrpSpPr>
        <p:grpSpPr bwMode="auto">
          <a:xfrm>
            <a:off x="488950" y="1295400"/>
            <a:ext cx="3321050" cy="2227263"/>
            <a:chOff x="2852" y="973"/>
            <a:chExt cx="2092" cy="1403"/>
          </a:xfrm>
        </p:grpSpPr>
        <p:pic>
          <p:nvPicPr>
            <p:cNvPr id="170479" name="Picture 3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0480" name="Group 4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170738" name="Rectangle 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39" name="Rectangle 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0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1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2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3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4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5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6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7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8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49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0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1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752" name="Group 1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70847" name="Rectangle 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8" name="Rectangle 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9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0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1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2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3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4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55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53" name="Group 2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70838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9" name="Rectangle 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0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1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2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3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4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5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46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754" name="Rectangle 3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5" name="Rectangle 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6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7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8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59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0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1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2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3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4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5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766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767" name="Group 5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70829" name="Rectangle 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0" name="Rectangle 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1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2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3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4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5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6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37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68" name="Group 6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70820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1" name="Rectangle 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2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3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4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5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6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7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28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69" name="Group 7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70811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2" name="Rectangle 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3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4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5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6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7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8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9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70" name="Group 8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70802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3" name="Rectangle 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4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5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6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7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8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9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10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71" name="Group 9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70793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4" name="Rectangle 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5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6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7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8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9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0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801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72" name="Group 10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70784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5" name="Rectangle 1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6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7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8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9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0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1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92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773" name="Group 11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70775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76" name="Rectangle 1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77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78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79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0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1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2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783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774" name="Rectangle 12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grpSp>
          <p:nvGrpSpPr>
            <p:cNvPr id="170481" name="Group 123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70483" name="Group 124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70698" name="Group 125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729" name="Rectangle 1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0" name="Rectangle 1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1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2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3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4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5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6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37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99" name="Group 135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720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1" name="Rectangle 1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2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3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4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5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6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7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28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700" name="Group 145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711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2" name="Rectangle 1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3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4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5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6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7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8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9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701" name="Group 155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702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3" name="Rectangle 1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4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5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6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7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8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09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710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70484" name="Group 165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70658" name="Group 166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89" name="Rectangle 1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0" name="Rectangle 1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1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2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3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4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5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6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97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59" name="Group 176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80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1" name="Rectangle 1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2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3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4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5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6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7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88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60" name="Group 186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671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2" name="Rectangle 1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3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4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5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6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7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8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9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61" name="Group 196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662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3" name="Rectangle 1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4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5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6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7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8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69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70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70485" name="Group 206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70618" name="Group 20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49" name="Rectangle 2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0" name="Rectangle 2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1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2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3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4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5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6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57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19" name="Group 21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40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1" name="Rectangle 2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2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3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4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5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6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7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48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20" name="Group 22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631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2" name="Rectangle 2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3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4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5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6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7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8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9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621" name="Group 23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622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3" name="Rectangle 2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4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5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6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7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8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29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30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70486" name="Group 247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70578" name="Group 24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09" name="Rectangle 2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0" name="Rectangle 2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1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2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3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4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5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6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17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579" name="Group 25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70600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1" name="Rectangle 2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2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3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4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5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6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7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608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580" name="Group 26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591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2" name="Rectangle 2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3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4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5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6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7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8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9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70581" name="Group 27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70582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3" name="Rectangle 2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4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5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6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7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8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89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70590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70487" name="Group 288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170569" name="Rectangle 2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0" name="Rectangle 2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1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2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3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4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5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6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77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88" name="Group 298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170560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1" name="Rectangle 3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2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3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4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5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6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7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68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89" name="Group 308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170551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2" name="Rectangle 3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3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4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5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6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7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8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9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0" name="Group 318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170542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3" name="Rectangle 3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4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5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6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7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8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9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50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1" name="Group 328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170533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4" name="Rectangle 3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5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6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7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8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9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0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41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2" name="Group 338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170524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5" name="Rectangle 3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6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7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8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9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0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1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32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3" name="Group 348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170515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6" name="Rectangle 3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7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8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9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0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1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2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23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4" name="Group 358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170506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7" name="Rectangle 3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8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9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0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1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2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3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14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495" name="Group 368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170497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98" name="Rectangle 3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99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0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1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2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3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4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505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496" name="Rectangle 378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sp>
          <p:nvSpPr>
            <p:cNvPr id="1727867" name="Rectangle 379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</p:grpSp>
      <p:sp>
        <p:nvSpPr>
          <p:cNvPr id="169987" name="Rectangle 380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>
                <a:ea typeface="Arial" pitchFamily="-84" charset="0"/>
              </a:rPr>
              <a:t>Image Quilting [Efros &amp; Freeman]</a:t>
            </a:r>
          </a:p>
        </p:txBody>
      </p:sp>
      <p:sp>
        <p:nvSpPr>
          <p:cNvPr id="169988" name="Rectangle 381"/>
          <p:cNvSpPr>
            <a:spLocks noGrp="1" noChangeArrowheads="1"/>
          </p:cNvSpPr>
          <p:nvPr>
            <p:ph type="body" idx="1"/>
          </p:nvPr>
        </p:nvSpPr>
        <p:spPr>
          <a:xfrm>
            <a:off x="304800" y="3962400"/>
            <a:ext cx="8686800" cy="609600"/>
          </a:xfrm>
        </p:spPr>
        <p:txBody>
          <a:bodyPr/>
          <a:lstStyle/>
          <a:p>
            <a:pPr eaLnBrk="1" hangingPunct="1">
              <a:spcBef>
                <a:spcPts val="700"/>
              </a:spcBef>
            </a:pPr>
            <a:r>
              <a:rPr lang="en-GB" sz="2900" u="sng">
                <a:ea typeface="Arial" pitchFamily="-84" charset="0"/>
              </a:rPr>
              <a:t>Observation:</a:t>
            </a:r>
            <a:r>
              <a:rPr lang="en-GB" sz="2900">
                <a:ea typeface="Arial" pitchFamily="-84" charset="0"/>
              </a:rPr>
              <a:t> neighbor pixels are highly correlated</a:t>
            </a:r>
          </a:p>
        </p:txBody>
      </p:sp>
      <p:grpSp>
        <p:nvGrpSpPr>
          <p:cNvPr id="169989" name="Group 382"/>
          <p:cNvGrpSpPr>
            <a:grpSpLocks/>
          </p:cNvGrpSpPr>
          <p:nvPr/>
        </p:nvGrpSpPr>
        <p:grpSpPr bwMode="auto">
          <a:xfrm>
            <a:off x="5911850" y="1447800"/>
            <a:ext cx="2546350" cy="1844675"/>
            <a:chOff x="412" y="1067"/>
            <a:chExt cx="1604" cy="1162"/>
          </a:xfrm>
        </p:grpSpPr>
        <p:pic>
          <p:nvPicPr>
            <p:cNvPr id="170002" name="Picture 383" descr="ex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32" y="1125"/>
              <a:ext cx="1536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0003" name="Group 384"/>
            <p:cNvGrpSpPr>
              <a:grpSpLocks noChangeAspect="1"/>
            </p:cNvGrpSpPr>
            <p:nvPr/>
          </p:nvGrpSpPr>
          <p:grpSpPr bwMode="auto">
            <a:xfrm>
              <a:off x="702" y="1680"/>
              <a:ext cx="432" cy="262"/>
              <a:chOff x="3288" y="1296"/>
              <a:chExt cx="1080" cy="648"/>
            </a:xfrm>
          </p:grpSpPr>
          <p:sp>
            <p:nvSpPr>
              <p:cNvPr id="170361" name="Rectangle 385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2" name="Rectangle 386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3" name="Rectangle 38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4" name="Rectangle 388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5" name="Rectangle 389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6" name="Rectangle 390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7" name="Rectangle 391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8" name="Rectangle 39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69" name="Rectangle 393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0" name="Rectangle 39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1" name="Rectangle 39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2" name="Rectangle 39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3" name="Rectangle 397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4" name="Rectangle 398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375" name="Group 399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70470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1" name="Rectangle 4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2" name="Rectangle 4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3" name="Rectangle 4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4" name="Rectangle 4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5" name="Rectangle 4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6" name="Rectangle 4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7" name="Rectangle 4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78" name="Rectangle 4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76" name="Group 409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70461" name="Rectangle 4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2" name="Rectangle 4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3" name="Rectangle 4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4" name="Rectangle 4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5" name="Rectangle 4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6" name="Rectangle 4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7" name="Rectangle 4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8" name="Rectangle 4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9" name="Rectangle 4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377" name="Rectangle 419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8" name="Rectangle 42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79" name="Rectangle 421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0" name="Rectangle 42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1" name="Rectangle 42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2" name="Rectangle 42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3" name="Rectangle 425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4" name="Rectangle 426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5" name="Rectangle 427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6" name="Rectangle 42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7" name="Rectangle 429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8" name="Rectangle 430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389" name="Rectangle 43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390" name="Group 432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70452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3" name="Rectangle 4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4" name="Rectangle 4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5" name="Rectangle 4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6" name="Rectangle 4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7" name="Rectangle 4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8" name="Rectangle 4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9" name="Rectangle 4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60" name="Rectangle 4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1" name="Group 442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70443" name="Rectangle 4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4" name="Rectangle 4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5" name="Rectangle 4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6" name="Rectangle 4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7" name="Rectangle 4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8" name="Rectangle 4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9" name="Rectangle 4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0" name="Rectangle 4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51" name="Rectangle 4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2" name="Group 452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70434" name="Rectangle 4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5" name="Rectangle 4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6" name="Rectangle 4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7" name="Rectangle 4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8" name="Rectangle 4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9" name="Rectangle 4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0" name="Rectangle 4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1" name="Rectangle 4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42" name="Rectangle 4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3" name="Group 462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70425" name="Rectangle 4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6" name="Rectangle 4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7" name="Rectangle 4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8" name="Rectangle 4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9" name="Rectangle 4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0" name="Rectangle 4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1" name="Rectangle 4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2" name="Rectangle 4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33" name="Rectangle 4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4" name="Group 472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70416" name="Rectangle 4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7" name="Rectangle 4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8" name="Rectangle 4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9" name="Rectangle 4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0" name="Rectangle 4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1" name="Rectangle 4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2" name="Rectangle 4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3" name="Rectangle 4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24" name="Rectangle 4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5" name="Group 482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70407" name="Rectangle 4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8" name="Rectangle 4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9" name="Rectangle 4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0" name="Rectangle 4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1" name="Rectangle 4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2" name="Rectangle 4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3" name="Rectangle 4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4" name="Rectangle 4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15" name="Rectangle 4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396" name="Group 492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70398" name="Rectangle 4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99" name="Rectangle 4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0" name="Rectangle 4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1" name="Rectangle 4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2" name="Rectangle 4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3" name="Rectangle 4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4" name="Rectangle 4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5" name="Rectangle 5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406" name="Rectangle 5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397" name="Rectangle 502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grpSp>
          <p:nvGrpSpPr>
            <p:cNvPr id="170004" name="Group 503"/>
            <p:cNvGrpSpPr>
              <a:grpSpLocks noChangeAspect="1"/>
            </p:cNvGrpSpPr>
            <p:nvPr/>
          </p:nvGrpSpPr>
          <p:grpSpPr bwMode="auto">
            <a:xfrm>
              <a:off x="1584" y="1882"/>
              <a:ext cx="432" cy="262"/>
              <a:chOff x="3288" y="1296"/>
              <a:chExt cx="1080" cy="648"/>
            </a:xfrm>
          </p:grpSpPr>
          <p:sp>
            <p:nvSpPr>
              <p:cNvPr id="170243" name="Rectangle 504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4" name="Rectangle 505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5" name="Rectangle 50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6" name="Rectangle 507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7" name="Rectangle 508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8" name="Rectangle 509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49" name="Rectangle 510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0" name="Rectangle 51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1" name="Rectangle 512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2" name="Rectangle 51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3" name="Rectangle 51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4" name="Rectangle 515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5" name="Rectangle 516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56" name="Rectangle 517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257" name="Group 518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70352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3" name="Rectangle 5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4" name="Rectangle 5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5" name="Rectangle 5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6" name="Rectangle 5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7" name="Rectangle 5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8" name="Rectangle 5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9" name="Rectangle 5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60" name="Rectangle 5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58" name="Group 528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70343" name="Rectangle 5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4" name="Rectangle 5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5" name="Rectangle 5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6" name="Rectangle 5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7" name="Rectangle 5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8" name="Rectangle 5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9" name="Rectangle 5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0" name="Rectangle 5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51" name="Rectangle 5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259" name="Rectangle 538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0" name="Rectangle 53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1" name="Rectangle 540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2" name="Rectangle 54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3" name="Rectangle 54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4" name="Rectangle 543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5" name="Rectangle 544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6" name="Rectangle 545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7" name="Rectangle 546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8" name="Rectangle 54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69" name="Rectangle 548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70" name="Rectangle 549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271" name="Rectangle 55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272" name="Group 551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70334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5" name="Rectangle 5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6" name="Rectangle 5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7" name="Rectangle 5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8" name="Rectangle 5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9" name="Rectangle 5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0" name="Rectangle 5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1" name="Rectangle 5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42" name="Rectangle 5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3" name="Group 561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70325" name="Rectangle 5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6" name="Rectangle 5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7" name="Rectangle 5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8" name="Rectangle 5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9" name="Rectangle 5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0" name="Rectangle 5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1" name="Rectangle 5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2" name="Rectangle 5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33" name="Rectangle 5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4" name="Group 571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70316" name="Rectangle 5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7" name="Rectangle 5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8" name="Rectangle 5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9" name="Rectangle 5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0" name="Rectangle 5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1" name="Rectangle 5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2" name="Rectangle 5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3" name="Rectangle 5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24" name="Rectangle 5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5" name="Group 581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70307" name="Rectangle 5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8" name="Rectangle 5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9" name="Rectangle 5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0" name="Rectangle 5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1" name="Rectangle 5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2" name="Rectangle 5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3" name="Rectangle 5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4" name="Rectangle 5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15" name="Rectangle 5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6" name="Group 591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70298" name="Rectangle 5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9" name="Rectangle 5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0" name="Rectangle 5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1" name="Rectangle 5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2" name="Rectangle 5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3" name="Rectangle 5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4" name="Rectangle 5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5" name="Rectangle 5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306" name="Rectangle 6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7" name="Group 601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70289" name="Rectangle 6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0" name="Rectangle 6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1" name="Rectangle 6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2" name="Rectangle 6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3" name="Rectangle 6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4" name="Rectangle 6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5" name="Rectangle 6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6" name="Rectangle 6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97" name="Rectangle 6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278" name="Group 611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70280" name="Rectangle 6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1" name="Rectangle 6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2" name="Rectangle 6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3" name="Rectangle 6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4" name="Rectangle 6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5" name="Rectangle 6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6" name="Rectangle 6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7" name="Rectangle 6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88" name="Rectangle 6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279" name="Rectangle 621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grpSp>
          <p:nvGrpSpPr>
            <p:cNvPr id="170005" name="Group 622"/>
            <p:cNvGrpSpPr>
              <a:grpSpLocks noChangeAspect="1"/>
            </p:cNvGrpSpPr>
            <p:nvPr/>
          </p:nvGrpSpPr>
          <p:grpSpPr bwMode="auto">
            <a:xfrm>
              <a:off x="1320" y="1277"/>
              <a:ext cx="432" cy="262"/>
              <a:chOff x="3288" y="1296"/>
              <a:chExt cx="1080" cy="648"/>
            </a:xfrm>
          </p:grpSpPr>
          <p:sp>
            <p:nvSpPr>
              <p:cNvPr id="170125" name="Rectangle 623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26" name="Rectangle 624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27" name="Rectangle 62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28" name="Rectangle 626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29" name="Rectangle 62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0" name="Rectangle 62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1" name="Rectangle 62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2" name="Rectangle 63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3" name="Rectangle 631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4" name="Rectangle 63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5" name="Rectangle 63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6" name="Rectangle 634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7" name="Rectangle 635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38" name="Rectangle 636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139" name="Group 637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70234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5" name="Rectangle 6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6" name="Rectangle 6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7" name="Rectangle 6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8" name="Rectangle 6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9" name="Rectangle 6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40" name="Rectangle 6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41" name="Rectangle 6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42" name="Rectangle 6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40" name="Group 647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70225" name="Rectangle 6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6" name="Rectangle 6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7" name="Rectangle 6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8" name="Rectangle 6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9" name="Rectangle 6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0" name="Rectangle 6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1" name="Rectangle 6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2" name="Rectangle 6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33" name="Rectangle 6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141" name="Rectangle 65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2" name="Rectangle 65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3" name="Rectangle 659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4" name="Rectangle 66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5" name="Rectangle 66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6" name="Rectangle 662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7" name="Rectangle 663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8" name="Rectangle 664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49" name="Rectangle 665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50" name="Rectangle 66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51" name="Rectangle 667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52" name="Rectangle 668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153" name="Rectangle 66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154" name="Group 670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70216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7" name="Rectangle 6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8" name="Rectangle 6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9" name="Rectangle 6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0" name="Rectangle 6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1" name="Rectangle 6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2" name="Rectangle 6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3" name="Rectangle 6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24" name="Rectangle 6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55" name="Group 680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70207" name="Rectangle 6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8" name="Rectangle 6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9" name="Rectangle 6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0" name="Rectangle 6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1" name="Rectangle 6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2" name="Rectangle 6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3" name="Rectangle 6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4" name="Rectangle 6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15" name="Rectangle 6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56" name="Group 690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70198" name="Rectangle 6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9" name="Rectangle 6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0" name="Rectangle 6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1" name="Rectangle 6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2" name="Rectangle 6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3" name="Rectangle 6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4" name="Rectangle 6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5" name="Rectangle 6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206" name="Rectangle 6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57" name="Group 700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70189" name="Rectangle 7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0" name="Rectangle 7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1" name="Rectangle 7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2" name="Rectangle 7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3" name="Rectangle 7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4" name="Rectangle 7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5" name="Rectangle 7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6" name="Rectangle 7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97" name="Rectangle 7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58" name="Group 710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70180" name="Rectangle 7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1" name="Rectangle 7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2" name="Rectangle 7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3" name="Rectangle 7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4" name="Rectangle 7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5" name="Rectangle 7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6" name="Rectangle 7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7" name="Rectangle 7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88" name="Rectangle 7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59" name="Group 720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70171" name="Rectangle 7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2" name="Rectangle 7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3" name="Rectangle 7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4" name="Rectangle 7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5" name="Rectangle 7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6" name="Rectangle 7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7" name="Rectangle 7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8" name="Rectangle 7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9" name="Rectangle 7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160" name="Group 730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70162" name="Rectangle 7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3" name="Rectangle 7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4" name="Rectangle 7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5" name="Rectangle 7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6" name="Rectangle 7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7" name="Rectangle 7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8" name="Rectangle 7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69" name="Rectangle 7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70" name="Rectangle 7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161" name="Rectangle 740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grpSp>
          <p:nvGrpSpPr>
            <p:cNvPr id="170006" name="Group 741"/>
            <p:cNvGrpSpPr>
              <a:grpSpLocks noChangeAspect="1"/>
            </p:cNvGrpSpPr>
            <p:nvPr/>
          </p:nvGrpSpPr>
          <p:grpSpPr bwMode="auto">
            <a:xfrm>
              <a:off x="412" y="1067"/>
              <a:ext cx="432" cy="262"/>
              <a:chOff x="3288" y="1296"/>
              <a:chExt cx="1080" cy="648"/>
            </a:xfrm>
          </p:grpSpPr>
          <p:sp>
            <p:nvSpPr>
              <p:cNvPr id="170007" name="Rectangle 742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08" name="Rectangle 743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09" name="Rectangle 744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0" name="Rectangle 745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1" name="Rectangle 746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2" name="Rectangle 747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3" name="Rectangle 748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4" name="Rectangle 749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5" name="Rectangle 75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6" name="Rectangle 751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7" name="Rectangle 752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8" name="Rectangle 753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19" name="Rectangle 754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0" name="Rectangle 75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021" name="Group 756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70116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7" name="Rectangle 7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8" name="Rectangle 7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9" name="Rectangle 7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20" name="Rectangle 7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21" name="Rectangle 7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22" name="Rectangle 7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23" name="Rectangle 7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24" name="Rectangle 7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22" name="Group 766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70107" name="Rectangle 7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8" name="Rectangle 7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9" name="Rectangle 7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0" name="Rectangle 7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1" name="Rectangle 7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2" name="Rectangle 7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3" name="Rectangle 7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4" name="Rectangle 7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15" name="Rectangle 7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023" name="Rectangle 776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4" name="Rectangle 777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5" name="Rectangle 77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6" name="Rectangle 779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7" name="Rectangle 780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8" name="Rectangle 781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29" name="Rectangle 782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0" name="Rectangle 78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1" name="Rectangle 78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2" name="Rectangle 785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3" name="Rectangle 786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4" name="Rectangle 787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70035" name="Rectangle 788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70036" name="Group 789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70098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9" name="Rectangle 7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0" name="Rectangle 7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1" name="Rectangle 7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2" name="Rectangle 7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3" name="Rectangle 7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4" name="Rectangle 7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5" name="Rectangle 7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106" name="Rectangle 7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37" name="Group 799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70089" name="Rectangle 8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0" name="Rectangle 8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1" name="Rectangle 8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2" name="Rectangle 8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3" name="Rectangle 8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4" name="Rectangle 8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5" name="Rectangle 8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6" name="Rectangle 8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97" name="Rectangle 8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38" name="Group 809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70080" name="Rectangle 8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1" name="Rectangle 8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2" name="Rectangle 8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3" name="Rectangle 8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4" name="Rectangle 8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5" name="Rectangle 8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6" name="Rectangle 8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7" name="Rectangle 8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88" name="Rectangle 8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39" name="Group 819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70071" name="Rectangle 8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2" name="Rectangle 8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3" name="Rectangle 8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4" name="Rectangle 8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5" name="Rectangle 8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6" name="Rectangle 8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7" name="Rectangle 8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8" name="Rectangle 8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9" name="Rectangle 8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40" name="Group 829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70062" name="Rectangle 8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3" name="Rectangle 8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4" name="Rectangle 8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5" name="Rectangle 8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6" name="Rectangle 8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7" name="Rectangle 8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8" name="Rectangle 8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9" name="Rectangle 8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70" name="Rectangle 8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41" name="Group 839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70053" name="Rectangle 8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4" name="Rectangle 8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5" name="Rectangle 8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6" name="Rectangle 8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7" name="Rectangle 8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8" name="Rectangle 8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9" name="Rectangle 8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0" name="Rectangle 8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61" name="Rectangle 8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70042" name="Group 849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70044" name="Rectangle 8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45" name="Rectangle 8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46" name="Rectangle 8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47" name="Rectangle 8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48" name="Rectangle 8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49" name="Rectangle 8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0" name="Rectangle 8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1" name="Rectangle 8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70052" name="Rectangle 8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70043" name="Rectangle 85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3175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</p:grpSp>
      <p:sp>
        <p:nvSpPr>
          <p:cNvPr id="169990" name="Text Box 860"/>
          <p:cNvSpPr txBox="1">
            <a:spLocks noChangeArrowheads="1"/>
          </p:cNvSpPr>
          <p:nvPr/>
        </p:nvSpPr>
        <p:spPr bwMode="auto">
          <a:xfrm>
            <a:off x="6477000" y="3290888"/>
            <a:ext cx="1504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Input image</a:t>
            </a:r>
            <a:r>
              <a:rPr lang="en-US" sz="1600">
                <a:latin typeface="Trebuchet MS" pitchFamily="-84" charset="0"/>
                <a:ea typeface="Arial" pitchFamily="-84" charset="0"/>
                <a:cs typeface="Arial" pitchFamily="-84" charset="0"/>
              </a:rPr>
              <a:t> </a:t>
            </a:r>
          </a:p>
        </p:txBody>
      </p:sp>
      <p:sp>
        <p:nvSpPr>
          <p:cNvPr id="169991" name="AutoShape 861"/>
          <p:cNvSpPr>
            <a:spLocks noChangeArrowheads="1"/>
          </p:cNvSpPr>
          <p:nvPr/>
        </p:nvSpPr>
        <p:spPr bwMode="auto">
          <a:xfrm flipH="1">
            <a:off x="4038600" y="2209800"/>
            <a:ext cx="1571625" cy="3810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1045462871 h 21600"/>
              <a:gd name="T4" fmla="*/ 2147483647 w 21600"/>
              <a:gd name="T5" fmla="*/ 2090925725 h 21600"/>
              <a:gd name="T6" fmla="*/ 2147483647 w 21600"/>
              <a:gd name="T7" fmla="*/ 1045462871 h 21600"/>
              <a:gd name="T8" fmla="*/ 0 60000 65536"/>
              <a:gd name="T9" fmla="*/ 0 60000 65536"/>
              <a:gd name="T10" fmla="*/ 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11B119"/>
          </a:solidFill>
          <a:ln w="9525">
            <a:solidFill>
              <a:srgbClr val="11B119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9992" name="Text Box 862"/>
          <p:cNvSpPr txBox="1">
            <a:spLocks noChangeArrowheads="1"/>
          </p:cNvSpPr>
          <p:nvPr/>
        </p:nvSpPr>
        <p:spPr bwMode="auto">
          <a:xfrm>
            <a:off x="4129088" y="1704975"/>
            <a:ext cx="1662112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>
                <a:latin typeface="Trebuchet MS" pitchFamily="-84" charset="0"/>
                <a:ea typeface="Arial" pitchFamily="-84" charset="0"/>
                <a:cs typeface="Arial" pitchFamily="-84" charset="0"/>
              </a:rPr>
              <a:t>non-parametric</a:t>
            </a:r>
          </a:p>
          <a:p>
            <a:pPr algn="ctr"/>
            <a:r>
              <a:rPr lang="en-US" sz="1600" b="1">
                <a:latin typeface="Trebuchet MS" pitchFamily="-84" charset="0"/>
                <a:ea typeface="Arial" pitchFamily="-84" charset="0"/>
                <a:cs typeface="Arial" pitchFamily="-84" charset="0"/>
              </a:rPr>
              <a:t>sampling</a:t>
            </a:r>
          </a:p>
        </p:txBody>
      </p:sp>
      <p:grpSp>
        <p:nvGrpSpPr>
          <p:cNvPr id="1728353" name="Group 863"/>
          <p:cNvGrpSpPr>
            <a:grpSpLocks/>
          </p:cNvGrpSpPr>
          <p:nvPr/>
        </p:nvGrpSpPr>
        <p:grpSpPr bwMode="auto">
          <a:xfrm>
            <a:off x="304800" y="1600200"/>
            <a:ext cx="8686800" cy="5038725"/>
            <a:chOff x="192" y="1002"/>
            <a:chExt cx="5472" cy="3174"/>
          </a:xfrm>
        </p:grpSpPr>
        <p:sp>
          <p:nvSpPr>
            <p:cNvPr id="169994" name="Rectangle 864"/>
            <p:cNvSpPr>
              <a:spLocks noChangeAspect="1" noChangeArrowheads="1"/>
            </p:cNvSpPr>
            <p:nvPr/>
          </p:nvSpPr>
          <p:spPr bwMode="auto">
            <a:xfrm flipV="1">
              <a:off x="960" y="1356"/>
              <a:ext cx="648" cy="648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69995" name="Rectangle 865"/>
            <p:cNvSpPr>
              <a:spLocks noChangeAspect="1" noChangeArrowheads="1"/>
            </p:cNvSpPr>
            <p:nvPr/>
          </p:nvSpPr>
          <p:spPr bwMode="auto">
            <a:xfrm flipV="1">
              <a:off x="4104" y="1614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69996" name="Rectangle 866"/>
            <p:cNvSpPr>
              <a:spLocks noChangeAspect="1" noChangeArrowheads="1"/>
            </p:cNvSpPr>
            <p:nvPr/>
          </p:nvSpPr>
          <p:spPr bwMode="auto">
            <a:xfrm flipV="1">
              <a:off x="3813" y="100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69997" name="Rectangle 867"/>
            <p:cNvSpPr>
              <a:spLocks noChangeAspect="1" noChangeArrowheads="1"/>
            </p:cNvSpPr>
            <p:nvPr/>
          </p:nvSpPr>
          <p:spPr bwMode="auto">
            <a:xfrm flipV="1">
              <a:off x="4722" y="1212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69998" name="Rectangle 868"/>
            <p:cNvSpPr>
              <a:spLocks noChangeAspect="1" noChangeArrowheads="1"/>
            </p:cNvSpPr>
            <p:nvPr/>
          </p:nvSpPr>
          <p:spPr bwMode="auto">
            <a:xfrm flipV="1">
              <a:off x="4986" y="1815"/>
              <a:ext cx="252" cy="252"/>
            </a:xfrm>
            <a:prstGeom prst="rect">
              <a:avLst/>
            </a:prstGeom>
            <a:solidFill>
              <a:srgbClr val="11B119"/>
            </a:solidFill>
            <a:ln w="12700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8357" name="Rectangle 869"/>
            <p:cNvSpPr>
              <a:spLocks noChangeArrowheads="1"/>
            </p:cNvSpPr>
            <p:nvPr/>
          </p:nvSpPr>
          <p:spPr bwMode="auto">
            <a:xfrm>
              <a:off x="950" y="1699"/>
              <a:ext cx="245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B</a:t>
              </a:r>
              <a:endParaRPr lang="en-US" sz="2700" b="1">
                <a:effectLst>
                  <a:outerShdw blurRad="38100" dist="38100" dir="2700000" algn="tl">
                    <a:srgbClr val="4D4D4D"/>
                  </a:outerShdw>
                </a:effectLst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8358" name="Rectangle 870"/>
            <p:cNvSpPr>
              <a:spLocks noChangeArrowheads="1"/>
            </p:cNvSpPr>
            <p:nvPr/>
          </p:nvSpPr>
          <p:spPr bwMode="auto">
            <a:xfrm>
              <a:off x="192" y="2832"/>
              <a:ext cx="547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marL="342900" indent="-342900">
                <a:spcBef>
                  <a:spcPts val="700"/>
                </a:spcBef>
                <a:buClr>
                  <a:schemeClr val="tx2"/>
                </a:buClr>
                <a:buSzPct val="120000"/>
              </a:pPr>
              <a:r>
                <a:rPr lang="en-GB" sz="2700" b="1" u="sng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Idea:</a:t>
              </a:r>
              <a:r>
                <a:rPr lang="en-GB" sz="27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 unit of synthesis = block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</a:pPr>
              <a:r>
                <a:rPr lang="en-GB" sz="22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Exactly the same but now we want P(</a:t>
              </a:r>
              <a:r>
                <a:rPr lang="en-GB" sz="22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</a:t>
              </a:r>
              <a:r>
                <a:rPr lang="en-GB" sz="22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|N(</a:t>
              </a:r>
              <a:r>
                <a:rPr lang="en-GB" sz="22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</a:t>
              </a:r>
              <a:r>
                <a:rPr lang="en-GB" sz="22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))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</a:pPr>
              <a:r>
                <a:rPr lang="en-GB" sz="22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Much faster: synthesize all pixels in a block at once</a:t>
              </a:r>
            </a:p>
            <a:p>
              <a:pPr marL="742950" lvl="1" indent="-285750">
                <a:lnSpc>
                  <a:spcPct val="110000"/>
                </a:lnSpc>
                <a:spcBef>
                  <a:spcPts val="700"/>
                </a:spcBef>
                <a:spcAft>
                  <a:spcPts val="600"/>
                </a:spcAft>
                <a:buClr>
                  <a:schemeClr val="tx2"/>
                </a:buClr>
                <a:buSzPct val="120000"/>
                <a:buFontTx/>
                <a:buChar char="•"/>
              </a:pPr>
              <a:r>
                <a:rPr lang="en-GB" sz="22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Not the same as multi-scale!</a:t>
              </a:r>
            </a:p>
          </p:txBody>
        </p:sp>
        <p:sp>
          <p:nvSpPr>
            <p:cNvPr id="170001" name="Text Box 871"/>
            <p:cNvSpPr txBox="1">
              <a:spLocks noChangeArrowheads="1"/>
            </p:cNvSpPr>
            <p:nvPr/>
          </p:nvSpPr>
          <p:spPr bwMode="auto">
            <a:xfrm>
              <a:off x="563" y="2241"/>
              <a:ext cx="148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Synthesizing a block</a:t>
              </a:r>
              <a:endParaRPr lang="en-US" sz="1600"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8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 descr="bti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274638"/>
            <a:ext cx="1096963" cy="109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5" name="Text Box 3"/>
          <p:cNvSpPr txBox="1">
            <a:spLocks noChangeArrowheads="1"/>
          </p:cNvSpPr>
          <p:nvPr/>
        </p:nvSpPr>
        <p:spPr bwMode="auto">
          <a:xfrm>
            <a:off x="3581400" y="1295400"/>
            <a:ext cx="1770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rebuchet MS" pitchFamily="-84" charset="0"/>
                <a:ea typeface="Arial" pitchFamily="-84" charset="0"/>
                <a:cs typeface="Arial" pitchFamily="-84" charset="0"/>
              </a:rPr>
              <a:t>Input texture</a:t>
            </a:r>
          </a:p>
        </p:txBody>
      </p:sp>
      <p:sp>
        <p:nvSpPr>
          <p:cNvPr id="172036" name="Text Box 4"/>
          <p:cNvSpPr txBox="1">
            <a:spLocks noChangeArrowheads="1"/>
          </p:cNvSpPr>
          <p:nvPr/>
        </p:nvSpPr>
        <p:spPr bwMode="auto">
          <a:xfrm>
            <a:off x="838200" y="2208213"/>
            <a:ext cx="544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B1</a:t>
            </a:r>
            <a:endParaRPr lang="en-US">
              <a:latin typeface="Trebuchet MS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1970088" y="2208213"/>
            <a:ext cx="5445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B2</a:t>
            </a:r>
            <a:endParaRPr lang="en-US">
              <a:latin typeface="Trebuchet MS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506413" y="3113088"/>
            <a:ext cx="25352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Trebuchet MS" pitchFamily="-84" charset="0"/>
                <a:ea typeface="Arial" pitchFamily="-84" charset="0"/>
                <a:cs typeface="Arial" pitchFamily="-84" charset="0"/>
              </a:rPr>
              <a:t>Random placement </a:t>
            </a:r>
          </a:p>
          <a:p>
            <a:pPr algn="ctr"/>
            <a:r>
              <a:rPr lang="en-US" sz="2000" b="1">
                <a:latin typeface="Trebuchet MS" pitchFamily="-84" charset="0"/>
                <a:ea typeface="Arial" pitchFamily="-84" charset="0"/>
                <a:cs typeface="Arial" pitchFamily="-84" charset="0"/>
              </a:rPr>
              <a:t>of blocks </a:t>
            </a:r>
          </a:p>
        </p:txBody>
      </p:sp>
      <p:sp>
        <p:nvSpPr>
          <p:cNvPr id="172039" name="Line 7"/>
          <p:cNvSpPr>
            <a:spLocks noChangeShapeType="1"/>
          </p:cNvSpPr>
          <p:nvPr/>
        </p:nvSpPr>
        <p:spPr bwMode="auto">
          <a:xfrm flipH="1">
            <a:off x="4800600" y="533400"/>
            <a:ext cx="533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5257800" y="304800"/>
            <a:ext cx="7905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Trebuchet MS" pitchFamily="-84" charset="0"/>
                <a:ea typeface="Arial" pitchFamily="-84" charset="0"/>
                <a:cs typeface="Arial" pitchFamily="-84" charset="0"/>
              </a:rPr>
              <a:t>block</a:t>
            </a:r>
          </a:p>
        </p:txBody>
      </p:sp>
      <p:pic>
        <p:nvPicPr>
          <p:cNvPr id="172041" name="Picture 9" descr="tile_rand_cu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735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9546" name="Picture 10" descr="tile_rand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" y="396875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4267200" y="533400"/>
            <a:ext cx="457200" cy="457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3168650" y="1828800"/>
            <a:ext cx="2903538" cy="4800600"/>
            <a:chOff x="1996" y="1152"/>
            <a:chExt cx="1829" cy="3024"/>
          </a:xfrm>
        </p:grpSpPr>
        <p:sp>
          <p:nvSpPr>
            <p:cNvPr id="172058" name="Line 13"/>
            <p:cNvSpPr>
              <a:spLocks noChangeShapeType="1"/>
            </p:cNvSpPr>
            <p:nvPr/>
          </p:nvSpPr>
          <p:spPr bwMode="auto">
            <a:xfrm flipV="1">
              <a:off x="2832" y="1152"/>
              <a:ext cx="0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059" name="Text Box 14"/>
            <p:cNvSpPr txBox="1">
              <a:spLocks noChangeArrowheads="1"/>
            </p:cNvSpPr>
            <p:nvPr/>
          </p:nvSpPr>
          <p:spPr bwMode="auto">
            <a:xfrm>
              <a:off x="2304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B1</a:t>
              </a:r>
              <a:endParaRPr lang="en-US"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60" name="Text Box 15"/>
            <p:cNvSpPr txBox="1">
              <a:spLocks noChangeArrowheads="1"/>
            </p:cNvSpPr>
            <p:nvPr/>
          </p:nvSpPr>
          <p:spPr bwMode="auto">
            <a:xfrm>
              <a:off x="3024" y="1392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B2</a:t>
              </a:r>
              <a:endParaRPr lang="en-US"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61" name="Text Box 16"/>
            <p:cNvSpPr txBox="1">
              <a:spLocks noChangeArrowheads="1"/>
            </p:cNvSpPr>
            <p:nvPr/>
          </p:nvSpPr>
          <p:spPr bwMode="auto">
            <a:xfrm>
              <a:off x="1996" y="1960"/>
              <a:ext cx="1829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Neighboring blocks</a:t>
              </a:r>
            </a:p>
            <a:p>
              <a:pPr algn="ctr"/>
              <a:r>
                <a:rPr lang="en-US" sz="20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constrained by overlap</a:t>
              </a:r>
            </a:p>
          </p:txBody>
        </p:sp>
        <p:pic>
          <p:nvPicPr>
            <p:cNvPr id="172062" name="Picture 17" descr="tile_match_cut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064" y="2500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63" name="Rectangle 18" descr="5%"/>
            <p:cNvSpPr>
              <a:spLocks noChangeAspect="1" noChangeArrowheads="1"/>
            </p:cNvSpPr>
            <p:nvPr/>
          </p:nvSpPr>
          <p:spPr bwMode="auto">
            <a:xfrm>
              <a:off x="2256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64" name="Rectangle 19"/>
            <p:cNvSpPr>
              <a:spLocks noChangeAspect="1" noChangeArrowheads="1"/>
            </p:cNvSpPr>
            <p:nvPr/>
          </p:nvSpPr>
          <p:spPr bwMode="auto">
            <a:xfrm>
              <a:off x="2688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</p:grpSp>
      <p:sp>
        <p:nvSpPr>
          <p:cNvPr id="172045" name="Rectangle 20"/>
          <p:cNvSpPr>
            <a:spLocks noChangeAspect="1" noChangeArrowheads="1"/>
          </p:cNvSpPr>
          <p:nvPr/>
        </p:nvSpPr>
        <p:spPr bwMode="auto">
          <a:xfrm>
            <a:off x="1676400" y="1828800"/>
            <a:ext cx="1143000" cy="11430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3" name="Group 21"/>
          <p:cNvGrpSpPr>
            <a:grpSpLocks/>
          </p:cNvGrpSpPr>
          <p:nvPr/>
        </p:nvGrpSpPr>
        <p:grpSpPr bwMode="auto">
          <a:xfrm>
            <a:off x="6172200" y="1828800"/>
            <a:ext cx="2660650" cy="4794250"/>
            <a:chOff x="3888" y="1152"/>
            <a:chExt cx="1676" cy="3020"/>
          </a:xfrm>
        </p:grpSpPr>
        <p:sp>
          <p:nvSpPr>
            <p:cNvPr id="172050" name="Freeform 22"/>
            <p:cNvSpPr>
              <a:spLocks/>
            </p:cNvSpPr>
            <p:nvPr/>
          </p:nvSpPr>
          <p:spPr bwMode="auto">
            <a:xfrm>
              <a:off x="4648" y="1152"/>
              <a:ext cx="104" cy="720"/>
            </a:xfrm>
            <a:custGeom>
              <a:avLst/>
              <a:gdLst>
                <a:gd name="T0" fmla="*/ 56 w 104"/>
                <a:gd name="T1" fmla="*/ 0 h 720"/>
                <a:gd name="T2" fmla="*/ 8 w 104"/>
                <a:gd name="T3" fmla="*/ 192 h 720"/>
                <a:gd name="T4" fmla="*/ 104 w 104"/>
                <a:gd name="T5" fmla="*/ 432 h 720"/>
                <a:gd name="T6" fmla="*/ 8 w 104"/>
                <a:gd name="T7" fmla="*/ 624 h 720"/>
                <a:gd name="T8" fmla="*/ 56 w 104"/>
                <a:gd name="T9" fmla="*/ 720 h 7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4"/>
                <a:gd name="T16" fmla="*/ 0 h 720"/>
                <a:gd name="T17" fmla="*/ 104 w 104"/>
                <a:gd name="T18" fmla="*/ 720 h 72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4" h="720">
                  <a:moveTo>
                    <a:pt x="56" y="0"/>
                  </a:moveTo>
                  <a:cubicBezTo>
                    <a:pt x="28" y="60"/>
                    <a:pt x="0" y="120"/>
                    <a:pt x="8" y="192"/>
                  </a:cubicBezTo>
                  <a:cubicBezTo>
                    <a:pt x="16" y="264"/>
                    <a:pt x="104" y="360"/>
                    <a:pt x="104" y="432"/>
                  </a:cubicBezTo>
                  <a:cubicBezTo>
                    <a:pt x="104" y="504"/>
                    <a:pt x="16" y="576"/>
                    <a:pt x="8" y="624"/>
                  </a:cubicBezTo>
                  <a:cubicBezTo>
                    <a:pt x="0" y="672"/>
                    <a:pt x="48" y="704"/>
                    <a:pt x="56" y="7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051" name="Text Box 23"/>
            <p:cNvSpPr txBox="1">
              <a:spLocks noChangeArrowheads="1"/>
            </p:cNvSpPr>
            <p:nvPr/>
          </p:nvSpPr>
          <p:spPr bwMode="auto">
            <a:xfrm>
              <a:off x="417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B1</a:t>
              </a:r>
              <a:endParaRPr lang="en-US"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52" name="Text Box 24"/>
            <p:cNvSpPr txBox="1">
              <a:spLocks noChangeArrowheads="1"/>
            </p:cNvSpPr>
            <p:nvPr/>
          </p:nvSpPr>
          <p:spPr bwMode="auto">
            <a:xfrm>
              <a:off x="4892" y="1391"/>
              <a:ext cx="3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B2</a:t>
              </a:r>
              <a:endParaRPr lang="en-US"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53" name="Text Box 25"/>
            <p:cNvSpPr txBox="1">
              <a:spLocks noChangeArrowheads="1"/>
            </p:cNvSpPr>
            <p:nvPr/>
          </p:nvSpPr>
          <p:spPr bwMode="auto">
            <a:xfrm>
              <a:off x="4262" y="1946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ru-RU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54" name="Text Box 26"/>
            <p:cNvSpPr txBox="1">
              <a:spLocks noChangeArrowheads="1"/>
            </p:cNvSpPr>
            <p:nvPr/>
          </p:nvSpPr>
          <p:spPr bwMode="auto">
            <a:xfrm>
              <a:off x="4144" y="1960"/>
              <a:ext cx="113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20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Minimal error</a:t>
              </a:r>
            </a:p>
            <a:p>
              <a:pPr algn="ctr"/>
              <a:r>
                <a:rPr lang="en-US" sz="20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boundary cut</a:t>
              </a:r>
            </a:p>
          </p:txBody>
        </p:sp>
        <p:pic>
          <p:nvPicPr>
            <p:cNvPr id="172055" name="Picture 27" descr="tile_DP_cut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3888" y="2496"/>
              <a:ext cx="1676" cy="16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56" name="Rectangle 28" descr="5%"/>
            <p:cNvSpPr>
              <a:spLocks noChangeAspect="1" noChangeArrowheads="1"/>
            </p:cNvSpPr>
            <p:nvPr/>
          </p:nvSpPr>
          <p:spPr bwMode="auto">
            <a:xfrm>
              <a:off x="4128" y="1152"/>
              <a:ext cx="720" cy="720"/>
            </a:xfrm>
            <a:prstGeom prst="rect">
              <a:avLst/>
            </a:prstGeom>
            <a:noFill/>
            <a:ln w="28575">
              <a:solidFill>
                <a:srgbClr val="504ACC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2057" name="Rectangle 29"/>
            <p:cNvSpPr>
              <a:spLocks noChangeAspect="1" noChangeArrowheads="1"/>
            </p:cNvSpPr>
            <p:nvPr/>
          </p:nvSpPr>
          <p:spPr bwMode="auto">
            <a:xfrm>
              <a:off x="4560" y="1152"/>
              <a:ext cx="720" cy="7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</p:grpSp>
      <p:sp>
        <p:nvSpPr>
          <p:cNvPr id="172047" name="Rectangle 30" descr="5%"/>
          <p:cNvSpPr>
            <a:spLocks noChangeAspect="1" noChangeArrowheads="1"/>
          </p:cNvSpPr>
          <p:nvPr/>
        </p:nvSpPr>
        <p:spPr bwMode="auto">
          <a:xfrm>
            <a:off x="508000" y="1828800"/>
            <a:ext cx="1143000" cy="1143000"/>
          </a:xfrm>
          <a:prstGeom prst="rect">
            <a:avLst/>
          </a:prstGeom>
          <a:noFill/>
          <a:ln w="28575">
            <a:solidFill>
              <a:srgbClr val="504ACC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pic>
        <p:nvPicPr>
          <p:cNvPr id="1729567" name="Picture 31" descr="tile_match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8295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9568" name="Picture 32" descr="tile_DP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3962400"/>
            <a:ext cx="2660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29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29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9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729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362575" y="4343400"/>
            <a:ext cx="3248025" cy="2286000"/>
            <a:chOff x="3378" y="2736"/>
            <a:chExt cx="2046" cy="1440"/>
          </a:xfrm>
        </p:grpSpPr>
        <p:pic>
          <p:nvPicPr>
            <p:cNvPr id="174111" name="Picture 3" descr="left2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7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12" name="Picture 4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68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13" name="Text Box 5"/>
            <p:cNvSpPr txBox="1">
              <a:spLocks noChangeArrowheads="1"/>
            </p:cNvSpPr>
            <p:nvPr/>
          </p:nvSpPr>
          <p:spPr bwMode="auto">
            <a:xfrm>
              <a:off x="3381" y="3888"/>
              <a:ext cx="194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min. error boundary</a:t>
              </a:r>
            </a:p>
          </p:txBody>
        </p:sp>
      </p:grpSp>
      <p:pic>
        <p:nvPicPr>
          <p:cNvPr id="174083" name="Picture 6" descr="righ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670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84" name="Picture 7" descr="lef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" y="18288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5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Arial" pitchFamily="-84" charset="0"/>
              </a:rPr>
              <a:t>Minimal error boundary</a:t>
            </a:r>
          </a:p>
        </p:txBody>
      </p:sp>
      <p:pic>
        <p:nvPicPr>
          <p:cNvPr id="174086" name="Picture 9" descr="result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59400" y="1828800"/>
            <a:ext cx="294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781800" y="4343400"/>
            <a:ext cx="1828800" cy="1692275"/>
            <a:chOff x="4272" y="2736"/>
            <a:chExt cx="1152" cy="1066"/>
          </a:xfrm>
        </p:grpSpPr>
        <p:pic>
          <p:nvPicPr>
            <p:cNvPr id="174109" name="Picture 11" descr="right2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72" y="2736"/>
              <a:ext cx="10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10" name="Rectangle 12"/>
            <p:cNvSpPr>
              <a:spLocks noChangeArrowheads="1"/>
            </p:cNvSpPr>
            <p:nvPr/>
          </p:nvSpPr>
          <p:spPr bwMode="auto">
            <a:xfrm>
              <a:off x="5328" y="2736"/>
              <a:ext cx="96" cy="106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5362575" y="4343400"/>
            <a:ext cx="3268663" cy="1689100"/>
            <a:chOff x="3378" y="2736"/>
            <a:chExt cx="2059" cy="1064"/>
          </a:xfrm>
        </p:grpSpPr>
        <p:sp>
          <p:nvSpPr>
            <p:cNvPr id="174107" name="Rectangle 14"/>
            <p:cNvSpPr>
              <a:spLocks noChangeArrowheads="1"/>
            </p:cNvSpPr>
            <p:nvPr/>
          </p:nvSpPr>
          <p:spPr bwMode="auto">
            <a:xfrm>
              <a:off x="5184" y="2736"/>
              <a:ext cx="253" cy="10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pic>
          <p:nvPicPr>
            <p:cNvPr id="174108" name="Picture 15" descr="result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78" y="2736"/>
              <a:ext cx="18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089" name="Text Box 16"/>
          <p:cNvSpPr txBox="1">
            <a:spLocks noChangeArrowheads="1"/>
          </p:cNvSpPr>
          <p:nvPr/>
        </p:nvSpPr>
        <p:spPr bwMode="auto">
          <a:xfrm>
            <a:off x="1066800" y="1295400"/>
            <a:ext cx="2840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overlapping blocks</a:t>
            </a:r>
          </a:p>
        </p:txBody>
      </p:sp>
      <p:sp>
        <p:nvSpPr>
          <p:cNvPr id="174090" name="Text Box 17"/>
          <p:cNvSpPr txBox="1">
            <a:spLocks noChangeArrowheads="1"/>
          </p:cNvSpPr>
          <p:nvPr/>
        </p:nvSpPr>
        <p:spPr bwMode="auto">
          <a:xfrm>
            <a:off x="5389563" y="1295400"/>
            <a:ext cx="2700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vertical boundary</a:t>
            </a:r>
          </a:p>
        </p:txBody>
      </p:sp>
      <p:sp>
        <p:nvSpPr>
          <p:cNvPr id="174091" name="AutoShape 18"/>
          <p:cNvSpPr>
            <a:spLocks noChangeArrowheads="1"/>
          </p:cNvSpPr>
          <p:nvPr/>
        </p:nvSpPr>
        <p:spPr bwMode="auto">
          <a:xfrm>
            <a:off x="4495800" y="24384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tx2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14400" y="1819275"/>
            <a:ext cx="3429000" cy="4810125"/>
            <a:chOff x="576" y="1146"/>
            <a:chExt cx="2160" cy="3030"/>
          </a:xfrm>
        </p:grpSpPr>
        <p:pic>
          <p:nvPicPr>
            <p:cNvPr id="174094" name="Picture 20" descr="err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0" y="2736"/>
              <a:ext cx="256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95" name="Picture 21" descr="left"/>
            <p:cNvPicPr>
              <a:picLocks noChangeAspect="1" noChangeArrowheads="1"/>
            </p:cNvPicPr>
            <p:nvPr/>
          </p:nvPicPr>
          <p:blipFill>
            <a:blip r:embed="rId6"/>
            <a:srcRect l="75000"/>
            <a:stretch>
              <a:fillRect/>
            </a:stretch>
          </p:blipFill>
          <p:spPr bwMode="auto">
            <a:xfrm>
              <a:off x="720" y="2736"/>
              <a:ext cx="264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96" name="Picture 22" descr="right"/>
            <p:cNvPicPr>
              <a:picLocks noChangeAspect="1" noChangeArrowheads="1"/>
            </p:cNvPicPr>
            <p:nvPr/>
          </p:nvPicPr>
          <p:blipFill>
            <a:blip r:embed="rId5"/>
            <a:srcRect r="76137"/>
            <a:stretch>
              <a:fillRect/>
            </a:stretch>
          </p:blipFill>
          <p:spPr bwMode="auto">
            <a:xfrm>
              <a:off x="1440" y="2736"/>
              <a:ext cx="25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31607" name="Rectangle 23"/>
            <p:cNvSpPr>
              <a:spLocks noChangeArrowheads="1"/>
            </p:cNvSpPr>
            <p:nvPr/>
          </p:nvSpPr>
          <p:spPr bwMode="auto">
            <a:xfrm>
              <a:off x="1008" y="2611"/>
              <a:ext cx="418" cy="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7200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_</a:t>
              </a:r>
            </a:p>
          </p:txBody>
        </p:sp>
        <p:sp>
          <p:nvSpPr>
            <p:cNvPr id="1731608" name="Rectangle 24"/>
            <p:cNvSpPr>
              <a:spLocks noChangeArrowheads="1"/>
            </p:cNvSpPr>
            <p:nvPr/>
          </p:nvSpPr>
          <p:spPr bwMode="auto">
            <a:xfrm>
              <a:off x="1968" y="2880"/>
              <a:ext cx="425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6600" b="1">
                  <a:effectLst>
                    <a:outerShdw blurRad="38100" dist="38100" dir="2700000" algn="tl">
                      <a:srgbClr val="4D4D4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=</a:t>
              </a:r>
            </a:p>
          </p:txBody>
        </p:sp>
        <p:sp>
          <p:nvSpPr>
            <p:cNvPr id="1731609" name="Rectangle 25"/>
            <p:cNvSpPr>
              <a:spLocks noChangeArrowheads="1"/>
            </p:cNvSpPr>
            <p:nvPr/>
          </p:nvSpPr>
          <p:spPr bwMode="auto">
            <a:xfrm>
              <a:off x="1824" y="2400"/>
              <a:ext cx="292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4400">
                  <a:effectLst>
                    <a:outerShdw blurRad="38100" dist="38100" dir="2700000" algn="tl">
                      <a:srgbClr val="4D4D4D"/>
                    </a:outerShdw>
                  </a:effectLst>
                  <a:ea typeface="Arial" pitchFamily="-84" charset="0"/>
                  <a:cs typeface="Arial" pitchFamily="-84" charset="0"/>
                </a:rPr>
                <a:t>2</a:t>
              </a:r>
            </a:p>
          </p:txBody>
        </p:sp>
        <p:sp>
          <p:nvSpPr>
            <p:cNvPr id="174100" name="Line 26"/>
            <p:cNvSpPr>
              <a:spLocks noChangeShapeType="1"/>
            </p:cNvSpPr>
            <p:nvPr/>
          </p:nvSpPr>
          <p:spPr bwMode="auto">
            <a:xfrm flipH="1">
              <a:off x="1584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01" name="AutoShape 27"/>
            <p:cNvSpPr>
              <a:spLocks noChangeArrowheads="1"/>
            </p:cNvSpPr>
            <p:nvPr/>
          </p:nvSpPr>
          <p:spPr bwMode="auto">
            <a:xfrm>
              <a:off x="576" y="2640"/>
              <a:ext cx="1248" cy="1248"/>
            </a:xfrm>
            <a:prstGeom prst="bracketPair">
              <a:avLst>
                <a:gd name="adj" fmla="val 7130"/>
              </a:avLst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4102" name="Line 28"/>
            <p:cNvSpPr>
              <a:spLocks noChangeShapeType="1"/>
            </p:cNvSpPr>
            <p:nvPr/>
          </p:nvSpPr>
          <p:spPr bwMode="auto">
            <a:xfrm flipH="1">
              <a:off x="1056" y="2304"/>
              <a:ext cx="192" cy="33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lg" len="lg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103" name="Rectangle 29"/>
            <p:cNvSpPr>
              <a:spLocks noChangeArrowheads="1"/>
            </p:cNvSpPr>
            <p:nvPr/>
          </p:nvSpPr>
          <p:spPr bwMode="auto">
            <a:xfrm>
              <a:off x="1680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4104" name="Rectangle 30"/>
            <p:cNvSpPr>
              <a:spLocks noChangeArrowheads="1"/>
            </p:cNvSpPr>
            <p:nvPr/>
          </p:nvSpPr>
          <p:spPr bwMode="auto">
            <a:xfrm>
              <a:off x="1236" y="1146"/>
              <a:ext cx="253" cy="1066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74105" name="Text Box 31"/>
            <p:cNvSpPr txBox="1">
              <a:spLocks noChangeArrowheads="1"/>
            </p:cNvSpPr>
            <p:nvPr/>
          </p:nvSpPr>
          <p:spPr bwMode="auto">
            <a:xfrm>
              <a:off x="944" y="3888"/>
              <a:ext cx="13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overlap error</a:t>
              </a:r>
            </a:p>
          </p:txBody>
        </p:sp>
        <p:sp>
          <p:nvSpPr>
            <p:cNvPr id="174106" name="Rectangle 32"/>
            <p:cNvSpPr>
              <a:spLocks noChangeArrowheads="1"/>
            </p:cNvSpPr>
            <p:nvPr/>
          </p:nvSpPr>
          <p:spPr bwMode="auto">
            <a:xfrm>
              <a:off x="2483" y="2736"/>
              <a:ext cx="253" cy="1066"/>
            </a:xfrm>
            <a:prstGeom prst="rect">
              <a:avLst/>
            </a:prstGeom>
            <a:noFill/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</p:grpSp>
      <p:pic>
        <p:nvPicPr>
          <p:cNvPr id="1731617" name="Picture 33" descr="mask3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81450" y="4343400"/>
            <a:ext cx="40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31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762000"/>
          </a:xfrm>
        </p:spPr>
        <p:txBody>
          <a:bodyPr/>
          <a:lstStyle/>
          <a:p>
            <a:pPr eaLnBrk="1" hangingPunct="1"/>
            <a:r>
              <a:rPr lang="en-US"/>
              <a:t>Texture Transfer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1625" y="1219200"/>
            <a:ext cx="5108575" cy="4419600"/>
          </a:xfrm>
        </p:spPr>
        <p:txBody>
          <a:bodyPr/>
          <a:lstStyle/>
          <a:p>
            <a:pPr eaLnBrk="1" hangingPunct="1"/>
            <a:r>
              <a:rPr lang="en-US" sz="2800"/>
              <a:t>Take the texture from one object and “paint” it onto another object</a:t>
            </a:r>
          </a:p>
          <a:p>
            <a:pPr lvl="1" eaLnBrk="1" hangingPunct="1"/>
            <a:r>
              <a:rPr lang="en-US" sz="2400"/>
              <a:t>This requires separating texture and shape</a:t>
            </a:r>
          </a:p>
          <a:p>
            <a:pPr lvl="1" eaLnBrk="1" hangingPunct="1"/>
            <a:r>
              <a:rPr lang="en-US" sz="2400"/>
              <a:t>That’s HARD, but we can cheat </a:t>
            </a:r>
          </a:p>
          <a:p>
            <a:pPr lvl="1" eaLnBrk="1" hangingPunct="1"/>
            <a:r>
              <a:rPr lang="en-US" sz="2400"/>
              <a:t>Assume we can capture shape by boundary and rough shading</a:t>
            </a:r>
          </a:p>
          <a:p>
            <a:pPr eaLnBrk="1" hangingPunct="1"/>
            <a:r>
              <a:rPr lang="en-US" sz="2800"/>
              <a:t> </a:t>
            </a:r>
          </a:p>
        </p:txBody>
      </p:sp>
      <p:pic>
        <p:nvPicPr>
          <p:cNvPr id="176132" name="Picture 4" descr="half-bi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4700" y="1447800"/>
            <a:ext cx="27559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465138" y="5422900"/>
            <a:ext cx="85344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  <a:buSzPct val="120000"/>
            </a:pPr>
            <a:r>
              <a:rPr lang="en-US" sz="2700" b="1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84" charset="0"/>
                <a:ea typeface="Arial" pitchFamily="-84" charset="0"/>
                <a:cs typeface="Arial" pitchFamily="-84" charset="0"/>
              </a:rPr>
              <a:t>Then, just add another constraint when sampling: similarity to underlying image at that spot</a:t>
            </a:r>
            <a:endParaRPr lang="en-US" sz="2300" b="1">
              <a:effectLst>
                <a:outerShdw blurRad="38100" dist="38100" dir="2700000" algn="tl">
                  <a:srgbClr val="DDDDDD"/>
                </a:outerShdw>
              </a:effectLst>
              <a:latin typeface="Trebuchet MS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176134" name="Rectangle 6"/>
          <p:cNvSpPr>
            <a:spLocks noChangeArrowheads="1"/>
          </p:cNvSpPr>
          <p:nvPr/>
        </p:nvSpPr>
        <p:spPr bwMode="auto">
          <a:xfrm>
            <a:off x="7219950" y="3048000"/>
            <a:ext cx="304800" cy="304800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 advTm="10436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4"/>
          <p:cNvSpPr>
            <a:spLocks noGrp="1"/>
          </p:cNvSpPr>
          <p:nvPr>
            <p:ph type="title"/>
          </p:nvPr>
        </p:nvSpPr>
        <p:spPr>
          <a:xfrm>
            <a:off x="457200" y="255588"/>
            <a:ext cx="8229600" cy="892175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is special about texture perception?</a:t>
            </a:r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457200" y="1585913"/>
            <a:ext cx="8229600" cy="4540250"/>
          </a:xfrm>
        </p:spPr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Pre-attentive texture discrimination</a:t>
            </a:r>
          </a:p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Perception of sets and summary statistics</a:t>
            </a:r>
          </a:p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Crowding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178" name="Object 2"/>
          <p:cNvGraphicFramePr>
            <a:graphicFrameLocks noChangeAspect="1"/>
          </p:cNvGraphicFramePr>
          <p:nvPr/>
        </p:nvGraphicFramePr>
        <p:xfrm>
          <a:off x="304800" y="99060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37" name="PhotoSuite Image" r:id="rId4" imgW="1143000" imgH="1390680" progId="">
                  <p:embed/>
                </p:oleObj>
              </mc:Choice>
              <mc:Fallback>
                <p:oleObj name="PhotoSuite Image" r:id="rId4" imgW="1143000" imgH="139068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99060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79" name="Object 3"/>
          <p:cNvGraphicFramePr>
            <a:graphicFrameLocks noChangeAspect="1"/>
          </p:cNvGraphicFramePr>
          <p:nvPr/>
        </p:nvGraphicFramePr>
        <p:xfrm>
          <a:off x="3562350" y="1219200"/>
          <a:ext cx="2076450" cy="209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38" name="PhotoSuite Image" r:id="rId6" imgW="2076480" imgH="2095560" progId="">
                  <p:embed/>
                </p:oleObj>
              </mc:Choice>
              <mc:Fallback>
                <p:oleObj name="PhotoSuite Image" r:id="rId6" imgW="2076480" imgH="20955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2350" y="1219200"/>
                        <a:ext cx="2076450" cy="209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0" name="Object 4"/>
          <p:cNvGraphicFramePr>
            <a:graphicFrameLocks noChangeAspect="1"/>
          </p:cNvGraphicFramePr>
          <p:nvPr/>
        </p:nvGraphicFramePr>
        <p:xfrm>
          <a:off x="6553200" y="9144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39" name="PhotoSuite Image" r:id="rId8" imgW="2286000" imgH="2781360" progId="">
                  <p:embed/>
                </p:oleObj>
              </mc:Choice>
              <mc:Fallback>
                <p:oleObj name="PhotoSuite Image" r:id="rId8" imgW="2286000" imgH="278136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9144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28194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+</a:t>
            </a:r>
            <a:endParaRPr lang="en-US" sz="6000" b="1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715000" y="16303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=</a:t>
            </a:r>
          </a:p>
        </p:txBody>
      </p:sp>
      <p:graphicFrame>
        <p:nvGraphicFramePr>
          <p:cNvPr id="178181" name="Object 5"/>
          <p:cNvGraphicFramePr>
            <a:graphicFrameLocks noChangeAspect="1"/>
          </p:cNvGraphicFramePr>
          <p:nvPr/>
        </p:nvGraphicFramePr>
        <p:xfrm>
          <a:off x="304800" y="3943350"/>
          <a:ext cx="2144713" cy="2609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0" name="PhotoSuite Image" r:id="rId10" imgW="1143000" imgH="1390680" progId="">
                  <p:embed/>
                </p:oleObj>
              </mc:Choice>
              <mc:Fallback>
                <p:oleObj name="PhotoSuite Image" r:id="rId10" imgW="1143000" imgH="139068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943350"/>
                        <a:ext cx="2144713" cy="2609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28194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+</a:t>
            </a:r>
            <a:endParaRPr lang="en-US" sz="6000" b="1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3497" name="Rectangle 9"/>
          <p:cNvSpPr>
            <a:spLocks noChangeArrowheads="1"/>
          </p:cNvSpPr>
          <p:nvPr/>
        </p:nvSpPr>
        <p:spPr bwMode="auto">
          <a:xfrm>
            <a:off x="5715000" y="4757738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=</a:t>
            </a:r>
          </a:p>
        </p:txBody>
      </p:sp>
      <p:graphicFrame>
        <p:nvGraphicFramePr>
          <p:cNvPr id="178182" name="Object 6"/>
          <p:cNvGraphicFramePr>
            <a:graphicFrameLocks noChangeAspect="1"/>
          </p:cNvGraphicFramePr>
          <p:nvPr/>
        </p:nvGraphicFramePr>
        <p:xfrm>
          <a:off x="6553200" y="3886200"/>
          <a:ext cx="2286000" cy="278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1" name="PhotoSuite Image" r:id="rId11" imgW="2286000" imgH="2781360" progId="">
                  <p:embed/>
                </p:oleObj>
              </mc:Choice>
              <mc:Fallback>
                <p:oleObj name="PhotoSuite Image" r:id="rId11" imgW="2286000" imgH="2781360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886200"/>
                        <a:ext cx="2286000" cy="278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8183" name="Object 7"/>
          <p:cNvGraphicFramePr>
            <a:graphicFrameLocks noChangeAspect="1"/>
          </p:cNvGraphicFramePr>
          <p:nvPr/>
        </p:nvGraphicFramePr>
        <p:xfrm>
          <a:off x="3686175" y="4752975"/>
          <a:ext cx="1876425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242" name="PhotoSuite Image" r:id="rId13" imgW="1876320" imgH="1266840" progId="">
                  <p:embed/>
                </p:oleObj>
              </mc:Choice>
              <mc:Fallback>
                <p:oleObj name="PhotoSuite Image" r:id="rId13" imgW="1876320" imgH="1266840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175" y="4752975"/>
                        <a:ext cx="1876425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8188" name="Text Box 12"/>
          <p:cNvSpPr txBox="1">
            <a:spLocks noChangeArrowheads="1"/>
          </p:cNvSpPr>
          <p:nvPr/>
        </p:nvSpPr>
        <p:spPr bwMode="auto">
          <a:xfrm>
            <a:off x="3886200" y="649288"/>
            <a:ext cx="1503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rebuchet MS" pitchFamily="-84" charset="0"/>
              </a:rPr>
              <a:t>parmesan</a:t>
            </a:r>
          </a:p>
        </p:txBody>
      </p:sp>
      <p:sp>
        <p:nvSpPr>
          <p:cNvPr id="178189" name="Text Box 13"/>
          <p:cNvSpPr txBox="1">
            <a:spLocks noChangeArrowheads="1"/>
          </p:cNvSpPr>
          <p:nvPr/>
        </p:nvSpPr>
        <p:spPr bwMode="auto">
          <a:xfrm>
            <a:off x="4313238" y="4189413"/>
            <a:ext cx="708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rebuchet MS" pitchFamily="-84" charset="0"/>
              </a:rPr>
              <a:t>rice</a:t>
            </a:r>
          </a:p>
        </p:txBody>
      </p:sp>
    </p:spTree>
  </p:cSld>
  <p:clrMapOvr>
    <a:masterClrMapping/>
  </p:clrMapOvr>
  <p:transition advTm="8544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ChangeArrowheads="1"/>
          </p:cNvSpPr>
          <p:nvPr/>
        </p:nvSpPr>
        <p:spPr bwMode="auto">
          <a:xfrm>
            <a:off x="0" y="2286000"/>
            <a:ext cx="9144000" cy="457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0227" name="Picture 3" descr="temp2-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8" name="Picture 4" descr="temp2-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9" name="Picture 5" descr="temp1-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0" name="Picture 6" descr="temp2-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78500" y="25400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1" name="Picture 7" descr="temp1-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8" descr="temp1-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95600" y="4597400"/>
            <a:ext cx="3136900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3581400" y="9175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+</a:t>
            </a:r>
            <a:endParaRPr lang="en-US" sz="6000" b="1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6934200" y="917575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=</a:t>
            </a:r>
          </a:p>
        </p:txBody>
      </p:sp>
      <p:pic>
        <p:nvPicPr>
          <p:cNvPr id="180235" name="Picture 11" descr="newpotato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590550"/>
            <a:ext cx="2822575" cy="189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6" name="Picture 12" descr="neworang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43400" y="457200"/>
            <a:ext cx="2560638" cy="218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17104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562600" y="15922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=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952750" y="1562100"/>
            <a:ext cx="70485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+</a:t>
            </a:r>
            <a:endParaRPr lang="en-US" sz="6000" b="1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Arial" pitchFamily="-84" charset="0"/>
              <a:cs typeface="Arial" pitchFamily="-84" charset="0"/>
            </a:endParaRPr>
          </a:p>
        </p:txBody>
      </p:sp>
      <p:pic>
        <p:nvPicPr>
          <p:cNvPr id="182277" name="Picture 5" descr="orange-pe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96000" y="1333500"/>
            <a:ext cx="298291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8" name="Picture 6" descr="pea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088" y="1333500"/>
            <a:ext cx="298291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9" name="Picture 7" descr="oPaolina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54600" y="369570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80" name="Picture 8" descr="Paolina_black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3676650"/>
            <a:ext cx="3251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81" name="Picture 9" descr="neworange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2963" y="1169988"/>
            <a:ext cx="2560637" cy="218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8944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1338263" y="1616075"/>
            <a:ext cx="1252537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latin typeface="Trebuchet MS" pitchFamily="-84" charset="0"/>
              </a:rPr>
              <a:t>Source</a:t>
            </a:r>
          </a:p>
          <a:p>
            <a:pPr eaLnBrk="0" hangingPunct="0"/>
            <a:r>
              <a:rPr lang="en-US" sz="2400" b="1">
                <a:latin typeface="Trebuchet MS" pitchFamily="-84" charset="0"/>
              </a:rPr>
              <a:t>texture</a:t>
            </a: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6629400" y="1616075"/>
            <a:ext cx="14874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 b="1">
                <a:latin typeface="Trebuchet MS" pitchFamily="-84" charset="0"/>
              </a:rPr>
              <a:t>Target image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152400" y="3581400"/>
            <a:ext cx="9753600" cy="2971800"/>
            <a:chOff x="-96" y="2256"/>
            <a:chExt cx="6144" cy="1872"/>
          </a:xfrm>
        </p:grpSpPr>
        <p:pic>
          <p:nvPicPr>
            <p:cNvPr id="184327" name="Picture 5" descr="psSrcMap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03" y="2256"/>
              <a:ext cx="1133" cy="1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28" name="Picture 6" descr="richardMap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32" y="2400"/>
              <a:ext cx="1319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4329" name="Text Box 7"/>
            <p:cNvSpPr txBox="1">
              <a:spLocks noChangeArrowheads="1"/>
            </p:cNvSpPr>
            <p:nvPr/>
          </p:nvSpPr>
          <p:spPr bwMode="auto">
            <a:xfrm>
              <a:off x="-96" y="2756"/>
              <a:ext cx="172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2400" b="1">
                  <a:latin typeface="Trebuchet MS" pitchFamily="-84" charset="0"/>
                </a:rPr>
                <a:t>Source</a:t>
              </a:r>
            </a:p>
            <a:p>
              <a:pPr algn="r" eaLnBrk="0" hangingPunct="0"/>
              <a:r>
                <a:rPr lang="en-US" sz="2400" b="1">
                  <a:latin typeface="Trebuchet MS" pitchFamily="-84" charset="0"/>
                </a:rPr>
                <a:t>correspondence</a:t>
              </a:r>
            </a:p>
            <a:p>
              <a:pPr algn="r" eaLnBrk="0" hangingPunct="0"/>
              <a:r>
                <a:rPr lang="en-US" sz="2400" b="1">
                  <a:latin typeface="Trebuchet MS" pitchFamily="-84" charset="0"/>
                </a:rPr>
                <a:t>image</a:t>
              </a:r>
            </a:p>
          </p:txBody>
        </p:sp>
        <p:sp>
          <p:nvSpPr>
            <p:cNvPr id="184330" name="Text Box 8"/>
            <p:cNvSpPr txBox="1">
              <a:spLocks noChangeArrowheads="1"/>
            </p:cNvSpPr>
            <p:nvPr/>
          </p:nvSpPr>
          <p:spPr bwMode="auto">
            <a:xfrm>
              <a:off x="4128" y="2756"/>
              <a:ext cx="1920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400" b="1">
                  <a:latin typeface="Trebuchet MS" pitchFamily="-84" charset="0"/>
                </a:rPr>
                <a:t>Target</a:t>
              </a:r>
            </a:p>
            <a:p>
              <a:pPr eaLnBrk="0" hangingPunct="0"/>
              <a:r>
                <a:rPr lang="en-US" sz="2400" b="1">
                  <a:latin typeface="Trebuchet MS" pitchFamily="-84" charset="0"/>
                </a:rPr>
                <a:t>correspondence  image</a:t>
              </a:r>
            </a:p>
          </p:txBody>
        </p:sp>
      </p:grpSp>
      <p:pic>
        <p:nvPicPr>
          <p:cNvPr id="184325" name="Picture 9" descr="Picasso_s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60638" y="479425"/>
            <a:ext cx="1782762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6" name="Picture 10" descr="feynman_sc"/>
          <p:cNvPicPr>
            <a:picLocks noChangeAspect="1" noChangeArrowheads="1"/>
          </p:cNvPicPr>
          <p:nvPr/>
        </p:nvPicPr>
        <p:blipFill>
          <a:blip r:embed="rId6"/>
          <a:srcRect l="1675" t="1976" r="6210" b="3183"/>
          <a:stretch>
            <a:fillRect/>
          </a:stretch>
        </p:blipFill>
        <p:spPr bwMode="auto">
          <a:xfrm>
            <a:off x="4495800" y="685800"/>
            <a:ext cx="2095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738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0" name="Picture 2" descr="Picasso_s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698625"/>
            <a:ext cx="1782763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 descr="feynman_sc"/>
          <p:cNvPicPr>
            <a:picLocks noChangeAspect="1" noChangeArrowheads="1"/>
          </p:cNvPicPr>
          <p:nvPr/>
        </p:nvPicPr>
        <p:blipFill>
          <a:blip r:embed="rId4"/>
          <a:srcRect l="1675" t="1976" r="6210" b="3183"/>
          <a:stretch>
            <a:fillRect/>
          </a:stretch>
        </p:blipFill>
        <p:spPr bwMode="auto">
          <a:xfrm>
            <a:off x="533400" y="1828800"/>
            <a:ext cx="20955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 descr="FeynmanPicasso_sc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2363" y="1828800"/>
            <a:ext cx="2103437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2819400" y="25447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+</a:t>
            </a:r>
            <a:endParaRPr lang="en-US" sz="6000" b="1">
              <a:effectLst>
                <a:outerShdw blurRad="38100" dist="38100" dir="2700000" algn="tl">
                  <a:srgbClr val="DDDDDD"/>
                </a:outerShdw>
              </a:effectLst>
              <a:latin typeface="Times New Roman" pitchFamily="-84" charset="0"/>
              <a:ea typeface="Arial" pitchFamily="-84" charset="0"/>
              <a:cs typeface="Arial" pitchFamily="-84" charset="0"/>
            </a:endParaRPr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467350" y="2544763"/>
            <a:ext cx="70485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7200" b="1">
                <a:effectLst>
                  <a:outerShdw blurRad="38100" dist="38100" dir="2700000" algn="tl">
                    <a:srgbClr val="DDDDDD"/>
                  </a:outerShdw>
                </a:effectLst>
                <a:latin typeface="Times New Roman" pitchFamily="-84" charset="0"/>
                <a:ea typeface="Arial" pitchFamily="-84" charset="0"/>
                <a:cs typeface="Arial" pitchFamily="-84" charset="0"/>
              </a:rPr>
              <a:t>=</a:t>
            </a:r>
          </a:p>
        </p:txBody>
      </p:sp>
    </p:spTree>
  </p:cSld>
  <p:clrMapOvr>
    <a:masterClrMapping/>
  </p:clrMapOvr>
  <p:transition advTm="15504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5887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0078" y="2615216"/>
            <a:ext cx="6162261" cy="38551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1" y="6492906"/>
            <a:ext cx="5814114" cy="3650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63656" y="1127299"/>
            <a:ext cx="379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</a:t>
            </a:r>
            <a:r>
              <a:rPr lang="en-US" dirty="0" err="1"/>
              <a:t>arxiv.org</a:t>
            </a:r>
            <a:r>
              <a:rPr lang="en-US" dirty="0"/>
              <a:t>/pdf/1601.06759.pdf</a:t>
            </a:r>
          </a:p>
        </p:txBody>
      </p:sp>
    </p:spTree>
    <p:extLst>
      <p:ext uri="{BB962C8B-B14F-4D97-AF65-F5344CB8AC3E}">
        <p14:creationId xmlns:p14="http://schemas.microsoft.com/office/powerpoint/2010/main" val="1752505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956" y="170622"/>
            <a:ext cx="77216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37059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67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392245"/>
            <a:ext cx="9144000" cy="465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9905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0" y="92610"/>
            <a:ext cx="8381979" cy="333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Generator</a:t>
            </a:r>
            <a:endParaRPr lang="en-US" dirty="0"/>
          </a:p>
        </p:txBody>
      </p:sp>
      <p:grpSp>
        <p:nvGrpSpPr>
          <p:cNvPr id="4" name="Group 7"/>
          <p:cNvGrpSpPr/>
          <p:nvPr/>
        </p:nvGrpSpPr>
        <p:grpSpPr>
          <a:xfrm>
            <a:off x="0" y="2698880"/>
            <a:ext cx="2391300" cy="1850243"/>
            <a:chOff x="0" y="2698880"/>
            <a:chExt cx="2391300" cy="1850243"/>
          </a:xfrm>
        </p:grpSpPr>
        <p:cxnSp>
          <p:nvCxnSpPr>
            <p:cNvPr id="5" name="Straight Arrow Connector 4"/>
            <p:cNvCxnSpPr/>
            <p:nvPr/>
          </p:nvCxnSpPr>
          <p:spPr bwMode="auto">
            <a:xfrm rot="16200000" flipV="1">
              <a:off x="390167" y="3234688"/>
              <a:ext cx="1084844" cy="132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0" y="3902792"/>
              <a:ext cx="2391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Random uniform</a:t>
              </a:r>
              <a:br>
                <a:rPr lang="en-US" dirty="0" smtClean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</a:br>
              <a:r>
                <a:rPr lang="en-US" dirty="0" smtClean="0">
                  <a:solidFill>
                    <a:srgbClr val="000000"/>
                  </a:solidFill>
                  <a:latin typeface="Arial"/>
                  <a:ea typeface="+mn-ea"/>
                  <a:cs typeface="+mn-cs"/>
                </a:rPr>
                <a:t>vector (100 numbers)</a:t>
              </a:r>
              <a:endParaRPr lang="en-US" dirty="0">
                <a:solidFill>
                  <a:srgbClr val="000000"/>
                </a:solidFill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4603418" y="3228866"/>
            <a:ext cx="4461214" cy="3457146"/>
            <a:chOff x="4603418" y="3228866"/>
            <a:chExt cx="4461214" cy="3457146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>
              <a:off x="7904624" y="3433135"/>
              <a:ext cx="422560" cy="14022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lum bright="9000" contrast="35000"/>
            </a:blip>
            <a:stretch>
              <a:fillRect/>
            </a:stretch>
          </p:blipFill>
          <p:spPr>
            <a:xfrm>
              <a:off x="4603418" y="3727902"/>
              <a:ext cx="4461214" cy="295811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56" y="171986"/>
            <a:ext cx="8977244" cy="3499273"/>
          </a:xfrm>
          <a:prstGeom prst="rect">
            <a:avLst/>
          </a:prstGeom>
        </p:spPr>
      </p:pic>
      <p:grpSp>
        <p:nvGrpSpPr>
          <p:cNvPr id="6" name="Group 15"/>
          <p:cNvGrpSpPr/>
          <p:nvPr/>
        </p:nvGrpSpPr>
        <p:grpSpPr>
          <a:xfrm>
            <a:off x="4737428" y="4268568"/>
            <a:ext cx="2949339" cy="1190683"/>
            <a:chOff x="4737428" y="4268568"/>
            <a:chExt cx="2949339" cy="1190683"/>
          </a:xfrm>
        </p:grpSpPr>
        <p:sp>
          <p:nvSpPr>
            <p:cNvPr id="5" name="Rectangle 4"/>
            <p:cNvSpPr/>
            <p:nvPr/>
          </p:nvSpPr>
          <p:spPr bwMode="auto">
            <a:xfrm>
              <a:off x="5074471" y="4268568"/>
              <a:ext cx="2262024" cy="119068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"/>
                  <a:cs typeface=""/>
                </a:rPr>
                <a:t>Discriminator</a:t>
              </a:r>
              <a:endParaRPr lang="en-US" dirty="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cxnSp>
          <p:nvCxnSpPr>
            <p:cNvPr id="8" name="Straight Arrow Connector 7"/>
            <p:cNvCxnSpPr>
              <a:stCxn id="5" idx="3"/>
            </p:cNvCxnSpPr>
            <p:nvPr/>
          </p:nvCxnSpPr>
          <p:spPr bwMode="auto">
            <a:xfrm flipV="1">
              <a:off x="7336495" y="4857037"/>
              <a:ext cx="350272" cy="68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Arrow Connector 8"/>
            <p:cNvCxnSpPr/>
            <p:nvPr/>
          </p:nvCxnSpPr>
          <p:spPr bwMode="auto">
            <a:xfrm flipV="1">
              <a:off x="4737428" y="4824220"/>
              <a:ext cx="350272" cy="68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7" name="Group 14"/>
          <p:cNvGrpSpPr/>
          <p:nvPr/>
        </p:nvGrpSpPr>
        <p:grpSpPr>
          <a:xfrm>
            <a:off x="1027190" y="4288155"/>
            <a:ext cx="2949340" cy="1190683"/>
            <a:chOff x="1027190" y="4288155"/>
            <a:chExt cx="2949340" cy="1190683"/>
          </a:xfrm>
        </p:grpSpPr>
        <p:sp>
          <p:nvSpPr>
            <p:cNvPr id="4" name="Rectangle 3"/>
            <p:cNvSpPr/>
            <p:nvPr/>
          </p:nvSpPr>
          <p:spPr bwMode="auto">
            <a:xfrm>
              <a:off x="1363682" y="4288155"/>
              <a:ext cx="2262024" cy="1190683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400" eaLnBrk="0" hangingPunct="0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"/>
                  <a:cs typeface=""/>
                </a:rPr>
                <a:t>Generator</a:t>
              </a:r>
              <a:endParaRPr lang="en-US" dirty="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V="1">
              <a:off x="3626258" y="4837450"/>
              <a:ext cx="350272" cy="68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1" name="Straight Arrow Connector 10"/>
            <p:cNvCxnSpPr/>
            <p:nvPr/>
          </p:nvCxnSpPr>
          <p:spPr bwMode="auto">
            <a:xfrm flipV="1">
              <a:off x="1027190" y="4884011"/>
              <a:ext cx="350272" cy="687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lum contrast="44000"/>
          </a:blip>
          <a:stretch>
            <a:fillRect/>
          </a:stretch>
        </p:blipFill>
        <p:spPr>
          <a:xfrm>
            <a:off x="3961801" y="4458408"/>
            <a:ext cx="774700" cy="74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66705" y="4536974"/>
            <a:ext cx="135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Real or</a:t>
            </a:r>
            <a:b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generated?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4495207"/>
            <a:ext cx="106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Random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vector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grpSp>
        <p:nvGrpSpPr>
          <p:cNvPr id="15" name="Group 19"/>
          <p:cNvGrpSpPr/>
          <p:nvPr/>
        </p:nvGrpSpPr>
        <p:grpSpPr>
          <a:xfrm>
            <a:off x="1371109" y="5586089"/>
            <a:ext cx="2340041" cy="773106"/>
            <a:chOff x="1371109" y="5586089"/>
            <a:chExt cx="2340041" cy="773106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 rot="5400000" flipH="1" flipV="1">
              <a:off x="2405066" y="5720151"/>
              <a:ext cx="269712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371109" y="5989863"/>
              <a:ext cx="2340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Multilayer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perceptron</a:t>
              </a:r>
              <a:endParaRPr lang="en-US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</p:grpSp>
      <p:grpSp>
        <p:nvGrpSpPr>
          <p:cNvPr id="16" name="Group 20"/>
          <p:cNvGrpSpPr/>
          <p:nvPr/>
        </p:nvGrpSpPr>
        <p:grpSpPr>
          <a:xfrm>
            <a:off x="5002528" y="5460663"/>
            <a:ext cx="2340041" cy="773106"/>
            <a:chOff x="1371109" y="5586089"/>
            <a:chExt cx="2340041" cy="773106"/>
          </a:xfrm>
        </p:grpSpPr>
        <p:cxnSp>
          <p:nvCxnSpPr>
            <p:cNvPr id="22" name="Straight Arrow Connector 21"/>
            <p:cNvCxnSpPr/>
            <p:nvPr/>
          </p:nvCxnSpPr>
          <p:spPr bwMode="auto">
            <a:xfrm rot="5400000" flipH="1" flipV="1">
              <a:off x="2405066" y="5720151"/>
              <a:ext cx="269712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3" name="TextBox 22"/>
            <p:cNvSpPr txBox="1"/>
            <p:nvPr/>
          </p:nvSpPr>
          <p:spPr>
            <a:xfrm>
              <a:off x="1371109" y="5989863"/>
              <a:ext cx="2340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Multilayer </a:t>
              </a:r>
              <a:r>
                <a:rPr lang="en-US" dirty="0" err="1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perceptron</a:t>
              </a:r>
              <a:endParaRPr lang="en-US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29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/>
              <a:t>Pre-attentive texture discrimination</a:t>
            </a: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4419600" y="6172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Bela Julesz, "Textons, the Elements of Texture Perception, and their Interactions". Nature 290: 91-97. March, 1981. </a:t>
            </a:r>
          </a:p>
        </p:txBody>
      </p:sp>
      <p:pic>
        <p:nvPicPr>
          <p:cNvPr id="4403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74163" cy="425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4330700"/>
            <a:ext cx="1785938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Generated images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6000" contrast="38000"/>
          </a:blip>
          <a:stretch>
            <a:fillRect/>
          </a:stretch>
        </p:blipFill>
        <p:spPr>
          <a:xfrm>
            <a:off x="1817203" y="1291677"/>
            <a:ext cx="5762562" cy="46373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2877" y="5979871"/>
            <a:ext cx="2510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Trained with CIFAR-10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525735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42" y="215971"/>
            <a:ext cx="8063019" cy="44289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5463" y="5338058"/>
            <a:ext cx="76650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Introduced a form of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ConvNet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 more stable under adversarial training than</a:t>
            </a:r>
            <a:b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previous attempts. 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9462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20" y="92610"/>
            <a:ext cx="8381979" cy="33341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Generator</a:t>
            </a:r>
            <a:endParaRPr lang="en-US" dirty="0"/>
          </a:p>
        </p:txBody>
      </p:sp>
      <p:grpSp>
        <p:nvGrpSpPr>
          <p:cNvPr id="4" name="Group 7"/>
          <p:cNvGrpSpPr/>
          <p:nvPr/>
        </p:nvGrpSpPr>
        <p:grpSpPr>
          <a:xfrm>
            <a:off x="0" y="2698880"/>
            <a:ext cx="2391300" cy="1850243"/>
            <a:chOff x="0" y="2698880"/>
            <a:chExt cx="2391300" cy="1850243"/>
          </a:xfrm>
        </p:grpSpPr>
        <p:cxnSp>
          <p:nvCxnSpPr>
            <p:cNvPr id="5" name="Straight Arrow Connector 4"/>
            <p:cNvCxnSpPr/>
            <p:nvPr/>
          </p:nvCxnSpPr>
          <p:spPr bwMode="auto">
            <a:xfrm rot="16200000" flipV="1">
              <a:off x="390167" y="3234688"/>
              <a:ext cx="1084844" cy="1322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" name="TextBox 5"/>
            <p:cNvSpPr txBox="1"/>
            <p:nvPr/>
          </p:nvSpPr>
          <p:spPr>
            <a:xfrm>
              <a:off x="0" y="3902792"/>
              <a:ext cx="23913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Random uniform</a:t>
              </a:r>
              <a:b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</a:br>
              <a: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vector (100 numbers)</a:t>
              </a:r>
              <a:endParaRPr lang="en-US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</p:grpSp>
      <p:grpSp>
        <p:nvGrpSpPr>
          <p:cNvPr id="7" name="Group 8"/>
          <p:cNvGrpSpPr/>
          <p:nvPr/>
        </p:nvGrpSpPr>
        <p:grpSpPr>
          <a:xfrm>
            <a:off x="4603418" y="3228866"/>
            <a:ext cx="4461214" cy="3457146"/>
            <a:chOff x="4603418" y="3228866"/>
            <a:chExt cx="4461214" cy="3457146"/>
          </a:xfrm>
        </p:grpSpPr>
        <p:cxnSp>
          <p:nvCxnSpPr>
            <p:cNvPr id="10" name="Straight Arrow Connector 9"/>
            <p:cNvCxnSpPr/>
            <p:nvPr/>
          </p:nvCxnSpPr>
          <p:spPr bwMode="auto">
            <a:xfrm rot="5400000">
              <a:off x="7904624" y="3433135"/>
              <a:ext cx="422560" cy="14022"/>
            </a:xfrm>
            <a:prstGeom prst="straightConnector1">
              <a:avLst/>
            </a:prstGeom>
            <a:solidFill>
              <a:schemeClr val="accent1"/>
            </a:solidFill>
            <a:ln w="539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lum bright="9000" contrast="35000"/>
            </a:blip>
            <a:stretch>
              <a:fillRect/>
            </a:stretch>
          </p:blipFill>
          <p:spPr>
            <a:xfrm>
              <a:off x="4603418" y="3727902"/>
              <a:ext cx="4461214" cy="2958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08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479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2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components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5" y="720622"/>
            <a:ext cx="7172537" cy="2853075"/>
          </a:xfrm>
          <a:prstGeom prst="rect">
            <a:avLst/>
          </a:prstGeom>
        </p:spPr>
      </p:pic>
      <p:grpSp>
        <p:nvGrpSpPr>
          <p:cNvPr id="3" name="Group 36"/>
          <p:cNvGrpSpPr/>
          <p:nvPr/>
        </p:nvGrpSpPr>
        <p:grpSpPr>
          <a:xfrm>
            <a:off x="682512" y="4020033"/>
            <a:ext cx="7776036" cy="2837967"/>
            <a:chOff x="952239" y="701180"/>
            <a:chExt cx="7776036" cy="2837967"/>
          </a:xfrm>
        </p:grpSpPr>
        <p:sp>
          <p:nvSpPr>
            <p:cNvPr id="7" name="Rectangle 6"/>
            <p:cNvSpPr/>
            <p:nvPr/>
          </p:nvSpPr>
          <p:spPr bwMode="auto">
            <a:xfrm>
              <a:off x="6653466" y="1036175"/>
              <a:ext cx="151427" cy="12619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7136418" y="1036175"/>
              <a:ext cx="151427" cy="1261940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7756921" y="1340859"/>
              <a:ext cx="151427" cy="782808"/>
            </a:xfrm>
            <a:prstGeom prst="rect">
              <a:avLst/>
            </a:prstGeom>
            <a:solidFill>
              <a:srgbClr val="008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0" name="Cube 9"/>
            <p:cNvSpPr/>
            <p:nvPr/>
          </p:nvSpPr>
          <p:spPr bwMode="auto">
            <a:xfrm>
              <a:off x="4529727" y="1056419"/>
              <a:ext cx="865023" cy="1396908"/>
            </a:xfrm>
            <a:prstGeom prst="cube">
              <a:avLst>
                <a:gd name="adj" fmla="val 56610"/>
              </a:avLst>
            </a:prstGeom>
            <a:solidFill>
              <a:srgbClr val="E38584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1" name="Cube 10"/>
            <p:cNvSpPr/>
            <p:nvPr/>
          </p:nvSpPr>
          <p:spPr bwMode="auto">
            <a:xfrm>
              <a:off x="3414853" y="990287"/>
              <a:ext cx="967235" cy="1712730"/>
            </a:xfrm>
            <a:prstGeom prst="cube">
              <a:avLst>
                <a:gd name="adj" fmla="val 56610"/>
              </a:avLst>
            </a:prstGeom>
            <a:solidFill>
              <a:srgbClr val="E3C4B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2" name="Cube 11"/>
            <p:cNvSpPr/>
            <p:nvPr/>
          </p:nvSpPr>
          <p:spPr bwMode="auto">
            <a:xfrm>
              <a:off x="2326477" y="901882"/>
              <a:ext cx="986164" cy="2063644"/>
            </a:xfrm>
            <a:prstGeom prst="cube">
              <a:avLst>
                <a:gd name="adj" fmla="val 56610"/>
              </a:avLst>
            </a:prstGeom>
            <a:solidFill>
              <a:srgbClr val="D9D9D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3" name="Cube 12"/>
            <p:cNvSpPr/>
            <p:nvPr/>
          </p:nvSpPr>
          <p:spPr bwMode="auto">
            <a:xfrm>
              <a:off x="1247565" y="701180"/>
              <a:ext cx="865023" cy="2549526"/>
            </a:xfrm>
            <a:prstGeom prst="cube">
              <a:avLst>
                <a:gd name="adj" fmla="val 56610"/>
              </a:avLst>
            </a:prstGeom>
            <a:solidFill>
              <a:schemeClr val="accent3">
                <a:lumMod val="8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4" name="Cube 13"/>
            <p:cNvSpPr/>
            <p:nvPr/>
          </p:nvSpPr>
          <p:spPr bwMode="auto">
            <a:xfrm>
              <a:off x="5506424" y="1037524"/>
              <a:ext cx="865023" cy="1396908"/>
            </a:xfrm>
            <a:prstGeom prst="cube">
              <a:avLst>
                <a:gd name="adj" fmla="val 56610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400" eaLnBrk="0" hangingPunct="0"/>
              <a:endParaRPr lang="en-US" sz="1600">
                <a:solidFill>
                  <a:srgbClr val="000000"/>
                </a:solidFill>
                <a:latin typeface="Arial" charset="0"/>
                <a:ea typeface=""/>
                <a:cs typeface="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8388" y="3200593"/>
              <a:ext cx="741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conv1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12695" y="2898008"/>
              <a:ext cx="741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conv2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21636" y="2635049"/>
              <a:ext cx="741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conv3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432261" y="2386930"/>
              <a:ext cx="741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conv4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416325" y="2368834"/>
              <a:ext cx="7413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conv5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525957" y="2254519"/>
              <a:ext cx="456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fc6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010499" y="2258685"/>
              <a:ext cx="4561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fc7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298078" y="2099627"/>
              <a:ext cx="143019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Classification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layer</a:t>
              </a:r>
              <a:endParaRPr lang="en-US" sz="1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cxnSp>
          <p:nvCxnSpPr>
            <p:cNvPr id="23" name="Straight Arrow Connector 22"/>
            <p:cNvCxnSpPr/>
            <p:nvPr/>
          </p:nvCxnSpPr>
          <p:spPr bwMode="auto">
            <a:xfrm>
              <a:off x="7913510" y="1449162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Straight Arrow Connector 23"/>
            <p:cNvCxnSpPr/>
            <p:nvPr/>
          </p:nvCxnSpPr>
          <p:spPr bwMode="auto">
            <a:xfrm>
              <a:off x="7919803" y="1557831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>
              <a:off x="7919803" y="1662001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>
              <a:off x="7914857" y="1770669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>
              <a:off x="7919809" y="1886372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Straight Arrow Connector 27"/>
            <p:cNvCxnSpPr/>
            <p:nvPr/>
          </p:nvCxnSpPr>
          <p:spPr bwMode="auto">
            <a:xfrm>
              <a:off x="7914863" y="1995039"/>
              <a:ext cx="303442" cy="113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Straight Arrow Connector 28"/>
            <p:cNvCxnSpPr/>
            <p:nvPr/>
          </p:nvCxnSpPr>
          <p:spPr bwMode="auto">
            <a:xfrm>
              <a:off x="952239" y="2054116"/>
              <a:ext cx="296786" cy="19263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Straight Arrow Connector 29"/>
            <p:cNvCxnSpPr/>
            <p:nvPr/>
          </p:nvCxnSpPr>
          <p:spPr bwMode="auto">
            <a:xfrm flipV="1">
              <a:off x="2037441" y="2029607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flipV="1">
              <a:off x="3116347" y="1997554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 flipV="1">
              <a:off x="4243037" y="1925436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5206725" y="1869343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V="1">
              <a:off x="6353062" y="1733119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6813844" y="1733119"/>
              <a:ext cx="296786" cy="338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Straight Arrow Connector 35"/>
            <p:cNvCxnSpPr>
              <a:endCxn id="9" idx="1"/>
            </p:cNvCxnSpPr>
            <p:nvPr/>
          </p:nvCxnSpPr>
          <p:spPr bwMode="auto">
            <a:xfrm flipV="1">
              <a:off x="7284149" y="1732263"/>
              <a:ext cx="472772" cy="1338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8" name="TextBox 37"/>
          <p:cNvSpPr txBox="1"/>
          <p:nvPr/>
        </p:nvSpPr>
        <p:spPr>
          <a:xfrm>
            <a:off x="146102" y="977708"/>
            <a:ext cx="226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Generator</a:t>
            </a:r>
            <a:endParaRPr lang="en-US" sz="3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2309" y="3231617"/>
            <a:ext cx="428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Network to visualize</a:t>
            </a:r>
            <a:endParaRPr lang="en-US" sz="3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67014" y="4663777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car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305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components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635" y="720622"/>
            <a:ext cx="7172537" cy="28530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6383739" y="4355028"/>
            <a:ext cx="151427" cy="126194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6866691" y="4355028"/>
            <a:ext cx="151427" cy="1261940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487194" y="4659712"/>
            <a:ext cx="151427" cy="782808"/>
          </a:xfrm>
          <a:prstGeom prst="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0" name="Cube 9"/>
          <p:cNvSpPr/>
          <p:nvPr/>
        </p:nvSpPr>
        <p:spPr bwMode="auto">
          <a:xfrm>
            <a:off x="4260000" y="4375272"/>
            <a:ext cx="865023" cy="1396908"/>
          </a:xfrm>
          <a:prstGeom prst="cube">
            <a:avLst>
              <a:gd name="adj" fmla="val 56610"/>
            </a:avLst>
          </a:prstGeom>
          <a:solidFill>
            <a:srgbClr val="E3858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1" name="Cube 10"/>
          <p:cNvSpPr/>
          <p:nvPr/>
        </p:nvSpPr>
        <p:spPr bwMode="auto">
          <a:xfrm>
            <a:off x="3145126" y="4309140"/>
            <a:ext cx="967235" cy="1712730"/>
          </a:xfrm>
          <a:prstGeom prst="cube">
            <a:avLst>
              <a:gd name="adj" fmla="val 56610"/>
            </a:avLst>
          </a:prstGeom>
          <a:solidFill>
            <a:srgbClr val="E3C4B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2" name="Cube 11"/>
          <p:cNvSpPr/>
          <p:nvPr/>
        </p:nvSpPr>
        <p:spPr bwMode="auto">
          <a:xfrm>
            <a:off x="2056750" y="4220735"/>
            <a:ext cx="986164" cy="2063644"/>
          </a:xfrm>
          <a:prstGeom prst="cube">
            <a:avLst>
              <a:gd name="adj" fmla="val 56610"/>
            </a:avLst>
          </a:prstGeom>
          <a:solidFill>
            <a:srgbClr val="D9D9D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3" name="Cube 12"/>
          <p:cNvSpPr/>
          <p:nvPr/>
        </p:nvSpPr>
        <p:spPr bwMode="auto">
          <a:xfrm>
            <a:off x="977838" y="4020033"/>
            <a:ext cx="865023" cy="2549526"/>
          </a:xfrm>
          <a:prstGeom prst="cube">
            <a:avLst>
              <a:gd name="adj" fmla="val 56610"/>
            </a:avLst>
          </a:prstGeom>
          <a:solidFill>
            <a:schemeClr val="accent3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4" name="Cube 13"/>
          <p:cNvSpPr/>
          <p:nvPr/>
        </p:nvSpPr>
        <p:spPr bwMode="auto">
          <a:xfrm>
            <a:off x="5236697" y="4356377"/>
            <a:ext cx="865023" cy="1396908"/>
          </a:xfrm>
          <a:prstGeom prst="cube">
            <a:avLst>
              <a:gd name="adj" fmla="val 56610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 sz="1600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8661" y="6519446"/>
            <a:ext cx="74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conv1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42968" y="6216861"/>
            <a:ext cx="74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conv2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51909" y="5953902"/>
            <a:ext cx="74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conv3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62534" y="5705783"/>
            <a:ext cx="74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conv4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6598" y="5687687"/>
            <a:ext cx="741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conv5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56230" y="5573372"/>
            <a:ext cx="45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fc6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40772" y="5577538"/>
            <a:ext cx="4561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fc7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028351" y="5418480"/>
            <a:ext cx="14301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Classification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layer</a:t>
            </a:r>
            <a:endParaRPr lang="en-US" sz="1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7643783" y="4768015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7650076" y="4876684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7650076" y="4980854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>
            <a:off x="7645130" y="5089522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>
            <a:off x="7650082" y="5205225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 bwMode="auto">
          <a:xfrm>
            <a:off x="7645136" y="5313892"/>
            <a:ext cx="303442" cy="11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>
            <a:off x="682512" y="5372969"/>
            <a:ext cx="296786" cy="19263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V="1">
            <a:off x="1767714" y="5348460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Straight Arrow Connector 30"/>
          <p:cNvCxnSpPr/>
          <p:nvPr/>
        </p:nvCxnSpPr>
        <p:spPr bwMode="auto">
          <a:xfrm flipV="1">
            <a:off x="2846620" y="5316407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3973310" y="5244289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4936998" y="5188196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Straight Arrow Connector 33"/>
          <p:cNvCxnSpPr/>
          <p:nvPr/>
        </p:nvCxnSpPr>
        <p:spPr bwMode="auto">
          <a:xfrm flipV="1">
            <a:off x="6083335" y="5051972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5" name="Straight Arrow Connector 34"/>
          <p:cNvCxnSpPr/>
          <p:nvPr/>
        </p:nvCxnSpPr>
        <p:spPr bwMode="auto">
          <a:xfrm flipV="1">
            <a:off x="6544117" y="5051972"/>
            <a:ext cx="296786" cy="33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endCxn id="9" idx="1"/>
          </p:cNvCxnSpPr>
          <p:nvPr/>
        </p:nvCxnSpPr>
        <p:spPr bwMode="auto">
          <a:xfrm flipV="1">
            <a:off x="7014422" y="5051116"/>
            <a:ext cx="472772" cy="133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46102" y="977708"/>
            <a:ext cx="226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Generator</a:t>
            </a:r>
            <a:endParaRPr lang="en-US" sz="3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2309" y="3231617"/>
            <a:ext cx="4289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Network to visualize</a:t>
            </a:r>
            <a:endParaRPr lang="en-US" sz="3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867014" y="4663777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Table lamp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41" name="Freeform 40"/>
          <p:cNvSpPr/>
          <p:nvPr/>
        </p:nvSpPr>
        <p:spPr bwMode="auto">
          <a:xfrm>
            <a:off x="166706" y="2191413"/>
            <a:ext cx="8584412" cy="3180359"/>
          </a:xfrm>
          <a:custGeom>
            <a:avLst/>
            <a:gdLst>
              <a:gd name="connsiteX0" fmla="*/ 7902604 w 8584412"/>
              <a:gd name="connsiteY0" fmla="*/ 0 h 3180359"/>
              <a:gd name="connsiteX1" fmla="*/ 8217284 w 8584412"/>
              <a:gd name="connsiteY1" fmla="*/ 89904 h 3180359"/>
              <a:gd name="connsiteX2" fmla="*/ 8419579 w 8584412"/>
              <a:gd name="connsiteY2" fmla="*/ 438283 h 3180359"/>
              <a:gd name="connsiteX3" fmla="*/ 8419579 w 8584412"/>
              <a:gd name="connsiteY3" fmla="*/ 1247420 h 3180359"/>
              <a:gd name="connsiteX4" fmla="*/ 7430583 w 8584412"/>
              <a:gd name="connsiteY4" fmla="*/ 1753131 h 3180359"/>
              <a:gd name="connsiteX5" fmla="*/ 4362447 w 8584412"/>
              <a:gd name="connsiteY5" fmla="*/ 1595799 h 3180359"/>
              <a:gd name="connsiteX6" fmla="*/ 1519083 w 8584412"/>
              <a:gd name="connsiteY6" fmla="*/ 1584561 h 3180359"/>
              <a:gd name="connsiteX7" fmla="*/ 372746 w 8584412"/>
              <a:gd name="connsiteY7" fmla="*/ 1910463 h 3180359"/>
              <a:gd name="connsiteX8" fmla="*/ 24350 w 8584412"/>
              <a:gd name="connsiteY8" fmla="*/ 2865695 h 3180359"/>
              <a:gd name="connsiteX9" fmla="*/ 518848 w 8584412"/>
              <a:gd name="connsiteY9" fmla="*/ 3180359 h 318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84412" h="3180359">
                <a:moveTo>
                  <a:pt x="7902604" y="0"/>
                </a:moveTo>
                <a:cubicBezTo>
                  <a:pt x="8016862" y="8428"/>
                  <a:pt x="8131121" y="16857"/>
                  <a:pt x="8217284" y="89904"/>
                </a:cubicBezTo>
                <a:cubicBezTo>
                  <a:pt x="8303447" y="162951"/>
                  <a:pt x="8385863" y="245364"/>
                  <a:pt x="8419579" y="438283"/>
                </a:cubicBezTo>
                <a:cubicBezTo>
                  <a:pt x="8453295" y="631202"/>
                  <a:pt x="8584412" y="1028279"/>
                  <a:pt x="8419579" y="1247420"/>
                </a:cubicBezTo>
                <a:cubicBezTo>
                  <a:pt x="8254746" y="1466561"/>
                  <a:pt x="8106772" y="1695068"/>
                  <a:pt x="7430583" y="1753131"/>
                </a:cubicBezTo>
                <a:cubicBezTo>
                  <a:pt x="6754394" y="1811194"/>
                  <a:pt x="5347697" y="1623894"/>
                  <a:pt x="4362447" y="1595799"/>
                </a:cubicBezTo>
                <a:cubicBezTo>
                  <a:pt x="3377197" y="1567704"/>
                  <a:pt x="2184033" y="1532117"/>
                  <a:pt x="1519083" y="1584561"/>
                </a:cubicBezTo>
                <a:cubicBezTo>
                  <a:pt x="854133" y="1637005"/>
                  <a:pt x="621868" y="1696941"/>
                  <a:pt x="372746" y="1910463"/>
                </a:cubicBezTo>
                <a:cubicBezTo>
                  <a:pt x="123624" y="2123985"/>
                  <a:pt x="0" y="2654046"/>
                  <a:pt x="24350" y="2865695"/>
                </a:cubicBezTo>
                <a:cubicBezTo>
                  <a:pt x="48700" y="3077344"/>
                  <a:pt x="518848" y="3180359"/>
                  <a:pt x="518848" y="3180359"/>
                </a:cubicBezTo>
              </a:path>
            </a:pathLst>
          </a:custGeom>
          <a:noFill/>
          <a:ln w="9207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hangingPunct="0"/>
            <a:endParaRPr lang="en-US">
              <a:solidFill>
                <a:srgbClr val="000000"/>
              </a:solidFill>
              <a:latin typeface="Arial" charset="0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088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Two components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269726" y="2292557"/>
            <a:ext cx="226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0000"/>
                </a:solidFill>
                <a:latin typeface="Arial"/>
                <a:ea typeface=""/>
                <a:cs typeface=""/>
              </a:rPr>
              <a:t>Generator</a:t>
            </a:r>
            <a:endParaRPr lang="en-US" sz="36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grpSp>
        <p:nvGrpSpPr>
          <p:cNvPr id="3" name="Group 50"/>
          <p:cNvGrpSpPr/>
          <p:nvPr/>
        </p:nvGrpSpPr>
        <p:grpSpPr>
          <a:xfrm>
            <a:off x="20142" y="977708"/>
            <a:ext cx="9099996" cy="1613450"/>
            <a:chOff x="20142" y="1663226"/>
            <a:chExt cx="9099996" cy="16134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142" y="1748403"/>
              <a:ext cx="3373893" cy="1342059"/>
            </a:xfrm>
            <a:prstGeom prst="rect">
              <a:avLst/>
            </a:prstGeom>
          </p:spPr>
        </p:pic>
        <p:grpSp>
          <p:nvGrpSpPr>
            <p:cNvPr id="4" name="Group 41"/>
            <p:cNvGrpSpPr/>
            <p:nvPr/>
          </p:nvGrpSpPr>
          <p:grpSpPr>
            <a:xfrm>
              <a:off x="3405254" y="1663226"/>
              <a:ext cx="4795919" cy="1613450"/>
              <a:chOff x="-115817" y="4020033"/>
              <a:chExt cx="8574365" cy="2884595"/>
            </a:xfrm>
          </p:grpSpPr>
          <p:sp>
            <p:nvSpPr>
              <p:cNvPr id="7" name="Rectangle 6"/>
              <p:cNvSpPr/>
              <p:nvPr/>
            </p:nvSpPr>
            <p:spPr bwMode="auto">
              <a:xfrm>
                <a:off x="6383739" y="4355028"/>
                <a:ext cx="151427" cy="12619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6866691" y="4355028"/>
                <a:ext cx="151427" cy="1261940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 bwMode="auto">
              <a:xfrm>
                <a:off x="7487194" y="4659712"/>
                <a:ext cx="151427" cy="782808"/>
              </a:xfrm>
              <a:prstGeom prst="rect">
                <a:avLst/>
              </a:prstGeom>
              <a:solidFill>
                <a:srgbClr val="008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0" name="Cube 9"/>
              <p:cNvSpPr/>
              <p:nvPr/>
            </p:nvSpPr>
            <p:spPr bwMode="auto">
              <a:xfrm>
                <a:off x="4260000" y="4375272"/>
                <a:ext cx="865023" cy="1396908"/>
              </a:xfrm>
              <a:prstGeom prst="cube">
                <a:avLst>
                  <a:gd name="adj" fmla="val 56610"/>
                </a:avLst>
              </a:prstGeom>
              <a:solidFill>
                <a:srgbClr val="E38584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1" name="Cube 10"/>
              <p:cNvSpPr/>
              <p:nvPr/>
            </p:nvSpPr>
            <p:spPr bwMode="auto">
              <a:xfrm>
                <a:off x="3145126" y="4309140"/>
                <a:ext cx="967235" cy="1712730"/>
              </a:xfrm>
              <a:prstGeom prst="cube">
                <a:avLst>
                  <a:gd name="adj" fmla="val 56610"/>
                </a:avLst>
              </a:prstGeom>
              <a:solidFill>
                <a:srgbClr val="E3C4BF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2" name="Cube 11"/>
              <p:cNvSpPr/>
              <p:nvPr/>
            </p:nvSpPr>
            <p:spPr bwMode="auto">
              <a:xfrm>
                <a:off x="2056750" y="4220735"/>
                <a:ext cx="986164" cy="2063644"/>
              </a:xfrm>
              <a:prstGeom prst="cube">
                <a:avLst>
                  <a:gd name="adj" fmla="val 56610"/>
                </a:avLst>
              </a:prstGeom>
              <a:solidFill>
                <a:srgbClr val="D9D9D9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3" name="Cube 12"/>
              <p:cNvSpPr/>
              <p:nvPr/>
            </p:nvSpPr>
            <p:spPr bwMode="auto">
              <a:xfrm>
                <a:off x="977838" y="4020033"/>
                <a:ext cx="865023" cy="2549526"/>
              </a:xfrm>
              <a:prstGeom prst="cube">
                <a:avLst>
                  <a:gd name="adj" fmla="val 56610"/>
                </a:avLst>
              </a:prstGeom>
              <a:solidFill>
                <a:schemeClr val="accent3">
                  <a:lumMod val="8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4" name="Cube 13"/>
              <p:cNvSpPr/>
              <p:nvPr/>
            </p:nvSpPr>
            <p:spPr bwMode="auto">
              <a:xfrm>
                <a:off x="5236697" y="4356377"/>
                <a:ext cx="865023" cy="1396908"/>
              </a:xfrm>
              <a:prstGeom prst="cube">
                <a:avLst>
                  <a:gd name="adj" fmla="val 56610"/>
                </a:avLst>
              </a:prstGeom>
              <a:solidFill>
                <a:srgbClr val="FF0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914400" eaLnBrk="0" hangingPunct="0"/>
                <a:endParaRPr lang="en-US" sz="800">
                  <a:solidFill>
                    <a:srgbClr val="000000"/>
                  </a:solidFill>
                  <a:latin typeface="Arial" charset="0"/>
                  <a:ea typeface=""/>
                  <a:cs typeface="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627672" y="6519448"/>
                <a:ext cx="962358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conv1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942968" y="6216863"/>
                <a:ext cx="874823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conv2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051909" y="5953905"/>
                <a:ext cx="911174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conv3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162533" y="5705785"/>
                <a:ext cx="1066396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conv4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146599" y="5687690"/>
                <a:ext cx="926231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conv5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6135669" y="5573375"/>
                <a:ext cx="781055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fc6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660397" y="5577541"/>
                <a:ext cx="879207" cy="3851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fc7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028351" y="5418482"/>
                <a:ext cx="1430197" cy="605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Classification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ea typeface=""/>
                    <a:cs typeface=""/>
                  </a:rPr>
                  <a:t>layer</a:t>
                </a:r>
                <a:endParaRPr lang="en-US" sz="800" dirty="0">
                  <a:solidFill>
                    <a:srgbClr val="000000"/>
                  </a:solidFill>
                  <a:latin typeface="Arial"/>
                  <a:ea typeface=""/>
                  <a:cs typeface=""/>
                </a:endParaRPr>
              </a:p>
            </p:txBody>
          </p:sp>
          <p:cxnSp>
            <p:nvCxnSpPr>
              <p:cNvPr id="23" name="Straight Arrow Connector 22"/>
              <p:cNvCxnSpPr/>
              <p:nvPr/>
            </p:nvCxnSpPr>
            <p:spPr bwMode="auto">
              <a:xfrm>
                <a:off x="7643783" y="4768015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4" name="Straight Arrow Connector 23"/>
              <p:cNvCxnSpPr/>
              <p:nvPr/>
            </p:nvCxnSpPr>
            <p:spPr bwMode="auto">
              <a:xfrm>
                <a:off x="7650076" y="4876684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7650076" y="4980854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6" name="Straight Arrow Connector 25"/>
              <p:cNvCxnSpPr/>
              <p:nvPr/>
            </p:nvCxnSpPr>
            <p:spPr bwMode="auto">
              <a:xfrm>
                <a:off x="7645130" y="5089522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7650082" y="5205225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7645136" y="5313892"/>
                <a:ext cx="303442" cy="113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9" name="Straight Arrow Connector 28"/>
              <p:cNvCxnSpPr/>
              <p:nvPr/>
            </p:nvCxnSpPr>
            <p:spPr bwMode="auto">
              <a:xfrm>
                <a:off x="-115817" y="5392104"/>
                <a:ext cx="1115156" cy="20222"/>
              </a:xfrm>
              <a:prstGeom prst="straightConnector1">
                <a:avLst/>
              </a:prstGeom>
              <a:solidFill>
                <a:schemeClr val="accent1"/>
              </a:solidFill>
              <a:ln w="762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0" name="Straight Arrow Connector 29"/>
              <p:cNvCxnSpPr/>
              <p:nvPr/>
            </p:nvCxnSpPr>
            <p:spPr bwMode="auto">
              <a:xfrm flipV="1">
                <a:off x="1767714" y="5348460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1" name="Straight Arrow Connector 30"/>
              <p:cNvCxnSpPr/>
              <p:nvPr/>
            </p:nvCxnSpPr>
            <p:spPr bwMode="auto">
              <a:xfrm flipV="1">
                <a:off x="2846620" y="5316407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973310" y="5244289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3" name="Straight Arrow Connector 32"/>
              <p:cNvCxnSpPr/>
              <p:nvPr/>
            </p:nvCxnSpPr>
            <p:spPr bwMode="auto">
              <a:xfrm flipV="1">
                <a:off x="4936998" y="5188196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4" name="Straight Arrow Connector 33"/>
              <p:cNvCxnSpPr/>
              <p:nvPr/>
            </p:nvCxnSpPr>
            <p:spPr bwMode="auto">
              <a:xfrm flipV="1">
                <a:off x="6083335" y="5051972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5" name="Straight Arrow Connector 34"/>
              <p:cNvCxnSpPr/>
              <p:nvPr/>
            </p:nvCxnSpPr>
            <p:spPr bwMode="auto">
              <a:xfrm flipV="1">
                <a:off x="6544117" y="5051972"/>
                <a:ext cx="296786" cy="338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36" name="Straight Arrow Connector 35"/>
              <p:cNvCxnSpPr>
                <a:endCxn id="9" idx="1"/>
              </p:cNvCxnSpPr>
              <p:nvPr/>
            </p:nvCxnSpPr>
            <p:spPr bwMode="auto">
              <a:xfrm flipV="1">
                <a:off x="7014422" y="5051116"/>
                <a:ext cx="472772" cy="13387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40" name="TextBox 39"/>
            <p:cNvSpPr txBox="1"/>
            <p:nvPr/>
          </p:nvSpPr>
          <p:spPr>
            <a:xfrm>
              <a:off x="7819181" y="1955415"/>
              <a:ext cx="13009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Table lamp</a:t>
              </a:r>
              <a:endParaRPr lang="en-US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</p:grpSp>
      <p:grpSp>
        <p:nvGrpSpPr>
          <p:cNvPr id="5" name="Group 49"/>
          <p:cNvGrpSpPr/>
          <p:nvPr/>
        </p:nvGrpSpPr>
        <p:grpSpPr>
          <a:xfrm>
            <a:off x="5396608" y="1640751"/>
            <a:ext cx="3417672" cy="1473013"/>
            <a:chOff x="5396608" y="2326269"/>
            <a:chExt cx="3417672" cy="1473013"/>
          </a:xfrm>
        </p:grpSpPr>
        <p:sp>
          <p:nvSpPr>
            <p:cNvPr id="39" name="TextBox 38"/>
            <p:cNvSpPr txBox="1"/>
            <p:nvPr/>
          </p:nvSpPr>
          <p:spPr>
            <a:xfrm>
              <a:off x="5396608" y="3152951"/>
              <a:ext cx="34176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smtClean="0">
                  <a:solidFill>
                    <a:srgbClr val="000000"/>
                  </a:solidFill>
                  <a:latin typeface="Arial"/>
                  <a:ea typeface=""/>
                  <a:cs typeface=""/>
                </a:rPr>
                <a:t>Unit to visualize</a:t>
              </a:r>
              <a:endParaRPr lang="en-US" sz="3600" dirty="0">
                <a:solidFill>
                  <a:srgbClr val="000000"/>
                </a:solidFill>
                <a:latin typeface="Arial"/>
                <a:ea typeface=""/>
                <a:cs typeface=""/>
              </a:endParaRPr>
            </a:p>
          </p:txBody>
        </p:sp>
        <p:cxnSp>
          <p:nvCxnSpPr>
            <p:cNvPr id="45" name="Straight Arrow Connector 44"/>
            <p:cNvCxnSpPr/>
            <p:nvPr/>
          </p:nvCxnSpPr>
          <p:spPr bwMode="auto">
            <a:xfrm flipV="1">
              <a:off x="7791568" y="2326269"/>
              <a:ext cx="329720" cy="102622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37" name="Group 51"/>
          <p:cNvGrpSpPr/>
          <p:nvPr/>
        </p:nvGrpSpPr>
        <p:grpSpPr>
          <a:xfrm>
            <a:off x="2371343" y="2551030"/>
            <a:ext cx="2580662" cy="3252568"/>
            <a:chOff x="2371343" y="2551030"/>
            <a:chExt cx="2580662" cy="3252568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3">
              <a:lum bright="20000" contrast="4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37" t="34797" r="34100" b="38059"/>
            <a:stretch>
              <a:fillRect/>
            </a:stretch>
          </p:blipFill>
          <p:spPr>
            <a:xfrm>
              <a:off x="2371343" y="3539976"/>
              <a:ext cx="2580662" cy="2263622"/>
            </a:xfrm>
            <a:prstGeom prst="rect">
              <a:avLst/>
            </a:prstGeom>
          </p:spPr>
        </p:pic>
        <p:cxnSp>
          <p:nvCxnSpPr>
            <p:cNvPr id="49" name="Straight Arrow Connector 48"/>
            <p:cNvCxnSpPr/>
            <p:nvPr/>
          </p:nvCxnSpPr>
          <p:spPr bwMode="auto">
            <a:xfrm rot="16200000" flipH="1">
              <a:off x="2893963" y="2949975"/>
              <a:ext cx="966469" cy="1685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2503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sz="4000" dirty="0"/>
              <a:t>Synthesizing</a:t>
            </a:r>
            <a:r>
              <a:rPr lang="zh-CN" altLang="en-US" sz="4000" dirty="0"/>
              <a:t> </a:t>
            </a:r>
            <a:r>
              <a:rPr lang="en-US" altLang="zh-CN" sz="4000" dirty="0"/>
              <a:t>Images</a:t>
            </a:r>
            <a:r>
              <a:rPr lang="en-US" sz="4000" dirty="0"/>
              <a:t> Preferred by CNN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9000" contras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3"/>
          <a:stretch>
            <a:fillRect/>
          </a:stretch>
        </p:blipFill>
        <p:spPr>
          <a:xfrm>
            <a:off x="0" y="1611644"/>
            <a:ext cx="9144000" cy="4140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289041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  <a:t>Nguyen A, 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Dosovitskiy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  <a:t> A, 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Yosinski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  <a:t> J, 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Brox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  <a:t> T, </a:t>
            </a:r>
            <a:r>
              <a:rPr lang="en-US" sz="1400" dirty="0" err="1">
                <a:solidFill>
                  <a:srgbClr val="000000"/>
                </a:solidFill>
                <a:latin typeface="Arial"/>
                <a:ea typeface=""/>
                <a:cs typeface=""/>
              </a:rPr>
              <a:t>Clune</a:t>
            </a:r>
            <a: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  <a:t> J. (2016). "Synthesizing the preferred inputs for neurons in neural networks via deep generator networks.". arXiv:1605.09304.</a:t>
            </a:r>
            <a:br>
              <a:rPr lang="en-US" sz="1400" dirty="0">
                <a:solidFill>
                  <a:srgbClr val="000000"/>
                </a:solidFill>
                <a:latin typeface="Arial"/>
                <a:ea typeface=""/>
                <a:cs typeface=""/>
              </a:rPr>
            </a:br>
            <a:endParaRPr lang="en-US" sz="1400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387" y="1242312"/>
            <a:ext cx="4353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dirty="0" err="1" smtClean="0">
                <a:solidFill>
                  <a:srgbClr val="000000"/>
                </a:solidFill>
                <a:latin typeface="Avenir Book" charset="0"/>
                <a:ea typeface=""/>
                <a:cs typeface=""/>
              </a:rPr>
              <a:t>ImageNet-Alexnet</a:t>
            </a:r>
            <a:r>
              <a:rPr lang="en-US" dirty="0" err="1" smtClean="0">
                <a:solidFill>
                  <a:srgbClr val="000000"/>
                </a:solidFill>
                <a:latin typeface="Avenir Book" charset="0"/>
                <a:ea typeface=""/>
                <a:cs typeface=""/>
              </a:rPr>
              <a:t>-final</a:t>
            </a:r>
            <a:r>
              <a:rPr lang="en-US" dirty="0" smtClean="0">
                <a:solidFill>
                  <a:srgbClr val="000000"/>
                </a:solidFill>
                <a:latin typeface="Avenir Book" charset="0"/>
                <a:ea typeface=""/>
                <a:cs typeface=""/>
              </a:rPr>
              <a:t> </a:t>
            </a:r>
            <a:r>
              <a:rPr lang="en-US" dirty="0">
                <a:solidFill>
                  <a:srgbClr val="000000"/>
                </a:solidFill>
                <a:latin typeface="Avenir Book" charset="0"/>
                <a:ea typeface=""/>
                <a:cs typeface=""/>
              </a:rPr>
              <a:t>units (class</a:t>
            </a:r>
            <a:r>
              <a:rPr lang="en-US" dirty="0" smtClean="0">
                <a:solidFill>
                  <a:srgbClr val="000000"/>
                </a:solidFill>
                <a:latin typeface="Avenir Book" charset="0"/>
                <a:ea typeface=""/>
                <a:cs typeface=""/>
              </a:rPr>
              <a:t> units)</a:t>
            </a:r>
            <a:endParaRPr lang="en-US" dirty="0">
              <a:solidFill>
                <a:srgbClr val="000000"/>
              </a:solidFill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1000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121"/>
            <a:ext cx="9144000" cy="45902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379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https://</a:t>
            </a:r>
            <a:r>
              <a:rPr lang="en-US" dirty="0" err="1"/>
              <a:t>arxiv.org</a:t>
            </a:r>
            <a:r>
              <a:rPr lang="en-US" dirty="0"/>
              <a:t>/pdf/1703.10593.pdf</a:t>
            </a:r>
          </a:p>
        </p:txBody>
      </p:sp>
    </p:spTree>
    <p:extLst>
      <p:ext uri="{BB962C8B-B14F-4D97-AF65-F5344CB8AC3E}">
        <p14:creationId xmlns:p14="http://schemas.microsoft.com/office/powerpoint/2010/main" val="15260663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5670"/>
            <a:ext cx="9144000" cy="36466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3796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arxiv.org</a:t>
            </a:r>
            <a:r>
              <a:rPr lang="en-US" dirty="0"/>
              <a:t>/pdf/1703.10593.pdf</a:t>
            </a:r>
          </a:p>
        </p:txBody>
      </p:sp>
    </p:spTree>
    <p:extLst>
      <p:ext uri="{BB962C8B-B14F-4D97-AF65-F5344CB8AC3E}">
        <p14:creationId xmlns:p14="http://schemas.microsoft.com/office/powerpoint/2010/main" val="1770267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/>
              <a:t>Pre-attentive texture discrimination</a:t>
            </a:r>
          </a:p>
        </p:txBody>
      </p:sp>
      <p:pic>
        <p:nvPicPr>
          <p:cNvPr id="46083" name="Picture 3"/>
          <p:cNvPicPr>
            <a:picLocks noChangeAspect="1"/>
          </p:cNvPicPr>
          <p:nvPr/>
        </p:nvPicPr>
        <p:blipFill>
          <a:blip r:embed="rId3"/>
          <a:srcRect t="6021" r="52460"/>
          <a:stretch>
            <a:fillRect/>
          </a:stretch>
        </p:blipFill>
        <p:spPr bwMode="auto">
          <a:xfrm>
            <a:off x="2816225" y="1954213"/>
            <a:ext cx="352901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4419600" y="6172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Bela Julesz, "Textons, the Elements of Texture Perception, and their Interactions". Nature 290: 91-97. March, 1981.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071938" y="2597150"/>
            <a:ext cx="1539875" cy="15462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3"/>
          <a:srcRect l="50075" t="6021"/>
          <a:stretch>
            <a:fillRect/>
          </a:stretch>
        </p:blipFill>
        <p:spPr bwMode="auto">
          <a:xfrm>
            <a:off x="2678113" y="1963738"/>
            <a:ext cx="3705225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/>
              <a:t>Pre-attentive texture discrimination</a:t>
            </a:r>
          </a:p>
        </p:txBody>
      </p:sp>
      <p:sp>
        <p:nvSpPr>
          <p:cNvPr id="48132" name="Rectangle 5"/>
          <p:cNvSpPr>
            <a:spLocks noChangeArrowheads="1"/>
          </p:cNvSpPr>
          <p:nvPr/>
        </p:nvSpPr>
        <p:spPr bwMode="auto">
          <a:xfrm>
            <a:off x="4419600" y="6172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Bela Julesz, "Textons, the Elements of Texture Perception, and their Interactions". Nature 290: 91-97. March, 1981. </a:t>
            </a:r>
          </a:p>
        </p:txBody>
      </p:sp>
      <p:sp>
        <p:nvSpPr>
          <p:cNvPr id="8" name="Rectangle 7"/>
          <p:cNvSpPr/>
          <p:nvPr/>
        </p:nvSpPr>
        <p:spPr>
          <a:xfrm>
            <a:off x="4097338" y="2627313"/>
            <a:ext cx="1547812" cy="151606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1463" y="2017713"/>
            <a:ext cx="3616325" cy="342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/>
              <a:t>Pre-attentive texture discrimination</a:t>
            </a:r>
          </a:p>
        </p:txBody>
      </p:sp>
      <p:sp>
        <p:nvSpPr>
          <p:cNvPr id="50180" name="Rectangle 5"/>
          <p:cNvSpPr>
            <a:spLocks noChangeArrowheads="1"/>
          </p:cNvSpPr>
          <p:nvPr/>
        </p:nvSpPr>
        <p:spPr bwMode="auto">
          <a:xfrm>
            <a:off x="4419600" y="617220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Bela Julesz, "Textons, the Elements of Texture Perception, and their Interactions". Nature 290: 91-97. March, 1981.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70275" y="2644775"/>
            <a:ext cx="1574800" cy="15271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695450" y="5507038"/>
            <a:ext cx="6073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texture pair is pre-attentively indistinguishable. Why?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6613" y="3149600"/>
            <a:ext cx="1447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613" y="93663"/>
            <a:ext cx="898525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Crowding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604963" y="2751138"/>
            <a:ext cx="10048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KBW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977063" y="2751138"/>
            <a:ext cx="4429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R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4416425" y="2751138"/>
            <a:ext cx="3937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/>
              <a:t>+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1281113" y="2160588"/>
            <a:ext cx="6700837" cy="1660525"/>
            <a:chOff x="1281344" y="2160694"/>
            <a:chExt cx="6700639" cy="1660477"/>
          </a:xfrm>
        </p:grpSpPr>
        <p:sp>
          <p:nvSpPr>
            <p:cNvPr id="10" name="Oval 9"/>
            <p:cNvSpPr/>
            <p:nvPr/>
          </p:nvSpPr>
          <p:spPr>
            <a:xfrm>
              <a:off x="6385005" y="2160694"/>
              <a:ext cx="1596978" cy="163190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281344" y="2189268"/>
              <a:ext cx="1596978" cy="1631903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408722" y="2540095"/>
              <a:ext cx="1038194" cy="10604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4776916" y="2694079"/>
              <a:ext cx="673080" cy="68895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391164" y="2822662"/>
              <a:ext cx="422263" cy="43178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800536" y="2506759"/>
              <a:ext cx="1038194" cy="10604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773645" y="2705190"/>
              <a:ext cx="674667" cy="688955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53255" name="Rectangle 17"/>
          <p:cNvSpPr>
            <a:spLocks noChangeArrowheads="1"/>
          </p:cNvSpPr>
          <p:nvPr/>
        </p:nvSpPr>
        <p:spPr bwMode="auto">
          <a:xfrm>
            <a:off x="3798888" y="6211888"/>
            <a:ext cx="53451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/>
              <a:t>Pelli, D. G., Cavanagh, P., Desimone, R., Tjan, B., &amp; Treisman, A. (2007). Crowding: Including illusory conjunctions, surround suppression, and attention. Journal of Vision, 7(2):i, 1, http://journalofvision.org/7/2/i/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/>
          </p:cNvPicPr>
          <p:nvPr/>
        </p:nvPicPr>
        <p:blipFill>
          <a:blip r:embed="rId2"/>
          <a:srcRect b="15656"/>
          <a:stretch>
            <a:fillRect/>
          </a:stretch>
        </p:blipFill>
        <p:spPr bwMode="auto">
          <a:xfrm>
            <a:off x="152400" y="2976563"/>
            <a:ext cx="8818563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03788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426075" y="0"/>
            <a:ext cx="3717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Journal of Vision </a:t>
            </a:r>
            <a:br>
              <a:rPr lang="en-US"/>
            </a:br>
            <a:r>
              <a:rPr lang="en-US"/>
              <a:t>November 19, 2009 vol. 9 no.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5705475" y="169863"/>
            <a:ext cx="3097213" cy="584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/>
              <a:t>Where’s waldo?</a:t>
            </a:r>
          </a:p>
        </p:txBody>
      </p:sp>
      <p:sp>
        <p:nvSpPr>
          <p:cNvPr id="6" name="Oval 5"/>
          <p:cNvSpPr/>
          <p:nvPr/>
        </p:nvSpPr>
        <p:spPr>
          <a:xfrm>
            <a:off x="6007100" y="2046288"/>
            <a:ext cx="1136650" cy="1128712"/>
          </a:xfrm>
          <a:prstGeom prst="ellipse">
            <a:avLst/>
          </a:prstGeom>
          <a:noFill/>
          <a:ln w="76200" cap="flat" cmpd="sng" algn="ctr">
            <a:solidFill>
              <a:srgbClr val="002BE7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-84" charset="-128"/>
                <a:cs typeface="ＭＳ Ｐゴシック" pitchFamily="-84" charset="-128"/>
              </a:rPr>
              <a:t>What is a texture?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146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4113" y="76200"/>
            <a:ext cx="1604962" cy="16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575" y="4581525"/>
            <a:ext cx="1320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 of sets</a:t>
            </a:r>
          </a:p>
        </p:txBody>
      </p:sp>
      <p:pic>
        <p:nvPicPr>
          <p:cNvPr id="5734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822450"/>
            <a:ext cx="38100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/>
          <p:cNvPicPr>
            <a:picLocks noChangeAspect="1"/>
          </p:cNvPicPr>
          <p:nvPr/>
        </p:nvPicPr>
        <p:blipFill>
          <a:blip r:embed="rId3"/>
          <a:srcRect t="14149"/>
          <a:stretch>
            <a:fillRect/>
          </a:stretch>
        </p:blipFill>
        <p:spPr bwMode="auto">
          <a:xfrm>
            <a:off x="5195888" y="1592263"/>
            <a:ext cx="3643312" cy="42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1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400" y="2676525"/>
            <a:ext cx="3532188" cy="230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2" name="TextBox 4"/>
          <p:cNvSpPr txBox="1">
            <a:spLocks noChangeArrowheads="1"/>
          </p:cNvSpPr>
          <p:nvPr/>
        </p:nvSpPr>
        <p:spPr bwMode="auto">
          <a:xfrm>
            <a:off x="1897063" y="2359025"/>
            <a:ext cx="5302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Set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705350" y="2287588"/>
            <a:ext cx="3917950" cy="2722562"/>
            <a:chOff x="4704812" y="2288245"/>
            <a:chExt cx="3918223" cy="2721735"/>
          </a:xfrm>
        </p:grpSpPr>
        <p:pic>
          <p:nvPicPr>
            <p:cNvPr id="58374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769121" y="2713099"/>
              <a:ext cx="3532871" cy="22968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8375" name="TextBox 5"/>
            <p:cNvSpPr txBox="1">
              <a:spLocks noChangeArrowheads="1"/>
            </p:cNvSpPr>
            <p:nvPr/>
          </p:nvSpPr>
          <p:spPr bwMode="auto">
            <a:xfrm>
              <a:off x="4704812" y="2288245"/>
              <a:ext cx="391822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Is this element a member of the set?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73075" y="0"/>
            <a:ext cx="8229600" cy="1143000"/>
          </a:xfrm>
        </p:spPr>
        <p:txBody>
          <a:bodyPr/>
          <a:lstStyle/>
          <a:p>
            <a:r>
              <a:rPr lang="en-US" smtClean="0"/>
              <a:t>Ebbinghaus illusion</a:t>
            </a:r>
          </a:p>
        </p:txBody>
      </p:sp>
      <p:pic>
        <p:nvPicPr>
          <p:cNvPr id="59395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00225" y="998538"/>
            <a:ext cx="4953000" cy="254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24013" y="3832225"/>
            <a:ext cx="7027862" cy="2746375"/>
            <a:chOff x="1624682" y="3832783"/>
            <a:chExt cx="7027472" cy="2745137"/>
          </a:xfrm>
        </p:grpSpPr>
        <p:pic>
          <p:nvPicPr>
            <p:cNvPr id="59398" name="Picture 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624682" y="3832783"/>
              <a:ext cx="5245173" cy="2745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399" name="TextBox 4"/>
            <p:cNvSpPr txBox="1">
              <a:spLocks noChangeArrowheads="1"/>
            </p:cNvSpPr>
            <p:nvPr/>
          </p:nvSpPr>
          <p:spPr bwMode="auto">
            <a:xfrm>
              <a:off x="6812124" y="3991309"/>
              <a:ext cx="184003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Attenuated by</a:t>
              </a:r>
              <a:br>
                <a:rPr lang="en-US"/>
              </a:br>
              <a:r>
                <a:rPr lang="en-US"/>
                <a:t>reducing the set</a:t>
              </a:r>
              <a:br>
                <a:rPr lang="en-US"/>
              </a:br>
              <a:r>
                <a:rPr lang="en-US"/>
                <a:t>grouping.</a:t>
              </a:r>
            </a:p>
          </p:txBody>
        </p:sp>
      </p:grp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6762750" y="1158875"/>
            <a:ext cx="2381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The central circle is judged relative to the set properties of the circles surrounding it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0" y="19050"/>
            <a:ext cx="9144000" cy="1143000"/>
          </a:xfrm>
        </p:spPr>
        <p:txBody>
          <a:bodyPr/>
          <a:lstStyle/>
          <a:p>
            <a:r>
              <a:rPr lang="en-US" smtClean="0"/>
              <a:t>What a model should account for: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9038"/>
            <a:ext cx="8229600" cy="4525962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sz="2400" b="1" smtClean="0"/>
              <a:t>Biological plausibility</a:t>
            </a:r>
            <a:r>
              <a:rPr lang="en-US" sz="2400" smtClean="0"/>
              <a:t>: The stages of the model should be motivated by, and be consistent with, known physiological mechanisms of early vision.</a:t>
            </a:r>
          </a:p>
          <a:p>
            <a:pPr marL="457200" indent="-457200">
              <a:buFontTx/>
              <a:buAutoNum type="arabicPeriod"/>
            </a:pPr>
            <a:endParaRPr lang="en-US" sz="2400" smtClean="0"/>
          </a:p>
          <a:p>
            <a:pPr marL="457200" indent="-457200">
              <a:buFontTx/>
              <a:buNone/>
            </a:pPr>
            <a:r>
              <a:rPr lang="en-US" sz="2400" smtClean="0"/>
              <a:t>2. </a:t>
            </a:r>
            <a:r>
              <a:rPr lang="en-US" sz="2400" b="1" smtClean="0"/>
              <a:t>Generality</a:t>
            </a:r>
            <a:r>
              <a:rPr lang="en-US" sz="2400" smtClean="0"/>
              <a:t>: The model should be general enough that it can be tested on any arbitrary gray-scale image.</a:t>
            </a:r>
          </a:p>
          <a:p>
            <a:pPr marL="457200" indent="-457200">
              <a:buFontTx/>
              <a:buNone/>
            </a:pPr>
            <a:endParaRPr lang="en-US" sz="2400" smtClean="0"/>
          </a:p>
          <a:p>
            <a:pPr marL="457200" indent="-457200">
              <a:buFontTx/>
              <a:buNone/>
            </a:pPr>
            <a:r>
              <a:rPr lang="en-US" sz="2400" smtClean="0"/>
              <a:t>3. </a:t>
            </a:r>
            <a:r>
              <a:rPr lang="en-US" sz="2400" b="1" smtClean="0"/>
              <a:t>Quantitative match with psychophysical data</a:t>
            </a:r>
            <a:r>
              <a:rPr lang="en-US" sz="2400" smtClean="0"/>
              <a:t>: The model should make a quantitative </a:t>
            </a:r>
            <a:r>
              <a:rPr lang="en-US" sz="2400" b="1" smtClean="0"/>
              <a:t>prediction about the salience of the boundary</a:t>
            </a:r>
            <a:r>
              <a:rPr lang="en-US" sz="2400" smtClean="0"/>
              <a:t> between any two textured regions. Rank ordering of the discriminability of different texture pairs should agree with that measured psychophysically.</a:t>
            </a:r>
            <a:endParaRPr lang="en-US" sz="2400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6149975" y="6488113"/>
            <a:ext cx="2994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From Malik &amp; Perona, 1990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33400"/>
            <a:ext cx="8153400" cy="1143000"/>
          </a:xfrm>
        </p:spPr>
        <p:txBody>
          <a:bodyPr/>
          <a:lstStyle/>
          <a:p>
            <a:pPr eaLnBrk="1" hangingPunct="1"/>
            <a:r>
              <a:rPr lang="en-US" smtClean="0"/>
              <a:t>Julesz - Textons</a:t>
            </a:r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9144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 rot="-5400000">
            <a:off x="10668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69" name="Line 5"/>
          <p:cNvSpPr>
            <a:spLocks noChangeShapeType="1"/>
          </p:cNvSpPr>
          <p:nvPr/>
        </p:nvSpPr>
        <p:spPr bwMode="auto">
          <a:xfrm>
            <a:off x="14478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0" name="Line 6"/>
          <p:cNvSpPr>
            <a:spLocks noChangeShapeType="1"/>
          </p:cNvSpPr>
          <p:nvPr/>
        </p:nvSpPr>
        <p:spPr bwMode="auto">
          <a:xfrm rot="-5400000">
            <a:off x="1600200" y="205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1" name="Line 7"/>
          <p:cNvSpPr>
            <a:spLocks noChangeShapeType="1"/>
          </p:cNvSpPr>
          <p:nvPr/>
        </p:nvSpPr>
        <p:spPr bwMode="auto">
          <a:xfrm>
            <a:off x="914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rot="-5400000">
            <a:off x="10668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>
            <a:off x="17526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4" name="Line 10"/>
          <p:cNvSpPr>
            <a:spLocks noChangeShapeType="1"/>
          </p:cNvSpPr>
          <p:nvPr/>
        </p:nvSpPr>
        <p:spPr bwMode="auto">
          <a:xfrm rot="-5400000">
            <a:off x="16002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>
            <a:off x="9144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6" name="Line 12"/>
          <p:cNvSpPr>
            <a:spLocks noChangeShapeType="1"/>
          </p:cNvSpPr>
          <p:nvPr/>
        </p:nvSpPr>
        <p:spPr bwMode="auto">
          <a:xfrm rot="-5400000">
            <a:off x="1066800" y="3429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>
            <a:off x="14478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8" name="Line 14"/>
          <p:cNvSpPr>
            <a:spLocks noChangeShapeType="1"/>
          </p:cNvSpPr>
          <p:nvPr/>
        </p:nvSpPr>
        <p:spPr bwMode="auto">
          <a:xfrm rot="-5400000">
            <a:off x="1600200" y="3124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>
            <a:off x="12192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0" name="Line 16"/>
          <p:cNvSpPr>
            <a:spLocks noChangeShapeType="1"/>
          </p:cNvSpPr>
          <p:nvPr/>
        </p:nvSpPr>
        <p:spPr bwMode="auto">
          <a:xfrm rot="-5400000">
            <a:off x="1066800" y="3962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1" name="Line 17"/>
          <p:cNvSpPr>
            <a:spLocks noChangeShapeType="1"/>
          </p:cNvSpPr>
          <p:nvPr/>
        </p:nvSpPr>
        <p:spPr bwMode="auto">
          <a:xfrm>
            <a:off x="17526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2" name="Line 18"/>
          <p:cNvSpPr>
            <a:spLocks noChangeShapeType="1"/>
          </p:cNvSpPr>
          <p:nvPr/>
        </p:nvSpPr>
        <p:spPr bwMode="auto">
          <a:xfrm rot="-5400000">
            <a:off x="16002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3" name="Line 19"/>
          <p:cNvSpPr>
            <a:spLocks noChangeShapeType="1"/>
          </p:cNvSpPr>
          <p:nvPr/>
        </p:nvSpPr>
        <p:spPr bwMode="auto">
          <a:xfrm rot="-5400000">
            <a:off x="2286000" y="205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 rot="10800000">
            <a:off x="24384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 rot="-5400000">
            <a:off x="28194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6" name="Line 22"/>
          <p:cNvSpPr>
            <a:spLocks noChangeShapeType="1"/>
          </p:cNvSpPr>
          <p:nvPr/>
        </p:nvSpPr>
        <p:spPr bwMode="auto">
          <a:xfrm rot="10800000">
            <a:off x="29718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7" name="Line 23"/>
          <p:cNvSpPr>
            <a:spLocks noChangeShapeType="1"/>
          </p:cNvSpPr>
          <p:nvPr/>
        </p:nvSpPr>
        <p:spPr bwMode="auto">
          <a:xfrm rot="-5400000">
            <a:off x="2286000" y="2895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8" name="Line 24"/>
          <p:cNvSpPr>
            <a:spLocks noChangeShapeType="1"/>
          </p:cNvSpPr>
          <p:nvPr/>
        </p:nvSpPr>
        <p:spPr bwMode="auto">
          <a:xfrm rot="10800000">
            <a:off x="2438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89" name="Line 25"/>
          <p:cNvSpPr>
            <a:spLocks noChangeShapeType="1"/>
          </p:cNvSpPr>
          <p:nvPr/>
        </p:nvSpPr>
        <p:spPr bwMode="auto">
          <a:xfrm rot="-5400000">
            <a:off x="2895600" y="2895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0" name="Line 26"/>
          <p:cNvSpPr>
            <a:spLocks noChangeShapeType="1"/>
          </p:cNvSpPr>
          <p:nvPr/>
        </p:nvSpPr>
        <p:spPr bwMode="auto">
          <a:xfrm rot="10800000">
            <a:off x="27432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1" name="Line 27"/>
          <p:cNvSpPr>
            <a:spLocks noChangeShapeType="1"/>
          </p:cNvSpPr>
          <p:nvPr/>
        </p:nvSpPr>
        <p:spPr bwMode="auto">
          <a:xfrm rot="-5400000">
            <a:off x="2286000" y="3124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2" name="Line 28"/>
          <p:cNvSpPr>
            <a:spLocks noChangeShapeType="1"/>
          </p:cNvSpPr>
          <p:nvPr/>
        </p:nvSpPr>
        <p:spPr bwMode="auto">
          <a:xfrm rot="10800000">
            <a:off x="24384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3" name="Line 29"/>
          <p:cNvSpPr>
            <a:spLocks noChangeShapeType="1"/>
          </p:cNvSpPr>
          <p:nvPr/>
        </p:nvSpPr>
        <p:spPr bwMode="auto">
          <a:xfrm rot="-5400000">
            <a:off x="2819400" y="3352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4" name="Line 30"/>
          <p:cNvSpPr>
            <a:spLocks noChangeShapeType="1"/>
          </p:cNvSpPr>
          <p:nvPr/>
        </p:nvSpPr>
        <p:spPr bwMode="auto">
          <a:xfrm rot="10800000">
            <a:off x="2971800" y="3200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5" name="Line 31"/>
          <p:cNvSpPr>
            <a:spLocks noChangeShapeType="1"/>
          </p:cNvSpPr>
          <p:nvPr/>
        </p:nvSpPr>
        <p:spPr bwMode="auto">
          <a:xfrm rot="-5400000">
            <a:off x="22860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6" name="Line 32"/>
          <p:cNvSpPr>
            <a:spLocks noChangeShapeType="1"/>
          </p:cNvSpPr>
          <p:nvPr/>
        </p:nvSpPr>
        <p:spPr bwMode="auto">
          <a:xfrm rot="10800000">
            <a:off x="21336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7" name="Line 33"/>
          <p:cNvSpPr>
            <a:spLocks noChangeShapeType="1"/>
          </p:cNvSpPr>
          <p:nvPr/>
        </p:nvSpPr>
        <p:spPr bwMode="auto">
          <a:xfrm rot="-5400000">
            <a:off x="2895600" y="3962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8" name="Line 34"/>
          <p:cNvSpPr>
            <a:spLocks noChangeShapeType="1"/>
          </p:cNvSpPr>
          <p:nvPr/>
        </p:nvSpPr>
        <p:spPr bwMode="auto">
          <a:xfrm rot="10800000">
            <a:off x="27432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499" name="Line 35"/>
          <p:cNvSpPr>
            <a:spLocks noChangeShapeType="1"/>
          </p:cNvSpPr>
          <p:nvPr/>
        </p:nvSpPr>
        <p:spPr bwMode="auto">
          <a:xfrm>
            <a:off x="32766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0" name="Line 36"/>
          <p:cNvSpPr>
            <a:spLocks noChangeShapeType="1"/>
          </p:cNvSpPr>
          <p:nvPr/>
        </p:nvSpPr>
        <p:spPr bwMode="auto">
          <a:xfrm rot="-5400000">
            <a:off x="34290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1" name="Line 37"/>
          <p:cNvSpPr>
            <a:spLocks noChangeShapeType="1"/>
          </p:cNvSpPr>
          <p:nvPr/>
        </p:nvSpPr>
        <p:spPr bwMode="auto">
          <a:xfrm>
            <a:off x="38100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2" name="Line 38"/>
          <p:cNvSpPr>
            <a:spLocks noChangeShapeType="1"/>
          </p:cNvSpPr>
          <p:nvPr/>
        </p:nvSpPr>
        <p:spPr bwMode="auto">
          <a:xfrm rot="-5400000">
            <a:off x="3962400" y="205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3" name="Line 39"/>
          <p:cNvSpPr>
            <a:spLocks noChangeShapeType="1"/>
          </p:cNvSpPr>
          <p:nvPr/>
        </p:nvSpPr>
        <p:spPr bwMode="auto">
          <a:xfrm>
            <a:off x="32766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4" name="Line 40"/>
          <p:cNvSpPr>
            <a:spLocks noChangeShapeType="1"/>
          </p:cNvSpPr>
          <p:nvPr/>
        </p:nvSpPr>
        <p:spPr bwMode="auto">
          <a:xfrm rot="-5400000">
            <a:off x="34290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5" name="Line 41"/>
          <p:cNvSpPr>
            <a:spLocks noChangeShapeType="1"/>
          </p:cNvSpPr>
          <p:nvPr/>
        </p:nvSpPr>
        <p:spPr bwMode="auto">
          <a:xfrm>
            <a:off x="41148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6" name="Line 42"/>
          <p:cNvSpPr>
            <a:spLocks noChangeShapeType="1"/>
          </p:cNvSpPr>
          <p:nvPr/>
        </p:nvSpPr>
        <p:spPr bwMode="auto">
          <a:xfrm rot="-5400000">
            <a:off x="39624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7" name="Line 43"/>
          <p:cNvSpPr>
            <a:spLocks noChangeShapeType="1"/>
          </p:cNvSpPr>
          <p:nvPr/>
        </p:nvSpPr>
        <p:spPr bwMode="auto">
          <a:xfrm>
            <a:off x="32766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8" name="Line 44"/>
          <p:cNvSpPr>
            <a:spLocks noChangeShapeType="1"/>
          </p:cNvSpPr>
          <p:nvPr/>
        </p:nvSpPr>
        <p:spPr bwMode="auto">
          <a:xfrm rot="-5400000">
            <a:off x="3429000" y="3429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09" name="Line 45"/>
          <p:cNvSpPr>
            <a:spLocks noChangeShapeType="1"/>
          </p:cNvSpPr>
          <p:nvPr/>
        </p:nvSpPr>
        <p:spPr bwMode="auto">
          <a:xfrm>
            <a:off x="38100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0" name="Line 46"/>
          <p:cNvSpPr>
            <a:spLocks noChangeShapeType="1"/>
          </p:cNvSpPr>
          <p:nvPr/>
        </p:nvSpPr>
        <p:spPr bwMode="auto">
          <a:xfrm rot="-5400000">
            <a:off x="3962400" y="3124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1" name="Line 47"/>
          <p:cNvSpPr>
            <a:spLocks noChangeShapeType="1"/>
          </p:cNvSpPr>
          <p:nvPr/>
        </p:nvSpPr>
        <p:spPr bwMode="auto">
          <a:xfrm>
            <a:off x="35814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2" name="Line 48"/>
          <p:cNvSpPr>
            <a:spLocks noChangeShapeType="1"/>
          </p:cNvSpPr>
          <p:nvPr/>
        </p:nvSpPr>
        <p:spPr bwMode="auto">
          <a:xfrm rot="-5400000">
            <a:off x="3429000" y="3962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3" name="Line 49"/>
          <p:cNvSpPr>
            <a:spLocks noChangeShapeType="1"/>
          </p:cNvSpPr>
          <p:nvPr/>
        </p:nvSpPr>
        <p:spPr bwMode="auto">
          <a:xfrm>
            <a:off x="41148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4" name="Line 50"/>
          <p:cNvSpPr>
            <a:spLocks noChangeShapeType="1"/>
          </p:cNvSpPr>
          <p:nvPr/>
        </p:nvSpPr>
        <p:spPr bwMode="auto">
          <a:xfrm rot="-5400000">
            <a:off x="39624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5" name="Line 51"/>
          <p:cNvSpPr>
            <a:spLocks noChangeShapeType="1"/>
          </p:cNvSpPr>
          <p:nvPr/>
        </p:nvSpPr>
        <p:spPr bwMode="auto">
          <a:xfrm>
            <a:off x="9906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6" name="Line 52"/>
          <p:cNvSpPr>
            <a:spLocks noChangeShapeType="1"/>
          </p:cNvSpPr>
          <p:nvPr/>
        </p:nvSpPr>
        <p:spPr bwMode="auto">
          <a:xfrm rot="-5400000">
            <a:off x="11430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7" name="Line 53"/>
          <p:cNvSpPr>
            <a:spLocks noChangeShapeType="1"/>
          </p:cNvSpPr>
          <p:nvPr/>
        </p:nvSpPr>
        <p:spPr bwMode="auto">
          <a:xfrm>
            <a:off x="15240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8" name="Line 54"/>
          <p:cNvSpPr>
            <a:spLocks noChangeShapeType="1"/>
          </p:cNvSpPr>
          <p:nvPr/>
        </p:nvSpPr>
        <p:spPr bwMode="auto">
          <a:xfrm rot="-5400000">
            <a:off x="1676400" y="4267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19" name="Line 55"/>
          <p:cNvSpPr>
            <a:spLocks noChangeShapeType="1"/>
          </p:cNvSpPr>
          <p:nvPr/>
        </p:nvSpPr>
        <p:spPr bwMode="auto">
          <a:xfrm>
            <a:off x="9906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0" name="Line 56"/>
          <p:cNvSpPr>
            <a:spLocks noChangeShapeType="1"/>
          </p:cNvSpPr>
          <p:nvPr/>
        </p:nvSpPr>
        <p:spPr bwMode="auto">
          <a:xfrm rot="-5400000">
            <a:off x="11430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1" name="Line 57"/>
          <p:cNvSpPr>
            <a:spLocks noChangeShapeType="1"/>
          </p:cNvSpPr>
          <p:nvPr/>
        </p:nvSpPr>
        <p:spPr bwMode="auto">
          <a:xfrm>
            <a:off x="18288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2" name="Line 58"/>
          <p:cNvSpPr>
            <a:spLocks noChangeShapeType="1"/>
          </p:cNvSpPr>
          <p:nvPr/>
        </p:nvSpPr>
        <p:spPr bwMode="auto">
          <a:xfrm rot="-5400000">
            <a:off x="16764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3" name="Line 59"/>
          <p:cNvSpPr>
            <a:spLocks noChangeShapeType="1"/>
          </p:cNvSpPr>
          <p:nvPr/>
        </p:nvSpPr>
        <p:spPr bwMode="auto">
          <a:xfrm>
            <a:off x="9906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4" name="Line 60"/>
          <p:cNvSpPr>
            <a:spLocks noChangeShapeType="1"/>
          </p:cNvSpPr>
          <p:nvPr/>
        </p:nvSpPr>
        <p:spPr bwMode="auto">
          <a:xfrm rot="-5400000">
            <a:off x="11430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5" name="Line 61"/>
          <p:cNvSpPr>
            <a:spLocks noChangeShapeType="1"/>
          </p:cNvSpPr>
          <p:nvPr/>
        </p:nvSpPr>
        <p:spPr bwMode="auto">
          <a:xfrm>
            <a:off x="15240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6" name="Line 62"/>
          <p:cNvSpPr>
            <a:spLocks noChangeShapeType="1"/>
          </p:cNvSpPr>
          <p:nvPr/>
        </p:nvSpPr>
        <p:spPr bwMode="auto">
          <a:xfrm rot="-5400000">
            <a:off x="1676400" y="5334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7" name="Line 63"/>
          <p:cNvSpPr>
            <a:spLocks noChangeShapeType="1"/>
          </p:cNvSpPr>
          <p:nvPr/>
        </p:nvSpPr>
        <p:spPr bwMode="auto">
          <a:xfrm>
            <a:off x="12954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8" name="Line 64"/>
          <p:cNvSpPr>
            <a:spLocks noChangeShapeType="1"/>
          </p:cNvSpPr>
          <p:nvPr/>
        </p:nvSpPr>
        <p:spPr bwMode="auto">
          <a:xfrm rot="-5400000">
            <a:off x="11430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29" name="Line 65"/>
          <p:cNvSpPr>
            <a:spLocks noChangeShapeType="1"/>
          </p:cNvSpPr>
          <p:nvPr/>
        </p:nvSpPr>
        <p:spPr bwMode="auto">
          <a:xfrm>
            <a:off x="18288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0" name="Line 66"/>
          <p:cNvSpPr>
            <a:spLocks noChangeShapeType="1"/>
          </p:cNvSpPr>
          <p:nvPr/>
        </p:nvSpPr>
        <p:spPr bwMode="auto">
          <a:xfrm rot="-5400000">
            <a:off x="1676400" y="586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1" name="Line 67"/>
          <p:cNvSpPr>
            <a:spLocks noChangeShapeType="1"/>
          </p:cNvSpPr>
          <p:nvPr/>
        </p:nvSpPr>
        <p:spPr bwMode="auto">
          <a:xfrm rot="-5400000">
            <a:off x="2362200" y="4267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2" name="Line 68"/>
          <p:cNvSpPr>
            <a:spLocks noChangeShapeType="1"/>
          </p:cNvSpPr>
          <p:nvPr/>
        </p:nvSpPr>
        <p:spPr bwMode="auto">
          <a:xfrm rot="10800000">
            <a:off x="25146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3" name="Line 69"/>
          <p:cNvSpPr>
            <a:spLocks noChangeShapeType="1"/>
          </p:cNvSpPr>
          <p:nvPr/>
        </p:nvSpPr>
        <p:spPr bwMode="auto">
          <a:xfrm rot="-5400000">
            <a:off x="28956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4" name="Line 70"/>
          <p:cNvSpPr>
            <a:spLocks noChangeShapeType="1"/>
          </p:cNvSpPr>
          <p:nvPr/>
        </p:nvSpPr>
        <p:spPr bwMode="auto">
          <a:xfrm rot="10800000">
            <a:off x="30480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5" name="Line 71"/>
          <p:cNvSpPr>
            <a:spLocks noChangeShapeType="1"/>
          </p:cNvSpPr>
          <p:nvPr/>
        </p:nvSpPr>
        <p:spPr bwMode="auto">
          <a:xfrm rot="-5400000">
            <a:off x="2362200" y="5105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6" name="Line 72"/>
          <p:cNvSpPr>
            <a:spLocks noChangeShapeType="1"/>
          </p:cNvSpPr>
          <p:nvPr/>
        </p:nvSpPr>
        <p:spPr bwMode="auto">
          <a:xfrm rot="10800000">
            <a:off x="25146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7" name="Line 73"/>
          <p:cNvSpPr>
            <a:spLocks noChangeShapeType="1"/>
          </p:cNvSpPr>
          <p:nvPr/>
        </p:nvSpPr>
        <p:spPr bwMode="auto">
          <a:xfrm rot="-5400000">
            <a:off x="2971800" y="5105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8" name="Line 74"/>
          <p:cNvSpPr>
            <a:spLocks noChangeShapeType="1"/>
          </p:cNvSpPr>
          <p:nvPr/>
        </p:nvSpPr>
        <p:spPr bwMode="auto">
          <a:xfrm rot="10800000">
            <a:off x="28194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39" name="Line 75"/>
          <p:cNvSpPr>
            <a:spLocks noChangeShapeType="1"/>
          </p:cNvSpPr>
          <p:nvPr/>
        </p:nvSpPr>
        <p:spPr bwMode="auto">
          <a:xfrm rot="-5400000">
            <a:off x="2362200" y="5334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0" name="Line 76"/>
          <p:cNvSpPr>
            <a:spLocks noChangeShapeType="1"/>
          </p:cNvSpPr>
          <p:nvPr/>
        </p:nvSpPr>
        <p:spPr bwMode="auto">
          <a:xfrm rot="10800000">
            <a:off x="25146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1" name="Line 77"/>
          <p:cNvSpPr>
            <a:spLocks noChangeShapeType="1"/>
          </p:cNvSpPr>
          <p:nvPr/>
        </p:nvSpPr>
        <p:spPr bwMode="auto">
          <a:xfrm rot="-5400000">
            <a:off x="2895600" y="5562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2" name="Line 78"/>
          <p:cNvSpPr>
            <a:spLocks noChangeShapeType="1"/>
          </p:cNvSpPr>
          <p:nvPr/>
        </p:nvSpPr>
        <p:spPr bwMode="auto">
          <a:xfrm rot="10800000">
            <a:off x="3048000" y="5410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3" name="Line 79"/>
          <p:cNvSpPr>
            <a:spLocks noChangeShapeType="1"/>
          </p:cNvSpPr>
          <p:nvPr/>
        </p:nvSpPr>
        <p:spPr bwMode="auto">
          <a:xfrm rot="-5400000">
            <a:off x="2362200" y="586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4" name="Line 80"/>
          <p:cNvSpPr>
            <a:spLocks noChangeShapeType="1"/>
          </p:cNvSpPr>
          <p:nvPr/>
        </p:nvSpPr>
        <p:spPr bwMode="auto">
          <a:xfrm rot="10800000">
            <a:off x="22098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5" name="Line 81"/>
          <p:cNvSpPr>
            <a:spLocks noChangeShapeType="1"/>
          </p:cNvSpPr>
          <p:nvPr/>
        </p:nvSpPr>
        <p:spPr bwMode="auto">
          <a:xfrm rot="-5400000">
            <a:off x="29718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6" name="Line 82"/>
          <p:cNvSpPr>
            <a:spLocks noChangeShapeType="1"/>
          </p:cNvSpPr>
          <p:nvPr/>
        </p:nvSpPr>
        <p:spPr bwMode="auto">
          <a:xfrm rot="10800000">
            <a:off x="28194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7" name="Line 83"/>
          <p:cNvSpPr>
            <a:spLocks noChangeShapeType="1"/>
          </p:cNvSpPr>
          <p:nvPr/>
        </p:nvSpPr>
        <p:spPr bwMode="auto">
          <a:xfrm>
            <a:off x="33528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8" name="Line 84"/>
          <p:cNvSpPr>
            <a:spLocks noChangeShapeType="1"/>
          </p:cNvSpPr>
          <p:nvPr/>
        </p:nvSpPr>
        <p:spPr bwMode="auto">
          <a:xfrm rot="-5400000">
            <a:off x="35052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49" name="Line 85"/>
          <p:cNvSpPr>
            <a:spLocks noChangeShapeType="1"/>
          </p:cNvSpPr>
          <p:nvPr/>
        </p:nvSpPr>
        <p:spPr bwMode="auto">
          <a:xfrm>
            <a:off x="38862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0" name="Line 86"/>
          <p:cNvSpPr>
            <a:spLocks noChangeShapeType="1"/>
          </p:cNvSpPr>
          <p:nvPr/>
        </p:nvSpPr>
        <p:spPr bwMode="auto">
          <a:xfrm rot="-5400000">
            <a:off x="4038600" y="4267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1" name="Line 87"/>
          <p:cNvSpPr>
            <a:spLocks noChangeShapeType="1"/>
          </p:cNvSpPr>
          <p:nvPr/>
        </p:nvSpPr>
        <p:spPr bwMode="auto">
          <a:xfrm>
            <a:off x="33528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2" name="Line 88"/>
          <p:cNvSpPr>
            <a:spLocks noChangeShapeType="1"/>
          </p:cNvSpPr>
          <p:nvPr/>
        </p:nvSpPr>
        <p:spPr bwMode="auto">
          <a:xfrm rot="-5400000">
            <a:off x="35052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3" name="Line 89"/>
          <p:cNvSpPr>
            <a:spLocks noChangeShapeType="1"/>
          </p:cNvSpPr>
          <p:nvPr/>
        </p:nvSpPr>
        <p:spPr bwMode="auto">
          <a:xfrm>
            <a:off x="41910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4" name="Line 90"/>
          <p:cNvSpPr>
            <a:spLocks noChangeShapeType="1"/>
          </p:cNvSpPr>
          <p:nvPr/>
        </p:nvSpPr>
        <p:spPr bwMode="auto">
          <a:xfrm rot="-5400000">
            <a:off x="40386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5" name="Line 91"/>
          <p:cNvSpPr>
            <a:spLocks noChangeShapeType="1"/>
          </p:cNvSpPr>
          <p:nvPr/>
        </p:nvSpPr>
        <p:spPr bwMode="auto">
          <a:xfrm>
            <a:off x="33528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6" name="Line 92"/>
          <p:cNvSpPr>
            <a:spLocks noChangeShapeType="1"/>
          </p:cNvSpPr>
          <p:nvPr/>
        </p:nvSpPr>
        <p:spPr bwMode="auto">
          <a:xfrm rot="-5400000">
            <a:off x="35052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7" name="Line 93"/>
          <p:cNvSpPr>
            <a:spLocks noChangeShapeType="1"/>
          </p:cNvSpPr>
          <p:nvPr/>
        </p:nvSpPr>
        <p:spPr bwMode="auto">
          <a:xfrm>
            <a:off x="38862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8" name="Line 94"/>
          <p:cNvSpPr>
            <a:spLocks noChangeShapeType="1"/>
          </p:cNvSpPr>
          <p:nvPr/>
        </p:nvSpPr>
        <p:spPr bwMode="auto">
          <a:xfrm rot="-5400000">
            <a:off x="4038600" y="5334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59" name="Line 95"/>
          <p:cNvSpPr>
            <a:spLocks noChangeShapeType="1"/>
          </p:cNvSpPr>
          <p:nvPr/>
        </p:nvSpPr>
        <p:spPr bwMode="auto">
          <a:xfrm>
            <a:off x="36576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0" name="Line 96"/>
          <p:cNvSpPr>
            <a:spLocks noChangeShapeType="1"/>
          </p:cNvSpPr>
          <p:nvPr/>
        </p:nvSpPr>
        <p:spPr bwMode="auto">
          <a:xfrm rot="-5400000">
            <a:off x="35052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1" name="Line 97"/>
          <p:cNvSpPr>
            <a:spLocks noChangeShapeType="1"/>
          </p:cNvSpPr>
          <p:nvPr/>
        </p:nvSpPr>
        <p:spPr bwMode="auto">
          <a:xfrm>
            <a:off x="41910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2" name="Line 98"/>
          <p:cNvSpPr>
            <a:spLocks noChangeShapeType="1"/>
          </p:cNvSpPr>
          <p:nvPr/>
        </p:nvSpPr>
        <p:spPr bwMode="auto">
          <a:xfrm rot="-5400000">
            <a:off x="4038600" y="586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3" name="Line 99"/>
          <p:cNvSpPr>
            <a:spLocks noChangeShapeType="1"/>
          </p:cNvSpPr>
          <p:nvPr/>
        </p:nvSpPr>
        <p:spPr bwMode="auto">
          <a:xfrm>
            <a:off x="45720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4" name="Line 100"/>
          <p:cNvSpPr>
            <a:spLocks noChangeShapeType="1"/>
          </p:cNvSpPr>
          <p:nvPr/>
        </p:nvSpPr>
        <p:spPr bwMode="auto">
          <a:xfrm rot="-5400000">
            <a:off x="45720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5" name="Line 101"/>
          <p:cNvSpPr>
            <a:spLocks noChangeShapeType="1"/>
          </p:cNvSpPr>
          <p:nvPr/>
        </p:nvSpPr>
        <p:spPr bwMode="auto">
          <a:xfrm>
            <a:off x="49530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6" name="Line 102"/>
          <p:cNvSpPr>
            <a:spLocks noChangeShapeType="1"/>
          </p:cNvSpPr>
          <p:nvPr/>
        </p:nvSpPr>
        <p:spPr bwMode="auto">
          <a:xfrm rot="-5400000">
            <a:off x="51054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7" name="Line 103"/>
          <p:cNvSpPr>
            <a:spLocks noChangeShapeType="1"/>
          </p:cNvSpPr>
          <p:nvPr/>
        </p:nvSpPr>
        <p:spPr bwMode="auto">
          <a:xfrm>
            <a:off x="44196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8" name="Line 104"/>
          <p:cNvSpPr>
            <a:spLocks noChangeShapeType="1"/>
          </p:cNvSpPr>
          <p:nvPr/>
        </p:nvSpPr>
        <p:spPr bwMode="auto">
          <a:xfrm rot="-5400000">
            <a:off x="45720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69" name="Line 105"/>
          <p:cNvSpPr>
            <a:spLocks noChangeShapeType="1"/>
          </p:cNvSpPr>
          <p:nvPr/>
        </p:nvSpPr>
        <p:spPr bwMode="auto">
          <a:xfrm>
            <a:off x="5105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0" name="Line 106"/>
          <p:cNvSpPr>
            <a:spLocks noChangeShapeType="1"/>
          </p:cNvSpPr>
          <p:nvPr/>
        </p:nvSpPr>
        <p:spPr bwMode="auto">
          <a:xfrm rot="-5400000">
            <a:off x="51054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1" name="Line 107"/>
          <p:cNvSpPr>
            <a:spLocks noChangeShapeType="1"/>
          </p:cNvSpPr>
          <p:nvPr/>
        </p:nvSpPr>
        <p:spPr bwMode="auto">
          <a:xfrm>
            <a:off x="44196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2" name="Line 108"/>
          <p:cNvSpPr>
            <a:spLocks noChangeShapeType="1"/>
          </p:cNvSpPr>
          <p:nvPr/>
        </p:nvSpPr>
        <p:spPr bwMode="auto">
          <a:xfrm rot="-5400000">
            <a:off x="45720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3" name="Line 109"/>
          <p:cNvSpPr>
            <a:spLocks noChangeShapeType="1"/>
          </p:cNvSpPr>
          <p:nvPr/>
        </p:nvSpPr>
        <p:spPr bwMode="auto">
          <a:xfrm>
            <a:off x="49530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4" name="Line 110"/>
          <p:cNvSpPr>
            <a:spLocks noChangeShapeType="1"/>
          </p:cNvSpPr>
          <p:nvPr/>
        </p:nvSpPr>
        <p:spPr bwMode="auto">
          <a:xfrm rot="-5400000">
            <a:off x="51054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5" name="Line 111"/>
          <p:cNvSpPr>
            <a:spLocks noChangeShapeType="1"/>
          </p:cNvSpPr>
          <p:nvPr/>
        </p:nvSpPr>
        <p:spPr bwMode="auto">
          <a:xfrm>
            <a:off x="45720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6" name="Line 112"/>
          <p:cNvSpPr>
            <a:spLocks noChangeShapeType="1"/>
          </p:cNvSpPr>
          <p:nvPr/>
        </p:nvSpPr>
        <p:spPr bwMode="auto">
          <a:xfrm rot="-5400000">
            <a:off x="4572000" y="3962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7" name="Line 113"/>
          <p:cNvSpPr>
            <a:spLocks noChangeShapeType="1"/>
          </p:cNvSpPr>
          <p:nvPr/>
        </p:nvSpPr>
        <p:spPr bwMode="auto">
          <a:xfrm>
            <a:off x="51054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8" name="Line 114"/>
          <p:cNvSpPr>
            <a:spLocks noChangeShapeType="1"/>
          </p:cNvSpPr>
          <p:nvPr/>
        </p:nvSpPr>
        <p:spPr bwMode="auto">
          <a:xfrm rot="-5400000">
            <a:off x="51054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79" name="Line 115"/>
          <p:cNvSpPr>
            <a:spLocks noChangeShapeType="1"/>
          </p:cNvSpPr>
          <p:nvPr/>
        </p:nvSpPr>
        <p:spPr bwMode="auto">
          <a:xfrm rot="-5400000">
            <a:off x="5715000" y="205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0" name="Line 116"/>
          <p:cNvSpPr>
            <a:spLocks noChangeShapeType="1"/>
          </p:cNvSpPr>
          <p:nvPr/>
        </p:nvSpPr>
        <p:spPr bwMode="auto">
          <a:xfrm rot="10800000">
            <a:off x="57150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1" name="Line 117"/>
          <p:cNvSpPr>
            <a:spLocks noChangeShapeType="1"/>
          </p:cNvSpPr>
          <p:nvPr/>
        </p:nvSpPr>
        <p:spPr bwMode="auto">
          <a:xfrm rot="-5400000">
            <a:off x="63246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2" name="Line 118"/>
          <p:cNvSpPr>
            <a:spLocks noChangeShapeType="1"/>
          </p:cNvSpPr>
          <p:nvPr/>
        </p:nvSpPr>
        <p:spPr bwMode="auto">
          <a:xfrm rot="10800000">
            <a:off x="63246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3" name="Line 119"/>
          <p:cNvSpPr>
            <a:spLocks noChangeShapeType="1"/>
          </p:cNvSpPr>
          <p:nvPr/>
        </p:nvSpPr>
        <p:spPr bwMode="auto">
          <a:xfrm rot="-5400000">
            <a:off x="57150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4" name="Line 120"/>
          <p:cNvSpPr>
            <a:spLocks noChangeShapeType="1"/>
          </p:cNvSpPr>
          <p:nvPr/>
        </p:nvSpPr>
        <p:spPr bwMode="auto">
          <a:xfrm rot="10800000">
            <a:off x="5867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5" name="Line 121"/>
          <p:cNvSpPr>
            <a:spLocks noChangeShapeType="1"/>
          </p:cNvSpPr>
          <p:nvPr/>
        </p:nvSpPr>
        <p:spPr bwMode="auto">
          <a:xfrm rot="-5400000">
            <a:off x="64008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6" name="Line 122"/>
          <p:cNvSpPr>
            <a:spLocks noChangeShapeType="1"/>
          </p:cNvSpPr>
          <p:nvPr/>
        </p:nvSpPr>
        <p:spPr bwMode="auto">
          <a:xfrm rot="10800000">
            <a:off x="62484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7" name="Line 123"/>
          <p:cNvSpPr>
            <a:spLocks noChangeShapeType="1"/>
          </p:cNvSpPr>
          <p:nvPr/>
        </p:nvSpPr>
        <p:spPr bwMode="auto">
          <a:xfrm rot="-5400000">
            <a:off x="5715000" y="3124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8" name="Line 124"/>
          <p:cNvSpPr>
            <a:spLocks noChangeShapeType="1"/>
          </p:cNvSpPr>
          <p:nvPr/>
        </p:nvSpPr>
        <p:spPr bwMode="auto">
          <a:xfrm rot="10800000">
            <a:off x="57150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89" name="Line 125"/>
          <p:cNvSpPr>
            <a:spLocks noChangeShapeType="1"/>
          </p:cNvSpPr>
          <p:nvPr/>
        </p:nvSpPr>
        <p:spPr bwMode="auto">
          <a:xfrm rot="-5400000">
            <a:off x="6324600" y="3200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0" name="Line 126"/>
          <p:cNvSpPr>
            <a:spLocks noChangeShapeType="1"/>
          </p:cNvSpPr>
          <p:nvPr/>
        </p:nvSpPr>
        <p:spPr bwMode="auto">
          <a:xfrm rot="10800000">
            <a:off x="6477000" y="3200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1" name="Line 127"/>
          <p:cNvSpPr>
            <a:spLocks noChangeShapeType="1"/>
          </p:cNvSpPr>
          <p:nvPr/>
        </p:nvSpPr>
        <p:spPr bwMode="auto">
          <a:xfrm rot="-5400000">
            <a:off x="57150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2" name="Line 128"/>
          <p:cNvSpPr>
            <a:spLocks noChangeShapeType="1"/>
          </p:cNvSpPr>
          <p:nvPr/>
        </p:nvSpPr>
        <p:spPr bwMode="auto">
          <a:xfrm rot="10800000">
            <a:off x="57150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3" name="Line 129"/>
          <p:cNvSpPr>
            <a:spLocks noChangeShapeType="1"/>
          </p:cNvSpPr>
          <p:nvPr/>
        </p:nvSpPr>
        <p:spPr bwMode="auto">
          <a:xfrm rot="-5400000">
            <a:off x="64008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4" name="Line 130"/>
          <p:cNvSpPr>
            <a:spLocks noChangeShapeType="1"/>
          </p:cNvSpPr>
          <p:nvPr/>
        </p:nvSpPr>
        <p:spPr bwMode="auto">
          <a:xfrm rot="10800000">
            <a:off x="62484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5" name="Line 131"/>
          <p:cNvSpPr>
            <a:spLocks noChangeShapeType="1"/>
          </p:cNvSpPr>
          <p:nvPr/>
        </p:nvSpPr>
        <p:spPr bwMode="auto">
          <a:xfrm>
            <a:off x="69342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6" name="Line 132"/>
          <p:cNvSpPr>
            <a:spLocks noChangeShapeType="1"/>
          </p:cNvSpPr>
          <p:nvPr/>
        </p:nvSpPr>
        <p:spPr bwMode="auto">
          <a:xfrm rot="-5400000">
            <a:off x="6934200" y="236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7" name="Line 133"/>
          <p:cNvSpPr>
            <a:spLocks noChangeShapeType="1"/>
          </p:cNvSpPr>
          <p:nvPr/>
        </p:nvSpPr>
        <p:spPr bwMode="auto">
          <a:xfrm>
            <a:off x="73152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8" name="Line 134"/>
          <p:cNvSpPr>
            <a:spLocks noChangeShapeType="1"/>
          </p:cNvSpPr>
          <p:nvPr/>
        </p:nvSpPr>
        <p:spPr bwMode="auto">
          <a:xfrm rot="-5400000">
            <a:off x="7467600" y="220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599" name="Line 135"/>
          <p:cNvSpPr>
            <a:spLocks noChangeShapeType="1"/>
          </p:cNvSpPr>
          <p:nvPr/>
        </p:nvSpPr>
        <p:spPr bwMode="auto">
          <a:xfrm>
            <a:off x="67818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0" name="Line 136"/>
          <p:cNvSpPr>
            <a:spLocks noChangeShapeType="1"/>
          </p:cNvSpPr>
          <p:nvPr/>
        </p:nvSpPr>
        <p:spPr bwMode="auto">
          <a:xfrm rot="-5400000">
            <a:off x="69342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1" name="Line 137"/>
          <p:cNvSpPr>
            <a:spLocks noChangeShapeType="1"/>
          </p:cNvSpPr>
          <p:nvPr/>
        </p:nvSpPr>
        <p:spPr bwMode="auto">
          <a:xfrm>
            <a:off x="7467600" y="2743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2" name="Line 138"/>
          <p:cNvSpPr>
            <a:spLocks noChangeShapeType="1"/>
          </p:cNvSpPr>
          <p:nvPr/>
        </p:nvSpPr>
        <p:spPr bwMode="auto">
          <a:xfrm rot="-5400000">
            <a:off x="7467600" y="2590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3" name="Line 139"/>
          <p:cNvSpPr>
            <a:spLocks noChangeShapeType="1"/>
          </p:cNvSpPr>
          <p:nvPr/>
        </p:nvSpPr>
        <p:spPr bwMode="auto">
          <a:xfrm>
            <a:off x="67818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4" name="Line 140"/>
          <p:cNvSpPr>
            <a:spLocks noChangeShapeType="1"/>
          </p:cNvSpPr>
          <p:nvPr/>
        </p:nvSpPr>
        <p:spPr bwMode="auto">
          <a:xfrm rot="-5400000">
            <a:off x="69342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5" name="Line 141"/>
          <p:cNvSpPr>
            <a:spLocks noChangeShapeType="1"/>
          </p:cNvSpPr>
          <p:nvPr/>
        </p:nvSpPr>
        <p:spPr bwMode="auto">
          <a:xfrm>
            <a:off x="7467600" y="3276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6" name="Line 142"/>
          <p:cNvSpPr>
            <a:spLocks noChangeShapeType="1"/>
          </p:cNvSpPr>
          <p:nvPr/>
        </p:nvSpPr>
        <p:spPr bwMode="auto">
          <a:xfrm rot="-5400000">
            <a:off x="7467600" y="3124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7" name="Line 143"/>
          <p:cNvSpPr>
            <a:spLocks noChangeShapeType="1"/>
          </p:cNvSpPr>
          <p:nvPr/>
        </p:nvSpPr>
        <p:spPr bwMode="auto">
          <a:xfrm>
            <a:off x="69342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8" name="Line 144"/>
          <p:cNvSpPr>
            <a:spLocks noChangeShapeType="1"/>
          </p:cNvSpPr>
          <p:nvPr/>
        </p:nvSpPr>
        <p:spPr bwMode="auto">
          <a:xfrm rot="-5400000">
            <a:off x="6934200" y="3962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09" name="Line 145"/>
          <p:cNvSpPr>
            <a:spLocks noChangeShapeType="1"/>
          </p:cNvSpPr>
          <p:nvPr/>
        </p:nvSpPr>
        <p:spPr bwMode="auto">
          <a:xfrm>
            <a:off x="7467600" y="3810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0" name="Line 146"/>
          <p:cNvSpPr>
            <a:spLocks noChangeShapeType="1"/>
          </p:cNvSpPr>
          <p:nvPr/>
        </p:nvSpPr>
        <p:spPr bwMode="auto">
          <a:xfrm rot="-5400000">
            <a:off x="7467600" y="3657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1" name="Line 147"/>
          <p:cNvSpPr>
            <a:spLocks noChangeShapeType="1"/>
          </p:cNvSpPr>
          <p:nvPr/>
        </p:nvSpPr>
        <p:spPr bwMode="auto">
          <a:xfrm>
            <a:off x="46482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2" name="Line 148"/>
          <p:cNvSpPr>
            <a:spLocks noChangeShapeType="1"/>
          </p:cNvSpPr>
          <p:nvPr/>
        </p:nvSpPr>
        <p:spPr bwMode="auto">
          <a:xfrm rot="-5400000">
            <a:off x="46482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3" name="Line 149"/>
          <p:cNvSpPr>
            <a:spLocks noChangeShapeType="1"/>
          </p:cNvSpPr>
          <p:nvPr/>
        </p:nvSpPr>
        <p:spPr bwMode="auto">
          <a:xfrm>
            <a:off x="51816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4" name="Line 150"/>
          <p:cNvSpPr>
            <a:spLocks noChangeShapeType="1"/>
          </p:cNvSpPr>
          <p:nvPr/>
        </p:nvSpPr>
        <p:spPr bwMode="auto">
          <a:xfrm rot="-5400000">
            <a:off x="5181600" y="4267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5" name="Line 151"/>
          <p:cNvSpPr>
            <a:spLocks noChangeShapeType="1"/>
          </p:cNvSpPr>
          <p:nvPr/>
        </p:nvSpPr>
        <p:spPr bwMode="auto">
          <a:xfrm>
            <a:off x="44958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6" name="Line 152"/>
          <p:cNvSpPr>
            <a:spLocks noChangeShapeType="1"/>
          </p:cNvSpPr>
          <p:nvPr/>
        </p:nvSpPr>
        <p:spPr bwMode="auto">
          <a:xfrm rot="-5400000">
            <a:off x="46482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7" name="Line 153"/>
          <p:cNvSpPr>
            <a:spLocks noChangeShapeType="1"/>
          </p:cNvSpPr>
          <p:nvPr/>
        </p:nvSpPr>
        <p:spPr bwMode="auto">
          <a:xfrm>
            <a:off x="51816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8" name="Line 154"/>
          <p:cNvSpPr>
            <a:spLocks noChangeShapeType="1"/>
          </p:cNvSpPr>
          <p:nvPr/>
        </p:nvSpPr>
        <p:spPr bwMode="auto">
          <a:xfrm rot="-5400000">
            <a:off x="51816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19" name="Line 155"/>
          <p:cNvSpPr>
            <a:spLocks noChangeShapeType="1"/>
          </p:cNvSpPr>
          <p:nvPr/>
        </p:nvSpPr>
        <p:spPr bwMode="auto">
          <a:xfrm>
            <a:off x="46482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0" name="Line 156"/>
          <p:cNvSpPr>
            <a:spLocks noChangeShapeType="1"/>
          </p:cNvSpPr>
          <p:nvPr/>
        </p:nvSpPr>
        <p:spPr bwMode="auto">
          <a:xfrm rot="-5400000">
            <a:off x="46482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1" name="Line 157"/>
          <p:cNvSpPr>
            <a:spLocks noChangeShapeType="1"/>
          </p:cNvSpPr>
          <p:nvPr/>
        </p:nvSpPr>
        <p:spPr bwMode="auto">
          <a:xfrm>
            <a:off x="50292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2" name="Line 158"/>
          <p:cNvSpPr>
            <a:spLocks noChangeShapeType="1"/>
          </p:cNvSpPr>
          <p:nvPr/>
        </p:nvSpPr>
        <p:spPr bwMode="auto">
          <a:xfrm rot="-5400000">
            <a:off x="51816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3" name="Line 159"/>
          <p:cNvSpPr>
            <a:spLocks noChangeShapeType="1"/>
          </p:cNvSpPr>
          <p:nvPr/>
        </p:nvSpPr>
        <p:spPr bwMode="auto">
          <a:xfrm>
            <a:off x="46482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4" name="Line 160"/>
          <p:cNvSpPr>
            <a:spLocks noChangeShapeType="1"/>
          </p:cNvSpPr>
          <p:nvPr/>
        </p:nvSpPr>
        <p:spPr bwMode="auto">
          <a:xfrm rot="-5400000">
            <a:off x="46482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5" name="Line 161"/>
          <p:cNvSpPr>
            <a:spLocks noChangeShapeType="1"/>
          </p:cNvSpPr>
          <p:nvPr/>
        </p:nvSpPr>
        <p:spPr bwMode="auto">
          <a:xfrm>
            <a:off x="53340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6" name="Line 162"/>
          <p:cNvSpPr>
            <a:spLocks noChangeShapeType="1"/>
          </p:cNvSpPr>
          <p:nvPr/>
        </p:nvSpPr>
        <p:spPr bwMode="auto">
          <a:xfrm rot="-5400000">
            <a:off x="51816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7" name="Line 163"/>
          <p:cNvSpPr>
            <a:spLocks noChangeShapeType="1"/>
          </p:cNvSpPr>
          <p:nvPr/>
        </p:nvSpPr>
        <p:spPr bwMode="auto">
          <a:xfrm rot="-5400000">
            <a:off x="57912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8" name="Line 164"/>
          <p:cNvSpPr>
            <a:spLocks noChangeShapeType="1"/>
          </p:cNvSpPr>
          <p:nvPr/>
        </p:nvSpPr>
        <p:spPr bwMode="auto">
          <a:xfrm rot="10800000">
            <a:off x="59436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29" name="Line 165"/>
          <p:cNvSpPr>
            <a:spLocks noChangeShapeType="1"/>
          </p:cNvSpPr>
          <p:nvPr/>
        </p:nvSpPr>
        <p:spPr bwMode="auto">
          <a:xfrm rot="-5400000">
            <a:off x="6400800" y="4572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0" name="Line 166"/>
          <p:cNvSpPr>
            <a:spLocks noChangeShapeType="1"/>
          </p:cNvSpPr>
          <p:nvPr/>
        </p:nvSpPr>
        <p:spPr bwMode="auto">
          <a:xfrm rot="10800000">
            <a:off x="64008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1" name="Line 167"/>
          <p:cNvSpPr>
            <a:spLocks noChangeShapeType="1"/>
          </p:cNvSpPr>
          <p:nvPr/>
        </p:nvSpPr>
        <p:spPr bwMode="auto">
          <a:xfrm rot="-5400000">
            <a:off x="5791200" y="5105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2" name="Line 168"/>
          <p:cNvSpPr>
            <a:spLocks noChangeShapeType="1"/>
          </p:cNvSpPr>
          <p:nvPr/>
        </p:nvSpPr>
        <p:spPr bwMode="auto">
          <a:xfrm rot="10800000">
            <a:off x="57912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3" name="Line 169"/>
          <p:cNvSpPr>
            <a:spLocks noChangeShapeType="1"/>
          </p:cNvSpPr>
          <p:nvPr/>
        </p:nvSpPr>
        <p:spPr bwMode="auto">
          <a:xfrm rot="-5400000">
            <a:off x="64770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4" name="Line 170"/>
          <p:cNvSpPr>
            <a:spLocks noChangeShapeType="1"/>
          </p:cNvSpPr>
          <p:nvPr/>
        </p:nvSpPr>
        <p:spPr bwMode="auto">
          <a:xfrm rot="10800000">
            <a:off x="63246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5" name="Line 171"/>
          <p:cNvSpPr>
            <a:spLocks noChangeShapeType="1"/>
          </p:cNvSpPr>
          <p:nvPr/>
        </p:nvSpPr>
        <p:spPr bwMode="auto">
          <a:xfrm rot="-5400000">
            <a:off x="57912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6" name="Line 172"/>
          <p:cNvSpPr>
            <a:spLocks noChangeShapeType="1"/>
          </p:cNvSpPr>
          <p:nvPr/>
        </p:nvSpPr>
        <p:spPr bwMode="auto">
          <a:xfrm rot="10800000">
            <a:off x="59436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7" name="Line 173"/>
          <p:cNvSpPr>
            <a:spLocks noChangeShapeType="1"/>
          </p:cNvSpPr>
          <p:nvPr/>
        </p:nvSpPr>
        <p:spPr bwMode="auto">
          <a:xfrm rot="-5400000">
            <a:off x="6400800" y="5562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8" name="Line 174"/>
          <p:cNvSpPr>
            <a:spLocks noChangeShapeType="1"/>
          </p:cNvSpPr>
          <p:nvPr/>
        </p:nvSpPr>
        <p:spPr bwMode="auto">
          <a:xfrm rot="10800000">
            <a:off x="6400800" y="5410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39" name="Line 175"/>
          <p:cNvSpPr>
            <a:spLocks noChangeShapeType="1"/>
          </p:cNvSpPr>
          <p:nvPr/>
        </p:nvSpPr>
        <p:spPr bwMode="auto">
          <a:xfrm rot="-5400000">
            <a:off x="57912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0" name="Line 176"/>
          <p:cNvSpPr>
            <a:spLocks noChangeShapeType="1"/>
          </p:cNvSpPr>
          <p:nvPr/>
        </p:nvSpPr>
        <p:spPr bwMode="auto">
          <a:xfrm rot="10800000">
            <a:off x="56388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1" name="Line 177"/>
          <p:cNvSpPr>
            <a:spLocks noChangeShapeType="1"/>
          </p:cNvSpPr>
          <p:nvPr/>
        </p:nvSpPr>
        <p:spPr bwMode="auto">
          <a:xfrm rot="-5400000">
            <a:off x="64770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2" name="Line 178"/>
          <p:cNvSpPr>
            <a:spLocks noChangeShapeType="1"/>
          </p:cNvSpPr>
          <p:nvPr/>
        </p:nvSpPr>
        <p:spPr bwMode="auto">
          <a:xfrm rot="10800000">
            <a:off x="64770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3" name="Line 179"/>
          <p:cNvSpPr>
            <a:spLocks noChangeShapeType="1"/>
          </p:cNvSpPr>
          <p:nvPr/>
        </p:nvSpPr>
        <p:spPr bwMode="auto">
          <a:xfrm>
            <a:off x="68580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4" name="Line 180"/>
          <p:cNvSpPr>
            <a:spLocks noChangeShapeType="1"/>
          </p:cNvSpPr>
          <p:nvPr/>
        </p:nvSpPr>
        <p:spPr bwMode="auto">
          <a:xfrm rot="-5400000">
            <a:off x="70104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5" name="Line 181"/>
          <p:cNvSpPr>
            <a:spLocks noChangeShapeType="1"/>
          </p:cNvSpPr>
          <p:nvPr/>
        </p:nvSpPr>
        <p:spPr bwMode="auto">
          <a:xfrm>
            <a:off x="73914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6" name="Line 182"/>
          <p:cNvSpPr>
            <a:spLocks noChangeShapeType="1"/>
          </p:cNvSpPr>
          <p:nvPr/>
        </p:nvSpPr>
        <p:spPr bwMode="auto">
          <a:xfrm rot="-5400000">
            <a:off x="7543800" y="4419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7" name="Line 183"/>
          <p:cNvSpPr>
            <a:spLocks noChangeShapeType="1"/>
          </p:cNvSpPr>
          <p:nvPr/>
        </p:nvSpPr>
        <p:spPr bwMode="auto">
          <a:xfrm>
            <a:off x="68580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8" name="Line 184"/>
          <p:cNvSpPr>
            <a:spLocks noChangeShapeType="1"/>
          </p:cNvSpPr>
          <p:nvPr/>
        </p:nvSpPr>
        <p:spPr bwMode="auto">
          <a:xfrm rot="-5400000">
            <a:off x="70104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49" name="Line 185"/>
          <p:cNvSpPr>
            <a:spLocks noChangeShapeType="1"/>
          </p:cNvSpPr>
          <p:nvPr/>
        </p:nvSpPr>
        <p:spPr bwMode="auto">
          <a:xfrm>
            <a:off x="7543800" y="49530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0" name="Line 186"/>
          <p:cNvSpPr>
            <a:spLocks noChangeShapeType="1"/>
          </p:cNvSpPr>
          <p:nvPr/>
        </p:nvSpPr>
        <p:spPr bwMode="auto">
          <a:xfrm rot="-5400000">
            <a:off x="7543800" y="48006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1" name="Line 187"/>
          <p:cNvSpPr>
            <a:spLocks noChangeShapeType="1"/>
          </p:cNvSpPr>
          <p:nvPr/>
        </p:nvSpPr>
        <p:spPr bwMode="auto">
          <a:xfrm>
            <a:off x="70104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2" name="Line 188"/>
          <p:cNvSpPr>
            <a:spLocks noChangeShapeType="1"/>
          </p:cNvSpPr>
          <p:nvPr/>
        </p:nvSpPr>
        <p:spPr bwMode="auto">
          <a:xfrm rot="-5400000">
            <a:off x="7010400" y="5638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3" name="Line 189"/>
          <p:cNvSpPr>
            <a:spLocks noChangeShapeType="1"/>
          </p:cNvSpPr>
          <p:nvPr/>
        </p:nvSpPr>
        <p:spPr bwMode="auto">
          <a:xfrm>
            <a:off x="73914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4" name="Line 190"/>
          <p:cNvSpPr>
            <a:spLocks noChangeShapeType="1"/>
          </p:cNvSpPr>
          <p:nvPr/>
        </p:nvSpPr>
        <p:spPr bwMode="auto">
          <a:xfrm rot="-5400000">
            <a:off x="7543800" y="5486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5" name="Line 191"/>
          <p:cNvSpPr>
            <a:spLocks noChangeShapeType="1"/>
          </p:cNvSpPr>
          <p:nvPr/>
        </p:nvSpPr>
        <p:spPr bwMode="auto">
          <a:xfrm>
            <a:off x="70104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6" name="Line 192"/>
          <p:cNvSpPr>
            <a:spLocks noChangeShapeType="1"/>
          </p:cNvSpPr>
          <p:nvPr/>
        </p:nvSpPr>
        <p:spPr bwMode="auto">
          <a:xfrm rot="-5400000">
            <a:off x="7010400" y="61722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7" name="Line 193"/>
          <p:cNvSpPr>
            <a:spLocks noChangeShapeType="1"/>
          </p:cNvSpPr>
          <p:nvPr/>
        </p:nvSpPr>
        <p:spPr bwMode="auto">
          <a:xfrm>
            <a:off x="7543800" y="60198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658" name="Line 194"/>
          <p:cNvSpPr>
            <a:spLocks noChangeShapeType="1"/>
          </p:cNvSpPr>
          <p:nvPr/>
        </p:nvSpPr>
        <p:spPr bwMode="auto">
          <a:xfrm rot="-5400000">
            <a:off x="7543800" y="5867400"/>
            <a:ext cx="0" cy="304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Julesz - Textons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Textons: fundamental texture elements.</a:t>
            </a:r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r>
              <a:rPr lang="en-US"/>
              <a:t>Textons might be represented by features such as terminators, corners, and intersections within the patterns… </a:t>
            </a:r>
          </a:p>
        </p:txBody>
      </p:sp>
      <p:sp>
        <p:nvSpPr>
          <p:cNvPr id="64516" name="Line 4"/>
          <p:cNvSpPr>
            <a:spLocks noChangeShapeType="1"/>
          </p:cNvSpPr>
          <p:nvPr/>
        </p:nvSpPr>
        <p:spPr bwMode="auto">
          <a:xfrm>
            <a:off x="1828800" y="5867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7" name="Line 5"/>
          <p:cNvSpPr>
            <a:spLocks noChangeShapeType="1"/>
          </p:cNvSpPr>
          <p:nvPr/>
        </p:nvSpPr>
        <p:spPr bwMode="auto">
          <a:xfrm>
            <a:off x="1828800" y="6248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2438400" y="5867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9" name="Line 7"/>
          <p:cNvSpPr>
            <a:spLocks noChangeShapeType="1"/>
          </p:cNvSpPr>
          <p:nvPr/>
        </p:nvSpPr>
        <p:spPr bwMode="auto">
          <a:xfrm>
            <a:off x="2438400" y="6248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>
            <a:off x="18288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1" name="Line 9"/>
          <p:cNvSpPr>
            <a:spLocks noChangeShapeType="1"/>
          </p:cNvSpPr>
          <p:nvPr/>
        </p:nvSpPr>
        <p:spPr bwMode="auto">
          <a:xfrm>
            <a:off x="1828800" y="5638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2" name="Line 10"/>
          <p:cNvSpPr>
            <a:spLocks noChangeShapeType="1"/>
          </p:cNvSpPr>
          <p:nvPr/>
        </p:nvSpPr>
        <p:spPr bwMode="auto">
          <a:xfrm>
            <a:off x="24384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3" name="Line 11"/>
          <p:cNvSpPr>
            <a:spLocks noChangeShapeType="1"/>
          </p:cNvSpPr>
          <p:nvPr/>
        </p:nvSpPr>
        <p:spPr bwMode="auto">
          <a:xfrm>
            <a:off x="2438400" y="5638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4" name="Line 12"/>
          <p:cNvSpPr>
            <a:spLocks noChangeShapeType="1"/>
          </p:cNvSpPr>
          <p:nvPr/>
        </p:nvSpPr>
        <p:spPr bwMode="auto">
          <a:xfrm>
            <a:off x="3048000" y="5867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5" name="Line 13"/>
          <p:cNvSpPr>
            <a:spLocks noChangeShapeType="1"/>
          </p:cNvSpPr>
          <p:nvPr/>
        </p:nvSpPr>
        <p:spPr bwMode="auto">
          <a:xfrm>
            <a:off x="3048000" y="6248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6" name="Line 14"/>
          <p:cNvSpPr>
            <a:spLocks noChangeShapeType="1"/>
          </p:cNvSpPr>
          <p:nvPr/>
        </p:nvSpPr>
        <p:spPr bwMode="auto">
          <a:xfrm>
            <a:off x="3657600" y="58674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7" name="Line 15"/>
          <p:cNvSpPr>
            <a:spLocks noChangeShapeType="1"/>
          </p:cNvSpPr>
          <p:nvPr/>
        </p:nvSpPr>
        <p:spPr bwMode="auto">
          <a:xfrm>
            <a:off x="3657600" y="62484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8" name="Line 16"/>
          <p:cNvSpPr>
            <a:spLocks noChangeShapeType="1"/>
          </p:cNvSpPr>
          <p:nvPr/>
        </p:nvSpPr>
        <p:spPr bwMode="auto">
          <a:xfrm>
            <a:off x="30480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29" name="Line 17"/>
          <p:cNvSpPr>
            <a:spLocks noChangeShapeType="1"/>
          </p:cNvSpPr>
          <p:nvPr/>
        </p:nvSpPr>
        <p:spPr bwMode="auto">
          <a:xfrm>
            <a:off x="3048000" y="5638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0" name="Line 18"/>
          <p:cNvSpPr>
            <a:spLocks noChangeShapeType="1"/>
          </p:cNvSpPr>
          <p:nvPr/>
        </p:nvSpPr>
        <p:spPr bwMode="auto">
          <a:xfrm>
            <a:off x="36576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1" name="Line 19"/>
          <p:cNvSpPr>
            <a:spLocks noChangeShapeType="1"/>
          </p:cNvSpPr>
          <p:nvPr/>
        </p:nvSpPr>
        <p:spPr bwMode="auto">
          <a:xfrm>
            <a:off x="3657600" y="56388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2" name="Line 20"/>
          <p:cNvSpPr>
            <a:spLocks noChangeShapeType="1"/>
          </p:cNvSpPr>
          <p:nvPr/>
        </p:nvSpPr>
        <p:spPr bwMode="auto">
          <a:xfrm>
            <a:off x="54102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3" name="Line 21"/>
          <p:cNvSpPr>
            <a:spLocks noChangeShapeType="1"/>
          </p:cNvSpPr>
          <p:nvPr/>
        </p:nvSpPr>
        <p:spPr bwMode="auto">
          <a:xfrm>
            <a:off x="5105400" y="5257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4" name="Line 22"/>
          <p:cNvSpPr>
            <a:spLocks noChangeShapeType="1"/>
          </p:cNvSpPr>
          <p:nvPr/>
        </p:nvSpPr>
        <p:spPr bwMode="auto">
          <a:xfrm>
            <a:off x="61722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5" name="Line 23"/>
          <p:cNvSpPr>
            <a:spLocks noChangeShapeType="1"/>
          </p:cNvSpPr>
          <p:nvPr/>
        </p:nvSpPr>
        <p:spPr bwMode="auto">
          <a:xfrm>
            <a:off x="5867400" y="5257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6" name="Line 24"/>
          <p:cNvSpPr>
            <a:spLocks noChangeShapeType="1"/>
          </p:cNvSpPr>
          <p:nvPr/>
        </p:nvSpPr>
        <p:spPr bwMode="auto">
          <a:xfrm>
            <a:off x="69342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7" name="Line 25"/>
          <p:cNvSpPr>
            <a:spLocks noChangeShapeType="1"/>
          </p:cNvSpPr>
          <p:nvPr/>
        </p:nvSpPr>
        <p:spPr bwMode="auto">
          <a:xfrm>
            <a:off x="6629400" y="5257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8" name="Line 26"/>
          <p:cNvSpPr>
            <a:spLocks noChangeShapeType="1"/>
          </p:cNvSpPr>
          <p:nvPr/>
        </p:nvSpPr>
        <p:spPr bwMode="auto">
          <a:xfrm>
            <a:off x="7696200" y="52578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39" name="Line 27"/>
          <p:cNvSpPr>
            <a:spLocks noChangeShapeType="1"/>
          </p:cNvSpPr>
          <p:nvPr/>
        </p:nvSpPr>
        <p:spPr bwMode="auto">
          <a:xfrm>
            <a:off x="7391400" y="52578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0" name="Line 28"/>
          <p:cNvSpPr>
            <a:spLocks noChangeShapeType="1"/>
          </p:cNvSpPr>
          <p:nvPr/>
        </p:nvSpPr>
        <p:spPr bwMode="auto">
          <a:xfrm>
            <a:off x="54102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1" name="Line 29"/>
          <p:cNvSpPr>
            <a:spLocks noChangeShapeType="1"/>
          </p:cNvSpPr>
          <p:nvPr/>
        </p:nvSpPr>
        <p:spPr bwMode="auto">
          <a:xfrm>
            <a:off x="5105400" y="5791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2" name="Line 30"/>
          <p:cNvSpPr>
            <a:spLocks noChangeShapeType="1"/>
          </p:cNvSpPr>
          <p:nvPr/>
        </p:nvSpPr>
        <p:spPr bwMode="auto">
          <a:xfrm>
            <a:off x="61722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3" name="Line 31"/>
          <p:cNvSpPr>
            <a:spLocks noChangeShapeType="1"/>
          </p:cNvSpPr>
          <p:nvPr/>
        </p:nvSpPr>
        <p:spPr bwMode="auto">
          <a:xfrm>
            <a:off x="5867400" y="5791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4" name="Line 32"/>
          <p:cNvSpPr>
            <a:spLocks noChangeShapeType="1"/>
          </p:cNvSpPr>
          <p:nvPr/>
        </p:nvSpPr>
        <p:spPr bwMode="auto">
          <a:xfrm>
            <a:off x="69342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5" name="Line 33"/>
          <p:cNvSpPr>
            <a:spLocks noChangeShapeType="1"/>
          </p:cNvSpPr>
          <p:nvPr/>
        </p:nvSpPr>
        <p:spPr bwMode="auto">
          <a:xfrm>
            <a:off x="6629400" y="5791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6" name="Line 34"/>
          <p:cNvSpPr>
            <a:spLocks noChangeShapeType="1"/>
          </p:cNvSpPr>
          <p:nvPr/>
        </p:nvSpPr>
        <p:spPr bwMode="auto">
          <a:xfrm>
            <a:off x="7696200" y="57912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47" name="Line 35"/>
          <p:cNvSpPr>
            <a:spLocks noChangeShapeType="1"/>
          </p:cNvSpPr>
          <p:nvPr/>
        </p:nvSpPr>
        <p:spPr bwMode="auto">
          <a:xfrm>
            <a:off x="7391400" y="579120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1774825" y="5202238"/>
            <a:ext cx="120650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1779588" y="5562600"/>
            <a:ext cx="120650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109788" y="5572125"/>
            <a:ext cx="122237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067300" y="5189538"/>
            <a:ext cx="120650" cy="103187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632450" y="5197475"/>
            <a:ext cx="122238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345113" y="5197475"/>
            <a:ext cx="122237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5345113" y="5554663"/>
            <a:ext cx="122237" cy="104775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4555" name="Line 6"/>
          <p:cNvSpPr>
            <a:spLocks noChangeShapeType="1"/>
          </p:cNvSpPr>
          <p:nvPr/>
        </p:nvSpPr>
        <p:spPr bwMode="auto">
          <a:xfrm>
            <a:off x="4730750" y="24177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6" name="Line 7"/>
          <p:cNvSpPr>
            <a:spLocks noChangeShapeType="1"/>
          </p:cNvSpPr>
          <p:nvPr/>
        </p:nvSpPr>
        <p:spPr bwMode="auto">
          <a:xfrm>
            <a:off x="4730750" y="27987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7" name="Line 10"/>
          <p:cNvSpPr>
            <a:spLocks noChangeShapeType="1"/>
          </p:cNvSpPr>
          <p:nvPr/>
        </p:nvSpPr>
        <p:spPr bwMode="auto">
          <a:xfrm>
            <a:off x="4730750" y="18081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8" name="Line 11"/>
          <p:cNvSpPr>
            <a:spLocks noChangeShapeType="1"/>
          </p:cNvSpPr>
          <p:nvPr/>
        </p:nvSpPr>
        <p:spPr bwMode="auto">
          <a:xfrm>
            <a:off x="4730750" y="21891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59" name="Line 12"/>
          <p:cNvSpPr>
            <a:spLocks noChangeShapeType="1"/>
          </p:cNvSpPr>
          <p:nvPr/>
        </p:nvSpPr>
        <p:spPr bwMode="auto">
          <a:xfrm>
            <a:off x="5340350" y="24177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0" name="Line 13"/>
          <p:cNvSpPr>
            <a:spLocks noChangeShapeType="1"/>
          </p:cNvSpPr>
          <p:nvPr/>
        </p:nvSpPr>
        <p:spPr bwMode="auto">
          <a:xfrm>
            <a:off x="5340350" y="27987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1" name="Line 14"/>
          <p:cNvSpPr>
            <a:spLocks noChangeShapeType="1"/>
          </p:cNvSpPr>
          <p:nvPr/>
        </p:nvSpPr>
        <p:spPr bwMode="auto">
          <a:xfrm>
            <a:off x="5949950" y="24177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2" name="Line 15"/>
          <p:cNvSpPr>
            <a:spLocks noChangeShapeType="1"/>
          </p:cNvSpPr>
          <p:nvPr/>
        </p:nvSpPr>
        <p:spPr bwMode="auto">
          <a:xfrm>
            <a:off x="5949950" y="27987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3" name="Line 16"/>
          <p:cNvSpPr>
            <a:spLocks noChangeShapeType="1"/>
          </p:cNvSpPr>
          <p:nvPr/>
        </p:nvSpPr>
        <p:spPr bwMode="auto">
          <a:xfrm>
            <a:off x="5340350" y="18081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4" name="Line 17"/>
          <p:cNvSpPr>
            <a:spLocks noChangeShapeType="1"/>
          </p:cNvSpPr>
          <p:nvPr/>
        </p:nvSpPr>
        <p:spPr bwMode="auto">
          <a:xfrm>
            <a:off x="5340350" y="21891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5" name="Line 18"/>
          <p:cNvSpPr>
            <a:spLocks noChangeShapeType="1"/>
          </p:cNvSpPr>
          <p:nvPr/>
        </p:nvSpPr>
        <p:spPr bwMode="auto">
          <a:xfrm>
            <a:off x="5949950" y="1808163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6" name="Line 19"/>
          <p:cNvSpPr>
            <a:spLocks noChangeShapeType="1"/>
          </p:cNvSpPr>
          <p:nvPr/>
        </p:nvSpPr>
        <p:spPr bwMode="auto">
          <a:xfrm>
            <a:off x="5949950" y="2189163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7" name="Line 18"/>
          <p:cNvSpPr>
            <a:spLocks noChangeShapeType="1"/>
          </p:cNvSpPr>
          <p:nvPr/>
        </p:nvSpPr>
        <p:spPr bwMode="auto">
          <a:xfrm>
            <a:off x="2570163" y="201295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68" name="Line 19"/>
          <p:cNvSpPr>
            <a:spLocks noChangeShapeType="1"/>
          </p:cNvSpPr>
          <p:nvPr/>
        </p:nvSpPr>
        <p:spPr bwMode="auto">
          <a:xfrm>
            <a:off x="2570163" y="239395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3200400" y="2209800"/>
            <a:ext cx="133985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/>
          </p:cNvPicPr>
          <p:nvPr/>
        </p:nvPicPr>
        <p:blipFill>
          <a:blip r:embed="rId3"/>
          <a:srcRect b="22081"/>
          <a:stretch>
            <a:fillRect/>
          </a:stretch>
        </p:blipFill>
        <p:spPr bwMode="auto">
          <a:xfrm>
            <a:off x="157163" y="388938"/>
            <a:ext cx="6804025" cy="208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TextBox 6"/>
          <p:cNvSpPr txBox="1">
            <a:spLocks noChangeArrowheads="1"/>
          </p:cNvSpPr>
          <p:nvPr/>
        </p:nvSpPr>
        <p:spPr bwMode="auto">
          <a:xfrm>
            <a:off x="555625" y="6022975"/>
            <a:ext cx="8340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“We note here that simpler, lower-level mechanisms tuned for size may be </a:t>
            </a:r>
            <a:br>
              <a:rPr lang="en-US" b="1"/>
            </a:br>
            <a:r>
              <a:rPr lang="en-US" b="1"/>
              <a:t>sufficient to explain this discrimination.”</a:t>
            </a:r>
            <a:endParaRPr lang="en-US"/>
          </a:p>
        </p:txBody>
      </p:sp>
      <p:pic>
        <p:nvPicPr>
          <p:cNvPr id="66564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4950" y="168275"/>
            <a:ext cx="5856288" cy="31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27388" y="2814638"/>
            <a:ext cx="3225800" cy="303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9"/>
          <p:cNvSpPr txBox="1">
            <a:spLocks noChangeArrowheads="1"/>
          </p:cNvSpPr>
          <p:nvPr/>
        </p:nvSpPr>
        <p:spPr bwMode="auto">
          <a:xfrm>
            <a:off x="6423025" y="3349625"/>
            <a:ext cx="27209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Observation: the Xs</a:t>
            </a:r>
            <a:br>
              <a:rPr lang="en-US"/>
            </a:br>
            <a:r>
              <a:rPr lang="en-US"/>
              <a:t>look smaller than the 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27113"/>
            <a:ext cx="2962275" cy="278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87688" y="452438"/>
            <a:ext cx="2955925" cy="3351212"/>
            <a:chOff x="3087866" y="452344"/>
            <a:chExt cx="2956383" cy="3350934"/>
          </a:xfrm>
        </p:grpSpPr>
        <p:pic>
          <p:nvPicPr>
            <p:cNvPr id="68620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10164" y="1015643"/>
              <a:ext cx="2933022" cy="2787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21" name="TextBox 7"/>
            <p:cNvSpPr txBox="1">
              <a:spLocks noChangeArrowheads="1"/>
            </p:cNvSpPr>
            <p:nvPr/>
          </p:nvSpPr>
          <p:spPr bwMode="auto">
            <a:xfrm>
              <a:off x="3087866" y="452344"/>
              <a:ext cx="2956383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Ls 25% larger </a:t>
              </a:r>
              <a:br>
                <a:rPr lang="en-US"/>
              </a:br>
              <a:r>
                <a:rPr lang="en-US" sz="1200"/>
                <a:t>contrast adjusted to keep mean constant</a:t>
              </a:r>
            </a:p>
          </p:txBody>
        </p:sp>
      </p:grpSp>
      <p:grpSp>
        <p:nvGrpSpPr>
          <p:cNvPr id="3" name="Group 15"/>
          <p:cNvGrpSpPr>
            <a:grpSpLocks/>
          </p:cNvGrpSpPr>
          <p:nvPr/>
        </p:nvGrpSpPr>
        <p:grpSpPr bwMode="auto">
          <a:xfrm>
            <a:off x="6134100" y="547688"/>
            <a:ext cx="3009900" cy="3236912"/>
            <a:chOff x="6133474" y="547673"/>
            <a:chExt cx="3010526" cy="3236351"/>
          </a:xfrm>
        </p:grpSpPr>
        <p:pic>
          <p:nvPicPr>
            <p:cNvPr id="68618" name="Picture 8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176191" y="1011964"/>
              <a:ext cx="2967809" cy="27720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8619" name="Rectangle 9"/>
            <p:cNvSpPr>
              <a:spLocks noChangeArrowheads="1"/>
            </p:cNvSpPr>
            <p:nvPr/>
          </p:nvSpPr>
          <p:spPr bwMode="auto">
            <a:xfrm>
              <a:off x="6133474" y="547673"/>
              <a:ext cx="173714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Ls 25% shorter</a:t>
              </a:r>
            </a:p>
          </p:txBody>
        </p:sp>
      </p:grpSp>
      <p:pic>
        <p:nvPicPr>
          <p:cNvPr id="68613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30273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3984625"/>
            <a:ext cx="2965450" cy="287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25788" y="3990975"/>
            <a:ext cx="2911475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72200" y="3975100"/>
            <a:ext cx="297180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7038" y="3687763"/>
            <a:ext cx="20701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/>
          </p:cNvPicPr>
          <p:nvPr/>
        </p:nvPicPr>
        <p:blipFill>
          <a:blip r:embed="rId2"/>
          <a:srcRect l="13248" t="6599"/>
          <a:stretch>
            <a:fillRect/>
          </a:stretch>
        </p:blipFill>
        <p:spPr bwMode="auto">
          <a:xfrm>
            <a:off x="1214438" y="541338"/>
            <a:ext cx="79581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/>
          </p:cNvPicPr>
          <p:nvPr/>
        </p:nvPicPr>
        <p:blipFill>
          <a:blip r:embed="rId2"/>
          <a:srcRect b="92937"/>
          <a:stretch>
            <a:fillRect/>
          </a:stretch>
        </p:blipFill>
        <p:spPr bwMode="auto">
          <a:xfrm>
            <a:off x="0" y="147638"/>
            <a:ext cx="91725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813"/>
            <a:ext cx="915987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2" name="Object 2"/>
          <p:cNvGraphicFramePr>
            <a:graphicFrameLocks noChangeAspect="1"/>
          </p:cNvGraphicFramePr>
          <p:nvPr/>
        </p:nvGraphicFramePr>
        <p:xfrm>
          <a:off x="304800" y="2209800"/>
          <a:ext cx="1943100" cy="240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1" name="Image" r:id="rId4" imgW="1942857" imgH="2400000" progId="">
                  <p:embed/>
                </p:oleObj>
              </mc:Choice>
              <mc:Fallback>
                <p:oleObj name="Image" r:id="rId4" imgW="1942857" imgH="24000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209800"/>
                        <a:ext cx="1943100" cy="240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8" name="Text Box 3"/>
          <p:cNvSpPr txBox="1">
            <a:spLocks noChangeArrowheads="1"/>
          </p:cNvSpPr>
          <p:nvPr/>
        </p:nvSpPr>
        <p:spPr bwMode="auto">
          <a:xfrm>
            <a:off x="441325" y="4613275"/>
            <a:ext cx="927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Times New Roman" pitchFamily="-84" charset="0"/>
              </a:rPr>
              <a:t>image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62200" y="430213"/>
            <a:ext cx="2065338" cy="5360987"/>
            <a:chOff x="1488" y="271"/>
            <a:chExt cx="1301" cy="3377"/>
          </a:xfrm>
        </p:grpSpPr>
        <p:graphicFrame>
          <p:nvGraphicFramePr>
            <p:cNvPr id="71686" name="Object 6"/>
            <p:cNvGraphicFramePr>
              <a:graphicFrameLocks noChangeAspect="1"/>
            </p:cNvGraphicFramePr>
            <p:nvPr/>
          </p:nvGraphicFramePr>
          <p:xfrm>
            <a:off x="1536" y="496"/>
            <a:ext cx="1208" cy="15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2" name="Image" r:id="rId6" imgW="1917460" imgH="2412698" progId="">
                    <p:embed/>
                  </p:oleObj>
                </mc:Choice>
                <mc:Fallback>
                  <p:oleObj name="Image" r:id="rId6" imgW="1917460" imgH="2412698" progId="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496"/>
                          <a:ext cx="1208" cy="15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687" name="Object 7"/>
            <p:cNvGraphicFramePr>
              <a:graphicFrameLocks noChangeAspect="1"/>
            </p:cNvGraphicFramePr>
            <p:nvPr/>
          </p:nvGraphicFramePr>
          <p:xfrm>
            <a:off x="1536" y="2112"/>
            <a:ext cx="1224" cy="15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3" name="Image" r:id="rId8" imgW="1942857" imgH="2438095" progId="">
                    <p:embed/>
                  </p:oleObj>
                </mc:Choice>
                <mc:Fallback>
                  <p:oleObj name="Image" r:id="rId8" imgW="1942857" imgH="2438095" progId="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36" y="2112"/>
                          <a:ext cx="1224" cy="15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3" name="Text Box 7"/>
            <p:cNvSpPr txBox="1">
              <a:spLocks noChangeArrowheads="1"/>
            </p:cNvSpPr>
            <p:nvPr/>
          </p:nvSpPr>
          <p:spPr bwMode="auto">
            <a:xfrm>
              <a:off x="1488" y="271"/>
              <a:ext cx="13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84" charset="0"/>
                </a:rPr>
                <a:t>Squared responses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19600" y="441325"/>
            <a:ext cx="1981200" cy="5311775"/>
            <a:chOff x="2784" y="278"/>
            <a:chExt cx="1248" cy="3346"/>
          </a:xfrm>
        </p:grpSpPr>
        <p:graphicFrame>
          <p:nvGraphicFramePr>
            <p:cNvPr id="71684" name="Object 4"/>
            <p:cNvGraphicFramePr>
              <a:graphicFrameLocks noChangeAspect="1"/>
            </p:cNvGraphicFramePr>
            <p:nvPr/>
          </p:nvGraphicFramePr>
          <p:xfrm>
            <a:off x="2800" y="456"/>
            <a:ext cx="1232" cy="1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4" name="Image" r:id="rId10" imgW="1955556" imgH="2425397" progId="">
                    <p:embed/>
                  </p:oleObj>
                </mc:Choice>
                <mc:Fallback>
                  <p:oleObj name="Image" r:id="rId10" imgW="1955556" imgH="2425397" progId="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0" y="456"/>
                          <a:ext cx="1232" cy="1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1685" name="Object 5"/>
            <p:cNvGraphicFramePr>
              <a:graphicFrameLocks noChangeAspect="1"/>
            </p:cNvGraphicFramePr>
            <p:nvPr/>
          </p:nvGraphicFramePr>
          <p:xfrm>
            <a:off x="2784" y="2112"/>
            <a:ext cx="1208" cy="15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5" name="Image" r:id="rId12" imgW="1917460" imgH="2400000" progId="">
                    <p:embed/>
                  </p:oleObj>
                </mc:Choice>
                <mc:Fallback>
                  <p:oleObj name="Image" r:id="rId12" imgW="1917460" imgH="2400000" progId="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4" y="2112"/>
                          <a:ext cx="1208" cy="15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2" name="Text Box 11"/>
            <p:cNvSpPr txBox="1">
              <a:spLocks noChangeArrowheads="1"/>
            </p:cNvSpPr>
            <p:nvPr/>
          </p:nvSpPr>
          <p:spPr bwMode="auto">
            <a:xfrm>
              <a:off x="2832" y="278"/>
              <a:ext cx="1184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84" charset="0"/>
                </a:rPr>
                <a:t>Spatially blurred</a:t>
              </a: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6654800" y="2133600"/>
            <a:ext cx="2336800" cy="4038600"/>
            <a:chOff x="4192" y="1344"/>
            <a:chExt cx="1472" cy="2544"/>
          </a:xfrm>
        </p:grpSpPr>
        <p:graphicFrame>
          <p:nvGraphicFramePr>
            <p:cNvPr id="71683" name="Object 3"/>
            <p:cNvGraphicFramePr>
              <a:graphicFrameLocks noChangeAspect="1"/>
            </p:cNvGraphicFramePr>
            <p:nvPr/>
          </p:nvGraphicFramePr>
          <p:xfrm>
            <a:off x="4240" y="1344"/>
            <a:ext cx="1232" cy="15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746" name="Image" r:id="rId14" imgW="1955556" imgH="2425397" progId="">
                    <p:embed/>
                  </p:oleObj>
                </mc:Choice>
                <mc:Fallback>
                  <p:oleObj name="Image" r:id="rId14" imgW="1955556" imgH="2425397" progId="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40" y="1344"/>
                          <a:ext cx="1232" cy="152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01" name="Text Box 14"/>
            <p:cNvSpPr txBox="1">
              <a:spLocks noChangeArrowheads="1"/>
            </p:cNvSpPr>
            <p:nvPr/>
          </p:nvSpPr>
          <p:spPr bwMode="auto">
            <a:xfrm>
              <a:off x="4192" y="2870"/>
              <a:ext cx="1472" cy="10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84" charset="0"/>
                </a:rPr>
                <a:t>Threshold squared, blurred responses, then categorize texture based on those two bits</a:t>
              </a:r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62000" y="609600"/>
            <a:ext cx="1765300" cy="5486400"/>
            <a:chOff x="480" y="384"/>
            <a:chExt cx="1112" cy="3456"/>
          </a:xfrm>
        </p:grpSpPr>
        <p:grpSp>
          <p:nvGrpSpPr>
            <p:cNvPr id="71693" name="Group 16"/>
            <p:cNvGrpSpPr>
              <a:grpSpLocks/>
            </p:cNvGrpSpPr>
            <p:nvPr/>
          </p:nvGrpSpPr>
          <p:grpSpPr bwMode="auto">
            <a:xfrm>
              <a:off x="1104" y="384"/>
              <a:ext cx="276" cy="384"/>
              <a:chOff x="1152" y="1392"/>
              <a:chExt cx="528" cy="624"/>
            </a:xfrm>
          </p:grpSpPr>
          <p:sp>
            <p:nvSpPr>
              <p:cNvPr id="71699" name="Oval 17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700" name="Oval 18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71694" name="Group 19"/>
            <p:cNvGrpSpPr>
              <a:grpSpLocks/>
            </p:cNvGrpSpPr>
            <p:nvPr/>
          </p:nvGrpSpPr>
          <p:grpSpPr bwMode="auto">
            <a:xfrm rot="-5400000">
              <a:off x="1110" y="3222"/>
              <a:ext cx="276" cy="384"/>
              <a:chOff x="1152" y="1392"/>
              <a:chExt cx="528" cy="624"/>
            </a:xfrm>
          </p:grpSpPr>
          <p:sp>
            <p:nvSpPr>
              <p:cNvPr id="71697" name="Oval 20"/>
              <p:cNvSpPr>
                <a:spLocks noChangeArrowheads="1"/>
              </p:cNvSpPr>
              <p:nvPr/>
            </p:nvSpPr>
            <p:spPr bwMode="auto">
              <a:xfrm>
                <a:off x="1152" y="1392"/>
                <a:ext cx="240" cy="624"/>
              </a:xfrm>
              <a:prstGeom prst="ellipse">
                <a:avLst/>
              </a:prstGeom>
              <a:solidFill>
                <a:srgbClr val="3333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698" name="Oval 21"/>
              <p:cNvSpPr>
                <a:spLocks noChangeArrowheads="1"/>
              </p:cNvSpPr>
              <p:nvPr/>
            </p:nvSpPr>
            <p:spPr bwMode="auto">
              <a:xfrm>
                <a:off x="1440" y="1392"/>
                <a:ext cx="240" cy="624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71695" name="Text Box 22"/>
            <p:cNvSpPr txBox="1">
              <a:spLocks noChangeArrowheads="1"/>
            </p:cNvSpPr>
            <p:nvPr/>
          </p:nvSpPr>
          <p:spPr bwMode="auto">
            <a:xfrm>
              <a:off x="509" y="758"/>
              <a:ext cx="94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84" charset="0"/>
                </a:rPr>
                <a:t>vertical filter</a:t>
              </a:r>
            </a:p>
          </p:txBody>
        </p:sp>
        <p:sp>
          <p:nvSpPr>
            <p:cNvPr id="71696" name="Text Box 23"/>
            <p:cNvSpPr txBox="1">
              <a:spLocks noChangeArrowheads="1"/>
            </p:cNvSpPr>
            <p:nvPr/>
          </p:nvSpPr>
          <p:spPr bwMode="auto">
            <a:xfrm>
              <a:off x="480" y="3590"/>
              <a:ext cx="11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Times New Roman" pitchFamily="-84" charset="0"/>
                </a:rPr>
                <a:t>horizontal filter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38" y="107950"/>
            <a:ext cx="5135562" cy="663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9438" y="0"/>
            <a:ext cx="3484562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2613" y="3808413"/>
            <a:ext cx="3481387" cy="304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175" y="3770313"/>
            <a:ext cx="8794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big families of models</a:t>
            </a:r>
          </a:p>
        </p:txBody>
      </p:sp>
      <p:sp>
        <p:nvSpPr>
          <p:cNvPr id="74755" name="TextBox 2"/>
          <p:cNvSpPr txBox="1">
            <a:spLocks noChangeArrowheads="1"/>
          </p:cNvSpPr>
          <p:nvPr/>
        </p:nvSpPr>
        <p:spPr bwMode="auto">
          <a:xfrm>
            <a:off x="373063" y="1674813"/>
            <a:ext cx="5214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1- Parametric models of filter outputs</a:t>
            </a:r>
          </a:p>
        </p:txBody>
      </p:sp>
      <p:sp>
        <p:nvSpPr>
          <p:cNvPr id="74756" name="TextBox 3"/>
          <p:cNvSpPr txBox="1">
            <a:spLocks noChangeArrowheads="1"/>
          </p:cNvSpPr>
          <p:nvPr/>
        </p:nvSpPr>
        <p:spPr bwMode="auto">
          <a:xfrm>
            <a:off x="387350" y="3641725"/>
            <a:ext cx="59150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2- Example-based non-parametric models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The trivial texture synthesis algorithm</a:t>
            </a:r>
          </a:p>
        </p:txBody>
      </p:sp>
      <p:pic>
        <p:nvPicPr>
          <p:cNvPr id="75779" name="Picture 3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4563" y="1600200"/>
            <a:ext cx="4389437" cy="438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Picture 4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t="65605" r="62170"/>
          <a:stretch>
            <a:fillRect/>
          </a:stretch>
        </p:blipFill>
        <p:spPr bwMode="auto">
          <a:xfrm>
            <a:off x="2590800" y="3657600"/>
            <a:ext cx="1660525" cy="150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Picture 5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t="29150" r="63544" b="36130"/>
          <a:stretch>
            <a:fillRect/>
          </a:stretch>
        </p:blipFill>
        <p:spPr bwMode="auto">
          <a:xfrm>
            <a:off x="228600" y="114300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Picture 6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r="61809" b="65280"/>
          <a:stretch>
            <a:fillRect/>
          </a:stretch>
        </p:blipFill>
        <p:spPr bwMode="auto">
          <a:xfrm>
            <a:off x="381000" y="31242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Picture 7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l="50343" t="65280" r="11465"/>
          <a:stretch>
            <a:fillRect/>
          </a:stretch>
        </p:blipFill>
        <p:spPr bwMode="auto">
          <a:xfrm>
            <a:off x="2286000" y="14478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8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l="62495" r="-687" b="65280"/>
          <a:stretch>
            <a:fillRect/>
          </a:stretch>
        </p:blipFill>
        <p:spPr bwMode="auto">
          <a:xfrm>
            <a:off x="685800" y="49530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4800600" y="4419600"/>
            <a:ext cx="1676400" cy="16002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5786" name="Line 10"/>
          <p:cNvSpPr>
            <a:spLocks noChangeShapeType="1"/>
          </p:cNvSpPr>
          <p:nvPr/>
        </p:nvSpPr>
        <p:spPr bwMode="auto">
          <a:xfrm flipH="1" flipV="1">
            <a:off x="4267200" y="4800600"/>
            <a:ext cx="457200" cy="304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synthesis and representation</a:t>
            </a:r>
          </a:p>
        </p:txBody>
      </p:sp>
      <p:pic>
        <p:nvPicPr>
          <p:cNvPr id="77827" name="Picture 3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24138"/>
            <a:ext cx="1771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Oval 19"/>
          <p:cNvSpPr>
            <a:spLocks noChangeArrowheads="1"/>
          </p:cNvSpPr>
          <p:nvPr/>
        </p:nvSpPr>
        <p:spPr bwMode="auto">
          <a:xfrm>
            <a:off x="3798888" y="1514475"/>
            <a:ext cx="4500562" cy="45418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29" name="Oval 21"/>
          <p:cNvSpPr>
            <a:spLocks noChangeArrowheads="1"/>
          </p:cNvSpPr>
          <p:nvPr/>
        </p:nvSpPr>
        <p:spPr bwMode="auto">
          <a:xfrm>
            <a:off x="5160963" y="3092450"/>
            <a:ext cx="355600" cy="336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0" name="Text Box 22"/>
          <p:cNvSpPr txBox="1">
            <a:spLocks noChangeArrowheads="1"/>
          </p:cNvSpPr>
          <p:nvPr/>
        </p:nvSpPr>
        <p:spPr bwMode="auto">
          <a:xfrm>
            <a:off x="5272088" y="5532438"/>
            <a:ext cx="255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Space of all images</a:t>
            </a:r>
          </a:p>
        </p:txBody>
      </p:sp>
      <p:sp>
        <p:nvSpPr>
          <p:cNvPr id="77831" name="Text Box 25"/>
          <p:cNvSpPr txBox="1">
            <a:spLocks noChangeArrowheads="1"/>
          </p:cNvSpPr>
          <p:nvPr/>
        </p:nvSpPr>
        <p:spPr bwMode="auto">
          <a:xfrm>
            <a:off x="4826000" y="2452688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Set of equivalent textures</a:t>
            </a:r>
          </a:p>
        </p:txBody>
      </p:sp>
      <p:pic>
        <p:nvPicPr>
          <p:cNvPr id="77832" name="Picture 28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t="65605" r="62170"/>
          <a:stretch>
            <a:fillRect/>
          </a:stretch>
        </p:blipFill>
        <p:spPr bwMode="auto">
          <a:xfrm>
            <a:off x="4572000" y="3565525"/>
            <a:ext cx="374650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3" name="Picture 29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t="29150" r="63544" b="36130"/>
          <a:stretch>
            <a:fillRect/>
          </a:stretch>
        </p:blipFill>
        <p:spPr bwMode="auto">
          <a:xfrm>
            <a:off x="5603875" y="3509963"/>
            <a:ext cx="3619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4" name="Picture 31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l="50343" t="65280" r="11465"/>
          <a:stretch>
            <a:fillRect/>
          </a:stretch>
        </p:blipFill>
        <p:spPr bwMode="auto">
          <a:xfrm>
            <a:off x="4460875" y="3155950"/>
            <a:ext cx="3794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32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l="62495" r="-687" b="65280"/>
          <a:stretch>
            <a:fillRect/>
          </a:stretch>
        </p:blipFill>
        <p:spPr bwMode="auto">
          <a:xfrm>
            <a:off x="5054600" y="3825875"/>
            <a:ext cx="379413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6" name="Line 33"/>
          <p:cNvSpPr>
            <a:spLocks noChangeShapeType="1"/>
          </p:cNvSpPr>
          <p:nvPr/>
        </p:nvSpPr>
        <p:spPr bwMode="auto">
          <a:xfrm flipV="1">
            <a:off x="4906963" y="3230563"/>
            <a:ext cx="334962" cy="80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7" name="Line 34"/>
          <p:cNvSpPr>
            <a:spLocks noChangeShapeType="1"/>
          </p:cNvSpPr>
          <p:nvPr/>
        </p:nvSpPr>
        <p:spPr bwMode="auto">
          <a:xfrm flipV="1">
            <a:off x="4978400" y="3251200"/>
            <a:ext cx="415925" cy="436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8" name="Line 35"/>
          <p:cNvSpPr>
            <a:spLocks noChangeShapeType="1"/>
          </p:cNvSpPr>
          <p:nvPr/>
        </p:nvSpPr>
        <p:spPr bwMode="auto">
          <a:xfrm flipV="1">
            <a:off x="5324475" y="3373438"/>
            <a:ext cx="9525" cy="3651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39" name="Line 36"/>
          <p:cNvSpPr>
            <a:spLocks noChangeShapeType="1"/>
          </p:cNvSpPr>
          <p:nvPr/>
        </p:nvSpPr>
        <p:spPr bwMode="auto">
          <a:xfrm flipH="1" flipV="1">
            <a:off x="5405438" y="3159125"/>
            <a:ext cx="344487" cy="295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oval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840" name="Text Box 37"/>
          <p:cNvSpPr txBox="1">
            <a:spLocks noChangeArrowheads="1"/>
          </p:cNvSpPr>
          <p:nvPr/>
        </p:nvSpPr>
        <p:spPr bwMode="auto">
          <a:xfrm>
            <a:off x="182563" y="6088063"/>
            <a:ext cx="7751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Set of equivalent textures: generated by exactly the same physical process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Texture synthesis and representation</a:t>
            </a:r>
          </a:p>
        </p:txBody>
      </p:sp>
      <p:pic>
        <p:nvPicPr>
          <p:cNvPr id="78851" name="Picture 3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624138"/>
            <a:ext cx="17716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2" name="Oval 10"/>
          <p:cNvSpPr>
            <a:spLocks noChangeArrowheads="1"/>
          </p:cNvSpPr>
          <p:nvPr/>
        </p:nvSpPr>
        <p:spPr bwMode="auto">
          <a:xfrm>
            <a:off x="3798888" y="1514475"/>
            <a:ext cx="4500562" cy="45418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3" name="Oval 11"/>
          <p:cNvSpPr>
            <a:spLocks noChangeArrowheads="1"/>
          </p:cNvSpPr>
          <p:nvPr/>
        </p:nvSpPr>
        <p:spPr bwMode="auto">
          <a:xfrm>
            <a:off x="4937125" y="2925763"/>
            <a:ext cx="914400" cy="914400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8854" name="Oval 12"/>
          <p:cNvSpPr>
            <a:spLocks noChangeArrowheads="1"/>
          </p:cNvSpPr>
          <p:nvPr/>
        </p:nvSpPr>
        <p:spPr bwMode="auto">
          <a:xfrm>
            <a:off x="5160963" y="3092450"/>
            <a:ext cx="355600" cy="336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Text Box 13"/>
          <p:cNvSpPr txBox="1">
            <a:spLocks noChangeArrowheads="1"/>
          </p:cNvSpPr>
          <p:nvPr/>
        </p:nvSpPr>
        <p:spPr bwMode="auto">
          <a:xfrm>
            <a:off x="5272088" y="5532438"/>
            <a:ext cx="255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Space of all images</a:t>
            </a:r>
          </a:p>
        </p:txBody>
      </p:sp>
      <p:sp>
        <p:nvSpPr>
          <p:cNvPr id="78856" name="Text Box 14"/>
          <p:cNvSpPr txBox="1">
            <a:spLocks noChangeArrowheads="1"/>
          </p:cNvSpPr>
          <p:nvPr/>
        </p:nvSpPr>
        <p:spPr bwMode="auto">
          <a:xfrm>
            <a:off x="4826000" y="2452688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Set of equivalent textures</a:t>
            </a:r>
          </a:p>
        </p:txBody>
      </p:sp>
      <p:sp>
        <p:nvSpPr>
          <p:cNvPr id="78857" name="Text Box 15"/>
          <p:cNvSpPr txBox="1">
            <a:spLocks noChangeArrowheads="1"/>
          </p:cNvSpPr>
          <p:nvPr/>
        </p:nvSpPr>
        <p:spPr bwMode="auto">
          <a:xfrm>
            <a:off x="5726113" y="3579813"/>
            <a:ext cx="2122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8000"/>
                </a:solidFill>
              </a:rPr>
              <a:t>Set of perceptually </a:t>
            </a:r>
          </a:p>
          <a:p>
            <a:r>
              <a:rPr lang="en-US">
                <a:solidFill>
                  <a:srgbClr val="008000"/>
                </a:solidFill>
              </a:rPr>
              <a:t>equivalent textures</a:t>
            </a:r>
          </a:p>
        </p:txBody>
      </p:sp>
      <p:sp>
        <p:nvSpPr>
          <p:cNvPr id="78858" name="Text Box 16"/>
          <p:cNvSpPr txBox="1">
            <a:spLocks noChangeArrowheads="1"/>
          </p:cNvSpPr>
          <p:nvPr/>
        </p:nvSpPr>
        <p:spPr bwMode="auto">
          <a:xfrm>
            <a:off x="228600" y="5943600"/>
            <a:ext cx="7751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Set of equivalent textures: generated by exactly the same physical process </a:t>
            </a:r>
          </a:p>
        </p:txBody>
      </p:sp>
      <p:sp>
        <p:nvSpPr>
          <p:cNvPr id="78859" name="Rectangle 17"/>
          <p:cNvSpPr>
            <a:spLocks noChangeArrowheads="1"/>
          </p:cNvSpPr>
          <p:nvPr/>
        </p:nvSpPr>
        <p:spPr bwMode="auto">
          <a:xfrm>
            <a:off x="304800" y="6324600"/>
            <a:ext cx="883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8000"/>
                </a:solidFill>
              </a:rPr>
              <a:t>Set of perceptually equivalent textures: “well, they just look the same to me”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US"/>
              <a:t>If matching the averaged squared filter values is a good way to match a given texture, then maybe matching the entire marginal distribution (eg, the histogram) of a filter’s response would be even better.</a:t>
            </a:r>
          </a:p>
          <a:p>
            <a:pPr eaLnBrk="1" hangingPunct="1">
              <a:buFontTx/>
              <a:buNone/>
            </a:pPr>
            <a:endParaRPr lang="en-US"/>
          </a:p>
          <a:p>
            <a:pPr eaLnBrk="1" hangingPunct="1">
              <a:buFontTx/>
              <a:buNone/>
            </a:pPr>
            <a:r>
              <a:rPr lang="en-US" sz="2400"/>
              <a:t>Jim  Bergen proposed this…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533400" y="1066800"/>
          <a:ext cx="4071938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5" name="Image" r:id="rId4" imgW="5473700" imgH="7353300" progId="">
                  <p:embed/>
                </p:oleObj>
              </mc:Choice>
              <mc:Fallback>
                <p:oleObj name="Image" r:id="rId4" imgW="5473700" imgH="73533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1066800"/>
                        <a:ext cx="4071938" cy="579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23" name="Object 3"/>
          <p:cNvGraphicFramePr>
            <a:graphicFrameLocks noChangeAspect="1"/>
          </p:cNvGraphicFramePr>
          <p:nvPr/>
        </p:nvGraphicFramePr>
        <p:xfrm>
          <a:off x="1524000" y="0"/>
          <a:ext cx="6121400" cy="1155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6" name="Image" r:id="rId6" imgW="7669841" imgH="1447619" progId="">
                  <p:embed/>
                </p:oleObj>
              </mc:Choice>
              <mc:Fallback>
                <p:oleObj name="Image" r:id="rId6" imgW="7669841" imgH="1447619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0"/>
                        <a:ext cx="6121400" cy="1155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908675" y="1752600"/>
            <a:ext cx="239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 New Roman" pitchFamily="-84" charset="0"/>
              </a:rPr>
              <a:t>SIGGRAPH 1994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4300"/>
            <a:ext cx="91440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The main idea: it works by ‘kind of’ projecting a random image into the set of equivalent textures </a:t>
            </a:r>
          </a:p>
        </p:txBody>
      </p:sp>
      <p:sp>
        <p:nvSpPr>
          <p:cNvPr id="83971" name="Oval 4"/>
          <p:cNvSpPr>
            <a:spLocks noChangeArrowheads="1"/>
          </p:cNvSpPr>
          <p:nvPr/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2" name="Line 5"/>
          <p:cNvSpPr>
            <a:spLocks noChangeShapeType="1"/>
          </p:cNvSpPr>
          <p:nvPr/>
        </p:nvSpPr>
        <p:spPr bwMode="auto">
          <a:xfrm>
            <a:off x="2743200" y="2133600"/>
            <a:ext cx="990600" cy="1066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3" name="Freeform 12"/>
          <p:cNvSpPr>
            <a:spLocks/>
          </p:cNvSpPr>
          <p:nvPr/>
        </p:nvSpPr>
        <p:spPr bwMode="auto">
          <a:xfrm rot="1679611">
            <a:off x="5168900" y="1760538"/>
            <a:ext cx="382588" cy="16383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4" name="Oval 23"/>
          <p:cNvSpPr>
            <a:spLocks noChangeArrowheads="1"/>
          </p:cNvSpPr>
          <p:nvPr/>
        </p:nvSpPr>
        <p:spPr bwMode="auto">
          <a:xfrm>
            <a:off x="4676775" y="3144838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3975" name="Picture 25"/>
          <p:cNvPicPr>
            <a:picLocks noChangeAspect="1" noChangeArrowheads="1"/>
          </p:cNvPicPr>
          <p:nvPr/>
        </p:nvPicPr>
        <p:blipFill>
          <a:blip r:embed="rId2"/>
          <a:srcRect l="51953" t="20256" r="7315" b="18231"/>
          <a:stretch>
            <a:fillRect/>
          </a:stretch>
        </p:blipFill>
        <p:spPr bwMode="auto">
          <a:xfrm>
            <a:off x="4651375" y="3317875"/>
            <a:ext cx="2009775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Picture 26"/>
          <p:cNvPicPr>
            <a:picLocks noChangeAspect="1" noChangeArrowheads="1"/>
          </p:cNvPicPr>
          <p:nvPr/>
        </p:nvPicPr>
        <p:blipFill>
          <a:blip r:embed="rId3"/>
          <a:srcRect l="19911" t="5408" r="15855" b="9833"/>
          <a:stretch>
            <a:fillRect/>
          </a:stretch>
        </p:blipFill>
        <p:spPr bwMode="auto">
          <a:xfrm>
            <a:off x="5735638" y="1077913"/>
            <a:ext cx="13827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7"/>
          <p:cNvPicPr>
            <a:picLocks noChangeAspect="1" noChangeArrowheads="1"/>
          </p:cNvPicPr>
          <p:nvPr/>
        </p:nvPicPr>
        <p:blipFill>
          <a:blip r:embed="rId2"/>
          <a:srcRect l="7254" t="24886" r="51704" b="25011"/>
          <a:stretch>
            <a:fillRect/>
          </a:stretch>
        </p:blipFill>
        <p:spPr bwMode="auto">
          <a:xfrm>
            <a:off x="682625" y="1263650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8" name="Oval 28"/>
          <p:cNvSpPr>
            <a:spLocks noChangeArrowheads="1"/>
          </p:cNvSpPr>
          <p:nvPr/>
        </p:nvSpPr>
        <p:spPr bwMode="auto">
          <a:xfrm>
            <a:off x="2447925" y="1584325"/>
            <a:ext cx="4500563" cy="45418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79" name="Oval 29"/>
          <p:cNvSpPr>
            <a:spLocks noChangeArrowheads="1"/>
          </p:cNvSpPr>
          <p:nvPr/>
        </p:nvSpPr>
        <p:spPr bwMode="auto">
          <a:xfrm>
            <a:off x="3586163" y="2995613"/>
            <a:ext cx="914400" cy="914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3980" name="Oval 30"/>
          <p:cNvSpPr>
            <a:spLocks noChangeArrowheads="1"/>
          </p:cNvSpPr>
          <p:nvPr/>
        </p:nvSpPr>
        <p:spPr bwMode="auto">
          <a:xfrm>
            <a:off x="3810000" y="3162300"/>
            <a:ext cx="355600" cy="3365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981" name="Text Box 31"/>
          <p:cNvSpPr txBox="1">
            <a:spLocks noChangeArrowheads="1"/>
          </p:cNvSpPr>
          <p:nvPr/>
        </p:nvSpPr>
        <p:spPr bwMode="auto">
          <a:xfrm>
            <a:off x="1900238" y="5775325"/>
            <a:ext cx="2559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Space of all images</a:t>
            </a:r>
          </a:p>
        </p:txBody>
      </p:sp>
      <p:sp>
        <p:nvSpPr>
          <p:cNvPr id="83982" name="Text Box 32"/>
          <p:cNvSpPr txBox="1">
            <a:spLocks noChangeArrowheads="1"/>
          </p:cNvSpPr>
          <p:nvPr/>
        </p:nvSpPr>
        <p:spPr bwMode="auto">
          <a:xfrm>
            <a:off x="3484563" y="2543175"/>
            <a:ext cx="328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Set of equivalent textures</a:t>
            </a:r>
          </a:p>
        </p:txBody>
      </p:sp>
      <p:sp>
        <p:nvSpPr>
          <p:cNvPr id="83983" name="Text Box 33"/>
          <p:cNvSpPr txBox="1">
            <a:spLocks noChangeArrowheads="1"/>
          </p:cNvSpPr>
          <p:nvPr/>
        </p:nvSpPr>
        <p:spPr bwMode="auto">
          <a:xfrm>
            <a:off x="1585913" y="3760788"/>
            <a:ext cx="2559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Set of perceptually </a:t>
            </a:r>
          </a:p>
          <a:p>
            <a:r>
              <a:rPr lang="en-US">
                <a:solidFill>
                  <a:schemeClr val="accent1"/>
                </a:solidFill>
              </a:rPr>
              <a:t>equivalent textures</a:t>
            </a:r>
          </a:p>
        </p:txBody>
      </p:sp>
      <p:sp>
        <p:nvSpPr>
          <p:cNvPr id="83984" name="Oval 34"/>
          <p:cNvSpPr>
            <a:spLocks noChangeArrowheads="1"/>
          </p:cNvSpPr>
          <p:nvPr/>
        </p:nvSpPr>
        <p:spPr bwMode="auto">
          <a:xfrm>
            <a:off x="5580063" y="1844675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/>
          </p:cNvPicPr>
          <p:nvPr/>
        </p:nvPicPr>
        <p:blipFill>
          <a:blip r:embed="rId2"/>
          <a:srcRect l="13229" t="7242"/>
          <a:stretch>
            <a:fillRect/>
          </a:stretch>
        </p:blipFill>
        <p:spPr bwMode="auto">
          <a:xfrm>
            <a:off x="1222375" y="541338"/>
            <a:ext cx="791845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/>
          </p:cNvPicPr>
          <p:nvPr/>
        </p:nvPicPr>
        <p:blipFill>
          <a:blip r:embed="rId2"/>
          <a:srcRect b="92815"/>
          <a:stretch>
            <a:fillRect/>
          </a:stretch>
        </p:blipFill>
        <p:spPr bwMode="auto">
          <a:xfrm>
            <a:off x="17463" y="104775"/>
            <a:ext cx="9126537" cy="43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Overview of the algorithm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588963" y="3886200"/>
            <a:ext cx="8077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Two main tools:</a:t>
            </a:r>
          </a:p>
          <a:p>
            <a:pPr>
              <a:spcBef>
                <a:spcPct val="50000"/>
              </a:spcBef>
            </a:pPr>
            <a:r>
              <a:rPr lang="en-US"/>
              <a:t>1- steerable pyramid</a:t>
            </a:r>
          </a:p>
          <a:p>
            <a:pPr>
              <a:spcBef>
                <a:spcPct val="50000"/>
              </a:spcBef>
            </a:pPr>
            <a:r>
              <a:rPr lang="en-US"/>
              <a:t>2- matching histograms</a:t>
            </a:r>
          </a:p>
        </p:txBody>
      </p:sp>
      <p:pic>
        <p:nvPicPr>
          <p:cNvPr id="8499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1192213"/>
            <a:ext cx="475773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2498725" y="1443038"/>
            <a:ext cx="2986088" cy="1635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917950" y="1643063"/>
            <a:ext cx="2081213" cy="1730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59"/>
          <p:cNvSpPr>
            <a:spLocks noChangeArrowheads="1"/>
          </p:cNvSpPr>
          <p:nvPr/>
        </p:nvSpPr>
        <p:spPr bwMode="auto">
          <a:xfrm>
            <a:off x="822325" y="3767138"/>
            <a:ext cx="6726238" cy="833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1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1-The steerable pyramid</a:t>
            </a: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8575" y="1036638"/>
            <a:ext cx="103663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1" name="Line 6"/>
          <p:cNvSpPr>
            <a:spLocks noChangeShapeType="1"/>
          </p:cNvSpPr>
          <p:nvPr/>
        </p:nvSpPr>
        <p:spPr bwMode="auto">
          <a:xfrm flipH="1">
            <a:off x="2193925" y="2163763"/>
            <a:ext cx="16764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2" name="Line 7"/>
          <p:cNvSpPr>
            <a:spLocks noChangeShapeType="1"/>
          </p:cNvSpPr>
          <p:nvPr/>
        </p:nvSpPr>
        <p:spPr bwMode="auto">
          <a:xfrm flipH="1">
            <a:off x="3281363" y="2154238"/>
            <a:ext cx="812800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3" name="Line 8"/>
          <p:cNvSpPr>
            <a:spLocks noChangeShapeType="1"/>
          </p:cNvSpPr>
          <p:nvPr/>
        </p:nvSpPr>
        <p:spPr bwMode="auto">
          <a:xfrm flipH="1">
            <a:off x="4308475" y="2184400"/>
            <a:ext cx="9525" cy="75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4" name="Line 9"/>
          <p:cNvSpPr>
            <a:spLocks noChangeShapeType="1"/>
          </p:cNvSpPr>
          <p:nvPr/>
        </p:nvSpPr>
        <p:spPr bwMode="auto">
          <a:xfrm>
            <a:off x="4530725" y="2154238"/>
            <a:ext cx="600075" cy="801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25" name="Line 10"/>
          <p:cNvSpPr>
            <a:spLocks noChangeShapeType="1"/>
          </p:cNvSpPr>
          <p:nvPr/>
        </p:nvSpPr>
        <p:spPr bwMode="auto">
          <a:xfrm>
            <a:off x="4999038" y="2143125"/>
            <a:ext cx="1706562" cy="77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26" name="Picture 11"/>
          <p:cNvPicPr>
            <a:picLocks noChangeAspect="1" noChangeArrowheads="1"/>
          </p:cNvPicPr>
          <p:nvPr/>
        </p:nvPicPr>
        <p:blipFill>
          <a:blip r:embed="rId3"/>
          <a:srcRect l="4570" t="55547" r="9380" b="29517"/>
          <a:stretch>
            <a:fillRect/>
          </a:stretch>
        </p:blipFill>
        <p:spPr bwMode="auto">
          <a:xfrm>
            <a:off x="1025525" y="3943350"/>
            <a:ext cx="2074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7" name="Picture 12"/>
          <p:cNvPicPr>
            <a:picLocks noChangeAspect="1" noChangeArrowheads="1"/>
          </p:cNvPicPr>
          <p:nvPr/>
        </p:nvPicPr>
        <p:blipFill>
          <a:blip r:embed="rId4"/>
          <a:srcRect b="66971"/>
          <a:stretch>
            <a:fillRect/>
          </a:stretch>
        </p:blipFill>
        <p:spPr bwMode="auto">
          <a:xfrm>
            <a:off x="1019175" y="3078163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8" name="Picture 13"/>
          <p:cNvPicPr>
            <a:picLocks noChangeAspect="1" noChangeArrowheads="1"/>
          </p:cNvPicPr>
          <p:nvPr/>
        </p:nvPicPr>
        <p:blipFill>
          <a:blip r:embed="rId4"/>
          <a:srcRect t="33130" b="33740"/>
          <a:stretch>
            <a:fillRect/>
          </a:stretch>
        </p:blipFill>
        <p:spPr bwMode="auto">
          <a:xfrm>
            <a:off x="3171825" y="3071813"/>
            <a:ext cx="2087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9" name="Picture 14"/>
          <p:cNvPicPr>
            <a:picLocks noChangeAspect="1" noChangeArrowheads="1"/>
          </p:cNvPicPr>
          <p:nvPr/>
        </p:nvPicPr>
        <p:blipFill>
          <a:blip r:embed="rId4"/>
          <a:srcRect t="66971"/>
          <a:stretch>
            <a:fillRect/>
          </a:stretch>
        </p:blipFill>
        <p:spPr bwMode="auto">
          <a:xfrm>
            <a:off x="5324475" y="3081338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15"/>
          <p:cNvPicPr>
            <a:picLocks noChangeAspect="1" noChangeArrowheads="1"/>
          </p:cNvPicPr>
          <p:nvPr/>
        </p:nvPicPr>
        <p:blipFill>
          <a:blip r:embed="rId3"/>
          <a:srcRect l="4849" t="77843" r="73291" b="18451"/>
          <a:stretch>
            <a:fillRect/>
          </a:stretch>
        </p:blipFill>
        <p:spPr bwMode="auto">
          <a:xfrm>
            <a:off x="5375275" y="3948113"/>
            <a:ext cx="2030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16"/>
          <p:cNvPicPr>
            <a:picLocks noChangeAspect="1" noChangeArrowheads="1"/>
          </p:cNvPicPr>
          <p:nvPr/>
        </p:nvPicPr>
        <p:blipFill>
          <a:blip r:embed="rId3"/>
          <a:srcRect l="4570" t="70456" r="52385" b="22131"/>
          <a:stretch>
            <a:fillRect/>
          </a:stretch>
        </p:blipFill>
        <p:spPr bwMode="auto">
          <a:xfrm>
            <a:off x="3197225" y="3957638"/>
            <a:ext cx="20447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32" name="Line 17"/>
          <p:cNvSpPr>
            <a:spLocks noChangeShapeType="1"/>
          </p:cNvSpPr>
          <p:nvPr/>
        </p:nvSpPr>
        <p:spPr bwMode="auto">
          <a:xfrm>
            <a:off x="1300163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3" name="Line 18"/>
          <p:cNvSpPr>
            <a:spLocks noChangeShapeType="1"/>
          </p:cNvSpPr>
          <p:nvPr/>
        </p:nvSpPr>
        <p:spPr bwMode="auto">
          <a:xfrm>
            <a:off x="175736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4" name="Line 19"/>
          <p:cNvSpPr>
            <a:spLocks noChangeShapeType="1"/>
          </p:cNvSpPr>
          <p:nvPr/>
        </p:nvSpPr>
        <p:spPr bwMode="auto">
          <a:xfrm>
            <a:off x="228441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5" name="Line 20"/>
          <p:cNvSpPr>
            <a:spLocks noChangeShapeType="1"/>
          </p:cNvSpPr>
          <p:nvPr/>
        </p:nvSpPr>
        <p:spPr bwMode="auto">
          <a:xfrm>
            <a:off x="2801938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6" name="Line 21"/>
          <p:cNvSpPr>
            <a:spLocks noChangeShapeType="1"/>
          </p:cNvSpPr>
          <p:nvPr/>
        </p:nvSpPr>
        <p:spPr bwMode="auto">
          <a:xfrm>
            <a:off x="34448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7" name="Line 22"/>
          <p:cNvSpPr>
            <a:spLocks noChangeShapeType="1"/>
          </p:cNvSpPr>
          <p:nvPr/>
        </p:nvSpPr>
        <p:spPr bwMode="auto">
          <a:xfrm>
            <a:off x="390207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8" name="Line 23"/>
          <p:cNvSpPr>
            <a:spLocks noChangeShapeType="1"/>
          </p:cNvSpPr>
          <p:nvPr/>
        </p:nvSpPr>
        <p:spPr bwMode="auto">
          <a:xfrm>
            <a:off x="442912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39" name="Line 24"/>
          <p:cNvSpPr>
            <a:spLocks noChangeShapeType="1"/>
          </p:cNvSpPr>
          <p:nvPr/>
        </p:nvSpPr>
        <p:spPr bwMode="auto">
          <a:xfrm>
            <a:off x="4946650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0" name="Line 25"/>
          <p:cNvSpPr>
            <a:spLocks noChangeShapeType="1"/>
          </p:cNvSpPr>
          <p:nvPr/>
        </p:nvSpPr>
        <p:spPr bwMode="auto">
          <a:xfrm>
            <a:off x="5597525" y="364807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1" name="Line 26"/>
          <p:cNvSpPr>
            <a:spLocks noChangeShapeType="1"/>
          </p:cNvSpPr>
          <p:nvPr/>
        </p:nvSpPr>
        <p:spPr bwMode="auto">
          <a:xfrm>
            <a:off x="605472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2" name="Line 27"/>
          <p:cNvSpPr>
            <a:spLocks noChangeShapeType="1"/>
          </p:cNvSpPr>
          <p:nvPr/>
        </p:nvSpPr>
        <p:spPr bwMode="auto">
          <a:xfrm>
            <a:off x="65817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3" name="Line 28"/>
          <p:cNvSpPr>
            <a:spLocks noChangeShapeType="1"/>
          </p:cNvSpPr>
          <p:nvPr/>
        </p:nvSpPr>
        <p:spPr bwMode="auto">
          <a:xfrm>
            <a:off x="7099300" y="36687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4" name="Line 30"/>
          <p:cNvSpPr>
            <a:spLocks noChangeShapeType="1"/>
          </p:cNvSpPr>
          <p:nvPr/>
        </p:nvSpPr>
        <p:spPr bwMode="auto">
          <a:xfrm>
            <a:off x="1330325" y="456088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5" name="Line 31"/>
          <p:cNvSpPr>
            <a:spLocks noChangeShapeType="1"/>
          </p:cNvSpPr>
          <p:nvPr/>
        </p:nvSpPr>
        <p:spPr bwMode="auto">
          <a:xfrm>
            <a:off x="1787525" y="45704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6" name="Line 32"/>
          <p:cNvSpPr>
            <a:spLocks noChangeShapeType="1"/>
          </p:cNvSpPr>
          <p:nvPr/>
        </p:nvSpPr>
        <p:spPr bwMode="auto">
          <a:xfrm>
            <a:off x="2314575" y="45704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7" name="Line 33"/>
          <p:cNvSpPr>
            <a:spLocks noChangeShapeType="1"/>
          </p:cNvSpPr>
          <p:nvPr/>
        </p:nvSpPr>
        <p:spPr bwMode="auto">
          <a:xfrm>
            <a:off x="2832100" y="45815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8" name="Line 34"/>
          <p:cNvSpPr>
            <a:spLocks noChangeShapeType="1"/>
          </p:cNvSpPr>
          <p:nvPr/>
        </p:nvSpPr>
        <p:spPr bwMode="auto">
          <a:xfrm>
            <a:off x="3475038" y="456088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49" name="Line 35"/>
          <p:cNvSpPr>
            <a:spLocks noChangeShapeType="1"/>
          </p:cNvSpPr>
          <p:nvPr/>
        </p:nvSpPr>
        <p:spPr bwMode="auto">
          <a:xfrm>
            <a:off x="3932238" y="45704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0" name="Line 36"/>
          <p:cNvSpPr>
            <a:spLocks noChangeShapeType="1"/>
          </p:cNvSpPr>
          <p:nvPr/>
        </p:nvSpPr>
        <p:spPr bwMode="auto">
          <a:xfrm>
            <a:off x="4459288" y="45704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1" name="Line 37"/>
          <p:cNvSpPr>
            <a:spLocks noChangeShapeType="1"/>
          </p:cNvSpPr>
          <p:nvPr/>
        </p:nvSpPr>
        <p:spPr bwMode="auto">
          <a:xfrm>
            <a:off x="4976813" y="45815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2" name="Line 38"/>
          <p:cNvSpPr>
            <a:spLocks noChangeShapeType="1"/>
          </p:cNvSpPr>
          <p:nvPr/>
        </p:nvSpPr>
        <p:spPr bwMode="auto">
          <a:xfrm>
            <a:off x="5627688" y="455136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3" name="Line 39"/>
          <p:cNvSpPr>
            <a:spLocks noChangeShapeType="1"/>
          </p:cNvSpPr>
          <p:nvPr/>
        </p:nvSpPr>
        <p:spPr bwMode="auto">
          <a:xfrm>
            <a:off x="6084888" y="456088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4" name="Line 40"/>
          <p:cNvSpPr>
            <a:spLocks noChangeShapeType="1"/>
          </p:cNvSpPr>
          <p:nvPr/>
        </p:nvSpPr>
        <p:spPr bwMode="auto">
          <a:xfrm>
            <a:off x="6611938" y="456088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55" name="Line 41"/>
          <p:cNvSpPr>
            <a:spLocks noChangeShapeType="1"/>
          </p:cNvSpPr>
          <p:nvPr/>
        </p:nvSpPr>
        <p:spPr bwMode="auto">
          <a:xfrm>
            <a:off x="7129463" y="45720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56" name="Picture 42"/>
          <p:cNvPicPr>
            <a:picLocks noChangeAspect="1" noChangeArrowheads="1"/>
          </p:cNvPicPr>
          <p:nvPr/>
        </p:nvPicPr>
        <p:blipFill>
          <a:blip r:embed="rId4"/>
          <a:srcRect b="66971"/>
          <a:stretch>
            <a:fillRect/>
          </a:stretch>
        </p:blipFill>
        <p:spPr bwMode="auto">
          <a:xfrm>
            <a:off x="1039813" y="4846638"/>
            <a:ext cx="2087562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57" name="Picture 43"/>
          <p:cNvPicPr>
            <a:picLocks noChangeAspect="1" noChangeArrowheads="1"/>
          </p:cNvPicPr>
          <p:nvPr/>
        </p:nvPicPr>
        <p:blipFill>
          <a:blip r:embed="rId4"/>
          <a:srcRect t="33130" b="33740"/>
          <a:stretch>
            <a:fillRect/>
          </a:stretch>
        </p:blipFill>
        <p:spPr bwMode="auto">
          <a:xfrm>
            <a:off x="3192463" y="4840288"/>
            <a:ext cx="208756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58" name="Picture 44"/>
          <p:cNvPicPr>
            <a:picLocks noChangeAspect="1" noChangeArrowheads="1"/>
          </p:cNvPicPr>
          <p:nvPr/>
        </p:nvPicPr>
        <p:blipFill>
          <a:blip r:embed="rId4"/>
          <a:srcRect t="66971"/>
          <a:stretch>
            <a:fillRect/>
          </a:stretch>
        </p:blipFill>
        <p:spPr bwMode="auto">
          <a:xfrm>
            <a:off x="5345113" y="4849813"/>
            <a:ext cx="2087562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59" name="Picture 45"/>
          <p:cNvPicPr>
            <a:picLocks noChangeAspect="1" noChangeArrowheads="1"/>
          </p:cNvPicPr>
          <p:nvPr/>
        </p:nvPicPr>
        <p:blipFill>
          <a:blip r:embed="rId5"/>
          <a:srcRect r="9525" b="13029"/>
          <a:stretch>
            <a:fillRect/>
          </a:stretch>
        </p:blipFill>
        <p:spPr bwMode="auto">
          <a:xfrm>
            <a:off x="439738" y="5978525"/>
            <a:ext cx="965200" cy="87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60" name="Line 46"/>
          <p:cNvSpPr>
            <a:spLocks noChangeShapeType="1"/>
          </p:cNvSpPr>
          <p:nvPr/>
        </p:nvSpPr>
        <p:spPr bwMode="auto">
          <a:xfrm flipH="1">
            <a:off x="4460875" y="5384800"/>
            <a:ext cx="2468563" cy="96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61" name="Line 47"/>
          <p:cNvSpPr>
            <a:spLocks noChangeShapeType="1"/>
          </p:cNvSpPr>
          <p:nvPr/>
        </p:nvSpPr>
        <p:spPr bwMode="auto">
          <a:xfrm flipH="1">
            <a:off x="4367213" y="5386388"/>
            <a:ext cx="1138237" cy="893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62" name="Line 48"/>
          <p:cNvSpPr>
            <a:spLocks noChangeShapeType="1"/>
          </p:cNvSpPr>
          <p:nvPr/>
        </p:nvSpPr>
        <p:spPr bwMode="auto">
          <a:xfrm flipH="1">
            <a:off x="4249738" y="5527675"/>
            <a:ext cx="9525" cy="75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63" name="Line 49"/>
          <p:cNvSpPr>
            <a:spLocks noChangeShapeType="1"/>
          </p:cNvSpPr>
          <p:nvPr/>
        </p:nvSpPr>
        <p:spPr bwMode="auto">
          <a:xfrm>
            <a:off x="2967038" y="5456238"/>
            <a:ext cx="1108075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64" name="Line 50"/>
          <p:cNvSpPr>
            <a:spLocks noChangeShapeType="1"/>
          </p:cNvSpPr>
          <p:nvPr/>
        </p:nvSpPr>
        <p:spPr bwMode="auto">
          <a:xfrm>
            <a:off x="1495425" y="5445125"/>
            <a:ext cx="2500313" cy="884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86065" name="Group 51"/>
          <p:cNvGrpSpPr>
            <a:grpSpLocks/>
          </p:cNvGrpSpPr>
          <p:nvPr/>
        </p:nvGrpSpPr>
        <p:grpSpPr bwMode="auto">
          <a:xfrm>
            <a:off x="4071938" y="6180138"/>
            <a:ext cx="355600" cy="457200"/>
            <a:chOff x="2499" y="3977"/>
            <a:chExt cx="224" cy="288"/>
          </a:xfrm>
        </p:grpSpPr>
        <p:sp>
          <p:nvSpPr>
            <p:cNvPr id="86070" name="Oval 52"/>
            <p:cNvSpPr>
              <a:spLocks noChangeArrowheads="1"/>
            </p:cNvSpPr>
            <p:nvPr/>
          </p:nvSpPr>
          <p:spPr bwMode="auto">
            <a:xfrm>
              <a:off x="2503" y="4033"/>
              <a:ext cx="204" cy="20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071" name="Text Box 53"/>
            <p:cNvSpPr txBox="1">
              <a:spLocks noChangeArrowheads="1"/>
            </p:cNvSpPr>
            <p:nvPr/>
          </p:nvSpPr>
          <p:spPr bwMode="auto">
            <a:xfrm>
              <a:off x="2499" y="3977"/>
              <a:ext cx="22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+</a:t>
              </a:r>
            </a:p>
          </p:txBody>
        </p:sp>
      </p:grpSp>
      <p:sp>
        <p:nvSpPr>
          <p:cNvPr id="86066" name="Line 54"/>
          <p:cNvSpPr>
            <a:spLocks noChangeShapeType="1"/>
          </p:cNvSpPr>
          <p:nvPr/>
        </p:nvSpPr>
        <p:spPr bwMode="auto">
          <a:xfrm>
            <a:off x="1392238" y="6299200"/>
            <a:ext cx="2681287" cy="122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067" name="Text Box 55"/>
          <p:cNvSpPr txBox="1">
            <a:spLocks noChangeArrowheads="1"/>
          </p:cNvSpPr>
          <p:nvPr/>
        </p:nvSpPr>
        <p:spPr bwMode="auto">
          <a:xfrm>
            <a:off x="0" y="5586413"/>
            <a:ext cx="185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Low-pass residual</a:t>
            </a:r>
          </a:p>
        </p:txBody>
      </p:sp>
      <p:sp>
        <p:nvSpPr>
          <p:cNvPr id="86068" name="Line 56"/>
          <p:cNvSpPr>
            <a:spLocks noChangeShapeType="1"/>
          </p:cNvSpPr>
          <p:nvPr/>
        </p:nvSpPr>
        <p:spPr bwMode="auto">
          <a:xfrm flipV="1">
            <a:off x="4389438" y="6438900"/>
            <a:ext cx="2152650" cy="11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6069" name="Picture 5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51613" y="5813425"/>
            <a:ext cx="1036637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34"/>
          <p:cNvSpPr>
            <a:spLocks noChangeArrowheads="1"/>
          </p:cNvSpPr>
          <p:nvPr/>
        </p:nvSpPr>
        <p:spPr bwMode="auto">
          <a:xfrm>
            <a:off x="822325" y="3767138"/>
            <a:ext cx="6726238" cy="833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1-The steerable pyramid</a:t>
            </a:r>
          </a:p>
        </p:txBody>
      </p:sp>
      <p:pic>
        <p:nvPicPr>
          <p:cNvPr id="87044" name="Picture 3"/>
          <p:cNvPicPr>
            <a:picLocks noChangeAspect="1" noChangeArrowheads="1"/>
          </p:cNvPicPr>
          <p:nvPr/>
        </p:nvPicPr>
        <p:blipFill>
          <a:blip r:embed="rId2"/>
          <a:srcRect l="4570" t="55547" r="9380" b="29517"/>
          <a:stretch>
            <a:fillRect/>
          </a:stretch>
        </p:blipFill>
        <p:spPr bwMode="auto">
          <a:xfrm>
            <a:off x="1025525" y="3943350"/>
            <a:ext cx="2074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4"/>
          <p:cNvPicPr>
            <a:picLocks noChangeAspect="1" noChangeArrowheads="1"/>
          </p:cNvPicPr>
          <p:nvPr/>
        </p:nvPicPr>
        <p:blipFill>
          <a:blip r:embed="rId3"/>
          <a:srcRect b="66971"/>
          <a:stretch>
            <a:fillRect/>
          </a:stretch>
        </p:blipFill>
        <p:spPr bwMode="auto">
          <a:xfrm>
            <a:off x="1019175" y="3078163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8575" y="1036638"/>
            <a:ext cx="103663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7" name="Picture 6"/>
          <p:cNvPicPr>
            <a:picLocks noChangeAspect="1" noChangeArrowheads="1"/>
          </p:cNvPicPr>
          <p:nvPr/>
        </p:nvPicPr>
        <p:blipFill>
          <a:blip r:embed="rId3"/>
          <a:srcRect t="33130" b="33740"/>
          <a:stretch>
            <a:fillRect/>
          </a:stretch>
        </p:blipFill>
        <p:spPr bwMode="auto">
          <a:xfrm>
            <a:off x="3171825" y="3071813"/>
            <a:ext cx="2087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8" name="Line 7"/>
          <p:cNvSpPr>
            <a:spLocks noChangeShapeType="1"/>
          </p:cNvSpPr>
          <p:nvPr/>
        </p:nvSpPr>
        <p:spPr bwMode="auto">
          <a:xfrm flipH="1">
            <a:off x="2193925" y="2163763"/>
            <a:ext cx="16764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9" name="Line 8"/>
          <p:cNvSpPr>
            <a:spLocks noChangeShapeType="1"/>
          </p:cNvSpPr>
          <p:nvPr/>
        </p:nvSpPr>
        <p:spPr bwMode="auto">
          <a:xfrm flipH="1">
            <a:off x="3281363" y="2154238"/>
            <a:ext cx="812800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0" name="Line 9"/>
          <p:cNvSpPr>
            <a:spLocks noChangeShapeType="1"/>
          </p:cNvSpPr>
          <p:nvPr/>
        </p:nvSpPr>
        <p:spPr bwMode="auto">
          <a:xfrm flipH="1">
            <a:off x="4308475" y="2184400"/>
            <a:ext cx="9525" cy="75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1" name="Line 10"/>
          <p:cNvSpPr>
            <a:spLocks noChangeShapeType="1"/>
          </p:cNvSpPr>
          <p:nvPr/>
        </p:nvSpPr>
        <p:spPr bwMode="auto">
          <a:xfrm>
            <a:off x="4530725" y="2154238"/>
            <a:ext cx="600075" cy="801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2" name="Line 11"/>
          <p:cNvSpPr>
            <a:spLocks noChangeShapeType="1"/>
          </p:cNvSpPr>
          <p:nvPr/>
        </p:nvSpPr>
        <p:spPr bwMode="auto">
          <a:xfrm>
            <a:off x="4999038" y="2143125"/>
            <a:ext cx="1706562" cy="77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053" name="Picture 12"/>
          <p:cNvPicPr>
            <a:picLocks noChangeAspect="1" noChangeArrowheads="1"/>
          </p:cNvPicPr>
          <p:nvPr/>
        </p:nvPicPr>
        <p:blipFill>
          <a:blip r:embed="rId3"/>
          <a:srcRect t="66971"/>
          <a:stretch>
            <a:fillRect/>
          </a:stretch>
        </p:blipFill>
        <p:spPr bwMode="auto">
          <a:xfrm>
            <a:off x="5324475" y="3081338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13"/>
          <p:cNvPicPr>
            <a:picLocks noChangeAspect="1" noChangeArrowheads="1"/>
          </p:cNvPicPr>
          <p:nvPr/>
        </p:nvPicPr>
        <p:blipFill>
          <a:blip r:embed="rId2"/>
          <a:srcRect l="4849" t="77843" r="73291" b="18451"/>
          <a:stretch>
            <a:fillRect/>
          </a:stretch>
        </p:blipFill>
        <p:spPr bwMode="auto">
          <a:xfrm>
            <a:off x="5375275" y="3948113"/>
            <a:ext cx="2030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14"/>
          <p:cNvPicPr>
            <a:picLocks noChangeAspect="1" noChangeArrowheads="1"/>
          </p:cNvPicPr>
          <p:nvPr/>
        </p:nvPicPr>
        <p:blipFill>
          <a:blip r:embed="rId2"/>
          <a:srcRect l="4570" t="70456" r="52385" b="22131"/>
          <a:stretch>
            <a:fillRect/>
          </a:stretch>
        </p:blipFill>
        <p:spPr bwMode="auto">
          <a:xfrm>
            <a:off x="3197225" y="3957638"/>
            <a:ext cx="20447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6" name="Line 15"/>
          <p:cNvSpPr>
            <a:spLocks noChangeShapeType="1"/>
          </p:cNvSpPr>
          <p:nvPr/>
        </p:nvSpPr>
        <p:spPr bwMode="auto">
          <a:xfrm>
            <a:off x="1300163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7" name="Line 16"/>
          <p:cNvSpPr>
            <a:spLocks noChangeShapeType="1"/>
          </p:cNvSpPr>
          <p:nvPr/>
        </p:nvSpPr>
        <p:spPr bwMode="auto">
          <a:xfrm>
            <a:off x="175736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8" name="Line 17"/>
          <p:cNvSpPr>
            <a:spLocks noChangeShapeType="1"/>
          </p:cNvSpPr>
          <p:nvPr/>
        </p:nvSpPr>
        <p:spPr bwMode="auto">
          <a:xfrm>
            <a:off x="228441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59" name="Text Box 23"/>
          <p:cNvSpPr txBox="1">
            <a:spLocks noChangeArrowheads="1"/>
          </p:cNvSpPr>
          <p:nvPr/>
        </p:nvSpPr>
        <p:spPr bwMode="auto">
          <a:xfrm>
            <a:off x="1281113" y="4762500"/>
            <a:ext cx="6078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But why do I want to represent images like this?</a:t>
            </a:r>
          </a:p>
        </p:txBody>
      </p:sp>
      <p:sp>
        <p:nvSpPr>
          <p:cNvPr id="87060" name="Line 24"/>
          <p:cNvSpPr>
            <a:spLocks noChangeShapeType="1"/>
          </p:cNvSpPr>
          <p:nvPr/>
        </p:nvSpPr>
        <p:spPr bwMode="auto">
          <a:xfrm>
            <a:off x="2801938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1" name="Line 25"/>
          <p:cNvSpPr>
            <a:spLocks noChangeShapeType="1"/>
          </p:cNvSpPr>
          <p:nvPr/>
        </p:nvSpPr>
        <p:spPr bwMode="auto">
          <a:xfrm>
            <a:off x="34448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2" name="Line 26"/>
          <p:cNvSpPr>
            <a:spLocks noChangeShapeType="1"/>
          </p:cNvSpPr>
          <p:nvPr/>
        </p:nvSpPr>
        <p:spPr bwMode="auto">
          <a:xfrm>
            <a:off x="390207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3" name="Line 27"/>
          <p:cNvSpPr>
            <a:spLocks noChangeShapeType="1"/>
          </p:cNvSpPr>
          <p:nvPr/>
        </p:nvSpPr>
        <p:spPr bwMode="auto">
          <a:xfrm>
            <a:off x="442912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4" name="Line 28"/>
          <p:cNvSpPr>
            <a:spLocks noChangeShapeType="1"/>
          </p:cNvSpPr>
          <p:nvPr/>
        </p:nvSpPr>
        <p:spPr bwMode="auto">
          <a:xfrm>
            <a:off x="4946650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5" name="Line 29"/>
          <p:cNvSpPr>
            <a:spLocks noChangeShapeType="1"/>
          </p:cNvSpPr>
          <p:nvPr/>
        </p:nvSpPr>
        <p:spPr bwMode="auto">
          <a:xfrm>
            <a:off x="5597525" y="364807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6" name="Line 30"/>
          <p:cNvSpPr>
            <a:spLocks noChangeShapeType="1"/>
          </p:cNvSpPr>
          <p:nvPr/>
        </p:nvSpPr>
        <p:spPr bwMode="auto">
          <a:xfrm>
            <a:off x="605472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7" name="Line 31"/>
          <p:cNvSpPr>
            <a:spLocks noChangeShapeType="1"/>
          </p:cNvSpPr>
          <p:nvPr/>
        </p:nvSpPr>
        <p:spPr bwMode="auto">
          <a:xfrm>
            <a:off x="65817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68" name="Line 32"/>
          <p:cNvSpPr>
            <a:spLocks noChangeShapeType="1"/>
          </p:cNvSpPr>
          <p:nvPr/>
        </p:nvSpPr>
        <p:spPr bwMode="auto">
          <a:xfrm>
            <a:off x="7099300" y="36687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7069" name="Picture 33"/>
          <p:cNvPicPr>
            <a:picLocks noChangeAspect="1" noChangeArrowheads="1"/>
          </p:cNvPicPr>
          <p:nvPr/>
        </p:nvPicPr>
        <p:blipFill>
          <a:blip r:embed="rId5"/>
          <a:srcRect r="9525" b="13029"/>
          <a:stretch>
            <a:fillRect/>
          </a:stretch>
        </p:blipFill>
        <p:spPr bwMode="auto">
          <a:xfrm>
            <a:off x="7546975" y="3914775"/>
            <a:ext cx="62865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822325" y="3767138"/>
            <a:ext cx="6726238" cy="833437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1-The steerable pyramid</a:t>
            </a:r>
          </a:p>
        </p:txBody>
      </p:sp>
      <p:pic>
        <p:nvPicPr>
          <p:cNvPr id="88068" name="Picture 4"/>
          <p:cNvPicPr>
            <a:picLocks noChangeAspect="1" noChangeArrowheads="1"/>
          </p:cNvPicPr>
          <p:nvPr/>
        </p:nvPicPr>
        <p:blipFill>
          <a:blip r:embed="rId2"/>
          <a:srcRect l="4570" t="55547" r="9380" b="29517"/>
          <a:stretch>
            <a:fillRect/>
          </a:stretch>
        </p:blipFill>
        <p:spPr bwMode="auto">
          <a:xfrm>
            <a:off x="1025525" y="3943350"/>
            <a:ext cx="2074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Picture 5"/>
          <p:cNvPicPr>
            <a:picLocks noChangeAspect="1" noChangeArrowheads="1"/>
          </p:cNvPicPr>
          <p:nvPr/>
        </p:nvPicPr>
        <p:blipFill>
          <a:blip r:embed="rId3"/>
          <a:srcRect b="66971"/>
          <a:stretch>
            <a:fillRect/>
          </a:stretch>
        </p:blipFill>
        <p:spPr bwMode="auto">
          <a:xfrm>
            <a:off x="1019175" y="3078163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38575" y="1036638"/>
            <a:ext cx="1036638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Picture 7"/>
          <p:cNvPicPr>
            <a:picLocks noChangeAspect="1" noChangeArrowheads="1"/>
          </p:cNvPicPr>
          <p:nvPr/>
        </p:nvPicPr>
        <p:blipFill>
          <a:blip r:embed="rId3"/>
          <a:srcRect t="33130" b="33740"/>
          <a:stretch>
            <a:fillRect/>
          </a:stretch>
        </p:blipFill>
        <p:spPr bwMode="auto">
          <a:xfrm>
            <a:off x="3171825" y="3071813"/>
            <a:ext cx="2087563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2" name="Line 8"/>
          <p:cNvSpPr>
            <a:spLocks noChangeShapeType="1"/>
          </p:cNvSpPr>
          <p:nvPr/>
        </p:nvSpPr>
        <p:spPr bwMode="auto">
          <a:xfrm flipH="1">
            <a:off x="2193925" y="2163763"/>
            <a:ext cx="1676400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3" name="Line 9"/>
          <p:cNvSpPr>
            <a:spLocks noChangeShapeType="1"/>
          </p:cNvSpPr>
          <p:nvPr/>
        </p:nvSpPr>
        <p:spPr bwMode="auto">
          <a:xfrm flipH="1">
            <a:off x="3281363" y="2154238"/>
            <a:ext cx="812800" cy="833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4" name="Line 10"/>
          <p:cNvSpPr>
            <a:spLocks noChangeShapeType="1"/>
          </p:cNvSpPr>
          <p:nvPr/>
        </p:nvSpPr>
        <p:spPr bwMode="auto">
          <a:xfrm flipH="1">
            <a:off x="4308475" y="2184400"/>
            <a:ext cx="9525" cy="752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5" name="Line 11"/>
          <p:cNvSpPr>
            <a:spLocks noChangeShapeType="1"/>
          </p:cNvSpPr>
          <p:nvPr/>
        </p:nvSpPr>
        <p:spPr bwMode="auto">
          <a:xfrm>
            <a:off x="4530725" y="2154238"/>
            <a:ext cx="600075" cy="801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76" name="Line 12"/>
          <p:cNvSpPr>
            <a:spLocks noChangeShapeType="1"/>
          </p:cNvSpPr>
          <p:nvPr/>
        </p:nvSpPr>
        <p:spPr bwMode="auto">
          <a:xfrm>
            <a:off x="4999038" y="2143125"/>
            <a:ext cx="1706562" cy="7731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77" name="Picture 13"/>
          <p:cNvPicPr>
            <a:picLocks noChangeAspect="1" noChangeArrowheads="1"/>
          </p:cNvPicPr>
          <p:nvPr/>
        </p:nvPicPr>
        <p:blipFill>
          <a:blip r:embed="rId3"/>
          <a:srcRect t="66971"/>
          <a:stretch>
            <a:fillRect/>
          </a:stretch>
        </p:blipFill>
        <p:spPr bwMode="auto">
          <a:xfrm>
            <a:off x="5324475" y="3081338"/>
            <a:ext cx="2087563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8" name="Picture 14"/>
          <p:cNvPicPr>
            <a:picLocks noChangeAspect="1" noChangeArrowheads="1"/>
          </p:cNvPicPr>
          <p:nvPr/>
        </p:nvPicPr>
        <p:blipFill>
          <a:blip r:embed="rId2"/>
          <a:srcRect l="4849" t="77843" r="73291" b="18451"/>
          <a:stretch>
            <a:fillRect/>
          </a:stretch>
        </p:blipFill>
        <p:spPr bwMode="auto">
          <a:xfrm>
            <a:off x="5375275" y="3948113"/>
            <a:ext cx="2030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9" name="Picture 15"/>
          <p:cNvPicPr>
            <a:picLocks noChangeAspect="1" noChangeArrowheads="1"/>
          </p:cNvPicPr>
          <p:nvPr/>
        </p:nvPicPr>
        <p:blipFill>
          <a:blip r:embed="rId2"/>
          <a:srcRect l="4570" t="70456" r="52385" b="22131"/>
          <a:stretch>
            <a:fillRect/>
          </a:stretch>
        </p:blipFill>
        <p:spPr bwMode="auto">
          <a:xfrm>
            <a:off x="3197225" y="3957638"/>
            <a:ext cx="2044700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80" name="Line 16"/>
          <p:cNvSpPr>
            <a:spLocks noChangeShapeType="1"/>
          </p:cNvSpPr>
          <p:nvPr/>
        </p:nvSpPr>
        <p:spPr bwMode="auto">
          <a:xfrm>
            <a:off x="1300163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1" name="Line 17"/>
          <p:cNvSpPr>
            <a:spLocks noChangeShapeType="1"/>
          </p:cNvSpPr>
          <p:nvPr/>
        </p:nvSpPr>
        <p:spPr bwMode="auto">
          <a:xfrm>
            <a:off x="175736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2" name="Line 18"/>
          <p:cNvSpPr>
            <a:spLocks noChangeShapeType="1"/>
          </p:cNvSpPr>
          <p:nvPr/>
        </p:nvSpPr>
        <p:spPr bwMode="auto">
          <a:xfrm>
            <a:off x="2284413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3" name="Line 20"/>
          <p:cNvSpPr>
            <a:spLocks noChangeShapeType="1"/>
          </p:cNvSpPr>
          <p:nvPr/>
        </p:nvSpPr>
        <p:spPr bwMode="auto">
          <a:xfrm>
            <a:off x="2801938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4" name="Line 21"/>
          <p:cNvSpPr>
            <a:spLocks noChangeShapeType="1"/>
          </p:cNvSpPr>
          <p:nvPr/>
        </p:nvSpPr>
        <p:spPr bwMode="auto">
          <a:xfrm>
            <a:off x="34448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5" name="Line 22"/>
          <p:cNvSpPr>
            <a:spLocks noChangeShapeType="1"/>
          </p:cNvSpPr>
          <p:nvPr/>
        </p:nvSpPr>
        <p:spPr bwMode="auto">
          <a:xfrm>
            <a:off x="390207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6" name="Line 23"/>
          <p:cNvSpPr>
            <a:spLocks noChangeShapeType="1"/>
          </p:cNvSpPr>
          <p:nvPr/>
        </p:nvSpPr>
        <p:spPr bwMode="auto">
          <a:xfrm>
            <a:off x="4429125" y="366712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7" name="Line 24"/>
          <p:cNvSpPr>
            <a:spLocks noChangeShapeType="1"/>
          </p:cNvSpPr>
          <p:nvPr/>
        </p:nvSpPr>
        <p:spPr bwMode="auto">
          <a:xfrm>
            <a:off x="4946650" y="3678238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8" name="Line 25"/>
          <p:cNvSpPr>
            <a:spLocks noChangeShapeType="1"/>
          </p:cNvSpPr>
          <p:nvPr/>
        </p:nvSpPr>
        <p:spPr bwMode="auto">
          <a:xfrm>
            <a:off x="5597525" y="3648075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89" name="Line 26"/>
          <p:cNvSpPr>
            <a:spLocks noChangeShapeType="1"/>
          </p:cNvSpPr>
          <p:nvPr/>
        </p:nvSpPr>
        <p:spPr bwMode="auto">
          <a:xfrm>
            <a:off x="605472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0" name="Line 27"/>
          <p:cNvSpPr>
            <a:spLocks noChangeShapeType="1"/>
          </p:cNvSpPr>
          <p:nvPr/>
        </p:nvSpPr>
        <p:spPr bwMode="auto">
          <a:xfrm>
            <a:off x="6581775" y="3657600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91" name="Line 28"/>
          <p:cNvSpPr>
            <a:spLocks noChangeShapeType="1"/>
          </p:cNvSpPr>
          <p:nvPr/>
        </p:nvSpPr>
        <p:spPr bwMode="auto">
          <a:xfrm>
            <a:off x="7099300" y="3668713"/>
            <a:ext cx="0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8092" name="Picture 29"/>
          <p:cNvPicPr>
            <a:picLocks noChangeAspect="1" noChangeArrowheads="1"/>
          </p:cNvPicPr>
          <p:nvPr/>
        </p:nvPicPr>
        <p:blipFill>
          <a:blip r:embed="rId5"/>
          <a:srcRect r="9525" b="13029"/>
          <a:stretch>
            <a:fillRect/>
          </a:stretch>
        </p:blipFill>
        <p:spPr bwMode="auto">
          <a:xfrm>
            <a:off x="7546975" y="3914775"/>
            <a:ext cx="628650" cy="57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93" name="Text Box 30"/>
          <p:cNvSpPr txBox="1">
            <a:spLocks noChangeArrowheads="1"/>
          </p:cNvSpPr>
          <p:nvPr/>
        </p:nvSpPr>
        <p:spPr bwMode="auto">
          <a:xfrm>
            <a:off x="1057275" y="4937125"/>
            <a:ext cx="70802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Argument used by H &amp; B</a:t>
            </a:r>
            <a:r>
              <a:rPr lang="en-US"/>
              <a:t>: Statistical measures in the subband representation seem to provide a “distance” between textures that correlates with human perception better than pixel-based representations.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965200" y="1206500"/>
            <a:ext cx="6726238" cy="833438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1-The steerable pyramid</a:t>
            </a:r>
          </a:p>
        </p:txBody>
      </p:sp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2"/>
          <a:srcRect l="4570" t="55547" r="9380" b="29517"/>
          <a:stretch>
            <a:fillRect/>
          </a:stretch>
        </p:blipFill>
        <p:spPr bwMode="auto">
          <a:xfrm>
            <a:off x="1168400" y="1382713"/>
            <a:ext cx="2074863" cy="52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14"/>
          <p:cNvPicPr>
            <a:picLocks noChangeAspect="1" noChangeArrowheads="1"/>
          </p:cNvPicPr>
          <p:nvPr/>
        </p:nvPicPr>
        <p:blipFill>
          <a:blip r:embed="rId2"/>
          <a:srcRect l="4849" t="77843" r="73291" b="18451"/>
          <a:stretch>
            <a:fillRect/>
          </a:stretch>
        </p:blipFill>
        <p:spPr bwMode="auto">
          <a:xfrm>
            <a:off x="5518150" y="1387475"/>
            <a:ext cx="2030413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4" name="Picture 15"/>
          <p:cNvPicPr>
            <a:picLocks noChangeAspect="1" noChangeArrowheads="1"/>
          </p:cNvPicPr>
          <p:nvPr/>
        </p:nvPicPr>
        <p:blipFill>
          <a:blip r:embed="rId2"/>
          <a:srcRect l="4570" t="70456" r="52385" b="22131"/>
          <a:stretch>
            <a:fillRect/>
          </a:stretch>
        </p:blipFill>
        <p:spPr bwMode="auto">
          <a:xfrm>
            <a:off x="3340100" y="1397000"/>
            <a:ext cx="2044700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5" name="Picture 28"/>
          <p:cNvPicPr>
            <a:picLocks noChangeAspect="1" noChangeArrowheads="1"/>
          </p:cNvPicPr>
          <p:nvPr/>
        </p:nvPicPr>
        <p:blipFill>
          <a:blip r:embed="rId3"/>
          <a:srcRect r="9525" b="13029"/>
          <a:stretch>
            <a:fillRect/>
          </a:stretch>
        </p:blipFill>
        <p:spPr bwMode="auto">
          <a:xfrm>
            <a:off x="7780338" y="1354138"/>
            <a:ext cx="628650" cy="57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6" name="Text Box 30"/>
          <p:cNvSpPr txBox="1">
            <a:spLocks noChangeArrowheads="1"/>
          </p:cNvSpPr>
          <p:nvPr/>
        </p:nvSpPr>
        <p:spPr bwMode="auto">
          <a:xfrm>
            <a:off x="681038" y="2346325"/>
            <a:ext cx="7954962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In general seems a good idea to have a representation that: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Preserves all image information </a:t>
            </a:r>
            <a:r>
              <a:rPr lang="en-US" sz="2000"/>
              <a:t>(we can go back to the image)</a:t>
            </a:r>
            <a:r>
              <a:rPr lang="en-US"/>
              <a:t>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Provides more independent channels of information than pixel values </a:t>
            </a:r>
            <a:r>
              <a:rPr lang="en-US" sz="2000"/>
              <a:t>(we can mess with each band independently)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en-US" sz="2000"/>
          </a:p>
          <a:p>
            <a:pPr>
              <a:spcBef>
                <a:spcPct val="50000"/>
              </a:spcBef>
            </a:pPr>
            <a:r>
              <a:rPr lang="en-US"/>
              <a:t>But all this is just indirectly related to the texture synthesis task.</a:t>
            </a:r>
            <a:r>
              <a:rPr lang="en-US" sz="2000"/>
              <a:t> </a:t>
            </a:r>
            <a:r>
              <a:rPr lang="en-US"/>
              <a:t>But let assume is good enough…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3"/>
          <p:cNvSpPr txBox="1">
            <a:spLocks noChangeArrowheads="1"/>
          </p:cNvSpPr>
          <p:nvPr/>
        </p:nvSpPr>
        <p:spPr bwMode="auto">
          <a:xfrm>
            <a:off x="5156200" y="4248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0115" name="Line 4"/>
          <p:cNvSpPr>
            <a:spLocks noChangeShapeType="1"/>
          </p:cNvSpPr>
          <p:nvPr/>
        </p:nvSpPr>
        <p:spPr bwMode="auto">
          <a:xfrm>
            <a:off x="6238875" y="1692275"/>
            <a:ext cx="0" cy="3200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6" name="Line 5"/>
          <p:cNvSpPr>
            <a:spLocks noChangeShapeType="1"/>
          </p:cNvSpPr>
          <p:nvPr/>
        </p:nvSpPr>
        <p:spPr bwMode="auto">
          <a:xfrm>
            <a:off x="4714875" y="3292475"/>
            <a:ext cx="0" cy="1752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7" name="Line 6"/>
          <p:cNvSpPr>
            <a:spLocks noChangeShapeType="1"/>
          </p:cNvSpPr>
          <p:nvPr/>
        </p:nvSpPr>
        <p:spPr bwMode="auto">
          <a:xfrm>
            <a:off x="3190875" y="3292475"/>
            <a:ext cx="4572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8" name="Line 7"/>
          <p:cNvSpPr>
            <a:spLocks noChangeShapeType="1"/>
          </p:cNvSpPr>
          <p:nvPr/>
        </p:nvSpPr>
        <p:spPr bwMode="auto">
          <a:xfrm>
            <a:off x="5476875" y="1692275"/>
            <a:ext cx="0" cy="160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19" name="Line 8"/>
          <p:cNvSpPr>
            <a:spLocks noChangeShapeType="1"/>
          </p:cNvSpPr>
          <p:nvPr/>
        </p:nvSpPr>
        <p:spPr bwMode="auto">
          <a:xfrm>
            <a:off x="4714875" y="2454275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0" name="Line 9"/>
          <p:cNvSpPr>
            <a:spLocks noChangeShapeType="1"/>
          </p:cNvSpPr>
          <p:nvPr/>
        </p:nvSpPr>
        <p:spPr bwMode="auto">
          <a:xfrm flipH="1">
            <a:off x="4029075" y="2530475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1" name="Text Box 10"/>
          <p:cNvSpPr txBox="1">
            <a:spLocks noChangeArrowheads="1"/>
          </p:cNvSpPr>
          <p:nvPr/>
        </p:nvSpPr>
        <p:spPr bwMode="auto">
          <a:xfrm>
            <a:off x="965200" y="1809750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 texture</a:t>
            </a:r>
          </a:p>
        </p:txBody>
      </p:sp>
      <p:sp>
        <p:nvSpPr>
          <p:cNvPr id="90122" name="Line 13"/>
          <p:cNvSpPr>
            <a:spLocks noChangeShapeType="1"/>
          </p:cNvSpPr>
          <p:nvPr/>
        </p:nvSpPr>
        <p:spPr bwMode="auto">
          <a:xfrm>
            <a:off x="2733675" y="3140075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0123" name="Text Box 14"/>
          <p:cNvSpPr txBox="1">
            <a:spLocks noChangeArrowheads="1"/>
          </p:cNvSpPr>
          <p:nvPr/>
        </p:nvSpPr>
        <p:spPr bwMode="auto">
          <a:xfrm>
            <a:off x="4759325" y="1401763"/>
            <a:ext cx="15287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Steerable pyr</a:t>
            </a:r>
          </a:p>
        </p:txBody>
      </p:sp>
      <p:pic>
        <p:nvPicPr>
          <p:cNvPr id="90124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89300" y="1830388"/>
            <a:ext cx="4394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5" name="Picture 20"/>
          <p:cNvPicPr>
            <a:picLocks noChangeAspect="1" noChangeArrowheads="1"/>
          </p:cNvPicPr>
          <p:nvPr/>
        </p:nvPicPr>
        <p:blipFill>
          <a:blip r:embed="rId3"/>
          <a:srcRect l="7254" t="24886" r="51704" b="25011"/>
          <a:stretch>
            <a:fillRect/>
          </a:stretch>
        </p:blipFill>
        <p:spPr bwMode="auto">
          <a:xfrm>
            <a:off x="752475" y="2198688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6" name="Rectangle 23"/>
          <p:cNvSpPr>
            <a:spLocks noChangeArrowheads="1"/>
          </p:cNvSpPr>
          <p:nvPr/>
        </p:nvSpPr>
        <p:spPr bwMode="auto">
          <a:xfrm>
            <a:off x="0" y="76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1-The steerable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Overview of the algorithm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588963" y="3886200"/>
            <a:ext cx="80772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Two main tools:</a:t>
            </a:r>
          </a:p>
          <a:p>
            <a:pPr>
              <a:spcBef>
                <a:spcPct val="50000"/>
              </a:spcBef>
            </a:pPr>
            <a:r>
              <a:rPr lang="en-US"/>
              <a:t>1- steerable pyramid</a:t>
            </a:r>
          </a:p>
          <a:p>
            <a:pPr>
              <a:spcBef>
                <a:spcPct val="50000"/>
              </a:spcBef>
            </a:pPr>
            <a:r>
              <a:rPr lang="en-US" b="1"/>
              <a:t>2-</a:t>
            </a:r>
            <a:r>
              <a:rPr lang="en-US"/>
              <a:t> </a:t>
            </a:r>
            <a:r>
              <a:rPr lang="en-US" b="1"/>
              <a:t>matching histograms</a:t>
            </a:r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2350" y="1192213"/>
            <a:ext cx="4757738" cy="232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498725" y="1443038"/>
            <a:ext cx="2986088" cy="163512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3917950" y="1643063"/>
            <a:ext cx="2081213" cy="173037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2-Matching histograms</a:t>
            </a:r>
          </a:p>
        </p:txBody>
      </p:sp>
      <p:pic>
        <p:nvPicPr>
          <p:cNvPr id="92163" name="Picture 5"/>
          <p:cNvPicPr>
            <a:picLocks noChangeAspect="1" noChangeArrowheads="1"/>
          </p:cNvPicPr>
          <p:nvPr/>
        </p:nvPicPr>
        <p:blipFill>
          <a:blip r:embed="rId2"/>
          <a:srcRect l="16129" t="4301" r="12903" b="5376"/>
          <a:stretch>
            <a:fillRect/>
          </a:stretch>
        </p:blipFill>
        <p:spPr bwMode="auto">
          <a:xfrm>
            <a:off x="3048000" y="1219200"/>
            <a:ext cx="20574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6"/>
          <p:cNvPicPr>
            <a:picLocks noChangeAspect="1" noChangeArrowheads="1"/>
          </p:cNvPicPr>
          <p:nvPr/>
        </p:nvPicPr>
        <p:blipFill>
          <a:blip r:embed="rId3"/>
          <a:srcRect l="15820" t="4218" r="14568" b="2988"/>
          <a:stretch>
            <a:fillRect/>
          </a:stretch>
        </p:blipFill>
        <p:spPr bwMode="auto">
          <a:xfrm>
            <a:off x="6172200" y="1219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Rectangle 7"/>
          <p:cNvSpPr>
            <a:spLocks noChangeArrowheads="1"/>
          </p:cNvSpPr>
          <p:nvPr/>
        </p:nvSpPr>
        <p:spPr bwMode="auto">
          <a:xfrm>
            <a:off x="3938588" y="1371600"/>
            <a:ext cx="152400" cy="1905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6" name="Line 8"/>
          <p:cNvSpPr>
            <a:spLocks noChangeShapeType="1"/>
          </p:cNvSpPr>
          <p:nvPr/>
        </p:nvSpPr>
        <p:spPr bwMode="auto">
          <a:xfrm>
            <a:off x="4046538" y="3344863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7" name="Text Box 9"/>
          <p:cNvSpPr txBox="1">
            <a:spLocks noChangeArrowheads="1"/>
          </p:cNvSpPr>
          <p:nvPr/>
        </p:nvSpPr>
        <p:spPr bwMode="auto">
          <a:xfrm>
            <a:off x="2557463" y="3462338"/>
            <a:ext cx="3138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9% of pixels have an intensity value</a:t>
            </a:r>
          </a:p>
          <a:p>
            <a:r>
              <a:rPr lang="en-US" sz="1600"/>
              <a:t>within the range[0.37, 0.41]</a:t>
            </a:r>
          </a:p>
        </p:txBody>
      </p:sp>
      <p:sp>
        <p:nvSpPr>
          <p:cNvPr id="92168" name="Line 10"/>
          <p:cNvSpPr>
            <a:spLocks noChangeShapeType="1"/>
          </p:cNvSpPr>
          <p:nvPr/>
        </p:nvSpPr>
        <p:spPr bwMode="auto">
          <a:xfrm>
            <a:off x="7459663" y="1455738"/>
            <a:ext cx="7937" cy="19653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69" name="Text Box 11"/>
          <p:cNvSpPr txBox="1">
            <a:spLocks noChangeArrowheads="1"/>
          </p:cNvSpPr>
          <p:nvPr/>
        </p:nvSpPr>
        <p:spPr bwMode="auto">
          <a:xfrm>
            <a:off x="5949950" y="3436938"/>
            <a:ext cx="32400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75% of pixels have an intensity value</a:t>
            </a:r>
          </a:p>
          <a:p>
            <a:r>
              <a:rPr lang="en-US" sz="1600"/>
              <a:t>smaller than 0.5</a:t>
            </a:r>
          </a:p>
        </p:txBody>
      </p:sp>
      <p:pic>
        <p:nvPicPr>
          <p:cNvPr id="92170" name="Picture 13"/>
          <p:cNvPicPr>
            <a:picLocks noChangeAspect="1" noChangeArrowheads="1"/>
          </p:cNvPicPr>
          <p:nvPr/>
        </p:nvPicPr>
        <p:blipFill>
          <a:blip r:embed="rId4"/>
          <a:srcRect l="15717" t="6160" r="16180" b="5952"/>
          <a:stretch>
            <a:fillRect/>
          </a:stretch>
        </p:blipFill>
        <p:spPr bwMode="auto">
          <a:xfrm>
            <a:off x="285750" y="1290638"/>
            <a:ext cx="182562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1" name="Picture 14"/>
          <p:cNvPicPr>
            <a:picLocks noChangeAspect="1" noChangeArrowheads="1"/>
          </p:cNvPicPr>
          <p:nvPr/>
        </p:nvPicPr>
        <p:blipFill>
          <a:blip r:embed="rId5"/>
          <a:srcRect l="17545" t="5539" r="15871" b="5374"/>
          <a:stretch>
            <a:fillRect/>
          </a:stretch>
        </p:blipFill>
        <p:spPr bwMode="auto">
          <a:xfrm>
            <a:off x="3060700" y="4176713"/>
            <a:ext cx="204787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2" name="Text Box 15"/>
          <p:cNvSpPr txBox="1">
            <a:spLocks noChangeArrowheads="1"/>
          </p:cNvSpPr>
          <p:nvPr/>
        </p:nvSpPr>
        <p:spPr bwMode="auto">
          <a:xfrm>
            <a:off x="2503488" y="6276975"/>
            <a:ext cx="3138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5% of pixels have an intensity value</a:t>
            </a:r>
          </a:p>
          <a:p>
            <a:r>
              <a:rPr lang="en-US" sz="1600"/>
              <a:t>within the range[0.37, 0.41]</a:t>
            </a:r>
          </a:p>
        </p:txBody>
      </p:sp>
      <p:pic>
        <p:nvPicPr>
          <p:cNvPr id="92173" name="Picture 16"/>
          <p:cNvPicPr>
            <a:picLocks noChangeAspect="1" noChangeArrowheads="1"/>
          </p:cNvPicPr>
          <p:nvPr/>
        </p:nvPicPr>
        <p:blipFill>
          <a:blip r:embed="rId6"/>
          <a:srcRect l="15903" t="5333" r="15871" b="5333"/>
          <a:stretch>
            <a:fillRect/>
          </a:stretch>
        </p:blipFill>
        <p:spPr bwMode="auto">
          <a:xfrm>
            <a:off x="6207125" y="4164013"/>
            <a:ext cx="20558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4" name="Picture 17"/>
          <p:cNvPicPr>
            <a:picLocks noChangeAspect="1" noChangeArrowheads="1"/>
          </p:cNvPicPr>
          <p:nvPr/>
        </p:nvPicPr>
        <p:blipFill>
          <a:blip r:embed="rId7"/>
          <a:srcRect l="15251" t="6366" r="16492" b="5374"/>
          <a:stretch>
            <a:fillRect/>
          </a:stretch>
        </p:blipFill>
        <p:spPr bwMode="auto">
          <a:xfrm>
            <a:off x="212725" y="4235450"/>
            <a:ext cx="19113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5" name="Line 18"/>
          <p:cNvSpPr>
            <a:spLocks noChangeShapeType="1"/>
          </p:cNvSpPr>
          <p:nvPr/>
        </p:nvSpPr>
        <p:spPr bwMode="auto">
          <a:xfrm>
            <a:off x="5189538" y="2255838"/>
            <a:ext cx="7921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2176" name="Line 19"/>
          <p:cNvSpPr>
            <a:spLocks noChangeShapeType="1"/>
          </p:cNvSpPr>
          <p:nvPr/>
        </p:nvSpPr>
        <p:spPr bwMode="auto">
          <a:xfrm>
            <a:off x="5219700" y="5197475"/>
            <a:ext cx="7921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2-Matching histograms</a:t>
            </a:r>
          </a:p>
        </p:txBody>
      </p:sp>
      <p:pic>
        <p:nvPicPr>
          <p:cNvPr id="93187" name="Picture 3"/>
          <p:cNvPicPr>
            <a:picLocks noChangeAspect="1" noChangeArrowheads="1"/>
          </p:cNvPicPr>
          <p:nvPr/>
        </p:nvPicPr>
        <p:blipFill>
          <a:blip r:embed="rId2"/>
          <a:srcRect l="16129" t="4301" r="12903" b="5376"/>
          <a:stretch>
            <a:fillRect/>
          </a:stretch>
        </p:blipFill>
        <p:spPr bwMode="auto">
          <a:xfrm>
            <a:off x="2384425" y="1147763"/>
            <a:ext cx="20574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10"/>
          <p:cNvPicPr>
            <a:picLocks noChangeAspect="1" noChangeArrowheads="1"/>
          </p:cNvPicPr>
          <p:nvPr/>
        </p:nvPicPr>
        <p:blipFill>
          <a:blip r:embed="rId3"/>
          <a:srcRect l="15717" t="6160" r="16180" b="5952"/>
          <a:stretch>
            <a:fillRect/>
          </a:stretch>
        </p:blipFill>
        <p:spPr bwMode="auto">
          <a:xfrm>
            <a:off x="214313" y="1239838"/>
            <a:ext cx="1825625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11"/>
          <p:cNvPicPr>
            <a:picLocks noChangeAspect="1" noChangeArrowheads="1"/>
          </p:cNvPicPr>
          <p:nvPr/>
        </p:nvPicPr>
        <p:blipFill>
          <a:blip r:embed="rId4"/>
          <a:srcRect l="17545" t="5539" r="15871" b="5374"/>
          <a:stretch>
            <a:fillRect/>
          </a:stretch>
        </p:blipFill>
        <p:spPr bwMode="auto">
          <a:xfrm>
            <a:off x="2397125" y="4105275"/>
            <a:ext cx="204787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14"/>
          <p:cNvPicPr>
            <a:picLocks noChangeAspect="1" noChangeArrowheads="1"/>
          </p:cNvPicPr>
          <p:nvPr/>
        </p:nvPicPr>
        <p:blipFill>
          <a:blip r:embed="rId5"/>
          <a:srcRect l="15251" t="6366" r="16492" b="5374"/>
          <a:stretch>
            <a:fillRect/>
          </a:stretch>
        </p:blipFill>
        <p:spPr bwMode="auto">
          <a:xfrm>
            <a:off x="284163" y="4205288"/>
            <a:ext cx="191135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Line 15"/>
          <p:cNvSpPr>
            <a:spLocks noChangeShapeType="1"/>
          </p:cNvSpPr>
          <p:nvPr/>
        </p:nvSpPr>
        <p:spPr bwMode="auto">
          <a:xfrm>
            <a:off x="3375025" y="3297238"/>
            <a:ext cx="0" cy="677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3192" name="Text Box 16"/>
          <p:cNvSpPr txBox="1">
            <a:spLocks noChangeArrowheads="1"/>
          </p:cNvSpPr>
          <p:nvPr/>
        </p:nvSpPr>
        <p:spPr bwMode="auto">
          <a:xfrm>
            <a:off x="3527425" y="3414713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93193" name="Text Box 17"/>
          <p:cNvSpPr txBox="1">
            <a:spLocks noChangeArrowheads="1"/>
          </p:cNvSpPr>
          <p:nvPr/>
        </p:nvSpPr>
        <p:spPr bwMode="auto">
          <a:xfrm>
            <a:off x="211138" y="757238"/>
            <a:ext cx="954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Z(x,y)</a:t>
            </a:r>
          </a:p>
        </p:txBody>
      </p:sp>
      <p:sp>
        <p:nvSpPr>
          <p:cNvPr id="93194" name="Text Box 18"/>
          <p:cNvSpPr txBox="1">
            <a:spLocks noChangeArrowheads="1"/>
          </p:cNvSpPr>
          <p:nvPr/>
        </p:nvSpPr>
        <p:spPr bwMode="auto">
          <a:xfrm>
            <a:off x="212725" y="3736975"/>
            <a:ext cx="989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Y(x,y)</a:t>
            </a:r>
          </a:p>
        </p:txBody>
      </p:sp>
      <p:sp>
        <p:nvSpPr>
          <p:cNvPr id="93195" name="Text Box 20"/>
          <p:cNvSpPr txBox="1">
            <a:spLocks noChangeArrowheads="1"/>
          </p:cNvSpPr>
          <p:nvPr/>
        </p:nvSpPr>
        <p:spPr bwMode="auto">
          <a:xfrm>
            <a:off x="4498975" y="1485900"/>
            <a:ext cx="4362450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 look for a transformation </a:t>
            </a:r>
          </a:p>
          <a:p>
            <a:r>
              <a:rPr lang="en-US"/>
              <a:t>of the image Y</a:t>
            </a:r>
          </a:p>
          <a:p>
            <a:r>
              <a:rPr lang="en-US"/>
              <a:t> </a:t>
            </a:r>
          </a:p>
          <a:p>
            <a:r>
              <a:rPr lang="en-US"/>
              <a:t>Y’ = f (Y)</a:t>
            </a:r>
          </a:p>
          <a:p>
            <a:endParaRPr lang="en-US"/>
          </a:p>
          <a:p>
            <a:r>
              <a:rPr lang="en-US"/>
              <a:t>Such that</a:t>
            </a:r>
          </a:p>
          <a:p>
            <a:r>
              <a:rPr lang="en-US"/>
              <a:t>Hist(Y) = Hist(f(Z))</a:t>
            </a:r>
          </a:p>
          <a:p>
            <a:endParaRPr lang="en-US"/>
          </a:p>
          <a:p>
            <a:r>
              <a:rPr lang="en-US" b="1"/>
              <a:t>Problem</a:t>
            </a:r>
            <a:r>
              <a:rPr lang="en-US"/>
              <a:t>: there are infinitely many functions </a:t>
            </a:r>
          </a:p>
          <a:p>
            <a:r>
              <a:rPr lang="en-US"/>
              <a:t>that can do this transformation.</a:t>
            </a:r>
          </a:p>
          <a:p>
            <a:endParaRPr lang="en-US"/>
          </a:p>
          <a:p>
            <a:r>
              <a:rPr lang="en-US"/>
              <a:t>A natural choice is to use </a:t>
            </a:r>
            <a:r>
              <a:rPr lang="en-US" i="1"/>
              <a:t>f</a:t>
            </a:r>
            <a:r>
              <a:rPr lang="en-US"/>
              <a:t> being:</a:t>
            </a:r>
          </a:p>
          <a:p>
            <a:pPr>
              <a:buFontTx/>
              <a:buChar char="-"/>
            </a:pPr>
            <a:r>
              <a:rPr lang="en-US"/>
              <a:t> pointwise non linearity</a:t>
            </a:r>
          </a:p>
          <a:p>
            <a:pPr>
              <a:buFontTx/>
              <a:buChar char="-"/>
            </a:pPr>
            <a:r>
              <a:rPr lang="en-US"/>
              <a:t> stationary</a:t>
            </a:r>
          </a:p>
          <a:p>
            <a:pPr>
              <a:buFontTx/>
              <a:buChar char="-"/>
            </a:pPr>
            <a:r>
              <a:rPr lang="en-US"/>
              <a:t> monotonic (most of the time invertible)</a:t>
            </a:r>
          </a:p>
          <a:p>
            <a:pPr>
              <a:buFontTx/>
              <a:buChar char="-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2-Matching histograms</a:t>
            </a:r>
          </a:p>
        </p:txBody>
      </p:sp>
      <p:pic>
        <p:nvPicPr>
          <p:cNvPr id="94211" name="Picture 4"/>
          <p:cNvPicPr>
            <a:picLocks noChangeAspect="1" noChangeArrowheads="1"/>
          </p:cNvPicPr>
          <p:nvPr/>
        </p:nvPicPr>
        <p:blipFill>
          <a:blip r:embed="rId2"/>
          <a:srcRect l="15820" t="4218" r="14568" b="2988"/>
          <a:stretch>
            <a:fillRect/>
          </a:stretch>
        </p:blipFill>
        <p:spPr bwMode="auto">
          <a:xfrm>
            <a:off x="4660900" y="24844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Line 16"/>
          <p:cNvSpPr>
            <a:spLocks noChangeShapeType="1"/>
          </p:cNvSpPr>
          <p:nvPr/>
        </p:nvSpPr>
        <p:spPr bwMode="auto">
          <a:xfrm>
            <a:off x="5957888" y="2962275"/>
            <a:ext cx="0" cy="1798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3" name="Text Box 18"/>
          <p:cNvSpPr txBox="1">
            <a:spLocks noChangeArrowheads="1"/>
          </p:cNvSpPr>
          <p:nvPr/>
        </p:nvSpPr>
        <p:spPr bwMode="auto">
          <a:xfrm>
            <a:off x="5676900" y="4732338"/>
            <a:ext cx="1135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Y’= 0.5</a:t>
            </a:r>
          </a:p>
        </p:txBody>
      </p:sp>
      <p:pic>
        <p:nvPicPr>
          <p:cNvPr id="94214" name="Picture 13"/>
          <p:cNvPicPr>
            <a:picLocks noChangeAspect="1" noChangeArrowheads="1"/>
          </p:cNvPicPr>
          <p:nvPr/>
        </p:nvPicPr>
        <p:blipFill>
          <a:blip r:embed="rId3"/>
          <a:srcRect l="15903" t="5333" r="15871" b="5333"/>
          <a:stretch>
            <a:fillRect/>
          </a:stretch>
        </p:blipFill>
        <p:spPr bwMode="auto">
          <a:xfrm>
            <a:off x="1797050" y="2495550"/>
            <a:ext cx="20558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5" name="Line 17"/>
          <p:cNvSpPr>
            <a:spLocks noChangeShapeType="1"/>
          </p:cNvSpPr>
          <p:nvPr/>
        </p:nvSpPr>
        <p:spPr bwMode="auto">
          <a:xfrm>
            <a:off x="3405188" y="2954338"/>
            <a:ext cx="0" cy="17668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16" name="Text Box 19"/>
          <p:cNvSpPr txBox="1">
            <a:spLocks noChangeArrowheads="1"/>
          </p:cNvSpPr>
          <p:nvPr/>
        </p:nvSpPr>
        <p:spPr bwMode="auto">
          <a:xfrm>
            <a:off x="3108325" y="4722813"/>
            <a:ext cx="103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Y= 0.8</a:t>
            </a:r>
          </a:p>
        </p:txBody>
      </p:sp>
      <p:sp>
        <p:nvSpPr>
          <p:cNvPr id="94217" name="Rectangle 20"/>
          <p:cNvSpPr>
            <a:spLocks noChangeArrowheads="1"/>
          </p:cNvSpPr>
          <p:nvPr/>
        </p:nvSpPr>
        <p:spPr bwMode="auto">
          <a:xfrm>
            <a:off x="3468688" y="1677988"/>
            <a:ext cx="111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 = f (Y)</a:t>
            </a:r>
          </a:p>
        </p:txBody>
      </p:sp>
      <p:sp>
        <p:nvSpPr>
          <p:cNvPr id="94218" name="Text Box 21"/>
          <p:cNvSpPr txBox="1">
            <a:spLocks noChangeArrowheads="1"/>
          </p:cNvSpPr>
          <p:nvPr/>
        </p:nvSpPr>
        <p:spPr bwMode="auto">
          <a:xfrm>
            <a:off x="290513" y="885825"/>
            <a:ext cx="8502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function f is just a look up table: it says, change all the pixels of</a:t>
            </a:r>
          </a:p>
          <a:p>
            <a:r>
              <a:rPr lang="en-US"/>
              <a:t>value Y into a value f(Y).</a:t>
            </a:r>
          </a:p>
        </p:txBody>
      </p:sp>
      <p:sp>
        <p:nvSpPr>
          <p:cNvPr id="94219" name="Line 15"/>
          <p:cNvSpPr>
            <a:spLocks noChangeShapeType="1"/>
          </p:cNvSpPr>
          <p:nvPr/>
        </p:nvSpPr>
        <p:spPr bwMode="auto">
          <a:xfrm flipV="1">
            <a:off x="1325563" y="2949575"/>
            <a:ext cx="5462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0" name="Text Box 24"/>
          <p:cNvSpPr txBox="1">
            <a:spLocks noChangeArrowheads="1"/>
          </p:cNvSpPr>
          <p:nvPr/>
        </p:nvSpPr>
        <p:spPr bwMode="auto">
          <a:xfrm>
            <a:off x="2998788" y="5032375"/>
            <a:ext cx="1231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Original</a:t>
            </a:r>
          </a:p>
          <a:p>
            <a:r>
              <a:rPr lang="en-US"/>
              <a:t>intensity</a:t>
            </a:r>
          </a:p>
        </p:txBody>
      </p:sp>
      <p:sp>
        <p:nvSpPr>
          <p:cNvPr id="94221" name="Text Box 25"/>
          <p:cNvSpPr txBox="1">
            <a:spLocks noChangeArrowheads="1"/>
          </p:cNvSpPr>
          <p:nvPr/>
        </p:nvSpPr>
        <p:spPr bwMode="auto">
          <a:xfrm>
            <a:off x="5684838" y="5024438"/>
            <a:ext cx="1231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</a:t>
            </a:r>
          </a:p>
          <a:p>
            <a:r>
              <a:rPr lang="en-US"/>
              <a:t>intensity</a:t>
            </a:r>
          </a:p>
        </p:txBody>
      </p:sp>
      <p:pic>
        <p:nvPicPr>
          <p:cNvPr id="94222" name="Picture 26"/>
          <p:cNvPicPr>
            <a:picLocks noChangeAspect="1" noChangeArrowheads="1"/>
          </p:cNvPicPr>
          <p:nvPr/>
        </p:nvPicPr>
        <p:blipFill>
          <a:blip r:embed="rId4"/>
          <a:srcRect l="15251" t="6366" r="16492" b="5374"/>
          <a:stretch>
            <a:fillRect/>
          </a:stretch>
        </p:blipFill>
        <p:spPr bwMode="auto">
          <a:xfrm>
            <a:off x="165100" y="5005388"/>
            <a:ext cx="191135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3" name="Rectangle 27"/>
          <p:cNvSpPr>
            <a:spLocks noChangeArrowheads="1"/>
          </p:cNvSpPr>
          <p:nvPr/>
        </p:nvSpPr>
        <p:spPr bwMode="auto">
          <a:xfrm>
            <a:off x="1663700" y="5502275"/>
            <a:ext cx="88900" cy="9366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4" name="Line 28"/>
          <p:cNvSpPr>
            <a:spLocks noChangeShapeType="1"/>
          </p:cNvSpPr>
          <p:nvPr/>
        </p:nvSpPr>
        <p:spPr bwMode="auto">
          <a:xfrm flipV="1">
            <a:off x="1790700" y="5035550"/>
            <a:ext cx="1311275" cy="465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5" name="Rectangle 29"/>
          <p:cNvSpPr>
            <a:spLocks noChangeArrowheads="1"/>
          </p:cNvSpPr>
          <p:nvPr/>
        </p:nvSpPr>
        <p:spPr bwMode="auto">
          <a:xfrm>
            <a:off x="146050" y="4602163"/>
            <a:ext cx="787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Y(x,y)</a:t>
            </a:r>
          </a:p>
        </p:txBody>
      </p:sp>
      <p:pic>
        <p:nvPicPr>
          <p:cNvPr id="94226" name="Picture 30"/>
          <p:cNvPicPr>
            <a:picLocks noChangeAspect="1" noChangeArrowheads="1"/>
          </p:cNvPicPr>
          <p:nvPr/>
        </p:nvPicPr>
        <p:blipFill>
          <a:blip r:embed="rId5"/>
          <a:srcRect l="15096" t="6573" r="16026" b="5746"/>
          <a:stretch>
            <a:fillRect/>
          </a:stretch>
        </p:blipFill>
        <p:spPr bwMode="auto">
          <a:xfrm>
            <a:off x="7200900" y="5003800"/>
            <a:ext cx="19431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7" name="Rectangle 31"/>
          <p:cNvSpPr>
            <a:spLocks noChangeArrowheads="1"/>
          </p:cNvSpPr>
          <p:nvPr/>
        </p:nvSpPr>
        <p:spPr bwMode="auto">
          <a:xfrm>
            <a:off x="8766175" y="5419725"/>
            <a:ext cx="88900" cy="93663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4228" name="Line 32"/>
          <p:cNvSpPr>
            <a:spLocks noChangeShapeType="1"/>
          </p:cNvSpPr>
          <p:nvPr/>
        </p:nvSpPr>
        <p:spPr bwMode="auto">
          <a:xfrm>
            <a:off x="6850063" y="4981575"/>
            <a:ext cx="1774825" cy="404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40188" y="0"/>
            <a:ext cx="51038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74875" y="2057400"/>
            <a:ext cx="15970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0"/>
            <a:ext cx="1612900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rcRect l="14000" t="26591" b="6879"/>
          <a:stretch>
            <a:fillRect/>
          </a:stretch>
        </p:blipFill>
        <p:spPr bwMode="auto">
          <a:xfrm>
            <a:off x="304800" y="2057400"/>
            <a:ext cx="11525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3733800"/>
            <a:ext cx="1563688" cy="113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rcRect t="20100" r="15334" b="20100"/>
          <a:stretch>
            <a:fillRect/>
          </a:stretch>
        </p:blipFill>
        <p:spPr bwMode="auto">
          <a:xfrm>
            <a:off x="381000" y="5189538"/>
            <a:ext cx="3048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2-Matching histograms</a:t>
            </a:r>
          </a:p>
        </p:txBody>
      </p:sp>
      <p:pic>
        <p:nvPicPr>
          <p:cNvPr id="95235" name="Picture 18"/>
          <p:cNvPicPr>
            <a:picLocks noChangeAspect="1" noChangeArrowheads="1"/>
          </p:cNvPicPr>
          <p:nvPr/>
        </p:nvPicPr>
        <p:blipFill>
          <a:blip r:embed="rId2"/>
          <a:srcRect l="15096" t="6573" r="16026" b="5746"/>
          <a:stretch>
            <a:fillRect/>
          </a:stretch>
        </p:blipFill>
        <p:spPr bwMode="auto">
          <a:xfrm>
            <a:off x="3278188" y="3633788"/>
            <a:ext cx="1943100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36" name="Picture 21"/>
          <p:cNvPicPr>
            <a:picLocks noChangeAspect="1" noChangeArrowheads="1"/>
          </p:cNvPicPr>
          <p:nvPr/>
        </p:nvPicPr>
        <p:blipFill>
          <a:blip r:embed="rId3"/>
          <a:srcRect l="15251" t="6366" r="16492" b="5374"/>
          <a:stretch>
            <a:fillRect/>
          </a:stretch>
        </p:blipFill>
        <p:spPr bwMode="auto">
          <a:xfrm>
            <a:off x="293688" y="3614738"/>
            <a:ext cx="1911350" cy="185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Line 23"/>
          <p:cNvSpPr>
            <a:spLocks noChangeShapeType="1"/>
          </p:cNvSpPr>
          <p:nvPr/>
        </p:nvSpPr>
        <p:spPr bwMode="auto">
          <a:xfrm>
            <a:off x="2414588" y="4484688"/>
            <a:ext cx="6397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5238" name="Rectangle 24"/>
          <p:cNvSpPr>
            <a:spLocks noChangeArrowheads="1"/>
          </p:cNvSpPr>
          <p:nvPr/>
        </p:nvSpPr>
        <p:spPr bwMode="auto">
          <a:xfrm>
            <a:off x="2201863" y="4006850"/>
            <a:ext cx="11191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 = f (Y)</a:t>
            </a:r>
          </a:p>
        </p:txBody>
      </p:sp>
      <p:pic>
        <p:nvPicPr>
          <p:cNvPr id="95239" name="Picture 25"/>
          <p:cNvPicPr>
            <a:picLocks noChangeAspect="1" noChangeArrowheads="1"/>
          </p:cNvPicPr>
          <p:nvPr/>
        </p:nvPicPr>
        <p:blipFill>
          <a:blip r:embed="rId4"/>
          <a:srcRect l="15717" t="6160" r="16180" b="5952"/>
          <a:stretch>
            <a:fillRect/>
          </a:stretch>
        </p:blipFill>
        <p:spPr bwMode="auto">
          <a:xfrm>
            <a:off x="3298825" y="1362075"/>
            <a:ext cx="1825625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0" name="Picture 26"/>
          <p:cNvPicPr>
            <a:picLocks noChangeAspect="1" noChangeArrowheads="1"/>
          </p:cNvPicPr>
          <p:nvPr/>
        </p:nvPicPr>
        <p:blipFill>
          <a:blip r:embed="rId5"/>
          <a:srcRect l="16129" t="4301" r="12903" b="5376"/>
          <a:stretch>
            <a:fillRect/>
          </a:stretch>
        </p:blipFill>
        <p:spPr bwMode="auto">
          <a:xfrm>
            <a:off x="5926138" y="1227138"/>
            <a:ext cx="2057400" cy="196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1" name="Line 27"/>
          <p:cNvSpPr>
            <a:spLocks noChangeShapeType="1"/>
          </p:cNvSpPr>
          <p:nvPr/>
        </p:nvSpPr>
        <p:spPr bwMode="auto">
          <a:xfrm>
            <a:off x="5245100" y="2330450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5242" name="Picture 28"/>
          <p:cNvPicPr>
            <a:picLocks noChangeAspect="1" noChangeArrowheads="1"/>
          </p:cNvPicPr>
          <p:nvPr/>
        </p:nvPicPr>
        <p:blipFill>
          <a:blip r:embed="rId5"/>
          <a:srcRect l="16129" t="4301" r="12903" b="5376"/>
          <a:stretch>
            <a:fillRect/>
          </a:stretch>
        </p:blipFill>
        <p:spPr bwMode="auto">
          <a:xfrm>
            <a:off x="5953125" y="3556000"/>
            <a:ext cx="2057400" cy="196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3" name="Line 29"/>
          <p:cNvSpPr>
            <a:spLocks noChangeShapeType="1"/>
          </p:cNvSpPr>
          <p:nvPr/>
        </p:nvSpPr>
        <p:spPr bwMode="auto">
          <a:xfrm>
            <a:off x="5314950" y="4505325"/>
            <a:ext cx="473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8"/>
          <p:cNvPicPr>
            <a:picLocks noChangeAspect="1" noChangeArrowheads="1"/>
          </p:cNvPicPr>
          <p:nvPr/>
        </p:nvPicPr>
        <p:blipFill>
          <a:blip r:embed="rId2"/>
          <a:srcRect l="16275" t="4138" r="14178" b="5817"/>
          <a:stretch>
            <a:fillRect/>
          </a:stretch>
        </p:blipFill>
        <p:spPr bwMode="auto">
          <a:xfrm>
            <a:off x="5821363" y="1168400"/>
            <a:ext cx="22812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Another example: Matching histograms</a:t>
            </a:r>
          </a:p>
        </p:txBody>
      </p:sp>
      <p:sp>
        <p:nvSpPr>
          <p:cNvPr id="96260" name="Text Box 9"/>
          <p:cNvSpPr txBox="1">
            <a:spLocks noChangeArrowheads="1"/>
          </p:cNvSpPr>
          <p:nvPr/>
        </p:nvSpPr>
        <p:spPr bwMode="auto">
          <a:xfrm>
            <a:off x="6870700" y="3352800"/>
            <a:ext cx="2108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10% of pixels are black</a:t>
            </a:r>
          </a:p>
          <a:p>
            <a:r>
              <a:rPr lang="en-US" sz="1600"/>
              <a:t>and 90% are white</a:t>
            </a:r>
          </a:p>
        </p:txBody>
      </p:sp>
      <p:pic>
        <p:nvPicPr>
          <p:cNvPr id="96261" name="Picture 11"/>
          <p:cNvPicPr>
            <a:picLocks noChangeAspect="1" noChangeArrowheads="1"/>
          </p:cNvPicPr>
          <p:nvPr/>
        </p:nvPicPr>
        <p:blipFill>
          <a:blip r:embed="rId3"/>
          <a:srcRect l="17545" t="5539" r="15871" b="5374"/>
          <a:stretch>
            <a:fillRect/>
          </a:stretch>
        </p:blipFill>
        <p:spPr bwMode="auto">
          <a:xfrm>
            <a:off x="3060700" y="4176713"/>
            <a:ext cx="2047875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 Box 12"/>
          <p:cNvSpPr txBox="1">
            <a:spLocks noChangeArrowheads="1"/>
          </p:cNvSpPr>
          <p:nvPr/>
        </p:nvSpPr>
        <p:spPr bwMode="auto">
          <a:xfrm>
            <a:off x="2503488" y="6276975"/>
            <a:ext cx="31384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5% of pixels have an intensity value</a:t>
            </a:r>
          </a:p>
          <a:p>
            <a:r>
              <a:rPr lang="en-US" sz="1600"/>
              <a:t>within the range[0.37, 0.41]</a:t>
            </a:r>
          </a:p>
        </p:txBody>
      </p:sp>
      <p:pic>
        <p:nvPicPr>
          <p:cNvPr id="96263" name="Picture 13"/>
          <p:cNvPicPr>
            <a:picLocks noChangeAspect="1" noChangeArrowheads="1"/>
          </p:cNvPicPr>
          <p:nvPr/>
        </p:nvPicPr>
        <p:blipFill>
          <a:blip r:embed="rId4"/>
          <a:srcRect l="15903" t="5333" r="15871" b="5333"/>
          <a:stretch>
            <a:fillRect/>
          </a:stretch>
        </p:blipFill>
        <p:spPr bwMode="auto">
          <a:xfrm>
            <a:off x="5930900" y="4179888"/>
            <a:ext cx="20558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4"/>
          <p:cNvPicPr>
            <a:picLocks noChangeAspect="1" noChangeArrowheads="1"/>
          </p:cNvPicPr>
          <p:nvPr/>
        </p:nvPicPr>
        <p:blipFill>
          <a:blip r:embed="rId5"/>
          <a:srcRect l="15251" t="6366" r="16492" b="5374"/>
          <a:stretch>
            <a:fillRect/>
          </a:stretch>
        </p:blipFill>
        <p:spPr bwMode="auto">
          <a:xfrm>
            <a:off x="347663" y="4394200"/>
            <a:ext cx="19113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5" name="Picture 16"/>
          <p:cNvPicPr>
            <a:picLocks noChangeAspect="1" noChangeArrowheads="1"/>
          </p:cNvPicPr>
          <p:nvPr/>
        </p:nvPicPr>
        <p:blipFill>
          <a:blip r:embed="rId6"/>
          <a:srcRect l="10242" r="8923" b="5356"/>
          <a:stretch>
            <a:fillRect/>
          </a:stretch>
        </p:blipFill>
        <p:spPr bwMode="auto">
          <a:xfrm>
            <a:off x="3003550" y="1198563"/>
            <a:ext cx="2033588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6" name="Picture 17"/>
          <p:cNvPicPr>
            <a:picLocks noChangeAspect="1" noChangeArrowheads="1"/>
          </p:cNvPicPr>
          <p:nvPr/>
        </p:nvPicPr>
        <p:blipFill>
          <a:blip r:embed="rId7"/>
          <a:srcRect l="7254" t="24886" r="51704" b="25011"/>
          <a:stretch>
            <a:fillRect/>
          </a:stretch>
        </p:blipFill>
        <p:spPr bwMode="auto">
          <a:xfrm>
            <a:off x="415925" y="1273175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7" name="Line 19"/>
          <p:cNvSpPr>
            <a:spLocks noChangeShapeType="1"/>
          </p:cNvSpPr>
          <p:nvPr/>
        </p:nvSpPr>
        <p:spPr bwMode="auto">
          <a:xfrm>
            <a:off x="3627438" y="3403600"/>
            <a:ext cx="0" cy="677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68" name="Text Box 20"/>
          <p:cNvSpPr txBox="1">
            <a:spLocks noChangeArrowheads="1"/>
          </p:cNvSpPr>
          <p:nvPr/>
        </p:nvSpPr>
        <p:spPr bwMode="auto">
          <a:xfrm>
            <a:off x="3779838" y="3521075"/>
            <a:ext cx="31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?</a:t>
            </a:r>
          </a:p>
        </p:txBody>
      </p:sp>
      <p:sp>
        <p:nvSpPr>
          <p:cNvPr id="96269" name="Line 21"/>
          <p:cNvSpPr>
            <a:spLocks noChangeShapeType="1"/>
          </p:cNvSpPr>
          <p:nvPr/>
        </p:nvSpPr>
        <p:spPr bwMode="auto">
          <a:xfrm>
            <a:off x="6216650" y="3441700"/>
            <a:ext cx="0" cy="677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6270" name="Text Box 22"/>
          <p:cNvSpPr txBox="1">
            <a:spLocks noChangeArrowheads="1"/>
          </p:cNvSpPr>
          <p:nvPr/>
        </p:nvSpPr>
        <p:spPr bwMode="auto">
          <a:xfrm>
            <a:off x="6369050" y="3559175"/>
            <a:ext cx="3190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7"/>
          <p:cNvPicPr>
            <a:picLocks noChangeAspect="1" noChangeArrowheads="1"/>
          </p:cNvPicPr>
          <p:nvPr/>
        </p:nvPicPr>
        <p:blipFill>
          <a:blip r:embed="rId2"/>
          <a:srcRect l="15561" t="6160" r="15871" b="5580"/>
          <a:stretch>
            <a:fillRect/>
          </a:stretch>
        </p:blipFill>
        <p:spPr bwMode="auto">
          <a:xfrm>
            <a:off x="7137400" y="4595813"/>
            <a:ext cx="2006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3" name="Picture 22"/>
          <p:cNvPicPr>
            <a:picLocks noChangeAspect="1" noChangeArrowheads="1"/>
          </p:cNvPicPr>
          <p:nvPr/>
        </p:nvPicPr>
        <p:blipFill>
          <a:blip r:embed="rId3"/>
          <a:srcRect l="15903" t="5333" r="15871" b="5333"/>
          <a:stretch>
            <a:fillRect/>
          </a:stretch>
        </p:blipFill>
        <p:spPr bwMode="auto">
          <a:xfrm>
            <a:off x="1825625" y="2200275"/>
            <a:ext cx="2055813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23"/>
          <p:cNvPicPr>
            <a:picLocks noChangeAspect="1" noChangeArrowheads="1"/>
          </p:cNvPicPr>
          <p:nvPr/>
        </p:nvPicPr>
        <p:blipFill>
          <a:blip r:embed="rId4"/>
          <a:srcRect l="16275" t="4138" r="14178" b="5817"/>
          <a:stretch>
            <a:fillRect/>
          </a:stretch>
        </p:blipFill>
        <p:spPr bwMode="auto">
          <a:xfrm>
            <a:off x="4592638" y="2168525"/>
            <a:ext cx="21748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Another example: Matching histograms</a:t>
            </a:r>
          </a:p>
        </p:txBody>
      </p:sp>
      <p:sp>
        <p:nvSpPr>
          <p:cNvPr id="97286" name="Line 8"/>
          <p:cNvSpPr>
            <a:spLocks noChangeShapeType="1"/>
          </p:cNvSpPr>
          <p:nvPr/>
        </p:nvSpPr>
        <p:spPr bwMode="auto">
          <a:xfrm>
            <a:off x="3405188" y="2628900"/>
            <a:ext cx="0" cy="17668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87" name="Text Box 9"/>
          <p:cNvSpPr txBox="1">
            <a:spLocks noChangeArrowheads="1"/>
          </p:cNvSpPr>
          <p:nvPr/>
        </p:nvSpPr>
        <p:spPr bwMode="auto">
          <a:xfrm>
            <a:off x="3108325" y="4397375"/>
            <a:ext cx="1033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Y= 0.8</a:t>
            </a:r>
          </a:p>
        </p:txBody>
      </p:sp>
      <p:sp>
        <p:nvSpPr>
          <p:cNvPr id="97288" name="Rectangle 10"/>
          <p:cNvSpPr>
            <a:spLocks noChangeArrowheads="1"/>
          </p:cNvSpPr>
          <p:nvPr/>
        </p:nvSpPr>
        <p:spPr bwMode="auto">
          <a:xfrm>
            <a:off x="3468688" y="1677988"/>
            <a:ext cx="11191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 = f (Y)</a:t>
            </a:r>
          </a:p>
        </p:txBody>
      </p:sp>
      <p:sp>
        <p:nvSpPr>
          <p:cNvPr id="97289" name="Text Box 11"/>
          <p:cNvSpPr txBox="1">
            <a:spLocks noChangeArrowheads="1"/>
          </p:cNvSpPr>
          <p:nvPr/>
        </p:nvSpPr>
        <p:spPr bwMode="auto">
          <a:xfrm>
            <a:off x="290513" y="885825"/>
            <a:ext cx="85026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function f is just a look up table: it says, change all the pixels of</a:t>
            </a:r>
          </a:p>
          <a:p>
            <a:r>
              <a:rPr lang="en-US"/>
              <a:t>value Y into a value f(Y).</a:t>
            </a:r>
          </a:p>
        </p:txBody>
      </p:sp>
      <p:sp>
        <p:nvSpPr>
          <p:cNvPr id="97290" name="Line 12"/>
          <p:cNvSpPr>
            <a:spLocks noChangeShapeType="1"/>
          </p:cNvSpPr>
          <p:nvPr/>
        </p:nvSpPr>
        <p:spPr bwMode="auto">
          <a:xfrm flipV="1">
            <a:off x="1325563" y="2624138"/>
            <a:ext cx="546258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1" name="Text Box 13"/>
          <p:cNvSpPr txBox="1">
            <a:spLocks noChangeArrowheads="1"/>
          </p:cNvSpPr>
          <p:nvPr/>
        </p:nvSpPr>
        <p:spPr bwMode="auto">
          <a:xfrm>
            <a:off x="2998788" y="4706938"/>
            <a:ext cx="1231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Original</a:t>
            </a:r>
          </a:p>
          <a:p>
            <a:r>
              <a:rPr lang="en-US"/>
              <a:t>intensity</a:t>
            </a:r>
          </a:p>
        </p:txBody>
      </p:sp>
      <p:pic>
        <p:nvPicPr>
          <p:cNvPr id="97292" name="Picture 15"/>
          <p:cNvPicPr>
            <a:picLocks noChangeAspect="1" noChangeArrowheads="1"/>
          </p:cNvPicPr>
          <p:nvPr/>
        </p:nvPicPr>
        <p:blipFill>
          <a:blip r:embed="rId5"/>
          <a:srcRect l="15251" t="6366" r="16492" b="5374"/>
          <a:stretch>
            <a:fillRect/>
          </a:stretch>
        </p:blipFill>
        <p:spPr bwMode="auto">
          <a:xfrm>
            <a:off x="165100" y="4679950"/>
            <a:ext cx="19113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3" name="Rectangle 16"/>
          <p:cNvSpPr>
            <a:spLocks noChangeArrowheads="1"/>
          </p:cNvSpPr>
          <p:nvPr/>
        </p:nvSpPr>
        <p:spPr bwMode="auto">
          <a:xfrm>
            <a:off x="1663700" y="5176838"/>
            <a:ext cx="88900" cy="9366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4" name="Line 17"/>
          <p:cNvSpPr>
            <a:spLocks noChangeShapeType="1"/>
          </p:cNvSpPr>
          <p:nvPr/>
        </p:nvSpPr>
        <p:spPr bwMode="auto">
          <a:xfrm flipV="1">
            <a:off x="1790700" y="4710113"/>
            <a:ext cx="1311275" cy="4651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5" name="Rectangle 18"/>
          <p:cNvSpPr>
            <a:spLocks noChangeArrowheads="1"/>
          </p:cNvSpPr>
          <p:nvPr/>
        </p:nvSpPr>
        <p:spPr bwMode="auto">
          <a:xfrm>
            <a:off x="146050" y="4276725"/>
            <a:ext cx="78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Y(x,y)</a:t>
            </a:r>
          </a:p>
        </p:txBody>
      </p:sp>
      <p:sp>
        <p:nvSpPr>
          <p:cNvPr id="97296" name="Rectangle 20"/>
          <p:cNvSpPr>
            <a:spLocks noChangeArrowheads="1"/>
          </p:cNvSpPr>
          <p:nvPr/>
        </p:nvSpPr>
        <p:spPr bwMode="auto">
          <a:xfrm>
            <a:off x="8766175" y="5094288"/>
            <a:ext cx="88900" cy="93662"/>
          </a:xfrm>
          <a:prstGeom prst="rect">
            <a:avLst/>
          </a:prstGeom>
          <a:solidFill>
            <a:schemeClr val="accent1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7" name="Line 21"/>
          <p:cNvSpPr>
            <a:spLocks noChangeShapeType="1"/>
          </p:cNvSpPr>
          <p:nvPr/>
        </p:nvSpPr>
        <p:spPr bwMode="auto">
          <a:xfrm>
            <a:off x="6850063" y="4656138"/>
            <a:ext cx="1774825" cy="404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8" name="Line 24"/>
          <p:cNvSpPr>
            <a:spLocks noChangeShapeType="1"/>
          </p:cNvSpPr>
          <p:nvPr/>
        </p:nvSpPr>
        <p:spPr bwMode="auto">
          <a:xfrm>
            <a:off x="6551613" y="2636838"/>
            <a:ext cx="0" cy="17986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7299" name="Text Box 25"/>
          <p:cNvSpPr txBox="1">
            <a:spLocks noChangeArrowheads="1"/>
          </p:cNvSpPr>
          <p:nvPr/>
        </p:nvSpPr>
        <p:spPr bwMode="auto">
          <a:xfrm>
            <a:off x="5767388" y="4476750"/>
            <a:ext cx="9064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Y’= 1</a:t>
            </a:r>
          </a:p>
        </p:txBody>
      </p:sp>
      <p:sp>
        <p:nvSpPr>
          <p:cNvPr id="97300" name="Text Box 26"/>
          <p:cNvSpPr txBox="1">
            <a:spLocks noChangeArrowheads="1"/>
          </p:cNvSpPr>
          <p:nvPr/>
        </p:nvSpPr>
        <p:spPr bwMode="auto">
          <a:xfrm>
            <a:off x="5775325" y="4768850"/>
            <a:ext cx="12319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New</a:t>
            </a:r>
          </a:p>
          <a:p>
            <a:r>
              <a:rPr lang="en-US"/>
              <a:t>intensity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Another example: Matching histograms</a:t>
            </a:r>
          </a:p>
        </p:txBody>
      </p:sp>
      <p:pic>
        <p:nvPicPr>
          <p:cNvPr id="98307" name="Picture 4"/>
          <p:cNvPicPr>
            <a:picLocks noChangeAspect="1" noChangeArrowheads="1"/>
          </p:cNvPicPr>
          <p:nvPr/>
        </p:nvPicPr>
        <p:blipFill>
          <a:blip r:embed="rId2"/>
          <a:srcRect l="15251" t="6366" r="16492" b="5374"/>
          <a:stretch>
            <a:fillRect/>
          </a:stretch>
        </p:blipFill>
        <p:spPr bwMode="auto">
          <a:xfrm>
            <a:off x="346075" y="3625850"/>
            <a:ext cx="191135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8" name="Line 5"/>
          <p:cNvSpPr>
            <a:spLocks noChangeShapeType="1"/>
          </p:cNvSpPr>
          <p:nvPr/>
        </p:nvSpPr>
        <p:spPr bwMode="auto">
          <a:xfrm>
            <a:off x="2466975" y="4495800"/>
            <a:ext cx="639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09" name="Rectangle 6"/>
          <p:cNvSpPr>
            <a:spLocks noChangeArrowheads="1"/>
          </p:cNvSpPr>
          <p:nvPr/>
        </p:nvSpPr>
        <p:spPr bwMode="auto">
          <a:xfrm>
            <a:off x="2254250" y="4017963"/>
            <a:ext cx="1119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 = f (Y)</a:t>
            </a:r>
          </a:p>
        </p:txBody>
      </p:sp>
      <p:sp>
        <p:nvSpPr>
          <p:cNvPr id="98310" name="Line 9"/>
          <p:cNvSpPr>
            <a:spLocks noChangeShapeType="1"/>
          </p:cNvSpPr>
          <p:nvPr/>
        </p:nvSpPr>
        <p:spPr bwMode="auto">
          <a:xfrm>
            <a:off x="5297488" y="2341563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311" name="Line 11"/>
          <p:cNvSpPr>
            <a:spLocks noChangeShapeType="1"/>
          </p:cNvSpPr>
          <p:nvPr/>
        </p:nvSpPr>
        <p:spPr bwMode="auto">
          <a:xfrm>
            <a:off x="5367338" y="4516438"/>
            <a:ext cx="473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8312" name="Picture 12"/>
          <p:cNvPicPr>
            <a:picLocks noChangeAspect="1" noChangeArrowheads="1"/>
          </p:cNvPicPr>
          <p:nvPr/>
        </p:nvPicPr>
        <p:blipFill>
          <a:blip r:embed="rId3"/>
          <a:srcRect l="15561" t="6160" r="15871" b="5580"/>
          <a:stretch>
            <a:fillRect/>
          </a:stretch>
        </p:blipFill>
        <p:spPr bwMode="auto">
          <a:xfrm>
            <a:off x="3344863" y="3589338"/>
            <a:ext cx="2006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3" name="Picture 13"/>
          <p:cNvPicPr>
            <a:picLocks noChangeAspect="1" noChangeArrowheads="1"/>
          </p:cNvPicPr>
          <p:nvPr/>
        </p:nvPicPr>
        <p:blipFill>
          <a:blip r:embed="rId4"/>
          <a:srcRect l="7254" t="24886" r="51704" b="25011"/>
          <a:stretch>
            <a:fillRect/>
          </a:stretch>
        </p:blipFill>
        <p:spPr bwMode="auto">
          <a:xfrm>
            <a:off x="3175000" y="1281113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4" name="Picture 14"/>
          <p:cNvPicPr>
            <a:picLocks noChangeAspect="1" noChangeArrowheads="1"/>
          </p:cNvPicPr>
          <p:nvPr/>
        </p:nvPicPr>
        <p:blipFill>
          <a:blip r:embed="rId5"/>
          <a:srcRect l="16336" t="5374" r="14786" b="5125"/>
          <a:stretch>
            <a:fillRect/>
          </a:stretch>
        </p:blipFill>
        <p:spPr bwMode="auto">
          <a:xfrm>
            <a:off x="6008688" y="3598863"/>
            <a:ext cx="1949450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5" name="Picture 15"/>
          <p:cNvPicPr>
            <a:picLocks noChangeAspect="1" noChangeArrowheads="1"/>
          </p:cNvPicPr>
          <p:nvPr/>
        </p:nvPicPr>
        <p:blipFill>
          <a:blip r:embed="rId6"/>
          <a:srcRect l="16336" t="5168" r="16026" b="5539"/>
          <a:stretch>
            <a:fillRect/>
          </a:stretch>
        </p:blipFill>
        <p:spPr bwMode="auto">
          <a:xfrm>
            <a:off x="5969000" y="1304925"/>
            <a:ext cx="1974850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6" name="Text Box 16"/>
          <p:cNvSpPr txBox="1">
            <a:spLocks noChangeArrowheads="1"/>
          </p:cNvSpPr>
          <p:nvPr/>
        </p:nvSpPr>
        <p:spPr bwMode="auto">
          <a:xfrm>
            <a:off x="349250" y="6137275"/>
            <a:ext cx="4538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this example, f is a step function.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Matching histograms of a subband</a:t>
            </a:r>
          </a:p>
        </p:txBody>
      </p:sp>
      <p:pic>
        <p:nvPicPr>
          <p:cNvPr id="99331" name="Picture 10"/>
          <p:cNvPicPr>
            <a:picLocks noChangeAspect="1" noChangeArrowheads="1"/>
          </p:cNvPicPr>
          <p:nvPr/>
        </p:nvPicPr>
        <p:blipFill>
          <a:blip r:embed="rId2"/>
          <a:srcRect l="7254" t="24886" r="51704" b="25011"/>
          <a:stretch>
            <a:fillRect/>
          </a:stretch>
        </p:blipFill>
        <p:spPr bwMode="auto">
          <a:xfrm>
            <a:off x="163513" y="1257300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2" name="Picture 18"/>
          <p:cNvPicPr>
            <a:picLocks noChangeAspect="1" noChangeArrowheads="1"/>
          </p:cNvPicPr>
          <p:nvPr/>
        </p:nvPicPr>
        <p:blipFill>
          <a:blip r:embed="rId3"/>
          <a:srcRect l="24194" t="23911" r="68402" b="65205"/>
          <a:stretch>
            <a:fillRect/>
          </a:stretch>
        </p:blipFill>
        <p:spPr bwMode="auto">
          <a:xfrm>
            <a:off x="2540000" y="1822450"/>
            <a:ext cx="6064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3" name="Line 19"/>
          <p:cNvSpPr>
            <a:spLocks noChangeShapeType="1"/>
          </p:cNvSpPr>
          <p:nvPr/>
        </p:nvSpPr>
        <p:spPr bwMode="auto">
          <a:xfrm>
            <a:off x="2568575" y="2514600"/>
            <a:ext cx="57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4" name="Line 20"/>
          <p:cNvSpPr>
            <a:spLocks noChangeShapeType="1"/>
          </p:cNvSpPr>
          <p:nvPr/>
        </p:nvSpPr>
        <p:spPr bwMode="auto">
          <a:xfrm>
            <a:off x="2571750" y="5349875"/>
            <a:ext cx="577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9335" name="Picture 21"/>
          <p:cNvPicPr>
            <a:picLocks noChangeAspect="1" noChangeArrowheads="1"/>
          </p:cNvPicPr>
          <p:nvPr/>
        </p:nvPicPr>
        <p:blipFill>
          <a:blip r:embed="rId4"/>
          <a:srcRect l="15561" t="6160" r="15871" b="5580"/>
          <a:stretch>
            <a:fillRect/>
          </a:stretch>
        </p:blipFill>
        <p:spPr bwMode="auto">
          <a:xfrm>
            <a:off x="190500" y="4360863"/>
            <a:ext cx="2006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6" name="Picture 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42000" y="1225550"/>
            <a:ext cx="2995613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7" name="Picture 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49938" y="4168775"/>
            <a:ext cx="2976562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8" name="Picture 27"/>
          <p:cNvPicPr>
            <a:picLocks noChangeAspect="1" noChangeArrowheads="1"/>
          </p:cNvPicPr>
          <p:nvPr/>
        </p:nvPicPr>
        <p:blipFill>
          <a:blip r:embed="rId7"/>
          <a:srcRect l="9744" t="3268" r="10109" b="4793"/>
          <a:stretch>
            <a:fillRect/>
          </a:stretch>
        </p:blipFill>
        <p:spPr bwMode="auto">
          <a:xfrm>
            <a:off x="3262313" y="1316038"/>
            <a:ext cx="1941512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39" name="Picture 28"/>
          <p:cNvPicPr>
            <a:picLocks noChangeAspect="1" noChangeArrowheads="1"/>
          </p:cNvPicPr>
          <p:nvPr/>
        </p:nvPicPr>
        <p:blipFill>
          <a:blip r:embed="rId8"/>
          <a:srcRect l="15538" t="4449" r="15062" b="5722"/>
          <a:stretch>
            <a:fillRect/>
          </a:stretch>
        </p:blipFill>
        <p:spPr bwMode="auto">
          <a:xfrm>
            <a:off x="3213100" y="4211638"/>
            <a:ext cx="203993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0" name="Picture 29"/>
          <p:cNvPicPr>
            <a:picLocks noChangeAspect="1" noChangeArrowheads="1"/>
          </p:cNvPicPr>
          <p:nvPr/>
        </p:nvPicPr>
        <p:blipFill>
          <a:blip r:embed="rId3"/>
          <a:srcRect l="24194" t="23911" r="68402" b="65205"/>
          <a:stretch>
            <a:fillRect/>
          </a:stretch>
        </p:blipFill>
        <p:spPr bwMode="auto">
          <a:xfrm>
            <a:off x="2509838" y="4583113"/>
            <a:ext cx="606425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1" name="Line 30"/>
          <p:cNvSpPr>
            <a:spLocks noChangeShapeType="1"/>
          </p:cNvSpPr>
          <p:nvPr/>
        </p:nvSpPr>
        <p:spPr bwMode="auto">
          <a:xfrm>
            <a:off x="7335838" y="3535363"/>
            <a:ext cx="0" cy="677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Line 4"/>
          <p:cNvSpPr>
            <a:spLocks noChangeShapeType="1"/>
          </p:cNvSpPr>
          <p:nvPr/>
        </p:nvSpPr>
        <p:spPr bwMode="auto">
          <a:xfrm>
            <a:off x="2466975" y="4495800"/>
            <a:ext cx="639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5" name="Rectangle 5"/>
          <p:cNvSpPr>
            <a:spLocks noChangeArrowheads="1"/>
          </p:cNvSpPr>
          <p:nvPr/>
        </p:nvSpPr>
        <p:spPr bwMode="auto">
          <a:xfrm>
            <a:off x="2254250" y="4017963"/>
            <a:ext cx="11191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Y’ = f (Y)</a:t>
            </a:r>
          </a:p>
        </p:txBody>
      </p:sp>
      <p:sp>
        <p:nvSpPr>
          <p:cNvPr id="100356" name="Line 6"/>
          <p:cNvSpPr>
            <a:spLocks noChangeShapeType="1"/>
          </p:cNvSpPr>
          <p:nvPr/>
        </p:nvSpPr>
        <p:spPr bwMode="auto">
          <a:xfrm>
            <a:off x="5297488" y="2341563"/>
            <a:ext cx="3937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7" name="Line 7"/>
          <p:cNvSpPr>
            <a:spLocks noChangeShapeType="1"/>
          </p:cNvSpPr>
          <p:nvPr/>
        </p:nvSpPr>
        <p:spPr bwMode="auto">
          <a:xfrm>
            <a:off x="5367338" y="4516438"/>
            <a:ext cx="473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0358" name="Picture 13"/>
          <p:cNvPicPr>
            <a:picLocks noChangeAspect="1" noChangeArrowheads="1"/>
          </p:cNvPicPr>
          <p:nvPr/>
        </p:nvPicPr>
        <p:blipFill>
          <a:blip r:embed="rId2"/>
          <a:srcRect l="9744" t="3268" r="10109" b="4793"/>
          <a:stretch>
            <a:fillRect/>
          </a:stretch>
        </p:blipFill>
        <p:spPr bwMode="auto">
          <a:xfrm>
            <a:off x="3325813" y="1339850"/>
            <a:ext cx="1941512" cy="186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59" name="Picture 14"/>
          <p:cNvPicPr>
            <a:picLocks noChangeAspect="1" noChangeArrowheads="1"/>
          </p:cNvPicPr>
          <p:nvPr/>
        </p:nvPicPr>
        <p:blipFill>
          <a:blip r:embed="rId3"/>
          <a:srcRect l="15538" t="4449" r="15062" b="5722"/>
          <a:stretch>
            <a:fillRect/>
          </a:stretch>
        </p:blipFill>
        <p:spPr bwMode="auto">
          <a:xfrm>
            <a:off x="174625" y="3487738"/>
            <a:ext cx="2039938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0" name="Picture 15"/>
          <p:cNvPicPr>
            <a:picLocks noChangeAspect="1" noChangeArrowheads="1"/>
          </p:cNvPicPr>
          <p:nvPr/>
        </p:nvPicPr>
        <p:blipFill>
          <a:blip r:embed="rId4"/>
          <a:srcRect l="15375" t="6201" r="16460" b="6407"/>
          <a:stretch>
            <a:fillRect/>
          </a:stretch>
        </p:blipFill>
        <p:spPr bwMode="auto">
          <a:xfrm>
            <a:off x="3387725" y="3619500"/>
            <a:ext cx="1963738" cy="188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1" name="Picture 17"/>
          <p:cNvPicPr>
            <a:picLocks noChangeAspect="1" noChangeArrowheads="1"/>
          </p:cNvPicPr>
          <p:nvPr/>
        </p:nvPicPr>
        <p:blipFill>
          <a:blip r:embed="rId5"/>
          <a:srcRect l="15732" r="15970" b="5704"/>
          <a:stretch>
            <a:fillRect/>
          </a:stretch>
        </p:blipFill>
        <p:spPr bwMode="auto">
          <a:xfrm>
            <a:off x="6091238" y="3368675"/>
            <a:ext cx="228123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2" name="Picture 18"/>
          <p:cNvPicPr>
            <a:picLocks noChangeAspect="1" noChangeArrowheads="1"/>
          </p:cNvPicPr>
          <p:nvPr/>
        </p:nvPicPr>
        <p:blipFill>
          <a:blip r:embed="rId6"/>
          <a:srcRect l="16216" r="15157" b="6007"/>
          <a:stretch>
            <a:fillRect/>
          </a:stretch>
        </p:blipFill>
        <p:spPr bwMode="auto">
          <a:xfrm>
            <a:off x="6208713" y="1036638"/>
            <a:ext cx="2055812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3" name="Rectangle 2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Matching histograms of a subband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/>
        </p:nvSpPr>
        <p:spPr bwMode="auto">
          <a:xfrm>
            <a:off x="3006725" y="0"/>
            <a:ext cx="3397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Texture analysis</a:t>
            </a:r>
          </a:p>
        </p:txBody>
      </p:sp>
      <p:sp>
        <p:nvSpPr>
          <p:cNvPr id="101379" name="Text Box 7"/>
          <p:cNvSpPr txBox="1">
            <a:spLocks noChangeArrowheads="1"/>
          </p:cNvSpPr>
          <p:nvPr/>
        </p:nvSpPr>
        <p:spPr bwMode="auto">
          <a:xfrm>
            <a:off x="4403725" y="38512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380" name="Line 9"/>
          <p:cNvSpPr>
            <a:spLocks noChangeShapeType="1"/>
          </p:cNvSpPr>
          <p:nvPr/>
        </p:nvSpPr>
        <p:spPr bwMode="auto">
          <a:xfrm>
            <a:off x="5486400" y="1295400"/>
            <a:ext cx="0" cy="3200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1" name="Line 10"/>
          <p:cNvSpPr>
            <a:spLocks noChangeShapeType="1"/>
          </p:cNvSpPr>
          <p:nvPr/>
        </p:nvSpPr>
        <p:spPr bwMode="auto">
          <a:xfrm>
            <a:off x="3962400" y="2895600"/>
            <a:ext cx="0" cy="1752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11"/>
          <p:cNvSpPr>
            <a:spLocks noChangeShapeType="1"/>
          </p:cNvSpPr>
          <p:nvPr/>
        </p:nvSpPr>
        <p:spPr bwMode="auto">
          <a:xfrm>
            <a:off x="2438400" y="2895600"/>
            <a:ext cx="4572000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Line 12"/>
          <p:cNvSpPr>
            <a:spLocks noChangeShapeType="1"/>
          </p:cNvSpPr>
          <p:nvPr/>
        </p:nvSpPr>
        <p:spPr bwMode="auto">
          <a:xfrm>
            <a:off x="4724400" y="1295400"/>
            <a:ext cx="0" cy="1600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4" name="Line 13"/>
          <p:cNvSpPr>
            <a:spLocks noChangeShapeType="1"/>
          </p:cNvSpPr>
          <p:nvPr/>
        </p:nvSpPr>
        <p:spPr bwMode="auto">
          <a:xfrm>
            <a:off x="3962400" y="2057400"/>
            <a:ext cx="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5" name="Line 14"/>
          <p:cNvSpPr>
            <a:spLocks noChangeShapeType="1"/>
          </p:cNvSpPr>
          <p:nvPr/>
        </p:nvSpPr>
        <p:spPr bwMode="auto">
          <a:xfrm flipH="1">
            <a:off x="3276600" y="2133600"/>
            <a:ext cx="22098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6" name="Text Box 15"/>
          <p:cNvSpPr txBox="1">
            <a:spLocks noChangeArrowheads="1"/>
          </p:cNvSpPr>
          <p:nvPr/>
        </p:nvSpPr>
        <p:spPr bwMode="auto">
          <a:xfrm>
            <a:off x="212725" y="1412875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 texture</a:t>
            </a:r>
          </a:p>
        </p:txBody>
      </p:sp>
      <p:sp>
        <p:nvSpPr>
          <p:cNvPr id="101387" name="Line 16"/>
          <p:cNvSpPr>
            <a:spLocks noChangeShapeType="1"/>
          </p:cNvSpPr>
          <p:nvPr/>
        </p:nvSpPr>
        <p:spPr bwMode="auto">
          <a:xfrm>
            <a:off x="9906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8" name="Text Box 17"/>
          <p:cNvSpPr txBox="1">
            <a:spLocks noChangeArrowheads="1"/>
          </p:cNvSpPr>
          <p:nvPr/>
        </p:nvSpPr>
        <p:spPr bwMode="auto">
          <a:xfrm>
            <a:off x="996950" y="3778250"/>
            <a:ext cx="113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(histogram)</a:t>
            </a:r>
          </a:p>
        </p:txBody>
      </p:sp>
      <p:sp>
        <p:nvSpPr>
          <p:cNvPr id="101389" name="Line 18"/>
          <p:cNvSpPr>
            <a:spLocks noChangeShapeType="1"/>
          </p:cNvSpPr>
          <p:nvPr/>
        </p:nvSpPr>
        <p:spPr bwMode="auto">
          <a:xfrm>
            <a:off x="1981200" y="2743200"/>
            <a:ext cx="457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0" name="Text Box 19"/>
          <p:cNvSpPr txBox="1">
            <a:spLocks noChangeArrowheads="1"/>
          </p:cNvSpPr>
          <p:nvPr/>
        </p:nvSpPr>
        <p:spPr bwMode="auto">
          <a:xfrm>
            <a:off x="2574925" y="1004888"/>
            <a:ext cx="41179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Wavelet decomposition (steerable pyr)</a:t>
            </a:r>
          </a:p>
        </p:txBody>
      </p:sp>
      <p:sp>
        <p:nvSpPr>
          <p:cNvPr id="101391" name="Text Box 20"/>
          <p:cNvSpPr txBox="1">
            <a:spLocks noChangeArrowheads="1"/>
          </p:cNvSpPr>
          <p:nvPr/>
        </p:nvSpPr>
        <p:spPr bwMode="auto">
          <a:xfrm>
            <a:off x="7620000" y="990600"/>
            <a:ext cx="113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(histogram)</a:t>
            </a:r>
          </a:p>
        </p:txBody>
      </p:sp>
      <p:sp>
        <p:nvSpPr>
          <p:cNvPr id="101392" name="Line 21"/>
          <p:cNvSpPr>
            <a:spLocks noChangeShapeType="1"/>
          </p:cNvSpPr>
          <p:nvPr/>
        </p:nvSpPr>
        <p:spPr bwMode="auto">
          <a:xfrm>
            <a:off x="70104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93" name="Text Box 22"/>
          <p:cNvSpPr txBox="1">
            <a:spLocks noChangeArrowheads="1"/>
          </p:cNvSpPr>
          <p:nvPr/>
        </p:nvSpPr>
        <p:spPr bwMode="auto">
          <a:xfrm>
            <a:off x="2106613" y="4941888"/>
            <a:ext cx="55594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The texture is represented as a collection of </a:t>
            </a:r>
          </a:p>
          <a:p>
            <a:r>
              <a:rPr lang="en-US"/>
              <a:t>marginal histograms.</a:t>
            </a:r>
          </a:p>
        </p:txBody>
      </p:sp>
      <p:sp>
        <p:nvSpPr>
          <p:cNvPr id="101394" name="Rectangle 24"/>
          <p:cNvSpPr>
            <a:spLocks noChangeArrowheads="1"/>
          </p:cNvSpPr>
          <p:nvPr/>
        </p:nvSpPr>
        <p:spPr bwMode="auto">
          <a:xfrm>
            <a:off x="2409825" y="4343400"/>
            <a:ext cx="34655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(Steerable pyr; Freeman &amp; Adelson, 91)</a:t>
            </a:r>
          </a:p>
        </p:txBody>
      </p:sp>
      <p:pic>
        <p:nvPicPr>
          <p:cNvPr id="101395" name="Picture 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6825" y="1433513"/>
            <a:ext cx="43942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6" name="Picture 30"/>
          <p:cNvPicPr>
            <a:picLocks noChangeAspect="1" noChangeArrowheads="1"/>
          </p:cNvPicPr>
          <p:nvPr/>
        </p:nvPicPr>
        <p:blipFill>
          <a:blip r:embed="rId3"/>
          <a:srcRect l="7254" t="24886" r="51704" b="25011"/>
          <a:stretch>
            <a:fillRect/>
          </a:stretch>
        </p:blipFill>
        <p:spPr bwMode="auto">
          <a:xfrm>
            <a:off x="0" y="1801813"/>
            <a:ext cx="210185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7" name="Picture 31"/>
          <p:cNvPicPr>
            <a:picLocks noChangeAspect="1" noChangeArrowheads="1"/>
          </p:cNvPicPr>
          <p:nvPr/>
        </p:nvPicPr>
        <p:blipFill>
          <a:blip r:embed="rId4"/>
          <a:srcRect l="10242" r="8923" b="5356"/>
          <a:stretch>
            <a:fillRect/>
          </a:stretch>
        </p:blipFill>
        <p:spPr bwMode="auto">
          <a:xfrm>
            <a:off x="482600" y="4122738"/>
            <a:ext cx="1220788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8" name="Picture 32"/>
          <p:cNvPicPr>
            <a:picLocks noChangeAspect="1" noChangeArrowheads="1"/>
          </p:cNvPicPr>
          <p:nvPr/>
        </p:nvPicPr>
        <p:blipFill>
          <a:blip r:embed="rId5"/>
          <a:srcRect l="15633" r="13567"/>
          <a:stretch>
            <a:fillRect/>
          </a:stretch>
        </p:blipFill>
        <p:spPr bwMode="auto">
          <a:xfrm>
            <a:off x="7513638" y="1358900"/>
            <a:ext cx="1477962" cy="156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2"/>
          <p:cNvSpPr txBox="1">
            <a:spLocks noChangeArrowheads="1"/>
          </p:cNvSpPr>
          <p:nvPr/>
        </p:nvSpPr>
        <p:spPr bwMode="auto">
          <a:xfrm>
            <a:off x="2819400" y="44450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 b="1"/>
              <a:t>Texture synthesis</a:t>
            </a:r>
          </a:p>
        </p:txBody>
      </p:sp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152400" y="1412875"/>
            <a:ext cx="1747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 texture</a:t>
            </a: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996950" y="3429000"/>
            <a:ext cx="11366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(histogram)</a:t>
            </a:r>
          </a:p>
        </p:txBody>
      </p:sp>
      <p:pic>
        <p:nvPicPr>
          <p:cNvPr id="102405" name="Picture 10"/>
          <p:cNvPicPr>
            <a:picLocks noChangeAspect="1" noChangeArrowheads="1"/>
          </p:cNvPicPr>
          <p:nvPr/>
        </p:nvPicPr>
        <p:blipFill>
          <a:blip r:embed="rId2">
            <a:lum bright="-42000" contrast="100000"/>
          </a:blip>
          <a:srcRect l="12903" r="6451"/>
          <a:stretch>
            <a:fillRect/>
          </a:stretch>
        </p:blipFill>
        <p:spPr bwMode="auto">
          <a:xfrm>
            <a:off x="228600" y="3733800"/>
            <a:ext cx="14478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6" name="Line 11"/>
          <p:cNvSpPr>
            <a:spLocks noChangeShapeType="1"/>
          </p:cNvSpPr>
          <p:nvPr/>
        </p:nvSpPr>
        <p:spPr bwMode="auto">
          <a:xfrm>
            <a:off x="990600" y="34290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981200" y="1365250"/>
            <a:ext cx="4572000" cy="2749550"/>
            <a:chOff x="1248" y="860"/>
            <a:chExt cx="2880" cy="1732"/>
          </a:xfrm>
        </p:grpSpPr>
        <p:sp>
          <p:nvSpPr>
            <p:cNvPr id="102426" name="Line 13"/>
            <p:cNvSpPr>
              <a:spLocks noChangeShapeType="1"/>
            </p:cNvSpPr>
            <p:nvPr/>
          </p:nvSpPr>
          <p:spPr bwMode="auto">
            <a:xfrm>
              <a:off x="1248" y="1728"/>
              <a:ext cx="288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27" name="Picture 14"/>
            <p:cNvPicPr>
              <a:picLocks noChangeAspect="1" noChangeArrowheads="1"/>
            </p:cNvPicPr>
            <p:nvPr/>
          </p:nvPicPr>
          <p:blipFill>
            <a:blip r:embed="rId3">
              <a:lum contrast="100000"/>
            </a:blip>
            <a:srcRect l="14285" t="17619" r="15715" b="17619"/>
            <a:stretch>
              <a:fillRect/>
            </a:stretch>
          </p:blipFill>
          <p:spPr bwMode="auto">
            <a:xfrm>
              <a:off x="1632" y="860"/>
              <a:ext cx="2496" cy="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6705600" y="1143000"/>
            <a:ext cx="1752600" cy="1524000"/>
            <a:chOff x="6705600" y="1143000"/>
            <a:chExt cx="1752600" cy="1524000"/>
          </a:xfrm>
        </p:grpSpPr>
        <p:sp>
          <p:nvSpPr>
            <p:cNvPr id="102423" name="Text Box 7"/>
            <p:cNvSpPr txBox="1">
              <a:spLocks noChangeArrowheads="1"/>
            </p:cNvSpPr>
            <p:nvPr/>
          </p:nvSpPr>
          <p:spPr bwMode="auto">
            <a:xfrm>
              <a:off x="7315200" y="1143000"/>
              <a:ext cx="113665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(histogram)</a:t>
              </a:r>
            </a:p>
          </p:txBody>
        </p:sp>
        <p:sp>
          <p:nvSpPr>
            <p:cNvPr id="102424" name="Line 8"/>
            <p:cNvSpPr>
              <a:spLocks noChangeShapeType="1"/>
            </p:cNvSpPr>
            <p:nvPr/>
          </p:nvSpPr>
          <p:spPr bwMode="auto">
            <a:xfrm>
              <a:off x="6705600" y="2057400"/>
              <a:ext cx="381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25" name="Picture 15"/>
            <p:cNvPicPr>
              <a:picLocks noChangeAspect="1" noChangeArrowheads="1"/>
            </p:cNvPicPr>
            <p:nvPr/>
          </p:nvPicPr>
          <p:blipFill>
            <a:blip r:embed="rId4"/>
            <a:srcRect l="13187" t="5405" r="7692" b="8109"/>
            <a:stretch>
              <a:fillRect/>
            </a:stretch>
          </p:blipFill>
          <p:spPr bwMode="auto">
            <a:xfrm>
              <a:off x="7086600" y="1447800"/>
              <a:ext cx="13716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392" name="Line 24"/>
          <p:cNvSpPr>
            <a:spLocks noChangeShapeType="1"/>
          </p:cNvSpPr>
          <p:nvPr/>
        </p:nvSpPr>
        <p:spPr bwMode="auto">
          <a:xfrm flipH="1" flipV="1">
            <a:off x="2038350" y="3992563"/>
            <a:ext cx="186848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0" name="Rectangle 28"/>
          <p:cNvSpPr>
            <a:spLocks noChangeArrowheads="1"/>
          </p:cNvSpPr>
          <p:nvPr/>
        </p:nvSpPr>
        <p:spPr bwMode="auto">
          <a:xfrm>
            <a:off x="0" y="83820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Heeger and Bergen, 1995</a:t>
            </a:r>
          </a:p>
        </p:txBody>
      </p: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319088" y="5029200"/>
            <a:ext cx="1220787" cy="1663700"/>
            <a:chOff x="319088" y="5029200"/>
            <a:chExt cx="1220787" cy="1663700"/>
          </a:xfrm>
        </p:grpSpPr>
        <p:sp>
          <p:nvSpPr>
            <p:cNvPr id="102421" name="Line 19"/>
            <p:cNvSpPr>
              <a:spLocks noChangeShapeType="1"/>
            </p:cNvSpPr>
            <p:nvPr/>
          </p:nvSpPr>
          <p:spPr bwMode="auto">
            <a:xfrm flipV="1">
              <a:off x="838200" y="5029200"/>
              <a:ext cx="0" cy="38100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22" name="Picture 29"/>
            <p:cNvPicPr>
              <a:picLocks noChangeAspect="1" noChangeArrowheads="1"/>
            </p:cNvPicPr>
            <p:nvPr/>
          </p:nvPicPr>
          <p:blipFill>
            <a:blip r:embed="rId5"/>
            <a:srcRect l="10242" r="8923" b="5356"/>
            <a:stretch>
              <a:fillRect/>
            </a:stretch>
          </p:blipFill>
          <p:spPr bwMode="auto">
            <a:xfrm>
              <a:off x="319088" y="5413375"/>
              <a:ext cx="1220787" cy="1279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7015163" y="2743200"/>
            <a:ext cx="1477962" cy="1979613"/>
            <a:chOff x="7015163" y="2743200"/>
            <a:chExt cx="1477962" cy="1979613"/>
          </a:xfrm>
        </p:grpSpPr>
        <p:sp>
          <p:nvSpPr>
            <p:cNvPr id="102419" name="Line 20"/>
            <p:cNvSpPr>
              <a:spLocks noChangeShapeType="1"/>
            </p:cNvSpPr>
            <p:nvPr/>
          </p:nvSpPr>
          <p:spPr bwMode="auto">
            <a:xfrm flipV="1">
              <a:off x="7696200" y="2743200"/>
              <a:ext cx="0" cy="381000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20" name="Picture 30"/>
            <p:cNvPicPr>
              <a:picLocks noChangeAspect="1" noChangeArrowheads="1"/>
            </p:cNvPicPr>
            <p:nvPr/>
          </p:nvPicPr>
          <p:blipFill>
            <a:blip r:embed="rId6"/>
            <a:srcRect l="15633" r="13567"/>
            <a:stretch>
              <a:fillRect/>
            </a:stretch>
          </p:blipFill>
          <p:spPr bwMode="auto">
            <a:xfrm>
              <a:off x="7015163" y="3157538"/>
              <a:ext cx="1477962" cy="1565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079875" y="4257675"/>
            <a:ext cx="1416050" cy="2085975"/>
            <a:chOff x="4079875" y="4257675"/>
            <a:chExt cx="1416050" cy="2085975"/>
          </a:xfrm>
        </p:grpSpPr>
        <p:sp>
          <p:nvSpPr>
            <p:cNvPr id="102417" name="Line 32"/>
            <p:cNvSpPr>
              <a:spLocks noChangeShapeType="1"/>
            </p:cNvSpPr>
            <p:nvPr/>
          </p:nvSpPr>
          <p:spPr bwMode="auto">
            <a:xfrm>
              <a:off x="4733925" y="4257675"/>
              <a:ext cx="0" cy="5588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02418" name="Picture 33"/>
            <p:cNvPicPr>
              <a:picLocks noChangeAspect="1" noChangeArrowheads="1"/>
            </p:cNvPicPr>
            <p:nvPr/>
          </p:nvPicPr>
          <p:blipFill>
            <a:blip r:embed="rId7"/>
            <a:srcRect l="20537" t="6506" r="17366" b="11061"/>
            <a:stretch>
              <a:fillRect/>
            </a:stretch>
          </p:blipFill>
          <p:spPr bwMode="auto">
            <a:xfrm>
              <a:off x="4079875" y="4935538"/>
              <a:ext cx="1416050" cy="1408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8402" name="Line 34"/>
          <p:cNvSpPr>
            <a:spLocks noChangeShapeType="1"/>
          </p:cNvSpPr>
          <p:nvPr/>
        </p:nvSpPr>
        <p:spPr bwMode="auto">
          <a:xfrm flipV="1">
            <a:off x="5665788" y="5699125"/>
            <a:ext cx="701675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4165" name="Picture 35"/>
          <p:cNvPicPr>
            <a:picLocks noChangeAspect="1" noChangeArrowheads="1"/>
          </p:cNvPicPr>
          <p:nvPr/>
        </p:nvPicPr>
        <p:blipFill>
          <a:blip r:embed="rId8"/>
          <a:srcRect l="51953" t="20256" r="7315" b="18231"/>
          <a:stretch>
            <a:fillRect/>
          </a:stretch>
        </p:blipFill>
        <p:spPr bwMode="auto">
          <a:xfrm>
            <a:off x="6438900" y="4872038"/>
            <a:ext cx="151130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6" name="Picture 37"/>
          <p:cNvPicPr>
            <a:picLocks noChangeAspect="1" noChangeArrowheads="1"/>
          </p:cNvPicPr>
          <p:nvPr/>
        </p:nvPicPr>
        <p:blipFill>
          <a:blip r:embed="rId9"/>
          <a:srcRect l="19911" t="5408" r="15855" b="9833"/>
          <a:stretch>
            <a:fillRect/>
          </a:stretch>
        </p:blipFill>
        <p:spPr bwMode="auto">
          <a:xfrm>
            <a:off x="290513" y="1930400"/>
            <a:ext cx="13827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92" grpId="0" animBg="1"/>
      <p:bldP spid="5840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does it work? (sort of)</a:t>
            </a:r>
          </a:p>
        </p:txBody>
      </p:sp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2"/>
          <a:srcRect t="16287" b="18231"/>
          <a:stretch>
            <a:fillRect/>
          </a:stretch>
        </p:blipFill>
        <p:spPr bwMode="auto">
          <a:xfrm>
            <a:off x="1249363" y="1803400"/>
            <a:ext cx="6384925" cy="313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does it work? (sort of)</a:t>
            </a:r>
          </a:p>
        </p:txBody>
      </p:sp>
      <p:sp>
        <p:nvSpPr>
          <p:cNvPr id="104451" name="Text Box 8"/>
          <p:cNvSpPr txBox="1">
            <a:spLocks noChangeArrowheads="1"/>
          </p:cNvSpPr>
          <p:nvPr/>
        </p:nvSpPr>
        <p:spPr bwMode="auto">
          <a:xfrm>
            <a:off x="6215063" y="1282700"/>
            <a:ext cx="273685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black and white </a:t>
            </a:r>
          </a:p>
          <a:p>
            <a:r>
              <a:rPr lang="en-US"/>
              <a:t>blocks appear by </a:t>
            </a:r>
          </a:p>
          <a:p>
            <a:r>
              <a:rPr lang="en-US"/>
              <a:t>thresholding (f) a </a:t>
            </a:r>
          </a:p>
          <a:p>
            <a:r>
              <a:rPr lang="en-US"/>
              <a:t>blobby image</a:t>
            </a:r>
          </a:p>
        </p:txBody>
      </p:sp>
      <p:pic>
        <p:nvPicPr>
          <p:cNvPr id="104452" name="Picture 9"/>
          <p:cNvPicPr>
            <a:picLocks noChangeAspect="1" noChangeArrowheads="1"/>
          </p:cNvPicPr>
          <p:nvPr/>
        </p:nvPicPr>
        <p:blipFill>
          <a:blip r:embed="rId3"/>
          <a:srcRect l="19911" t="5408" r="15855" b="9833"/>
          <a:stretch>
            <a:fillRect/>
          </a:stretch>
        </p:blipFill>
        <p:spPr bwMode="auto">
          <a:xfrm>
            <a:off x="15875" y="2867025"/>
            <a:ext cx="1382713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11"/>
          <p:cNvPicPr>
            <a:picLocks noChangeAspect="1" noChangeArrowheads="1"/>
          </p:cNvPicPr>
          <p:nvPr/>
        </p:nvPicPr>
        <p:blipFill>
          <a:blip r:embed="rId4"/>
          <a:srcRect l="20534" t="6244" r="16571" b="9222"/>
          <a:stretch>
            <a:fillRect/>
          </a:stretch>
        </p:blipFill>
        <p:spPr bwMode="auto">
          <a:xfrm>
            <a:off x="1668463" y="2836863"/>
            <a:ext cx="1385887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4" name="Line 12"/>
          <p:cNvSpPr>
            <a:spLocks noChangeShapeType="1"/>
          </p:cNvSpPr>
          <p:nvPr/>
        </p:nvSpPr>
        <p:spPr bwMode="auto">
          <a:xfrm flipV="1">
            <a:off x="1393825" y="3622675"/>
            <a:ext cx="250825" cy="6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455" name="Picture 14"/>
          <p:cNvPicPr>
            <a:picLocks noChangeAspect="1" noChangeArrowheads="1"/>
          </p:cNvPicPr>
          <p:nvPr/>
        </p:nvPicPr>
        <p:blipFill>
          <a:blip r:embed="rId5"/>
          <a:srcRect l="20103" t="44878" r="46857" b="10153"/>
          <a:stretch>
            <a:fillRect/>
          </a:stretch>
        </p:blipFill>
        <p:spPr bwMode="auto">
          <a:xfrm>
            <a:off x="3182938" y="2894013"/>
            <a:ext cx="1330325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6" name="Picture 15"/>
          <p:cNvPicPr>
            <a:picLocks noChangeAspect="1" noChangeArrowheads="1"/>
          </p:cNvPicPr>
          <p:nvPr/>
        </p:nvPicPr>
        <p:blipFill>
          <a:blip r:embed="rId6"/>
          <a:srcRect l="20570" t="46901" r="47237" b="10190"/>
          <a:stretch>
            <a:fillRect/>
          </a:stretch>
        </p:blipFill>
        <p:spPr bwMode="auto">
          <a:xfrm>
            <a:off x="4675188" y="2884488"/>
            <a:ext cx="1333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7" name="Picture 16"/>
          <p:cNvPicPr>
            <a:picLocks noChangeAspect="1" noChangeArrowheads="1"/>
          </p:cNvPicPr>
          <p:nvPr/>
        </p:nvPicPr>
        <p:blipFill>
          <a:blip r:embed="rId7"/>
          <a:srcRect l="20537" t="6506" r="17366" b="11061"/>
          <a:stretch>
            <a:fillRect/>
          </a:stretch>
        </p:blipFill>
        <p:spPr bwMode="auto">
          <a:xfrm>
            <a:off x="6051550" y="2830513"/>
            <a:ext cx="1416050" cy="14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8" name="Picture 18"/>
          <p:cNvPicPr>
            <a:picLocks noChangeAspect="1" noChangeArrowheads="1"/>
          </p:cNvPicPr>
          <p:nvPr/>
        </p:nvPicPr>
        <p:blipFill>
          <a:blip r:embed="rId8"/>
          <a:srcRect l="20180" t="6201" r="16769" b="9962"/>
          <a:stretch>
            <a:fillRect/>
          </a:stretch>
        </p:blipFill>
        <p:spPr bwMode="auto">
          <a:xfrm>
            <a:off x="7710488" y="2844800"/>
            <a:ext cx="1422400" cy="141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Line 24"/>
          <p:cNvSpPr>
            <a:spLocks noChangeShapeType="1"/>
          </p:cNvSpPr>
          <p:nvPr/>
        </p:nvSpPr>
        <p:spPr bwMode="auto">
          <a:xfrm>
            <a:off x="3060700" y="3522663"/>
            <a:ext cx="112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0" name="Line 26"/>
          <p:cNvSpPr>
            <a:spLocks noChangeShapeType="1"/>
          </p:cNvSpPr>
          <p:nvPr/>
        </p:nvSpPr>
        <p:spPr bwMode="auto">
          <a:xfrm>
            <a:off x="4446588" y="3525838"/>
            <a:ext cx="2508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1" name="Line 28"/>
          <p:cNvSpPr>
            <a:spLocks noChangeShapeType="1"/>
          </p:cNvSpPr>
          <p:nvPr/>
        </p:nvSpPr>
        <p:spPr bwMode="auto">
          <a:xfrm>
            <a:off x="7477125" y="3544888"/>
            <a:ext cx="250825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2" name="Freeform 29"/>
          <p:cNvSpPr>
            <a:spLocks/>
          </p:cNvSpPr>
          <p:nvPr/>
        </p:nvSpPr>
        <p:spPr bwMode="auto">
          <a:xfrm>
            <a:off x="2878138" y="4286250"/>
            <a:ext cx="5446712" cy="1406525"/>
          </a:xfrm>
          <a:custGeom>
            <a:avLst/>
            <a:gdLst>
              <a:gd name="T0" fmla="*/ 2147483647 w 3431"/>
              <a:gd name="T1" fmla="*/ 2147483647 h 886"/>
              <a:gd name="T2" fmla="*/ 2147483647 w 3431"/>
              <a:gd name="T3" fmla="*/ 2147483647 h 886"/>
              <a:gd name="T4" fmla="*/ 2147483647 w 3431"/>
              <a:gd name="T5" fmla="*/ 2147483647 h 886"/>
              <a:gd name="T6" fmla="*/ 2147483647 w 3431"/>
              <a:gd name="T7" fmla="*/ 2147483647 h 886"/>
              <a:gd name="T8" fmla="*/ 2147483647 w 3431"/>
              <a:gd name="T9" fmla="*/ 2147483647 h 886"/>
              <a:gd name="T10" fmla="*/ 2147483647 w 3431"/>
              <a:gd name="T11" fmla="*/ 2147483647 h 886"/>
              <a:gd name="T12" fmla="*/ 2147483647 w 3431"/>
              <a:gd name="T13" fmla="*/ 2147483647 h 886"/>
              <a:gd name="T14" fmla="*/ 2147483647 w 3431"/>
              <a:gd name="T15" fmla="*/ 0 h 88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431"/>
              <a:gd name="T25" fmla="*/ 0 h 886"/>
              <a:gd name="T26" fmla="*/ 3431 w 3431"/>
              <a:gd name="T27" fmla="*/ 886 h 88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431" h="886">
                <a:moveTo>
                  <a:pt x="3431" y="70"/>
                </a:moveTo>
                <a:cubicBezTo>
                  <a:pt x="3417" y="141"/>
                  <a:pt x="3404" y="213"/>
                  <a:pt x="3341" y="290"/>
                </a:cubicBezTo>
                <a:cubicBezTo>
                  <a:pt x="3278" y="367"/>
                  <a:pt x="3200" y="447"/>
                  <a:pt x="3055" y="530"/>
                </a:cubicBezTo>
                <a:cubicBezTo>
                  <a:pt x="2910" y="613"/>
                  <a:pt x="2733" y="738"/>
                  <a:pt x="2469" y="791"/>
                </a:cubicBezTo>
                <a:cubicBezTo>
                  <a:pt x="2205" y="844"/>
                  <a:pt x="1842" y="848"/>
                  <a:pt x="1473" y="846"/>
                </a:cubicBezTo>
                <a:cubicBezTo>
                  <a:pt x="1104" y="844"/>
                  <a:pt x="495" y="886"/>
                  <a:pt x="256" y="776"/>
                </a:cubicBezTo>
                <a:cubicBezTo>
                  <a:pt x="17" y="666"/>
                  <a:pt x="80" y="314"/>
                  <a:pt x="40" y="185"/>
                </a:cubicBezTo>
                <a:cubicBezTo>
                  <a:pt x="0" y="56"/>
                  <a:pt x="7" y="28"/>
                  <a:pt x="1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3" name="Text Box 30"/>
          <p:cNvSpPr txBox="1">
            <a:spLocks noChangeArrowheads="1"/>
          </p:cNvSpPr>
          <p:nvPr/>
        </p:nvSpPr>
        <p:spPr bwMode="auto">
          <a:xfrm>
            <a:off x="-12700" y="2379663"/>
            <a:ext cx="1443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Iteration 0</a:t>
            </a:r>
          </a:p>
        </p:txBody>
      </p:sp>
      <p:pic>
        <p:nvPicPr>
          <p:cNvPr id="104464" name="Picture 32"/>
          <p:cNvPicPr>
            <a:picLocks noChangeAspect="1" noChangeArrowheads="1"/>
          </p:cNvPicPr>
          <p:nvPr/>
        </p:nvPicPr>
        <p:blipFill>
          <a:blip r:embed="rId9"/>
          <a:srcRect l="12430" t="25381" r="53566" b="29228"/>
          <a:stretch>
            <a:fillRect/>
          </a:stretch>
        </p:blipFill>
        <p:spPr bwMode="auto">
          <a:xfrm>
            <a:off x="49213" y="41275"/>
            <a:ext cx="1741487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5" name="TextBox 24"/>
          <p:cNvSpPr txBox="1">
            <a:spLocks noChangeArrowheads="1"/>
          </p:cNvSpPr>
          <p:nvPr/>
        </p:nvSpPr>
        <p:spPr bwMode="auto">
          <a:xfrm>
            <a:off x="3673475" y="4094163"/>
            <a:ext cx="415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…</a:t>
            </a:r>
          </a:p>
        </p:txBody>
      </p:sp>
      <p:sp>
        <p:nvSpPr>
          <p:cNvPr id="104466" name="TextBox 25"/>
          <p:cNvSpPr txBox="1">
            <a:spLocks noChangeArrowheads="1"/>
          </p:cNvSpPr>
          <p:nvPr/>
        </p:nvSpPr>
        <p:spPr bwMode="auto">
          <a:xfrm>
            <a:off x="3243263" y="2540000"/>
            <a:ext cx="12620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Filter bank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Which textures are we going to talk about in this lecture?</a:t>
            </a:r>
          </a:p>
        </p:txBody>
      </p:sp>
      <p:pic>
        <p:nvPicPr>
          <p:cNvPr id="35845" name="Picture 7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3"/>
          <a:srcRect t="29150" r="63544" b="36130"/>
          <a:stretch>
            <a:fillRect/>
          </a:stretch>
        </p:blipFill>
        <p:spPr bwMode="auto">
          <a:xfrm>
            <a:off x="865188" y="1720850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17"/>
          <p:cNvSpPr txBox="1">
            <a:spLocks noChangeArrowheads="1"/>
          </p:cNvSpPr>
          <p:nvPr/>
        </p:nvSpPr>
        <p:spPr bwMode="auto">
          <a:xfrm>
            <a:off x="5008563" y="1733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5842" name="Object 2"/>
          <p:cNvGraphicFramePr>
            <a:graphicFrameLocks noChangeAspect="1"/>
          </p:cNvGraphicFramePr>
          <p:nvPr/>
        </p:nvGraphicFramePr>
        <p:xfrm>
          <a:off x="2911475" y="2698750"/>
          <a:ext cx="1687513" cy="1687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5" name="Image File" r:id="rId4" imgW="3251160" imgH="3251160" progId="">
                  <p:embed/>
                </p:oleObj>
              </mc:Choice>
              <mc:Fallback>
                <p:oleObj name="Image File" r:id="rId4" imgW="3251160" imgH="32511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1475" y="2698750"/>
                        <a:ext cx="1687513" cy="1687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3962400" y="4724400"/>
          <a:ext cx="1655763" cy="165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66" name="Image File" r:id="rId6" imgW="1625400" imgH="1625400" progId="">
                  <p:embed/>
                </p:oleObj>
              </mc:Choice>
              <mc:Fallback>
                <p:oleObj name="Image File" r:id="rId6" imgW="1625400" imgH="1625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4724400"/>
                        <a:ext cx="1655763" cy="165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5847" name="Picture 20" descr="C:\atb\Textures\HeegerBergenSolidTexture\d30_1977.o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84888" y="3175000"/>
            <a:ext cx="194945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8" name="Text Box 21"/>
          <p:cNvSpPr txBox="1">
            <a:spLocks noChangeArrowheads="1"/>
          </p:cNvSpPr>
          <p:nvPr/>
        </p:nvSpPr>
        <p:spPr bwMode="auto">
          <a:xfrm>
            <a:off x="436563" y="5019675"/>
            <a:ext cx="7834312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Stationary</a:t>
            </a:r>
          </a:p>
          <a:p>
            <a:pPr>
              <a:spcBef>
                <a:spcPct val="50000"/>
              </a:spcBef>
            </a:pPr>
            <a:r>
              <a:rPr lang="en-US"/>
              <a:t>Stochastic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does it work? (sort of)</a:t>
            </a:r>
          </a:p>
        </p:txBody>
      </p:sp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2"/>
          <a:srcRect l="7161" t="52377" r="7594" b="9094"/>
          <a:stretch>
            <a:fillRect/>
          </a:stretch>
        </p:blipFill>
        <p:spPr bwMode="auto">
          <a:xfrm>
            <a:off x="4629150" y="2344738"/>
            <a:ext cx="4365625" cy="147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0" name="Picture 4"/>
          <p:cNvPicPr>
            <a:picLocks noChangeAspect="1" noChangeArrowheads="1"/>
          </p:cNvPicPr>
          <p:nvPr/>
        </p:nvPicPr>
        <p:blipFill>
          <a:blip r:embed="rId3"/>
          <a:srcRect l="11655" t="9302" r="8556" b="59363"/>
          <a:stretch>
            <a:fillRect/>
          </a:stretch>
        </p:blipFill>
        <p:spPr bwMode="auto">
          <a:xfrm>
            <a:off x="503238" y="3838575"/>
            <a:ext cx="4086225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/>
          <p:cNvPicPr>
            <a:picLocks noChangeAspect="1" noChangeArrowheads="1"/>
          </p:cNvPicPr>
          <p:nvPr/>
        </p:nvPicPr>
        <p:blipFill>
          <a:blip r:embed="rId2"/>
          <a:srcRect l="7161" t="4547" r="7594" b="55270"/>
          <a:stretch>
            <a:fillRect/>
          </a:stretch>
        </p:blipFill>
        <p:spPr bwMode="auto">
          <a:xfrm>
            <a:off x="271463" y="2314575"/>
            <a:ext cx="43656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/>
          <p:cNvPicPr>
            <a:picLocks noChangeAspect="1" noChangeArrowheads="1"/>
          </p:cNvPicPr>
          <p:nvPr/>
        </p:nvPicPr>
        <p:blipFill>
          <a:blip r:embed="rId3"/>
          <a:srcRect l="11655" t="55270" r="8556" b="13022"/>
          <a:stretch>
            <a:fillRect/>
          </a:stretch>
        </p:blipFill>
        <p:spPr bwMode="auto">
          <a:xfrm>
            <a:off x="4870450" y="3816350"/>
            <a:ext cx="408622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3" name="Freeform 7"/>
          <p:cNvSpPr>
            <a:spLocks/>
          </p:cNvSpPr>
          <p:nvPr/>
        </p:nvSpPr>
        <p:spPr bwMode="auto">
          <a:xfrm>
            <a:off x="1089025" y="1831975"/>
            <a:ext cx="1455738" cy="315913"/>
          </a:xfrm>
          <a:custGeom>
            <a:avLst/>
            <a:gdLst>
              <a:gd name="T0" fmla="*/ 0 w 917"/>
              <a:gd name="T1" fmla="*/ 2147483647 h 199"/>
              <a:gd name="T2" fmla="*/ 2147483647 w 917"/>
              <a:gd name="T3" fmla="*/ 2147483647 h 199"/>
              <a:gd name="T4" fmla="*/ 2147483647 w 917"/>
              <a:gd name="T5" fmla="*/ 2147483647 h 199"/>
              <a:gd name="T6" fmla="*/ 2147483647 w 917"/>
              <a:gd name="T7" fmla="*/ 2147483647 h 199"/>
              <a:gd name="T8" fmla="*/ 0 60000 65536"/>
              <a:gd name="T9" fmla="*/ 0 60000 65536"/>
              <a:gd name="T10" fmla="*/ 0 60000 65536"/>
              <a:gd name="T11" fmla="*/ 0 60000 65536"/>
              <a:gd name="T12" fmla="*/ 0 w 917"/>
              <a:gd name="T13" fmla="*/ 0 h 199"/>
              <a:gd name="T14" fmla="*/ 917 w 917"/>
              <a:gd name="T15" fmla="*/ 199 h 19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917" h="199">
                <a:moveTo>
                  <a:pt x="0" y="199"/>
                </a:moveTo>
                <a:cubicBezTo>
                  <a:pt x="89" y="122"/>
                  <a:pt x="178" y="46"/>
                  <a:pt x="311" y="23"/>
                </a:cubicBezTo>
                <a:cubicBezTo>
                  <a:pt x="444" y="0"/>
                  <a:pt x="695" y="35"/>
                  <a:pt x="796" y="63"/>
                </a:cubicBezTo>
                <a:cubicBezTo>
                  <a:pt x="897" y="91"/>
                  <a:pt x="907" y="140"/>
                  <a:pt x="917" y="189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27013" y="903288"/>
            <a:ext cx="4876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black and white blocks appear by </a:t>
            </a:r>
          </a:p>
          <a:p>
            <a:r>
              <a:rPr lang="en-US"/>
              <a:t>thresholding (f) a blobby image</a:t>
            </a:r>
          </a:p>
        </p:txBody>
      </p:sp>
      <p:pic>
        <p:nvPicPr>
          <p:cNvPr id="106505" name="Picture 9"/>
          <p:cNvPicPr>
            <a:picLocks noChangeAspect="1" noChangeArrowheads="1"/>
          </p:cNvPicPr>
          <p:nvPr/>
        </p:nvPicPr>
        <p:blipFill>
          <a:blip r:embed="rId4"/>
          <a:srcRect l="6851" t="26828" r="6975" b="19719"/>
          <a:stretch>
            <a:fillRect/>
          </a:stretch>
        </p:blipFill>
        <p:spPr bwMode="auto">
          <a:xfrm>
            <a:off x="5486400" y="5200650"/>
            <a:ext cx="3346450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Why does it work? (sort of)</a:t>
            </a:r>
          </a:p>
        </p:txBody>
      </p:sp>
      <p:pic>
        <p:nvPicPr>
          <p:cNvPr id="107523" name="Picture 11"/>
          <p:cNvPicPr>
            <a:picLocks noChangeAspect="1" noChangeArrowheads="1"/>
          </p:cNvPicPr>
          <p:nvPr/>
        </p:nvPicPr>
        <p:blipFill>
          <a:blip r:embed="rId2"/>
          <a:srcRect l="10078" t="4460" r="8841" b="6178"/>
          <a:stretch>
            <a:fillRect/>
          </a:stretch>
        </p:blipFill>
        <p:spPr bwMode="auto">
          <a:xfrm>
            <a:off x="474663" y="835025"/>
            <a:ext cx="8026400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4" name="Text Box 12"/>
          <p:cNvSpPr txBox="1">
            <a:spLocks noChangeArrowheads="1"/>
          </p:cNvSpPr>
          <p:nvPr/>
        </p:nvSpPr>
        <p:spPr bwMode="auto">
          <a:xfrm>
            <a:off x="2193925" y="1193800"/>
            <a:ext cx="2263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After 6 iterations</a:t>
            </a:r>
          </a:p>
        </p:txBody>
      </p:sp>
      <p:sp>
        <p:nvSpPr>
          <p:cNvPr id="107525" name="Text Box 13"/>
          <p:cNvSpPr txBox="1">
            <a:spLocks noChangeArrowheads="1"/>
          </p:cNvSpPr>
          <p:nvPr/>
        </p:nvSpPr>
        <p:spPr bwMode="auto">
          <a:xfrm>
            <a:off x="3057525" y="5908675"/>
            <a:ext cx="2789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Histograms match ok</a:t>
            </a:r>
          </a:p>
        </p:txBody>
      </p:sp>
      <p:sp>
        <p:nvSpPr>
          <p:cNvPr id="107526" name="Rectangle 14"/>
          <p:cNvSpPr>
            <a:spLocks noChangeArrowheads="1"/>
          </p:cNvSpPr>
          <p:nvPr/>
        </p:nvSpPr>
        <p:spPr bwMode="auto">
          <a:xfrm>
            <a:off x="4491038" y="6415088"/>
            <a:ext cx="39703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red = target histogram, blue = current iteration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pic>
        <p:nvPicPr>
          <p:cNvPr id="108547" name="Picture 7"/>
          <p:cNvPicPr>
            <a:picLocks noChangeAspect="1" noChangeArrowheads="1"/>
          </p:cNvPicPr>
          <p:nvPr/>
        </p:nvPicPr>
        <p:blipFill>
          <a:blip r:embed="rId2"/>
          <a:srcRect l="5951" t="21165" r="48016" b="19058"/>
          <a:stretch>
            <a:fillRect/>
          </a:stretch>
        </p:blipFill>
        <p:spPr bwMode="auto">
          <a:xfrm>
            <a:off x="182563" y="2351088"/>
            <a:ext cx="23574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050" y="825500"/>
            <a:ext cx="24542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163" y="2765425"/>
            <a:ext cx="244951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0100" y="4716463"/>
            <a:ext cx="2451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1" name="Line 12"/>
          <p:cNvSpPr>
            <a:spLocks noChangeShapeType="1"/>
          </p:cNvSpPr>
          <p:nvPr/>
        </p:nvSpPr>
        <p:spPr bwMode="auto">
          <a:xfrm flipV="1">
            <a:off x="2784475" y="2214563"/>
            <a:ext cx="374650" cy="630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2" name="Line 13"/>
          <p:cNvSpPr>
            <a:spLocks noChangeShapeType="1"/>
          </p:cNvSpPr>
          <p:nvPr/>
        </p:nvSpPr>
        <p:spPr bwMode="auto">
          <a:xfrm>
            <a:off x="2722563" y="3565525"/>
            <a:ext cx="417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3" name="Line 14"/>
          <p:cNvSpPr>
            <a:spLocks noChangeShapeType="1"/>
          </p:cNvSpPr>
          <p:nvPr/>
        </p:nvSpPr>
        <p:spPr bwMode="auto">
          <a:xfrm>
            <a:off x="2682875" y="4276725"/>
            <a:ext cx="42545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4" name="Text Box 15"/>
          <p:cNvSpPr txBox="1">
            <a:spLocks noChangeArrowheads="1"/>
          </p:cNvSpPr>
          <p:nvPr/>
        </p:nvSpPr>
        <p:spPr bwMode="auto">
          <a:xfrm>
            <a:off x="2884488" y="12144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08555" name="Text Box 16"/>
          <p:cNvSpPr txBox="1">
            <a:spLocks noChangeArrowheads="1"/>
          </p:cNvSpPr>
          <p:nvPr/>
        </p:nvSpPr>
        <p:spPr bwMode="auto">
          <a:xfrm>
            <a:off x="2894013" y="2941638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08556" name="Text Box 17"/>
          <p:cNvSpPr txBox="1">
            <a:spLocks noChangeArrowheads="1"/>
          </p:cNvSpPr>
          <p:nvPr/>
        </p:nvSpPr>
        <p:spPr bwMode="auto">
          <a:xfrm>
            <a:off x="2905125" y="54514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08557" name="Text Box 18"/>
          <p:cNvSpPr txBox="1">
            <a:spLocks noChangeArrowheads="1"/>
          </p:cNvSpPr>
          <p:nvPr/>
        </p:nvSpPr>
        <p:spPr bwMode="auto">
          <a:xfrm>
            <a:off x="6511925" y="3186113"/>
            <a:ext cx="193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Three textures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/>
          <a:srcRect l="5951" t="21165" r="48016" b="19058"/>
          <a:stretch>
            <a:fillRect/>
          </a:stretch>
        </p:blipFill>
        <p:spPr bwMode="auto">
          <a:xfrm>
            <a:off x="182563" y="2351088"/>
            <a:ext cx="23574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21050" y="825500"/>
            <a:ext cx="24542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32163" y="2765425"/>
            <a:ext cx="244951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4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0100" y="4716463"/>
            <a:ext cx="2451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5" name="Line 7"/>
          <p:cNvSpPr>
            <a:spLocks noChangeShapeType="1"/>
          </p:cNvSpPr>
          <p:nvPr/>
        </p:nvSpPr>
        <p:spPr bwMode="auto">
          <a:xfrm flipV="1">
            <a:off x="2784475" y="2214563"/>
            <a:ext cx="374650" cy="630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6" name="Line 8"/>
          <p:cNvSpPr>
            <a:spLocks noChangeShapeType="1"/>
          </p:cNvSpPr>
          <p:nvPr/>
        </p:nvSpPr>
        <p:spPr bwMode="auto">
          <a:xfrm>
            <a:off x="2722563" y="3565525"/>
            <a:ext cx="4175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2682875" y="4276725"/>
            <a:ext cx="42545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8" name="Text Box 10"/>
          <p:cNvSpPr txBox="1">
            <a:spLocks noChangeArrowheads="1"/>
          </p:cNvSpPr>
          <p:nvPr/>
        </p:nvSpPr>
        <p:spPr bwMode="auto">
          <a:xfrm>
            <a:off x="2884488" y="12144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09579" name="Text Box 11"/>
          <p:cNvSpPr txBox="1">
            <a:spLocks noChangeArrowheads="1"/>
          </p:cNvSpPr>
          <p:nvPr/>
        </p:nvSpPr>
        <p:spPr bwMode="auto">
          <a:xfrm>
            <a:off x="2894013" y="2941638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09580" name="Text Box 12"/>
          <p:cNvSpPr txBox="1">
            <a:spLocks noChangeArrowheads="1"/>
          </p:cNvSpPr>
          <p:nvPr/>
        </p:nvSpPr>
        <p:spPr bwMode="auto">
          <a:xfrm>
            <a:off x="2905125" y="54514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pic>
        <p:nvPicPr>
          <p:cNvPr id="10958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53200" y="793750"/>
            <a:ext cx="24415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2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53200" y="2784475"/>
            <a:ext cx="24415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3" name="Picture 1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43675" y="4764088"/>
            <a:ext cx="2441575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4" name="Line 17"/>
          <p:cNvSpPr>
            <a:spLocks noChangeShapeType="1"/>
          </p:cNvSpPr>
          <p:nvPr/>
        </p:nvSpPr>
        <p:spPr bwMode="auto">
          <a:xfrm>
            <a:off x="5902325" y="1808163"/>
            <a:ext cx="539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5" name="Line 18"/>
          <p:cNvSpPr>
            <a:spLocks noChangeShapeType="1"/>
          </p:cNvSpPr>
          <p:nvPr/>
        </p:nvSpPr>
        <p:spPr bwMode="auto">
          <a:xfrm>
            <a:off x="5921375" y="3676650"/>
            <a:ext cx="539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6" name="Line 19"/>
          <p:cNvSpPr>
            <a:spLocks noChangeShapeType="1"/>
          </p:cNvSpPr>
          <p:nvPr/>
        </p:nvSpPr>
        <p:spPr bwMode="auto">
          <a:xfrm>
            <a:off x="5921375" y="5659438"/>
            <a:ext cx="53975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pic>
        <p:nvPicPr>
          <p:cNvPr id="110595" name="Picture 3"/>
          <p:cNvPicPr>
            <a:picLocks noChangeAspect="1" noChangeArrowheads="1"/>
          </p:cNvPicPr>
          <p:nvPr/>
        </p:nvPicPr>
        <p:blipFill>
          <a:blip r:embed="rId2"/>
          <a:srcRect l="5951" t="21165" r="48016" b="19058"/>
          <a:stretch>
            <a:fillRect/>
          </a:stretch>
        </p:blipFill>
        <p:spPr bwMode="auto">
          <a:xfrm>
            <a:off x="6938963" y="4562475"/>
            <a:ext cx="23574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6" name="Line 7"/>
          <p:cNvSpPr>
            <a:spLocks noChangeShapeType="1"/>
          </p:cNvSpPr>
          <p:nvPr/>
        </p:nvSpPr>
        <p:spPr bwMode="auto">
          <a:xfrm flipV="1">
            <a:off x="4105275" y="4368800"/>
            <a:ext cx="374650" cy="630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7" name="Line 8"/>
          <p:cNvSpPr>
            <a:spLocks noChangeShapeType="1"/>
          </p:cNvSpPr>
          <p:nvPr/>
        </p:nvSpPr>
        <p:spPr bwMode="auto">
          <a:xfrm>
            <a:off x="3952875" y="3516313"/>
            <a:ext cx="4175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8" name="Line 9"/>
          <p:cNvSpPr>
            <a:spLocks noChangeShapeType="1"/>
          </p:cNvSpPr>
          <p:nvPr/>
        </p:nvSpPr>
        <p:spPr bwMode="auto">
          <a:xfrm>
            <a:off x="4024313" y="1646238"/>
            <a:ext cx="425450" cy="844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9" name="Text Box 10"/>
          <p:cNvSpPr txBox="1">
            <a:spLocks noChangeArrowheads="1"/>
          </p:cNvSpPr>
          <p:nvPr/>
        </p:nvSpPr>
        <p:spPr bwMode="auto">
          <a:xfrm>
            <a:off x="903288" y="11334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0600" name="Text Box 11"/>
          <p:cNvSpPr txBox="1">
            <a:spLocks noChangeArrowheads="1"/>
          </p:cNvSpPr>
          <p:nvPr/>
        </p:nvSpPr>
        <p:spPr bwMode="auto">
          <a:xfrm>
            <a:off x="912813" y="2860675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0601" name="Text Box 12"/>
          <p:cNvSpPr txBox="1">
            <a:spLocks noChangeArrowheads="1"/>
          </p:cNvSpPr>
          <p:nvPr/>
        </p:nvSpPr>
        <p:spPr bwMode="auto">
          <a:xfrm>
            <a:off x="923925" y="537051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pic>
        <p:nvPicPr>
          <p:cNvPr id="11060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2400" y="692150"/>
            <a:ext cx="24415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3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2400" y="2682875"/>
            <a:ext cx="2441575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1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2875" y="4662488"/>
            <a:ext cx="2441575" cy="183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5" name="Picture 19"/>
          <p:cNvPicPr>
            <a:picLocks noChangeAspect="1" noChangeArrowheads="1"/>
          </p:cNvPicPr>
          <p:nvPr/>
        </p:nvPicPr>
        <p:blipFill>
          <a:blip r:embed="rId2"/>
          <a:srcRect l="52170" t="20380" r="6355" b="18520"/>
          <a:stretch>
            <a:fillRect/>
          </a:stretch>
        </p:blipFill>
        <p:spPr bwMode="auto">
          <a:xfrm>
            <a:off x="4652963" y="2351088"/>
            <a:ext cx="212407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6" name="Text Box 20"/>
          <p:cNvSpPr txBox="1">
            <a:spLocks noChangeArrowheads="1"/>
          </p:cNvSpPr>
          <p:nvPr/>
        </p:nvSpPr>
        <p:spPr bwMode="auto">
          <a:xfrm>
            <a:off x="4510088" y="1814513"/>
            <a:ext cx="25288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does not 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sp>
        <p:nvSpPr>
          <p:cNvPr id="111619" name="Text Box 15"/>
          <p:cNvSpPr txBox="1">
            <a:spLocks noChangeArrowheads="1"/>
          </p:cNvSpPr>
          <p:nvPr/>
        </p:nvSpPr>
        <p:spPr bwMode="auto">
          <a:xfrm>
            <a:off x="547688" y="1327150"/>
            <a:ext cx="803751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Problem: we create new colors not present in the original image.</a:t>
            </a:r>
          </a:p>
          <a:p>
            <a:endParaRPr lang="en-US"/>
          </a:p>
          <a:p>
            <a:r>
              <a:rPr lang="en-US"/>
              <a:t>Why? Color channels are not independent. </a:t>
            </a:r>
          </a:p>
        </p:txBody>
      </p:sp>
      <p:pic>
        <p:nvPicPr>
          <p:cNvPr id="11162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688" y="2786063"/>
            <a:ext cx="2454275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1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1838" y="2765425"/>
            <a:ext cx="2449512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02350" y="2774950"/>
            <a:ext cx="2451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Text Box 19"/>
          <p:cNvSpPr txBox="1">
            <a:spLocks noChangeArrowheads="1"/>
          </p:cNvSpPr>
          <p:nvPr/>
        </p:nvSpPr>
        <p:spPr bwMode="auto">
          <a:xfrm>
            <a:off x="577850" y="290195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1624" name="Text Box 20"/>
          <p:cNvSpPr txBox="1">
            <a:spLocks noChangeArrowheads="1"/>
          </p:cNvSpPr>
          <p:nvPr/>
        </p:nvSpPr>
        <p:spPr bwMode="auto">
          <a:xfrm>
            <a:off x="3290888" y="2819400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1625" name="Text Box 21"/>
          <p:cNvSpPr txBox="1">
            <a:spLocks noChangeArrowheads="1"/>
          </p:cNvSpPr>
          <p:nvPr/>
        </p:nvSpPr>
        <p:spPr bwMode="auto">
          <a:xfrm>
            <a:off x="6084888" y="281463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813" y="3614738"/>
            <a:ext cx="405447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PCA and decorrelation</a:t>
            </a:r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7050" y="977900"/>
            <a:ext cx="2454275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0" y="957263"/>
            <a:ext cx="2449513" cy="1836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1713" y="966788"/>
            <a:ext cx="2451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7" name="Text Box 7"/>
          <p:cNvSpPr txBox="1">
            <a:spLocks noChangeArrowheads="1"/>
          </p:cNvSpPr>
          <p:nvPr/>
        </p:nvSpPr>
        <p:spPr bwMode="auto">
          <a:xfrm>
            <a:off x="557213" y="10937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2648" name="Text Box 8"/>
          <p:cNvSpPr txBox="1">
            <a:spLocks noChangeArrowheads="1"/>
          </p:cNvSpPr>
          <p:nvPr/>
        </p:nvSpPr>
        <p:spPr bwMode="auto">
          <a:xfrm>
            <a:off x="3270250" y="1011238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2649" name="Text Box 9"/>
          <p:cNvSpPr txBox="1">
            <a:spLocks noChangeArrowheads="1"/>
          </p:cNvSpPr>
          <p:nvPr/>
        </p:nvSpPr>
        <p:spPr bwMode="auto">
          <a:xfrm>
            <a:off x="6064250" y="10064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12650" name="Text Box 26"/>
          <p:cNvSpPr txBox="1">
            <a:spLocks noChangeArrowheads="1"/>
          </p:cNvSpPr>
          <p:nvPr/>
        </p:nvSpPr>
        <p:spPr bwMode="auto">
          <a:xfrm>
            <a:off x="3622675" y="6197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2651" name="Text Box 27"/>
          <p:cNvSpPr txBox="1">
            <a:spLocks noChangeArrowheads="1"/>
          </p:cNvSpPr>
          <p:nvPr/>
        </p:nvSpPr>
        <p:spPr bwMode="auto">
          <a:xfrm>
            <a:off x="393700" y="3738563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2652" name="Text Box 28"/>
          <p:cNvSpPr txBox="1">
            <a:spLocks noChangeArrowheads="1"/>
          </p:cNvSpPr>
          <p:nvPr/>
        </p:nvSpPr>
        <p:spPr bwMode="auto">
          <a:xfrm>
            <a:off x="314325" y="3052763"/>
            <a:ext cx="8537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the original image, R and G are correlated, but, after synthesis,… </a:t>
            </a:r>
          </a:p>
        </p:txBody>
      </p:sp>
      <p:sp>
        <p:nvSpPr>
          <p:cNvPr id="112653" name="Line 29"/>
          <p:cNvSpPr>
            <a:spLocks noChangeShapeType="1"/>
          </p:cNvSpPr>
          <p:nvPr/>
        </p:nvSpPr>
        <p:spPr bwMode="auto">
          <a:xfrm>
            <a:off x="4244975" y="5049838"/>
            <a:ext cx="539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54" name="Picture 4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65700" y="3621088"/>
            <a:ext cx="4044950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5" name="Text Box 50"/>
          <p:cNvSpPr txBox="1">
            <a:spLocks noChangeArrowheads="1"/>
          </p:cNvSpPr>
          <p:nvPr/>
        </p:nvSpPr>
        <p:spPr bwMode="auto">
          <a:xfrm>
            <a:off x="8367713" y="6197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2656" name="Text Box 51"/>
          <p:cNvSpPr txBox="1">
            <a:spLocks noChangeArrowheads="1"/>
          </p:cNvSpPr>
          <p:nvPr/>
        </p:nvSpPr>
        <p:spPr bwMode="auto">
          <a:xfrm>
            <a:off x="5138738" y="3738563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pic>
        <p:nvPicPr>
          <p:cNvPr id="112657" name="Picture 52"/>
          <p:cNvPicPr>
            <a:picLocks noChangeAspect="1" noChangeArrowheads="1"/>
          </p:cNvPicPr>
          <p:nvPr/>
        </p:nvPicPr>
        <p:blipFill>
          <a:blip r:embed="rId7"/>
          <a:srcRect l="13010" t="26147" r="54376" b="30032"/>
          <a:stretch>
            <a:fillRect/>
          </a:stretch>
        </p:blipFill>
        <p:spPr bwMode="auto">
          <a:xfrm>
            <a:off x="3319463" y="3641725"/>
            <a:ext cx="887412" cy="8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8" name="Picture 53"/>
          <p:cNvPicPr>
            <a:picLocks noChangeAspect="1" noChangeArrowheads="1"/>
          </p:cNvPicPr>
          <p:nvPr/>
        </p:nvPicPr>
        <p:blipFill>
          <a:blip r:embed="rId7"/>
          <a:srcRect l="57904" t="26457" r="9331" b="30426"/>
          <a:stretch>
            <a:fillRect/>
          </a:stretch>
        </p:blipFill>
        <p:spPr bwMode="auto">
          <a:xfrm>
            <a:off x="8074025" y="3638550"/>
            <a:ext cx="936625" cy="92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217738"/>
            <a:ext cx="4054475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PCA and decorrelation</a:t>
            </a:r>
          </a:p>
        </p:txBody>
      </p:sp>
      <p:sp>
        <p:nvSpPr>
          <p:cNvPr id="113668" name="Text Box 10"/>
          <p:cNvSpPr txBox="1">
            <a:spLocks noChangeArrowheads="1"/>
          </p:cNvSpPr>
          <p:nvPr/>
        </p:nvSpPr>
        <p:spPr bwMode="auto">
          <a:xfrm>
            <a:off x="3686175" y="4800600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3669" name="Text Box 11"/>
          <p:cNvSpPr txBox="1">
            <a:spLocks noChangeArrowheads="1"/>
          </p:cNvSpPr>
          <p:nvPr/>
        </p:nvSpPr>
        <p:spPr bwMode="auto">
          <a:xfrm>
            <a:off x="457200" y="2341563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3670" name="Text Box 12"/>
          <p:cNvSpPr txBox="1">
            <a:spLocks noChangeArrowheads="1"/>
          </p:cNvSpPr>
          <p:nvPr/>
        </p:nvSpPr>
        <p:spPr bwMode="auto">
          <a:xfrm>
            <a:off x="649288" y="857250"/>
            <a:ext cx="73199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texture synthesis algorithm assumes that the channels </a:t>
            </a:r>
          </a:p>
          <a:p>
            <a:r>
              <a:rPr lang="en-US"/>
              <a:t>are independent.</a:t>
            </a:r>
          </a:p>
          <a:p>
            <a:r>
              <a:rPr lang="en-US"/>
              <a:t>What we want to do is some rotation</a:t>
            </a:r>
          </a:p>
        </p:txBody>
      </p:sp>
      <p:sp>
        <p:nvSpPr>
          <p:cNvPr id="113671" name="Line 13"/>
          <p:cNvSpPr>
            <a:spLocks noChangeShapeType="1"/>
          </p:cNvSpPr>
          <p:nvPr/>
        </p:nvSpPr>
        <p:spPr bwMode="auto">
          <a:xfrm>
            <a:off x="4460875" y="3702050"/>
            <a:ext cx="5397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3672" name="Picture 17"/>
          <p:cNvPicPr>
            <a:picLocks noChangeAspect="1" noChangeArrowheads="1"/>
          </p:cNvPicPr>
          <p:nvPr/>
        </p:nvPicPr>
        <p:blipFill>
          <a:blip r:embed="rId3"/>
          <a:srcRect l="13010" t="26147" r="54376" b="30032"/>
          <a:stretch>
            <a:fillRect/>
          </a:stretch>
        </p:blipFill>
        <p:spPr bwMode="auto">
          <a:xfrm>
            <a:off x="3362325" y="2214563"/>
            <a:ext cx="887413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3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8913" y="1971675"/>
            <a:ext cx="3724275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4" name="Line 21"/>
          <p:cNvSpPr>
            <a:spLocks noChangeShapeType="1"/>
          </p:cNvSpPr>
          <p:nvPr/>
        </p:nvSpPr>
        <p:spPr bwMode="auto">
          <a:xfrm flipV="1">
            <a:off x="5773738" y="3895725"/>
            <a:ext cx="2905125" cy="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5" name="Line 22"/>
          <p:cNvSpPr>
            <a:spLocks noChangeShapeType="1"/>
          </p:cNvSpPr>
          <p:nvPr/>
        </p:nvSpPr>
        <p:spPr bwMode="auto">
          <a:xfrm>
            <a:off x="7154863" y="3224213"/>
            <a:ext cx="0" cy="1290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Text Box 23"/>
          <p:cNvSpPr txBox="1">
            <a:spLocks noChangeArrowheads="1"/>
          </p:cNvSpPr>
          <p:nvPr/>
        </p:nvSpPr>
        <p:spPr bwMode="auto">
          <a:xfrm>
            <a:off x="5122863" y="5670550"/>
            <a:ext cx="39036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See that in this rotated space, </a:t>
            </a:r>
          </a:p>
          <a:p>
            <a:r>
              <a:rPr lang="en-US"/>
              <a:t>if I specify one coordinate the </a:t>
            </a:r>
          </a:p>
          <a:p>
            <a:r>
              <a:rPr lang="en-US"/>
              <a:t>other remains unconstrained.</a:t>
            </a:r>
          </a:p>
        </p:txBody>
      </p:sp>
      <p:sp>
        <p:nvSpPr>
          <p:cNvPr id="113677" name="Text Box 24"/>
          <p:cNvSpPr txBox="1">
            <a:spLocks noChangeArrowheads="1"/>
          </p:cNvSpPr>
          <p:nvPr/>
        </p:nvSpPr>
        <p:spPr bwMode="auto">
          <a:xfrm>
            <a:off x="8586788" y="3759200"/>
            <a:ext cx="557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U1</a:t>
            </a:r>
          </a:p>
        </p:txBody>
      </p:sp>
      <p:sp>
        <p:nvSpPr>
          <p:cNvPr id="113678" name="Text Box 25"/>
          <p:cNvSpPr txBox="1">
            <a:spLocks noChangeArrowheads="1"/>
          </p:cNvSpPr>
          <p:nvPr/>
        </p:nvSpPr>
        <p:spPr bwMode="auto">
          <a:xfrm>
            <a:off x="7156450" y="2946400"/>
            <a:ext cx="557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U2</a:t>
            </a:r>
          </a:p>
        </p:txBody>
      </p:sp>
      <p:sp>
        <p:nvSpPr>
          <p:cNvPr id="113679" name="Text Box 26"/>
          <p:cNvSpPr txBox="1">
            <a:spLocks noChangeArrowheads="1"/>
          </p:cNvSpPr>
          <p:nvPr/>
        </p:nvSpPr>
        <p:spPr bwMode="auto">
          <a:xfrm>
            <a:off x="4219575" y="3738563"/>
            <a:ext cx="1231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Rotation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PCA and decorrelation</a:t>
            </a:r>
          </a:p>
        </p:txBody>
      </p:sp>
      <p:pic>
        <p:nvPicPr>
          <p:cNvPr id="11469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8800" y="946150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2757488" y="24653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/>
        </p:nvSpPr>
        <p:spPr bwMode="auto">
          <a:xfrm>
            <a:off x="630238" y="1033463"/>
            <a:ext cx="25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pic>
        <p:nvPicPr>
          <p:cNvPr id="114694" name="Picture 8"/>
          <p:cNvPicPr>
            <a:picLocks noChangeAspect="1" noChangeArrowheads="1"/>
          </p:cNvPicPr>
          <p:nvPr/>
        </p:nvPicPr>
        <p:blipFill>
          <a:blip r:embed="rId3"/>
          <a:srcRect l="13010" t="26147" r="54376" b="30032"/>
          <a:stretch>
            <a:fillRect/>
          </a:stretch>
        </p:blipFill>
        <p:spPr bwMode="auto">
          <a:xfrm>
            <a:off x="2533650" y="944563"/>
            <a:ext cx="555625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4695" name="Group 37"/>
          <p:cNvGrpSpPr>
            <a:grpSpLocks/>
          </p:cNvGrpSpPr>
          <p:nvPr/>
        </p:nvGrpSpPr>
        <p:grpSpPr bwMode="auto">
          <a:xfrm>
            <a:off x="7113588" y="4892675"/>
            <a:ext cx="2030412" cy="1792288"/>
            <a:chOff x="4813" y="550"/>
            <a:chExt cx="1666" cy="1471"/>
          </a:xfrm>
        </p:grpSpPr>
        <p:pic>
          <p:nvPicPr>
            <p:cNvPr id="114716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13" y="550"/>
              <a:ext cx="1471" cy="14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4717" name="Line 10"/>
            <p:cNvSpPr>
              <a:spLocks noChangeShapeType="1"/>
            </p:cNvSpPr>
            <p:nvPr/>
          </p:nvSpPr>
          <p:spPr bwMode="auto">
            <a:xfrm flipV="1">
              <a:off x="5012" y="1311"/>
              <a:ext cx="1148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8" name="Line 11"/>
            <p:cNvSpPr>
              <a:spLocks noChangeShapeType="1"/>
            </p:cNvSpPr>
            <p:nvPr/>
          </p:nvSpPr>
          <p:spPr bwMode="auto">
            <a:xfrm>
              <a:off x="5558" y="1045"/>
              <a:ext cx="0" cy="5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19" name="Text Box 13"/>
            <p:cNvSpPr txBox="1">
              <a:spLocks noChangeArrowheads="1"/>
            </p:cNvSpPr>
            <p:nvPr/>
          </p:nvSpPr>
          <p:spPr bwMode="auto">
            <a:xfrm>
              <a:off x="6125" y="1332"/>
              <a:ext cx="354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U1</a:t>
              </a:r>
            </a:p>
          </p:txBody>
        </p:sp>
        <p:sp>
          <p:nvSpPr>
            <p:cNvPr id="114720" name="Text Box 14"/>
            <p:cNvSpPr txBox="1">
              <a:spLocks noChangeArrowheads="1"/>
            </p:cNvSpPr>
            <p:nvPr/>
          </p:nvSpPr>
          <p:spPr bwMode="auto">
            <a:xfrm>
              <a:off x="5558" y="1010"/>
              <a:ext cx="354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U2</a:t>
              </a:r>
            </a:p>
          </p:txBody>
        </p:sp>
      </p:grpSp>
      <p:sp>
        <p:nvSpPr>
          <p:cNvPr id="114696" name="Rectangle 17"/>
          <p:cNvSpPr>
            <a:spLocks noChangeArrowheads="1"/>
          </p:cNvSpPr>
          <p:nvPr/>
        </p:nvSpPr>
        <p:spPr bwMode="auto">
          <a:xfrm>
            <a:off x="4110038" y="1606550"/>
            <a:ext cx="32051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 1.0000    0.9303    0.6034</a:t>
            </a:r>
          </a:p>
          <a:p>
            <a:pPr>
              <a:spcBef>
                <a:spcPct val="50000"/>
              </a:spcBef>
            </a:pPr>
            <a:r>
              <a:rPr lang="en-US" sz="1400"/>
              <a:t> 0.9303    0.9438    0.6620</a:t>
            </a:r>
          </a:p>
          <a:p>
            <a:pPr>
              <a:spcBef>
                <a:spcPct val="50000"/>
              </a:spcBef>
            </a:pPr>
            <a:r>
              <a:rPr lang="en-US" sz="1400"/>
              <a:t> 0.6034    0.6620    0.5569</a:t>
            </a:r>
          </a:p>
        </p:txBody>
      </p:sp>
      <p:sp>
        <p:nvSpPr>
          <p:cNvPr id="114697" name="Text Box 18"/>
          <p:cNvSpPr txBox="1">
            <a:spLocks noChangeArrowheads="1"/>
          </p:cNvSpPr>
          <p:nvPr/>
        </p:nvSpPr>
        <p:spPr bwMode="auto">
          <a:xfrm>
            <a:off x="3554413" y="1836738"/>
            <a:ext cx="71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 = </a:t>
            </a:r>
          </a:p>
        </p:txBody>
      </p:sp>
      <p:sp>
        <p:nvSpPr>
          <p:cNvPr id="114698" name="Line 19"/>
          <p:cNvSpPr>
            <a:spLocks noChangeShapeType="1"/>
          </p:cNvSpPr>
          <p:nvPr/>
        </p:nvSpPr>
        <p:spPr bwMode="auto">
          <a:xfrm flipV="1">
            <a:off x="5283200" y="1484313"/>
            <a:ext cx="192088" cy="141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9" name="Text Box 20"/>
          <p:cNvSpPr txBox="1">
            <a:spLocks noChangeArrowheads="1"/>
          </p:cNvSpPr>
          <p:nvPr/>
        </p:nvSpPr>
        <p:spPr bwMode="auto">
          <a:xfrm>
            <a:off x="5099050" y="1125538"/>
            <a:ext cx="13636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correlation(R,G)</a:t>
            </a:r>
          </a:p>
        </p:txBody>
      </p:sp>
      <p:sp>
        <p:nvSpPr>
          <p:cNvPr id="114700" name="Text Box 21"/>
          <p:cNvSpPr txBox="1">
            <a:spLocks noChangeArrowheads="1"/>
          </p:cNvSpPr>
          <p:nvPr/>
        </p:nvSpPr>
        <p:spPr bwMode="auto">
          <a:xfrm>
            <a:off x="2449513" y="4070350"/>
            <a:ext cx="1330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C = D D’</a:t>
            </a:r>
          </a:p>
        </p:txBody>
      </p:sp>
      <p:sp>
        <p:nvSpPr>
          <p:cNvPr id="114701" name="Rectangle 22"/>
          <p:cNvSpPr>
            <a:spLocks noChangeArrowheads="1"/>
          </p:cNvSpPr>
          <p:nvPr/>
        </p:nvSpPr>
        <p:spPr bwMode="auto">
          <a:xfrm>
            <a:off x="5037138" y="3903663"/>
            <a:ext cx="24384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  </a:t>
            </a:r>
            <a:r>
              <a:rPr lang="en-US" sz="1400">
                <a:solidFill>
                  <a:srgbClr val="FF0000"/>
                </a:solidFill>
              </a:rPr>
              <a:t>0.6347</a:t>
            </a:r>
            <a:r>
              <a:rPr lang="en-US" sz="1400"/>
              <a:t>    </a:t>
            </a:r>
            <a:r>
              <a:rPr lang="en-US" sz="1400">
                <a:solidFill>
                  <a:schemeClr val="accent1"/>
                </a:solidFill>
              </a:rPr>
              <a:t>0.6072</a:t>
            </a:r>
            <a:r>
              <a:rPr lang="en-US" sz="1400"/>
              <a:t>    </a:t>
            </a:r>
            <a:r>
              <a:rPr lang="en-US" sz="1400">
                <a:solidFill>
                  <a:schemeClr val="accent2"/>
                </a:solidFill>
              </a:rPr>
              <a:t>0.4779</a:t>
            </a:r>
          </a:p>
          <a:p>
            <a:pPr>
              <a:spcBef>
                <a:spcPct val="50000"/>
              </a:spcBef>
            </a:pPr>
            <a:r>
              <a:rPr lang="en-US" sz="1400"/>
              <a:t>  </a:t>
            </a:r>
            <a:r>
              <a:rPr lang="en-US" sz="1400">
                <a:solidFill>
                  <a:srgbClr val="FF0000"/>
                </a:solidFill>
              </a:rPr>
              <a:t>0.6306</a:t>
            </a:r>
            <a:r>
              <a:rPr lang="en-US" sz="1400"/>
              <a:t>   </a:t>
            </a:r>
            <a:r>
              <a:rPr lang="en-US" sz="1400">
                <a:solidFill>
                  <a:schemeClr val="accent1"/>
                </a:solidFill>
              </a:rPr>
              <a:t>-0.0496</a:t>
            </a:r>
            <a:r>
              <a:rPr lang="en-US" sz="1400"/>
              <a:t>   </a:t>
            </a:r>
            <a:r>
              <a:rPr lang="en-US" sz="1400">
                <a:solidFill>
                  <a:schemeClr val="accent2"/>
                </a:solidFill>
              </a:rPr>
              <a:t>-0.7745</a:t>
            </a:r>
          </a:p>
          <a:p>
            <a:pPr>
              <a:spcBef>
                <a:spcPct val="50000"/>
              </a:spcBef>
            </a:pPr>
            <a:r>
              <a:rPr lang="en-US" sz="1400"/>
              <a:t>  </a:t>
            </a:r>
            <a:r>
              <a:rPr lang="en-US" sz="1400">
                <a:solidFill>
                  <a:srgbClr val="FF0000"/>
                </a:solidFill>
              </a:rPr>
              <a:t>0.4466</a:t>
            </a:r>
            <a:r>
              <a:rPr lang="en-US" sz="1400"/>
              <a:t>   </a:t>
            </a:r>
            <a:r>
              <a:rPr lang="en-US" sz="1400">
                <a:solidFill>
                  <a:schemeClr val="accent1"/>
                </a:solidFill>
              </a:rPr>
              <a:t>-0.7930</a:t>
            </a:r>
            <a:r>
              <a:rPr lang="en-US" sz="1400"/>
              <a:t>    </a:t>
            </a:r>
            <a:r>
              <a:rPr lang="en-US" sz="1400">
                <a:solidFill>
                  <a:schemeClr val="accent2"/>
                </a:solidFill>
              </a:rPr>
              <a:t>0.4144</a:t>
            </a:r>
          </a:p>
        </p:txBody>
      </p:sp>
      <p:sp>
        <p:nvSpPr>
          <p:cNvPr id="114702" name="Text Box 23"/>
          <p:cNvSpPr txBox="1">
            <a:spLocks noChangeArrowheads="1"/>
          </p:cNvSpPr>
          <p:nvPr/>
        </p:nvSpPr>
        <p:spPr bwMode="auto">
          <a:xfrm>
            <a:off x="4540250" y="4090988"/>
            <a:ext cx="728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 = </a:t>
            </a:r>
          </a:p>
        </p:txBody>
      </p:sp>
      <p:sp>
        <p:nvSpPr>
          <p:cNvPr id="114703" name="Rectangle 24"/>
          <p:cNvSpPr>
            <a:spLocks noChangeArrowheads="1"/>
          </p:cNvSpPr>
          <p:nvPr/>
        </p:nvSpPr>
        <p:spPr bwMode="auto">
          <a:xfrm>
            <a:off x="4103688" y="5430838"/>
            <a:ext cx="2743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4" name="Rectangle 25"/>
          <p:cNvSpPr>
            <a:spLocks noChangeArrowheads="1"/>
          </p:cNvSpPr>
          <p:nvPr/>
        </p:nvSpPr>
        <p:spPr bwMode="auto">
          <a:xfrm>
            <a:off x="3484563" y="5453063"/>
            <a:ext cx="436562" cy="385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Rectangle 27"/>
          <p:cNvSpPr>
            <a:spLocks noChangeArrowheads="1"/>
          </p:cNvSpPr>
          <p:nvPr/>
        </p:nvSpPr>
        <p:spPr bwMode="auto">
          <a:xfrm>
            <a:off x="385763" y="5430838"/>
            <a:ext cx="2743200" cy="406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6" name="Text Box 28"/>
          <p:cNvSpPr txBox="1">
            <a:spLocks noChangeArrowheads="1"/>
          </p:cNvSpPr>
          <p:nvPr/>
        </p:nvSpPr>
        <p:spPr bwMode="auto">
          <a:xfrm>
            <a:off x="3117850" y="5387975"/>
            <a:ext cx="35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114707" name="Text Box 29"/>
          <p:cNvSpPr txBox="1">
            <a:spLocks noChangeArrowheads="1"/>
          </p:cNvSpPr>
          <p:nvPr/>
        </p:nvSpPr>
        <p:spPr bwMode="auto">
          <a:xfrm>
            <a:off x="1125538" y="5753100"/>
            <a:ext cx="158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 x Npixels</a:t>
            </a:r>
          </a:p>
        </p:txBody>
      </p:sp>
      <p:sp>
        <p:nvSpPr>
          <p:cNvPr id="114708" name="Text Box 30"/>
          <p:cNvSpPr txBox="1">
            <a:spLocks noChangeArrowheads="1"/>
          </p:cNvSpPr>
          <p:nvPr/>
        </p:nvSpPr>
        <p:spPr bwMode="auto">
          <a:xfrm>
            <a:off x="4672013" y="5803900"/>
            <a:ext cx="1589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 x Npixels</a:t>
            </a:r>
          </a:p>
        </p:txBody>
      </p:sp>
      <p:sp>
        <p:nvSpPr>
          <p:cNvPr id="114709" name="Text Box 31"/>
          <p:cNvSpPr txBox="1">
            <a:spLocks noChangeArrowheads="1"/>
          </p:cNvSpPr>
          <p:nvPr/>
        </p:nvSpPr>
        <p:spPr bwMode="auto">
          <a:xfrm>
            <a:off x="3290888" y="5803900"/>
            <a:ext cx="793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3 x 3</a:t>
            </a:r>
          </a:p>
        </p:txBody>
      </p:sp>
      <p:sp>
        <p:nvSpPr>
          <p:cNvPr id="114710" name="Rectangle 32"/>
          <p:cNvSpPr>
            <a:spLocks noChangeArrowheads="1"/>
          </p:cNvSpPr>
          <p:nvPr/>
        </p:nvSpPr>
        <p:spPr bwMode="auto">
          <a:xfrm>
            <a:off x="3478213" y="5424488"/>
            <a:ext cx="506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D’</a:t>
            </a:r>
          </a:p>
        </p:txBody>
      </p:sp>
      <p:sp>
        <p:nvSpPr>
          <p:cNvPr id="114711" name="Text Box 33"/>
          <p:cNvSpPr txBox="1">
            <a:spLocks noChangeArrowheads="1"/>
          </p:cNvSpPr>
          <p:nvPr/>
        </p:nvSpPr>
        <p:spPr bwMode="auto">
          <a:xfrm>
            <a:off x="5280025" y="5410200"/>
            <a:ext cx="2571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R</a:t>
            </a:r>
          </a:p>
          <a:p>
            <a:r>
              <a:rPr lang="en-US" sz="800"/>
              <a:t>G</a:t>
            </a:r>
          </a:p>
          <a:p>
            <a:r>
              <a:rPr lang="en-US" sz="800"/>
              <a:t>B</a:t>
            </a:r>
          </a:p>
        </p:txBody>
      </p:sp>
      <p:sp>
        <p:nvSpPr>
          <p:cNvPr id="114712" name="Text Box 34"/>
          <p:cNvSpPr txBox="1">
            <a:spLocks noChangeArrowheads="1"/>
          </p:cNvSpPr>
          <p:nvPr/>
        </p:nvSpPr>
        <p:spPr bwMode="auto">
          <a:xfrm>
            <a:off x="1539875" y="5410200"/>
            <a:ext cx="307975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800"/>
              <a:t>U1</a:t>
            </a:r>
          </a:p>
          <a:p>
            <a:r>
              <a:rPr lang="en-US" sz="800"/>
              <a:t>U2</a:t>
            </a:r>
          </a:p>
          <a:p>
            <a:r>
              <a:rPr lang="en-US" sz="800"/>
              <a:t>U3</a:t>
            </a:r>
          </a:p>
        </p:txBody>
      </p:sp>
      <p:sp>
        <p:nvSpPr>
          <p:cNvPr id="114713" name="Text Box 36"/>
          <p:cNvSpPr txBox="1">
            <a:spLocks noChangeArrowheads="1"/>
          </p:cNvSpPr>
          <p:nvPr/>
        </p:nvSpPr>
        <p:spPr bwMode="auto">
          <a:xfrm>
            <a:off x="498475" y="3024188"/>
            <a:ext cx="72691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PCA finds the principal directions of variation of the data.</a:t>
            </a:r>
          </a:p>
          <a:p>
            <a:r>
              <a:rPr lang="en-US"/>
              <a:t>It gives a decomposition of the covariance matrix as: </a:t>
            </a:r>
          </a:p>
        </p:txBody>
      </p:sp>
      <p:sp>
        <p:nvSpPr>
          <p:cNvPr id="114714" name="Rectangle 38"/>
          <p:cNvSpPr>
            <a:spLocks noChangeArrowheads="1"/>
          </p:cNvSpPr>
          <p:nvPr/>
        </p:nvSpPr>
        <p:spPr bwMode="auto">
          <a:xfrm>
            <a:off x="400050" y="4805363"/>
            <a:ext cx="72215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By transforming the original data (RGB) using D we get: </a:t>
            </a:r>
          </a:p>
        </p:txBody>
      </p:sp>
      <p:sp>
        <p:nvSpPr>
          <p:cNvPr id="114715" name="Rectangle 39"/>
          <p:cNvSpPr>
            <a:spLocks noChangeArrowheads="1"/>
          </p:cNvSpPr>
          <p:nvPr/>
        </p:nvSpPr>
        <p:spPr bwMode="auto">
          <a:xfrm>
            <a:off x="369888" y="6400800"/>
            <a:ext cx="64436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 new components (U1,U2,U3) are decorrelated.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/>
          <a:srcRect l="5951" t="21165" r="48016" b="19058"/>
          <a:stretch>
            <a:fillRect/>
          </a:stretch>
        </p:blipFill>
        <p:spPr bwMode="auto">
          <a:xfrm>
            <a:off x="1588" y="2327275"/>
            <a:ext cx="1166812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/>
          <a:srcRect r="15872"/>
          <a:stretch>
            <a:fillRect/>
          </a:stretch>
        </p:blipFill>
        <p:spPr bwMode="auto">
          <a:xfrm>
            <a:off x="1466850" y="1169988"/>
            <a:ext cx="145573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5"/>
          <p:cNvPicPr>
            <a:picLocks noChangeAspect="1" noChangeArrowheads="1"/>
          </p:cNvPicPr>
          <p:nvPr/>
        </p:nvPicPr>
        <p:blipFill>
          <a:blip r:embed="rId4"/>
          <a:srcRect r="15257"/>
          <a:stretch>
            <a:fillRect/>
          </a:stretch>
        </p:blipFill>
        <p:spPr bwMode="auto">
          <a:xfrm>
            <a:off x="1447800" y="2579688"/>
            <a:ext cx="146367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8" name="Picture 6"/>
          <p:cNvPicPr>
            <a:picLocks noChangeAspect="1" noChangeArrowheads="1"/>
          </p:cNvPicPr>
          <p:nvPr/>
        </p:nvPicPr>
        <p:blipFill>
          <a:blip r:embed="rId5"/>
          <a:srcRect r="15349"/>
          <a:stretch>
            <a:fillRect/>
          </a:stretch>
        </p:blipFill>
        <p:spPr bwMode="auto">
          <a:xfrm>
            <a:off x="1414463" y="4002088"/>
            <a:ext cx="1462087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9" name="Line 7"/>
          <p:cNvSpPr>
            <a:spLocks noChangeShapeType="1"/>
          </p:cNvSpPr>
          <p:nvPr/>
        </p:nvSpPr>
        <p:spPr bwMode="auto">
          <a:xfrm flipV="1">
            <a:off x="1168400" y="1947863"/>
            <a:ext cx="185738" cy="31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Line 8"/>
          <p:cNvSpPr>
            <a:spLocks noChangeShapeType="1"/>
          </p:cNvSpPr>
          <p:nvPr/>
        </p:nvSpPr>
        <p:spPr bwMode="auto">
          <a:xfrm flipV="1">
            <a:off x="1189038" y="2868613"/>
            <a:ext cx="2555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Line 9"/>
          <p:cNvSpPr>
            <a:spLocks noChangeShapeType="1"/>
          </p:cNvSpPr>
          <p:nvPr/>
        </p:nvSpPr>
        <p:spPr bwMode="auto">
          <a:xfrm>
            <a:off x="1169988" y="3509963"/>
            <a:ext cx="209550" cy="417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1406525" y="10842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5723" name="Text Box 11"/>
          <p:cNvSpPr txBox="1">
            <a:spLocks noChangeArrowheads="1"/>
          </p:cNvSpPr>
          <p:nvPr/>
        </p:nvSpPr>
        <p:spPr bwMode="auto">
          <a:xfrm>
            <a:off x="1430338" y="2519363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5724" name="Text Box 12"/>
          <p:cNvSpPr txBox="1">
            <a:spLocks noChangeArrowheads="1"/>
          </p:cNvSpPr>
          <p:nvPr/>
        </p:nvSpPr>
        <p:spPr bwMode="auto">
          <a:xfrm>
            <a:off x="1411288" y="39004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115725" name="Rectangle 19"/>
          <p:cNvSpPr>
            <a:spLocks noChangeArrowheads="1"/>
          </p:cNvSpPr>
          <p:nvPr/>
        </p:nvSpPr>
        <p:spPr bwMode="auto">
          <a:xfrm>
            <a:off x="3054350" y="2678113"/>
            <a:ext cx="995363" cy="1057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6" name="Text Box 20"/>
          <p:cNvSpPr txBox="1">
            <a:spLocks noChangeArrowheads="1"/>
          </p:cNvSpPr>
          <p:nvPr/>
        </p:nvSpPr>
        <p:spPr bwMode="auto">
          <a:xfrm>
            <a:off x="3013075" y="2747963"/>
            <a:ext cx="1057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Rotation</a:t>
            </a:r>
          </a:p>
          <a:p>
            <a:pPr algn="ctr"/>
            <a:r>
              <a:rPr lang="en-US" sz="2000"/>
              <a:t>Matrix</a:t>
            </a:r>
          </a:p>
          <a:p>
            <a:pPr algn="ctr"/>
            <a:r>
              <a:rPr lang="en-US" sz="2000"/>
              <a:t>(3x3)</a:t>
            </a:r>
          </a:p>
        </p:txBody>
      </p:sp>
      <p:sp>
        <p:nvSpPr>
          <p:cNvPr id="115727" name="AutoShape 21"/>
          <p:cNvSpPr>
            <a:spLocks/>
          </p:cNvSpPr>
          <p:nvPr/>
        </p:nvSpPr>
        <p:spPr bwMode="auto">
          <a:xfrm>
            <a:off x="2952750" y="1509713"/>
            <a:ext cx="88900" cy="3505200"/>
          </a:xfrm>
          <a:prstGeom prst="rightBrace">
            <a:avLst>
              <a:gd name="adj1" fmla="val 32857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8" name="AutoShape 22"/>
          <p:cNvSpPr>
            <a:spLocks/>
          </p:cNvSpPr>
          <p:nvPr/>
        </p:nvSpPr>
        <p:spPr bwMode="auto">
          <a:xfrm flipH="1">
            <a:off x="4086225" y="1449388"/>
            <a:ext cx="144463" cy="3505200"/>
          </a:xfrm>
          <a:prstGeom prst="rightBrace">
            <a:avLst>
              <a:gd name="adj1" fmla="val 2021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5729" name="Picture 23"/>
          <p:cNvPicPr>
            <a:picLocks noChangeAspect="1" noChangeArrowheads="1"/>
          </p:cNvPicPr>
          <p:nvPr/>
        </p:nvPicPr>
        <p:blipFill>
          <a:blip r:embed="rId6"/>
          <a:srcRect l="13881" r="15109"/>
          <a:stretch>
            <a:fillRect/>
          </a:stretch>
        </p:blipFill>
        <p:spPr bwMode="auto">
          <a:xfrm>
            <a:off x="4251325" y="1160463"/>
            <a:ext cx="1193800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30" name="Picture 24"/>
          <p:cNvPicPr>
            <a:picLocks noChangeAspect="1" noChangeArrowheads="1"/>
          </p:cNvPicPr>
          <p:nvPr/>
        </p:nvPicPr>
        <p:blipFill>
          <a:blip r:embed="rId7"/>
          <a:srcRect l="12654" r="15675"/>
          <a:stretch>
            <a:fillRect/>
          </a:stretch>
        </p:blipFill>
        <p:spPr bwMode="auto">
          <a:xfrm>
            <a:off x="4241800" y="2522538"/>
            <a:ext cx="120491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31" name="Picture 25"/>
          <p:cNvPicPr>
            <a:picLocks noChangeAspect="1" noChangeArrowheads="1"/>
          </p:cNvPicPr>
          <p:nvPr/>
        </p:nvPicPr>
        <p:blipFill>
          <a:blip r:embed="rId8"/>
          <a:srcRect l="13315" r="15109"/>
          <a:stretch>
            <a:fillRect/>
          </a:stretch>
        </p:blipFill>
        <p:spPr bwMode="auto">
          <a:xfrm>
            <a:off x="4241800" y="3943350"/>
            <a:ext cx="12033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32" name="Line 27"/>
          <p:cNvSpPr>
            <a:spLocks noChangeShapeType="1"/>
          </p:cNvSpPr>
          <p:nvPr/>
        </p:nvSpPr>
        <p:spPr bwMode="auto">
          <a:xfrm>
            <a:off x="5516563" y="1712913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3" name="Text Box 32"/>
          <p:cNvSpPr txBox="1">
            <a:spLocks noChangeArrowheads="1"/>
          </p:cNvSpPr>
          <p:nvPr/>
        </p:nvSpPr>
        <p:spPr bwMode="auto">
          <a:xfrm>
            <a:off x="1260475" y="5295900"/>
            <a:ext cx="1617663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These three textures</a:t>
            </a:r>
          </a:p>
          <a:p>
            <a:r>
              <a:rPr lang="en-US" sz="1400"/>
              <a:t>look similar </a:t>
            </a:r>
          </a:p>
          <a:p>
            <a:r>
              <a:rPr lang="en-US" sz="1400"/>
              <a:t>(high dependency)</a:t>
            </a:r>
          </a:p>
        </p:txBody>
      </p:sp>
      <p:sp>
        <p:nvSpPr>
          <p:cNvPr id="115734" name="Text Box 33"/>
          <p:cNvSpPr txBox="1">
            <a:spLocks noChangeArrowheads="1"/>
          </p:cNvSpPr>
          <p:nvPr/>
        </p:nvSpPr>
        <p:spPr bwMode="auto">
          <a:xfrm>
            <a:off x="4084638" y="5249863"/>
            <a:ext cx="1617662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These three textures</a:t>
            </a:r>
          </a:p>
          <a:p>
            <a:r>
              <a:rPr lang="en-US" sz="1400"/>
              <a:t>Look less similar </a:t>
            </a:r>
          </a:p>
          <a:p>
            <a:r>
              <a:rPr lang="en-US" sz="1400"/>
              <a:t>(lower dependency)</a:t>
            </a:r>
          </a:p>
        </p:txBody>
      </p:sp>
      <p:pic>
        <p:nvPicPr>
          <p:cNvPr id="115735" name="Picture 34"/>
          <p:cNvPicPr>
            <a:picLocks noChangeAspect="1" noChangeArrowheads="1"/>
          </p:cNvPicPr>
          <p:nvPr/>
        </p:nvPicPr>
        <p:blipFill>
          <a:blip r:embed="rId9"/>
          <a:srcRect l="14249" r="13734" b="4353"/>
          <a:stretch>
            <a:fillRect/>
          </a:stretch>
        </p:blipFill>
        <p:spPr bwMode="auto">
          <a:xfrm>
            <a:off x="5969000" y="1149350"/>
            <a:ext cx="133191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36" name="Picture 35"/>
          <p:cNvPicPr>
            <a:picLocks noChangeAspect="1" noChangeArrowheads="1"/>
          </p:cNvPicPr>
          <p:nvPr/>
        </p:nvPicPr>
        <p:blipFill>
          <a:blip r:embed="rId10"/>
          <a:srcRect l="13219" t="4353" r="14334" b="5843"/>
          <a:stretch>
            <a:fillRect/>
          </a:stretch>
        </p:blipFill>
        <p:spPr bwMode="auto">
          <a:xfrm>
            <a:off x="5959475" y="2605088"/>
            <a:ext cx="13398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37" name="Picture 36"/>
          <p:cNvPicPr>
            <a:picLocks noChangeAspect="1" noChangeArrowheads="1"/>
          </p:cNvPicPr>
          <p:nvPr/>
        </p:nvPicPr>
        <p:blipFill>
          <a:blip r:embed="rId11"/>
          <a:srcRect l="13219" t="3665" r="15366" b="3665"/>
          <a:stretch>
            <a:fillRect/>
          </a:stretch>
        </p:blipFill>
        <p:spPr bwMode="auto">
          <a:xfrm>
            <a:off x="5991225" y="3937000"/>
            <a:ext cx="1320800" cy="12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38" name="Line 37"/>
          <p:cNvSpPr>
            <a:spLocks noChangeShapeType="1"/>
          </p:cNvSpPr>
          <p:nvPr/>
        </p:nvSpPr>
        <p:spPr bwMode="auto">
          <a:xfrm>
            <a:off x="5549900" y="3022600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9" name="Line 38"/>
          <p:cNvSpPr>
            <a:spLocks noChangeShapeType="1"/>
          </p:cNvSpPr>
          <p:nvPr/>
        </p:nvSpPr>
        <p:spPr bwMode="auto">
          <a:xfrm>
            <a:off x="5561013" y="4484688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40" name="Rectangle 40"/>
          <p:cNvSpPr>
            <a:spLocks noChangeArrowheads="1"/>
          </p:cNvSpPr>
          <p:nvPr/>
        </p:nvSpPr>
        <p:spPr bwMode="auto">
          <a:xfrm>
            <a:off x="3314700" y="3778250"/>
            <a:ext cx="506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are two textures similar?</a:t>
            </a:r>
          </a:p>
        </p:txBody>
      </p:sp>
      <p:pic>
        <p:nvPicPr>
          <p:cNvPr id="36867" name="Picture 3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t="65605" r="62170"/>
          <a:stretch>
            <a:fillRect/>
          </a:stretch>
        </p:blipFill>
        <p:spPr bwMode="auto">
          <a:xfrm>
            <a:off x="5943600" y="2154238"/>
            <a:ext cx="1660525" cy="150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t="29150" r="63544" b="36130"/>
          <a:stretch>
            <a:fillRect/>
          </a:stretch>
        </p:blipFill>
        <p:spPr bwMode="auto">
          <a:xfrm>
            <a:off x="889000" y="1336675"/>
            <a:ext cx="16002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5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r="61809" b="65280"/>
          <a:stretch>
            <a:fillRect/>
          </a:stretch>
        </p:blipFill>
        <p:spPr bwMode="auto">
          <a:xfrm>
            <a:off x="1682750" y="3398838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l="50343" t="65280" r="11465"/>
          <a:stretch>
            <a:fillRect/>
          </a:stretch>
        </p:blipFill>
        <p:spPr bwMode="auto">
          <a:xfrm>
            <a:off x="3516313" y="13462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ttp://www.cs.berkeley.edu/~efros/research/quilting/figs/synth/3_out.gif"/>
          <p:cNvPicPr>
            <a:picLocks noChangeAspect="1" noChangeArrowheads="1"/>
          </p:cNvPicPr>
          <p:nvPr/>
        </p:nvPicPr>
        <p:blipFill>
          <a:blip r:embed="rId2"/>
          <a:srcRect l="62495" r="-687" b="65280"/>
          <a:stretch>
            <a:fillRect/>
          </a:stretch>
        </p:blipFill>
        <p:spPr bwMode="auto">
          <a:xfrm>
            <a:off x="3978275" y="3581400"/>
            <a:ext cx="1676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5008563" y="1733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711200" y="5280025"/>
            <a:ext cx="76200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All these images are different instances of the same texture</a:t>
            </a:r>
          </a:p>
          <a:p>
            <a:r>
              <a:rPr lang="en-US"/>
              <a:t>We can differentiate between them, but they seem generated </a:t>
            </a:r>
          </a:p>
          <a:p>
            <a:r>
              <a:rPr lang="en-US"/>
              <a:t>by the same process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pic>
        <p:nvPicPr>
          <p:cNvPr id="116739" name="Picture 20"/>
          <p:cNvPicPr>
            <a:picLocks noChangeAspect="1" noChangeArrowheads="1"/>
          </p:cNvPicPr>
          <p:nvPr/>
        </p:nvPicPr>
        <p:blipFill>
          <a:blip r:embed="rId2"/>
          <a:srcRect l="57347" t="25671" r="8710" b="29640"/>
          <a:stretch>
            <a:fillRect/>
          </a:stretch>
        </p:blipFill>
        <p:spPr bwMode="auto">
          <a:xfrm>
            <a:off x="6188075" y="2311400"/>
            <a:ext cx="12954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Line 21"/>
          <p:cNvSpPr>
            <a:spLocks noChangeShapeType="1"/>
          </p:cNvSpPr>
          <p:nvPr/>
        </p:nvSpPr>
        <p:spPr bwMode="auto">
          <a:xfrm>
            <a:off x="476250" y="1692275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1" name="Rectangle 22"/>
          <p:cNvSpPr>
            <a:spLocks noChangeArrowheads="1"/>
          </p:cNvSpPr>
          <p:nvPr/>
        </p:nvSpPr>
        <p:spPr bwMode="auto">
          <a:xfrm>
            <a:off x="2486025" y="2628900"/>
            <a:ext cx="995363" cy="10572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2" name="Text Box 23"/>
          <p:cNvSpPr txBox="1">
            <a:spLocks noChangeArrowheads="1"/>
          </p:cNvSpPr>
          <p:nvPr/>
        </p:nvSpPr>
        <p:spPr bwMode="auto">
          <a:xfrm>
            <a:off x="2444750" y="2698750"/>
            <a:ext cx="10572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/>
              <a:t>Inverse</a:t>
            </a:r>
          </a:p>
          <a:p>
            <a:pPr algn="ctr"/>
            <a:r>
              <a:rPr lang="en-US" sz="2000"/>
              <a:t>Rotation</a:t>
            </a:r>
          </a:p>
          <a:p>
            <a:pPr algn="ctr"/>
            <a:r>
              <a:rPr lang="en-US" sz="2000"/>
              <a:t>Matrix</a:t>
            </a:r>
          </a:p>
        </p:txBody>
      </p:sp>
      <p:sp>
        <p:nvSpPr>
          <p:cNvPr id="116743" name="AutoShape 24"/>
          <p:cNvSpPr>
            <a:spLocks/>
          </p:cNvSpPr>
          <p:nvPr/>
        </p:nvSpPr>
        <p:spPr bwMode="auto">
          <a:xfrm>
            <a:off x="2365375" y="1441450"/>
            <a:ext cx="88900" cy="3505200"/>
          </a:xfrm>
          <a:prstGeom prst="rightBrace">
            <a:avLst>
              <a:gd name="adj1" fmla="val 328571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44" name="Picture 27"/>
          <p:cNvPicPr>
            <a:picLocks noChangeAspect="1" noChangeArrowheads="1"/>
          </p:cNvPicPr>
          <p:nvPr/>
        </p:nvPicPr>
        <p:blipFill>
          <a:blip r:embed="rId3"/>
          <a:srcRect l="14249" r="13734" b="4353"/>
          <a:stretch>
            <a:fillRect/>
          </a:stretch>
        </p:blipFill>
        <p:spPr bwMode="auto">
          <a:xfrm>
            <a:off x="928688" y="1128713"/>
            <a:ext cx="1331912" cy="132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8"/>
          <p:cNvPicPr>
            <a:picLocks noChangeAspect="1" noChangeArrowheads="1"/>
          </p:cNvPicPr>
          <p:nvPr/>
        </p:nvPicPr>
        <p:blipFill>
          <a:blip r:embed="rId4"/>
          <a:srcRect l="13219" t="4353" r="14334" b="5843"/>
          <a:stretch>
            <a:fillRect/>
          </a:stretch>
        </p:blipFill>
        <p:spPr bwMode="auto">
          <a:xfrm>
            <a:off x="919163" y="2584450"/>
            <a:ext cx="1339850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6" name="Picture 29"/>
          <p:cNvPicPr>
            <a:picLocks noChangeAspect="1" noChangeArrowheads="1"/>
          </p:cNvPicPr>
          <p:nvPr/>
        </p:nvPicPr>
        <p:blipFill>
          <a:blip r:embed="rId5"/>
          <a:srcRect l="13219" t="3665" r="15366" b="3665"/>
          <a:stretch>
            <a:fillRect/>
          </a:stretch>
        </p:blipFill>
        <p:spPr bwMode="auto">
          <a:xfrm>
            <a:off x="950913" y="3916363"/>
            <a:ext cx="1320800" cy="128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7" name="Line 30"/>
          <p:cNvSpPr>
            <a:spLocks noChangeShapeType="1"/>
          </p:cNvSpPr>
          <p:nvPr/>
        </p:nvSpPr>
        <p:spPr bwMode="auto">
          <a:xfrm>
            <a:off x="509588" y="3001963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8" name="Line 31"/>
          <p:cNvSpPr>
            <a:spLocks noChangeShapeType="1"/>
          </p:cNvSpPr>
          <p:nvPr/>
        </p:nvSpPr>
        <p:spPr bwMode="auto">
          <a:xfrm>
            <a:off x="520700" y="4464050"/>
            <a:ext cx="355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9" name="AutoShape 32"/>
          <p:cNvSpPr>
            <a:spLocks/>
          </p:cNvSpPr>
          <p:nvPr/>
        </p:nvSpPr>
        <p:spPr bwMode="auto">
          <a:xfrm flipH="1">
            <a:off x="3527425" y="1439863"/>
            <a:ext cx="144463" cy="3505200"/>
          </a:xfrm>
          <a:prstGeom prst="rightBrace">
            <a:avLst>
              <a:gd name="adj1" fmla="val 20219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50" name="Picture 33"/>
          <p:cNvPicPr>
            <a:picLocks noChangeAspect="1" noChangeArrowheads="1"/>
          </p:cNvPicPr>
          <p:nvPr/>
        </p:nvPicPr>
        <p:blipFill>
          <a:blip r:embed="rId6"/>
          <a:srcRect l="14029" t="4707" r="14027" b="5334"/>
          <a:stretch>
            <a:fillRect/>
          </a:stretch>
        </p:blipFill>
        <p:spPr bwMode="auto">
          <a:xfrm>
            <a:off x="3856038" y="1073150"/>
            <a:ext cx="1457325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1" name="Picture 34"/>
          <p:cNvPicPr>
            <a:picLocks noChangeAspect="1" noChangeArrowheads="1"/>
          </p:cNvPicPr>
          <p:nvPr/>
        </p:nvPicPr>
        <p:blipFill>
          <a:blip r:embed="rId7"/>
          <a:srcRect l="14577" t="4691" r="15047" b="4051"/>
          <a:stretch>
            <a:fillRect/>
          </a:stretch>
        </p:blipFill>
        <p:spPr bwMode="auto">
          <a:xfrm>
            <a:off x="3873500" y="2511425"/>
            <a:ext cx="1425575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2" name="Picture 35"/>
          <p:cNvPicPr>
            <a:picLocks noChangeAspect="1" noChangeArrowheads="1"/>
          </p:cNvPicPr>
          <p:nvPr/>
        </p:nvPicPr>
        <p:blipFill>
          <a:blip r:embed="rId8"/>
          <a:srcRect l="13480" t="4051" r="14499" b="4051"/>
          <a:stretch>
            <a:fillRect/>
          </a:stretch>
        </p:blipFill>
        <p:spPr bwMode="auto">
          <a:xfrm>
            <a:off x="3868738" y="3948113"/>
            <a:ext cx="145891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3" name="Line 36"/>
          <p:cNvSpPr>
            <a:spLocks noChangeShapeType="1"/>
          </p:cNvSpPr>
          <p:nvPr/>
        </p:nvSpPr>
        <p:spPr bwMode="auto">
          <a:xfrm flipV="1">
            <a:off x="5822950" y="3797300"/>
            <a:ext cx="185738" cy="312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4" name="Line 37"/>
          <p:cNvSpPr>
            <a:spLocks noChangeShapeType="1"/>
          </p:cNvSpPr>
          <p:nvPr/>
        </p:nvSpPr>
        <p:spPr bwMode="auto">
          <a:xfrm flipV="1">
            <a:off x="5834063" y="2928938"/>
            <a:ext cx="255587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5" name="Line 38"/>
          <p:cNvSpPr>
            <a:spLocks noChangeShapeType="1"/>
          </p:cNvSpPr>
          <p:nvPr/>
        </p:nvSpPr>
        <p:spPr bwMode="auto">
          <a:xfrm>
            <a:off x="5822950" y="1762125"/>
            <a:ext cx="209550" cy="4175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6" name="Text Box 39"/>
          <p:cNvSpPr txBox="1">
            <a:spLocks noChangeArrowheads="1"/>
          </p:cNvSpPr>
          <p:nvPr/>
        </p:nvSpPr>
        <p:spPr bwMode="auto">
          <a:xfrm>
            <a:off x="5410200" y="1287463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R</a:t>
            </a:r>
          </a:p>
        </p:txBody>
      </p:sp>
      <p:sp>
        <p:nvSpPr>
          <p:cNvPr id="116757" name="Text Box 40"/>
          <p:cNvSpPr txBox="1">
            <a:spLocks noChangeArrowheads="1"/>
          </p:cNvSpPr>
          <p:nvPr/>
        </p:nvSpPr>
        <p:spPr bwMode="auto">
          <a:xfrm>
            <a:off x="5434013" y="2722563"/>
            <a:ext cx="4048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G</a:t>
            </a:r>
          </a:p>
        </p:txBody>
      </p:sp>
      <p:sp>
        <p:nvSpPr>
          <p:cNvPr id="116758" name="Text Box 41"/>
          <p:cNvSpPr txBox="1">
            <a:spLocks noChangeArrowheads="1"/>
          </p:cNvSpPr>
          <p:nvPr/>
        </p:nvSpPr>
        <p:spPr bwMode="auto">
          <a:xfrm>
            <a:off x="5414963" y="4103688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</a:t>
            </a:r>
          </a:p>
        </p:txBody>
      </p:sp>
      <p:pic>
        <p:nvPicPr>
          <p:cNvPr id="116759" name="Picture 42"/>
          <p:cNvPicPr>
            <a:picLocks noChangeAspect="1" noChangeArrowheads="1"/>
          </p:cNvPicPr>
          <p:nvPr/>
        </p:nvPicPr>
        <p:blipFill>
          <a:blip r:embed="rId9"/>
          <a:srcRect l="5951" t="21165" r="48016" b="19058"/>
          <a:stretch>
            <a:fillRect/>
          </a:stretch>
        </p:blipFill>
        <p:spPr bwMode="auto">
          <a:xfrm>
            <a:off x="7143750" y="4826000"/>
            <a:ext cx="184150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60" name="Rectangle 43"/>
          <p:cNvSpPr>
            <a:spLocks noChangeArrowheads="1"/>
          </p:cNvSpPr>
          <p:nvPr/>
        </p:nvSpPr>
        <p:spPr bwMode="auto">
          <a:xfrm>
            <a:off x="2736850" y="372745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textures</a:t>
            </a:r>
          </a:p>
        </p:txBody>
      </p:sp>
      <p:grpSp>
        <p:nvGrpSpPr>
          <p:cNvPr id="117763" name="Group 29"/>
          <p:cNvGrpSpPr>
            <a:grpSpLocks/>
          </p:cNvGrpSpPr>
          <p:nvPr/>
        </p:nvGrpSpPr>
        <p:grpSpPr bwMode="auto">
          <a:xfrm>
            <a:off x="0" y="2039938"/>
            <a:ext cx="5595938" cy="3771900"/>
            <a:chOff x="1" y="724"/>
            <a:chExt cx="4605" cy="3104"/>
          </a:xfrm>
        </p:grpSpPr>
        <p:pic>
          <p:nvPicPr>
            <p:cNvPr id="117780" name="Picture 3"/>
            <p:cNvPicPr>
              <a:picLocks noChangeAspect="1" noChangeArrowheads="1"/>
            </p:cNvPicPr>
            <p:nvPr/>
          </p:nvPicPr>
          <p:blipFill>
            <a:blip r:embed="rId2"/>
            <a:srcRect l="5951" t="21165" r="48016" b="19058"/>
            <a:stretch>
              <a:fillRect/>
            </a:stretch>
          </p:blipFill>
          <p:spPr bwMode="auto">
            <a:xfrm>
              <a:off x="1" y="1466"/>
              <a:ext cx="735" cy="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1" name="Picture 4"/>
            <p:cNvPicPr>
              <a:picLocks noChangeAspect="1" noChangeArrowheads="1"/>
            </p:cNvPicPr>
            <p:nvPr/>
          </p:nvPicPr>
          <p:blipFill>
            <a:blip r:embed="rId3"/>
            <a:srcRect r="15872"/>
            <a:stretch>
              <a:fillRect/>
            </a:stretch>
          </p:blipFill>
          <p:spPr bwMode="auto">
            <a:xfrm>
              <a:off x="924" y="737"/>
              <a:ext cx="917" cy="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2" name="Picture 5"/>
            <p:cNvPicPr>
              <a:picLocks noChangeAspect="1" noChangeArrowheads="1"/>
            </p:cNvPicPr>
            <p:nvPr/>
          </p:nvPicPr>
          <p:blipFill>
            <a:blip r:embed="rId4"/>
            <a:srcRect r="15257"/>
            <a:stretch>
              <a:fillRect/>
            </a:stretch>
          </p:blipFill>
          <p:spPr bwMode="auto">
            <a:xfrm>
              <a:off x="912" y="1625"/>
              <a:ext cx="922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83" name="Picture 6"/>
            <p:cNvPicPr>
              <a:picLocks noChangeAspect="1" noChangeArrowheads="1"/>
            </p:cNvPicPr>
            <p:nvPr/>
          </p:nvPicPr>
          <p:blipFill>
            <a:blip r:embed="rId5"/>
            <a:srcRect r="15349"/>
            <a:stretch>
              <a:fillRect/>
            </a:stretch>
          </p:blipFill>
          <p:spPr bwMode="auto">
            <a:xfrm>
              <a:off x="891" y="2521"/>
              <a:ext cx="921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84" name="Line 7"/>
            <p:cNvSpPr>
              <a:spLocks noChangeShapeType="1"/>
            </p:cNvSpPr>
            <p:nvPr/>
          </p:nvSpPr>
          <p:spPr bwMode="auto">
            <a:xfrm flipV="1">
              <a:off x="736" y="1227"/>
              <a:ext cx="117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5" name="Line 8"/>
            <p:cNvSpPr>
              <a:spLocks noChangeShapeType="1"/>
            </p:cNvSpPr>
            <p:nvPr/>
          </p:nvSpPr>
          <p:spPr bwMode="auto">
            <a:xfrm flipV="1">
              <a:off x="749" y="1807"/>
              <a:ext cx="16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6" name="Line 9"/>
            <p:cNvSpPr>
              <a:spLocks noChangeShapeType="1"/>
            </p:cNvSpPr>
            <p:nvPr/>
          </p:nvSpPr>
          <p:spPr bwMode="auto">
            <a:xfrm>
              <a:off x="737" y="2211"/>
              <a:ext cx="132" cy="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87" name="Text Box 10"/>
            <p:cNvSpPr txBox="1">
              <a:spLocks noChangeArrowheads="1"/>
            </p:cNvSpPr>
            <p:nvPr/>
          </p:nvSpPr>
          <p:spPr bwMode="auto">
            <a:xfrm>
              <a:off x="885" y="743"/>
              <a:ext cx="277" cy="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R</a:t>
              </a:r>
            </a:p>
          </p:txBody>
        </p:sp>
        <p:sp>
          <p:nvSpPr>
            <p:cNvPr id="117788" name="Text Box 11"/>
            <p:cNvSpPr txBox="1">
              <a:spLocks noChangeArrowheads="1"/>
            </p:cNvSpPr>
            <p:nvPr/>
          </p:nvSpPr>
          <p:spPr bwMode="auto">
            <a:xfrm>
              <a:off x="901" y="1646"/>
              <a:ext cx="288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G</a:t>
              </a:r>
            </a:p>
          </p:txBody>
        </p:sp>
        <p:sp>
          <p:nvSpPr>
            <p:cNvPr id="117789" name="Text Box 12"/>
            <p:cNvSpPr txBox="1">
              <a:spLocks noChangeArrowheads="1"/>
            </p:cNvSpPr>
            <p:nvPr/>
          </p:nvSpPr>
          <p:spPr bwMode="auto">
            <a:xfrm>
              <a:off x="889" y="2516"/>
              <a:ext cx="277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B</a:t>
              </a:r>
            </a:p>
          </p:txBody>
        </p:sp>
        <p:sp>
          <p:nvSpPr>
            <p:cNvPr id="117790" name="Rectangle 13"/>
            <p:cNvSpPr>
              <a:spLocks noChangeArrowheads="1"/>
            </p:cNvSpPr>
            <p:nvPr/>
          </p:nvSpPr>
          <p:spPr bwMode="auto">
            <a:xfrm>
              <a:off x="1924" y="1687"/>
              <a:ext cx="627" cy="6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91" name="Text Box 14"/>
            <p:cNvSpPr txBox="1">
              <a:spLocks noChangeArrowheads="1"/>
            </p:cNvSpPr>
            <p:nvPr/>
          </p:nvSpPr>
          <p:spPr bwMode="auto">
            <a:xfrm>
              <a:off x="1867" y="1769"/>
              <a:ext cx="728" cy="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/>
                <a:t>Rotation</a:t>
              </a:r>
            </a:p>
            <a:p>
              <a:pPr algn="ctr"/>
              <a:r>
                <a:rPr lang="en-US" sz="1600"/>
                <a:t>Matrix</a:t>
              </a:r>
            </a:p>
            <a:p>
              <a:pPr algn="ctr"/>
              <a:endParaRPr lang="en-US" sz="1600"/>
            </a:p>
          </p:txBody>
        </p:sp>
        <p:sp>
          <p:nvSpPr>
            <p:cNvPr id="117792" name="AutoShape 15"/>
            <p:cNvSpPr>
              <a:spLocks/>
            </p:cNvSpPr>
            <p:nvPr/>
          </p:nvSpPr>
          <p:spPr bwMode="auto">
            <a:xfrm>
              <a:off x="1860" y="951"/>
              <a:ext cx="56" cy="2208"/>
            </a:xfrm>
            <a:prstGeom prst="rightBrace">
              <a:avLst>
                <a:gd name="adj1" fmla="val 32857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93" name="AutoShape 16"/>
            <p:cNvSpPr>
              <a:spLocks/>
            </p:cNvSpPr>
            <p:nvPr/>
          </p:nvSpPr>
          <p:spPr bwMode="auto">
            <a:xfrm flipH="1">
              <a:off x="2574" y="913"/>
              <a:ext cx="91" cy="2208"/>
            </a:xfrm>
            <a:prstGeom prst="rightBrace">
              <a:avLst>
                <a:gd name="adj1" fmla="val 2021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7794" name="Picture 17"/>
            <p:cNvPicPr>
              <a:picLocks noChangeAspect="1" noChangeArrowheads="1"/>
            </p:cNvPicPr>
            <p:nvPr/>
          </p:nvPicPr>
          <p:blipFill>
            <a:blip r:embed="rId6"/>
            <a:srcRect l="13881" r="15109"/>
            <a:stretch>
              <a:fillRect/>
            </a:stretch>
          </p:blipFill>
          <p:spPr bwMode="auto">
            <a:xfrm>
              <a:off x="2678" y="731"/>
              <a:ext cx="752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95" name="Picture 18"/>
            <p:cNvPicPr>
              <a:picLocks noChangeAspect="1" noChangeArrowheads="1"/>
            </p:cNvPicPr>
            <p:nvPr/>
          </p:nvPicPr>
          <p:blipFill>
            <a:blip r:embed="rId7"/>
            <a:srcRect l="12654" r="15675"/>
            <a:stretch>
              <a:fillRect/>
            </a:stretch>
          </p:blipFill>
          <p:spPr bwMode="auto">
            <a:xfrm>
              <a:off x="2672" y="1589"/>
              <a:ext cx="759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96" name="Picture 19"/>
            <p:cNvPicPr>
              <a:picLocks noChangeAspect="1" noChangeArrowheads="1"/>
            </p:cNvPicPr>
            <p:nvPr/>
          </p:nvPicPr>
          <p:blipFill>
            <a:blip r:embed="rId8"/>
            <a:srcRect l="13315" r="15109"/>
            <a:stretch>
              <a:fillRect/>
            </a:stretch>
          </p:blipFill>
          <p:spPr bwMode="auto">
            <a:xfrm>
              <a:off x="2672" y="2484"/>
              <a:ext cx="758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97" name="Line 20"/>
            <p:cNvSpPr>
              <a:spLocks noChangeShapeType="1"/>
            </p:cNvSpPr>
            <p:nvPr/>
          </p:nvSpPr>
          <p:spPr bwMode="auto">
            <a:xfrm>
              <a:off x="3475" y="1079"/>
              <a:ext cx="2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98" name="Text Box 21"/>
            <p:cNvSpPr txBox="1">
              <a:spLocks noChangeArrowheads="1"/>
            </p:cNvSpPr>
            <p:nvPr/>
          </p:nvSpPr>
          <p:spPr bwMode="auto">
            <a:xfrm>
              <a:off x="794" y="3376"/>
              <a:ext cx="99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These three textures</a:t>
              </a:r>
            </a:p>
            <a:p>
              <a:r>
                <a:rPr lang="en-US" sz="1000"/>
                <a:t>look similar </a:t>
              </a:r>
            </a:p>
            <a:p>
              <a:r>
                <a:rPr lang="en-US" sz="1000"/>
                <a:t>(high dependency)</a:t>
              </a:r>
            </a:p>
          </p:txBody>
        </p:sp>
        <p:sp>
          <p:nvSpPr>
            <p:cNvPr id="117799" name="Text Box 22"/>
            <p:cNvSpPr txBox="1">
              <a:spLocks noChangeArrowheads="1"/>
            </p:cNvSpPr>
            <p:nvPr/>
          </p:nvSpPr>
          <p:spPr bwMode="auto">
            <a:xfrm>
              <a:off x="2573" y="3347"/>
              <a:ext cx="997" cy="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/>
                <a:t>These three textures</a:t>
              </a:r>
            </a:p>
            <a:p>
              <a:r>
                <a:rPr lang="en-US" sz="1000"/>
                <a:t>Look less similar </a:t>
              </a:r>
            </a:p>
            <a:p>
              <a:r>
                <a:rPr lang="en-US" sz="1000"/>
                <a:t>(lower dependency)</a:t>
              </a:r>
            </a:p>
          </p:txBody>
        </p:sp>
        <p:pic>
          <p:nvPicPr>
            <p:cNvPr id="117800" name="Picture 23"/>
            <p:cNvPicPr>
              <a:picLocks noChangeAspect="1" noChangeArrowheads="1"/>
            </p:cNvPicPr>
            <p:nvPr/>
          </p:nvPicPr>
          <p:blipFill>
            <a:blip r:embed="rId9"/>
            <a:srcRect l="14249" r="13734" b="4353"/>
            <a:stretch>
              <a:fillRect/>
            </a:stretch>
          </p:blipFill>
          <p:spPr bwMode="auto">
            <a:xfrm>
              <a:off x="3760" y="724"/>
              <a:ext cx="839" cy="8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801" name="Picture 24"/>
            <p:cNvPicPr>
              <a:picLocks noChangeAspect="1" noChangeArrowheads="1"/>
            </p:cNvPicPr>
            <p:nvPr/>
          </p:nvPicPr>
          <p:blipFill>
            <a:blip r:embed="rId10"/>
            <a:srcRect l="13219" t="4353" r="14334" b="5843"/>
            <a:stretch>
              <a:fillRect/>
            </a:stretch>
          </p:blipFill>
          <p:spPr bwMode="auto">
            <a:xfrm>
              <a:off x="3754" y="1641"/>
              <a:ext cx="844" cy="7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802" name="Picture 25"/>
            <p:cNvPicPr>
              <a:picLocks noChangeAspect="1" noChangeArrowheads="1"/>
            </p:cNvPicPr>
            <p:nvPr/>
          </p:nvPicPr>
          <p:blipFill>
            <a:blip r:embed="rId11"/>
            <a:srcRect l="13219" t="3665" r="15366" b="3665"/>
            <a:stretch>
              <a:fillRect/>
            </a:stretch>
          </p:blipFill>
          <p:spPr bwMode="auto">
            <a:xfrm>
              <a:off x="3774" y="2480"/>
              <a:ext cx="832" cy="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803" name="Line 26"/>
            <p:cNvSpPr>
              <a:spLocks noChangeShapeType="1"/>
            </p:cNvSpPr>
            <p:nvPr/>
          </p:nvSpPr>
          <p:spPr bwMode="auto">
            <a:xfrm>
              <a:off x="3496" y="1904"/>
              <a:ext cx="2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04" name="Line 27"/>
            <p:cNvSpPr>
              <a:spLocks noChangeShapeType="1"/>
            </p:cNvSpPr>
            <p:nvPr/>
          </p:nvSpPr>
          <p:spPr bwMode="auto">
            <a:xfrm>
              <a:off x="3503" y="2825"/>
              <a:ext cx="22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05" name="Rectangle 28"/>
            <p:cNvSpPr>
              <a:spLocks noChangeArrowheads="1"/>
            </p:cNvSpPr>
            <p:nvPr/>
          </p:nvSpPr>
          <p:spPr bwMode="auto">
            <a:xfrm>
              <a:off x="2089" y="2439"/>
              <a:ext cx="350" cy="3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D’</a:t>
              </a:r>
            </a:p>
          </p:txBody>
        </p:sp>
      </p:grpSp>
      <p:grpSp>
        <p:nvGrpSpPr>
          <p:cNvPr id="117764" name="Group 45"/>
          <p:cNvGrpSpPr>
            <a:grpSpLocks/>
          </p:cNvGrpSpPr>
          <p:nvPr/>
        </p:nvGrpSpPr>
        <p:grpSpPr bwMode="auto">
          <a:xfrm>
            <a:off x="5580063" y="2019300"/>
            <a:ext cx="3563937" cy="2954338"/>
            <a:chOff x="3711" y="1048"/>
            <a:chExt cx="3224" cy="2673"/>
          </a:xfrm>
        </p:grpSpPr>
        <p:pic>
          <p:nvPicPr>
            <p:cNvPr id="117765" name="Picture 30"/>
            <p:cNvPicPr>
              <a:picLocks noChangeAspect="1" noChangeArrowheads="1"/>
            </p:cNvPicPr>
            <p:nvPr/>
          </p:nvPicPr>
          <p:blipFill>
            <a:blip r:embed="rId12"/>
            <a:srcRect l="57347" t="25671" r="8710" b="29640"/>
            <a:stretch>
              <a:fillRect/>
            </a:stretch>
          </p:blipFill>
          <p:spPr bwMode="auto">
            <a:xfrm>
              <a:off x="6119" y="1828"/>
              <a:ext cx="816" cy="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66" name="Rectangle 31"/>
            <p:cNvSpPr>
              <a:spLocks noChangeArrowheads="1"/>
            </p:cNvSpPr>
            <p:nvPr/>
          </p:nvSpPr>
          <p:spPr bwMode="auto">
            <a:xfrm>
              <a:off x="3787" y="2028"/>
              <a:ext cx="627" cy="66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67" name="Text Box 32"/>
            <p:cNvSpPr txBox="1">
              <a:spLocks noChangeArrowheads="1"/>
            </p:cNvSpPr>
            <p:nvPr/>
          </p:nvSpPr>
          <p:spPr bwMode="auto">
            <a:xfrm>
              <a:off x="3734" y="2138"/>
              <a:ext cx="721" cy="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400"/>
                <a:t>Inverse</a:t>
              </a:r>
            </a:p>
            <a:p>
              <a:pPr algn="ctr"/>
              <a:r>
                <a:rPr lang="en-US" sz="1400"/>
                <a:t>Rotation</a:t>
              </a:r>
            </a:p>
            <a:p>
              <a:pPr algn="ctr"/>
              <a:endParaRPr lang="en-US" sz="1400"/>
            </a:p>
          </p:txBody>
        </p:sp>
        <p:sp>
          <p:nvSpPr>
            <p:cNvPr id="117768" name="AutoShape 33"/>
            <p:cNvSpPr>
              <a:spLocks/>
            </p:cNvSpPr>
            <p:nvPr/>
          </p:nvSpPr>
          <p:spPr bwMode="auto">
            <a:xfrm>
              <a:off x="3711" y="1280"/>
              <a:ext cx="56" cy="2208"/>
            </a:xfrm>
            <a:prstGeom prst="rightBrace">
              <a:avLst>
                <a:gd name="adj1" fmla="val 32857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69" name="AutoShape 34"/>
            <p:cNvSpPr>
              <a:spLocks/>
            </p:cNvSpPr>
            <p:nvPr/>
          </p:nvSpPr>
          <p:spPr bwMode="auto">
            <a:xfrm flipH="1">
              <a:off x="4443" y="1279"/>
              <a:ext cx="91" cy="2208"/>
            </a:xfrm>
            <a:prstGeom prst="rightBrace">
              <a:avLst>
                <a:gd name="adj1" fmla="val 202198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17770" name="Picture 35"/>
            <p:cNvPicPr>
              <a:picLocks noChangeAspect="1" noChangeArrowheads="1"/>
            </p:cNvPicPr>
            <p:nvPr/>
          </p:nvPicPr>
          <p:blipFill>
            <a:blip r:embed="rId13"/>
            <a:srcRect l="14029" t="4707" r="14027" b="5334"/>
            <a:stretch>
              <a:fillRect/>
            </a:stretch>
          </p:blipFill>
          <p:spPr bwMode="auto">
            <a:xfrm>
              <a:off x="4650" y="1048"/>
              <a:ext cx="918" cy="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1" name="Picture 36"/>
            <p:cNvPicPr>
              <a:picLocks noChangeAspect="1" noChangeArrowheads="1"/>
            </p:cNvPicPr>
            <p:nvPr/>
          </p:nvPicPr>
          <p:blipFill>
            <a:blip r:embed="rId14"/>
            <a:srcRect l="14577" t="4691" r="15047" b="4051"/>
            <a:stretch>
              <a:fillRect/>
            </a:stretch>
          </p:blipFill>
          <p:spPr bwMode="auto">
            <a:xfrm>
              <a:off x="4661" y="1954"/>
              <a:ext cx="898" cy="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7772" name="Picture 37"/>
            <p:cNvPicPr>
              <a:picLocks noChangeAspect="1" noChangeArrowheads="1"/>
            </p:cNvPicPr>
            <p:nvPr/>
          </p:nvPicPr>
          <p:blipFill>
            <a:blip r:embed="rId15"/>
            <a:srcRect l="13480" t="4051" r="14499" b="4051"/>
            <a:stretch>
              <a:fillRect/>
            </a:stretch>
          </p:blipFill>
          <p:spPr bwMode="auto">
            <a:xfrm>
              <a:off x="4658" y="2859"/>
              <a:ext cx="919" cy="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7773" name="Line 38"/>
            <p:cNvSpPr>
              <a:spLocks noChangeShapeType="1"/>
            </p:cNvSpPr>
            <p:nvPr/>
          </p:nvSpPr>
          <p:spPr bwMode="auto">
            <a:xfrm flipV="1">
              <a:off x="5889" y="2764"/>
              <a:ext cx="117" cy="1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4" name="Line 39"/>
            <p:cNvSpPr>
              <a:spLocks noChangeShapeType="1"/>
            </p:cNvSpPr>
            <p:nvPr/>
          </p:nvSpPr>
          <p:spPr bwMode="auto">
            <a:xfrm flipV="1">
              <a:off x="5896" y="2217"/>
              <a:ext cx="161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5" name="Line 40"/>
            <p:cNvSpPr>
              <a:spLocks noChangeShapeType="1"/>
            </p:cNvSpPr>
            <p:nvPr/>
          </p:nvSpPr>
          <p:spPr bwMode="auto">
            <a:xfrm>
              <a:off x="5889" y="1482"/>
              <a:ext cx="132" cy="2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776" name="Text Box 41"/>
            <p:cNvSpPr txBox="1">
              <a:spLocks noChangeArrowheads="1"/>
            </p:cNvSpPr>
            <p:nvPr/>
          </p:nvSpPr>
          <p:spPr bwMode="auto">
            <a:xfrm>
              <a:off x="5630" y="1271"/>
              <a:ext cx="288" cy="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R</a:t>
              </a:r>
            </a:p>
          </p:txBody>
        </p:sp>
        <p:sp>
          <p:nvSpPr>
            <p:cNvPr id="117777" name="Text Box 42"/>
            <p:cNvSpPr txBox="1">
              <a:spLocks noChangeArrowheads="1"/>
            </p:cNvSpPr>
            <p:nvPr/>
          </p:nvSpPr>
          <p:spPr bwMode="auto">
            <a:xfrm>
              <a:off x="5644" y="2174"/>
              <a:ext cx="299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G</a:t>
              </a:r>
            </a:p>
          </p:txBody>
        </p:sp>
        <p:sp>
          <p:nvSpPr>
            <p:cNvPr id="117778" name="Text Box 43"/>
            <p:cNvSpPr txBox="1">
              <a:spLocks noChangeArrowheads="1"/>
            </p:cNvSpPr>
            <p:nvPr/>
          </p:nvSpPr>
          <p:spPr bwMode="auto">
            <a:xfrm>
              <a:off x="5632" y="3044"/>
              <a:ext cx="289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B</a:t>
              </a:r>
            </a:p>
          </p:txBody>
        </p:sp>
        <p:sp>
          <p:nvSpPr>
            <p:cNvPr id="117779" name="Rectangle 44"/>
            <p:cNvSpPr>
              <a:spLocks noChangeArrowheads="1"/>
            </p:cNvSpPr>
            <p:nvPr/>
          </p:nvSpPr>
          <p:spPr bwMode="auto">
            <a:xfrm>
              <a:off x="3945" y="2807"/>
              <a:ext cx="299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/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channels</a:t>
            </a:r>
          </a:p>
        </p:txBody>
      </p:sp>
      <p:pic>
        <p:nvPicPr>
          <p:cNvPr id="11878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5038" y="1579563"/>
            <a:ext cx="5121275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/>
          <p:cNvPicPr>
            <a:picLocks noChangeAspect="1" noChangeArrowheads="1"/>
          </p:cNvPicPr>
          <p:nvPr/>
        </p:nvPicPr>
        <p:blipFill>
          <a:blip r:embed="rId3"/>
          <a:srcRect l="48605"/>
          <a:stretch>
            <a:fillRect/>
          </a:stretch>
        </p:blipFill>
        <p:spPr bwMode="auto">
          <a:xfrm>
            <a:off x="5932488" y="1589088"/>
            <a:ext cx="2632075" cy="384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9" name="TextBox 4"/>
          <p:cNvSpPr txBox="1">
            <a:spLocks noChangeArrowheads="1"/>
          </p:cNvSpPr>
          <p:nvPr/>
        </p:nvSpPr>
        <p:spPr bwMode="auto">
          <a:xfrm>
            <a:off x="4038600" y="1981200"/>
            <a:ext cx="1504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Without PCA</a:t>
            </a:r>
          </a:p>
        </p:txBody>
      </p:sp>
      <p:sp>
        <p:nvSpPr>
          <p:cNvPr id="118790" name="TextBox 5"/>
          <p:cNvSpPr txBox="1">
            <a:spLocks noChangeArrowheads="1"/>
          </p:cNvSpPr>
          <p:nvPr/>
        </p:nvSpPr>
        <p:spPr bwMode="auto">
          <a:xfrm>
            <a:off x="6629400" y="1981200"/>
            <a:ext cx="11842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With PCA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channels</a:t>
            </a:r>
          </a:p>
        </p:txBody>
      </p:sp>
      <p:pic>
        <p:nvPicPr>
          <p:cNvPr id="1198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4238" y="1416050"/>
            <a:ext cx="5121275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/>
          <p:cNvPicPr>
            <a:picLocks noChangeAspect="1" noChangeArrowheads="1"/>
          </p:cNvPicPr>
          <p:nvPr/>
        </p:nvPicPr>
        <p:blipFill>
          <a:blip r:embed="rId3"/>
          <a:srcRect l="48419"/>
          <a:stretch>
            <a:fillRect/>
          </a:stretch>
        </p:blipFill>
        <p:spPr bwMode="auto">
          <a:xfrm>
            <a:off x="5894388" y="1416050"/>
            <a:ext cx="2641600" cy="384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Color channels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2"/>
          <a:srcRect l="50775" t="20381" r="6572" b="19016"/>
          <a:stretch>
            <a:fillRect/>
          </a:stretch>
        </p:blipFill>
        <p:spPr bwMode="auto">
          <a:xfrm>
            <a:off x="5638800" y="1747838"/>
            <a:ext cx="2398713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3"/>
          <a:srcRect l="6137" t="19595" r="6540" b="19843"/>
          <a:stretch>
            <a:fillRect/>
          </a:stretch>
        </p:blipFill>
        <p:spPr bwMode="auto">
          <a:xfrm>
            <a:off x="823913" y="1743075"/>
            <a:ext cx="49101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Examples from the paper</a:t>
            </a:r>
          </a:p>
        </p:txBody>
      </p:sp>
      <p:pic>
        <p:nvPicPr>
          <p:cNvPr id="12185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525" y="698500"/>
            <a:ext cx="7729538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Rectangle 6"/>
          <p:cNvSpPr>
            <a:spLocks noChangeArrowheads="1"/>
          </p:cNvSpPr>
          <p:nvPr/>
        </p:nvSpPr>
        <p:spPr bwMode="auto">
          <a:xfrm>
            <a:off x="6400800" y="6324600"/>
            <a:ext cx="252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Heeger and Bergen,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Examples from the paper</a:t>
            </a:r>
          </a:p>
        </p:txBody>
      </p:sp>
      <p:pic>
        <p:nvPicPr>
          <p:cNvPr id="12288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1050" y="811213"/>
            <a:ext cx="4981575" cy="6046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/>
          <a:srcRect l="12857" t="24762" r="52856" b="29524"/>
          <a:stretch>
            <a:fillRect/>
          </a:stretch>
        </p:blipFill>
        <p:spPr bwMode="auto">
          <a:xfrm>
            <a:off x="3733800" y="1524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3"/>
          <a:srcRect l="12857" t="24762" r="52856" b="29524"/>
          <a:stretch>
            <a:fillRect/>
          </a:stretch>
        </p:blipFill>
        <p:spPr bwMode="auto">
          <a:xfrm>
            <a:off x="6019800" y="1524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8" name="Text Box 4"/>
          <p:cNvSpPr txBox="1">
            <a:spLocks noChangeArrowheads="1"/>
          </p:cNvSpPr>
          <p:nvPr/>
        </p:nvSpPr>
        <p:spPr bwMode="auto">
          <a:xfrm>
            <a:off x="1808163" y="0"/>
            <a:ext cx="5492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Examples not from the paper</a:t>
            </a:r>
          </a:p>
        </p:txBody>
      </p:sp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3"/>
          <a:srcRect l="57143" t="24762" r="8571" b="29524"/>
          <a:stretch>
            <a:fillRect/>
          </a:stretch>
        </p:blipFill>
        <p:spPr bwMode="auto">
          <a:xfrm>
            <a:off x="6019800" y="3810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/>
          <p:cNvPicPr>
            <a:picLocks noChangeAspect="1" noChangeArrowheads="1"/>
          </p:cNvPicPr>
          <p:nvPr/>
        </p:nvPicPr>
        <p:blipFill>
          <a:blip r:embed="rId2"/>
          <a:srcRect l="57143" t="24762" r="8571" b="29524"/>
          <a:stretch>
            <a:fillRect/>
          </a:stretch>
        </p:blipFill>
        <p:spPr bwMode="auto">
          <a:xfrm>
            <a:off x="3733800" y="3810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l="58571" t="26668" r="10001" b="29523"/>
          <a:stretch>
            <a:fillRect/>
          </a:stretch>
        </p:blipFill>
        <p:spPr bwMode="auto">
          <a:xfrm>
            <a:off x="1524000" y="3886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l="12857" t="25873" r="54286" b="30318"/>
          <a:stretch>
            <a:fillRect/>
          </a:stretch>
        </p:blipFill>
        <p:spPr bwMode="auto">
          <a:xfrm>
            <a:off x="1524000" y="16002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Text Box 9"/>
          <p:cNvSpPr txBox="1">
            <a:spLocks noChangeArrowheads="1"/>
          </p:cNvSpPr>
          <p:nvPr/>
        </p:nvSpPr>
        <p:spPr bwMode="auto">
          <a:xfrm>
            <a:off x="136525" y="1870075"/>
            <a:ext cx="10287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Input</a:t>
            </a:r>
          </a:p>
          <a:p>
            <a:r>
              <a:rPr lang="en-US"/>
              <a:t>texture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/>
        </p:nvSpPr>
        <p:spPr bwMode="auto">
          <a:xfrm>
            <a:off x="114300" y="4343400"/>
            <a:ext cx="13335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Synthetic</a:t>
            </a:r>
          </a:p>
          <a:p>
            <a:r>
              <a:rPr lang="en-US"/>
              <a:t>texture</a:t>
            </a:r>
          </a:p>
        </p:txBody>
      </p:sp>
      <p:sp>
        <p:nvSpPr>
          <p:cNvPr id="123915" name="Text Box 12"/>
          <p:cNvSpPr txBox="1">
            <a:spLocks noChangeArrowheads="1"/>
          </p:cNvSpPr>
          <p:nvPr/>
        </p:nvSpPr>
        <p:spPr bwMode="auto">
          <a:xfrm>
            <a:off x="1295400" y="5715000"/>
            <a:ext cx="678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But, does it really work even when it seems to work?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10"/>
          <p:cNvSpPr>
            <a:spLocks/>
          </p:cNvSpPr>
          <p:nvPr/>
        </p:nvSpPr>
        <p:spPr bwMode="auto">
          <a:xfrm>
            <a:off x="3048000" y="3581400"/>
            <a:ext cx="3505200" cy="1905000"/>
          </a:xfrm>
          <a:custGeom>
            <a:avLst/>
            <a:gdLst>
              <a:gd name="T0" fmla="*/ 2147483647 w 2208"/>
              <a:gd name="T1" fmla="*/ 2147483647 h 1200"/>
              <a:gd name="T2" fmla="*/ 2147483647 w 2208"/>
              <a:gd name="T3" fmla="*/ 2147483647 h 1200"/>
              <a:gd name="T4" fmla="*/ 2147483647 w 2208"/>
              <a:gd name="T5" fmla="*/ 2147483647 h 1200"/>
              <a:gd name="T6" fmla="*/ 2147483647 w 2208"/>
              <a:gd name="T7" fmla="*/ 2147483647 h 1200"/>
              <a:gd name="T8" fmla="*/ 0 w 2208"/>
              <a:gd name="T9" fmla="*/ 2147483647 h 1200"/>
              <a:gd name="T10" fmla="*/ 2147483647 w 2208"/>
              <a:gd name="T11" fmla="*/ 2147483647 h 1200"/>
              <a:gd name="T12" fmla="*/ 2147483647 w 2208"/>
              <a:gd name="T13" fmla="*/ 2147483647 h 1200"/>
              <a:gd name="T14" fmla="*/ 2147483647 w 2208"/>
              <a:gd name="T15" fmla="*/ 2147483647 h 1200"/>
              <a:gd name="T16" fmla="*/ 2147483647 w 2208"/>
              <a:gd name="T17" fmla="*/ 2147483647 h 1200"/>
              <a:gd name="T18" fmla="*/ 2147483647 w 2208"/>
              <a:gd name="T19" fmla="*/ 2147483647 h 1200"/>
              <a:gd name="T20" fmla="*/ 2147483647 w 2208"/>
              <a:gd name="T21" fmla="*/ 2147483647 h 1200"/>
              <a:gd name="T22" fmla="*/ 2147483647 w 2208"/>
              <a:gd name="T23" fmla="*/ 2147483647 h 1200"/>
              <a:gd name="T24" fmla="*/ 2147483647 w 2208"/>
              <a:gd name="T25" fmla="*/ 2147483647 h 1200"/>
              <a:gd name="T26" fmla="*/ 2147483647 w 2208"/>
              <a:gd name="T27" fmla="*/ 2147483647 h 1200"/>
              <a:gd name="T28" fmla="*/ 2147483647 w 2208"/>
              <a:gd name="T29" fmla="*/ 2147483647 h 1200"/>
              <a:gd name="T30" fmla="*/ 2147483647 w 2208"/>
              <a:gd name="T31" fmla="*/ 2147483647 h 1200"/>
              <a:gd name="T32" fmla="*/ 2147483647 w 2208"/>
              <a:gd name="T33" fmla="*/ 2147483647 h 1200"/>
              <a:gd name="T34" fmla="*/ 2147483647 w 2208"/>
              <a:gd name="T35" fmla="*/ 2147483647 h 1200"/>
              <a:gd name="T36" fmla="*/ 2147483647 w 2208"/>
              <a:gd name="T37" fmla="*/ 2147483647 h 1200"/>
              <a:gd name="T38" fmla="*/ 2147483647 w 2208"/>
              <a:gd name="T39" fmla="*/ 2147483647 h 1200"/>
              <a:gd name="T40" fmla="*/ 2147483647 w 2208"/>
              <a:gd name="T41" fmla="*/ 0 h 1200"/>
              <a:gd name="T42" fmla="*/ 2147483647 w 2208"/>
              <a:gd name="T43" fmla="*/ 2147483647 h 1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08"/>
              <a:gd name="T67" fmla="*/ 0 h 1200"/>
              <a:gd name="T68" fmla="*/ 2208 w 2208"/>
              <a:gd name="T69" fmla="*/ 1200 h 1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08" h="1200">
                <a:moveTo>
                  <a:pt x="912" y="48"/>
                </a:moveTo>
                <a:lnTo>
                  <a:pt x="624" y="96"/>
                </a:lnTo>
                <a:lnTo>
                  <a:pt x="336" y="96"/>
                </a:lnTo>
                <a:lnTo>
                  <a:pt x="144" y="288"/>
                </a:lnTo>
                <a:lnTo>
                  <a:pt x="0" y="480"/>
                </a:lnTo>
                <a:lnTo>
                  <a:pt x="96" y="624"/>
                </a:lnTo>
                <a:lnTo>
                  <a:pt x="192" y="768"/>
                </a:lnTo>
                <a:lnTo>
                  <a:pt x="48" y="864"/>
                </a:lnTo>
                <a:lnTo>
                  <a:pt x="96" y="1008"/>
                </a:lnTo>
                <a:lnTo>
                  <a:pt x="288" y="1008"/>
                </a:lnTo>
                <a:lnTo>
                  <a:pt x="576" y="1056"/>
                </a:lnTo>
                <a:lnTo>
                  <a:pt x="864" y="1104"/>
                </a:lnTo>
                <a:lnTo>
                  <a:pt x="1248" y="1104"/>
                </a:lnTo>
                <a:lnTo>
                  <a:pt x="1728" y="1104"/>
                </a:lnTo>
                <a:lnTo>
                  <a:pt x="2064" y="1200"/>
                </a:lnTo>
                <a:lnTo>
                  <a:pt x="2208" y="912"/>
                </a:lnTo>
                <a:lnTo>
                  <a:pt x="1872" y="672"/>
                </a:lnTo>
                <a:lnTo>
                  <a:pt x="1728" y="432"/>
                </a:lnTo>
                <a:lnTo>
                  <a:pt x="1488" y="240"/>
                </a:lnTo>
                <a:lnTo>
                  <a:pt x="1200" y="96"/>
                </a:lnTo>
                <a:lnTo>
                  <a:pt x="1008" y="0"/>
                </a:lnTo>
                <a:lnTo>
                  <a:pt x="912" y="4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But, does it really work???</a:t>
            </a:r>
            <a:br>
              <a:rPr lang="en-US">
                <a:ea typeface="ＭＳ Ｐゴシック" pitchFamily="-84" charset="-128"/>
                <a:cs typeface="ＭＳ Ｐゴシック" pitchFamily="-84" charset="-128"/>
              </a:rPr>
            </a:br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How to measure how well the representation constraints the set of equivalent textures?</a:t>
            </a:r>
          </a:p>
        </p:txBody>
      </p:sp>
      <p:sp>
        <p:nvSpPr>
          <p:cNvPr id="124932" name="Oval 11"/>
          <p:cNvSpPr>
            <a:spLocks noChangeArrowheads="1"/>
          </p:cNvSpPr>
          <p:nvPr/>
        </p:nvSpPr>
        <p:spPr bwMode="auto">
          <a:xfrm>
            <a:off x="3810000" y="3962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3" name="Line 12"/>
          <p:cNvSpPr>
            <a:spLocks noChangeShapeType="1"/>
          </p:cNvSpPr>
          <p:nvPr/>
        </p:nvSpPr>
        <p:spPr bwMode="auto">
          <a:xfrm>
            <a:off x="3124200" y="3581400"/>
            <a:ext cx="609600" cy="381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4" name="Text Box 18"/>
          <p:cNvSpPr txBox="1">
            <a:spLocks noChangeArrowheads="1"/>
          </p:cNvSpPr>
          <p:nvPr/>
        </p:nvSpPr>
        <p:spPr bwMode="auto">
          <a:xfrm>
            <a:off x="4419600" y="41910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124935" name="Text Box 19"/>
          <p:cNvSpPr txBox="1">
            <a:spLocks noChangeArrowheads="1"/>
          </p:cNvSpPr>
          <p:nvPr/>
        </p:nvSpPr>
        <p:spPr bwMode="auto">
          <a:xfrm>
            <a:off x="6096000" y="3276600"/>
            <a:ext cx="28892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All the textures in this</a:t>
            </a:r>
          </a:p>
          <a:p>
            <a:r>
              <a:rPr lang="en-US"/>
              <a:t>set have the same </a:t>
            </a:r>
          </a:p>
          <a:p>
            <a:r>
              <a:rPr lang="en-US"/>
              <a:t>parameters.</a:t>
            </a:r>
          </a:p>
        </p:txBody>
      </p:sp>
      <p:pic>
        <p:nvPicPr>
          <p:cNvPr id="124936" name="Picture 20"/>
          <p:cNvPicPr>
            <a:picLocks noChangeAspect="1" noChangeArrowheads="1"/>
          </p:cNvPicPr>
          <p:nvPr/>
        </p:nvPicPr>
        <p:blipFill>
          <a:blip r:embed="rId2">
            <a:lum contrast="12000"/>
          </a:blip>
          <a:srcRect l="12857" t="25873" r="54286" b="30318"/>
          <a:stretch>
            <a:fillRect/>
          </a:stretch>
        </p:blipFill>
        <p:spPr bwMode="auto">
          <a:xfrm>
            <a:off x="1676400" y="2438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37" name="Oval 21"/>
          <p:cNvSpPr>
            <a:spLocks noChangeArrowheads="1"/>
          </p:cNvSpPr>
          <p:nvPr/>
        </p:nvSpPr>
        <p:spPr bwMode="auto">
          <a:xfrm>
            <a:off x="3200400" y="5105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8" name="Oval 22"/>
          <p:cNvSpPr>
            <a:spLocks noChangeArrowheads="1"/>
          </p:cNvSpPr>
          <p:nvPr/>
        </p:nvSpPr>
        <p:spPr bwMode="auto">
          <a:xfrm>
            <a:off x="4953000" y="5257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39" name="Oval 23"/>
          <p:cNvSpPr>
            <a:spLocks noChangeArrowheads="1"/>
          </p:cNvSpPr>
          <p:nvPr/>
        </p:nvSpPr>
        <p:spPr bwMode="auto">
          <a:xfrm>
            <a:off x="6324600" y="5105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40" name="Oval 24"/>
          <p:cNvSpPr>
            <a:spLocks noChangeArrowheads="1"/>
          </p:cNvSpPr>
          <p:nvPr/>
        </p:nvSpPr>
        <p:spPr bwMode="auto">
          <a:xfrm>
            <a:off x="5105400" y="38100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941" name="Text Box 25"/>
          <p:cNvSpPr txBox="1">
            <a:spLocks noChangeArrowheads="1"/>
          </p:cNvSpPr>
          <p:nvPr/>
        </p:nvSpPr>
        <p:spPr bwMode="auto">
          <a:xfrm>
            <a:off x="5257800" y="33528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124942" name="Text Box 26"/>
          <p:cNvSpPr txBox="1">
            <a:spLocks noChangeArrowheads="1"/>
          </p:cNvSpPr>
          <p:nvPr/>
        </p:nvSpPr>
        <p:spPr bwMode="auto">
          <a:xfrm>
            <a:off x="6448425" y="48768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124943" name="Text Box 27"/>
          <p:cNvSpPr txBox="1">
            <a:spLocks noChangeArrowheads="1"/>
          </p:cNvSpPr>
          <p:nvPr/>
        </p:nvSpPr>
        <p:spPr bwMode="auto">
          <a:xfrm>
            <a:off x="5000625" y="52578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  <p:sp>
        <p:nvSpPr>
          <p:cNvPr id="124944" name="Text Box 28"/>
          <p:cNvSpPr txBox="1">
            <a:spLocks noChangeArrowheads="1"/>
          </p:cNvSpPr>
          <p:nvPr/>
        </p:nvSpPr>
        <p:spPr bwMode="auto">
          <a:xfrm>
            <a:off x="3200400" y="51054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reeform 2"/>
          <p:cNvSpPr>
            <a:spLocks/>
          </p:cNvSpPr>
          <p:nvPr/>
        </p:nvSpPr>
        <p:spPr bwMode="auto">
          <a:xfrm>
            <a:off x="3048000" y="2819400"/>
            <a:ext cx="3505200" cy="1905000"/>
          </a:xfrm>
          <a:custGeom>
            <a:avLst/>
            <a:gdLst>
              <a:gd name="T0" fmla="*/ 2147483647 w 2208"/>
              <a:gd name="T1" fmla="*/ 2147483647 h 1200"/>
              <a:gd name="T2" fmla="*/ 2147483647 w 2208"/>
              <a:gd name="T3" fmla="*/ 2147483647 h 1200"/>
              <a:gd name="T4" fmla="*/ 2147483647 w 2208"/>
              <a:gd name="T5" fmla="*/ 2147483647 h 1200"/>
              <a:gd name="T6" fmla="*/ 2147483647 w 2208"/>
              <a:gd name="T7" fmla="*/ 2147483647 h 1200"/>
              <a:gd name="T8" fmla="*/ 0 w 2208"/>
              <a:gd name="T9" fmla="*/ 2147483647 h 1200"/>
              <a:gd name="T10" fmla="*/ 2147483647 w 2208"/>
              <a:gd name="T11" fmla="*/ 2147483647 h 1200"/>
              <a:gd name="T12" fmla="*/ 2147483647 w 2208"/>
              <a:gd name="T13" fmla="*/ 2147483647 h 1200"/>
              <a:gd name="T14" fmla="*/ 2147483647 w 2208"/>
              <a:gd name="T15" fmla="*/ 2147483647 h 1200"/>
              <a:gd name="T16" fmla="*/ 2147483647 w 2208"/>
              <a:gd name="T17" fmla="*/ 2147483647 h 1200"/>
              <a:gd name="T18" fmla="*/ 2147483647 w 2208"/>
              <a:gd name="T19" fmla="*/ 2147483647 h 1200"/>
              <a:gd name="T20" fmla="*/ 2147483647 w 2208"/>
              <a:gd name="T21" fmla="*/ 2147483647 h 1200"/>
              <a:gd name="T22" fmla="*/ 2147483647 w 2208"/>
              <a:gd name="T23" fmla="*/ 2147483647 h 1200"/>
              <a:gd name="T24" fmla="*/ 2147483647 w 2208"/>
              <a:gd name="T25" fmla="*/ 2147483647 h 1200"/>
              <a:gd name="T26" fmla="*/ 2147483647 w 2208"/>
              <a:gd name="T27" fmla="*/ 2147483647 h 1200"/>
              <a:gd name="T28" fmla="*/ 2147483647 w 2208"/>
              <a:gd name="T29" fmla="*/ 2147483647 h 1200"/>
              <a:gd name="T30" fmla="*/ 2147483647 w 2208"/>
              <a:gd name="T31" fmla="*/ 2147483647 h 1200"/>
              <a:gd name="T32" fmla="*/ 2147483647 w 2208"/>
              <a:gd name="T33" fmla="*/ 2147483647 h 1200"/>
              <a:gd name="T34" fmla="*/ 2147483647 w 2208"/>
              <a:gd name="T35" fmla="*/ 2147483647 h 1200"/>
              <a:gd name="T36" fmla="*/ 2147483647 w 2208"/>
              <a:gd name="T37" fmla="*/ 2147483647 h 1200"/>
              <a:gd name="T38" fmla="*/ 2147483647 w 2208"/>
              <a:gd name="T39" fmla="*/ 2147483647 h 1200"/>
              <a:gd name="T40" fmla="*/ 2147483647 w 2208"/>
              <a:gd name="T41" fmla="*/ 0 h 1200"/>
              <a:gd name="T42" fmla="*/ 2147483647 w 2208"/>
              <a:gd name="T43" fmla="*/ 2147483647 h 1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08"/>
              <a:gd name="T67" fmla="*/ 0 h 1200"/>
              <a:gd name="T68" fmla="*/ 2208 w 2208"/>
              <a:gd name="T69" fmla="*/ 1200 h 1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08" h="1200">
                <a:moveTo>
                  <a:pt x="912" y="48"/>
                </a:moveTo>
                <a:lnTo>
                  <a:pt x="624" y="96"/>
                </a:lnTo>
                <a:lnTo>
                  <a:pt x="336" y="96"/>
                </a:lnTo>
                <a:lnTo>
                  <a:pt x="144" y="288"/>
                </a:lnTo>
                <a:lnTo>
                  <a:pt x="0" y="480"/>
                </a:lnTo>
                <a:lnTo>
                  <a:pt x="96" y="624"/>
                </a:lnTo>
                <a:lnTo>
                  <a:pt x="192" y="768"/>
                </a:lnTo>
                <a:lnTo>
                  <a:pt x="48" y="864"/>
                </a:lnTo>
                <a:lnTo>
                  <a:pt x="96" y="1008"/>
                </a:lnTo>
                <a:lnTo>
                  <a:pt x="288" y="1008"/>
                </a:lnTo>
                <a:lnTo>
                  <a:pt x="576" y="1056"/>
                </a:lnTo>
                <a:lnTo>
                  <a:pt x="864" y="1104"/>
                </a:lnTo>
                <a:lnTo>
                  <a:pt x="1248" y="1104"/>
                </a:lnTo>
                <a:lnTo>
                  <a:pt x="1728" y="1104"/>
                </a:lnTo>
                <a:lnTo>
                  <a:pt x="2064" y="1200"/>
                </a:lnTo>
                <a:lnTo>
                  <a:pt x="2208" y="912"/>
                </a:lnTo>
                <a:lnTo>
                  <a:pt x="1872" y="672"/>
                </a:lnTo>
                <a:lnTo>
                  <a:pt x="1728" y="432"/>
                </a:lnTo>
                <a:lnTo>
                  <a:pt x="1488" y="240"/>
                </a:lnTo>
                <a:lnTo>
                  <a:pt x="1200" y="96"/>
                </a:lnTo>
                <a:lnTo>
                  <a:pt x="1008" y="0"/>
                </a:lnTo>
                <a:lnTo>
                  <a:pt x="912" y="4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How to identify the set of equivalent textures?</a:t>
            </a:r>
          </a:p>
        </p:txBody>
      </p:sp>
      <p:sp>
        <p:nvSpPr>
          <p:cNvPr id="125956" name="Oval 5"/>
          <p:cNvSpPr>
            <a:spLocks noChangeArrowheads="1"/>
          </p:cNvSpPr>
          <p:nvPr/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7" name="Line 6"/>
          <p:cNvSpPr>
            <a:spLocks noChangeShapeType="1"/>
          </p:cNvSpPr>
          <p:nvPr/>
        </p:nvSpPr>
        <p:spPr bwMode="auto">
          <a:xfrm>
            <a:off x="2743200" y="2133600"/>
            <a:ext cx="990600" cy="10668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58" name="Text Box 7"/>
          <p:cNvSpPr txBox="1">
            <a:spLocks noChangeArrowheads="1"/>
          </p:cNvSpPr>
          <p:nvPr/>
        </p:nvSpPr>
        <p:spPr bwMode="auto">
          <a:xfrm>
            <a:off x="4419600" y="3429000"/>
            <a:ext cx="4095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000"/>
              <a:t>?</a:t>
            </a:r>
          </a:p>
        </p:txBody>
      </p:sp>
      <p:pic>
        <p:nvPicPr>
          <p:cNvPr id="125959" name="Picture 10"/>
          <p:cNvPicPr>
            <a:picLocks noChangeAspect="1" noChangeArrowheads="1"/>
          </p:cNvPicPr>
          <p:nvPr/>
        </p:nvPicPr>
        <p:blipFill>
          <a:blip r:embed="rId2"/>
          <a:srcRect l="58928" t="26779" r="34528" b="64655"/>
          <a:stretch>
            <a:fillRect/>
          </a:stretch>
        </p:blipFill>
        <p:spPr bwMode="auto">
          <a:xfrm>
            <a:off x="685800" y="4724400"/>
            <a:ext cx="1165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0" name="Picture 11"/>
          <p:cNvPicPr>
            <a:picLocks noChangeAspect="1" noChangeArrowheads="1"/>
          </p:cNvPicPr>
          <p:nvPr/>
        </p:nvPicPr>
        <p:blipFill>
          <a:blip r:embed="rId2"/>
          <a:srcRect l="76373" t="26208" r="9827" b="54501"/>
          <a:stretch>
            <a:fillRect/>
          </a:stretch>
        </p:blipFill>
        <p:spPr bwMode="auto">
          <a:xfrm>
            <a:off x="7543800" y="39624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1" name="Picture 12"/>
          <p:cNvPicPr>
            <a:picLocks noChangeAspect="1" noChangeArrowheads="1"/>
          </p:cNvPicPr>
          <p:nvPr/>
        </p:nvPicPr>
        <p:blipFill>
          <a:blip r:embed="rId2"/>
          <a:srcRect l="58928" t="53619" r="29442" b="30136"/>
          <a:stretch>
            <a:fillRect/>
          </a:stretch>
        </p:blipFill>
        <p:spPr bwMode="auto">
          <a:xfrm>
            <a:off x="4953000" y="5638800"/>
            <a:ext cx="11652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2" name="Picture 13"/>
          <p:cNvPicPr>
            <a:picLocks noChangeAspect="1" noChangeArrowheads="1"/>
          </p:cNvPicPr>
          <p:nvPr/>
        </p:nvPicPr>
        <p:blipFill>
          <a:blip r:embed="rId2"/>
          <a:srcRect l="58928" t="26208" r="9827" b="30136"/>
          <a:stretch>
            <a:fillRect/>
          </a:stretch>
        </p:blipFill>
        <p:spPr bwMode="auto">
          <a:xfrm>
            <a:off x="6096000" y="1143000"/>
            <a:ext cx="1019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3" name="Picture 14"/>
          <p:cNvPicPr>
            <a:picLocks noChangeAspect="1" noChangeArrowheads="1"/>
          </p:cNvPicPr>
          <p:nvPr/>
        </p:nvPicPr>
        <p:blipFill>
          <a:blip r:embed="rId3">
            <a:lum contrast="12000"/>
          </a:blip>
          <a:srcRect l="12857" t="25873" r="54286" b="30318"/>
          <a:stretch>
            <a:fillRect/>
          </a:stretch>
        </p:blipFill>
        <p:spPr bwMode="auto">
          <a:xfrm>
            <a:off x="1219200" y="914400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4" name="Freeform 15"/>
          <p:cNvSpPr>
            <a:spLocks/>
          </p:cNvSpPr>
          <p:nvPr/>
        </p:nvSpPr>
        <p:spPr bwMode="auto">
          <a:xfrm>
            <a:off x="5638800" y="2209800"/>
            <a:ext cx="546100" cy="11430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65" name="Freeform 16"/>
          <p:cNvSpPr>
            <a:spLocks/>
          </p:cNvSpPr>
          <p:nvPr/>
        </p:nvSpPr>
        <p:spPr bwMode="auto">
          <a:xfrm>
            <a:off x="1447800" y="4419600"/>
            <a:ext cx="1828800" cy="1155700"/>
          </a:xfrm>
          <a:custGeom>
            <a:avLst/>
            <a:gdLst>
              <a:gd name="T0" fmla="*/ 0 w 1104"/>
              <a:gd name="T1" fmla="*/ 2147483647 h 776"/>
              <a:gd name="T2" fmla="*/ 2147483647 w 1104"/>
              <a:gd name="T3" fmla="*/ 2147483647 h 776"/>
              <a:gd name="T4" fmla="*/ 2147483647 w 1104"/>
              <a:gd name="T5" fmla="*/ 2147483647 h 776"/>
              <a:gd name="T6" fmla="*/ 2147483647 w 1104"/>
              <a:gd name="T7" fmla="*/ 2147483647 h 776"/>
              <a:gd name="T8" fmla="*/ 2147483647 w 1104"/>
              <a:gd name="T9" fmla="*/ 2147483647 h 776"/>
              <a:gd name="T10" fmla="*/ 2147483647 w 1104"/>
              <a:gd name="T11" fmla="*/ 2147483647 h 776"/>
              <a:gd name="T12" fmla="*/ 2147483647 w 1104"/>
              <a:gd name="T13" fmla="*/ 2147483647 h 776"/>
              <a:gd name="T14" fmla="*/ 2147483647 w 1104"/>
              <a:gd name="T15" fmla="*/ 2147483647 h 776"/>
              <a:gd name="T16" fmla="*/ 2147483647 w 1104"/>
              <a:gd name="T17" fmla="*/ 2147483647 h 776"/>
              <a:gd name="T18" fmla="*/ 2147483647 w 1104"/>
              <a:gd name="T19" fmla="*/ 2147483647 h 776"/>
              <a:gd name="T20" fmla="*/ 2147483647 w 1104"/>
              <a:gd name="T21" fmla="*/ 2147483647 h 776"/>
              <a:gd name="T22" fmla="*/ 2147483647 w 1104"/>
              <a:gd name="T23" fmla="*/ 0 h 7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776"/>
              <a:gd name="T38" fmla="*/ 1104 w 1104"/>
              <a:gd name="T39" fmla="*/ 776 h 7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04" h="776">
                <a:moveTo>
                  <a:pt x="0" y="768"/>
                </a:moveTo>
                <a:cubicBezTo>
                  <a:pt x="112" y="768"/>
                  <a:pt x="224" y="768"/>
                  <a:pt x="288" y="768"/>
                </a:cubicBezTo>
                <a:cubicBezTo>
                  <a:pt x="352" y="768"/>
                  <a:pt x="360" y="776"/>
                  <a:pt x="384" y="768"/>
                </a:cubicBezTo>
                <a:cubicBezTo>
                  <a:pt x="408" y="760"/>
                  <a:pt x="408" y="744"/>
                  <a:pt x="432" y="720"/>
                </a:cubicBezTo>
                <a:cubicBezTo>
                  <a:pt x="456" y="696"/>
                  <a:pt x="520" y="664"/>
                  <a:pt x="528" y="624"/>
                </a:cubicBezTo>
                <a:cubicBezTo>
                  <a:pt x="536" y="584"/>
                  <a:pt x="472" y="536"/>
                  <a:pt x="480" y="480"/>
                </a:cubicBezTo>
                <a:cubicBezTo>
                  <a:pt x="488" y="424"/>
                  <a:pt x="536" y="320"/>
                  <a:pt x="576" y="288"/>
                </a:cubicBezTo>
                <a:cubicBezTo>
                  <a:pt x="616" y="256"/>
                  <a:pt x="664" y="288"/>
                  <a:pt x="720" y="288"/>
                </a:cubicBezTo>
                <a:cubicBezTo>
                  <a:pt x="776" y="288"/>
                  <a:pt x="864" y="312"/>
                  <a:pt x="912" y="288"/>
                </a:cubicBezTo>
                <a:cubicBezTo>
                  <a:pt x="960" y="264"/>
                  <a:pt x="984" y="184"/>
                  <a:pt x="1008" y="144"/>
                </a:cubicBezTo>
                <a:cubicBezTo>
                  <a:pt x="1032" y="104"/>
                  <a:pt x="1040" y="72"/>
                  <a:pt x="1056" y="48"/>
                </a:cubicBezTo>
                <a:cubicBezTo>
                  <a:pt x="1072" y="24"/>
                  <a:pt x="1088" y="12"/>
                  <a:pt x="11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66" name="Freeform 17"/>
          <p:cNvSpPr>
            <a:spLocks/>
          </p:cNvSpPr>
          <p:nvPr/>
        </p:nvSpPr>
        <p:spPr bwMode="auto">
          <a:xfrm rot="3978208">
            <a:off x="6794500" y="4025900"/>
            <a:ext cx="388938" cy="1023938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67" name="Freeform 18"/>
          <p:cNvSpPr>
            <a:spLocks/>
          </p:cNvSpPr>
          <p:nvPr/>
        </p:nvSpPr>
        <p:spPr bwMode="auto">
          <a:xfrm flipH="1" flipV="1">
            <a:off x="5105400" y="4572000"/>
            <a:ext cx="152400" cy="10668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5968" name="Picture 19"/>
          <p:cNvPicPr>
            <a:picLocks noChangeAspect="1" noChangeArrowheads="1"/>
          </p:cNvPicPr>
          <p:nvPr/>
        </p:nvPicPr>
        <p:blipFill>
          <a:blip r:embed="rId4"/>
          <a:srcRect l="58928" t="26208" r="9827" b="30136"/>
          <a:stretch>
            <a:fillRect/>
          </a:stretch>
        </p:blipFill>
        <p:spPr bwMode="auto">
          <a:xfrm>
            <a:off x="4343400" y="21336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9" name="Picture 20"/>
          <p:cNvPicPr>
            <a:picLocks noChangeAspect="1" noChangeArrowheads="1"/>
          </p:cNvPicPr>
          <p:nvPr/>
        </p:nvPicPr>
        <p:blipFill>
          <a:blip r:embed="rId5"/>
          <a:srcRect l="58928" t="26208" r="9827" b="30136"/>
          <a:stretch>
            <a:fillRect/>
          </a:stretch>
        </p:blipFill>
        <p:spPr bwMode="auto">
          <a:xfrm>
            <a:off x="2133600" y="30480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0" name="Picture 21"/>
          <p:cNvPicPr>
            <a:picLocks noChangeAspect="1" noChangeArrowheads="1"/>
          </p:cNvPicPr>
          <p:nvPr/>
        </p:nvPicPr>
        <p:blipFill>
          <a:blip r:embed="rId6"/>
          <a:srcRect l="58928" t="26208" r="9827" b="30136"/>
          <a:stretch>
            <a:fillRect/>
          </a:stretch>
        </p:blipFill>
        <p:spPr bwMode="auto">
          <a:xfrm>
            <a:off x="6019800" y="31242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71" name="Picture 22"/>
          <p:cNvPicPr>
            <a:picLocks noChangeAspect="1" noChangeArrowheads="1"/>
          </p:cNvPicPr>
          <p:nvPr/>
        </p:nvPicPr>
        <p:blipFill>
          <a:blip r:embed="rId7"/>
          <a:srcRect l="58928" t="26208" r="9827" b="30136"/>
          <a:stretch>
            <a:fillRect/>
          </a:stretch>
        </p:blipFill>
        <p:spPr bwMode="auto">
          <a:xfrm>
            <a:off x="3886200" y="41148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72" name="Oval 23"/>
          <p:cNvSpPr>
            <a:spLocks noChangeArrowheads="1"/>
          </p:cNvSpPr>
          <p:nvPr/>
        </p:nvSpPr>
        <p:spPr bwMode="auto">
          <a:xfrm>
            <a:off x="3200400" y="43434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73" name="Oval 24"/>
          <p:cNvSpPr>
            <a:spLocks noChangeArrowheads="1"/>
          </p:cNvSpPr>
          <p:nvPr/>
        </p:nvSpPr>
        <p:spPr bwMode="auto">
          <a:xfrm>
            <a:off x="51816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74" name="Oval 25"/>
          <p:cNvSpPr>
            <a:spLocks noChangeArrowheads="1"/>
          </p:cNvSpPr>
          <p:nvPr/>
        </p:nvSpPr>
        <p:spPr bwMode="auto">
          <a:xfrm>
            <a:off x="6324600" y="4419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75" name="Oval 26"/>
          <p:cNvSpPr>
            <a:spLocks noChangeArrowheads="1"/>
          </p:cNvSpPr>
          <p:nvPr/>
        </p:nvSpPr>
        <p:spPr bwMode="auto">
          <a:xfrm>
            <a:off x="5562600" y="32766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976" name="Text Box 27"/>
          <p:cNvSpPr txBox="1">
            <a:spLocks noChangeArrowheads="1"/>
          </p:cNvSpPr>
          <p:nvPr/>
        </p:nvSpPr>
        <p:spPr bwMode="auto">
          <a:xfrm>
            <a:off x="152400" y="6035675"/>
            <a:ext cx="395763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does not reveal how poor </a:t>
            </a:r>
          </a:p>
          <a:p>
            <a:r>
              <a:rPr lang="en-US"/>
              <a:t>the representation actually is.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Analysis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8561388" cy="2057400"/>
          </a:xfrm>
        </p:spPr>
        <p:txBody>
          <a:bodyPr/>
          <a:lstStyle/>
          <a:p>
            <a:pPr eaLnBrk="1" hangingPunct="1">
              <a:spcBef>
                <a:spcPts val="513"/>
              </a:spcBef>
              <a:buFontTx/>
              <a:buNone/>
            </a:pPr>
            <a:r>
              <a:rPr lang="en-GB" sz="2900"/>
              <a:t>Compare textures and decide if they’re made of the same “stuff”.</a:t>
            </a:r>
            <a:endParaRPr lang="en-GB" sz="2800"/>
          </a:p>
          <a:p>
            <a:pPr lvl="1" eaLnBrk="1" hangingPunct="1">
              <a:spcBef>
                <a:spcPct val="0"/>
              </a:spcBef>
              <a:spcAft>
                <a:spcPts val="1125"/>
              </a:spcAft>
            </a:pPr>
            <a:endParaRPr lang="en-US" sz="2400"/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295400"/>
            <a:ext cx="49482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Freeform 5"/>
          <p:cNvSpPr>
            <a:spLocks noChangeArrowheads="1"/>
          </p:cNvSpPr>
          <p:nvPr/>
        </p:nvSpPr>
        <p:spPr bwMode="auto">
          <a:xfrm rot="-5400000">
            <a:off x="7259638" y="2525713"/>
            <a:ext cx="376237" cy="681037"/>
          </a:xfrm>
          <a:custGeom>
            <a:avLst/>
            <a:gdLst>
              <a:gd name="T0" fmla="*/ 2147483647 w 1051"/>
              <a:gd name="T1" fmla="*/ 0 h 1897"/>
              <a:gd name="T2" fmla="*/ 2147483647 w 1051"/>
              <a:gd name="T3" fmla="*/ 0 h 1897"/>
              <a:gd name="T4" fmla="*/ 2147483647 w 1051"/>
              <a:gd name="T5" fmla="*/ 2147483647 h 1897"/>
              <a:gd name="T6" fmla="*/ 0 w 1051"/>
              <a:gd name="T7" fmla="*/ 2147483647 h 1897"/>
              <a:gd name="T8" fmla="*/ 2147483647 w 1051"/>
              <a:gd name="T9" fmla="*/ 2147483647 h 1897"/>
              <a:gd name="T10" fmla="*/ 2147483647 w 1051"/>
              <a:gd name="T11" fmla="*/ 2147483647 h 1897"/>
              <a:gd name="T12" fmla="*/ 2147483647 w 1051"/>
              <a:gd name="T13" fmla="*/ 2147483647 h 1897"/>
              <a:gd name="T14" fmla="*/ 2147483647 w 1051"/>
              <a:gd name="T15" fmla="*/ 0 h 18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897"/>
              <a:gd name="T26" fmla="*/ 1051 w 1051"/>
              <a:gd name="T27" fmla="*/ 1897 h 18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897">
                <a:moveTo>
                  <a:pt x="787" y="0"/>
                </a:moveTo>
                <a:lnTo>
                  <a:pt x="263" y="0"/>
                </a:lnTo>
                <a:lnTo>
                  <a:pt x="263" y="1421"/>
                </a:lnTo>
                <a:lnTo>
                  <a:pt x="0" y="1421"/>
                </a:lnTo>
                <a:lnTo>
                  <a:pt x="525" y="1896"/>
                </a:lnTo>
                <a:lnTo>
                  <a:pt x="1050" y="1421"/>
                </a:lnTo>
                <a:lnTo>
                  <a:pt x="787" y="1421"/>
                </a:lnTo>
                <a:lnTo>
                  <a:pt x="787" y="0"/>
                </a:lnTo>
              </a:path>
            </a:pathLst>
          </a:custGeom>
          <a:solidFill>
            <a:srgbClr val="66FF33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752600" y="4038600"/>
            <a:ext cx="326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True (infinite) texture</a:t>
            </a:r>
            <a:endParaRPr lang="en-US" sz="2800">
              <a:latin typeface="Times New Roman" pitchFamily="-8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5257800" y="2514600"/>
            <a:ext cx="1984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>
                <a:latin typeface="Times New Roman" pitchFamily="-84" charset="0"/>
              </a:rPr>
              <a:t>ANALYSIS</a:t>
            </a: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5257800" y="4038600"/>
            <a:ext cx="2560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generated image</a:t>
            </a:r>
          </a:p>
        </p:txBody>
      </p:sp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410200" y="990600"/>
            <a:ext cx="1871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input image</a:t>
            </a:r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7620000" y="2438400"/>
            <a:ext cx="152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 New Roman" pitchFamily="-84" charset="0"/>
              </a:rPr>
              <a:t>“Same” or “different”</a:t>
            </a:r>
          </a:p>
        </p:txBody>
      </p:sp>
    </p:spTree>
  </p:cSld>
  <p:clrMapOvr>
    <a:masterClrMapping/>
  </p:clrMapOvr>
  <p:transition advTm="44544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We need a space that is more perceptual</a:t>
            </a:r>
          </a:p>
        </p:txBody>
      </p:sp>
      <p:sp>
        <p:nvSpPr>
          <p:cNvPr id="126979" name="Text Box 9"/>
          <p:cNvSpPr txBox="1">
            <a:spLocks noChangeArrowheads="1"/>
          </p:cNvSpPr>
          <p:nvPr/>
        </p:nvSpPr>
        <p:spPr bwMode="auto">
          <a:xfrm>
            <a:off x="3352800" y="1000125"/>
            <a:ext cx="2846388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a perceptual space</a:t>
            </a:r>
          </a:p>
          <a:p>
            <a:r>
              <a:rPr lang="en-US"/>
              <a:t>all these noise images</a:t>
            </a:r>
          </a:p>
          <a:p>
            <a:r>
              <a:rPr lang="en-US"/>
              <a:t>are very close. But in</a:t>
            </a:r>
          </a:p>
          <a:p>
            <a:r>
              <a:rPr lang="en-US"/>
              <a:t>pixel space, they are </a:t>
            </a:r>
          </a:p>
          <a:p>
            <a:r>
              <a:rPr lang="en-US"/>
              <a:t>very far away.</a:t>
            </a:r>
          </a:p>
        </p:txBody>
      </p:sp>
      <p:grpSp>
        <p:nvGrpSpPr>
          <p:cNvPr id="126980" name="Group 21"/>
          <p:cNvGrpSpPr>
            <a:grpSpLocks/>
          </p:cNvGrpSpPr>
          <p:nvPr/>
        </p:nvGrpSpPr>
        <p:grpSpPr bwMode="auto">
          <a:xfrm>
            <a:off x="228600" y="2066925"/>
            <a:ext cx="4168775" cy="4343400"/>
            <a:chOff x="2496" y="816"/>
            <a:chExt cx="3133" cy="3264"/>
          </a:xfrm>
        </p:grpSpPr>
        <p:sp>
          <p:nvSpPr>
            <p:cNvPr id="126983" name="Oval 22"/>
            <p:cNvSpPr>
              <a:spLocks noChangeArrowheads="1"/>
            </p:cNvSpPr>
            <p:nvPr/>
          </p:nvSpPr>
          <p:spPr bwMode="auto">
            <a:xfrm>
              <a:off x="2880" y="1344"/>
              <a:ext cx="2112" cy="216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984" name="Freeform 23"/>
            <p:cNvSpPr>
              <a:spLocks/>
            </p:cNvSpPr>
            <p:nvPr/>
          </p:nvSpPr>
          <p:spPr bwMode="auto">
            <a:xfrm>
              <a:off x="3552" y="2160"/>
              <a:ext cx="528" cy="287"/>
            </a:xfrm>
            <a:custGeom>
              <a:avLst/>
              <a:gdLst>
                <a:gd name="T0" fmla="*/ 12 w 2208"/>
                <a:gd name="T1" fmla="*/ 1 h 1200"/>
                <a:gd name="T2" fmla="*/ 9 w 2208"/>
                <a:gd name="T3" fmla="*/ 1 h 1200"/>
                <a:gd name="T4" fmla="*/ 5 w 2208"/>
                <a:gd name="T5" fmla="*/ 1 h 1200"/>
                <a:gd name="T6" fmla="*/ 2 w 2208"/>
                <a:gd name="T7" fmla="*/ 4 h 1200"/>
                <a:gd name="T8" fmla="*/ 0 w 2208"/>
                <a:gd name="T9" fmla="*/ 7 h 1200"/>
                <a:gd name="T10" fmla="*/ 1 w 2208"/>
                <a:gd name="T11" fmla="*/ 9 h 1200"/>
                <a:gd name="T12" fmla="*/ 3 w 2208"/>
                <a:gd name="T13" fmla="*/ 11 h 1200"/>
                <a:gd name="T14" fmla="*/ 1 w 2208"/>
                <a:gd name="T15" fmla="*/ 12 h 1200"/>
                <a:gd name="T16" fmla="*/ 1 w 2208"/>
                <a:gd name="T17" fmla="*/ 14 h 1200"/>
                <a:gd name="T18" fmla="*/ 4 w 2208"/>
                <a:gd name="T19" fmla="*/ 14 h 1200"/>
                <a:gd name="T20" fmla="*/ 8 w 2208"/>
                <a:gd name="T21" fmla="*/ 15 h 1200"/>
                <a:gd name="T22" fmla="*/ 12 w 2208"/>
                <a:gd name="T23" fmla="*/ 15 h 1200"/>
                <a:gd name="T24" fmla="*/ 17 w 2208"/>
                <a:gd name="T25" fmla="*/ 15 h 1200"/>
                <a:gd name="T26" fmla="*/ 24 w 2208"/>
                <a:gd name="T27" fmla="*/ 15 h 1200"/>
                <a:gd name="T28" fmla="*/ 28 w 2208"/>
                <a:gd name="T29" fmla="*/ 17 h 1200"/>
                <a:gd name="T30" fmla="*/ 30 w 2208"/>
                <a:gd name="T31" fmla="*/ 12 h 1200"/>
                <a:gd name="T32" fmla="*/ 26 w 2208"/>
                <a:gd name="T33" fmla="*/ 9 h 1200"/>
                <a:gd name="T34" fmla="*/ 24 w 2208"/>
                <a:gd name="T35" fmla="*/ 6 h 1200"/>
                <a:gd name="T36" fmla="*/ 20 w 2208"/>
                <a:gd name="T37" fmla="*/ 3 h 1200"/>
                <a:gd name="T38" fmla="*/ 17 w 2208"/>
                <a:gd name="T39" fmla="*/ 1 h 1200"/>
                <a:gd name="T40" fmla="*/ 14 w 2208"/>
                <a:gd name="T41" fmla="*/ 0 h 1200"/>
                <a:gd name="T42" fmla="*/ 12 w 2208"/>
                <a:gd name="T43" fmla="*/ 1 h 1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8"/>
                <a:gd name="T67" fmla="*/ 0 h 1200"/>
                <a:gd name="T68" fmla="*/ 2208 w 2208"/>
                <a:gd name="T69" fmla="*/ 1200 h 12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8" h="1200">
                  <a:moveTo>
                    <a:pt x="912" y="48"/>
                  </a:moveTo>
                  <a:lnTo>
                    <a:pt x="624" y="96"/>
                  </a:lnTo>
                  <a:lnTo>
                    <a:pt x="336" y="96"/>
                  </a:lnTo>
                  <a:lnTo>
                    <a:pt x="144" y="288"/>
                  </a:lnTo>
                  <a:lnTo>
                    <a:pt x="0" y="480"/>
                  </a:lnTo>
                  <a:lnTo>
                    <a:pt x="96" y="624"/>
                  </a:lnTo>
                  <a:lnTo>
                    <a:pt x="192" y="768"/>
                  </a:lnTo>
                  <a:lnTo>
                    <a:pt x="48" y="864"/>
                  </a:lnTo>
                  <a:lnTo>
                    <a:pt x="96" y="1008"/>
                  </a:lnTo>
                  <a:lnTo>
                    <a:pt x="288" y="1008"/>
                  </a:lnTo>
                  <a:lnTo>
                    <a:pt x="576" y="1056"/>
                  </a:lnTo>
                  <a:lnTo>
                    <a:pt x="864" y="1104"/>
                  </a:lnTo>
                  <a:lnTo>
                    <a:pt x="1248" y="1104"/>
                  </a:lnTo>
                  <a:lnTo>
                    <a:pt x="1728" y="1104"/>
                  </a:lnTo>
                  <a:lnTo>
                    <a:pt x="2064" y="1200"/>
                  </a:lnTo>
                  <a:lnTo>
                    <a:pt x="2208" y="912"/>
                  </a:lnTo>
                  <a:lnTo>
                    <a:pt x="1872" y="672"/>
                  </a:lnTo>
                  <a:lnTo>
                    <a:pt x="1728" y="432"/>
                  </a:lnTo>
                  <a:lnTo>
                    <a:pt x="1488" y="240"/>
                  </a:lnTo>
                  <a:lnTo>
                    <a:pt x="1200" y="96"/>
                  </a:lnTo>
                  <a:lnTo>
                    <a:pt x="1008" y="0"/>
                  </a:lnTo>
                  <a:lnTo>
                    <a:pt x="912" y="48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6985" name="Picture 24"/>
            <p:cNvPicPr>
              <a:picLocks noChangeAspect="1" noChangeArrowheads="1"/>
            </p:cNvPicPr>
            <p:nvPr/>
          </p:nvPicPr>
          <p:blipFill>
            <a:blip r:embed="rId2"/>
            <a:srcRect l="58928" t="26779" r="34528" b="64655"/>
            <a:stretch>
              <a:fillRect/>
            </a:stretch>
          </p:blipFill>
          <p:spPr bwMode="auto">
            <a:xfrm>
              <a:off x="2496" y="2544"/>
              <a:ext cx="734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6" name="Picture 25"/>
            <p:cNvPicPr>
              <a:picLocks noChangeAspect="1" noChangeArrowheads="1"/>
            </p:cNvPicPr>
            <p:nvPr/>
          </p:nvPicPr>
          <p:blipFill>
            <a:blip r:embed="rId2"/>
            <a:srcRect l="76373" t="26208" r="9827" b="54501"/>
            <a:stretch>
              <a:fillRect/>
            </a:stretch>
          </p:blipFill>
          <p:spPr bwMode="auto">
            <a:xfrm>
              <a:off x="4896" y="2016"/>
              <a:ext cx="733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7" name="Picture 26"/>
            <p:cNvPicPr>
              <a:picLocks noChangeAspect="1" noChangeArrowheads="1"/>
            </p:cNvPicPr>
            <p:nvPr/>
          </p:nvPicPr>
          <p:blipFill>
            <a:blip r:embed="rId2"/>
            <a:srcRect l="58928" t="53619" r="29442" b="30136"/>
            <a:stretch>
              <a:fillRect/>
            </a:stretch>
          </p:blipFill>
          <p:spPr bwMode="auto">
            <a:xfrm>
              <a:off x="3888" y="3312"/>
              <a:ext cx="73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8" name="Picture 27"/>
            <p:cNvPicPr>
              <a:picLocks noChangeAspect="1" noChangeArrowheads="1"/>
            </p:cNvPicPr>
            <p:nvPr/>
          </p:nvPicPr>
          <p:blipFill>
            <a:blip r:embed="rId2"/>
            <a:srcRect l="58928" t="26208" r="9827" b="30136"/>
            <a:stretch>
              <a:fillRect/>
            </a:stretch>
          </p:blipFill>
          <p:spPr bwMode="auto">
            <a:xfrm>
              <a:off x="3264" y="816"/>
              <a:ext cx="64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6989" name="Picture 28"/>
            <p:cNvPicPr>
              <a:picLocks noChangeAspect="1" noChangeArrowheads="1"/>
            </p:cNvPicPr>
            <p:nvPr/>
          </p:nvPicPr>
          <p:blipFill>
            <a:blip r:embed="rId3">
              <a:lum contrast="12000"/>
            </a:blip>
            <a:srcRect l="12857" t="25873" r="54286" b="30318"/>
            <a:stretch>
              <a:fillRect/>
            </a:stretch>
          </p:blipFill>
          <p:spPr bwMode="auto">
            <a:xfrm>
              <a:off x="3504" y="1920"/>
              <a:ext cx="2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6990" name="Oval 29"/>
            <p:cNvSpPr>
              <a:spLocks noChangeArrowheads="1"/>
            </p:cNvSpPr>
            <p:nvPr/>
          </p:nvSpPr>
          <p:spPr bwMode="auto">
            <a:xfrm>
              <a:off x="3648" y="2208"/>
              <a:ext cx="14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6981" name="Line 32"/>
          <p:cNvSpPr>
            <a:spLocks noChangeShapeType="1"/>
          </p:cNvSpPr>
          <p:nvPr/>
        </p:nvSpPr>
        <p:spPr bwMode="auto">
          <a:xfrm flipH="1">
            <a:off x="965200" y="4154488"/>
            <a:ext cx="842963" cy="149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982" name="Text Box 33"/>
          <p:cNvSpPr txBox="1">
            <a:spLocks noChangeArrowheads="1"/>
          </p:cNvSpPr>
          <p:nvPr/>
        </p:nvSpPr>
        <p:spPr bwMode="auto">
          <a:xfrm>
            <a:off x="0" y="5689600"/>
            <a:ext cx="1751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How big is this set </a:t>
            </a:r>
          </a:p>
          <a:p>
            <a:r>
              <a:rPr lang="en-US" sz="1600"/>
              <a:t>in a pixels space?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We need a space that is more perceptual</a:t>
            </a:r>
          </a:p>
        </p:txBody>
      </p:sp>
      <p:sp>
        <p:nvSpPr>
          <p:cNvPr id="128005" name="Text Box 3"/>
          <p:cNvSpPr txBox="1">
            <a:spLocks noChangeArrowheads="1"/>
          </p:cNvSpPr>
          <p:nvPr/>
        </p:nvSpPr>
        <p:spPr bwMode="auto">
          <a:xfrm>
            <a:off x="3332163" y="817563"/>
            <a:ext cx="28463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a perceptual space</a:t>
            </a:r>
          </a:p>
          <a:p>
            <a:r>
              <a:rPr lang="en-US"/>
              <a:t>all these noise images</a:t>
            </a:r>
          </a:p>
          <a:p>
            <a:r>
              <a:rPr lang="en-US"/>
              <a:t>are very close. But in</a:t>
            </a:r>
          </a:p>
          <a:p>
            <a:r>
              <a:rPr lang="en-US"/>
              <a:t>pixel space, they are </a:t>
            </a:r>
          </a:p>
          <a:p>
            <a:r>
              <a:rPr lang="en-US"/>
              <a:t>very far away.</a:t>
            </a:r>
          </a:p>
        </p:txBody>
      </p:sp>
      <p:sp>
        <p:nvSpPr>
          <p:cNvPr id="128006" name="Oval 4"/>
          <p:cNvSpPr>
            <a:spLocks noChangeArrowheads="1"/>
          </p:cNvSpPr>
          <p:nvPr/>
        </p:nvSpPr>
        <p:spPr bwMode="auto">
          <a:xfrm>
            <a:off x="5519738" y="2587625"/>
            <a:ext cx="2809875" cy="28733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07" name="Freeform 5"/>
          <p:cNvSpPr>
            <a:spLocks/>
          </p:cNvSpPr>
          <p:nvPr/>
        </p:nvSpPr>
        <p:spPr bwMode="auto">
          <a:xfrm>
            <a:off x="6413500" y="3673475"/>
            <a:ext cx="703263" cy="381000"/>
          </a:xfrm>
          <a:custGeom>
            <a:avLst/>
            <a:gdLst>
              <a:gd name="T0" fmla="*/ 2147483647 w 2208"/>
              <a:gd name="T1" fmla="*/ 1536287250 h 1200"/>
              <a:gd name="T2" fmla="*/ 2147483647 w 2208"/>
              <a:gd name="T3" fmla="*/ 2147483647 h 1200"/>
              <a:gd name="T4" fmla="*/ 2147483647 w 2208"/>
              <a:gd name="T5" fmla="*/ 2147483647 h 1200"/>
              <a:gd name="T6" fmla="*/ 2147483647 w 2208"/>
              <a:gd name="T7" fmla="*/ 2147483647 h 1200"/>
              <a:gd name="T8" fmla="*/ 0 w 2208"/>
              <a:gd name="T9" fmla="*/ 2147483647 h 1200"/>
              <a:gd name="T10" fmla="*/ 2147483647 w 2208"/>
              <a:gd name="T11" fmla="*/ 2147483647 h 1200"/>
              <a:gd name="T12" fmla="*/ 2147483647 w 2208"/>
              <a:gd name="T13" fmla="*/ 2147483647 h 1200"/>
              <a:gd name="T14" fmla="*/ 1550915322 w 2208"/>
              <a:gd name="T15" fmla="*/ 2147483647 h 1200"/>
              <a:gd name="T16" fmla="*/ 2147483647 w 2208"/>
              <a:gd name="T17" fmla="*/ 2147483647 h 1200"/>
              <a:gd name="T18" fmla="*/ 2147483647 w 2208"/>
              <a:gd name="T19" fmla="*/ 2147483647 h 1200"/>
              <a:gd name="T20" fmla="*/ 2147483647 w 2208"/>
              <a:gd name="T21" fmla="*/ 2147483647 h 1200"/>
              <a:gd name="T22" fmla="*/ 2147483647 w 2208"/>
              <a:gd name="T23" fmla="*/ 2147483647 h 1200"/>
              <a:gd name="T24" fmla="*/ 2147483647 w 2208"/>
              <a:gd name="T25" fmla="*/ 2147483647 h 1200"/>
              <a:gd name="T26" fmla="*/ 2147483647 w 2208"/>
              <a:gd name="T27" fmla="*/ 2147483647 h 1200"/>
              <a:gd name="T28" fmla="*/ 2147483647 w 2208"/>
              <a:gd name="T29" fmla="*/ 2147483647 h 1200"/>
              <a:gd name="T30" fmla="*/ 2147483647 w 2208"/>
              <a:gd name="T31" fmla="*/ 2147483647 h 1200"/>
              <a:gd name="T32" fmla="*/ 2147483647 w 2208"/>
              <a:gd name="T33" fmla="*/ 2147483647 h 1200"/>
              <a:gd name="T34" fmla="*/ 2147483647 w 2208"/>
              <a:gd name="T35" fmla="*/ 2147483647 h 1200"/>
              <a:gd name="T36" fmla="*/ 2147483647 w 2208"/>
              <a:gd name="T37" fmla="*/ 2147483647 h 1200"/>
              <a:gd name="T38" fmla="*/ 2147483647 w 2208"/>
              <a:gd name="T39" fmla="*/ 2147483647 h 1200"/>
              <a:gd name="T40" fmla="*/ 2147483647 w 2208"/>
              <a:gd name="T41" fmla="*/ 0 h 1200"/>
              <a:gd name="T42" fmla="*/ 2147483647 w 2208"/>
              <a:gd name="T43" fmla="*/ 1536287250 h 120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208"/>
              <a:gd name="T67" fmla="*/ 0 h 1200"/>
              <a:gd name="T68" fmla="*/ 2208 w 2208"/>
              <a:gd name="T69" fmla="*/ 1200 h 120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208" h="1200">
                <a:moveTo>
                  <a:pt x="912" y="48"/>
                </a:moveTo>
                <a:lnTo>
                  <a:pt x="624" y="96"/>
                </a:lnTo>
                <a:lnTo>
                  <a:pt x="336" y="96"/>
                </a:lnTo>
                <a:lnTo>
                  <a:pt x="144" y="288"/>
                </a:lnTo>
                <a:lnTo>
                  <a:pt x="0" y="480"/>
                </a:lnTo>
                <a:lnTo>
                  <a:pt x="96" y="624"/>
                </a:lnTo>
                <a:lnTo>
                  <a:pt x="192" y="768"/>
                </a:lnTo>
                <a:lnTo>
                  <a:pt x="48" y="864"/>
                </a:lnTo>
                <a:lnTo>
                  <a:pt x="96" y="1008"/>
                </a:lnTo>
                <a:lnTo>
                  <a:pt x="288" y="1008"/>
                </a:lnTo>
                <a:lnTo>
                  <a:pt x="576" y="1056"/>
                </a:lnTo>
                <a:lnTo>
                  <a:pt x="864" y="1104"/>
                </a:lnTo>
                <a:lnTo>
                  <a:pt x="1248" y="1104"/>
                </a:lnTo>
                <a:lnTo>
                  <a:pt x="1728" y="1104"/>
                </a:lnTo>
                <a:lnTo>
                  <a:pt x="2064" y="1200"/>
                </a:lnTo>
                <a:lnTo>
                  <a:pt x="2208" y="912"/>
                </a:lnTo>
                <a:lnTo>
                  <a:pt x="1872" y="672"/>
                </a:lnTo>
                <a:lnTo>
                  <a:pt x="1728" y="432"/>
                </a:lnTo>
                <a:lnTo>
                  <a:pt x="1488" y="240"/>
                </a:lnTo>
                <a:lnTo>
                  <a:pt x="1200" y="96"/>
                </a:lnTo>
                <a:lnTo>
                  <a:pt x="1008" y="0"/>
                </a:lnTo>
                <a:lnTo>
                  <a:pt x="912" y="48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8008" name="Picture 6"/>
          <p:cNvPicPr>
            <a:picLocks noChangeAspect="1" noChangeArrowheads="1"/>
          </p:cNvPicPr>
          <p:nvPr/>
        </p:nvPicPr>
        <p:blipFill>
          <a:blip r:embed="rId3"/>
          <a:srcRect l="58928" t="26779" r="34528" b="64655"/>
          <a:stretch>
            <a:fillRect/>
          </a:stretch>
        </p:blipFill>
        <p:spPr bwMode="auto">
          <a:xfrm>
            <a:off x="7523163" y="2265363"/>
            <a:ext cx="976312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9" name="Picture 9"/>
          <p:cNvPicPr>
            <a:picLocks noChangeAspect="1" noChangeArrowheads="1"/>
          </p:cNvPicPr>
          <p:nvPr/>
        </p:nvPicPr>
        <p:blipFill>
          <a:blip r:embed="rId3"/>
          <a:srcRect l="58928" t="26208" r="9827" b="30136"/>
          <a:stretch>
            <a:fillRect/>
          </a:stretch>
        </p:blipFill>
        <p:spPr bwMode="auto">
          <a:xfrm>
            <a:off x="6535738" y="1808163"/>
            <a:ext cx="9271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0" name="Picture 10"/>
          <p:cNvPicPr>
            <a:picLocks noChangeAspect="1" noChangeArrowheads="1"/>
          </p:cNvPicPr>
          <p:nvPr/>
        </p:nvPicPr>
        <p:blipFill>
          <a:blip r:embed="rId4">
            <a:lum contrast="12000"/>
          </a:blip>
          <a:srcRect l="12857" t="25873" r="54286" b="30318"/>
          <a:stretch>
            <a:fillRect/>
          </a:stretch>
        </p:blipFill>
        <p:spPr bwMode="auto">
          <a:xfrm>
            <a:off x="6350000" y="3352800"/>
            <a:ext cx="319088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1" name="Oval 11"/>
          <p:cNvSpPr>
            <a:spLocks noChangeArrowheads="1"/>
          </p:cNvSpPr>
          <p:nvPr/>
        </p:nvSpPr>
        <p:spPr bwMode="auto">
          <a:xfrm>
            <a:off x="6542088" y="3736975"/>
            <a:ext cx="190500" cy="127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8012" name="Group 12"/>
          <p:cNvGrpSpPr>
            <a:grpSpLocks/>
          </p:cNvGrpSpPr>
          <p:nvPr/>
        </p:nvGrpSpPr>
        <p:grpSpPr bwMode="auto">
          <a:xfrm>
            <a:off x="207963" y="1884363"/>
            <a:ext cx="4168775" cy="4343400"/>
            <a:chOff x="2496" y="816"/>
            <a:chExt cx="3133" cy="3264"/>
          </a:xfrm>
        </p:grpSpPr>
        <p:sp>
          <p:nvSpPr>
            <p:cNvPr id="128017" name="Oval 13"/>
            <p:cNvSpPr>
              <a:spLocks noChangeArrowheads="1"/>
            </p:cNvSpPr>
            <p:nvPr/>
          </p:nvSpPr>
          <p:spPr bwMode="auto">
            <a:xfrm>
              <a:off x="2880" y="1344"/>
              <a:ext cx="2112" cy="216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018" name="Freeform 14"/>
            <p:cNvSpPr>
              <a:spLocks/>
            </p:cNvSpPr>
            <p:nvPr/>
          </p:nvSpPr>
          <p:spPr bwMode="auto">
            <a:xfrm>
              <a:off x="3552" y="2160"/>
              <a:ext cx="528" cy="287"/>
            </a:xfrm>
            <a:custGeom>
              <a:avLst/>
              <a:gdLst>
                <a:gd name="T0" fmla="*/ 12 w 2208"/>
                <a:gd name="T1" fmla="*/ 1 h 1200"/>
                <a:gd name="T2" fmla="*/ 9 w 2208"/>
                <a:gd name="T3" fmla="*/ 1 h 1200"/>
                <a:gd name="T4" fmla="*/ 5 w 2208"/>
                <a:gd name="T5" fmla="*/ 1 h 1200"/>
                <a:gd name="T6" fmla="*/ 2 w 2208"/>
                <a:gd name="T7" fmla="*/ 4 h 1200"/>
                <a:gd name="T8" fmla="*/ 0 w 2208"/>
                <a:gd name="T9" fmla="*/ 7 h 1200"/>
                <a:gd name="T10" fmla="*/ 1 w 2208"/>
                <a:gd name="T11" fmla="*/ 9 h 1200"/>
                <a:gd name="T12" fmla="*/ 3 w 2208"/>
                <a:gd name="T13" fmla="*/ 11 h 1200"/>
                <a:gd name="T14" fmla="*/ 1 w 2208"/>
                <a:gd name="T15" fmla="*/ 12 h 1200"/>
                <a:gd name="T16" fmla="*/ 1 w 2208"/>
                <a:gd name="T17" fmla="*/ 14 h 1200"/>
                <a:gd name="T18" fmla="*/ 4 w 2208"/>
                <a:gd name="T19" fmla="*/ 14 h 1200"/>
                <a:gd name="T20" fmla="*/ 8 w 2208"/>
                <a:gd name="T21" fmla="*/ 15 h 1200"/>
                <a:gd name="T22" fmla="*/ 12 w 2208"/>
                <a:gd name="T23" fmla="*/ 15 h 1200"/>
                <a:gd name="T24" fmla="*/ 17 w 2208"/>
                <a:gd name="T25" fmla="*/ 15 h 1200"/>
                <a:gd name="T26" fmla="*/ 24 w 2208"/>
                <a:gd name="T27" fmla="*/ 15 h 1200"/>
                <a:gd name="T28" fmla="*/ 28 w 2208"/>
                <a:gd name="T29" fmla="*/ 17 h 1200"/>
                <a:gd name="T30" fmla="*/ 30 w 2208"/>
                <a:gd name="T31" fmla="*/ 12 h 1200"/>
                <a:gd name="T32" fmla="*/ 26 w 2208"/>
                <a:gd name="T33" fmla="*/ 9 h 1200"/>
                <a:gd name="T34" fmla="*/ 24 w 2208"/>
                <a:gd name="T35" fmla="*/ 6 h 1200"/>
                <a:gd name="T36" fmla="*/ 20 w 2208"/>
                <a:gd name="T37" fmla="*/ 3 h 1200"/>
                <a:gd name="T38" fmla="*/ 17 w 2208"/>
                <a:gd name="T39" fmla="*/ 1 h 1200"/>
                <a:gd name="T40" fmla="*/ 14 w 2208"/>
                <a:gd name="T41" fmla="*/ 0 h 1200"/>
                <a:gd name="T42" fmla="*/ 12 w 2208"/>
                <a:gd name="T43" fmla="*/ 1 h 120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208"/>
                <a:gd name="T67" fmla="*/ 0 h 1200"/>
                <a:gd name="T68" fmla="*/ 2208 w 2208"/>
                <a:gd name="T69" fmla="*/ 1200 h 120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208" h="1200">
                  <a:moveTo>
                    <a:pt x="912" y="48"/>
                  </a:moveTo>
                  <a:lnTo>
                    <a:pt x="624" y="96"/>
                  </a:lnTo>
                  <a:lnTo>
                    <a:pt x="336" y="96"/>
                  </a:lnTo>
                  <a:lnTo>
                    <a:pt x="144" y="288"/>
                  </a:lnTo>
                  <a:lnTo>
                    <a:pt x="0" y="480"/>
                  </a:lnTo>
                  <a:lnTo>
                    <a:pt x="96" y="624"/>
                  </a:lnTo>
                  <a:lnTo>
                    <a:pt x="192" y="768"/>
                  </a:lnTo>
                  <a:lnTo>
                    <a:pt x="48" y="864"/>
                  </a:lnTo>
                  <a:lnTo>
                    <a:pt x="96" y="1008"/>
                  </a:lnTo>
                  <a:lnTo>
                    <a:pt x="288" y="1008"/>
                  </a:lnTo>
                  <a:lnTo>
                    <a:pt x="576" y="1056"/>
                  </a:lnTo>
                  <a:lnTo>
                    <a:pt x="864" y="1104"/>
                  </a:lnTo>
                  <a:lnTo>
                    <a:pt x="1248" y="1104"/>
                  </a:lnTo>
                  <a:lnTo>
                    <a:pt x="1728" y="1104"/>
                  </a:lnTo>
                  <a:lnTo>
                    <a:pt x="2064" y="1200"/>
                  </a:lnTo>
                  <a:lnTo>
                    <a:pt x="2208" y="912"/>
                  </a:lnTo>
                  <a:lnTo>
                    <a:pt x="1872" y="672"/>
                  </a:lnTo>
                  <a:lnTo>
                    <a:pt x="1728" y="432"/>
                  </a:lnTo>
                  <a:lnTo>
                    <a:pt x="1488" y="240"/>
                  </a:lnTo>
                  <a:lnTo>
                    <a:pt x="1200" y="96"/>
                  </a:lnTo>
                  <a:lnTo>
                    <a:pt x="1008" y="0"/>
                  </a:lnTo>
                  <a:lnTo>
                    <a:pt x="912" y="48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128019" name="Picture 15"/>
            <p:cNvPicPr>
              <a:picLocks noChangeAspect="1" noChangeArrowheads="1"/>
            </p:cNvPicPr>
            <p:nvPr/>
          </p:nvPicPr>
          <p:blipFill>
            <a:blip r:embed="rId3"/>
            <a:srcRect l="58928" t="26779" r="34528" b="64655"/>
            <a:stretch>
              <a:fillRect/>
            </a:stretch>
          </p:blipFill>
          <p:spPr bwMode="auto">
            <a:xfrm>
              <a:off x="2496" y="2544"/>
              <a:ext cx="734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20" name="Picture 16"/>
            <p:cNvPicPr>
              <a:picLocks noChangeAspect="1" noChangeArrowheads="1"/>
            </p:cNvPicPr>
            <p:nvPr/>
          </p:nvPicPr>
          <p:blipFill>
            <a:blip r:embed="rId3"/>
            <a:srcRect l="76373" t="26208" r="9827" b="54501"/>
            <a:stretch>
              <a:fillRect/>
            </a:stretch>
          </p:blipFill>
          <p:spPr bwMode="auto">
            <a:xfrm>
              <a:off x="4896" y="2016"/>
              <a:ext cx="733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21" name="Picture 17"/>
            <p:cNvPicPr>
              <a:picLocks noChangeAspect="1" noChangeArrowheads="1"/>
            </p:cNvPicPr>
            <p:nvPr/>
          </p:nvPicPr>
          <p:blipFill>
            <a:blip r:embed="rId3"/>
            <a:srcRect l="58928" t="53619" r="29442" b="30136"/>
            <a:stretch>
              <a:fillRect/>
            </a:stretch>
          </p:blipFill>
          <p:spPr bwMode="auto">
            <a:xfrm>
              <a:off x="3888" y="3312"/>
              <a:ext cx="734" cy="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22" name="Picture 18"/>
            <p:cNvPicPr>
              <a:picLocks noChangeAspect="1" noChangeArrowheads="1"/>
            </p:cNvPicPr>
            <p:nvPr/>
          </p:nvPicPr>
          <p:blipFill>
            <a:blip r:embed="rId3"/>
            <a:srcRect l="58928" t="26208" r="9827" b="30136"/>
            <a:stretch>
              <a:fillRect/>
            </a:stretch>
          </p:blipFill>
          <p:spPr bwMode="auto">
            <a:xfrm>
              <a:off x="3264" y="816"/>
              <a:ext cx="642" cy="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8023" name="Picture 19"/>
            <p:cNvPicPr>
              <a:picLocks noChangeAspect="1" noChangeArrowheads="1"/>
            </p:cNvPicPr>
            <p:nvPr/>
          </p:nvPicPr>
          <p:blipFill>
            <a:blip r:embed="rId4">
              <a:lum contrast="12000"/>
            </a:blip>
            <a:srcRect l="12857" t="25873" r="54286" b="30318"/>
            <a:stretch>
              <a:fillRect/>
            </a:stretch>
          </p:blipFill>
          <p:spPr bwMode="auto">
            <a:xfrm>
              <a:off x="3504" y="1920"/>
              <a:ext cx="240" cy="2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8024" name="Oval 20"/>
            <p:cNvSpPr>
              <a:spLocks noChangeArrowheads="1"/>
            </p:cNvSpPr>
            <p:nvPr/>
          </p:nvSpPr>
          <p:spPr bwMode="auto">
            <a:xfrm>
              <a:off x="3648" y="2208"/>
              <a:ext cx="144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128002" name="Object 2"/>
          <p:cNvGraphicFramePr>
            <a:graphicFrameLocks noChangeAspect="1"/>
          </p:cNvGraphicFramePr>
          <p:nvPr/>
        </p:nvGraphicFramePr>
        <p:xfrm>
          <a:off x="7523163" y="4703763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5" name="Image File" r:id="rId5" imgW="1625400" imgH="1625400" progId="">
                  <p:embed/>
                </p:oleObj>
              </mc:Choice>
              <mc:Fallback>
                <p:oleObj name="Image File" r:id="rId5" imgW="1625400" imgH="16254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23163" y="4703763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003" name="Object 3"/>
          <p:cNvGraphicFramePr>
            <a:graphicFrameLocks noChangeAspect="1"/>
          </p:cNvGraphicFramePr>
          <p:nvPr/>
        </p:nvGraphicFramePr>
        <p:xfrm>
          <a:off x="4932363" y="4094163"/>
          <a:ext cx="9144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26" name="Image File" r:id="rId7" imgW="3251160" imgH="3251160" progId="">
                  <p:embed/>
                </p:oleObj>
              </mc:Choice>
              <mc:Fallback>
                <p:oleObj name="Image File" r:id="rId7" imgW="3251160" imgH="32511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2363" y="4094163"/>
                        <a:ext cx="9144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13" name="Line 23"/>
          <p:cNvSpPr>
            <a:spLocks noChangeShapeType="1"/>
          </p:cNvSpPr>
          <p:nvPr/>
        </p:nvSpPr>
        <p:spPr bwMode="auto">
          <a:xfrm flipH="1">
            <a:off x="5943600" y="4124325"/>
            <a:ext cx="842963" cy="14938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4" name="Text Box 24"/>
          <p:cNvSpPr txBox="1">
            <a:spLocks noChangeArrowheads="1"/>
          </p:cNvSpPr>
          <p:nvPr/>
        </p:nvSpPr>
        <p:spPr bwMode="auto">
          <a:xfrm>
            <a:off x="5038725" y="5608638"/>
            <a:ext cx="19780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How big is this set </a:t>
            </a:r>
          </a:p>
          <a:p>
            <a:r>
              <a:rPr lang="en-US" sz="1600"/>
              <a:t>in a perceptual space?</a:t>
            </a:r>
          </a:p>
        </p:txBody>
      </p:sp>
      <p:sp>
        <p:nvSpPr>
          <p:cNvPr id="128015" name="Line 25"/>
          <p:cNvSpPr>
            <a:spLocks noChangeShapeType="1"/>
          </p:cNvSpPr>
          <p:nvPr/>
        </p:nvSpPr>
        <p:spPr bwMode="auto">
          <a:xfrm flipH="1">
            <a:off x="965200" y="4154488"/>
            <a:ext cx="842963" cy="1493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016" name="Text Box 26"/>
          <p:cNvSpPr txBox="1">
            <a:spLocks noChangeArrowheads="1"/>
          </p:cNvSpPr>
          <p:nvPr/>
        </p:nvSpPr>
        <p:spPr bwMode="auto">
          <a:xfrm>
            <a:off x="0" y="5689600"/>
            <a:ext cx="17510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How big is this set </a:t>
            </a:r>
          </a:p>
          <a:p>
            <a:r>
              <a:rPr lang="en-US" sz="1600"/>
              <a:t>in a pixels space?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Freeform 18"/>
          <p:cNvSpPr>
            <a:spLocks/>
          </p:cNvSpPr>
          <p:nvPr/>
        </p:nvSpPr>
        <p:spPr bwMode="auto">
          <a:xfrm>
            <a:off x="2819400" y="2819400"/>
            <a:ext cx="4419600" cy="2209800"/>
          </a:xfrm>
          <a:custGeom>
            <a:avLst/>
            <a:gdLst>
              <a:gd name="T0" fmla="*/ 2147483647 w 2784"/>
              <a:gd name="T1" fmla="*/ 0 h 1392"/>
              <a:gd name="T2" fmla="*/ 2147483647 w 2784"/>
              <a:gd name="T3" fmla="*/ 0 h 1392"/>
              <a:gd name="T4" fmla="*/ 2147483647 w 2784"/>
              <a:gd name="T5" fmla="*/ 2147483647 h 1392"/>
              <a:gd name="T6" fmla="*/ 2147483647 w 2784"/>
              <a:gd name="T7" fmla="*/ 2147483647 h 1392"/>
              <a:gd name="T8" fmla="*/ 2147483647 w 2784"/>
              <a:gd name="T9" fmla="*/ 2147483647 h 1392"/>
              <a:gd name="T10" fmla="*/ 2147483647 w 2784"/>
              <a:gd name="T11" fmla="*/ 2147483647 h 1392"/>
              <a:gd name="T12" fmla="*/ 2147483647 w 2784"/>
              <a:gd name="T13" fmla="*/ 2147483647 h 1392"/>
              <a:gd name="T14" fmla="*/ 0 w 2784"/>
              <a:gd name="T15" fmla="*/ 2147483647 h 1392"/>
              <a:gd name="T16" fmla="*/ 2147483647 w 2784"/>
              <a:gd name="T17" fmla="*/ 2147483647 h 1392"/>
              <a:gd name="T18" fmla="*/ 2147483647 w 2784"/>
              <a:gd name="T19" fmla="*/ 2147483647 h 1392"/>
              <a:gd name="T20" fmla="*/ 2147483647 w 2784"/>
              <a:gd name="T21" fmla="*/ 2147483647 h 1392"/>
              <a:gd name="T22" fmla="*/ 2147483647 w 2784"/>
              <a:gd name="T23" fmla="*/ 2147483647 h 1392"/>
              <a:gd name="T24" fmla="*/ 2147483647 w 2784"/>
              <a:gd name="T25" fmla="*/ 2147483647 h 1392"/>
              <a:gd name="T26" fmla="*/ 2147483647 w 2784"/>
              <a:gd name="T27" fmla="*/ 2147483647 h 1392"/>
              <a:gd name="T28" fmla="*/ 2147483647 w 2784"/>
              <a:gd name="T29" fmla="*/ 2147483647 h 1392"/>
              <a:gd name="T30" fmla="*/ 2147483647 w 2784"/>
              <a:gd name="T31" fmla="*/ 2147483647 h 1392"/>
              <a:gd name="T32" fmla="*/ 2147483647 w 2784"/>
              <a:gd name="T33" fmla="*/ 2147483647 h 1392"/>
              <a:gd name="T34" fmla="*/ 2147483647 w 2784"/>
              <a:gd name="T35" fmla="*/ 2147483647 h 1392"/>
              <a:gd name="T36" fmla="*/ 2147483647 w 2784"/>
              <a:gd name="T37" fmla="*/ 2147483647 h 1392"/>
              <a:gd name="T38" fmla="*/ 2147483647 w 2784"/>
              <a:gd name="T39" fmla="*/ 2147483647 h 1392"/>
              <a:gd name="T40" fmla="*/ 2147483647 w 2784"/>
              <a:gd name="T41" fmla="*/ 2147483647 h 1392"/>
              <a:gd name="T42" fmla="*/ 2147483647 w 2784"/>
              <a:gd name="T43" fmla="*/ 2147483647 h 1392"/>
              <a:gd name="T44" fmla="*/ 2147483647 w 2784"/>
              <a:gd name="T45" fmla="*/ 2147483647 h 1392"/>
              <a:gd name="T46" fmla="*/ 2147483647 w 2784"/>
              <a:gd name="T47" fmla="*/ 2147483647 h 1392"/>
              <a:gd name="T48" fmla="*/ 2147483647 w 2784"/>
              <a:gd name="T49" fmla="*/ 2147483647 h 1392"/>
              <a:gd name="T50" fmla="*/ 2147483647 w 2784"/>
              <a:gd name="T51" fmla="*/ 2147483647 h 1392"/>
              <a:gd name="T52" fmla="*/ 2147483647 w 2784"/>
              <a:gd name="T53" fmla="*/ 2147483647 h 1392"/>
              <a:gd name="T54" fmla="*/ 2147483647 w 2784"/>
              <a:gd name="T55" fmla="*/ 0 h 139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784"/>
              <a:gd name="T85" fmla="*/ 0 h 1392"/>
              <a:gd name="T86" fmla="*/ 2784 w 2784"/>
              <a:gd name="T87" fmla="*/ 1392 h 139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784" h="1392">
                <a:moveTo>
                  <a:pt x="912" y="0"/>
                </a:moveTo>
                <a:lnTo>
                  <a:pt x="528" y="0"/>
                </a:lnTo>
                <a:lnTo>
                  <a:pt x="432" y="144"/>
                </a:lnTo>
                <a:lnTo>
                  <a:pt x="144" y="288"/>
                </a:lnTo>
                <a:lnTo>
                  <a:pt x="144" y="432"/>
                </a:lnTo>
                <a:lnTo>
                  <a:pt x="192" y="576"/>
                </a:lnTo>
                <a:lnTo>
                  <a:pt x="48" y="672"/>
                </a:lnTo>
                <a:lnTo>
                  <a:pt x="0" y="864"/>
                </a:lnTo>
                <a:lnTo>
                  <a:pt x="96" y="960"/>
                </a:lnTo>
                <a:lnTo>
                  <a:pt x="336" y="960"/>
                </a:lnTo>
                <a:lnTo>
                  <a:pt x="384" y="864"/>
                </a:lnTo>
                <a:lnTo>
                  <a:pt x="624" y="864"/>
                </a:lnTo>
                <a:lnTo>
                  <a:pt x="720" y="1056"/>
                </a:lnTo>
                <a:lnTo>
                  <a:pt x="816" y="1152"/>
                </a:lnTo>
                <a:lnTo>
                  <a:pt x="1200" y="1344"/>
                </a:lnTo>
                <a:lnTo>
                  <a:pt x="1584" y="1344"/>
                </a:lnTo>
                <a:lnTo>
                  <a:pt x="1872" y="1392"/>
                </a:lnTo>
                <a:lnTo>
                  <a:pt x="2208" y="1392"/>
                </a:lnTo>
                <a:lnTo>
                  <a:pt x="2304" y="1200"/>
                </a:lnTo>
                <a:lnTo>
                  <a:pt x="2544" y="1104"/>
                </a:lnTo>
                <a:lnTo>
                  <a:pt x="2736" y="912"/>
                </a:lnTo>
                <a:lnTo>
                  <a:pt x="2784" y="720"/>
                </a:lnTo>
                <a:lnTo>
                  <a:pt x="2592" y="528"/>
                </a:lnTo>
                <a:lnTo>
                  <a:pt x="2352" y="384"/>
                </a:lnTo>
                <a:lnTo>
                  <a:pt x="2016" y="192"/>
                </a:lnTo>
                <a:lnTo>
                  <a:pt x="1392" y="96"/>
                </a:lnTo>
                <a:lnTo>
                  <a:pt x="1104" y="96"/>
                </a:lnTo>
                <a:lnTo>
                  <a:pt x="912" y="0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29" name="Oval 9"/>
          <p:cNvSpPr>
            <a:spLocks noChangeArrowheads="1"/>
          </p:cNvSpPr>
          <p:nvPr/>
        </p:nvSpPr>
        <p:spPr bwMode="auto">
          <a:xfrm>
            <a:off x="3657600" y="31242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0" name="Line 10"/>
          <p:cNvSpPr>
            <a:spLocks noChangeShapeType="1"/>
          </p:cNvSpPr>
          <p:nvPr/>
        </p:nvSpPr>
        <p:spPr bwMode="auto">
          <a:xfrm>
            <a:off x="2971800" y="2743200"/>
            <a:ext cx="609600" cy="3810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1" name="Freeform 11"/>
          <p:cNvSpPr>
            <a:spLocks/>
          </p:cNvSpPr>
          <p:nvPr/>
        </p:nvSpPr>
        <p:spPr bwMode="auto">
          <a:xfrm>
            <a:off x="4267200" y="1600200"/>
            <a:ext cx="165100" cy="12192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2" name="Freeform 12"/>
          <p:cNvSpPr>
            <a:spLocks/>
          </p:cNvSpPr>
          <p:nvPr/>
        </p:nvSpPr>
        <p:spPr bwMode="auto">
          <a:xfrm>
            <a:off x="1447800" y="4572000"/>
            <a:ext cx="1752600" cy="1003300"/>
          </a:xfrm>
          <a:custGeom>
            <a:avLst/>
            <a:gdLst>
              <a:gd name="T0" fmla="*/ 0 w 1104"/>
              <a:gd name="T1" fmla="*/ 2147483647 h 776"/>
              <a:gd name="T2" fmla="*/ 2147483647 w 1104"/>
              <a:gd name="T3" fmla="*/ 2147483647 h 776"/>
              <a:gd name="T4" fmla="*/ 2147483647 w 1104"/>
              <a:gd name="T5" fmla="*/ 2147483647 h 776"/>
              <a:gd name="T6" fmla="*/ 2147483647 w 1104"/>
              <a:gd name="T7" fmla="*/ 2147483647 h 776"/>
              <a:gd name="T8" fmla="*/ 2147483647 w 1104"/>
              <a:gd name="T9" fmla="*/ 2147483647 h 776"/>
              <a:gd name="T10" fmla="*/ 2147483647 w 1104"/>
              <a:gd name="T11" fmla="*/ 2147483647 h 776"/>
              <a:gd name="T12" fmla="*/ 2147483647 w 1104"/>
              <a:gd name="T13" fmla="*/ 2147483647 h 776"/>
              <a:gd name="T14" fmla="*/ 2147483647 w 1104"/>
              <a:gd name="T15" fmla="*/ 2147483647 h 776"/>
              <a:gd name="T16" fmla="*/ 2147483647 w 1104"/>
              <a:gd name="T17" fmla="*/ 2147483647 h 776"/>
              <a:gd name="T18" fmla="*/ 2147483647 w 1104"/>
              <a:gd name="T19" fmla="*/ 2147483647 h 776"/>
              <a:gd name="T20" fmla="*/ 2147483647 w 1104"/>
              <a:gd name="T21" fmla="*/ 2147483647 h 776"/>
              <a:gd name="T22" fmla="*/ 2147483647 w 1104"/>
              <a:gd name="T23" fmla="*/ 0 h 7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776"/>
              <a:gd name="T38" fmla="*/ 1104 w 1104"/>
              <a:gd name="T39" fmla="*/ 776 h 7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04" h="776">
                <a:moveTo>
                  <a:pt x="0" y="768"/>
                </a:moveTo>
                <a:cubicBezTo>
                  <a:pt x="112" y="768"/>
                  <a:pt x="224" y="768"/>
                  <a:pt x="288" y="768"/>
                </a:cubicBezTo>
                <a:cubicBezTo>
                  <a:pt x="352" y="768"/>
                  <a:pt x="360" y="776"/>
                  <a:pt x="384" y="768"/>
                </a:cubicBezTo>
                <a:cubicBezTo>
                  <a:pt x="408" y="760"/>
                  <a:pt x="408" y="744"/>
                  <a:pt x="432" y="720"/>
                </a:cubicBezTo>
                <a:cubicBezTo>
                  <a:pt x="456" y="696"/>
                  <a:pt x="520" y="664"/>
                  <a:pt x="528" y="624"/>
                </a:cubicBezTo>
                <a:cubicBezTo>
                  <a:pt x="536" y="584"/>
                  <a:pt x="472" y="536"/>
                  <a:pt x="480" y="480"/>
                </a:cubicBezTo>
                <a:cubicBezTo>
                  <a:pt x="488" y="424"/>
                  <a:pt x="536" y="320"/>
                  <a:pt x="576" y="288"/>
                </a:cubicBezTo>
                <a:cubicBezTo>
                  <a:pt x="616" y="256"/>
                  <a:pt x="664" y="288"/>
                  <a:pt x="720" y="288"/>
                </a:cubicBezTo>
                <a:cubicBezTo>
                  <a:pt x="776" y="288"/>
                  <a:pt x="864" y="312"/>
                  <a:pt x="912" y="288"/>
                </a:cubicBezTo>
                <a:cubicBezTo>
                  <a:pt x="960" y="264"/>
                  <a:pt x="984" y="184"/>
                  <a:pt x="1008" y="144"/>
                </a:cubicBezTo>
                <a:cubicBezTo>
                  <a:pt x="1032" y="104"/>
                  <a:pt x="1040" y="72"/>
                  <a:pt x="1056" y="48"/>
                </a:cubicBezTo>
                <a:cubicBezTo>
                  <a:pt x="1072" y="24"/>
                  <a:pt x="1088" y="12"/>
                  <a:pt x="11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9033" name="Picture 15"/>
          <p:cNvPicPr>
            <a:picLocks noChangeAspect="1" noChangeArrowheads="1"/>
          </p:cNvPicPr>
          <p:nvPr/>
        </p:nvPicPr>
        <p:blipFill>
          <a:blip r:embed="rId3"/>
          <a:srcRect l="13391" t="27780" r="53874" b="30550"/>
          <a:stretch>
            <a:fillRect/>
          </a:stretch>
        </p:blipFill>
        <p:spPr bwMode="auto">
          <a:xfrm>
            <a:off x="1143000" y="1143000"/>
            <a:ext cx="1676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6"/>
          <p:cNvPicPr>
            <a:picLocks noChangeAspect="1" noChangeArrowheads="1"/>
          </p:cNvPicPr>
          <p:nvPr/>
        </p:nvPicPr>
        <p:blipFill>
          <a:blip r:embed="rId3"/>
          <a:srcRect l="58028" t="27780" r="9238" b="30550"/>
          <a:stretch>
            <a:fillRect/>
          </a:stretch>
        </p:blipFill>
        <p:spPr bwMode="auto">
          <a:xfrm>
            <a:off x="5334000" y="4343400"/>
            <a:ext cx="1295400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5" name="Picture 17"/>
          <p:cNvPicPr>
            <a:picLocks noChangeAspect="1" noChangeArrowheads="1"/>
          </p:cNvPicPr>
          <p:nvPr/>
        </p:nvPicPr>
        <p:blipFill>
          <a:blip r:embed="rId4"/>
          <a:srcRect l="58928" t="26208" r="9827" b="30136"/>
          <a:stretch>
            <a:fillRect/>
          </a:stretch>
        </p:blipFill>
        <p:spPr bwMode="auto">
          <a:xfrm>
            <a:off x="4495800" y="21336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6" name="Picture 19"/>
          <p:cNvPicPr>
            <a:picLocks noChangeAspect="1" noChangeArrowheads="1"/>
          </p:cNvPicPr>
          <p:nvPr/>
        </p:nvPicPr>
        <p:blipFill>
          <a:blip r:embed="rId5"/>
          <a:srcRect l="21730" t="8351" r="18753" b="12277"/>
          <a:stretch>
            <a:fillRect/>
          </a:stretch>
        </p:blipFill>
        <p:spPr bwMode="auto">
          <a:xfrm>
            <a:off x="7848600" y="5562600"/>
            <a:ext cx="1236663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7" name="Freeform 20"/>
          <p:cNvSpPr>
            <a:spLocks/>
          </p:cNvSpPr>
          <p:nvPr/>
        </p:nvSpPr>
        <p:spPr bwMode="auto">
          <a:xfrm rot="7051146">
            <a:off x="7250906" y="4407694"/>
            <a:ext cx="123825" cy="1519238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038" name="Text Box 21"/>
          <p:cNvSpPr txBox="1">
            <a:spLocks noChangeArrowheads="1"/>
          </p:cNvSpPr>
          <p:nvPr/>
        </p:nvSpPr>
        <p:spPr bwMode="auto">
          <a:xfrm>
            <a:off x="76200" y="3352800"/>
            <a:ext cx="28622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These trajectories are </a:t>
            </a:r>
          </a:p>
          <a:p>
            <a:r>
              <a:rPr lang="en-US"/>
              <a:t>more perceptually </a:t>
            </a:r>
          </a:p>
          <a:p>
            <a:r>
              <a:rPr lang="en-US"/>
              <a:t>salient</a:t>
            </a:r>
          </a:p>
        </p:txBody>
      </p:sp>
      <p:sp>
        <p:nvSpPr>
          <p:cNvPr id="129039" name="Rectangle 2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How to identify the set of equivalent textures?</a:t>
            </a:r>
          </a:p>
        </p:txBody>
      </p:sp>
      <p:pic>
        <p:nvPicPr>
          <p:cNvPr id="129040" name="Picture 23"/>
          <p:cNvPicPr>
            <a:picLocks noChangeAspect="1" noChangeArrowheads="1"/>
          </p:cNvPicPr>
          <p:nvPr/>
        </p:nvPicPr>
        <p:blipFill>
          <a:blip r:embed="rId6"/>
          <a:srcRect l="57439" t="26208" r="9827" b="30136"/>
          <a:stretch>
            <a:fillRect/>
          </a:stretch>
        </p:blipFill>
        <p:spPr bwMode="auto">
          <a:xfrm>
            <a:off x="3276600" y="4038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9026" name="Object 2"/>
          <p:cNvGraphicFramePr>
            <a:graphicFrameLocks noChangeAspect="1"/>
          </p:cNvGraphicFramePr>
          <p:nvPr/>
        </p:nvGraphicFramePr>
        <p:xfrm>
          <a:off x="228600" y="52578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9" name="Image File" r:id="rId7" imgW="3251160" imgH="3251160" progId="">
                  <p:embed/>
                </p:oleObj>
              </mc:Choice>
              <mc:Fallback>
                <p:oleObj name="Image File" r:id="rId7" imgW="3251160" imgH="32511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2578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41" name="Picture 25"/>
          <p:cNvPicPr>
            <a:picLocks noChangeAspect="1" noChangeArrowheads="1"/>
          </p:cNvPicPr>
          <p:nvPr/>
        </p:nvPicPr>
        <p:blipFill>
          <a:blip r:embed="rId9"/>
          <a:srcRect l="58928" t="26208" r="9827" b="30136"/>
          <a:stretch>
            <a:fillRect/>
          </a:stretch>
        </p:blipFill>
        <p:spPr bwMode="auto">
          <a:xfrm>
            <a:off x="6934200" y="2971800"/>
            <a:ext cx="1163638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42" name="Freeform 26"/>
          <p:cNvSpPr>
            <a:spLocks/>
          </p:cNvSpPr>
          <p:nvPr/>
        </p:nvSpPr>
        <p:spPr bwMode="auto">
          <a:xfrm rot="874438" flipH="1">
            <a:off x="6937375" y="1676400"/>
            <a:ext cx="76200" cy="1876425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29027" name="Object 3"/>
          <p:cNvGraphicFramePr>
            <a:graphicFrameLocks noChangeAspect="1"/>
          </p:cNvGraphicFramePr>
          <p:nvPr/>
        </p:nvGraphicFramePr>
        <p:xfrm>
          <a:off x="6858000" y="9144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50" name="Image File" r:id="rId10" imgW="1625400" imgH="1625400" progId="">
                  <p:embed/>
                </p:oleObj>
              </mc:Choice>
              <mc:Fallback>
                <p:oleObj name="Image File" r:id="rId10" imgW="1625400" imgH="1625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9144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9043" name="Picture 8"/>
          <p:cNvPicPr>
            <a:picLocks noChangeAspect="1" noChangeArrowheads="1"/>
          </p:cNvPicPr>
          <p:nvPr/>
        </p:nvPicPr>
        <p:blipFill>
          <a:blip r:embed="rId12"/>
          <a:srcRect l="58928" t="26208" r="9827" b="30136"/>
          <a:stretch>
            <a:fillRect/>
          </a:stretch>
        </p:blipFill>
        <p:spPr bwMode="auto">
          <a:xfrm>
            <a:off x="3733800" y="685800"/>
            <a:ext cx="1019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44" name="Text Box 28"/>
          <p:cNvSpPr txBox="1">
            <a:spLocks noChangeArrowheads="1"/>
          </p:cNvSpPr>
          <p:nvPr/>
        </p:nvSpPr>
        <p:spPr bwMode="auto">
          <a:xfrm>
            <a:off x="4572000" y="3810000"/>
            <a:ext cx="2087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This set is huge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/>
          <p:cNvPicPr>
            <a:picLocks noChangeAspect="1" noChangeArrowheads="1"/>
          </p:cNvPicPr>
          <p:nvPr/>
        </p:nvPicPr>
        <p:blipFill>
          <a:blip r:embed="rId2"/>
          <a:srcRect l="6851" t="20256" r="6851" b="18231"/>
          <a:stretch>
            <a:fillRect/>
          </a:stretch>
        </p:blipFill>
        <p:spPr bwMode="auto">
          <a:xfrm>
            <a:off x="1524000" y="1752600"/>
            <a:ext cx="609600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How to identify the set of equivalent textures?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Freeform 23"/>
          <p:cNvSpPr>
            <a:spLocks/>
          </p:cNvSpPr>
          <p:nvPr/>
        </p:nvSpPr>
        <p:spPr bwMode="auto">
          <a:xfrm>
            <a:off x="2971800" y="2362200"/>
            <a:ext cx="3581400" cy="3352800"/>
          </a:xfrm>
          <a:custGeom>
            <a:avLst/>
            <a:gdLst>
              <a:gd name="T0" fmla="*/ 2147483647 w 2256"/>
              <a:gd name="T1" fmla="*/ 2147483647 h 2112"/>
              <a:gd name="T2" fmla="*/ 2147483647 w 2256"/>
              <a:gd name="T3" fmla="*/ 2147483647 h 2112"/>
              <a:gd name="T4" fmla="*/ 2147483647 w 2256"/>
              <a:gd name="T5" fmla="*/ 2147483647 h 2112"/>
              <a:gd name="T6" fmla="*/ 2147483647 w 2256"/>
              <a:gd name="T7" fmla="*/ 2147483647 h 2112"/>
              <a:gd name="T8" fmla="*/ 2147483647 w 2256"/>
              <a:gd name="T9" fmla="*/ 2147483647 h 2112"/>
              <a:gd name="T10" fmla="*/ 0 w 2256"/>
              <a:gd name="T11" fmla="*/ 2147483647 h 2112"/>
              <a:gd name="T12" fmla="*/ 2147483647 w 2256"/>
              <a:gd name="T13" fmla="*/ 2147483647 h 2112"/>
              <a:gd name="T14" fmla="*/ 0 w 2256"/>
              <a:gd name="T15" fmla="*/ 2147483647 h 2112"/>
              <a:gd name="T16" fmla="*/ 0 w 2256"/>
              <a:gd name="T17" fmla="*/ 2147483647 h 2112"/>
              <a:gd name="T18" fmla="*/ 2147483647 w 2256"/>
              <a:gd name="T19" fmla="*/ 2147483647 h 2112"/>
              <a:gd name="T20" fmla="*/ 2147483647 w 2256"/>
              <a:gd name="T21" fmla="*/ 2147483647 h 2112"/>
              <a:gd name="T22" fmla="*/ 2147483647 w 2256"/>
              <a:gd name="T23" fmla="*/ 2147483647 h 2112"/>
              <a:gd name="T24" fmla="*/ 2147483647 w 2256"/>
              <a:gd name="T25" fmla="*/ 2147483647 h 2112"/>
              <a:gd name="T26" fmla="*/ 2147483647 w 2256"/>
              <a:gd name="T27" fmla="*/ 2147483647 h 2112"/>
              <a:gd name="T28" fmla="*/ 2147483647 w 2256"/>
              <a:gd name="T29" fmla="*/ 2147483647 h 2112"/>
              <a:gd name="T30" fmla="*/ 2147483647 w 2256"/>
              <a:gd name="T31" fmla="*/ 2147483647 h 2112"/>
              <a:gd name="T32" fmla="*/ 2147483647 w 2256"/>
              <a:gd name="T33" fmla="*/ 2147483647 h 2112"/>
              <a:gd name="T34" fmla="*/ 2147483647 w 2256"/>
              <a:gd name="T35" fmla="*/ 2147483647 h 2112"/>
              <a:gd name="T36" fmla="*/ 2147483647 w 2256"/>
              <a:gd name="T37" fmla="*/ 2147483647 h 2112"/>
              <a:gd name="T38" fmla="*/ 2147483647 w 2256"/>
              <a:gd name="T39" fmla="*/ 2147483647 h 2112"/>
              <a:gd name="T40" fmla="*/ 2147483647 w 2256"/>
              <a:gd name="T41" fmla="*/ 2147483647 h 2112"/>
              <a:gd name="T42" fmla="*/ 2147483647 w 2256"/>
              <a:gd name="T43" fmla="*/ 2147483647 h 2112"/>
              <a:gd name="T44" fmla="*/ 2147483647 w 2256"/>
              <a:gd name="T45" fmla="*/ 2147483647 h 2112"/>
              <a:gd name="T46" fmla="*/ 2147483647 w 2256"/>
              <a:gd name="T47" fmla="*/ 2147483647 h 2112"/>
              <a:gd name="T48" fmla="*/ 2147483647 w 2256"/>
              <a:gd name="T49" fmla="*/ 0 h 2112"/>
              <a:gd name="T50" fmla="*/ 2147483647 w 2256"/>
              <a:gd name="T51" fmla="*/ 2147483647 h 2112"/>
              <a:gd name="T52" fmla="*/ 2147483647 w 2256"/>
              <a:gd name="T53" fmla="*/ 2147483647 h 2112"/>
              <a:gd name="T54" fmla="*/ 2147483647 w 2256"/>
              <a:gd name="T55" fmla="*/ 2147483647 h 21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256"/>
              <a:gd name="T85" fmla="*/ 0 h 2112"/>
              <a:gd name="T86" fmla="*/ 2256 w 2256"/>
              <a:gd name="T87" fmla="*/ 2112 h 21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256" h="2112">
                <a:moveTo>
                  <a:pt x="624" y="432"/>
                </a:moveTo>
                <a:lnTo>
                  <a:pt x="288" y="720"/>
                </a:lnTo>
                <a:lnTo>
                  <a:pt x="240" y="960"/>
                </a:lnTo>
                <a:lnTo>
                  <a:pt x="96" y="1104"/>
                </a:lnTo>
                <a:lnTo>
                  <a:pt x="96" y="1248"/>
                </a:lnTo>
                <a:lnTo>
                  <a:pt x="0" y="1344"/>
                </a:lnTo>
                <a:lnTo>
                  <a:pt x="48" y="1536"/>
                </a:lnTo>
                <a:lnTo>
                  <a:pt x="0" y="1728"/>
                </a:lnTo>
                <a:lnTo>
                  <a:pt x="0" y="2016"/>
                </a:lnTo>
                <a:lnTo>
                  <a:pt x="192" y="2112"/>
                </a:lnTo>
                <a:lnTo>
                  <a:pt x="624" y="2016"/>
                </a:lnTo>
                <a:lnTo>
                  <a:pt x="912" y="1776"/>
                </a:lnTo>
                <a:lnTo>
                  <a:pt x="1200" y="1968"/>
                </a:lnTo>
                <a:lnTo>
                  <a:pt x="1296" y="1968"/>
                </a:lnTo>
                <a:lnTo>
                  <a:pt x="1440" y="1776"/>
                </a:lnTo>
                <a:lnTo>
                  <a:pt x="1680" y="1728"/>
                </a:lnTo>
                <a:lnTo>
                  <a:pt x="1872" y="1584"/>
                </a:lnTo>
                <a:lnTo>
                  <a:pt x="2064" y="1440"/>
                </a:lnTo>
                <a:lnTo>
                  <a:pt x="2256" y="1296"/>
                </a:lnTo>
                <a:lnTo>
                  <a:pt x="2256" y="960"/>
                </a:lnTo>
                <a:lnTo>
                  <a:pt x="2256" y="528"/>
                </a:lnTo>
                <a:lnTo>
                  <a:pt x="2256" y="240"/>
                </a:lnTo>
                <a:lnTo>
                  <a:pt x="2064" y="96"/>
                </a:lnTo>
                <a:lnTo>
                  <a:pt x="1920" y="96"/>
                </a:lnTo>
                <a:lnTo>
                  <a:pt x="1488" y="0"/>
                </a:lnTo>
                <a:lnTo>
                  <a:pt x="1152" y="144"/>
                </a:lnTo>
                <a:lnTo>
                  <a:pt x="816" y="288"/>
                </a:lnTo>
                <a:lnTo>
                  <a:pt x="624" y="432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7" name="Oval 3"/>
          <p:cNvSpPr>
            <a:spLocks noChangeArrowheads="1"/>
          </p:cNvSpPr>
          <p:nvPr/>
        </p:nvSpPr>
        <p:spPr bwMode="auto">
          <a:xfrm>
            <a:off x="40386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8" name="Line 4"/>
          <p:cNvSpPr>
            <a:spLocks noChangeShapeType="1"/>
          </p:cNvSpPr>
          <p:nvPr/>
        </p:nvSpPr>
        <p:spPr bwMode="auto">
          <a:xfrm>
            <a:off x="2590800" y="2514600"/>
            <a:ext cx="1447800" cy="1219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79" name="Freeform 5"/>
          <p:cNvSpPr>
            <a:spLocks/>
          </p:cNvSpPr>
          <p:nvPr/>
        </p:nvSpPr>
        <p:spPr bwMode="auto">
          <a:xfrm flipH="1">
            <a:off x="4114800" y="1600200"/>
            <a:ext cx="152400" cy="12192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80" name="Freeform 6"/>
          <p:cNvSpPr>
            <a:spLocks/>
          </p:cNvSpPr>
          <p:nvPr/>
        </p:nvSpPr>
        <p:spPr bwMode="auto">
          <a:xfrm>
            <a:off x="1524000" y="5638800"/>
            <a:ext cx="1600200" cy="850900"/>
          </a:xfrm>
          <a:custGeom>
            <a:avLst/>
            <a:gdLst>
              <a:gd name="T0" fmla="*/ 0 w 1104"/>
              <a:gd name="T1" fmla="*/ 2147483647 h 776"/>
              <a:gd name="T2" fmla="*/ 2147483647 w 1104"/>
              <a:gd name="T3" fmla="*/ 2147483647 h 776"/>
              <a:gd name="T4" fmla="*/ 2147483647 w 1104"/>
              <a:gd name="T5" fmla="*/ 2147483647 h 776"/>
              <a:gd name="T6" fmla="*/ 2147483647 w 1104"/>
              <a:gd name="T7" fmla="*/ 2147483647 h 776"/>
              <a:gd name="T8" fmla="*/ 2147483647 w 1104"/>
              <a:gd name="T9" fmla="*/ 2147483647 h 776"/>
              <a:gd name="T10" fmla="*/ 2147483647 w 1104"/>
              <a:gd name="T11" fmla="*/ 2147483647 h 776"/>
              <a:gd name="T12" fmla="*/ 2147483647 w 1104"/>
              <a:gd name="T13" fmla="*/ 2147483647 h 776"/>
              <a:gd name="T14" fmla="*/ 2147483647 w 1104"/>
              <a:gd name="T15" fmla="*/ 2147483647 h 776"/>
              <a:gd name="T16" fmla="*/ 2147483647 w 1104"/>
              <a:gd name="T17" fmla="*/ 2147483647 h 776"/>
              <a:gd name="T18" fmla="*/ 2147483647 w 1104"/>
              <a:gd name="T19" fmla="*/ 2147483647 h 776"/>
              <a:gd name="T20" fmla="*/ 2147483647 w 1104"/>
              <a:gd name="T21" fmla="*/ 2147483647 h 776"/>
              <a:gd name="T22" fmla="*/ 2147483647 w 1104"/>
              <a:gd name="T23" fmla="*/ 0 h 7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776"/>
              <a:gd name="T38" fmla="*/ 1104 w 1104"/>
              <a:gd name="T39" fmla="*/ 776 h 7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04" h="776">
                <a:moveTo>
                  <a:pt x="0" y="768"/>
                </a:moveTo>
                <a:cubicBezTo>
                  <a:pt x="112" y="768"/>
                  <a:pt x="224" y="768"/>
                  <a:pt x="288" y="768"/>
                </a:cubicBezTo>
                <a:cubicBezTo>
                  <a:pt x="352" y="768"/>
                  <a:pt x="360" y="776"/>
                  <a:pt x="384" y="768"/>
                </a:cubicBezTo>
                <a:cubicBezTo>
                  <a:pt x="408" y="760"/>
                  <a:pt x="408" y="744"/>
                  <a:pt x="432" y="720"/>
                </a:cubicBezTo>
                <a:cubicBezTo>
                  <a:pt x="456" y="696"/>
                  <a:pt x="520" y="664"/>
                  <a:pt x="528" y="624"/>
                </a:cubicBezTo>
                <a:cubicBezTo>
                  <a:pt x="536" y="584"/>
                  <a:pt x="472" y="536"/>
                  <a:pt x="480" y="480"/>
                </a:cubicBezTo>
                <a:cubicBezTo>
                  <a:pt x="488" y="424"/>
                  <a:pt x="536" y="320"/>
                  <a:pt x="576" y="288"/>
                </a:cubicBezTo>
                <a:cubicBezTo>
                  <a:pt x="616" y="256"/>
                  <a:pt x="664" y="288"/>
                  <a:pt x="720" y="288"/>
                </a:cubicBezTo>
                <a:cubicBezTo>
                  <a:pt x="776" y="288"/>
                  <a:pt x="864" y="312"/>
                  <a:pt x="912" y="288"/>
                </a:cubicBezTo>
                <a:cubicBezTo>
                  <a:pt x="960" y="264"/>
                  <a:pt x="984" y="184"/>
                  <a:pt x="1008" y="144"/>
                </a:cubicBezTo>
                <a:cubicBezTo>
                  <a:pt x="1032" y="104"/>
                  <a:pt x="1040" y="72"/>
                  <a:pt x="1056" y="48"/>
                </a:cubicBezTo>
                <a:cubicBezTo>
                  <a:pt x="1072" y="24"/>
                  <a:pt x="1088" y="12"/>
                  <a:pt x="11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1081" name="Picture 10"/>
          <p:cNvPicPr>
            <a:picLocks noChangeAspect="1" noChangeArrowheads="1"/>
          </p:cNvPicPr>
          <p:nvPr/>
        </p:nvPicPr>
        <p:blipFill>
          <a:blip r:embed="rId3"/>
          <a:srcRect l="21730" t="8351" r="18753" b="12277"/>
          <a:stretch>
            <a:fillRect/>
          </a:stretch>
        </p:blipFill>
        <p:spPr bwMode="auto">
          <a:xfrm>
            <a:off x="7848600" y="5562600"/>
            <a:ext cx="1236663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2" name="Freeform 11"/>
          <p:cNvSpPr>
            <a:spLocks/>
          </p:cNvSpPr>
          <p:nvPr/>
        </p:nvSpPr>
        <p:spPr bwMode="auto">
          <a:xfrm rot="7051146">
            <a:off x="6854031" y="4256882"/>
            <a:ext cx="207963" cy="19050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083" name="Text Box 12"/>
          <p:cNvSpPr txBox="1">
            <a:spLocks noChangeArrowheads="1"/>
          </p:cNvSpPr>
          <p:nvPr/>
        </p:nvSpPr>
        <p:spPr bwMode="auto">
          <a:xfrm>
            <a:off x="76200" y="3352800"/>
            <a:ext cx="286226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These trajectories are </a:t>
            </a:r>
          </a:p>
          <a:p>
            <a:r>
              <a:rPr lang="en-US"/>
              <a:t>more perceptually </a:t>
            </a:r>
          </a:p>
          <a:p>
            <a:r>
              <a:rPr lang="en-US"/>
              <a:t>salient</a:t>
            </a:r>
          </a:p>
        </p:txBody>
      </p:sp>
      <p:sp>
        <p:nvSpPr>
          <p:cNvPr id="131084" name="Rectangle 13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>
                <a:ea typeface="ＭＳ Ｐゴシック" pitchFamily="-84" charset="-128"/>
                <a:cs typeface="ＭＳ Ｐゴシック" pitchFamily="-84" charset="-128"/>
              </a:rPr>
              <a:t>How to identify the set of equivalent textures?</a:t>
            </a:r>
          </a:p>
        </p:txBody>
      </p:sp>
      <p:graphicFrame>
        <p:nvGraphicFramePr>
          <p:cNvPr id="131074" name="Object 2"/>
          <p:cNvGraphicFramePr>
            <a:graphicFrameLocks noChangeAspect="1"/>
          </p:cNvGraphicFramePr>
          <p:nvPr/>
        </p:nvGraphicFramePr>
        <p:xfrm>
          <a:off x="228600" y="54102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7" name="Image File" r:id="rId4" imgW="3251160" imgH="3251160" progId="">
                  <p:embed/>
                </p:oleObj>
              </mc:Choice>
              <mc:Fallback>
                <p:oleObj name="Image File" r:id="rId4" imgW="3251160" imgH="32511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4102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1085" name="Freeform 17"/>
          <p:cNvSpPr>
            <a:spLocks/>
          </p:cNvSpPr>
          <p:nvPr/>
        </p:nvSpPr>
        <p:spPr bwMode="auto">
          <a:xfrm rot="874438">
            <a:off x="6784975" y="1646238"/>
            <a:ext cx="155575" cy="1876425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1075" name="Object 3"/>
          <p:cNvGraphicFramePr>
            <a:graphicFrameLocks noChangeAspect="1"/>
          </p:cNvGraphicFramePr>
          <p:nvPr/>
        </p:nvGraphicFramePr>
        <p:xfrm>
          <a:off x="6858000" y="9144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98" name="Image File" r:id="rId6" imgW="1625400" imgH="1625400" progId="">
                  <p:embed/>
                </p:oleObj>
              </mc:Choice>
              <mc:Fallback>
                <p:oleObj name="Image File" r:id="rId6" imgW="1625400" imgH="1625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9144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1086" name="Picture 19"/>
          <p:cNvPicPr>
            <a:picLocks noChangeAspect="1" noChangeArrowheads="1"/>
          </p:cNvPicPr>
          <p:nvPr/>
        </p:nvPicPr>
        <p:blipFill>
          <a:blip r:embed="rId8"/>
          <a:srcRect l="58928" t="26208" r="9827" b="30136"/>
          <a:stretch>
            <a:fillRect/>
          </a:stretch>
        </p:blipFill>
        <p:spPr bwMode="auto">
          <a:xfrm>
            <a:off x="3733800" y="685800"/>
            <a:ext cx="1019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7" name="Picture 21"/>
          <p:cNvPicPr>
            <a:picLocks noChangeAspect="1" noChangeArrowheads="1"/>
          </p:cNvPicPr>
          <p:nvPr/>
        </p:nvPicPr>
        <p:blipFill>
          <a:blip r:embed="rId9"/>
          <a:srcRect l="12802" t="26208" r="54463" b="30136"/>
          <a:stretch>
            <a:fillRect/>
          </a:stretch>
        </p:blipFill>
        <p:spPr bwMode="auto">
          <a:xfrm>
            <a:off x="838200" y="990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8" name="Picture 22"/>
          <p:cNvPicPr>
            <a:picLocks noChangeAspect="1" noChangeArrowheads="1"/>
          </p:cNvPicPr>
          <p:nvPr/>
        </p:nvPicPr>
        <p:blipFill>
          <a:blip r:embed="rId9"/>
          <a:srcRect l="57439" t="26208" r="9827" b="30136"/>
          <a:stretch>
            <a:fillRect/>
          </a:stretch>
        </p:blipFill>
        <p:spPr bwMode="auto">
          <a:xfrm>
            <a:off x="4343400" y="2362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9" name="Picture 24"/>
          <p:cNvPicPr>
            <a:picLocks noChangeAspect="1" noChangeArrowheads="1"/>
          </p:cNvPicPr>
          <p:nvPr/>
        </p:nvPicPr>
        <p:blipFill>
          <a:blip r:embed="rId10"/>
          <a:srcRect l="57439" t="26208" r="9827" b="30136"/>
          <a:stretch>
            <a:fillRect/>
          </a:stretch>
        </p:blipFill>
        <p:spPr bwMode="auto">
          <a:xfrm>
            <a:off x="2743200" y="44958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0" name="Picture 25"/>
          <p:cNvPicPr>
            <a:picLocks noChangeAspect="1" noChangeArrowheads="1"/>
          </p:cNvPicPr>
          <p:nvPr/>
        </p:nvPicPr>
        <p:blipFill>
          <a:blip r:embed="rId11"/>
          <a:srcRect l="58928" t="26208" r="9827" b="30136"/>
          <a:stretch>
            <a:fillRect/>
          </a:stretch>
        </p:blipFill>
        <p:spPr bwMode="auto">
          <a:xfrm>
            <a:off x="5029200" y="4495800"/>
            <a:ext cx="1090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91" name="Picture 26"/>
          <p:cNvPicPr>
            <a:picLocks noChangeAspect="1" noChangeArrowheads="1"/>
          </p:cNvPicPr>
          <p:nvPr/>
        </p:nvPicPr>
        <p:blipFill>
          <a:blip r:embed="rId12"/>
          <a:srcRect l="57439" t="26208" r="9827" b="30136"/>
          <a:stretch>
            <a:fillRect/>
          </a:stretch>
        </p:blipFill>
        <p:spPr bwMode="auto">
          <a:xfrm>
            <a:off x="6781800" y="30480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Portilla and Simoncelli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561388" cy="4114800"/>
          </a:xfrm>
        </p:spPr>
        <p:txBody>
          <a:bodyPr/>
          <a:lstStyle/>
          <a:p>
            <a:pPr eaLnBrk="1" hangingPunct="1"/>
            <a:r>
              <a:rPr lang="en-US"/>
              <a:t>Parametric representation, based on Gaussian scale mixture prior model for images.</a:t>
            </a:r>
          </a:p>
          <a:p>
            <a:pPr eaLnBrk="1" hangingPunct="1"/>
            <a:r>
              <a:rPr lang="en-US"/>
              <a:t>About 1000 numbers to describe a texture.</a:t>
            </a:r>
          </a:p>
          <a:p>
            <a:pPr eaLnBrk="1" hangingPunct="1"/>
            <a:r>
              <a:rPr lang="en-US"/>
              <a:t>Ok results;  maybe as good as DeBonet.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Portilla and Simoncelli</a:t>
            </a:r>
          </a:p>
        </p:txBody>
      </p:sp>
      <p:graphicFrame>
        <p:nvGraphicFramePr>
          <p:cNvPr id="134146" name="Object 2"/>
          <p:cNvGraphicFramePr>
            <a:graphicFrameLocks noChangeAspect="1"/>
          </p:cNvGraphicFramePr>
          <p:nvPr/>
        </p:nvGraphicFramePr>
        <p:xfrm>
          <a:off x="228600" y="1905000"/>
          <a:ext cx="4419600" cy="368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4160" name="Image" r:id="rId4" imgW="7771429" imgH="6488889" progId="">
                  <p:embed/>
                </p:oleObj>
              </mc:Choice>
              <mc:Fallback>
                <p:oleObj name="Image" r:id="rId4" imgW="7771429" imgH="6488889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1905000"/>
                        <a:ext cx="4419600" cy="3689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414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1905000"/>
            <a:ext cx="4438650" cy="370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Portilla &amp; Simoncelli</a:t>
            </a:r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/>
          <a:srcRect l="51608" t="24982" r="6897" b="24068"/>
          <a:stretch>
            <a:fillRect/>
          </a:stretch>
        </p:blipFill>
        <p:spPr bwMode="auto">
          <a:xfrm>
            <a:off x="6129338" y="1447800"/>
            <a:ext cx="28956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196" name="Picture 4"/>
          <p:cNvPicPr>
            <a:picLocks noChangeAspect="1" noChangeArrowheads="1"/>
          </p:cNvPicPr>
          <p:nvPr/>
        </p:nvPicPr>
        <p:blipFill>
          <a:blip r:embed="rId3"/>
          <a:srcRect l="6851" t="24573" r="6851" b="25066"/>
          <a:stretch>
            <a:fillRect/>
          </a:stretch>
        </p:blipFill>
        <p:spPr bwMode="auto">
          <a:xfrm>
            <a:off x="33338" y="1447800"/>
            <a:ext cx="609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3644900" y="4114800"/>
            <a:ext cx="2332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Heeger &amp; Bergen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6281738" y="4114800"/>
            <a:ext cx="2786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Portilla &amp; Simoncelli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Freeform 2"/>
          <p:cNvSpPr>
            <a:spLocks/>
          </p:cNvSpPr>
          <p:nvPr/>
        </p:nvSpPr>
        <p:spPr bwMode="auto">
          <a:xfrm>
            <a:off x="2971800" y="2362200"/>
            <a:ext cx="3581400" cy="3352800"/>
          </a:xfrm>
          <a:custGeom>
            <a:avLst/>
            <a:gdLst>
              <a:gd name="T0" fmla="*/ 2147483647 w 2256"/>
              <a:gd name="T1" fmla="*/ 2147483647 h 2112"/>
              <a:gd name="T2" fmla="*/ 2147483647 w 2256"/>
              <a:gd name="T3" fmla="*/ 2147483647 h 2112"/>
              <a:gd name="T4" fmla="*/ 2147483647 w 2256"/>
              <a:gd name="T5" fmla="*/ 2147483647 h 2112"/>
              <a:gd name="T6" fmla="*/ 2147483647 w 2256"/>
              <a:gd name="T7" fmla="*/ 2147483647 h 2112"/>
              <a:gd name="T8" fmla="*/ 2147483647 w 2256"/>
              <a:gd name="T9" fmla="*/ 2147483647 h 2112"/>
              <a:gd name="T10" fmla="*/ 0 w 2256"/>
              <a:gd name="T11" fmla="*/ 2147483647 h 2112"/>
              <a:gd name="T12" fmla="*/ 2147483647 w 2256"/>
              <a:gd name="T13" fmla="*/ 2147483647 h 2112"/>
              <a:gd name="T14" fmla="*/ 0 w 2256"/>
              <a:gd name="T15" fmla="*/ 2147483647 h 2112"/>
              <a:gd name="T16" fmla="*/ 0 w 2256"/>
              <a:gd name="T17" fmla="*/ 2147483647 h 2112"/>
              <a:gd name="T18" fmla="*/ 2147483647 w 2256"/>
              <a:gd name="T19" fmla="*/ 2147483647 h 2112"/>
              <a:gd name="T20" fmla="*/ 2147483647 w 2256"/>
              <a:gd name="T21" fmla="*/ 2147483647 h 2112"/>
              <a:gd name="T22" fmla="*/ 2147483647 w 2256"/>
              <a:gd name="T23" fmla="*/ 2147483647 h 2112"/>
              <a:gd name="T24" fmla="*/ 2147483647 w 2256"/>
              <a:gd name="T25" fmla="*/ 2147483647 h 2112"/>
              <a:gd name="T26" fmla="*/ 2147483647 w 2256"/>
              <a:gd name="T27" fmla="*/ 2147483647 h 2112"/>
              <a:gd name="T28" fmla="*/ 2147483647 w 2256"/>
              <a:gd name="T29" fmla="*/ 2147483647 h 2112"/>
              <a:gd name="T30" fmla="*/ 2147483647 w 2256"/>
              <a:gd name="T31" fmla="*/ 2147483647 h 2112"/>
              <a:gd name="T32" fmla="*/ 2147483647 w 2256"/>
              <a:gd name="T33" fmla="*/ 2147483647 h 2112"/>
              <a:gd name="T34" fmla="*/ 2147483647 w 2256"/>
              <a:gd name="T35" fmla="*/ 2147483647 h 2112"/>
              <a:gd name="T36" fmla="*/ 2147483647 w 2256"/>
              <a:gd name="T37" fmla="*/ 2147483647 h 2112"/>
              <a:gd name="T38" fmla="*/ 2147483647 w 2256"/>
              <a:gd name="T39" fmla="*/ 2147483647 h 2112"/>
              <a:gd name="T40" fmla="*/ 2147483647 w 2256"/>
              <a:gd name="T41" fmla="*/ 2147483647 h 2112"/>
              <a:gd name="T42" fmla="*/ 2147483647 w 2256"/>
              <a:gd name="T43" fmla="*/ 2147483647 h 2112"/>
              <a:gd name="T44" fmla="*/ 2147483647 w 2256"/>
              <a:gd name="T45" fmla="*/ 2147483647 h 2112"/>
              <a:gd name="T46" fmla="*/ 2147483647 w 2256"/>
              <a:gd name="T47" fmla="*/ 2147483647 h 2112"/>
              <a:gd name="T48" fmla="*/ 2147483647 w 2256"/>
              <a:gd name="T49" fmla="*/ 0 h 2112"/>
              <a:gd name="T50" fmla="*/ 2147483647 w 2256"/>
              <a:gd name="T51" fmla="*/ 2147483647 h 2112"/>
              <a:gd name="T52" fmla="*/ 2147483647 w 2256"/>
              <a:gd name="T53" fmla="*/ 2147483647 h 2112"/>
              <a:gd name="T54" fmla="*/ 2147483647 w 2256"/>
              <a:gd name="T55" fmla="*/ 2147483647 h 211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2256"/>
              <a:gd name="T85" fmla="*/ 0 h 2112"/>
              <a:gd name="T86" fmla="*/ 2256 w 2256"/>
              <a:gd name="T87" fmla="*/ 2112 h 211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2256" h="2112">
                <a:moveTo>
                  <a:pt x="624" y="432"/>
                </a:moveTo>
                <a:lnTo>
                  <a:pt x="288" y="720"/>
                </a:lnTo>
                <a:lnTo>
                  <a:pt x="240" y="960"/>
                </a:lnTo>
                <a:lnTo>
                  <a:pt x="96" y="1104"/>
                </a:lnTo>
                <a:lnTo>
                  <a:pt x="96" y="1248"/>
                </a:lnTo>
                <a:lnTo>
                  <a:pt x="0" y="1344"/>
                </a:lnTo>
                <a:lnTo>
                  <a:pt x="48" y="1536"/>
                </a:lnTo>
                <a:lnTo>
                  <a:pt x="0" y="1728"/>
                </a:lnTo>
                <a:lnTo>
                  <a:pt x="0" y="2016"/>
                </a:lnTo>
                <a:lnTo>
                  <a:pt x="192" y="2112"/>
                </a:lnTo>
                <a:lnTo>
                  <a:pt x="624" y="2016"/>
                </a:lnTo>
                <a:lnTo>
                  <a:pt x="912" y="1776"/>
                </a:lnTo>
                <a:lnTo>
                  <a:pt x="1200" y="1968"/>
                </a:lnTo>
                <a:lnTo>
                  <a:pt x="1296" y="1968"/>
                </a:lnTo>
                <a:lnTo>
                  <a:pt x="1440" y="1776"/>
                </a:lnTo>
                <a:lnTo>
                  <a:pt x="1680" y="1728"/>
                </a:lnTo>
                <a:lnTo>
                  <a:pt x="1872" y="1584"/>
                </a:lnTo>
                <a:lnTo>
                  <a:pt x="2064" y="1440"/>
                </a:lnTo>
                <a:lnTo>
                  <a:pt x="2256" y="1296"/>
                </a:lnTo>
                <a:lnTo>
                  <a:pt x="2256" y="960"/>
                </a:lnTo>
                <a:lnTo>
                  <a:pt x="2256" y="528"/>
                </a:lnTo>
                <a:lnTo>
                  <a:pt x="2256" y="240"/>
                </a:lnTo>
                <a:lnTo>
                  <a:pt x="2064" y="96"/>
                </a:lnTo>
                <a:lnTo>
                  <a:pt x="1920" y="96"/>
                </a:lnTo>
                <a:lnTo>
                  <a:pt x="1488" y="0"/>
                </a:lnTo>
                <a:lnTo>
                  <a:pt x="1152" y="144"/>
                </a:lnTo>
                <a:lnTo>
                  <a:pt x="816" y="288"/>
                </a:lnTo>
                <a:lnTo>
                  <a:pt x="624" y="432"/>
                </a:lnTo>
                <a:close/>
              </a:path>
            </a:pathLst>
          </a:custGeom>
          <a:solidFill>
            <a:srgbClr val="FFFF66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1" name="Oval 3"/>
          <p:cNvSpPr>
            <a:spLocks noChangeArrowheads="1"/>
          </p:cNvSpPr>
          <p:nvPr/>
        </p:nvSpPr>
        <p:spPr bwMode="auto">
          <a:xfrm>
            <a:off x="4038600" y="3733800"/>
            <a:ext cx="152400" cy="1524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2" name="Line 4"/>
          <p:cNvSpPr>
            <a:spLocks noChangeShapeType="1"/>
          </p:cNvSpPr>
          <p:nvPr/>
        </p:nvSpPr>
        <p:spPr bwMode="auto">
          <a:xfrm>
            <a:off x="2590800" y="2514600"/>
            <a:ext cx="1447800" cy="12192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3" name="Freeform 5"/>
          <p:cNvSpPr>
            <a:spLocks/>
          </p:cNvSpPr>
          <p:nvPr/>
        </p:nvSpPr>
        <p:spPr bwMode="auto">
          <a:xfrm flipH="1">
            <a:off x="4495800" y="1219200"/>
            <a:ext cx="152400" cy="1219200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4" name="Freeform 6"/>
          <p:cNvSpPr>
            <a:spLocks/>
          </p:cNvSpPr>
          <p:nvPr/>
        </p:nvSpPr>
        <p:spPr bwMode="auto">
          <a:xfrm>
            <a:off x="1524000" y="5638800"/>
            <a:ext cx="1600200" cy="850900"/>
          </a:xfrm>
          <a:custGeom>
            <a:avLst/>
            <a:gdLst>
              <a:gd name="T0" fmla="*/ 0 w 1104"/>
              <a:gd name="T1" fmla="*/ 2147483647 h 776"/>
              <a:gd name="T2" fmla="*/ 2147483647 w 1104"/>
              <a:gd name="T3" fmla="*/ 2147483647 h 776"/>
              <a:gd name="T4" fmla="*/ 2147483647 w 1104"/>
              <a:gd name="T5" fmla="*/ 2147483647 h 776"/>
              <a:gd name="T6" fmla="*/ 2147483647 w 1104"/>
              <a:gd name="T7" fmla="*/ 2147483647 h 776"/>
              <a:gd name="T8" fmla="*/ 2147483647 w 1104"/>
              <a:gd name="T9" fmla="*/ 2147483647 h 776"/>
              <a:gd name="T10" fmla="*/ 2147483647 w 1104"/>
              <a:gd name="T11" fmla="*/ 2147483647 h 776"/>
              <a:gd name="T12" fmla="*/ 2147483647 w 1104"/>
              <a:gd name="T13" fmla="*/ 2147483647 h 776"/>
              <a:gd name="T14" fmla="*/ 2147483647 w 1104"/>
              <a:gd name="T15" fmla="*/ 2147483647 h 776"/>
              <a:gd name="T16" fmla="*/ 2147483647 w 1104"/>
              <a:gd name="T17" fmla="*/ 2147483647 h 776"/>
              <a:gd name="T18" fmla="*/ 2147483647 w 1104"/>
              <a:gd name="T19" fmla="*/ 2147483647 h 776"/>
              <a:gd name="T20" fmla="*/ 2147483647 w 1104"/>
              <a:gd name="T21" fmla="*/ 2147483647 h 776"/>
              <a:gd name="T22" fmla="*/ 2147483647 w 1104"/>
              <a:gd name="T23" fmla="*/ 0 h 77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04"/>
              <a:gd name="T37" fmla="*/ 0 h 776"/>
              <a:gd name="T38" fmla="*/ 1104 w 1104"/>
              <a:gd name="T39" fmla="*/ 776 h 77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04" h="776">
                <a:moveTo>
                  <a:pt x="0" y="768"/>
                </a:moveTo>
                <a:cubicBezTo>
                  <a:pt x="112" y="768"/>
                  <a:pt x="224" y="768"/>
                  <a:pt x="288" y="768"/>
                </a:cubicBezTo>
                <a:cubicBezTo>
                  <a:pt x="352" y="768"/>
                  <a:pt x="360" y="776"/>
                  <a:pt x="384" y="768"/>
                </a:cubicBezTo>
                <a:cubicBezTo>
                  <a:pt x="408" y="760"/>
                  <a:pt x="408" y="744"/>
                  <a:pt x="432" y="720"/>
                </a:cubicBezTo>
                <a:cubicBezTo>
                  <a:pt x="456" y="696"/>
                  <a:pt x="520" y="664"/>
                  <a:pt x="528" y="624"/>
                </a:cubicBezTo>
                <a:cubicBezTo>
                  <a:pt x="536" y="584"/>
                  <a:pt x="472" y="536"/>
                  <a:pt x="480" y="480"/>
                </a:cubicBezTo>
                <a:cubicBezTo>
                  <a:pt x="488" y="424"/>
                  <a:pt x="536" y="320"/>
                  <a:pt x="576" y="288"/>
                </a:cubicBezTo>
                <a:cubicBezTo>
                  <a:pt x="616" y="256"/>
                  <a:pt x="664" y="288"/>
                  <a:pt x="720" y="288"/>
                </a:cubicBezTo>
                <a:cubicBezTo>
                  <a:pt x="776" y="288"/>
                  <a:pt x="864" y="312"/>
                  <a:pt x="912" y="288"/>
                </a:cubicBezTo>
                <a:cubicBezTo>
                  <a:pt x="960" y="264"/>
                  <a:pt x="984" y="184"/>
                  <a:pt x="1008" y="144"/>
                </a:cubicBezTo>
                <a:cubicBezTo>
                  <a:pt x="1032" y="104"/>
                  <a:pt x="1040" y="72"/>
                  <a:pt x="1056" y="48"/>
                </a:cubicBezTo>
                <a:cubicBezTo>
                  <a:pt x="1072" y="24"/>
                  <a:pt x="1088" y="12"/>
                  <a:pt x="1104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7225" name="Picture 7"/>
          <p:cNvPicPr>
            <a:picLocks noChangeAspect="1" noChangeArrowheads="1"/>
          </p:cNvPicPr>
          <p:nvPr/>
        </p:nvPicPr>
        <p:blipFill>
          <a:blip r:embed="rId3"/>
          <a:srcRect l="21730" t="8351" r="18753" b="12277"/>
          <a:stretch>
            <a:fillRect/>
          </a:stretch>
        </p:blipFill>
        <p:spPr bwMode="auto">
          <a:xfrm>
            <a:off x="7848600" y="5562600"/>
            <a:ext cx="1236663" cy="123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6" name="Freeform 8"/>
          <p:cNvSpPr>
            <a:spLocks/>
          </p:cNvSpPr>
          <p:nvPr/>
        </p:nvSpPr>
        <p:spPr bwMode="auto">
          <a:xfrm rot="7051146">
            <a:off x="6942932" y="4691856"/>
            <a:ext cx="80962" cy="1914525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7227" name="Text Box 9"/>
          <p:cNvSpPr txBox="1">
            <a:spLocks noChangeArrowheads="1"/>
          </p:cNvSpPr>
          <p:nvPr/>
        </p:nvSpPr>
        <p:spPr bwMode="auto">
          <a:xfrm>
            <a:off x="0" y="3486150"/>
            <a:ext cx="34178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Now they look good, but maybe</a:t>
            </a:r>
          </a:p>
          <a:p>
            <a:r>
              <a:rPr lang="en-US"/>
              <a:t>they look too good…</a:t>
            </a:r>
          </a:p>
        </p:txBody>
      </p:sp>
      <p:sp>
        <p:nvSpPr>
          <p:cNvPr id="13722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411163"/>
          </a:xfrm>
          <a:noFill/>
        </p:spPr>
        <p:txBody>
          <a:bodyPr/>
          <a:lstStyle/>
          <a:p>
            <a:r>
              <a:rPr lang="en-US" sz="1800"/>
              <a:t>How to identify the set of equivalent textures?</a:t>
            </a:r>
          </a:p>
        </p:txBody>
      </p:sp>
      <p:graphicFrame>
        <p:nvGraphicFramePr>
          <p:cNvPr id="137218" name="Object 2"/>
          <p:cNvGraphicFramePr>
            <a:graphicFrameLocks noChangeAspect="1"/>
          </p:cNvGraphicFramePr>
          <p:nvPr/>
        </p:nvGraphicFramePr>
        <p:xfrm>
          <a:off x="228600" y="54102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1" name="Image File" r:id="rId4" imgW="3251160" imgH="3251160" progId="">
                  <p:embed/>
                </p:oleObj>
              </mc:Choice>
              <mc:Fallback>
                <p:oleObj name="Image File" r:id="rId4" imgW="3251160" imgH="32511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54102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7229" name="Freeform 12"/>
          <p:cNvSpPr>
            <a:spLocks/>
          </p:cNvSpPr>
          <p:nvPr/>
        </p:nvSpPr>
        <p:spPr bwMode="auto">
          <a:xfrm rot="874438">
            <a:off x="6781800" y="1219200"/>
            <a:ext cx="234950" cy="1706563"/>
          </a:xfrm>
          <a:custGeom>
            <a:avLst/>
            <a:gdLst>
              <a:gd name="T0" fmla="*/ 2147483647 w 104"/>
              <a:gd name="T1" fmla="*/ 0 h 816"/>
              <a:gd name="T2" fmla="*/ 2147483647 w 104"/>
              <a:gd name="T3" fmla="*/ 2147483647 h 816"/>
              <a:gd name="T4" fmla="*/ 2147483647 w 104"/>
              <a:gd name="T5" fmla="*/ 2147483647 h 816"/>
              <a:gd name="T6" fmla="*/ 2147483647 w 104"/>
              <a:gd name="T7" fmla="*/ 2147483647 h 816"/>
              <a:gd name="T8" fmla="*/ 2147483647 w 104"/>
              <a:gd name="T9" fmla="*/ 2147483647 h 816"/>
              <a:gd name="T10" fmla="*/ 2147483647 w 104"/>
              <a:gd name="T11" fmla="*/ 2147483647 h 816"/>
              <a:gd name="T12" fmla="*/ 2147483647 w 104"/>
              <a:gd name="T13" fmla="*/ 2147483647 h 816"/>
              <a:gd name="T14" fmla="*/ 2147483647 w 104"/>
              <a:gd name="T15" fmla="*/ 2147483647 h 816"/>
              <a:gd name="T16" fmla="*/ 2147483647 w 104"/>
              <a:gd name="T17" fmla="*/ 2147483647 h 8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4"/>
              <a:gd name="T28" fmla="*/ 0 h 816"/>
              <a:gd name="T29" fmla="*/ 104 w 104"/>
              <a:gd name="T30" fmla="*/ 816 h 8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4" h="816">
                <a:moveTo>
                  <a:pt x="104" y="0"/>
                </a:moveTo>
                <a:cubicBezTo>
                  <a:pt x="60" y="32"/>
                  <a:pt x="16" y="64"/>
                  <a:pt x="8" y="96"/>
                </a:cubicBezTo>
                <a:cubicBezTo>
                  <a:pt x="0" y="128"/>
                  <a:pt x="40" y="152"/>
                  <a:pt x="56" y="192"/>
                </a:cubicBezTo>
                <a:cubicBezTo>
                  <a:pt x="72" y="232"/>
                  <a:pt x="104" y="296"/>
                  <a:pt x="104" y="336"/>
                </a:cubicBezTo>
                <a:cubicBezTo>
                  <a:pt x="104" y="376"/>
                  <a:pt x="72" y="408"/>
                  <a:pt x="56" y="432"/>
                </a:cubicBezTo>
                <a:cubicBezTo>
                  <a:pt x="40" y="456"/>
                  <a:pt x="16" y="448"/>
                  <a:pt x="8" y="480"/>
                </a:cubicBezTo>
                <a:cubicBezTo>
                  <a:pt x="0" y="512"/>
                  <a:pt x="0" y="584"/>
                  <a:pt x="8" y="624"/>
                </a:cubicBezTo>
                <a:cubicBezTo>
                  <a:pt x="16" y="664"/>
                  <a:pt x="56" y="688"/>
                  <a:pt x="56" y="720"/>
                </a:cubicBezTo>
                <a:cubicBezTo>
                  <a:pt x="56" y="752"/>
                  <a:pt x="16" y="800"/>
                  <a:pt x="8" y="816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arrow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37219" name="Object 3"/>
          <p:cNvGraphicFramePr>
            <a:graphicFrameLocks noChangeAspect="1"/>
          </p:cNvGraphicFramePr>
          <p:nvPr/>
        </p:nvGraphicFramePr>
        <p:xfrm>
          <a:off x="6858000" y="914400"/>
          <a:ext cx="12192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42" name="Image File" r:id="rId6" imgW="1625400" imgH="1625400" progId="">
                  <p:embed/>
                </p:oleObj>
              </mc:Choice>
              <mc:Fallback>
                <p:oleObj name="Image File" r:id="rId6" imgW="1625400" imgH="16254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0" y="914400"/>
                        <a:ext cx="1219200" cy="121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7230" name="Picture 14"/>
          <p:cNvPicPr>
            <a:picLocks noChangeAspect="1" noChangeArrowheads="1"/>
          </p:cNvPicPr>
          <p:nvPr/>
        </p:nvPicPr>
        <p:blipFill>
          <a:blip r:embed="rId8"/>
          <a:srcRect l="58928" t="26208" r="9827" b="30136"/>
          <a:stretch>
            <a:fillRect/>
          </a:stretch>
        </p:blipFill>
        <p:spPr bwMode="auto">
          <a:xfrm>
            <a:off x="3733800" y="685800"/>
            <a:ext cx="10191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1" name="Picture 15"/>
          <p:cNvPicPr>
            <a:picLocks noChangeAspect="1" noChangeArrowheads="1"/>
          </p:cNvPicPr>
          <p:nvPr/>
        </p:nvPicPr>
        <p:blipFill>
          <a:blip r:embed="rId9"/>
          <a:srcRect l="12802" t="26208" r="54463" b="30136"/>
          <a:stretch>
            <a:fillRect/>
          </a:stretch>
        </p:blipFill>
        <p:spPr bwMode="auto">
          <a:xfrm>
            <a:off x="838200" y="990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2" name="Picture 20"/>
          <p:cNvPicPr>
            <a:picLocks noChangeAspect="1" noChangeArrowheads="1"/>
          </p:cNvPicPr>
          <p:nvPr/>
        </p:nvPicPr>
        <p:blipFill>
          <a:blip r:embed="rId10"/>
          <a:srcRect l="58928" t="26208" r="9827" b="30136"/>
          <a:stretch>
            <a:fillRect/>
          </a:stretch>
        </p:blipFill>
        <p:spPr bwMode="auto">
          <a:xfrm>
            <a:off x="4343400" y="2438400"/>
            <a:ext cx="109061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3" name="Picture 21"/>
          <p:cNvPicPr>
            <a:picLocks noChangeAspect="1" noChangeArrowheads="1"/>
          </p:cNvPicPr>
          <p:nvPr/>
        </p:nvPicPr>
        <p:blipFill>
          <a:blip r:embed="rId11"/>
          <a:srcRect l="57439" t="26208" r="9827" b="30136"/>
          <a:stretch>
            <a:fillRect/>
          </a:stretch>
        </p:blipFill>
        <p:spPr bwMode="auto">
          <a:xfrm>
            <a:off x="6019800" y="2895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4" name="Picture 22"/>
          <p:cNvPicPr>
            <a:picLocks noChangeAspect="1" noChangeArrowheads="1"/>
          </p:cNvPicPr>
          <p:nvPr/>
        </p:nvPicPr>
        <p:blipFill>
          <a:blip r:embed="rId12"/>
          <a:srcRect l="57439" t="26208" r="9827" b="30136"/>
          <a:stretch>
            <a:fillRect/>
          </a:stretch>
        </p:blipFill>
        <p:spPr bwMode="auto">
          <a:xfrm>
            <a:off x="2819400" y="4419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5" name="Picture 23"/>
          <p:cNvPicPr>
            <a:picLocks noChangeAspect="1" noChangeArrowheads="1"/>
          </p:cNvPicPr>
          <p:nvPr/>
        </p:nvPicPr>
        <p:blipFill>
          <a:blip r:embed="rId13"/>
          <a:srcRect l="57439" t="26208" r="9827" b="30136"/>
          <a:stretch>
            <a:fillRect/>
          </a:stretch>
        </p:blipFill>
        <p:spPr bwMode="auto">
          <a:xfrm rot="10800000">
            <a:off x="4953000" y="44196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36" name="Text Box 24"/>
          <p:cNvSpPr txBox="1">
            <a:spLocks noChangeArrowheads="1"/>
          </p:cNvSpPr>
          <p:nvPr/>
        </p:nvSpPr>
        <p:spPr bwMode="auto">
          <a:xfrm>
            <a:off x="3962400" y="6400800"/>
            <a:ext cx="2786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Portilla &amp; Simoncelli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/>
          </p:cNvPicPr>
          <p:nvPr/>
        </p:nvPicPr>
        <p:blipFill>
          <a:blip r:embed="rId2"/>
          <a:srcRect b="15656"/>
          <a:stretch>
            <a:fillRect/>
          </a:stretch>
        </p:blipFill>
        <p:spPr bwMode="auto">
          <a:xfrm>
            <a:off x="152400" y="2976563"/>
            <a:ext cx="8818563" cy="272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903788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5426075" y="0"/>
            <a:ext cx="37179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Journal of Vision </a:t>
            </a:r>
            <a:br>
              <a:rPr lang="en-US"/>
            </a:br>
            <a:r>
              <a:rPr lang="en-US"/>
              <a:t>November 19, 2009 vol. 9 no. 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Texture Synthesis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4648200"/>
            <a:ext cx="8561388" cy="2057400"/>
          </a:xfrm>
        </p:spPr>
        <p:txBody>
          <a:bodyPr/>
          <a:lstStyle/>
          <a:p>
            <a:pPr eaLnBrk="1" hangingPunct="1">
              <a:spcBef>
                <a:spcPts val="513"/>
              </a:spcBef>
              <a:buFontTx/>
              <a:buNone/>
            </a:pPr>
            <a:r>
              <a:rPr lang="en-GB" sz="2900" smtClean="0"/>
              <a:t>Given a finite sample of some texture, the goal is to synthesize other samples from that same texture</a:t>
            </a:r>
          </a:p>
          <a:p>
            <a:pPr lvl="1" eaLnBrk="1" hangingPunct="1">
              <a:spcBef>
                <a:spcPct val="0"/>
              </a:spcBef>
              <a:spcAft>
                <a:spcPts val="1125"/>
              </a:spcAft>
            </a:pPr>
            <a:r>
              <a:rPr lang="en-GB" sz="2400" smtClean="0"/>
              <a:t>The sample needs to be "large enough“</a:t>
            </a:r>
          </a:p>
          <a:p>
            <a:pPr lvl="1" eaLnBrk="1" hangingPunct="1">
              <a:spcBef>
                <a:spcPct val="0"/>
              </a:spcBef>
              <a:spcAft>
                <a:spcPts val="1125"/>
              </a:spcAft>
            </a:pPr>
            <a:endParaRPr lang="en-US" sz="2400" smtClean="0"/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81200" y="1295400"/>
            <a:ext cx="4948238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Freeform 5"/>
          <p:cNvSpPr>
            <a:spLocks noChangeArrowheads="1"/>
          </p:cNvSpPr>
          <p:nvPr/>
        </p:nvSpPr>
        <p:spPr bwMode="auto">
          <a:xfrm>
            <a:off x="6096000" y="2514600"/>
            <a:ext cx="376238" cy="681038"/>
          </a:xfrm>
          <a:custGeom>
            <a:avLst/>
            <a:gdLst>
              <a:gd name="T0" fmla="*/ 2147483647 w 1051"/>
              <a:gd name="T1" fmla="*/ 0 h 1897"/>
              <a:gd name="T2" fmla="*/ 2147483647 w 1051"/>
              <a:gd name="T3" fmla="*/ 0 h 1897"/>
              <a:gd name="T4" fmla="*/ 2147483647 w 1051"/>
              <a:gd name="T5" fmla="*/ 2147483647 h 1897"/>
              <a:gd name="T6" fmla="*/ 0 w 1051"/>
              <a:gd name="T7" fmla="*/ 2147483647 h 1897"/>
              <a:gd name="T8" fmla="*/ 2147483647 w 1051"/>
              <a:gd name="T9" fmla="*/ 2147483647 h 1897"/>
              <a:gd name="T10" fmla="*/ 2147483647 w 1051"/>
              <a:gd name="T11" fmla="*/ 2147483647 h 1897"/>
              <a:gd name="T12" fmla="*/ 2147483647 w 1051"/>
              <a:gd name="T13" fmla="*/ 2147483647 h 1897"/>
              <a:gd name="T14" fmla="*/ 2147483647 w 1051"/>
              <a:gd name="T15" fmla="*/ 0 h 189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1051"/>
              <a:gd name="T25" fmla="*/ 0 h 1897"/>
              <a:gd name="T26" fmla="*/ 1051 w 1051"/>
              <a:gd name="T27" fmla="*/ 1897 h 189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1051" h="1897">
                <a:moveTo>
                  <a:pt x="787" y="0"/>
                </a:moveTo>
                <a:lnTo>
                  <a:pt x="263" y="0"/>
                </a:lnTo>
                <a:lnTo>
                  <a:pt x="263" y="1421"/>
                </a:lnTo>
                <a:lnTo>
                  <a:pt x="0" y="1421"/>
                </a:lnTo>
                <a:lnTo>
                  <a:pt x="525" y="1896"/>
                </a:lnTo>
                <a:lnTo>
                  <a:pt x="1050" y="1421"/>
                </a:lnTo>
                <a:lnTo>
                  <a:pt x="787" y="1421"/>
                </a:lnTo>
                <a:lnTo>
                  <a:pt x="787" y="0"/>
                </a:lnTo>
              </a:path>
            </a:pathLst>
          </a:custGeom>
          <a:solidFill>
            <a:srgbClr val="66FF33"/>
          </a:solidFill>
          <a:ln w="1440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752600" y="4038600"/>
            <a:ext cx="3260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True (infinite) texture</a:t>
            </a:r>
            <a:endParaRPr lang="en-US" sz="2800">
              <a:latin typeface="Times New Roman" pitchFamily="-84" charset="0"/>
            </a:endParaRPr>
          </a:p>
        </p:txBody>
      </p:sp>
      <p:sp>
        <p:nvSpPr>
          <p:cNvPr id="39943" name="Text Box 7"/>
          <p:cNvSpPr txBox="1">
            <a:spLocks noChangeArrowheads="1"/>
          </p:cNvSpPr>
          <p:nvPr/>
        </p:nvSpPr>
        <p:spPr bwMode="auto">
          <a:xfrm>
            <a:off x="5257800" y="2514600"/>
            <a:ext cx="21812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b="1">
                <a:latin typeface="Times New Roman" pitchFamily="-84" charset="0"/>
              </a:rPr>
              <a:t>SYNTHESIS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5257800" y="4038600"/>
            <a:ext cx="25606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generated image</a:t>
            </a:r>
          </a:p>
        </p:txBody>
      </p:sp>
      <p:sp>
        <p:nvSpPr>
          <p:cNvPr id="39945" name="Text Box 9"/>
          <p:cNvSpPr txBox="1">
            <a:spLocks noChangeArrowheads="1"/>
          </p:cNvSpPr>
          <p:nvPr/>
        </p:nvSpPr>
        <p:spPr bwMode="auto">
          <a:xfrm>
            <a:off x="5410200" y="990600"/>
            <a:ext cx="18716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800" i="1">
                <a:latin typeface="Times New Roman" pitchFamily="-84" charset="0"/>
              </a:rPr>
              <a:t>input image</a:t>
            </a:r>
          </a:p>
        </p:txBody>
      </p:sp>
    </p:spTree>
  </p:cSld>
  <p:clrMapOvr>
    <a:masterClrMapping/>
  </p:clrMapOvr>
  <p:transition advTm="44544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Zhu, Wu, &amp; Mumford, 1998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Principled approach.  Based on an assumption of heavy-tailed distributions for an over-complete set of filters.</a:t>
            </a:r>
          </a:p>
          <a:p>
            <a:pPr eaLnBrk="1" hangingPunct="1"/>
            <a:r>
              <a:rPr lang="en-US"/>
              <a:t>Synthesis quality not great, but ok.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Zhu, Wu, &amp; Mumford</a:t>
            </a:r>
          </a:p>
        </p:txBody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58925" y="5287963"/>
            <a:ext cx="6078538" cy="669925"/>
          </a:xfrm>
        </p:spPr>
        <p:txBody>
          <a:bodyPr/>
          <a:lstStyle/>
          <a:p>
            <a:pPr eaLnBrk="1" hangingPunct="1"/>
            <a:r>
              <a:rPr lang="en-US"/>
              <a:t>Cheetah                    Synthetic</a:t>
            </a:r>
          </a:p>
        </p:txBody>
      </p:sp>
      <p:graphicFrame>
        <p:nvGraphicFramePr>
          <p:cNvPr id="141314" name="Object 2"/>
          <p:cNvGraphicFramePr>
            <a:graphicFrameLocks noChangeAspect="1"/>
          </p:cNvGraphicFramePr>
          <p:nvPr/>
        </p:nvGraphicFramePr>
        <p:xfrm>
          <a:off x="1189038" y="1727200"/>
          <a:ext cx="6767512" cy="340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28" name="Image" r:id="rId4" imgW="6768254" imgH="3403175" progId="">
                  <p:embed/>
                </p:oleObj>
              </mc:Choice>
              <mc:Fallback>
                <p:oleObj name="Image" r:id="rId4" imgW="6768254" imgH="3403175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9038" y="1727200"/>
                        <a:ext cx="6767512" cy="340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 eaLnBrk="1" hangingPunct="1"/>
            <a:r>
              <a:rPr lang="en-US"/>
              <a:t>De Bonet (and Viola)</a:t>
            </a:r>
          </a:p>
        </p:txBody>
      </p:sp>
      <p:graphicFrame>
        <p:nvGraphicFramePr>
          <p:cNvPr id="143362" name="Object 2"/>
          <p:cNvGraphicFramePr>
            <a:graphicFrameLocks noChangeAspect="1"/>
          </p:cNvGraphicFramePr>
          <p:nvPr/>
        </p:nvGraphicFramePr>
        <p:xfrm>
          <a:off x="1160463" y="1427163"/>
          <a:ext cx="6824662" cy="4003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6" name="Image" r:id="rId4" imgW="6823862" imgH="4002824" progId="">
                  <p:embed/>
                </p:oleObj>
              </mc:Choice>
              <mc:Fallback>
                <p:oleObj name="Image" r:id="rId4" imgW="6823862" imgH="400282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0463" y="1427163"/>
                        <a:ext cx="6824662" cy="4003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6137275" y="1066800"/>
            <a:ext cx="2397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 New Roman" pitchFamily="-84" charset="0"/>
              </a:rPr>
              <a:t>SIGGRAPH 1997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50838"/>
            <a:ext cx="8229600" cy="609600"/>
          </a:xfrm>
        </p:spPr>
        <p:txBody>
          <a:bodyPr/>
          <a:lstStyle/>
          <a:p>
            <a:pPr eaLnBrk="1" hangingPunct="1"/>
            <a:r>
              <a:rPr lang="en-US"/>
              <a:t>DeBonet</a:t>
            </a:r>
          </a:p>
        </p:txBody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45410" name="Object 2"/>
          <p:cNvGraphicFramePr>
            <a:graphicFrameLocks noChangeAspect="1"/>
          </p:cNvGraphicFramePr>
          <p:nvPr/>
        </p:nvGraphicFramePr>
        <p:xfrm>
          <a:off x="76200" y="1981200"/>
          <a:ext cx="8915400" cy="395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4" name="Image" r:id="rId4" imgW="13266502" imgH="5883516" progId="">
                  <p:embed/>
                </p:oleObj>
              </mc:Choice>
              <mc:Fallback>
                <p:oleObj name="Image" r:id="rId4" imgW="13266502" imgH="5883516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981200"/>
                        <a:ext cx="8915400" cy="3952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5413" name="Text Box 5"/>
          <p:cNvSpPr txBox="1">
            <a:spLocks noChangeArrowheads="1"/>
          </p:cNvSpPr>
          <p:nvPr/>
        </p:nvSpPr>
        <p:spPr bwMode="auto">
          <a:xfrm>
            <a:off x="1501775" y="1119188"/>
            <a:ext cx="64214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sz="2400">
                <a:latin typeface="Times New Roman" pitchFamily="-84" charset="0"/>
              </a:rPr>
              <a:t>Learn:  use filter conditional statistics across scale.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47458" name="Object 2"/>
          <p:cNvGraphicFramePr>
            <a:graphicFrameLocks noChangeAspect="1"/>
          </p:cNvGraphicFramePr>
          <p:nvPr/>
        </p:nvGraphicFramePr>
        <p:xfrm>
          <a:off x="762000" y="228600"/>
          <a:ext cx="4800600" cy="640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2" name="Image" r:id="rId4" imgW="7302500" imgH="9182100" progId="">
                  <p:embed/>
                </p:oleObj>
              </mc:Choice>
              <mc:Fallback>
                <p:oleObj name="Image" r:id="rId4" imgW="7302500" imgH="91821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28600"/>
                        <a:ext cx="4800600" cy="6400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460" name="Rectangle 4"/>
          <p:cNvSpPr>
            <a:spLocks noGrp="1" noChangeArrowheads="1"/>
          </p:cNvSpPr>
          <p:nvPr>
            <p:ph type="title"/>
          </p:nvPr>
        </p:nvSpPr>
        <p:spPr>
          <a:xfrm>
            <a:off x="5638800" y="381000"/>
            <a:ext cx="2667000" cy="838200"/>
          </a:xfrm>
          <a:noFill/>
        </p:spPr>
        <p:txBody>
          <a:bodyPr/>
          <a:lstStyle/>
          <a:p>
            <a:pPr eaLnBrk="1" hangingPunct="1"/>
            <a:r>
              <a:rPr lang="en-US" sz="3600"/>
              <a:t>DeBonet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graphicFrame>
        <p:nvGraphicFramePr>
          <p:cNvPr id="149506" name="Object 2"/>
          <p:cNvGraphicFramePr>
            <a:graphicFrameLocks noChangeAspect="1"/>
          </p:cNvGraphicFramePr>
          <p:nvPr/>
        </p:nvGraphicFramePr>
        <p:xfrm>
          <a:off x="304800" y="76200"/>
          <a:ext cx="6858000" cy="670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0" name="Image" r:id="rId4" imgW="6226615" imgH="6086834" progId="">
                  <p:embed/>
                </p:oleObj>
              </mc:Choice>
              <mc:Fallback>
                <p:oleObj name="Image" r:id="rId4" imgW="6226615" imgH="608683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76200"/>
                        <a:ext cx="6858000" cy="670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9" name="Rectangle 5"/>
          <p:cNvSpPr>
            <a:spLocks noChangeArrowheads="1"/>
          </p:cNvSpPr>
          <p:nvPr/>
        </p:nvSpPr>
        <p:spPr bwMode="auto">
          <a:xfrm>
            <a:off x="6781800" y="228600"/>
            <a:ext cx="2286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DeBonet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Two big families of models</a:t>
            </a:r>
          </a:p>
        </p:txBody>
      </p:sp>
      <p:sp>
        <p:nvSpPr>
          <p:cNvPr id="151555" name="TextBox 2"/>
          <p:cNvSpPr txBox="1">
            <a:spLocks noChangeArrowheads="1"/>
          </p:cNvSpPr>
          <p:nvPr/>
        </p:nvSpPr>
        <p:spPr bwMode="auto">
          <a:xfrm>
            <a:off x="373063" y="1674813"/>
            <a:ext cx="5214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/>
              <a:t>1- Parametric models of filter outputs</a:t>
            </a:r>
          </a:p>
        </p:txBody>
      </p:sp>
      <p:sp>
        <p:nvSpPr>
          <p:cNvPr id="151556" name="TextBox 3"/>
          <p:cNvSpPr txBox="1">
            <a:spLocks noChangeArrowheads="1"/>
          </p:cNvSpPr>
          <p:nvPr/>
        </p:nvSpPr>
        <p:spPr bwMode="auto">
          <a:xfrm>
            <a:off x="387350" y="3641725"/>
            <a:ext cx="6291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/>
              <a:t>2- Example-based non-parametric models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1613" y="327025"/>
            <a:ext cx="8763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55563"/>
            <a:ext cx="8229600" cy="1143001"/>
          </a:xfrm>
        </p:spPr>
        <p:txBody>
          <a:bodyPr/>
          <a:lstStyle/>
          <a:p>
            <a:pPr eaLnBrk="1" hangingPunct="1"/>
            <a:r>
              <a:rPr lang="en-US"/>
              <a:t>Efros &amp; Leung Algorithm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" y="3609975"/>
            <a:ext cx="9144000" cy="1143000"/>
          </a:xfrm>
        </p:spPr>
        <p:txBody>
          <a:bodyPr/>
          <a:lstStyle/>
          <a:p>
            <a:pPr eaLnBrk="1" hangingPunct="1">
              <a:spcBef>
                <a:spcPts val="700"/>
              </a:spcBef>
              <a:buFontTx/>
              <a:buNone/>
            </a:pPr>
            <a:r>
              <a:rPr lang="en-GB" sz="3300"/>
              <a:t>Assuming Markov property, compute P(</a:t>
            </a:r>
            <a:r>
              <a:rPr lang="en-GB" sz="3300" b="1" dirty="0" err="1"/>
              <a:t>p</a:t>
            </a:r>
            <a:r>
              <a:rPr lang="en-GB" sz="3300" dirty="0" err="1"/>
              <a:t>|N</a:t>
            </a:r>
            <a:r>
              <a:rPr lang="en-GB" sz="3300" dirty="0"/>
              <a:t>(</a:t>
            </a:r>
            <a:r>
              <a:rPr lang="en-GB" sz="3300" b="1" dirty="0"/>
              <a:t>p</a:t>
            </a:r>
            <a:r>
              <a:rPr lang="en-GB" sz="3300" dirty="0"/>
              <a:t>))</a:t>
            </a:r>
          </a:p>
          <a:p>
            <a:pPr lvl="1" eaLnBrk="1" hangingPunct="1">
              <a:spcBef>
                <a:spcPts val="700"/>
              </a:spcBef>
            </a:pPr>
            <a:r>
              <a:rPr lang="en-GB" dirty="0"/>
              <a:t>Building explicit probability tables infeasible </a:t>
            </a:r>
            <a:endParaRPr lang="en-US" sz="2900" i="1" dirty="0"/>
          </a:p>
        </p:txBody>
      </p:sp>
      <p:grpSp>
        <p:nvGrpSpPr>
          <p:cNvPr id="153604" name="Group 4"/>
          <p:cNvGrpSpPr>
            <a:grpSpLocks/>
          </p:cNvGrpSpPr>
          <p:nvPr/>
        </p:nvGrpSpPr>
        <p:grpSpPr bwMode="auto">
          <a:xfrm>
            <a:off x="488950" y="965200"/>
            <a:ext cx="3321050" cy="2227263"/>
            <a:chOff x="2852" y="973"/>
            <a:chExt cx="2092" cy="1403"/>
          </a:xfrm>
        </p:grpSpPr>
        <p:pic>
          <p:nvPicPr>
            <p:cNvPr id="154089" name="Picture 5" descr="ex2-part-larg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52" y="973"/>
              <a:ext cx="2092" cy="1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54090" name="Group 6"/>
            <p:cNvGrpSpPr>
              <a:grpSpLocks/>
            </p:cNvGrpSpPr>
            <p:nvPr/>
          </p:nvGrpSpPr>
          <p:grpSpPr bwMode="auto">
            <a:xfrm>
              <a:off x="3288" y="1296"/>
              <a:ext cx="1080" cy="648"/>
              <a:chOff x="3288" y="1296"/>
              <a:chExt cx="1080" cy="648"/>
            </a:xfrm>
          </p:grpSpPr>
          <p:sp>
            <p:nvSpPr>
              <p:cNvPr id="154348" name="Rectangle 7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49" name="Rectangle 8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0" name="Rectangle 9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1" name="Rectangle 10"/>
              <p:cNvSpPr>
                <a:spLocks noChangeAspect="1" noChangeArrowheads="1"/>
              </p:cNvSpPr>
              <p:nvPr/>
            </p:nvSpPr>
            <p:spPr bwMode="auto">
              <a:xfrm flipV="1">
                <a:off x="3432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2" name="Rectangle 11"/>
              <p:cNvSpPr>
                <a:spLocks noChangeAspect="1" noChangeArrowheads="1"/>
              </p:cNvSpPr>
              <p:nvPr/>
            </p:nvSpPr>
            <p:spPr bwMode="auto">
              <a:xfrm flipV="1">
                <a:off x="328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3" name="Rectangle 12"/>
              <p:cNvSpPr>
                <a:spLocks noChangeAspect="1" noChangeArrowheads="1"/>
              </p:cNvSpPr>
              <p:nvPr/>
            </p:nvSpPr>
            <p:spPr bwMode="auto">
              <a:xfrm flipV="1">
                <a:off x="3360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4" name="Rectangle 13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5" name="Rectangle 14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6" name="Rectangle 15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7" name="Rectangle 16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84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8" name="Rectangle 17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59" name="Rectangle 18"/>
              <p:cNvSpPr>
                <a:spLocks noChangeAspect="1" noChangeArrowheads="1"/>
              </p:cNvSpPr>
              <p:nvPr/>
            </p:nvSpPr>
            <p:spPr bwMode="auto">
              <a:xfrm flipV="1">
                <a:off x="3648" y="1656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0" name="Rectangle 19"/>
              <p:cNvSpPr>
                <a:spLocks noChangeAspect="1" noChangeArrowheads="1"/>
              </p:cNvSpPr>
              <p:nvPr/>
            </p:nvSpPr>
            <p:spPr bwMode="auto">
              <a:xfrm flipV="1">
                <a:off x="3504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1" name="Rectangle 20"/>
              <p:cNvSpPr>
                <a:spLocks noChangeAspect="1" noChangeArrowheads="1"/>
              </p:cNvSpPr>
              <p:nvPr/>
            </p:nvSpPr>
            <p:spPr bwMode="auto">
              <a:xfrm flipV="1">
                <a:off x="3576" y="151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54362" name="Group 21"/>
              <p:cNvGrpSpPr>
                <a:grpSpLocks noChangeAspect="1"/>
              </p:cNvGrpSpPr>
              <p:nvPr/>
            </p:nvGrpSpPr>
            <p:grpSpPr bwMode="auto">
              <a:xfrm>
                <a:off x="3720" y="1512"/>
                <a:ext cx="216" cy="216"/>
                <a:chOff x="2928" y="2448"/>
                <a:chExt cx="144" cy="144"/>
              </a:xfrm>
            </p:grpSpPr>
            <p:sp>
              <p:nvSpPr>
                <p:cNvPr id="154457" name="Rectangle 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8" name="Rectangle 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9" name="Rectangle 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0" name="Rectangle 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1" name="Rectangle 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2" name="Rectangle 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3" name="Rectangle 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4" name="Rectangle 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65" name="Rectangle 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63" name="Group 31"/>
              <p:cNvGrpSpPr>
                <a:grpSpLocks noChangeAspect="1"/>
              </p:cNvGrpSpPr>
              <p:nvPr/>
            </p:nvGrpSpPr>
            <p:grpSpPr bwMode="auto">
              <a:xfrm>
                <a:off x="3936" y="1512"/>
                <a:ext cx="216" cy="216"/>
                <a:chOff x="2928" y="2448"/>
                <a:chExt cx="144" cy="144"/>
              </a:xfrm>
            </p:grpSpPr>
            <p:sp>
              <p:nvSpPr>
                <p:cNvPr id="154448" name="Rectangle 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9" name="Rectangle 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0" name="Rectangle 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1" name="Rectangle 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2" name="Rectangle 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3" name="Rectangle 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4" name="Rectangle 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5" name="Rectangle 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56" name="Rectangle 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54364" name="Rectangle 41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5" name="Rectangle 42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6" name="Rectangle 43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7" name="Rectangle 44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8" name="Rectangle 45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69" name="Rectangle 46"/>
              <p:cNvSpPr>
                <a:spLocks noChangeAspect="1" noChangeArrowheads="1"/>
              </p:cNvSpPr>
              <p:nvPr/>
            </p:nvSpPr>
            <p:spPr bwMode="auto">
              <a:xfrm flipV="1">
                <a:off x="4080" y="1872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0" name="Rectangle 47"/>
              <p:cNvSpPr>
                <a:spLocks noChangeAspect="1" noChangeArrowheads="1"/>
              </p:cNvSpPr>
              <p:nvPr/>
            </p:nvSpPr>
            <p:spPr bwMode="auto">
              <a:xfrm flipV="1">
                <a:off x="3936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1" name="Rectangle 48"/>
              <p:cNvSpPr>
                <a:spLocks noChangeAspect="1" noChangeArrowheads="1"/>
              </p:cNvSpPr>
              <p:nvPr/>
            </p:nvSpPr>
            <p:spPr bwMode="auto">
              <a:xfrm flipV="1">
                <a:off x="4008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2" name="Rectangle 49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3" name="Rectangle 50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800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4" name="Rectangle 51"/>
              <p:cNvSpPr>
                <a:spLocks noChangeAspect="1" noChangeArrowheads="1"/>
              </p:cNvSpPr>
              <p:nvPr/>
            </p:nvSpPr>
            <p:spPr bwMode="auto">
              <a:xfrm flipV="1">
                <a:off x="3864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5" name="Rectangle 52"/>
              <p:cNvSpPr>
                <a:spLocks noChangeAspect="1" noChangeArrowheads="1"/>
              </p:cNvSpPr>
              <p:nvPr/>
            </p:nvSpPr>
            <p:spPr bwMode="auto">
              <a:xfrm flipV="1">
                <a:off x="3720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sp>
            <p:nvSpPr>
              <p:cNvPr id="154376" name="Rectangle 53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728"/>
                <a:ext cx="72" cy="72"/>
              </a:xfrm>
              <a:prstGeom prst="rect">
                <a:avLst/>
              </a:prstGeom>
              <a:noFill/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  <p:grpSp>
            <p:nvGrpSpPr>
              <p:cNvPr id="154377" name="Group 54"/>
              <p:cNvGrpSpPr>
                <a:grpSpLocks noChangeAspect="1"/>
              </p:cNvGrpSpPr>
              <p:nvPr/>
            </p:nvGrpSpPr>
            <p:grpSpPr bwMode="auto">
              <a:xfrm>
                <a:off x="3288" y="1296"/>
                <a:ext cx="216" cy="216"/>
                <a:chOff x="2928" y="2448"/>
                <a:chExt cx="144" cy="144"/>
              </a:xfrm>
            </p:grpSpPr>
            <p:sp>
              <p:nvSpPr>
                <p:cNvPr id="154439" name="Rectangle 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0" name="Rectangle 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1" name="Rectangle 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2" name="Rectangle 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3" name="Rectangle 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4" name="Rectangle 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5" name="Rectangle 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6" name="Rectangle 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47" name="Rectangle 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78" name="Group 64"/>
              <p:cNvGrpSpPr>
                <a:grpSpLocks noChangeAspect="1"/>
              </p:cNvGrpSpPr>
              <p:nvPr/>
            </p:nvGrpSpPr>
            <p:grpSpPr bwMode="auto">
              <a:xfrm>
                <a:off x="3504" y="1296"/>
                <a:ext cx="216" cy="216"/>
                <a:chOff x="2928" y="2448"/>
                <a:chExt cx="144" cy="144"/>
              </a:xfrm>
            </p:grpSpPr>
            <p:sp>
              <p:nvSpPr>
                <p:cNvPr id="154430" name="Rectangle 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1" name="Rectangle 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2" name="Rectangle 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3" name="Rectangle 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4" name="Rectangle 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5" name="Rectangle 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6" name="Rectangle 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7" name="Rectangle 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38" name="Rectangle 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79" name="Group 74"/>
              <p:cNvGrpSpPr>
                <a:grpSpLocks noChangeAspect="1"/>
              </p:cNvGrpSpPr>
              <p:nvPr/>
            </p:nvGrpSpPr>
            <p:grpSpPr bwMode="auto">
              <a:xfrm>
                <a:off x="3720" y="1296"/>
                <a:ext cx="216" cy="216"/>
                <a:chOff x="2928" y="2448"/>
                <a:chExt cx="144" cy="144"/>
              </a:xfrm>
            </p:grpSpPr>
            <p:sp>
              <p:nvSpPr>
                <p:cNvPr id="154421" name="Rectangle 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2" name="Rectangle 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3" name="Rectangle 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4" name="Rectangle 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5" name="Rectangle 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6" name="Rectangle 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7" name="Rectangle 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8" name="Rectangle 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9" name="Rectangle 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80" name="Group 84"/>
              <p:cNvGrpSpPr>
                <a:grpSpLocks noChangeAspect="1"/>
              </p:cNvGrpSpPr>
              <p:nvPr/>
            </p:nvGrpSpPr>
            <p:grpSpPr bwMode="auto">
              <a:xfrm>
                <a:off x="3936" y="1296"/>
                <a:ext cx="216" cy="216"/>
                <a:chOff x="2928" y="2448"/>
                <a:chExt cx="144" cy="144"/>
              </a:xfrm>
            </p:grpSpPr>
            <p:sp>
              <p:nvSpPr>
                <p:cNvPr id="154412" name="Rectangle 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3" name="Rectangle 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4" name="Rectangle 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5" name="Rectangle 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6" name="Rectangle 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7" name="Rectangle 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8" name="Rectangle 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9" name="Rectangle 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20" name="Rectangle 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81" name="Group 94"/>
              <p:cNvGrpSpPr>
                <a:grpSpLocks noChangeAspect="1"/>
              </p:cNvGrpSpPr>
              <p:nvPr/>
            </p:nvGrpSpPr>
            <p:grpSpPr bwMode="auto">
              <a:xfrm>
                <a:off x="4152" y="1296"/>
                <a:ext cx="216" cy="216"/>
                <a:chOff x="2928" y="2448"/>
                <a:chExt cx="144" cy="144"/>
              </a:xfrm>
            </p:grpSpPr>
            <p:sp>
              <p:nvSpPr>
                <p:cNvPr id="154403" name="Rectangle 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4" name="Rectangle 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5" name="Rectangle 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6" name="Rectangle 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7" name="Rectangle 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8" name="Rectangle 1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9" name="Rectangle 1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0" name="Rectangle 1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11" name="Rectangle 1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82" name="Group 104"/>
              <p:cNvGrpSpPr>
                <a:grpSpLocks noChangeAspect="1"/>
              </p:cNvGrpSpPr>
              <p:nvPr/>
            </p:nvGrpSpPr>
            <p:grpSpPr bwMode="auto">
              <a:xfrm>
                <a:off x="4152" y="1512"/>
                <a:ext cx="216" cy="216"/>
                <a:chOff x="2928" y="2448"/>
                <a:chExt cx="144" cy="144"/>
              </a:xfrm>
            </p:grpSpPr>
            <p:sp>
              <p:nvSpPr>
                <p:cNvPr id="154394" name="Rectangle 1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5" name="Rectangle 1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6" name="Rectangle 1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7" name="Rectangle 1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8" name="Rectangle 1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9" name="Rectangle 1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0" name="Rectangle 1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1" name="Rectangle 1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402" name="Rectangle 1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383" name="Group 114"/>
              <p:cNvGrpSpPr>
                <a:grpSpLocks noChangeAspect="1"/>
              </p:cNvGrpSpPr>
              <p:nvPr/>
            </p:nvGrpSpPr>
            <p:grpSpPr bwMode="auto">
              <a:xfrm>
                <a:off x="4152" y="1728"/>
                <a:ext cx="216" cy="216"/>
                <a:chOff x="2928" y="2448"/>
                <a:chExt cx="144" cy="144"/>
              </a:xfrm>
            </p:grpSpPr>
            <p:sp>
              <p:nvSpPr>
                <p:cNvPr id="154385" name="Rectangle 1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86" name="Rectangle 1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87" name="Rectangle 1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88" name="Rectangle 1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89" name="Rectangle 1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0" name="Rectangle 12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1" name="Rectangle 1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2" name="Rectangle 1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393" name="Rectangle 1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19050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54384" name="Rectangle 124"/>
              <p:cNvSpPr>
                <a:spLocks noChangeAspect="1" noChangeArrowheads="1"/>
              </p:cNvSpPr>
              <p:nvPr/>
            </p:nvSpPr>
            <p:spPr bwMode="auto">
              <a:xfrm flipV="1">
                <a:off x="3792" y="1800"/>
                <a:ext cx="72" cy="72"/>
              </a:xfrm>
              <a:prstGeom prst="rect">
                <a:avLst/>
              </a:prstGeom>
              <a:solidFill>
                <a:srgbClr val="11B119"/>
              </a:solidFill>
              <a:ln w="19050">
                <a:solidFill>
                  <a:srgbClr val="11B119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grpSp>
          <p:nvGrpSpPr>
            <p:cNvPr id="154091" name="Group 125"/>
            <p:cNvGrpSpPr>
              <a:grpSpLocks/>
            </p:cNvGrpSpPr>
            <p:nvPr/>
          </p:nvGrpSpPr>
          <p:grpSpPr bwMode="auto">
            <a:xfrm>
              <a:off x="3288" y="1296"/>
              <a:ext cx="1080" cy="1080"/>
              <a:chOff x="3384" y="1392"/>
              <a:chExt cx="1080" cy="1080"/>
            </a:xfrm>
          </p:grpSpPr>
          <p:grpSp>
            <p:nvGrpSpPr>
              <p:cNvPr id="154093" name="Group 126"/>
              <p:cNvGrpSpPr>
                <a:grpSpLocks/>
              </p:cNvGrpSpPr>
              <p:nvPr/>
            </p:nvGrpSpPr>
            <p:grpSpPr bwMode="auto">
              <a:xfrm>
                <a:off x="3384" y="2040"/>
                <a:ext cx="432" cy="432"/>
                <a:chOff x="2040" y="2544"/>
                <a:chExt cx="432" cy="432"/>
              </a:xfrm>
            </p:grpSpPr>
            <p:grpSp>
              <p:nvGrpSpPr>
                <p:cNvPr id="154308" name="Group 127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339" name="Rectangle 1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0" name="Rectangle 1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1" name="Rectangle 1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2" name="Rectangle 1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3" name="Rectangle 1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4" name="Rectangle 1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5" name="Rectangle 1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6" name="Rectangle 1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47" name="Rectangle 1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309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330" name="Rectangle 1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1" name="Rectangle 1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2" name="Rectangle 1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3" name="Rectangle 1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4" name="Rectangle 1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5" name="Rectangle 1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6" name="Rectangle 1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7" name="Rectangle 1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38" name="Rectangle 1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310" name="Group 147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321" name="Rectangle 1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2" name="Rectangle 1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3" name="Rectangle 1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4" name="Rectangle 1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5" name="Rectangle 1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6" name="Rectangle 1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7" name="Rectangle 1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8" name="Rectangle 1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9" name="Rectangle 1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311" name="Group 157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312" name="Rectangle 1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3" name="Rectangle 1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4" name="Rectangle 1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5" name="Rectangle 1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6" name="Rectangle 1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7" name="Rectangle 1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8" name="Rectangle 1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19" name="Rectangle 1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20" name="Rectangle 1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54094" name="Group 167"/>
              <p:cNvGrpSpPr>
                <a:grpSpLocks/>
              </p:cNvGrpSpPr>
              <p:nvPr/>
            </p:nvGrpSpPr>
            <p:grpSpPr bwMode="auto">
              <a:xfrm>
                <a:off x="3816" y="2040"/>
                <a:ext cx="432" cy="432"/>
                <a:chOff x="2040" y="2544"/>
                <a:chExt cx="432" cy="432"/>
              </a:xfrm>
            </p:grpSpPr>
            <p:grpSp>
              <p:nvGrpSpPr>
                <p:cNvPr id="154268" name="Group 168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99" name="Rectangle 1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0" name="Rectangle 1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1" name="Rectangle 1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2" name="Rectangle 1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3" name="Rectangle 1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4" name="Rectangle 1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5" name="Rectangle 1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6" name="Rectangle 1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307" name="Rectangle 1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69" name="Group 178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90" name="Rectangle 1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1" name="Rectangle 1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2" name="Rectangle 1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3" name="Rectangle 1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4" name="Rectangle 1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5" name="Rectangle 1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6" name="Rectangle 1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7" name="Rectangle 1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98" name="Rectangle 1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70" name="Group 188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281" name="Rectangle 1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2" name="Rectangle 1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3" name="Rectangle 1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4" name="Rectangle 1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5" name="Rectangle 1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6" name="Rectangle 1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7" name="Rectangle 1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8" name="Rectangle 1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9" name="Rectangle 1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71" name="Group 198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272" name="Rectangle 1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3" name="Rectangle 2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4" name="Rectangle 2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5" name="Rectangle 2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6" name="Rectangle 2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7" name="Rectangle 2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8" name="Rectangle 2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79" name="Rectangle 2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80" name="Rectangle 2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54095" name="Group 208"/>
              <p:cNvGrpSpPr>
                <a:grpSpLocks/>
              </p:cNvGrpSpPr>
              <p:nvPr/>
            </p:nvGrpSpPr>
            <p:grpSpPr bwMode="auto">
              <a:xfrm>
                <a:off x="3384" y="1608"/>
                <a:ext cx="432" cy="432"/>
                <a:chOff x="2040" y="2544"/>
                <a:chExt cx="432" cy="432"/>
              </a:xfrm>
            </p:grpSpPr>
            <p:grpSp>
              <p:nvGrpSpPr>
                <p:cNvPr id="154228" name="Group 209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59" name="Rectangle 2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0" name="Rectangle 2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1" name="Rectangle 2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2" name="Rectangle 2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3" name="Rectangle 2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4" name="Rectangle 2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5" name="Rectangle 2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6" name="Rectangle 2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67" name="Rectangle 2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29" name="Group 219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50" name="Rectangle 2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1" name="Rectangle 2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2" name="Rectangle 2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3" name="Rectangle 2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4" name="Rectangle 2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5" name="Rectangle 2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6" name="Rectangle 2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7" name="Rectangle 2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58" name="Rectangle 2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30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241" name="Rectangle 2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2" name="Rectangle 2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3" name="Rectangle 2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4" name="Rectangle 2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5" name="Rectangle 2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6" name="Rectangle 2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7" name="Rectangle 2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8" name="Rectangle 2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9" name="Rectangle 2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231" name="Group 239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232" name="Rectangle 2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3" name="Rectangle 2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4" name="Rectangle 2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5" name="Rectangle 2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6" name="Rectangle 2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7" name="Rectangle 2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8" name="Rectangle 2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39" name="Rectangle 2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40" name="Rectangle 2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54096" name="Group 249"/>
              <p:cNvGrpSpPr>
                <a:grpSpLocks/>
              </p:cNvGrpSpPr>
              <p:nvPr/>
            </p:nvGrpSpPr>
            <p:grpSpPr bwMode="auto">
              <a:xfrm>
                <a:off x="3816" y="1608"/>
                <a:ext cx="432" cy="432"/>
                <a:chOff x="2040" y="2544"/>
                <a:chExt cx="432" cy="432"/>
              </a:xfrm>
            </p:grpSpPr>
            <p:grpSp>
              <p:nvGrpSpPr>
                <p:cNvPr id="154188" name="Group 250"/>
                <p:cNvGrpSpPr>
                  <a:grpSpLocks noChangeAspect="1"/>
                </p:cNvGrpSpPr>
                <p:nvPr/>
              </p:nvGrpSpPr>
              <p:grpSpPr bwMode="auto">
                <a:xfrm>
                  <a:off x="2040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19" name="Rectangle 2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0" name="Rectangle 2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1" name="Rectangle 2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2" name="Rectangle 2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3" name="Rectangle 2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4" name="Rectangle 2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5" name="Rectangle 2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6" name="Rectangle 2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27" name="Rectangle 2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189" name="Group 260"/>
                <p:cNvGrpSpPr>
                  <a:grpSpLocks noChangeAspect="1"/>
                </p:cNvGrpSpPr>
                <p:nvPr/>
              </p:nvGrpSpPr>
              <p:grpSpPr bwMode="auto">
                <a:xfrm>
                  <a:off x="2256" y="2544"/>
                  <a:ext cx="216" cy="216"/>
                  <a:chOff x="2928" y="2448"/>
                  <a:chExt cx="144" cy="144"/>
                </a:xfrm>
              </p:grpSpPr>
              <p:sp>
                <p:nvSpPr>
                  <p:cNvPr id="154210" name="Rectangle 2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1" name="Rectangle 2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2" name="Rectangle 2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3" name="Rectangle 2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4" name="Rectangle 2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5" name="Rectangle 2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6" name="Rectangle 2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7" name="Rectangle 2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18" name="Rectangle 2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190" name="Group 270"/>
                <p:cNvGrpSpPr>
                  <a:grpSpLocks noChangeAspect="1"/>
                </p:cNvGrpSpPr>
                <p:nvPr/>
              </p:nvGrpSpPr>
              <p:grpSpPr bwMode="auto">
                <a:xfrm>
                  <a:off x="2256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201" name="Rectangle 2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2" name="Rectangle 2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3" name="Rectangle 2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4" name="Rectangle 2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5" name="Rectangle 2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6" name="Rectangle 2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7" name="Rectangle 2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8" name="Rectangle 2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9" name="Rectangle 2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191" name="Group 280"/>
                <p:cNvGrpSpPr>
                  <a:grpSpLocks noChangeAspect="1"/>
                </p:cNvGrpSpPr>
                <p:nvPr/>
              </p:nvGrpSpPr>
              <p:grpSpPr bwMode="auto">
                <a:xfrm>
                  <a:off x="2040" y="2760"/>
                  <a:ext cx="216" cy="216"/>
                  <a:chOff x="2928" y="2448"/>
                  <a:chExt cx="144" cy="144"/>
                </a:xfrm>
              </p:grpSpPr>
              <p:sp>
                <p:nvSpPr>
                  <p:cNvPr id="154192" name="Rectangle 2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3" name="Rectangle 2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4" name="Rectangle 2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5" name="Rectangle 2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6" name="Rectangle 2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7" name="Rectangle 2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8" name="Rectangle 2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199" name="Rectangle 2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200" name="Rectangle 2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9525" cap="rnd">
                    <a:solidFill>
                      <a:srgbClr val="11B119"/>
                    </a:solidFill>
                    <a:prstDash val="sysDot"/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</p:grpSp>
          <p:grpSp>
            <p:nvGrpSpPr>
              <p:cNvPr id="154097" name="Group 290"/>
              <p:cNvGrpSpPr>
                <a:grpSpLocks noChangeAspect="1"/>
              </p:cNvGrpSpPr>
              <p:nvPr/>
            </p:nvGrpSpPr>
            <p:grpSpPr bwMode="auto">
              <a:xfrm>
                <a:off x="3384" y="1392"/>
                <a:ext cx="216" cy="216"/>
                <a:chOff x="2928" y="2448"/>
                <a:chExt cx="144" cy="144"/>
              </a:xfrm>
            </p:grpSpPr>
            <p:sp>
              <p:nvSpPr>
                <p:cNvPr id="154179" name="Rectangle 2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0" name="Rectangle 2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1" name="Rectangle 2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2" name="Rectangle 2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3" name="Rectangle 2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4" name="Rectangle 2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5" name="Rectangle 2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6" name="Rectangle 2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87" name="Rectangle 2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098" name="Group 300"/>
              <p:cNvGrpSpPr>
                <a:grpSpLocks noChangeAspect="1"/>
              </p:cNvGrpSpPr>
              <p:nvPr/>
            </p:nvGrpSpPr>
            <p:grpSpPr bwMode="auto">
              <a:xfrm>
                <a:off x="3600" y="1392"/>
                <a:ext cx="216" cy="216"/>
                <a:chOff x="2928" y="2448"/>
                <a:chExt cx="144" cy="144"/>
              </a:xfrm>
            </p:grpSpPr>
            <p:sp>
              <p:nvSpPr>
                <p:cNvPr id="154170" name="Rectangle 30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1" name="Rectangle 30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2" name="Rectangle 30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3" name="Rectangle 3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4" name="Rectangle 30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5" name="Rectangle 3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6" name="Rectangle 3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7" name="Rectangle 3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78" name="Rectangle 3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099" name="Group 310"/>
              <p:cNvGrpSpPr>
                <a:grpSpLocks noChangeAspect="1"/>
              </p:cNvGrpSpPr>
              <p:nvPr/>
            </p:nvGrpSpPr>
            <p:grpSpPr bwMode="auto">
              <a:xfrm>
                <a:off x="3816" y="1392"/>
                <a:ext cx="216" cy="216"/>
                <a:chOff x="2928" y="2448"/>
                <a:chExt cx="144" cy="144"/>
              </a:xfrm>
            </p:grpSpPr>
            <p:sp>
              <p:nvSpPr>
                <p:cNvPr id="154161" name="Rectangle 3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2" name="Rectangle 3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3" name="Rectangle 3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4" name="Rectangle 3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5" name="Rectangle 3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6" name="Rectangle 3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7" name="Rectangle 3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8" name="Rectangle 3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9" name="Rectangle 3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0" name="Group 320"/>
              <p:cNvGrpSpPr>
                <a:grpSpLocks noChangeAspect="1"/>
              </p:cNvGrpSpPr>
              <p:nvPr/>
            </p:nvGrpSpPr>
            <p:grpSpPr bwMode="auto">
              <a:xfrm>
                <a:off x="4032" y="1392"/>
                <a:ext cx="216" cy="216"/>
                <a:chOff x="2928" y="2448"/>
                <a:chExt cx="144" cy="144"/>
              </a:xfrm>
            </p:grpSpPr>
            <p:sp>
              <p:nvSpPr>
                <p:cNvPr id="154152" name="Rectangle 3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3" name="Rectangle 3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4" name="Rectangle 3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5" name="Rectangle 3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6" name="Rectangle 3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7" name="Rectangle 3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8" name="Rectangle 3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9" name="Rectangle 3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60" name="Rectangle 3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1" name="Group 330"/>
              <p:cNvGrpSpPr>
                <a:grpSpLocks noChangeAspect="1"/>
              </p:cNvGrpSpPr>
              <p:nvPr/>
            </p:nvGrpSpPr>
            <p:grpSpPr bwMode="auto">
              <a:xfrm>
                <a:off x="4248" y="1392"/>
                <a:ext cx="216" cy="216"/>
                <a:chOff x="2928" y="2448"/>
                <a:chExt cx="144" cy="144"/>
              </a:xfrm>
            </p:grpSpPr>
            <p:sp>
              <p:nvSpPr>
                <p:cNvPr id="154143" name="Rectangle 3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4" name="Rectangle 3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5" name="Rectangle 3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6" name="Rectangle 3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7" name="Rectangle 3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8" name="Rectangle 3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9" name="Rectangle 3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0" name="Rectangle 3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51" name="Rectangle 33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2" name="Group 340"/>
              <p:cNvGrpSpPr>
                <a:grpSpLocks noChangeAspect="1"/>
              </p:cNvGrpSpPr>
              <p:nvPr/>
            </p:nvGrpSpPr>
            <p:grpSpPr bwMode="auto">
              <a:xfrm>
                <a:off x="4248" y="1608"/>
                <a:ext cx="216" cy="216"/>
                <a:chOff x="2928" y="2448"/>
                <a:chExt cx="144" cy="144"/>
              </a:xfrm>
            </p:grpSpPr>
            <p:sp>
              <p:nvSpPr>
                <p:cNvPr id="154134" name="Rectangle 3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5" name="Rectangle 3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6" name="Rectangle 3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7" name="Rectangle 3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8" name="Rectangle 3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9" name="Rectangle 3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0" name="Rectangle 3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1" name="Rectangle 3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42" name="Rectangle 3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3" name="Group 350"/>
              <p:cNvGrpSpPr>
                <a:grpSpLocks noChangeAspect="1"/>
              </p:cNvGrpSpPr>
              <p:nvPr/>
            </p:nvGrpSpPr>
            <p:grpSpPr bwMode="auto">
              <a:xfrm>
                <a:off x="4248" y="1824"/>
                <a:ext cx="216" cy="216"/>
                <a:chOff x="2928" y="2448"/>
                <a:chExt cx="144" cy="144"/>
              </a:xfrm>
            </p:grpSpPr>
            <p:sp>
              <p:nvSpPr>
                <p:cNvPr id="154125" name="Rectangle 3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6" name="Rectangle 3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7" name="Rectangle 3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8" name="Rectangle 3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9" name="Rectangle 3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0" name="Rectangle 3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1" name="Rectangle 3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2" name="Rectangle 35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33" name="Rectangle 3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4" name="Group 360"/>
              <p:cNvGrpSpPr>
                <a:grpSpLocks noChangeAspect="1"/>
              </p:cNvGrpSpPr>
              <p:nvPr/>
            </p:nvGrpSpPr>
            <p:grpSpPr bwMode="auto">
              <a:xfrm>
                <a:off x="4248" y="2040"/>
                <a:ext cx="216" cy="216"/>
                <a:chOff x="2928" y="2448"/>
                <a:chExt cx="144" cy="144"/>
              </a:xfrm>
            </p:grpSpPr>
            <p:sp>
              <p:nvSpPr>
                <p:cNvPr id="154116" name="Rectangle 3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7" name="Rectangle 3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8" name="Rectangle 3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9" name="Rectangle 3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0" name="Rectangle 3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1" name="Rectangle 3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2" name="Rectangle 3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3" name="Rectangle 3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24" name="Rectangle 3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4105" name="Group 370"/>
              <p:cNvGrpSpPr>
                <a:grpSpLocks noChangeAspect="1"/>
              </p:cNvGrpSpPr>
              <p:nvPr/>
            </p:nvGrpSpPr>
            <p:grpSpPr bwMode="auto">
              <a:xfrm>
                <a:off x="4248" y="2256"/>
                <a:ext cx="216" cy="216"/>
                <a:chOff x="2928" y="2448"/>
                <a:chExt cx="144" cy="144"/>
              </a:xfrm>
            </p:grpSpPr>
            <p:sp>
              <p:nvSpPr>
                <p:cNvPr id="154107" name="Rectangle 3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08" name="Rectangle 37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09" name="Rectangle 37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0" name="Rectangle 37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1" name="Rectangle 37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96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2" name="Rectangle 37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3" name="Rectangle 37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024" y="2544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4" name="Rectangle 3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28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4115" name="Rectangle 3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2976" y="2448"/>
                  <a:ext cx="48" cy="48"/>
                </a:xfrm>
                <a:prstGeom prst="rect">
                  <a:avLst/>
                </a:prstGeom>
                <a:noFill/>
                <a:ln w="9525" cap="rnd">
                  <a:solidFill>
                    <a:srgbClr val="11B119"/>
                  </a:solidFill>
                  <a:prstDash val="sysDot"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sp>
            <p:nvSpPr>
              <p:cNvPr id="154106" name="Rectangle 380"/>
              <p:cNvSpPr>
                <a:spLocks noChangeAspect="1" noChangeArrowheads="1"/>
              </p:cNvSpPr>
              <p:nvPr/>
            </p:nvSpPr>
            <p:spPr bwMode="auto">
              <a:xfrm flipV="1">
                <a:off x="3888" y="1896"/>
                <a:ext cx="72" cy="72"/>
              </a:xfrm>
              <a:prstGeom prst="rect">
                <a:avLst/>
              </a:prstGeom>
              <a:noFill/>
              <a:ln w="9525" cap="rnd">
                <a:solidFill>
                  <a:srgbClr val="11B119"/>
                </a:solidFill>
                <a:prstDash val="sysDot"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>
                  <a:ea typeface="Arial" pitchFamily="-84" charset="0"/>
                  <a:cs typeface="Arial" pitchFamily="-84" charset="0"/>
                </a:endParaRPr>
              </a:p>
            </p:txBody>
          </p:sp>
        </p:grpSp>
        <p:sp>
          <p:nvSpPr>
            <p:cNvPr id="1707389" name="Rectangle 381"/>
            <p:cNvSpPr>
              <a:spLocks noChangeArrowheads="1"/>
            </p:cNvSpPr>
            <p:nvPr/>
          </p:nvSpPr>
          <p:spPr bwMode="auto">
            <a:xfrm>
              <a:off x="3598" y="1728"/>
              <a:ext cx="242" cy="3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700" b="1">
                  <a:effectLst>
                    <a:outerShdw blurRad="38100" dist="38100" dir="2700000" algn="tl">
                      <a:srgbClr val="DDDDDD"/>
                    </a:outerShdw>
                  </a:effectLst>
                  <a:latin typeface="Trebuchet MS" pitchFamily="-84" charset="0"/>
                  <a:ea typeface="Arial" pitchFamily="-84" charset="0"/>
                  <a:cs typeface="Arial" pitchFamily="-84" charset="0"/>
                </a:rPr>
                <a:t>p</a:t>
              </a:r>
              <a:endParaRPr lang="en-US" sz="2700" b="1">
                <a:effectLst>
                  <a:outerShdw blurRad="38100" dist="38100" dir="2700000" algn="tl">
                    <a:srgbClr val="DDDDDD"/>
                  </a:outerShdw>
                </a:effectLst>
                <a:latin typeface="Trebuchet MS" pitchFamily="-84" charset="0"/>
                <a:ea typeface="Arial" pitchFamily="-84" charset="0"/>
                <a:cs typeface="Arial" pitchFamily="-84" charset="0"/>
              </a:endParaRPr>
            </a:p>
          </p:txBody>
        </p:sp>
      </p:grpSp>
      <p:sp>
        <p:nvSpPr>
          <p:cNvPr id="153605" name="Text Box 382"/>
          <p:cNvSpPr txBox="1">
            <a:spLocks noChangeArrowheads="1"/>
          </p:cNvSpPr>
          <p:nvPr/>
        </p:nvSpPr>
        <p:spPr bwMode="auto">
          <a:xfrm>
            <a:off x="893763" y="3227388"/>
            <a:ext cx="23066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latin typeface="Trebuchet MS" pitchFamily="-84" charset="0"/>
                <a:ea typeface="Arial" pitchFamily="-84" charset="0"/>
                <a:cs typeface="Arial" pitchFamily="-84" charset="0"/>
              </a:rPr>
              <a:t>Synthesizing a pixel</a:t>
            </a:r>
            <a:endParaRPr lang="en-US" sz="1600">
              <a:latin typeface="Trebuchet MS" pitchFamily="-84" charset="0"/>
              <a:ea typeface="Arial" pitchFamily="-84" charset="0"/>
              <a:cs typeface="Arial" pitchFamily="-84" charset="0"/>
            </a:endParaRPr>
          </a:p>
        </p:txBody>
      </p:sp>
      <p:grpSp>
        <p:nvGrpSpPr>
          <p:cNvPr id="154000" name="Group 383"/>
          <p:cNvGrpSpPr>
            <a:grpSpLocks/>
          </p:cNvGrpSpPr>
          <p:nvPr/>
        </p:nvGrpSpPr>
        <p:grpSpPr bwMode="auto">
          <a:xfrm>
            <a:off x="58738" y="946150"/>
            <a:ext cx="8686800" cy="5580063"/>
            <a:chOff x="37" y="912"/>
            <a:chExt cx="5472" cy="3515"/>
          </a:xfrm>
        </p:grpSpPr>
        <p:grpSp>
          <p:nvGrpSpPr>
            <p:cNvPr id="153607" name="Group 384"/>
            <p:cNvGrpSpPr>
              <a:grpSpLocks/>
            </p:cNvGrpSpPr>
            <p:nvPr/>
          </p:nvGrpSpPr>
          <p:grpSpPr bwMode="auto">
            <a:xfrm>
              <a:off x="3724" y="912"/>
              <a:ext cx="1604" cy="1162"/>
              <a:chOff x="412" y="1067"/>
              <a:chExt cx="1604" cy="1162"/>
            </a:xfrm>
          </p:grpSpPr>
          <p:pic>
            <p:nvPicPr>
              <p:cNvPr id="153612" name="Picture 385" descr="ex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32" y="1125"/>
                <a:ext cx="1536" cy="11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53613" name="Group 386"/>
              <p:cNvGrpSpPr>
                <a:grpSpLocks noChangeAspect="1"/>
              </p:cNvGrpSpPr>
              <p:nvPr/>
            </p:nvGrpSpPr>
            <p:grpSpPr bwMode="auto">
              <a:xfrm>
                <a:off x="702" y="1680"/>
                <a:ext cx="432" cy="262"/>
                <a:chOff x="3288" y="1296"/>
                <a:chExt cx="1080" cy="648"/>
              </a:xfrm>
            </p:grpSpPr>
            <p:sp>
              <p:nvSpPr>
                <p:cNvPr id="153971" name="Rectangle 3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2" name="Rectangle 3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3" name="Rectangle 3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4" name="Rectangle 3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5" name="Rectangle 39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6" name="Rectangle 39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7" name="Rectangle 39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8" name="Rectangle 39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79" name="Rectangle 39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0" name="Rectangle 39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1" name="Rectangle 39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2" name="Rectangle 39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3" name="Rectangle 39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4" name="Rectangle 40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985" name="Group 401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4080" name="Rectangle 4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1" name="Rectangle 4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2" name="Rectangle 4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3" name="Rectangle 4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4" name="Rectangle 4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5" name="Rectangle 4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6" name="Rectangle 4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7" name="Rectangle 4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88" name="Rectangle 4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986" name="Group 411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4071" name="Rectangle 4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2" name="Rectangle 4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3" name="Rectangle 4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4" name="Rectangle 4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5" name="Rectangle 4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6" name="Rectangle 4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7" name="Rectangle 4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8" name="Rectangle 4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9" name="Rectangle 4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987" name="Rectangle 42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8" name="Rectangle 42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89" name="Rectangle 4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0" name="Rectangle 42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1" name="Rectangle 4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2" name="Rectangle 4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3" name="Rectangle 4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4" name="Rectangle 4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5" name="Rectangle 4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6" name="Rectangle 4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7" name="Rectangle 4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8" name="Rectangle 4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999" name="Rectangle 4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2" name="Group 434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4062" name="Rectangle 4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3" name="Rectangle 4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4" name="Rectangle 4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5" name="Rectangle 4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6" name="Rectangle 4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7" name="Rectangle 4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8" name="Rectangle 4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9" name="Rectangle 4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70" name="Rectangle 4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1" name="Group 444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4053" name="Rectangle 4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4" name="Rectangle 4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5" name="Rectangle 4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6" name="Rectangle 4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7" name="Rectangle 4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8" name="Rectangle 4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9" name="Rectangle 4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0" name="Rectangle 4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61" name="Rectangle 4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2" name="Group 454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4044" name="Rectangle 4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5" name="Rectangle 4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6" name="Rectangle 4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7" name="Rectangle 4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8" name="Rectangle 4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9" name="Rectangle 4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0" name="Rectangle 4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1" name="Rectangle 4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52" name="Rectangle 4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3" name="Group 464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4035" name="Rectangle 4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6" name="Rectangle 4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7" name="Rectangle 4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8" name="Rectangle 4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9" name="Rectangle 4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0" name="Rectangle 4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1" name="Rectangle 4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2" name="Rectangle 4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43" name="Rectangle 4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4" name="Group 474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4026" name="Rectangle 4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7" name="Rectangle 4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8" name="Rectangle 4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9" name="Rectangle 4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0" name="Rectangle 4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1" name="Rectangle 4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2" name="Rectangle 4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3" name="Rectangle 4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34" name="Rectangle 4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5" name="Group 484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4017" name="Rectangle 4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8" name="Rectangle 4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9" name="Rectangle 4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0" name="Rectangle 4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1" name="Rectangle 4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2" name="Rectangle 4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3" name="Rectangle 4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4" name="Rectangle 4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25" name="Rectangle 4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4006" name="Group 494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54008" name="Rectangle 4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09" name="Rectangle 4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0" name="Rectangle 4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1" name="Rectangle 4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2" name="Rectangle 4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3" name="Rectangle 5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4" name="Rectangle 5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5" name="Rectangle 5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4016" name="Rectangle 5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4007" name="Rectangle 50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3614" name="Group 505"/>
              <p:cNvGrpSpPr>
                <a:grpSpLocks noChangeAspect="1"/>
              </p:cNvGrpSpPr>
              <p:nvPr/>
            </p:nvGrpSpPr>
            <p:grpSpPr bwMode="auto">
              <a:xfrm>
                <a:off x="1584" y="1882"/>
                <a:ext cx="432" cy="262"/>
                <a:chOff x="3288" y="1296"/>
                <a:chExt cx="1080" cy="648"/>
              </a:xfrm>
            </p:grpSpPr>
            <p:sp>
              <p:nvSpPr>
                <p:cNvPr id="153853" name="Rectangle 50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4" name="Rectangle 50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5" name="Rectangle 50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6" name="Rectangle 50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7" name="Rectangle 51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8" name="Rectangle 51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59" name="Rectangle 51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0" name="Rectangle 51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1" name="Rectangle 51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2" name="Rectangle 51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3" name="Rectangle 51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4" name="Rectangle 51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5" name="Rectangle 51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66" name="Rectangle 51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867" name="Group 520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962" name="Rectangle 5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3" name="Rectangle 5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4" name="Rectangle 5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5" name="Rectangle 5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6" name="Rectangle 5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7" name="Rectangle 5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8" name="Rectangle 5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9" name="Rectangle 5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70" name="Rectangle 5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68" name="Group 530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953" name="Rectangle 5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4" name="Rectangle 5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5" name="Rectangle 5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6" name="Rectangle 5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7" name="Rectangle 5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8" name="Rectangle 5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9" name="Rectangle 5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0" name="Rectangle 5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61" name="Rectangle 5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869" name="Rectangle 54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0" name="Rectangle 54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1" name="Rectangle 5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2" name="Rectangle 54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3" name="Rectangle 5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4" name="Rectangle 5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5" name="Rectangle 5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6" name="Rectangle 5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7" name="Rectangle 5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8" name="Rectangle 5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79" name="Rectangle 5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80" name="Rectangle 5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881" name="Rectangle 5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882" name="Group 553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944" name="Rectangle 5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5" name="Rectangle 5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6" name="Rectangle 5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7" name="Rectangle 5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8" name="Rectangle 5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9" name="Rectangle 5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0" name="Rectangle 5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1" name="Rectangle 5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52" name="Rectangle 5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3" name="Group 563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935" name="Rectangle 5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6" name="Rectangle 5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7" name="Rectangle 5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8" name="Rectangle 5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9" name="Rectangle 56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0" name="Rectangle 5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1" name="Rectangle 5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2" name="Rectangle 5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43" name="Rectangle 5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4" name="Group 573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926" name="Rectangle 5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7" name="Rectangle 5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8" name="Rectangle 5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9" name="Rectangle 5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0" name="Rectangle 5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1" name="Rectangle 5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2" name="Rectangle 5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3" name="Rectangle 5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34" name="Rectangle 58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5" name="Group 583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917" name="Rectangle 5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8" name="Rectangle 5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9" name="Rectangle 5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0" name="Rectangle 5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1" name="Rectangle 5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2" name="Rectangle 5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3" name="Rectangle 5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4" name="Rectangle 5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25" name="Rectangle 5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6" name="Group 593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908" name="Rectangle 5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9" name="Rectangle 5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0" name="Rectangle 5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1" name="Rectangle 5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2" name="Rectangle 5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3" name="Rectangle 5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4" name="Rectangle 6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5" name="Rectangle 6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16" name="Rectangle 6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7" name="Group 603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899" name="Rectangle 6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0" name="Rectangle 6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1" name="Rectangle 6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2" name="Rectangle 6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3" name="Rectangle 6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4" name="Rectangle 6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5" name="Rectangle 6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6" name="Rectangle 6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907" name="Rectangle 6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888" name="Group 613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53890" name="Rectangle 6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1" name="Rectangle 6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2" name="Rectangle 6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3" name="Rectangle 6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4" name="Rectangle 6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5" name="Rectangle 6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6" name="Rectangle 6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7" name="Rectangle 6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98" name="Rectangle 6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889" name="Rectangle 62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3615" name="Group 624"/>
              <p:cNvGrpSpPr>
                <a:grpSpLocks noChangeAspect="1"/>
              </p:cNvGrpSpPr>
              <p:nvPr/>
            </p:nvGrpSpPr>
            <p:grpSpPr bwMode="auto">
              <a:xfrm>
                <a:off x="1320" y="1277"/>
                <a:ext cx="432" cy="262"/>
                <a:chOff x="3288" y="1296"/>
                <a:chExt cx="1080" cy="648"/>
              </a:xfrm>
            </p:grpSpPr>
            <p:sp>
              <p:nvSpPr>
                <p:cNvPr id="153735" name="Rectangle 62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36" name="Rectangle 62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37" name="Rectangle 62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38" name="Rectangle 62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39" name="Rectangle 62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0" name="Rectangle 63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1" name="Rectangle 63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2" name="Rectangle 63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3" name="Rectangle 63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4" name="Rectangle 63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5" name="Rectangle 63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6" name="Rectangle 63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7" name="Rectangle 63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48" name="Rectangle 63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749" name="Group 639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844" name="Rectangle 6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5" name="Rectangle 6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6" name="Rectangle 6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7" name="Rectangle 6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8" name="Rectangle 6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9" name="Rectangle 6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50" name="Rectangle 6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51" name="Rectangle 6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52" name="Rectangle 6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50" name="Group 649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835" name="Rectangle 6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6" name="Rectangle 65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7" name="Rectangle 6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8" name="Rectangle 6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9" name="Rectangle 6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0" name="Rectangle 6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1" name="Rectangle 6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2" name="Rectangle 6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43" name="Rectangle 6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751" name="Rectangle 65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2" name="Rectangle 66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3" name="Rectangle 6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4" name="Rectangle 66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5" name="Rectangle 66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6" name="Rectangle 66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7" name="Rectangle 66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8" name="Rectangle 66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59" name="Rectangle 66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60" name="Rectangle 66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61" name="Rectangle 66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62" name="Rectangle 67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763" name="Rectangle 67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764" name="Group 672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826" name="Rectangle 6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7" name="Rectangle 6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8" name="Rectangle 6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9" name="Rectangle 6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0" name="Rectangle 6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1" name="Rectangle 67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2" name="Rectangle 67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3" name="Rectangle 68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34" name="Rectangle 68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65" name="Group 682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817" name="Rectangle 68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8" name="Rectangle 68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9" name="Rectangle 68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0" name="Rectangle 68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1" name="Rectangle 68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2" name="Rectangle 68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3" name="Rectangle 68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4" name="Rectangle 69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25" name="Rectangle 69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66" name="Group 692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808" name="Rectangle 6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9" name="Rectangle 6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0" name="Rectangle 6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1" name="Rectangle 6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2" name="Rectangle 6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3" name="Rectangle 6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4" name="Rectangle 6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5" name="Rectangle 7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16" name="Rectangle 70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67" name="Group 702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799" name="Rectangle 7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0" name="Rectangle 7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1" name="Rectangle 7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2" name="Rectangle 7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3" name="Rectangle 7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4" name="Rectangle 7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5" name="Rectangle 7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6" name="Rectangle 7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807" name="Rectangle 71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68" name="Group 712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790" name="Rectangle 7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1" name="Rectangle 7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2" name="Rectangle 7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3" name="Rectangle 7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4" name="Rectangle 7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5" name="Rectangle 7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6" name="Rectangle 7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7" name="Rectangle 7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98" name="Rectangle 72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69" name="Group 722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781" name="Rectangle 7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2" name="Rectangle 7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3" name="Rectangle 7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4" name="Rectangle 7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5" name="Rectangle 7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6" name="Rectangle 7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7" name="Rectangle 7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8" name="Rectangle 7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9" name="Rectangle 73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770" name="Group 732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53772" name="Rectangle 7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3" name="Rectangle 7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4" name="Rectangle 7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5" name="Rectangle 7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6" name="Rectangle 7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7" name="Rectangle 7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8" name="Rectangle 7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79" name="Rectangle 7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80" name="Rectangle 74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771" name="Rectangle 74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  <p:grpSp>
            <p:nvGrpSpPr>
              <p:cNvPr id="153616" name="Group 743"/>
              <p:cNvGrpSpPr>
                <a:grpSpLocks noChangeAspect="1"/>
              </p:cNvGrpSpPr>
              <p:nvPr/>
            </p:nvGrpSpPr>
            <p:grpSpPr bwMode="auto">
              <a:xfrm>
                <a:off x="412" y="1067"/>
                <a:ext cx="432" cy="262"/>
                <a:chOff x="3288" y="1296"/>
                <a:chExt cx="1080" cy="648"/>
              </a:xfrm>
            </p:grpSpPr>
            <p:sp>
              <p:nvSpPr>
                <p:cNvPr id="153617" name="Rectangle 74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18" name="Rectangle 74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19" name="Rectangle 74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0" name="Rectangle 74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432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1" name="Rectangle 74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28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2" name="Rectangle 74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360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3" name="Rectangle 75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4" name="Rectangle 75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5" name="Rectangle 75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6" name="Rectangle 75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84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7" name="Rectangle 75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8" name="Rectangle 75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648" y="1656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29" name="Rectangle 75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04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0" name="Rectangle 75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576" y="151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631" name="Group 758"/>
                <p:cNvGrpSpPr>
                  <a:grpSpLocks noChangeAspect="1"/>
                </p:cNvGrpSpPr>
                <p:nvPr/>
              </p:nvGrpSpPr>
              <p:grpSpPr bwMode="auto">
                <a:xfrm>
                  <a:off x="3720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726" name="Rectangle 7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7" name="Rectangle 7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8" name="Rectangle 76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9" name="Rectangle 76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30" name="Rectangle 76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31" name="Rectangle 76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32" name="Rectangle 76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33" name="Rectangle 76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34" name="Rectangle 76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32" name="Group 768"/>
                <p:cNvGrpSpPr>
                  <a:grpSpLocks noChangeAspect="1"/>
                </p:cNvGrpSpPr>
                <p:nvPr/>
              </p:nvGrpSpPr>
              <p:grpSpPr bwMode="auto">
                <a:xfrm>
                  <a:off x="3936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717" name="Rectangle 76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8" name="Rectangle 77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9" name="Rectangle 771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0" name="Rectangle 77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1" name="Rectangle 77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2" name="Rectangle 77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3" name="Rectangle 77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4" name="Rectangle 77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25" name="Rectangle 77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633" name="Rectangle 77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4" name="Rectangle 77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5" name="Rectangle 78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6" name="Rectangle 78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7" name="Rectangle 782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8" name="Rectangle 783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80" y="1872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39" name="Rectangle 784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936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0" name="Rectangle 785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4008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1" name="Rectangle 786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2" name="Rectangle 787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800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3" name="Rectangle 788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864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4" name="Rectangle 789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20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sp>
              <p:nvSpPr>
                <p:cNvPr id="153645" name="Rectangle 790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728"/>
                  <a:ext cx="72" cy="72"/>
                </a:xfrm>
                <a:prstGeom prst="rect">
                  <a:avLst/>
                </a:prstGeom>
                <a:noFill/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  <p:grpSp>
              <p:nvGrpSpPr>
                <p:cNvPr id="153646" name="Group 791"/>
                <p:cNvGrpSpPr>
                  <a:grpSpLocks noChangeAspect="1"/>
                </p:cNvGrpSpPr>
                <p:nvPr/>
              </p:nvGrpSpPr>
              <p:grpSpPr bwMode="auto">
                <a:xfrm>
                  <a:off x="3288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708" name="Rectangle 79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9" name="Rectangle 79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0" name="Rectangle 79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1" name="Rectangle 79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2" name="Rectangle 79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3" name="Rectangle 79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4" name="Rectangle 79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5" name="Rectangle 79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16" name="Rectangle 80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47" name="Group 801"/>
                <p:cNvGrpSpPr>
                  <a:grpSpLocks noChangeAspect="1"/>
                </p:cNvGrpSpPr>
                <p:nvPr/>
              </p:nvGrpSpPr>
              <p:grpSpPr bwMode="auto">
                <a:xfrm>
                  <a:off x="3504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699" name="Rectangle 80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0" name="Rectangle 80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1" name="Rectangle 80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2" name="Rectangle 80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3" name="Rectangle 80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4" name="Rectangle 80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5" name="Rectangle 80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6" name="Rectangle 80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707" name="Rectangle 81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48" name="Group 811"/>
                <p:cNvGrpSpPr>
                  <a:grpSpLocks noChangeAspect="1"/>
                </p:cNvGrpSpPr>
                <p:nvPr/>
              </p:nvGrpSpPr>
              <p:grpSpPr bwMode="auto">
                <a:xfrm>
                  <a:off x="3720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690" name="Rectangle 81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1" name="Rectangle 81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2" name="Rectangle 81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3" name="Rectangle 81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4" name="Rectangle 81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5" name="Rectangle 81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6" name="Rectangle 81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7" name="Rectangle 81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98" name="Rectangle 82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49" name="Group 821"/>
                <p:cNvGrpSpPr>
                  <a:grpSpLocks noChangeAspect="1"/>
                </p:cNvGrpSpPr>
                <p:nvPr/>
              </p:nvGrpSpPr>
              <p:grpSpPr bwMode="auto">
                <a:xfrm>
                  <a:off x="3936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681" name="Rectangle 82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2" name="Rectangle 82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3" name="Rectangle 82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4" name="Rectangle 82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5" name="Rectangle 82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6" name="Rectangle 82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7" name="Rectangle 82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8" name="Rectangle 82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9" name="Rectangle 83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50" name="Group 831"/>
                <p:cNvGrpSpPr>
                  <a:grpSpLocks noChangeAspect="1"/>
                </p:cNvGrpSpPr>
                <p:nvPr/>
              </p:nvGrpSpPr>
              <p:grpSpPr bwMode="auto">
                <a:xfrm>
                  <a:off x="4152" y="1296"/>
                  <a:ext cx="216" cy="216"/>
                  <a:chOff x="2928" y="2448"/>
                  <a:chExt cx="144" cy="144"/>
                </a:xfrm>
              </p:grpSpPr>
              <p:sp>
                <p:nvSpPr>
                  <p:cNvPr id="153672" name="Rectangle 83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3" name="Rectangle 83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4" name="Rectangle 83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5" name="Rectangle 83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6" name="Rectangle 83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7" name="Rectangle 83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8" name="Rectangle 83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9" name="Rectangle 83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80" name="Rectangle 84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51" name="Group 841"/>
                <p:cNvGrpSpPr>
                  <a:grpSpLocks noChangeAspect="1"/>
                </p:cNvGrpSpPr>
                <p:nvPr/>
              </p:nvGrpSpPr>
              <p:grpSpPr bwMode="auto">
                <a:xfrm>
                  <a:off x="4152" y="1512"/>
                  <a:ext cx="216" cy="216"/>
                  <a:chOff x="2928" y="2448"/>
                  <a:chExt cx="144" cy="144"/>
                </a:xfrm>
              </p:grpSpPr>
              <p:sp>
                <p:nvSpPr>
                  <p:cNvPr id="153663" name="Rectangle 84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4" name="Rectangle 84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5" name="Rectangle 84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6" name="Rectangle 84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7" name="Rectangle 84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8" name="Rectangle 84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9" name="Rectangle 84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0" name="Rectangle 84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71" name="Rectangle 85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grpSp>
              <p:nvGrpSpPr>
                <p:cNvPr id="153652" name="Group 851"/>
                <p:cNvGrpSpPr>
                  <a:grpSpLocks noChangeAspect="1"/>
                </p:cNvGrpSpPr>
                <p:nvPr/>
              </p:nvGrpSpPr>
              <p:grpSpPr bwMode="auto">
                <a:xfrm>
                  <a:off x="4152" y="1728"/>
                  <a:ext cx="216" cy="216"/>
                  <a:chOff x="2928" y="2448"/>
                  <a:chExt cx="144" cy="144"/>
                </a:xfrm>
              </p:grpSpPr>
              <p:sp>
                <p:nvSpPr>
                  <p:cNvPr id="153654" name="Rectangle 852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55" name="Rectangle 853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56" name="Rectangle 854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57" name="Rectangle 855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58" name="Rectangle 856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96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59" name="Rectangle 857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0" name="Rectangle 858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3024" y="2544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1" name="Rectangle 859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28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  <p:sp>
                <p:nvSpPr>
                  <p:cNvPr id="153662" name="Rectangle 860"/>
                  <p:cNvSpPr>
                    <a:spLocks noChangeAspect="1" noChangeArrowheads="1"/>
                  </p:cNvSpPr>
                  <p:nvPr/>
                </p:nvSpPr>
                <p:spPr bwMode="auto">
                  <a:xfrm flipV="1">
                    <a:off x="2976" y="2448"/>
                    <a:ext cx="48" cy="48"/>
                  </a:xfrm>
                  <a:prstGeom prst="rect">
                    <a:avLst/>
                  </a:prstGeom>
                  <a:noFill/>
                  <a:ln w="3175">
                    <a:solidFill>
                      <a:srgbClr val="11B119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>
                      <a:ea typeface="Arial" pitchFamily="-84" charset="0"/>
                      <a:cs typeface="Arial" pitchFamily="-84" charset="0"/>
                    </a:endParaRPr>
                  </a:p>
                </p:txBody>
              </p:sp>
            </p:grpSp>
            <p:sp>
              <p:nvSpPr>
                <p:cNvPr id="153653" name="Rectangle 861"/>
                <p:cNvSpPr>
                  <a:spLocks noChangeAspect="1" noChangeArrowheads="1"/>
                </p:cNvSpPr>
                <p:nvPr/>
              </p:nvSpPr>
              <p:spPr bwMode="auto">
                <a:xfrm flipV="1">
                  <a:off x="3792" y="1800"/>
                  <a:ext cx="72" cy="72"/>
                </a:xfrm>
                <a:prstGeom prst="rect">
                  <a:avLst/>
                </a:prstGeom>
                <a:solidFill>
                  <a:srgbClr val="11B119"/>
                </a:solidFill>
                <a:ln w="3175">
                  <a:solidFill>
                    <a:srgbClr val="11B119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>
                    <a:ea typeface="Arial" pitchFamily="-84" charset="0"/>
                    <a:cs typeface="Arial" pitchFamily="-84" charset="0"/>
                  </a:endParaRPr>
                </a:p>
              </p:txBody>
            </p:sp>
          </p:grpSp>
        </p:grpSp>
        <p:sp>
          <p:nvSpPr>
            <p:cNvPr id="153608" name="AutoShape 862"/>
            <p:cNvSpPr>
              <a:spLocks noChangeArrowheads="1"/>
            </p:cNvSpPr>
            <p:nvPr/>
          </p:nvSpPr>
          <p:spPr bwMode="auto">
            <a:xfrm flipH="1">
              <a:off x="2544" y="1392"/>
              <a:ext cx="990" cy="24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82 w 21600"/>
                <a:gd name="T13" fmla="*/ 5400 h 21600"/>
                <a:gd name="T14" fmla="*/ 1889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11B119"/>
            </a:solidFill>
            <a:ln w="9525">
              <a:solidFill>
                <a:srgbClr val="11B119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609" name="Text Box 863"/>
            <p:cNvSpPr txBox="1">
              <a:spLocks noChangeArrowheads="1"/>
            </p:cNvSpPr>
            <p:nvPr/>
          </p:nvSpPr>
          <p:spPr bwMode="auto">
            <a:xfrm>
              <a:off x="2601" y="1074"/>
              <a:ext cx="104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non-parametric</a:t>
              </a:r>
            </a:p>
            <a:p>
              <a:pPr algn="ctr"/>
              <a:r>
                <a:rPr lang="en-US" sz="1600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sampling</a:t>
              </a:r>
            </a:p>
          </p:txBody>
        </p:sp>
        <p:sp>
          <p:nvSpPr>
            <p:cNvPr id="153610" name="Text Box 864"/>
            <p:cNvSpPr txBox="1">
              <a:spLocks noChangeArrowheads="1"/>
            </p:cNvSpPr>
            <p:nvPr/>
          </p:nvSpPr>
          <p:spPr bwMode="auto">
            <a:xfrm>
              <a:off x="4080" y="2073"/>
              <a:ext cx="9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latin typeface="Trebuchet MS" pitchFamily="-84" charset="0"/>
                  <a:ea typeface="Arial" pitchFamily="-84" charset="0"/>
                  <a:cs typeface="Arial" pitchFamily="-84" charset="0"/>
                </a:rPr>
                <a:t>Input image</a:t>
              </a:r>
              <a:r>
                <a:rPr lang="en-US" sz="1600">
                  <a:latin typeface="Trebuchet MS" pitchFamily="-84" charset="0"/>
                  <a:ea typeface="Arial" pitchFamily="-84" charset="0"/>
                  <a:cs typeface="Arial" pitchFamily="-84" charset="0"/>
                </a:rPr>
                <a:t> </a:t>
              </a:r>
            </a:p>
          </p:txBody>
        </p:sp>
        <p:sp>
          <p:nvSpPr>
            <p:cNvPr id="153611" name="Rectangle 865"/>
            <p:cNvSpPr>
              <a:spLocks noChangeArrowheads="1"/>
            </p:cNvSpPr>
            <p:nvPr/>
          </p:nvSpPr>
          <p:spPr bwMode="auto">
            <a:xfrm>
              <a:off x="37" y="3371"/>
              <a:ext cx="5472" cy="1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marL="742950" lvl="1" indent="-285750">
                <a:lnSpc>
                  <a:spcPct val="90000"/>
                </a:lnSpc>
                <a:spcBef>
                  <a:spcPts val="700"/>
                </a:spcBef>
                <a:buFontTx/>
                <a:buChar char="–"/>
              </a:pPr>
              <a:r>
                <a:rPr lang="en-GB" sz="2800">
                  <a:ea typeface="Arial" pitchFamily="-84" charset="0"/>
                  <a:cs typeface="Arial" pitchFamily="-84" charset="0"/>
                </a:rPr>
                <a:t>Instead, we </a:t>
              </a:r>
              <a:r>
                <a:rPr lang="en-GB" sz="2800" i="1">
                  <a:ea typeface="Arial" pitchFamily="-84" charset="0"/>
                  <a:cs typeface="Arial" pitchFamily="-84" charset="0"/>
                </a:rPr>
                <a:t>search the input image</a:t>
              </a:r>
              <a:r>
                <a:rPr lang="en-GB" sz="2800">
                  <a:ea typeface="Arial" pitchFamily="-84" charset="0"/>
                  <a:cs typeface="Arial" pitchFamily="-84" charset="0"/>
                </a:rPr>
                <a:t> for all similar neighborhoods — that’s our pdf for </a:t>
              </a:r>
              <a:r>
                <a:rPr lang="en-GB" sz="2800" b="1">
                  <a:ea typeface="Arial" pitchFamily="-84" charset="0"/>
                  <a:cs typeface="Arial" pitchFamily="-84" charset="0"/>
                </a:rPr>
                <a:t>p</a:t>
              </a:r>
            </a:p>
            <a:p>
              <a:pPr marL="742950" lvl="1" indent="-285750">
                <a:lnSpc>
                  <a:spcPct val="90000"/>
                </a:lnSpc>
                <a:spcBef>
                  <a:spcPts val="700"/>
                </a:spcBef>
                <a:buFontTx/>
                <a:buChar char="–"/>
              </a:pPr>
              <a:r>
                <a:rPr lang="en-GB" sz="2900">
                  <a:ea typeface="Arial" pitchFamily="-84" charset="0"/>
                  <a:cs typeface="Arial" pitchFamily="-84" charset="0"/>
                </a:rPr>
                <a:t>To sample from this pdf, just pick one match at random</a:t>
              </a:r>
              <a:endParaRPr lang="en-US" sz="2900" i="1">
                <a:ea typeface="Arial" pitchFamily="-84" charset="0"/>
                <a:cs typeface="Arial" pitchFamily="-8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Neighborhood Window</a:t>
            </a:r>
          </a:p>
        </p:txBody>
      </p:sp>
      <p:pic>
        <p:nvPicPr>
          <p:cNvPr id="155651" name="Picture 3"/>
          <p:cNvPicPr>
            <a:picLocks noChangeAspect="1" noChangeArrowheads="1"/>
          </p:cNvPicPr>
          <p:nvPr/>
        </p:nvPicPr>
        <p:blipFill>
          <a:blip r:embed="rId3"/>
          <a:srcRect l="15591" t="19356" r="16129" b="18817"/>
          <a:stretch>
            <a:fillRect/>
          </a:stretch>
        </p:blipFill>
        <p:spPr bwMode="auto">
          <a:xfrm>
            <a:off x="3187700" y="2057400"/>
            <a:ext cx="1612900" cy="14605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4"/>
          <a:srcRect l="6250" t="7864" r="6667" b="8388"/>
          <a:stretch>
            <a:fillRect/>
          </a:stretch>
        </p:blipFill>
        <p:spPr bwMode="auto">
          <a:xfrm>
            <a:off x="266700" y="4473575"/>
            <a:ext cx="2654300" cy="2028825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3"/>
          <a:srcRect l="16666" t="20268" r="19048" b="18927"/>
          <a:stretch>
            <a:fillRect/>
          </a:stretch>
        </p:blipFill>
        <p:spPr bwMode="auto">
          <a:xfrm>
            <a:off x="1168400" y="2501900"/>
            <a:ext cx="685800" cy="64770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</p:pic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3810000" y="2590800"/>
            <a:ext cx="304800" cy="3048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Arial" pitchFamily="-84" charset="0"/>
              <a:cs typeface="Arial" pitchFamily="-84" charset="0"/>
            </a:endParaRPr>
          </a:p>
        </p:txBody>
      </p:sp>
      <p:sp>
        <p:nvSpPr>
          <p:cNvPr id="155655" name="Line 7"/>
          <p:cNvSpPr>
            <a:spLocks noChangeShapeType="1"/>
          </p:cNvSpPr>
          <p:nvPr/>
        </p:nvSpPr>
        <p:spPr bwMode="auto">
          <a:xfrm flipH="1">
            <a:off x="1371600" y="2895600"/>
            <a:ext cx="2590800" cy="1524000"/>
          </a:xfrm>
          <a:prstGeom prst="line">
            <a:avLst/>
          </a:prstGeom>
          <a:noFill/>
          <a:ln w="38100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3162300" y="2590800"/>
            <a:ext cx="2667000" cy="3911600"/>
            <a:chOff x="1992" y="1632"/>
            <a:chExt cx="1680" cy="2464"/>
          </a:xfrm>
        </p:grpSpPr>
        <p:pic>
          <p:nvPicPr>
            <p:cNvPr id="155666" name="Picture 9"/>
            <p:cNvPicPr>
              <a:picLocks noChangeAspect="1" noChangeArrowheads="1"/>
            </p:cNvPicPr>
            <p:nvPr/>
          </p:nvPicPr>
          <p:blipFill>
            <a:blip r:embed="rId5"/>
            <a:srcRect l="6250" t="7864" r="6250" b="8388"/>
            <a:stretch>
              <a:fillRect/>
            </a:stretch>
          </p:blipFill>
          <p:spPr bwMode="auto">
            <a:xfrm>
              <a:off x="1992" y="2818"/>
              <a:ext cx="1680" cy="127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5667" name="Rectangle 10"/>
            <p:cNvSpPr>
              <a:spLocks noChangeArrowheads="1"/>
            </p:cNvSpPr>
            <p:nvPr/>
          </p:nvSpPr>
          <p:spPr bwMode="auto">
            <a:xfrm>
              <a:off x="2400" y="1632"/>
              <a:ext cx="288" cy="288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55668" name="Line 11"/>
            <p:cNvSpPr>
              <a:spLocks noChangeShapeType="1"/>
            </p:cNvSpPr>
            <p:nvPr/>
          </p:nvSpPr>
          <p:spPr bwMode="auto">
            <a:xfrm>
              <a:off x="2544" y="1920"/>
              <a:ext cx="0" cy="864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3810000" y="2590800"/>
            <a:ext cx="4902200" cy="3911600"/>
            <a:chOff x="2400" y="1632"/>
            <a:chExt cx="3088" cy="2464"/>
          </a:xfrm>
        </p:grpSpPr>
        <p:pic>
          <p:nvPicPr>
            <p:cNvPr id="155663" name="Picture 13"/>
            <p:cNvPicPr>
              <a:picLocks noChangeAspect="1" noChangeArrowheads="1"/>
            </p:cNvPicPr>
            <p:nvPr/>
          </p:nvPicPr>
          <p:blipFill>
            <a:blip r:embed="rId6"/>
            <a:srcRect l="6250" t="7869" r="6667" b="8394"/>
            <a:stretch>
              <a:fillRect/>
            </a:stretch>
          </p:blipFill>
          <p:spPr bwMode="auto">
            <a:xfrm>
              <a:off x="3816" y="2819"/>
              <a:ext cx="1672" cy="127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5664" name="Rectangle 14"/>
            <p:cNvSpPr>
              <a:spLocks noChangeArrowheads="1"/>
            </p:cNvSpPr>
            <p:nvPr/>
          </p:nvSpPr>
          <p:spPr bwMode="auto">
            <a:xfrm>
              <a:off x="2400" y="1632"/>
              <a:ext cx="384" cy="3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55665" name="Line 15"/>
            <p:cNvSpPr>
              <a:spLocks noChangeShapeType="1"/>
            </p:cNvSpPr>
            <p:nvPr/>
          </p:nvSpPr>
          <p:spPr bwMode="auto">
            <a:xfrm>
              <a:off x="2688" y="2016"/>
              <a:ext cx="1152" cy="76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810000" y="2185988"/>
            <a:ext cx="4902200" cy="2030412"/>
            <a:chOff x="2400" y="1377"/>
            <a:chExt cx="3088" cy="1279"/>
          </a:xfrm>
        </p:grpSpPr>
        <p:pic>
          <p:nvPicPr>
            <p:cNvPr id="155660" name="Picture 17"/>
            <p:cNvPicPr>
              <a:picLocks noChangeAspect="1" noChangeArrowheads="1"/>
            </p:cNvPicPr>
            <p:nvPr/>
          </p:nvPicPr>
          <p:blipFill>
            <a:blip r:embed="rId7"/>
            <a:srcRect l="6250" t="7858" r="6667" b="8383"/>
            <a:stretch>
              <a:fillRect/>
            </a:stretch>
          </p:blipFill>
          <p:spPr bwMode="auto">
            <a:xfrm>
              <a:off x="3816" y="1377"/>
              <a:ext cx="1672" cy="1279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5661" name="Rectangle 18"/>
            <p:cNvSpPr>
              <a:spLocks noChangeArrowheads="1"/>
            </p:cNvSpPr>
            <p:nvPr/>
          </p:nvSpPr>
          <p:spPr bwMode="auto">
            <a:xfrm>
              <a:off x="2400" y="1632"/>
              <a:ext cx="528" cy="480"/>
            </a:xfrm>
            <a:prstGeom prst="rect">
              <a:avLst/>
            </a:prstGeom>
            <a:noFill/>
            <a:ln w="38100">
              <a:solidFill>
                <a:srgbClr val="FF00FF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ea typeface="Arial" pitchFamily="-84" charset="0"/>
                <a:cs typeface="Arial" pitchFamily="-84" charset="0"/>
              </a:endParaRPr>
            </a:p>
          </p:txBody>
        </p:sp>
        <p:sp>
          <p:nvSpPr>
            <p:cNvPr id="155662" name="Line 19"/>
            <p:cNvSpPr>
              <a:spLocks noChangeShapeType="1"/>
            </p:cNvSpPr>
            <p:nvPr/>
          </p:nvSpPr>
          <p:spPr bwMode="auto">
            <a:xfrm>
              <a:off x="2928" y="1872"/>
              <a:ext cx="864" cy="96"/>
            </a:xfrm>
            <a:prstGeom prst="line">
              <a:avLst/>
            </a:prstGeom>
            <a:noFill/>
            <a:ln w="38100">
              <a:solidFill>
                <a:srgbClr val="FF00FF"/>
              </a:solidFill>
              <a:prstDash val="sysDot"/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5659" name="Text Box 20"/>
          <p:cNvSpPr txBox="1">
            <a:spLocks noChangeArrowheads="1"/>
          </p:cNvSpPr>
          <p:nvPr/>
        </p:nvSpPr>
        <p:spPr bwMode="auto">
          <a:xfrm>
            <a:off x="1219200" y="2133600"/>
            <a:ext cx="65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ea typeface="Arial" pitchFamily="-84" charset="0"/>
                <a:cs typeface="Arial" pitchFamily="-84" charset="0"/>
              </a:rPr>
              <a:t>input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8">
      <a:dk1>
        <a:srgbClr val="4D4D4D"/>
      </a:dk1>
      <a:lt1>
        <a:srgbClr val="FFFFFF"/>
      </a:lt1>
      <a:dk2>
        <a:srgbClr val="000000"/>
      </a:dk2>
      <a:lt2>
        <a:srgbClr val="FFFF00"/>
      </a:lt2>
      <a:accent1>
        <a:srgbClr val="FF9900"/>
      </a:accent1>
      <a:accent2>
        <a:srgbClr val="00FFFF"/>
      </a:accent2>
      <a:accent3>
        <a:srgbClr val="AAAAAA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4D4D4D"/>
        </a:dk1>
        <a:lt1>
          <a:srgbClr val="FFFFFF"/>
        </a:lt1>
        <a:dk2>
          <a:srgbClr val="000000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19414</TotalTime>
  <Words>2405</Words>
  <Application>Microsoft Macintosh PowerPoint</Application>
  <PresentationFormat>On-screen Show (4:3)</PresentationFormat>
  <Paragraphs>597</Paragraphs>
  <Slides>129</Slides>
  <Notes>42</Notes>
  <HiddenSlides>26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129</vt:i4>
      </vt:variant>
    </vt:vector>
  </HeadingPairs>
  <TitlesOfParts>
    <vt:vector size="146" baseType="lpstr">
      <vt:lpstr>Arial</vt:lpstr>
      <vt:lpstr>Avenir Book</vt:lpstr>
      <vt:lpstr>Calibri</vt:lpstr>
      <vt:lpstr>ＭＳ Ｐゴシック</vt:lpstr>
      <vt:lpstr>Times New Roman</vt:lpstr>
      <vt:lpstr>Trebuchet MS</vt:lpstr>
      <vt:lpstr>Office Theme</vt:lpstr>
      <vt:lpstr>Default Design</vt:lpstr>
      <vt:lpstr>1_Default Design</vt:lpstr>
      <vt:lpstr>2_Default Design</vt:lpstr>
      <vt:lpstr>3_Default Design</vt:lpstr>
      <vt:lpstr>1_Office Theme</vt:lpstr>
      <vt:lpstr>14_Default Design</vt:lpstr>
      <vt:lpstr>15_Default Design</vt:lpstr>
      <vt:lpstr>Image File</vt:lpstr>
      <vt:lpstr>Image</vt:lpstr>
      <vt:lpstr>PhotoSuite Image</vt:lpstr>
      <vt:lpstr>PowerPoint Presentation</vt:lpstr>
      <vt:lpstr>What is a texture?</vt:lpstr>
      <vt:lpstr>PowerPoint Presentation</vt:lpstr>
      <vt:lpstr>PowerPoint Presentation</vt:lpstr>
      <vt:lpstr>PowerPoint Presentation</vt:lpstr>
      <vt:lpstr>Which textures are we going to talk about in this lecture?</vt:lpstr>
      <vt:lpstr>When are two textures similar?</vt:lpstr>
      <vt:lpstr>Texture Analysis</vt:lpstr>
      <vt:lpstr>Texture Synthesis</vt:lpstr>
      <vt:lpstr>Let’s get a feeling of the mechanisms for  texture perception</vt:lpstr>
      <vt:lpstr>What is special about texture perception?</vt:lpstr>
      <vt:lpstr>Pre-attentive texture discrimination</vt:lpstr>
      <vt:lpstr>Pre-attentive texture discrimination</vt:lpstr>
      <vt:lpstr>Pre-attentive texture discrimination</vt:lpstr>
      <vt:lpstr>Pre-attentive texture discrimination</vt:lpstr>
      <vt:lpstr>PowerPoint Presentation</vt:lpstr>
      <vt:lpstr>Crowding</vt:lpstr>
      <vt:lpstr>PowerPoint Presentation</vt:lpstr>
      <vt:lpstr>PowerPoint Presentation</vt:lpstr>
      <vt:lpstr>PowerPoint Presentation</vt:lpstr>
      <vt:lpstr>Representation of sets</vt:lpstr>
      <vt:lpstr>PowerPoint Presentation</vt:lpstr>
      <vt:lpstr>Ebbinghaus illusion</vt:lpstr>
      <vt:lpstr>Representation</vt:lpstr>
      <vt:lpstr>What a model should account for:</vt:lpstr>
      <vt:lpstr>Julesz - Textons</vt:lpstr>
      <vt:lpstr>Julesz - Textons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big families of models</vt:lpstr>
      <vt:lpstr>The trivial texture synthesis algorithm</vt:lpstr>
      <vt:lpstr>Texture synthesis and representation</vt:lpstr>
      <vt:lpstr>Texture synthesis and representation</vt:lpstr>
      <vt:lpstr>PowerPoint Presentation</vt:lpstr>
      <vt:lpstr>PowerPoint Presentation</vt:lpstr>
      <vt:lpstr>The main idea: it works by ‘kind of’ projecting a random image into the set of equivalent textures </vt:lpstr>
      <vt:lpstr>Overview of the algorithm</vt:lpstr>
      <vt:lpstr>1-The steerable pyramid</vt:lpstr>
      <vt:lpstr>1-The steerable pyramid</vt:lpstr>
      <vt:lpstr>1-The steerable pyramid</vt:lpstr>
      <vt:lpstr>1-The steerable pyramid</vt:lpstr>
      <vt:lpstr>PowerPoint Presentation</vt:lpstr>
      <vt:lpstr>Overview of the algorithm</vt:lpstr>
      <vt:lpstr>2-Matching histograms</vt:lpstr>
      <vt:lpstr>2-Matching histograms</vt:lpstr>
      <vt:lpstr>2-Matching histograms</vt:lpstr>
      <vt:lpstr>2-Matching histograms</vt:lpstr>
      <vt:lpstr>Another example: Matching histograms</vt:lpstr>
      <vt:lpstr>Another example: Matching histograms</vt:lpstr>
      <vt:lpstr>Another example: Matching histograms</vt:lpstr>
      <vt:lpstr>Matching histograms of a subband</vt:lpstr>
      <vt:lpstr>Matching histograms of a subband</vt:lpstr>
      <vt:lpstr>PowerPoint Presentation</vt:lpstr>
      <vt:lpstr>PowerPoint Presentation</vt:lpstr>
      <vt:lpstr>Why does it work? (sort of)</vt:lpstr>
      <vt:lpstr>Why does it work? (sort of)</vt:lpstr>
      <vt:lpstr>Why does it work? (sort of)</vt:lpstr>
      <vt:lpstr>Why does it work? (sort of)</vt:lpstr>
      <vt:lpstr>Color textures</vt:lpstr>
      <vt:lpstr>Color textures</vt:lpstr>
      <vt:lpstr>Color textures</vt:lpstr>
      <vt:lpstr>Color textures</vt:lpstr>
      <vt:lpstr>PCA and decorrelation</vt:lpstr>
      <vt:lpstr>PCA and decorrelation</vt:lpstr>
      <vt:lpstr>PCA and decorrelation</vt:lpstr>
      <vt:lpstr>Color textures</vt:lpstr>
      <vt:lpstr>Color textures</vt:lpstr>
      <vt:lpstr>Color textures</vt:lpstr>
      <vt:lpstr>Color channels</vt:lpstr>
      <vt:lpstr>Color channels</vt:lpstr>
      <vt:lpstr>Color channels</vt:lpstr>
      <vt:lpstr>Examples from the paper</vt:lpstr>
      <vt:lpstr>Examples from the paper</vt:lpstr>
      <vt:lpstr>PowerPoint Presentation</vt:lpstr>
      <vt:lpstr>But, does it really work??? How to measure how well the representation constraints the set of equivalent textures?</vt:lpstr>
      <vt:lpstr>How to identify the set of equivalent textures?</vt:lpstr>
      <vt:lpstr>We need a space that is more perceptual</vt:lpstr>
      <vt:lpstr>We need a space that is more perceptual</vt:lpstr>
      <vt:lpstr>How to identify the set of equivalent textures?</vt:lpstr>
      <vt:lpstr>How to identify the set of equivalent textures?</vt:lpstr>
      <vt:lpstr>How to identify the set of equivalent textures?</vt:lpstr>
      <vt:lpstr>Portilla and Simoncelli</vt:lpstr>
      <vt:lpstr>Portilla and Simoncelli</vt:lpstr>
      <vt:lpstr>Portilla &amp; Simoncelli</vt:lpstr>
      <vt:lpstr>How to identify the set of equivalent textures?</vt:lpstr>
      <vt:lpstr>PowerPoint Presentation</vt:lpstr>
      <vt:lpstr>Zhu, Wu, &amp; Mumford, 1998</vt:lpstr>
      <vt:lpstr>Zhu, Wu, &amp; Mumford</vt:lpstr>
      <vt:lpstr>De Bonet (and Viola)</vt:lpstr>
      <vt:lpstr>DeBonet</vt:lpstr>
      <vt:lpstr>DeBonet</vt:lpstr>
      <vt:lpstr>PowerPoint Presentation</vt:lpstr>
      <vt:lpstr>Two big families of models</vt:lpstr>
      <vt:lpstr>PowerPoint Presentation</vt:lpstr>
      <vt:lpstr>Efros &amp; Leung Algorithm</vt:lpstr>
      <vt:lpstr>Neighborhood Window</vt:lpstr>
      <vt:lpstr>Varying Window Size</vt:lpstr>
      <vt:lpstr>Synthesis Results</vt:lpstr>
      <vt:lpstr>More Results</vt:lpstr>
      <vt:lpstr>Homage to Shannon</vt:lpstr>
      <vt:lpstr>Hole Filling</vt:lpstr>
      <vt:lpstr>Extrapolation</vt:lpstr>
      <vt:lpstr>Image Quilting [Efros &amp; Freeman]</vt:lpstr>
      <vt:lpstr>PowerPoint Presentation</vt:lpstr>
      <vt:lpstr>Minimal error boundary</vt:lpstr>
      <vt:lpstr>Texture Transfer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Generator</vt:lpstr>
      <vt:lpstr>PowerPoint Presentation</vt:lpstr>
      <vt:lpstr>Generated images</vt:lpstr>
      <vt:lpstr>PowerPoint Presentation</vt:lpstr>
      <vt:lpstr>Generator</vt:lpstr>
      <vt:lpstr>PowerPoint Presentation</vt:lpstr>
      <vt:lpstr>Two components</vt:lpstr>
      <vt:lpstr>Two components</vt:lpstr>
      <vt:lpstr>Two components</vt:lpstr>
      <vt:lpstr>Synthesizing Images Preferred by CNN</vt:lpstr>
      <vt:lpstr>PowerPoint Presentation</vt:lpstr>
      <vt:lpstr>PowerPoint Presentation</vt:lpstr>
    </vt:vector>
  </TitlesOfParts>
  <Company>MIT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antonio torralba</dc:creator>
  <cp:lastModifiedBy>Microsoft Office User</cp:lastModifiedBy>
  <cp:revision>322</cp:revision>
  <dcterms:created xsi:type="dcterms:W3CDTF">2016-11-08T14:00:08Z</dcterms:created>
  <dcterms:modified xsi:type="dcterms:W3CDTF">2017-11-02T01:58:37Z</dcterms:modified>
</cp:coreProperties>
</file>