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64" r:id="rId4"/>
  </p:sldMasterIdLst>
  <p:notesMasterIdLst>
    <p:notesMasterId r:id="rId69"/>
  </p:notesMasterIdLst>
  <p:sldIdLst>
    <p:sldId id="256" r:id="rId5"/>
    <p:sldId id="423" r:id="rId6"/>
    <p:sldId id="267" r:id="rId7"/>
    <p:sldId id="419" r:id="rId8"/>
    <p:sldId id="420" r:id="rId9"/>
    <p:sldId id="421" r:id="rId10"/>
    <p:sldId id="428" r:id="rId11"/>
    <p:sldId id="424" r:id="rId12"/>
    <p:sldId id="271" r:id="rId13"/>
    <p:sldId id="269" r:id="rId14"/>
    <p:sldId id="298" r:id="rId15"/>
    <p:sldId id="398" r:id="rId16"/>
    <p:sldId id="406" r:id="rId17"/>
    <p:sldId id="425" r:id="rId18"/>
    <p:sldId id="305" r:id="rId19"/>
    <p:sldId id="308" r:id="rId20"/>
    <p:sldId id="307" r:id="rId21"/>
    <p:sldId id="280" r:id="rId22"/>
    <p:sldId id="281" r:id="rId23"/>
    <p:sldId id="309" r:id="rId24"/>
    <p:sldId id="276" r:id="rId25"/>
    <p:sldId id="310" r:id="rId26"/>
    <p:sldId id="277" r:id="rId27"/>
    <p:sldId id="278" r:id="rId28"/>
    <p:sldId id="357" r:id="rId29"/>
    <p:sldId id="394" r:id="rId30"/>
    <p:sldId id="361" r:id="rId31"/>
    <p:sldId id="362" r:id="rId32"/>
    <p:sldId id="363" r:id="rId33"/>
    <p:sldId id="364" r:id="rId34"/>
    <p:sldId id="367" r:id="rId35"/>
    <p:sldId id="365" r:id="rId36"/>
    <p:sldId id="368" r:id="rId37"/>
    <p:sldId id="369" r:id="rId38"/>
    <p:sldId id="366" r:id="rId39"/>
    <p:sldId id="371" r:id="rId40"/>
    <p:sldId id="414" r:id="rId41"/>
    <p:sldId id="415" r:id="rId42"/>
    <p:sldId id="370" r:id="rId43"/>
    <p:sldId id="395" r:id="rId44"/>
    <p:sldId id="374" r:id="rId45"/>
    <p:sldId id="372" r:id="rId46"/>
    <p:sldId id="373" r:id="rId47"/>
    <p:sldId id="375" r:id="rId48"/>
    <p:sldId id="376" r:id="rId49"/>
    <p:sldId id="426" r:id="rId50"/>
    <p:sldId id="378" r:id="rId51"/>
    <p:sldId id="379" r:id="rId52"/>
    <p:sldId id="380" r:id="rId53"/>
    <p:sldId id="382" r:id="rId54"/>
    <p:sldId id="383" r:id="rId55"/>
    <p:sldId id="384" r:id="rId56"/>
    <p:sldId id="377" r:id="rId57"/>
    <p:sldId id="396" r:id="rId58"/>
    <p:sldId id="427" r:id="rId59"/>
    <p:sldId id="381" r:id="rId60"/>
    <p:sldId id="386" r:id="rId61"/>
    <p:sldId id="388" r:id="rId62"/>
    <p:sldId id="390" r:id="rId63"/>
    <p:sldId id="389" r:id="rId64"/>
    <p:sldId id="391" r:id="rId65"/>
    <p:sldId id="392" r:id="rId66"/>
    <p:sldId id="393" r:id="rId67"/>
    <p:sldId id="413" r:id="rId6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89038"/>
  </p:normalViewPr>
  <p:slideViewPr>
    <p:cSldViewPr snapToGrid="0">
      <p:cViewPr varScale="1">
        <p:scale>
          <a:sx n="121" d="100"/>
          <a:sy n="121" d="100"/>
        </p:scale>
        <p:origin x="190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" charset="0"/>
              </a:defRPr>
            </a:lvl1pPr>
          </a:lstStyle>
          <a:p>
            <a:pPr>
              <a:defRPr/>
            </a:pPr>
            <a:fld id="{4C4A5E9B-E371-3D4F-B9ED-A40A7A05D147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" charset="0"/>
              </a:defRPr>
            </a:lvl1pPr>
          </a:lstStyle>
          <a:p>
            <a:pPr>
              <a:defRPr/>
            </a:pPr>
            <a:fld id="{D0D965D4-93F6-1E4B-94C0-5C302E761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The way it works</a:t>
            </a:r>
            <a:r>
              <a:rPr lang="en-US" baseline="0" dirty="0" smtClean="0"/>
              <a:t> is by breaking the image into lots of pieces and asking for each piece if it is a face. It is a very local process. There is no scene reasoning. It is sophisticated template matching. But it works great. </a:t>
            </a:r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F7F073-DFE2-AB40-9E36-49A54B5AB0E4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1426F5-8D18-9A4B-A8AC-9B48B08BBABC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100 million miles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4388D5-04D2-4349-979E-330DCE4B3151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D965D4-93F6-1E4B-94C0-5C302E76150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1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BBBCE4-3903-4C49-89A3-692A422A740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534CF7-F7F6-6A40-898C-3134C4B56A31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7B0997-2631-7644-A26C-D145949E78F6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776284-01BE-3540-AB40-AFB4453BC157}" type="slidenum">
              <a:rPr lang="en-US"/>
              <a:pPr/>
              <a:t>21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B3DDFA-E784-8449-BB06-DC362D651E13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937134-7E86-DF43-AC17-784C5AFF0848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2AD1F-0B77-BD46-A36D-311EB3C4C8CC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55802-5F50-3D4D-BB81-F7442B412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16A1-198E-1F4E-9560-4C12375064B4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A8A02-C376-BB49-8962-87C1C27EC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C7F49-E7BC-0E41-A13B-3A9E676736A4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8EC6A-E6C3-BB4A-9021-1D2E97D6B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409537-F06A-2147-A599-011C1A65E68F}" type="datetime1">
              <a:rPr lang="en-US"/>
              <a:pPr/>
              <a:t>9/6/17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917BD-0B05-E240-BEE9-71381919A9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06E11-C23C-C047-8209-2EBFBA1DC87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04BCB-A9C0-8745-8D45-AEC5F03CFA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409537-F06A-2147-A599-011C1A65E68F}" type="datetime1">
              <a:rPr lang="en-US"/>
              <a:pPr/>
              <a:t>9/6/17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917BD-0B05-E240-BEE9-71381919A9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A8414-CC02-B549-9F13-37CA303ABEE6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AFB5-0568-6944-82AF-29E95553D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E3BBC-3D1E-5F4C-A2E3-A14EC6EC0569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FD56B-3122-0E47-BE33-5843E830F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1EF29-19C9-254C-B8C6-FD38FB903B08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9C3D2-C552-A540-ADED-C8EA95D01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6CBC-6B76-B746-9E75-6DE582A7587C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F5C4B-71B2-8C4A-B537-0D6AB6FB7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A08AD-60BE-6D47-8132-2DE9075AA147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15E6C-34B2-C14B-984A-56B954355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0B6AB-5A60-0E45-A1A8-80F1AB7BD7CC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0886E-7DAB-D643-9077-200A6CD5A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81E7A-F284-774B-BD13-170701117525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CF1E2-6357-BF4E-8B8F-9C981ED56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6916C-29C0-F04E-BE66-461BD611AA9A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BCF8A-D386-1642-B185-CB3655941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>
              <a:defRPr/>
            </a:pPr>
            <a:fld id="{73668BD2-8C85-324A-8562-120E288C8BEB}" type="datetime1">
              <a:rPr lang="en-US"/>
              <a:pPr>
                <a:defRPr/>
              </a:pPr>
              <a:t>9/6/17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>
              <a:defRPr/>
            </a:pPr>
            <a:fld id="{3D1E02F6-E2DC-DA41-BB30-4546FFE81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2075B0D-4E94-A149-836F-C8C8CC9A10CE}" type="datetime1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9/6/17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82E56E-8838-4B42-9B74-59A174CAB2BC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/>
              <a:t>‹#›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A4EA25-64E6-7847-84EF-7822F4AF2EB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5B9FA75-239C-F34D-AD57-3E8480E53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190"/>
            <a:fld id="{02075B0D-4E94-A149-836F-C8C8CC9A10CE}" type="datetime1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 defTabSz="457190"/>
              <a:t>9/6/17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defTabSz="457190"/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190"/>
            <a:fld id="{8682E56E-8838-4B42-9B74-59A174CAB2BC}" type="slidenum"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pPr defTabSz="457190"/>
              <a:t>‹#›</a:t>
            </a:fld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19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1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1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1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1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190" algn="ctr" defTabSz="45719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380" algn="ctr" defTabSz="45719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570" algn="ctr" defTabSz="45719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760" algn="ctr" defTabSz="45719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893" indent="-342893" algn="l" defTabSz="45719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34" indent="-285744" algn="l" defTabSz="45719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2975" indent="-228595" algn="l" defTabSz="45719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165" indent="-228595" algn="l" defTabSz="45719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355" indent="-228595" algn="l" defTabSz="45719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545" indent="-228595" algn="l" defTabSz="4571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5" indent="-228595" algn="l" defTabSz="4571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4571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45719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9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0" algn="l" defTabSz="457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file:////Users/torralba/atb/Teaching/2013/6.869%20fall%202013/slides/lecture1simplesystem/laser.mov" TargetMode="External"/><Relationship Id="rId2" Type="http://schemas.openxmlformats.org/officeDocument/2006/relationships/video" Target="file:////Users/torralba/atb/Teaching/2013/6.869%20fall%202013/slides/lecture1simplesystem/laser.mo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5.png"/><Relationship Id="rId5" Type="http://schemas.openxmlformats.org/officeDocument/2006/relationships/image" Target="../media/image53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66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53.png"/><Relationship Id="rId7" Type="http://schemas.openxmlformats.org/officeDocument/2006/relationships/image" Target="../media/image60.png"/><Relationship Id="rId8" Type="http://schemas.openxmlformats.org/officeDocument/2006/relationships/image" Target="../media/image62.png"/><Relationship Id="rId9" Type="http://schemas.openxmlformats.org/officeDocument/2006/relationships/image" Target="../media/image54.png"/><Relationship Id="rId1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503488"/>
            <a:ext cx="7010400" cy="990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3000" b="1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Lecture 1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300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	A Simple Vision System</a:t>
            </a:r>
          </a:p>
        </p:txBody>
      </p:sp>
      <p:pic>
        <p:nvPicPr>
          <p:cNvPr id="18435" name="Picture 6"/>
          <p:cNvPicPr>
            <a:picLocks noChangeAspect="1"/>
          </p:cNvPicPr>
          <p:nvPr/>
        </p:nvPicPr>
        <p:blipFill rotWithShape="1">
          <a:blip r:embed="rId2"/>
          <a:srcRect l="79519"/>
          <a:stretch/>
        </p:blipFill>
        <p:spPr bwMode="auto">
          <a:xfrm>
            <a:off x="7275443" y="89452"/>
            <a:ext cx="1868557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51541" y="238540"/>
            <a:ext cx="47244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MIT CSAIL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6.869/6.819 Advances in Computer Vision</a:t>
            </a:r>
            <a:endParaRPr lang="en-US" b="1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2"/>
          <a:srcRect r="85120"/>
          <a:stretch/>
        </p:blipFill>
        <p:spPr bwMode="auto">
          <a:xfrm>
            <a:off x="143220" y="0"/>
            <a:ext cx="1357589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765175" y="822325"/>
            <a:ext cx="1844675" cy="1858963"/>
            <a:chOff x="765158" y="822923"/>
            <a:chExt cx="1843908" cy="1857872"/>
          </a:xfrm>
        </p:grpSpPr>
        <p:grpSp>
          <p:nvGrpSpPr>
            <p:cNvPr id="23582" name="Group 37"/>
            <p:cNvGrpSpPr>
              <a:grpSpLocks/>
            </p:cNvGrpSpPr>
            <p:nvPr/>
          </p:nvGrpSpPr>
          <p:grpSpPr bwMode="auto">
            <a:xfrm rot="2711938">
              <a:off x="774853" y="1516675"/>
              <a:ext cx="1831507" cy="444003"/>
              <a:chOff x="1172304" y="2903060"/>
              <a:chExt cx="1831507" cy="444003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168770" y="3142813"/>
                <a:ext cx="1827726" cy="158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173128" y="3018220"/>
                <a:ext cx="1824553" cy="23167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184634" y="2904583"/>
                <a:ext cx="1761090" cy="44114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607" name="Group 33"/>
              <p:cNvGrpSpPr>
                <a:grpSpLocks/>
              </p:cNvGrpSpPr>
              <p:nvPr/>
            </p:nvGrpSpPr>
            <p:grpSpPr bwMode="auto">
              <a:xfrm rot="1395083">
                <a:off x="1172304" y="2903060"/>
                <a:ext cx="1828800" cy="441283"/>
                <a:chOff x="1378588" y="2789440"/>
                <a:chExt cx="1828800" cy="441283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368322" y="3027783"/>
                  <a:ext cx="1824553" cy="158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367374" y="2911763"/>
                  <a:ext cx="1826140" cy="23009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382308" y="2793260"/>
                  <a:ext cx="1761091" cy="43955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583" name="Group 53"/>
            <p:cNvGrpSpPr>
              <a:grpSpLocks/>
            </p:cNvGrpSpPr>
            <p:nvPr/>
          </p:nvGrpSpPr>
          <p:grpSpPr bwMode="auto">
            <a:xfrm rot="5400000">
              <a:off x="765158" y="849288"/>
              <a:ext cx="1831507" cy="1831507"/>
              <a:chOff x="1143221" y="2652558"/>
              <a:chExt cx="1831507" cy="1831507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1140655" y="3595434"/>
                <a:ext cx="1827726" cy="158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140655" y="3481182"/>
                <a:ext cx="1827726" cy="23009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154934" y="3358995"/>
                <a:ext cx="1762677" cy="44114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592" name="Group 41"/>
              <p:cNvGrpSpPr>
                <a:grpSpLocks/>
              </p:cNvGrpSpPr>
              <p:nvPr/>
            </p:nvGrpSpPr>
            <p:grpSpPr bwMode="auto">
              <a:xfrm rot="1395083">
                <a:off x="1143221" y="3349030"/>
                <a:ext cx="1828800" cy="441283"/>
                <a:chOff x="1378588" y="2789440"/>
                <a:chExt cx="1828800" cy="441283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376616" y="3039611"/>
                  <a:ext cx="1826141" cy="158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377933" y="2928588"/>
                  <a:ext cx="1824553" cy="23009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391210" y="2804224"/>
                  <a:ext cx="1761091" cy="44114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93" name="Group 45"/>
              <p:cNvGrpSpPr>
                <a:grpSpLocks/>
              </p:cNvGrpSpPr>
              <p:nvPr/>
            </p:nvGrpSpPr>
            <p:grpSpPr bwMode="auto">
              <a:xfrm rot="2711938">
                <a:off x="1140515" y="3346310"/>
                <a:ext cx="1831507" cy="444003"/>
                <a:chOff x="1172304" y="2903060"/>
                <a:chExt cx="1831507" cy="444003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172451" y="3155345"/>
                  <a:ext cx="1828039" cy="158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180540" y="3040061"/>
                  <a:ext cx="1826452" cy="23322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195402" y="2923066"/>
                  <a:ext cx="1762980" cy="44265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597" name="Group 33"/>
                <p:cNvGrpSpPr>
                  <a:grpSpLocks/>
                </p:cNvGrpSpPr>
                <p:nvPr/>
              </p:nvGrpSpPr>
              <p:grpSpPr bwMode="auto">
                <a:xfrm rot="1395083">
                  <a:off x="1172306" y="2903060"/>
                  <a:ext cx="1828800" cy="441283"/>
                  <a:chOff x="1378588" y="2789440"/>
                  <a:chExt cx="1828800" cy="441283"/>
                </a:xfrm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1386603" y="3038619"/>
                    <a:ext cx="1826453" cy="158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1389374" y="2926501"/>
                    <a:ext cx="1823279" cy="22846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1404839" y="2805246"/>
                    <a:ext cx="1759805" cy="44106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20" name="Straight Connector 19"/>
            <p:cNvCxnSpPr/>
            <p:nvPr/>
          </p:nvCxnSpPr>
          <p:spPr>
            <a:xfrm>
              <a:off x="781026" y="1752652"/>
              <a:ext cx="1828040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81026" y="1638419"/>
              <a:ext cx="1828040" cy="2300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95308" y="1522600"/>
              <a:ext cx="1762979" cy="4410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395083">
              <a:off x="773093" y="1749479"/>
              <a:ext cx="1829626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395083">
              <a:off x="773093" y="1635246"/>
              <a:ext cx="1828040" cy="2300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952500" y="1182688"/>
            <a:ext cx="4368800" cy="3328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362075" y="1427163"/>
            <a:ext cx="6096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35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The structure of ambient light</a:t>
            </a:r>
          </a:p>
        </p:txBody>
      </p:sp>
      <p:sp>
        <p:nvSpPr>
          <p:cNvPr id="60" name="Freeform 59"/>
          <p:cNvSpPr/>
          <p:nvPr/>
        </p:nvSpPr>
        <p:spPr>
          <a:xfrm>
            <a:off x="2106613" y="2511425"/>
            <a:ext cx="7037387" cy="2605088"/>
          </a:xfrm>
          <a:custGeom>
            <a:avLst/>
            <a:gdLst>
              <a:gd name="connsiteX0" fmla="*/ 0 w 5894039"/>
              <a:gd name="connsiteY0" fmla="*/ 2142595 h 2181375"/>
              <a:gd name="connsiteX1" fmla="*/ 814308 w 5894039"/>
              <a:gd name="connsiteY1" fmla="*/ 2152290 h 2181375"/>
              <a:gd name="connsiteX2" fmla="*/ 882167 w 5894039"/>
              <a:gd name="connsiteY2" fmla="*/ 2161985 h 2181375"/>
              <a:gd name="connsiteX3" fmla="*/ 1124520 w 5894039"/>
              <a:gd name="connsiteY3" fmla="*/ 2152290 h 2181375"/>
              <a:gd name="connsiteX4" fmla="*/ 1347486 w 5894039"/>
              <a:gd name="connsiteY4" fmla="*/ 2152290 h 2181375"/>
              <a:gd name="connsiteX5" fmla="*/ 1347486 w 5894039"/>
              <a:gd name="connsiteY5" fmla="*/ 1609370 h 2181375"/>
              <a:gd name="connsiteX6" fmla="*/ 1405651 w 5894039"/>
              <a:gd name="connsiteY6" fmla="*/ 1619065 h 2181375"/>
              <a:gd name="connsiteX7" fmla="*/ 1405651 w 5894039"/>
              <a:gd name="connsiteY7" fmla="*/ 1948695 h 2181375"/>
              <a:gd name="connsiteX8" fmla="*/ 1667392 w 5894039"/>
              <a:gd name="connsiteY8" fmla="*/ 1948695 h 2181375"/>
              <a:gd name="connsiteX9" fmla="*/ 1667392 w 5894039"/>
              <a:gd name="connsiteY9" fmla="*/ 2181375 h 2181375"/>
              <a:gd name="connsiteX10" fmla="*/ 2142405 w 5894039"/>
              <a:gd name="connsiteY10" fmla="*/ 2161985 h 2181375"/>
              <a:gd name="connsiteX11" fmla="*/ 2142405 w 5894039"/>
              <a:gd name="connsiteY11" fmla="*/ 1764490 h 2181375"/>
              <a:gd name="connsiteX12" fmla="*/ 1803110 w 5894039"/>
              <a:gd name="connsiteY12" fmla="*/ 1764490 h 2181375"/>
              <a:gd name="connsiteX13" fmla="*/ 1803110 w 5894039"/>
              <a:gd name="connsiteY13" fmla="*/ 1706320 h 2181375"/>
              <a:gd name="connsiteX14" fmla="*/ 3286314 w 5894039"/>
              <a:gd name="connsiteY14" fmla="*/ 1706320 h 2181375"/>
              <a:gd name="connsiteX15" fmla="*/ 3286314 w 5894039"/>
              <a:gd name="connsiteY15" fmla="*/ 1706320 h 2181375"/>
              <a:gd name="connsiteX16" fmla="*/ 3286314 w 5894039"/>
              <a:gd name="connsiteY16" fmla="*/ 1764490 h 2181375"/>
              <a:gd name="connsiteX17" fmla="*/ 2937325 w 5894039"/>
              <a:gd name="connsiteY17" fmla="*/ 1754795 h 2181375"/>
              <a:gd name="connsiteX18" fmla="*/ 2937325 w 5894039"/>
              <a:gd name="connsiteY18" fmla="*/ 2152290 h 2181375"/>
              <a:gd name="connsiteX19" fmla="*/ 3577138 w 5894039"/>
              <a:gd name="connsiteY19" fmla="*/ 2161985 h 2181375"/>
              <a:gd name="connsiteX20" fmla="*/ 3577138 w 5894039"/>
              <a:gd name="connsiteY20" fmla="*/ 1919610 h 2181375"/>
              <a:gd name="connsiteX21" fmla="*/ 3848574 w 5894039"/>
              <a:gd name="connsiteY21" fmla="*/ 1919610 h 2181375"/>
              <a:gd name="connsiteX22" fmla="*/ 3848574 w 5894039"/>
              <a:gd name="connsiteY22" fmla="*/ 1570590 h 2181375"/>
              <a:gd name="connsiteX23" fmla="*/ 3906739 w 5894039"/>
              <a:gd name="connsiteY23" fmla="*/ 1570590 h 2181375"/>
              <a:gd name="connsiteX24" fmla="*/ 3906739 w 5894039"/>
              <a:gd name="connsiteY24" fmla="*/ 2161985 h 2181375"/>
              <a:gd name="connsiteX25" fmla="*/ 4585329 w 5894039"/>
              <a:gd name="connsiteY25" fmla="*/ 2152290 h 2181375"/>
              <a:gd name="connsiteX26" fmla="*/ 4527164 w 5894039"/>
              <a:gd name="connsiteY26" fmla="*/ 38780 h 2181375"/>
              <a:gd name="connsiteX27" fmla="*/ 5894039 w 5894039"/>
              <a:gd name="connsiteY27" fmla="*/ 0 h 21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94039" h="2181375">
                <a:moveTo>
                  <a:pt x="0" y="2142595"/>
                </a:moveTo>
                <a:lnTo>
                  <a:pt x="814308" y="2152290"/>
                </a:lnTo>
                <a:cubicBezTo>
                  <a:pt x="837152" y="2152792"/>
                  <a:pt x="859318" y="2161985"/>
                  <a:pt x="882167" y="2161985"/>
                </a:cubicBezTo>
                <a:cubicBezTo>
                  <a:pt x="963016" y="2161985"/>
                  <a:pt x="1043689" y="2153974"/>
                  <a:pt x="1124520" y="2152290"/>
                </a:cubicBezTo>
                <a:cubicBezTo>
                  <a:pt x="1198826" y="2150742"/>
                  <a:pt x="1273164" y="2152290"/>
                  <a:pt x="1347486" y="2152290"/>
                </a:cubicBezTo>
                <a:lnTo>
                  <a:pt x="1347486" y="1609370"/>
                </a:lnTo>
                <a:lnTo>
                  <a:pt x="1405651" y="1619065"/>
                </a:lnTo>
                <a:lnTo>
                  <a:pt x="1405651" y="1948695"/>
                </a:lnTo>
                <a:lnTo>
                  <a:pt x="1667392" y="1948695"/>
                </a:lnTo>
                <a:lnTo>
                  <a:pt x="1667392" y="2181375"/>
                </a:lnTo>
                <a:lnTo>
                  <a:pt x="2142405" y="2161985"/>
                </a:lnTo>
                <a:lnTo>
                  <a:pt x="2142405" y="1764490"/>
                </a:lnTo>
                <a:lnTo>
                  <a:pt x="1803110" y="1764490"/>
                </a:lnTo>
                <a:lnTo>
                  <a:pt x="1803110" y="1706320"/>
                </a:lnTo>
                <a:lnTo>
                  <a:pt x="3286314" y="1706320"/>
                </a:lnTo>
                <a:lnTo>
                  <a:pt x="3286314" y="1706320"/>
                </a:lnTo>
                <a:lnTo>
                  <a:pt x="3286314" y="1764490"/>
                </a:lnTo>
                <a:lnTo>
                  <a:pt x="2937325" y="1754795"/>
                </a:lnTo>
                <a:lnTo>
                  <a:pt x="2937325" y="2152290"/>
                </a:lnTo>
                <a:lnTo>
                  <a:pt x="3577138" y="2161985"/>
                </a:lnTo>
                <a:lnTo>
                  <a:pt x="3577138" y="1919610"/>
                </a:lnTo>
                <a:lnTo>
                  <a:pt x="3848574" y="1919610"/>
                </a:lnTo>
                <a:lnTo>
                  <a:pt x="3848574" y="1570590"/>
                </a:lnTo>
                <a:lnTo>
                  <a:pt x="3906739" y="1570590"/>
                </a:lnTo>
                <a:lnTo>
                  <a:pt x="3906739" y="2161985"/>
                </a:lnTo>
                <a:lnTo>
                  <a:pt x="4585329" y="2152290"/>
                </a:lnTo>
                <a:lnTo>
                  <a:pt x="4527164" y="38780"/>
                </a:lnTo>
                <a:lnTo>
                  <a:pt x="5894039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grpSp>
        <p:nvGrpSpPr>
          <p:cNvPr id="10" name="Group 92"/>
          <p:cNvGrpSpPr>
            <a:grpSpLocks/>
          </p:cNvGrpSpPr>
          <p:nvPr/>
        </p:nvGrpSpPr>
        <p:grpSpPr bwMode="auto">
          <a:xfrm>
            <a:off x="3511550" y="2700338"/>
            <a:ext cx="3740150" cy="2120900"/>
            <a:chOff x="3511307" y="2701025"/>
            <a:chExt cx="3739855" cy="2120732"/>
          </a:xfrm>
        </p:grpSpPr>
        <p:cxnSp>
          <p:nvCxnSpPr>
            <p:cNvPr id="86" name="Straight Connector 85"/>
            <p:cNvCxnSpPr/>
            <p:nvPr/>
          </p:nvCxnSpPr>
          <p:spPr>
            <a:xfrm rot="2711938">
              <a:off x="3770844" y="3906635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2711938">
              <a:off x="3857355" y="3724881"/>
              <a:ext cx="1830243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2711938">
              <a:off x="3962917" y="3539951"/>
              <a:ext cx="1763572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4107021">
              <a:off x="4059746" y="3705038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4107021">
              <a:off x="4175624" y="3562175"/>
              <a:ext cx="1828655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4107021">
              <a:off x="4337537" y="3416136"/>
              <a:ext cx="1763572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4423254" y="3614559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4558182" y="3500268"/>
              <a:ext cx="1828655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4700252" y="3424868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6795083">
              <a:off x="4785176" y="3674879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6795083">
              <a:off x="4901055" y="3600272"/>
              <a:ext cx="1828655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6795083">
              <a:off x="5009789" y="3578842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8111938">
              <a:off x="5087571" y="3893143"/>
              <a:ext cx="182865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8111938">
              <a:off x="5155827" y="3866158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8111938">
              <a:off x="5285992" y="3843934"/>
              <a:ext cx="1763574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9507021">
              <a:off x="5336788" y="4182045"/>
              <a:ext cx="183024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9507021">
              <a:off x="5346312" y="4174108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9507021">
              <a:off x="5487589" y="4169346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511307" y="4302685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603375" y="4078866"/>
              <a:ext cx="1763574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395083">
              <a:off x="3592264" y="4189982"/>
              <a:ext cx="1828656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395083">
              <a:off x="3620836" y="3969337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60"/>
          <p:cNvGrpSpPr>
            <a:grpSpLocks/>
          </p:cNvGrpSpPr>
          <p:nvPr/>
        </p:nvGrpSpPr>
        <p:grpSpPr bwMode="auto">
          <a:xfrm>
            <a:off x="765175" y="822325"/>
            <a:ext cx="1844675" cy="1858963"/>
            <a:chOff x="765158" y="822923"/>
            <a:chExt cx="1843908" cy="1857872"/>
          </a:xfrm>
        </p:grpSpPr>
        <p:grpSp>
          <p:nvGrpSpPr>
            <p:cNvPr id="25794" name="Group 37"/>
            <p:cNvGrpSpPr>
              <a:grpSpLocks/>
            </p:cNvGrpSpPr>
            <p:nvPr/>
          </p:nvGrpSpPr>
          <p:grpSpPr bwMode="auto">
            <a:xfrm rot="2711938">
              <a:off x="774853" y="1516675"/>
              <a:ext cx="1831507" cy="444003"/>
              <a:chOff x="1172304" y="2903060"/>
              <a:chExt cx="1831507" cy="444003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168770" y="3142813"/>
                <a:ext cx="1827726" cy="158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173128" y="3018220"/>
                <a:ext cx="1824553" cy="23167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184634" y="2904583"/>
                <a:ext cx="1761090" cy="44114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819" name="Group 33"/>
              <p:cNvGrpSpPr>
                <a:grpSpLocks/>
              </p:cNvGrpSpPr>
              <p:nvPr/>
            </p:nvGrpSpPr>
            <p:grpSpPr bwMode="auto">
              <a:xfrm rot="1395083">
                <a:off x="1172304" y="2903060"/>
                <a:ext cx="1828800" cy="441283"/>
                <a:chOff x="1378588" y="2789440"/>
                <a:chExt cx="1828800" cy="441283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368322" y="3027783"/>
                  <a:ext cx="1824553" cy="158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367374" y="2911763"/>
                  <a:ext cx="1826140" cy="23009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382308" y="2793260"/>
                  <a:ext cx="1761091" cy="43955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795" name="Group 53"/>
            <p:cNvGrpSpPr>
              <a:grpSpLocks/>
            </p:cNvGrpSpPr>
            <p:nvPr/>
          </p:nvGrpSpPr>
          <p:grpSpPr bwMode="auto">
            <a:xfrm rot="5400000">
              <a:off x="765158" y="849288"/>
              <a:ext cx="1831507" cy="1831507"/>
              <a:chOff x="1143221" y="2652558"/>
              <a:chExt cx="1831507" cy="1831507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1140655" y="3595434"/>
                <a:ext cx="1827726" cy="158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140655" y="3481182"/>
                <a:ext cx="1827726" cy="23009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154934" y="3358995"/>
                <a:ext cx="1762677" cy="44114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804" name="Group 41"/>
              <p:cNvGrpSpPr>
                <a:grpSpLocks/>
              </p:cNvGrpSpPr>
              <p:nvPr/>
            </p:nvGrpSpPr>
            <p:grpSpPr bwMode="auto">
              <a:xfrm rot="1395083">
                <a:off x="1143221" y="3349030"/>
                <a:ext cx="1828800" cy="441283"/>
                <a:chOff x="1378588" y="2789440"/>
                <a:chExt cx="1828800" cy="441283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376616" y="3039611"/>
                  <a:ext cx="1826141" cy="158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377933" y="2928588"/>
                  <a:ext cx="1824553" cy="23009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391210" y="2804224"/>
                  <a:ext cx="1761091" cy="44114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05" name="Group 45"/>
              <p:cNvGrpSpPr>
                <a:grpSpLocks/>
              </p:cNvGrpSpPr>
              <p:nvPr/>
            </p:nvGrpSpPr>
            <p:grpSpPr bwMode="auto">
              <a:xfrm rot="2711938">
                <a:off x="1140515" y="3346310"/>
                <a:ext cx="1831507" cy="444003"/>
                <a:chOff x="1172304" y="2903060"/>
                <a:chExt cx="1831507" cy="444003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172451" y="3155345"/>
                  <a:ext cx="1828039" cy="158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180540" y="3040061"/>
                  <a:ext cx="1826452" cy="23322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195402" y="2923066"/>
                  <a:ext cx="1762980" cy="44265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809" name="Group 33"/>
                <p:cNvGrpSpPr>
                  <a:grpSpLocks/>
                </p:cNvGrpSpPr>
                <p:nvPr/>
              </p:nvGrpSpPr>
              <p:grpSpPr bwMode="auto">
                <a:xfrm rot="1395083">
                  <a:off x="1172306" y="2903060"/>
                  <a:ext cx="1828800" cy="441283"/>
                  <a:chOff x="1378588" y="2789440"/>
                  <a:chExt cx="1828800" cy="441283"/>
                </a:xfrm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>
                    <a:off x="1386603" y="3038619"/>
                    <a:ext cx="1826453" cy="1587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1389374" y="2926501"/>
                    <a:ext cx="1823279" cy="22846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1404839" y="2805246"/>
                    <a:ext cx="1759805" cy="441066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20" name="Straight Connector 19"/>
            <p:cNvCxnSpPr/>
            <p:nvPr/>
          </p:nvCxnSpPr>
          <p:spPr>
            <a:xfrm>
              <a:off x="781026" y="1752652"/>
              <a:ext cx="1828040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81026" y="1638419"/>
              <a:ext cx="1828040" cy="2300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95308" y="1522600"/>
              <a:ext cx="1762979" cy="4410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395083">
              <a:off x="773093" y="1749479"/>
              <a:ext cx="1829626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395083">
              <a:off x="773093" y="1635246"/>
              <a:ext cx="1828040" cy="2300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952500" y="1182688"/>
            <a:ext cx="4368800" cy="3328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362075" y="1427163"/>
            <a:ext cx="6096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56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The structure of ambient light</a:t>
            </a:r>
          </a:p>
        </p:txBody>
      </p:sp>
      <p:sp>
        <p:nvSpPr>
          <p:cNvPr id="60" name="Freeform 59"/>
          <p:cNvSpPr/>
          <p:nvPr/>
        </p:nvSpPr>
        <p:spPr>
          <a:xfrm>
            <a:off x="2106613" y="2511425"/>
            <a:ext cx="7037387" cy="2605088"/>
          </a:xfrm>
          <a:custGeom>
            <a:avLst/>
            <a:gdLst>
              <a:gd name="connsiteX0" fmla="*/ 0 w 5894039"/>
              <a:gd name="connsiteY0" fmla="*/ 2142595 h 2181375"/>
              <a:gd name="connsiteX1" fmla="*/ 814308 w 5894039"/>
              <a:gd name="connsiteY1" fmla="*/ 2152290 h 2181375"/>
              <a:gd name="connsiteX2" fmla="*/ 882167 w 5894039"/>
              <a:gd name="connsiteY2" fmla="*/ 2161985 h 2181375"/>
              <a:gd name="connsiteX3" fmla="*/ 1124520 w 5894039"/>
              <a:gd name="connsiteY3" fmla="*/ 2152290 h 2181375"/>
              <a:gd name="connsiteX4" fmla="*/ 1347486 w 5894039"/>
              <a:gd name="connsiteY4" fmla="*/ 2152290 h 2181375"/>
              <a:gd name="connsiteX5" fmla="*/ 1347486 w 5894039"/>
              <a:gd name="connsiteY5" fmla="*/ 1609370 h 2181375"/>
              <a:gd name="connsiteX6" fmla="*/ 1405651 w 5894039"/>
              <a:gd name="connsiteY6" fmla="*/ 1619065 h 2181375"/>
              <a:gd name="connsiteX7" fmla="*/ 1405651 w 5894039"/>
              <a:gd name="connsiteY7" fmla="*/ 1948695 h 2181375"/>
              <a:gd name="connsiteX8" fmla="*/ 1667392 w 5894039"/>
              <a:gd name="connsiteY8" fmla="*/ 1948695 h 2181375"/>
              <a:gd name="connsiteX9" fmla="*/ 1667392 w 5894039"/>
              <a:gd name="connsiteY9" fmla="*/ 2181375 h 2181375"/>
              <a:gd name="connsiteX10" fmla="*/ 2142405 w 5894039"/>
              <a:gd name="connsiteY10" fmla="*/ 2161985 h 2181375"/>
              <a:gd name="connsiteX11" fmla="*/ 2142405 w 5894039"/>
              <a:gd name="connsiteY11" fmla="*/ 1764490 h 2181375"/>
              <a:gd name="connsiteX12" fmla="*/ 1803110 w 5894039"/>
              <a:gd name="connsiteY12" fmla="*/ 1764490 h 2181375"/>
              <a:gd name="connsiteX13" fmla="*/ 1803110 w 5894039"/>
              <a:gd name="connsiteY13" fmla="*/ 1706320 h 2181375"/>
              <a:gd name="connsiteX14" fmla="*/ 3286314 w 5894039"/>
              <a:gd name="connsiteY14" fmla="*/ 1706320 h 2181375"/>
              <a:gd name="connsiteX15" fmla="*/ 3286314 w 5894039"/>
              <a:gd name="connsiteY15" fmla="*/ 1706320 h 2181375"/>
              <a:gd name="connsiteX16" fmla="*/ 3286314 w 5894039"/>
              <a:gd name="connsiteY16" fmla="*/ 1764490 h 2181375"/>
              <a:gd name="connsiteX17" fmla="*/ 2937325 w 5894039"/>
              <a:gd name="connsiteY17" fmla="*/ 1754795 h 2181375"/>
              <a:gd name="connsiteX18" fmla="*/ 2937325 w 5894039"/>
              <a:gd name="connsiteY18" fmla="*/ 2152290 h 2181375"/>
              <a:gd name="connsiteX19" fmla="*/ 3577138 w 5894039"/>
              <a:gd name="connsiteY19" fmla="*/ 2161985 h 2181375"/>
              <a:gd name="connsiteX20" fmla="*/ 3577138 w 5894039"/>
              <a:gd name="connsiteY20" fmla="*/ 1919610 h 2181375"/>
              <a:gd name="connsiteX21" fmla="*/ 3848574 w 5894039"/>
              <a:gd name="connsiteY21" fmla="*/ 1919610 h 2181375"/>
              <a:gd name="connsiteX22" fmla="*/ 3848574 w 5894039"/>
              <a:gd name="connsiteY22" fmla="*/ 1570590 h 2181375"/>
              <a:gd name="connsiteX23" fmla="*/ 3906739 w 5894039"/>
              <a:gd name="connsiteY23" fmla="*/ 1570590 h 2181375"/>
              <a:gd name="connsiteX24" fmla="*/ 3906739 w 5894039"/>
              <a:gd name="connsiteY24" fmla="*/ 2161985 h 2181375"/>
              <a:gd name="connsiteX25" fmla="*/ 4585329 w 5894039"/>
              <a:gd name="connsiteY25" fmla="*/ 2152290 h 2181375"/>
              <a:gd name="connsiteX26" fmla="*/ 4527164 w 5894039"/>
              <a:gd name="connsiteY26" fmla="*/ 38780 h 2181375"/>
              <a:gd name="connsiteX27" fmla="*/ 5894039 w 5894039"/>
              <a:gd name="connsiteY27" fmla="*/ 0 h 21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94039" h="2181375">
                <a:moveTo>
                  <a:pt x="0" y="2142595"/>
                </a:moveTo>
                <a:lnTo>
                  <a:pt x="814308" y="2152290"/>
                </a:lnTo>
                <a:cubicBezTo>
                  <a:pt x="837152" y="2152792"/>
                  <a:pt x="859318" y="2161985"/>
                  <a:pt x="882167" y="2161985"/>
                </a:cubicBezTo>
                <a:cubicBezTo>
                  <a:pt x="963016" y="2161985"/>
                  <a:pt x="1043689" y="2153974"/>
                  <a:pt x="1124520" y="2152290"/>
                </a:cubicBezTo>
                <a:cubicBezTo>
                  <a:pt x="1198826" y="2150742"/>
                  <a:pt x="1273164" y="2152290"/>
                  <a:pt x="1347486" y="2152290"/>
                </a:cubicBezTo>
                <a:lnTo>
                  <a:pt x="1347486" y="1609370"/>
                </a:lnTo>
                <a:lnTo>
                  <a:pt x="1405651" y="1619065"/>
                </a:lnTo>
                <a:lnTo>
                  <a:pt x="1405651" y="1948695"/>
                </a:lnTo>
                <a:lnTo>
                  <a:pt x="1667392" y="1948695"/>
                </a:lnTo>
                <a:lnTo>
                  <a:pt x="1667392" y="2181375"/>
                </a:lnTo>
                <a:lnTo>
                  <a:pt x="2142405" y="2161985"/>
                </a:lnTo>
                <a:lnTo>
                  <a:pt x="2142405" y="1764490"/>
                </a:lnTo>
                <a:lnTo>
                  <a:pt x="1803110" y="1764490"/>
                </a:lnTo>
                <a:lnTo>
                  <a:pt x="1803110" y="1706320"/>
                </a:lnTo>
                <a:lnTo>
                  <a:pt x="3286314" y="1706320"/>
                </a:lnTo>
                <a:lnTo>
                  <a:pt x="3286314" y="1706320"/>
                </a:lnTo>
                <a:lnTo>
                  <a:pt x="3286314" y="1764490"/>
                </a:lnTo>
                <a:lnTo>
                  <a:pt x="2937325" y="1754795"/>
                </a:lnTo>
                <a:lnTo>
                  <a:pt x="2937325" y="2152290"/>
                </a:lnTo>
                <a:lnTo>
                  <a:pt x="3577138" y="2161985"/>
                </a:lnTo>
                <a:lnTo>
                  <a:pt x="3577138" y="1919610"/>
                </a:lnTo>
                <a:lnTo>
                  <a:pt x="3848574" y="1919610"/>
                </a:lnTo>
                <a:lnTo>
                  <a:pt x="3848574" y="1570590"/>
                </a:lnTo>
                <a:lnTo>
                  <a:pt x="3906739" y="1570590"/>
                </a:lnTo>
                <a:lnTo>
                  <a:pt x="3906739" y="2161985"/>
                </a:lnTo>
                <a:lnTo>
                  <a:pt x="4585329" y="2152290"/>
                </a:lnTo>
                <a:lnTo>
                  <a:pt x="4527164" y="38780"/>
                </a:lnTo>
                <a:lnTo>
                  <a:pt x="5894039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grpSp>
        <p:nvGrpSpPr>
          <p:cNvPr id="25607" name="Group 92"/>
          <p:cNvGrpSpPr>
            <a:grpSpLocks/>
          </p:cNvGrpSpPr>
          <p:nvPr/>
        </p:nvGrpSpPr>
        <p:grpSpPr bwMode="auto">
          <a:xfrm>
            <a:off x="3511550" y="2700338"/>
            <a:ext cx="3740150" cy="2120900"/>
            <a:chOff x="3511307" y="2701025"/>
            <a:chExt cx="3739855" cy="2120732"/>
          </a:xfrm>
        </p:grpSpPr>
        <p:cxnSp>
          <p:nvCxnSpPr>
            <p:cNvPr id="86" name="Straight Connector 85"/>
            <p:cNvCxnSpPr/>
            <p:nvPr/>
          </p:nvCxnSpPr>
          <p:spPr>
            <a:xfrm rot="2711938">
              <a:off x="3770844" y="3906635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2711938">
              <a:off x="3857355" y="3724881"/>
              <a:ext cx="1830243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2711938">
              <a:off x="3962917" y="3539951"/>
              <a:ext cx="1763572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4107021">
              <a:off x="4059746" y="3705038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4107021">
              <a:off x="4175624" y="3562175"/>
              <a:ext cx="1828655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4107021">
              <a:off x="4337537" y="3416136"/>
              <a:ext cx="1763572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4423254" y="3614559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4558182" y="3500268"/>
              <a:ext cx="1828655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4700252" y="3424868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6795083">
              <a:off x="4785176" y="3674879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6795083">
              <a:off x="4901055" y="3600272"/>
              <a:ext cx="1828655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6795083">
              <a:off x="5009789" y="3578842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8111938">
              <a:off x="5087571" y="3893143"/>
              <a:ext cx="182865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8111938">
              <a:off x="5155827" y="3866158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8111938">
              <a:off x="5285992" y="3843934"/>
              <a:ext cx="1763574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9507021">
              <a:off x="5336788" y="4182045"/>
              <a:ext cx="183024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9507021">
              <a:off x="5346312" y="4174108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9507021">
              <a:off x="5487589" y="4169346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511307" y="4302685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603375" y="4078866"/>
              <a:ext cx="1763574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395083">
              <a:off x="3592264" y="4189982"/>
              <a:ext cx="1828656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395083">
              <a:off x="3620836" y="3969337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8" name="Group 92"/>
          <p:cNvGrpSpPr>
            <a:grpSpLocks/>
          </p:cNvGrpSpPr>
          <p:nvPr/>
        </p:nvGrpSpPr>
        <p:grpSpPr bwMode="auto">
          <a:xfrm rot="-5758605">
            <a:off x="4894263" y="3192463"/>
            <a:ext cx="3740150" cy="2120900"/>
            <a:chOff x="3511307" y="2701025"/>
            <a:chExt cx="3739855" cy="2120732"/>
          </a:xfrm>
        </p:grpSpPr>
        <p:cxnSp>
          <p:nvCxnSpPr>
            <p:cNvPr id="61" name="Straight Connector 60"/>
            <p:cNvCxnSpPr/>
            <p:nvPr/>
          </p:nvCxnSpPr>
          <p:spPr>
            <a:xfrm rot="2711938">
              <a:off x="3777032" y="3901444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2711938">
              <a:off x="3869883" y="3723538"/>
              <a:ext cx="1830242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2711938">
              <a:off x="3968895" y="3539465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4107021">
              <a:off x="4068678" y="3699752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4107021">
              <a:off x="4187894" y="3559638"/>
              <a:ext cx="1828655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4107021">
              <a:off x="4343754" y="3411924"/>
              <a:ext cx="1763572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>
              <a:off x="4430474" y="3613139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4570891" y="3499184"/>
              <a:ext cx="1828655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4700749" y="3424477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6795083">
              <a:off x="4797752" y="3672339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6795083">
              <a:off x="4913182" y="3598861"/>
              <a:ext cx="1828655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6795083">
              <a:off x="5010251" y="3578180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8111938">
              <a:off x="5093831" y="3893267"/>
              <a:ext cx="1828656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8111938">
              <a:off x="5162761" y="3867590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8111938">
              <a:off x="5291850" y="3838374"/>
              <a:ext cx="1763574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9507021">
              <a:off x="5343708" y="4182061"/>
              <a:ext cx="1830243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9507021">
              <a:off x="5347012" y="4173372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9507021">
              <a:off x="5494808" y="4163671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3517176" y="4302605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615911" y="4075493"/>
              <a:ext cx="1763574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1395083">
              <a:off x="3595812" y="4184126"/>
              <a:ext cx="1828656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395083">
              <a:off x="3627079" y="3969364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9" name="Group 92"/>
          <p:cNvGrpSpPr>
            <a:grpSpLocks/>
          </p:cNvGrpSpPr>
          <p:nvPr/>
        </p:nvGrpSpPr>
        <p:grpSpPr bwMode="auto">
          <a:xfrm rot="-5758605">
            <a:off x="4911725" y="2870200"/>
            <a:ext cx="3740150" cy="2120900"/>
            <a:chOff x="3511307" y="2701025"/>
            <a:chExt cx="3739855" cy="2120732"/>
          </a:xfrm>
        </p:grpSpPr>
        <p:cxnSp>
          <p:nvCxnSpPr>
            <p:cNvPr id="106" name="Straight Connector 105"/>
            <p:cNvCxnSpPr/>
            <p:nvPr/>
          </p:nvCxnSpPr>
          <p:spPr>
            <a:xfrm rot="2711938">
              <a:off x="3777032" y="3901445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2711938">
              <a:off x="3869883" y="3723540"/>
              <a:ext cx="1830243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2711938">
              <a:off x="3968896" y="3539467"/>
              <a:ext cx="1763572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4107021">
              <a:off x="4068678" y="3699753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4107021">
              <a:off x="4187893" y="3559637"/>
              <a:ext cx="1828655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4107021">
              <a:off x="4343753" y="3411924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4430473" y="3613138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4570890" y="3499184"/>
              <a:ext cx="1828655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>
              <a:off x="4700748" y="3424478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6795083">
              <a:off x="4797751" y="3672339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6795083">
              <a:off x="4913182" y="3598862"/>
              <a:ext cx="1828655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6795083">
              <a:off x="5010250" y="3578181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8111938">
              <a:off x="5093831" y="3893266"/>
              <a:ext cx="182865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8111938">
              <a:off x="5162760" y="3867591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8111938">
              <a:off x="5291850" y="3838375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9507021">
              <a:off x="5343707" y="4182060"/>
              <a:ext cx="183024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9507021">
              <a:off x="5347012" y="4173372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9507021">
              <a:off x="5494806" y="4163670"/>
              <a:ext cx="1763574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3517177" y="4302606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3615911" y="4075493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1395083">
              <a:off x="3595812" y="4184125"/>
              <a:ext cx="182865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1395083">
              <a:off x="3627079" y="3969365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10" name="Group 92"/>
          <p:cNvGrpSpPr>
            <a:grpSpLocks/>
          </p:cNvGrpSpPr>
          <p:nvPr/>
        </p:nvGrpSpPr>
        <p:grpSpPr bwMode="auto">
          <a:xfrm rot="-5758605">
            <a:off x="4860925" y="2470150"/>
            <a:ext cx="3740150" cy="2120900"/>
            <a:chOff x="3511307" y="2701025"/>
            <a:chExt cx="3739855" cy="2120732"/>
          </a:xfrm>
        </p:grpSpPr>
        <p:cxnSp>
          <p:nvCxnSpPr>
            <p:cNvPr id="129" name="Straight Connector 128"/>
            <p:cNvCxnSpPr/>
            <p:nvPr/>
          </p:nvCxnSpPr>
          <p:spPr>
            <a:xfrm rot="2711938">
              <a:off x="3777032" y="3901445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2711938">
              <a:off x="3869883" y="3723540"/>
              <a:ext cx="1830243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rot="2711938">
              <a:off x="3968896" y="3539467"/>
              <a:ext cx="1763572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4107021">
              <a:off x="4068678" y="3699753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4107021">
              <a:off x="4187893" y="3559637"/>
              <a:ext cx="1828655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4107021">
              <a:off x="4343753" y="3411924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5400000">
              <a:off x="4430473" y="3613138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5400000">
              <a:off x="4570890" y="3499184"/>
              <a:ext cx="1828655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5400000">
              <a:off x="4700748" y="3424478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6795083">
              <a:off x="4797751" y="3672339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6795083">
              <a:off x="4913182" y="3598862"/>
              <a:ext cx="1828655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6795083">
              <a:off x="5010250" y="3578181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rot="8111938">
              <a:off x="5093831" y="3893266"/>
              <a:ext cx="182865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8111938">
              <a:off x="5162760" y="3867591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8111938">
              <a:off x="5291850" y="3838375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9507021">
              <a:off x="5343707" y="4182060"/>
              <a:ext cx="183024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9507021">
              <a:off x="5347012" y="4173372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9507021">
              <a:off x="5494806" y="4163670"/>
              <a:ext cx="1763574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3517177" y="4302606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3615911" y="4075493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rot="1395083">
              <a:off x="3595812" y="4184125"/>
              <a:ext cx="182865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rot="1395083">
              <a:off x="3627079" y="3969365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11" name="Group 92"/>
          <p:cNvGrpSpPr>
            <a:grpSpLocks/>
          </p:cNvGrpSpPr>
          <p:nvPr/>
        </p:nvGrpSpPr>
        <p:grpSpPr bwMode="auto">
          <a:xfrm rot="-5758605">
            <a:off x="4889500" y="2071688"/>
            <a:ext cx="3740150" cy="2120900"/>
            <a:chOff x="3511307" y="2701025"/>
            <a:chExt cx="3739855" cy="2120732"/>
          </a:xfrm>
        </p:grpSpPr>
        <p:cxnSp>
          <p:nvCxnSpPr>
            <p:cNvPr id="152" name="Straight Connector 151"/>
            <p:cNvCxnSpPr/>
            <p:nvPr/>
          </p:nvCxnSpPr>
          <p:spPr>
            <a:xfrm rot="2711938">
              <a:off x="3777033" y="3901445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2711938">
              <a:off x="3869883" y="3723540"/>
              <a:ext cx="1830242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rot="2711938">
              <a:off x="3968895" y="3539466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4107021">
              <a:off x="4068678" y="3699752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4107021">
              <a:off x="4187894" y="3559638"/>
              <a:ext cx="1828655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4107021">
              <a:off x="4343754" y="3411924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5400000">
              <a:off x="4430474" y="3613139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5400000">
              <a:off x="4570891" y="3499185"/>
              <a:ext cx="1828655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5400000">
              <a:off x="4700749" y="3424478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6795083">
              <a:off x="4797751" y="3672340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6795083">
              <a:off x="4913182" y="3598862"/>
              <a:ext cx="1828655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6795083">
              <a:off x="5010251" y="3578181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8111938">
              <a:off x="5093831" y="3893267"/>
              <a:ext cx="1828656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8111938">
              <a:off x="5162760" y="3867591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8111938">
              <a:off x="5291851" y="3838375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9507021">
              <a:off x="5343707" y="4182060"/>
              <a:ext cx="1830243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rot="9507021">
              <a:off x="5347012" y="4173372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9507021">
              <a:off x="5494808" y="4163671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3517177" y="4302606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3615911" y="4075493"/>
              <a:ext cx="1763574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1395083">
              <a:off x="3595812" y="4184125"/>
              <a:ext cx="182865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395083">
              <a:off x="3627080" y="3969365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12" name="Group 92"/>
          <p:cNvGrpSpPr>
            <a:grpSpLocks/>
          </p:cNvGrpSpPr>
          <p:nvPr/>
        </p:nvGrpSpPr>
        <p:grpSpPr bwMode="auto">
          <a:xfrm rot="-5758605">
            <a:off x="4870450" y="1771650"/>
            <a:ext cx="3740150" cy="2120900"/>
            <a:chOff x="3511307" y="2701025"/>
            <a:chExt cx="3739855" cy="2120732"/>
          </a:xfrm>
        </p:grpSpPr>
        <p:cxnSp>
          <p:nvCxnSpPr>
            <p:cNvPr id="175" name="Straight Connector 174"/>
            <p:cNvCxnSpPr/>
            <p:nvPr/>
          </p:nvCxnSpPr>
          <p:spPr>
            <a:xfrm rot="2711938">
              <a:off x="3777032" y="3901445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rot="2711938">
              <a:off x="3869883" y="3723540"/>
              <a:ext cx="1830243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2711938">
              <a:off x="3968896" y="3539467"/>
              <a:ext cx="1763572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4107021">
              <a:off x="4068678" y="3699753"/>
              <a:ext cx="1828655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4107021">
              <a:off x="4187893" y="3559637"/>
              <a:ext cx="1828655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rot="4107021">
              <a:off x="4343753" y="3411924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4430473" y="3613138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5400000">
              <a:off x="4570890" y="3499184"/>
              <a:ext cx="1828655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>
              <a:off x="4700748" y="3424478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6795083">
              <a:off x="4797751" y="3672339"/>
              <a:ext cx="182865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6795083">
              <a:off x="4913182" y="3598862"/>
              <a:ext cx="1828655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6795083">
              <a:off x="5010250" y="3578181"/>
              <a:ext cx="1761985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8111938">
              <a:off x="5093831" y="3893266"/>
              <a:ext cx="182865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8111938">
              <a:off x="5162760" y="3867591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8111938">
              <a:off x="5291850" y="3838375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9507021">
              <a:off x="5343707" y="4182060"/>
              <a:ext cx="183024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9507021">
              <a:off x="5347012" y="4173372"/>
              <a:ext cx="1828656" cy="230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rot="9507021">
              <a:off x="5494806" y="4163670"/>
              <a:ext cx="1763574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3517177" y="4302606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3615911" y="4075493"/>
              <a:ext cx="1763573" cy="441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rot="1395083">
              <a:off x="3595812" y="4184125"/>
              <a:ext cx="182865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1395083">
              <a:off x="3627079" y="3969365"/>
              <a:ext cx="1828656" cy="2301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13" name="Group 92"/>
          <p:cNvGrpSpPr>
            <a:grpSpLocks/>
          </p:cNvGrpSpPr>
          <p:nvPr/>
        </p:nvGrpSpPr>
        <p:grpSpPr bwMode="auto">
          <a:xfrm rot="-5758605">
            <a:off x="3499644" y="334169"/>
            <a:ext cx="3771900" cy="4846638"/>
            <a:chOff x="3479940" y="-24988"/>
            <a:chExt cx="3771222" cy="4846745"/>
          </a:xfrm>
        </p:grpSpPr>
        <p:cxnSp>
          <p:nvCxnSpPr>
            <p:cNvPr id="198" name="Straight Connector 197"/>
            <p:cNvCxnSpPr/>
            <p:nvPr/>
          </p:nvCxnSpPr>
          <p:spPr>
            <a:xfrm rot="2711938">
              <a:off x="3776714" y="3900834"/>
              <a:ext cx="182884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rot="5758605" flipV="1">
              <a:off x="3459313" y="2471957"/>
              <a:ext cx="2032045" cy="19665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rot="5758605" flipV="1">
              <a:off x="3193400" y="2176954"/>
              <a:ext cx="2617845" cy="191894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rot="5758605" flipV="1">
              <a:off x="3058486" y="2047985"/>
              <a:ext cx="3165545" cy="168720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rot="5758605" flipV="1">
              <a:off x="3051823" y="2040237"/>
              <a:ext cx="3614818" cy="13189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rot="5758605" flipV="1">
              <a:off x="2804563" y="1716219"/>
              <a:ext cx="4521300" cy="10348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rot="5758605" flipV="1">
              <a:off x="3515355" y="2499847"/>
              <a:ext cx="3698957" cy="3444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rot="5400000">
              <a:off x="4570493" y="3498555"/>
              <a:ext cx="1828840" cy="2301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rot="5758605">
              <a:off x="3954760" y="2436378"/>
              <a:ext cx="3732294" cy="5237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rot="5758605">
              <a:off x="4311240" y="2308360"/>
              <a:ext cx="3471940" cy="10602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rot="6795083">
              <a:off x="4908345" y="3594590"/>
              <a:ext cx="1828840" cy="2301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6795083">
              <a:off x="5011890" y="3573011"/>
              <a:ext cx="1762164" cy="4412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8111938">
              <a:off x="5094648" y="3897557"/>
              <a:ext cx="1828471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8111938">
              <a:off x="5166843" y="3863525"/>
              <a:ext cx="1830058" cy="2301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8111938">
              <a:off x="5293143" y="3837923"/>
              <a:ext cx="1763396" cy="4413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9507021">
              <a:off x="5343747" y="4178321"/>
              <a:ext cx="1830059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9507021">
              <a:off x="5347217" y="4168052"/>
              <a:ext cx="1828471" cy="2301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9507021">
              <a:off x="5498907" y="4166741"/>
              <a:ext cx="1763395" cy="4413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3515987" y="4297134"/>
              <a:ext cx="1828471" cy="2301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3610893" y="4075983"/>
              <a:ext cx="1763396" cy="4413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395083">
              <a:off x="3603420" y="4186031"/>
              <a:ext cx="183005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395083">
              <a:off x="3627292" y="3965603"/>
              <a:ext cx="1828471" cy="2301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14" name="Group 92"/>
          <p:cNvGrpSpPr>
            <a:grpSpLocks/>
          </p:cNvGrpSpPr>
          <p:nvPr/>
        </p:nvGrpSpPr>
        <p:grpSpPr bwMode="auto">
          <a:xfrm rot="4841032">
            <a:off x="3494087" y="2300288"/>
            <a:ext cx="2600325" cy="2863850"/>
            <a:chOff x="3511307" y="1957835"/>
            <a:chExt cx="2600650" cy="2863922"/>
          </a:xfrm>
        </p:grpSpPr>
        <p:cxnSp>
          <p:nvCxnSpPr>
            <p:cNvPr id="221" name="Straight Connector 220"/>
            <p:cNvCxnSpPr/>
            <p:nvPr/>
          </p:nvCxnSpPr>
          <p:spPr>
            <a:xfrm rot="2711938">
              <a:off x="3769472" y="3912614"/>
              <a:ext cx="1828846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2711938">
              <a:off x="3857527" y="3732305"/>
              <a:ext cx="1828846" cy="230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958968" flipV="1">
              <a:off x="3441399" y="2358073"/>
              <a:ext cx="2281294" cy="18417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958968" flipV="1">
              <a:off x="3727363" y="2703550"/>
              <a:ext cx="2228906" cy="12987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958968" flipV="1">
              <a:off x="4026127" y="3058131"/>
              <a:ext cx="2046339" cy="8748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958968" flipV="1">
              <a:off x="3894790" y="2855554"/>
              <a:ext cx="2535302" cy="7636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5958968" flipV="1">
              <a:off x="4078502" y="3049142"/>
              <a:ext cx="2527364" cy="4016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5400000">
              <a:off x="4552678" y="3501252"/>
              <a:ext cx="1828846" cy="230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5400000">
              <a:off x="4693890" y="3425419"/>
              <a:ext cx="1762169" cy="4397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6795083">
              <a:off x="4781756" y="3680489"/>
              <a:ext cx="182884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rot="6795083">
              <a:off x="4896435" y="3602683"/>
              <a:ext cx="1828846" cy="2302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rot="6795083">
              <a:off x="5003853" y="3580037"/>
              <a:ext cx="1762169" cy="4413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60" idx="13"/>
            </p:cNvCxnSpPr>
            <p:nvPr/>
          </p:nvCxnSpPr>
          <p:spPr>
            <a:xfrm rot="16758968" flipH="1" flipV="1">
              <a:off x="5325645" y="4110642"/>
              <a:ext cx="530238" cy="3969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 rot="5958968">
              <a:off x="5350331" y="3888207"/>
              <a:ext cx="766782" cy="6779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 rot="11358968" flipV="1">
              <a:off x="5423803" y="4062968"/>
              <a:ext cx="644606" cy="5207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 rot="11358968" flipV="1">
              <a:off x="5409654" y="4376160"/>
              <a:ext cx="341355" cy="1793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60" idx="8"/>
            </p:cNvCxnSpPr>
            <p:nvPr/>
          </p:nvCxnSpPr>
          <p:spPr>
            <a:xfrm rot="16758968" flipH="1" flipV="1">
              <a:off x="5550987" y="4077093"/>
              <a:ext cx="344497" cy="6731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60" idx="7"/>
            </p:cNvCxnSpPr>
            <p:nvPr/>
          </p:nvCxnSpPr>
          <p:spPr>
            <a:xfrm rot="16758968" flipV="1">
              <a:off x="5585419" y="4406036"/>
              <a:ext cx="31751" cy="2857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3508623" y="4308952"/>
              <a:ext cx="1829029" cy="2301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3601028" y="4078738"/>
              <a:ext cx="1762345" cy="4413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395083">
              <a:off x="3587665" y="4196385"/>
              <a:ext cx="182744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395083">
              <a:off x="3617409" y="3979304"/>
              <a:ext cx="1829029" cy="2301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66"/>
          <p:cNvGrpSpPr>
            <a:grpSpLocks/>
          </p:cNvGrpSpPr>
          <p:nvPr/>
        </p:nvGrpSpPr>
        <p:grpSpPr bwMode="auto">
          <a:xfrm>
            <a:off x="3722688" y="3913188"/>
            <a:ext cx="774700" cy="1176337"/>
            <a:chOff x="3315397" y="5522367"/>
            <a:chExt cx="774949" cy="1176877"/>
          </a:xfrm>
        </p:grpSpPr>
        <p:sp>
          <p:nvSpPr>
            <p:cNvPr id="268" name="Freeform 267"/>
            <p:cNvSpPr/>
            <p:nvPr/>
          </p:nvSpPr>
          <p:spPr>
            <a:xfrm>
              <a:off x="3315397" y="5522367"/>
              <a:ext cx="774949" cy="1176877"/>
            </a:xfrm>
            <a:custGeom>
              <a:avLst/>
              <a:gdLst>
                <a:gd name="connsiteX0" fmla="*/ 77553 w 774949"/>
                <a:gd name="connsiteY0" fmla="*/ 372192 h 1176877"/>
                <a:gd name="connsiteX1" fmla="*/ 58165 w 774949"/>
                <a:gd name="connsiteY1" fmla="*/ 343107 h 1176877"/>
                <a:gd name="connsiteX2" fmla="*/ 48471 w 774949"/>
                <a:gd name="connsiteY2" fmla="*/ 314022 h 1176877"/>
                <a:gd name="connsiteX3" fmla="*/ 19388 w 774949"/>
                <a:gd name="connsiteY3" fmla="*/ 304327 h 1176877"/>
                <a:gd name="connsiteX4" fmla="*/ 0 w 774949"/>
                <a:gd name="connsiteY4" fmla="*/ 236462 h 1176877"/>
                <a:gd name="connsiteX5" fmla="*/ 9694 w 774949"/>
                <a:gd name="connsiteY5" fmla="*/ 120122 h 1176877"/>
                <a:gd name="connsiteX6" fmla="*/ 19388 w 774949"/>
                <a:gd name="connsiteY6" fmla="*/ 91037 h 1176877"/>
                <a:gd name="connsiteX7" fmla="*/ 48471 w 774949"/>
                <a:gd name="connsiteY7" fmla="*/ 71647 h 1176877"/>
                <a:gd name="connsiteX8" fmla="*/ 77553 w 774949"/>
                <a:gd name="connsiteY8" fmla="*/ 42562 h 1176877"/>
                <a:gd name="connsiteX9" fmla="*/ 106635 w 774949"/>
                <a:gd name="connsiteY9" fmla="*/ 32867 h 1176877"/>
                <a:gd name="connsiteX10" fmla="*/ 222965 w 774949"/>
                <a:gd name="connsiteY10" fmla="*/ 3782 h 1176877"/>
                <a:gd name="connsiteX11" fmla="*/ 319907 w 774949"/>
                <a:gd name="connsiteY11" fmla="*/ 23172 h 1176877"/>
                <a:gd name="connsiteX12" fmla="*/ 368377 w 774949"/>
                <a:gd name="connsiteY12" fmla="*/ 71647 h 1176877"/>
                <a:gd name="connsiteX13" fmla="*/ 397460 w 774949"/>
                <a:gd name="connsiteY13" fmla="*/ 91037 h 1176877"/>
                <a:gd name="connsiteX14" fmla="*/ 387766 w 774949"/>
                <a:gd name="connsiteY14" fmla="*/ 284937 h 1176877"/>
                <a:gd name="connsiteX15" fmla="*/ 378071 w 774949"/>
                <a:gd name="connsiteY15" fmla="*/ 314022 h 1176877"/>
                <a:gd name="connsiteX16" fmla="*/ 348989 w 774949"/>
                <a:gd name="connsiteY16" fmla="*/ 323717 h 1176877"/>
                <a:gd name="connsiteX17" fmla="*/ 329601 w 774949"/>
                <a:gd name="connsiteY17" fmla="*/ 352802 h 1176877"/>
                <a:gd name="connsiteX18" fmla="*/ 310212 w 774949"/>
                <a:gd name="connsiteY18" fmla="*/ 372192 h 1176877"/>
                <a:gd name="connsiteX19" fmla="*/ 329601 w 774949"/>
                <a:gd name="connsiteY19" fmla="*/ 517617 h 1176877"/>
                <a:gd name="connsiteX20" fmla="*/ 339295 w 774949"/>
                <a:gd name="connsiteY20" fmla="*/ 488532 h 1176877"/>
                <a:gd name="connsiteX21" fmla="*/ 329601 w 774949"/>
                <a:gd name="connsiteY21" fmla="*/ 459447 h 1176877"/>
                <a:gd name="connsiteX22" fmla="*/ 407154 w 774949"/>
                <a:gd name="connsiteY22" fmla="*/ 478837 h 1176877"/>
                <a:gd name="connsiteX23" fmla="*/ 416848 w 774949"/>
                <a:gd name="connsiteY23" fmla="*/ 507922 h 1176877"/>
                <a:gd name="connsiteX24" fmla="*/ 445930 w 774949"/>
                <a:gd name="connsiteY24" fmla="*/ 527312 h 1176877"/>
                <a:gd name="connsiteX25" fmla="*/ 465319 w 774949"/>
                <a:gd name="connsiteY25" fmla="*/ 585482 h 1176877"/>
                <a:gd name="connsiteX26" fmla="*/ 475013 w 774949"/>
                <a:gd name="connsiteY26" fmla="*/ 721212 h 1176877"/>
                <a:gd name="connsiteX27" fmla="*/ 523484 w 774949"/>
                <a:gd name="connsiteY27" fmla="*/ 779382 h 1176877"/>
                <a:gd name="connsiteX28" fmla="*/ 630119 w 774949"/>
                <a:gd name="connsiteY28" fmla="*/ 808467 h 1176877"/>
                <a:gd name="connsiteX29" fmla="*/ 659202 w 774949"/>
                <a:gd name="connsiteY29" fmla="*/ 856942 h 1176877"/>
                <a:gd name="connsiteX30" fmla="*/ 697978 w 774949"/>
                <a:gd name="connsiteY30" fmla="*/ 915112 h 1176877"/>
                <a:gd name="connsiteX31" fmla="*/ 717366 w 774949"/>
                <a:gd name="connsiteY31" fmla="*/ 944197 h 1176877"/>
                <a:gd name="connsiteX32" fmla="*/ 746449 w 774949"/>
                <a:gd name="connsiteY32" fmla="*/ 963587 h 1176877"/>
                <a:gd name="connsiteX33" fmla="*/ 717366 w 774949"/>
                <a:gd name="connsiteY33" fmla="*/ 1147792 h 1176877"/>
                <a:gd name="connsiteX34" fmla="*/ 688284 w 774949"/>
                <a:gd name="connsiteY34" fmla="*/ 1167182 h 1176877"/>
                <a:gd name="connsiteX35" fmla="*/ 659202 w 774949"/>
                <a:gd name="connsiteY35" fmla="*/ 1176877 h 1176877"/>
                <a:gd name="connsiteX36" fmla="*/ 620425 w 774949"/>
                <a:gd name="connsiteY36" fmla="*/ 1118707 h 1176877"/>
                <a:gd name="connsiteX37" fmla="*/ 591343 w 774949"/>
                <a:gd name="connsiteY37" fmla="*/ 1012062 h 1176877"/>
                <a:gd name="connsiteX38" fmla="*/ 571954 w 774949"/>
                <a:gd name="connsiteY38" fmla="*/ 992672 h 1176877"/>
                <a:gd name="connsiteX39" fmla="*/ 552566 w 774949"/>
                <a:gd name="connsiteY39" fmla="*/ 963587 h 1176877"/>
                <a:gd name="connsiteX40" fmla="*/ 523484 w 774949"/>
                <a:gd name="connsiteY40" fmla="*/ 944197 h 1176877"/>
                <a:gd name="connsiteX41" fmla="*/ 504095 w 774949"/>
                <a:gd name="connsiteY41" fmla="*/ 915112 h 1176877"/>
                <a:gd name="connsiteX42" fmla="*/ 387766 w 774949"/>
                <a:gd name="connsiteY42" fmla="*/ 895722 h 1176877"/>
                <a:gd name="connsiteX43" fmla="*/ 222965 w 774949"/>
                <a:gd name="connsiteY43" fmla="*/ 876332 h 1176877"/>
                <a:gd name="connsiteX44" fmla="*/ 184189 w 774949"/>
                <a:gd name="connsiteY44" fmla="*/ 856942 h 1176877"/>
                <a:gd name="connsiteX45" fmla="*/ 174494 w 774949"/>
                <a:gd name="connsiteY45" fmla="*/ 827857 h 1176877"/>
                <a:gd name="connsiteX46" fmla="*/ 145412 w 774949"/>
                <a:gd name="connsiteY46" fmla="*/ 789077 h 1176877"/>
                <a:gd name="connsiteX47" fmla="*/ 96941 w 774949"/>
                <a:gd name="connsiteY47" fmla="*/ 721212 h 1176877"/>
                <a:gd name="connsiteX48" fmla="*/ 87247 w 774949"/>
                <a:gd name="connsiteY48" fmla="*/ 682432 h 1176877"/>
                <a:gd name="connsiteX49" fmla="*/ 77553 w 774949"/>
                <a:gd name="connsiteY49" fmla="*/ 633957 h 1176877"/>
                <a:gd name="connsiteX50" fmla="*/ 58165 w 774949"/>
                <a:gd name="connsiteY50" fmla="*/ 604872 h 1176877"/>
                <a:gd name="connsiteX51" fmla="*/ 77553 w 774949"/>
                <a:gd name="connsiteY51" fmla="*/ 372192 h 117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74949" h="1176877">
                  <a:moveTo>
                    <a:pt x="77553" y="372192"/>
                  </a:moveTo>
                  <a:cubicBezTo>
                    <a:pt x="77553" y="328565"/>
                    <a:pt x="63375" y="353529"/>
                    <a:pt x="58165" y="343107"/>
                  </a:cubicBezTo>
                  <a:cubicBezTo>
                    <a:pt x="53595" y="333966"/>
                    <a:pt x="55697" y="321248"/>
                    <a:pt x="48471" y="314022"/>
                  </a:cubicBezTo>
                  <a:cubicBezTo>
                    <a:pt x="41246" y="306796"/>
                    <a:pt x="29082" y="307559"/>
                    <a:pt x="19388" y="304327"/>
                  </a:cubicBezTo>
                  <a:cubicBezTo>
                    <a:pt x="14817" y="290611"/>
                    <a:pt x="0" y="248636"/>
                    <a:pt x="0" y="236462"/>
                  </a:cubicBezTo>
                  <a:cubicBezTo>
                    <a:pt x="0" y="197548"/>
                    <a:pt x="4551" y="158695"/>
                    <a:pt x="9694" y="120122"/>
                  </a:cubicBezTo>
                  <a:cubicBezTo>
                    <a:pt x="11044" y="109992"/>
                    <a:pt x="13004" y="99017"/>
                    <a:pt x="19388" y="91037"/>
                  </a:cubicBezTo>
                  <a:cubicBezTo>
                    <a:pt x="26666" y="81939"/>
                    <a:pt x="39520" y="79106"/>
                    <a:pt x="48471" y="71647"/>
                  </a:cubicBezTo>
                  <a:cubicBezTo>
                    <a:pt x="59003" y="62870"/>
                    <a:pt x="66146" y="50168"/>
                    <a:pt x="77553" y="42562"/>
                  </a:cubicBezTo>
                  <a:cubicBezTo>
                    <a:pt x="86055" y="36893"/>
                    <a:pt x="97243" y="36893"/>
                    <a:pt x="106635" y="32867"/>
                  </a:cubicBezTo>
                  <a:cubicBezTo>
                    <a:pt x="183319" y="0"/>
                    <a:pt x="104742" y="18561"/>
                    <a:pt x="222965" y="3782"/>
                  </a:cubicBezTo>
                  <a:cubicBezTo>
                    <a:pt x="255279" y="10245"/>
                    <a:pt x="288410" y="13480"/>
                    <a:pt x="319907" y="23172"/>
                  </a:cubicBezTo>
                  <a:cubicBezTo>
                    <a:pt x="357247" y="34662"/>
                    <a:pt x="343963" y="47231"/>
                    <a:pt x="368377" y="71647"/>
                  </a:cubicBezTo>
                  <a:cubicBezTo>
                    <a:pt x="376615" y="79886"/>
                    <a:pt x="387766" y="84574"/>
                    <a:pt x="397460" y="91037"/>
                  </a:cubicBezTo>
                  <a:cubicBezTo>
                    <a:pt x="394229" y="155670"/>
                    <a:pt x="393372" y="220466"/>
                    <a:pt x="387766" y="284937"/>
                  </a:cubicBezTo>
                  <a:cubicBezTo>
                    <a:pt x="386881" y="295118"/>
                    <a:pt x="385297" y="306795"/>
                    <a:pt x="378071" y="314022"/>
                  </a:cubicBezTo>
                  <a:cubicBezTo>
                    <a:pt x="370846" y="321248"/>
                    <a:pt x="358683" y="320485"/>
                    <a:pt x="348989" y="323717"/>
                  </a:cubicBezTo>
                  <a:cubicBezTo>
                    <a:pt x="342526" y="333412"/>
                    <a:pt x="336879" y="343703"/>
                    <a:pt x="329601" y="352802"/>
                  </a:cubicBezTo>
                  <a:cubicBezTo>
                    <a:pt x="323891" y="359940"/>
                    <a:pt x="310863" y="363075"/>
                    <a:pt x="310212" y="372192"/>
                  </a:cubicBezTo>
                  <a:cubicBezTo>
                    <a:pt x="304631" y="450337"/>
                    <a:pt x="311837" y="464319"/>
                    <a:pt x="329601" y="517617"/>
                  </a:cubicBezTo>
                  <a:cubicBezTo>
                    <a:pt x="332832" y="507922"/>
                    <a:pt x="339295" y="498751"/>
                    <a:pt x="339295" y="488532"/>
                  </a:cubicBezTo>
                  <a:cubicBezTo>
                    <a:pt x="339295" y="478313"/>
                    <a:pt x="320461" y="464018"/>
                    <a:pt x="329601" y="459447"/>
                  </a:cubicBezTo>
                  <a:cubicBezTo>
                    <a:pt x="338959" y="454768"/>
                    <a:pt x="392912" y="474089"/>
                    <a:pt x="407154" y="478837"/>
                  </a:cubicBezTo>
                  <a:cubicBezTo>
                    <a:pt x="410385" y="488532"/>
                    <a:pt x="410464" y="499942"/>
                    <a:pt x="416848" y="507922"/>
                  </a:cubicBezTo>
                  <a:cubicBezTo>
                    <a:pt x="424126" y="517020"/>
                    <a:pt x="439755" y="517432"/>
                    <a:pt x="445930" y="527312"/>
                  </a:cubicBezTo>
                  <a:cubicBezTo>
                    <a:pt x="456762" y="544644"/>
                    <a:pt x="465319" y="585482"/>
                    <a:pt x="465319" y="585482"/>
                  </a:cubicBezTo>
                  <a:cubicBezTo>
                    <a:pt x="468550" y="630725"/>
                    <a:pt x="469714" y="676164"/>
                    <a:pt x="475013" y="721212"/>
                  </a:cubicBezTo>
                  <a:cubicBezTo>
                    <a:pt x="478711" y="752648"/>
                    <a:pt x="494090" y="764683"/>
                    <a:pt x="523484" y="779382"/>
                  </a:cubicBezTo>
                  <a:cubicBezTo>
                    <a:pt x="556283" y="795783"/>
                    <a:pt x="594661" y="801375"/>
                    <a:pt x="630119" y="808467"/>
                  </a:cubicBezTo>
                  <a:cubicBezTo>
                    <a:pt x="648655" y="864081"/>
                    <a:pt x="627264" y="814354"/>
                    <a:pt x="659202" y="856942"/>
                  </a:cubicBezTo>
                  <a:cubicBezTo>
                    <a:pt x="673183" y="875585"/>
                    <a:pt x="685053" y="895722"/>
                    <a:pt x="697978" y="915112"/>
                  </a:cubicBezTo>
                  <a:cubicBezTo>
                    <a:pt x="704441" y="924807"/>
                    <a:pt x="707672" y="937734"/>
                    <a:pt x="717366" y="944197"/>
                  </a:cubicBezTo>
                  <a:lnTo>
                    <a:pt x="746449" y="963587"/>
                  </a:lnTo>
                  <a:cubicBezTo>
                    <a:pt x="740551" y="1063858"/>
                    <a:pt x="774949" y="1101722"/>
                    <a:pt x="717366" y="1147792"/>
                  </a:cubicBezTo>
                  <a:cubicBezTo>
                    <a:pt x="708268" y="1155071"/>
                    <a:pt x="698705" y="1161971"/>
                    <a:pt x="688284" y="1167182"/>
                  </a:cubicBezTo>
                  <a:cubicBezTo>
                    <a:pt x="679145" y="1171752"/>
                    <a:pt x="668896" y="1173645"/>
                    <a:pt x="659202" y="1176877"/>
                  </a:cubicBezTo>
                  <a:cubicBezTo>
                    <a:pt x="637017" y="1154691"/>
                    <a:pt x="632163" y="1153925"/>
                    <a:pt x="620425" y="1118707"/>
                  </a:cubicBezTo>
                  <a:cubicBezTo>
                    <a:pt x="612853" y="1095990"/>
                    <a:pt x="608338" y="1029058"/>
                    <a:pt x="591343" y="1012062"/>
                  </a:cubicBezTo>
                  <a:cubicBezTo>
                    <a:pt x="584880" y="1005599"/>
                    <a:pt x="577664" y="999810"/>
                    <a:pt x="571954" y="992672"/>
                  </a:cubicBezTo>
                  <a:cubicBezTo>
                    <a:pt x="564676" y="983573"/>
                    <a:pt x="560804" y="971826"/>
                    <a:pt x="552566" y="963587"/>
                  </a:cubicBezTo>
                  <a:cubicBezTo>
                    <a:pt x="544328" y="955348"/>
                    <a:pt x="533178" y="950660"/>
                    <a:pt x="523484" y="944197"/>
                  </a:cubicBezTo>
                  <a:cubicBezTo>
                    <a:pt x="517021" y="934502"/>
                    <a:pt x="515068" y="919031"/>
                    <a:pt x="504095" y="915112"/>
                  </a:cubicBezTo>
                  <a:cubicBezTo>
                    <a:pt x="467074" y="901889"/>
                    <a:pt x="426596" y="901854"/>
                    <a:pt x="387766" y="895722"/>
                  </a:cubicBezTo>
                  <a:cubicBezTo>
                    <a:pt x="313735" y="884032"/>
                    <a:pt x="305723" y="884608"/>
                    <a:pt x="222965" y="876332"/>
                  </a:cubicBezTo>
                  <a:cubicBezTo>
                    <a:pt x="210040" y="869869"/>
                    <a:pt x="194407" y="867161"/>
                    <a:pt x="184189" y="856942"/>
                  </a:cubicBezTo>
                  <a:cubicBezTo>
                    <a:pt x="176963" y="849715"/>
                    <a:pt x="179564" y="836730"/>
                    <a:pt x="174494" y="827857"/>
                  </a:cubicBezTo>
                  <a:cubicBezTo>
                    <a:pt x="166478" y="813828"/>
                    <a:pt x="154803" y="802226"/>
                    <a:pt x="145412" y="789077"/>
                  </a:cubicBezTo>
                  <a:cubicBezTo>
                    <a:pt x="74566" y="689882"/>
                    <a:pt x="191946" y="847895"/>
                    <a:pt x="96941" y="721212"/>
                  </a:cubicBezTo>
                  <a:cubicBezTo>
                    <a:pt x="93710" y="708285"/>
                    <a:pt x="90137" y="695439"/>
                    <a:pt x="87247" y="682432"/>
                  </a:cubicBezTo>
                  <a:cubicBezTo>
                    <a:pt x="83673" y="666346"/>
                    <a:pt x="83338" y="649386"/>
                    <a:pt x="77553" y="633957"/>
                  </a:cubicBezTo>
                  <a:cubicBezTo>
                    <a:pt x="73462" y="623047"/>
                    <a:pt x="64628" y="614567"/>
                    <a:pt x="58165" y="604872"/>
                  </a:cubicBezTo>
                  <a:cubicBezTo>
                    <a:pt x="68140" y="375430"/>
                    <a:pt x="77553" y="415819"/>
                    <a:pt x="77553" y="372192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>
              <a:off x="3567890" y="5593837"/>
              <a:ext cx="106397" cy="146117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ser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5774" y="-2313034"/>
            <a:ext cx="5158707" cy="917103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515373" y="1698780"/>
            <a:ext cx="486581" cy="28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66806" t="50379" b="667"/>
          <a:stretch>
            <a:fillRect/>
          </a:stretch>
        </p:blipFill>
        <p:spPr>
          <a:xfrm>
            <a:off x="1308703" y="0"/>
            <a:ext cx="6717581" cy="68692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Why is vision hard?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229600" cy="89217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Measuring light vs. measuring scene properties</a:t>
            </a:r>
          </a:p>
        </p:txBody>
      </p:sp>
      <p:sp>
        <p:nvSpPr>
          <p:cNvPr id="33795" name="Text Box 18"/>
          <p:cNvSpPr txBox="1">
            <a:spLocks noChangeArrowheads="1"/>
          </p:cNvSpPr>
          <p:nvPr/>
        </p:nvSpPr>
        <p:spPr bwMode="auto">
          <a:xfrm>
            <a:off x="1955800" y="6146800"/>
            <a:ext cx="5467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We perceive two squares, one on top of each other.</a:t>
            </a:r>
          </a:p>
        </p:txBody>
      </p:sp>
      <p:pic>
        <p:nvPicPr>
          <p:cNvPr id="3379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8588" y="1601788"/>
            <a:ext cx="4292600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33363"/>
            <a:ext cx="9144000" cy="715962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-1" charset="-128"/>
                <a:cs typeface="ＭＳ Ｐゴシック" pitchFamily="-1" charset="-128"/>
              </a:rPr>
              <a:t>Measuring light vs. measuring scene properties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75" y="1762125"/>
            <a:ext cx="46672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4191000" y="54102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by Roger Shepard (”Turning the Tables”) </a:t>
            </a:r>
          </a:p>
        </p:txBody>
      </p:sp>
      <p:sp>
        <p:nvSpPr>
          <p:cNvPr id="35845" name="Freeform 13"/>
          <p:cNvSpPr>
            <a:spLocks/>
          </p:cNvSpPr>
          <p:nvPr/>
        </p:nvSpPr>
        <p:spPr bwMode="auto">
          <a:xfrm>
            <a:off x="2301875" y="1935163"/>
            <a:ext cx="1676400" cy="2255837"/>
          </a:xfrm>
          <a:custGeom>
            <a:avLst/>
            <a:gdLst>
              <a:gd name="T0" fmla="*/ 0 w 1056"/>
              <a:gd name="T1" fmla="*/ 2147483647 h 1421"/>
              <a:gd name="T2" fmla="*/ 2147483647 w 1056"/>
              <a:gd name="T3" fmla="*/ 2147483647 h 1421"/>
              <a:gd name="T4" fmla="*/ 2147483647 w 1056"/>
              <a:gd name="T5" fmla="*/ 0 h 1421"/>
              <a:gd name="T6" fmla="*/ 2147483647 w 1056"/>
              <a:gd name="T7" fmla="*/ 2147483647 h 1421"/>
              <a:gd name="T8" fmla="*/ 0 w 1056"/>
              <a:gd name="T9" fmla="*/ 2147483647 h 14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421"/>
              <a:gd name="T17" fmla="*/ 1056 w 1056"/>
              <a:gd name="T18" fmla="*/ 1421 h 14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421">
                <a:moveTo>
                  <a:pt x="0" y="1383"/>
                </a:moveTo>
                <a:lnTo>
                  <a:pt x="691" y="1421"/>
                </a:lnTo>
                <a:lnTo>
                  <a:pt x="1056" y="0"/>
                </a:lnTo>
                <a:lnTo>
                  <a:pt x="364" y="39"/>
                </a:lnTo>
                <a:lnTo>
                  <a:pt x="0" y="138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Freeform 14"/>
          <p:cNvSpPr>
            <a:spLocks/>
          </p:cNvSpPr>
          <p:nvPr/>
        </p:nvSpPr>
        <p:spPr bwMode="auto">
          <a:xfrm rot="4350953">
            <a:off x="4785519" y="1994694"/>
            <a:ext cx="1676400" cy="2255838"/>
          </a:xfrm>
          <a:custGeom>
            <a:avLst/>
            <a:gdLst>
              <a:gd name="T0" fmla="*/ 0 w 1056"/>
              <a:gd name="T1" fmla="*/ 2147483647 h 1421"/>
              <a:gd name="T2" fmla="*/ 2147483647 w 1056"/>
              <a:gd name="T3" fmla="*/ 2147483647 h 1421"/>
              <a:gd name="T4" fmla="*/ 2147483647 w 1056"/>
              <a:gd name="T5" fmla="*/ 0 h 1421"/>
              <a:gd name="T6" fmla="*/ 2147483647 w 1056"/>
              <a:gd name="T7" fmla="*/ 2147483647 h 1421"/>
              <a:gd name="T8" fmla="*/ 0 w 1056"/>
              <a:gd name="T9" fmla="*/ 2147483647 h 14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421"/>
              <a:gd name="T17" fmla="*/ 1056 w 1056"/>
              <a:gd name="T18" fmla="*/ 1421 h 14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421">
                <a:moveTo>
                  <a:pt x="0" y="1383"/>
                </a:moveTo>
                <a:lnTo>
                  <a:pt x="691" y="1421"/>
                </a:lnTo>
                <a:lnTo>
                  <a:pt x="1056" y="0"/>
                </a:lnTo>
                <a:lnTo>
                  <a:pt x="364" y="39"/>
                </a:lnTo>
                <a:lnTo>
                  <a:pt x="0" y="138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7" name="Text Box 16"/>
          <p:cNvSpPr txBox="1">
            <a:spLocks noChangeArrowheads="1"/>
          </p:cNvSpPr>
          <p:nvPr/>
        </p:nvSpPr>
        <p:spPr bwMode="auto">
          <a:xfrm>
            <a:off x="1997075" y="6211888"/>
            <a:ext cx="6477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Depth processing is automatic, and we can not shut it down…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5013" y="1433513"/>
            <a:ext cx="51339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457200" y="107950"/>
            <a:ext cx="8229600" cy="89217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Measuring light vs. measuring scene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Measuring light vs. measuring scene properties</a:t>
            </a:r>
          </a:p>
        </p:txBody>
      </p:sp>
      <p:grpSp>
        <p:nvGrpSpPr>
          <p:cNvPr id="38915" name="Group 16"/>
          <p:cNvGrpSpPr>
            <a:grpSpLocks/>
          </p:cNvGrpSpPr>
          <p:nvPr/>
        </p:nvGrpSpPr>
        <p:grpSpPr bwMode="auto">
          <a:xfrm>
            <a:off x="3978275" y="2347913"/>
            <a:ext cx="1216025" cy="1828800"/>
            <a:chOff x="3978630" y="2348323"/>
            <a:chExt cx="1215947" cy="1828800"/>
          </a:xfrm>
        </p:grpSpPr>
        <p:pic>
          <p:nvPicPr>
            <p:cNvPr id="38916" name="Picture 5"/>
            <p:cNvPicPr>
              <a:picLocks noChangeAspect="1" noChangeArrowheads="1"/>
            </p:cNvPicPr>
            <p:nvPr/>
          </p:nvPicPr>
          <p:blipFill>
            <a:blip r:embed="rId2"/>
            <a:srcRect l="42580" t="28998" r="39610" b="59546"/>
            <a:stretch>
              <a:fillRect/>
            </a:stretch>
          </p:blipFill>
          <p:spPr bwMode="auto">
            <a:xfrm>
              <a:off x="4191000" y="2590800"/>
              <a:ext cx="914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17" name="Picture 5"/>
            <p:cNvPicPr>
              <a:picLocks noChangeAspect="1" noChangeArrowheads="1"/>
            </p:cNvPicPr>
            <p:nvPr/>
          </p:nvPicPr>
          <p:blipFill>
            <a:blip r:embed="rId2"/>
            <a:srcRect l="42580" t="50000" r="41095" b="38544"/>
            <a:stretch>
              <a:fillRect/>
            </a:stretch>
          </p:blipFill>
          <p:spPr bwMode="auto">
            <a:xfrm>
              <a:off x="4191000" y="3429000"/>
              <a:ext cx="838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 rot="18560384">
              <a:off x="3810341" y="3432592"/>
              <a:ext cx="762000" cy="2285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8560384">
              <a:off x="3835740" y="2615030"/>
              <a:ext cx="762000" cy="2285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8560384">
              <a:off x="4699284" y="2767430"/>
              <a:ext cx="762000" cy="2285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8560384">
              <a:off x="4597691" y="3681830"/>
              <a:ext cx="762000" cy="2285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821727">
              <a:off x="4404053" y="3265898"/>
              <a:ext cx="761951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821727">
              <a:off x="3978630" y="3821523"/>
              <a:ext cx="761951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821727">
              <a:off x="4054825" y="2981735"/>
              <a:ext cx="761951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7"/>
          <p:cNvPicPr>
            <a:picLocks noChangeAspect="1"/>
          </p:cNvPicPr>
          <p:nvPr/>
        </p:nvPicPr>
        <p:blipFill>
          <a:blip r:embed="rId2"/>
          <a:srcRect t="5286" b="20705"/>
          <a:stretch>
            <a:fillRect/>
          </a:stretch>
        </p:blipFill>
        <p:spPr bwMode="auto">
          <a:xfrm>
            <a:off x="5377552" y="822537"/>
            <a:ext cx="3624943" cy="2743200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</p:pic>
      <p:pic>
        <p:nvPicPr>
          <p:cNvPr id="89091" name="Picture 4"/>
          <p:cNvPicPr>
            <a:picLocks noChangeAspect="1"/>
          </p:cNvPicPr>
          <p:nvPr/>
        </p:nvPicPr>
        <p:blipFill>
          <a:blip r:embed="rId3"/>
          <a:srcRect t="29596"/>
          <a:stretch>
            <a:fillRect/>
          </a:stretch>
        </p:blipFill>
        <p:spPr bwMode="auto">
          <a:xfrm>
            <a:off x="88221" y="955070"/>
            <a:ext cx="4530746" cy="2125129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 l="3079" t="5048" b="8725"/>
          <a:stretch>
            <a:fillRect/>
          </a:stretch>
        </p:blipFill>
        <p:spPr bwMode="auto">
          <a:xfrm>
            <a:off x="22" y="3080199"/>
            <a:ext cx="3505200" cy="31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" y="0"/>
            <a:ext cx="6296716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Exciting times for computer vision</a:t>
            </a:r>
            <a:endParaRPr lang="en-US" sz="32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l="24469" t="20297" r="21489" b="3614"/>
          <a:stretch>
            <a:fillRect/>
          </a:stretch>
        </p:blipFill>
        <p:spPr>
          <a:xfrm>
            <a:off x="4353011" y="3762843"/>
            <a:ext cx="3278565" cy="3079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2550"/>
            <a:ext cx="8229600" cy="890588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Measuring light vs. measuring scene properties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0913" y="1590675"/>
            <a:ext cx="4772025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5046663" y="6357938"/>
            <a:ext cx="250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/>
              <a:t>(c) 2006 Walt Anthony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4775"/>
            <a:ext cx="9144000" cy="990600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-1" charset="-128"/>
                <a:cs typeface="ＭＳ Ｐゴシック" pitchFamily="-1" charset="-128"/>
              </a:rPr>
              <a:t>Assumptions can be wrong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93668"/>
            <a:ext cx="4984758" cy="383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58674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>
                <a:latin typeface="Calibri" pitchFamily="-1" charset="0"/>
              </a:rPr>
              <a:t>Ames </a:t>
            </a:r>
            <a:r>
              <a:rPr lang="en-US" sz="4400" dirty="0" smtClean="0">
                <a:latin typeface="Calibri" pitchFamily="-1" charset="0"/>
              </a:rPr>
              <a:t>room (1934)</a:t>
            </a:r>
            <a:endParaRPr lang="en-US" sz="4400" dirty="0">
              <a:latin typeface="Calibri" pitchFamily="-1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064" y="1787122"/>
            <a:ext cx="4240387" cy="42034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Why is vision hard?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hair"/>
          <p:cNvPicPr>
            <a:picLocks noChangeAspect="1" noChangeArrowheads="1"/>
          </p:cNvPicPr>
          <p:nvPr/>
        </p:nvPicPr>
        <p:blipFill>
          <a:blip r:embed="rId3"/>
          <a:srcRect l="8571" t="3438" r="8571"/>
          <a:stretch>
            <a:fillRect/>
          </a:stretch>
        </p:blipFill>
        <p:spPr bwMode="auto">
          <a:xfrm>
            <a:off x="3200400" y="1447800"/>
            <a:ext cx="22860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 descr="chair"/>
          <p:cNvPicPr>
            <a:picLocks noChangeAspect="1" noChangeArrowheads="1"/>
          </p:cNvPicPr>
          <p:nvPr/>
        </p:nvPicPr>
        <p:blipFill>
          <a:blip r:embed="rId4"/>
          <a:srcRect t="10989" b="9891"/>
          <a:stretch>
            <a:fillRect/>
          </a:stretch>
        </p:blipFill>
        <p:spPr bwMode="auto">
          <a:xfrm>
            <a:off x="533400" y="4106863"/>
            <a:ext cx="185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 descr="splash-chai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1219200"/>
            <a:ext cx="3286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 descr="eamesloungechai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1219200"/>
            <a:ext cx="22415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7" descr="Wagner in Leisu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4411663"/>
            <a:ext cx="320040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8" descr="Bertoia"/>
          <p:cNvPicPr>
            <a:picLocks noChangeAspect="1" noChangeArrowheads="1"/>
          </p:cNvPicPr>
          <p:nvPr/>
        </p:nvPicPr>
        <p:blipFill>
          <a:blip r:embed="rId8"/>
          <a:srcRect l="49181" t="11476" b="14754"/>
          <a:stretch>
            <a:fillRect/>
          </a:stretch>
        </p:blipFill>
        <p:spPr bwMode="auto">
          <a:xfrm>
            <a:off x="6400800" y="3962400"/>
            <a:ext cx="25908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itle 8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89217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Some things have strong variations in appearance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-1" charset="-128"/>
                <a:cs typeface="ＭＳ Ｐゴシック" pitchFamily="-1" charset="-128"/>
              </a:rPr>
              <a:t>Some things know that you have eyes</a:t>
            </a:r>
          </a:p>
        </p:txBody>
      </p:sp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3"/>
          <a:srcRect r="55646"/>
          <a:stretch>
            <a:fillRect/>
          </a:stretch>
        </p:blipFill>
        <p:spPr bwMode="auto">
          <a:xfrm>
            <a:off x="1828800" y="1219200"/>
            <a:ext cx="50196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152400" y="6324600"/>
            <a:ext cx="876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-1" charset="0"/>
              </a:rPr>
              <a:t>Brady, M. J., &amp; Kersten, D. (2003). Bootstrapped learning of novel objects. J Vis, 3(6), 413-422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" y="7938"/>
            <a:ext cx="8367713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892175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Problem set 1</a:t>
            </a:r>
            <a:br>
              <a:rPr lang="en-US" dirty="0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The “one week” vision project</a:t>
            </a:r>
          </a:p>
        </p:txBody>
      </p:sp>
      <p:sp>
        <p:nvSpPr>
          <p:cNvPr id="51203" name="Content Placeholder 3"/>
          <p:cNvSpPr>
            <a:spLocks noGrp="1"/>
          </p:cNvSpPr>
          <p:nvPr>
            <p:ph idx="1"/>
          </p:nvPr>
        </p:nvSpPr>
        <p:spPr>
          <a:xfrm>
            <a:off x="336331" y="3176588"/>
            <a:ext cx="8440957" cy="846137"/>
          </a:xfrm>
        </p:spPr>
        <p:txBody>
          <a:bodyPr/>
          <a:lstStyle/>
          <a:p>
            <a:pPr algn="ctr">
              <a:buFont typeface="Arial" pitchFamily="-1" charset="0"/>
              <a:buNone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The goal of the first problem set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is </a:t>
            </a: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/>
            </a:r>
            <a:br>
              <a:rPr lang="en-US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to 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solve vision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Visual System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world</a:t>
            </a:r>
          </a:p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image formation model </a:t>
            </a:r>
          </a:p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goal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World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5325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World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1873250" y="6488113"/>
            <a:ext cx="5310188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http://www.packet.cc/files/mach-per-3D-solids.html</a:t>
            </a:r>
          </a:p>
        </p:txBody>
      </p:sp>
      <p:pic>
        <p:nvPicPr>
          <p:cNvPr id="54276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922338"/>
            <a:ext cx="4486275" cy="1989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427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0713" y="3067050"/>
            <a:ext cx="5364162" cy="3319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4278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8838" y="898525"/>
            <a:ext cx="440848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What is vision?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What does it mean, to see?  </a:t>
            </a:r>
          </a:p>
          <a:p>
            <a:pPr eaLnBrk="1" hangingPunct="1">
              <a:buNone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		“to know what is where by looking”.</a:t>
            </a:r>
          </a:p>
          <a:p>
            <a:pPr eaLnBrk="1" hangingPunct="1">
              <a:buNone/>
            </a:pP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>
              <a:buNone/>
            </a:pP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eaLnBrk="1" hangingPunct="1">
              <a:buNone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	To discover from images what is present in the world, where things are, what actions are taking place.</a:t>
            </a:r>
          </a:p>
          <a:p>
            <a:pPr eaLnBrk="1" hangingPunct="1"/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097077" y="2204394"/>
            <a:ext cx="2224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1" charset="0"/>
              </a:rPr>
              <a:t>from Marr, 1982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World</a:t>
            </a:r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44600"/>
            <a:ext cx="7185025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9913" y="3656013"/>
            <a:ext cx="46863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2781300"/>
            <a:ext cx="202247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/>
          </p:cNvPicPr>
          <p:nvPr/>
        </p:nvPicPr>
        <p:blipFill>
          <a:blip r:embed="rId5"/>
          <a:srcRect l="40605" t="2895" r="39778" b="1601"/>
          <a:stretch>
            <a:fillRect/>
          </a:stretch>
        </p:blipFill>
        <p:spPr bwMode="auto">
          <a:xfrm>
            <a:off x="7704138" y="723900"/>
            <a:ext cx="796925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image formation model</a:t>
            </a:r>
          </a:p>
        </p:txBody>
      </p:sp>
      <p:pic>
        <p:nvPicPr>
          <p:cNvPr id="563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1509713"/>
            <a:ext cx="8348663" cy="5022850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1871663"/>
            <a:ext cx="6143625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Simple world rules:</a:t>
            </a:r>
          </a:p>
          <a:p>
            <a:pPr>
              <a:buFont typeface="Arial" pitchFamily="-1" charset="0"/>
              <a:buChar char="•"/>
            </a:pPr>
            <a:r>
              <a:rPr lang="en-US"/>
              <a:t> Surfaces can be horizontal or vertical. </a:t>
            </a:r>
          </a:p>
          <a:p>
            <a:pPr>
              <a:buFont typeface="Arial" pitchFamily="-1" charset="0"/>
              <a:buChar char="•"/>
            </a:pPr>
            <a:r>
              <a:rPr lang="en-US"/>
              <a:t> Objects will be resting on a white horizontal ground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image formation model</a:t>
            </a:r>
          </a:p>
        </p:txBody>
      </p:sp>
      <p:pic>
        <p:nvPicPr>
          <p:cNvPr id="5734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541463"/>
            <a:ext cx="43021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6"/>
          <p:cNvSpPr txBox="1">
            <a:spLocks noChangeArrowheads="1"/>
          </p:cNvSpPr>
          <p:nvPr/>
        </p:nvSpPr>
        <p:spPr bwMode="auto">
          <a:xfrm>
            <a:off x="1277938" y="4295775"/>
            <a:ext cx="2455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Perspective projection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697413" y="1530350"/>
            <a:ext cx="4267200" cy="3163888"/>
            <a:chOff x="4697526" y="1530836"/>
            <a:chExt cx="4267100" cy="3163627"/>
          </a:xfrm>
        </p:grpSpPr>
        <p:pic>
          <p:nvPicPr>
            <p:cNvPr id="57350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97526" y="1530836"/>
              <a:ext cx="4267100" cy="267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1" name="TextBox 7"/>
            <p:cNvSpPr txBox="1">
              <a:spLocks noChangeArrowheads="1"/>
            </p:cNvSpPr>
            <p:nvPr/>
          </p:nvSpPr>
          <p:spPr bwMode="auto">
            <a:xfrm>
              <a:off x="5117170" y="4325131"/>
              <a:ext cx="35205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Parallel (orthographic) projection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image formation model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5388" y="3686175"/>
            <a:ext cx="582295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Box 10"/>
          <p:cNvSpPr txBox="1">
            <a:spLocks noChangeArrowheads="1"/>
          </p:cNvSpPr>
          <p:nvPr/>
        </p:nvSpPr>
        <p:spPr bwMode="auto">
          <a:xfrm>
            <a:off x="758825" y="5880100"/>
            <a:ext cx="3468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(right-handed reference system)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224213" y="3363913"/>
            <a:ext cx="4024312" cy="1682750"/>
            <a:chOff x="3224626" y="3364574"/>
            <a:chExt cx="4024597" cy="1682288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769177" y="3409012"/>
              <a:ext cx="3475284" cy="11188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785053" y="4040663"/>
              <a:ext cx="3464170" cy="10061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24626" y="3364574"/>
              <a:ext cx="3464170" cy="10061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268913" y="2322513"/>
            <a:ext cx="2492375" cy="2971800"/>
            <a:chOff x="5269090" y="2323171"/>
            <a:chExt cx="2491454" cy="2970935"/>
          </a:xfrm>
        </p:grpSpPr>
        <p:pic>
          <p:nvPicPr>
            <p:cNvPr id="59402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79240" y="2323171"/>
              <a:ext cx="1581304" cy="2970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3" name="TextBox 18"/>
            <p:cNvSpPr txBox="1">
              <a:spLocks noChangeArrowheads="1"/>
            </p:cNvSpPr>
            <p:nvPr/>
          </p:nvSpPr>
          <p:spPr bwMode="auto">
            <a:xfrm>
              <a:off x="5269090" y="2429636"/>
              <a:ext cx="16345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Camera plane</a:t>
              </a:r>
            </a:p>
          </p:txBody>
        </p:sp>
      </p:grpSp>
      <p:grpSp>
        <p:nvGrpSpPr>
          <p:cNvPr id="59399" name="Group 21"/>
          <p:cNvGrpSpPr>
            <a:grpSpLocks/>
          </p:cNvGrpSpPr>
          <p:nvPr/>
        </p:nvGrpSpPr>
        <p:grpSpPr bwMode="auto">
          <a:xfrm>
            <a:off x="1095375" y="1450975"/>
            <a:ext cx="4311650" cy="4216400"/>
            <a:chOff x="1095064" y="1451314"/>
            <a:chExt cx="4312648" cy="4216811"/>
          </a:xfrm>
        </p:grpSpPr>
        <p:pic>
          <p:nvPicPr>
            <p:cNvPr id="59400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95064" y="1451314"/>
              <a:ext cx="4312648" cy="4216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1" name="TextBox 20"/>
            <p:cNvSpPr txBox="1">
              <a:spLocks noChangeArrowheads="1"/>
            </p:cNvSpPr>
            <p:nvPr/>
          </p:nvSpPr>
          <p:spPr bwMode="auto">
            <a:xfrm>
              <a:off x="1459253" y="1751231"/>
              <a:ext cx="26177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World reference system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image formation model</a:t>
            </a:r>
          </a:p>
        </p:txBody>
      </p:sp>
      <p:grpSp>
        <p:nvGrpSpPr>
          <p:cNvPr id="60419" name="Group 5"/>
          <p:cNvGrpSpPr>
            <a:grpSpLocks/>
          </p:cNvGrpSpPr>
          <p:nvPr/>
        </p:nvGrpSpPr>
        <p:grpSpPr bwMode="auto">
          <a:xfrm>
            <a:off x="319088" y="1360488"/>
            <a:ext cx="4146550" cy="2622550"/>
            <a:chOff x="1070323" y="3037092"/>
            <a:chExt cx="3533163" cy="2235200"/>
          </a:xfrm>
        </p:grpSpPr>
        <p:pic>
          <p:nvPicPr>
            <p:cNvPr id="60439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0323" y="3037092"/>
              <a:ext cx="2286000" cy="223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40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65286" y="3499236"/>
              <a:ext cx="838200" cy="157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41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23865" y="4222051"/>
              <a:ext cx="3086100" cy="100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484813" y="4832350"/>
            <a:ext cx="801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X + x</a:t>
            </a:r>
            <a:r>
              <a:rPr lang="en-US" baseline="-25000"/>
              <a:t>0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480050" y="5265738"/>
            <a:ext cx="2522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cos(</a:t>
            </a:r>
            <a:r>
              <a:rPr lang="en-US">
                <a:latin typeface="Symbol" pitchFamily="-1" charset="2"/>
                <a:ea typeface="Symbol" pitchFamily="-1" charset="2"/>
                <a:cs typeface="Symbol" pitchFamily="-1" charset="2"/>
              </a:rPr>
              <a:t>q</a:t>
            </a:r>
            <a:r>
              <a:rPr lang="en-US"/>
              <a:t>) Y – sin(</a:t>
            </a:r>
            <a:r>
              <a:rPr lang="en-US">
                <a:latin typeface="Symbol" pitchFamily="-1" charset="2"/>
                <a:ea typeface="Symbol" pitchFamily="-1" charset="2"/>
                <a:cs typeface="Symbol" pitchFamily="-1" charset="2"/>
              </a:rPr>
              <a:t>q</a:t>
            </a:r>
            <a:r>
              <a:rPr lang="en-US"/>
              <a:t>) Z + y</a:t>
            </a:r>
            <a:r>
              <a:rPr lang="en-US" baseline="-25000"/>
              <a:t>0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4132263" y="4840288"/>
            <a:ext cx="2082800" cy="1335087"/>
            <a:chOff x="4131810" y="4840699"/>
            <a:chExt cx="2083736" cy="1334173"/>
          </a:xfrm>
        </p:grpSpPr>
        <p:sp>
          <p:nvSpPr>
            <p:cNvPr id="60433" name="TextBox 15"/>
            <p:cNvSpPr txBox="1">
              <a:spLocks noChangeArrowheads="1"/>
            </p:cNvSpPr>
            <p:nvPr/>
          </p:nvSpPr>
          <p:spPr bwMode="auto">
            <a:xfrm>
              <a:off x="5006005" y="4840699"/>
              <a:ext cx="49901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x = </a:t>
              </a:r>
            </a:p>
          </p:txBody>
        </p:sp>
        <p:sp>
          <p:nvSpPr>
            <p:cNvPr id="60434" name="TextBox 16"/>
            <p:cNvSpPr txBox="1">
              <a:spLocks noChangeArrowheads="1"/>
            </p:cNvSpPr>
            <p:nvPr/>
          </p:nvSpPr>
          <p:spPr bwMode="auto">
            <a:xfrm>
              <a:off x="5009958" y="5298215"/>
              <a:ext cx="5118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y = </a:t>
              </a:r>
            </a:p>
          </p:txBody>
        </p:sp>
        <p:grpSp>
          <p:nvGrpSpPr>
            <p:cNvPr id="60435" name="Group 43"/>
            <p:cNvGrpSpPr>
              <a:grpSpLocks/>
            </p:cNvGrpSpPr>
            <p:nvPr/>
          </p:nvGrpSpPr>
          <p:grpSpPr bwMode="auto">
            <a:xfrm>
              <a:off x="4131810" y="5170561"/>
              <a:ext cx="2083736" cy="1004311"/>
              <a:chOff x="4131810" y="5170561"/>
              <a:chExt cx="2083736" cy="1004311"/>
            </a:xfrm>
          </p:grpSpPr>
          <p:sp>
            <p:nvSpPr>
              <p:cNvPr id="60436" name="TextBox 17"/>
              <p:cNvSpPr txBox="1">
                <a:spLocks noChangeArrowheads="1"/>
              </p:cNvSpPr>
              <p:nvPr/>
            </p:nvSpPr>
            <p:spPr bwMode="auto">
              <a:xfrm>
                <a:off x="4131810" y="5805540"/>
                <a:ext cx="20837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image coordinates</a:t>
                </a: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4883034" y="5606936"/>
                <a:ext cx="214409" cy="2062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5400000" flipH="1" flipV="1">
                <a:off x="4618961" y="5368041"/>
                <a:ext cx="642497" cy="24776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5756275" y="4341813"/>
            <a:ext cx="2589213" cy="1001712"/>
            <a:chOff x="5756496" y="4341626"/>
            <a:chExt cx="2589052" cy="1002112"/>
          </a:xfrm>
        </p:grpSpPr>
        <p:sp>
          <p:nvSpPr>
            <p:cNvPr id="60429" name="TextBox 18"/>
            <p:cNvSpPr txBox="1">
              <a:spLocks noChangeArrowheads="1"/>
            </p:cNvSpPr>
            <p:nvPr/>
          </p:nvSpPr>
          <p:spPr bwMode="auto">
            <a:xfrm>
              <a:off x="6304755" y="4341626"/>
              <a:ext cx="20407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World coordinates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 flipV="1">
              <a:off x="5756496" y="4617961"/>
              <a:ext cx="619087" cy="2810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>
              <a:off x="6301626" y="4799911"/>
              <a:ext cx="617784" cy="4698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6200000" flipH="1">
              <a:off x="6957223" y="4934828"/>
              <a:ext cx="617784" cy="1492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4940300" y="808038"/>
            <a:ext cx="3957638" cy="3314700"/>
            <a:chOff x="4940027" y="808157"/>
            <a:chExt cx="3957446" cy="3315094"/>
          </a:xfrm>
        </p:grpSpPr>
        <p:pic>
          <p:nvPicPr>
            <p:cNvPr id="60427" name="Picture 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33444" y="1418398"/>
              <a:ext cx="3423175" cy="2704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8" name="TextBox 36"/>
            <p:cNvSpPr txBox="1">
              <a:spLocks noChangeArrowheads="1"/>
            </p:cNvSpPr>
            <p:nvPr/>
          </p:nvSpPr>
          <p:spPr bwMode="auto">
            <a:xfrm>
              <a:off x="4940027" y="808157"/>
              <a:ext cx="395744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Image and projection of the world</a:t>
              </a:r>
              <a:br>
                <a:rPr lang="en-US"/>
              </a:br>
              <a:r>
                <a:rPr lang="en-US"/>
                <a:t>coordinate axes into the image plane </a:t>
              </a:r>
            </a:p>
          </p:txBody>
        </p:sp>
      </p:grpSp>
      <p:sp>
        <p:nvSpPr>
          <p:cNvPr id="60425" name="TextBox 37"/>
          <p:cNvSpPr txBox="1">
            <a:spLocks noChangeArrowheads="1"/>
          </p:cNvSpPr>
          <p:nvPr/>
        </p:nvSpPr>
        <p:spPr bwMode="auto">
          <a:xfrm>
            <a:off x="485775" y="2044700"/>
            <a:ext cx="2041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World coordinates</a:t>
            </a:r>
          </a:p>
        </p:txBody>
      </p:sp>
      <p:sp>
        <p:nvSpPr>
          <p:cNvPr id="60426" name="TextBox 38"/>
          <p:cNvSpPr txBox="1">
            <a:spLocks noChangeArrowheads="1"/>
          </p:cNvSpPr>
          <p:nvPr/>
        </p:nvSpPr>
        <p:spPr bwMode="auto">
          <a:xfrm>
            <a:off x="3394075" y="3690938"/>
            <a:ext cx="1377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image </a:t>
            </a:r>
            <a:br>
              <a:rPr lang="en-US"/>
            </a:br>
            <a:r>
              <a:rPr lang="en-US"/>
              <a:t>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goal</a:t>
            </a:r>
          </a:p>
        </p:txBody>
      </p:sp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2449513" y="1525588"/>
            <a:ext cx="4225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 recover the 3D structure of the world</a:t>
            </a:r>
          </a:p>
        </p:txBody>
      </p:sp>
      <p:pic>
        <p:nvPicPr>
          <p:cNvPr id="6144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7950" y="2052638"/>
            <a:ext cx="38290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1295400" y="5451475"/>
            <a:ext cx="6345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We want to recover X(x,y), Y(x,y), Z(x,y) using as input I(x,y)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Why is this hard?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14388" y="1063625"/>
            <a:ext cx="8329612" cy="5348288"/>
            <a:chOff x="814388" y="1064402"/>
            <a:chExt cx="8329612" cy="5348287"/>
          </a:xfrm>
        </p:grpSpPr>
        <p:pic>
          <p:nvPicPr>
            <p:cNvPr id="62468" name="Picture 2"/>
            <p:cNvPicPr>
              <a:picLocks noChangeAspect="1"/>
            </p:cNvPicPr>
            <p:nvPr/>
          </p:nvPicPr>
          <p:blipFill>
            <a:blip r:embed="rId2"/>
            <a:srcRect r="52266" b="59449"/>
            <a:stretch>
              <a:fillRect/>
            </a:stretch>
          </p:blipFill>
          <p:spPr bwMode="auto">
            <a:xfrm>
              <a:off x="814388" y="1064402"/>
              <a:ext cx="3449376" cy="2053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69" name="TextBox 3"/>
            <p:cNvSpPr txBox="1">
              <a:spLocks noChangeArrowheads="1"/>
            </p:cNvSpPr>
            <p:nvPr/>
          </p:nvSpPr>
          <p:spPr bwMode="auto">
            <a:xfrm>
              <a:off x="6943725" y="6042802"/>
              <a:ext cx="22002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Sinha &amp; Adelson 93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Why is this hard?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14388" y="1063625"/>
            <a:ext cx="8329612" cy="5348288"/>
            <a:chOff x="814388" y="1064402"/>
            <a:chExt cx="8329612" cy="5348287"/>
          </a:xfrm>
        </p:grpSpPr>
        <p:pic>
          <p:nvPicPr>
            <p:cNvPr id="62468" name="Picture 2"/>
            <p:cNvPicPr>
              <a:picLocks noChangeAspect="1"/>
            </p:cNvPicPr>
            <p:nvPr/>
          </p:nvPicPr>
          <p:blipFill>
            <a:blip r:embed="rId2"/>
            <a:srcRect r="51582" b="15482"/>
            <a:stretch>
              <a:fillRect/>
            </a:stretch>
          </p:blipFill>
          <p:spPr bwMode="auto">
            <a:xfrm>
              <a:off x="814388" y="1064402"/>
              <a:ext cx="3498858" cy="428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69" name="TextBox 3"/>
            <p:cNvSpPr txBox="1">
              <a:spLocks noChangeArrowheads="1"/>
            </p:cNvSpPr>
            <p:nvPr/>
          </p:nvSpPr>
          <p:spPr bwMode="auto">
            <a:xfrm>
              <a:off x="6943725" y="6042802"/>
              <a:ext cx="22002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Sinha &amp; Adelson 93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Why is this hard?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14388" y="1063625"/>
            <a:ext cx="8329612" cy="5348288"/>
            <a:chOff x="814388" y="1064402"/>
            <a:chExt cx="8329612" cy="5348287"/>
          </a:xfrm>
        </p:grpSpPr>
        <p:pic>
          <p:nvPicPr>
            <p:cNvPr id="62468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4388" y="1064402"/>
              <a:ext cx="7226300" cy="5064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69" name="TextBox 3"/>
            <p:cNvSpPr txBox="1">
              <a:spLocks noChangeArrowheads="1"/>
            </p:cNvSpPr>
            <p:nvPr/>
          </p:nvSpPr>
          <p:spPr bwMode="auto">
            <a:xfrm>
              <a:off x="6943725" y="6042802"/>
              <a:ext cx="22002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Sinha &amp; Adelson 93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90587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visual system</a:t>
            </a:r>
            <a:br>
              <a:rPr lang="en-US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The input image</a:t>
            </a:r>
          </a:p>
        </p:txBody>
      </p:sp>
      <p:pic>
        <p:nvPicPr>
          <p:cNvPr id="634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1743075"/>
            <a:ext cx="3175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492" name="Group 18"/>
          <p:cNvGrpSpPr>
            <a:grpSpLocks/>
          </p:cNvGrpSpPr>
          <p:nvPr/>
        </p:nvGrpSpPr>
        <p:grpSpPr bwMode="auto">
          <a:xfrm>
            <a:off x="3467100" y="1438275"/>
            <a:ext cx="5564188" cy="3427413"/>
            <a:chOff x="3467745" y="1438855"/>
            <a:chExt cx="5562856" cy="3426582"/>
          </a:xfrm>
        </p:grpSpPr>
        <p:pic>
          <p:nvPicPr>
            <p:cNvPr id="63493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72993" y="1604083"/>
              <a:ext cx="5057608" cy="3261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3834370" y="2638714"/>
              <a:ext cx="990363" cy="980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834370" y="3619551"/>
              <a:ext cx="1741070" cy="7015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496" name="TextBox 10"/>
            <p:cNvSpPr txBox="1">
              <a:spLocks noChangeArrowheads="1"/>
            </p:cNvSpPr>
            <p:nvPr/>
          </p:nvSpPr>
          <p:spPr bwMode="auto">
            <a:xfrm>
              <a:off x="4428706" y="2333761"/>
              <a:ext cx="3129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63497" name="TextBox 11"/>
            <p:cNvSpPr txBox="1">
              <a:spLocks noChangeArrowheads="1"/>
            </p:cNvSpPr>
            <p:nvPr/>
          </p:nvSpPr>
          <p:spPr bwMode="auto">
            <a:xfrm>
              <a:off x="5323348" y="4349871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x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5400000">
              <a:off x="2501194" y="3051364"/>
              <a:ext cx="268698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499" name="TextBox 14"/>
            <p:cNvSpPr txBox="1">
              <a:spLocks noChangeArrowheads="1"/>
            </p:cNvSpPr>
            <p:nvPr/>
          </p:nvSpPr>
          <p:spPr bwMode="auto">
            <a:xfrm>
              <a:off x="3830618" y="1438855"/>
              <a:ext cx="6975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I(x,y)</a:t>
              </a:r>
            </a:p>
          </p:txBody>
        </p:sp>
        <p:sp>
          <p:nvSpPr>
            <p:cNvPr id="63500" name="TextBox 15"/>
            <p:cNvSpPr txBox="1">
              <a:spLocks noChangeArrowheads="1"/>
            </p:cNvSpPr>
            <p:nvPr/>
          </p:nvSpPr>
          <p:spPr bwMode="auto">
            <a:xfrm>
              <a:off x="3628735" y="1707027"/>
              <a:ext cx="2702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0</a:t>
              </a:r>
            </a:p>
          </p:txBody>
        </p:sp>
        <p:sp>
          <p:nvSpPr>
            <p:cNvPr id="63501" name="TextBox 16"/>
            <p:cNvSpPr txBox="1">
              <a:spLocks noChangeArrowheads="1"/>
            </p:cNvSpPr>
            <p:nvPr/>
          </p:nvSpPr>
          <p:spPr bwMode="auto">
            <a:xfrm>
              <a:off x="3467745" y="3426264"/>
              <a:ext cx="4414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255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7623"/>
            <a:ext cx="8229600" cy="1143000"/>
          </a:xfrm>
        </p:spPr>
        <p:txBody>
          <a:bodyPr/>
          <a:lstStyle/>
          <a:p>
            <a:r>
              <a:rPr lang="en-US" dirty="0" smtClean="0"/>
              <a:t>A bit of history…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400050" y="168275"/>
            <a:ext cx="8613775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" charset="0"/>
              <a:buChar char="•"/>
            </a:pPr>
            <a:r>
              <a:rPr lang="en-US" dirty="0"/>
              <a:t> Proposition 1. The primary task of early vision is to deliver a small set of useful measurements about each observable </a:t>
            </a:r>
            <a:r>
              <a:rPr lang="en-US" dirty="0" smtClean="0"/>
              <a:t>location.</a:t>
            </a:r>
            <a:endParaRPr lang="en-US" dirty="0"/>
          </a:p>
          <a:p>
            <a:pPr>
              <a:buFont typeface="Arial" pitchFamily="-1" charset="0"/>
              <a:buChar char="•"/>
            </a:pPr>
            <a:endParaRPr lang="en-US" dirty="0"/>
          </a:p>
          <a:p>
            <a:pPr>
              <a:buFont typeface="Arial" pitchFamily="-1" charset="0"/>
              <a:buChar char="•"/>
            </a:pPr>
            <a:r>
              <a:rPr lang="en-US" dirty="0"/>
              <a:t> Proposition 2. The elemental operations of early vision involve the measurement of local change along various </a:t>
            </a:r>
            <a:r>
              <a:rPr lang="en-US" dirty="0" smtClean="0"/>
              <a:t>directions.</a:t>
            </a:r>
            <a:endParaRPr lang="en-US" dirty="0"/>
          </a:p>
          <a:p>
            <a:pPr>
              <a:buFont typeface="Arial" pitchFamily="-1" charset="0"/>
              <a:buChar char="•"/>
            </a:pPr>
            <a:endParaRPr lang="en-US" dirty="0"/>
          </a:p>
          <a:p>
            <a:pPr>
              <a:buFont typeface="Arial" pitchFamily="-1" charset="0"/>
              <a:buChar char="•"/>
            </a:pPr>
            <a:endParaRPr lang="en-US" dirty="0"/>
          </a:p>
          <a:p>
            <a:pPr>
              <a:buFont typeface="Arial" pitchFamily="-1" charset="0"/>
              <a:buChar char="•"/>
            </a:pPr>
            <a:r>
              <a:rPr lang="en-US" dirty="0"/>
              <a:t> Goal: to transform the image into other representations (rather than pixel values) that makes scene information more explicit</a:t>
            </a:r>
          </a:p>
          <a:p>
            <a:pPr>
              <a:buFont typeface="Arial" pitchFamily="-1" charset="0"/>
              <a:buChar char="•"/>
            </a:pPr>
            <a:endParaRPr lang="en-US" dirty="0"/>
          </a:p>
          <a:p>
            <a:pPr>
              <a:buFont typeface="Arial" pitchFamily="-1" charset="0"/>
              <a:buChar char="•"/>
            </a:pPr>
            <a:endParaRPr lang="en-US" dirty="0"/>
          </a:p>
          <a:p>
            <a:pPr>
              <a:buFont typeface="Arial" pitchFamily="-1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6451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7255" y="2578178"/>
            <a:ext cx="6121724" cy="403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6"/>
          <p:cNvSpPr txBox="1">
            <a:spLocks noChangeArrowheads="1"/>
          </p:cNvSpPr>
          <p:nvPr/>
        </p:nvSpPr>
        <p:spPr bwMode="auto">
          <a:xfrm>
            <a:off x="6354763" y="6488113"/>
            <a:ext cx="25003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Cavanagh, Perception 95</a:t>
            </a:r>
          </a:p>
        </p:txBody>
      </p:sp>
      <p:sp>
        <p:nvSpPr>
          <p:cNvPr id="64517" name="TextBox 6"/>
          <p:cNvSpPr txBox="1">
            <a:spLocks noChangeArrowheads="1"/>
          </p:cNvSpPr>
          <p:nvPr/>
        </p:nvSpPr>
        <p:spPr bwMode="auto">
          <a:xfrm>
            <a:off x="6538913" y="1576388"/>
            <a:ext cx="20431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Adelson, Bergen. 91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Edges</a:t>
            </a:r>
          </a:p>
        </p:txBody>
      </p:sp>
      <p:pic>
        <p:nvPicPr>
          <p:cNvPr id="6553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9788" y="1149350"/>
            <a:ext cx="5543550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80988" y="1079500"/>
            <a:ext cx="3092450" cy="1089025"/>
            <a:chOff x="280402" y="1080292"/>
            <a:chExt cx="3092672" cy="1088539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550493" y="1335766"/>
              <a:ext cx="1822581" cy="8330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556" name="TextBox 6"/>
            <p:cNvSpPr txBox="1">
              <a:spLocks noChangeArrowheads="1"/>
            </p:cNvSpPr>
            <p:nvPr/>
          </p:nvSpPr>
          <p:spPr bwMode="auto">
            <a:xfrm>
              <a:off x="280402" y="1080292"/>
              <a:ext cx="1198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Occlusion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1900238"/>
            <a:ext cx="3402013" cy="1171575"/>
            <a:chOff x="0" y="1900658"/>
            <a:chExt cx="3401767" cy="1171005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765172" y="2540109"/>
              <a:ext cx="1636595" cy="5315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554" name="TextBox 9"/>
            <p:cNvSpPr txBox="1">
              <a:spLocks noChangeArrowheads="1"/>
            </p:cNvSpPr>
            <p:nvPr/>
          </p:nvSpPr>
          <p:spPr bwMode="auto">
            <a:xfrm>
              <a:off x="0" y="1900658"/>
              <a:ext cx="212228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Change of</a:t>
              </a:r>
            </a:p>
            <a:p>
              <a:r>
                <a:rPr lang="en-US"/>
                <a:t>Surface orientation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374650" y="3735388"/>
            <a:ext cx="2882900" cy="538162"/>
            <a:chOff x="375073" y="3735667"/>
            <a:chExt cx="2882541" cy="538225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1856027" y="3735667"/>
              <a:ext cx="1401587" cy="3048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552" name="TextBox 13"/>
            <p:cNvSpPr txBox="1">
              <a:spLocks noChangeArrowheads="1"/>
            </p:cNvSpPr>
            <p:nvPr/>
          </p:nvSpPr>
          <p:spPr bwMode="auto">
            <a:xfrm>
              <a:off x="375073" y="3904560"/>
              <a:ext cx="15578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Contact edge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4803775" y="4819650"/>
            <a:ext cx="2413000" cy="1701800"/>
            <a:chOff x="4803778" y="4819923"/>
            <a:chExt cx="2412353" cy="1700981"/>
          </a:xfrm>
        </p:grpSpPr>
        <p:cxnSp>
          <p:nvCxnSpPr>
            <p:cNvPr id="15" name="Straight Arrow Connector 14"/>
            <p:cNvCxnSpPr/>
            <p:nvPr/>
          </p:nvCxnSpPr>
          <p:spPr>
            <a:xfrm rot="16200000" flipV="1">
              <a:off x="4568236" y="5055465"/>
              <a:ext cx="1299537" cy="8284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550" name="TextBox 16"/>
            <p:cNvSpPr txBox="1">
              <a:spLocks noChangeArrowheads="1"/>
            </p:cNvSpPr>
            <p:nvPr/>
          </p:nvSpPr>
          <p:spPr bwMode="auto">
            <a:xfrm>
              <a:off x="5170604" y="6151572"/>
              <a:ext cx="20455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Shadow boundary</a:t>
              </a: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6510338" y="1363663"/>
            <a:ext cx="2633662" cy="1752600"/>
            <a:chOff x="6510591" y="1364314"/>
            <a:chExt cx="2633409" cy="1752545"/>
          </a:xfrm>
        </p:grpSpPr>
        <p:sp>
          <p:nvSpPr>
            <p:cNvPr id="65545" name="TextBox 17"/>
            <p:cNvSpPr txBox="1">
              <a:spLocks noChangeArrowheads="1"/>
            </p:cNvSpPr>
            <p:nvPr/>
          </p:nvSpPr>
          <p:spPr bwMode="auto">
            <a:xfrm>
              <a:off x="7252687" y="2069551"/>
              <a:ext cx="18913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Vertical 3D edge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10800000" flipV="1">
              <a:off x="7183626" y="2458067"/>
              <a:ext cx="725417" cy="6587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 flipV="1">
              <a:off x="6510591" y="1761177"/>
              <a:ext cx="725417" cy="6587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548" name="TextBox 21"/>
            <p:cNvSpPr txBox="1">
              <a:spLocks noChangeArrowheads="1"/>
            </p:cNvSpPr>
            <p:nvPr/>
          </p:nvSpPr>
          <p:spPr bwMode="auto">
            <a:xfrm>
              <a:off x="6839637" y="1364314"/>
              <a:ext cx="2160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Horizontal 3D edge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Finding edges in the image</a:t>
            </a:r>
          </a:p>
        </p:txBody>
      </p:sp>
      <p:pic>
        <p:nvPicPr>
          <p:cNvPr id="6656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1254125"/>
            <a:ext cx="3768725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3897313" y="1128713"/>
            <a:ext cx="2890837" cy="1211262"/>
            <a:chOff x="3897313" y="1128713"/>
            <a:chExt cx="2890837" cy="1211262"/>
          </a:xfrm>
        </p:grpSpPr>
        <p:pic>
          <p:nvPicPr>
            <p:cNvPr id="6656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29150" y="1247775"/>
              <a:ext cx="2159000" cy="109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69" name="TextBox 10"/>
            <p:cNvSpPr txBox="1">
              <a:spLocks noChangeArrowheads="1"/>
            </p:cNvSpPr>
            <p:nvPr/>
          </p:nvSpPr>
          <p:spPr bwMode="auto">
            <a:xfrm>
              <a:off x="3897313" y="1128713"/>
              <a:ext cx="17875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Image gradient: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30650" y="2298700"/>
            <a:ext cx="4338638" cy="1114425"/>
            <a:chOff x="3930650" y="2298700"/>
            <a:chExt cx="4338638" cy="1114425"/>
          </a:xfrm>
        </p:grpSpPr>
        <p:pic>
          <p:nvPicPr>
            <p:cNvPr id="6656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2188" y="2714625"/>
              <a:ext cx="3467100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0" name="TextBox 11"/>
            <p:cNvSpPr txBox="1">
              <a:spLocks noChangeArrowheads="1"/>
            </p:cNvSpPr>
            <p:nvPr/>
          </p:nvSpPr>
          <p:spPr bwMode="auto">
            <a:xfrm>
              <a:off x="3930650" y="2298700"/>
              <a:ext cx="348138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Approximation image derivative: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43063" y="4089400"/>
            <a:ext cx="5033962" cy="711200"/>
            <a:chOff x="1643063" y="4089400"/>
            <a:chExt cx="5033962" cy="711200"/>
          </a:xfrm>
        </p:grpSpPr>
        <p:pic>
          <p:nvPicPr>
            <p:cNvPr id="6656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98925" y="4089400"/>
              <a:ext cx="2578100" cy="71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1" name="TextBox 12"/>
            <p:cNvSpPr txBox="1">
              <a:spLocks noChangeArrowheads="1"/>
            </p:cNvSpPr>
            <p:nvPr/>
          </p:nvSpPr>
          <p:spPr bwMode="auto">
            <a:xfrm>
              <a:off x="1643063" y="4270375"/>
              <a:ext cx="1622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Edge strength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54175" y="4781550"/>
            <a:ext cx="6397625" cy="800100"/>
            <a:chOff x="1654175" y="4781550"/>
            <a:chExt cx="6397625" cy="800100"/>
          </a:xfrm>
        </p:grpSpPr>
        <p:pic>
          <p:nvPicPr>
            <p:cNvPr id="6656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78300" y="4781550"/>
              <a:ext cx="3873500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TextBox 13"/>
            <p:cNvSpPr txBox="1">
              <a:spLocks noChangeArrowheads="1"/>
            </p:cNvSpPr>
            <p:nvPr/>
          </p:nvSpPr>
          <p:spPr bwMode="auto">
            <a:xfrm>
              <a:off x="1654175" y="4983163"/>
              <a:ext cx="19288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Edge orientation: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87513" y="5405438"/>
            <a:ext cx="3794125" cy="927100"/>
            <a:chOff x="1687513" y="5405438"/>
            <a:chExt cx="3794125" cy="927100"/>
          </a:xfrm>
        </p:grpSpPr>
        <p:pic>
          <p:nvPicPr>
            <p:cNvPr id="6656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173538" y="5405438"/>
              <a:ext cx="1308100" cy="92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3" name="TextBox 14"/>
            <p:cNvSpPr txBox="1">
              <a:spLocks noChangeArrowheads="1"/>
            </p:cNvSpPr>
            <p:nvPr/>
          </p:nvSpPr>
          <p:spPr bwMode="auto">
            <a:xfrm>
              <a:off x="1687513" y="5688013"/>
              <a:ext cx="155733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Edge normal: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5400" y="2924612"/>
            <a:ext cx="70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I(x,y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Finding edges in the image</a:t>
            </a:r>
          </a:p>
        </p:txBody>
      </p:sp>
      <p:pic>
        <p:nvPicPr>
          <p:cNvPr id="6758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4950" y="1208088"/>
            <a:ext cx="2159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450" y="1331913"/>
            <a:ext cx="1308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3" y="1322388"/>
            <a:ext cx="3175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1913" y="2659063"/>
            <a:ext cx="48863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813" y="4173538"/>
            <a:ext cx="3375025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39003" y="6034395"/>
            <a:ext cx="79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</a:t>
            </a:r>
            <a:r>
              <a:rPr lang="en-US" dirty="0" err="1" smtClean="0"/>
              <a:t>(x,y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06553" y="6012726"/>
            <a:ext cx="77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n</a:t>
            </a:r>
            <a:r>
              <a:rPr lang="en-US" dirty="0" err="1" smtClean="0"/>
              <a:t>(x,y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57750" y="6047289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3017" y="5916021"/>
            <a:ext cx="70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I(x,y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Edge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1088"/>
            <a:ext cx="8229600" cy="1450975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Figure/ground segmentation</a:t>
            </a:r>
          </a:p>
          <a:p>
            <a:pPr lvl="1"/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Using the fact that objects have</a:t>
            </a:r>
            <a:br>
              <a:rPr lang="en-US" dirty="0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color</a:t>
            </a:r>
          </a:p>
          <a:p>
            <a:pPr lvl="1"/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>
              <a:buFont typeface="Arial" pitchFamily="-1" charset="0"/>
              <a:buNone/>
            </a:pP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939" t="2191" r="2019" b="2826"/>
          <a:stretch>
            <a:fillRect/>
          </a:stretch>
        </p:blipFill>
        <p:spPr bwMode="auto">
          <a:xfrm>
            <a:off x="5930900" y="4756150"/>
            <a:ext cx="2722563" cy="1862138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9788" y="757238"/>
            <a:ext cx="2724150" cy="1873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6138" y="2744788"/>
            <a:ext cx="2735262" cy="1878012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3238" y="2674938"/>
            <a:ext cx="45720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-1" charset="0"/>
              <a:buChar char="•"/>
            </a:pPr>
            <a:r>
              <a:rPr lang="en-US" sz="3200">
                <a:solidFill>
                  <a:srgbClr val="000000"/>
                </a:solidFill>
                <a:latin typeface="Calibri" pitchFamily="-1" charset="0"/>
              </a:rPr>
              <a:t>Occlusion edges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-1" charset="0"/>
              <a:buChar char="–"/>
            </a:pPr>
            <a:r>
              <a:rPr lang="en-US" sz="2800">
                <a:solidFill>
                  <a:srgbClr val="000000"/>
                </a:solidFill>
                <a:latin typeface="Calibri" pitchFamily="-1" charset="0"/>
              </a:rPr>
              <a:t>Occlusion edges are owned by </a:t>
            </a:r>
            <a:br>
              <a:rPr lang="en-US" sz="2800">
                <a:solidFill>
                  <a:srgbClr val="000000"/>
                </a:solidFill>
                <a:latin typeface="Calibri" pitchFamily="-1" charset="0"/>
              </a:rPr>
            </a:br>
            <a:r>
              <a:rPr lang="en-US" sz="2800">
                <a:solidFill>
                  <a:srgbClr val="000000"/>
                </a:solidFill>
                <a:latin typeface="Calibri" pitchFamily="-1" charset="0"/>
              </a:rPr>
              <a:t>the foreground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57213" y="4837113"/>
            <a:ext cx="28638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-1" charset="0"/>
              <a:buChar char="•"/>
            </a:pPr>
            <a:r>
              <a:rPr lang="en-US" sz="3200">
                <a:solidFill>
                  <a:srgbClr val="000000"/>
                </a:solidFill>
                <a:latin typeface="Calibri" pitchFamily="-1" charset="0"/>
              </a:rPr>
              <a:t>Contact edges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From edges to surface constraints</a:t>
            </a: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787" y="2630378"/>
            <a:ext cx="2899615" cy="229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 l="1939" t="2191" r="2019" b="2826"/>
          <a:stretch>
            <a:fillRect/>
          </a:stretch>
        </p:blipFill>
        <p:spPr bwMode="auto">
          <a:xfrm>
            <a:off x="3745430" y="4801279"/>
            <a:ext cx="2722563" cy="1862138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4318" y="802367"/>
            <a:ext cx="2724150" cy="1873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0668" y="2789917"/>
            <a:ext cx="2735262" cy="1878012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7569358" y="3463532"/>
            <a:ext cx="787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Y(x,y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599268" y="4022093"/>
            <a:ext cx="787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Z(x,y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560587" y="2816504"/>
            <a:ext cx="787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X(x,y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2923614" y="2704524"/>
            <a:ext cx="1121779" cy="354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333003" y="3790838"/>
            <a:ext cx="3287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2926837" y="4667635"/>
            <a:ext cx="1102438" cy="3416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6424232" y="1943784"/>
            <a:ext cx="1231378" cy="8122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633772" y="3700580"/>
            <a:ext cx="863873" cy="12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6379102" y="4612845"/>
            <a:ext cx="1431235" cy="934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516241" y="3429806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From edges to surface 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1088"/>
            <a:ext cx="8229600" cy="1285875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Ground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7213" y="3065463"/>
            <a:ext cx="2698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-1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pitchFamily="-1" charset="0"/>
              </a:rPr>
              <a:t>Contact edge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95363" y="5908711"/>
            <a:ext cx="4418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… now </a:t>
            </a:r>
            <a:r>
              <a:rPr lang="en-US" dirty="0"/>
              <a:t>things get a bit more complicated.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" y="1633538"/>
            <a:ext cx="1806575" cy="1241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838325" y="1687513"/>
            <a:ext cx="5030788" cy="515937"/>
            <a:chOff x="1837871" y="1688123"/>
            <a:chExt cx="5031087" cy="514692"/>
          </a:xfrm>
        </p:grpSpPr>
        <p:sp>
          <p:nvSpPr>
            <p:cNvPr id="69642" name="TextBox 3"/>
            <p:cNvSpPr txBox="1">
              <a:spLocks noChangeArrowheads="1"/>
            </p:cNvSpPr>
            <p:nvPr/>
          </p:nvSpPr>
          <p:spPr bwMode="auto">
            <a:xfrm>
              <a:off x="2225890" y="1833483"/>
              <a:ext cx="46430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/>
                <a:t>Y(x,y</a:t>
              </a:r>
              <a:r>
                <a:rPr lang="en-US" dirty="0"/>
                <a:t>) = 0   if (</a:t>
              </a:r>
              <a:r>
                <a:rPr lang="en-US" dirty="0" err="1"/>
                <a:t>x,y</a:t>
              </a:r>
              <a:r>
                <a:rPr lang="en-US" dirty="0"/>
                <a:t>) belongs to a ground pixel</a:t>
              </a:r>
            </a:p>
          </p:txBody>
        </p:sp>
        <p:cxnSp>
          <p:nvCxnSpPr>
            <p:cNvPr id="10" name="Straight Arrow Connector 9"/>
            <p:cNvCxnSpPr>
              <a:endCxn id="69642" idx="1"/>
            </p:cNvCxnSpPr>
            <p:nvPr/>
          </p:nvCxnSpPr>
          <p:spPr>
            <a:xfrm>
              <a:off x="1885499" y="1751470"/>
              <a:ext cx="339745" cy="266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1837871" y="1688123"/>
              <a:ext cx="63504" cy="6334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1939" t="2191" r="2019" b="2826"/>
          <a:stretch>
            <a:fillRect/>
          </a:stretch>
        </p:blipFill>
        <p:spPr bwMode="auto">
          <a:xfrm>
            <a:off x="188913" y="3706813"/>
            <a:ext cx="1822450" cy="1247775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1771533" y="3945546"/>
            <a:ext cx="7067957" cy="504434"/>
            <a:chOff x="1771533" y="3945546"/>
            <a:chExt cx="7067957" cy="504434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2270415" y="3945546"/>
              <a:ext cx="65690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/>
                <a:t>Y(x,y</a:t>
              </a:r>
              <a:r>
                <a:rPr lang="en-US" dirty="0"/>
                <a:t>) = 0   if (</a:t>
              </a:r>
              <a:r>
                <a:rPr lang="en-US" dirty="0" err="1"/>
                <a:t>x,y</a:t>
              </a:r>
              <a:r>
                <a:rPr lang="en-US" dirty="0"/>
                <a:t>) belongs to foreground and is a contact edge</a:t>
              </a:r>
            </a:p>
          </p:txBody>
        </p:sp>
        <p:cxnSp>
          <p:nvCxnSpPr>
            <p:cNvPr id="13" name="Straight Arrow Connector 12"/>
            <p:cNvCxnSpPr>
              <a:stCxn id="14" idx="7"/>
              <a:endCxn id="6" idx="1"/>
            </p:cNvCxnSpPr>
            <p:nvPr/>
          </p:nvCxnSpPr>
          <p:spPr bwMode="auto">
            <a:xfrm rot="5400000" flipH="1" flipV="1">
              <a:off x="1915430" y="4040795"/>
              <a:ext cx="265289" cy="4446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 bwMode="auto">
            <a:xfrm>
              <a:off x="1771533" y="4386480"/>
              <a:ext cx="63500" cy="635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87124" y="5113282"/>
            <a:ext cx="616066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-1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Calibri" pitchFamily="-1" charset="0"/>
              </a:rPr>
              <a:t>What happens inside the objects?</a:t>
            </a:r>
            <a:endParaRPr lang="en-US" sz="3200" dirty="0">
              <a:solidFill>
                <a:srgbClr val="000000"/>
              </a:solidFill>
              <a:latin typeface="Calibri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Generic view assumption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20725" y="2717800"/>
            <a:ext cx="2336800" cy="1682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70660" name="TextBox 11"/>
          <p:cNvSpPr txBox="1">
            <a:spLocks noChangeArrowheads="1"/>
          </p:cNvSpPr>
          <p:nvPr/>
        </p:nvSpPr>
        <p:spPr bwMode="auto">
          <a:xfrm>
            <a:off x="1423988" y="4562475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09688" y="3608388"/>
            <a:ext cx="57150" cy="622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321175" y="1512888"/>
            <a:ext cx="3581400" cy="1241425"/>
            <a:chOff x="4321165" y="1512764"/>
            <a:chExt cx="3582130" cy="1241702"/>
          </a:xfrm>
        </p:grpSpPr>
        <p:sp>
          <p:nvSpPr>
            <p:cNvPr id="70684" name="TextBox 12"/>
            <p:cNvSpPr txBox="1">
              <a:spLocks noChangeArrowheads="1"/>
            </p:cNvSpPr>
            <p:nvPr/>
          </p:nvSpPr>
          <p:spPr bwMode="auto">
            <a:xfrm>
              <a:off x="5887750" y="2385134"/>
              <a:ext cx="10954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3D world</a:t>
              </a:r>
            </a:p>
          </p:txBody>
        </p:sp>
        <p:sp>
          <p:nvSpPr>
            <p:cNvPr id="14" name="Trapezoid 13"/>
            <p:cNvSpPr/>
            <p:nvPr/>
          </p:nvSpPr>
          <p:spPr>
            <a:xfrm>
              <a:off x="4959470" y="1763645"/>
              <a:ext cx="2943825" cy="549398"/>
            </a:xfrm>
            <a:prstGeom prst="trapezoid">
              <a:avLst>
                <a:gd name="adj" fmla="val 107350"/>
              </a:avLst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grpSp>
          <p:nvGrpSpPr>
            <p:cNvPr id="70686" name="Group 19"/>
            <p:cNvGrpSpPr>
              <a:grpSpLocks/>
            </p:cNvGrpSpPr>
            <p:nvPr/>
          </p:nvGrpSpPr>
          <p:grpSpPr bwMode="auto">
            <a:xfrm>
              <a:off x="4321165" y="1512764"/>
              <a:ext cx="475070" cy="721465"/>
              <a:chOff x="3315397" y="5522367"/>
              <a:chExt cx="774949" cy="1176877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3315397" y="5522367"/>
                <a:ext cx="774443" cy="1175932"/>
              </a:xfrm>
              <a:custGeom>
                <a:avLst/>
                <a:gdLst>
                  <a:gd name="connsiteX0" fmla="*/ 77553 w 774949"/>
                  <a:gd name="connsiteY0" fmla="*/ 372192 h 1176877"/>
                  <a:gd name="connsiteX1" fmla="*/ 58165 w 774949"/>
                  <a:gd name="connsiteY1" fmla="*/ 343107 h 1176877"/>
                  <a:gd name="connsiteX2" fmla="*/ 48471 w 774949"/>
                  <a:gd name="connsiteY2" fmla="*/ 314022 h 1176877"/>
                  <a:gd name="connsiteX3" fmla="*/ 19388 w 774949"/>
                  <a:gd name="connsiteY3" fmla="*/ 304327 h 1176877"/>
                  <a:gd name="connsiteX4" fmla="*/ 0 w 774949"/>
                  <a:gd name="connsiteY4" fmla="*/ 236462 h 1176877"/>
                  <a:gd name="connsiteX5" fmla="*/ 9694 w 774949"/>
                  <a:gd name="connsiteY5" fmla="*/ 120122 h 1176877"/>
                  <a:gd name="connsiteX6" fmla="*/ 19388 w 774949"/>
                  <a:gd name="connsiteY6" fmla="*/ 91037 h 1176877"/>
                  <a:gd name="connsiteX7" fmla="*/ 48471 w 774949"/>
                  <a:gd name="connsiteY7" fmla="*/ 71647 h 1176877"/>
                  <a:gd name="connsiteX8" fmla="*/ 77553 w 774949"/>
                  <a:gd name="connsiteY8" fmla="*/ 42562 h 1176877"/>
                  <a:gd name="connsiteX9" fmla="*/ 106635 w 774949"/>
                  <a:gd name="connsiteY9" fmla="*/ 32867 h 1176877"/>
                  <a:gd name="connsiteX10" fmla="*/ 222965 w 774949"/>
                  <a:gd name="connsiteY10" fmla="*/ 3782 h 1176877"/>
                  <a:gd name="connsiteX11" fmla="*/ 319907 w 774949"/>
                  <a:gd name="connsiteY11" fmla="*/ 23172 h 1176877"/>
                  <a:gd name="connsiteX12" fmla="*/ 368377 w 774949"/>
                  <a:gd name="connsiteY12" fmla="*/ 71647 h 1176877"/>
                  <a:gd name="connsiteX13" fmla="*/ 397460 w 774949"/>
                  <a:gd name="connsiteY13" fmla="*/ 91037 h 1176877"/>
                  <a:gd name="connsiteX14" fmla="*/ 387766 w 774949"/>
                  <a:gd name="connsiteY14" fmla="*/ 284937 h 1176877"/>
                  <a:gd name="connsiteX15" fmla="*/ 378071 w 774949"/>
                  <a:gd name="connsiteY15" fmla="*/ 314022 h 1176877"/>
                  <a:gd name="connsiteX16" fmla="*/ 348989 w 774949"/>
                  <a:gd name="connsiteY16" fmla="*/ 323717 h 1176877"/>
                  <a:gd name="connsiteX17" fmla="*/ 329601 w 774949"/>
                  <a:gd name="connsiteY17" fmla="*/ 352802 h 1176877"/>
                  <a:gd name="connsiteX18" fmla="*/ 310212 w 774949"/>
                  <a:gd name="connsiteY18" fmla="*/ 372192 h 1176877"/>
                  <a:gd name="connsiteX19" fmla="*/ 329601 w 774949"/>
                  <a:gd name="connsiteY19" fmla="*/ 517617 h 1176877"/>
                  <a:gd name="connsiteX20" fmla="*/ 339295 w 774949"/>
                  <a:gd name="connsiteY20" fmla="*/ 488532 h 1176877"/>
                  <a:gd name="connsiteX21" fmla="*/ 329601 w 774949"/>
                  <a:gd name="connsiteY21" fmla="*/ 459447 h 1176877"/>
                  <a:gd name="connsiteX22" fmla="*/ 407154 w 774949"/>
                  <a:gd name="connsiteY22" fmla="*/ 478837 h 1176877"/>
                  <a:gd name="connsiteX23" fmla="*/ 416848 w 774949"/>
                  <a:gd name="connsiteY23" fmla="*/ 507922 h 1176877"/>
                  <a:gd name="connsiteX24" fmla="*/ 445930 w 774949"/>
                  <a:gd name="connsiteY24" fmla="*/ 527312 h 1176877"/>
                  <a:gd name="connsiteX25" fmla="*/ 465319 w 774949"/>
                  <a:gd name="connsiteY25" fmla="*/ 585482 h 1176877"/>
                  <a:gd name="connsiteX26" fmla="*/ 475013 w 774949"/>
                  <a:gd name="connsiteY26" fmla="*/ 721212 h 1176877"/>
                  <a:gd name="connsiteX27" fmla="*/ 523484 w 774949"/>
                  <a:gd name="connsiteY27" fmla="*/ 779382 h 1176877"/>
                  <a:gd name="connsiteX28" fmla="*/ 630119 w 774949"/>
                  <a:gd name="connsiteY28" fmla="*/ 808467 h 1176877"/>
                  <a:gd name="connsiteX29" fmla="*/ 659202 w 774949"/>
                  <a:gd name="connsiteY29" fmla="*/ 856942 h 1176877"/>
                  <a:gd name="connsiteX30" fmla="*/ 697978 w 774949"/>
                  <a:gd name="connsiteY30" fmla="*/ 915112 h 1176877"/>
                  <a:gd name="connsiteX31" fmla="*/ 717366 w 774949"/>
                  <a:gd name="connsiteY31" fmla="*/ 944197 h 1176877"/>
                  <a:gd name="connsiteX32" fmla="*/ 746449 w 774949"/>
                  <a:gd name="connsiteY32" fmla="*/ 963587 h 1176877"/>
                  <a:gd name="connsiteX33" fmla="*/ 717366 w 774949"/>
                  <a:gd name="connsiteY33" fmla="*/ 1147792 h 1176877"/>
                  <a:gd name="connsiteX34" fmla="*/ 688284 w 774949"/>
                  <a:gd name="connsiteY34" fmla="*/ 1167182 h 1176877"/>
                  <a:gd name="connsiteX35" fmla="*/ 659202 w 774949"/>
                  <a:gd name="connsiteY35" fmla="*/ 1176877 h 1176877"/>
                  <a:gd name="connsiteX36" fmla="*/ 620425 w 774949"/>
                  <a:gd name="connsiteY36" fmla="*/ 1118707 h 1176877"/>
                  <a:gd name="connsiteX37" fmla="*/ 591343 w 774949"/>
                  <a:gd name="connsiteY37" fmla="*/ 1012062 h 1176877"/>
                  <a:gd name="connsiteX38" fmla="*/ 571954 w 774949"/>
                  <a:gd name="connsiteY38" fmla="*/ 992672 h 1176877"/>
                  <a:gd name="connsiteX39" fmla="*/ 552566 w 774949"/>
                  <a:gd name="connsiteY39" fmla="*/ 963587 h 1176877"/>
                  <a:gd name="connsiteX40" fmla="*/ 523484 w 774949"/>
                  <a:gd name="connsiteY40" fmla="*/ 944197 h 1176877"/>
                  <a:gd name="connsiteX41" fmla="*/ 504095 w 774949"/>
                  <a:gd name="connsiteY41" fmla="*/ 915112 h 1176877"/>
                  <a:gd name="connsiteX42" fmla="*/ 387766 w 774949"/>
                  <a:gd name="connsiteY42" fmla="*/ 895722 h 1176877"/>
                  <a:gd name="connsiteX43" fmla="*/ 222965 w 774949"/>
                  <a:gd name="connsiteY43" fmla="*/ 876332 h 1176877"/>
                  <a:gd name="connsiteX44" fmla="*/ 184189 w 774949"/>
                  <a:gd name="connsiteY44" fmla="*/ 856942 h 1176877"/>
                  <a:gd name="connsiteX45" fmla="*/ 174494 w 774949"/>
                  <a:gd name="connsiteY45" fmla="*/ 827857 h 1176877"/>
                  <a:gd name="connsiteX46" fmla="*/ 145412 w 774949"/>
                  <a:gd name="connsiteY46" fmla="*/ 789077 h 1176877"/>
                  <a:gd name="connsiteX47" fmla="*/ 96941 w 774949"/>
                  <a:gd name="connsiteY47" fmla="*/ 721212 h 1176877"/>
                  <a:gd name="connsiteX48" fmla="*/ 87247 w 774949"/>
                  <a:gd name="connsiteY48" fmla="*/ 682432 h 1176877"/>
                  <a:gd name="connsiteX49" fmla="*/ 77553 w 774949"/>
                  <a:gd name="connsiteY49" fmla="*/ 633957 h 1176877"/>
                  <a:gd name="connsiteX50" fmla="*/ 58165 w 774949"/>
                  <a:gd name="connsiteY50" fmla="*/ 604872 h 1176877"/>
                  <a:gd name="connsiteX51" fmla="*/ 77553 w 774949"/>
                  <a:gd name="connsiteY51" fmla="*/ 372192 h 117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74949" h="1176877">
                    <a:moveTo>
                      <a:pt x="77553" y="372192"/>
                    </a:moveTo>
                    <a:cubicBezTo>
                      <a:pt x="77553" y="328565"/>
                      <a:pt x="63375" y="353529"/>
                      <a:pt x="58165" y="343107"/>
                    </a:cubicBezTo>
                    <a:cubicBezTo>
                      <a:pt x="53595" y="333966"/>
                      <a:pt x="55697" y="321248"/>
                      <a:pt x="48471" y="314022"/>
                    </a:cubicBezTo>
                    <a:cubicBezTo>
                      <a:pt x="41246" y="306796"/>
                      <a:pt x="29082" y="307559"/>
                      <a:pt x="19388" y="304327"/>
                    </a:cubicBezTo>
                    <a:cubicBezTo>
                      <a:pt x="14817" y="290611"/>
                      <a:pt x="0" y="248636"/>
                      <a:pt x="0" y="236462"/>
                    </a:cubicBezTo>
                    <a:cubicBezTo>
                      <a:pt x="0" y="197548"/>
                      <a:pt x="4551" y="158695"/>
                      <a:pt x="9694" y="120122"/>
                    </a:cubicBezTo>
                    <a:cubicBezTo>
                      <a:pt x="11044" y="109992"/>
                      <a:pt x="13004" y="99017"/>
                      <a:pt x="19388" y="91037"/>
                    </a:cubicBezTo>
                    <a:cubicBezTo>
                      <a:pt x="26666" y="81939"/>
                      <a:pt x="39520" y="79106"/>
                      <a:pt x="48471" y="71647"/>
                    </a:cubicBezTo>
                    <a:cubicBezTo>
                      <a:pt x="59003" y="62870"/>
                      <a:pt x="66146" y="50168"/>
                      <a:pt x="77553" y="42562"/>
                    </a:cubicBezTo>
                    <a:cubicBezTo>
                      <a:pt x="86055" y="36893"/>
                      <a:pt x="97243" y="36893"/>
                      <a:pt x="106635" y="32867"/>
                    </a:cubicBezTo>
                    <a:cubicBezTo>
                      <a:pt x="183319" y="0"/>
                      <a:pt x="104742" y="18561"/>
                      <a:pt x="222965" y="3782"/>
                    </a:cubicBezTo>
                    <a:cubicBezTo>
                      <a:pt x="255279" y="10245"/>
                      <a:pt x="288410" y="13480"/>
                      <a:pt x="319907" y="23172"/>
                    </a:cubicBezTo>
                    <a:cubicBezTo>
                      <a:pt x="357247" y="34662"/>
                      <a:pt x="343963" y="47231"/>
                      <a:pt x="368377" y="71647"/>
                    </a:cubicBezTo>
                    <a:cubicBezTo>
                      <a:pt x="376615" y="79886"/>
                      <a:pt x="387766" y="84574"/>
                      <a:pt x="397460" y="91037"/>
                    </a:cubicBezTo>
                    <a:cubicBezTo>
                      <a:pt x="394229" y="155670"/>
                      <a:pt x="393372" y="220466"/>
                      <a:pt x="387766" y="284937"/>
                    </a:cubicBezTo>
                    <a:cubicBezTo>
                      <a:pt x="386881" y="295118"/>
                      <a:pt x="385297" y="306795"/>
                      <a:pt x="378071" y="314022"/>
                    </a:cubicBezTo>
                    <a:cubicBezTo>
                      <a:pt x="370846" y="321248"/>
                      <a:pt x="358683" y="320485"/>
                      <a:pt x="348989" y="323717"/>
                    </a:cubicBezTo>
                    <a:cubicBezTo>
                      <a:pt x="342526" y="333412"/>
                      <a:pt x="336879" y="343703"/>
                      <a:pt x="329601" y="352802"/>
                    </a:cubicBezTo>
                    <a:cubicBezTo>
                      <a:pt x="323891" y="359940"/>
                      <a:pt x="310863" y="363075"/>
                      <a:pt x="310212" y="372192"/>
                    </a:cubicBezTo>
                    <a:cubicBezTo>
                      <a:pt x="304631" y="450337"/>
                      <a:pt x="311837" y="464319"/>
                      <a:pt x="329601" y="517617"/>
                    </a:cubicBezTo>
                    <a:cubicBezTo>
                      <a:pt x="332832" y="507922"/>
                      <a:pt x="339295" y="498751"/>
                      <a:pt x="339295" y="488532"/>
                    </a:cubicBezTo>
                    <a:cubicBezTo>
                      <a:pt x="339295" y="478313"/>
                      <a:pt x="320461" y="464018"/>
                      <a:pt x="329601" y="459447"/>
                    </a:cubicBezTo>
                    <a:cubicBezTo>
                      <a:pt x="338959" y="454768"/>
                      <a:pt x="392912" y="474089"/>
                      <a:pt x="407154" y="478837"/>
                    </a:cubicBezTo>
                    <a:cubicBezTo>
                      <a:pt x="410385" y="488532"/>
                      <a:pt x="410464" y="499942"/>
                      <a:pt x="416848" y="507922"/>
                    </a:cubicBezTo>
                    <a:cubicBezTo>
                      <a:pt x="424126" y="517020"/>
                      <a:pt x="439755" y="517432"/>
                      <a:pt x="445930" y="527312"/>
                    </a:cubicBezTo>
                    <a:cubicBezTo>
                      <a:pt x="456762" y="544644"/>
                      <a:pt x="465319" y="585482"/>
                      <a:pt x="465319" y="585482"/>
                    </a:cubicBezTo>
                    <a:cubicBezTo>
                      <a:pt x="468550" y="630725"/>
                      <a:pt x="469714" y="676164"/>
                      <a:pt x="475013" y="721212"/>
                    </a:cubicBezTo>
                    <a:cubicBezTo>
                      <a:pt x="478711" y="752648"/>
                      <a:pt x="494090" y="764683"/>
                      <a:pt x="523484" y="779382"/>
                    </a:cubicBezTo>
                    <a:cubicBezTo>
                      <a:pt x="556283" y="795783"/>
                      <a:pt x="594661" y="801375"/>
                      <a:pt x="630119" y="808467"/>
                    </a:cubicBezTo>
                    <a:cubicBezTo>
                      <a:pt x="648655" y="864081"/>
                      <a:pt x="627264" y="814354"/>
                      <a:pt x="659202" y="856942"/>
                    </a:cubicBezTo>
                    <a:cubicBezTo>
                      <a:pt x="673183" y="875585"/>
                      <a:pt x="685053" y="895722"/>
                      <a:pt x="697978" y="915112"/>
                    </a:cubicBezTo>
                    <a:cubicBezTo>
                      <a:pt x="704441" y="924807"/>
                      <a:pt x="707672" y="937734"/>
                      <a:pt x="717366" y="944197"/>
                    </a:cubicBezTo>
                    <a:lnTo>
                      <a:pt x="746449" y="963587"/>
                    </a:lnTo>
                    <a:cubicBezTo>
                      <a:pt x="740551" y="1063858"/>
                      <a:pt x="774949" y="1101722"/>
                      <a:pt x="717366" y="1147792"/>
                    </a:cubicBezTo>
                    <a:cubicBezTo>
                      <a:pt x="708268" y="1155071"/>
                      <a:pt x="698705" y="1161971"/>
                      <a:pt x="688284" y="1167182"/>
                    </a:cubicBezTo>
                    <a:cubicBezTo>
                      <a:pt x="679145" y="1171752"/>
                      <a:pt x="668896" y="1173645"/>
                      <a:pt x="659202" y="1176877"/>
                    </a:cubicBezTo>
                    <a:cubicBezTo>
                      <a:pt x="637017" y="1154691"/>
                      <a:pt x="632163" y="1153925"/>
                      <a:pt x="620425" y="1118707"/>
                    </a:cubicBezTo>
                    <a:cubicBezTo>
                      <a:pt x="612853" y="1095990"/>
                      <a:pt x="608338" y="1029058"/>
                      <a:pt x="591343" y="1012062"/>
                    </a:cubicBezTo>
                    <a:cubicBezTo>
                      <a:pt x="584880" y="1005599"/>
                      <a:pt x="577664" y="999810"/>
                      <a:pt x="571954" y="992672"/>
                    </a:cubicBezTo>
                    <a:cubicBezTo>
                      <a:pt x="564676" y="983573"/>
                      <a:pt x="560804" y="971826"/>
                      <a:pt x="552566" y="963587"/>
                    </a:cubicBezTo>
                    <a:cubicBezTo>
                      <a:pt x="544328" y="955348"/>
                      <a:pt x="533178" y="950660"/>
                      <a:pt x="523484" y="944197"/>
                    </a:cubicBezTo>
                    <a:cubicBezTo>
                      <a:pt x="517021" y="934502"/>
                      <a:pt x="515068" y="919031"/>
                      <a:pt x="504095" y="915112"/>
                    </a:cubicBezTo>
                    <a:cubicBezTo>
                      <a:pt x="467074" y="901889"/>
                      <a:pt x="426596" y="901854"/>
                      <a:pt x="387766" y="895722"/>
                    </a:cubicBezTo>
                    <a:cubicBezTo>
                      <a:pt x="313735" y="884032"/>
                      <a:pt x="305723" y="884608"/>
                      <a:pt x="222965" y="876332"/>
                    </a:cubicBezTo>
                    <a:cubicBezTo>
                      <a:pt x="210040" y="869869"/>
                      <a:pt x="194407" y="867161"/>
                      <a:pt x="184189" y="856942"/>
                    </a:cubicBezTo>
                    <a:cubicBezTo>
                      <a:pt x="176963" y="849715"/>
                      <a:pt x="179564" y="836730"/>
                      <a:pt x="174494" y="827857"/>
                    </a:cubicBezTo>
                    <a:cubicBezTo>
                      <a:pt x="166478" y="813828"/>
                      <a:pt x="154803" y="802226"/>
                      <a:pt x="145412" y="789077"/>
                    </a:cubicBezTo>
                    <a:cubicBezTo>
                      <a:pt x="74566" y="689882"/>
                      <a:pt x="191946" y="847895"/>
                      <a:pt x="96941" y="721212"/>
                    </a:cubicBezTo>
                    <a:cubicBezTo>
                      <a:pt x="93710" y="708285"/>
                      <a:pt x="90137" y="695439"/>
                      <a:pt x="87247" y="682432"/>
                    </a:cubicBezTo>
                    <a:cubicBezTo>
                      <a:pt x="83673" y="666346"/>
                      <a:pt x="83338" y="649386"/>
                      <a:pt x="77553" y="633957"/>
                    </a:cubicBezTo>
                    <a:cubicBezTo>
                      <a:pt x="73462" y="623047"/>
                      <a:pt x="64628" y="614567"/>
                      <a:pt x="58165" y="604872"/>
                    </a:cubicBezTo>
                    <a:cubicBezTo>
                      <a:pt x="68140" y="375430"/>
                      <a:pt x="77553" y="415819"/>
                      <a:pt x="77553" y="3721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566638" y="5594891"/>
                <a:ext cx="106194" cy="145049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5701693" y="1690737"/>
              <a:ext cx="66013" cy="378910"/>
            </a:xfrm>
            <a:prstGeom prst="rect">
              <a:avLst/>
            </a:prstGeom>
            <a:effectLst>
              <a:innerShdw blurRad="63500" dist="50800" dir="10800000">
                <a:srgbClr val="000000">
                  <a:alpha val="50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4386263" y="2855913"/>
            <a:ext cx="3548062" cy="1312862"/>
            <a:chOff x="4385877" y="2855649"/>
            <a:chExt cx="3548478" cy="1313205"/>
          </a:xfrm>
        </p:grpSpPr>
        <p:sp>
          <p:nvSpPr>
            <p:cNvPr id="70676" name="TextBox 15"/>
            <p:cNvSpPr txBox="1">
              <a:spLocks noChangeArrowheads="1"/>
            </p:cNvSpPr>
            <p:nvPr/>
          </p:nvSpPr>
          <p:spPr bwMode="auto">
            <a:xfrm>
              <a:off x="5918810" y="3799522"/>
              <a:ext cx="10954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3D world</a:t>
              </a:r>
            </a:p>
          </p:txBody>
        </p:sp>
        <p:sp>
          <p:nvSpPr>
            <p:cNvPr id="17" name="Trapezoid 16"/>
            <p:cNvSpPr/>
            <p:nvPr/>
          </p:nvSpPr>
          <p:spPr>
            <a:xfrm>
              <a:off x="4989198" y="3177995"/>
              <a:ext cx="2945157" cy="549419"/>
            </a:xfrm>
            <a:prstGeom prst="trapezoid">
              <a:avLst>
                <a:gd name="adj" fmla="val 107350"/>
              </a:avLst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grpSp>
          <p:nvGrpSpPr>
            <p:cNvPr id="70678" name="Group 22"/>
            <p:cNvGrpSpPr>
              <a:grpSpLocks/>
            </p:cNvGrpSpPr>
            <p:nvPr/>
          </p:nvGrpSpPr>
          <p:grpSpPr bwMode="auto">
            <a:xfrm>
              <a:off x="4385877" y="2855649"/>
              <a:ext cx="448435" cy="681016"/>
              <a:chOff x="3315397" y="5522367"/>
              <a:chExt cx="774949" cy="1176877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3315397" y="5522367"/>
                <a:ext cx="773727" cy="1177221"/>
              </a:xfrm>
              <a:custGeom>
                <a:avLst/>
                <a:gdLst>
                  <a:gd name="connsiteX0" fmla="*/ 77553 w 774949"/>
                  <a:gd name="connsiteY0" fmla="*/ 372192 h 1176877"/>
                  <a:gd name="connsiteX1" fmla="*/ 58165 w 774949"/>
                  <a:gd name="connsiteY1" fmla="*/ 343107 h 1176877"/>
                  <a:gd name="connsiteX2" fmla="*/ 48471 w 774949"/>
                  <a:gd name="connsiteY2" fmla="*/ 314022 h 1176877"/>
                  <a:gd name="connsiteX3" fmla="*/ 19388 w 774949"/>
                  <a:gd name="connsiteY3" fmla="*/ 304327 h 1176877"/>
                  <a:gd name="connsiteX4" fmla="*/ 0 w 774949"/>
                  <a:gd name="connsiteY4" fmla="*/ 236462 h 1176877"/>
                  <a:gd name="connsiteX5" fmla="*/ 9694 w 774949"/>
                  <a:gd name="connsiteY5" fmla="*/ 120122 h 1176877"/>
                  <a:gd name="connsiteX6" fmla="*/ 19388 w 774949"/>
                  <a:gd name="connsiteY6" fmla="*/ 91037 h 1176877"/>
                  <a:gd name="connsiteX7" fmla="*/ 48471 w 774949"/>
                  <a:gd name="connsiteY7" fmla="*/ 71647 h 1176877"/>
                  <a:gd name="connsiteX8" fmla="*/ 77553 w 774949"/>
                  <a:gd name="connsiteY8" fmla="*/ 42562 h 1176877"/>
                  <a:gd name="connsiteX9" fmla="*/ 106635 w 774949"/>
                  <a:gd name="connsiteY9" fmla="*/ 32867 h 1176877"/>
                  <a:gd name="connsiteX10" fmla="*/ 222965 w 774949"/>
                  <a:gd name="connsiteY10" fmla="*/ 3782 h 1176877"/>
                  <a:gd name="connsiteX11" fmla="*/ 319907 w 774949"/>
                  <a:gd name="connsiteY11" fmla="*/ 23172 h 1176877"/>
                  <a:gd name="connsiteX12" fmla="*/ 368377 w 774949"/>
                  <a:gd name="connsiteY12" fmla="*/ 71647 h 1176877"/>
                  <a:gd name="connsiteX13" fmla="*/ 397460 w 774949"/>
                  <a:gd name="connsiteY13" fmla="*/ 91037 h 1176877"/>
                  <a:gd name="connsiteX14" fmla="*/ 387766 w 774949"/>
                  <a:gd name="connsiteY14" fmla="*/ 284937 h 1176877"/>
                  <a:gd name="connsiteX15" fmla="*/ 378071 w 774949"/>
                  <a:gd name="connsiteY15" fmla="*/ 314022 h 1176877"/>
                  <a:gd name="connsiteX16" fmla="*/ 348989 w 774949"/>
                  <a:gd name="connsiteY16" fmla="*/ 323717 h 1176877"/>
                  <a:gd name="connsiteX17" fmla="*/ 329601 w 774949"/>
                  <a:gd name="connsiteY17" fmla="*/ 352802 h 1176877"/>
                  <a:gd name="connsiteX18" fmla="*/ 310212 w 774949"/>
                  <a:gd name="connsiteY18" fmla="*/ 372192 h 1176877"/>
                  <a:gd name="connsiteX19" fmla="*/ 329601 w 774949"/>
                  <a:gd name="connsiteY19" fmla="*/ 517617 h 1176877"/>
                  <a:gd name="connsiteX20" fmla="*/ 339295 w 774949"/>
                  <a:gd name="connsiteY20" fmla="*/ 488532 h 1176877"/>
                  <a:gd name="connsiteX21" fmla="*/ 329601 w 774949"/>
                  <a:gd name="connsiteY21" fmla="*/ 459447 h 1176877"/>
                  <a:gd name="connsiteX22" fmla="*/ 407154 w 774949"/>
                  <a:gd name="connsiteY22" fmla="*/ 478837 h 1176877"/>
                  <a:gd name="connsiteX23" fmla="*/ 416848 w 774949"/>
                  <a:gd name="connsiteY23" fmla="*/ 507922 h 1176877"/>
                  <a:gd name="connsiteX24" fmla="*/ 445930 w 774949"/>
                  <a:gd name="connsiteY24" fmla="*/ 527312 h 1176877"/>
                  <a:gd name="connsiteX25" fmla="*/ 465319 w 774949"/>
                  <a:gd name="connsiteY25" fmla="*/ 585482 h 1176877"/>
                  <a:gd name="connsiteX26" fmla="*/ 475013 w 774949"/>
                  <a:gd name="connsiteY26" fmla="*/ 721212 h 1176877"/>
                  <a:gd name="connsiteX27" fmla="*/ 523484 w 774949"/>
                  <a:gd name="connsiteY27" fmla="*/ 779382 h 1176877"/>
                  <a:gd name="connsiteX28" fmla="*/ 630119 w 774949"/>
                  <a:gd name="connsiteY28" fmla="*/ 808467 h 1176877"/>
                  <a:gd name="connsiteX29" fmla="*/ 659202 w 774949"/>
                  <a:gd name="connsiteY29" fmla="*/ 856942 h 1176877"/>
                  <a:gd name="connsiteX30" fmla="*/ 697978 w 774949"/>
                  <a:gd name="connsiteY30" fmla="*/ 915112 h 1176877"/>
                  <a:gd name="connsiteX31" fmla="*/ 717366 w 774949"/>
                  <a:gd name="connsiteY31" fmla="*/ 944197 h 1176877"/>
                  <a:gd name="connsiteX32" fmla="*/ 746449 w 774949"/>
                  <a:gd name="connsiteY32" fmla="*/ 963587 h 1176877"/>
                  <a:gd name="connsiteX33" fmla="*/ 717366 w 774949"/>
                  <a:gd name="connsiteY33" fmla="*/ 1147792 h 1176877"/>
                  <a:gd name="connsiteX34" fmla="*/ 688284 w 774949"/>
                  <a:gd name="connsiteY34" fmla="*/ 1167182 h 1176877"/>
                  <a:gd name="connsiteX35" fmla="*/ 659202 w 774949"/>
                  <a:gd name="connsiteY35" fmla="*/ 1176877 h 1176877"/>
                  <a:gd name="connsiteX36" fmla="*/ 620425 w 774949"/>
                  <a:gd name="connsiteY36" fmla="*/ 1118707 h 1176877"/>
                  <a:gd name="connsiteX37" fmla="*/ 591343 w 774949"/>
                  <a:gd name="connsiteY37" fmla="*/ 1012062 h 1176877"/>
                  <a:gd name="connsiteX38" fmla="*/ 571954 w 774949"/>
                  <a:gd name="connsiteY38" fmla="*/ 992672 h 1176877"/>
                  <a:gd name="connsiteX39" fmla="*/ 552566 w 774949"/>
                  <a:gd name="connsiteY39" fmla="*/ 963587 h 1176877"/>
                  <a:gd name="connsiteX40" fmla="*/ 523484 w 774949"/>
                  <a:gd name="connsiteY40" fmla="*/ 944197 h 1176877"/>
                  <a:gd name="connsiteX41" fmla="*/ 504095 w 774949"/>
                  <a:gd name="connsiteY41" fmla="*/ 915112 h 1176877"/>
                  <a:gd name="connsiteX42" fmla="*/ 387766 w 774949"/>
                  <a:gd name="connsiteY42" fmla="*/ 895722 h 1176877"/>
                  <a:gd name="connsiteX43" fmla="*/ 222965 w 774949"/>
                  <a:gd name="connsiteY43" fmla="*/ 876332 h 1176877"/>
                  <a:gd name="connsiteX44" fmla="*/ 184189 w 774949"/>
                  <a:gd name="connsiteY44" fmla="*/ 856942 h 1176877"/>
                  <a:gd name="connsiteX45" fmla="*/ 174494 w 774949"/>
                  <a:gd name="connsiteY45" fmla="*/ 827857 h 1176877"/>
                  <a:gd name="connsiteX46" fmla="*/ 145412 w 774949"/>
                  <a:gd name="connsiteY46" fmla="*/ 789077 h 1176877"/>
                  <a:gd name="connsiteX47" fmla="*/ 96941 w 774949"/>
                  <a:gd name="connsiteY47" fmla="*/ 721212 h 1176877"/>
                  <a:gd name="connsiteX48" fmla="*/ 87247 w 774949"/>
                  <a:gd name="connsiteY48" fmla="*/ 682432 h 1176877"/>
                  <a:gd name="connsiteX49" fmla="*/ 77553 w 774949"/>
                  <a:gd name="connsiteY49" fmla="*/ 633957 h 1176877"/>
                  <a:gd name="connsiteX50" fmla="*/ 58165 w 774949"/>
                  <a:gd name="connsiteY50" fmla="*/ 604872 h 1176877"/>
                  <a:gd name="connsiteX51" fmla="*/ 77553 w 774949"/>
                  <a:gd name="connsiteY51" fmla="*/ 372192 h 117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74949" h="1176877">
                    <a:moveTo>
                      <a:pt x="77553" y="372192"/>
                    </a:moveTo>
                    <a:cubicBezTo>
                      <a:pt x="77553" y="328565"/>
                      <a:pt x="63375" y="353529"/>
                      <a:pt x="58165" y="343107"/>
                    </a:cubicBezTo>
                    <a:cubicBezTo>
                      <a:pt x="53595" y="333966"/>
                      <a:pt x="55697" y="321248"/>
                      <a:pt x="48471" y="314022"/>
                    </a:cubicBezTo>
                    <a:cubicBezTo>
                      <a:pt x="41246" y="306796"/>
                      <a:pt x="29082" y="307559"/>
                      <a:pt x="19388" y="304327"/>
                    </a:cubicBezTo>
                    <a:cubicBezTo>
                      <a:pt x="14817" y="290611"/>
                      <a:pt x="0" y="248636"/>
                      <a:pt x="0" y="236462"/>
                    </a:cubicBezTo>
                    <a:cubicBezTo>
                      <a:pt x="0" y="197548"/>
                      <a:pt x="4551" y="158695"/>
                      <a:pt x="9694" y="120122"/>
                    </a:cubicBezTo>
                    <a:cubicBezTo>
                      <a:pt x="11044" y="109992"/>
                      <a:pt x="13004" y="99017"/>
                      <a:pt x="19388" y="91037"/>
                    </a:cubicBezTo>
                    <a:cubicBezTo>
                      <a:pt x="26666" y="81939"/>
                      <a:pt x="39520" y="79106"/>
                      <a:pt x="48471" y="71647"/>
                    </a:cubicBezTo>
                    <a:cubicBezTo>
                      <a:pt x="59003" y="62870"/>
                      <a:pt x="66146" y="50168"/>
                      <a:pt x="77553" y="42562"/>
                    </a:cubicBezTo>
                    <a:cubicBezTo>
                      <a:pt x="86055" y="36893"/>
                      <a:pt x="97243" y="36893"/>
                      <a:pt x="106635" y="32867"/>
                    </a:cubicBezTo>
                    <a:cubicBezTo>
                      <a:pt x="183319" y="0"/>
                      <a:pt x="104742" y="18561"/>
                      <a:pt x="222965" y="3782"/>
                    </a:cubicBezTo>
                    <a:cubicBezTo>
                      <a:pt x="255279" y="10245"/>
                      <a:pt x="288410" y="13480"/>
                      <a:pt x="319907" y="23172"/>
                    </a:cubicBezTo>
                    <a:cubicBezTo>
                      <a:pt x="357247" y="34662"/>
                      <a:pt x="343963" y="47231"/>
                      <a:pt x="368377" y="71647"/>
                    </a:cubicBezTo>
                    <a:cubicBezTo>
                      <a:pt x="376615" y="79886"/>
                      <a:pt x="387766" y="84574"/>
                      <a:pt x="397460" y="91037"/>
                    </a:cubicBezTo>
                    <a:cubicBezTo>
                      <a:pt x="394229" y="155670"/>
                      <a:pt x="393372" y="220466"/>
                      <a:pt x="387766" y="284937"/>
                    </a:cubicBezTo>
                    <a:cubicBezTo>
                      <a:pt x="386881" y="295118"/>
                      <a:pt x="385297" y="306795"/>
                      <a:pt x="378071" y="314022"/>
                    </a:cubicBezTo>
                    <a:cubicBezTo>
                      <a:pt x="370846" y="321248"/>
                      <a:pt x="358683" y="320485"/>
                      <a:pt x="348989" y="323717"/>
                    </a:cubicBezTo>
                    <a:cubicBezTo>
                      <a:pt x="342526" y="333412"/>
                      <a:pt x="336879" y="343703"/>
                      <a:pt x="329601" y="352802"/>
                    </a:cubicBezTo>
                    <a:cubicBezTo>
                      <a:pt x="323891" y="359940"/>
                      <a:pt x="310863" y="363075"/>
                      <a:pt x="310212" y="372192"/>
                    </a:cubicBezTo>
                    <a:cubicBezTo>
                      <a:pt x="304631" y="450337"/>
                      <a:pt x="311837" y="464319"/>
                      <a:pt x="329601" y="517617"/>
                    </a:cubicBezTo>
                    <a:cubicBezTo>
                      <a:pt x="332832" y="507922"/>
                      <a:pt x="339295" y="498751"/>
                      <a:pt x="339295" y="488532"/>
                    </a:cubicBezTo>
                    <a:cubicBezTo>
                      <a:pt x="339295" y="478313"/>
                      <a:pt x="320461" y="464018"/>
                      <a:pt x="329601" y="459447"/>
                    </a:cubicBezTo>
                    <a:cubicBezTo>
                      <a:pt x="338959" y="454768"/>
                      <a:pt x="392912" y="474089"/>
                      <a:pt x="407154" y="478837"/>
                    </a:cubicBezTo>
                    <a:cubicBezTo>
                      <a:pt x="410385" y="488532"/>
                      <a:pt x="410464" y="499942"/>
                      <a:pt x="416848" y="507922"/>
                    </a:cubicBezTo>
                    <a:cubicBezTo>
                      <a:pt x="424126" y="517020"/>
                      <a:pt x="439755" y="517432"/>
                      <a:pt x="445930" y="527312"/>
                    </a:cubicBezTo>
                    <a:cubicBezTo>
                      <a:pt x="456762" y="544644"/>
                      <a:pt x="465319" y="585482"/>
                      <a:pt x="465319" y="585482"/>
                    </a:cubicBezTo>
                    <a:cubicBezTo>
                      <a:pt x="468550" y="630725"/>
                      <a:pt x="469714" y="676164"/>
                      <a:pt x="475013" y="721212"/>
                    </a:cubicBezTo>
                    <a:cubicBezTo>
                      <a:pt x="478711" y="752648"/>
                      <a:pt x="494090" y="764683"/>
                      <a:pt x="523484" y="779382"/>
                    </a:cubicBezTo>
                    <a:cubicBezTo>
                      <a:pt x="556283" y="795783"/>
                      <a:pt x="594661" y="801375"/>
                      <a:pt x="630119" y="808467"/>
                    </a:cubicBezTo>
                    <a:cubicBezTo>
                      <a:pt x="648655" y="864081"/>
                      <a:pt x="627264" y="814354"/>
                      <a:pt x="659202" y="856942"/>
                    </a:cubicBezTo>
                    <a:cubicBezTo>
                      <a:pt x="673183" y="875585"/>
                      <a:pt x="685053" y="895722"/>
                      <a:pt x="697978" y="915112"/>
                    </a:cubicBezTo>
                    <a:cubicBezTo>
                      <a:pt x="704441" y="924807"/>
                      <a:pt x="707672" y="937734"/>
                      <a:pt x="717366" y="944197"/>
                    </a:cubicBezTo>
                    <a:lnTo>
                      <a:pt x="746449" y="963587"/>
                    </a:lnTo>
                    <a:cubicBezTo>
                      <a:pt x="740551" y="1063858"/>
                      <a:pt x="774949" y="1101722"/>
                      <a:pt x="717366" y="1147792"/>
                    </a:cubicBezTo>
                    <a:cubicBezTo>
                      <a:pt x="708268" y="1155071"/>
                      <a:pt x="698705" y="1161971"/>
                      <a:pt x="688284" y="1167182"/>
                    </a:cubicBezTo>
                    <a:cubicBezTo>
                      <a:pt x="679145" y="1171752"/>
                      <a:pt x="668896" y="1173645"/>
                      <a:pt x="659202" y="1176877"/>
                    </a:cubicBezTo>
                    <a:cubicBezTo>
                      <a:pt x="637017" y="1154691"/>
                      <a:pt x="632163" y="1153925"/>
                      <a:pt x="620425" y="1118707"/>
                    </a:cubicBezTo>
                    <a:cubicBezTo>
                      <a:pt x="612853" y="1095990"/>
                      <a:pt x="608338" y="1029058"/>
                      <a:pt x="591343" y="1012062"/>
                    </a:cubicBezTo>
                    <a:cubicBezTo>
                      <a:pt x="584880" y="1005599"/>
                      <a:pt x="577664" y="999810"/>
                      <a:pt x="571954" y="992672"/>
                    </a:cubicBezTo>
                    <a:cubicBezTo>
                      <a:pt x="564676" y="983573"/>
                      <a:pt x="560804" y="971826"/>
                      <a:pt x="552566" y="963587"/>
                    </a:cubicBezTo>
                    <a:cubicBezTo>
                      <a:pt x="544328" y="955348"/>
                      <a:pt x="533178" y="950660"/>
                      <a:pt x="523484" y="944197"/>
                    </a:cubicBezTo>
                    <a:cubicBezTo>
                      <a:pt x="517021" y="934502"/>
                      <a:pt x="515068" y="919031"/>
                      <a:pt x="504095" y="915112"/>
                    </a:cubicBezTo>
                    <a:cubicBezTo>
                      <a:pt x="467074" y="901889"/>
                      <a:pt x="426596" y="901854"/>
                      <a:pt x="387766" y="895722"/>
                    </a:cubicBezTo>
                    <a:cubicBezTo>
                      <a:pt x="313735" y="884032"/>
                      <a:pt x="305723" y="884608"/>
                      <a:pt x="222965" y="876332"/>
                    </a:cubicBezTo>
                    <a:cubicBezTo>
                      <a:pt x="210040" y="869869"/>
                      <a:pt x="194407" y="867161"/>
                      <a:pt x="184189" y="856942"/>
                    </a:cubicBezTo>
                    <a:cubicBezTo>
                      <a:pt x="176963" y="849715"/>
                      <a:pt x="179564" y="836730"/>
                      <a:pt x="174494" y="827857"/>
                    </a:cubicBezTo>
                    <a:cubicBezTo>
                      <a:pt x="166478" y="813828"/>
                      <a:pt x="154803" y="802226"/>
                      <a:pt x="145412" y="789077"/>
                    </a:cubicBezTo>
                    <a:cubicBezTo>
                      <a:pt x="74566" y="689882"/>
                      <a:pt x="191946" y="847895"/>
                      <a:pt x="96941" y="721212"/>
                    </a:cubicBezTo>
                    <a:cubicBezTo>
                      <a:pt x="93710" y="708285"/>
                      <a:pt x="90137" y="695439"/>
                      <a:pt x="87247" y="682432"/>
                    </a:cubicBezTo>
                    <a:cubicBezTo>
                      <a:pt x="83673" y="666346"/>
                      <a:pt x="83338" y="649386"/>
                      <a:pt x="77553" y="633957"/>
                    </a:cubicBezTo>
                    <a:cubicBezTo>
                      <a:pt x="73462" y="623047"/>
                      <a:pt x="64628" y="614567"/>
                      <a:pt x="58165" y="604872"/>
                    </a:cubicBezTo>
                    <a:cubicBezTo>
                      <a:pt x="68140" y="375430"/>
                      <a:pt x="77553" y="415819"/>
                      <a:pt x="77553" y="3721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567819" y="5593714"/>
                <a:ext cx="107004" cy="14543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5556086" y="3430011"/>
              <a:ext cx="1950832" cy="45719"/>
            </a:xfrm>
            <a:prstGeom prst="rect">
              <a:avLst/>
            </a:prstGeom>
            <a:effectLst>
              <a:innerShdw blurRad="63500" dist="50800" dir="5400000">
                <a:srgbClr val="000000">
                  <a:alpha val="50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4352925" y="4406900"/>
            <a:ext cx="3548063" cy="1314450"/>
            <a:chOff x="4352221" y="4407551"/>
            <a:chExt cx="3548478" cy="1313205"/>
          </a:xfrm>
        </p:grpSpPr>
        <p:sp>
          <p:nvSpPr>
            <p:cNvPr id="70668" name="TextBox 26"/>
            <p:cNvSpPr txBox="1">
              <a:spLocks noChangeArrowheads="1"/>
            </p:cNvSpPr>
            <p:nvPr/>
          </p:nvSpPr>
          <p:spPr bwMode="auto">
            <a:xfrm>
              <a:off x="5885154" y="5351424"/>
              <a:ext cx="10954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3D world</a:t>
              </a:r>
            </a:p>
          </p:txBody>
        </p:sp>
        <p:sp>
          <p:nvSpPr>
            <p:cNvPr id="28" name="Trapezoid 27"/>
            <p:cNvSpPr/>
            <p:nvPr/>
          </p:nvSpPr>
          <p:spPr>
            <a:xfrm>
              <a:off x="4955542" y="4729509"/>
              <a:ext cx="2945157" cy="550340"/>
            </a:xfrm>
            <a:prstGeom prst="trapezoid">
              <a:avLst>
                <a:gd name="adj" fmla="val 107350"/>
              </a:avLst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grpSp>
          <p:nvGrpSpPr>
            <p:cNvPr id="70670" name="Group 29"/>
            <p:cNvGrpSpPr>
              <a:grpSpLocks/>
            </p:cNvGrpSpPr>
            <p:nvPr/>
          </p:nvGrpSpPr>
          <p:grpSpPr bwMode="auto">
            <a:xfrm>
              <a:off x="4352221" y="4407551"/>
              <a:ext cx="448435" cy="681016"/>
              <a:chOff x="3315397" y="5522367"/>
              <a:chExt cx="774949" cy="1176877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3315397" y="5522367"/>
                <a:ext cx="773725" cy="1175800"/>
              </a:xfrm>
              <a:custGeom>
                <a:avLst/>
                <a:gdLst>
                  <a:gd name="connsiteX0" fmla="*/ 77553 w 774949"/>
                  <a:gd name="connsiteY0" fmla="*/ 372192 h 1176877"/>
                  <a:gd name="connsiteX1" fmla="*/ 58165 w 774949"/>
                  <a:gd name="connsiteY1" fmla="*/ 343107 h 1176877"/>
                  <a:gd name="connsiteX2" fmla="*/ 48471 w 774949"/>
                  <a:gd name="connsiteY2" fmla="*/ 314022 h 1176877"/>
                  <a:gd name="connsiteX3" fmla="*/ 19388 w 774949"/>
                  <a:gd name="connsiteY3" fmla="*/ 304327 h 1176877"/>
                  <a:gd name="connsiteX4" fmla="*/ 0 w 774949"/>
                  <a:gd name="connsiteY4" fmla="*/ 236462 h 1176877"/>
                  <a:gd name="connsiteX5" fmla="*/ 9694 w 774949"/>
                  <a:gd name="connsiteY5" fmla="*/ 120122 h 1176877"/>
                  <a:gd name="connsiteX6" fmla="*/ 19388 w 774949"/>
                  <a:gd name="connsiteY6" fmla="*/ 91037 h 1176877"/>
                  <a:gd name="connsiteX7" fmla="*/ 48471 w 774949"/>
                  <a:gd name="connsiteY7" fmla="*/ 71647 h 1176877"/>
                  <a:gd name="connsiteX8" fmla="*/ 77553 w 774949"/>
                  <a:gd name="connsiteY8" fmla="*/ 42562 h 1176877"/>
                  <a:gd name="connsiteX9" fmla="*/ 106635 w 774949"/>
                  <a:gd name="connsiteY9" fmla="*/ 32867 h 1176877"/>
                  <a:gd name="connsiteX10" fmla="*/ 222965 w 774949"/>
                  <a:gd name="connsiteY10" fmla="*/ 3782 h 1176877"/>
                  <a:gd name="connsiteX11" fmla="*/ 319907 w 774949"/>
                  <a:gd name="connsiteY11" fmla="*/ 23172 h 1176877"/>
                  <a:gd name="connsiteX12" fmla="*/ 368377 w 774949"/>
                  <a:gd name="connsiteY12" fmla="*/ 71647 h 1176877"/>
                  <a:gd name="connsiteX13" fmla="*/ 397460 w 774949"/>
                  <a:gd name="connsiteY13" fmla="*/ 91037 h 1176877"/>
                  <a:gd name="connsiteX14" fmla="*/ 387766 w 774949"/>
                  <a:gd name="connsiteY14" fmla="*/ 284937 h 1176877"/>
                  <a:gd name="connsiteX15" fmla="*/ 378071 w 774949"/>
                  <a:gd name="connsiteY15" fmla="*/ 314022 h 1176877"/>
                  <a:gd name="connsiteX16" fmla="*/ 348989 w 774949"/>
                  <a:gd name="connsiteY16" fmla="*/ 323717 h 1176877"/>
                  <a:gd name="connsiteX17" fmla="*/ 329601 w 774949"/>
                  <a:gd name="connsiteY17" fmla="*/ 352802 h 1176877"/>
                  <a:gd name="connsiteX18" fmla="*/ 310212 w 774949"/>
                  <a:gd name="connsiteY18" fmla="*/ 372192 h 1176877"/>
                  <a:gd name="connsiteX19" fmla="*/ 329601 w 774949"/>
                  <a:gd name="connsiteY19" fmla="*/ 517617 h 1176877"/>
                  <a:gd name="connsiteX20" fmla="*/ 339295 w 774949"/>
                  <a:gd name="connsiteY20" fmla="*/ 488532 h 1176877"/>
                  <a:gd name="connsiteX21" fmla="*/ 329601 w 774949"/>
                  <a:gd name="connsiteY21" fmla="*/ 459447 h 1176877"/>
                  <a:gd name="connsiteX22" fmla="*/ 407154 w 774949"/>
                  <a:gd name="connsiteY22" fmla="*/ 478837 h 1176877"/>
                  <a:gd name="connsiteX23" fmla="*/ 416848 w 774949"/>
                  <a:gd name="connsiteY23" fmla="*/ 507922 h 1176877"/>
                  <a:gd name="connsiteX24" fmla="*/ 445930 w 774949"/>
                  <a:gd name="connsiteY24" fmla="*/ 527312 h 1176877"/>
                  <a:gd name="connsiteX25" fmla="*/ 465319 w 774949"/>
                  <a:gd name="connsiteY25" fmla="*/ 585482 h 1176877"/>
                  <a:gd name="connsiteX26" fmla="*/ 475013 w 774949"/>
                  <a:gd name="connsiteY26" fmla="*/ 721212 h 1176877"/>
                  <a:gd name="connsiteX27" fmla="*/ 523484 w 774949"/>
                  <a:gd name="connsiteY27" fmla="*/ 779382 h 1176877"/>
                  <a:gd name="connsiteX28" fmla="*/ 630119 w 774949"/>
                  <a:gd name="connsiteY28" fmla="*/ 808467 h 1176877"/>
                  <a:gd name="connsiteX29" fmla="*/ 659202 w 774949"/>
                  <a:gd name="connsiteY29" fmla="*/ 856942 h 1176877"/>
                  <a:gd name="connsiteX30" fmla="*/ 697978 w 774949"/>
                  <a:gd name="connsiteY30" fmla="*/ 915112 h 1176877"/>
                  <a:gd name="connsiteX31" fmla="*/ 717366 w 774949"/>
                  <a:gd name="connsiteY31" fmla="*/ 944197 h 1176877"/>
                  <a:gd name="connsiteX32" fmla="*/ 746449 w 774949"/>
                  <a:gd name="connsiteY32" fmla="*/ 963587 h 1176877"/>
                  <a:gd name="connsiteX33" fmla="*/ 717366 w 774949"/>
                  <a:gd name="connsiteY33" fmla="*/ 1147792 h 1176877"/>
                  <a:gd name="connsiteX34" fmla="*/ 688284 w 774949"/>
                  <a:gd name="connsiteY34" fmla="*/ 1167182 h 1176877"/>
                  <a:gd name="connsiteX35" fmla="*/ 659202 w 774949"/>
                  <a:gd name="connsiteY35" fmla="*/ 1176877 h 1176877"/>
                  <a:gd name="connsiteX36" fmla="*/ 620425 w 774949"/>
                  <a:gd name="connsiteY36" fmla="*/ 1118707 h 1176877"/>
                  <a:gd name="connsiteX37" fmla="*/ 591343 w 774949"/>
                  <a:gd name="connsiteY37" fmla="*/ 1012062 h 1176877"/>
                  <a:gd name="connsiteX38" fmla="*/ 571954 w 774949"/>
                  <a:gd name="connsiteY38" fmla="*/ 992672 h 1176877"/>
                  <a:gd name="connsiteX39" fmla="*/ 552566 w 774949"/>
                  <a:gd name="connsiteY39" fmla="*/ 963587 h 1176877"/>
                  <a:gd name="connsiteX40" fmla="*/ 523484 w 774949"/>
                  <a:gd name="connsiteY40" fmla="*/ 944197 h 1176877"/>
                  <a:gd name="connsiteX41" fmla="*/ 504095 w 774949"/>
                  <a:gd name="connsiteY41" fmla="*/ 915112 h 1176877"/>
                  <a:gd name="connsiteX42" fmla="*/ 387766 w 774949"/>
                  <a:gd name="connsiteY42" fmla="*/ 895722 h 1176877"/>
                  <a:gd name="connsiteX43" fmla="*/ 222965 w 774949"/>
                  <a:gd name="connsiteY43" fmla="*/ 876332 h 1176877"/>
                  <a:gd name="connsiteX44" fmla="*/ 184189 w 774949"/>
                  <a:gd name="connsiteY44" fmla="*/ 856942 h 1176877"/>
                  <a:gd name="connsiteX45" fmla="*/ 174494 w 774949"/>
                  <a:gd name="connsiteY45" fmla="*/ 827857 h 1176877"/>
                  <a:gd name="connsiteX46" fmla="*/ 145412 w 774949"/>
                  <a:gd name="connsiteY46" fmla="*/ 789077 h 1176877"/>
                  <a:gd name="connsiteX47" fmla="*/ 96941 w 774949"/>
                  <a:gd name="connsiteY47" fmla="*/ 721212 h 1176877"/>
                  <a:gd name="connsiteX48" fmla="*/ 87247 w 774949"/>
                  <a:gd name="connsiteY48" fmla="*/ 682432 h 1176877"/>
                  <a:gd name="connsiteX49" fmla="*/ 77553 w 774949"/>
                  <a:gd name="connsiteY49" fmla="*/ 633957 h 1176877"/>
                  <a:gd name="connsiteX50" fmla="*/ 58165 w 774949"/>
                  <a:gd name="connsiteY50" fmla="*/ 604872 h 1176877"/>
                  <a:gd name="connsiteX51" fmla="*/ 77553 w 774949"/>
                  <a:gd name="connsiteY51" fmla="*/ 372192 h 1176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774949" h="1176877">
                    <a:moveTo>
                      <a:pt x="77553" y="372192"/>
                    </a:moveTo>
                    <a:cubicBezTo>
                      <a:pt x="77553" y="328565"/>
                      <a:pt x="63375" y="353529"/>
                      <a:pt x="58165" y="343107"/>
                    </a:cubicBezTo>
                    <a:cubicBezTo>
                      <a:pt x="53595" y="333966"/>
                      <a:pt x="55697" y="321248"/>
                      <a:pt x="48471" y="314022"/>
                    </a:cubicBezTo>
                    <a:cubicBezTo>
                      <a:pt x="41246" y="306796"/>
                      <a:pt x="29082" y="307559"/>
                      <a:pt x="19388" y="304327"/>
                    </a:cubicBezTo>
                    <a:cubicBezTo>
                      <a:pt x="14817" y="290611"/>
                      <a:pt x="0" y="248636"/>
                      <a:pt x="0" y="236462"/>
                    </a:cubicBezTo>
                    <a:cubicBezTo>
                      <a:pt x="0" y="197548"/>
                      <a:pt x="4551" y="158695"/>
                      <a:pt x="9694" y="120122"/>
                    </a:cubicBezTo>
                    <a:cubicBezTo>
                      <a:pt x="11044" y="109992"/>
                      <a:pt x="13004" y="99017"/>
                      <a:pt x="19388" y="91037"/>
                    </a:cubicBezTo>
                    <a:cubicBezTo>
                      <a:pt x="26666" y="81939"/>
                      <a:pt x="39520" y="79106"/>
                      <a:pt x="48471" y="71647"/>
                    </a:cubicBezTo>
                    <a:cubicBezTo>
                      <a:pt x="59003" y="62870"/>
                      <a:pt x="66146" y="50168"/>
                      <a:pt x="77553" y="42562"/>
                    </a:cubicBezTo>
                    <a:cubicBezTo>
                      <a:pt x="86055" y="36893"/>
                      <a:pt x="97243" y="36893"/>
                      <a:pt x="106635" y="32867"/>
                    </a:cubicBezTo>
                    <a:cubicBezTo>
                      <a:pt x="183319" y="0"/>
                      <a:pt x="104742" y="18561"/>
                      <a:pt x="222965" y="3782"/>
                    </a:cubicBezTo>
                    <a:cubicBezTo>
                      <a:pt x="255279" y="10245"/>
                      <a:pt x="288410" y="13480"/>
                      <a:pt x="319907" y="23172"/>
                    </a:cubicBezTo>
                    <a:cubicBezTo>
                      <a:pt x="357247" y="34662"/>
                      <a:pt x="343963" y="47231"/>
                      <a:pt x="368377" y="71647"/>
                    </a:cubicBezTo>
                    <a:cubicBezTo>
                      <a:pt x="376615" y="79886"/>
                      <a:pt x="387766" y="84574"/>
                      <a:pt x="397460" y="91037"/>
                    </a:cubicBezTo>
                    <a:cubicBezTo>
                      <a:pt x="394229" y="155670"/>
                      <a:pt x="393372" y="220466"/>
                      <a:pt x="387766" y="284937"/>
                    </a:cubicBezTo>
                    <a:cubicBezTo>
                      <a:pt x="386881" y="295118"/>
                      <a:pt x="385297" y="306795"/>
                      <a:pt x="378071" y="314022"/>
                    </a:cubicBezTo>
                    <a:cubicBezTo>
                      <a:pt x="370846" y="321248"/>
                      <a:pt x="358683" y="320485"/>
                      <a:pt x="348989" y="323717"/>
                    </a:cubicBezTo>
                    <a:cubicBezTo>
                      <a:pt x="342526" y="333412"/>
                      <a:pt x="336879" y="343703"/>
                      <a:pt x="329601" y="352802"/>
                    </a:cubicBezTo>
                    <a:cubicBezTo>
                      <a:pt x="323891" y="359940"/>
                      <a:pt x="310863" y="363075"/>
                      <a:pt x="310212" y="372192"/>
                    </a:cubicBezTo>
                    <a:cubicBezTo>
                      <a:pt x="304631" y="450337"/>
                      <a:pt x="311837" y="464319"/>
                      <a:pt x="329601" y="517617"/>
                    </a:cubicBezTo>
                    <a:cubicBezTo>
                      <a:pt x="332832" y="507922"/>
                      <a:pt x="339295" y="498751"/>
                      <a:pt x="339295" y="488532"/>
                    </a:cubicBezTo>
                    <a:cubicBezTo>
                      <a:pt x="339295" y="478313"/>
                      <a:pt x="320461" y="464018"/>
                      <a:pt x="329601" y="459447"/>
                    </a:cubicBezTo>
                    <a:cubicBezTo>
                      <a:pt x="338959" y="454768"/>
                      <a:pt x="392912" y="474089"/>
                      <a:pt x="407154" y="478837"/>
                    </a:cubicBezTo>
                    <a:cubicBezTo>
                      <a:pt x="410385" y="488532"/>
                      <a:pt x="410464" y="499942"/>
                      <a:pt x="416848" y="507922"/>
                    </a:cubicBezTo>
                    <a:cubicBezTo>
                      <a:pt x="424126" y="517020"/>
                      <a:pt x="439755" y="517432"/>
                      <a:pt x="445930" y="527312"/>
                    </a:cubicBezTo>
                    <a:cubicBezTo>
                      <a:pt x="456762" y="544644"/>
                      <a:pt x="465319" y="585482"/>
                      <a:pt x="465319" y="585482"/>
                    </a:cubicBezTo>
                    <a:cubicBezTo>
                      <a:pt x="468550" y="630725"/>
                      <a:pt x="469714" y="676164"/>
                      <a:pt x="475013" y="721212"/>
                    </a:cubicBezTo>
                    <a:cubicBezTo>
                      <a:pt x="478711" y="752648"/>
                      <a:pt x="494090" y="764683"/>
                      <a:pt x="523484" y="779382"/>
                    </a:cubicBezTo>
                    <a:cubicBezTo>
                      <a:pt x="556283" y="795783"/>
                      <a:pt x="594661" y="801375"/>
                      <a:pt x="630119" y="808467"/>
                    </a:cubicBezTo>
                    <a:cubicBezTo>
                      <a:pt x="648655" y="864081"/>
                      <a:pt x="627264" y="814354"/>
                      <a:pt x="659202" y="856942"/>
                    </a:cubicBezTo>
                    <a:cubicBezTo>
                      <a:pt x="673183" y="875585"/>
                      <a:pt x="685053" y="895722"/>
                      <a:pt x="697978" y="915112"/>
                    </a:cubicBezTo>
                    <a:cubicBezTo>
                      <a:pt x="704441" y="924807"/>
                      <a:pt x="707672" y="937734"/>
                      <a:pt x="717366" y="944197"/>
                    </a:cubicBezTo>
                    <a:lnTo>
                      <a:pt x="746449" y="963587"/>
                    </a:lnTo>
                    <a:cubicBezTo>
                      <a:pt x="740551" y="1063858"/>
                      <a:pt x="774949" y="1101722"/>
                      <a:pt x="717366" y="1147792"/>
                    </a:cubicBezTo>
                    <a:cubicBezTo>
                      <a:pt x="708268" y="1155071"/>
                      <a:pt x="698705" y="1161971"/>
                      <a:pt x="688284" y="1167182"/>
                    </a:cubicBezTo>
                    <a:cubicBezTo>
                      <a:pt x="679145" y="1171752"/>
                      <a:pt x="668896" y="1173645"/>
                      <a:pt x="659202" y="1176877"/>
                    </a:cubicBezTo>
                    <a:cubicBezTo>
                      <a:pt x="637017" y="1154691"/>
                      <a:pt x="632163" y="1153925"/>
                      <a:pt x="620425" y="1118707"/>
                    </a:cubicBezTo>
                    <a:cubicBezTo>
                      <a:pt x="612853" y="1095990"/>
                      <a:pt x="608338" y="1029058"/>
                      <a:pt x="591343" y="1012062"/>
                    </a:cubicBezTo>
                    <a:cubicBezTo>
                      <a:pt x="584880" y="1005599"/>
                      <a:pt x="577664" y="999810"/>
                      <a:pt x="571954" y="992672"/>
                    </a:cubicBezTo>
                    <a:cubicBezTo>
                      <a:pt x="564676" y="983573"/>
                      <a:pt x="560804" y="971826"/>
                      <a:pt x="552566" y="963587"/>
                    </a:cubicBezTo>
                    <a:cubicBezTo>
                      <a:pt x="544328" y="955348"/>
                      <a:pt x="533178" y="950660"/>
                      <a:pt x="523484" y="944197"/>
                    </a:cubicBezTo>
                    <a:cubicBezTo>
                      <a:pt x="517021" y="934502"/>
                      <a:pt x="515068" y="919031"/>
                      <a:pt x="504095" y="915112"/>
                    </a:cubicBezTo>
                    <a:cubicBezTo>
                      <a:pt x="467074" y="901889"/>
                      <a:pt x="426596" y="901854"/>
                      <a:pt x="387766" y="895722"/>
                    </a:cubicBezTo>
                    <a:cubicBezTo>
                      <a:pt x="313735" y="884032"/>
                      <a:pt x="305723" y="884608"/>
                      <a:pt x="222965" y="876332"/>
                    </a:cubicBezTo>
                    <a:cubicBezTo>
                      <a:pt x="210040" y="869869"/>
                      <a:pt x="194407" y="867161"/>
                      <a:pt x="184189" y="856942"/>
                    </a:cubicBezTo>
                    <a:cubicBezTo>
                      <a:pt x="176963" y="849715"/>
                      <a:pt x="179564" y="836730"/>
                      <a:pt x="174494" y="827857"/>
                    </a:cubicBezTo>
                    <a:cubicBezTo>
                      <a:pt x="166478" y="813828"/>
                      <a:pt x="154803" y="802226"/>
                      <a:pt x="145412" y="789077"/>
                    </a:cubicBezTo>
                    <a:cubicBezTo>
                      <a:pt x="74566" y="689882"/>
                      <a:pt x="191946" y="847895"/>
                      <a:pt x="96941" y="721212"/>
                    </a:cubicBezTo>
                    <a:cubicBezTo>
                      <a:pt x="93710" y="708285"/>
                      <a:pt x="90137" y="695439"/>
                      <a:pt x="87247" y="682432"/>
                    </a:cubicBezTo>
                    <a:cubicBezTo>
                      <a:pt x="83673" y="666346"/>
                      <a:pt x="83338" y="649386"/>
                      <a:pt x="77553" y="633957"/>
                    </a:cubicBezTo>
                    <a:cubicBezTo>
                      <a:pt x="73462" y="623047"/>
                      <a:pt x="64628" y="614567"/>
                      <a:pt x="58165" y="604872"/>
                    </a:cubicBezTo>
                    <a:cubicBezTo>
                      <a:pt x="68140" y="375430"/>
                      <a:pt x="77553" y="415819"/>
                      <a:pt x="77553" y="3721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567818" y="5593628"/>
                <a:ext cx="107005" cy="14526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</p:grpSp>
        <p:sp>
          <p:nvSpPr>
            <p:cNvPr id="37" name="Freeform 36"/>
            <p:cNvSpPr/>
            <p:nvPr/>
          </p:nvSpPr>
          <p:spPr>
            <a:xfrm>
              <a:off x="5638278" y="4627275"/>
              <a:ext cx="412556" cy="404482"/>
            </a:xfrm>
            <a:custGeom>
              <a:avLst/>
              <a:gdLst>
                <a:gd name="connsiteX0" fmla="*/ 0 w 412556"/>
                <a:gd name="connsiteY0" fmla="*/ 485379 h 485379"/>
                <a:gd name="connsiteX1" fmla="*/ 0 w 412556"/>
                <a:gd name="connsiteY1" fmla="*/ 355945 h 485379"/>
                <a:gd name="connsiteX2" fmla="*/ 121340 w 412556"/>
                <a:gd name="connsiteY2" fmla="*/ 275048 h 485379"/>
                <a:gd name="connsiteX3" fmla="*/ 121340 w 412556"/>
                <a:gd name="connsiteY3" fmla="*/ 113255 h 485379"/>
                <a:gd name="connsiteX4" fmla="*/ 72804 w 412556"/>
                <a:gd name="connsiteY4" fmla="*/ 80897 h 485379"/>
                <a:gd name="connsiteX5" fmla="*/ 72804 w 412556"/>
                <a:gd name="connsiteY5" fmla="*/ 8090 h 485379"/>
                <a:gd name="connsiteX6" fmla="*/ 412556 w 412556"/>
                <a:gd name="connsiteY6" fmla="*/ 0 h 485379"/>
                <a:gd name="connsiteX7" fmla="*/ 412556 w 412556"/>
                <a:gd name="connsiteY7" fmla="*/ 477290 h 485379"/>
                <a:gd name="connsiteX8" fmla="*/ 0 w 412556"/>
                <a:gd name="connsiteY8" fmla="*/ 485379 h 48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2556" h="485379">
                  <a:moveTo>
                    <a:pt x="0" y="485379"/>
                  </a:moveTo>
                  <a:lnTo>
                    <a:pt x="0" y="355945"/>
                  </a:lnTo>
                  <a:lnTo>
                    <a:pt x="121340" y="275048"/>
                  </a:lnTo>
                  <a:lnTo>
                    <a:pt x="121340" y="113255"/>
                  </a:lnTo>
                  <a:lnTo>
                    <a:pt x="72804" y="80897"/>
                  </a:lnTo>
                  <a:lnTo>
                    <a:pt x="72804" y="8090"/>
                  </a:lnTo>
                  <a:lnTo>
                    <a:pt x="412556" y="0"/>
                  </a:lnTo>
                  <a:lnTo>
                    <a:pt x="412556" y="477290"/>
                  </a:lnTo>
                  <a:lnTo>
                    <a:pt x="0" y="485379"/>
                  </a:lnTo>
                  <a:close/>
                </a:path>
              </a:pathLst>
            </a:custGeom>
            <a:effectLst>
              <a:innerShdw blurRad="63500" dist="50800" dir="10800000">
                <a:srgbClr val="000000">
                  <a:alpha val="50000"/>
                </a:srgbClr>
              </a:innerShdw>
            </a:effectLst>
            <a:scene3d>
              <a:camera prst="orthographicFront"/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379413" y="5767388"/>
            <a:ext cx="8547100" cy="1090612"/>
            <a:chOff x="379413" y="5767388"/>
            <a:chExt cx="8547100" cy="1090612"/>
          </a:xfrm>
        </p:grpSpPr>
        <p:sp>
          <p:nvSpPr>
            <p:cNvPr id="70666" name="TextBox 37"/>
            <p:cNvSpPr txBox="1">
              <a:spLocks noChangeArrowheads="1"/>
            </p:cNvSpPr>
            <p:nvPr/>
          </p:nvSpPr>
          <p:spPr bwMode="auto">
            <a:xfrm>
              <a:off x="379413" y="5767388"/>
              <a:ext cx="85471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Generic view assumption: the observer should not assume that he has a special</a:t>
              </a:r>
              <a:br>
                <a:rPr lang="en-US"/>
              </a:br>
              <a:r>
                <a:rPr lang="en-US"/>
                <a:t>position in the world… The most generic interpretation is to see a vertical line as a </a:t>
              </a:r>
              <a:br>
                <a:rPr lang="en-US"/>
              </a:br>
              <a:r>
                <a:rPr lang="en-US"/>
                <a:t>vertical line in 3D.</a:t>
              </a:r>
            </a:p>
          </p:txBody>
        </p:sp>
        <p:sp>
          <p:nvSpPr>
            <p:cNvPr id="70667" name="TextBox 38"/>
            <p:cNvSpPr txBox="1">
              <a:spLocks noChangeArrowheads="1"/>
            </p:cNvSpPr>
            <p:nvPr/>
          </p:nvSpPr>
          <p:spPr bwMode="auto">
            <a:xfrm>
              <a:off x="7223125" y="6488113"/>
              <a:ext cx="14938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Freeman, 93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892175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Non-accidental properties</a:t>
            </a:r>
          </a:p>
        </p:txBody>
      </p:sp>
      <p:pic>
        <p:nvPicPr>
          <p:cNvPr id="7168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3525" y="869950"/>
            <a:ext cx="445452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/>
          </p:cNvPicPr>
          <p:nvPr/>
        </p:nvPicPr>
        <p:blipFill>
          <a:blip r:embed="rId3"/>
          <a:srcRect l="11813" r="17067"/>
          <a:stretch>
            <a:fillRect/>
          </a:stretch>
        </p:blipFill>
        <p:spPr bwMode="auto">
          <a:xfrm>
            <a:off x="371475" y="947738"/>
            <a:ext cx="2952750" cy="4151312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pic>
      <p:sp>
        <p:nvSpPr>
          <p:cNvPr id="71685" name="TextBox 4"/>
          <p:cNvSpPr txBox="1">
            <a:spLocks noChangeArrowheads="1"/>
          </p:cNvSpPr>
          <p:nvPr/>
        </p:nvSpPr>
        <p:spPr bwMode="auto">
          <a:xfrm>
            <a:off x="363538" y="5145088"/>
            <a:ext cx="1673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D. Lowe, 1985</a:t>
            </a:r>
          </a:p>
        </p:txBody>
      </p:sp>
      <p:sp>
        <p:nvSpPr>
          <p:cNvPr id="71686" name="TextBox 5"/>
          <p:cNvSpPr txBox="1">
            <a:spLocks noChangeArrowheads="1"/>
          </p:cNvSpPr>
          <p:nvPr/>
        </p:nvSpPr>
        <p:spPr bwMode="auto">
          <a:xfrm>
            <a:off x="6421438" y="6434138"/>
            <a:ext cx="2079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Lucida Grande" pitchFamily="-1" charset="0"/>
                <a:ea typeface="Lucida Grande" pitchFamily="-1" charset="0"/>
                <a:cs typeface="Lucida Grande" pitchFamily="-1" charset="0"/>
              </a:rPr>
              <a:t>Biederman_RBC_1987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457200" y="74613"/>
            <a:ext cx="8229600" cy="890587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Non-accidental properties</a:t>
            </a:r>
            <a:br>
              <a:rPr lang="en-US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in the simple world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9145588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100763" y="3903663"/>
            <a:ext cx="3054350" cy="2479675"/>
            <a:chOff x="6101213" y="3904297"/>
            <a:chExt cx="3054507" cy="2478279"/>
          </a:xfrm>
        </p:grpSpPr>
        <p:sp>
          <p:nvSpPr>
            <p:cNvPr id="72713" name="TextBox 9"/>
            <p:cNvSpPr txBox="1">
              <a:spLocks noChangeArrowheads="1"/>
            </p:cNvSpPr>
            <p:nvPr/>
          </p:nvSpPr>
          <p:spPr bwMode="auto">
            <a:xfrm>
              <a:off x="6914593" y="6013244"/>
              <a:ext cx="14428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Using </a:t>
              </a:r>
              <a:r>
                <a:rPr lang="en-US">
                  <a:latin typeface="Symbol" pitchFamily="-1" charset="2"/>
                  <a:ea typeface="Symbol" pitchFamily="-1" charset="2"/>
                  <a:cs typeface="Symbol" pitchFamily="-1" charset="2"/>
                </a:rPr>
                <a:t>q</a:t>
              </a:r>
              <a:r>
                <a:rPr lang="en-US">
                  <a:ea typeface="Arial" pitchFamily="-1" charset="0"/>
                  <a:cs typeface="Arial" pitchFamily="-1" charset="0"/>
                </a:rPr>
                <a:t>(x,y)</a:t>
              </a:r>
            </a:p>
          </p:txBody>
        </p:sp>
        <p:pic>
          <p:nvPicPr>
            <p:cNvPr id="72714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01213" y="3904297"/>
              <a:ext cx="3054507" cy="210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11600"/>
            <a:ext cx="3001963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046413" y="3917950"/>
            <a:ext cx="3016250" cy="2452688"/>
            <a:chOff x="3045766" y="3917393"/>
            <a:chExt cx="3016339" cy="2452944"/>
          </a:xfrm>
        </p:grpSpPr>
        <p:pic>
          <p:nvPicPr>
            <p:cNvPr id="72711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5766" y="3917393"/>
              <a:ext cx="3016339" cy="2079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2" name="TextBox 12"/>
            <p:cNvSpPr txBox="1">
              <a:spLocks noChangeArrowheads="1"/>
            </p:cNvSpPr>
            <p:nvPr/>
          </p:nvSpPr>
          <p:spPr bwMode="auto">
            <a:xfrm>
              <a:off x="3860566" y="6001005"/>
              <a:ext cx="14416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Using E</a:t>
              </a:r>
              <a:r>
                <a:rPr lang="en-US">
                  <a:ea typeface="Arial" pitchFamily="-1" charset="0"/>
                  <a:cs typeface="Arial" pitchFamily="-1" charset="0"/>
                </a:rPr>
                <a:t>(x,y)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6696" y="3088157"/>
            <a:ext cx="8784419" cy="402318"/>
            <a:chOff x="156696" y="3088157"/>
            <a:chExt cx="8784419" cy="402318"/>
          </a:xfrm>
        </p:grpSpPr>
        <p:sp>
          <p:nvSpPr>
            <p:cNvPr id="11" name="TextBox 10"/>
            <p:cNvSpPr txBox="1"/>
            <p:nvPr/>
          </p:nvSpPr>
          <p:spPr>
            <a:xfrm>
              <a:off x="156696" y="3100687"/>
              <a:ext cx="94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generic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8435" y="3112897"/>
              <a:ext cx="94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generic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58492" y="3121143"/>
              <a:ext cx="94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generic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97572" y="3088157"/>
              <a:ext cx="94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generic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29311" y="3100367"/>
              <a:ext cx="94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generic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99368" y="3108613"/>
              <a:ext cx="94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generic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74772" y="3100365"/>
              <a:ext cx="1224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accidental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1080373" y="17729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 years ago…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From edges to surface constraints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1081088"/>
            <a:ext cx="8229600" cy="658812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Vertical edges</a:t>
            </a:r>
          </a:p>
        </p:txBody>
      </p:sp>
      <p:grpSp>
        <p:nvGrpSpPr>
          <p:cNvPr id="73732" name="Group 6"/>
          <p:cNvGrpSpPr>
            <a:grpSpLocks/>
          </p:cNvGrpSpPr>
          <p:nvPr/>
        </p:nvGrpSpPr>
        <p:grpSpPr bwMode="auto">
          <a:xfrm>
            <a:off x="469900" y="1754188"/>
            <a:ext cx="2962275" cy="1873250"/>
            <a:chOff x="1070323" y="3037092"/>
            <a:chExt cx="3533163" cy="2235200"/>
          </a:xfrm>
        </p:grpSpPr>
        <p:pic>
          <p:nvPicPr>
            <p:cNvPr id="73744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0323" y="3037092"/>
              <a:ext cx="2286000" cy="223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45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65286" y="3499236"/>
              <a:ext cx="838200" cy="157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46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23865" y="4222051"/>
              <a:ext cx="3086100" cy="100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3734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7250" y="4687888"/>
            <a:ext cx="1485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3" y="5195888"/>
            <a:ext cx="29098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3651250" y="4805363"/>
            <a:ext cx="3535363" cy="830262"/>
            <a:chOff x="3651250" y="4806039"/>
            <a:chExt cx="3535502" cy="829586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3651250" y="5231143"/>
              <a:ext cx="373078" cy="793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738" name="TextBox 24"/>
            <p:cNvSpPr txBox="1">
              <a:spLocks noChangeArrowheads="1"/>
            </p:cNvSpPr>
            <p:nvPr/>
          </p:nvSpPr>
          <p:spPr bwMode="auto">
            <a:xfrm>
              <a:off x="4133813" y="4806039"/>
              <a:ext cx="30529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Z = constant along the edge</a:t>
              </a:r>
            </a:p>
          </p:txBody>
        </p:sp>
        <p:sp>
          <p:nvSpPr>
            <p:cNvPr id="28" name="Left Brace 27"/>
            <p:cNvSpPr/>
            <p:nvPr/>
          </p:nvSpPr>
          <p:spPr>
            <a:xfrm>
              <a:off x="4095767" y="4818729"/>
              <a:ext cx="103192" cy="816896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247723" y="1513262"/>
            <a:ext cx="4213225" cy="1833562"/>
            <a:chOff x="4132263" y="4341813"/>
            <a:chExt cx="4213225" cy="1833562"/>
          </a:xfrm>
        </p:grpSpPr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5484813" y="4832350"/>
              <a:ext cx="8016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X + x</a:t>
              </a:r>
              <a:r>
                <a:rPr lang="en-US" baseline="-25000"/>
                <a:t>0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5480050" y="5265738"/>
              <a:ext cx="25225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cos(</a:t>
              </a:r>
              <a:r>
                <a:rPr lang="en-US">
                  <a:latin typeface="Symbol" pitchFamily="-1" charset="2"/>
                  <a:ea typeface="Symbol" pitchFamily="-1" charset="2"/>
                  <a:cs typeface="Symbol" pitchFamily="-1" charset="2"/>
                </a:rPr>
                <a:t>q</a:t>
              </a:r>
              <a:r>
                <a:rPr lang="en-US"/>
                <a:t>) Y – sin(</a:t>
              </a:r>
              <a:r>
                <a:rPr lang="en-US">
                  <a:latin typeface="Symbol" pitchFamily="-1" charset="2"/>
                  <a:ea typeface="Symbol" pitchFamily="-1" charset="2"/>
                  <a:cs typeface="Symbol" pitchFamily="-1" charset="2"/>
                </a:rPr>
                <a:t>q</a:t>
              </a:r>
              <a:r>
                <a:rPr lang="en-US"/>
                <a:t>) Z + y</a:t>
              </a:r>
              <a:r>
                <a:rPr lang="en-US" baseline="-25000"/>
                <a:t>0</a:t>
              </a:r>
            </a:p>
          </p:txBody>
        </p:sp>
        <p:grpSp>
          <p:nvGrpSpPr>
            <p:cNvPr id="21" name="Group 44"/>
            <p:cNvGrpSpPr>
              <a:grpSpLocks/>
            </p:cNvGrpSpPr>
            <p:nvPr/>
          </p:nvGrpSpPr>
          <p:grpSpPr bwMode="auto">
            <a:xfrm>
              <a:off x="4132263" y="4840288"/>
              <a:ext cx="2082800" cy="1335087"/>
              <a:chOff x="4131810" y="4840699"/>
              <a:chExt cx="2083736" cy="1334173"/>
            </a:xfrm>
          </p:grpSpPr>
          <p:sp>
            <p:nvSpPr>
              <p:cNvPr id="22" name="TextBox 15"/>
              <p:cNvSpPr txBox="1">
                <a:spLocks noChangeArrowheads="1"/>
              </p:cNvSpPr>
              <p:nvPr/>
            </p:nvSpPr>
            <p:spPr bwMode="auto">
              <a:xfrm>
                <a:off x="5006005" y="4840699"/>
                <a:ext cx="4990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x = </a:t>
                </a:r>
              </a:p>
            </p:txBody>
          </p:sp>
          <p:sp>
            <p:nvSpPr>
              <p:cNvPr id="23" name="TextBox 16"/>
              <p:cNvSpPr txBox="1">
                <a:spLocks noChangeArrowheads="1"/>
              </p:cNvSpPr>
              <p:nvPr/>
            </p:nvSpPr>
            <p:spPr bwMode="auto">
              <a:xfrm>
                <a:off x="5009958" y="5298215"/>
                <a:ext cx="5118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y = </a:t>
                </a:r>
              </a:p>
            </p:txBody>
          </p:sp>
          <p:grpSp>
            <p:nvGrpSpPr>
              <p:cNvPr id="25" name="Group 43"/>
              <p:cNvGrpSpPr>
                <a:grpSpLocks/>
              </p:cNvGrpSpPr>
              <p:nvPr/>
            </p:nvGrpSpPr>
            <p:grpSpPr bwMode="auto">
              <a:xfrm>
                <a:off x="4131810" y="5170673"/>
                <a:ext cx="2083736" cy="1004199"/>
                <a:chOff x="4131810" y="5170673"/>
                <a:chExt cx="2083736" cy="1004199"/>
              </a:xfrm>
            </p:grpSpPr>
            <p:sp>
              <p:nvSpPr>
                <p:cNvPr id="27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4131810" y="5805540"/>
                  <a:ext cx="208373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/>
                    <a:t>image coordinates</a:t>
                  </a:r>
                </a:p>
              </p:txBody>
            </p: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4883034" y="5606936"/>
                  <a:ext cx="214409" cy="20623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 rot="5400000" flipH="1" flipV="1">
                  <a:off x="4618961" y="5368041"/>
                  <a:ext cx="642497" cy="24776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42"/>
            <p:cNvGrpSpPr>
              <a:grpSpLocks/>
            </p:cNvGrpSpPr>
            <p:nvPr/>
          </p:nvGrpSpPr>
          <p:grpSpPr bwMode="auto">
            <a:xfrm>
              <a:off x="5756275" y="4341813"/>
              <a:ext cx="2589213" cy="1001712"/>
              <a:chOff x="5756496" y="4341626"/>
              <a:chExt cx="2589052" cy="1002112"/>
            </a:xfrm>
          </p:grpSpPr>
          <p:sp>
            <p:nvSpPr>
              <p:cNvPr id="32" name="TextBox 18"/>
              <p:cNvSpPr txBox="1">
                <a:spLocks noChangeArrowheads="1"/>
              </p:cNvSpPr>
              <p:nvPr/>
            </p:nvSpPr>
            <p:spPr bwMode="auto">
              <a:xfrm>
                <a:off x="6304755" y="4341626"/>
                <a:ext cx="20407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World coordinates</a:t>
                </a: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rot="10800000" flipV="1">
                <a:off x="5756496" y="4617961"/>
                <a:ext cx="619087" cy="2810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rot="5400000">
                <a:off x="6301626" y="4799911"/>
                <a:ext cx="617784" cy="46987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rot="16200000" flipH="1">
                <a:off x="6957223" y="4934828"/>
                <a:ext cx="617784" cy="1492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/>
          <p:cNvSpPr txBox="1"/>
          <p:nvPr/>
        </p:nvSpPr>
        <p:spPr>
          <a:xfrm>
            <a:off x="519568" y="700951"/>
            <a:ext cx="808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can we relate the information in the pixels with 3D surfaces in the world?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27816" y="3933585"/>
            <a:ext cx="797796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Given the image, what can we say about X, Y and Z in the pixels that belong</a:t>
            </a:r>
            <a:br>
              <a:rPr lang="en-US" dirty="0" smtClean="0"/>
            </a:br>
            <a:r>
              <a:rPr lang="en-US" dirty="0" smtClean="0"/>
              <a:t>to a vertical edge?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From edges to surface constraints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457200" y="1081088"/>
            <a:ext cx="8229600" cy="658812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Horizontal edges</a:t>
            </a:r>
          </a:p>
        </p:txBody>
      </p:sp>
      <p:grpSp>
        <p:nvGrpSpPr>
          <p:cNvPr id="74756" name="Group 6"/>
          <p:cNvGrpSpPr>
            <a:grpSpLocks/>
          </p:cNvGrpSpPr>
          <p:nvPr/>
        </p:nvGrpSpPr>
        <p:grpSpPr bwMode="auto">
          <a:xfrm>
            <a:off x="469900" y="1754188"/>
            <a:ext cx="2962275" cy="1873250"/>
            <a:chOff x="1070323" y="3037092"/>
            <a:chExt cx="3533163" cy="2235200"/>
          </a:xfrm>
        </p:grpSpPr>
        <p:pic>
          <p:nvPicPr>
            <p:cNvPr id="74772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0323" y="3037092"/>
              <a:ext cx="2286000" cy="223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73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65286" y="3499236"/>
              <a:ext cx="838200" cy="157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74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23865" y="4222051"/>
              <a:ext cx="3086100" cy="100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4758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7250" y="4976533"/>
            <a:ext cx="14859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3276561" y="4626304"/>
            <a:ext cx="3840203" cy="828675"/>
            <a:chOff x="3276982" y="3982844"/>
            <a:chExt cx="3840166" cy="829268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3276982" y="4395450"/>
              <a:ext cx="690299" cy="180211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766" name="TextBox 24"/>
            <p:cNvSpPr txBox="1">
              <a:spLocks noChangeArrowheads="1"/>
            </p:cNvSpPr>
            <p:nvPr/>
          </p:nvSpPr>
          <p:spPr bwMode="auto">
            <a:xfrm>
              <a:off x="4055417" y="3982844"/>
              <a:ext cx="3061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Y = constant along the edge</a:t>
              </a:r>
            </a:p>
          </p:txBody>
        </p:sp>
        <p:sp>
          <p:nvSpPr>
            <p:cNvPr id="28" name="Left Brace 27"/>
            <p:cNvSpPr/>
            <p:nvPr/>
          </p:nvSpPr>
          <p:spPr>
            <a:xfrm>
              <a:off x="4016790" y="3995553"/>
              <a:ext cx="103187" cy="816559"/>
            </a:xfrm>
            <a:prstGeom prst="leftBrac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4124325" y="4986666"/>
            <a:ext cx="4329113" cy="1101725"/>
            <a:chOff x="4123669" y="4343335"/>
            <a:chExt cx="4329055" cy="1101064"/>
          </a:xfrm>
        </p:grpSpPr>
        <p:pic>
          <p:nvPicPr>
            <p:cNvPr id="74762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55026" y="4343335"/>
              <a:ext cx="1697317" cy="432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3" name="TextBox 19"/>
            <p:cNvSpPr txBox="1">
              <a:spLocks noChangeArrowheads="1"/>
            </p:cNvSpPr>
            <p:nvPr/>
          </p:nvSpPr>
          <p:spPr bwMode="auto">
            <a:xfrm>
              <a:off x="4123669" y="4798052"/>
              <a:ext cx="43290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Where </a:t>
              </a:r>
              <a:r>
                <a:rPr lang="en-US" b="1"/>
                <a:t>t</a:t>
              </a:r>
              <a:r>
                <a:rPr lang="en-US"/>
                <a:t> is the vector parallel to the edge</a:t>
              </a:r>
            </a:p>
          </p:txBody>
        </p:sp>
        <p:pic>
          <p:nvPicPr>
            <p:cNvPr id="74764" name="Picture 2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599039" y="5143009"/>
              <a:ext cx="1603138" cy="301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9"/>
          <p:cNvGrpSpPr/>
          <p:nvPr/>
        </p:nvGrpSpPr>
        <p:grpSpPr>
          <a:xfrm>
            <a:off x="4176192" y="6099874"/>
            <a:ext cx="4063306" cy="589729"/>
            <a:chOff x="292032" y="4606200"/>
            <a:chExt cx="7437888" cy="1079500"/>
          </a:xfrm>
          <a:noFill/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2032" y="4606200"/>
              <a:ext cx="2209800" cy="1079500"/>
            </a:xfrm>
            <a:prstGeom prst="rect">
              <a:avLst/>
            </a:prstGeom>
            <a:grpFill/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70520" y="4767150"/>
              <a:ext cx="5359400" cy="914400"/>
            </a:xfrm>
            <a:prstGeom prst="rect">
              <a:avLst/>
            </a:prstGeom>
            <a:grpFill/>
          </p:spPr>
        </p:pic>
      </p:grpSp>
      <p:grpSp>
        <p:nvGrpSpPr>
          <p:cNvPr id="26" name="Group 25"/>
          <p:cNvGrpSpPr/>
          <p:nvPr/>
        </p:nvGrpSpPr>
        <p:grpSpPr>
          <a:xfrm>
            <a:off x="4247723" y="1513262"/>
            <a:ext cx="4213225" cy="1833562"/>
            <a:chOff x="4132263" y="4341813"/>
            <a:chExt cx="4213225" cy="1833562"/>
          </a:xfrm>
        </p:grpSpPr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5484813" y="4832350"/>
              <a:ext cx="8016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X + x</a:t>
              </a:r>
              <a:r>
                <a:rPr lang="en-US" baseline="-25000"/>
                <a:t>0</a:t>
              </a:r>
            </a:p>
          </p:txBody>
        </p:sp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5480050" y="5265738"/>
              <a:ext cx="25225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cos(</a:t>
              </a:r>
              <a:r>
                <a:rPr lang="en-US">
                  <a:latin typeface="Symbol" pitchFamily="-1" charset="2"/>
                  <a:ea typeface="Symbol" pitchFamily="-1" charset="2"/>
                  <a:cs typeface="Symbol" pitchFamily="-1" charset="2"/>
                </a:rPr>
                <a:t>q</a:t>
              </a:r>
              <a:r>
                <a:rPr lang="en-US"/>
                <a:t>) Y – sin(</a:t>
              </a:r>
              <a:r>
                <a:rPr lang="en-US">
                  <a:latin typeface="Symbol" pitchFamily="-1" charset="2"/>
                  <a:ea typeface="Symbol" pitchFamily="-1" charset="2"/>
                  <a:cs typeface="Symbol" pitchFamily="-1" charset="2"/>
                </a:rPr>
                <a:t>q</a:t>
              </a:r>
              <a:r>
                <a:rPr lang="en-US"/>
                <a:t>) Z + y</a:t>
              </a:r>
              <a:r>
                <a:rPr lang="en-US" baseline="-25000"/>
                <a:t>0</a:t>
              </a:r>
            </a:p>
          </p:txBody>
        </p:sp>
        <p:grpSp>
          <p:nvGrpSpPr>
            <p:cNvPr id="32" name="Group 44"/>
            <p:cNvGrpSpPr>
              <a:grpSpLocks/>
            </p:cNvGrpSpPr>
            <p:nvPr/>
          </p:nvGrpSpPr>
          <p:grpSpPr bwMode="auto">
            <a:xfrm>
              <a:off x="4132261" y="4840285"/>
              <a:ext cx="2082799" cy="1335086"/>
              <a:chOff x="4131810" y="4840699"/>
              <a:chExt cx="2083736" cy="1334173"/>
            </a:xfrm>
          </p:grpSpPr>
          <p:sp>
            <p:nvSpPr>
              <p:cNvPr id="38" name="TextBox 15"/>
              <p:cNvSpPr txBox="1">
                <a:spLocks noChangeArrowheads="1"/>
              </p:cNvSpPr>
              <p:nvPr/>
            </p:nvSpPr>
            <p:spPr bwMode="auto">
              <a:xfrm>
                <a:off x="5006005" y="4840699"/>
                <a:ext cx="4990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x = </a:t>
                </a:r>
              </a:p>
            </p:txBody>
          </p:sp>
          <p:sp>
            <p:nvSpPr>
              <p:cNvPr id="39" name="TextBox 16"/>
              <p:cNvSpPr txBox="1">
                <a:spLocks noChangeArrowheads="1"/>
              </p:cNvSpPr>
              <p:nvPr/>
            </p:nvSpPr>
            <p:spPr bwMode="auto">
              <a:xfrm>
                <a:off x="5009958" y="5298215"/>
                <a:ext cx="5118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y = </a:t>
                </a:r>
              </a:p>
            </p:txBody>
          </p:sp>
          <p:grpSp>
            <p:nvGrpSpPr>
              <p:cNvPr id="40" name="Group 43"/>
              <p:cNvGrpSpPr>
                <a:grpSpLocks/>
              </p:cNvGrpSpPr>
              <p:nvPr/>
            </p:nvGrpSpPr>
            <p:grpSpPr bwMode="auto">
              <a:xfrm>
                <a:off x="4131810" y="5170673"/>
                <a:ext cx="2083736" cy="1004199"/>
                <a:chOff x="4131810" y="5170673"/>
                <a:chExt cx="2083736" cy="1004199"/>
              </a:xfrm>
            </p:grpSpPr>
            <p:sp>
              <p:nvSpPr>
                <p:cNvPr id="41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4131810" y="5805540"/>
                  <a:ext cx="208373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/>
                    <a:t>image coordinates</a:t>
                  </a:r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 flipV="1">
                  <a:off x="4883034" y="5606936"/>
                  <a:ext cx="214409" cy="20623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rot="5400000" flipH="1" flipV="1">
                  <a:off x="4618961" y="5368041"/>
                  <a:ext cx="642497" cy="24776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" name="Group 42"/>
            <p:cNvGrpSpPr>
              <a:grpSpLocks/>
            </p:cNvGrpSpPr>
            <p:nvPr/>
          </p:nvGrpSpPr>
          <p:grpSpPr bwMode="auto">
            <a:xfrm>
              <a:off x="5756275" y="4341817"/>
              <a:ext cx="2589213" cy="1001714"/>
              <a:chOff x="5756496" y="4341626"/>
              <a:chExt cx="2589052" cy="1002113"/>
            </a:xfrm>
          </p:grpSpPr>
          <p:sp>
            <p:nvSpPr>
              <p:cNvPr id="34" name="TextBox 18"/>
              <p:cNvSpPr txBox="1">
                <a:spLocks noChangeArrowheads="1"/>
              </p:cNvSpPr>
              <p:nvPr/>
            </p:nvSpPr>
            <p:spPr bwMode="auto">
              <a:xfrm>
                <a:off x="6304755" y="4341626"/>
                <a:ext cx="20407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World coordinates</a:t>
                </a: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rot="10800000" flipV="1">
                <a:off x="5756496" y="4617961"/>
                <a:ext cx="619087" cy="2810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5400000">
                <a:off x="6301626" y="4799911"/>
                <a:ext cx="617784" cy="46987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16200000" flipH="1">
                <a:off x="6957223" y="4934828"/>
                <a:ext cx="617784" cy="1492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TextBox 43"/>
          <p:cNvSpPr txBox="1"/>
          <p:nvPr/>
        </p:nvSpPr>
        <p:spPr>
          <a:xfrm>
            <a:off x="428851" y="3809887"/>
            <a:ext cx="7977965" cy="64633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Given the image, what can we say about X, Y and Z in the pixels that belong</a:t>
            </a:r>
            <a:br>
              <a:rPr lang="en-US" dirty="0" smtClean="0"/>
            </a:br>
            <a:r>
              <a:rPr lang="en-US" dirty="0" smtClean="0"/>
              <a:t>to an horizontal 3D edge?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From edges to surface constraints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457200" y="1081088"/>
            <a:ext cx="8229600" cy="658812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What happens where there are no edges?</a:t>
            </a:r>
          </a:p>
        </p:txBody>
      </p:sp>
      <p:pic>
        <p:nvPicPr>
          <p:cNvPr id="75780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3075" y="2470150"/>
            <a:ext cx="1485900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2508250" y="2767013"/>
            <a:ext cx="165100" cy="714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584450" y="2555875"/>
            <a:ext cx="590550" cy="244475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3" name="TextBox 29"/>
          <p:cNvSpPr txBox="1">
            <a:spLocks noChangeArrowheads="1"/>
          </p:cNvSpPr>
          <p:nvPr/>
        </p:nvSpPr>
        <p:spPr bwMode="auto">
          <a:xfrm>
            <a:off x="3238500" y="23050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413" y="3567113"/>
            <a:ext cx="2617787" cy="16621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178300" y="3143250"/>
            <a:ext cx="3046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Assumption of planar faces: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815436" y="5938528"/>
            <a:ext cx="51892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Information has to be propagated from</a:t>
            </a:r>
            <a:r>
              <a:rPr lang="en-US" dirty="0" smtClean="0"/>
              <a:t> the </a:t>
            </a:r>
            <a:r>
              <a:rPr lang="en-US" dirty="0"/>
              <a:t>edges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inference scheme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457200" y="1081088"/>
            <a:ext cx="8229600" cy="752475"/>
          </a:xfrm>
        </p:spPr>
        <p:txBody>
          <a:bodyPr/>
          <a:lstStyle/>
          <a:p>
            <a:pPr>
              <a:buFont typeface="Arial" pitchFamily="-1" charset="0"/>
              <a:buNone/>
            </a:pPr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All the constraints are linear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8" y="3863975"/>
            <a:ext cx="2617787" cy="16621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680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4075" y="3263900"/>
            <a:ext cx="1697038" cy="43180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pic>
        <p:nvPicPr>
          <p:cNvPr id="7680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975" y="2593975"/>
            <a:ext cx="2909888" cy="52705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sp>
        <p:nvSpPr>
          <p:cNvPr id="76807" name="TextBox 6"/>
          <p:cNvSpPr txBox="1">
            <a:spLocks noChangeArrowheads="1"/>
          </p:cNvSpPr>
          <p:nvPr/>
        </p:nvSpPr>
        <p:spPr bwMode="auto">
          <a:xfrm>
            <a:off x="768350" y="2030413"/>
            <a:ext cx="1190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Y</a:t>
            </a:r>
            <a:r>
              <a:rPr lang="en-US"/>
              <a:t>(x,y) = 0</a:t>
            </a:r>
          </a:p>
        </p:txBody>
      </p:sp>
      <p:sp>
        <p:nvSpPr>
          <p:cNvPr id="76808" name="Rectangle 7"/>
          <p:cNvSpPr>
            <a:spLocks noChangeArrowheads="1"/>
          </p:cNvSpPr>
          <p:nvPr/>
        </p:nvSpPr>
        <p:spPr bwMode="auto">
          <a:xfrm>
            <a:off x="4192549" y="2012417"/>
            <a:ext cx="3457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if (</a:t>
            </a:r>
            <a:r>
              <a:rPr lang="en-US" dirty="0" err="1"/>
              <a:t>x,y</a:t>
            </a:r>
            <a:r>
              <a:rPr lang="en-US" dirty="0"/>
              <a:t>) belongs to a ground pixel</a:t>
            </a:r>
          </a:p>
        </p:txBody>
      </p:sp>
      <p:sp>
        <p:nvSpPr>
          <p:cNvPr id="76809" name="Rectangle 8"/>
          <p:cNvSpPr>
            <a:spLocks noChangeArrowheads="1"/>
          </p:cNvSpPr>
          <p:nvPr/>
        </p:nvSpPr>
        <p:spPr bwMode="auto">
          <a:xfrm>
            <a:off x="4175435" y="2647992"/>
            <a:ext cx="3506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if (</a:t>
            </a:r>
            <a:r>
              <a:rPr lang="en-US" dirty="0" err="1"/>
              <a:t>x,y</a:t>
            </a:r>
            <a:r>
              <a:rPr lang="en-US" dirty="0"/>
              <a:t>) belongs to a vertical edge</a:t>
            </a:r>
          </a:p>
        </p:txBody>
      </p:sp>
      <p:sp>
        <p:nvSpPr>
          <p:cNvPr id="76810" name="Rectangle 9"/>
          <p:cNvSpPr>
            <a:spLocks noChangeArrowheads="1"/>
          </p:cNvSpPr>
          <p:nvPr/>
        </p:nvSpPr>
        <p:spPr bwMode="auto">
          <a:xfrm>
            <a:off x="4175125" y="3244850"/>
            <a:ext cx="390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if (x,y) belongs to an horizontal edge</a:t>
            </a:r>
          </a:p>
        </p:txBody>
      </p:sp>
      <p:sp>
        <p:nvSpPr>
          <p:cNvPr id="76811" name="Rectangle 10"/>
          <p:cNvSpPr>
            <a:spLocks noChangeArrowheads="1"/>
          </p:cNvSpPr>
          <p:nvPr/>
        </p:nvSpPr>
        <p:spPr bwMode="auto">
          <a:xfrm>
            <a:off x="4207494" y="3995569"/>
            <a:ext cx="26481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if (</a:t>
            </a:r>
            <a:r>
              <a:rPr lang="en-US" dirty="0" err="1"/>
              <a:t>x,y</a:t>
            </a:r>
            <a:r>
              <a:rPr lang="en-US" dirty="0"/>
              <a:t>) is not</a:t>
            </a:r>
            <a:r>
              <a:rPr lang="en-US" dirty="0" smtClean="0"/>
              <a:t> on an </a:t>
            </a:r>
            <a:r>
              <a:rPr lang="en-US" dirty="0"/>
              <a:t>edge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310606" y="6098927"/>
            <a:ext cx="6293243" cy="5972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-1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" charset="-128"/>
                <a:cs typeface="ＭＳ Ｐゴシック" pitchFamily="-1" charset="-128"/>
              </a:rPr>
              <a:t>A similar set of constraints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" charset="-128"/>
                <a:cs typeface="ＭＳ Ｐゴシック" pitchFamily="-1" charset="-128"/>
              </a:rPr>
              <a:t> could be derived for Z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Discrete approximation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1088"/>
            <a:ext cx="8229600" cy="1211262"/>
          </a:xfrm>
        </p:spPr>
        <p:txBody>
          <a:bodyPr/>
          <a:lstStyle/>
          <a:p>
            <a:pPr>
              <a:buFont typeface="Arial" pitchFamily="-1" charset="0"/>
              <a:buNone/>
            </a:pP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We can transform every differential constrain into a discrete linear constraint on </a:t>
            </a:r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Y(x,y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) </a:t>
            </a:r>
          </a:p>
        </p:txBody>
      </p:sp>
      <p:sp>
        <p:nvSpPr>
          <p:cNvPr id="77828" name="TextBox 3"/>
          <p:cNvSpPr txBox="1">
            <a:spLocks noChangeArrowheads="1"/>
          </p:cNvSpPr>
          <p:nvPr/>
        </p:nvSpPr>
        <p:spPr bwMode="auto">
          <a:xfrm>
            <a:off x="206375" y="2816225"/>
            <a:ext cx="78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Y(x,y) </a:t>
            </a:r>
          </a:p>
        </p:txBody>
      </p:sp>
      <p:pic>
        <p:nvPicPr>
          <p:cNvPr id="77829" name="Picture 21"/>
          <p:cNvPicPr>
            <a:picLocks noChangeAspect="1"/>
          </p:cNvPicPr>
          <p:nvPr/>
        </p:nvPicPr>
        <p:blipFill>
          <a:blip r:embed="rId2"/>
          <a:srcRect l="22002" t="7384" r="18492" b="11105"/>
          <a:stretch>
            <a:fillRect/>
          </a:stretch>
        </p:blipFill>
        <p:spPr bwMode="auto">
          <a:xfrm>
            <a:off x="1190625" y="2822575"/>
            <a:ext cx="21336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93800" y="2824163"/>
          <a:ext cx="2127250" cy="2209800"/>
        </p:xfrm>
        <a:graphic>
          <a:graphicData uri="http://schemas.openxmlformats.org/drawingml/2006/table">
            <a:tbl>
              <a:tblPr/>
              <a:tblGrid>
                <a:gridCol w="266700"/>
                <a:gridCol w="265113"/>
                <a:gridCol w="266700"/>
                <a:gridCol w="265112"/>
                <a:gridCol w="266700"/>
                <a:gridCol w="265113"/>
                <a:gridCol w="266700"/>
                <a:gridCol w="265112"/>
              </a:tblGrid>
              <a:tr h="2762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111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115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113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111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112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111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112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111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135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138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137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139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145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146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149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147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163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168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188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196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206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202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206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207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180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184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206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219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202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200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195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193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189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193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214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216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104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79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83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77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191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201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217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220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103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59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60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68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195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205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216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222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113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68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69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83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199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203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223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228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108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68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71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77</a:t>
                      </a:r>
                    </a:p>
                  </a:txBody>
                  <a:tcPr marL="10160" marR="10160" marT="1016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26288" y="2954338"/>
          <a:ext cx="876300" cy="365760"/>
        </p:xfrm>
        <a:graphic>
          <a:graphicData uri="http://schemas.openxmlformats.org/drawingml/2006/table">
            <a:tbl>
              <a:tblPr/>
              <a:tblGrid>
                <a:gridCol w="438150"/>
                <a:gridCol w="438150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029450" y="4638675"/>
          <a:ext cx="1081088" cy="1081089"/>
        </p:xfrm>
        <a:graphic>
          <a:graphicData uri="http://schemas.openxmlformats.org/drawingml/2006/table">
            <a:tbl>
              <a:tblPr/>
              <a:tblGrid>
                <a:gridCol w="360363"/>
                <a:gridCol w="360362"/>
                <a:gridCol w="360363"/>
              </a:tblGrid>
              <a:tr h="3349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-1</a:t>
                      </a:r>
                    </a:p>
                  </a:txBody>
                  <a:tcPr marL="64535" marR="64535" marT="32268" marB="322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</a:p>
                  </a:txBody>
                  <a:tcPr marL="64535" marR="64535" marT="32268" marB="322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</a:t>
                      </a:r>
                    </a:p>
                  </a:txBody>
                  <a:tcPr marL="64535" marR="64535" marT="32268" marB="322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-2</a:t>
                      </a:r>
                    </a:p>
                  </a:txBody>
                  <a:tcPr marL="64535" marR="64535" marT="32268" marB="322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</a:p>
                  </a:txBody>
                  <a:tcPr marL="64535" marR="64535" marT="32268" marB="322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2</a:t>
                      </a:r>
                    </a:p>
                  </a:txBody>
                  <a:tcPr marL="64535" marR="64535" marT="32268" marB="322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-1</a:t>
                      </a:r>
                    </a:p>
                  </a:txBody>
                  <a:tcPr marL="64535" marR="64535" marT="32268" marB="322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</a:p>
                  </a:txBody>
                  <a:tcPr marL="64535" marR="64535" marT="32268" marB="322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</a:t>
                      </a:r>
                    </a:p>
                  </a:txBody>
                  <a:tcPr marL="64535" marR="64535" marT="32268" marB="3226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48050" y="3790950"/>
            <a:ext cx="55514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 slightly better approximation</a:t>
            </a:r>
          </a:p>
          <a:p>
            <a:r>
              <a:rPr lang="en-US" sz="1200"/>
              <a:t>(it is symmetric, and it averages horizontal derivatives over 3 vertical locations)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022725" y="2776538"/>
            <a:ext cx="2571750" cy="674687"/>
            <a:chOff x="4022376" y="2776924"/>
            <a:chExt cx="2572165" cy="674115"/>
          </a:xfrm>
        </p:grpSpPr>
        <p:sp>
          <p:nvSpPr>
            <p:cNvPr id="77941" name="TextBox 11"/>
            <p:cNvSpPr txBox="1">
              <a:spLocks noChangeArrowheads="1"/>
            </p:cNvSpPr>
            <p:nvPr/>
          </p:nvSpPr>
          <p:spPr bwMode="auto">
            <a:xfrm>
              <a:off x="4022376" y="2776924"/>
              <a:ext cx="4667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dY</a:t>
              </a:r>
            </a:p>
          </p:txBody>
        </p:sp>
        <p:sp>
          <p:nvSpPr>
            <p:cNvPr id="77942" name="TextBox 12"/>
            <p:cNvSpPr txBox="1">
              <a:spLocks noChangeArrowheads="1"/>
            </p:cNvSpPr>
            <p:nvPr/>
          </p:nvSpPr>
          <p:spPr bwMode="auto">
            <a:xfrm>
              <a:off x="4045911" y="3081707"/>
              <a:ext cx="4284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dx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4060482" y="3133808"/>
              <a:ext cx="379474" cy="793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944" name="TextBox 15"/>
            <p:cNvSpPr txBox="1">
              <a:spLocks noChangeArrowheads="1"/>
            </p:cNvSpPr>
            <p:nvPr/>
          </p:nvSpPr>
          <p:spPr bwMode="auto">
            <a:xfrm>
              <a:off x="4483303" y="2948112"/>
              <a:ext cx="21112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≈ Y(x,y) – Y(x-1,y)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Discrete approximation</a:t>
            </a:r>
          </a:p>
        </p:txBody>
      </p:sp>
      <p:sp>
        <p:nvSpPr>
          <p:cNvPr id="78851" name="TextBox 3"/>
          <p:cNvSpPr txBox="1">
            <a:spLocks noChangeArrowheads="1"/>
          </p:cNvSpPr>
          <p:nvPr/>
        </p:nvSpPr>
        <p:spPr bwMode="auto">
          <a:xfrm>
            <a:off x="138113" y="1733550"/>
            <a:ext cx="787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Y(x,y) </a:t>
            </a:r>
          </a:p>
        </p:txBody>
      </p:sp>
      <p:sp>
        <p:nvSpPr>
          <p:cNvPr id="78852" name="TextBox 23"/>
          <p:cNvSpPr txBox="1">
            <a:spLocks noChangeArrowheads="1"/>
          </p:cNvSpPr>
          <p:nvPr/>
        </p:nvSpPr>
        <p:spPr bwMode="auto">
          <a:xfrm>
            <a:off x="134938" y="998538"/>
            <a:ext cx="5316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Transform the “image” Y(x,y) into a column vector: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430463" y="2387600"/>
            <a:ext cx="355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998538" y="1693863"/>
          <a:ext cx="1355725" cy="1390652"/>
        </p:xfrm>
        <a:graphic>
          <a:graphicData uri="http://schemas.openxmlformats.org/drawingml/2006/table">
            <a:tbl>
              <a:tblPr/>
              <a:tblGrid>
                <a:gridCol w="339725"/>
                <a:gridCol w="338137"/>
                <a:gridCol w="338138"/>
                <a:gridCol w="339725"/>
              </a:tblGrid>
              <a:tr h="3476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2878138" y="1633538"/>
          <a:ext cx="254000" cy="4389120"/>
        </p:xfrm>
        <a:graphic>
          <a:graphicData uri="http://schemas.openxmlformats.org/drawingml/2006/table">
            <a:tbl>
              <a:tblPr/>
              <a:tblGrid>
                <a:gridCol w="254000"/>
              </a:tblGrid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8483600" y="2319338"/>
          <a:ext cx="254000" cy="4389120"/>
        </p:xfrm>
        <a:graphic>
          <a:graphicData uri="http://schemas.openxmlformats.org/drawingml/2006/table">
            <a:tbl>
              <a:tblPr/>
              <a:tblGrid>
                <a:gridCol w="254000"/>
              </a:tblGrid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3802063" y="2311400"/>
          <a:ext cx="4579937" cy="279400"/>
        </p:xfrm>
        <a:graphic>
          <a:graphicData uri="http://schemas.openxmlformats.org/drawingml/2006/table">
            <a:tbl>
              <a:tblPr/>
              <a:tblGrid>
                <a:gridCol w="285750"/>
                <a:gridCol w="285750"/>
                <a:gridCol w="287337"/>
                <a:gridCol w="285750"/>
                <a:gridCol w="285750"/>
                <a:gridCol w="287338"/>
                <a:gridCol w="285750"/>
                <a:gridCol w="285750"/>
                <a:gridCol w="287337"/>
                <a:gridCol w="285750"/>
                <a:gridCol w="285750"/>
                <a:gridCol w="287338"/>
                <a:gridCol w="285750"/>
                <a:gridCol w="285750"/>
                <a:gridCol w="287337"/>
                <a:gridCol w="285750"/>
              </a:tblGrid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-1" charset="0"/>
                          <a:ea typeface="ＭＳ Ｐゴシック" pitchFamily="-1" charset="-128"/>
                          <a:cs typeface="ＭＳ Ｐゴシック" pitchFamily="-1" charset="-128"/>
                        </a:rPr>
                        <a:t>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8989" name="TextBox 37"/>
          <p:cNvSpPr txBox="1">
            <a:spLocks noChangeArrowheads="1"/>
          </p:cNvSpPr>
          <p:nvPr/>
        </p:nvSpPr>
        <p:spPr bwMode="auto">
          <a:xfrm>
            <a:off x="957263" y="2700338"/>
            <a:ext cx="393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x=0</a:t>
            </a:r>
            <a:br>
              <a:rPr lang="en-US" sz="1000"/>
            </a:br>
            <a:r>
              <a:rPr lang="en-US" sz="1000"/>
              <a:t>y=0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717925" y="1169988"/>
            <a:ext cx="4398963" cy="1054100"/>
            <a:chOff x="3717575" y="1170000"/>
            <a:chExt cx="4398649" cy="1053372"/>
          </a:xfrm>
        </p:grpSpPr>
        <p:sp>
          <p:nvSpPr>
            <p:cNvPr id="78991" name="TextBox 18"/>
            <p:cNvSpPr txBox="1">
              <a:spLocks noChangeArrowheads="1"/>
            </p:cNvSpPr>
            <p:nvPr/>
          </p:nvSpPr>
          <p:spPr bwMode="auto">
            <a:xfrm>
              <a:off x="3717575" y="1549257"/>
              <a:ext cx="4667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dY</a:t>
              </a:r>
            </a:p>
          </p:txBody>
        </p:sp>
        <p:sp>
          <p:nvSpPr>
            <p:cNvPr id="78992" name="TextBox 19"/>
            <p:cNvSpPr txBox="1">
              <a:spLocks noChangeArrowheads="1"/>
            </p:cNvSpPr>
            <p:nvPr/>
          </p:nvSpPr>
          <p:spPr bwMode="auto">
            <a:xfrm>
              <a:off x="3741110" y="1854040"/>
              <a:ext cx="4284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dx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3755672" y="1906091"/>
              <a:ext cx="379386" cy="793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994" name="TextBox 21"/>
            <p:cNvSpPr txBox="1">
              <a:spLocks noChangeArrowheads="1"/>
            </p:cNvSpPr>
            <p:nvPr/>
          </p:nvSpPr>
          <p:spPr bwMode="auto">
            <a:xfrm>
              <a:off x="4178502" y="1720445"/>
              <a:ext cx="39377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≈ Y(x,y) – Y(x-1,y) = Y(2,2) – Y(1,2)= </a:t>
              </a:r>
            </a:p>
          </p:txBody>
        </p:sp>
        <p:sp>
          <p:nvSpPr>
            <p:cNvPr id="78995" name="Rectangle 39"/>
            <p:cNvSpPr>
              <a:spLocks noChangeArrowheads="1"/>
            </p:cNvSpPr>
            <p:nvPr/>
          </p:nvSpPr>
          <p:spPr bwMode="auto">
            <a:xfrm>
              <a:off x="5772604" y="1170000"/>
              <a:ext cx="10701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x=2, y=2 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5400000">
              <a:off x="6090794" y="1680821"/>
              <a:ext cx="24589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 simple inference scheme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692775" y="1135063"/>
          <a:ext cx="254000" cy="3413760"/>
        </p:xfrm>
        <a:graphic>
          <a:graphicData uri="http://schemas.openxmlformats.org/drawingml/2006/table">
            <a:tbl>
              <a:tblPr/>
              <a:tblGrid>
                <a:gridCol w="254000"/>
              </a:tblGrid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39950" y="1144588"/>
          <a:ext cx="3337560" cy="5334000"/>
        </p:xfrm>
        <a:graphic>
          <a:graphicData uri="http://schemas.openxmlformats.org/drawingml/2006/table">
            <a:tbl>
              <a:tblPr/>
              <a:tblGrid>
                <a:gridCol w="209550"/>
                <a:gridCol w="208280"/>
                <a:gridCol w="208280"/>
                <a:gridCol w="208280"/>
                <a:gridCol w="208280"/>
                <a:gridCol w="209550"/>
                <a:gridCol w="208280"/>
                <a:gridCol w="208280"/>
                <a:gridCol w="208280"/>
                <a:gridCol w="208280"/>
                <a:gridCol w="209550"/>
                <a:gridCol w="208280"/>
                <a:gridCol w="208280"/>
                <a:gridCol w="208280"/>
                <a:gridCol w="208280"/>
                <a:gridCol w="209550"/>
              </a:tblGrid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80355" name="TextBox 6"/>
          <p:cNvSpPr txBox="1">
            <a:spLocks noChangeArrowheads="1"/>
          </p:cNvSpPr>
          <p:nvPr/>
        </p:nvSpPr>
        <p:spPr bwMode="auto">
          <a:xfrm>
            <a:off x="6062663" y="1127125"/>
            <a:ext cx="319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=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557963" y="1135063"/>
          <a:ext cx="233362" cy="5334000"/>
        </p:xfrm>
        <a:graphic>
          <a:graphicData uri="http://schemas.openxmlformats.org/drawingml/2006/table">
            <a:tbl>
              <a:tblPr/>
              <a:tblGrid>
                <a:gridCol w="233362"/>
              </a:tblGrid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93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80410" name="TextBox 8"/>
          <p:cNvSpPr txBox="1">
            <a:spLocks noChangeArrowheads="1"/>
          </p:cNvSpPr>
          <p:nvPr/>
        </p:nvSpPr>
        <p:spPr bwMode="auto">
          <a:xfrm>
            <a:off x="7115175" y="2770188"/>
            <a:ext cx="939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 Y = </a:t>
            </a:r>
            <a:r>
              <a:rPr lang="en-US" dirty="0" err="1"/>
              <a:t>b</a:t>
            </a:r>
            <a:endParaRPr lang="en-US" dirty="0"/>
          </a:p>
        </p:txBody>
      </p:sp>
      <p:sp>
        <p:nvSpPr>
          <p:cNvPr id="80411" name="TextBox 9"/>
          <p:cNvSpPr txBox="1">
            <a:spLocks noChangeArrowheads="1"/>
          </p:cNvSpPr>
          <p:nvPr/>
        </p:nvSpPr>
        <p:spPr bwMode="auto">
          <a:xfrm>
            <a:off x="-69850" y="1892300"/>
            <a:ext cx="2084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Constraint weights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936750" y="2100263"/>
            <a:ext cx="214313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413" name="Rectangle 12"/>
          <p:cNvSpPr>
            <a:spLocks noChangeArrowheads="1"/>
          </p:cNvSpPr>
          <p:nvPr/>
        </p:nvSpPr>
        <p:spPr bwMode="auto">
          <a:xfrm>
            <a:off x="5656263" y="782638"/>
            <a:ext cx="338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80414" name="Rectangle 13"/>
          <p:cNvSpPr>
            <a:spLocks noChangeArrowheads="1"/>
          </p:cNvSpPr>
          <p:nvPr/>
        </p:nvSpPr>
        <p:spPr bwMode="auto">
          <a:xfrm>
            <a:off x="6532563" y="782638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80415" name="TextBox 14"/>
          <p:cNvSpPr txBox="1">
            <a:spLocks noChangeArrowheads="1"/>
          </p:cNvSpPr>
          <p:nvPr/>
        </p:nvSpPr>
        <p:spPr bwMode="auto">
          <a:xfrm>
            <a:off x="7138988" y="3268663"/>
            <a:ext cx="1717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Y = (A</a:t>
            </a:r>
            <a:r>
              <a:rPr lang="en-US" baseline="30000" dirty="0"/>
              <a:t>T</a:t>
            </a:r>
            <a:r>
              <a:rPr lang="en-US" dirty="0"/>
              <a:t>A)</a:t>
            </a:r>
            <a:r>
              <a:rPr lang="en-US" baseline="30000" dirty="0"/>
              <a:t>-1</a:t>
            </a:r>
            <a:r>
              <a:rPr lang="en-US" dirty="0"/>
              <a:t> </a:t>
            </a:r>
            <a:r>
              <a:rPr lang="en-US" dirty="0" err="1"/>
              <a:t>A</a:t>
            </a:r>
            <a:r>
              <a:rPr lang="en-US" baseline="30000" dirty="0" err="1"/>
              <a:t>T</a:t>
            </a:r>
            <a:r>
              <a:rPr lang="en-US" dirty="0" err="1"/>
              <a:t>b</a:t>
            </a:r>
            <a:endParaRPr lang="en-US" dirty="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53" y="5775052"/>
            <a:ext cx="2557099" cy="463152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247414" y="5096340"/>
            <a:ext cx="1954568" cy="1195744"/>
            <a:chOff x="247414" y="5096340"/>
            <a:chExt cx="1954568" cy="1195744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890690" y="5096340"/>
              <a:ext cx="1311292" cy="7339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247414" y="5764307"/>
              <a:ext cx="1146350" cy="52777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70905" y="5079847"/>
            <a:ext cx="5084525" cy="1183214"/>
            <a:chOff x="1570905" y="5079847"/>
            <a:chExt cx="5084525" cy="1183214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2342184" y="5079847"/>
              <a:ext cx="4313246" cy="7916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1570905" y="5735284"/>
              <a:ext cx="1439295" cy="527777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10" grpId="0"/>
      <p:bldP spid="804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Results</a:t>
            </a:r>
          </a:p>
        </p:txBody>
      </p:sp>
      <p:pic>
        <p:nvPicPr>
          <p:cNvPr id="8090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" y="2862263"/>
            <a:ext cx="1825625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5722938" y="85725"/>
            <a:ext cx="3335337" cy="2216150"/>
            <a:chOff x="5722938" y="85725"/>
            <a:chExt cx="3335337" cy="2216150"/>
          </a:xfrm>
        </p:grpSpPr>
        <p:pic>
          <p:nvPicPr>
            <p:cNvPr id="80899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22938" y="85725"/>
              <a:ext cx="3335337" cy="221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8" name="TextBox 13"/>
            <p:cNvSpPr txBox="1">
              <a:spLocks noChangeArrowheads="1"/>
            </p:cNvSpPr>
            <p:nvPr/>
          </p:nvSpPr>
          <p:spPr bwMode="auto">
            <a:xfrm>
              <a:off x="8566150" y="127000"/>
              <a:ext cx="3381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35638" y="2352675"/>
            <a:ext cx="3213100" cy="2214563"/>
            <a:chOff x="5735638" y="2352675"/>
            <a:chExt cx="3213100" cy="2214563"/>
          </a:xfrm>
        </p:grpSpPr>
        <p:pic>
          <p:nvPicPr>
            <p:cNvPr id="80900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35638" y="2352675"/>
              <a:ext cx="3213100" cy="2214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9" name="TextBox 14"/>
            <p:cNvSpPr txBox="1">
              <a:spLocks noChangeArrowheads="1"/>
            </p:cNvSpPr>
            <p:nvPr/>
          </p:nvSpPr>
          <p:spPr bwMode="auto">
            <a:xfrm>
              <a:off x="8601075" y="2392363"/>
              <a:ext cx="3381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Y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41988" y="4567238"/>
            <a:ext cx="3206750" cy="2251075"/>
            <a:chOff x="5741988" y="4567238"/>
            <a:chExt cx="3206750" cy="2251075"/>
          </a:xfrm>
        </p:grpSpPr>
        <p:pic>
          <p:nvPicPr>
            <p:cNvPr id="80901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41988" y="4567238"/>
              <a:ext cx="3206750" cy="225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10" name="TextBox 15"/>
            <p:cNvSpPr txBox="1">
              <a:spLocks noChangeArrowheads="1"/>
            </p:cNvSpPr>
            <p:nvPr/>
          </p:nvSpPr>
          <p:spPr bwMode="auto">
            <a:xfrm>
              <a:off x="8601075" y="4703763"/>
              <a:ext cx="3381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11350" y="2540000"/>
            <a:ext cx="1704975" cy="1563688"/>
            <a:chOff x="1911350" y="2540000"/>
            <a:chExt cx="1704975" cy="1563688"/>
          </a:xfrm>
        </p:grpSpPr>
        <p:pic>
          <p:nvPicPr>
            <p:cNvPr id="80905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11350" y="2924175"/>
              <a:ext cx="1704975" cy="1179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11" name="TextBox 16"/>
            <p:cNvSpPr txBox="1">
              <a:spLocks noChangeArrowheads="1"/>
            </p:cNvSpPr>
            <p:nvPr/>
          </p:nvSpPr>
          <p:spPr bwMode="auto">
            <a:xfrm>
              <a:off x="1916113" y="2540000"/>
              <a:ext cx="16097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Edge </a:t>
              </a:r>
              <a:r>
                <a:rPr lang="en-US" dirty="0" err="1"/>
                <a:t>normals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17900" y="752475"/>
            <a:ext cx="2314575" cy="5922963"/>
            <a:chOff x="3517900" y="752475"/>
            <a:chExt cx="2314575" cy="5922963"/>
          </a:xfrm>
        </p:grpSpPr>
        <p:pic>
          <p:nvPicPr>
            <p:cNvPr id="80903" name="Picture 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03650" y="2533650"/>
              <a:ext cx="1684338" cy="1160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4" name="Picture 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98888" y="1063625"/>
              <a:ext cx="1658937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6" name="Picture 1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808413" y="4003675"/>
              <a:ext cx="1731962" cy="119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7" name="Picture 1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811588" y="5483225"/>
              <a:ext cx="1725612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12" name="TextBox 17"/>
            <p:cNvSpPr txBox="1">
              <a:spLocks noChangeArrowheads="1"/>
            </p:cNvSpPr>
            <p:nvPr/>
          </p:nvSpPr>
          <p:spPr bwMode="auto">
            <a:xfrm>
              <a:off x="3835400" y="752475"/>
              <a:ext cx="16224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Edge strength</a:t>
              </a:r>
            </a:p>
          </p:txBody>
        </p:sp>
        <p:sp>
          <p:nvSpPr>
            <p:cNvPr id="80913" name="TextBox 18"/>
            <p:cNvSpPr txBox="1">
              <a:spLocks noChangeArrowheads="1"/>
            </p:cNvSpPr>
            <p:nvPr/>
          </p:nvSpPr>
          <p:spPr bwMode="auto">
            <a:xfrm>
              <a:off x="3830638" y="2174875"/>
              <a:ext cx="16224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3D orientation</a:t>
              </a:r>
            </a:p>
          </p:txBody>
        </p:sp>
        <p:sp>
          <p:nvSpPr>
            <p:cNvPr id="80914" name="TextBox 19"/>
            <p:cNvSpPr txBox="1">
              <a:spLocks noChangeArrowheads="1"/>
            </p:cNvSpPr>
            <p:nvPr/>
          </p:nvSpPr>
          <p:spPr bwMode="auto">
            <a:xfrm>
              <a:off x="3517900" y="5127625"/>
              <a:ext cx="23145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Depth discontinuities</a:t>
              </a:r>
            </a:p>
          </p:txBody>
        </p:sp>
        <p:sp>
          <p:nvSpPr>
            <p:cNvPr id="80915" name="TextBox 20"/>
            <p:cNvSpPr txBox="1">
              <a:spLocks noChangeArrowheads="1"/>
            </p:cNvSpPr>
            <p:nvPr/>
          </p:nvSpPr>
          <p:spPr bwMode="auto">
            <a:xfrm>
              <a:off x="3841750" y="3690938"/>
              <a:ext cx="16732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Contact edges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r="55272"/>
          <a:stretch>
            <a:fillRect/>
          </a:stretch>
        </p:blipFill>
        <p:spPr bwMode="auto">
          <a:xfrm>
            <a:off x="273050" y="2122488"/>
            <a:ext cx="3852863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Changing view point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47687" t="51340"/>
          <a:stretch>
            <a:fillRect/>
          </a:stretch>
        </p:blipFill>
        <p:spPr bwMode="auto">
          <a:xfrm>
            <a:off x="4495800" y="4591050"/>
            <a:ext cx="4506913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603250"/>
            <a:ext cx="18256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TextBox 5"/>
          <p:cNvSpPr txBox="1">
            <a:spLocks noChangeArrowheads="1"/>
          </p:cNvSpPr>
          <p:nvPr/>
        </p:nvSpPr>
        <p:spPr bwMode="auto">
          <a:xfrm>
            <a:off x="682625" y="242888"/>
            <a:ext cx="696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81927" name="TextBox 6"/>
          <p:cNvSpPr txBox="1">
            <a:spLocks noChangeArrowheads="1"/>
          </p:cNvSpPr>
          <p:nvPr/>
        </p:nvSpPr>
        <p:spPr bwMode="auto">
          <a:xfrm>
            <a:off x="285750" y="2143125"/>
            <a:ext cx="1916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view points: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47687" b="48729"/>
          <a:stretch>
            <a:fillRect/>
          </a:stretch>
        </p:blipFill>
        <p:spPr bwMode="auto">
          <a:xfrm>
            <a:off x="4538663" y="1381125"/>
            <a:ext cx="4505325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890588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Violations of simple world assumptions</a:t>
            </a:r>
          </a:p>
        </p:txBody>
      </p:sp>
      <p:pic>
        <p:nvPicPr>
          <p:cNvPr id="8499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1255713"/>
            <a:ext cx="91821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375" y="5875338"/>
            <a:ext cx="4111625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13375"/>
            <a:ext cx="48069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L20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72" y="771732"/>
            <a:ext cx="6086268" cy="608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5878"/>
          </a:xfrm>
        </p:spPr>
        <p:txBody>
          <a:bodyPr/>
          <a:lstStyle/>
          <a:p>
            <a:r>
              <a:rPr lang="en-US" dirty="0" smtClean="0"/>
              <a:t>30 years ago…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890588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Violations of simple world assumptions</a:t>
            </a:r>
          </a:p>
        </p:txBody>
      </p:sp>
      <p:pic>
        <p:nvPicPr>
          <p:cNvPr id="82947" name="Picture 4"/>
          <p:cNvPicPr>
            <a:picLocks noChangeAspect="1"/>
          </p:cNvPicPr>
          <p:nvPr/>
        </p:nvPicPr>
        <p:blipFill>
          <a:blip r:embed="rId2"/>
          <a:srcRect r="44211"/>
          <a:stretch>
            <a:fillRect/>
          </a:stretch>
        </p:blipFill>
        <p:spPr bwMode="auto">
          <a:xfrm>
            <a:off x="4021138" y="1593850"/>
            <a:ext cx="5122862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Box 5"/>
          <p:cNvSpPr txBox="1">
            <a:spLocks noChangeArrowheads="1"/>
          </p:cNvSpPr>
          <p:nvPr/>
        </p:nvSpPr>
        <p:spPr bwMode="auto">
          <a:xfrm>
            <a:off x="368300" y="2940050"/>
            <a:ext cx="353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Shading is due to painted stripes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890588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Violations of simple world assumptions</a:t>
            </a:r>
          </a:p>
        </p:txBody>
      </p:sp>
      <p:pic>
        <p:nvPicPr>
          <p:cNvPr id="83971" name="Picture 4"/>
          <p:cNvPicPr>
            <a:picLocks noChangeAspect="1"/>
          </p:cNvPicPr>
          <p:nvPr/>
        </p:nvPicPr>
        <p:blipFill>
          <a:blip r:embed="rId2"/>
          <a:srcRect l="49434" r="1814"/>
          <a:stretch>
            <a:fillRect/>
          </a:stretch>
        </p:blipFill>
        <p:spPr bwMode="auto">
          <a:xfrm>
            <a:off x="0" y="1641475"/>
            <a:ext cx="447675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5032375" y="3340100"/>
            <a:ext cx="3187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Shading is due to illumination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Impossible steps</a:t>
            </a:r>
          </a:p>
        </p:txBody>
      </p:sp>
      <p:pic>
        <p:nvPicPr>
          <p:cNvPr id="8601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9950" y="1339850"/>
            <a:ext cx="48641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Impossible steps</a:t>
            </a:r>
          </a:p>
        </p:txBody>
      </p:sp>
      <p:pic>
        <p:nvPicPr>
          <p:cNvPr id="8704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5587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22563"/>
            <a:ext cx="915670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892175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Problem set 1</a:t>
            </a:r>
            <a:br>
              <a:rPr lang="en-US" dirty="0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The “one week” vision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15 years ago…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3079" t="5048" b="8725"/>
          <a:stretch>
            <a:fillRect/>
          </a:stretch>
        </p:blipFill>
        <p:spPr bwMode="auto">
          <a:xfrm>
            <a:off x="2626453" y="2160974"/>
            <a:ext cx="319722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/>
          <a:srcRect l="3079" t="5048" b="8725"/>
          <a:stretch>
            <a:fillRect/>
          </a:stretch>
        </p:blipFill>
        <p:spPr bwMode="auto">
          <a:xfrm>
            <a:off x="457200" y="381000"/>
            <a:ext cx="319722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4"/>
          <a:srcRect l="17241"/>
          <a:stretch>
            <a:fillRect/>
          </a:stretch>
        </p:blipFill>
        <p:spPr bwMode="auto">
          <a:xfrm>
            <a:off x="5387975" y="0"/>
            <a:ext cx="502920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43363" y="3068638"/>
            <a:ext cx="48736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1763" y="3914775"/>
            <a:ext cx="3851275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+mn-ea"/>
                <a:cs typeface="+mn-cs"/>
              </a:rPr>
              <a:t> The representation and matching of pictorial structures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+mn-ea"/>
                <a:cs typeface="+mn-cs"/>
              </a:rPr>
              <a:t>Fischler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+mn-ea"/>
                <a:cs typeface="+mn-cs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+mn-ea"/>
                <a:cs typeface="+mn-cs"/>
              </a:rPr>
              <a:t>Elschlager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+mn-ea"/>
                <a:cs typeface="+mn-cs"/>
              </a:rPr>
              <a:t> (1973). 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+mn-ea"/>
                <a:cs typeface="+mn-cs"/>
              </a:rPr>
              <a:t> Face recognition using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+mn-ea"/>
                <a:cs typeface="+mn-cs"/>
              </a:rPr>
              <a:t>eigenfaces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+mn-ea"/>
                <a:cs typeface="+mn-cs"/>
              </a:rPr>
              <a:t> M. Turk and A.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+mn-ea"/>
                <a:cs typeface="+mn-cs"/>
              </a:rPr>
              <a:t>Pentland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+mn-ea"/>
                <a:cs typeface="+mn-cs"/>
              </a:rPr>
              <a:t> (1991). </a:t>
            </a:r>
            <a:endParaRPr lang="en-US" sz="1200" dirty="0">
              <a:solidFill>
                <a:prstClr val="black"/>
              </a:solidFill>
              <a:latin typeface="Times New Roman" pitchFamily="-65" charset="0"/>
              <a:ea typeface="Times New Roman" pitchFamily="-65" charset="0"/>
              <a:cs typeface="Times New Roman" pitchFamily="-65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Human Face Detection in Visual Scenes - Rowley,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Baluja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Kanade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(1995)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Graded Learning for Object Detection -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Fleuret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Geman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(1999)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Robust Real-time Object Detection - Viola, Jones (2001)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 Feature Reduction and Hierarchy of Classifiers for Fast Object Detection in Video Images -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Heisele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Serre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Mukherjee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Poggio</a:t>
            </a: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 (2001)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1200" dirty="0">
                <a:solidFill>
                  <a:prstClr val="black"/>
                </a:solidFill>
                <a:latin typeface="Times New Roman" pitchFamily="-65" charset="0"/>
                <a:ea typeface="Arial" pitchFamily="-65" charset="0"/>
                <a:cs typeface="Arial" pitchFamily="-65" charset="0"/>
              </a:rPr>
              <a:t>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Why is vision hard?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6376</TotalTime>
  <Words>1267</Words>
  <Application>Microsoft Macintosh PowerPoint</Application>
  <PresentationFormat>On-screen Show (4:3)</PresentationFormat>
  <Paragraphs>340</Paragraphs>
  <Slides>64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Calibri</vt:lpstr>
      <vt:lpstr>Lucida Grande</vt:lpstr>
      <vt:lpstr>ＭＳ Ｐゴシック</vt:lpstr>
      <vt:lpstr>Symbol</vt:lpstr>
      <vt:lpstr>Times New Roman</vt:lpstr>
      <vt:lpstr>Verdana</vt:lpstr>
      <vt:lpstr>Arial</vt:lpstr>
      <vt:lpstr>Office Theme</vt:lpstr>
      <vt:lpstr>6_Office Theme</vt:lpstr>
      <vt:lpstr>11_Office Theme</vt:lpstr>
      <vt:lpstr>7_Office Theme</vt:lpstr>
      <vt:lpstr>PowerPoint Presentation</vt:lpstr>
      <vt:lpstr>PowerPoint Presentation</vt:lpstr>
      <vt:lpstr>What is vision?</vt:lpstr>
      <vt:lpstr>A bit of history…</vt:lpstr>
      <vt:lpstr>50 years ago…</vt:lpstr>
      <vt:lpstr>30 years ago…</vt:lpstr>
      <vt:lpstr>But 15 years ago…</vt:lpstr>
      <vt:lpstr>PowerPoint Presentation</vt:lpstr>
      <vt:lpstr>Why is vision hard?</vt:lpstr>
      <vt:lpstr>The structure of ambient light</vt:lpstr>
      <vt:lpstr>The structure of ambient light</vt:lpstr>
      <vt:lpstr>PowerPoint Presentation</vt:lpstr>
      <vt:lpstr>PowerPoint Presentation</vt:lpstr>
      <vt:lpstr>PowerPoint Presentation</vt:lpstr>
      <vt:lpstr>Why is vision hard?</vt:lpstr>
      <vt:lpstr>Measuring light vs. measuring scene properties</vt:lpstr>
      <vt:lpstr>Measuring light vs. measuring scene properties</vt:lpstr>
      <vt:lpstr>Measuring light vs. measuring scene properties</vt:lpstr>
      <vt:lpstr>Measuring light vs. measuring scene properties</vt:lpstr>
      <vt:lpstr>Measuring light vs. measuring scene properties</vt:lpstr>
      <vt:lpstr>Assumptions can be wrong</vt:lpstr>
      <vt:lpstr>Why is vision hard?</vt:lpstr>
      <vt:lpstr>Some things have strong variations in appearance</vt:lpstr>
      <vt:lpstr>Some things know that you have eyes</vt:lpstr>
      <vt:lpstr>PowerPoint Presentation</vt:lpstr>
      <vt:lpstr>Problem set 1 The “one week” vision project</vt:lpstr>
      <vt:lpstr>A Simple Visual System</vt:lpstr>
      <vt:lpstr>A Simple World</vt:lpstr>
      <vt:lpstr>A Simple World</vt:lpstr>
      <vt:lpstr>A Simple World</vt:lpstr>
      <vt:lpstr>A simple image formation model</vt:lpstr>
      <vt:lpstr>A simple image formation model</vt:lpstr>
      <vt:lpstr>A simple image formation model</vt:lpstr>
      <vt:lpstr>A simple image formation model</vt:lpstr>
      <vt:lpstr>A simple goal</vt:lpstr>
      <vt:lpstr>Why is this hard?</vt:lpstr>
      <vt:lpstr>Why is this hard?</vt:lpstr>
      <vt:lpstr>Why is this hard?</vt:lpstr>
      <vt:lpstr>A simple visual system The input image</vt:lpstr>
      <vt:lpstr>PowerPoint Presentation</vt:lpstr>
      <vt:lpstr>Edges</vt:lpstr>
      <vt:lpstr>Finding edges in the image</vt:lpstr>
      <vt:lpstr>Finding edges in the image</vt:lpstr>
      <vt:lpstr>Edge classification</vt:lpstr>
      <vt:lpstr>From edges to surface constraints</vt:lpstr>
      <vt:lpstr>From edges to surface constraints</vt:lpstr>
      <vt:lpstr>Generic view assumption</vt:lpstr>
      <vt:lpstr>Non-accidental properties</vt:lpstr>
      <vt:lpstr>Non-accidental properties in the simple world</vt:lpstr>
      <vt:lpstr>From edges to surface constraints</vt:lpstr>
      <vt:lpstr>From edges to surface constraints</vt:lpstr>
      <vt:lpstr>From edges to surface constraints</vt:lpstr>
      <vt:lpstr>A simple inference scheme</vt:lpstr>
      <vt:lpstr>Discrete approximation</vt:lpstr>
      <vt:lpstr>Discrete approximation</vt:lpstr>
      <vt:lpstr>A simple inference scheme</vt:lpstr>
      <vt:lpstr>Results</vt:lpstr>
      <vt:lpstr>Changing view point</vt:lpstr>
      <vt:lpstr>Violations of simple world assumptions</vt:lpstr>
      <vt:lpstr>Violations of simple world assumptions</vt:lpstr>
      <vt:lpstr>Violations of simple world assumptions</vt:lpstr>
      <vt:lpstr>Impossible steps</vt:lpstr>
      <vt:lpstr>Impossible steps</vt:lpstr>
      <vt:lpstr>Problem set 1 The “one week” vision project</vt:lpstr>
    </vt:vector>
  </TitlesOfParts>
  <Company>MIT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antonio torralba</dc:creator>
  <cp:lastModifiedBy>Microsoft Office User</cp:lastModifiedBy>
  <cp:revision>215</cp:revision>
  <dcterms:created xsi:type="dcterms:W3CDTF">2016-09-08T13:00:05Z</dcterms:created>
  <dcterms:modified xsi:type="dcterms:W3CDTF">2017-09-07T01:56:05Z</dcterms:modified>
</cp:coreProperties>
</file>