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embeddings/Microsoft_Equation3.bin" ContentType="application/vnd.openxmlformats-officedocument.oleObject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slideLayouts/slideLayout15.xml" ContentType="application/vnd.openxmlformats-officedocument.presentationml.slideLayout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s/slide75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s/slide85.xml" ContentType="application/vnd.openxmlformats-officedocument.presentationml.slide+xml"/>
  <Override PartName="/ppt/embeddings/oleObject1.bin" ContentType="application/vnd.openxmlformats-officedocument.oleObject"/>
  <Override PartName="/ppt/embeddings/oleObject13.bin" ContentType="application/vnd.openxmlformats-officedocument.oleObject"/>
  <Override PartName="/ppt/slideLayouts/slideLayout43.xml" ContentType="application/vnd.openxmlformats-officedocument.presentationml.slideLayout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theme/theme7.xml" ContentType="application/vnd.openxmlformats-officedocument.theme+xml"/>
  <Default Extension="jpeg" ContentType="image/jpeg"/>
  <Override PartName="/ppt/slides/slide112.xml" ContentType="application/vnd.openxmlformats-officedocument.presentationml.slide+xml"/>
  <Override PartName="/ppt/slides/slide13.xml" ContentType="application/vnd.openxmlformats-officedocument.presentationml.slide+xml"/>
  <Override PartName="/ppt/theme/theme12.xml" ContentType="application/vnd.openxmlformats-officedocument.theme+xml"/>
  <Override PartName="/ppt/embeddings/oleObject7.bin" ContentType="application/vnd.openxmlformats-officedocument.oleObject"/>
  <Override PartName="/ppt/slides/slide23.xml" ContentType="application/vnd.openxmlformats-officedocument.presentationml.slide+xml"/>
  <Override PartName="/ppt/slideLayouts/slideLayout49.xml" ContentType="application/vnd.openxmlformats-officedocument.presentationml.slideLayout+xml"/>
  <Override PartName="/ppt/embeddings/oleObject19.bin" ContentType="application/vnd.openxmlformats-officedocument.oleObject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08.xml" ContentType="application/vnd.openxmlformats-officedocument.presentationml.slide+xml"/>
  <Override PartName="/ppt/slides/slide42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embeddings/Microsoft_Equation4.bin" ContentType="application/vnd.openxmlformats-officedocument.oleObject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s/slide76.xml" ContentType="application/vnd.openxmlformats-officedocument.presentationml.slide+xml"/>
  <Override PartName="/ppt/notesSlides/notesSlide3.xml" ContentType="application/vnd.openxmlformats-officedocument.presentationml.notesSlide+xml"/>
  <Default Extension="emf" ContentType="image/x-emf"/>
  <Override PartName="/ppt/slideLayouts/slideLayout35.xml" ContentType="application/vnd.openxmlformats-officedocument.presentationml.slideLayout+xml"/>
  <Override PartName="/ppt/slides/slide86.xml" ContentType="application/vnd.openxmlformats-officedocument.presentationml.slide+xml"/>
  <Override PartName="/ppt/embeddings/oleObject2.bin" ContentType="application/vnd.openxmlformats-officedocument.oleObject"/>
  <Override PartName="/ppt/embeddings/oleObject14.bin" ContentType="application/vnd.openxmlformats-officedocument.oleObject"/>
  <Override PartName="/ppt/slideLayouts/slideLayout44.xml" ContentType="application/vnd.openxmlformats-officedocument.presentationml.slideLayout+xml"/>
  <Override PartName="/ppt/theme/theme8.xml" ContentType="application/vnd.openxmlformats-officedocument.theme+xml"/>
  <Override PartName="/ppt/slides/slide113.xml" ContentType="application/vnd.openxmlformats-officedocument.presentationml.slide+xml"/>
  <Override PartName="/ppt/slides/slide14.xml" ContentType="application/vnd.openxmlformats-officedocument.presentationml.slide+xml"/>
  <Override PartName="/ppt/embeddings/oleObject8.bin" ContentType="application/vnd.openxmlformats-officedocument.oleObject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s/slide109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tableStyles.xml" ContentType="application/vnd.openxmlformats-officedocument.presentationml.tableStyles+xml"/>
  <Override PartName="/ppt/slides/slide5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embeddings/Microsoft_Equation5.bin" ContentType="application/vnd.openxmlformats-officedocument.oleObject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Masters/slideMaster9.xml" ContentType="application/vnd.openxmlformats-officedocument.presentationml.slideMaster+xml"/>
  <Override PartName="/ppt/embeddings/oleObject10.bin" ContentType="application/vnd.openxmlformats-officedocument.oleObject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s/slide77.xml" ContentType="application/vnd.openxmlformats-officedocument.presentationml.slide+xml"/>
  <Override PartName="/ppt/slideLayouts/slideLayout36.xml" ContentType="application/vnd.openxmlformats-officedocument.presentationml.slideLayout+xml"/>
  <Override PartName="/ppt/slides/slide87.xml" ContentType="application/vnd.openxmlformats-officedocument.presentationml.slide+xml"/>
  <Override PartName="/ppt/embeddings/oleObject3.bin" ContentType="application/vnd.openxmlformats-officedocument.oleObject"/>
  <Override PartName="/ppt/embeddings/oleObject15.bin" ContentType="application/vnd.openxmlformats-officedocument.oleObject"/>
  <Override PartName="/ppt/slideLayouts/slideLayout45.xml" ContentType="application/vnd.openxmlformats-officedocument.presentationml.slideLayout+xml"/>
  <Override PartName="/ppt/slides/slide9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04.xml" ContentType="application/vnd.openxmlformats-officedocument.presentationml.slide+xml"/>
  <Override PartName="/ppt/theme/theme9.xml" ContentType="application/vnd.openxmlformats-officedocument.theme+xml"/>
  <Override PartName="/ppt/slides/slide15.xml" ContentType="application/vnd.openxmlformats-officedocument.presentationml.slide+xml"/>
  <Override PartName="/ppt/embeddings/oleObject9.bin" ContentType="application/vnd.openxmlformats-officedocument.oleObject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embeddings/Microsoft_Equation6.bin" ContentType="application/vnd.openxmlformats-officedocument.oleObject"/>
  <Override PartName="/ppt/slideLayouts/slideLayout21.xml" ContentType="application/vnd.openxmlformats-officedocument.presentationml.slideLayout+xml"/>
  <Override PartName="/ppt/slides/slide72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82.xml" ContentType="application/vnd.openxmlformats-officedocument.presentationml.slide+xml"/>
  <Override PartName="/ppt/slideLayouts/slideLayout40.xml" ContentType="application/vnd.openxmlformats-officedocument.presentationml.slideLayout+xml"/>
  <Override PartName="/ppt/embeddings/oleObject11.bin" ContentType="application/vnd.openxmlformats-officedocument.oleObject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embeddings/oleObject20.bin" ContentType="application/vnd.openxmlformats-officedocument.oleObject"/>
  <Override PartName="/ppt/slideLayouts/slideLayout5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100.xml" ContentType="application/vnd.openxmlformats-officedocument.presentationml.slide+xml"/>
  <Override PartName="/ppt/slides/slide69.xml" ContentType="application/vnd.openxmlformats-officedocument.presentationml.slide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88.xml" ContentType="application/vnd.openxmlformats-officedocument.presentationml.slide+xml"/>
  <Override PartName="/ppt/embeddings/oleObject4.bin" ContentType="application/vnd.openxmlformats-officedocument.oleObject"/>
  <Override PartName="/ppt/slides/slide20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97.xml" ContentType="application/vnd.openxmlformats-officedocument.presentationml.slide+xml"/>
  <Override PartName="/ppt/embeddings/oleObject16.bin" ContentType="application/vnd.openxmlformats-officedocument.oleObject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05.xml" ContentType="application/vnd.openxmlformats-officedocument.presentationml.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embeddings/Microsoft_Equation1.bin" ContentType="application/vnd.openxmlformats-officedocument.oleObject"/>
  <Default Extension="rels" ContentType="application/vnd.openxmlformats-package.relationships+xml"/>
  <Override PartName="/ppt/slides/slide26.xml" ContentType="application/vnd.openxmlformats-officedocument.presentationml.slide+xml"/>
  <Default Extension="pict" ContentType="image/pict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embeddings/Microsoft_Equation7.bin" ContentType="application/vnd.openxmlformats-officedocument.oleObject"/>
  <Override PartName="/ppt/slideLayouts/slideLayout22.xml" ContentType="application/vnd.openxmlformats-officedocument.presentationml.slideLayout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slides/slide83.xml" ContentType="application/vnd.openxmlformats-officedocument.presentationml.slide+xml"/>
  <Override PartName="/ppt/slideLayouts/slideLayout41.xml" ContentType="application/vnd.openxmlformats-officedocument.presentationml.slideLayout+xml"/>
  <Override PartName="/ppt/embeddings/oleObject12.bin" ContentType="application/vnd.openxmlformats-officedocument.oleObject"/>
  <Override PartName="/ppt/slides/slide93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s/slide101.xml" ContentType="application/vnd.openxmlformats-officedocument.presentationml.slide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s/slide79.xml" ContentType="application/vnd.openxmlformats-officedocument.presentationml.slide+xml"/>
  <Override PartName="/ppt/slides/slide110.xml" ContentType="application/vnd.openxmlformats-officedocument.presentationml.slide+xml"/>
  <Override PartName="/ppt/slides/slide11.xml" ContentType="application/vnd.openxmlformats-officedocument.presentationml.slide+xml"/>
  <Override PartName="/ppt/theme/theme10.xml" ContentType="application/vnd.openxmlformats-officedocument.theme+xml"/>
  <Override PartName="/ppt/slideLayouts/slideLayout38.xml" ContentType="application/vnd.openxmlformats-officedocument.presentationml.slideLayout+xml"/>
  <Override PartName="/ppt/slides/slide89.xml" ContentType="application/vnd.openxmlformats-officedocument.presentationml.slide+xml"/>
  <Override PartName="/ppt/embeddings/oleObject5.bin" ContentType="application/vnd.openxmlformats-officedocument.oleObject"/>
  <Override PartName="/ppt/slides/slide21.xml" ContentType="application/vnd.openxmlformats-officedocument.presentationml.slide+xml"/>
  <Override PartName="/ppt/slideLayouts/slideLayout47.xml" ContentType="application/vnd.openxmlformats-officedocument.presentationml.slideLayout+xml"/>
  <Override PartName="/ppt/slides/slide98.xml" ContentType="application/vnd.openxmlformats-officedocument.presentationml.slide+xml"/>
  <Override PartName="/ppt/embeddings/oleObject17.bin" ContentType="application/vnd.openxmlformats-officedocument.oleObject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s/slide10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4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7.xml" ContentType="application/vnd.openxmlformats-officedocument.presentationml.slide+xml"/>
  <Override PartName="/ppt/embeddings/Microsoft_Equation2.bin" ContentType="application/vnd.openxmlformats-officedocument.oleObject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embeddings/Microsoft_Equation8.bin" ContentType="application/vnd.openxmlformats-officedocument.oleObject"/>
  <Override PartName="/ppt/slideLayouts/slideLayout23.xml" ContentType="application/vnd.openxmlformats-officedocument.presentationml.slideLayout+xml"/>
  <Override PartName="/ppt/slides/slide74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s/slide84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94.xml" ContentType="application/vnd.openxmlformats-officedocument.presentationml.slide+xml"/>
  <Override PartName="/ppt/slideLayouts/slideLayout52.xml" ContentType="application/vnd.openxmlformats-officedocument.presentationml.slideLayout+xml"/>
  <Override PartName="/ppt/slides/slide102.xml" ContentType="application/vnd.openxmlformats-officedocument.presentationml.slide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s/slide111.xml" ContentType="application/vnd.openxmlformats-officedocument.presentationml.slide+xml"/>
  <Override PartName="/ppt/slides/slide12.xml" ContentType="application/vnd.openxmlformats-officedocument.presentationml.slide+xml"/>
  <Override PartName="/ppt/theme/theme11.xml" ContentType="application/vnd.openxmlformats-officedocument.theme+xml"/>
  <Override PartName="/ppt/slideLayouts/slideLayout39.xml" ContentType="application/vnd.openxmlformats-officedocument.presentationml.slideLayout+xml"/>
  <Override PartName="/ppt/embeddings/oleObject6.bin" ContentType="application/vnd.openxmlformats-officedocument.oleObject"/>
  <Override PartName="/ppt/slides/slide22.xml" ContentType="application/vnd.openxmlformats-officedocument.presentationml.slide+xml"/>
  <Override PartName="/ppt/slideLayouts/slideLayout48.xml" ContentType="application/vnd.openxmlformats-officedocument.presentationml.slideLayout+xml"/>
  <Override PartName="/ppt/slides/slide99.xml" ContentType="application/vnd.openxmlformats-officedocument.presentationml.slide+xml"/>
  <Override PartName="/ppt/embeddings/oleObject18.bin" ContentType="application/vnd.openxmlformats-officedocument.oleObject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s/slide107.xml" ContentType="application/vnd.openxmlformats-officedocument.presentationml.slide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9" r:id="rId1"/>
    <p:sldMasterId id="2147483650" r:id="rId2"/>
    <p:sldMasterId id="2147483652" r:id="rId3"/>
    <p:sldMasterId id="2147483658" r:id="rId4"/>
    <p:sldMasterId id="2147483786" r:id="rId5"/>
    <p:sldMasterId id="2147483788" r:id="rId6"/>
    <p:sldMasterId id="2147483793" r:id="rId7"/>
    <p:sldMasterId id="2147483795" r:id="rId8"/>
    <p:sldMasterId id="2147483813" r:id="rId9"/>
    <p:sldMasterId id="2147483817" r:id="rId10"/>
  </p:sldMasterIdLst>
  <p:notesMasterIdLst>
    <p:notesMasterId r:id="rId124"/>
  </p:notesMasterIdLst>
  <p:handoutMasterIdLst>
    <p:handoutMasterId r:id="rId125"/>
  </p:handoutMasterIdLst>
  <p:sldIdLst>
    <p:sldId id="597" r:id="rId11"/>
    <p:sldId id="792" r:id="rId12"/>
    <p:sldId id="799" r:id="rId13"/>
    <p:sldId id="800" r:id="rId14"/>
    <p:sldId id="802" r:id="rId15"/>
    <p:sldId id="801" r:id="rId16"/>
    <p:sldId id="803" r:id="rId17"/>
    <p:sldId id="809" r:id="rId18"/>
    <p:sldId id="810" r:id="rId19"/>
    <p:sldId id="830" r:id="rId20"/>
    <p:sldId id="811" r:id="rId21"/>
    <p:sldId id="812" r:id="rId22"/>
    <p:sldId id="813" r:id="rId23"/>
    <p:sldId id="814" r:id="rId24"/>
    <p:sldId id="815" r:id="rId25"/>
    <p:sldId id="816" r:id="rId26"/>
    <p:sldId id="825" r:id="rId27"/>
    <p:sldId id="826" r:id="rId28"/>
    <p:sldId id="817" r:id="rId29"/>
    <p:sldId id="818" r:id="rId30"/>
    <p:sldId id="819" r:id="rId31"/>
    <p:sldId id="820" r:id="rId32"/>
    <p:sldId id="821" r:id="rId33"/>
    <p:sldId id="824" r:id="rId34"/>
    <p:sldId id="831" r:id="rId35"/>
    <p:sldId id="832" r:id="rId36"/>
    <p:sldId id="833" r:id="rId37"/>
    <p:sldId id="827" r:id="rId38"/>
    <p:sldId id="667" r:id="rId39"/>
    <p:sldId id="668" r:id="rId40"/>
    <p:sldId id="669" r:id="rId41"/>
    <p:sldId id="670" r:id="rId42"/>
    <p:sldId id="785" r:id="rId43"/>
    <p:sldId id="267" r:id="rId44"/>
    <p:sldId id="663" r:id="rId45"/>
    <p:sldId id="672" r:id="rId46"/>
    <p:sldId id="837" r:id="rId47"/>
    <p:sldId id="674" r:id="rId48"/>
    <p:sldId id="673" r:id="rId49"/>
    <p:sldId id="838" r:id="rId50"/>
    <p:sldId id="675" r:id="rId51"/>
    <p:sldId id="269" r:id="rId52"/>
    <p:sldId id="676" r:id="rId53"/>
    <p:sldId id="677" r:id="rId54"/>
    <p:sldId id="834" r:id="rId55"/>
    <p:sldId id="678" r:id="rId56"/>
    <p:sldId id="679" r:id="rId57"/>
    <p:sldId id="680" r:id="rId58"/>
    <p:sldId id="704" r:id="rId59"/>
    <p:sldId id="705" r:id="rId60"/>
    <p:sldId id="706" r:id="rId61"/>
    <p:sldId id="707" r:id="rId62"/>
    <p:sldId id="708" r:id="rId63"/>
    <p:sldId id="709" r:id="rId64"/>
    <p:sldId id="710" r:id="rId65"/>
    <p:sldId id="711" r:id="rId66"/>
    <p:sldId id="271" r:id="rId67"/>
    <p:sldId id="681" r:id="rId68"/>
    <p:sldId id="682" r:id="rId69"/>
    <p:sldId id="683" r:id="rId70"/>
    <p:sldId id="684" r:id="rId71"/>
    <p:sldId id="685" r:id="rId72"/>
    <p:sldId id="686" r:id="rId73"/>
    <p:sldId id="687" r:id="rId74"/>
    <p:sldId id="277" r:id="rId75"/>
    <p:sldId id="278" r:id="rId76"/>
    <p:sldId id="279" r:id="rId77"/>
    <p:sldId id="688" r:id="rId78"/>
    <p:sldId id="829" r:id="rId79"/>
    <p:sldId id="836" r:id="rId80"/>
    <p:sldId id="789" r:id="rId81"/>
    <p:sldId id="790" r:id="rId82"/>
    <p:sldId id="689" r:id="rId83"/>
    <p:sldId id="690" r:id="rId84"/>
    <p:sldId id="691" r:id="rId85"/>
    <p:sldId id="692" r:id="rId86"/>
    <p:sldId id="693" r:id="rId87"/>
    <p:sldId id="778" r:id="rId88"/>
    <p:sldId id="392" r:id="rId89"/>
    <p:sldId id="393" r:id="rId90"/>
    <p:sldId id="590" r:id="rId91"/>
    <p:sldId id="257" r:id="rId92"/>
    <p:sldId id="694" r:id="rId93"/>
    <p:sldId id="760" r:id="rId94"/>
    <p:sldId id="761" r:id="rId95"/>
    <p:sldId id="758" r:id="rId96"/>
    <p:sldId id="719" r:id="rId97"/>
    <p:sldId id="695" r:id="rId98"/>
    <p:sldId id="782" r:id="rId99"/>
    <p:sldId id="696" r:id="rId100"/>
    <p:sldId id="697" r:id="rId101"/>
    <p:sldId id="788" r:id="rId102"/>
    <p:sldId id="762" r:id="rId103"/>
    <p:sldId id="765" r:id="rId104"/>
    <p:sldId id="763" r:id="rId105"/>
    <p:sldId id="698" r:id="rId106"/>
    <p:sldId id="699" r:id="rId107"/>
    <p:sldId id="700" r:id="rId108"/>
    <p:sldId id="702" r:id="rId109"/>
    <p:sldId id="712" r:id="rId110"/>
    <p:sldId id="713" r:id="rId111"/>
    <p:sldId id="714" r:id="rId112"/>
    <p:sldId id="715" r:id="rId113"/>
    <p:sldId id="716" r:id="rId114"/>
    <p:sldId id="717" r:id="rId115"/>
    <p:sldId id="718" r:id="rId116"/>
    <p:sldId id="703" r:id="rId117"/>
    <p:sldId id="759" r:id="rId118"/>
    <p:sldId id="756" r:id="rId119"/>
    <p:sldId id="777" r:id="rId120"/>
    <p:sldId id="757" r:id="rId121"/>
    <p:sldId id="701" r:id="rId122"/>
    <p:sldId id="753" r:id="rId1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5pPr>
    <a:lvl6pPr marL="22860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6pPr>
    <a:lvl7pPr marL="27432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7pPr>
    <a:lvl8pPr marL="32004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8pPr>
    <a:lvl9pPr marL="36576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9" frameSlides="1"/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10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slide" Target="slides/slide55.xml"/><Relationship Id="rId66" Type="http://schemas.openxmlformats.org/officeDocument/2006/relationships/slide" Target="slides/slide56.xml"/><Relationship Id="rId67" Type="http://schemas.openxmlformats.org/officeDocument/2006/relationships/slide" Target="slides/slide57.xml"/><Relationship Id="rId68" Type="http://schemas.openxmlformats.org/officeDocument/2006/relationships/slide" Target="slides/slide58.xml"/><Relationship Id="rId69" Type="http://schemas.openxmlformats.org/officeDocument/2006/relationships/slide" Target="slides/slide59.xml"/><Relationship Id="rId120" Type="http://schemas.openxmlformats.org/officeDocument/2006/relationships/slide" Target="slides/slide110.xml"/><Relationship Id="rId121" Type="http://schemas.openxmlformats.org/officeDocument/2006/relationships/slide" Target="slides/slide111.xml"/><Relationship Id="rId122" Type="http://schemas.openxmlformats.org/officeDocument/2006/relationships/slide" Target="slides/slide112.xml"/><Relationship Id="rId123" Type="http://schemas.openxmlformats.org/officeDocument/2006/relationships/slide" Target="slides/slide113.xml"/><Relationship Id="rId124" Type="http://schemas.openxmlformats.org/officeDocument/2006/relationships/notesMaster" Target="notesMasters/notesMaster1.xml"/><Relationship Id="rId125" Type="http://schemas.openxmlformats.org/officeDocument/2006/relationships/handoutMaster" Target="handoutMasters/handoutMaster1.xml"/><Relationship Id="rId126" Type="http://schemas.openxmlformats.org/officeDocument/2006/relationships/printerSettings" Target="printerSettings/printerSettings1.bin"/><Relationship Id="rId127" Type="http://schemas.openxmlformats.org/officeDocument/2006/relationships/presProps" Target="presProps.xml"/><Relationship Id="rId128" Type="http://schemas.openxmlformats.org/officeDocument/2006/relationships/viewProps" Target="viewProps.xml"/><Relationship Id="rId129" Type="http://schemas.openxmlformats.org/officeDocument/2006/relationships/theme" Target="theme/theme1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90" Type="http://schemas.openxmlformats.org/officeDocument/2006/relationships/slide" Target="slides/slide80.xml"/><Relationship Id="rId91" Type="http://schemas.openxmlformats.org/officeDocument/2006/relationships/slide" Target="slides/slide81.xml"/><Relationship Id="rId92" Type="http://schemas.openxmlformats.org/officeDocument/2006/relationships/slide" Target="slides/slide82.xml"/><Relationship Id="rId93" Type="http://schemas.openxmlformats.org/officeDocument/2006/relationships/slide" Target="slides/slide83.xml"/><Relationship Id="rId94" Type="http://schemas.openxmlformats.org/officeDocument/2006/relationships/slide" Target="slides/slide84.xml"/><Relationship Id="rId95" Type="http://schemas.openxmlformats.org/officeDocument/2006/relationships/slide" Target="slides/slide85.xml"/><Relationship Id="rId96" Type="http://schemas.openxmlformats.org/officeDocument/2006/relationships/slide" Target="slides/slide86.xml"/><Relationship Id="rId101" Type="http://schemas.openxmlformats.org/officeDocument/2006/relationships/slide" Target="slides/slide91.xml"/><Relationship Id="rId102" Type="http://schemas.openxmlformats.org/officeDocument/2006/relationships/slide" Target="slides/slide92.xml"/><Relationship Id="rId103" Type="http://schemas.openxmlformats.org/officeDocument/2006/relationships/slide" Target="slides/slide93.xml"/><Relationship Id="rId104" Type="http://schemas.openxmlformats.org/officeDocument/2006/relationships/slide" Target="slides/slide94.xml"/><Relationship Id="rId105" Type="http://schemas.openxmlformats.org/officeDocument/2006/relationships/slide" Target="slides/slide95.xml"/><Relationship Id="rId106" Type="http://schemas.openxmlformats.org/officeDocument/2006/relationships/slide" Target="slides/slide96.xml"/><Relationship Id="rId107" Type="http://schemas.openxmlformats.org/officeDocument/2006/relationships/slide" Target="slides/slide97.xml"/><Relationship Id="rId108" Type="http://schemas.openxmlformats.org/officeDocument/2006/relationships/slide" Target="slides/slide98.xml"/><Relationship Id="rId109" Type="http://schemas.openxmlformats.org/officeDocument/2006/relationships/slide" Target="slides/slide99.xml"/><Relationship Id="rId97" Type="http://schemas.openxmlformats.org/officeDocument/2006/relationships/slide" Target="slides/slide87.xml"/><Relationship Id="rId98" Type="http://schemas.openxmlformats.org/officeDocument/2006/relationships/slide" Target="slides/slide88.xml"/><Relationship Id="rId99" Type="http://schemas.openxmlformats.org/officeDocument/2006/relationships/slide" Target="slides/slide89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100" Type="http://schemas.openxmlformats.org/officeDocument/2006/relationships/slide" Target="slides/slide90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70" Type="http://schemas.openxmlformats.org/officeDocument/2006/relationships/slide" Target="slides/slide60.xml"/><Relationship Id="rId71" Type="http://schemas.openxmlformats.org/officeDocument/2006/relationships/slide" Target="slides/slide61.xml"/><Relationship Id="rId72" Type="http://schemas.openxmlformats.org/officeDocument/2006/relationships/slide" Target="slides/slide62.xml"/><Relationship Id="rId73" Type="http://schemas.openxmlformats.org/officeDocument/2006/relationships/slide" Target="slides/slide63.xml"/><Relationship Id="rId74" Type="http://schemas.openxmlformats.org/officeDocument/2006/relationships/slide" Target="slides/slide64.xml"/><Relationship Id="rId75" Type="http://schemas.openxmlformats.org/officeDocument/2006/relationships/slide" Target="slides/slide65.xml"/><Relationship Id="rId76" Type="http://schemas.openxmlformats.org/officeDocument/2006/relationships/slide" Target="slides/slide66.xml"/><Relationship Id="rId77" Type="http://schemas.openxmlformats.org/officeDocument/2006/relationships/slide" Target="slides/slide67.xml"/><Relationship Id="rId78" Type="http://schemas.openxmlformats.org/officeDocument/2006/relationships/slide" Target="slides/slide68.xml"/><Relationship Id="rId79" Type="http://schemas.openxmlformats.org/officeDocument/2006/relationships/slide" Target="slides/slide69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13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110" Type="http://schemas.openxmlformats.org/officeDocument/2006/relationships/slide" Target="slides/slide100.xml"/><Relationship Id="rId111" Type="http://schemas.openxmlformats.org/officeDocument/2006/relationships/slide" Target="slides/slide101.xml"/><Relationship Id="rId112" Type="http://schemas.openxmlformats.org/officeDocument/2006/relationships/slide" Target="slides/slide102.xml"/><Relationship Id="rId113" Type="http://schemas.openxmlformats.org/officeDocument/2006/relationships/slide" Target="slides/slide103.xml"/><Relationship Id="rId114" Type="http://schemas.openxmlformats.org/officeDocument/2006/relationships/slide" Target="slides/slide104.xml"/><Relationship Id="rId115" Type="http://schemas.openxmlformats.org/officeDocument/2006/relationships/slide" Target="slides/slide105.xml"/><Relationship Id="rId116" Type="http://schemas.openxmlformats.org/officeDocument/2006/relationships/slide" Target="slides/slide106.xml"/><Relationship Id="rId117" Type="http://schemas.openxmlformats.org/officeDocument/2006/relationships/slide" Target="slides/slide107.xml"/><Relationship Id="rId118" Type="http://schemas.openxmlformats.org/officeDocument/2006/relationships/slide" Target="slides/slide108.xml"/><Relationship Id="rId119" Type="http://schemas.openxmlformats.org/officeDocument/2006/relationships/slide" Target="slides/slide10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80" Type="http://schemas.openxmlformats.org/officeDocument/2006/relationships/slide" Target="slides/slide70.xml"/><Relationship Id="rId81" Type="http://schemas.openxmlformats.org/officeDocument/2006/relationships/slide" Target="slides/slide71.xml"/><Relationship Id="rId82" Type="http://schemas.openxmlformats.org/officeDocument/2006/relationships/slide" Target="slides/slide72.xml"/><Relationship Id="rId83" Type="http://schemas.openxmlformats.org/officeDocument/2006/relationships/slide" Target="slides/slide73.xml"/><Relationship Id="rId84" Type="http://schemas.openxmlformats.org/officeDocument/2006/relationships/slide" Target="slides/slide74.xml"/><Relationship Id="rId85" Type="http://schemas.openxmlformats.org/officeDocument/2006/relationships/slide" Target="slides/slide75.xml"/><Relationship Id="rId86" Type="http://schemas.openxmlformats.org/officeDocument/2006/relationships/slide" Target="slides/slide76.xml"/><Relationship Id="rId87" Type="http://schemas.openxmlformats.org/officeDocument/2006/relationships/slide" Target="slides/slide77.xml"/><Relationship Id="rId88" Type="http://schemas.openxmlformats.org/officeDocument/2006/relationships/slide" Target="slides/slide78.xml"/><Relationship Id="rId89" Type="http://schemas.openxmlformats.org/officeDocument/2006/relationships/slide" Target="slides/slide7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ict"/><Relationship Id="rId2" Type="http://schemas.openxmlformats.org/officeDocument/2006/relationships/image" Target="../media/image34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ict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ict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ict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ict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34270-7358-F44D-B060-968F07A0064A}" type="datetimeFigureOut">
              <a:rPr lang="en-US" smtClean="0"/>
              <a:pPr/>
              <a:t>9/12/17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FD1FD-DC3B-0D46-AA90-968C5FA34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638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3187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Circular repetition</a:t>
            </a:r>
            <a:r>
              <a:rPr lang="en-US" baseline="0" dirty="0" smtClean="0"/>
              <a:t> is useful because of the DFT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802E644-D489-E44B-8820-89043E12CA9A}" type="slidenum">
              <a:rPr lang="en-US">
                <a:solidFill>
                  <a:prstClr val="black"/>
                </a:solidFill>
                <a:latin typeface="Times New Roman" pitchFamily="-1" charset="0"/>
              </a:rPr>
              <a:pPr/>
              <a:t>81</a:t>
            </a:fld>
            <a:endParaRPr lang="en-US">
              <a:solidFill>
                <a:prstClr val="black"/>
              </a:solidFill>
              <a:latin typeface="Times New Roman" pitchFamily="-1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Cellbots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4223D1-80A1-2641-BDD5-512BF35447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82204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A6DF58-93D5-094D-9B80-88E1305F10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175266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6EAF9B4-1CF5-FF41-976E-CEB16C13E9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46018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254C015-2908-E549-9889-01321EC3CD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620284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8BD9F55-5257-7D45-9FE4-391AB094E1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749515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7E98DDD-662B-8A45-8DF2-B8ED98EFA6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025939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2140AF6-7799-FD41-B5F7-8C0FBA1093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491463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9ECB13-9E58-2943-8720-9CFAAB2512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273665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5F4BC6-3840-6448-972B-3D0C673036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025079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97A2CBD-BC40-B14A-9834-CC16ADF1E9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834154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400D43-4D10-0245-89ED-E219ED5880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344877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C7C8467-B7CC-B34E-A111-2069A25491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118285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D2CEAE-7AE2-FB43-B695-1F1A26CF48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200335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7F8B66-2295-8648-90F5-F5EDCBFC58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258771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74C6D52-F8E2-2C40-8832-8914F0B241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734314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51C550-50DD-E341-8990-DD8AA50298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153712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600C01C-9CC1-FA48-AC03-D0537971AE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40956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8F55D3-4B92-024C-846F-7919C0CF84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369071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E91CEC-84F4-AF4D-99A1-2C7EB2FFDB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727792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E0A1C8-82BD-D04A-85FE-C06B486D6E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626563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BF70816-F56F-9743-B563-3D984A1BB8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302575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9D7F18-F76F-DE42-A59E-869D2D4338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6427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D99E439-4FD9-9640-9B1D-8DF59ABE08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837570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A3EF3B-A24E-CB41-89B8-F2450428D1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841429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7F93795-0186-0749-9824-0DC1781905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673195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55F799-DCEE-964E-BD72-930370EFDB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873149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DEFDB9A-7460-AF48-B542-61D4F704F6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217486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237376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249075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429960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673990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478396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70243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B2B832-0F34-6A47-B05B-7F66F6ACDD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967720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882410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049253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59706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986626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321315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132D62-1F6D-7543-9260-ADE510CA6FF7}" type="datetime1">
              <a:rPr lang="en-US"/>
              <a:pPr/>
              <a:t>9/12/17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D3DD9-3CFA-664E-AEBE-8FC6A5CFB6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132D62-1F6D-7543-9260-ADE510CA6FF7}" type="datetime1">
              <a:rPr lang="en-US"/>
              <a:pPr/>
              <a:t>9/12/17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D3DD9-3CFA-664E-AEBE-8FC6A5CFB6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2AD1F-0B77-BD46-A36D-311EB3C4C8CC}" type="datetime1">
              <a:rPr lang="en-US"/>
              <a:pPr>
                <a:defRPr/>
              </a:pPr>
              <a:t>9/12/17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55802-5F50-3D4D-BB81-F7442B412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A8414-CC02-B549-9F13-37CA303ABEE6}" type="datetime1">
              <a:rPr lang="en-US"/>
              <a:pPr>
                <a:defRPr/>
              </a:pPr>
              <a:t>9/12/17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FAFB5-0568-6944-82AF-29E95553D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518F1F-422F-944F-9AA5-7060A940AA21}" type="datetime1">
              <a:rPr lang="en-US"/>
              <a:pPr/>
              <a:t>9/12/17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4A1BA8-4146-FC49-AC88-B1F77844B1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6FA563-1537-C14D-B63E-A13B1EDBB4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201440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4BE8E2-A77C-CC4D-8239-1C98B48D20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608928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5D6DA-65A6-A247-80B0-432B473482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A8414-CC02-B549-9F13-37CA303ABEE6}" type="datetime1">
              <a:rPr lang="en-US"/>
              <a:pPr>
                <a:defRPr/>
              </a:pPr>
              <a:t>9/12/17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FAFB5-0568-6944-82AF-29E95553D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4BE8E2-A77C-CC4D-8239-1C98B48D20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608928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B4D08E-8913-9B41-9E41-69D6A99D4E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352090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799102-5D16-6745-B65D-309B3B26B6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199256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950159-A14F-B545-B1BC-1899B615F0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16156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2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5063" y="6399213"/>
            <a:ext cx="268287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57A6504-70BC-9C40-9741-7DCE268B53A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81088"/>
            <a:ext cx="82296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fld id="{73668BD2-8C85-324A-8562-120E288C8BEB}" type="datetime1">
              <a:rPr lang="en-US">
                <a:ea typeface="ＭＳ Ｐゴシック" pitchFamily="-1" charset="-128"/>
                <a:cs typeface="ＭＳ Ｐゴシック" pitchFamily="-1" charset="-128"/>
              </a:rPr>
              <a:pPr defTabSz="457200">
                <a:defRPr/>
              </a:pPr>
              <a:t>9/12/17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fld id="{3D1E02F6-E2DC-DA41-BB30-4546FFE8108E}" type="slidenum">
              <a:rPr lang="en-US">
                <a:ea typeface="ＭＳ Ｐゴシック" pitchFamily="-1" charset="-128"/>
                <a:cs typeface="ＭＳ Ｐゴシック" pitchFamily="-1" charset="-128"/>
              </a:rPr>
              <a:pPr defTabSz="457200">
                <a:defRPr/>
              </a:pPr>
              <a:t>‹#›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30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5063" y="6399213"/>
            <a:ext cx="268287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A7180C7-BBF1-1046-BCE2-9C112EFF427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512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5063" y="6343650"/>
            <a:ext cx="268287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C8837CE-19AB-DA47-8CDA-A87A0FADDA6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49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fld id="{5B554BB0-4354-BB42-BA2F-6B5F906A9FFA}" type="datetime1">
              <a:rPr lang="en-US">
                <a:ea typeface="ＭＳ Ｐゴシック" pitchFamily="-1" charset="-128"/>
                <a:cs typeface="ＭＳ Ｐゴシック" pitchFamily="-1" charset="-128"/>
              </a:rPr>
              <a:pPr defTabSz="457200"/>
              <a:t>9/12/17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fld id="{58356FE4-C7B3-BD4B-8402-A53461C4AFF0}" type="slidenum">
              <a:rPr lang="en-US">
                <a:ea typeface="ＭＳ Ｐゴシック" pitchFamily="-1" charset="-128"/>
                <a:cs typeface="ＭＳ Ｐゴシック" pitchFamily="-1" charset="-128"/>
              </a:rPr>
              <a:pPr defTabSz="457200"/>
              <a:t>‹#›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49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fld id="{5B554BB0-4354-BB42-BA2F-6B5F906A9FFA}" type="datetime1">
              <a:rPr lang="en-US">
                <a:ea typeface="ＭＳ Ｐゴシック" pitchFamily="-1" charset="-128"/>
                <a:cs typeface="ＭＳ Ｐゴシック" pitchFamily="-1" charset="-128"/>
              </a:rPr>
              <a:pPr defTabSz="457200"/>
              <a:t>9/12/17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fld id="{58356FE4-C7B3-BD4B-8402-A53461C4AFF0}" type="slidenum">
              <a:rPr lang="en-US">
                <a:ea typeface="ＭＳ Ｐゴシック" pitchFamily="-1" charset="-128"/>
                <a:cs typeface="ＭＳ Ｐゴシック" pitchFamily="-1" charset="-128"/>
              </a:rPr>
              <a:pPr defTabSz="457200"/>
              <a:t>‹#›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81088"/>
            <a:ext cx="82296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fld id="{73668BD2-8C85-324A-8562-120E288C8BEB}" type="datetime1">
              <a:rPr lang="en-US">
                <a:ea typeface="ＭＳ Ｐゴシック" pitchFamily="-1" charset="-128"/>
                <a:cs typeface="ＭＳ Ｐゴシック" pitchFamily="-1" charset="-128"/>
              </a:rPr>
              <a:pPr defTabSz="457200">
                <a:defRPr/>
              </a:pPr>
              <a:t>9/12/17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fld id="{3D1E02F6-E2DC-DA41-BB30-4546FFE8108E}" type="slidenum">
              <a:rPr lang="en-US">
                <a:ea typeface="ＭＳ Ｐゴシック" pitchFamily="-1" charset="-128"/>
                <a:cs typeface="ＭＳ Ｐゴシック" pitchFamily="-1" charset="-128"/>
              </a:rPr>
              <a:pPr defTabSz="457200">
                <a:defRPr/>
              </a:pPr>
              <a:t>‹#›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820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fld id="{D9E73653-C6F0-D544-8C7C-D80322666FEF}" type="datetime1">
              <a:rPr lang="en-US">
                <a:ea typeface="ＭＳ Ｐゴシック" pitchFamily="-1" charset="-128"/>
                <a:cs typeface="ＭＳ Ｐゴシック" pitchFamily="-1" charset="-128"/>
              </a:rPr>
              <a:pPr defTabSz="457200"/>
              <a:t>9/12/17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fld id="{BB9B3A38-6201-794C-BF14-6844685F96F9}" type="slidenum">
              <a:rPr lang="en-US">
                <a:ea typeface="ＭＳ Ｐゴシック" pitchFamily="-1" charset="-128"/>
                <a:cs typeface="ＭＳ Ｐゴシック" pitchFamily="-1" charset="-128"/>
              </a:rPr>
              <a:pPr defTabSz="457200"/>
              <a:t>‹#›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819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E97560E-10B7-7148-99A9-CB6054B4BA3D}" type="slidenum">
              <a:rPr lang="en-US"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1.png"/><Relationship Id="rId5" Type="http://schemas.openxmlformats.org/officeDocument/2006/relationships/image" Target="../media/image16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4" Type="http://schemas.openxmlformats.org/officeDocument/2006/relationships/image" Target="../media/image167.png"/><Relationship Id="rId5" Type="http://schemas.openxmlformats.org/officeDocument/2006/relationships/image" Target="../media/image16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4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0.png"/><Relationship Id="rId3" Type="http://schemas.openxmlformats.org/officeDocument/2006/relationships/image" Target="../media/image171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6" Type="http://schemas.openxmlformats.org/officeDocument/2006/relationships/image" Target="../media/image17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8.xml"/><Relationship Id="rId3" Type="http://schemas.openxmlformats.org/officeDocument/2006/relationships/oleObject" Target="../embeddings/oleObject7.bin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59.png"/><Relationship Id="rId3" Type="http://schemas.openxmlformats.org/officeDocument/2006/relationships/image" Target="../media/image173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7.png"/><Relationship Id="rId3" Type="http://schemas.openxmlformats.org/officeDocument/2006/relationships/image" Target="../media/image17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6" Type="http://schemas.openxmlformats.org/officeDocument/2006/relationships/image" Target="../media/image179.png"/><Relationship Id="rId7" Type="http://schemas.openxmlformats.org/officeDocument/2006/relationships/image" Target="../media/image18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83.jpeg"/><Relationship Id="rId5" Type="http://schemas.openxmlformats.org/officeDocument/2006/relationships/image" Target="../media/image184.png"/><Relationship Id="rId6" Type="http://schemas.openxmlformats.org/officeDocument/2006/relationships/image" Target="../media/image185.jpeg"/><Relationship Id="rId7" Type="http://schemas.openxmlformats.org/officeDocument/2006/relationships/image" Target="../media/image18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8.xml"/><Relationship Id="rId3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48.xml"/><Relationship Id="rId3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48.xml"/><Relationship Id="rId3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oleObject" Target="../embeddings/oleObject12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48.xml"/><Relationship Id="rId3" Type="http://schemas.openxmlformats.org/officeDocument/2006/relationships/oleObject" Target="../embeddings/oleObject13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48.xml"/><Relationship Id="rId3" Type="http://schemas.openxmlformats.org/officeDocument/2006/relationships/oleObject" Target="../embeddings/oleObject14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48.xml"/><Relationship Id="rId3" Type="http://schemas.openxmlformats.org/officeDocument/2006/relationships/oleObject" Target="../embeddings/oleObject15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48.xml"/><Relationship Id="rId3" Type="http://schemas.openxmlformats.org/officeDocument/2006/relationships/oleObject" Target="../embeddings/oleObject16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48.xml"/><Relationship Id="rId3" Type="http://schemas.openxmlformats.org/officeDocument/2006/relationships/oleObject" Target="../embeddings/oleObject17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48.xml"/><Relationship Id="rId3" Type="http://schemas.openxmlformats.org/officeDocument/2006/relationships/oleObject" Target="../embeddings/oleObject18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48.xml"/><Relationship Id="rId3" Type="http://schemas.openxmlformats.org/officeDocument/2006/relationships/oleObject" Target="../embeddings/oleObject19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48.xml"/><Relationship Id="rId3" Type="http://schemas.openxmlformats.org/officeDocument/2006/relationships/oleObject" Target="../embeddings/oleObject20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oleObject" Target="../embeddings/Microsoft_Equation1.bin"/><Relationship Id="rId5" Type="http://schemas.openxmlformats.org/officeDocument/2006/relationships/oleObject" Target="../embeddings/Microsoft_Equation2.bin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36.png"/><Relationship Id="rId3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8.xml"/><Relationship Id="rId3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oleObject" Target="../embeddings/Microsoft_Equation3.bin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4.bin"/><Relationship Id="rId4" Type="http://schemas.openxmlformats.org/officeDocument/2006/relationships/oleObject" Target="../embeddings/Microsoft_Equation5.bin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8.png"/><Relationship Id="rId3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8.png"/><Relationship Id="rId3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8.png"/><Relationship Id="rId3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8.png"/><Relationship Id="rId3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8.png"/><Relationship Id="rId3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8.png"/><Relationship Id="rId3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8.png"/><Relationship Id="rId3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emf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8.xml"/><Relationship Id="rId3" Type="http://schemas.openxmlformats.org/officeDocument/2006/relationships/oleObject" Target="../embeddings/oleObject4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0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3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5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13.xml"/><Relationship Id="rId3" Type="http://schemas.openxmlformats.org/officeDocument/2006/relationships/oleObject" Target="../embeddings/Microsoft_Equation6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8.xml"/><Relationship Id="rId3" Type="http://schemas.openxmlformats.org/officeDocument/2006/relationships/oleObject" Target="../embeddings/oleObject5.bin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13.xml"/><Relationship Id="rId3" Type="http://schemas.openxmlformats.org/officeDocument/2006/relationships/oleObject" Target="../embeddings/Microsoft_Equation7.bin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2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8.xml"/><Relationship Id="rId3" Type="http://schemas.openxmlformats.org/officeDocument/2006/relationships/oleObject" Target="../embeddings/oleObject6.bin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0.png"/><Relationship Id="rId3" Type="http://schemas.openxmlformats.org/officeDocument/2006/relationships/image" Target="../media/image10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8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oleObject" Target="../embeddings/Microsoft_Equation8.bin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9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1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7" Type="http://schemas.openxmlformats.org/officeDocument/2006/relationships/image" Target="../media/image139.png"/><Relationship Id="rId8" Type="http://schemas.openxmlformats.org/officeDocument/2006/relationships/image" Target="../media/image14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4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1.png"/><Relationship Id="rId3" Type="http://schemas.openxmlformats.org/officeDocument/2006/relationships/image" Target="../media/image142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3.png"/><Relationship Id="rId3" Type="http://schemas.openxmlformats.org/officeDocument/2006/relationships/image" Target="../media/image144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7" Type="http://schemas.openxmlformats.org/officeDocument/2006/relationships/image" Target="../media/image15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2400" y="2503488"/>
            <a:ext cx="7010400" cy="9906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sz="3000" b="1" dirty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Lecture</a:t>
            </a:r>
            <a:r>
              <a:rPr lang="en-US" sz="3000" b="1" dirty="0" smtClean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 2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3000" dirty="0" smtClean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	Linear filters</a:t>
            </a:r>
            <a:endParaRPr lang="en-US" sz="3000" dirty="0">
              <a:solidFill>
                <a:schemeClr val="tx1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1843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3363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68957" y="1018401"/>
            <a:ext cx="3353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Antonio </a:t>
            </a:r>
            <a:r>
              <a:rPr lang="en-US" sz="1400" b="1" dirty="0" err="1" smtClean="0"/>
              <a:t>Torralba</a:t>
            </a:r>
            <a:r>
              <a:rPr lang="en-US" sz="1400" b="1" dirty="0" smtClean="0"/>
              <a:t> and Bill Freeman, 2017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ik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668"/>
            <a:ext cx="9144000" cy="6630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2850"/>
          </a:xfrm>
        </p:spPr>
        <p:txBody>
          <a:bodyPr/>
          <a:lstStyle/>
          <a:p>
            <a:r>
              <a:rPr lang="en-US" dirty="0" smtClean="0"/>
              <a:t>Some important Fourier transforms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6848" y="1451502"/>
            <a:ext cx="95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3014275" y="3335659"/>
            <a:ext cx="181415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1416"/>
            <a:ext cx="2895600" cy="2895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215535" y="1479412"/>
            <a:ext cx="2908300" cy="3335211"/>
            <a:chOff x="3215535" y="1479412"/>
            <a:chExt cx="2908300" cy="3335211"/>
          </a:xfrm>
        </p:grpSpPr>
        <p:sp>
          <p:nvSpPr>
            <p:cNvPr id="12" name="TextBox 11"/>
            <p:cNvSpPr txBox="1"/>
            <p:nvPr/>
          </p:nvSpPr>
          <p:spPr>
            <a:xfrm>
              <a:off x="3600385" y="1479412"/>
              <a:ext cx="21723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Magnitude DFT</a:t>
              </a:r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15535" y="1931723"/>
              <a:ext cx="2908300" cy="28829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209045" y="1492244"/>
            <a:ext cx="2921000" cy="3335079"/>
            <a:chOff x="6209045" y="1492244"/>
            <a:chExt cx="2921000" cy="3335079"/>
          </a:xfrm>
        </p:grpSpPr>
        <p:sp>
          <p:nvSpPr>
            <p:cNvPr id="13" name="TextBox 12"/>
            <p:cNvSpPr txBox="1"/>
            <p:nvPr/>
          </p:nvSpPr>
          <p:spPr>
            <a:xfrm>
              <a:off x="6878701" y="1492244"/>
              <a:ext cx="1556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Phase DFT</a:t>
              </a:r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9045" y="1919023"/>
              <a:ext cx="2921000" cy="290830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2850"/>
          </a:xfrm>
        </p:spPr>
        <p:txBody>
          <a:bodyPr/>
          <a:lstStyle/>
          <a:p>
            <a:r>
              <a:rPr lang="en-US" dirty="0" smtClean="0"/>
              <a:t>Some important Fourier transforms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6848" y="1451502"/>
            <a:ext cx="95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3014275" y="3335659"/>
            <a:ext cx="181415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0" y="1938073"/>
            <a:ext cx="2870200" cy="28702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201580" y="1479412"/>
            <a:ext cx="2908300" cy="3354261"/>
            <a:chOff x="3201580" y="1479412"/>
            <a:chExt cx="2908300" cy="3354261"/>
          </a:xfrm>
        </p:grpSpPr>
        <p:sp>
          <p:nvSpPr>
            <p:cNvPr id="12" name="TextBox 11"/>
            <p:cNvSpPr txBox="1"/>
            <p:nvPr/>
          </p:nvSpPr>
          <p:spPr>
            <a:xfrm>
              <a:off x="3600385" y="1479412"/>
              <a:ext cx="21723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Magnitude DFT</a:t>
              </a:r>
              <a:endParaRPr lang="en-US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1580" y="1912673"/>
              <a:ext cx="2908300" cy="29210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187945" y="1492244"/>
            <a:ext cx="2908300" cy="3341430"/>
            <a:chOff x="6187945" y="1492244"/>
            <a:chExt cx="2908300" cy="3341430"/>
          </a:xfrm>
        </p:grpSpPr>
        <p:sp>
          <p:nvSpPr>
            <p:cNvPr id="13" name="TextBox 12"/>
            <p:cNvSpPr txBox="1"/>
            <p:nvPr/>
          </p:nvSpPr>
          <p:spPr>
            <a:xfrm>
              <a:off x="6878701" y="1492244"/>
              <a:ext cx="1556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Phase DFT</a:t>
              </a:r>
              <a:endParaRPr lang="en-US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7945" y="1912674"/>
              <a:ext cx="2908300" cy="292100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2850"/>
          </a:xfrm>
        </p:spPr>
        <p:txBody>
          <a:bodyPr/>
          <a:lstStyle/>
          <a:p>
            <a:r>
              <a:rPr lang="en-US" dirty="0" smtClean="0"/>
              <a:t>Some important Fourier transforms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6848" y="1451502"/>
            <a:ext cx="95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3014275" y="3335659"/>
            <a:ext cx="181415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0" y="1905066"/>
            <a:ext cx="2908300" cy="29083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193975" y="1479412"/>
            <a:ext cx="2895600" cy="3346654"/>
            <a:chOff x="3193975" y="1479412"/>
            <a:chExt cx="2895600" cy="3346654"/>
          </a:xfrm>
        </p:grpSpPr>
        <p:sp>
          <p:nvSpPr>
            <p:cNvPr id="12" name="TextBox 11"/>
            <p:cNvSpPr txBox="1"/>
            <p:nvPr/>
          </p:nvSpPr>
          <p:spPr>
            <a:xfrm>
              <a:off x="3600385" y="1479412"/>
              <a:ext cx="21723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Magnitude DFT</a:t>
              </a:r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3975" y="1892366"/>
              <a:ext cx="2895600" cy="29337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182390" y="1492244"/>
            <a:ext cx="2933700" cy="3327472"/>
            <a:chOff x="6182390" y="1492244"/>
            <a:chExt cx="2933700" cy="3327472"/>
          </a:xfrm>
        </p:grpSpPr>
        <p:sp>
          <p:nvSpPr>
            <p:cNvPr id="13" name="TextBox 12"/>
            <p:cNvSpPr txBox="1"/>
            <p:nvPr/>
          </p:nvSpPr>
          <p:spPr>
            <a:xfrm>
              <a:off x="6878701" y="1492244"/>
              <a:ext cx="1556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Phase DFT</a:t>
              </a:r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2390" y="1898716"/>
              <a:ext cx="2933700" cy="292100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0353" y="279135"/>
            <a:ext cx="95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53890" y="307045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Magnitude DFT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3167780" y="2163292"/>
            <a:ext cx="181415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35" y="765706"/>
            <a:ext cx="2870200" cy="287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085" y="740306"/>
            <a:ext cx="2908300" cy="2921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3181735" y="5283851"/>
            <a:ext cx="181415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80" y="3853258"/>
            <a:ext cx="2908300" cy="2908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1435" y="3840558"/>
            <a:ext cx="2895600" cy="2933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63470" y="697837"/>
            <a:ext cx="1324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Scale</a:t>
            </a:r>
            <a:endParaRPr lang="en-US" sz="4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49515" y="1451502"/>
            <a:ext cx="2794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Small image</a:t>
            </a:r>
            <a:br>
              <a:rPr lang="en-US" dirty="0" smtClean="0"/>
            </a:br>
            <a:r>
              <a:rPr lang="en-US" dirty="0" smtClean="0"/>
              <a:t>details produce content in high spatial frequencies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2850"/>
          </a:xfrm>
        </p:spPr>
        <p:txBody>
          <a:bodyPr/>
          <a:lstStyle/>
          <a:p>
            <a:r>
              <a:rPr lang="en-US" dirty="0" smtClean="0"/>
              <a:t>Some important Fourier transforms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6848" y="1451502"/>
            <a:ext cx="95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3014275" y="3335659"/>
            <a:ext cx="181415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6323"/>
            <a:ext cx="2921000" cy="29337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187625" y="1479412"/>
            <a:ext cx="2908300" cy="3368218"/>
            <a:chOff x="3187625" y="1479412"/>
            <a:chExt cx="2908300" cy="3368218"/>
          </a:xfrm>
        </p:grpSpPr>
        <p:sp>
          <p:nvSpPr>
            <p:cNvPr id="12" name="TextBox 11"/>
            <p:cNvSpPr txBox="1"/>
            <p:nvPr/>
          </p:nvSpPr>
          <p:spPr>
            <a:xfrm>
              <a:off x="3600385" y="1479412"/>
              <a:ext cx="21723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Magnitude DFT</a:t>
              </a:r>
              <a:endParaRPr lang="en-US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7625" y="1926630"/>
              <a:ext cx="2908300" cy="29210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183645" y="1492244"/>
            <a:ext cx="2946400" cy="3335079"/>
            <a:chOff x="6183645" y="1492244"/>
            <a:chExt cx="2946400" cy="3335079"/>
          </a:xfrm>
        </p:grpSpPr>
        <p:sp>
          <p:nvSpPr>
            <p:cNvPr id="13" name="TextBox 12"/>
            <p:cNvSpPr txBox="1"/>
            <p:nvPr/>
          </p:nvSpPr>
          <p:spPr>
            <a:xfrm>
              <a:off x="6878701" y="1492244"/>
              <a:ext cx="1556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Phase DFT</a:t>
              </a:r>
              <a:endParaRPr lang="en-US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3645" y="1919023"/>
              <a:ext cx="2946400" cy="290830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2850"/>
          </a:xfrm>
        </p:spPr>
        <p:txBody>
          <a:bodyPr/>
          <a:lstStyle/>
          <a:p>
            <a:r>
              <a:rPr lang="en-US" dirty="0" smtClean="0"/>
              <a:t>Some important Fourier transforms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6848" y="1451502"/>
            <a:ext cx="95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3014275" y="3335659"/>
            <a:ext cx="181415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0" y="1926630"/>
            <a:ext cx="2921000" cy="2921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201580" y="1479412"/>
            <a:ext cx="2908300" cy="3347911"/>
            <a:chOff x="3201580" y="1479412"/>
            <a:chExt cx="2908300" cy="3347911"/>
          </a:xfrm>
        </p:grpSpPr>
        <p:sp>
          <p:nvSpPr>
            <p:cNvPr id="12" name="TextBox 11"/>
            <p:cNvSpPr txBox="1"/>
            <p:nvPr/>
          </p:nvSpPr>
          <p:spPr>
            <a:xfrm>
              <a:off x="3600385" y="1479412"/>
              <a:ext cx="21723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Magnitude DFT</a:t>
              </a:r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1580" y="1919023"/>
              <a:ext cx="2908300" cy="29083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207790" y="1492244"/>
            <a:ext cx="2908300" cy="3335079"/>
            <a:chOff x="6207790" y="1492244"/>
            <a:chExt cx="2908300" cy="3335079"/>
          </a:xfrm>
        </p:grpSpPr>
        <p:sp>
          <p:nvSpPr>
            <p:cNvPr id="13" name="TextBox 12"/>
            <p:cNvSpPr txBox="1"/>
            <p:nvPr/>
          </p:nvSpPr>
          <p:spPr>
            <a:xfrm>
              <a:off x="6878701" y="1492244"/>
              <a:ext cx="1556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Phase DFT</a:t>
              </a:r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7790" y="1919023"/>
              <a:ext cx="2908300" cy="290830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0353" y="279135"/>
            <a:ext cx="95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53890" y="307045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Magnitude DFT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3167780" y="2163292"/>
            <a:ext cx="181415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181735" y="5283851"/>
            <a:ext cx="181415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6363470" y="697837"/>
            <a:ext cx="2749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Orientation</a:t>
            </a:r>
            <a:endParaRPr lang="en-US" sz="4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49515" y="1451502"/>
            <a:ext cx="2794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line transforms to a line oriented perpendicularly to the first.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70" y="775824"/>
            <a:ext cx="2921000" cy="2933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995" y="796131"/>
            <a:ext cx="2908300" cy="2921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25" y="3768922"/>
            <a:ext cx="2921000" cy="2921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2995" y="3761315"/>
            <a:ext cx="2908300" cy="2908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The Fourier Transform of some important images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57500" t="25714" r="9286" b="30000"/>
          <a:stretch>
            <a:fillRect/>
          </a:stretch>
        </p:blipFill>
        <p:spPr bwMode="auto">
          <a:xfrm>
            <a:off x="1600200" y="43434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57603" t="23814" r="9695" b="27229"/>
          <a:stretch>
            <a:fillRect/>
          </a:stretch>
        </p:blipFill>
        <p:spPr bwMode="auto">
          <a:xfrm>
            <a:off x="5029200" y="43434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00200" y="1752600"/>
            <a:ext cx="5715000" cy="2286000"/>
            <a:chOff x="1600200" y="1752600"/>
            <a:chExt cx="5715000" cy="2286000"/>
          </a:xfrm>
        </p:grpSpPr>
        <p:pic>
          <p:nvPicPr>
            <p:cNvPr id="26632" name="Picture 4"/>
            <p:cNvPicPr>
              <a:picLocks noChangeAspect="1"/>
            </p:cNvPicPr>
            <p:nvPr/>
          </p:nvPicPr>
          <p:blipFill>
            <a:blip r:embed="rId2"/>
            <a:srcRect l="13571" t="25714" r="54286" b="31429"/>
            <a:stretch>
              <a:fillRect/>
            </a:stretch>
          </p:blipFill>
          <p:spPr bwMode="auto">
            <a:xfrm>
              <a:off x="1600200" y="1752600"/>
              <a:ext cx="22860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3" name="Picture 6"/>
            <p:cNvPicPr>
              <a:picLocks noChangeAspect="1"/>
            </p:cNvPicPr>
            <p:nvPr/>
          </p:nvPicPr>
          <p:blipFill>
            <a:blip r:embed="rId3"/>
            <a:srcRect l="13498" t="23814" r="53802" b="27229"/>
            <a:stretch>
              <a:fillRect/>
            </a:stretch>
          </p:blipFill>
          <p:spPr bwMode="auto">
            <a:xfrm>
              <a:off x="5029200" y="1752600"/>
              <a:ext cx="22860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630" name="TextBox 8"/>
          <p:cNvSpPr txBox="1">
            <a:spLocks noChangeArrowheads="1"/>
          </p:cNvSpPr>
          <p:nvPr/>
        </p:nvSpPr>
        <p:spPr bwMode="auto">
          <a:xfrm rot="-5400000">
            <a:off x="773907" y="2590006"/>
            <a:ext cx="825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Image</a:t>
            </a:r>
          </a:p>
        </p:txBody>
      </p:sp>
      <p:sp>
        <p:nvSpPr>
          <p:cNvPr id="26631" name="TextBox 9"/>
          <p:cNvSpPr txBox="1">
            <a:spLocks noChangeArrowheads="1"/>
          </p:cNvSpPr>
          <p:nvPr/>
        </p:nvSpPr>
        <p:spPr bwMode="auto">
          <a:xfrm rot="-5400000">
            <a:off x="-50799" y="5257800"/>
            <a:ext cx="24114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Log(1+Magnitude FT)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properties for the DFT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51" y="968773"/>
            <a:ext cx="7213600" cy="13081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DFT of the convolution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05" y="1398589"/>
            <a:ext cx="2120900" cy="7112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832861" y="1328739"/>
            <a:ext cx="6024917" cy="850900"/>
            <a:chOff x="2832861" y="1328739"/>
            <a:chExt cx="6024917" cy="8509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3778" y="1328739"/>
              <a:ext cx="5334000" cy="8509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 bwMode="auto">
            <a:xfrm>
              <a:off x="2832861" y="1716681"/>
              <a:ext cx="586109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83029"/>
            <a:ext cx="9144000" cy="10128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4" y="5351636"/>
            <a:ext cx="6067335" cy="102237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2155" y="2466590"/>
            <a:ext cx="7729881" cy="1400730"/>
            <a:chOff x="72155" y="2466590"/>
            <a:chExt cx="7729881" cy="14007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55" y="2466590"/>
              <a:ext cx="7729881" cy="136634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2049237" y="2914921"/>
              <a:ext cx="3160444" cy="952399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762000" y="1219200"/>
          <a:ext cx="7543800" cy="5273675"/>
        </p:xfrm>
        <a:graphic>
          <a:graphicData uri="http://schemas.openxmlformats.org/presentationml/2006/ole">
            <p:oleObj spid="_x0000_s98306" name="Image" r:id="rId3" imgW="4577718" imgH="320013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560" y="2769247"/>
            <a:ext cx="6309895" cy="12192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Linear filtering</a:t>
            </a:r>
            <a:endParaRPr lang="en-US" dirty="0"/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2466295" y="1352614"/>
            <a:ext cx="85248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</a:t>
            </a:r>
            <a:r>
              <a:rPr lang="en-US" sz="1800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</a:t>
            </a:r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5358720" y="1362139"/>
            <a:ext cx="6823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</a:t>
            </a:r>
            <a:r>
              <a:rPr lang="en-US" sz="1800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</a:t>
            </a:r>
            <a:endParaRPr lang="en-US" sz="1800" dirty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3485470" y="1235992"/>
            <a:ext cx="1571625" cy="893762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2199595" y="1686326"/>
            <a:ext cx="1293812" cy="1587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5058682" y="1663029"/>
            <a:ext cx="12954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788" y="4642721"/>
            <a:ext cx="4073822" cy="649872"/>
          </a:xfrm>
          <a:prstGeom prst="rect">
            <a:avLst/>
          </a:prstGeom>
        </p:spPr>
      </p:pic>
      <p:sp>
        <p:nvSpPr>
          <p:cNvPr id="11" name="Rectangle 3"/>
          <p:cNvSpPr>
            <a:spLocks/>
          </p:cNvSpPr>
          <p:nvPr/>
        </p:nvSpPr>
        <p:spPr bwMode="auto">
          <a:xfrm>
            <a:off x="3904238" y="1527496"/>
            <a:ext cx="7466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</a:t>
            </a:r>
            <a:r>
              <a:rPr lang="en-US" sz="18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[</a:t>
            </a:r>
            <a:r>
              <a:rPr lang="en-US" sz="1800" dirty="0" err="1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</a:t>
            </a:r>
            <a:endParaRPr lang="en-US" sz="1800" dirty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4679" y="2487928"/>
            <a:ext cx="2859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spatial domain: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2698" y="4117535"/>
            <a:ext cx="3286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frequency domain: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of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716" y="2287985"/>
            <a:ext cx="5461000" cy="774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80" y="4020871"/>
            <a:ext cx="6654800" cy="1384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4694" y="1631783"/>
            <a:ext cx="7912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"/>
              </a:rPr>
              <a:t>The Fourier transform of the product of two images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04416" y="3505218"/>
            <a:ext cx="4563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"/>
              </a:rPr>
              <a:t>is the convolution of their </a:t>
            </a:r>
            <a:r>
              <a:rPr lang="en-US" dirty="0" err="1" smtClean="0">
                <a:latin typeface=""/>
              </a:rPr>
              <a:t>DFTs</a:t>
            </a:r>
            <a:r>
              <a:rPr lang="en-US" dirty="0" smtClean="0">
                <a:latin typeface=""/>
              </a:rPr>
              <a:t>: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4" y="433257"/>
            <a:ext cx="2933700" cy="2921000"/>
          </a:xfrm>
          <a:prstGeom prst="rect">
            <a:avLst/>
          </a:prstGeom>
        </p:spPr>
      </p:pic>
      <p:grpSp>
        <p:nvGrpSpPr>
          <p:cNvPr id="3" name="Group 14"/>
          <p:cNvGrpSpPr/>
          <p:nvPr/>
        </p:nvGrpSpPr>
        <p:grpSpPr>
          <a:xfrm>
            <a:off x="2860771" y="426908"/>
            <a:ext cx="3199639" cy="2933700"/>
            <a:chOff x="2860771" y="426908"/>
            <a:chExt cx="3199639" cy="29337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9410" y="426908"/>
              <a:ext cx="2921000" cy="29337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60771" y="1646899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*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986686" y="1605028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31656"/>
            <a:ext cx="2946400" cy="2921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760" y="3531656"/>
            <a:ext cx="2908300" cy="2921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7600" y="420557"/>
            <a:ext cx="2946400" cy="294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300" y="3544356"/>
            <a:ext cx="2933700" cy="2895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90488"/>
            <a:ext cx="8229600" cy="1095836"/>
          </a:xfrm>
          <a:ln/>
        </p:spPr>
        <p:txBody>
          <a:bodyPr rIns="132080"/>
          <a:lstStyle/>
          <a:p>
            <a:r>
              <a:rPr lang="en-US" sz="3600" dirty="0" smtClean="0"/>
              <a:t>Game: find the right pairs</a:t>
            </a:r>
            <a:endParaRPr lang="en-US" sz="3600" dirty="0"/>
          </a:p>
        </p:txBody>
      </p:sp>
      <p:pic>
        <p:nvPicPr>
          <p:cNvPr id="8601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0855" y="1350101"/>
            <a:ext cx="1951038" cy="1951038"/>
          </a:xfrm>
          <a:prstGeom prst="rect">
            <a:avLst/>
          </a:prstGeom>
          <a:noFill/>
          <a:ln w="38100" cap="flat">
            <a:solidFill>
              <a:srgbClr val="00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5255" y="4071076"/>
            <a:ext cx="20574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9255" y="1350101"/>
            <a:ext cx="1952625" cy="1952625"/>
          </a:xfrm>
          <a:prstGeom prst="rect">
            <a:avLst/>
          </a:prstGeom>
          <a:noFill/>
          <a:ln w="38100" cap="flat">
            <a:solidFill>
              <a:srgbClr val="00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6021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6055" y="3940901"/>
            <a:ext cx="2170113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1455" y="1350101"/>
            <a:ext cx="1905000" cy="1905000"/>
          </a:xfrm>
          <a:prstGeom prst="rect">
            <a:avLst/>
          </a:prstGeom>
          <a:noFill/>
          <a:ln w="38100" cap="flat">
            <a:solidFill>
              <a:srgbClr val="00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6023" name="Picture 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0655" y="3940901"/>
            <a:ext cx="2189163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502855" y="3407501"/>
            <a:ext cx="5029200" cy="609600"/>
            <a:chOff x="0" y="0"/>
            <a:chExt cx="3168" cy="384"/>
          </a:xfrm>
        </p:grpSpPr>
        <p:sp>
          <p:nvSpPr>
            <p:cNvPr id="86025" name="Line 9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632" cy="384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26" name="Line 10"/>
            <p:cNvSpPr>
              <a:spLocks noChangeShapeType="1"/>
            </p:cNvSpPr>
            <p:nvPr/>
          </p:nvSpPr>
          <p:spPr bwMode="auto">
            <a:xfrm rot="10800000" flipH="1">
              <a:off x="1584" y="0"/>
              <a:ext cx="1440" cy="336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27" name="Line 11"/>
            <p:cNvSpPr>
              <a:spLocks noChangeShapeType="1"/>
            </p:cNvSpPr>
            <p:nvPr/>
          </p:nvSpPr>
          <p:spPr bwMode="auto">
            <a:xfrm rot="10800000">
              <a:off x="143" y="48"/>
              <a:ext cx="3025" cy="288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86028" name="Rectangle 12"/>
          <p:cNvSpPr>
            <a:spLocks/>
          </p:cNvSpPr>
          <p:nvPr/>
        </p:nvSpPr>
        <p:spPr bwMode="auto">
          <a:xfrm>
            <a:off x="3264855" y="2874101"/>
            <a:ext cx="306388" cy="355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A</a:t>
            </a:r>
          </a:p>
        </p:txBody>
      </p:sp>
      <p:sp>
        <p:nvSpPr>
          <p:cNvPr id="86029" name="Rectangle 13"/>
          <p:cNvSpPr>
            <a:spLocks/>
          </p:cNvSpPr>
          <p:nvPr/>
        </p:nvSpPr>
        <p:spPr bwMode="auto">
          <a:xfrm>
            <a:off x="5703255" y="2874101"/>
            <a:ext cx="306388" cy="355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</a:t>
            </a:r>
          </a:p>
        </p:txBody>
      </p:sp>
      <p:sp>
        <p:nvSpPr>
          <p:cNvPr id="86030" name="Rectangle 14"/>
          <p:cNvSpPr>
            <a:spLocks/>
          </p:cNvSpPr>
          <p:nvPr/>
        </p:nvSpPr>
        <p:spPr bwMode="auto">
          <a:xfrm>
            <a:off x="8021005" y="2812189"/>
            <a:ext cx="319088" cy="355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</a:t>
            </a:r>
          </a:p>
        </p:txBody>
      </p:sp>
      <p:sp>
        <p:nvSpPr>
          <p:cNvPr id="86031" name="Rectangle 15"/>
          <p:cNvSpPr>
            <a:spLocks/>
          </p:cNvSpPr>
          <p:nvPr/>
        </p:nvSpPr>
        <p:spPr bwMode="auto">
          <a:xfrm>
            <a:off x="3182305" y="5526814"/>
            <a:ext cx="280988" cy="355600"/>
          </a:xfrm>
          <a:prstGeom prst="rect">
            <a:avLst/>
          </a:prstGeom>
          <a:solidFill>
            <a:srgbClr val="EEECE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</a:t>
            </a:r>
          </a:p>
        </p:txBody>
      </p:sp>
      <p:sp>
        <p:nvSpPr>
          <p:cNvPr id="86032" name="Rectangle 16"/>
          <p:cNvSpPr>
            <a:spLocks/>
          </p:cNvSpPr>
          <p:nvPr/>
        </p:nvSpPr>
        <p:spPr bwMode="auto">
          <a:xfrm>
            <a:off x="5696905" y="5526814"/>
            <a:ext cx="280988" cy="355600"/>
          </a:xfrm>
          <a:prstGeom prst="rect">
            <a:avLst/>
          </a:prstGeom>
          <a:solidFill>
            <a:srgbClr val="EEECE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</a:t>
            </a:r>
          </a:p>
        </p:txBody>
      </p:sp>
      <p:sp>
        <p:nvSpPr>
          <p:cNvPr id="86033" name="Rectangle 17"/>
          <p:cNvSpPr>
            <a:spLocks/>
          </p:cNvSpPr>
          <p:nvPr/>
        </p:nvSpPr>
        <p:spPr bwMode="auto">
          <a:xfrm>
            <a:off x="8135305" y="5555389"/>
            <a:ext cx="280988" cy="355600"/>
          </a:xfrm>
          <a:prstGeom prst="rect">
            <a:avLst/>
          </a:prstGeom>
          <a:solidFill>
            <a:srgbClr val="EEECE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3</a:t>
            </a:r>
          </a:p>
        </p:txBody>
      </p:sp>
      <p:sp>
        <p:nvSpPr>
          <p:cNvPr id="86034" name="Rectangle 18"/>
          <p:cNvSpPr>
            <a:spLocks/>
          </p:cNvSpPr>
          <p:nvPr/>
        </p:nvSpPr>
        <p:spPr bwMode="auto">
          <a:xfrm>
            <a:off x="1740855" y="6226901"/>
            <a:ext cx="16287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fx(cycles/image pixel size)</a:t>
            </a:r>
          </a:p>
        </p:txBody>
      </p:sp>
      <p:sp>
        <p:nvSpPr>
          <p:cNvPr id="86035" name="Rectangle 19"/>
          <p:cNvSpPr>
            <a:spLocks/>
          </p:cNvSpPr>
          <p:nvPr/>
        </p:nvSpPr>
        <p:spPr bwMode="auto">
          <a:xfrm>
            <a:off x="4255455" y="6226901"/>
            <a:ext cx="16287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fx(cycles/image pixel size)</a:t>
            </a:r>
          </a:p>
        </p:txBody>
      </p:sp>
      <p:sp>
        <p:nvSpPr>
          <p:cNvPr id="86036" name="Rectangle 20"/>
          <p:cNvSpPr>
            <a:spLocks/>
          </p:cNvSpPr>
          <p:nvPr/>
        </p:nvSpPr>
        <p:spPr bwMode="auto">
          <a:xfrm>
            <a:off x="6768468" y="6226901"/>
            <a:ext cx="16303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fx(cycles/image pixel size)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1967903"/>
            <a:ext cx="1073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4590644"/>
            <a:ext cx="1483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DFT</a:t>
            </a:r>
            <a:br>
              <a:rPr lang="en-US" dirty="0" smtClean="0"/>
            </a:br>
            <a:r>
              <a:rPr lang="en-US" dirty="0" smtClean="0"/>
              <a:t>magnitude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533400" y="609600"/>
          <a:ext cx="8077200" cy="5962650"/>
        </p:xfrm>
        <a:graphic>
          <a:graphicData uri="http://schemas.openxmlformats.org/presentationml/2006/ole">
            <p:oleObj spid="_x0000_s99330" name="Image" r:id="rId3" imgW="4583813" imgH="33830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914400" y="0"/>
          <a:ext cx="6835775" cy="6858000"/>
        </p:xfrm>
        <a:graphic>
          <a:graphicData uri="http://schemas.openxmlformats.org/presentationml/2006/ole">
            <p:oleObj spid="_x0000_s100354" name="Image" r:id="rId3" imgW="7619048" imgH="7644444" progId="">
              <p:embed/>
            </p:oleObj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581400" y="1981200"/>
            <a:ext cx="304800" cy="304800"/>
            <a:chOff x="2256" y="1248"/>
            <a:chExt cx="192" cy="192"/>
          </a:xfrm>
        </p:grpSpPr>
        <p:sp>
          <p:nvSpPr>
            <p:cNvPr id="28682" name="Line 6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3" name="Line 7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676" name="Text Box 8"/>
          <p:cNvSpPr txBox="1">
            <a:spLocks noChangeArrowheads="1"/>
          </p:cNvSpPr>
          <p:nvPr/>
        </p:nvSpPr>
        <p:spPr bwMode="auto">
          <a:xfrm>
            <a:off x="2932113" y="2133600"/>
            <a:ext cx="14874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Polaroid</a:t>
            </a:r>
          </a:p>
        </p:txBody>
      </p:sp>
      <p:sp>
        <p:nvSpPr>
          <p:cNvPr id="28677" name="Line 9"/>
          <p:cNvSpPr>
            <a:spLocks noChangeShapeType="1"/>
          </p:cNvSpPr>
          <p:nvPr/>
        </p:nvSpPr>
        <p:spPr bwMode="auto">
          <a:xfrm>
            <a:off x="3733800" y="2133600"/>
            <a:ext cx="1371600" cy="3276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953000" y="5334000"/>
            <a:ext cx="304800" cy="304800"/>
            <a:chOff x="2256" y="1248"/>
            <a:chExt cx="192" cy="192"/>
          </a:xfrm>
        </p:grpSpPr>
        <p:sp>
          <p:nvSpPr>
            <p:cNvPr id="28680" name="Line 11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1" name="Line 12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679" name="Text Box 13"/>
          <p:cNvSpPr txBox="1">
            <a:spLocks noChangeArrowheads="1"/>
          </p:cNvSpPr>
          <p:nvPr/>
        </p:nvSpPr>
        <p:spPr bwMode="auto">
          <a:xfrm>
            <a:off x="3962400" y="5576888"/>
            <a:ext cx="2651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MIT Media Lab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1066800" y="228600"/>
          <a:ext cx="7162800" cy="6310313"/>
        </p:xfrm>
        <a:graphic>
          <a:graphicData uri="http://schemas.openxmlformats.org/presentationml/2006/ole">
            <p:oleObj spid="_x0000_s227330" name="Image" r:id="rId3" imgW="5650794" imgH="497777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7788" y="609600"/>
          <a:ext cx="8990012" cy="2692400"/>
        </p:xfrm>
        <a:graphic>
          <a:graphicData uri="http://schemas.openxmlformats.org/presentationml/2006/ole">
            <p:oleObj spid="_x0000_s228354" name="Image" r:id="rId3" imgW="8990476" imgH="2692063" progId="">
              <p:embed/>
            </p:oleObj>
          </a:graphicData>
        </a:graphic>
      </p:graphicFrame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3060700" y="3835400"/>
          <a:ext cx="3022600" cy="2717800"/>
        </p:xfrm>
        <a:graphic>
          <a:graphicData uri="http://schemas.openxmlformats.org/presentationml/2006/ole">
            <p:oleObj spid="_x0000_s228355" name="Image" r:id="rId4" imgW="3022222" imgH="2717460" progId="">
              <p:embed/>
            </p:oleObj>
          </a:graphicData>
        </a:graphic>
      </p:graphicFrame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901700" y="3276600"/>
            <a:ext cx="944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Image</a:t>
            </a:r>
          </a:p>
        </p:txBody>
      </p:sp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3581400" y="3276600"/>
            <a:ext cx="2154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Oriented energy</a:t>
            </a:r>
          </a:p>
        </p:txBody>
      </p:sp>
      <p:sp>
        <p:nvSpPr>
          <p:cNvPr id="30726" name="Text Box 8"/>
          <p:cNvSpPr txBox="1">
            <a:spLocks noChangeArrowheads="1"/>
          </p:cNvSpPr>
          <p:nvPr/>
        </p:nvSpPr>
        <p:spPr bwMode="auto">
          <a:xfrm>
            <a:off x="6775450" y="3276600"/>
            <a:ext cx="130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Contours</a:t>
            </a:r>
          </a:p>
        </p:txBody>
      </p:sp>
      <p:sp>
        <p:nvSpPr>
          <p:cNvPr id="30727" name="Text Box 9"/>
          <p:cNvSpPr txBox="1">
            <a:spLocks noChangeArrowheads="1"/>
          </p:cNvSpPr>
          <p:nvPr/>
        </p:nvSpPr>
        <p:spPr bwMode="auto">
          <a:xfrm>
            <a:off x="3276600" y="6400800"/>
            <a:ext cx="2459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Occluding contour</a:t>
            </a:r>
          </a:p>
        </p:txBody>
      </p:sp>
      <p:sp>
        <p:nvSpPr>
          <p:cNvPr id="30728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noFill/>
        </p:spPr>
        <p:txBody>
          <a:bodyPr/>
          <a:lstStyle/>
          <a:p>
            <a:pPr eaLnBrk="1" hangingPunct="1"/>
            <a:r>
              <a:rPr lang="en-US" sz="3600">
                <a:ea typeface="ＭＳ Ｐゴシック" charset="-128"/>
                <a:cs typeface="ＭＳ Ｐゴシック" charset="-128"/>
              </a:rPr>
              <a:t>Image interpretation from local cues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914400" y="0"/>
          <a:ext cx="6835775" cy="6858000"/>
        </p:xfrm>
        <a:graphic>
          <a:graphicData uri="http://schemas.openxmlformats.org/presentationml/2006/ole">
            <p:oleObj spid="_x0000_s229378" name="Image" r:id="rId3" imgW="7619048" imgH="7644444" progId="">
              <p:embed/>
            </p:oleObj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81400" y="1981200"/>
            <a:ext cx="304800" cy="304800"/>
            <a:chOff x="2256" y="1248"/>
            <a:chExt cx="192" cy="192"/>
          </a:xfrm>
        </p:grpSpPr>
        <p:sp>
          <p:nvSpPr>
            <p:cNvPr id="31759" name="Line 4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0" name="Line 5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2932113" y="2133600"/>
            <a:ext cx="14874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Polaroid</a:t>
            </a:r>
          </a:p>
        </p:txBody>
      </p:sp>
      <p:sp>
        <p:nvSpPr>
          <p:cNvPr id="31749" name="Line 7"/>
          <p:cNvSpPr>
            <a:spLocks noChangeShapeType="1"/>
          </p:cNvSpPr>
          <p:nvPr/>
        </p:nvSpPr>
        <p:spPr bwMode="auto">
          <a:xfrm>
            <a:off x="3733800" y="2133600"/>
            <a:ext cx="1371600" cy="3276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953000" y="5334000"/>
            <a:ext cx="304800" cy="304800"/>
            <a:chOff x="2256" y="1248"/>
            <a:chExt cx="192" cy="192"/>
          </a:xfrm>
        </p:grpSpPr>
        <p:sp>
          <p:nvSpPr>
            <p:cNvPr id="31757" name="Line 9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8" name="Line 10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114800" y="457200"/>
            <a:ext cx="304800" cy="304800"/>
            <a:chOff x="2256" y="1248"/>
            <a:chExt cx="192" cy="192"/>
          </a:xfrm>
        </p:grpSpPr>
        <p:sp>
          <p:nvSpPr>
            <p:cNvPr id="31755" name="Line 13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6" name="Line 14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752" name="Line 15"/>
          <p:cNvSpPr>
            <a:spLocks noChangeShapeType="1"/>
          </p:cNvSpPr>
          <p:nvPr/>
        </p:nvSpPr>
        <p:spPr bwMode="auto">
          <a:xfrm flipH="1" flipV="1">
            <a:off x="4267200" y="685800"/>
            <a:ext cx="762000" cy="4419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3" name="Text Box 19"/>
          <p:cNvSpPr txBox="1">
            <a:spLocks noChangeArrowheads="1"/>
          </p:cNvSpPr>
          <p:nvPr/>
        </p:nvSpPr>
        <p:spPr bwMode="auto">
          <a:xfrm>
            <a:off x="3581400" y="0"/>
            <a:ext cx="1249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MERL</a:t>
            </a:r>
          </a:p>
        </p:txBody>
      </p:sp>
      <p:sp>
        <p:nvSpPr>
          <p:cNvPr id="31754" name="Text Box 24"/>
          <p:cNvSpPr txBox="1">
            <a:spLocks noChangeArrowheads="1"/>
          </p:cNvSpPr>
          <p:nvPr/>
        </p:nvSpPr>
        <p:spPr bwMode="auto">
          <a:xfrm>
            <a:off x="3962400" y="5576888"/>
            <a:ext cx="2651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MIT Media Lab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51906" name="Object 2"/>
          <p:cNvGraphicFramePr>
            <a:graphicFrameLocks noChangeAspect="1"/>
          </p:cNvGraphicFramePr>
          <p:nvPr/>
        </p:nvGraphicFramePr>
        <p:xfrm>
          <a:off x="1752600" y="152400"/>
          <a:ext cx="4692650" cy="6477000"/>
        </p:xfrm>
        <a:graphic>
          <a:graphicData uri="http://schemas.openxmlformats.org/presentationml/2006/ole">
            <p:oleObj spid="_x0000_s251906" name="Image" r:id="rId3" imgW="4977778" imgH="686984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Comdex 1994</a:t>
            </a:r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Decathlete 100m hurdles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-419100" y="1752600"/>
          <a:ext cx="9982200" cy="4333875"/>
        </p:xfrm>
        <a:graphic>
          <a:graphicData uri="http://schemas.openxmlformats.org/presentationml/2006/ole">
            <p:oleObj spid="_x0000_s252930" name="Image" r:id="rId3" imgW="13609601" imgH="590893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914400" y="0"/>
          <a:ext cx="6835775" cy="6858000"/>
        </p:xfrm>
        <a:graphic>
          <a:graphicData uri="http://schemas.openxmlformats.org/presentationml/2006/ole">
            <p:oleObj spid="_x0000_s241666" name="Image" r:id="rId3" imgW="7619048" imgH="7644444" progId="">
              <p:embed/>
            </p:oleObj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81400" y="1981200"/>
            <a:ext cx="304800" cy="304800"/>
            <a:chOff x="2256" y="1248"/>
            <a:chExt cx="192" cy="192"/>
          </a:xfrm>
        </p:grpSpPr>
        <p:sp>
          <p:nvSpPr>
            <p:cNvPr id="37908" name="Line 4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09" name="Line 5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2932113" y="2133600"/>
            <a:ext cx="14874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Polaroid</a:t>
            </a:r>
          </a:p>
        </p:txBody>
      </p:sp>
      <p:sp>
        <p:nvSpPr>
          <p:cNvPr id="37893" name="Line 7"/>
          <p:cNvSpPr>
            <a:spLocks noChangeShapeType="1"/>
          </p:cNvSpPr>
          <p:nvPr/>
        </p:nvSpPr>
        <p:spPr bwMode="auto">
          <a:xfrm>
            <a:off x="3733800" y="2133600"/>
            <a:ext cx="1371600" cy="3276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953000" y="5334000"/>
            <a:ext cx="304800" cy="304800"/>
            <a:chOff x="2256" y="1248"/>
            <a:chExt cx="192" cy="192"/>
          </a:xfrm>
        </p:grpSpPr>
        <p:sp>
          <p:nvSpPr>
            <p:cNvPr id="37906" name="Line 9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07" name="Line 10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114800" y="457200"/>
            <a:ext cx="304800" cy="304800"/>
            <a:chOff x="2256" y="1248"/>
            <a:chExt cx="192" cy="192"/>
          </a:xfrm>
        </p:grpSpPr>
        <p:sp>
          <p:nvSpPr>
            <p:cNvPr id="37904" name="Line 13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05" name="Line 14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896" name="Line 15"/>
          <p:cNvSpPr>
            <a:spLocks noChangeShapeType="1"/>
          </p:cNvSpPr>
          <p:nvPr/>
        </p:nvSpPr>
        <p:spPr bwMode="auto">
          <a:xfrm flipH="1" flipV="1">
            <a:off x="4267200" y="685800"/>
            <a:ext cx="762000" cy="4419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7" name="Text Box 19"/>
          <p:cNvSpPr txBox="1">
            <a:spLocks noChangeArrowheads="1"/>
          </p:cNvSpPr>
          <p:nvPr/>
        </p:nvSpPr>
        <p:spPr bwMode="auto">
          <a:xfrm>
            <a:off x="3581400" y="0"/>
            <a:ext cx="1249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MERL</a:t>
            </a:r>
          </a:p>
        </p:txBody>
      </p:sp>
      <p:sp>
        <p:nvSpPr>
          <p:cNvPr id="37898" name="Line 20"/>
          <p:cNvSpPr>
            <a:spLocks noChangeShapeType="1"/>
          </p:cNvSpPr>
          <p:nvPr/>
        </p:nvSpPr>
        <p:spPr bwMode="auto">
          <a:xfrm flipH="1">
            <a:off x="4191000" y="685800"/>
            <a:ext cx="76200" cy="1905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4038600" y="2590800"/>
            <a:ext cx="304800" cy="304800"/>
            <a:chOff x="2256" y="1248"/>
            <a:chExt cx="192" cy="192"/>
          </a:xfrm>
        </p:grpSpPr>
        <p:sp>
          <p:nvSpPr>
            <p:cNvPr id="37902" name="Line 22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03" name="Line 23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900" name="Text Box 24"/>
          <p:cNvSpPr txBox="1">
            <a:spLocks noChangeArrowheads="1"/>
          </p:cNvSpPr>
          <p:nvPr/>
        </p:nvSpPr>
        <p:spPr bwMode="auto">
          <a:xfrm>
            <a:off x="3276600" y="2833688"/>
            <a:ext cx="20796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MIT AI Lab</a:t>
            </a:r>
          </a:p>
        </p:txBody>
      </p:sp>
      <p:sp>
        <p:nvSpPr>
          <p:cNvPr id="37901" name="Text Box 26"/>
          <p:cNvSpPr txBox="1">
            <a:spLocks noChangeArrowheads="1"/>
          </p:cNvSpPr>
          <p:nvPr/>
        </p:nvSpPr>
        <p:spPr bwMode="auto">
          <a:xfrm>
            <a:off x="3962400" y="5638800"/>
            <a:ext cx="2651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MIT Media Lab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Class web page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953532" y="1604876"/>
            <a:ext cx="8229600" cy="5045075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http://6.869.csail.mit.edu/fa17/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914400" y="0"/>
          <a:ext cx="6835775" cy="6858000"/>
        </p:xfrm>
        <a:graphic>
          <a:graphicData uri="http://schemas.openxmlformats.org/presentationml/2006/ole">
            <p:oleObj spid="_x0000_s242690" name="Image" r:id="rId3" imgW="7619048" imgH="7644444" progId="">
              <p:embed/>
            </p:oleObj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81400" y="1981200"/>
            <a:ext cx="304800" cy="304800"/>
            <a:chOff x="2256" y="1248"/>
            <a:chExt cx="192" cy="192"/>
          </a:xfrm>
        </p:grpSpPr>
        <p:sp>
          <p:nvSpPr>
            <p:cNvPr id="38937" name="Line 4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38" name="Line 5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2932113" y="2133600"/>
            <a:ext cx="14874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Polaroid</a:t>
            </a:r>
          </a:p>
        </p:txBody>
      </p:sp>
      <p:sp>
        <p:nvSpPr>
          <p:cNvPr id="38917" name="Line 7"/>
          <p:cNvSpPr>
            <a:spLocks noChangeShapeType="1"/>
          </p:cNvSpPr>
          <p:nvPr/>
        </p:nvSpPr>
        <p:spPr bwMode="auto">
          <a:xfrm>
            <a:off x="3733800" y="2133600"/>
            <a:ext cx="1371600" cy="3276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953000" y="5334000"/>
            <a:ext cx="304800" cy="304800"/>
            <a:chOff x="2256" y="1248"/>
            <a:chExt cx="192" cy="192"/>
          </a:xfrm>
        </p:grpSpPr>
        <p:sp>
          <p:nvSpPr>
            <p:cNvPr id="38935" name="Line 9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36" name="Line 10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114800" y="457200"/>
            <a:ext cx="304800" cy="304800"/>
            <a:chOff x="2256" y="1248"/>
            <a:chExt cx="192" cy="192"/>
          </a:xfrm>
        </p:grpSpPr>
        <p:sp>
          <p:nvSpPr>
            <p:cNvPr id="38933" name="Line 12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34" name="Line 13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8920" name="Line 14"/>
          <p:cNvSpPr>
            <a:spLocks noChangeShapeType="1"/>
          </p:cNvSpPr>
          <p:nvPr/>
        </p:nvSpPr>
        <p:spPr bwMode="auto">
          <a:xfrm flipH="1" flipV="1">
            <a:off x="4267200" y="685800"/>
            <a:ext cx="762000" cy="4419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1" name="Text Box 15"/>
          <p:cNvSpPr txBox="1">
            <a:spLocks noChangeArrowheads="1"/>
          </p:cNvSpPr>
          <p:nvPr/>
        </p:nvSpPr>
        <p:spPr bwMode="auto">
          <a:xfrm>
            <a:off x="3581400" y="0"/>
            <a:ext cx="1249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MERL</a:t>
            </a:r>
          </a:p>
        </p:txBody>
      </p:sp>
      <p:sp>
        <p:nvSpPr>
          <p:cNvPr id="38922" name="Line 16"/>
          <p:cNvSpPr>
            <a:spLocks noChangeShapeType="1"/>
          </p:cNvSpPr>
          <p:nvPr/>
        </p:nvSpPr>
        <p:spPr bwMode="auto">
          <a:xfrm flipH="1">
            <a:off x="4191000" y="685800"/>
            <a:ext cx="76200" cy="1905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4038600" y="2590800"/>
            <a:ext cx="304800" cy="304800"/>
            <a:chOff x="2256" y="1248"/>
            <a:chExt cx="192" cy="192"/>
          </a:xfrm>
        </p:grpSpPr>
        <p:sp>
          <p:nvSpPr>
            <p:cNvPr id="38931" name="Line 18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32" name="Line 19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8924" name="Text Box 20"/>
          <p:cNvSpPr txBox="1">
            <a:spLocks noChangeArrowheads="1"/>
          </p:cNvSpPr>
          <p:nvPr/>
        </p:nvSpPr>
        <p:spPr bwMode="auto">
          <a:xfrm>
            <a:off x="3276600" y="2833688"/>
            <a:ext cx="20796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MIT AI Lab</a:t>
            </a:r>
          </a:p>
        </p:txBody>
      </p:sp>
      <p:sp>
        <p:nvSpPr>
          <p:cNvPr id="38925" name="Text Box 21"/>
          <p:cNvSpPr txBox="1">
            <a:spLocks noChangeArrowheads="1"/>
          </p:cNvSpPr>
          <p:nvPr/>
        </p:nvSpPr>
        <p:spPr bwMode="auto">
          <a:xfrm>
            <a:off x="3962400" y="5638800"/>
            <a:ext cx="2651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MIT Media Lab</a:t>
            </a:r>
          </a:p>
        </p:txBody>
      </p:sp>
      <p:sp>
        <p:nvSpPr>
          <p:cNvPr id="38926" name="Line 22"/>
          <p:cNvSpPr>
            <a:spLocks noChangeShapeType="1"/>
          </p:cNvSpPr>
          <p:nvPr/>
        </p:nvSpPr>
        <p:spPr bwMode="auto">
          <a:xfrm flipH="1" flipV="1">
            <a:off x="3810000" y="2057400"/>
            <a:ext cx="381000" cy="609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3581400" y="1905000"/>
            <a:ext cx="304800" cy="304800"/>
            <a:chOff x="2256" y="1248"/>
            <a:chExt cx="192" cy="192"/>
          </a:xfrm>
        </p:grpSpPr>
        <p:sp>
          <p:nvSpPr>
            <p:cNvPr id="38929" name="Line 24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30" name="Line 25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8928" name="Text Box 26"/>
          <p:cNvSpPr txBox="1">
            <a:spLocks noChangeArrowheads="1"/>
          </p:cNvSpPr>
          <p:nvPr/>
        </p:nvSpPr>
        <p:spPr bwMode="auto">
          <a:xfrm>
            <a:off x="2438400" y="1524000"/>
            <a:ext cx="207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MIT AI Lab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914400" y="0"/>
          <a:ext cx="6835775" cy="6858000"/>
        </p:xfrm>
        <a:graphic>
          <a:graphicData uri="http://schemas.openxmlformats.org/presentationml/2006/ole">
            <p:oleObj spid="_x0000_s243714" name="Image" r:id="rId3" imgW="7619048" imgH="7644444" progId="">
              <p:embed/>
            </p:oleObj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81400" y="1981200"/>
            <a:ext cx="304800" cy="304800"/>
            <a:chOff x="2256" y="1248"/>
            <a:chExt cx="192" cy="192"/>
          </a:xfrm>
        </p:grpSpPr>
        <p:sp>
          <p:nvSpPr>
            <p:cNvPr id="39966" name="Line 4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67" name="Line 5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2932113" y="2133600"/>
            <a:ext cx="14874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Polaroid</a:t>
            </a:r>
          </a:p>
        </p:txBody>
      </p:sp>
      <p:sp>
        <p:nvSpPr>
          <p:cNvPr id="39941" name="Line 7"/>
          <p:cNvSpPr>
            <a:spLocks noChangeShapeType="1"/>
          </p:cNvSpPr>
          <p:nvPr/>
        </p:nvSpPr>
        <p:spPr bwMode="auto">
          <a:xfrm>
            <a:off x="3733800" y="2133600"/>
            <a:ext cx="1371600" cy="3276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953000" y="5334000"/>
            <a:ext cx="304800" cy="304800"/>
            <a:chOff x="2256" y="1248"/>
            <a:chExt cx="192" cy="192"/>
          </a:xfrm>
        </p:grpSpPr>
        <p:sp>
          <p:nvSpPr>
            <p:cNvPr id="39964" name="Line 9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65" name="Line 10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114800" y="457200"/>
            <a:ext cx="304800" cy="304800"/>
            <a:chOff x="2256" y="1248"/>
            <a:chExt cx="192" cy="192"/>
          </a:xfrm>
        </p:grpSpPr>
        <p:sp>
          <p:nvSpPr>
            <p:cNvPr id="39962" name="Line 12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63" name="Line 13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944" name="Line 14"/>
          <p:cNvSpPr>
            <a:spLocks noChangeShapeType="1"/>
          </p:cNvSpPr>
          <p:nvPr/>
        </p:nvSpPr>
        <p:spPr bwMode="auto">
          <a:xfrm flipH="1" flipV="1">
            <a:off x="4267200" y="685800"/>
            <a:ext cx="762000" cy="4419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5" name="Text Box 15"/>
          <p:cNvSpPr txBox="1">
            <a:spLocks noChangeArrowheads="1"/>
          </p:cNvSpPr>
          <p:nvPr/>
        </p:nvSpPr>
        <p:spPr bwMode="auto">
          <a:xfrm>
            <a:off x="3581400" y="0"/>
            <a:ext cx="1249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MERL</a:t>
            </a:r>
          </a:p>
        </p:txBody>
      </p:sp>
      <p:sp>
        <p:nvSpPr>
          <p:cNvPr id="39946" name="Line 16"/>
          <p:cNvSpPr>
            <a:spLocks noChangeShapeType="1"/>
          </p:cNvSpPr>
          <p:nvPr/>
        </p:nvSpPr>
        <p:spPr bwMode="auto">
          <a:xfrm flipH="1">
            <a:off x="4191000" y="685800"/>
            <a:ext cx="76200" cy="1905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4038600" y="2590800"/>
            <a:ext cx="304800" cy="304800"/>
            <a:chOff x="2256" y="1248"/>
            <a:chExt cx="192" cy="192"/>
          </a:xfrm>
        </p:grpSpPr>
        <p:sp>
          <p:nvSpPr>
            <p:cNvPr id="39960" name="Line 18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61" name="Line 19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948" name="Text Box 20"/>
          <p:cNvSpPr txBox="1">
            <a:spLocks noChangeArrowheads="1"/>
          </p:cNvSpPr>
          <p:nvPr/>
        </p:nvSpPr>
        <p:spPr bwMode="auto">
          <a:xfrm>
            <a:off x="3276600" y="2833688"/>
            <a:ext cx="20796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MIT AI Lab</a:t>
            </a:r>
          </a:p>
        </p:txBody>
      </p:sp>
      <p:sp>
        <p:nvSpPr>
          <p:cNvPr id="39949" name="Text Box 21"/>
          <p:cNvSpPr txBox="1">
            <a:spLocks noChangeArrowheads="1"/>
          </p:cNvSpPr>
          <p:nvPr/>
        </p:nvSpPr>
        <p:spPr bwMode="auto">
          <a:xfrm>
            <a:off x="3962400" y="5638800"/>
            <a:ext cx="2651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MIT Media Lab</a:t>
            </a:r>
          </a:p>
        </p:txBody>
      </p:sp>
      <p:sp>
        <p:nvSpPr>
          <p:cNvPr id="39950" name="Line 22"/>
          <p:cNvSpPr>
            <a:spLocks noChangeShapeType="1"/>
          </p:cNvSpPr>
          <p:nvPr/>
        </p:nvSpPr>
        <p:spPr bwMode="auto">
          <a:xfrm flipH="1" flipV="1">
            <a:off x="3810000" y="2057400"/>
            <a:ext cx="381000" cy="609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3581400" y="1905000"/>
            <a:ext cx="304800" cy="304800"/>
            <a:chOff x="2256" y="1248"/>
            <a:chExt cx="192" cy="192"/>
          </a:xfrm>
        </p:grpSpPr>
        <p:sp>
          <p:nvSpPr>
            <p:cNvPr id="39958" name="Line 24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9" name="Line 25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952" name="Text Box 26"/>
          <p:cNvSpPr txBox="1">
            <a:spLocks noChangeArrowheads="1"/>
          </p:cNvSpPr>
          <p:nvPr/>
        </p:nvSpPr>
        <p:spPr bwMode="auto">
          <a:xfrm>
            <a:off x="2438400" y="1524000"/>
            <a:ext cx="207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MIT AI Lab</a:t>
            </a:r>
          </a:p>
        </p:txBody>
      </p:sp>
      <p:sp>
        <p:nvSpPr>
          <p:cNvPr id="39953" name="Line 7"/>
          <p:cNvSpPr>
            <a:spLocks noChangeShapeType="1"/>
          </p:cNvSpPr>
          <p:nvPr/>
        </p:nvSpPr>
        <p:spPr bwMode="auto">
          <a:xfrm>
            <a:off x="3733800" y="2133600"/>
            <a:ext cx="0" cy="1828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4" name="Text Box 21"/>
          <p:cNvSpPr txBox="1">
            <a:spLocks noChangeArrowheads="1"/>
          </p:cNvSpPr>
          <p:nvPr/>
        </p:nvSpPr>
        <p:spPr bwMode="auto">
          <a:xfrm>
            <a:off x="2590800" y="3886200"/>
            <a:ext cx="2070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MIT CSAIL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3581400" y="3810000"/>
            <a:ext cx="304800" cy="304800"/>
            <a:chOff x="2256" y="1248"/>
            <a:chExt cx="192" cy="192"/>
          </a:xfrm>
        </p:grpSpPr>
        <p:sp>
          <p:nvSpPr>
            <p:cNvPr id="39956" name="Line 9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7" name="Line 10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096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0"/>
            <a:ext cx="92202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198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3300" y="304800"/>
            <a:ext cx="71374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7900" y="3048000"/>
            <a:ext cx="7188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914400" y="0"/>
          <a:ext cx="6835775" cy="6858000"/>
        </p:xfrm>
        <a:graphic>
          <a:graphicData uri="http://schemas.openxmlformats.org/presentationml/2006/ole">
            <p:oleObj spid="_x0000_s248834" name="Image" r:id="rId3" imgW="7619048" imgH="7644444" progId="">
              <p:embed/>
            </p:oleObj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81400" y="1981200"/>
            <a:ext cx="304800" cy="304800"/>
            <a:chOff x="2256" y="1248"/>
            <a:chExt cx="192" cy="192"/>
          </a:xfrm>
        </p:grpSpPr>
        <p:sp>
          <p:nvSpPr>
            <p:cNvPr id="45091" name="Line 4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92" name="Line 5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2932113" y="2133600"/>
            <a:ext cx="14874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Polaroid</a:t>
            </a:r>
          </a:p>
        </p:txBody>
      </p:sp>
      <p:sp>
        <p:nvSpPr>
          <p:cNvPr id="45061" name="Line 7"/>
          <p:cNvSpPr>
            <a:spLocks noChangeShapeType="1"/>
          </p:cNvSpPr>
          <p:nvPr/>
        </p:nvSpPr>
        <p:spPr bwMode="auto">
          <a:xfrm>
            <a:off x="3733800" y="2133600"/>
            <a:ext cx="1371600" cy="3276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953000" y="5334000"/>
            <a:ext cx="304800" cy="304800"/>
            <a:chOff x="2256" y="1248"/>
            <a:chExt cx="192" cy="192"/>
          </a:xfrm>
        </p:grpSpPr>
        <p:sp>
          <p:nvSpPr>
            <p:cNvPr id="45089" name="Line 9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90" name="Line 10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114800" y="457200"/>
            <a:ext cx="304800" cy="304800"/>
            <a:chOff x="2256" y="1248"/>
            <a:chExt cx="192" cy="192"/>
          </a:xfrm>
        </p:grpSpPr>
        <p:sp>
          <p:nvSpPr>
            <p:cNvPr id="45087" name="Line 12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88" name="Line 13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064" name="Line 14"/>
          <p:cNvSpPr>
            <a:spLocks noChangeShapeType="1"/>
          </p:cNvSpPr>
          <p:nvPr/>
        </p:nvSpPr>
        <p:spPr bwMode="auto">
          <a:xfrm flipH="1" flipV="1">
            <a:off x="4267200" y="685800"/>
            <a:ext cx="762000" cy="4419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5" name="Text Box 15"/>
          <p:cNvSpPr txBox="1">
            <a:spLocks noChangeArrowheads="1"/>
          </p:cNvSpPr>
          <p:nvPr/>
        </p:nvSpPr>
        <p:spPr bwMode="auto">
          <a:xfrm>
            <a:off x="3581400" y="0"/>
            <a:ext cx="1249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MERL</a:t>
            </a:r>
          </a:p>
        </p:txBody>
      </p:sp>
      <p:sp>
        <p:nvSpPr>
          <p:cNvPr id="45066" name="Line 16"/>
          <p:cNvSpPr>
            <a:spLocks noChangeShapeType="1"/>
          </p:cNvSpPr>
          <p:nvPr/>
        </p:nvSpPr>
        <p:spPr bwMode="auto">
          <a:xfrm flipH="1">
            <a:off x="4191000" y="685800"/>
            <a:ext cx="76200" cy="1905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4038600" y="2590800"/>
            <a:ext cx="304800" cy="304800"/>
            <a:chOff x="2256" y="1248"/>
            <a:chExt cx="192" cy="192"/>
          </a:xfrm>
        </p:grpSpPr>
        <p:sp>
          <p:nvSpPr>
            <p:cNvPr id="45085" name="Line 18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86" name="Line 19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068" name="Text Box 20"/>
          <p:cNvSpPr txBox="1">
            <a:spLocks noChangeArrowheads="1"/>
          </p:cNvSpPr>
          <p:nvPr/>
        </p:nvSpPr>
        <p:spPr bwMode="auto">
          <a:xfrm>
            <a:off x="3276600" y="2833688"/>
            <a:ext cx="20796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MIT AI Lab</a:t>
            </a:r>
          </a:p>
        </p:txBody>
      </p:sp>
      <p:sp>
        <p:nvSpPr>
          <p:cNvPr id="45069" name="Text Box 21"/>
          <p:cNvSpPr txBox="1">
            <a:spLocks noChangeArrowheads="1"/>
          </p:cNvSpPr>
          <p:nvPr/>
        </p:nvSpPr>
        <p:spPr bwMode="auto">
          <a:xfrm>
            <a:off x="3962400" y="5638800"/>
            <a:ext cx="2651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MIT Media Lab</a:t>
            </a:r>
          </a:p>
        </p:txBody>
      </p:sp>
      <p:sp>
        <p:nvSpPr>
          <p:cNvPr id="45070" name="Line 22"/>
          <p:cNvSpPr>
            <a:spLocks noChangeShapeType="1"/>
          </p:cNvSpPr>
          <p:nvPr/>
        </p:nvSpPr>
        <p:spPr bwMode="auto">
          <a:xfrm flipH="1" flipV="1">
            <a:off x="3810000" y="2057400"/>
            <a:ext cx="381000" cy="609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3581400" y="1905000"/>
            <a:ext cx="304800" cy="304800"/>
            <a:chOff x="2256" y="1248"/>
            <a:chExt cx="192" cy="192"/>
          </a:xfrm>
        </p:grpSpPr>
        <p:sp>
          <p:nvSpPr>
            <p:cNvPr id="45083" name="Line 24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84" name="Line 25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072" name="Text Box 26"/>
          <p:cNvSpPr txBox="1">
            <a:spLocks noChangeArrowheads="1"/>
          </p:cNvSpPr>
          <p:nvPr/>
        </p:nvSpPr>
        <p:spPr bwMode="auto">
          <a:xfrm>
            <a:off x="2438400" y="1524000"/>
            <a:ext cx="207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MIT AI Lab</a:t>
            </a:r>
          </a:p>
        </p:txBody>
      </p:sp>
      <p:sp>
        <p:nvSpPr>
          <p:cNvPr id="45073" name="Line 7"/>
          <p:cNvSpPr>
            <a:spLocks noChangeShapeType="1"/>
          </p:cNvSpPr>
          <p:nvPr/>
        </p:nvSpPr>
        <p:spPr bwMode="auto">
          <a:xfrm>
            <a:off x="3733800" y="2133600"/>
            <a:ext cx="0" cy="1828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4" name="Text Box 21"/>
          <p:cNvSpPr txBox="1">
            <a:spLocks noChangeArrowheads="1"/>
          </p:cNvSpPr>
          <p:nvPr/>
        </p:nvSpPr>
        <p:spPr bwMode="auto">
          <a:xfrm>
            <a:off x="2590800" y="3886200"/>
            <a:ext cx="2070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MIT CSAIL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3581400" y="3810000"/>
            <a:ext cx="304800" cy="304800"/>
            <a:chOff x="2256" y="1248"/>
            <a:chExt cx="192" cy="192"/>
          </a:xfrm>
        </p:grpSpPr>
        <p:sp>
          <p:nvSpPr>
            <p:cNvPr id="45081" name="Line 9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82" name="Line 10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5715000" y="3962400"/>
            <a:ext cx="304800" cy="304800"/>
            <a:chOff x="2256" y="1248"/>
            <a:chExt cx="192" cy="192"/>
          </a:xfrm>
        </p:grpSpPr>
        <p:sp>
          <p:nvSpPr>
            <p:cNvPr id="45079" name="Line 9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80" name="Line 10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077" name="Line 7"/>
          <p:cNvSpPr>
            <a:spLocks noChangeShapeType="1"/>
          </p:cNvSpPr>
          <p:nvPr/>
        </p:nvSpPr>
        <p:spPr bwMode="auto">
          <a:xfrm>
            <a:off x="3810000" y="3962400"/>
            <a:ext cx="1905000" cy="152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8" name="Text Box 21"/>
          <p:cNvSpPr txBox="1">
            <a:spLocks noChangeArrowheads="1"/>
          </p:cNvSpPr>
          <p:nvPr/>
        </p:nvSpPr>
        <p:spPr bwMode="auto">
          <a:xfrm>
            <a:off x="5291138" y="4038600"/>
            <a:ext cx="1262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Google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5119"/>
            <a:ext cx="9144000" cy="4549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7"/>
            <a:ext cx="9144000" cy="6855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914400" y="0"/>
          <a:ext cx="6835775" cy="6858000"/>
        </p:xfrm>
        <a:graphic>
          <a:graphicData uri="http://schemas.openxmlformats.org/presentationml/2006/ole">
            <p:oleObj spid="_x0000_s487426" name="Image" r:id="rId3" imgW="7619048" imgH="7644444" progId="">
              <p:embed/>
            </p:oleObj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81400" y="1981200"/>
            <a:ext cx="304800" cy="304800"/>
            <a:chOff x="2256" y="1248"/>
            <a:chExt cx="192" cy="192"/>
          </a:xfrm>
        </p:grpSpPr>
        <p:sp>
          <p:nvSpPr>
            <p:cNvPr id="45091" name="Line 4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92" name="Line 5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2932113" y="2133600"/>
            <a:ext cx="14874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Polaroid</a:t>
            </a:r>
          </a:p>
        </p:txBody>
      </p:sp>
      <p:sp>
        <p:nvSpPr>
          <p:cNvPr id="45061" name="Line 7"/>
          <p:cNvSpPr>
            <a:spLocks noChangeShapeType="1"/>
          </p:cNvSpPr>
          <p:nvPr/>
        </p:nvSpPr>
        <p:spPr bwMode="auto">
          <a:xfrm>
            <a:off x="3733800" y="2133600"/>
            <a:ext cx="1371600" cy="3276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953000" y="5334000"/>
            <a:ext cx="304800" cy="304800"/>
            <a:chOff x="2256" y="1248"/>
            <a:chExt cx="192" cy="192"/>
          </a:xfrm>
        </p:grpSpPr>
        <p:sp>
          <p:nvSpPr>
            <p:cNvPr id="45089" name="Line 9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90" name="Line 10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114800" y="457200"/>
            <a:ext cx="304800" cy="304800"/>
            <a:chOff x="2256" y="1248"/>
            <a:chExt cx="192" cy="192"/>
          </a:xfrm>
        </p:grpSpPr>
        <p:sp>
          <p:nvSpPr>
            <p:cNvPr id="45087" name="Line 12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88" name="Line 13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064" name="Line 14"/>
          <p:cNvSpPr>
            <a:spLocks noChangeShapeType="1"/>
          </p:cNvSpPr>
          <p:nvPr/>
        </p:nvSpPr>
        <p:spPr bwMode="auto">
          <a:xfrm flipH="1" flipV="1">
            <a:off x="4267200" y="685800"/>
            <a:ext cx="762000" cy="4419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5" name="Text Box 15"/>
          <p:cNvSpPr txBox="1">
            <a:spLocks noChangeArrowheads="1"/>
          </p:cNvSpPr>
          <p:nvPr/>
        </p:nvSpPr>
        <p:spPr bwMode="auto">
          <a:xfrm>
            <a:off x="3581400" y="0"/>
            <a:ext cx="1249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MERL</a:t>
            </a:r>
          </a:p>
        </p:txBody>
      </p:sp>
      <p:sp>
        <p:nvSpPr>
          <p:cNvPr id="45066" name="Line 16"/>
          <p:cNvSpPr>
            <a:spLocks noChangeShapeType="1"/>
          </p:cNvSpPr>
          <p:nvPr/>
        </p:nvSpPr>
        <p:spPr bwMode="auto">
          <a:xfrm flipH="1">
            <a:off x="4191000" y="685800"/>
            <a:ext cx="76200" cy="1905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4038600" y="2590800"/>
            <a:ext cx="304800" cy="304800"/>
            <a:chOff x="2256" y="1248"/>
            <a:chExt cx="192" cy="192"/>
          </a:xfrm>
        </p:grpSpPr>
        <p:sp>
          <p:nvSpPr>
            <p:cNvPr id="45085" name="Line 18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86" name="Line 19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068" name="Text Box 20"/>
          <p:cNvSpPr txBox="1">
            <a:spLocks noChangeArrowheads="1"/>
          </p:cNvSpPr>
          <p:nvPr/>
        </p:nvSpPr>
        <p:spPr bwMode="auto">
          <a:xfrm>
            <a:off x="3276600" y="2833688"/>
            <a:ext cx="20796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MIT AI Lab</a:t>
            </a:r>
          </a:p>
        </p:txBody>
      </p:sp>
      <p:sp>
        <p:nvSpPr>
          <p:cNvPr id="45069" name="Text Box 21"/>
          <p:cNvSpPr txBox="1">
            <a:spLocks noChangeArrowheads="1"/>
          </p:cNvSpPr>
          <p:nvPr/>
        </p:nvSpPr>
        <p:spPr bwMode="auto">
          <a:xfrm>
            <a:off x="3962400" y="5638800"/>
            <a:ext cx="2651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MIT Media Lab</a:t>
            </a:r>
          </a:p>
        </p:txBody>
      </p:sp>
      <p:sp>
        <p:nvSpPr>
          <p:cNvPr id="45070" name="Line 22"/>
          <p:cNvSpPr>
            <a:spLocks noChangeShapeType="1"/>
          </p:cNvSpPr>
          <p:nvPr/>
        </p:nvSpPr>
        <p:spPr bwMode="auto">
          <a:xfrm flipH="1" flipV="1">
            <a:off x="3810000" y="2057400"/>
            <a:ext cx="381000" cy="609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3581400" y="1905000"/>
            <a:ext cx="304800" cy="304800"/>
            <a:chOff x="2256" y="1248"/>
            <a:chExt cx="192" cy="192"/>
          </a:xfrm>
        </p:grpSpPr>
        <p:sp>
          <p:nvSpPr>
            <p:cNvPr id="45083" name="Line 24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84" name="Line 25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072" name="Text Box 26"/>
          <p:cNvSpPr txBox="1">
            <a:spLocks noChangeArrowheads="1"/>
          </p:cNvSpPr>
          <p:nvPr/>
        </p:nvSpPr>
        <p:spPr bwMode="auto">
          <a:xfrm>
            <a:off x="2438400" y="1524000"/>
            <a:ext cx="207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MIT AI Lab</a:t>
            </a:r>
          </a:p>
        </p:txBody>
      </p:sp>
      <p:sp>
        <p:nvSpPr>
          <p:cNvPr id="45073" name="Line 7"/>
          <p:cNvSpPr>
            <a:spLocks noChangeShapeType="1"/>
          </p:cNvSpPr>
          <p:nvPr/>
        </p:nvSpPr>
        <p:spPr bwMode="auto">
          <a:xfrm>
            <a:off x="3733800" y="2133600"/>
            <a:ext cx="0" cy="1828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4" name="Text Box 21"/>
          <p:cNvSpPr txBox="1">
            <a:spLocks noChangeArrowheads="1"/>
          </p:cNvSpPr>
          <p:nvPr/>
        </p:nvSpPr>
        <p:spPr bwMode="auto">
          <a:xfrm>
            <a:off x="2590800" y="3886200"/>
            <a:ext cx="2070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MIT CSAIL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3581400" y="3810000"/>
            <a:ext cx="304800" cy="304800"/>
            <a:chOff x="2256" y="1248"/>
            <a:chExt cx="192" cy="192"/>
          </a:xfrm>
        </p:grpSpPr>
        <p:sp>
          <p:nvSpPr>
            <p:cNvPr id="45081" name="Line 9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82" name="Line 10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5715000" y="3962400"/>
            <a:ext cx="304800" cy="304800"/>
            <a:chOff x="2256" y="1248"/>
            <a:chExt cx="192" cy="192"/>
          </a:xfrm>
        </p:grpSpPr>
        <p:sp>
          <p:nvSpPr>
            <p:cNvPr id="45079" name="Line 9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80" name="Line 10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077" name="Line 7"/>
          <p:cNvSpPr>
            <a:spLocks noChangeShapeType="1"/>
          </p:cNvSpPr>
          <p:nvPr/>
        </p:nvSpPr>
        <p:spPr bwMode="auto">
          <a:xfrm>
            <a:off x="3810000" y="3962400"/>
            <a:ext cx="1905000" cy="152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8" name="Text Box 21"/>
          <p:cNvSpPr txBox="1">
            <a:spLocks noChangeArrowheads="1"/>
          </p:cNvSpPr>
          <p:nvPr/>
        </p:nvSpPr>
        <p:spPr bwMode="auto">
          <a:xfrm>
            <a:off x="5291138" y="4038600"/>
            <a:ext cx="1262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Google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12725"/>
            <a:ext cx="8229600" cy="892175"/>
          </a:xfrm>
        </p:spPr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Two offerings of a </a:t>
            </a:r>
            <a:r>
              <a:rPr lang="en-US" dirty="0" err="1" smtClean="0">
                <a:ea typeface="ＭＳ Ｐゴシック" pitchFamily="-1" charset="-128"/>
                <a:cs typeface="ＭＳ Ｐゴシック" pitchFamily="-1" charset="-128"/>
              </a:rPr>
              <a:t>Matlab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 tutorial</a:t>
            </a:r>
            <a:br>
              <a:rPr lang="en-US" dirty="0" smtClean="0">
                <a:ea typeface="ＭＳ Ｐゴシック" pitchFamily="-1" charset="-128"/>
                <a:cs typeface="ＭＳ Ｐゴシック" pitchFamily="-1" charset="-128"/>
              </a:rPr>
            </a:b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Sep. 13 &amp; Sep. 14</a:t>
            </a:r>
            <a:endParaRPr lang="en-US" sz="3200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0" y="1462088"/>
            <a:ext cx="8686800" cy="5045075"/>
          </a:xfrm>
        </p:spPr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Intended for people with no </a:t>
            </a:r>
            <a:r>
              <a:rPr lang="en-US" dirty="0" err="1" smtClean="0">
                <a:ea typeface="ＭＳ Ｐゴシック" pitchFamily="-1" charset="-128"/>
                <a:cs typeface="ＭＳ Ｐゴシック" pitchFamily="-1" charset="-128"/>
              </a:rPr>
              <a:t>Matlab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 exposure.</a:t>
            </a:r>
          </a:p>
          <a:p>
            <a:endParaRPr lang="en-US" dirty="0" smtClean="0">
              <a:ea typeface="ＭＳ Ｐゴシック" pitchFamily="-1" charset="-128"/>
              <a:cs typeface="ＭＳ Ｐゴシック" pitchFamily="-1" charset="-128"/>
            </a:endParaRPr>
          </a:p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Weds 9/13/2017  11:00 am 32-D507  </a:t>
            </a:r>
            <a:r>
              <a:rPr lang="en-US" dirty="0" err="1" smtClean="0">
                <a:ea typeface="ＭＳ Ｐゴシック" pitchFamily="-1" charset="-128"/>
                <a:cs typeface="ＭＳ Ｐゴシック" pitchFamily="-1" charset="-128"/>
              </a:rPr>
              <a:t>Zhoutong</a:t>
            </a:r>
            <a:endParaRPr lang="en-US" dirty="0" smtClean="0">
              <a:ea typeface="ＭＳ Ｐゴシック" pitchFamily="-1" charset="-128"/>
              <a:cs typeface="ＭＳ Ｐゴシック" pitchFamily="-1" charset="-128"/>
            </a:endParaRPr>
          </a:p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Thurs 9/14/2017  3:00 pm 32-D507  </a:t>
            </a:r>
            <a:r>
              <a:rPr lang="en-US" dirty="0" err="1" smtClean="0">
                <a:ea typeface="ＭＳ Ｐゴシック" pitchFamily="-1" charset="-128"/>
                <a:cs typeface="ＭＳ Ｐゴシック" pitchFamily="-1" charset="-128"/>
              </a:rPr>
              <a:t>Jiajun</a:t>
            </a:r>
            <a:endParaRPr lang="en-US" dirty="0" smtClean="0">
              <a:ea typeface="ＭＳ Ｐゴシック" pitchFamily="-1" charset="-128"/>
              <a:cs typeface="ＭＳ Ｐゴシック" pitchFamily="-1" charset="-128"/>
            </a:endParaRPr>
          </a:p>
          <a:p>
            <a:pPr>
              <a:buNone/>
            </a:pPr>
            <a:endParaRPr lang="en-US" dirty="0" smtClean="0">
              <a:ea typeface="ＭＳ Ｐゴシック" pitchFamily="-1" charset="-128"/>
              <a:cs typeface="ＭＳ Ｐゴシック" pitchFamily="-1" charset="-128"/>
            </a:endParaRPr>
          </a:p>
          <a:p>
            <a:pPr>
              <a:buFont typeface="Arial" pitchFamily="-1" charset="0"/>
              <a:buNone/>
            </a:pP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 </a:t>
            </a:r>
          </a:p>
          <a:p>
            <a:pPr>
              <a:buFont typeface="Arial" pitchFamily="-1" charset="0"/>
              <a:buNone/>
            </a:pPr>
            <a:endParaRPr lang="en-US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Signals and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133600"/>
            <a:ext cx="3708400" cy="252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057400"/>
            <a:ext cx="3848100" cy="2578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8235" y="4690781"/>
            <a:ext cx="3063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continuous signal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48849" y="4674727"/>
            <a:ext cx="2669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discrete signal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About me…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000">
                <a:ea typeface="ＭＳ Ｐゴシック" charset="-128"/>
                <a:cs typeface="ＭＳ Ｐゴシック" charset="-128"/>
              </a:rPr>
              <a:t>Bill Freeman                                                </a:t>
            </a:r>
          </a:p>
          <a:p>
            <a:pPr eaLnBrk="1" hangingPunct="1">
              <a:buFontTx/>
              <a:buNone/>
            </a:pPr>
            <a:r>
              <a:rPr lang="en-US" sz="2000">
                <a:ea typeface="ＭＳ Ｐゴシック" charset="-128"/>
                <a:cs typeface="ＭＳ Ｐゴシック" charset="-128"/>
              </a:rPr>
              <a:t>Thomas and Gerd Perkins Professor,                                              </a:t>
            </a:r>
          </a:p>
          <a:p>
            <a:pPr eaLnBrk="1" hangingPunct="1">
              <a:buFontTx/>
              <a:buNone/>
            </a:pPr>
            <a:r>
              <a:rPr lang="en-US" sz="2000">
                <a:ea typeface="ＭＳ Ｐゴシック" charset="-128"/>
                <a:cs typeface="ＭＳ Ｐゴシック" charset="-128"/>
              </a:rPr>
              <a:t>Electrical Engineering and Computer Science                       </a:t>
            </a:r>
          </a:p>
          <a:p>
            <a:pPr eaLnBrk="1" hangingPunct="1">
              <a:buFontTx/>
              <a:buNone/>
            </a:pPr>
            <a:r>
              <a:rPr lang="en-US" sz="2000">
                <a:ea typeface="ＭＳ Ｐゴシック" charset="-128"/>
                <a:cs typeface="ＭＳ Ｐゴシック" charset="-128"/>
              </a:rPr>
              <a:t>MIT CSAIL                            </a:t>
            </a:r>
          </a:p>
          <a:p>
            <a:pPr eaLnBrk="1" hangingPunct="1">
              <a:buFontTx/>
              <a:buNone/>
            </a:pPr>
            <a:r>
              <a:rPr lang="en-US" sz="2000">
                <a:ea typeface="ＭＳ Ｐゴシック" charset="-128"/>
                <a:cs typeface="ＭＳ Ｐゴシック" charset="-128"/>
              </a:rPr>
              <a:t>Stata Center, 32-D476                                           </a:t>
            </a:r>
          </a:p>
          <a:p>
            <a:pPr eaLnBrk="1" hangingPunct="1">
              <a:buFontTx/>
              <a:buNone/>
            </a:pPr>
            <a:r>
              <a:rPr lang="en-US" sz="2000">
                <a:ea typeface="ＭＳ Ｐゴシック" charset="-128"/>
                <a:cs typeface="ＭＳ Ｐゴシック" charset="-128"/>
              </a:rPr>
              <a:t>Cambridge, MA  02139                                              </a:t>
            </a:r>
          </a:p>
          <a:p>
            <a:pPr eaLnBrk="1" hangingPunct="1">
              <a:buFontTx/>
              <a:buNone/>
            </a:pPr>
            <a:r>
              <a:rPr lang="en-US" sz="2000">
                <a:ea typeface="ＭＳ Ｐゴシック" charset="-128"/>
                <a:cs typeface="ＭＳ Ｐゴシック" charset="-128"/>
              </a:rPr>
              <a:t>                                                                                                                                                                              </a:t>
            </a:r>
          </a:p>
          <a:p>
            <a:pPr eaLnBrk="1" hangingPunct="1">
              <a:buFontTx/>
              <a:buNone/>
            </a:pPr>
            <a:r>
              <a:rPr lang="en-US" sz="2000">
                <a:ea typeface="ＭＳ Ｐゴシック" charset="-128"/>
                <a:cs typeface="ＭＳ Ｐゴシック" charset="-128"/>
              </a:rPr>
              <a:t>e-mail: billf@mit.edu                                          </a:t>
            </a:r>
          </a:p>
          <a:p>
            <a:pPr eaLnBrk="1" hangingPunct="1">
              <a:buFontTx/>
              <a:buNone/>
            </a:pPr>
            <a:r>
              <a:rPr lang="en-US" sz="2000">
                <a:ea typeface="ＭＳ Ｐゴシック" charset="-128"/>
                <a:cs typeface="ＭＳ Ｐゴシック" charset="-128"/>
              </a:rPr>
              <a:t>web:    http://www.ai.mit.edu/people/wtf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2D discrete signal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BE8E2-A77C-CC4D-8239-1C98B48D20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231900"/>
            <a:ext cx="8445500" cy="5397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BE8E2-A77C-CC4D-8239-1C98B48D20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38200"/>
            <a:ext cx="8592024" cy="56530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BE8E2-A77C-CC4D-8239-1C98B48D20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981200"/>
            <a:ext cx="3073400" cy="314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5562600"/>
            <a:ext cx="4001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tiny person of 18 </a:t>
            </a:r>
            <a:r>
              <a:rPr lang="en-US" dirty="0" err="1" smtClean="0"/>
              <a:t>x</a:t>
            </a:r>
            <a:r>
              <a:rPr lang="en-US" dirty="0" smtClean="0"/>
              <a:t> 18 pixels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/ image space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BE8E2-A77C-CC4D-8239-1C98B48D20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2549" y="1828800"/>
            <a:ext cx="5194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Scalar product between two signals </a:t>
            </a:r>
            <a:r>
              <a:rPr lang="en-US" i="1" dirty="0" err="1" smtClean="0"/>
              <a:t>f</a:t>
            </a:r>
            <a:r>
              <a:rPr lang="en-US" dirty="0" smtClean="0"/>
              <a:t>, </a:t>
            </a:r>
            <a:r>
              <a:rPr lang="en-US" i="1" dirty="0" err="1" smtClean="0"/>
              <a:t>g</a:t>
            </a:r>
            <a:r>
              <a:rPr lang="en-US" i="1" dirty="0" smtClean="0"/>
              <a:t> 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349500"/>
            <a:ext cx="3238500" cy="927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3276600"/>
            <a:ext cx="1911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L2 norm of </a:t>
            </a:r>
            <a:r>
              <a:rPr lang="en-US" i="1" dirty="0" err="1" smtClean="0"/>
              <a:t>f</a:t>
            </a:r>
            <a:r>
              <a:rPr lang="en-US" i="1" dirty="0" smtClean="0"/>
              <a:t> 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733800"/>
            <a:ext cx="4241800" cy="876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4753412"/>
            <a:ext cx="454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between two signals </a:t>
            </a:r>
            <a:r>
              <a:rPr lang="en-US" i="1" dirty="0" err="1" smtClean="0"/>
              <a:t>f</a:t>
            </a:r>
            <a:r>
              <a:rPr lang="en-US" dirty="0" smtClean="0"/>
              <a:t>, </a:t>
            </a:r>
            <a:r>
              <a:rPr lang="en-US" i="1" dirty="0" err="1" smtClean="0"/>
              <a:t>g</a:t>
            </a:r>
            <a:r>
              <a:rPr lang="en-US" i="1" dirty="0" smtClean="0"/>
              <a:t> </a:t>
            </a:r>
            <a:r>
              <a:rPr lang="en-US" dirty="0" smtClean="0"/>
              <a:t>: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5181600"/>
            <a:ext cx="6172200" cy="977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Filtering</a:t>
            </a:r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1295400" y="1676400"/>
            <a:ext cx="9263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Image in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8435" name="Rectangle 3"/>
          <p:cNvSpPr>
            <a:spLocks/>
          </p:cNvSpPr>
          <p:nvPr/>
        </p:nvSpPr>
        <p:spPr bwMode="auto">
          <a:xfrm>
            <a:off x="6705600" y="1628001"/>
            <a:ext cx="10676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Image out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8436" name="Rectangle 4"/>
          <p:cNvSpPr>
            <a:spLocks/>
          </p:cNvSpPr>
          <p:nvPr/>
        </p:nvSpPr>
        <p:spPr bwMode="auto">
          <a:xfrm>
            <a:off x="3751263" y="1354138"/>
            <a:ext cx="1571625" cy="893762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2465388" y="1830388"/>
            <a:ext cx="1293812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5324475" y="1781175"/>
            <a:ext cx="1295400" cy="1588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9" name="Rectangle 7"/>
          <p:cNvSpPr>
            <a:spLocks/>
          </p:cNvSpPr>
          <p:nvPr/>
        </p:nvSpPr>
        <p:spPr bwMode="auto">
          <a:xfrm>
            <a:off x="1068388" y="2527300"/>
            <a:ext cx="67945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We want to remove unwanted sources of variation, and keep the information relevant for whatever task we need to solve</a:t>
            </a:r>
          </a:p>
        </p:txBody>
      </p:sp>
      <p:pic>
        <p:nvPicPr>
          <p:cNvPr id="18440" name="Picture 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004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Linear filtering</a:t>
            </a:r>
            <a:endParaRPr lang="en-US" dirty="0"/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2732088" y="1354138"/>
            <a:ext cx="85248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</a:t>
            </a:r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5624513" y="1363663"/>
            <a:ext cx="19714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 =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H(g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])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3751263" y="1354138"/>
            <a:ext cx="1571625" cy="893762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2465388" y="1830388"/>
            <a:ext cx="1293812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5324475" y="1781175"/>
            <a:ext cx="1295400" cy="1588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1524000" y="3429000"/>
            <a:ext cx="6248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 =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H(a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 + b 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]) =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H(a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]) +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H(b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]) 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2667000"/>
            <a:ext cx="497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a filter to be linear, it has to verify:</a:t>
            </a:r>
            <a:endParaRPr lang="en-US" dirty="0"/>
          </a:p>
        </p:txBody>
      </p:sp>
      <p:sp>
        <p:nvSpPr>
          <p:cNvPr id="13" name="Rectangle 3"/>
          <p:cNvSpPr>
            <a:spLocks/>
          </p:cNvSpPr>
          <p:nvPr/>
        </p:nvSpPr>
        <p:spPr bwMode="auto">
          <a:xfrm>
            <a:off x="1524000" y="4038600"/>
            <a:ext cx="6248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 = H(C a 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]) = C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H(a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]) 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Linear filtering, 1D</a:t>
            </a:r>
            <a:endParaRPr lang="en-US" dirty="0"/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2732088" y="1354138"/>
            <a:ext cx="4901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n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</a:t>
            </a:r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5624513" y="1363663"/>
            <a:ext cx="14586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 =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H(g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])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3751263" y="1354138"/>
            <a:ext cx="1571625" cy="893762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2465388" y="1830388"/>
            <a:ext cx="1293812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5324475" y="1781175"/>
            <a:ext cx="1295400" cy="1588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90600" y="2438400"/>
            <a:ext cx="7103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linear filter in its most general form can be written as, </a:t>
            </a:r>
          </a:p>
          <a:p>
            <a:r>
              <a:rPr lang="en-US" dirty="0" smtClean="0"/>
              <a:t>in 1D for a signal of length N: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800600"/>
            <a:ext cx="6045200" cy="1701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0600" y="4191000"/>
            <a:ext cx="5937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 is useful to make it more explicit by writing: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200400"/>
            <a:ext cx="2717800" cy="98368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Linear filtering, 1D</a:t>
            </a:r>
            <a:endParaRPr lang="en-US" dirty="0"/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2732088" y="1354138"/>
            <a:ext cx="4901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n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</a:t>
            </a:r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5624513" y="1363663"/>
            <a:ext cx="14586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 =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H(g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])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3751263" y="1354138"/>
            <a:ext cx="1571625" cy="893762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2465388" y="1830388"/>
            <a:ext cx="1293812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5324475" y="1781175"/>
            <a:ext cx="1295400" cy="1588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90600" y="2438400"/>
            <a:ext cx="7103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linear filter in its most general form can be written as, </a:t>
            </a:r>
          </a:p>
          <a:p>
            <a:r>
              <a:rPr lang="en-US" dirty="0" smtClean="0"/>
              <a:t>in 1D for a signal of length N: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90600" y="4191000"/>
            <a:ext cx="5937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 is useful to make it more explicit by writing: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200400"/>
            <a:ext cx="2717800" cy="983681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521200" y="3340100"/>
          <a:ext cx="101600" cy="177800"/>
        </p:xfrm>
        <a:graphic>
          <a:graphicData uri="http://schemas.openxmlformats.org/presentationml/2006/ole">
            <p:oleObj spid="_x0000_s578562" name="Equation" r:id="rId4" imgW="101600" imgH="177800" progId="Equation.3">
              <p:embed/>
            </p:oleObj>
          </a:graphicData>
        </a:graphic>
      </p:graphicFrame>
      <p:graphicFrame>
        <p:nvGraphicFramePr>
          <p:cNvPr id="578563" name="Object 3"/>
          <p:cNvGraphicFramePr>
            <a:graphicFrameLocks noChangeAspect="1"/>
          </p:cNvGraphicFramePr>
          <p:nvPr/>
        </p:nvGraphicFramePr>
        <p:xfrm>
          <a:off x="829418" y="4800881"/>
          <a:ext cx="7710488" cy="2027237"/>
        </p:xfrm>
        <a:graphic>
          <a:graphicData uri="http://schemas.openxmlformats.org/presentationml/2006/ole">
            <p:oleObj spid="_x0000_s578563" name="Equation" r:id="rId5" imgW="3429000" imgH="9017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Linear filtering</a:t>
            </a:r>
            <a:endParaRPr lang="en-US" dirty="0"/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2732088" y="1354138"/>
            <a:ext cx="85248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</a:t>
            </a:r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5624513" y="1363663"/>
            <a:ext cx="19714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 =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H(g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])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3751263" y="1354138"/>
            <a:ext cx="1571625" cy="893762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2465388" y="1830388"/>
            <a:ext cx="1293812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5324475" y="1781175"/>
            <a:ext cx="1295400" cy="1588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90600" y="2438400"/>
            <a:ext cx="979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2D: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150" y="2755900"/>
            <a:ext cx="5473700" cy="13462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181350" y="4876800"/>
            <a:ext cx="2654300" cy="1806575"/>
            <a:chOff x="3181350" y="4876800"/>
            <a:chExt cx="2654300" cy="1806575"/>
          </a:xfrm>
        </p:grpSpPr>
        <p:sp>
          <p:nvSpPr>
            <p:cNvPr id="18" name="Rectangle 10"/>
            <p:cNvSpPr>
              <a:spLocks/>
            </p:cNvSpPr>
            <p:nvPr/>
          </p:nvSpPr>
          <p:spPr bwMode="auto">
            <a:xfrm>
              <a:off x="3267075" y="5659438"/>
              <a:ext cx="287338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=</a:t>
              </a:r>
            </a:p>
          </p:txBody>
        </p:sp>
        <p:sp>
          <p:nvSpPr>
            <p:cNvPr id="19" name="Rectangle 11"/>
            <p:cNvSpPr>
              <a:spLocks/>
            </p:cNvSpPr>
            <p:nvPr/>
          </p:nvSpPr>
          <p:spPr bwMode="auto">
            <a:xfrm>
              <a:off x="3733800" y="4899025"/>
              <a:ext cx="1838325" cy="1763713"/>
            </a:xfrm>
            <a:prstGeom prst="rect">
              <a:avLst/>
            </a:prstGeom>
            <a:gradFill rotWithShape="0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 scaled="1"/>
            </a:gradFill>
            <a:ln w="9525" cap="flat">
              <a:solidFill>
                <a:srgbClr val="4A7EBB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Rectangle 13"/>
            <p:cNvSpPr>
              <a:spLocks/>
            </p:cNvSpPr>
            <p:nvPr/>
          </p:nvSpPr>
          <p:spPr bwMode="auto">
            <a:xfrm>
              <a:off x="5784850" y="4876800"/>
              <a:ext cx="50800" cy="1790700"/>
            </a:xfrm>
            <a:prstGeom prst="rect">
              <a:avLst/>
            </a:prstGeom>
            <a:gradFill rotWithShape="0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 scaled="1"/>
            </a:gradFill>
            <a:ln w="9525" cap="flat">
              <a:solidFill>
                <a:srgbClr val="4A7EBB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Rectangle 14"/>
            <p:cNvSpPr>
              <a:spLocks/>
            </p:cNvSpPr>
            <p:nvPr/>
          </p:nvSpPr>
          <p:spPr bwMode="auto">
            <a:xfrm>
              <a:off x="3181350" y="4892675"/>
              <a:ext cx="50800" cy="1790700"/>
            </a:xfrm>
            <a:prstGeom prst="rect">
              <a:avLst/>
            </a:prstGeom>
            <a:gradFill rotWithShape="0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 scaled="1"/>
            </a:gradFill>
            <a:ln w="9525" cap="flat">
              <a:solidFill>
                <a:srgbClr val="4A7EBB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940547" y="4191000"/>
            <a:ext cx="7517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Which can also be written in matrix form as in the 1D case: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051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3427" y="6488668"/>
            <a:ext cx="2870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Credit picture: </a:t>
            </a:r>
            <a:r>
              <a:rPr lang="en-US" sz="1800" dirty="0" err="1" smtClean="0"/>
              <a:t>Fredo</a:t>
            </a:r>
            <a:r>
              <a:rPr lang="en-US" sz="1800" dirty="0" smtClean="0"/>
              <a:t> Durand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04800"/>
            <a:ext cx="6045200" cy="170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2362200"/>
            <a:ext cx="7810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 should one pixel be treated differently than any another?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914400" y="0"/>
          <a:ext cx="6835775" cy="6858000"/>
        </p:xfrm>
        <a:graphic>
          <a:graphicData uri="http://schemas.openxmlformats.org/presentationml/2006/ole">
            <p:oleObj spid="_x0000_s87042" name="Image" r:id="rId3" imgW="7619048" imgH="7644444" progId="">
              <p:embed/>
            </p:oleObj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581400" y="1981200"/>
            <a:ext cx="304800" cy="304800"/>
            <a:chOff x="2256" y="1248"/>
            <a:chExt cx="192" cy="192"/>
          </a:xfrm>
        </p:grpSpPr>
        <p:sp>
          <p:nvSpPr>
            <p:cNvPr id="15365" name="Line 5"/>
            <p:cNvSpPr>
              <a:spLocks noChangeShapeType="1"/>
            </p:cNvSpPr>
            <p:nvPr/>
          </p:nvSpPr>
          <p:spPr bwMode="auto">
            <a:xfrm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66" name="Line 6"/>
            <p:cNvSpPr>
              <a:spLocks noChangeShapeType="1"/>
            </p:cNvSpPr>
            <p:nvPr/>
          </p:nvSpPr>
          <p:spPr bwMode="auto">
            <a:xfrm flipH="1">
              <a:off x="2256" y="1248"/>
              <a:ext cx="192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364" name="Text Box 11"/>
          <p:cNvSpPr txBox="1">
            <a:spLocks noChangeArrowheads="1"/>
          </p:cNvSpPr>
          <p:nvPr/>
        </p:nvSpPr>
        <p:spPr bwMode="auto">
          <a:xfrm>
            <a:off x="2932113" y="2133600"/>
            <a:ext cx="14874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Polaroid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051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3427" y="6488668"/>
            <a:ext cx="2870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Credit picture: </a:t>
            </a:r>
            <a:r>
              <a:rPr lang="en-US" sz="1800" dirty="0" err="1" smtClean="0"/>
              <a:t>Fredo</a:t>
            </a:r>
            <a:r>
              <a:rPr lang="en-US" sz="1800" dirty="0" smtClean="0"/>
              <a:t> Durand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2362200"/>
            <a:ext cx="7810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 should one pixel be treated differently than any another?</a:t>
            </a:r>
            <a:endParaRPr lang="en-US" dirty="0"/>
          </a:p>
        </p:txBody>
      </p:sp>
      <p:graphicFrame>
        <p:nvGraphicFramePr>
          <p:cNvPr id="579586" name="Object 2"/>
          <p:cNvGraphicFramePr>
            <a:graphicFrameLocks noChangeAspect="1"/>
          </p:cNvGraphicFramePr>
          <p:nvPr/>
        </p:nvGraphicFramePr>
        <p:xfrm>
          <a:off x="74696" y="179292"/>
          <a:ext cx="6708588" cy="1763819"/>
        </p:xfrm>
        <a:graphic>
          <a:graphicData uri="http://schemas.openxmlformats.org/presentationml/2006/ole">
            <p:oleObj spid="_x0000_s579586" name="Equation" r:id="rId4" imgW="3429000" imgH="9017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translation invariant filter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3591" y="1143000"/>
            <a:ext cx="85618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 The output for the sample </a:t>
            </a:r>
            <a:r>
              <a:rPr lang="en-US" i="1" dirty="0" err="1" smtClean="0"/>
              <a:t>n</a:t>
            </a:r>
            <a:r>
              <a:rPr lang="en-US" dirty="0" smtClean="0"/>
              <a:t> is twice the value of the </a:t>
            </a:r>
            <a:br>
              <a:rPr lang="en-US" dirty="0" smtClean="0"/>
            </a:br>
            <a:r>
              <a:rPr lang="en-US" dirty="0" smtClean="0"/>
              <a:t>input at that same time minus the sum of the two previous time steps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362200"/>
            <a:ext cx="5346700" cy="2870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5410200"/>
            <a:ext cx="83058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A filter is linear translation invariant (LTI) if it is linear and when we translate the input signal by </a:t>
            </a:r>
            <a:r>
              <a:rPr lang="en-US" i="1" dirty="0" err="1" smtClean="0"/>
              <a:t>m</a:t>
            </a:r>
            <a:r>
              <a:rPr lang="en-US" dirty="0" smtClean="0"/>
              <a:t> samples, the output is also translated by </a:t>
            </a:r>
            <a:r>
              <a:rPr lang="en-US" i="1" dirty="0" err="1" smtClean="0"/>
              <a:t>m</a:t>
            </a:r>
            <a:r>
              <a:rPr lang="en-US" dirty="0" smtClean="0"/>
              <a:t> samples.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 smtClean="0"/>
              <a:t>A translation invariant filter</a:t>
            </a:r>
            <a:endParaRPr lang="en-US" dirty="0"/>
          </a:p>
        </p:txBody>
      </p:sp>
      <p:pic>
        <p:nvPicPr>
          <p:cNvPr id="20489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5188" t="10800" r="25063" b="23135"/>
          <a:stretch>
            <a:fillRect/>
          </a:stretch>
        </p:blipFill>
        <p:spPr bwMode="auto">
          <a:xfrm>
            <a:off x="1295400" y="2209800"/>
            <a:ext cx="2330450" cy="2332038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90" name="Rectangle 10"/>
          <p:cNvSpPr>
            <a:spLocks/>
          </p:cNvSpPr>
          <p:nvPr/>
        </p:nvSpPr>
        <p:spPr bwMode="auto">
          <a:xfrm>
            <a:off x="1420812" y="2293938"/>
            <a:ext cx="568325" cy="558800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1" name="Rectangle 11"/>
          <p:cNvSpPr>
            <a:spLocks/>
          </p:cNvSpPr>
          <p:nvPr/>
        </p:nvSpPr>
        <p:spPr bwMode="auto">
          <a:xfrm>
            <a:off x="3692525" y="3195638"/>
            <a:ext cx="28733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=</a:t>
            </a:r>
          </a:p>
        </p:txBody>
      </p:sp>
      <p:sp>
        <p:nvSpPr>
          <p:cNvPr id="20492" name="Rectangle 12"/>
          <p:cNvSpPr>
            <a:spLocks/>
          </p:cNvSpPr>
          <p:nvPr/>
        </p:nvSpPr>
        <p:spPr bwMode="auto">
          <a:xfrm>
            <a:off x="5187950" y="2209800"/>
            <a:ext cx="2424112" cy="2314575"/>
          </a:xfrm>
          <a:prstGeom prst="rect">
            <a:avLst/>
          </a:prstGeom>
          <a:solidFill>
            <a:srgbClr val="FFFFFF"/>
          </a:solidFill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2012950" y="2284413"/>
            <a:ext cx="3694112" cy="276225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 rot="10800000" flipH="1">
            <a:off x="2005012" y="2568575"/>
            <a:ext cx="3702050" cy="293688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5" name="Rectangle 15"/>
          <p:cNvSpPr>
            <a:spLocks/>
          </p:cNvSpPr>
          <p:nvPr/>
        </p:nvSpPr>
        <p:spPr bwMode="auto">
          <a:xfrm>
            <a:off x="5707062" y="2519363"/>
            <a:ext cx="66675" cy="74612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6" name="Rectangle 16"/>
          <p:cNvSpPr>
            <a:spLocks/>
          </p:cNvSpPr>
          <p:nvPr/>
        </p:nvSpPr>
        <p:spPr bwMode="auto">
          <a:xfrm>
            <a:off x="2959100" y="3816350"/>
            <a:ext cx="568325" cy="560388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>
            <a:off x="3552825" y="3808413"/>
            <a:ext cx="3692525" cy="27463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 rot="10800000" flipH="1">
            <a:off x="3544887" y="4092575"/>
            <a:ext cx="3700463" cy="292100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9" name="Rectangle 19"/>
          <p:cNvSpPr>
            <a:spLocks/>
          </p:cNvSpPr>
          <p:nvPr/>
        </p:nvSpPr>
        <p:spPr bwMode="auto">
          <a:xfrm>
            <a:off x="7245350" y="4041775"/>
            <a:ext cx="66675" cy="74613"/>
          </a:xfrm>
          <a:prstGeom prst="rect">
            <a:avLst/>
          </a:prstGeom>
          <a:solidFill>
            <a:srgbClr val="7F7F7F"/>
          </a:solidFill>
          <a:ln w="9525" cap="flat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19200" y="5029200"/>
            <a:ext cx="6135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same weighting occurs within each window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19200"/>
            <a:ext cx="4800600" cy="142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733800"/>
            <a:ext cx="7023100" cy="254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200" y="3048000"/>
            <a:ext cx="579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For the previous example: </a:t>
            </a:r>
            <a:r>
              <a:rPr lang="en-US" dirty="0" err="1" smtClean="0"/>
              <a:t>h</a:t>
            </a:r>
            <a:r>
              <a:rPr lang="en-US" dirty="0" smtClean="0"/>
              <a:t> =  [2, -1, -1]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743200"/>
            <a:ext cx="8382000" cy="24155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1524000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In the 1D case, it helps to make explicit the structure of the matrix: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1524000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In the 1D case, it helps to make explicit the structure of the matrix: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/>
          </p:cNvGraphicFramePr>
          <p:nvPr/>
        </p:nvGraphicFramePr>
        <p:xfrm>
          <a:off x="1143000" y="1397000"/>
          <a:ext cx="6858000" cy="4064000"/>
        </p:xfrm>
        <a:graphic>
          <a:graphicData uri="http://schemas.openxmlformats.org/presentationml/2006/ole">
            <p:oleObj spid="_x0000_s575490" name="Equation" r:id="rId3" imgW="0" imgH="0" progId="Equation.3">
              <p:embed/>
            </p:oleObj>
          </a:graphicData>
        </a:graphic>
      </p:graphicFrame>
      <p:graphicFrame>
        <p:nvGraphicFramePr>
          <p:cNvPr id="575491" name="Object 3"/>
          <p:cNvGraphicFramePr>
            <a:graphicFrameLocks noChangeAspect="1"/>
          </p:cNvGraphicFramePr>
          <p:nvPr/>
        </p:nvGraphicFramePr>
        <p:xfrm>
          <a:off x="631031" y="2809554"/>
          <a:ext cx="7881937" cy="2027238"/>
        </p:xfrm>
        <a:graphic>
          <a:graphicData uri="http://schemas.openxmlformats.org/presentationml/2006/ole">
            <p:oleObj spid="_x0000_s575491" name="Equation" r:id="rId4" imgW="3505200" imgH="9017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72872" y="-286208"/>
            <a:ext cx="8229600" cy="1212850"/>
          </a:xfrm>
        </p:spPr>
        <p:txBody>
          <a:bodyPr/>
          <a:lstStyle/>
          <a:p>
            <a:r>
              <a:rPr lang="en-US" dirty="0" smtClean="0"/>
              <a:t>Convolution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90600"/>
            <a:ext cx="5486400" cy="1495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971800"/>
            <a:ext cx="2197100" cy="52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2438400"/>
            <a:ext cx="3238959" cy="1324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9350" y="3810000"/>
            <a:ext cx="3275250" cy="13790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5411820"/>
            <a:ext cx="3157305" cy="1369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4191000"/>
            <a:ext cx="2374900" cy="520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6019800"/>
            <a:ext cx="1994053" cy="3855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29400" y="3200400"/>
            <a:ext cx="1238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f</a:t>
            </a:r>
            <a:r>
              <a:rPr lang="en-US" i="1" dirty="0" smtClean="0"/>
              <a:t> </a:t>
            </a:r>
            <a:r>
              <a:rPr lang="en-US" dirty="0" smtClean="0"/>
              <a:t>[0] = 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29400" y="4419600"/>
            <a:ext cx="1238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f</a:t>
            </a:r>
            <a:r>
              <a:rPr lang="en-US" i="1" dirty="0" smtClean="0"/>
              <a:t> </a:t>
            </a:r>
            <a:r>
              <a:rPr lang="en-US" dirty="0" smtClean="0"/>
              <a:t>[1] = 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29400" y="5943600"/>
            <a:ext cx="1341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f</a:t>
            </a:r>
            <a:r>
              <a:rPr lang="en-US" i="1" dirty="0" smtClean="0"/>
              <a:t> </a:t>
            </a:r>
            <a:r>
              <a:rPr lang="en-US" dirty="0" smtClean="0"/>
              <a:t>[8] = -1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828800" y="5105400"/>
            <a:ext cx="5404738" cy="646331"/>
            <a:chOff x="1828800" y="5105400"/>
            <a:chExt cx="5404738" cy="646331"/>
          </a:xfrm>
        </p:grpSpPr>
        <p:sp>
          <p:nvSpPr>
            <p:cNvPr id="15" name="TextBox 14"/>
            <p:cNvSpPr txBox="1"/>
            <p:nvPr/>
          </p:nvSpPr>
          <p:spPr>
            <a:xfrm>
              <a:off x="7010400" y="5105400"/>
              <a:ext cx="2231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.</a:t>
              </a:r>
            </a:p>
            <a:p>
              <a:r>
                <a:rPr lang="en-US" sz="1200" b="1" dirty="0" smtClean="0"/>
                <a:t>.</a:t>
              </a:r>
            </a:p>
            <a:p>
              <a:r>
                <a:rPr lang="en-US" sz="1200" b="1" dirty="0" smtClean="0"/>
                <a:t>.</a:t>
              </a:r>
              <a:endParaRPr lang="en-US" sz="12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28800" y="5105400"/>
              <a:ext cx="2231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.</a:t>
              </a:r>
            </a:p>
            <a:p>
              <a:r>
                <a:rPr lang="en-US" sz="1200" b="1" dirty="0" smtClean="0"/>
                <a:t>.</a:t>
              </a:r>
            </a:p>
            <a:p>
              <a:r>
                <a:rPr lang="en-US" sz="1200" b="1" dirty="0" smtClean="0"/>
                <a:t>.</a:t>
              </a:r>
              <a:endParaRPr lang="en-US" sz="1200" b="1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2226" y="38592"/>
            <a:ext cx="3130039" cy="9274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81200"/>
            <a:ext cx="18161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905000"/>
            <a:ext cx="2616200" cy="1638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1905000"/>
            <a:ext cx="2717800" cy="167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6400" y="2814935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62200" y="2876490"/>
            <a:ext cx="413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Wingdings"/>
                <a:ea typeface="Wingdings"/>
                <a:cs typeface="Wingdings"/>
              </a:rPr>
              <a:t>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convolution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981200"/>
            <a:ext cx="2717800" cy="546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447800"/>
            <a:ext cx="1860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Commutative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2510135"/>
            <a:ext cx="1633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Associative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971800"/>
            <a:ext cx="6261100" cy="50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3576935"/>
            <a:ext cx="4586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Distributive with respect to the sum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114800"/>
            <a:ext cx="4762500" cy="48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5181600"/>
            <a:ext cx="48514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400" y="4719935"/>
            <a:ext cx="190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Shift property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6950" y="1752600"/>
            <a:ext cx="71501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381000"/>
            <a:ext cx="1592263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12850"/>
          </a:xfrm>
          <a:ln/>
        </p:spPr>
        <p:txBody>
          <a:bodyPr rIns="132080"/>
          <a:lstStyle/>
          <a:p>
            <a:r>
              <a:rPr lang="en-US" dirty="0" smtClean="0"/>
              <a:t>2D convolution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060" y="5455637"/>
            <a:ext cx="6309895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133600" y="6413500"/>
          <a:ext cx="4368800" cy="444500"/>
        </p:xfrm>
        <a:graphic>
          <a:graphicData uri="http://schemas.openxmlformats.org/presentationml/2006/ole">
            <p:oleObj spid="_x0000_s89090" name="Image" r:id="rId3" imgW="4368254" imgH="444288" progId="">
              <p:embed/>
            </p:oleObj>
          </a:graphicData>
        </a:graphic>
      </p:graphicFrame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2514600" y="762000"/>
          <a:ext cx="3721100" cy="5245100"/>
        </p:xfrm>
        <a:graphic>
          <a:graphicData uri="http://schemas.openxmlformats.org/presentationml/2006/ole">
            <p:oleObj spid="_x0000_s89091" name="Image" r:id="rId4" imgW="3720635" imgH="524444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381000"/>
            <a:ext cx="1592263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750" y="1752600"/>
            <a:ext cx="70485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381000"/>
            <a:ext cx="1592263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5050" y="1752600"/>
            <a:ext cx="70739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381000"/>
            <a:ext cx="1592263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5050" y="1752600"/>
            <a:ext cx="70739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381000"/>
            <a:ext cx="1592263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0" y="1828800"/>
            <a:ext cx="70612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381000"/>
            <a:ext cx="1592263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1400" y="1797050"/>
            <a:ext cx="70612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381000"/>
            <a:ext cx="1592263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1400" y="1784350"/>
            <a:ext cx="70612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381000"/>
            <a:ext cx="1592263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5050" y="1784350"/>
            <a:ext cx="70739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Rectangle 3"/>
          <p:cNvSpPr>
            <a:spLocks noChangeArrowheads="1"/>
          </p:cNvSpPr>
          <p:nvPr/>
        </p:nvSpPr>
        <p:spPr bwMode="auto">
          <a:xfrm>
            <a:off x="685800" y="5334000"/>
            <a:ext cx="7620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smtClean="0">
                <a:latin typeface="Avenir Book" pitchFamily="-108" charset="0"/>
                <a:ea typeface="Avenir Book" pitchFamily="-108" charset="0"/>
                <a:cs typeface="Avenir Book" pitchFamily="-108" charset="0"/>
              </a:rPr>
              <a:t>What does it do?</a:t>
            </a:r>
          </a:p>
          <a:p>
            <a:r>
              <a:rPr lang="en-US" sz="2000" smtClean="0">
                <a:latin typeface="Avenir Book" pitchFamily="-108" charset="0"/>
                <a:ea typeface="Avenir Book" pitchFamily="-108" charset="0"/>
                <a:cs typeface="Avenir Book" pitchFamily="-108" charset="0"/>
              </a:rPr>
              <a:t>• Replaces each pixel with an average of its neighborhood</a:t>
            </a:r>
          </a:p>
          <a:p>
            <a:r>
              <a:rPr lang="en-US" sz="2000" smtClean="0">
                <a:latin typeface="Avenir Book" pitchFamily="-108" charset="0"/>
                <a:ea typeface="Avenir Book" pitchFamily="-108" charset="0"/>
                <a:cs typeface="Avenir Book" pitchFamily="-108" charset="0"/>
              </a:rPr>
              <a:t>• Achieve smoothing effect (remove sharp features)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2000" t="7382" r="18492" b="10826"/>
          <a:stretch>
            <a:fillRect/>
          </a:stretch>
        </p:blipFill>
        <p:spPr bwMode="auto">
          <a:xfrm>
            <a:off x="6291263" y="3133725"/>
            <a:ext cx="1763712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2000" t="7384" r="18491" b="11104"/>
          <a:stretch>
            <a:fillRect/>
          </a:stretch>
        </p:blipFill>
        <p:spPr bwMode="auto">
          <a:xfrm>
            <a:off x="911225" y="2894012"/>
            <a:ext cx="21336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 smtClean="0"/>
              <a:t>2D convolution</a:t>
            </a:r>
            <a:endParaRPr lang="en-US" dirty="0"/>
          </a:p>
        </p:txBody>
      </p:sp>
      <p:pic>
        <p:nvPicPr>
          <p:cNvPr id="22539" name="Picture 1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8650" y="3844925"/>
            <a:ext cx="300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40" name="Group 12"/>
          <p:cNvGraphicFramePr>
            <a:graphicFrameLocks noGrp="1"/>
          </p:cNvGraphicFramePr>
          <p:nvPr/>
        </p:nvGraphicFramePr>
        <p:xfrm>
          <a:off x="3924300" y="3573462"/>
          <a:ext cx="1081088" cy="1081089"/>
        </p:xfrm>
        <a:graphic>
          <a:graphicData uri="http://schemas.openxmlformats.org/drawingml/2006/table">
            <a:tbl>
              <a:tblPr/>
              <a:tblGrid>
                <a:gridCol w="360363"/>
                <a:gridCol w="360362"/>
                <a:gridCol w="360363"/>
              </a:tblGrid>
              <a:tr h="334963">
                <a:tc>
                  <a:txBody>
                    <a:bodyPr/>
                    <a:lstStyle/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ヒラギノ角ゴ ProN W3" charset="0"/>
                          <a:sym typeface="Calibri" charset="0"/>
                        </a:rPr>
                        <a:t>-1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ヒラギノ角ゴ ProN W3" charset="0"/>
                          <a:sym typeface="Calibri" charset="0"/>
                        </a:rPr>
                        <a:t>2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ヒラギノ角ゴ ProN W3" charset="0"/>
                          <a:sym typeface="Calibri" charset="0"/>
                        </a:rPr>
                        <a:t>-1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ヒラギノ角ゴ ProN W3" charset="0"/>
                          <a:sym typeface="Calibri" charset="0"/>
                        </a:rPr>
                        <a:t>-1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ヒラギノ角ゴ ProN W3" charset="0"/>
                          <a:sym typeface="Calibri" charset="0"/>
                        </a:rPr>
                        <a:t>2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ヒラギノ角ゴ ProN W3" charset="0"/>
                          <a:sym typeface="Calibri" charset="0"/>
                        </a:rPr>
                        <a:t>-1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ヒラギノ角ゴ ProN W3" charset="0"/>
                          <a:sym typeface="Calibri" charset="0"/>
                        </a:rPr>
                        <a:t>-1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ヒラギノ角ゴ ProN W3" charset="0"/>
                          <a:sym typeface="Calibri" charset="0"/>
                        </a:rPr>
                        <a:t>2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ヒラギノ角ゴ ProN W3" charset="0"/>
                          <a:sym typeface="Calibri" charset="0"/>
                        </a:rPr>
                        <a:t>-1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2574" name="Rectangle 46"/>
          <p:cNvSpPr>
            <a:spLocks/>
          </p:cNvSpPr>
          <p:nvPr/>
        </p:nvSpPr>
        <p:spPr bwMode="auto">
          <a:xfrm>
            <a:off x="1679575" y="5468937"/>
            <a:ext cx="7889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g[m,n]</a:t>
            </a:r>
          </a:p>
        </p:txBody>
      </p:sp>
      <p:sp>
        <p:nvSpPr>
          <p:cNvPr id="22575" name="Rectangle 47"/>
          <p:cNvSpPr>
            <a:spLocks/>
          </p:cNvSpPr>
          <p:nvPr/>
        </p:nvSpPr>
        <p:spPr bwMode="auto">
          <a:xfrm>
            <a:off x="4129088" y="5127625"/>
            <a:ext cx="78898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h[m,n]</a:t>
            </a:r>
          </a:p>
        </p:txBody>
      </p:sp>
      <p:sp>
        <p:nvSpPr>
          <p:cNvPr id="22576" name="Rectangle 48"/>
          <p:cNvSpPr>
            <a:spLocks/>
          </p:cNvSpPr>
          <p:nvPr/>
        </p:nvSpPr>
        <p:spPr bwMode="auto">
          <a:xfrm>
            <a:off x="6831013" y="5246687"/>
            <a:ext cx="72548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f[m,n]</a:t>
            </a:r>
          </a:p>
        </p:txBody>
      </p:sp>
      <p:sp>
        <p:nvSpPr>
          <p:cNvPr id="22577" name="Rectangle 49"/>
          <p:cNvSpPr>
            <a:spLocks/>
          </p:cNvSpPr>
          <p:nvPr/>
        </p:nvSpPr>
        <p:spPr bwMode="auto">
          <a:xfrm>
            <a:off x="5272088" y="3779837"/>
            <a:ext cx="28733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=</a:t>
            </a:r>
          </a:p>
        </p:txBody>
      </p:sp>
      <p:graphicFrame>
        <p:nvGraphicFramePr>
          <p:cNvPr id="22578" name="Group 50"/>
          <p:cNvGraphicFramePr>
            <a:graphicFrameLocks noGrp="1"/>
          </p:cNvGraphicFramePr>
          <p:nvPr/>
        </p:nvGraphicFramePr>
        <p:xfrm>
          <a:off x="914400" y="2895600"/>
          <a:ext cx="2127250" cy="2212976"/>
        </p:xfrm>
        <a:graphic>
          <a:graphicData uri="http://schemas.openxmlformats.org/drawingml/2006/table">
            <a:tbl>
              <a:tblPr/>
              <a:tblGrid>
                <a:gridCol w="266700"/>
                <a:gridCol w="265113"/>
                <a:gridCol w="266700"/>
                <a:gridCol w="265112"/>
                <a:gridCol w="266700"/>
                <a:gridCol w="265113"/>
                <a:gridCol w="266700"/>
                <a:gridCol w="265112"/>
              </a:tblGrid>
              <a:tr h="276225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115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113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135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138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137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139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145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146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149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147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163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168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188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196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206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202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206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207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180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184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206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219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202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195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193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189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193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216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104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79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83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77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191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201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217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103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59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60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68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195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205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216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113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68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69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83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199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203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228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108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68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71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77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787" name="Rectangle 259"/>
          <p:cNvSpPr>
            <a:spLocks/>
          </p:cNvSpPr>
          <p:nvPr/>
        </p:nvSpPr>
        <p:spPr bwMode="auto">
          <a:xfrm>
            <a:off x="568325" y="2535237"/>
            <a:ext cx="146843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m=0  1  2  …</a:t>
            </a:r>
          </a:p>
        </p:txBody>
      </p:sp>
      <p:graphicFrame>
        <p:nvGraphicFramePr>
          <p:cNvPr id="22788" name="Group 260"/>
          <p:cNvGraphicFramePr>
            <a:graphicFrameLocks noGrp="1"/>
          </p:cNvGraphicFramePr>
          <p:nvPr/>
        </p:nvGraphicFramePr>
        <p:xfrm>
          <a:off x="5994400" y="2846387"/>
          <a:ext cx="2360613" cy="2324104"/>
        </p:xfrm>
        <a:graphic>
          <a:graphicData uri="http://schemas.openxmlformats.org/drawingml/2006/table">
            <a:tbl>
              <a:tblPr/>
              <a:tblGrid>
                <a:gridCol w="295275"/>
                <a:gridCol w="295275"/>
                <a:gridCol w="295275"/>
                <a:gridCol w="295275"/>
                <a:gridCol w="295275"/>
                <a:gridCol w="295275"/>
                <a:gridCol w="293688"/>
                <a:gridCol w="295275"/>
              </a:tblGrid>
              <a:tr h="290513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-29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40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142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-88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-34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-41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41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264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-175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-71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-24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37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349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-224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-120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33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360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-217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-134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1143000"/>
            <a:ext cx="6309895" cy="1219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boundaries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057400"/>
            <a:ext cx="3048000" cy="29893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boundaries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64190"/>
            <a:ext cx="3569810" cy="3569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676400"/>
            <a:ext cx="3581400" cy="35698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4191000" y="3276600"/>
            <a:ext cx="457200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4110335"/>
            <a:ext cx="1572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11x11 ones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rot="5400000" flipH="1" flipV="1">
            <a:off x="4305300" y="3924300"/>
            <a:ext cx="228600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Oval 10"/>
          <p:cNvSpPr/>
          <p:nvPr/>
        </p:nvSpPr>
        <p:spPr bwMode="auto">
          <a:xfrm>
            <a:off x="3810000" y="3429000"/>
            <a:ext cx="228600" cy="228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0" y="3276600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90600" y="1295400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Zero padding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1743075" y="533400"/>
          <a:ext cx="5724525" cy="6172200"/>
        </p:xfrm>
        <a:graphic>
          <a:graphicData uri="http://schemas.openxmlformats.org/presentationml/2006/ole">
            <p:oleObj spid="_x0000_s88066" name="Image" r:id="rId3" imgW="2882682" imgH="310870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boundaries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408863" y="6399213"/>
            <a:ext cx="268287" cy="279400"/>
          </a:xfrm>
        </p:spPr>
        <p:txBody>
          <a:bodyPr/>
          <a:lstStyle/>
          <a:p>
            <a:fld id="{78BD9F55-5257-7D45-9FE4-391AB094E193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17600"/>
            <a:ext cx="8737600" cy="1906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200400"/>
            <a:ext cx="8737600" cy="1725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4953000"/>
            <a:ext cx="8737600" cy="17257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64712" y="1940622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367305" y="3769913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264711" y="5548906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Error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35487"/>
          <a:stretch>
            <a:fillRect/>
          </a:stretch>
        </p:blipFill>
        <p:spPr>
          <a:xfrm>
            <a:off x="679450" y="2019300"/>
            <a:ext cx="5022389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64386"/>
          <a:stretch>
            <a:fillRect/>
          </a:stretch>
        </p:blipFill>
        <p:spPr>
          <a:xfrm>
            <a:off x="5792549" y="2042120"/>
            <a:ext cx="2772565" cy="2819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62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572000" y="1600200"/>
            <a:ext cx="3892550" cy="4043065"/>
            <a:chOff x="4572000" y="1600200"/>
            <a:chExt cx="3892550" cy="40430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rcRect l="64679"/>
            <a:stretch>
              <a:fillRect/>
            </a:stretch>
          </p:blipFill>
          <p:spPr>
            <a:xfrm>
              <a:off x="5714798" y="2057400"/>
              <a:ext cx="2749752" cy="274320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 bwMode="auto">
            <a:xfrm>
              <a:off x="7208668" y="2001838"/>
              <a:ext cx="241300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18"/>
            <p:cNvSpPr txBox="1">
              <a:spLocks noChangeArrowheads="1"/>
            </p:cNvSpPr>
            <p:nvPr/>
          </p:nvSpPr>
          <p:spPr bwMode="auto">
            <a:xfrm>
              <a:off x="6881268" y="1600200"/>
              <a:ext cx="9673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dirty="0" smtClean="0">
                  <a:solidFill>
                    <a:prstClr val="black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2 pixels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2000" y="5181600"/>
              <a:ext cx="27316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(using zero padding)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rot="5400000" flipH="1" flipV="1">
              <a:off x="5638800" y="5028406"/>
              <a:ext cx="304800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r="35447"/>
          <a:stretch>
            <a:fillRect/>
          </a:stretch>
        </p:blipFill>
        <p:spPr>
          <a:xfrm>
            <a:off x="585629" y="2093178"/>
            <a:ext cx="5025493" cy="2743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r="35224"/>
          <a:stretch>
            <a:fillRect/>
          </a:stretch>
        </p:blipFill>
        <p:spPr>
          <a:xfrm>
            <a:off x="704850" y="2063750"/>
            <a:ext cx="5009948" cy="2730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l="64816"/>
          <a:stretch>
            <a:fillRect/>
          </a:stretch>
        </p:blipFill>
        <p:spPr>
          <a:xfrm>
            <a:off x="5766630" y="2073612"/>
            <a:ext cx="2721248" cy="2730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" y="2044700"/>
            <a:ext cx="7785100" cy="2768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Rectangular filter</a:t>
            </a:r>
          </a:p>
        </p:txBody>
      </p:sp>
      <p:pic>
        <p:nvPicPr>
          <p:cNvPr id="2867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2463" y="3030538"/>
            <a:ext cx="300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/>
          </p:cNvSpPr>
          <p:nvPr/>
        </p:nvSpPr>
        <p:spPr bwMode="auto">
          <a:xfrm>
            <a:off x="1320800" y="4813300"/>
            <a:ext cx="7889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g[m,n]</a:t>
            </a:r>
          </a:p>
        </p:txBody>
      </p:sp>
      <p:sp>
        <p:nvSpPr>
          <p:cNvPr id="28676" name="Rectangle 4"/>
          <p:cNvSpPr>
            <a:spLocks/>
          </p:cNvSpPr>
          <p:nvPr/>
        </p:nvSpPr>
        <p:spPr bwMode="auto">
          <a:xfrm>
            <a:off x="3962400" y="3887788"/>
            <a:ext cx="7889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h[m,n]</a:t>
            </a:r>
          </a:p>
        </p:txBody>
      </p:sp>
      <p:sp>
        <p:nvSpPr>
          <p:cNvPr id="28677" name="Rectangle 5"/>
          <p:cNvSpPr>
            <a:spLocks/>
          </p:cNvSpPr>
          <p:nvPr/>
        </p:nvSpPr>
        <p:spPr bwMode="auto">
          <a:xfrm>
            <a:off x="5138738" y="2990850"/>
            <a:ext cx="28733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=</a:t>
            </a:r>
          </a:p>
        </p:txBody>
      </p:sp>
      <p:sp>
        <p:nvSpPr>
          <p:cNvPr id="28678" name="Rectangle 6"/>
          <p:cNvSpPr>
            <a:spLocks/>
          </p:cNvSpPr>
          <p:nvPr/>
        </p:nvSpPr>
        <p:spPr bwMode="auto">
          <a:xfrm>
            <a:off x="5313363" y="1497013"/>
            <a:ext cx="520700" cy="3341687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9" name="Rectangle 7"/>
          <p:cNvSpPr>
            <a:spLocks/>
          </p:cNvSpPr>
          <p:nvPr/>
        </p:nvSpPr>
        <p:spPr bwMode="auto">
          <a:xfrm>
            <a:off x="5675313" y="1236663"/>
            <a:ext cx="3073400" cy="536575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0" name="Rectangle 8"/>
          <p:cNvSpPr>
            <a:spLocks/>
          </p:cNvSpPr>
          <p:nvPr/>
        </p:nvSpPr>
        <p:spPr bwMode="auto">
          <a:xfrm>
            <a:off x="6888163" y="4667250"/>
            <a:ext cx="72548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f[m,n]</a:t>
            </a:r>
          </a:p>
        </p:txBody>
      </p:sp>
      <p:sp>
        <p:nvSpPr>
          <p:cNvPr id="28681" name="Rectangle 9"/>
          <p:cNvSpPr>
            <a:spLocks/>
          </p:cNvSpPr>
          <p:nvPr/>
        </p:nvSpPr>
        <p:spPr bwMode="auto">
          <a:xfrm>
            <a:off x="8682038" y="1728788"/>
            <a:ext cx="461962" cy="3005137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2" name="Rectangle 10"/>
          <p:cNvSpPr>
            <a:spLocks/>
          </p:cNvSpPr>
          <p:nvPr/>
        </p:nvSpPr>
        <p:spPr bwMode="auto">
          <a:xfrm>
            <a:off x="3819525" y="2760663"/>
            <a:ext cx="1074738" cy="952500"/>
          </a:xfrm>
          <a:prstGeom prst="rect">
            <a:avLst/>
          </a:prstGeom>
          <a:solidFill>
            <a:srgbClr val="7F7F7F"/>
          </a:solidFill>
          <a:ln w="9525" cap="flat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8683" name="Picture 1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337" t="7869" r="19545" b="17191"/>
          <a:stretch>
            <a:fillRect/>
          </a:stretch>
        </p:blipFill>
        <p:spPr bwMode="auto">
          <a:xfrm>
            <a:off x="5678488" y="1681163"/>
            <a:ext cx="2960687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"/>
          <p:cNvPicPr>
            <a:picLocks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363" y="1739900"/>
            <a:ext cx="2824162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Rectangular filter</a:t>
            </a:r>
          </a:p>
        </p:txBody>
      </p:sp>
      <p:pic>
        <p:nvPicPr>
          <p:cNvPr id="296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2463" y="3030538"/>
            <a:ext cx="300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/>
          </p:cNvSpPr>
          <p:nvPr/>
        </p:nvSpPr>
        <p:spPr bwMode="auto">
          <a:xfrm>
            <a:off x="1320800" y="4813300"/>
            <a:ext cx="7889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g[m,n]</a:t>
            </a:r>
          </a:p>
        </p:txBody>
      </p:sp>
      <p:sp>
        <p:nvSpPr>
          <p:cNvPr id="29700" name="Rectangle 4"/>
          <p:cNvSpPr>
            <a:spLocks/>
          </p:cNvSpPr>
          <p:nvPr/>
        </p:nvSpPr>
        <p:spPr bwMode="auto">
          <a:xfrm>
            <a:off x="3962400" y="3887788"/>
            <a:ext cx="7889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h[m,n]</a:t>
            </a:r>
          </a:p>
        </p:txBody>
      </p:sp>
      <p:sp>
        <p:nvSpPr>
          <p:cNvPr id="29701" name="Rectangle 5"/>
          <p:cNvSpPr>
            <a:spLocks/>
          </p:cNvSpPr>
          <p:nvPr/>
        </p:nvSpPr>
        <p:spPr bwMode="auto">
          <a:xfrm>
            <a:off x="5138738" y="2990850"/>
            <a:ext cx="28733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=</a:t>
            </a:r>
          </a:p>
        </p:txBody>
      </p:sp>
      <p:sp>
        <p:nvSpPr>
          <p:cNvPr id="29702" name="Rectangle 6"/>
          <p:cNvSpPr>
            <a:spLocks/>
          </p:cNvSpPr>
          <p:nvPr/>
        </p:nvSpPr>
        <p:spPr bwMode="auto">
          <a:xfrm>
            <a:off x="5313363" y="1497013"/>
            <a:ext cx="520700" cy="3341687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3" name="Rectangle 7"/>
          <p:cNvSpPr>
            <a:spLocks/>
          </p:cNvSpPr>
          <p:nvPr/>
        </p:nvSpPr>
        <p:spPr bwMode="auto">
          <a:xfrm>
            <a:off x="5675313" y="1236663"/>
            <a:ext cx="3073400" cy="536575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4" name="Rectangle 8"/>
          <p:cNvSpPr>
            <a:spLocks/>
          </p:cNvSpPr>
          <p:nvPr/>
        </p:nvSpPr>
        <p:spPr bwMode="auto">
          <a:xfrm>
            <a:off x="6888163" y="4667250"/>
            <a:ext cx="72548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f[m,n]</a:t>
            </a:r>
          </a:p>
        </p:txBody>
      </p:sp>
      <p:sp>
        <p:nvSpPr>
          <p:cNvPr id="29705" name="Rectangle 9"/>
          <p:cNvSpPr>
            <a:spLocks/>
          </p:cNvSpPr>
          <p:nvPr/>
        </p:nvSpPr>
        <p:spPr bwMode="auto">
          <a:xfrm>
            <a:off x="8682038" y="1728788"/>
            <a:ext cx="461962" cy="3005137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6" name="Rectangle 10"/>
          <p:cNvSpPr>
            <a:spLocks/>
          </p:cNvSpPr>
          <p:nvPr/>
        </p:nvSpPr>
        <p:spPr bwMode="auto">
          <a:xfrm>
            <a:off x="3819525" y="3146425"/>
            <a:ext cx="1074738" cy="57150"/>
          </a:xfrm>
          <a:prstGeom prst="rect">
            <a:avLst/>
          </a:prstGeom>
          <a:solidFill>
            <a:srgbClr val="7F7F7F"/>
          </a:solidFill>
          <a:ln w="9525" cap="flat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9707" name="Picture 11"/>
          <p:cNvPicPr>
            <a:picLocks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363" y="1739900"/>
            <a:ext cx="2824162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487" t="7306" r="19545" b="16815"/>
          <a:stretch>
            <a:fillRect/>
          </a:stretch>
        </p:blipFill>
        <p:spPr bwMode="auto">
          <a:xfrm>
            <a:off x="5840413" y="1758950"/>
            <a:ext cx="2790825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Rectangular filter</a:t>
            </a:r>
          </a:p>
        </p:txBody>
      </p:sp>
      <p:pic>
        <p:nvPicPr>
          <p:cNvPr id="3072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2463" y="3030538"/>
            <a:ext cx="300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/>
          </p:cNvSpPr>
          <p:nvPr/>
        </p:nvSpPr>
        <p:spPr bwMode="auto">
          <a:xfrm>
            <a:off x="1320800" y="4813300"/>
            <a:ext cx="7889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g[m,n]</a:t>
            </a:r>
          </a:p>
        </p:txBody>
      </p:sp>
      <p:sp>
        <p:nvSpPr>
          <p:cNvPr id="30724" name="Rectangle 4"/>
          <p:cNvSpPr>
            <a:spLocks/>
          </p:cNvSpPr>
          <p:nvPr/>
        </p:nvSpPr>
        <p:spPr bwMode="auto">
          <a:xfrm>
            <a:off x="3962400" y="3887788"/>
            <a:ext cx="7889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h[m,n]</a:t>
            </a:r>
          </a:p>
        </p:txBody>
      </p:sp>
      <p:sp>
        <p:nvSpPr>
          <p:cNvPr id="30725" name="Rectangle 5"/>
          <p:cNvSpPr>
            <a:spLocks/>
          </p:cNvSpPr>
          <p:nvPr/>
        </p:nvSpPr>
        <p:spPr bwMode="auto">
          <a:xfrm>
            <a:off x="5138738" y="2990850"/>
            <a:ext cx="28733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=</a:t>
            </a:r>
          </a:p>
        </p:txBody>
      </p:sp>
      <p:sp>
        <p:nvSpPr>
          <p:cNvPr id="30726" name="Rectangle 6"/>
          <p:cNvSpPr>
            <a:spLocks/>
          </p:cNvSpPr>
          <p:nvPr/>
        </p:nvSpPr>
        <p:spPr bwMode="auto">
          <a:xfrm>
            <a:off x="5313363" y="1497013"/>
            <a:ext cx="520700" cy="3341687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7" name="Rectangle 7"/>
          <p:cNvSpPr>
            <a:spLocks/>
          </p:cNvSpPr>
          <p:nvPr/>
        </p:nvSpPr>
        <p:spPr bwMode="auto">
          <a:xfrm>
            <a:off x="5675313" y="1236663"/>
            <a:ext cx="3073400" cy="536575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8" name="Rectangle 8"/>
          <p:cNvSpPr>
            <a:spLocks/>
          </p:cNvSpPr>
          <p:nvPr/>
        </p:nvSpPr>
        <p:spPr bwMode="auto">
          <a:xfrm>
            <a:off x="6888163" y="4667250"/>
            <a:ext cx="72548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f[m,n]</a:t>
            </a:r>
          </a:p>
        </p:txBody>
      </p:sp>
      <p:sp>
        <p:nvSpPr>
          <p:cNvPr id="30729" name="Rectangle 9"/>
          <p:cNvSpPr>
            <a:spLocks/>
          </p:cNvSpPr>
          <p:nvPr/>
        </p:nvSpPr>
        <p:spPr bwMode="auto">
          <a:xfrm>
            <a:off x="8682038" y="1728788"/>
            <a:ext cx="461962" cy="3005137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30" name="Rectangle 10"/>
          <p:cNvSpPr>
            <a:spLocks/>
          </p:cNvSpPr>
          <p:nvPr/>
        </p:nvSpPr>
        <p:spPr bwMode="auto">
          <a:xfrm>
            <a:off x="4248150" y="2741613"/>
            <a:ext cx="63500" cy="833437"/>
          </a:xfrm>
          <a:prstGeom prst="rect">
            <a:avLst/>
          </a:prstGeom>
          <a:solidFill>
            <a:srgbClr val="7F7F7F"/>
          </a:solidFill>
          <a:ln w="9525" cap="flat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0731" name="Picture 11"/>
          <p:cNvPicPr>
            <a:picLocks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363" y="1739900"/>
            <a:ext cx="2824162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185" t="8057" r="19696" b="17003"/>
          <a:stretch>
            <a:fillRect/>
          </a:stretch>
        </p:blipFill>
        <p:spPr bwMode="auto">
          <a:xfrm>
            <a:off x="5751513" y="1760538"/>
            <a:ext cx="284797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signals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371600"/>
            <a:ext cx="180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impulse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219200"/>
            <a:ext cx="3886200" cy="14750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600" y="2895600"/>
            <a:ext cx="81534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The result of convolving a signal </a:t>
            </a:r>
            <a:r>
              <a:rPr lang="en-US" i="1" dirty="0" err="1" smtClean="0">
                <a:latin typeface="Times New Roman"/>
                <a:cs typeface="Times New Roman"/>
              </a:rPr>
              <a:t>g</a:t>
            </a:r>
            <a:r>
              <a:rPr lang="en-US" dirty="0" err="1" smtClean="0">
                <a:latin typeface="Times New Roman"/>
                <a:cs typeface="Times New Roman"/>
              </a:rPr>
              <a:t>[n</a:t>
            </a:r>
            <a:r>
              <a:rPr lang="en-US" dirty="0" smtClean="0">
                <a:latin typeface="Times New Roman"/>
                <a:cs typeface="Times New Roman"/>
              </a:rPr>
              <a:t>] with the impulse signal is the same signal: </a:t>
            </a: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733800"/>
            <a:ext cx="4890977" cy="8151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3400" y="4495800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Convolving a signal </a:t>
            </a:r>
            <a:r>
              <a:rPr lang="en-US" i="1" dirty="0" err="1" smtClean="0">
                <a:latin typeface="Times New Roman"/>
                <a:cs typeface="Times New Roman"/>
              </a:rPr>
              <a:t>f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with a translated impulse </a:t>
            </a:r>
            <a:r>
              <a:rPr lang="en-US" dirty="0" err="1" smtClean="0">
                <a:latin typeface="Times New Roman"/>
                <a:cs typeface="Times New Roman"/>
              </a:rPr>
              <a:t>δ</a:t>
            </a:r>
            <a:r>
              <a:rPr lang="en-US" dirty="0" smtClean="0">
                <a:latin typeface="Times New Roman"/>
                <a:cs typeface="Times New Roman"/>
              </a:rPr>
              <a:t> [</a:t>
            </a:r>
            <a:r>
              <a:rPr lang="en-US" i="1" dirty="0" err="1" smtClean="0">
                <a:latin typeface="Times New Roman"/>
                <a:cs typeface="Times New Roman"/>
              </a:rPr>
              <a:t>n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− </a:t>
            </a:r>
            <a:r>
              <a:rPr lang="en-US" i="1" dirty="0" smtClean="0">
                <a:latin typeface="Times New Roman"/>
                <a:cs typeface="Times New Roman"/>
              </a:rPr>
              <a:t>n</a:t>
            </a:r>
            <a:r>
              <a:rPr lang="en-US" sz="1800" dirty="0" smtClean="0">
                <a:latin typeface="Times New Roman"/>
                <a:cs typeface="Times New Roman"/>
              </a:rPr>
              <a:t>0</a:t>
            </a:r>
            <a:r>
              <a:rPr lang="en-US" dirty="0" smtClean="0">
                <a:latin typeface="Times New Roman"/>
                <a:cs typeface="Times New Roman"/>
              </a:rPr>
              <a:t>] results in a translated signal:</a:t>
            </a:r>
            <a:br>
              <a:rPr lang="en-US" dirty="0" smtClean="0">
                <a:latin typeface="Times New Roman"/>
                <a:cs typeface="Times New Roman"/>
              </a:rPr>
            </a:br>
            <a:endParaRPr lang="en-US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1" y="5410200"/>
            <a:ext cx="3505200" cy="5869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8187"/>
            <a:ext cx="8229600" cy="1212850"/>
          </a:xfrm>
        </p:spPr>
        <p:txBody>
          <a:bodyPr/>
          <a:lstStyle/>
          <a:p>
            <a:r>
              <a:rPr lang="en-US" dirty="0" smtClean="0"/>
              <a:t>Why the impulse is so important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44931" y="1291684"/>
            <a:ext cx="8541728" cy="1116584"/>
            <a:chOff x="-247597" y="2473234"/>
            <a:chExt cx="8541728" cy="1116584"/>
          </a:xfrm>
        </p:grpSpPr>
        <p:graphicFrame>
          <p:nvGraphicFramePr>
            <p:cNvPr id="311299" name="Object 3"/>
            <p:cNvGraphicFramePr>
              <a:graphicFrameLocks noChangeAspect="1"/>
            </p:cNvGraphicFramePr>
            <p:nvPr/>
          </p:nvGraphicFramePr>
          <p:xfrm>
            <a:off x="-247597" y="2473234"/>
            <a:ext cx="4227070" cy="1116584"/>
          </p:xfrm>
          <a:graphic>
            <a:graphicData uri="http://schemas.openxmlformats.org/presentationml/2006/ole">
              <p:oleObj spid="_x0000_s397314" name="Equation" r:id="rId3" imgW="1346200" imgH="355600" progId="Equation.3">
                <p:embed/>
              </p:oleObj>
            </a:graphicData>
          </a:graphic>
        </p:graphicFrame>
        <p:sp>
          <p:nvSpPr>
            <p:cNvPr id="24" name="TextBox 23"/>
            <p:cNvSpPr txBox="1"/>
            <p:nvPr/>
          </p:nvSpPr>
          <p:spPr>
            <a:xfrm>
              <a:off x="4906700" y="2524017"/>
              <a:ext cx="33874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Write the input signal as a sum of impulses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494756" y="2733932"/>
            <a:ext cx="4154487" cy="893762"/>
            <a:chOff x="2500312" y="915717"/>
            <a:chExt cx="4154487" cy="893762"/>
          </a:xfrm>
        </p:grpSpPr>
        <p:sp>
          <p:nvSpPr>
            <p:cNvPr id="14" name="Rectangle 2"/>
            <p:cNvSpPr>
              <a:spLocks/>
            </p:cNvSpPr>
            <p:nvPr/>
          </p:nvSpPr>
          <p:spPr bwMode="auto">
            <a:xfrm>
              <a:off x="3039172" y="961071"/>
              <a:ext cx="47587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 err="1" smtClean="0">
                  <a:solidFill>
                    <a:sysClr val="windowText" lastClr="000000"/>
                  </a:solidFill>
                  <a:latin typeface="Symbol" charset="2"/>
                  <a:ea typeface="ＭＳ Ｐゴシック" charset="0"/>
                  <a:cs typeface="Symbol" charset="2"/>
                  <a:sym typeface="Arial" charset="0"/>
                </a:rPr>
                <a:t>d</a:t>
              </a:r>
              <a:r>
                <a:rPr lang="en-US" sz="1800" kern="0" noProof="0" dirty="0" smtClean="0">
                  <a:solidFill>
                    <a:sysClr val="windowText" lastClr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 [</a:t>
              </a:r>
              <a:r>
                <a:rPr lang="en-US" sz="1800" kern="0" noProof="0" dirty="0" err="1" smtClean="0">
                  <a:solidFill>
                    <a:sysClr val="windowText" lastClr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n</a:t>
              </a:r>
              <a:r>
                <a:rPr lang="en-US" sz="1800" kern="0" dirty="0" smtClean="0">
                  <a:solidFill>
                    <a:sysClr val="windowText" lastClr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]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15" name="Rectangle 3"/>
            <p:cNvSpPr>
              <a:spLocks/>
            </p:cNvSpPr>
            <p:nvPr/>
          </p:nvSpPr>
          <p:spPr bwMode="auto">
            <a:xfrm>
              <a:off x="5659437" y="925242"/>
              <a:ext cx="49019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 err="1" smtClean="0">
                  <a:solidFill>
                    <a:sysClr val="windowText" lastClr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h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 [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n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]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16" name="Rectangle 4"/>
            <p:cNvSpPr>
              <a:spLocks/>
            </p:cNvSpPr>
            <p:nvPr/>
          </p:nvSpPr>
          <p:spPr bwMode="auto">
            <a:xfrm>
              <a:off x="3786187" y="915717"/>
              <a:ext cx="1571625" cy="893762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rgbClr val="F8F8F8">
                  <a:alpha val="34998"/>
                </a:srgb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5"/>
            <p:cNvSpPr>
              <a:spLocks noChangeShapeType="1"/>
            </p:cNvSpPr>
            <p:nvPr/>
          </p:nvSpPr>
          <p:spPr bwMode="auto">
            <a:xfrm>
              <a:off x="2500312" y="1391967"/>
              <a:ext cx="1293812" cy="1587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38100" dist="25399" dir="5400000" algn="ctr" rotWithShape="0">
                <a:srgbClr val="F8F8F8">
                  <a:alpha val="37997"/>
                </a:srgbClr>
              </a:outerShdw>
            </a:effectLst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/>
          </p:nvSpPr>
          <p:spPr bwMode="auto">
            <a:xfrm>
              <a:off x="5359399" y="1388108"/>
              <a:ext cx="1295400" cy="1588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38100" dist="25399" dir="5400000" algn="ctr" rotWithShape="0">
                <a:srgbClr val="F8F8F8">
                  <a:alpha val="37997"/>
                </a:srgbClr>
              </a:outerShdw>
            </a:effectLst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88597" y="1109544"/>
              <a:ext cx="1566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LTI system</a:t>
              </a:r>
              <a:endParaRPr lang="en-U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2286000" y="457200"/>
          <a:ext cx="4735513" cy="5562600"/>
        </p:xfrm>
        <a:graphic>
          <a:graphicData uri="http://schemas.openxmlformats.org/presentationml/2006/ole">
            <p:oleObj spid="_x0000_s90114" name="Image" r:id="rId3" imgW="3492063" imgH="410158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8187"/>
            <a:ext cx="8229600" cy="1212850"/>
          </a:xfrm>
        </p:spPr>
        <p:txBody>
          <a:bodyPr/>
          <a:lstStyle/>
          <a:p>
            <a:r>
              <a:rPr lang="en-US" dirty="0" smtClean="0"/>
              <a:t>Why the impulse is so important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70</a:t>
            </a:fld>
            <a:endParaRPr lang="en-US"/>
          </a:p>
        </p:txBody>
      </p:sp>
      <p:graphicFrame>
        <p:nvGraphicFramePr>
          <p:cNvPr id="311301" name="Object 5"/>
          <p:cNvGraphicFramePr>
            <a:graphicFrameLocks noChangeAspect="1"/>
          </p:cNvGraphicFramePr>
          <p:nvPr/>
        </p:nvGraphicFramePr>
        <p:xfrm>
          <a:off x="329109" y="3121492"/>
          <a:ext cx="6751059" cy="1099010"/>
        </p:xfrm>
        <a:graphic>
          <a:graphicData uri="http://schemas.openxmlformats.org/presentationml/2006/ole">
            <p:oleObj spid="_x0000_s577539" name="Equation" r:id="rId3" imgW="2184400" imgH="355600" progId="Equation.3">
              <p:embed/>
            </p:oleObj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45989" y="5745100"/>
            <a:ext cx="8998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Then the output of an LTI system is the corresponding sum of impulse </a:t>
            </a:r>
            <a:r>
              <a:rPr lang="en-US" dirty="0" smtClean="0">
                <a:solidFill>
                  <a:srgbClr val="0000FF"/>
                </a:solidFill>
              </a:rPr>
              <a:t>responses.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5" name="Group 22"/>
          <p:cNvGrpSpPr/>
          <p:nvPr/>
        </p:nvGrpSpPr>
        <p:grpSpPr>
          <a:xfrm>
            <a:off x="2494756" y="1288631"/>
            <a:ext cx="4154487" cy="893762"/>
            <a:chOff x="2500312" y="915717"/>
            <a:chExt cx="4154487" cy="893762"/>
          </a:xfrm>
        </p:grpSpPr>
        <p:sp>
          <p:nvSpPr>
            <p:cNvPr id="14" name="Rectangle 2"/>
            <p:cNvSpPr>
              <a:spLocks/>
            </p:cNvSpPr>
            <p:nvPr/>
          </p:nvSpPr>
          <p:spPr bwMode="auto">
            <a:xfrm>
              <a:off x="3039172" y="961071"/>
              <a:ext cx="47587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 err="1" smtClean="0">
                  <a:solidFill>
                    <a:sysClr val="windowText" lastClr="000000"/>
                  </a:solidFill>
                  <a:latin typeface="Symbol" charset="2"/>
                  <a:ea typeface="ＭＳ Ｐゴシック" charset="0"/>
                  <a:cs typeface="Symbol" charset="2"/>
                  <a:sym typeface="Arial" charset="0"/>
                </a:rPr>
                <a:t>d</a:t>
              </a:r>
              <a:r>
                <a:rPr lang="en-US" sz="1800" kern="0" noProof="0" dirty="0" smtClean="0">
                  <a:solidFill>
                    <a:sysClr val="windowText" lastClr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 [</a:t>
              </a:r>
              <a:r>
                <a:rPr lang="en-US" sz="1800" kern="0" noProof="0" dirty="0" err="1" smtClean="0">
                  <a:solidFill>
                    <a:sysClr val="windowText" lastClr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n</a:t>
              </a:r>
              <a:r>
                <a:rPr lang="en-US" sz="1800" kern="0" dirty="0" smtClean="0">
                  <a:solidFill>
                    <a:sysClr val="windowText" lastClr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]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15" name="Rectangle 3"/>
            <p:cNvSpPr>
              <a:spLocks/>
            </p:cNvSpPr>
            <p:nvPr/>
          </p:nvSpPr>
          <p:spPr bwMode="auto">
            <a:xfrm>
              <a:off x="5659437" y="925242"/>
              <a:ext cx="49019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 err="1" smtClean="0">
                  <a:solidFill>
                    <a:sysClr val="windowText" lastClr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h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 [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n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]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16" name="Rectangle 4"/>
            <p:cNvSpPr>
              <a:spLocks/>
            </p:cNvSpPr>
            <p:nvPr/>
          </p:nvSpPr>
          <p:spPr bwMode="auto">
            <a:xfrm>
              <a:off x="3786187" y="915717"/>
              <a:ext cx="1571625" cy="893762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rgbClr val="F8F8F8">
                  <a:alpha val="34998"/>
                </a:srgb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5"/>
            <p:cNvSpPr>
              <a:spLocks noChangeShapeType="1"/>
            </p:cNvSpPr>
            <p:nvPr/>
          </p:nvSpPr>
          <p:spPr bwMode="auto">
            <a:xfrm>
              <a:off x="2500312" y="1391967"/>
              <a:ext cx="1293812" cy="1587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38100" dist="25399" dir="5400000" algn="ctr" rotWithShape="0">
                <a:srgbClr val="F8F8F8">
                  <a:alpha val="37997"/>
                </a:srgbClr>
              </a:outerShdw>
            </a:effectLst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/>
          </p:nvSpPr>
          <p:spPr bwMode="auto">
            <a:xfrm>
              <a:off x="5359399" y="1388108"/>
              <a:ext cx="1295400" cy="1588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38100" dist="25399" dir="5400000" algn="ctr" rotWithShape="0">
                <a:srgbClr val="F8F8F8">
                  <a:alpha val="37997"/>
                </a:srgbClr>
              </a:outerShdw>
            </a:effectLst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88597" y="1109544"/>
              <a:ext cx="1566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LTI system</a:t>
              </a:r>
              <a:endParaRPr lang="en-US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89798" y="2408910"/>
            <a:ext cx="906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Passing </a:t>
            </a:r>
            <a:r>
              <a:rPr lang="en-US" dirty="0" err="1" smtClean="0">
                <a:solidFill>
                  <a:srgbClr val="0000FF"/>
                </a:solidFill>
              </a:rPr>
              <a:t>f[n</a:t>
            </a:r>
            <a:r>
              <a:rPr lang="en-US" dirty="0" smtClean="0">
                <a:solidFill>
                  <a:srgbClr val="0000FF"/>
                </a:solidFill>
              </a:rPr>
              <a:t>] through the LTI system, replace every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solidFill>
                  <a:srgbClr val="0000FF"/>
                </a:solidFill>
              </a:rPr>
              <a:t>[n</a:t>
            </a:r>
            <a:r>
              <a:rPr lang="en-US" dirty="0" smtClean="0">
                <a:solidFill>
                  <a:srgbClr val="0000FF"/>
                </a:solidFill>
              </a:rPr>
              <a:t>] in </a:t>
            </a:r>
            <a:r>
              <a:rPr lang="en-US" dirty="0" err="1" smtClean="0">
                <a:solidFill>
                  <a:srgbClr val="0000FF"/>
                </a:solidFill>
              </a:rPr>
              <a:t>f[n</a:t>
            </a:r>
            <a:r>
              <a:rPr lang="en-US" dirty="0" smtClean="0">
                <a:solidFill>
                  <a:srgbClr val="0000FF"/>
                </a:solidFill>
              </a:rPr>
              <a:t>] with </a:t>
            </a:r>
            <a:r>
              <a:rPr lang="en-US" dirty="0" err="1" smtClean="0">
                <a:solidFill>
                  <a:srgbClr val="0000FF"/>
                </a:solidFill>
              </a:rPr>
              <a:t>h[n</a:t>
            </a:r>
            <a:r>
              <a:rPr lang="en-US" dirty="0" smtClean="0">
                <a:solidFill>
                  <a:srgbClr val="0000FF"/>
                </a:solidFill>
              </a:rPr>
              <a:t>]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0" name="Rectangle 2"/>
          <p:cNvSpPr>
            <a:spLocks/>
          </p:cNvSpPr>
          <p:nvPr/>
        </p:nvSpPr>
        <p:spPr bwMode="auto">
          <a:xfrm>
            <a:off x="3064727" y="4389378"/>
            <a:ext cx="4259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n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</a:t>
            </a:r>
          </a:p>
        </p:txBody>
      </p:sp>
      <p:sp>
        <p:nvSpPr>
          <p:cNvPr id="21" name="Rectangle 3"/>
          <p:cNvSpPr>
            <a:spLocks/>
          </p:cNvSpPr>
          <p:nvPr/>
        </p:nvSpPr>
        <p:spPr bwMode="auto">
          <a:xfrm>
            <a:off x="5669872" y="4353549"/>
            <a:ext cx="4901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22" name="Rectangle 4"/>
          <p:cNvSpPr>
            <a:spLocks/>
          </p:cNvSpPr>
          <p:nvPr/>
        </p:nvSpPr>
        <p:spPr bwMode="auto">
          <a:xfrm>
            <a:off x="3796622" y="4344024"/>
            <a:ext cx="1571625" cy="893762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Line 5"/>
          <p:cNvSpPr>
            <a:spLocks noChangeShapeType="1"/>
          </p:cNvSpPr>
          <p:nvPr/>
        </p:nvSpPr>
        <p:spPr bwMode="auto">
          <a:xfrm>
            <a:off x="2510747" y="4820274"/>
            <a:ext cx="1293812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Line 6"/>
          <p:cNvSpPr>
            <a:spLocks noChangeShapeType="1"/>
          </p:cNvSpPr>
          <p:nvPr/>
        </p:nvSpPr>
        <p:spPr bwMode="auto">
          <a:xfrm>
            <a:off x="5369834" y="4771061"/>
            <a:ext cx="1295400" cy="1588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795017" y="4517521"/>
            <a:ext cx="1566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LTI system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the impulse is so important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6" name="Picture 5" descr="t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495300"/>
            <a:ext cx="7823200" cy="5867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the impulse is so important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6" name="Picture 5" descr="t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7944" y="-4123755"/>
            <a:ext cx="26166120" cy="196245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signals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371600"/>
            <a:ext cx="3100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Cosine and sine waves</a:t>
            </a:r>
            <a:endParaRPr lang="en-US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599" y="2057400"/>
            <a:ext cx="3052233" cy="533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800599"/>
            <a:ext cx="3126318" cy="11705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4800599"/>
            <a:ext cx="3185584" cy="103716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57200" y="5943600"/>
            <a:ext cx="82296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 smtClean="0">
                <a:latin typeface="NimbusRomNo9L"/>
              </a:rPr>
              <a:t>k</a:t>
            </a:r>
            <a:r>
              <a:rPr lang="en-US" i="1" dirty="0" smtClean="0">
                <a:latin typeface="NimbusRomNo9L"/>
              </a:rPr>
              <a:t> </a:t>
            </a:r>
            <a:r>
              <a:rPr lang="en-US" dirty="0" smtClean="0">
                <a:latin typeface="BLSY"/>
              </a:rPr>
              <a:t>∈ </a:t>
            </a:r>
            <a:r>
              <a:rPr lang="en-US" dirty="0" smtClean="0">
                <a:latin typeface="NimbusRomNo9L"/>
              </a:rPr>
              <a:t>[1, </a:t>
            </a:r>
            <a:r>
              <a:rPr lang="en-US" i="1" dirty="0" smtClean="0">
                <a:latin typeface="NimbusRomNo9L"/>
              </a:rPr>
              <a:t>N </a:t>
            </a:r>
            <a:r>
              <a:rPr lang="en-US" dirty="0" smtClean="0">
                <a:latin typeface="RBLMI"/>
              </a:rPr>
              <a:t>/</a:t>
            </a:r>
            <a:r>
              <a:rPr lang="en-US" dirty="0" smtClean="0">
                <a:latin typeface="NimbusRomNo9L"/>
              </a:rPr>
              <a:t>2] denotes the number of wave cycles that will occur within the region of support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81000" y="2743200"/>
            <a:ext cx="8534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NimbusRomNo9L"/>
              </a:rPr>
              <a:t>A discrete signal </a:t>
            </a:r>
            <a:r>
              <a:rPr lang="en-US" i="1" dirty="0" err="1" smtClean="0">
                <a:latin typeface="NimbusRomNo9L"/>
              </a:rPr>
              <a:t>f</a:t>
            </a:r>
            <a:r>
              <a:rPr lang="en-US" i="1" dirty="0" smtClean="0">
                <a:latin typeface="NimbusRomNo9L"/>
              </a:rPr>
              <a:t> </a:t>
            </a:r>
            <a:r>
              <a:rPr lang="en-US" dirty="0" smtClean="0">
                <a:latin typeface="NimbusRomNo9L"/>
              </a:rPr>
              <a:t>[</a:t>
            </a:r>
            <a:r>
              <a:rPr lang="en-US" i="1" dirty="0" err="1" smtClean="0">
                <a:latin typeface="NimbusRomNo9L"/>
              </a:rPr>
              <a:t>n</a:t>
            </a:r>
            <a:r>
              <a:rPr lang="en-US" dirty="0" smtClean="0">
                <a:latin typeface="NimbusRomNo9L"/>
              </a:rPr>
              <a:t>] is periodic, if there exists </a:t>
            </a:r>
            <a:r>
              <a:rPr lang="en-US" i="1" dirty="0" smtClean="0">
                <a:latin typeface="NimbusRomNo9L"/>
              </a:rPr>
              <a:t>T </a:t>
            </a:r>
            <a:r>
              <a:rPr lang="en-US" dirty="0" smtClean="0">
                <a:latin typeface="BLSY"/>
              </a:rPr>
              <a:t>∈ </a:t>
            </a:r>
            <a:r>
              <a:rPr lang="en-US" dirty="0" smtClean="0">
                <a:latin typeface="MSBM10"/>
              </a:rPr>
              <a:t>integers </a:t>
            </a:r>
            <a:r>
              <a:rPr lang="en-US" dirty="0" smtClean="0">
                <a:latin typeface="NimbusRomNo9L"/>
              </a:rPr>
              <a:t>such that </a:t>
            </a:r>
            <a:r>
              <a:rPr lang="en-US" i="1" dirty="0" err="1" smtClean="0">
                <a:latin typeface="NimbusRomNo9L"/>
              </a:rPr>
              <a:t>f</a:t>
            </a:r>
            <a:r>
              <a:rPr lang="en-US" i="1" dirty="0" smtClean="0">
                <a:latin typeface="NimbusRomNo9L"/>
              </a:rPr>
              <a:t> </a:t>
            </a:r>
            <a:r>
              <a:rPr lang="en-US" dirty="0" smtClean="0">
                <a:latin typeface="NimbusRomNo9L"/>
              </a:rPr>
              <a:t>[</a:t>
            </a:r>
            <a:r>
              <a:rPr lang="en-US" i="1" dirty="0" err="1" smtClean="0">
                <a:latin typeface="NimbusRomNo9L"/>
              </a:rPr>
              <a:t>n</a:t>
            </a:r>
            <a:r>
              <a:rPr lang="en-US" dirty="0" smtClean="0">
                <a:latin typeface="NimbusRomNo9L"/>
              </a:rPr>
              <a:t>] </a:t>
            </a:r>
            <a:r>
              <a:rPr lang="en-US" dirty="0" smtClean="0">
                <a:latin typeface="BLSY"/>
              </a:rPr>
              <a:t>= </a:t>
            </a:r>
            <a:r>
              <a:rPr lang="en-US" i="1" dirty="0" err="1" smtClean="0">
                <a:latin typeface="NimbusRomNo9L"/>
              </a:rPr>
              <a:t>f</a:t>
            </a:r>
            <a:r>
              <a:rPr lang="en-US" i="1" dirty="0" smtClean="0">
                <a:latin typeface="NimbusRomNo9L"/>
              </a:rPr>
              <a:t> </a:t>
            </a:r>
            <a:r>
              <a:rPr lang="en-US" dirty="0" smtClean="0">
                <a:latin typeface="NimbusRomNo9L"/>
              </a:rPr>
              <a:t>[</a:t>
            </a:r>
            <a:r>
              <a:rPr lang="en-US" i="1" dirty="0" err="1" smtClean="0">
                <a:latin typeface="NimbusRomNo9L"/>
              </a:rPr>
              <a:t>n</a:t>
            </a:r>
            <a:r>
              <a:rPr lang="en-US" i="1" dirty="0" smtClean="0">
                <a:latin typeface="NimbusRomNo9L"/>
              </a:rPr>
              <a:t> </a:t>
            </a:r>
            <a:r>
              <a:rPr lang="en-US" dirty="0" smtClean="0">
                <a:latin typeface="BLSY"/>
              </a:rPr>
              <a:t>+ </a:t>
            </a:r>
            <a:r>
              <a:rPr lang="en-US" i="1" dirty="0" err="1" smtClean="0">
                <a:latin typeface="NimbusRomNo9L"/>
              </a:rPr>
              <a:t>mT</a:t>
            </a:r>
            <a:r>
              <a:rPr lang="en-US" dirty="0" smtClean="0">
                <a:latin typeface="NimbusRomNo9L"/>
              </a:rPr>
              <a:t>] for all </a:t>
            </a:r>
            <a:r>
              <a:rPr lang="en-US" i="1" dirty="0" err="1" smtClean="0">
                <a:latin typeface="NimbusRomNo9L"/>
              </a:rPr>
              <a:t>m</a:t>
            </a:r>
            <a:r>
              <a:rPr lang="en-US" i="1" dirty="0" smtClean="0">
                <a:latin typeface="NimbusRomNo9L"/>
              </a:rPr>
              <a:t> </a:t>
            </a:r>
            <a:r>
              <a:rPr lang="en-US" dirty="0" smtClean="0">
                <a:latin typeface="BLSY"/>
              </a:rPr>
              <a:t>∈ </a:t>
            </a:r>
            <a:r>
              <a:rPr lang="en-US" dirty="0" smtClean="0">
                <a:latin typeface="MSBM10"/>
              </a:rPr>
              <a:t> integers</a:t>
            </a:r>
            <a:r>
              <a:rPr lang="en-US" dirty="0" smtClean="0">
                <a:latin typeface="NimbusRomNo9L"/>
              </a:rPr>
              <a:t>. For the discrete sine (and cosine) wave to be periodic the frequency has to be </a:t>
            </a:r>
            <a:r>
              <a:rPr lang="en-US" i="1" dirty="0" err="1" smtClean="0">
                <a:latin typeface="NimbusRomNo9L"/>
              </a:rPr>
              <a:t>w</a:t>
            </a:r>
            <a:r>
              <a:rPr lang="en-US" i="1" dirty="0" smtClean="0">
                <a:latin typeface="NimbusRomNo9L"/>
              </a:rPr>
              <a:t> </a:t>
            </a:r>
            <a:r>
              <a:rPr lang="en-US" dirty="0" smtClean="0">
                <a:latin typeface="BLSY"/>
              </a:rPr>
              <a:t>= </a:t>
            </a:r>
            <a:r>
              <a:rPr lang="en-US" dirty="0" smtClean="0">
                <a:latin typeface="NimbusRomNo9L"/>
              </a:rPr>
              <a:t>2</a:t>
            </a:r>
            <a:r>
              <a:rPr lang="en-US" dirty="0" smtClean="0">
                <a:latin typeface="RBLMI"/>
              </a:rPr>
              <a:t>π</a:t>
            </a:r>
            <a:r>
              <a:rPr lang="en-US" i="1" dirty="0" smtClean="0">
                <a:latin typeface="NimbusRomNo9L"/>
              </a:rPr>
              <a:t>K</a:t>
            </a:r>
            <a:r>
              <a:rPr lang="en-US" dirty="0" smtClean="0">
                <a:latin typeface="RBLMI"/>
              </a:rPr>
              <a:t>/</a:t>
            </a:r>
            <a:r>
              <a:rPr lang="en-US" i="1" dirty="0" smtClean="0">
                <a:latin typeface="NimbusRomNo9L"/>
              </a:rPr>
              <a:t>N </a:t>
            </a:r>
            <a:r>
              <a:rPr lang="en-US" dirty="0" smtClean="0">
                <a:latin typeface="NimbusRomNo9L"/>
              </a:rPr>
              <a:t>for </a:t>
            </a:r>
            <a:r>
              <a:rPr lang="en-US" i="1" dirty="0" smtClean="0">
                <a:latin typeface="NimbusRomNo9L"/>
              </a:rPr>
              <a:t>K</a:t>
            </a:r>
            <a:r>
              <a:rPr lang="en-US" dirty="0" smtClean="0">
                <a:latin typeface="NimbusRomNo9L"/>
              </a:rPr>
              <a:t>,</a:t>
            </a:r>
            <a:r>
              <a:rPr lang="en-US" i="1" dirty="0" smtClean="0">
                <a:latin typeface="NimbusRomNo9L"/>
              </a:rPr>
              <a:t>N </a:t>
            </a:r>
            <a:r>
              <a:rPr lang="en-US" dirty="0" smtClean="0">
                <a:latin typeface="BLSY"/>
              </a:rPr>
              <a:t>∈ </a:t>
            </a:r>
            <a:r>
              <a:rPr lang="en-US" dirty="0" smtClean="0">
                <a:latin typeface="MSBM10"/>
              </a:rPr>
              <a:t>integers</a:t>
            </a:r>
            <a:r>
              <a:rPr lang="en-US" dirty="0" smtClean="0">
                <a:latin typeface="NimbusRomNo9L"/>
              </a:rPr>
              <a:t>. If </a:t>
            </a:r>
            <a:r>
              <a:rPr lang="en-US" i="1" dirty="0" smtClean="0">
                <a:latin typeface="NimbusRomNo9L"/>
              </a:rPr>
              <a:t>K</a:t>
            </a:r>
            <a:r>
              <a:rPr lang="en-US" dirty="0" smtClean="0">
                <a:latin typeface="RBLMI"/>
              </a:rPr>
              <a:t>/</a:t>
            </a:r>
            <a:r>
              <a:rPr lang="en-US" i="1" dirty="0" smtClean="0">
                <a:latin typeface="NimbusRomNo9L"/>
              </a:rPr>
              <a:t>N </a:t>
            </a:r>
            <a:r>
              <a:rPr lang="en-US" dirty="0" smtClean="0">
                <a:latin typeface="NimbusRomNo9L"/>
              </a:rPr>
              <a:t>is an irreducible fraction, then the period of the wave will be </a:t>
            </a:r>
            <a:r>
              <a:rPr lang="en-US" i="1" dirty="0" smtClean="0">
                <a:latin typeface="NimbusRomNo9L"/>
              </a:rPr>
              <a:t>T </a:t>
            </a:r>
            <a:r>
              <a:rPr lang="en-US" dirty="0" smtClean="0">
                <a:latin typeface="BLSY"/>
              </a:rPr>
              <a:t>= </a:t>
            </a:r>
            <a:r>
              <a:rPr lang="en-US" i="1" dirty="0" smtClean="0">
                <a:latin typeface="NimbusRomNo9L"/>
              </a:rPr>
              <a:t>N </a:t>
            </a:r>
            <a:r>
              <a:rPr lang="en-US" dirty="0" smtClean="0">
                <a:latin typeface="NimbusRomNo9L"/>
              </a:rPr>
              <a:t>samples. 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signals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371600"/>
            <a:ext cx="3959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Cosine and sine waves, </a:t>
            </a:r>
            <a:r>
              <a:rPr lang="en-US" dirty="0" smtClean="0"/>
              <a:t>N=20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3400" y="2057400"/>
            <a:ext cx="3835400" cy="1828800"/>
            <a:chOff x="533400" y="2057400"/>
            <a:chExt cx="3835400" cy="1828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2057400"/>
              <a:ext cx="3835400" cy="18288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67000" y="2057400"/>
              <a:ext cx="666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</a:t>
              </a:r>
              <a:r>
                <a:rPr lang="en-US" dirty="0" smtClean="0"/>
                <a:t>=2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2000" y="2052935"/>
            <a:ext cx="3733800" cy="1820565"/>
            <a:chOff x="4572000" y="2052935"/>
            <a:chExt cx="3733800" cy="18205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2057400"/>
              <a:ext cx="3733800" cy="18161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629400" y="2052935"/>
              <a:ext cx="666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</a:t>
              </a:r>
              <a:r>
                <a:rPr lang="en-US" dirty="0" smtClean="0"/>
                <a:t>=2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24400" y="4491335"/>
            <a:ext cx="3733800" cy="1795165"/>
            <a:chOff x="4724400" y="4491335"/>
            <a:chExt cx="3733800" cy="179516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4400" y="4495800"/>
              <a:ext cx="3733800" cy="17907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553200" y="4491335"/>
              <a:ext cx="666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</a:t>
              </a:r>
              <a:r>
                <a:rPr lang="en-US" dirty="0" smtClean="0"/>
                <a:t>=3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3400" y="4491335"/>
            <a:ext cx="3835400" cy="1769765"/>
            <a:chOff x="533400" y="4491335"/>
            <a:chExt cx="3835400" cy="176976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400" y="4495800"/>
              <a:ext cx="3835400" cy="17653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590800" y="4491335"/>
              <a:ext cx="666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</a:t>
              </a:r>
              <a:r>
                <a:rPr lang="en-US" dirty="0" smtClean="0"/>
                <a:t>=3</a:t>
              </a:r>
              <a:endParaRPr lang="en-U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Waves in 2D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62100"/>
            <a:ext cx="3683000" cy="5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1562100"/>
            <a:ext cx="3695700" cy="5715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2286000"/>
            <a:ext cx="2934730" cy="3468628"/>
            <a:chOff x="0" y="2286000"/>
            <a:chExt cx="2934730" cy="34686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286000"/>
              <a:ext cx="2934730" cy="28956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38200" y="5334000"/>
              <a:ext cx="1450770" cy="420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30000" dirty="0" err="1" smtClean="0"/>
                <a:t>u</a:t>
              </a:r>
              <a:r>
                <a:rPr lang="en-US" sz="3200" baseline="30000" dirty="0" smtClean="0"/>
                <a:t> = 2, </a:t>
              </a:r>
              <a:r>
                <a:rPr lang="en-US" sz="3200" baseline="30000" dirty="0" err="1" smtClean="0"/>
                <a:t>v</a:t>
              </a:r>
              <a:r>
                <a:rPr lang="en-US" sz="3200" baseline="30000" dirty="0" smtClean="0"/>
                <a:t> = 0</a:t>
              </a:r>
              <a:endParaRPr lang="en-US" sz="3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048000" y="2305565"/>
            <a:ext cx="2895600" cy="3449063"/>
            <a:chOff x="3048000" y="2305565"/>
            <a:chExt cx="2895600" cy="34490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00" y="2305565"/>
              <a:ext cx="2895600" cy="287603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962400" y="5334000"/>
              <a:ext cx="1450770" cy="420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30000" dirty="0" err="1" smtClean="0"/>
                <a:t>u</a:t>
              </a:r>
              <a:r>
                <a:rPr lang="en-US" sz="3200" baseline="30000" dirty="0" smtClean="0"/>
                <a:t> = 3, </a:t>
              </a:r>
              <a:r>
                <a:rPr lang="en-US" sz="3200" baseline="30000" dirty="0" err="1" smtClean="0"/>
                <a:t>v</a:t>
              </a:r>
              <a:r>
                <a:rPr lang="en-US" sz="3200" baseline="30000" dirty="0" smtClean="0"/>
                <a:t> = 1</a:t>
              </a:r>
              <a:endParaRPr lang="en-US" sz="3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96000" y="2246870"/>
            <a:ext cx="3012989" cy="3468130"/>
            <a:chOff x="6096000" y="2246870"/>
            <a:chExt cx="3012989" cy="34681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2246870"/>
              <a:ext cx="3012989" cy="293473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858000" y="5294372"/>
              <a:ext cx="1605059" cy="420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30000" dirty="0" err="1" smtClean="0"/>
                <a:t>u</a:t>
              </a:r>
              <a:r>
                <a:rPr lang="en-US" sz="3200" baseline="30000" dirty="0" smtClean="0"/>
                <a:t> = 7, </a:t>
              </a:r>
              <a:r>
                <a:rPr lang="en-US" sz="3200" baseline="30000" dirty="0" err="1" smtClean="0"/>
                <a:t>v</a:t>
              </a:r>
              <a:r>
                <a:rPr lang="en-US" sz="3200" baseline="30000" dirty="0" smtClean="0"/>
                <a:t> = −5</a:t>
              </a:r>
              <a:endParaRPr lang="en-US" sz="32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signals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371600"/>
            <a:ext cx="2963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Complex exponential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057400"/>
            <a:ext cx="2362200" cy="6477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19200" y="2743200"/>
            <a:ext cx="6237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NimbusRomNo9L"/>
              </a:rPr>
              <a:t>In discrete time (setting </a:t>
            </a:r>
            <a:r>
              <a:rPr lang="en-US" i="1" dirty="0" smtClean="0">
                <a:latin typeface="NimbusRomNo9L"/>
              </a:rPr>
              <a:t>A </a:t>
            </a:r>
            <a:r>
              <a:rPr lang="en-US" dirty="0" smtClean="0">
                <a:latin typeface="BLSY"/>
              </a:rPr>
              <a:t>= </a:t>
            </a:r>
            <a:r>
              <a:rPr lang="en-US" dirty="0" smtClean="0">
                <a:latin typeface="NimbusRomNo9L"/>
              </a:rPr>
              <a:t>1), we can write: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429000"/>
            <a:ext cx="6565900" cy="939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95400" y="4648200"/>
            <a:ext cx="6236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NimbusRomNo9L"/>
              </a:rPr>
              <a:t>And in 2D, the complex exponential wave is: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5257800"/>
            <a:ext cx="4127500" cy="723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signals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371600"/>
            <a:ext cx="2963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Complex exponential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438400"/>
            <a:ext cx="8623300" cy="2743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5400" y="5181600"/>
            <a:ext cx="1963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NimbusRomNo9L"/>
              </a:rPr>
              <a:t>N </a:t>
            </a:r>
            <a:r>
              <a:rPr lang="en-US" dirty="0" smtClean="0">
                <a:latin typeface="BLSY"/>
              </a:rPr>
              <a:t>= </a:t>
            </a:r>
            <a:r>
              <a:rPr lang="en-US" dirty="0" smtClean="0">
                <a:latin typeface="NimbusRomNo9L"/>
              </a:rPr>
              <a:t>40, </a:t>
            </a:r>
            <a:r>
              <a:rPr lang="en-US" i="1" dirty="0" err="1" smtClean="0">
                <a:latin typeface="NimbusRomNo9L"/>
              </a:rPr>
              <a:t>k</a:t>
            </a:r>
            <a:r>
              <a:rPr lang="en-US" i="1" dirty="0" smtClean="0">
                <a:latin typeface="NimbusRomNo9L"/>
              </a:rPr>
              <a:t> </a:t>
            </a:r>
            <a:r>
              <a:rPr lang="en-US" dirty="0" smtClean="0">
                <a:latin typeface="BLSY"/>
              </a:rPr>
              <a:t>= </a:t>
            </a:r>
            <a:r>
              <a:rPr lang="en-US" dirty="0" smtClean="0">
                <a:latin typeface="NimbusRomNo9L"/>
              </a:rPr>
              <a:t>1 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5867400" y="5181600"/>
            <a:ext cx="1963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NimbusRomNo9L"/>
              </a:rPr>
              <a:t>N </a:t>
            </a:r>
            <a:r>
              <a:rPr lang="en-US" dirty="0" smtClean="0">
                <a:latin typeface="BLSY"/>
              </a:rPr>
              <a:t>= </a:t>
            </a:r>
            <a:r>
              <a:rPr lang="en-US" dirty="0" smtClean="0">
                <a:latin typeface="NimbusRomNo9L"/>
              </a:rPr>
              <a:t>40, </a:t>
            </a:r>
            <a:r>
              <a:rPr lang="en-US" i="1" dirty="0" err="1" smtClean="0">
                <a:latin typeface="NimbusRomNo9L"/>
              </a:rPr>
              <a:t>k</a:t>
            </a:r>
            <a:r>
              <a:rPr lang="en-US" i="1" dirty="0" smtClean="0">
                <a:latin typeface="NimbusRomNo9L"/>
              </a:rPr>
              <a:t> </a:t>
            </a:r>
            <a:r>
              <a:rPr lang="en-US" dirty="0" smtClean="0">
                <a:latin typeface="BLSY"/>
              </a:rPr>
              <a:t>=</a:t>
            </a:r>
            <a:r>
              <a:rPr lang="en-US" dirty="0" smtClean="0">
                <a:latin typeface="BLSY"/>
              </a:rPr>
              <a:t> </a:t>
            </a:r>
            <a:r>
              <a:rPr lang="en-US" dirty="0" smtClean="0">
                <a:latin typeface="NimbusRomNo9L"/>
              </a:rPr>
              <a:t>4</a:t>
            </a:r>
            <a:r>
              <a:rPr lang="en-US" dirty="0" smtClean="0">
                <a:latin typeface="NimbusRomNo9L"/>
              </a:rPr>
              <a:t> 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Each of impulses, sine and cosine waves or complex exponentials can form an orthogonal basis for signals of length 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Linear image transformations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3619500"/>
          </a:xfrm>
          <a:ln/>
        </p:spPr>
        <p:txBody>
          <a:bodyPr rIns="132080"/>
          <a:lstStyle/>
          <a:p>
            <a:pPr>
              <a:buNone/>
            </a:pPr>
            <a:r>
              <a:rPr lang="en-US" dirty="0"/>
              <a:t>In analyzing images, it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 err="1"/>
              <a:t>s</a:t>
            </a:r>
            <a:r>
              <a:rPr lang="en-US" dirty="0"/>
              <a:t> often useful to make a change of basis.</a:t>
            </a:r>
          </a:p>
        </p:txBody>
      </p:sp>
      <p:sp>
        <p:nvSpPr>
          <p:cNvPr id="41987" name="Rectangle 3"/>
          <p:cNvSpPr>
            <a:spLocks/>
          </p:cNvSpPr>
          <p:nvPr/>
        </p:nvSpPr>
        <p:spPr bwMode="auto">
          <a:xfrm>
            <a:off x="5410200" y="3733800"/>
            <a:ext cx="30384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>
                <a:solidFill>
                  <a:srgbClr val="C0504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   Fourier transform, or</a:t>
            </a:r>
          </a:p>
          <a:p>
            <a:pPr marL="39688"/>
            <a:r>
              <a:rPr lang="en-US" sz="1800" dirty="0">
                <a:solidFill>
                  <a:srgbClr val="C0504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 Wavelet transform, or</a:t>
            </a:r>
          </a:p>
          <a:p>
            <a:pPr marL="39688"/>
            <a:r>
              <a:rPr lang="en-US" sz="1800" dirty="0">
                <a:solidFill>
                  <a:srgbClr val="C0504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Steerable pyramid transform</a:t>
            </a:r>
          </a:p>
        </p:txBody>
      </p:sp>
      <p:pic>
        <p:nvPicPr>
          <p:cNvPr id="4198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46350"/>
            <a:ext cx="19177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Line 5"/>
          <p:cNvSpPr>
            <a:spLocks noChangeShapeType="1"/>
          </p:cNvSpPr>
          <p:nvPr/>
        </p:nvSpPr>
        <p:spPr bwMode="auto">
          <a:xfrm rot="10800000">
            <a:off x="4114800" y="3276600"/>
            <a:ext cx="1295400" cy="609600"/>
          </a:xfrm>
          <a:prstGeom prst="line">
            <a:avLst/>
          </a:prstGeom>
          <a:noFill/>
          <a:ln w="28575" cap="flat">
            <a:solidFill>
              <a:srgbClr val="C0504D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 rot="10800000">
            <a:off x="4962525" y="2971800"/>
            <a:ext cx="762000" cy="1588"/>
          </a:xfrm>
          <a:prstGeom prst="line">
            <a:avLst/>
          </a:prstGeom>
          <a:noFill/>
          <a:ln w="28575" cap="flat">
            <a:solidFill>
              <a:srgbClr val="C0504D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1" name="Rectangle 7"/>
          <p:cNvSpPr>
            <a:spLocks/>
          </p:cNvSpPr>
          <p:nvPr/>
        </p:nvSpPr>
        <p:spPr bwMode="auto">
          <a:xfrm>
            <a:off x="5791200" y="2743200"/>
            <a:ext cx="19081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rgbClr val="C0504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Vectorized</a:t>
            </a:r>
            <a:r>
              <a:rPr lang="en-US" sz="1800" dirty="0">
                <a:solidFill>
                  <a:srgbClr val="C0504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image</a:t>
            </a:r>
          </a:p>
        </p:txBody>
      </p:sp>
      <p:sp>
        <p:nvSpPr>
          <p:cNvPr id="41992" name="Rectangle 8"/>
          <p:cNvSpPr>
            <a:spLocks/>
          </p:cNvSpPr>
          <p:nvPr/>
        </p:nvSpPr>
        <p:spPr bwMode="auto">
          <a:xfrm>
            <a:off x="152400" y="2590800"/>
            <a:ext cx="20337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>
                <a:solidFill>
                  <a:srgbClr val="C0504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</a:t>
            </a:r>
            <a:r>
              <a:rPr lang="en-US" sz="1800" dirty="0" smtClean="0">
                <a:solidFill>
                  <a:srgbClr val="C0504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ransformed </a:t>
            </a:r>
            <a:r>
              <a:rPr lang="en-US" sz="1800" dirty="0">
                <a:solidFill>
                  <a:srgbClr val="C0504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image</a:t>
            </a:r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>
            <a:off x="990600" y="2971800"/>
            <a:ext cx="1828800" cy="76200"/>
          </a:xfrm>
          <a:prstGeom prst="line">
            <a:avLst/>
          </a:prstGeom>
          <a:noFill/>
          <a:ln w="28575" cap="flat">
            <a:solidFill>
              <a:srgbClr val="C0504D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Rectangle 10"/>
          <p:cNvSpPr>
            <a:spLocks/>
          </p:cNvSpPr>
          <p:nvPr/>
        </p:nvSpPr>
        <p:spPr bwMode="auto">
          <a:xfrm>
            <a:off x="2505075" y="4722813"/>
            <a:ext cx="28733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=</a:t>
            </a:r>
          </a:p>
        </p:txBody>
      </p:sp>
      <p:sp>
        <p:nvSpPr>
          <p:cNvPr id="13" name="Rectangle 11"/>
          <p:cNvSpPr>
            <a:spLocks/>
          </p:cNvSpPr>
          <p:nvPr/>
        </p:nvSpPr>
        <p:spPr bwMode="auto">
          <a:xfrm>
            <a:off x="2971800" y="3962400"/>
            <a:ext cx="1838325" cy="1763713"/>
          </a:xfrm>
          <a:prstGeom prst="rect">
            <a:avLst/>
          </a:prstGeom>
          <a:gradFill rotWithShape="0">
            <a:gsLst>
              <a:gs pos="0">
                <a:srgbClr val="9BC1FF"/>
              </a:gs>
              <a:gs pos="100000">
                <a:srgbClr val="3F80CD"/>
              </a:gs>
            </a:gsLst>
            <a:lin ang="5400000" scaled="1"/>
          </a:gradFill>
          <a:ln w="9525" cap="flat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4" name="Rectangle 13"/>
          <p:cNvSpPr>
            <a:spLocks/>
          </p:cNvSpPr>
          <p:nvPr/>
        </p:nvSpPr>
        <p:spPr bwMode="auto">
          <a:xfrm>
            <a:off x="5022850" y="3978275"/>
            <a:ext cx="50800" cy="1790700"/>
          </a:xfrm>
          <a:prstGeom prst="rect">
            <a:avLst/>
          </a:prstGeom>
          <a:gradFill rotWithShape="0">
            <a:gsLst>
              <a:gs pos="0">
                <a:srgbClr val="9BC1FF"/>
              </a:gs>
              <a:gs pos="100000">
                <a:srgbClr val="3F80CD"/>
              </a:gs>
            </a:gsLst>
            <a:lin ang="5400000" scaled="1"/>
          </a:gradFill>
          <a:ln w="9525" cap="flat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 bwMode="auto">
          <a:xfrm>
            <a:off x="2419350" y="3956050"/>
            <a:ext cx="50800" cy="1790700"/>
          </a:xfrm>
          <a:prstGeom prst="rect">
            <a:avLst/>
          </a:prstGeom>
          <a:gradFill rotWithShape="0">
            <a:gsLst>
              <a:gs pos="0">
                <a:srgbClr val="9BC1FF"/>
              </a:gs>
              <a:gs pos="100000">
                <a:srgbClr val="3F80CD"/>
              </a:gs>
            </a:gsLst>
            <a:lin ang="5400000" scaled="1"/>
          </a:gradFill>
          <a:ln w="9525" cap="flat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7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3094" r="37017" b="49377"/>
          <a:stretch>
            <a:fillRect/>
          </a:stretch>
        </p:blipFill>
        <p:spPr bwMode="auto">
          <a:xfrm>
            <a:off x="3657600" y="4343400"/>
            <a:ext cx="457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Taiyuan, China, 1987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914400" y="958850"/>
          <a:ext cx="7239000" cy="5365750"/>
        </p:xfrm>
        <a:graphic>
          <a:graphicData uri="http://schemas.openxmlformats.org/presentationml/2006/ole">
            <p:oleObj spid="_x0000_s96258" name="Image" r:id="rId3" imgW="4644768" imgH="344395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Self-inverting transforms</a:t>
            </a:r>
          </a:p>
        </p:txBody>
      </p:sp>
      <p:pic>
        <p:nvPicPr>
          <p:cNvPr id="4301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95600"/>
            <a:ext cx="22987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/>
          </p:cNvSpPr>
          <p:nvPr/>
        </p:nvSpPr>
        <p:spPr bwMode="auto">
          <a:xfrm>
            <a:off x="1570038" y="2438400"/>
            <a:ext cx="582136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>
                <a:solidFill>
                  <a:srgbClr val="C0504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Same basis functions are used for the inverse transform</a:t>
            </a:r>
          </a:p>
        </p:txBody>
      </p:sp>
      <p:sp>
        <p:nvSpPr>
          <p:cNvPr id="43012" name="Rectangle 4"/>
          <p:cNvSpPr>
            <a:spLocks/>
          </p:cNvSpPr>
          <p:nvPr/>
        </p:nvSpPr>
        <p:spPr bwMode="auto">
          <a:xfrm>
            <a:off x="3394075" y="5410200"/>
            <a:ext cx="38004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C0504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U transpose and complex conjugate</a:t>
            </a:r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rot="10800000" flipH="1">
            <a:off x="4267200" y="4495800"/>
            <a:ext cx="1588" cy="762000"/>
          </a:xfrm>
          <a:prstGeom prst="line">
            <a:avLst/>
          </a:prstGeom>
          <a:noFill/>
          <a:ln w="28575" cap="flat">
            <a:solidFill>
              <a:srgbClr val="C0504D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0" y="1219200"/>
            <a:ext cx="19177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49377"/>
          <a:stretch>
            <a:fillRect/>
          </a:stretch>
        </p:blipFill>
        <p:spPr bwMode="auto">
          <a:xfrm>
            <a:off x="5016500" y="1295400"/>
            <a:ext cx="2298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eft-Right Arrow 9"/>
          <p:cNvSpPr/>
          <p:nvPr/>
        </p:nvSpPr>
        <p:spPr bwMode="auto">
          <a:xfrm>
            <a:off x="3581400" y="1676400"/>
            <a:ext cx="1219200" cy="152400"/>
          </a:xfrm>
          <a:prstGeom prst="leftRightArrow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:a="http://schemas.openxmlformats.org/drawingml/2006/main" xmlns="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The 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Discrete Fourier transform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057400"/>
            <a:ext cx="7213600" cy="1308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572000"/>
            <a:ext cx="7848600" cy="1295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1000" y="114300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NimbusRomNo9L"/>
              </a:rPr>
              <a:t>Discrete Fourier Transform (DFT) transforms an image</a:t>
            </a:r>
          </a:p>
          <a:p>
            <a:r>
              <a:rPr lang="en-US" dirty="0" smtClean="0">
                <a:latin typeface="NimbusRomNo9L"/>
              </a:rPr>
              <a:t> </a:t>
            </a:r>
            <a:r>
              <a:rPr lang="en-US" i="1" dirty="0" err="1" smtClean="0">
                <a:latin typeface="NimbusRomNo9L"/>
              </a:rPr>
              <a:t>f</a:t>
            </a:r>
            <a:r>
              <a:rPr lang="en-US" i="1" dirty="0" smtClean="0">
                <a:latin typeface="NimbusRomNo9L"/>
              </a:rPr>
              <a:t> </a:t>
            </a:r>
            <a:r>
              <a:rPr lang="en-US" dirty="0" smtClean="0">
                <a:latin typeface="NimbusRomNo9L"/>
              </a:rPr>
              <a:t>[</a:t>
            </a:r>
            <a:r>
              <a:rPr lang="en-US" i="1" dirty="0" err="1" smtClean="0">
                <a:latin typeface="NimbusRomNo9L"/>
              </a:rPr>
              <a:t>m</a:t>
            </a:r>
            <a:r>
              <a:rPr lang="en-US" dirty="0" smtClean="0">
                <a:latin typeface="NimbusRomNo9L"/>
              </a:rPr>
              <a:t>, </a:t>
            </a:r>
            <a:r>
              <a:rPr lang="en-US" i="1" dirty="0" err="1" smtClean="0">
                <a:latin typeface="NimbusRomNo9L"/>
              </a:rPr>
              <a:t>m</a:t>
            </a:r>
            <a:r>
              <a:rPr lang="en-US" dirty="0" smtClean="0">
                <a:latin typeface="NimbusRomNo9L"/>
              </a:rPr>
              <a:t>] into the complex image Fourier transform </a:t>
            </a:r>
            <a:r>
              <a:rPr lang="en-US" i="1" dirty="0" smtClean="0">
                <a:latin typeface="NimbusRomNo9L"/>
              </a:rPr>
              <a:t>F </a:t>
            </a:r>
            <a:r>
              <a:rPr lang="en-US" dirty="0" smtClean="0">
                <a:latin typeface="NimbusRomNo9L"/>
              </a:rPr>
              <a:t>[</a:t>
            </a:r>
            <a:r>
              <a:rPr lang="en-US" i="1" dirty="0" err="1" smtClean="0">
                <a:latin typeface="NimbusRomNo9L"/>
              </a:rPr>
              <a:t>u</a:t>
            </a:r>
            <a:r>
              <a:rPr lang="en-US" dirty="0" smtClean="0">
                <a:latin typeface="NimbusRomNo9L"/>
              </a:rPr>
              <a:t>, </a:t>
            </a:r>
            <a:r>
              <a:rPr lang="en-US" i="1" dirty="0" err="1" smtClean="0">
                <a:latin typeface="NimbusRomNo9L"/>
              </a:rPr>
              <a:t>v</a:t>
            </a:r>
            <a:r>
              <a:rPr lang="en-US" dirty="0" smtClean="0">
                <a:latin typeface="NimbusRomNo9L"/>
              </a:rPr>
              <a:t>] as</a:t>
            </a:r>
            <a:r>
              <a:rPr lang="en-US" dirty="0" smtClean="0"/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3962400"/>
            <a:ext cx="463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NimbusRomNo9L"/>
              </a:rPr>
              <a:t>The inverse Fourier transform is</a:t>
            </a:r>
            <a:r>
              <a:rPr lang="en-US" dirty="0" smtClean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11625" y="456358"/>
            <a:ext cx="8623300" cy="2972642"/>
            <a:chOff x="260350" y="1731636"/>
            <a:chExt cx="8623300" cy="29726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350" y="1760176"/>
              <a:ext cx="8623300" cy="27432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4572000" y="1731636"/>
              <a:ext cx="4259924" cy="297264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</p:grpSp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279400"/>
            <a:ext cx="9144000" cy="1212850"/>
          </a:xfrm>
          <a:ln/>
        </p:spPr>
        <p:txBody>
          <a:bodyPr rIns="132080"/>
          <a:lstStyle/>
          <a:p>
            <a:r>
              <a:rPr lang="en-US" sz="4000" dirty="0" smtClean="0"/>
              <a:t>Discrete Fourier transform </a:t>
            </a:r>
            <a:r>
              <a:rPr lang="en-US" sz="4000" dirty="0"/>
              <a:t>visualization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rcRect l="30808" t="5174" r="16230" b="92431"/>
          <a:stretch>
            <a:fillRect/>
          </a:stretch>
        </p:blipFill>
        <p:spPr>
          <a:xfrm>
            <a:off x="651150" y="6031865"/>
            <a:ext cx="7874000" cy="2164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rcRect l="14409" t="62201" r="68928"/>
          <a:stretch>
            <a:fillRect/>
          </a:stretch>
        </p:blipFill>
        <p:spPr>
          <a:xfrm>
            <a:off x="3737692" y="3593145"/>
            <a:ext cx="1486419" cy="19874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-279400"/>
            <a:ext cx="8229600" cy="1212850"/>
          </a:xfrm>
          <a:ln/>
        </p:spPr>
        <p:txBody>
          <a:bodyPr rIns="132080"/>
          <a:lstStyle/>
          <a:p>
            <a:r>
              <a:rPr lang="en-US"/>
              <a:t>Fourier transform visualization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3" y="914400"/>
            <a:ext cx="8920437" cy="5257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useful transforms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3280" y="1603870"/>
            <a:ext cx="868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"/>
              </a:rPr>
              <a:t> Fourier transform of an impulse, the Delta function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latin typeface=""/>
              </a:rPr>
              <a:t>[n</a:t>
            </a:r>
            <a:r>
              <a:rPr lang="en-US" dirty="0" smtClean="0">
                <a:latin typeface=""/>
              </a:rPr>
              <a:t> ,</a:t>
            </a:r>
            <a:r>
              <a:rPr lang="en-US" dirty="0" err="1" smtClean="0">
                <a:latin typeface=""/>
              </a:rPr>
              <a:t>m</a:t>
            </a:r>
            <a:r>
              <a:rPr lang="en-US" dirty="0" smtClean="0">
                <a:latin typeface=""/>
              </a:rPr>
              <a:t>]</a:t>
            </a:r>
            <a:r>
              <a:rPr lang="en-US" b="1" dirty="0" smtClean="0">
                <a:latin typeface=""/>
              </a:rPr>
              <a:t>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16" y="2087299"/>
            <a:ext cx="1460500" cy="1231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930" y="2116469"/>
            <a:ext cx="5854700" cy="125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75" y="4709845"/>
            <a:ext cx="7569200" cy="1346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5680" y="3752086"/>
            <a:ext cx="72844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"/>
              </a:rPr>
              <a:t>If we apply the inverse DFT to both sides, we have: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800" y="2450506"/>
            <a:ext cx="685800" cy="533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useful transforms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4168" y="1129340"/>
            <a:ext cx="6407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"/>
              </a:rPr>
              <a:t> The Fourier transform of the cosine wave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320" y="1713311"/>
            <a:ext cx="3009900" cy="584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8659" y="2370366"/>
            <a:ext cx="6407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"/>
              </a:rPr>
              <a:t>is: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89" y="2789816"/>
            <a:ext cx="8638132" cy="1085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849" y="3879978"/>
            <a:ext cx="5407081" cy="8284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14" y="5697598"/>
            <a:ext cx="2273512" cy="4786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5465" y="4937285"/>
            <a:ext cx="6407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"/>
              </a:rPr>
              <a:t>Same for the sine wave: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749131" y="5494345"/>
            <a:ext cx="5976220" cy="807695"/>
            <a:chOff x="2749131" y="5494345"/>
            <a:chExt cx="5976220" cy="8076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1542" y="5494345"/>
              <a:ext cx="5673809" cy="807695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 bwMode="auto">
            <a:xfrm flipV="1">
              <a:off x="2749131" y="5898193"/>
              <a:ext cx="274501" cy="19471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/>
          </p:cNvSpPr>
          <p:nvPr/>
        </p:nvSpPr>
        <p:spPr bwMode="auto">
          <a:xfrm>
            <a:off x="441325" y="6338888"/>
            <a:ext cx="70707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Bracewell</a:t>
            </a: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, The Fourier Transform and its Applications, McGraw Hill 1978 </a:t>
            </a:r>
          </a:p>
        </p:txBody>
      </p:sp>
      <p:pic>
        <p:nvPicPr>
          <p:cNvPr id="7987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0252" y="599224"/>
            <a:ext cx="3597163" cy="568017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3619986" cy="56515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9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-304800"/>
            <a:ext cx="9142413" cy="1066800"/>
          </a:xfrm>
          <a:ln/>
        </p:spPr>
        <p:txBody>
          <a:bodyPr rIns="132080"/>
          <a:lstStyle/>
          <a:p>
            <a:r>
              <a:rPr lang="en-US" sz="2400"/>
              <a:t>Bracewell</a:t>
            </a:r>
            <a:r>
              <a:rPr lang="ja-JP" altLang="en-US" sz="2400">
                <a:latin typeface="Arial"/>
              </a:rPr>
              <a:t>’</a:t>
            </a:r>
            <a:r>
              <a:rPr lang="en-US" sz="2400"/>
              <a:t>s pictorial dictionary of Fourier transform pairs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9AEA5-EA88-4147-A530-5C32FBB72E21}" type="slidenum">
              <a:rPr lang="en-US"/>
              <a:pPr/>
              <a:t>87</a:t>
            </a:fld>
            <a:endParaRPr lang="en-US"/>
          </a:p>
        </p:txBody>
      </p:sp>
      <p:sp>
        <p:nvSpPr>
          <p:cNvPr id="808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59479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0899" name="Rectangle 3"/>
          <p:cNvSpPr>
            <a:spLocks/>
          </p:cNvSpPr>
          <p:nvPr/>
        </p:nvSpPr>
        <p:spPr bwMode="auto">
          <a:xfrm rot="-5388230">
            <a:off x="-843756" y="3523457"/>
            <a:ext cx="312578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000080"/>
                </a:solidFill>
                <a:ea typeface="ＭＳ Ｐゴシック" charset="0"/>
                <a:cs typeface="Times New Roman" charset="0"/>
              </a:rPr>
              <a:t>Szeliski, Computer Vision, 2010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251990" y="1484745"/>
            <a:ext cx="6170523" cy="733428"/>
          </a:xfrm>
          <a:prstGeom prst="rect">
            <a:avLst/>
          </a:prstGeom>
          <a:noFill/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:a="http://schemas.openxmlformats.org/drawingml/2006/main" xmlns="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Discrete Fourier Transform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88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51" y="968773"/>
            <a:ext cx="7213600" cy="1308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8321" y="2901855"/>
            <a:ext cx="76629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"/>
              </a:rPr>
              <a:t> Note that 2D (and higher-D) </a:t>
            </a:r>
            <a:r>
              <a:rPr lang="en-US" dirty="0" err="1" smtClean="0">
                <a:latin typeface=""/>
              </a:rPr>
              <a:t>DFT’s</a:t>
            </a:r>
            <a:r>
              <a:rPr lang="en-US" dirty="0" smtClean="0">
                <a:latin typeface=""/>
              </a:rPr>
              <a:t> are separable:</a:t>
            </a:r>
            <a:endParaRPr lang="en-US" dirty="0"/>
          </a:p>
        </p:txBody>
      </p:sp>
      <p:graphicFrame>
        <p:nvGraphicFramePr>
          <p:cNvPr id="137220" name="Object 4"/>
          <p:cNvGraphicFramePr>
            <a:graphicFrameLocks noChangeAspect="1"/>
          </p:cNvGraphicFramePr>
          <p:nvPr/>
        </p:nvGraphicFramePr>
        <p:xfrm>
          <a:off x="767862" y="3798393"/>
          <a:ext cx="7371362" cy="1074990"/>
        </p:xfrm>
        <a:graphic>
          <a:graphicData uri="http://schemas.openxmlformats.org/presentationml/2006/ole">
            <p:oleObj spid="_x0000_s137220" name="Equation" r:id="rId4" imgW="3048000" imgH="444500" progId="Equation.3">
              <p:embed/>
            </p:oleObj>
          </a:graphicData>
        </a:graphic>
      </p:graphicFrame>
      <p:sp>
        <p:nvSpPr>
          <p:cNvPr id="13" name="Rectangle 12"/>
          <p:cNvSpPr/>
          <p:nvPr/>
        </p:nvSpPr>
        <p:spPr>
          <a:xfrm>
            <a:off x="740529" y="5325223"/>
            <a:ext cx="76629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"/>
              </a:rPr>
              <a:t> This is a 1D DFT over </a:t>
            </a:r>
            <a:r>
              <a:rPr lang="en-US" dirty="0" err="1" smtClean="0">
                <a:latin typeface=""/>
              </a:rPr>
              <a:t>m</a:t>
            </a:r>
            <a:r>
              <a:rPr lang="en-US" dirty="0" smtClean="0">
                <a:latin typeface=""/>
              </a:rPr>
              <a:t>, followed by 1D DFT over </a:t>
            </a:r>
            <a:r>
              <a:rPr lang="en-US" dirty="0" err="1" smtClean="0">
                <a:latin typeface=""/>
              </a:rPr>
              <a:t>n</a:t>
            </a:r>
            <a:r>
              <a:rPr lang="en-US" dirty="0" smtClean="0">
                <a:latin typeface=""/>
              </a:rPr>
              <a:t>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Discrete Fourier Transform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89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51" y="968773"/>
            <a:ext cx="7213600" cy="1308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51" y="3357703"/>
            <a:ext cx="5676900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37" y="4773618"/>
            <a:ext cx="4419600" cy="660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4907" y="2901855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"/>
              </a:rPr>
              <a:t> Using the real and imaginary components: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90502" y="439522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"/>
              </a:rPr>
              <a:t>Or using a polar decomposition: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01613" y="-85725"/>
            <a:ext cx="7561262" cy="476250"/>
          </a:xfrm>
        </p:spPr>
        <p:txBody>
          <a:bodyPr/>
          <a:lstStyle/>
          <a:p>
            <a:r>
              <a:rPr lang="en-US" sz="2400" smtClean="0">
                <a:ea typeface="ＭＳ Ｐゴシック" charset="-128"/>
                <a:cs typeface="ＭＳ Ｐゴシック" charset="-128"/>
              </a:rPr>
              <a:t>In my office at the Computer Center, 1987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560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8" y="393700"/>
            <a:ext cx="8518525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Discrete Fourier Transform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30" y="2179503"/>
            <a:ext cx="2616163" cy="2824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689" y="990929"/>
            <a:ext cx="5371390" cy="2781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873" y="3883141"/>
            <a:ext cx="2537938" cy="280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693" y="3886568"/>
            <a:ext cx="2537939" cy="278999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593839" y="1207163"/>
            <a:ext cx="2518442" cy="2561160"/>
            <a:chOff x="362829" y="2147690"/>
            <a:chExt cx="3921286" cy="39878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 rot="5400000" flipH="1">
              <a:off x="329572" y="4140796"/>
              <a:ext cx="3987800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/>
            <p:cNvCxnSpPr/>
            <p:nvPr/>
          </p:nvCxnSpPr>
          <p:spPr bwMode="auto">
            <a:xfrm rot="10800000" flipH="1">
              <a:off x="362829" y="4140796"/>
              <a:ext cx="3921286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12"/>
          <p:cNvGrpSpPr/>
          <p:nvPr/>
        </p:nvGrpSpPr>
        <p:grpSpPr>
          <a:xfrm>
            <a:off x="6425595" y="1219996"/>
            <a:ext cx="2518442" cy="2561160"/>
            <a:chOff x="362829" y="2147690"/>
            <a:chExt cx="3921286" cy="3987800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 rot="5400000" flipH="1">
              <a:off x="329572" y="4140796"/>
              <a:ext cx="3987800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 rot="10800000" flipH="1">
              <a:off x="362829" y="4140796"/>
              <a:ext cx="3921286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Group 15"/>
          <p:cNvGrpSpPr/>
          <p:nvPr/>
        </p:nvGrpSpPr>
        <p:grpSpPr>
          <a:xfrm>
            <a:off x="3634599" y="4109044"/>
            <a:ext cx="2518442" cy="2561160"/>
            <a:chOff x="362829" y="2147690"/>
            <a:chExt cx="3921286" cy="3987800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 rot="5400000" flipH="1">
              <a:off x="329572" y="4140796"/>
              <a:ext cx="3987800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/>
            <p:cNvCxnSpPr/>
            <p:nvPr/>
          </p:nvCxnSpPr>
          <p:spPr bwMode="auto">
            <a:xfrm rot="10800000" flipH="1">
              <a:off x="362829" y="4140796"/>
              <a:ext cx="3921286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9" name="Group 18"/>
          <p:cNvGrpSpPr/>
          <p:nvPr/>
        </p:nvGrpSpPr>
        <p:grpSpPr>
          <a:xfrm>
            <a:off x="6439550" y="4123000"/>
            <a:ext cx="2518442" cy="2561160"/>
            <a:chOff x="362829" y="2147690"/>
            <a:chExt cx="3921286" cy="3987800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 rot="5400000" flipH="1">
              <a:off x="329572" y="4140796"/>
              <a:ext cx="3987800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/>
            <p:cNvCxnSpPr/>
            <p:nvPr/>
          </p:nvCxnSpPr>
          <p:spPr bwMode="auto">
            <a:xfrm rot="10800000" flipH="1">
              <a:off x="362829" y="4140796"/>
              <a:ext cx="3921286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/>
          <p:cNvGrpSpPr/>
          <p:nvPr/>
        </p:nvGrpSpPr>
        <p:grpSpPr>
          <a:xfrm>
            <a:off x="438909" y="2406320"/>
            <a:ext cx="2518442" cy="2561160"/>
            <a:chOff x="362829" y="2147690"/>
            <a:chExt cx="3921286" cy="3987800"/>
          </a:xfrm>
        </p:grpSpPr>
        <p:cxnSp>
          <p:nvCxnSpPr>
            <p:cNvPr id="23" name="Straight Arrow Connector 22"/>
            <p:cNvCxnSpPr/>
            <p:nvPr/>
          </p:nvCxnSpPr>
          <p:spPr bwMode="auto">
            <a:xfrm rot="5400000" flipH="1">
              <a:off x="329572" y="4140796"/>
              <a:ext cx="3987800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" name="Straight Arrow Connector 23"/>
            <p:cNvCxnSpPr/>
            <p:nvPr/>
          </p:nvCxnSpPr>
          <p:spPr bwMode="auto">
            <a:xfrm rot="10800000" flipH="1">
              <a:off x="362829" y="4140796"/>
              <a:ext cx="3921286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for the DFT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54086"/>
            <a:ext cx="8229600" cy="4303914"/>
          </a:xfrm>
        </p:spPr>
        <p:txBody>
          <a:bodyPr/>
          <a:lstStyle/>
          <a:p>
            <a:r>
              <a:rPr lang="en-US" dirty="0" smtClean="0"/>
              <a:t>Linearity </a:t>
            </a:r>
          </a:p>
          <a:p>
            <a:r>
              <a:rPr lang="en-US" dirty="0" smtClean="0"/>
              <a:t>Symmetry: Fourier transform of a real signal has coefficients that come in pairs, with </a:t>
            </a:r>
            <a:r>
              <a:rPr lang="en-US" i="1" dirty="0" smtClean="0"/>
              <a:t>F</a:t>
            </a:r>
            <a:r>
              <a:rPr lang="en-US" dirty="0" smtClean="0"/>
              <a:t> [</a:t>
            </a:r>
            <a:r>
              <a:rPr lang="en-US" i="1" dirty="0" err="1" smtClean="0"/>
              <a:t>u</a:t>
            </a:r>
            <a:r>
              <a:rPr lang="en-US" dirty="0" smtClean="0"/>
              <a:t>, </a:t>
            </a:r>
            <a:r>
              <a:rPr lang="en-US" i="1" dirty="0" err="1" smtClean="0"/>
              <a:t>v</a:t>
            </a:r>
            <a:r>
              <a:rPr lang="en-US" dirty="0" smtClean="0"/>
              <a:t>] being the complex conjugate of </a:t>
            </a:r>
            <a:r>
              <a:rPr lang="en-US" i="1" dirty="0" smtClean="0"/>
              <a:t>F</a:t>
            </a:r>
            <a:r>
              <a:rPr lang="en-US" dirty="0" smtClean="0"/>
              <a:t> [-</a:t>
            </a:r>
            <a:r>
              <a:rPr lang="en-US" i="1" dirty="0" err="1" smtClean="0"/>
              <a:t>u</a:t>
            </a:r>
            <a:r>
              <a:rPr lang="en-US" dirty="0" smtClean="0"/>
              <a:t>, -</a:t>
            </a:r>
            <a:r>
              <a:rPr lang="en-US" dirty="0" err="1" smtClean="0"/>
              <a:t>v</a:t>
            </a:r>
            <a:r>
              <a:rPr lang="en-US" dirty="0" smtClean="0"/>
              <a:t>].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51" y="1176100"/>
            <a:ext cx="7213600" cy="13081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for the DFT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66709"/>
            <a:ext cx="8229600" cy="4303914"/>
          </a:xfrm>
        </p:spPr>
        <p:txBody>
          <a:bodyPr/>
          <a:lstStyle/>
          <a:p>
            <a:r>
              <a:rPr lang="en-US" dirty="0" smtClean="0"/>
              <a:t>Both the DFT and its inverse are periodic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51" y="1176100"/>
            <a:ext cx="7213600" cy="1308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6456" y="4841623"/>
            <a:ext cx="8162884" cy="1405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aseline="30000" dirty="0" smtClean="0"/>
              <a:t>As F [</a:t>
            </a:r>
            <a:r>
              <a:rPr lang="en-US" sz="3200" baseline="30000" dirty="0" err="1" smtClean="0"/>
              <a:t>u</a:t>
            </a:r>
            <a:r>
              <a:rPr lang="en-US" sz="3200" baseline="30000" dirty="0" smtClean="0"/>
              <a:t>, </a:t>
            </a:r>
            <a:r>
              <a:rPr lang="en-US" sz="3200" baseline="30000" dirty="0" err="1" smtClean="0"/>
              <a:t>v</a:t>
            </a:r>
            <a:r>
              <a:rPr lang="en-US" sz="3200" baseline="30000" dirty="0" smtClean="0"/>
              <a:t>] is obtained as a sum of complex exponential with a common period of N , M samples, the function F [</a:t>
            </a:r>
            <a:r>
              <a:rPr lang="en-US" sz="3200" baseline="30000" dirty="0" err="1" smtClean="0"/>
              <a:t>u</a:t>
            </a:r>
            <a:r>
              <a:rPr lang="en-US" sz="3200" baseline="30000" dirty="0" smtClean="0"/>
              <a:t>, </a:t>
            </a:r>
            <a:r>
              <a:rPr lang="en-US" sz="3200" baseline="30000" dirty="0" err="1" smtClean="0"/>
              <a:t>v</a:t>
            </a:r>
            <a:r>
              <a:rPr lang="en-US" sz="3200" baseline="30000" dirty="0" smtClean="0"/>
              <a:t>] is also periodic: F [</a:t>
            </a:r>
            <a:r>
              <a:rPr lang="en-US" sz="3200" baseline="30000" dirty="0" err="1" smtClean="0"/>
              <a:t>u</a:t>
            </a:r>
            <a:r>
              <a:rPr lang="en-US" sz="3200" baseline="30000" dirty="0" smtClean="0"/>
              <a:t> + </a:t>
            </a:r>
            <a:r>
              <a:rPr lang="en-US" sz="3200" baseline="30000" dirty="0" err="1" smtClean="0"/>
              <a:t>aN</a:t>
            </a:r>
            <a:r>
              <a:rPr lang="en-US" sz="3200" baseline="30000" dirty="0" smtClean="0"/>
              <a:t>, </a:t>
            </a:r>
            <a:r>
              <a:rPr lang="en-US" sz="3200" baseline="30000" dirty="0" err="1" smtClean="0"/>
              <a:t>v</a:t>
            </a:r>
            <a:r>
              <a:rPr lang="en-US" sz="3200" baseline="30000" dirty="0" smtClean="0"/>
              <a:t> + </a:t>
            </a:r>
            <a:r>
              <a:rPr lang="en-US" sz="3200" baseline="30000" dirty="0" err="1" smtClean="0"/>
              <a:t>bM</a:t>
            </a:r>
            <a:r>
              <a:rPr lang="en-US" sz="3200" baseline="30000" dirty="0" smtClean="0"/>
              <a:t>] = </a:t>
            </a:r>
            <a:r>
              <a:rPr lang="en-US" sz="3200" baseline="30000" dirty="0" err="1" smtClean="0"/>
              <a:t>f</a:t>
            </a:r>
            <a:r>
              <a:rPr lang="en-US" sz="3200" baseline="30000" dirty="0" smtClean="0"/>
              <a:t> [</a:t>
            </a:r>
            <a:r>
              <a:rPr lang="en-US" sz="3200" baseline="30000" dirty="0" err="1" smtClean="0"/>
              <a:t>u</a:t>
            </a:r>
            <a:r>
              <a:rPr lang="en-US" sz="3200" baseline="30000" dirty="0" smtClean="0"/>
              <a:t>, </a:t>
            </a:r>
            <a:r>
              <a:rPr lang="en-US" sz="3200" baseline="30000" dirty="0" err="1" smtClean="0"/>
              <a:t>v</a:t>
            </a:r>
            <a:r>
              <a:rPr lang="en-US" sz="3200" baseline="30000" dirty="0" smtClean="0"/>
              <a:t>] for any a, </a:t>
            </a:r>
            <a:r>
              <a:rPr lang="en-US" sz="3200" baseline="30000" dirty="0" err="1" smtClean="0"/>
              <a:t>b</a:t>
            </a:r>
            <a:r>
              <a:rPr lang="en-US" sz="3200" baseline="30000" dirty="0" smtClean="0"/>
              <a:t> ∈ Z. Also the result of the inverse DFT is a periodic image: </a:t>
            </a:r>
            <a:r>
              <a:rPr lang="en-US" sz="3200" baseline="30000" dirty="0" err="1" smtClean="0"/>
              <a:t>f</a:t>
            </a:r>
            <a:r>
              <a:rPr lang="en-US" sz="3200" baseline="30000" dirty="0" smtClean="0"/>
              <a:t> [</a:t>
            </a:r>
            <a:r>
              <a:rPr lang="en-US" sz="3200" baseline="30000" dirty="0" err="1" smtClean="0"/>
              <a:t>n</a:t>
            </a:r>
            <a:r>
              <a:rPr lang="en-US" sz="3200" baseline="30000" dirty="0" smtClean="0"/>
              <a:t> + </a:t>
            </a:r>
            <a:r>
              <a:rPr lang="en-US" sz="3200" baseline="30000" dirty="0" err="1" smtClean="0"/>
              <a:t>aN</a:t>
            </a:r>
            <a:r>
              <a:rPr lang="en-US" sz="3200" baseline="30000" dirty="0" smtClean="0"/>
              <a:t>, </a:t>
            </a:r>
            <a:r>
              <a:rPr lang="en-US" sz="3200" baseline="30000" dirty="0" err="1" smtClean="0"/>
              <a:t>m</a:t>
            </a:r>
            <a:r>
              <a:rPr lang="en-US" sz="3200" baseline="30000" dirty="0" smtClean="0"/>
              <a:t> + </a:t>
            </a:r>
            <a:r>
              <a:rPr lang="en-US" sz="3200" baseline="30000" dirty="0" err="1" smtClean="0"/>
              <a:t>bM</a:t>
            </a:r>
            <a:r>
              <a:rPr lang="en-US" sz="3200" baseline="30000" dirty="0" smtClean="0"/>
              <a:t>] = </a:t>
            </a:r>
            <a:r>
              <a:rPr lang="en-US" sz="3200" baseline="30000" dirty="0" err="1" smtClean="0"/>
              <a:t>f</a:t>
            </a:r>
            <a:r>
              <a:rPr lang="en-US" sz="3200" baseline="30000" dirty="0" smtClean="0"/>
              <a:t> [</a:t>
            </a:r>
            <a:r>
              <a:rPr lang="en-US" sz="3200" baseline="30000" dirty="0" err="1" smtClean="0"/>
              <a:t>n</a:t>
            </a:r>
            <a:r>
              <a:rPr lang="en-US" sz="3200" baseline="30000" dirty="0" smtClean="0"/>
              <a:t>, </a:t>
            </a:r>
            <a:r>
              <a:rPr lang="en-US" sz="3200" baseline="30000" dirty="0" err="1" smtClean="0"/>
              <a:t>m</a:t>
            </a:r>
            <a:r>
              <a:rPr lang="en-US" sz="3200" baseline="30000" dirty="0" smtClean="0"/>
              <a:t>] for any a, </a:t>
            </a:r>
            <a:r>
              <a:rPr lang="en-US" sz="3200" baseline="30000" dirty="0" err="1" smtClean="0"/>
              <a:t>b</a:t>
            </a:r>
            <a:r>
              <a:rPr lang="en-US" sz="3200" baseline="30000" dirty="0" smtClean="0"/>
              <a:t> ∈ Z.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12" y="2417393"/>
            <a:ext cx="7848600" cy="1295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for the DFT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b="85878"/>
          <a:stretch>
            <a:fillRect/>
          </a:stretch>
        </p:blipFill>
        <p:spPr>
          <a:xfrm>
            <a:off x="576138" y="2129529"/>
            <a:ext cx="8404801" cy="3713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4469" y="1353806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Shift in space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t="13254"/>
          <a:stretch>
            <a:fillRect/>
          </a:stretch>
        </p:blipFill>
        <p:spPr>
          <a:xfrm>
            <a:off x="573035" y="2656382"/>
            <a:ext cx="8404801" cy="22811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3239681" y="4392748"/>
            <a:ext cx="3343351" cy="53127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for the DFT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721"/>
            <a:ext cx="2984829" cy="4456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555" y="1086398"/>
            <a:ext cx="3026575" cy="16698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171" y="1080613"/>
            <a:ext cx="2984829" cy="16489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509" y="2759888"/>
            <a:ext cx="3026575" cy="1388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2109" y="4163046"/>
            <a:ext cx="3068321" cy="1440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171" y="2750019"/>
            <a:ext cx="2984829" cy="13776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7862" y="4189263"/>
            <a:ext cx="3016138" cy="14089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7524" y="5847880"/>
            <a:ext cx="7956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Only the phase changes! The magnitude is translation invariant.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for the DFT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4469" y="1353806"/>
            <a:ext cx="180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Modulation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771" y="2263163"/>
            <a:ext cx="4876800" cy="78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80" y="4484158"/>
            <a:ext cx="8890000" cy="101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329" y="3963719"/>
            <a:ext cx="9128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Multiplying by a complex exponential results in a translation of the DFT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15868"/>
          <a:stretch>
            <a:fillRect/>
          </a:stretch>
        </p:blipFill>
        <p:spPr>
          <a:xfrm>
            <a:off x="362829" y="2146896"/>
            <a:ext cx="3921286" cy="398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7363" y="1660854"/>
            <a:ext cx="2068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DFT amplitude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37809" y="6073260"/>
            <a:ext cx="9006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"/>
              </a:rPr>
              <a:t>Images are 64x64 pixels. The wave is a cosine (if phase is zero).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6" idx="2"/>
            <a:endCxn id="6" idx="0"/>
          </p:cNvCxnSpPr>
          <p:nvPr/>
        </p:nvCxnSpPr>
        <p:spPr bwMode="auto">
          <a:xfrm rot="5400000" flipH="1">
            <a:off x="329572" y="4140796"/>
            <a:ext cx="3987800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>
            <a:stCxn id="6" idx="1"/>
            <a:endCxn id="6" idx="3"/>
          </p:cNvCxnSpPr>
          <p:nvPr/>
        </p:nvCxnSpPr>
        <p:spPr bwMode="auto">
          <a:xfrm rot="10800000" flipH="1">
            <a:off x="362829" y="4140796"/>
            <a:ext cx="3921286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7" name="Group 16"/>
          <p:cNvGrpSpPr/>
          <p:nvPr/>
        </p:nvGrpSpPr>
        <p:grpSpPr>
          <a:xfrm>
            <a:off x="4884243" y="1353805"/>
            <a:ext cx="3952748" cy="4724734"/>
            <a:chOff x="4884243" y="1353805"/>
            <a:chExt cx="3952748" cy="47247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rcRect l="13304"/>
            <a:stretch>
              <a:fillRect/>
            </a:stretch>
          </p:blipFill>
          <p:spPr>
            <a:xfrm>
              <a:off x="4884243" y="2102511"/>
              <a:ext cx="3952748" cy="3937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316847" y="1353805"/>
              <a:ext cx="293662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Image </a:t>
              </a:r>
              <a:br>
                <a:rPr lang="en-US" dirty="0" smtClean="0"/>
              </a:br>
              <a:r>
                <a:rPr lang="en-US" dirty="0" smtClean="0"/>
                <a:t>(assuming zero phase)</a:t>
              </a:r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rot="5400000" flipH="1">
              <a:off x="4863836" y="4083845"/>
              <a:ext cx="3987800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15"/>
            <p:cNvCxnSpPr/>
            <p:nvPr/>
          </p:nvCxnSpPr>
          <p:spPr bwMode="auto">
            <a:xfrm rot="10800000" flipH="1">
              <a:off x="4897093" y="4083845"/>
              <a:ext cx="3921286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809" y="6073260"/>
            <a:ext cx="9006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"/>
              </a:rPr>
              <a:t>Images are 64x64 pixels. The wave is a cosine (if phase is zero).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b="49624"/>
          <a:stretch>
            <a:fillRect/>
          </a:stretch>
        </p:blipFill>
        <p:spPr>
          <a:xfrm>
            <a:off x="0" y="1060713"/>
            <a:ext cx="9144000" cy="2191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t="50447" r="71940"/>
          <a:stretch>
            <a:fillRect/>
          </a:stretch>
        </p:blipFill>
        <p:spPr>
          <a:xfrm>
            <a:off x="12959" y="3407943"/>
            <a:ext cx="2565827" cy="2155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27811" t="50447"/>
          <a:stretch>
            <a:fillRect/>
          </a:stretch>
        </p:blipFill>
        <p:spPr>
          <a:xfrm>
            <a:off x="2555973" y="3417805"/>
            <a:ext cx="6600986" cy="21559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4" y="433257"/>
            <a:ext cx="2933700" cy="2921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860771" y="426908"/>
            <a:ext cx="3199639" cy="2933700"/>
            <a:chOff x="2860771" y="426908"/>
            <a:chExt cx="3199639" cy="29337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9410" y="426908"/>
              <a:ext cx="2921000" cy="29337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60771" y="1646899"/>
              <a:ext cx="3582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986686" y="1605028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700" y="412951"/>
            <a:ext cx="2908300" cy="2933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31656"/>
            <a:ext cx="2946400" cy="2921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5760" y="3531656"/>
            <a:ext cx="2908300" cy="2921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3000" y="3545612"/>
            <a:ext cx="2921000" cy="2921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2850"/>
          </a:xfrm>
        </p:spPr>
        <p:txBody>
          <a:bodyPr/>
          <a:lstStyle/>
          <a:p>
            <a:r>
              <a:rPr lang="en-US" dirty="0" smtClean="0"/>
              <a:t>Some important Fourier transforms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5" y="1891110"/>
            <a:ext cx="2921000" cy="2908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6848" y="1451502"/>
            <a:ext cx="95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216790" y="1479412"/>
            <a:ext cx="2933700" cy="3319998"/>
            <a:chOff x="3216790" y="1479412"/>
            <a:chExt cx="2933700" cy="331999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16790" y="1891110"/>
              <a:ext cx="2933700" cy="29083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600385" y="1479412"/>
              <a:ext cx="21723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Magnitude DFT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23000" y="1492244"/>
            <a:ext cx="2921000" cy="3313516"/>
            <a:chOff x="6223000" y="1492244"/>
            <a:chExt cx="2921000" cy="33135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3000" y="1884760"/>
              <a:ext cx="2921000" cy="2921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878701" y="1492244"/>
              <a:ext cx="1556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Phase DFT</a:t>
              </a:r>
              <a:endParaRPr lang="en-US" dirty="0"/>
            </a:p>
          </p:txBody>
        </p:sp>
      </p:grpSp>
      <p:cxnSp>
        <p:nvCxnSpPr>
          <p:cNvPr id="15" name="Straight Arrow Connector 14"/>
          <p:cNvCxnSpPr/>
          <p:nvPr/>
        </p:nvCxnSpPr>
        <p:spPr bwMode="auto">
          <a:xfrm>
            <a:off x="3014275" y="3335659"/>
            <a:ext cx="181415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Rectangle 15"/>
          <p:cNvSpPr/>
          <p:nvPr/>
        </p:nvSpPr>
        <p:spPr>
          <a:xfrm>
            <a:off x="0" y="5333551"/>
            <a:ext cx="3606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"/>
              </a:rPr>
              <a:t>Images are 64x64 pixels.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333399"/>
      </a:accent2>
      <a:accent3>
        <a:srgbClr val="FFFFFF"/>
      </a:accent3>
      <a:accent4>
        <a:srgbClr val="000000"/>
      </a:accent4>
      <a:accent5>
        <a:srgbClr val="EBEBEB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2_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2_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333399"/>
      </a:accent2>
      <a:accent3>
        <a:srgbClr val="FFFFFF"/>
      </a:accent3>
      <a:accent4>
        <a:srgbClr val="000000"/>
      </a:accent4>
      <a:accent5>
        <a:srgbClr val="EBEBEB"/>
      </a:accent5>
      <a:accent6>
        <a:srgbClr val="2D2D8A"/>
      </a:accent6>
      <a:hlink>
        <a:srgbClr val="009999"/>
      </a:hlink>
      <a:folHlink>
        <a:srgbClr val="99CC00"/>
      </a:folHlink>
    </a:clrScheme>
    <a:fontScheme name="3_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3_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9272</TotalTime>
  <Pages>0</Pages>
  <Words>2179</Words>
  <Characters>0</Characters>
  <Application>Microsoft Macintosh PowerPoint</Application>
  <PresentationFormat>On-screen Show (4:3)</PresentationFormat>
  <Lines>0</Lines>
  <Paragraphs>529</Paragraphs>
  <Slides>113</Slides>
  <Notes>3</Notes>
  <HiddenSlides>3</HiddenSlides>
  <MMClips>0</MMClips>
  <ScaleCrop>false</ScaleCrop>
  <HeadingPairs>
    <vt:vector size="6" baseType="variant">
      <vt:variant>
        <vt:lpstr>Design Template</vt:lpstr>
      </vt:variant>
      <vt:variant>
        <vt:i4>10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113</vt:i4>
      </vt:variant>
    </vt:vector>
  </HeadingPairs>
  <TitlesOfParts>
    <vt:vector size="126" baseType="lpstr">
      <vt:lpstr>Office Theme</vt:lpstr>
      <vt:lpstr>Office Theme</vt:lpstr>
      <vt:lpstr>2_Office Theme</vt:lpstr>
      <vt:lpstr>3_Office Theme</vt:lpstr>
      <vt:lpstr>6_Office Theme</vt:lpstr>
      <vt:lpstr>7_Office Theme</vt:lpstr>
      <vt:lpstr>8_Office Theme</vt:lpstr>
      <vt:lpstr>9_Office Theme</vt:lpstr>
      <vt:lpstr>Default Design</vt:lpstr>
      <vt:lpstr>5_Office Theme</vt:lpstr>
      <vt:lpstr>Image</vt:lpstr>
      <vt:lpstr>Microsoft Equation</vt:lpstr>
      <vt:lpstr>Equation</vt:lpstr>
      <vt:lpstr>Slide 1</vt:lpstr>
      <vt:lpstr>Class web page</vt:lpstr>
      <vt:lpstr>About me…</vt:lpstr>
      <vt:lpstr>Slide 4</vt:lpstr>
      <vt:lpstr>Slide 5</vt:lpstr>
      <vt:lpstr>Slide 6</vt:lpstr>
      <vt:lpstr>Slide 7</vt:lpstr>
      <vt:lpstr>Taiyuan, China, 1987</vt:lpstr>
      <vt:lpstr>In my office at the Computer Center, 1987</vt:lpstr>
      <vt:lpstr>Slide 10</vt:lpstr>
      <vt:lpstr>Slide 11</vt:lpstr>
      <vt:lpstr>Slide 12</vt:lpstr>
      <vt:lpstr>Slide 13</vt:lpstr>
      <vt:lpstr>Slide 14</vt:lpstr>
      <vt:lpstr>Image interpretation from local cues</vt:lpstr>
      <vt:lpstr>Slide 16</vt:lpstr>
      <vt:lpstr>Slide 17</vt:lpstr>
      <vt:lpstr>Comdex 1994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Two offerings of a Matlab tutorial Sep. 13 &amp; Sep. 14</vt:lpstr>
      <vt:lpstr>Signals and systems</vt:lpstr>
      <vt:lpstr>A 2D discrete signal</vt:lpstr>
      <vt:lpstr>Slide 31</vt:lpstr>
      <vt:lpstr>Slide 32</vt:lpstr>
      <vt:lpstr>Signal / image space</vt:lpstr>
      <vt:lpstr>Filtering</vt:lpstr>
      <vt:lpstr>Linear filtering</vt:lpstr>
      <vt:lpstr>Linear filtering, 1D</vt:lpstr>
      <vt:lpstr>Linear filtering, 1D</vt:lpstr>
      <vt:lpstr>Linear filtering</vt:lpstr>
      <vt:lpstr>Slide 39</vt:lpstr>
      <vt:lpstr>Slide 40</vt:lpstr>
      <vt:lpstr>A translation invariant filter</vt:lpstr>
      <vt:lpstr>A translation invariant filter</vt:lpstr>
      <vt:lpstr>Convolution</vt:lpstr>
      <vt:lpstr>Convolution</vt:lpstr>
      <vt:lpstr>Convolution</vt:lpstr>
      <vt:lpstr>Convolution</vt:lpstr>
      <vt:lpstr>Convolution</vt:lpstr>
      <vt:lpstr>Properties of the convolution</vt:lpstr>
      <vt:lpstr>2D convolution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2D convolution</vt:lpstr>
      <vt:lpstr>Handling boundaries</vt:lpstr>
      <vt:lpstr>Handling boundaries</vt:lpstr>
      <vt:lpstr>Handling boundaries</vt:lpstr>
      <vt:lpstr>Examples</vt:lpstr>
      <vt:lpstr>Examples</vt:lpstr>
      <vt:lpstr>Examples</vt:lpstr>
      <vt:lpstr>Examples</vt:lpstr>
      <vt:lpstr>Rectangular filter</vt:lpstr>
      <vt:lpstr>Rectangular filter</vt:lpstr>
      <vt:lpstr>Rectangular filter</vt:lpstr>
      <vt:lpstr>Important signals</vt:lpstr>
      <vt:lpstr>Why the impulse is so important</vt:lpstr>
      <vt:lpstr>Why the impulse is so important</vt:lpstr>
      <vt:lpstr>Why the impulse is so important</vt:lpstr>
      <vt:lpstr>Why the impulse is so important</vt:lpstr>
      <vt:lpstr>Important signals</vt:lpstr>
      <vt:lpstr>Important signals</vt:lpstr>
      <vt:lpstr>Waves in 2D</vt:lpstr>
      <vt:lpstr>Important signals</vt:lpstr>
      <vt:lpstr>Important signals</vt:lpstr>
      <vt:lpstr>Slide 78</vt:lpstr>
      <vt:lpstr>Linear image transformations</vt:lpstr>
      <vt:lpstr>Self-inverting transforms</vt:lpstr>
      <vt:lpstr>The Discrete Fourier transform</vt:lpstr>
      <vt:lpstr>Discrete Fourier transform visualization</vt:lpstr>
      <vt:lpstr>Fourier transform visualization</vt:lpstr>
      <vt:lpstr>Some useful transforms</vt:lpstr>
      <vt:lpstr>Some useful transforms</vt:lpstr>
      <vt:lpstr>Bracewell’s pictorial dictionary of Fourier transform pairs</vt:lpstr>
      <vt:lpstr>Slide 87</vt:lpstr>
      <vt:lpstr>2D Discrete Fourier Transform</vt:lpstr>
      <vt:lpstr>2D Discrete Fourier Transform</vt:lpstr>
      <vt:lpstr>2D Discrete Fourier Transform</vt:lpstr>
      <vt:lpstr>Properties for the DFT</vt:lpstr>
      <vt:lpstr>Properties for the DFT</vt:lpstr>
      <vt:lpstr>Properties for the DFT</vt:lpstr>
      <vt:lpstr>Properties for the DFT</vt:lpstr>
      <vt:lpstr>Properties for the DFT</vt:lpstr>
      <vt:lpstr>Frequencies</vt:lpstr>
      <vt:lpstr>Frequencies</vt:lpstr>
      <vt:lpstr>Slide 98</vt:lpstr>
      <vt:lpstr>Some important Fourier transforms</vt:lpstr>
      <vt:lpstr>Some important Fourier transforms</vt:lpstr>
      <vt:lpstr>Some important Fourier transforms</vt:lpstr>
      <vt:lpstr>Some important Fourier transforms</vt:lpstr>
      <vt:lpstr>Slide 103</vt:lpstr>
      <vt:lpstr>Some important Fourier transforms</vt:lpstr>
      <vt:lpstr>Some important Fourier transforms</vt:lpstr>
      <vt:lpstr>Slide 106</vt:lpstr>
      <vt:lpstr>The Fourier Transform of some important images</vt:lpstr>
      <vt:lpstr>More properties for the DFT</vt:lpstr>
      <vt:lpstr>DFT of the convolution</vt:lpstr>
      <vt:lpstr>Linear filtering</vt:lpstr>
      <vt:lpstr>Product of images</vt:lpstr>
      <vt:lpstr>Slide 112</vt:lpstr>
      <vt:lpstr>Game: find the right pairs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 class,  fast-forward</dc:title>
  <dc:subject/>
  <dc:creator>wtf</dc:creator>
  <cp:keywords/>
  <dc:description/>
  <cp:lastModifiedBy>Bill Freeman</cp:lastModifiedBy>
  <cp:revision>177</cp:revision>
  <cp:lastPrinted>2017-09-12T00:54:42Z</cp:lastPrinted>
  <dcterms:created xsi:type="dcterms:W3CDTF">2017-09-12T15:53:55Z</dcterms:created>
  <dcterms:modified xsi:type="dcterms:W3CDTF">2017-09-13T01:08:16Z</dcterms:modified>
</cp:coreProperties>
</file>