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slides/slide117.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Masters/slideMaster7.xml" ContentType="application/vnd.openxmlformats-officedocument.presentationml.slideMaster+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embeddings/Microsoft_Equation9.bin" ContentType="application/vnd.openxmlformats-officedocument.oleObject"/>
  <Override PartName="/ppt/slideLayouts/slideLayout24.xml" ContentType="application/vnd.openxmlformats-officedocument.presentationml.slideLayout+xml"/>
  <Override PartName="/ppt/slides/slide75.xml" ContentType="application/vnd.openxmlformats-officedocument.presentationml.slide+xml"/>
  <Override PartName="/ppt/notesSlides/notesSlide2.xml" ContentType="application/vnd.openxmlformats-officedocument.presentationml.notesSlide+xml"/>
  <Override PartName="/ppt/slideLayouts/slideLayout34.xml" ContentType="application/vnd.openxmlformats-officedocument.presentationml.slideLayout+xml"/>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slides/slide103.xml" ContentType="application/vnd.openxmlformats-officedocument.presentationml.slide+xml"/>
  <Override PartName="/ppt/theme/theme7.xml" ContentType="application/vnd.openxmlformats-officedocument.theme+xml"/>
  <Default Extension="jpeg" ContentType="image/jpeg"/>
  <Override PartName="/ppt/slides/slide112.xml" ContentType="application/vnd.openxmlformats-officedocument.presentationml.slide+xml"/>
  <Override PartName="/ppt/slides/slide13.xml" ContentType="application/vnd.openxmlformats-officedocument.presentationml.slide+xml"/>
  <Override PartName="/ppt/theme/theme12.xml" ContentType="application/vnd.openxmlformats-officedocument.theme+xml"/>
  <Override PartName="/ppt/slides/slide122.xml" ContentType="application/vnd.openxmlformats-officedocument.presentationml.slide+xml"/>
  <Override PartName="/ppt/embeddings/oleObject7.bin" ContentType="application/vnd.openxmlformats-officedocument.oleObject"/>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slideMasters/slideMaster2.xml" ContentType="application/vnd.openxmlformats-officedocument.presentationml.slideMaster+xml"/>
  <Override PartName="/ppt/slides/slide118.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Masters/slideMaster8.xml" ContentType="application/vnd.openxmlformats-officedocument.presentationml.slideMaster+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slideLayouts/slideLayout25.xml" ContentType="application/vnd.openxmlformats-officedocument.presentationml.slideLayout+xml"/>
  <Override PartName="/ppt/slides/slide76.xml" ContentType="application/vnd.openxmlformats-officedocument.presentationml.slide+xml"/>
  <Override PartName="/ppt/notesSlides/notesSlide3.xml" ContentType="application/vnd.openxmlformats-officedocument.presentationml.notesSlide+xml"/>
  <Override PartName="/ppt/slideLayouts/slideLayout35.xml" ContentType="application/vnd.openxmlformats-officedocument.presentationml.slideLayout+xml"/>
  <Override PartName="/ppt/slides/slide86.xml" ContentType="application/vnd.openxmlformats-officedocument.presentationml.slide+xml"/>
  <Override PartName="/ppt/embeddings/oleObject2.bin" ContentType="application/vnd.openxmlformats-officedocument.oleObject"/>
  <Override PartName="/ppt/theme/theme8.xml" ContentType="application/vnd.openxmlformats-officedocument.theme+xml"/>
  <Override PartName="/ppt/notesSlides/notesSlide8.xml" ContentType="application/vnd.openxmlformats-officedocument.presentationml.notesSlide+xml"/>
  <Override PartName="/ppt/slides/slide113.xml" ContentType="application/vnd.openxmlformats-officedocument.presentationml.slide+xml"/>
  <Override PartName="/ppt/slides/slide14.xml" ContentType="application/vnd.openxmlformats-officedocument.presentationml.slide+xml"/>
  <Override PartName="/ppt/theme/theme13.xml" ContentType="application/vnd.openxmlformats-officedocument.theme+xml"/>
  <Override PartName="/ppt/slides/slide123.xml" ContentType="application/vnd.openxmlformats-officedocument.presentationml.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Masters/slideMaster3.xml" ContentType="application/vnd.openxmlformats-officedocument.presentationml.slideMaster+xml"/>
  <Override PartName="/ppt/slides/slide43.xml" ContentType="application/vnd.openxmlformats-officedocument.presentationml.slide+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119.xml" ContentType="application/vnd.openxmlformats-officedocument.presentationml.slide+xml"/>
  <Override PartName="/ppt/slides/slide52.xml" ContentType="application/vnd.openxmlformats-officedocument.presentationml.slide+xml"/>
  <Override PartName="/ppt/slideLayouts/slideLayout11.xml" ContentType="application/vnd.openxmlformats-officedocument.presentationml.slideLayout+xml"/>
  <Override PartName="/ppt/slides/slide62.xml" ContentType="application/vnd.openxmlformats-officedocument.presentationml.slide+xml"/>
  <Override PartName="/ppt/embeddings/Microsoft_Equation5.bin" ContentType="application/vnd.openxmlformats-officedocument.oleObject"/>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Layouts/slideLayout30.xml" ContentType="application/vnd.openxmlformats-officedocument.presentationml.slideLayout+xml"/>
  <Override PartName="/ppt/slides/slide81.xml" ContentType="application/vnd.openxmlformats-officedocument.presentationml.slide+xml"/>
  <Override PartName="/ppt/slides/slide49.xml" ContentType="application/vnd.openxmlformats-officedocument.presentationml.slide+xml"/>
  <Override PartName="/ppt/slideMasters/slideMaster9.xml" ContentType="application/vnd.openxmlformats-officedocument.presentationml.slideMaster+xml"/>
  <Override PartName="/ppt/embeddings/oleObject10.bin" ContentType="application/vnd.openxmlformats-officedocument.oleObject"/>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slides/slide68.xml" ContentType="application/vnd.openxmlformats-officedocument.presentationml.slide+xml"/>
  <Override PartName="/ppt/theme/theme3.xml" ContentType="application/vnd.openxmlformats-officedocument.theme+xml"/>
  <Override PartName="/ppt/slideLayouts/slideLayout26.xml" ContentType="application/vnd.openxmlformats-officedocument.presentationml.slideLayout+xml"/>
  <Override PartName="/ppt/slides/slide77.xml" ContentType="application/vnd.openxmlformats-officedocument.presentationml.slide+xml"/>
  <Override PartName="/ppt/notesSlides/notesSlide4.xml" ContentType="application/vnd.openxmlformats-officedocument.presentationml.notesSlide+xml"/>
  <Override PartName="/ppt/slideLayouts/slideLayout36.xml" ContentType="application/vnd.openxmlformats-officedocument.presentationml.slideLayout+xml"/>
  <Override PartName="/ppt/slides/slide87.xml" ContentType="application/vnd.openxmlformats-officedocument.presentationml.slide+xml"/>
  <Override PartName="/ppt/embeddings/oleObject3.bin" ContentType="application/vnd.openxmlformats-officedocument.oleObject"/>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theme/theme9.xml" ContentType="application/vnd.openxmlformats-officedocument.theme+xml"/>
  <Override PartName="/ppt/notesSlides/notesSlide9.xml" ContentType="application/vnd.openxmlformats-officedocument.presentationml.notesSlide+xml"/>
  <Override PartName="/ppt/slides/slide114.xml" ContentType="application/vnd.openxmlformats-officedocument.presentationml.slide+xml"/>
  <Override PartName="/ppt/slides/slide15.xml" ContentType="application/vnd.openxmlformats-officedocument.presentationml.slide+xml"/>
  <Override PartName="/ppt/theme/theme14.xml" ContentType="application/vnd.openxmlformats-officedocument.theme+xml"/>
  <Override PartName="/ppt/slides/slide124.xml" ContentType="application/vnd.openxmlformats-officedocument.presentationml.slide+xml"/>
  <Override PartName="/ppt/embeddings/oleObject9.bin" ContentType="application/vnd.openxmlformats-officedocument.oleObject"/>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slides/slide53.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embeddings/Microsoft_Equation6.bin" ContentType="application/vnd.openxmlformats-officedocument.oleObject"/>
  <Override PartName="/ppt/slideLayouts/slideLayout21.xml" ContentType="application/vnd.openxmlformats-officedocument.presentationml.slideLayout+xml"/>
  <Override PartName="/ppt/slides/slide72.xml" ContentType="application/vnd.openxmlformats-officedocument.presentationml.slide+xml"/>
  <Override PartName="/ppt/slideLayouts/slideLayout31.xml" ContentType="application/vnd.openxmlformats-officedocument.presentationml.slideLayout+xml"/>
  <Override PartName="/ppt/slides/slide82.xml" ContentType="application/vnd.openxmlformats-officedocument.presentationml.slide+xml"/>
  <Override PartName="/ppt/slideLayouts/slideLayout40.xml" ContentType="application/vnd.openxmlformats-officedocument.presentationml.slideLayout+xml"/>
  <Override PartName="/ppt/slides/slide92.xml" ContentType="application/vnd.openxmlformats-officedocument.presentationml.slide+xml"/>
  <Override PartName="/ppt/slides/slide59.xml" ContentType="application/vnd.openxmlformats-officedocument.presentationml.slide+xml"/>
  <Override PartName="/ppt/slideLayouts/slideLayout18.xml" ContentType="application/vnd.openxmlformats-officedocument.presentationml.slideLayout+xml"/>
  <Override PartName="/ppt/slides/slide100.xml" ContentType="application/vnd.openxmlformats-officedocument.presentationml.slide+xml"/>
  <Override PartName="/ppt/slides/slide69.xml" ContentType="application/vnd.openxmlformats-officedocument.presentationml.slide+xml"/>
  <Override PartName="/ppt/theme/theme4.xml" ContentType="application/vnd.openxmlformats-officedocument.theme+xml"/>
  <Override PartName="/ppt/slideLayouts/slideLayout27.xml" ContentType="application/vnd.openxmlformats-officedocument.presentationml.slideLayout+xml"/>
  <Override PartName="/ppt/slides/slide78.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slideLayouts/slideLayout37.xml" ContentType="application/vnd.openxmlformats-officedocument.presentationml.slideLayout+xml"/>
  <Override PartName="/ppt/slides/slide88.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slides/slide97.xml" ContentType="application/vnd.openxmlformats-officedocument.presentationml.slide+xml"/>
  <Override PartName="/ppt/slideMasters/slideMaster10.xml" ContentType="application/vnd.openxmlformats-officedocument.presentationml.slideMaster+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ppt/slides/slide125.xml" ContentType="application/vnd.openxmlformats-officedocument.presentationml.slide+xml"/>
  <Override PartName="/ppt/embeddings/Microsoft_Equation1.bin" ContentType="application/vnd.openxmlformats-officedocument.oleObject"/>
  <Override PartName="/ppt/slides/slide26.xml" ContentType="application/vnd.openxmlformats-officedocument.presentationml.slide+xml"/>
  <Default Extension="pict" ContentType="image/pict"/>
  <Default Extension="rels" ContentType="application/vnd.openxmlformats-package.relationships+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embeddings/Microsoft_Equation7.bin" ContentType="application/vnd.openxmlformats-officedocument.oleObject"/>
  <Override PartName="/ppt/slideLayouts/slideLayout22.xml" ContentType="application/vnd.openxmlformats-officedocument.presentationml.slideLayout+xml"/>
  <Override PartName="/ppt/slides/slide73.xml" ContentType="application/vnd.openxmlformats-officedocument.presentationml.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s/slide83.xml" ContentType="application/vnd.openxmlformats-officedocument.presentationml.slide+xml"/>
  <Default Extension="tiff" ContentType="image/tiff"/>
  <Override PartName="/ppt/slides/slide93.xml" ContentType="application/vnd.openxmlformats-officedocument.presentationml.slide+xml"/>
  <Override PartName="/ppt/slideLayouts/slideLayout19.xml" ContentType="application/vnd.openxmlformats-officedocument.presentationml.slideLayout+xml"/>
  <Override PartName="/ppt/slides/slide101.xml" ContentType="application/vnd.openxmlformats-officedocument.presentationml.slide+xml"/>
  <Override PartName="/ppt/theme/theme5.xml" ContentType="application/vnd.openxmlformats-officedocument.theme+xml"/>
  <Override PartName="/ppt/slideLayouts/slideLayout28.xml" ContentType="application/vnd.openxmlformats-officedocument.presentationml.slideLayout+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theme/theme10.xml" ContentType="application/vnd.openxmlformats-officedocument.theme+xml"/>
  <Override PartName="/ppt/slideLayouts/slideLayout38.xml" ContentType="application/vnd.openxmlformats-officedocument.presentationml.slideLayout+xml"/>
  <Override PartName="/ppt/slides/slide12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embeddings/oleObject5.bin" ContentType="application/vnd.openxmlformats-officedocument.oleObject"/>
  <Override PartName="/ppt/slides/slide98.xml" ContentType="application/vnd.openxmlformats-officedocument.presentationml.slide+xml"/>
  <Override PartName="/ppt/notesSlides/notesSlide6.xml" ContentType="application/vnd.openxmlformats-officedocument.presentationml.notesSlide+xml"/>
  <Override PartName="/ppt/slides/slide30.xml" ContentType="application/vnd.openxmlformats-officedocument.presentationml.slide+xml"/>
  <Override PartName="/ppt/slideMasters/slideMaster11.xml" ContentType="application/vnd.openxmlformats-officedocument.presentationml.slideMaster+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notesSlides/notesSlide10.xml" ContentType="application/vnd.openxmlformats-officedocument.presentationml.notesSlide+xml"/>
  <Override PartName="/ppt/slides/slide116.xml" ContentType="application/vnd.openxmlformats-officedocument.presentationml.slide+xml"/>
  <Override PartName="/ppt/slides/slide17.xml" ContentType="application/vnd.openxmlformats-officedocument.presentationml.slide+xml"/>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Masters/slideMaster6.xml" ContentType="application/vnd.openxmlformats-officedocument.presentationml.slideMaster+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embeddings/Microsoft_Equation8.bin" ContentType="application/vnd.openxmlformats-officedocument.oleObject"/>
  <Override PartName="/ppt/slideLayouts/slideLayout23.xml" ContentType="application/vnd.openxmlformats-officedocument.presentationml.slideLayout+xml"/>
  <Override PartName="/ppt/slides/slide74.xml" ContentType="application/vnd.openxmlformats-officedocument.presentationml.slide+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theme/theme6.xml" ContentType="application/vnd.openxmlformats-officedocument.theme+xml"/>
  <Override PartName="/ppt/slideLayouts/slideLayout29.xml" ContentType="application/vnd.openxmlformats-officedocument.presentationml.slideLayout+xml"/>
  <Override PartName="/ppt/slides/slide111.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theme/theme11.xml" ContentType="application/vnd.openxmlformats-officedocument.theme+xml"/>
  <Override PartName="/ppt/slideLayouts/slideLayout39.xml" ContentType="application/vnd.openxmlformats-officedocument.presentationml.slideLayout+xml"/>
  <Override PartName="/ppt/slides/slide121.xml" ContentType="application/vnd.openxmlformats-officedocument.presentationml.slide+xml"/>
  <Override PartName="/ppt/embeddings/oleObject6.bin" ContentType="application/vnd.openxmlformats-officedocument.oleObject"/>
  <Override PartName="/ppt/slides/slide22.xml" ContentType="application/vnd.openxmlformats-officedocument.presentationml.slide+xml"/>
  <Override PartName="/ppt/slides/slide99.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Masters/slideMaster12.xml" ContentType="application/vnd.openxmlformats-officedocument.presentationml.slideMaster+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52" r:id="rId1"/>
    <p:sldMasterId id="2147483658" r:id="rId2"/>
    <p:sldMasterId id="2147483793" r:id="rId3"/>
    <p:sldMasterId id="2147483815" r:id="rId4"/>
    <p:sldMasterId id="2147483818" r:id="rId5"/>
    <p:sldMasterId id="2147483820" r:id="rId6"/>
    <p:sldMasterId id="2147483822" r:id="rId7"/>
    <p:sldMasterId id="2147483824" r:id="rId8"/>
    <p:sldMasterId id="2147483826" r:id="rId9"/>
    <p:sldMasterId id="2147483829" r:id="rId10"/>
    <p:sldMasterId id="2147483833" r:id="rId11"/>
    <p:sldMasterId id="2147483835" r:id="rId12"/>
  </p:sldMasterIdLst>
  <p:notesMasterIdLst>
    <p:notesMasterId r:id="rId138"/>
  </p:notesMasterIdLst>
  <p:handoutMasterIdLst>
    <p:handoutMasterId r:id="rId139"/>
  </p:handoutMasterIdLst>
  <p:sldIdLst>
    <p:sldId id="597" r:id="rId13"/>
    <p:sldId id="889" r:id="rId14"/>
    <p:sldId id="931" r:id="rId15"/>
    <p:sldId id="896" r:id="rId16"/>
    <p:sldId id="922" r:id="rId17"/>
    <p:sldId id="900" r:id="rId18"/>
    <p:sldId id="947" r:id="rId19"/>
    <p:sldId id="948" r:id="rId20"/>
    <p:sldId id="949" r:id="rId21"/>
    <p:sldId id="950" r:id="rId22"/>
    <p:sldId id="901" r:id="rId23"/>
    <p:sldId id="902" r:id="rId24"/>
    <p:sldId id="933" r:id="rId25"/>
    <p:sldId id="937" r:id="rId26"/>
    <p:sldId id="770" r:id="rId27"/>
    <p:sldId id="771" r:id="rId28"/>
    <p:sldId id="904" r:id="rId29"/>
    <p:sldId id="905" r:id="rId30"/>
    <p:sldId id="907" r:id="rId31"/>
    <p:sldId id="908" r:id="rId32"/>
    <p:sldId id="909" r:id="rId33"/>
    <p:sldId id="910" r:id="rId34"/>
    <p:sldId id="911" r:id="rId35"/>
    <p:sldId id="912" r:id="rId36"/>
    <p:sldId id="913" r:id="rId37"/>
    <p:sldId id="914" r:id="rId38"/>
    <p:sldId id="918" r:id="rId39"/>
    <p:sldId id="919" r:id="rId40"/>
    <p:sldId id="920" r:id="rId41"/>
    <p:sldId id="921" r:id="rId42"/>
    <p:sldId id="938" r:id="rId43"/>
    <p:sldId id="772" r:id="rId44"/>
    <p:sldId id="773" r:id="rId45"/>
    <p:sldId id="774" r:id="rId46"/>
    <p:sldId id="775" r:id="rId47"/>
    <p:sldId id="939" r:id="rId48"/>
    <p:sldId id="891" r:id="rId49"/>
    <p:sldId id="780" r:id="rId50"/>
    <p:sldId id="782" r:id="rId51"/>
    <p:sldId id="779" r:id="rId52"/>
    <p:sldId id="830" r:id="rId53"/>
    <p:sldId id="784" r:id="rId54"/>
    <p:sldId id="783" r:id="rId55"/>
    <p:sldId id="923" r:id="rId56"/>
    <p:sldId id="924" r:id="rId57"/>
    <p:sldId id="925" r:id="rId58"/>
    <p:sldId id="926" r:id="rId59"/>
    <p:sldId id="927" r:id="rId60"/>
    <p:sldId id="928" r:id="rId61"/>
    <p:sldId id="929" r:id="rId62"/>
    <p:sldId id="940" r:id="rId63"/>
    <p:sldId id="781" r:id="rId64"/>
    <p:sldId id="807" r:id="rId65"/>
    <p:sldId id="786" r:id="rId66"/>
    <p:sldId id="785" r:id="rId67"/>
    <p:sldId id="787" r:id="rId68"/>
    <p:sldId id="788" r:id="rId69"/>
    <p:sldId id="789" r:id="rId70"/>
    <p:sldId id="790" r:id="rId71"/>
    <p:sldId id="795" r:id="rId72"/>
    <p:sldId id="791" r:id="rId73"/>
    <p:sldId id="792" r:id="rId74"/>
    <p:sldId id="793" r:id="rId75"/>
    <p:sldId id="794" r:id="rId76"/>
    <p:sldId id="796" r:id="rId77"/>
    <p:sldId id="797" r:id="rId78"/>
    <p:sldId id="798" r:id="rId79"/>
    <p:sldId id="799" r:id="rId80"/>
    <p:sldId id="800" r:id="rId81"/>
    <p:sldId id="802" r:id="rId82"/>
    <p:sldId id="801" r:id="rId83"/>
    <p:sldId id="803" r:id="rId84"/>
    <p:sldId id="804" r:id="rId85"/>
    <p:sldId id="841" r:id="rId86"/>
    <p:sldId id="840" r:id="rId87"/>
    <p:sldId id="842" r:id="rId88"/>
    <p:sldId id="806" r:id="rId89"/>
    <p:sldId id="805" r:id="rId90"/>
    <p:sldId id="809" r:id="rId91"/>
    <p:sldId id="942" r:id="rId92"/>
    <p:sldId id="943" r:id="rId93"/>
    <p:sldId id="944" r:id="rId94"/>
    <p:sldId id="945" r:id="rId95"/>
    <p:sldId id="808" r:id="rId96"/>
    <p:sldId id="813" r:id="rId97"/>
    <p:sldId id="810" r:id="rId98"/>
    <p:sldId id="811" r:id="rId99"/>
    <p:sldId id="812" r:id="rId100"/>
    <p:sldId id="814" r:id="rId101"/>
    <p:sldId id="822" r:id="rId102"/>
    <p:sldId id="823" r:id="rId103"/>
    <p:sldId id="815" r:id="rId104"/>
    <p:sldId id="816" r:id="rId105"/>
    <p:sldId id="817" r:id="rId106"/>
    <p:sldId id="818" r:id="rId107"/>
    <p:sldId id="826" r:id="rId108"/>
    <p:sldId id="827" r:id="rId109"/>
    <p:sldId id="828" r:id="rId110"/>
    <p:sldId id="825" r:id="rId111"/>
    <p:sldId id="829" r:id="rId112"/>
    <p:sldId id="824" r:id="rId113"/>
    <p:sldId id="819" r:id="rId114"/>
    <p:sldId id="820" r:id="rId115"/>
    <p:sldId id="821" r:id="rId116"/>
    <p:sldId id="838" r:id="rId117"/>
    <p:sldId id="843" r:id="rId118"/>
    <p:sldId id="844" r:id="rId119"/>
    <p:sldId id="845" r:id="rId120"/>
    <p:sldId id="846" r:id="rId121"/>
    <p:sldId id="847" r:id="rId122"/>
    <p:sldId id="850" r:id="rId123"/>
    <p:sldId id="849" r:id="rId124"/>
    <p:sldId id="851" r:id="rId125"/>
    <p:sldId id="848" r:id="rId126"/>
    <p:sldId id="852" r:id="rId127"/>
    <p:sldId id="853" r:id="rId128"/>
    <p:sldId id="854" r:id="rId129"/>
    <p:sldId id="855" r:id="rId130"/>
    <p:sldId id="856" r:id="rId131"/>
    <p:sldId id="857" r:id="rId132"/>
    <p:sldId id="858" r:id="rId133"/>
    <p:sldId id="862" r:id="rId134"/>
    <p:sldId id="863" r:id="rId135"/>
    <p:sldId id="864" r:id="rId136"/>
    <p:sldId id="865" r:id="rId137"/>
  </p:sldIdLst>
  <p:sldSz cx="9144000" cy="6858000" type="screen4x3"/>
  <p:notesSz cx="6858000" cy="9144000"/>
  <p:defaultTextStyle>
    <a:defPPr>
      <a:defRPr lang="en-US"/>
    </a:defPPr>
    <a:lvl1pPr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1pPr>
    <a:lvl2pPr marL="4572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2pPr>
    <a:lvl3pPr marL="9144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3pPr>
    <a:lvl4pPr marL="13716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4pPr>
    <a:lvl5pPr marL="18288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5pPr>
    <a:lvl6pPr marL="22860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6pPr>
    <a:lvl7pPr marL="27432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7pPr>
    <a:lvl8pPr marL="32004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8pPr>
    <a:lvl9pPr marL="36576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9" hiddenSlides="1" frameSlides="1"/>
  <p:clrMru>
    <a:srgbClr val="DB9019"/>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09"/>
    <p:restoredTop sz="94663"/>
  </p:normalViewPr>
  <p:slideViewPr>
    <p:cSldViewPr snapToGrid="0">
      <p:cViewPr varScale="1">
        <p:scale>
          <a:sx n="85" d="100"/>
          <a:sy n="85" d="100"/>
        </p:scale>
        <p:origin x="-1016"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20" Type="http://schemas.openxmlformats.org/officeDocument/2006/relationships/slide" Target="slides/slide108.xml"/><Relationship Id="rId121" Type="http://schemas.openxmlformats.org/officeDocument/2006/relationships/slide" Target="slides/slide109.xml"/><Relationship Id="rId122" Type="http://schemas.openxmlformats.org/officeDocument/2006/relationships/slide" Target="slides/slide110.xml"/><Relationship Id="rId123" Type="http://schemas.openxmlformats.org/officeDocument/2006/relationships/slide" Target="slides/slide111.xml"/><Relationship Id="rId124" Type="http://schemas.openxmlformats.org/officeDocument/2006/relationships/slide" Target="slides/slide112.xml"/><Relationship Id="rId125" Type="http://schemas.openxmlformats.org/officeDocument/2006/relationships/slide" Target="slides/slide113.xml"/><Relationship Id="rId126" Type="http://schemas.openxmlformats.org/officeDocument/2006/relationships/slide" Target="slides/slide114.xml"/><Relationship Id="rId127" Type="http://schemas.openxmlformats.org/officeDocument/2006/relationships/slide" Target="slides/slide115.xml"/><Relationship Id="rId128" Type="http://schemas.openxmlformats.org/officeDocument/2006/relationships/slide" Target="slides/slide116.xml"/><Relationship Id="rId129" Type="http://schemas.openxmlformats.org/officeDocument/2006/relationships/slide" Target="slides/slide1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08" Type="http://schemas.openxmlformats.org/officeDocument/2006/relationships/slide" Target="slides/slide96.xml"/><Relationship Id="rId109" Type="http://schemas.openxmlformats.org/officeDocument/2006/relationships/slide" Target="slides/slide97.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00" Type="http://schemas.openxmlformats.org/officeDocument/2006/relationships/slide" Target="slides/slide88.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30" Type="http://schemas.openxmlformats.org/officeDocument/2006/relationships/slide" Target="slides/slide118.xml"/><Relationship Id="rId131" Type="http://schemas.openxmlformats.org/officeDocument/2006/relationships/slide" Target="slides/slide119.xml"/><Relationship Id="rId132" Type="http://schemas.openxmlformats.org/officeDocument/2006/relationships/slide" Target="slides/slide120.xml"/><Relationship Id="rId133" Type="http://schemas.openxmlformats.org/officeDocument/2006/relationships/slide" Target="slides/slide121.xml"/><Relationship Id="rId134" Type="http://schemas.openxmlformats.org/officeDocument/2006/relationships/slide" Target="slides/slide122.xml"/><Relationship Id="rId135" Type="http://schemas.openxmlformats.org/officeDocument/2006/relationships/slide" Target="slides/slide123.xml"/><Relationship Id="rId136" Type="http://schemas.openxmlformats.org/officeDocument/2006/relationships/slide" Target="slides/slide124.xml"/><Relationship Id="rId137" Type="http://schemas.openxmlformats.org/officeDocument/2006/relationships/slide" Target="slides/slide125.xml"/><Relationship Id="rId138" Type="http://schemas.openxmlformats.org/officeDocument/2006/relationships/notesMaster" Target="notesMasters/notesMaster1.xml"/><Relationship Id="rId13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110" Type="http://schemas.openxmlformats.org/officeDocument/2006/relationships/slide" Target="slides/slide98.xml"/><Relationship Id="rId111" Type="http://schemas.openxmlformats.org/officeDocument/2006/relationships/slide" Target="slides/slide99.xml"/><Relationship Id="rId112" Type="http://schemas.openxmlformats.org/officeDocument/2006/relationships/slide" Target="slides/slide100.xml"/><Relationship Id="rId113" Type="http://schemas.openxmlformats.org/officeDocument/2006/relationships/slide" Target="slides/slide101.xml"/><Relationship Id="rId114" Type="http://schemas.openxmlformats.org/officeDocument/2006/relationships/slide" Target="slides/slide102.xml"/><Relationship Id="rId115" Type="http://schemas.openxmlformats.org/officeDocument/2006/relationships/slide" Target="slides/slide103.xml"/><Relationship Id="rId116" Type="http://schemas.openxmlformats.org/officeDocument/2006/relationships/slide" Target="slides/slide104.xml"/><Relationship Id="rId117" Type="http://schemas.openxmlformats.org/officeDocument/2006/relationships/slide" Target="slides/slide105.xml"/><Relationship Id="rId118" Type="http://schemas.openxmlformats.org/officeDocument/2006/relationships/slide" Target="slides/slide106.xml"/><Relationship Id="rId119" Type="http://schemas.openxmlformats.org/officeDocument/2006/relationships/slide" Target="slides/slide10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 Id="rId140" Type="http://schemas.openxmlformats.org/officeDocument/2006/relationships/printerSettings" Target="printerSettings/printerSettings1.bin"/><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image" Target="../media/image99.png"/><Relationship Id="rId2" Type="http://schemas.openxmlformats.org/officeDocument/2006/relationships/image" Target="../media/image10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image" Target="../media/image104.png"/><Relationship Id="rId2" Type="http://schemas.openxmlformats.org/officeDocument/2006/relationships/image" Target="../media/image10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0.png"/><Relationship Id="rId2" Type="http://schemas.openxmlformats.org/officeDocument/2006/relationships/image" Target="../media/image191.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png"/><Relationship Id="rId1" Type="http://schemas.openxmlformats.org/officeDocument/2006/relationships/image" Target="../media/image190.png"/><Relationship Id="rId2" Type="http://schemas.openxmlformats.org/officeDocument/2006/relationships/image" Target="../media/image19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6CDA04-DCF7-CB49-BCF6-4F899CE3B1B5}" type="datetimeFigureOut">
              <a:rPr lang="en-US" smtClean="0"/>
              <a:pPr/>
              <a:t>9/13/17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767C6C-79D4-4F4C-93FA-7E5B38DE027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1"/>
            </a:ext>
          </a:extLst>
        </p:spPr>
      </p:sp>
      <p:sp>
        <p:nvSpPr>
          <p:cNvPr id="16386"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rgbClr val="000000"/>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23187080"/>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39688"/>
            <a:r>
              <a:rPr lang="en-US">
                <a:solidFill>
                  <a:srgbClr val="000000"/>
                </a:solidFill>
                <a:latin typeface="Calibri" charset="0"/>
                <a:cs typeface="Calibri" charset="0"/>
                <a:sym typeface="Calibri" charset="0"/>
              </a:rPr>
              <a:t>Slides from lewicki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p:spPr>
      </p:sp>
      <p:sp>
        <p:nvSpPr>
          <p:cNvPr id="126979"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a:p>
            <a:pPr eaLnBrk="1" hangingPunct="1">
              <a:spcBef>
                <a:spcPct val="0"/>
              </a:spcBef>
            </a:pPr>
            <a:r>
              <a:rPr lang="en-US" smtClean="0">
                <a:ea typeface="ＭＳ Ｐゴシック" pitchFamily="-1" charset="-128"/>
                <a:cs typeface="ＭＳ Ｐゴシック" pitchFamily="-1" charset="-128"/>
              </a:rPr>
              <a:t>The most important principle subtening the working of hybrid images is the mechanism of human perception: The observer is seeing the world through a collection of spatial frequency channels: studies in human vision have precisely established the way our brain decomposes an image. From a low spatial frequency image (blur image, out of focus) to a high spatial frequency image, represented by sharp contours, details, edges, looking like a drawing. This decomposition is hard wired: this is how our brain reads the world.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p:spPr>
      </p:sp>
      <p:sp>
        <p:nvSpPr>
          <p:cNvPr id="137219"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a:p>
            <a:pPr eaLnBrk="1" hangingPunct="1">
              <a:spcBef>
                <a:spcPct val="0"/>
              </a:spcBef>
            </a:pPr>
            <a:endParaRPr lang="en-US" smtClean="0">
              <a:ea typeface="ＭＳ Ｐゴシック" pitchFamily="-1" charset="-128"/>
              <a:cs typeface="ＭＳ Ｐゴシック" pitchFamily="-1" charset="-128"/>
            </a:endParaRPr>
          </a:p>
          <a:p>
            <a:pPr eaLnBrk="1" hangingPunct="1">
              <a:spcBef>
                <a:spcPct val="0"/>
              </a:spcBef>
            </a:pPr>
            <a:r>
              <a:rPr lang="en-US" smtClean="0">
                <a:ea typeface="ＭＳ Ｐゴシック" pitchFamily="-1" charset="-128"/>
                <a:cs typeface="ＭＳ Ｐゴシック" pitchFamily="-1" charset="-128"/>
              </a:rPr>
              <a:t>We start by taking two pictures, we isolate the details and contours in one, here the woman, and we blur the second face. as you can see, the man seems to go out of focus and the details of the woman are superposed. </a:t>
            </a:r>
          </a:p>
          <a:p>
            <a:pPr eaLnBrk="1" hangingPunct="1">
              <a:spcBef>
                <a:spcPct val="0"/>
              </a:spcBef>
            </a:pPr>
            <a:endParaRPr lang="en-US" smtClean="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xfrm>
            <a:off x="1144588" y="685800"/>
            <a:ext cx="4570412" cy="3429000"/>
          </a:xfrm>
          <a:noFill/>
          <a:ln>
            <a:solidFill>
              <a:srgbClr val="000000"/>
            </a:solidFill>
            <a:miter lim="800000"/>
            <a:headEnd/>
            <a:tailEnd/>
          </a:ln>
        </p:spPr>
      </p:sp>
      <p:sp>
        <p:nvSpPr>
          <p:cNvPr id="143363"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xfrm>
            <a:off x="1144588" y="685800"/>
            <a:ext cx="4570412" cy="3429000"/>
          </a:xfrm>
          <a:noFill/>
          <a:ln>
            <a:solidFill>
              <a:srgbClr val="000000"/>
            </a:solidFill>
            <a:miter lim="800000"/>
            <a:headEnd/>
            <a:tailEnd/>
          </a:ln>
        </p:spPr>
      </p:sp>
      <p:sp>
        <p:nvSpPr>
          <p:cNvPr id="143363"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951C550-50DD-E341-8990-DD8AA50298C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515371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C55F799-DCEE-964E-BD72-930370EFDBDA}"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287314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DEFDB9A-7460-AF48-B542-61D4F704F611}"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821748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423737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524907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2429960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067399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478396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70243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788241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3049253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600C01C-9CC1-FA48-AC03-D0537971AE92}"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40956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5970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9986626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321315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422AD1F-0B77-BD46-A36D-311EB3C4C8CC}" type="datetime1">
              <a:rPr lang="en-US"/>
              <a:pPr>
                <a:defRPr/>
              </a:pPr>
              <a:t>9/13/17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555802-5F50-3D4D-BB81-F7442B412819}"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8BD9F55-5257-7D45-9FE4-391AB094E193}"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749515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E518F1F-422F-944F-9AA5-7060A940AA21}" type="datetime1">
              <a:rPr lang="en-US"/>
              <a:pPr/>
              <a:t>9/13/17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4A1BA8-4146-FC49-AC88-B1F77844B173}"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97A2CBD-BC40-B14A-9834-CC16ADF1E95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3834154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35DE3F6-FCE9-AE40-91F4-AC3B45607DBF}" type="slidenum">
              <a:rPr lang="en-US">
                <a:solidFill>
                  <a:srgbClr val="000000"/>
                </a:solidFill>
              </a: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582487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304800"/>
            <a:ext cx="6858000"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47663" y="1809750"/>
            <a:ext cx="4130675"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0738" y="1809750"/>
            <a:ext cx="4132262"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47663" y="4248150"/>
            <a:ext cx="4130675"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0738" y="4248150"/>
            <a:ext cx="4132262"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E518F1F-422F-944F-9AA5-7060A940AA21}" type="datetime1">
              <a:rPr lang="en-US"/>
              <a:pPr/>
              <a:t>9/13/17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4A1BA8-4146-FC49-AC88-B1F77844B17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98F55D3-4B92-024C-846F-7919C0CF844A}"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1369071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68B16FE-B396-7B4C-82BD-A19D2C5785E1}" type="datetime1">
              <a:rPr lang="en-US"/>
              <a:pPr/>
              <a:t>9/13/17</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E1AB4DC-302D-4F4E-86A3-323E864D84C1}"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F70DB5C-54E3-AE47-B856-A7C565E0DA69}" type="slidenum">
              <a:rPr lang="en-US">
                <a:solidFill>
                  <a:srgbClr val="000000"/>
                </a:solidFill>
              </a: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3187003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97A2CBD-BC40-B14A-9834-CC16ADF1E95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383415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8BD9F55-5257-7D45-9FE4-391AB094E193}"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749515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97A2CBD-BC40-B14A-9834-CC16ADF1E95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3834154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97A2CBD-BC40-B14A-9834-CC16ADF1E95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3834154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C0120676-926A-184C-B4B8-0917640B613F}" type="datetime1">
              <a:rPr lang="en-US"/>
              <a:pPr/>
              <a:t>9/13/17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CAB1A1-B725-9D4A-BDB8-03622DBEC3FC}"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FA8414-CC02-B549-9F13-37CA303ABEE6}" type="datetime1">
              <a:rPr lang="en-US"/>
              <a:pPr>
                <a:defRPr/>
              </a:pPr>
              <a:t>9/13/17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5FAFB5-0568-6944-82AF-29E95553DFB2}"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97A2CBD-BC40-B14A-9834-CC16ADF1E95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3834154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473796-E5D0-1F47-B5A7-38812C906D75}" type="datetime1">
              <a:rPr lang="en-US"/>
              <a:pPr/>
              <a:t>9/13/17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752640-15AA-D645-9B95-F957DC3332D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8BE91CEC-84F4-AF4D-99A1-2C7EB2FFDB49}"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4727792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68B16FE-B396-7B4C-82BD-A19D2C5785E1}" type="datetime1">
              <a:rPr lang="en-US"/>
              <a:pPr/>
              <a:t>9/13/17</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E1AB4DC-302D-4F4E-86A3-323E864D84C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6E0A1C8-82BD-D04A-85FE-C06B486D6E4A}"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626563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BF70816-F56F-9743-B563-3D984A1BB800}"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6302575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69D7F18-F76F-DE42-A59E-869D2D4338E3}"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64271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2A3EF3B-A24E-CB41-89B8-F2450428D1C0}"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584142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7F93795-0186-0749-9824-0DC17819055C}"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6731957"/>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theme" Target="../theme/theme6.xml"/><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57200" y="0"/>
            <a:ext cx="8229600" cy="121285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5122" name="Rectangle 2"/>
          <p:cNvSpPr>
            <a:spLocks noGrp="1" noChangeArrowheads="1"/>
          </p:cNvSpPr>
          <p:nvPr>
            <p:ph type="body" idx="1"/>
          </p:nvPr>
        </p:nvSpPr>
        <p:spPr bwMode="auto">
          <a:xfrm>
            <a:off x="457200" y="1600200"/>
            <a:ext cx="8229600" cy="525780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123" name="Text Box 3"/>
          <p:cNvSpPr txBox="1">
            <a:spLocks noGrp="1" noChangeArrowheads="1"/>
          </p:cNvSpPr>
          <p:nvPr>
            <p:ph type="sldNum" sz="quarter" idx="4"/>
          </p:nvPr>
        </p:nvSpPr>
        <p:spPr bwMode="auto">
          <a:xfrm>
            <a:off x="7485063" y="6343650"/>
            <a:ext cx="268287" cy="2794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9C8837CE-19AB-DA47-8CDA-A87A0FADDA6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200" y="0"/>
            <a:ext cx="8229600" cy="121285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3074" name="Rectangle 2"/>
          <p:cNvSpPr>
            <a:spLocks noGrp="1" noChangeArrowheads="1"/>
          </p:cNvSpPr>
          <p:nvPr>
            <p:ph type="body" idx="1"/>
          </p:nvPr>
        </p:nvSpPr>
        <p:spPr bwMode="auto">
          <a:xfrm>
            <a:off x="457200" y="1600200"/>
            <a:ext cx="8229600" cy="525780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3075" name="Text Box 3"/>
          <p:cNvSpPr txBox="1">
            <a:spLocks noGrp="1" noChangeArrowheads="1"/>
          </p:cNvSpPr>
          <p:nvPr>
            <p:ph type="sldNum" sz="quarter" idx="4"/>
          </p:nvPr>
        </p:nvSpPr>
        <p:spPr bwMode="auto">
          <a:xfrm>
            <a:off x="7485063" y="6399213"/>
            <a:ext cx="268287" cy="2794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EA7180C7-BBF1-1046-BCE2-9C112EFF42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0" r:id="rId1"/>
    <p:sldLayoutId id="2147483832" r:id="rId2"/>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defRPr/>
            </a:pPr>
            <a:fld id="{73668BD2-8C85-324A-8562-120E288C8BEB}" type="datetime1">
              <a:rPr lang="en-US">
                <a:ea typeface="ＭＳ Ｐゴシック" pitchFamily="-1" charset="-128"/>
                <a:cs typeface="ＭＳ Ｐゴシック" pitchFamily="-1" charset="-128"/>
              </a:rPr>
              <a:pPr defTabSz="457200">
                <a:defRPr/>
              </a:pPr>
              <a:t>9/13/17</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defRPr/>
            </a:pPr>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defRPr/>
            </a:pPr>
            <a:fld id="{3D1E02F6-E2DC-DA41-BB30-4546FFE8108E}" type="slidenum">
              <a:rPr lang="en-US">
                <a:ea typeface="ＭＳ Ｐゴシック" pitchFamily="-1" charset="-128"/>
                <a:cs typeface="ＭＳ Ｐゴシック" pitchFamily="-1" charset="-128"/>
              </a:rPr>
              <a:pPr defTabSz="457200">
                <a:defRPr/>
              </a:pPr>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834" r:id="rId1"/>
    <p:sldLayoutId id="2147483841"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98DD2670-D8E0-9849-8D35-535399EA6E6C}" type="datetime1">
              <a:rPr lang="en-US">
                <a:ea typeface="ＭＳ Ｐゴシック" pitchFamily="-1" charset="-128"/>
                <a:cs typeface="ＭＳ Ｐゴシック" pitchFamily="-1" charset="-128"/>
              </a:rPr>
              <a:pPr defTabSz="457200"/>
              <a:t>9/13/17</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10ED17EC-936C-B545-9E9D-667108BF42E8}"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836" r:id="rId1"/>
    <p:sldLayoutId id="2147483840"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457200" y="90488"/>
            <a:ext cx="8229600" cy="1509712"/>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11266" name="Rectangle 2"/>
          <p:cNvSpPr>
            <a:spLocks noGrp="1" noChangeArrowheads="1"/>
          </p:cNvSpPr>
          <p:nvPr>
            <p:ph type="body" idx="1"/>
          </p:nvPr>
        </p:nvSpPr>
        <p:spPr bwMode="auto">
          <a:xfrm>
            <a:off x="457200" y="1600200"/>
            <a:ext cx="8229600" cy="525780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defRPr/>
            </a:pPr>
            <a:fld id="{73668BD2-8C85-324A-8562-120E288C8BEB}" type="datetime1">
              <a:rPr lang="en-US">
                <a:ea typeface="ＭＳ Ｐゴシック" pitchFamily="-1" charset="-128"/>
                <a:cs typeface="ＭＳ Ｐゴシック" pitchFamily="-1" charset="-128"/>
              </a:rPr>
              <a:pPr defTabSz="457200">
                <a:defRPr/>
              </a:pPr>
              <a:t>9/13/17</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defRPr/>
            </a:pPr>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defRPr/>
            </a:pPr>
            <a:fld id="{3D1E02F6-E2DC-DA41-BB30-4546FFE8108E}" type="slidenum">
              <a:rPr lang="en-US">
                <a:ea typeface="ＭＳ Ｐゴシック" pitchFamily="-1" charset="-128"/>
                <a:cs typeface="ＭＳ Ｐゴシック" pitchFamily="-1" charset="-128"/>
              </a:rPr>
              <a:pPr defTabSz="457200">
                <a:defRPr/>
              </a:pPr>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794"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200" y="0"/>
            <a:ext cx="8229600" cy="121285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3074" name="Rectangle 2"/>
          <p:cNvSpPr>
            <a:spLocks noGrp="1" noChangeArrowheads="1"/>
          </p:cNvSpPr>
          <p:nvPr>
            <p:ph type="body" idx="1"/>
          </p:nvPr>
        </p:nvSpPr>
        <p:spPr bwMode="auto">
          <a:xfrm>
            <a:off x="457200" y="1600200"/>
            <a:ext cx="8229600" cy="525780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3075" name="Text Box 3"/>
          <p:cNvSpPr txBox="1">
            <a:spLocks noGrp="1" noChangeArrowheads="1"/>
          </p:cNvSpPr>
          <p:nvPr>
            <p:ph type="sldNum" sz="quarter" idx="4"/>
          </p:nvPr>
        </p:nvSpPr>
        <p:spPr bwMode="auto">
          <a:xfrm>
            <a:off x="7485063" y="6399213"/>
            <a:ext cx="268287" cy="2794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EA7180C7-BBF1-1046-BCE2-9C112EFF42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6" r:id="rId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D9E73653-C6F0-D544-8C7C-D80322666FEF}" type="datetime1">
              <a:rPr lang="en-US">
                <a:ea typeface="ＭＳ Ｐゴシック" pitchFamily="-1" charset="-128"/>
                <a:cs typeface="ＭＳ Ｐゴシック" pitchFamily="-1" charset="-128"/>
              </a:rPr>
              <a:pPr defTabSz="457200"/>
              <a:t>9/13/17</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BB9B3A38-6201-794C-BF14-6844685F96F9}"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819" r:id="rId1"/>
    <p:sldLayoutId id="2147483828"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381000"/>
            <a:ext cx="7772400" cy="160020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Times New Roman" charset="0"/>
              </a:rPr>
              <a:t>Click to edit Master title style</a:t>
            </a:r>
          </a:p>
        </p:txBody>
      </p:sp>
      <p:sp>
        <p:nvSpPr>
          <p:cNvPr id="1026" name="Rectangle 2"/>
          <p:cNvSpPr>
            <a:spLocks noGrp="1" noChangeArrowheads="1"/>
          </p:cNvSpPr>
          <p:nvPr>
            <p:ph type="body" idx="1"/>
          </p:nvPr>
        </p:nvSpPr>
        <p:spPr bwMode="auto">
          <a:xfrm>
            <a:off x="685800" y="1981200"/>
            <a:ext cx="7772400" cy="487680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027"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Times New Roman"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707E7B15-07EF-FC42-9DC1-4090F4044430}"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21" r:id="rId1"/>
    <p:sldLayoutId id="2147483842" r:id="rId2"/>
    <p:sldLayoutId id="2147483843" r:id="rId3"/>
    <p:sldLayoutId id="2147483844" r:id="rId4"/>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Times New Roman" charset="0"/>
        </a:defRPr>
      </a:lvl1pPr>
      <a:lvl2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2pPr>
      <a:lvl3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3pPr>
      <a:lvl4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4pPr>
      <a:lvl5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5pPr>
      <a:lvl6pPr marL="4968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6pPr>
      <a:lvl7pPr marL="9540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7pPr>
      <a:lvl8pPr marL="14112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8pPr>
      <a:lvl9pPr marL="18684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9pPr>
    </p:titleStyle>
    <p:bodyStyle>
      <a:lvl1pPr marL="382588" indent="-342900" algn="l" rtl="0" fontAlgn="base">
        <a:spcBef>
          <a:spcPts val="700"/>
        </a:spcBef>
        <a:spcAft>
          <a:spcPct val="0"/>
        </a:spcAft>
        <a:buSzPct val="100000"/>
        <a:buFont typeface="Times New Roman" charset="0"/>
        <a:buChar char="•"/>
        <a:defRPr sz="3200">
          <a:solidFill>
            <a:schemeClr val="tx1"/>
          </a:solidFill>
          <a:latin typeface="+mn-lt"/>
          <a:ea typeface="+mn-ea"/>
          <a:cs typeface="+mn-cs"/>
          <a:sym typeface="Times New Roman" charset="0"/>
        </a:defRPr>
      </a:lvl1pPr>
      <a:lvl2pPr marL="731838" indent="-285750" algn="l" rtl="0" fontAlgn="base">
        <a:spcBef>
          <a:spcPts val="600"/>
        </a:spcBef>
        <a:spcAft>
          <a:spcPct val="0"/>
        </a:spcAft>
        <a:buSzPct val="100000"/>
        <a:buFont typeface="Times New Roman" charset="0"/>
        <a:buChar char="–"/>
        <a:defRPr sz="2800">
          <a:solidFill>
            <a:schemeClr val="tx1"/>
          </a:solidFill>
          <a:latin typeface="+mn-lt"/>
          <a:ea typeface="+mn-ea"/>
          <a:cs typeface="+mn-cs"/>
          <a:sym typeface="Times New Roman" charset="0"/>
        </a:defRPr>
      </a:lvl2pPr>
      <a:lvl3pPr marL="1131888" indent="-228600" algn="l" rtl="0" fontAlgn="base">
        <a:spcBef>
          <a:spcPts val="500"/>
        </a:spcBef>
        <a:spcAft>
          <a:spcPct val="0"/>
        </a:spcAft>
        <a:buSzPct val="100000"/>
        <a:buFont typeface="Times New Roman" charset="0"/>
        <a:buChar char="•"/>
        <a:defRPr sz="2400">
          <a:solidFill>
            <a:schemeClr val="tx1"/>
          </a:solidFill>
          <a:latin typeface="+mn-lt"/>
          <a:ea typeface="+mn-ea"/>
          <a:cs typeface="+mn-cs"/>
          <a:sym typeface="Times New Roman" charset="0"/>
        </a:defRPr>
      </a:lvl3pPr>
      <a:lvl4pPr marL="1589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4pPr>
      <a:lvl5pPr marL="20462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5pPr>
      <a:lvl6pPr marL="25034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6pPr>
      <a:lvl7pPr marL="29606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7pPr>
      <a:lvl8pPr marL="34178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8pPr>
      <a:lvl9pPr marL="3875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381000"/>
            <a:ext cx="7772400" cy="160020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Times New Roman" charset="0"/>
              </a:rPr>
              <a:t>Click to edit Master title style</a:t>
            </a:r>
          </a:p>
        </p:txBody>
      </p:sp>
      <p:sp>
        <p:nvSpPr>
          <p:cNvPr id="1026" name="Rectangle 2"/>
          <p:cNvSpPr>
            <a:spLocks noGrp="1" noChangeArrowheads="1"/>
          </p:cNvSpPr>
          <p:nvPr>
            <p:ph type="body" idx="1"/>
          </p:nvPr>
        </p:nvSpPr>
        <p:spPr bwMode="auto">
          <a:xfrm>
            <a:off x="685800" y="1981200"/>
            <a:ext cx="7772400" cy="487680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027"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Times New Roman"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707E7B15-07EF-FC42-9DC1-4090F4044430}"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23" r:id="rId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Times New Roman" charset="0"/>
        </a:defRPr>
      </a:lvl1pPr>
      <a:lvl2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2pPr>
      <a:lvl3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3pPr>
      <a:lvl4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4pPr>
      <a:lvl5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5pPr>
      <a:lvl6pPr marL="4968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6pPr>
      <a:lvl7pPr marL="9540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7pPr>
      <a:lvl8pPr marL="14112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8pPr>
      <a:lvl9pPr marL="18684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9pPr>
    </p:titleStyle>
    <p:bodyStyle>
      <a:lvl1pPr marL="382588" indent="-342900" algn="l" rtl="0" fontAlgn="base">
        <a:spcBef>
          <a:spcPts val="700"/>
        </a:spcBef>
        <a:spcAft>
          <a:spcPct val="0"/>
        </a:spcAft>
        <a:buSzPct val="100000"/>
        <a:buFont typeface="Times New Roman" charset="0"/>
        <a:buChar char="•"/>
        <a:defRPr sz="3200">
          <a:solidFill>
            <a:schemeClr val="tx1"/>
          </a:solidFill>
          <a:latin typeface="+mn-lt"/>
          <a:ea typeface="+mn-ea"/>
          <a:cs typeface="+mn-cs"/>
          <a:sym typeface="Times New Roman" charset="0"/>
        </a:defRPr>
      </a:lvl1pPr>
      <a:lvl2pPr marL="731838" indent="-285750" algn="l" rtl="0" fontAlgn="base">
        <a:spcBef>
          <a:spcPts val="600"/>
        </a:spcBef>
        <a:spcAft>
          <a:spcPct val="0"/>
        </a:spcAft>
        <a:buSzPct val="100000"/>
        <a:buFont typeface="Times New Roman" charset="0"/>
        <a:buChar char="–"/>
        <a:defRPr sz="2800">
          <a:solidFill>
            <a:schemeClr val="tx1"/>
          </a:solidFill>
          <a:latin typeface="+mn-lt"/>
          <a:ea typeface="+mn-ea"/>
          <a:cs typeface="+mn-cs"/>
          <a:sym typeface="Times New Roman" charset="0"/>
        </a:defRPr>
      </a:lvl2pPr>
      <a:lvl3pPr marL="1131888" indent="-228600" algn="l" rtl="0" fontAlgn="base">
        <a:spcBef>
          <a:spcPts val="500"/>
        </a:spcBef>
        <a:spcAft>
          <a:spcPct val="0"/>
        </a:spcAft>
        <a:buSzPct val="100000"/>
        <a:buFont typeface="Times New Roman" charset="0"/>
        <a:buChar char="•"/>
        <a:defRPr sz="2400">
          <a:solidFill>
            <a:schemeClr val="tx1"/>
          </a:solidFill>
          <a:latin typeface="+mn-lt"/>
          <a:ea typeface="+mn-ea"/>
          <a:cs typeface="+mn-cs"/>
          <a:sym typeface="Times New Roman" charset="0"/>
        </a:defRPr>
      </a:lvl3pPr>
      <a:lvl4pPr marL="1589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4pPr>
      <a:lvl5pPr marL="20462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5pPr>
      <a:lvl6pPr marL="25034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6pPr>
      <a:lvl7pPr marL="29606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7pPr>
      <a:lvl8pPr marL="34178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8pPr>
      <a:lvl9pPr marL="3875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200" y="0"/>
            <a:ext cx="8229600" cy="121285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3074" name="Rectangle 2"/>
          <p:cNvSpPr>
            <a:spLocks noGrp="1" noChangeArrowheads="1"/>
          </p:cNvSpPr>
          <p:nvPr>
            <p:ph type="body" idx="1"/>
          </p:nvPr>
        </p:nvSpPr>
        <p:spPr bwMode="auto">
          <a:xfrm>
            <a:off x="457200" y="1600200"/>
            <a:ext cx="8229600" cy="525780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3075" name="Text Box 3"/>
          <p:cNvSpPr txBox="1">
            <a:spLocks noGrp="1" noChangeArrowheads="1"/>
          </p:cNvSpPr>
          <p:nvPr>
            <p:ph type="sldNum" sz="quarter" idx="4"/>
          </p:nvPr>
        </p:nvSpPr>
        <p:spPr bwMode="auto">
          <a:xfrm>
            <a:off x="7485063" y="6399213"/>
            <a:ext cx="268287" cy="2794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EA7180C7-BBF1-1046-BCE2-9C112EFF42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25" r:id="rId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200" y="0"/>
            <a:ext cx="8229600" cy="121285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3074" name="Rectangle 2"/>
          <p:cNvSpPr>
            <a:spLocks noGrp="1" noChangeArrowheads="1"/>
          </p:cNvSpPr>
          <p:nvPr>
            <p:ph type="body" idx="1"/>
          </p:nvPr>
        </p:nvSpPr>
        <p:spPr bwMode="auto">
          <a:xfrm>
            <a:off x="457200" y="1600200"/>
            <a:ext cx="8229600" cy="5257800"/>
          </a:xfrm>
          <a:prstGeom prst="rect">
            <a:avLst/>
          </a:prstGeom>
          <a:noFill/>
          <a:ln>
            <a:noFill/>
          </a:ln>
          <a:effectLst/>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3075" name="Text Box 3"/>
          <p:cNvSpPr txBox="1">
            <a:spLocks noGrp="1" noChangeArrowheads="1"/>
          </p:cNvSpPr>
          <p:nvPr>
            <p:ph type="sldNum" sz="quarter" idx="4"/>
          </p:nvPr>
        </p:nvSpPr>
        <p:spPr bwMode="auto">
          <a:xfrm>
            <a:off x="7485063" y="6399213"/>
            <a:ext cx="268287" cy="2794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EA7180C7-BBF1-1046-BCE2-9C112EFF42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27" r:id="rId1"/>
    <p:sldLayoutId id="2147483831" r:id="rId2"/>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jpeg"/><Relationship Id="rId3" Type="http://schemas.openxmlformats.org/officeDocument/2006/relationships/image" Target="../media/image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75.png"/><Relationship Id="rId3" Type="http://schemas.openxmlformats.org/officeDocument/2006/relationships/image" Target="../media/image17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7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78.png"/><Relationship Id="rId3" Type="http://schemas.openxmlformats.org/officeDocument/2006/relationships/image" Target="../media/image179.png"/></Relationships>
</file>

<file path=ppt/slides/_rels/slide104.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78.png"/><Relationship Id="rId1" Type="http://schemas.openxmlformats.org/officeDocument/2006/relationships/slideLayout" Target="../slideLayouts/slideLayout39.xml"/><Relationship Id="rId2" Type="http://schemas.openxmlformats.org/officeDocument/2006/relationships/image" Target="../media/image18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83.png"/><Relationship Id="rId3" Type="http://schemas.openxmlformats.org/officeDocument/2006/relationships/image" Target="../media/image18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85.png"/></Relationships>
</file>

<file path=ppt/slides/_rels/slide10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7.png"/><Relationship Id="rId1" Type="http://schemas.openxmlformats.org/officeDocument/2006/relationships/slideLayout" Target="../slideLayouts/slideLayout37.xml"/><Relationship Id="rId2" Type="http://schemas.openxmlformats.org/officeDocument/2006/relationships/image" Target="../media/image186.png"/></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87.png"/><Relationship Id="rId5" Type="http://schemas.openxmlformats.org/officeDocument/2006/relationships/image" Target="../media/image186.png"/><Relationship Id="rId6" Type="http://schemas.openxmlformats.org/officeDocument/2006/relationships/image" Target="../media/image188.png"/><Relationship Id="rId1" Type="http://schemas.openxmlformats.org/officeDocument/2006/relationships/slideLayout" Target="../slideLayouts/slideLayout37.xml"/><Relationship Id="rId2" Type="http://schemas.openxmlformats.org/officeDocument/2006/relationships/image" Target="../media/image1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89.png"/><Relationship Id="rId3" Type="http://schemas.openxmlformats.org/officeDocument/2006/relationships/image" Target="../media/image188.png"/></Relationships>
</file>

<file path=ppt/slides/_rels/slide111.xml.rels><?xml version="1.0" encoding="UTF-8" standalone="yes"?>
<Relationships xmlns="http://schemas.openxmlformats.org/package/2006/relationships"><Relationship Id="rId3" Type="http://schemas.openxmlformats.org/officeDocument/2006/relationships/oleObject" Target="../embeddings/Microsoft_Equation4.bin"/><Relationship Id="rId4" Type="http://schemas.openxmlformats.org/officeDocument/2006/relationships/oleObject" Target="../embeddings/Microsoft_Equation5.bin"/><Relationship Id="rId5" Type="http://schemas.openxmlformats.org/officeDocument/2006/relationships/image" Target="../media/image192.png"/><Relationship Id="rId6" Type="http://schemas.openxmlformats.org/officeDocument/2006/relationships/image" Target="../media/image193.png"/><Relationship Id="rId1" Type="http://schemas.openxmlformats.org/officeDocument/2006/relationships/vmlDrawing" Target="../drawings/vmlDrawing7.vml"/><Relationship Id="rId2"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Microsoft_Equation6.bin"/><Relationship Id="rId4" Type="http://schemas.openxmlformats.org/officeDocument/2006/relationships/oleObject" Target="../embeddings/Microsoft_Equation7.bin"/><Relationship Id="rId5" Type="http://schemas.openxmlformats.org/officeDocument/2006/relationships/oleObject" Target="../embeddings/Microsoft_Equation8.bin"/><Relationship Id="rId6" Type="http://schemas.openxmlformats.org/officeDocument/2006/relationships/oleObject" Target="../embeddings/Microsoft_Equation9.bin"/><Relationship Id="rId7" Type="http://schemas.openxmlformats.org/officeDocument/2006/relationships/image" Target="../media/image192.png"/><Relationship Id="rId8" Type="http://schemas.openxmlformats.org/officeDocument/2006/relationships/image" Target="../media/image193.png"/><Relationship Id="rId9" Type="http://schemas.openxmlformats.org/officeDocument/2006/relationships/image" Target="../media/image196.png"/><Relationship Id="rId1" Type="http://schemas.openxmlformats.org/officeDocument/2006/relationships/vmlDrawing" Target="../drawings/vmlDrawing8.vml"/><Relationship Id="rId2"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1" Type="http://schemas.openxmlformats.org/officeDocument/2006/relationships/slideLayout" Target="../slideLayouts/slideLayout37.xml"/><Relationship Id="rId2" Type="http://schemas.openxmlformats.org/officeDocument/2006/relationships/image" Target="../media/image124.png"/></Relationships>
</file>

<file path=ppt/slides/_rels/slide114.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1" Type="http://schemas.openxmlformats.org/officeDocument/2006/relationships/slideLayout" Target="../slideLayouts/slideLayout37.xml"/><Relationship Id="rId2" Type="http://schemas.openxmlformats.org/officeDocument/2006/relationships/image" Target="../media/image19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00.png"/><Relationship Id="rId3" Type="http://schemas.openxmlformats.org/officeDocument/2006/relationships/image" Target="../media/image13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0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0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02.png"/></Relationships>
</file>

<file path=ppt/slides/_rels/slide119.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205.png"/><Relationship Id="rId1" Type="http://schemas.openxmlformats.org/officeDocument/2006/relationships/slideLayout" Target="../slideLayouts/slideLayout39.xml"/><Relationship Id="rId2" Type="http://schemas.openxmlformats.org/officeDocument/2006/relationships/image" Target="../media/image20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4.xml"/><Relationship Id="rId2"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208.png"/><Relationship Id="rId5" Type="http://schemas.openxmlformats.org/officeDocument/2006/relationships/image" Target="../media/image209.png"/><Relationship Id="rId1" Type="http://schemas.openxmlformats.org/officeDocument/2006/relationships/slideLayout" Target="../slideLayouts/slideLayout40.xml"/><Relationship Id="rId2" Type="http://schemas.openxmlformats.org/officeDocument/2006/relationships/image" Target="../media/image206.png"/></Relationships>
</file>

<file path=ppt/slides/_rels/slide121.xml.rels><?xml version="1.0" encoding="UTF-8" standalone="yes"?>
<Relationships xmlns="http://schemas.openxmlformats.org/package/2006/relationships"><Relationship Id="rId3" Type="http://schemas.openxmlformats.org/officeDocument/2006/relationships/image" Target="../media/image211.png"/><Relationship Id="rId4" Type="http://schemas.openxmlformats.org/officeDocument/2006/relationships/image" Target="../media/image212.png"/><Relationship Id="rId1" Type="http://schemas.openxmlformats.org/officeDocument/2006/relationships/slideLayout" Target="../slideLayouts/slideLayout39.xml"/><Relationship Id="rId2" Type="http://schemas.openxmlformats.org/officeDocument/2006/relationships/image" Target="../media/image21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13.png"/></Relationships>
</file>

<file path=ppt/slides/_rels/slide123.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217.png"/><Relationship Id="rId6" Type="http://schemas.openxmlformats.org/officeDocument/2006/relationships/image" Target="../media/image218.png"/><Relationship Id="rId7" Type="http://schemas.openxmlformats.org/officeDocument/2006/relationships/image" Target="../media/image219.png"/><Relationship Id="rId1" Type="http://schemas.openxmlformats.org/officeDocument/2006/relationships/slideLayout" Target="../slideLayouts/slideLayout37.xml"/><Relationship Id="rId2" Type="http://schemas.openxmlformats.org/officeDocument/2006/relationships/image" Target="../media/image21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20.png"/></Relationships>
</file>

<file path=ppt/slides/_rels/slide125.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png"/><Relationship Id="rId5" Type="http://schemas.openxmlformats.org/officeDocument/2006/relationships/image" Target="../media/image145.png"/><Relationship Id="rId1" Type="http://schemas.openxmlformats.org/officeDocument/2006/relationships/slideLayout" Target="../slideLayouts/slideLayout38.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4.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4.xml"/><Relationship Id="rId2"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4.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9.png"/><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4.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4.xml"/><Relationship Id="rId2"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4.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4.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4.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4.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0.png"/><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1.png"/><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24.xml"/><Relationship Id="rId2"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png"/><Relationship Id="rId6" Type="http://schemas.openxmlformats.org/officeDocument/2006/relationships/image" Target="../media/image63.jpeg"/><Relationship Id="rId7" Type="http://schemas.openxmlformats.org/officeDocument/2006/relationships/image" Target="../media/image64.png"/><Relationship Id="rId1" Type="http://schemas.openxmlformats.org/officeDocument/2006/relationships/slideLayout" Target="../slideLayouts/slideLayout24.xml"/><Relationship Id="rId2" Type="http://schemas.openxmlformats.org/officeDocument/2006/relationships/image" Target="../media/image5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 Type="http://schemas.openxmlformats.org/officeDocument/2006/relationships/slideLayout" Target="../slideLayouts/slideLayout24.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24.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24.xml"/><Relationship Id="rId2" Type="http://schemas.openxmlformats.org/officeDocument/2006/relationships/image" Target="../media/image72.png"/></Relationships>
</file>

<file path=ppt/slides/_rels/slide35.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 Type="http://schemas.openxmlformats.org/officeDocument/2006/relationships/slideLayout" Target="../slideLayouts/slideLayout24.xml"/><Relationship Id="rId2" Type="http://schemas.openxmlformats.org/officeDocument/2006/relationships/image" Target="../media/image76.png"/><Relationship Id="rId3" Type="http://schemas.openxmlformats.org/officeDocument/2006/relationships/image" Target="../media/image72.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25.xml"/><Relationship Id="rId2"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1.png"/><Relationship Id="rId1" Type="http://schemas.openxmlformats.org/officeDocument/2006/relationships/slideLayout" Target="../slideLayouts/slideLayout25.xml"/><Relationship Id="rId2"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93.png"/><Relationship Id="rId3" Type="http://schemas.openxmlformats.org/officeDocument/2006/relationships/image" Target="../media/image8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9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95.png"/><Relationship Id="rId3" Type="http://schemas.openxmlformats.org/officeDocument/2006/relationships/image" Target="../media/image9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97.png"/><Relationship Id="rId3"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oleObject" Target="../embeddings/oleObject2.bin"/><Relationship Id="rId6" Type="http://schemas.openxmlformats.org/officeDocument/2006/relationships/oleObject" Target="../embeddings/oleObject3.bin"/><Relationship Id="rId7" Type="http://schemas.openxmlformats.org/officeDocument/2006/relationships/oleObject" Target="../embeddings/oleObject4.bin"/><Relationship Id="rId1" Type="http://schemas.openxmlformats.org/officeDocument/2006/relationships/vmlDrawing" Target="../drawings/vmlDrawing2.vml"/><Relationship Id="rId2"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microsoft.com/office/2007/relationships/media" Target="file:////Users/torralba/atb/Teaching/2012/6.869_2012f/slides/lecture2linearfilters/Untitled.mov" TargetMode="External"/><Relationship Id="rId5" Type="http://schemas.openxmlformats.org/officeDocument/2006/relationships/image" Target="../media/image103.png"/><Relationship Id="rId1" Type="http://schemas.openxmlformats.org/officeDocument/2006/relationships/video" Target="file://localhost/Users/billf/Dropbox/MIT%20classes/6.869%20fall%202017/Untitled.mov" TargetMode="External"/><Relationship Id="rId2"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5.bin"/><Relationship Id="rId1" Type="http://schemas.openxmlformats.org/officeDocument/2006/relationships/vmlDrawing" Target="../drawings/vmlDrawing3.vml"/><Relationship Id="rId2"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94.png"/><Relationship Id="rId1" Type="http://schemas.openxmlformats.org/officeDocument/2006/relationships/slideLayout" Target="../slideLayouts/slideLayout30.xml"/><Relationship Id="rId2"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6.bin"/><Relationship Id="rId5" Type="http://schemas.openxmlformats.org/officeDocument/2006/relationships/oleObject" Target="../embeddings/oleObject7.bin"/><Relationship Id="rId6" Type="http://schemas.openxmlformats.org/officeDocument/2006/relationships/oleObject" Target="../embeddings/oleObject8.bin"/><Relationship Id="rId7" Type="http://schemas.openxmlformats.org/officeDocument/2006/relationships/oleObject" Target="../embeddings/oleObject9.bin"/><Relationship Id="rId8" Type="http://schemas.openxmlformats.org/officeDocument/2006/relationships/oleObject" Target="../embeddings/oleObject10.bin"/><Relationship Id="rId9" Type="http://schemas.openxmlformats.org/officeDocument/2006/relationships/image" Target="../media/image94.png"/><Relationship Id="rId1" Type="http://schemas.openxmlformats.org/officeDocument/2006/relationships/vmlDrawing" Target="../drawings/vmlDrawing4.vml"/><Relationship Id="rId2"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1.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12.png"/><Relationship Id="rId3"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5.png"/><Relationship Id="rId1" Type="http://schemas.openxmlformats.org/officeDocument/2006/relationships/slideLayout" Target="../slideLayouts/slideLayout25.xml"/><Relationship Id="rId2" Type="http://schemas.openxmlformats.org/officeDocument/2006/relationships/image" Target="../media/image11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5.png"/><Relationship Id="rId1" Type="http://schemas.openxmlformats.org/officeDocument/2006/relationships/slideLayout" Target="../slideLayouts/slideLayout25.xml"/><Relationship Id="rId2" Type="http://schemas.openxmlformats.org/officeDocument/2006/relationships/image" Target="../media/image11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17.png"/><Relationship Id="rId3" Type="http://schemas.openxmlformats.org/officeDocument/2006/relationships/image" Target="../media/image1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png"/><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17.png"/><Relationship Id="rId3" Type="http://schemas.openxmlformats.org/officeDocument/2006/relationships/image" Target="../media/image11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2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20.png"/></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33.xml"/><Relationship Id="rId2" Type="http://schemas.openxmlformats.org/officeDocument/2006/relationships/image" Target="../media/image121.pn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1" Type="http://schemas.openxmlformats.org/officeDocument/2006/relationships/slideLayout" Target="../slideLayouts/slideLayout33.xml"/><Relationship Id="rId2" Type="http://schemas.openxmlformats.org/officeDocument/2006/relationships/image" Target="../media/image12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17.png"/><Relationship Id="rId3" Type="http://schemas.openxmlformats.org/officeDocument/2006/relationships/image" Target="../media/image130.png"/></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1" Type="http://schemas.openxmlformats.org/officeDocument/2006/relationships/slideLayout" Target="../slideLayouts/slideLayout33.xml"/><Relationship Id="rId2" Type="http://schemas.openxmlformats.org/officeDocument/2006/relationships/image" Target="../media/image11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1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jpeg"/><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33.png"/></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33.xml"/><Relationship Id="rId2" Type="http://schemas.openxmlformats.org/officeDocument/2006/relationships/image" Target="../media/image13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37.png"/><Relationship Id="rId3" Type="http://schemas.openxmlformats.org/officeDocument/2006/relationships/image" Target="../media/image13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38.png"/><Relationship Id="rId3"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3.png"/><Relationship Id="rId5" Type="http://schemas.openxmlformats.org/officeDocument/2006/relationships/image" Target="../media/image139.png"/><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38.png"/><Relationship Id="rId5" Type="http://schemas.openxmlformats.org/officeDocument/2006/relationships/image" Target="../media/image139.png"/><Relationship Id="rId1" Type="http://schemas.openxmlformats.org/officeDocument/2006/relationships/slideLayout" Target="../slideLayouts/slideLayout34.xml"/><Relationship Id="rId2" Type="http://schemas.openxmlformats.org/officeDocument/2006/relationships/image" Target="../media/image1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42.png"/></Relationships>
</file>

<file path=ppt/slides/_rels/slide79.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png"/><Relationship Id="rId5" Type="http://schemas.openxmlformats.org/officeDocument/2006/relationships/image" Target="../media/image145.png"/><Relationship Id="rId1" Type="http://schemas.openxmlformats.org/officeDocument/2006/relationships/slideLayout" Target="../slideLayouts/slideLayout34.xml"/><Relationship Id="rId2" Type="http://schemas.openxmlformats.org/officeDocument/2006/relationships/notesSlide" Target="../notesSlides/notesSlide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jpeg"/><Relationship Id="rId3"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9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46.png"/><Relationship Id="rId3" Type="http://schemas.openxmlformats.org/officeDocument/2006/relationships/image" Target="../media/image14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46.png"/><Relationship Id="rId3" Type="http://schemas.openxmlformats.org/officeDocument/2006/relationships/image" Target="../media/image9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4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49.png"/><Relationship Id="rId3" Type="http://schemas.openxmlformats.org/officeDocument/2006/relationships/image" Target="../media/image150.png"/></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54.png"/><Relationship Id="rId6" Type="http://schemas.openxmlformats.org/officeDocument/2006/relationships/image" Target="../media/image155.png"/><Relationship Id="rId7" Type="http://schemas.openxmlformats.org/officeDocument/2006/relationships/image" Target="../media/image156.png"/><Relationship Id="rId1" Type="http://schemas.openxmlformats.org/officeDocument/2006/relationships/slideLayout" Target="../slideLayouts/slideLayout37.xml"/><Relationship Id="rId2" Type="http://schemas.openxmlformats.org/officeDocument/2006/relationships/image" Target="../media/image151.png"/></Relationships>
</file>

<file path=ppt/slides/_rels/slide86.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image" Target="../media/image158.png"/><Relationship Id="rId5" Type="http://schemas.openxmlformats.org/officeDocument/2006/relationships/image" Target="../media/image159.png"/><Relationship Id="rId6" Type="http://schemas.openxmlformats.org/officeDocument/2006/relationships/image" Target="../media/image153.png"/><Relationship Id="rId1" Type="http://schemas.openxmlformats.org/officeDocument/2006/relationships/vmlDrawing" Target="../drawings/vmlDrawing5.vml"/><Relationship Id="rId2"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image" Target="../media/image158.png"/><Relationship Id="rId5" Type="http://schemas.openxmlformats.org/officeDocument/2006/relationships/image" Target="../media/image160.png"/><Relationship Id="rId1" Type="http://schemas.openxmlformats.org/officeDocument/2006/relationships/vmlDrawing" Target="../drawings/vmlDrawing6.vml"/><Relationship Id="rId2"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61.png"/><Relationship Id="rId3" Type="http://schemas.openxmlformats.org/officeDocument/2006/relationships/image" Target="../media/image162.png"/></Relationships>
</file>

<file path=ppt/slides/_rels/slide89.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6" Type="http://schemas.openxmlformats.org/officeDocument/2006/relationships/image" Target="../media/image167.png"/><Relationship Id="rId1" Type="http://schemas.openxmlformats.org/officeDocument/2006/relationships/slideLayout" Target="../slideLayouts/slideLayout36.xml"/><Relationship Id="rId2" Type="http://schemas.openxmlformats.org/officeDocument/2006/relationships/image" Target="../media/image1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1" Type="http://schemas.openxmlformats.org/officeDocument/2006/relationships/slideLayout" Target="../slideLayouts/slideLayout36.xml"/><Relationship Id="rId2" Type="http://schemas.openxmlformats.org/officeDocument/2006/relationships/image" Target="../media/image168.png"/></Relationships>
</file>

<file path=ppt/slides/_rels/slide91.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72.png"/><Relationship Id="rId1" Type="http://schemas.openxmlformats.org/officeDocument/2006/relationships/slideLayout" Target="../slideLayouts/slideLayout36.xml"/><Relationship Id="rId2" Type="http://schemas.openxmlformats.org/officeDocument/2006/relationships/image" Target="../media/image17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58.png"/><Relationship Id="rId3" Type="http://schemas.openxmlformats.org/officeDocument/2006/relationships/image" Target="../media/image15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58.png"/><Relationship Id="rId3" Type="http://schemas.openxmlformats.org/officeDocument/2006/relationships/image" Target="../media/image16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59.png"/><Relationship Id="rId3" Type="http://schemas.openxmlformats.org/officeDocument/2006/relationships/image" Target="../media/image16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7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73.png"/><Relationship Id="rId3" Type="http://schemas.openxmlformats.org/officeDocument/2006/relationships/image" Target="../media/image17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7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7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76.png"/><Relationship Id="rId3" Type="http://schemas.openxmlformats.org/officeDocument/2006/relationships/image" Target="../media/image17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dirty="0">
                <a:solidFill>
                  <a:schemeClr val="tx1"/>
                </a:solidFill>
                <a:ea typeface="ＭＳ Ｐゴシック" pitchFamily="-1" charset="-128"/>
                <a:cs typeface="ＭＳ Ｐゴシック" pitchFamily="-1" charset="-128"/>
              </a:rPr>
              <a:t>Lecture</a:t>
            </a:r>
            <a:r>
              <a:rPr lang="en-US" sz="3000" b="1" dirty="0" smtClean="0">
                <a:solidFill>
                  <a:schemeClr val="tx1"/>
                </a:solidFill>
                <a:ea typeface="ＭＳ Ｐゴシック" pitchFamily="-1" charset="-128"/>
                <a:cs typeface="ＭＳ Ｐゴシック" pitchFamily="-1" charset="-128"/>
              </a:rPr>
              <a:t> 3</a:t>
            </a:r>
          </a:p>
          <a:p>
            <a:pPr algn="l" eaLnBrk="1" hangingPunct="1">
              <a:lnSpc>
                <a:spcPct val="80000"/>
              </a:lnSpc>
            </a:pPr>
            <a:r>
              <a:rPr lang="en-US" sz="3000" dirty="0" smtClean="0">
                <a:solidFill>
                  <a:schemeClr val="tx1"/>
                </a:solidFill>
                <a:ea typeface="ＭＳ Ｐゴシック" pitchFamily="-1" charset="-128"/>
                <a:cs typeface="ＭＳ Ｐゴシック" pitchFamily="-1" charset="-128"/>
              </a:rPr>
              <a:t>	Linear filters</a:t>
            </a:r>
            <a:endParaRPr lang="en-US" sz="3000" dirty="0">
              <a:solidFill>
                <a:schemeClr val="tx1"/>
              </a:solidFill>
              <a:ea typeface="ＭＳ Ｐゴシック" pitchFamily="-1" charset="-128"/>
              <a:cs typeface="ＭＳ Ｐゴシック" pitchFamily="-1" charset="-128"/>
            </a:endParaRPr>
          </a:p>
        </p:txBody>
      </p:sp>
      <p:pic>
        <p:nvPicPr>
          <p:cNvPr id="18435"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
        <p:nvSpPr>
          <p:cNvPr id="4" name="TextBox 3"/>
          <p:cNvSpPr txBox="1"/>
          <p:nvPr/>
        </p:nvSpPr>
        <p:spPr>
          <a:xfrm>
            <a:off x="2496802" y="1018401"/>
            <a:ext cx="3353552" cy="307777"/>
          </a:xfrm>
          <a:prstGeom prst="rect">
            <a:avLst/>
          </a:prstGeom>
          <a:noFill/>
        </p:spPr>
        <p:txBody>
          <a:bodyPr wrap="none" rtlCol="0">
            <a:spAutoFit/>
          </a:bodyPr>
          <a:lstStyle/>
          <a:p>
            <a:r>
              <a:rPr lang="en-US" sz="1400" b="1" dirty="0" smtClean="0"/>
              <a:t>Antonio </a:t>
            </a:r>
            <a:r>
              <a:rPr lang="en-US" sz="1400" b="1" dirty="0" err="1" smtClean="0"/>
              <a:t>Torralba</a:t>
            </a:r>
            <a:r>
              <a:rPr lang="en-US" sz="1400" b="1" dirty="0" smtClean="0"/>
              <a:t> and Bill Freeman, 2017</a:t>
            </a:r>
            <a:endParaRPr lang="en-US" sz="1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remove any edge effects, let’s </a:t>
            </a:r>
            <a:r>
              <a:rPr lang="en-US" dirty="0" err="1" smtClean="0"/>
              <a:t>takd</a:t>
            </a:r>
            <a:r>
              <a:rPr lang="en-US" dirty="0" smtClean="0"/>
              <a:t> the DFT of this image:</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10</a:t>
            </a:fld>
            <a:endParaRPr lang="en-US"/>
          </a:p>
        </p:txBody>
      </p:sp>
      <p:pic>
        <p:nvPicPr>
          <p:cNvPr id="8" name="Picture 7" descr="masked.jpg"/>
          <p:cNvPicPr>
            <a:picLocks noChangeAspect="1"/>
          </p:cNvPicPr>
          <p:nvPr/>
        </p:nvPicPr>
        <p:blipFill>
          <a:blip r:embed="rId2"/>
          <a:stretch>
            <a:fillRect/>
          </a:stretch>
        </p:blipFill>
        <p:spPr>
          <a:xfrm>
            <a:off x="225882" y="1335989"/>
            <a:ext cx="4660900" cy="4889500"/>
          </a:xfrm>
          <a:prstGeom prst="rect">
            <a:avLst/>
          </a:prstGeom>
        </p:spPr>
      </p:pic>
      <p:pic>
        <p:nvPicPr>
          <p:cNvPr id="9" name="Picture 8" descr="logdftmasked.jpg"/>
          <p:cNvPicPr>
            <a:picLocks noChangeAspect="1"/>
          </p:cNvPicPr>
          <p:nvPr/>
        </p:nvPicPr>
        <p:blipFill>
          <a:blip r:embed="rId3"/>
          <a:stretch>
            <a:fillRect/>
          </a:stretch>
        </p:blipFill>
        <p:spPr>
          <a:xfrm>
            <a:off x="5177260" y="1240167"/>
            <a:ext cx="4711700" cy="4965700"/>
          </a:xfrm>
          <a:prstGeom prst="rect">
            <a:avLst/>
          </a:prstGeom>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pitchFamily="-1" charset="-128"/>
                <a:cs typeface="ＭＳ Ｐゴシック" pitchFamily="-1" charset="-128"/>
              </a:rPr>
              <a:t>Reconstruction from derivatives</a:t>
            </a:r>
            <a:endParaRPr lang="en-US" dirty="0"/>
          </a:p>
        </p:txBody>
      </p:sp>
      <p:pic>
        <p:nvPicPr>
          <p:cNvPr id="10" name="Picture 9"/>
          <p:cNvPicPr>
            <a:picLocks noChangeAspect="1"/>
          </p:cNvPicPr>
          <p:nvPr/>
        </p:nvPicPr>
        <p:blipFill>
          <a:blip r:embed="rId2"/>
          <a:srcRect l="94444"/>
          <a:stretch>
            <a:fillRect/>
          </a:stretch>
        </p:blipFill>
        <p:spPr>
          <a:xfrm>
            <a:off x="5319058" y="1349196"/>
            <a:ext cx="234949" cy="2133600"/>
          </a:xfrm>
          <a:prstGeom prst="rect">
            <a:avLst/>
          </a:prstGeom>
        </p:spPr>
      </p:pic>
      <p:pic>
        <p:nvPicPr>
          <p:cNvPr id="11" name="Picture 10"/>
          <p:cNvPicPr>
            <a:picLocks noChangeAspect="1"/>
          </p:cNvPicPr>
          <p:nvPr/>
        </p:nvPicPr>
        <p:blipFill>
          <a:blip r:embed="rId2"/>
          <a:srcRect l="23503" r="70562"/>
          <a:stretch>
            <a:fillRect/>
          </a:stretch>
        </p:blipFill>
        <p:spPr>
          <a:xfrm>
            <a:off x="4933577" y="1349197"/>
            <a:ext cx="251012" cy="2133600"/>
          </a:xfrm>
          <a:prstGeom prst="rect">
            <a:avLst/>
          </a:prstGeom>
        </p:spPr>
      </p:pic>
      <p:pic>
        <p:nvPicPr>
          <p:cNvPr id="12" name="Picture 11"/>
          <p:cNvPicPr>
            <a:picLocks noChangeAspect="1"/>
          </p:cNvPicPr>
          <p:nvPr/>
        </p:nvPicPr>
        <p:blipFill>
          <a:blip r:embed="rId2"/>
          <a:srcRect l="23503"/>
          <a:stretch>
            <a:fillRect/>
          </a:stretch>
        </p:blipFill>
        <p:spPr>
          <a:xfrm>
            <a:off x="1643529" y="1316325"/>
            <a:ext cx="3235137" cy="2133600"/>
          </a:xfrm>
          <a:prstGeom prst="rect">
            <a:avLst/>
          </a:prstGeom>
        </p:spPr>
      </p:pic>
      <p:sp>
        <p:nvSpPr>
          <p:cNvPr id="13" name="TextBox 12"/>
          <p:cNvSpPr txBox="1"/>
          <p:nvPr/>
        </p:nvSpPr>
        <p:spPr>
          <a:xfrm>
            <a:off x="5094941" y="1479183"/>
            <a:ext cx="338554" cy="1938992"/>
          </a:xfrm>
          <a:prstGeom prst="rect">
            <a:avLst/>
          </a:prstGeom>
          <a:noFill/>
        </p:spPr>
        <p:txBody>
          <a:bodyPr wrap="none" rtlCol="0">
            <a:spAutoFit/>
          </a:bodyPr>
          <a:lstStyle/>
          <a:p>
            <a:r>
              <a:rPr lang="en-US" dirty="0" smtClean="0"/>
              <a:t>1</a:t>
            </a:r>
          </a:p>
          <a:p>
            <a:r>
              <a:rPr lang="en-US" dirty="0" smtClean="0"/>
              <a:t>1</a:t>
            </a:r>
          </a:p>
          <a:p>
            <a:r>
              <a:rPr lang="en-US" dirty="0" smtClean="0"/>
              <a:t>2</a:t>
            </a:r>
          </a:p>
          <a:p>
            <a:r>
              <a:rPr lang="en-US" dirty="0" smtClean="0"/>
              <a:t>2</a:t>
            </a:r>
          </a:p>
          <a:p>
            <a:r>
              <a:rPr lang="en-US" dirty="0" smtClean="0"/>
              <a:t>0</a:t>
            </a:r>
            <a:endParaRPr lang="en-US" dirty="0"/>
          </a:p>
        </p:txBody>
      </p:sp>
      <p:sp>
        <p:nvSpPr>
          <p:cNvPr id="14" name="TextBox 13"/>
          <p:cNvSpPr txBox="1"/>
          <p:nvPr/>
        </p:nvSpPr>
        <p:spPr>
          <a:xfrm>
            <a:off x="5528236" y="2091775"/>
            <a:ext cx="416099" cy="584776"/>
          </a:xfrm>
          <a:prstGeom prst="rect">
            <a:avLst/>
          </a:prstGeom>
          <a:noFill/>
        </p:spPr>
        <p:txBody>
          <a:bodyPr wrap="none" rtlCol="0">
            <a:spAutoFit/>
          </a:bodyPr>
          <a:lstStyle/>
          <a:p>
            <a:r>
              <a:rPr lang="en-US" sz="3200" dirty="0" smtClean="0"/>
              <a:t>=</a:t>
            </a:r>
            <a:endParaRPr lang="en-US" sz="3200" dirty="0"/>
          </a:p>
        </p:txBody>
      </p:sp>
      <p:grpSp>
        <p:nvGrpSpPr>
          <p:cNvPr id="15" name="Group 14"/>
          <p:cNvGrpSpPr/>
          <p:nvPr/>
        </p:nvGrpSpPr>
        <p:grpSpPr>
          <a:xfrm>
            <a:off x="5892800" y="1426890"/>
            <a:ext cx="591670" cy="1755587"/>
            <a:chOff x="5354918" y="2159001"/>
            <a:chExt cx="591670" cy="1755587"/>
          </a:xfrm>
        </p:grpSpPr>
        <p:pic>
          <p:nvPicPr>
            <p:cNvPr id="16" name="Picture 15"/>
            <p:cNvPicPr>
              <a:picLocks noChangeAspect="1"/>
            </p:cNvPicPr>
            <p:nvPr/>
          </p:nvPicPr>
          <p:blipFill>
            <a:blip r:embed="rId2"/>
            <a:srcRect l="94444"/>
            <a:stretch>
              <a:fillRect/>
            </a:stretch>
          </p:blipFill>
          <p:spPr>
            <a:xfrm>
              <a:off x="5755341" y="2159001"/>
              <a:ext cx="191247" cy="1736737"/>
            </a:xfrm>
            <a:prstGeom prst="rect">
              <a:avLst/>
            </a:prstGeom>
          </p:spPr>
        </p:pic>
        <p:pic>
          <p:nvPicPr>
            <p:cNvPr id="17" name="Picture 16"/>
            <p:cNvPicPr>
              <a:picLocks noChangeAspect="1"/>
            </p:cNvPicPr>
            <p:nvPr/>
          </p:nvPicPr>
          <p:blipFill>
            <a:blip r:embed="rId2"/>
            <a:srcRect l="23503" r="70562"/>
            <a:stretch>
              <a:fillRect/>
            </a:stretch>
          </p:blipFill>
          <p:spPr>
            <a:xfrm>
              <a:off x="5354918" y="2159002"/>
              <a:ext cx="206540" cy="1755586"/>
            </a:xfrm>
            <a:prstGeom prst="rect">
              <a:avLst/>
            </a:prstGeom>
          </p:spPr>
        </p:pic>
        <p:sp>
          <p:nvSpPr>
            <p:cNvPr id="18" name="TextBox 17"/>
            <p:cNvSpPr txBox="1"/>
            <p:nvPr/>
          </p:nvSpPr>
          <p:spPr>
            <a:xfrm>
              <a:off x="5441577" y="2288988"/>
              <a:ext cx="441046" cy="1569660"/>
            </a:xfrm>
            <a:prstGeom prst="rect">
              <a:avLst/>
            </a:prstGeom>
            <a:noFill/>
          </p:spPr>
          <p:txBody>
            <a:bodyPr wrap="none" rtlCol="0">
              <a:spAutoFit/>
            </a:bodyPr>
            <a:lstStyle/>
            <a:p>
              <a:r>
                <a:rPr lang="en-US" dirty="0" smtClean="0"/>
                <a:t> 0</a:t>
              </a:r>
            </a:p>
            <a:p>
              <a:r>
                <a:rPr lang="en-US" dirty="0" smtClean="0"/>
                <a:t>-1</a:t>
              </a:r>
            </a:p>
            <a:p>
              <a:r>
                <a:rPr lang="en-US" dirty="0" smtClean="0"/>
                <a:t> 0</a:t>
              </a:r>
            </a:p>
            <a:p>
              <a:r>
                <a:rPr lang="en-US" dirty="0" smtClean="0"/>
                <a:t> 2</a:t>
              </a:r>
            </a:p>
          </p:txBody>
        </p:sp>
      </p:grpSp>
      <p:sp>
        <p:nvSpPr>
          <p:cNvPr id="19" name="TextBox 18"/>
          <p:cNvSpPr txBox="1"/>
          <p:nvPr/>
        </p:nvSpPr>
        <p:spPr>
          <a:xfrm>
            <a:off x="582706" y="956238"/>
            <a:ext cx="1569059" cy="461665"/>
          </a:xfrm>
          <a:prstGeom prst="rect">
            <a:avLst/>
          </a:prstGeom>
          <a:noFill/>
        </p:spPr>
        <p:txBody>
          <a:bodyPr wrap="none" rtlCol="0">
            <a:spAutoFit/>
          </a:bodyPr>
          <a:lstStyle/>
          <a:p>
            <a:r>
              <a:rPr lang="en-US" dirty="0" smtClean="0"/>
              <a:t>Derivative:</a:t>
            </a:r>
            <a:endParaRPr lang="en-US" dirty="0"/>
          </a:p>
        </p:txBody>
      </p:sp>
      <p:sp>
        <p:nvSpPr>
          <p:cNvPr id="20" name="TextBox 19"/>
          <p:cNvSpPr txBox="1"/>
          <p:nvPr/>
        </p:nvSpPr>
        <p:spPr>
          <a:xfrm>
            <a:off x="582706" y="3585886"/>
            <a:ext cx="2133517" cy="461665"/>
          </a:xfrm>
          <a:prstGeom prst="rect">
            <a:avLst/>
          </a:prstGeom>
          <a:noFill/>
        </p:spPr>
        <p:txBody>
          <a:bodyPr wrap="none" rtlCol="0">
            <a:spAutoFit/>
          </a:bodyPr>
          <a:lstStyle/>
          <a:p>
            <a:r>
              <a:rPr lang="en-US" dirty="0" smtClean="0"/>
              <a:t>Reconstruction:</a:t>
            </a:r>
            <a:endParaRPr lang="en-US" dirty="0"/>
          </a:p>
        </p:txBody>
      </p:sp>
      <p:pic>
        <p:nvPicPr>
          <p:cNvPr id="21" name="Picture 20"/>
          <p:cNvPicPr>
            <a:picLocks noChangeAspect="1"/>
          </p:cNvPicPr>
          <p:nvPr/>
        </p:nvPicPr>
        <p:blipFill>
          <a:blip r:embed="rId3"/>
          <a:stretch>
            <a:fillRect/>
          </a:stretch>
        </p:blipFill>
        <p:spPr>
          <a:xfrm>
            <a:off x="1383927" y="4168591"/>
            <a:ext cx="2664134" cy="2181038"/>
          </a:xfrm>
          <a:prstGeom prst="rect">
            <a:avLst/>
          </a:prstGeom>
        </p:spPr>
      </p:pic>
      <p:sp>
        <p:nvSpPr>
          <p:cNvPr id="23" name="TextBox 22"/>
          <p:cNvSpPr txBox="1"/>
          <p:nvPr/>
        </p:nvSpPr>
        <p:spPr>
          <a:xfrm>
            <a:off x="4811059" y="1060827"/>
            <a:ext cx="838691" cy="461665"/>
          </a:xfrm>
          <a:prstGeom prst="rect">
            <a:avLst/>
          </a:prstGeom>
          <a:noFill/>
        </p:spPr>
        <p:txBody>
          <a:bodyPr wrap="none" rtlCol="0">
            <a:spAutoFit/>
          </a:bodyPr>
          <a:lstStyle/>
          <a:p>
            <a:r>
              <a:rPr lang="en-US" dirty="0" smtClean="0"/>
              <a:t>Input</a:t>
            </a:r>
            <a:endParaRPr lang="en-US" dirty="0"/>
          </a:p>
        </p:txBody>
      </p:sp>
      <p:sp>
        <p:nvSpPr>
          <p:cNvPr id="24" name="TextBox 23"/>
          <p:cNvSpPr txBox="1"/>
          <p:nvPr/>
        </p:nvSpPr>
        <p:spPr>
          <a:xfrm>
            <a:off x="5859929" y="1063815"/>
            <a:ext cx="1483549" cy="461665"/>
          </a:xfrm>
          <a:prstGeom prst="rect">
            <a:avLst/>
          </a:prstGeom>
          <a:noFill/>
        </p:spPr>
        <p:txBody>
          <a:bodyPr wrap="none" rtlCol="0">
            <a:spAutoFit/>
          </a:bodyPr>
          <a:lstStyle/>
          <a:p>
            <a:r>
              <a:rPr lang="en-US" dirty="0" smtClean="0"/>
              <a:t>Derivative</a:t>
            </a:r>
            <a:endParaRPr lang="en-US" dirty="0"/>
          </a:p>
        </p:txBody>
      </p:sp>
      <p:grpSp>
        <p:nvGrpSpPr>
          <p:cNvPr id="36" name="Group 35"/>
          <p:cNvGrpSpPr/>
          <p:nvPr/>
        </p:nvGrpSpPr>
        <p:grpSpPr>
          <a:xfrm>
            <a:off x="3786095" y="3815981"/>
            <a:ext cx="1483549" cy="2238190"/>
            <a:chOff x="3786095" y="4084919"/>
            <a:chExt cx="1483549" cy="2238190"/>
          </a:xfrm>
        </p:grpSpPr>
        <p:grpSp>
          <p:nvGrpSpPr>
            <p:cNvPr id="26" name="Group 25"/>
            <p:cNvGrpSpPr/>
            <p:nvPr/>
          </p:nvGrpSpPr>
          <p:grpSpPr>
            <a:xfrm>
              <a:off x="4043082" y="4567522"/>
              <a:ext cx="591670" cy="1755587"/>
              <a:chOff x="5354918" y="2159001"/>
              <a:chExt cx="591670" cy="1755587"/>
            </a:xfrm>
          </p:grpSpPr>
          <p:pic>
            <p:nvPicPr>
              <p:cNvPr id="27" name="Picture 26"/>
              <p:cNvPicPr>
                <a:picLocks noChangeAspect="1"/>
              </p:cNvPicPr>
              <p:nvPr/>
            </p:nvPicPr>
            <p:blipFill>
              <a:blip r:embed="rId2"/>
              <a:srcRect l="94444"/>
              <a:stretch>
                <a:fillRect/>
              </a:stretch>
            </p:blipFill>
            <p:spPr>
              <a:xfrm>
                <a:off x="5755341" y="2159001"/>
                <a:ext cx="191247" cy="1736737"/>
              </a:xfrm>
              <a:prstGeom prst="rect">
                <a:avLst/>
              </a:prstGeom>
            </p:spPr>
          </p:pic>
          <p:pic>
            <p:nvPicPr>
              <p:cNvPr id="28" name="Picture 27"/>
              <p:cNvPicPr>
                <a:picLocks noChangeAspect="1"/>
              </p:cNvPicPr>
              <p:nvPr/>
            </p:nvPicPr>
            <p:blipFill>
              <a:blip r:embed="rId2"/>
              <a:srcRect l="23503" r="70562"/>
              <a:stretch>
                <a:fillRect/>
              </a:stretch>
            </p:blipFill>
            <p:spPr>
              <a:xfrm>
                <a:off x="5354918" y="2159002"/>
                <a:ext cx="206540" cy="1755586"/>
              </a:xfrm>
              <a:prstGeom prst="rect">
                <a:avLst/>
              </a:prstGeom>
            </p:spPr>
          </p:pic>
          <p:sp>
            <p:nvSpPr>
              <p:cNvPr id="29" name="TextBox 28"/>
              <p:cNvSpPr txBox="1"/>
              <p:nvPr/>
            </p:nvSpPr>
            <p:spPr>
              <a:xfrm>
                <a:off x="5441577" y="2288988"/>
                <a:ext cx="441046" cy="1569660"/>
              </a:xfrm>
              <a:prstGeom prst="rect">
                <a:avLst/>
              </a:prstGeom>
              <a:noFill/>
            </p:spPr>
            <p:txBody>
              <a:bodyPr wrap="none" rtlCol="0">
                <a:spAutoFit/>
              </a:bodyPr>
              <a:lstStyle/>
              <a:p>
                <a:r>
                  <a:rPr lang="en-US" dirty="0" smtClean="0"/>
                  <a:t> 0</a:t>
                </a:r>
              </a:p>
              <a:p>
                <a:r>
                  <a:rPr lang="en-US" dirty="0" smtClean="0"/>
                  <a:t>-1</a:t>
                </a:r>
              </a:p>
              <a:p>
                <a:r>
                  <a:rPr lang="en-US" dirty="0" smtClean="0"/>
                  <a:t> 0</a:t>
                </a:r>
              </a:p>
              <a:p>
                <a:r>
                  <a:rPr lang="en-US" dirty="0" smtClean="0"/>
                  <a:t> 2</a:t>
                </a:r>
              </a:p>
            </p:txBody>
          </p:sp>
        </p:grpSp>
        <p:sp>
          <p:nvSpPr>
            <p:cNvPr id="25" name="TextBox 24"/>
            <p:cNvSpPr txBox="1"/>
            <p:nvPr/>
          </p:nvSpPr>
          <p:spPr>
            <a:xfrm>
              <a:off x="3786095" y="4084919"/>
              <a:ext cx="1483549" cy="461665"/>
            </a:xfrm>
            <a:prstGeom prst="rect">
              <a:avLst/>
            </a:prstGeom>
            <a:noFill/>
          </p:spPr>
          <p:txBody>
            <a:bodyPr wrap="none" rtlCol="0">
              <a:spAutoFit/>
            </a:bodyPr>
            <a:lstStyle/>
            <a:p>
              <a:r>
                <a:rPr lang="en-US" dirty="0" smtClean="0"/>
                <a:t>Derivative</a:t>
              </a:r>
              <a:endParaRPr lang="en-US" dirty="0"/>
            </a:p>
          </p:txBody>
        </p:sp>
      </p:grpSp>
      <p:grpSp>
        <p:nvGrpSpPr>
          <p:cNvPr id="37" name="Group 36"/>
          <p:cNvGrpSpPr/>
          <p:nvPr/>
        </p:nvGrpSpPr>
        <p:grpSpPr>
          <a:xfrm>
            <a:off x="4649695" y="4161125"/>
            <a:ext cx="4002412" cy="2133601"/>
            <a:chOff x="4649695" y="4430063"/>
            <a:chExt cx="4002412" cy="2133601"/>
          </a:xfrm>
        </p:grpSpPr>
        <p:sp>
          <p:nvSpPr>
            <p:cNvPr id="30" name="TextBox 29"/>
            <p:cNvSpPr txBox="1"/>
            <p:nvPr/>
          </p:nvSpPr>
          <p:spPr>
            <a:xfrm>
              <a:off x="4649695" y="5127819"/>
              <a:ext cx="416099" cy="584776"/>
            </a:xfrm>
            <a:prstGeom prst="rect">
              <a:avLst/>
            </a:prstGeom>
            <a:noFill/>
          </p:spPr>
          <p:txBody>
            <a:bodyPr wrap="none" rtlCol="0">
              <a:spAutoFit/>
            </a:bodyPr>
            <a:lstStyle/>
            <a:p>
              <a:r>
                <a:rPr lang="en-US" sz="3200" dirty="0" smtClean="0"/>
                <a:t>=</a:t>
              </a:r>
              <a:endParaRPr lang="en-US" sz="3200" dirty="0"/>
            </a:p>
          </p:txBody>
        </p:sp>
        <p:pic>
          <p:nvPicPr>
            <p:cNvPr id="32" name="Picture 31"/>
            <p:cNvPicPr>
              <a:picLocks noChangeAspect="1"/>
            </p:cNvPicPr>
            <p:nvPr/>
          </p:nvPicPr>
          <p:blipFill>
            <a:blip r:embed="rId2"/>
            <a:srcRect l="94444"/>
            <a:stretch>
              <a:fillRect/>
            </a:stretch>
          </p:blipFill>
          <p:spPr>
            <a:xfrm>
              <a:off x="5725454" y="4430063"/>
              <a:ext cx="234949" cy="2133600"/>
            </a:xfrm>
            <a:prstGeom prst="rect">
              <a:avLst/>
            </a:prstGeom>
          </p:spPr>
        </p:pic>
        <p:pic>
          <p:nvPicPr>
            <p:cNvPr id="33" name="Picture 32"/>
            <p:cNvPicPr>
              <a:picLocks noChangeAspect="1"/>
            </p:cNvPicPr>
            <p:nvPr/>
          </p:nvPicPr>
          <p:blipFill>
            <a:blip r:embed="rId2"/>
            <a:srcRect l="23503" r="70562"/>
            <a:stretch>
              <a:fillRect/>
            </a:stretch>
          </p:blipFill>
          <p:spPr>
            <a:xfrm>
              <a:off x="5011271" y="4430064"/>
              <a:ext cx="251012" cy="2133600"/>
            </a:xfrm>
            <a:prstGeom prst="rect">
              <a:avLst/>
            </a:prstGeom>
          </p:spPr>
        </p:pic>
        <p:sp>
          <p:nvSpPr>
            <p:cNvPr id="34" name="TextBox 33"/>
            <p:cNvSpPr txBox="1"/>
            <p:nvPr/>
          </p:nvSpPr>
          <p:spPr>
            <a:xfrm>
              <a:off x="5112871" y="4560050"/>
              <a:ext cx="671879" cy="1938992"/>
            </a:xfrm>
            <a:prstGeom prst="rect">
              <a:avLst/>
            </a:prstGeom>
            <a:noFill/>
          </p:spPr>
          <p:txBody>
            <a:bodyPr wrap="none" rtlCol="0">
              <a:spAutoFit/>
            </a:bodyPr>
            <a:lstStyle/>
            <a:p>
              <a:r>
                <a:rPr lang="en-US" dirty="0" smtClean="0"/>
                <a:t>-0.2</a:t>
              </a:r>
            </a:p>
            <a:p>
              <a:r>
                <a:rPr lang="en-US" dirty="0" smtClean="0"/>
                <a:t>-0.2</a:t>
              </a:r>
            </a:p>
            <a:p>
              <a:r>
                <a:rPr lang="en-US" dirty="0" smtClean="0"/>
                <a:t> 0.8</a:t>
              </a:r>
            </a:p>
            <a:p>
              <a:r>
                <a:rPr lang="en-US" dirty="0" smtClean="0"/>
                <a:t> 0.8</a:t>
              </a:r>
            </a:p>
            <a:p>
              <a:r>
                <a:rPr lang="en-US" dirty="0" smtClean="0"/>
                <a:t>-1.2</a:t>
              </a:r>
              <a:endParaRPr lang="en-US" dirty="0"/>
            </a:p>
          </p:txBody>
        </p:sp>
        <p:sp>
          <p:nvSpPr>
            <p:cNvPr id="35" name="TextBox 34"/>
            <p:cNvSpPr txBox="1"/>
            <p:nvPr/>
          </p:nvSpPr>
          <p:spPr>
            <a:xfrm>
              <a:off x="5889812" y="5292165"/>
              <a:ext cx="2762295" cy="461665"/>
            </a:xfrm>
            <a:prstGeom prst="rect">
              <a:avLst/>
            </a:prstGeom>
            <a:noFill/>
          </p:spPr>
          <p:txBody>
            <a:bodyPr wrap="none" rtlCol="0">
              <a:spAutoFit/>
            </a:bodyPr>
            <a:lstStyle/>
            <a:p>
              <a:r>
                <a:rPr lang="en-US" dirty="0" smtClean="0"/>
                <a:t>Reconstruction input</a:t>
              </a:r>
              <a:endParaRPr lang="en-US" dirty="0"/>
            </a:p>
          </p:txBody>
        </p:sp>
      </p:grpSp>
      <p:sp>
        <p:nvSpPr>
          <p:cNvPr id="38" name="TextBox 37"/>
          <p:cNvSpPr txBox="1"/>
          <p:nvPr/>
        </p:nvSpPr>
        <p:spPr>
          <a:xfrm>
            <a:off x="6275294" y="5783747"/>
            <a:ext cx="1999666" cy="523220"/>
          </a:xfrm>
          <a:prstGeom prst="rect">
            <a:avLst/>
          </a:prstGeom>
          <a:noFill/>
          <a:ln w="12700" cap="flat" cmpd="sng" algn="ctr">
            <a:solidFill>
              <a:srgbClr val="FF0000"/>
            </a:solidFill>
            <a:prstDash val="solid"/>
            <a:round/>
            <a:headEnd type="none" w="med" len="med"/>
            <a:tailEnd type="none" w="med" len="med"/>
          </a:ln>
        </p:spPr>
        <p:txBody>
          <a:bodyPr wrap="none" rtlCol="0">
            <a:spAutoFit/>
          </a:bodyPr>
          <a:lstStyle/>
          <a:p>
            <a:r>
              <a:rPr lang="en-US" sz="2800" dirty="0" smtClean="0"/>
              <a:t>Did it work?</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8" grpId="0" animBg="1"/>
    </p:bld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dirty="0" smtClean="0">
                <a:ea typeface="ＭＳ Ｐゴシック" pitchFamily="-1" charset="-128"/>
                <a:cs typeface="ＭＳ Ｐゴシック" pitchFamily="-1" charset="-128"/>
              </a:rPr>
              <a:t>Reconstruction from 2D derivatives</a:t>
            </a:r>
          </a:p>
        </p:txBody>
      </p:sp>
      <p:grpSp>
        <p:nvGrpSpPr>
          <p:cNvPr id="25" name="Group 24"/>
          <p:cNvGrpSpPr/>
          <p:nvPr/>
        </p:nvGrpSpPr>
        <p:grpSpPr>
          <a:xfrm>
            <a:off x="2382931" y="2492374"/>
            <a:ext cx="3384363" cy="3019123"/>
            <a:chOff x="1665755" y="2432611"/>
            <a:chExt cx="1824038" cy="1627188"/>
          </a:xfrm>
        </p:grpSpPr>
        <p:sp>
          <p:nvSpPr>
            <p:cNvPr id="16" name="Rectangle 15"/>
            <p:cNvSpPr/>
            <p:nvPr/>
          </p:nvSpPr>
          <p:spPr>
            <a:xfrm>
              <a:off x="2338855" y="2445311"/>
              <a:ext cx="866775" cy="78581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17" name="Rectangle 16"/>
            <p:cNvSpPr/>
            <p:nvPr/>
          </p:nvSpPr>
          <p:spPr>
            <a:xfrm>
              <a:off x="2343618" y="3237474"/>
              <a:ext cx="868362" cy="785812"/>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95325" name="TextBox 18"/>
            <p:cNvSpPr txBox="1">
              <a:spLocks noChangeArrowheads="1"/>
            </p:cNvSpPr>
            <p:nvPr/>
          </p:nvSpPr>
          <p:spPr bwMode="auto">
            <a:xfrm>
              <a:off x="2532671" y="2731087"/>
              <a:ext cx="709613" cy="199055"/>
            </a:xfrm>
            <a:prstGeom prst="rect">
              <a:avLst/>
            </a:prstGeom>
            <a:noFill/>
            <a:ln w="9525">
              <a:noFill/>
              <a:miter lim="800000"/>
              <a:headEnd/>
              <a:tailEnd/>
            </a:ln>
          </p:spPr>
          <p:txBody>
            <a:bodyPr wrap="square">
              <a:prstTxWarp prst="textNoShape">
                <a:avLst/>
              </a:prstTxWarp>
              <a:spAutoFit/>
            </a:bodyPr>
            <a:lstStyle/>
            <a:p>
              <a:pPr defTabSz="457200"/>
              <a:r>
                <a:rPr lang="en-US" sz="1800" dirty="0">
                  <a:solidFill>
                    <a:prstClr val="black"/>
                  </a:solidFill>
                  <a:latin typeface="Arial" pitchFamily="-1" charset="0"/>
                  <a:ea typeface="ＭＳ Ｐゴシック" pitchFamily="-1" charset="-128"/>
                  <a:cs typeface="ＭＳ Ｐゴシック" pitchFamily="-1" charset="-128"/>
                </a:rPr>
                <a:t>[-1 1]</a:t>
              </a:r>
            </a:p>
          </p:txBody>
        </p:sp>
        <p:sp>
          <p:nvSpPr>
            <p:cNvPr id="95326" name="TextBox 19"/>
            <p:cNvSpPr txBox="1">
              <a:spLocks noChangeArrowheads="1"/>
            </p:cNvSpPr>
            <p:nvPr/>
          </p:nvSpPr>
          <p:spPr bwMode="auto">
            <a:xfrm>
              <a:off x="2526551" y="3495340"/>
              <a:ext cx="801688" cy="199055"/>
            </a:xfrm>
            <a:prstGeom prst="rect">
              <a:avLst/>
            </a:prstGeom>
            <a:noFill/>
            <a:ln w="9525">
              <a:noFill/>
              <a:miter lim="800000"/>
              <a:headEnd/>
              <a:tailEnd/>
            </a:ln>
          </p:spPr>
          <p:txBody>
            <a:bodyPr wrap="square">
              <a:prstTxWarp prst="textNoShape">
                <a:avLst/>
              </a:prstTxWarp>
              <a:spAutoFit/>
            </a:bodyPr>
            <a:lstStyle/>
            <a:p>
              <a:pPr defTabSz="457200"/>
              <a:r>
                <a:rPr lang="en-US" sz="1800" dirty="0">
                  <a:solidFill>
                    <a:prstClr val="black"/>
                  </a:solidFill>
                  <a:latin typeface="Arial" pitchFamily="-1" charset="0"/>
                  <a:ea typeface="ＭＳ Ｐゴシック" pitchFamily="-1" charset="-128"/>
                  <a:cs typeface="ＭＳ Ｐゴシック" pitchFamily="-1" charset="-128"/>
                </a:rPr>
                <a:t>[-1 1]</a:t>
              </a:r>
              <a:r>
                <a:rPr lang="en-US" sz="1800" baseline="30000" dirty="0">
                  <a:solidFill>
                    <a:prstClr val="black"/>
                  </a:solidFill>
                  <a:latin typeface="Arial" pitchFamily="-1" charset="0"/>
                  <a:ea typeface="ＭＳ Ｐゴシック" pitchFamily="-1" charset="-128"/>
                  <a:cs typeface="ＭＳ Ｐゴシック" pitchFamily="-1" charset="-128"/>
                </a:rPr>
                <a:t>T</a:t>
              </a:r>
            </a:p>
          </p:txBody>
        </p:sp>
        <p:sp>
          <p:nvSpPr>
            <p:cNvPr id="21" name="Rectangle 20"/>
            <p:cNvSpPr/>
            <p:nvPr/>
          </p:nvSpPr>
          <p:spPr>
            <a:xfrm>
              <a:off x="3432643" y="2435786"/>
              <a:ext cx="57150" cy="9207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r>
                <a:rPr lang="en-US" sz="1800">
                  <a:solidFill>
                    <a:srgbClr val="FFFFFF"/>
                  </a:solidFill>
                  <a:ea typeface="ＭＳ Ｐゴシック" pitchFamily="-1" charset="-128"/>
                  <a:cs typeface="ＭＳ Ｐゴシック" pitchFamily="-1" charset="-128"/>
                </a:rPr>
                <a:t>c</a:t>
              </a:r>
            </a:p>
          </p:txBody>
        </p:sp>
        <p:sp>
          <p:nvSpPr>
            <p:cNvPr id="22" name="Rectangle 21"/>
            <p:cNvSpPr/>
            <p:nvPr/>
          </p:nvSpPr>
          <p:spPr>
            <a:xfrm>
              <a:off x="1668930" y="3240649"/>
              <a:ext cx="66675" cy="8191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r>
                <a:rPr lang="en-US" sz="1800">
                  <a:solidFill>
                    <a:srgbClr val="FFFFFF"/>
                  </a:solidFill>
                  <a:ea typeface="ＭＳ Ｐゴシック" pitchFamily="-1" charset="-128"/>
                  <a:cs typeface="ＭＳ Ｐゴシック" pitchFamily="-1" charset="-128"/>
                </a:rPr>
                <a:t>c</a:t>
              </a:r>
            </a:p>
          </p:txBody>
        </p:sp>
        <p:sp>
          <p:nvSpPr>
            <p:cNvPr id="95329" name="TextBox 22"/>
            <p:cNvSpPr txBox="1">
              <a:spLocks noChangeArrowheads="1"/>
            </p:cNvSpPr>
            <p:nvPr/>
          </p:nvSpPr>
          <p:spPr bwMode="auto">
            <a:xfrm>
              <a:off x="1862605" y="2691374"/>
              <a:ext cx="319088" cy="199055"/>
            </a:xfrm>
            <a:prstGeom prst="rect">
              <a:avLst/>
            </a:prstGeom>
            <a:noFill/>
            <a:ln w="9525">
              <a:noFill/>
              <a:miter lim="800000"/>
              <a:headEnd/>
              <a:tailEnd/>
            </a:ln>
          </p:spPr>
          <p:txBody>
            <a:bodyPr wrap="squar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1665755" y="2432611"/>
              <a:ext cx="66675" cy="81915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r>
                <a:rPr lang="en-US" sz="1800">
                  <a:solidFill>
                    <a:srgbClr val="FFFFFF"/>
                  </a:solidFill>
                  <a:ea typeface="ＭＳ Ｐゴシック" pitchFamily="-1" charset="-128"/>
                  <a:cs typeface="ＭＳ Ｐゴシック" pitchFamily="-1" charset="-128"/>
                </a:rPr>
                <a:t>c</a:t>
              </a:r>
            </a:p>
          </p:txBody>
        </p:sp>
      </p:grpSp>
      <p:sp>
        <p:nvSpPr>
          <p:cNvPr id="23" name="TextBox 22"/>
          <p:cNvSpPr txBox="1"/>
          <p:nvPr/>
        </p:nvSpPr>
        <p:spPr>
          <a:xfrm>
            <a:off x="657411" y="1494117"/>
            <a:ext cx="6629038" cy="461665"/>
          </a:xfrm>
          <a:prstGeom prst="rect">
            <a:avLst/>
          </a:prstGeom>
          <a:noFill/>
        </p:spPr>
        <p:txBody>
          <a:bodyPr wrap="none" rtlCol="0">
            <a:spAutoFit/>
          </a:bodyPr>
          <a:lstStyle/>
          <a:p>
            <a:r>
              <a:rPr lang="en-US" dirty="0" smtClean="0"/>
              <a:t>In 2D, we have multiple derivatives (along </a:t>
            </a:r>
            <a:r>
              <a:rPr lang="en-US" i="1" dirty="0" err="1" smtClean="0"/>
              <a:t>n</a:t>
            </a:r>
            <a:r>
              <a:rPr lang="en-US" dirty="0" smtClean="0"/>
              <a:t> and </a:t>
            </a:r>
            <a:r>
              <a:rPr lang="en-US" i="1" dirty="0" err="1" smtClean="0"/>
              <a:t>m</a:t>
            </a:r>
            <a:r>
              <a:rPr lang="en-US" dirty="0" smtClean="0"/>
              <a:t>)</a:t>
            </a:r>
            <a:endParaRPr lang="en-US" dirty="0"/>
          </a:p>
        </p:txBody>
      </p:sp>
      <p:sp>
        <p:nvSpPr>
          <p:cNvPr id="26" name="TextBox 25"/>
          <p:cNvSpPr txBox="1"/>
          <p:nvPr/>
        </p:nvSpPr>
        <p:spPr>
          <a:xfrm>
            <a:off x="866588" y="6096000"/>
            <a:ext cx="6941073" cy="461665"/>
          </a:xfrm>
          <a:prstGeom prst="rect">
            <a:avLst/>
          </a:prstGeom>
          <a:noFill/>
        </p:spPr>
        <p:txBody>
          <a:bodyPr wrap="none" rtlCol="0">
            <a:spAutoFit/>
          </a:bodyPr>
          <a:lstStyle/>
          <a:p>
            <a:r>
              <a:rPr lang="en-US" dirty="0" smtClean="0"/>
              <a:t>and we compute the pseudo-inverse of the full matrix.</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dirty="0" smtClean="0">
                <a:ea typeface="ＭＳ Ｐゴシック" pitchFamily="-1" charset="-128"/>
                <a:cs typeface="ＭＳ Ｐゴシック" pitchFamily="-1" charset="-128"/>
              </a:rPr>
              <a:t>Reconstruction from 2D derivatives</a:t>
            </a:r>
          </a:p>
        </p:txBody>
      </p:sp>
      <p:pic>
        <p:nvPicPr>
          <p:cNvPr id="4" name="Picture 3"/>
          <p:cNvPicPr>
            <a:picLocks noChangeAspect="1"/>
          </p:cNvPicPr>
          <p:nvPr/>
        </p:nvPicPr>
        <p:blipFill>
          <a:blip r:embed="rId2"/>
          <a:srcRect l="62505" t="7327" r="15022" b="58311"/>
          <a:stretch>
            <a:fillRect/>
          </a:stretch>
        </p:blipFill>
        <p:spPr bwMode="auto">
          <a:xfrm>
            <a:off x="6230938" y="2535238"/>
            <a:ext cx="2039937" cy="2044700"/>
          </a:xfrm>
          <a:prstGeom prst="rect">
            <a:avLst/>
          </a:prstGeom>
          <a:noFill/>
          <a:ln w="9525">
            <a:noFill/>
            <a:miter lim="800000"/>
            <a:headEnd/>
            <a:tailEnd/>
          </a:ln>
        </p:spPr>
      </p:pic>
      <p:pic>
        <p:nvPicPr>
          <p:cNvPr id="5" name="Picture 4"/>
          <p:cNvPicPr>
            <a:picLocks noChangeAspect="1"/>
          </p:cNvPicPr>
          <p:nvPr/>
        </p:nvPicPr>
        <p:blipFill>
          <a:blip r:embed="rId2"/>
          <a:srcRect l="62575" t="55132" r="15022" b="10973"/>
          <a:stretch>
            <a:fillRect/>
          </a:stretch>
        </p:blipFill>
        <p:spPr bwMode="auto">
          <a:xfrm>
            <a:off x="3359431" y="3802063"/>
            <a:ext cx="2033587" cy="2017712"/>
          </a:xfrm>
          <a:prstGeom prst="rect">
            <a:avLst/>
          </a:prstGeom>
          <a:noFill/>
          <a:ln w="9525">
            <a:noFill/>
            <a:miter lim="800000"/>
            <a:headEnd/>
            <a:tailEnd/>
          </a:ln>
        </p:spPr>
      </p:pic>
      <p:pic>
        <p:nvPicPr>
          <p:cNvPr id="96261" name="Picture 5"/>
          <p:cNvPicPr>
            <a:picLocks noChangeAspect="1"/>
          </p:cNvPicPr>
          <p:nvPr/>
        </p:nvPicPr>
        <p:blipFill>
          <a:blip r:embed="rId2"/>
          <a:srcRect l="18465" t="7327" r="59027" b="58311"/>
          <a:stretch>
            <a:fillRect/>
          </a:stretch>
        </p:blipFill>
        <p:spPr bwMode="auto">
          <a:xfrm>
            <a:off x="361950" y="2663825"/>
            <a:ext cx="2043113" cy="2044700"/>
          </a:xfrm>
          <a:prstGeom prst="rect">
            <a:avLst/>
          </a:prstGeom>
          <a:noFill/>
          <a:ln w="9525">
            <a:noFill/>
            <a:miter lim="800000"/>
            <a:headEnd/>
            <a:tailEnd/>
          </a:ln>
        </p:spPr>
      </p:pic>
      <p:pic>
        <p:nvPicPr>
          <p:cNvPr id="7" name="Picture 6"/>
          <p:cNvPicPr>
            <a:picLocks noChangeAspect="1"/>
          </p:cNvPicPr>
          <p:nvPr/>
        </p:nvPicPr>
        <p:blipFill>
          <a:blip r:embed="rId2"/>
          <a:srcRect l="18465" t="55132" r="59045" b="10973"/>
          <a:stretch>
            <a:fillRect/>
          </a:stretch>
        </p:blipFill>
        <p:spPr bwMode="auto">
          <a:xfrm>
            <a:off x="3324225" y="1446213"/>
            <a:ext cx="2041525" cy="2017712"/>
          </a:xfrm>
          <a:prstGeom prst="rect">
            <a:avLst/>
          </a:prstGeom>
          <a:noFill/>
          <a:ln w="9525">
            <a:noFill/>
            <a:miter lim="800000"/>
            <a:headEnd/>
            <a:tailEnd/>
          </a:ln>
        </p:spPr>
      </p:pic>
      <p:cxnSp>
        <p:nvCxnSpPr>
          <p:cNvPr id="9" name="Straight Arrow Connector 8"/>
          <p:cNvCxnSpPr/>
          <p:nvPr/>
        </p:nvCxnSpPr>
        <p:spPr>
          <a:xfrm flipV="1">
            <a:off x="2555875" y="2857500"/>
            <a:ext cx="531813"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87625" y="4103688"/>
            <a:ext cx="595313"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6265" name="TextBox 11"/>
          <p:cNvSpPr txBox="1">
            <a:spLocks noChangeArrowheads="1"/>
          </p:cNvSpPr>
          <p:nvPr/>
        </p:nvSpPr>
        <p:spPr bwMode="auto">
          <a:xfrm>
            <a:off x="2524125" y="2428875"/>
            <a:ext cx="711200"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p>
        </p:txBody>
      </p:sp>
      <p:sp>
        <p:nvSpPr>
          <p:cNvPr id="96266" name="TextBox 12"/>
          <p:cNvSpPr txBox="1">
            <a:spLocks noChangeArrowheads="1"/>
          </p:cNvSpPr>
          <p:nvPr/>
        </p:nvSpPr>
        <p:spPr bwMode="auto">
          <a:xfrm>
            <a:off x="2573338" y="3668713"/>
            <a:ext cx="801687" cy="369887"/>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r>
              <a:rPr lang="en-US" sz="1800" baseline="30000">
                <a:solidFill>
                  <a:prstClr val="black"/>
                </a:solidFill>
                <a:latin typeface="Arial" pitchFamily="-1" charset="0"/>
                <a:ea typeface="ＭＳ Ｐゴシック" pitchFamily="-1" charset="-128"/>
                <a:cs typeface="ＭＳ Ｐゴシック" pitchFamily="-1" charset="-128"/>
              </a:rPr>
              <a:t>T</a:t>
            </a:r>
          </a:p>
        </p:txBody>
      </p:sp>
      <p:cxnSp>
        <p:nvCxnSpPr>
          <p:cNvPr id="14" name="Straight Arrow Connector 13"/>
          <p:cNvCxnSpPr/>
          <p:nvPr/>
        </p:nvCxnSpPr>
        <p:spPr>
          <a:xfrm>
            <a:off x="5478463" y="2708275"/>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565775" y="4248150"/>
            <a:ext cx="531813"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ea typeface="ＭＳ Ｐゴシック" pitchFamily="-1" charset="-128"/>
                <a:cs typeface="ＭＳ Ｐゴシック" pitchFamily="-1" charset="-128"/>
              </a:rPr>
              <a:t>Editing the edge image</a:t>
            </a:r>
          </a:p>
        </p:txBody>
      </p:sp>
      <p:pic>
        <p:nvPicPr>
          <p:cNvPr id="97283" name="Picture 4"/>
          <p:cNvPicPr>
            <a:picLocks noChangeAspect="1"/>
          </p:cNvPicPr>
          <p:nvPr/>
        </p:nvPicPr>
        <p:blipFill>
          <a:blip r:embed="rId2"/>
          <a:srcRect l="62575" t="55132" r="15022" b="10973"/>
          <a:stretch>
            <a:fillRect/>
          </a:stretch>
        </p:blipFill>
        <p:spPr bwMode="auto">
          <a:xfrm>
            <a:off x="2590800" y="3786188"/>
            <a:ext cx="2032000" cy="2017712"/>
          </a:xfrm>
          <a:prstGeom prst="rect">
            <a:avLst/>
          </a:prstGeom>
          <a:noFill/>
          <a:ln w="9525">
            <a:noFill/>
            <a:miter lim="800000"/>
            <a:headEnd/>
            <a:tailEnd/>
          </a:ln>
        </p:spPr>
      </p:pic>
      <p:pic>
        <p:nvPicPr>
          <p:cNvPr id="97284" name="Picture 6"/>
          <p:cNvPicPr>
            <a:picLocks noChangeAspect="1"/>
          </p:cNvPicPr>
          <p:nvPr/>
        </p:nvPicPr>
        <p:blipFill>
          <a:blip r:embed="rId2"/>
          <a:srcRect l="18465" t="55132" r="59045" b="10973"/>
          <a:stretch>
            <a:fillRect/>
          </a:stretch>
        </p:blipFill>
        <p:spPr bwMode="auto">
          <a:xfrm>
            <a:off x="2581275" y="1430338"/>
            <a:ext cx="2041525" cy="2017712"/>
          </a:xfrm>
          <a:prstGeom prst="rect">
            <a:avLst/>
          </a:prstGeom>
          <a:noFill/>
          <a:ln w="9525">
            <a:noFill/>
            <a:miter lim="800000"/>
            <a:headEnd/>
            <a:tailEnd/>
          </a:ln>
        </p:spPr>
      </p:pic>
      <p:cxnSp>
        <p:nvCxnSpPr>
          <p:cNvPr id="9" name="Straight Arrow Connector 8"/>
          <p:cNvCxnSpPr/>
          <p:nvPr/>
        </p:nvCxnSpPr>
        <p:spPr>
          <a:xfrm flipV="1">
            <a:off x="2058988" y="2889250"/>
            <a:ext cx="531812"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011363" y="4135438"/>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7287" name="TextBox 11"/>
          <p:cNvSpPr txBox="1">
            <a:spLocks noChangeArrowheads="1"/>
          </p:cNvSpPr>
          <p:nvPr/>
        </p:nvSpPr>
        <p:spPr bwMode="auto">
          <a:xfrm>
            <a:off x="1860550" y="2286000"/>
            <a:ext cx="709613"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p>
        </p:txBody>
      </p:sp>
      <p:sp>
        <p:nvSpPr>
          <p:cNvPr id="97288" name="TextBox 12"/>
          <p:cNvSpPr txBox="1">
            <a:spLocks noChangeArrowheads="1"/>
          </p:cNvSpPr>
          <p:nvPr/>
        </p:nvSpPr>
        <p:spPr bwMode="auto">
          <a:xfrm>
            <a:off x="1878013" y="4724400"/>
            <a:ext cx="801687"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r>
              <a:rPr lang="en-US" sz="1800" baseline="30000">
                <a:solidFill>
                  <a:prstClr val="black"/>
                </a:solidFill>
                <a:latin typeface="Arial" pitchFamily="-1" charset="0"/>
                <a:ea typeface="ＭＳ Ｐゴシック" pitchFamily="-1" charset="-128"/>
                <a:cs typeface="ＭＳ Ｐゴシック" pitchFamily="-1" charset="-128"/>
              </a:rPr>
              <a:t>T</a:t>
            </a:r>
          </a:p>
        </p:txBody>
      </p:sp>
      <p:cxnSp>
        <p:nvCxnSpPr>
          <p:cNvPr id="14" name="Straight Arrow Connector 13"/>
          <p:cNvCxnSpPr/>
          <p:nvPr/>
        </p:nvCxnSpPr>
        <p:spPr>
          <a:xfrm>
            <a:off x="6759575" y="2613025"/>
            <a:ext cx="354013" cy="2397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837363" y="4452938"/>
            <a:ext cx="268287" cy="241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7291" name="Picture 5"/>
          <p:cNvPicPr>
            <a:picLocks noChangeAspect="1"/>
          </p:cNvPicPr>
          <p:nvPr/>
        </p:nvPicPr>
        <p:blipFill>
          <a:blip r:embed="rId2"/>
          <a:srcRect l="18465" t="7327" r="59027" b="58311"/>
          <a:stretch>
            <a:fillRect/>
          </a:stretch>
        </p:blipFill>
        <p:spPr bwMode="auto">
          <a:xfrm>
            <a:off x="0" y="2655888"/>
            <a:ext cx="2043113" cy="2044700"/>
          </a:xfrm>
          <a:prstGeom prst="rect">
            <a:avLst/>
          </a:prstGeom>
          <a:noFill/>
          <a:ln w="9525">
            <a:noFill/>
            <a:miter lim="800000"/>
            <a:headEnd/>
            <a:tailEnd/>
          </a:ln>
        </p:spPr>
      </p:pic>
      <p:pic>
        <p:nvPicPr>
          <p:cNvPr id="16" name="Picture 15"/>
          <p:cNvPicPr>
            <a:picLocks noChangeAspect="1"/>
          </p:cNvPicPr>
          <p:nvPr/>
        </p:nvPicPr>
        <p:blipFill>
          <a:blip r:embed="rId3"/>
          <a:srcRect l="61104" t="7701" r="13651" b="58372"/>
          <a:stretch>
            <a:fillRect/>
          </a:stretch>
        </p:blipFill>
        <p:spPr bwMode="auto">
          <a:xfrm>
            <a:off x="7142163" y="2652713"/>
            <a:ext cx="2001837" cy="1976437"/>
          </a:xfrm>
          <a:prstGeom prst="rect">
            <a:avLst/>
          </a:prstGeom>
          <a:noFill/>
          <a:ln w="9525">
            <a:noFill/>
            <a:miter lim="800000"/>
            <a:headEnd/>
            <a:tailEnd/>
          </a:ln>
        </p:spPr>
      </p:pic>
      <p:grpSp>
        <p:nvGrpSpPr>
          <p:cNvPr id="2" name="Group 24"/>
          <p:cNvGrpSpPr>
            <a:grpSpLocks/>
          </p:cNvGrpSpPr>
          <p:nvPr/>
        </p:nvGrpSpPr>
        <p:grpSpPr bwMode="auto">
          <a:xfrm>
            <a:off x="4749800" y="1438275"/>
            <a:ext cx="2033588" cy="4340225"/>
            <a:chOff x="4750021" y="1438401"/>
            <a:chExt cx="2033879" cy="4340564"/>
          </a:xfrm>
        </p:grpSpPr>
        <p:pic>
          <p:nvPicPr>
            <p:cNvPr id="97297" name="Picture 16"/>
            <p:cNvPicPr>
              <a:picLocks noChangeAspect="1"/>
            </p:cNvPicPr>
            <p:nvPr/>
          </p:nvPicPr>
          <p:blipFill>
            <a:blip r:embed="rId3"/>
            <a:srcRect l="61412" t="55011" r="13544" b="10924"/>
            <a:stretch>
              <a:fillRect/>
            </a:stretch>
          </p:blipFill>
          <p:spPr bwMode="auto">
            <a:xfrm>
              <a:off x="4798565" y="3793702"/>
              <a:ext cx="1985335" cy="1985263"/>
            </a:xfrm>
            <a:prstGeom prst="rect">
              <a:avLst/>
            </a:prstGeom>
            <a:noFill/>
            <a:ln w="9525">
              <a:noFill/>
              <a:miter lim="800000"/>
              <a:headEnd/>
              <a:tailEnd/>
            </a:ln>
          </p:spPr>
        </p:pic>
        <p:pic>
          <p:nvPicPr>
            <p:cNvPr id="97298" name="Picture 17"/>
            <p:cNvPicPr>
              <a:picLocks noChangeAspect="1"/>
            </p:cNvPicPr>
            <p:nvPr/>
          </p:nvPicPr>
          <p:blipFill>
            <a:blip r:embed="rId3"/>
            <a:srcRect l="17104" t="55011" r="57645" b="10924"/>
            <a:stretch>
              <a:fillRect/>
            </a:stretch>
          </p:blipFill>
          <p:spPr bwMode="auto">
            <a:xfrm>
              <a:off x="4750021" y="1438401"/>
              <a:ext cx="2001729" cy="1985263"/>
            </a:xfrm>
            <a:prstGeom prst="rect">
              <a:avLst/>
            </a:prstGeom>
            <a:noFill/>
            <a:ln w="9525">
              <a:noFill/>
              <a:miter lim="800000"/>
              <a:headEnd/>
              <a:tailEnd/>
            </a:ln>
          </p:spPr>
        </p:pic>
      </p:grpSp>
      <p:sp>
        <p:nvSpPr>
          <p:cNvPr id="20" name="Freeform 19"/>
          <p:cNvSpPr/>
          <p:nvPr/>
        </p:nvSpPr>
        <p:spPr>
          <a:xfrm>
            <a:off x="1028700" y="2973388"/>
            <a:ext cx="201613"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defTabSz="457200"/>
            <a:endParaRPr lang="en-US" sz="1800">
              <a:solidFill>
                <a:prstClr val="black"/>
              </a:solidFill>
              <a:ea typeface="ＭＳ Ｐゴシック" pitchFamily="-1" charset="-128"/>
              <a:cs typeface="ＭＳ Ｐゴシック" pitchFamily="-1" charset="-128"/>
            </a:endParaRPr>
          </a:p>
        </p:txBody>
      </p:sp>
      <p:sp>
        <p:nvSpPr>
          <p:cNvPr id="21" name="Freeform 20"/>
          <p:cNvSpPr/>
          <p:nvPr/>
        </p:nvSpPr>
        <p:spPr>
          <a:xfrm>
            <a:off x="3592513" y="1719263"/>
            <a:ext cx="201612"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defTabSz="457200"/>
            <a:endParaRPr lang="en-US" sz="1800">
              <a:solidFill>
                <a:prstClr val="black"/>
              </a:solidFill>
              <a:ea typeface="ＭＳ Ｐゴシック" pitchFamily="-1" charset="-128"/>
              <a:cs typeface="ＭＳ Ｐゴシック" pitchFamily="-1" charset="-128"/>
            </a:endParaRPr>
          </a:p>
        </p:txBody>
      </p:sp>
      <p:sp>
        <p:nvSpPr>
          <p:cNvPr id="22" name="Freeform 21"/>
          <p:cNvSpPr/>
          <p:nvPr/>
        </p:nvSpPr>
        <p:spPr>
          <a:xfrm>
            <a:off x="3592513" y="4065588"/>
            <a:ext cx="200025"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defTabSz="457200"/>
            <a:endParaRPr lang="en-US" sz="1800">
              <a:solidFill>
                <a:prstClr val="black"/>
              </a:solidFill>
              <a:ea typeface="ＭＳ Ｐゴシック" pitchFamily="-1" charset="-128"/>
              <a:cs typeface="ＭＳ Ｐゴシック" pitchFamily="-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ea typeface="ＭＳ Ｐゴシック" pitchFamily="-1" charset="-128"/>
                <a:cs typeface="ＭＳ Ｐゴシック" pitchFamily="-1" charset="-128"/>
              </a:rPr>
              <a:t>Thresholding edges</a:t>
            </a:r>
          </a:p>
        </p:txBody>
      </p:sp>
      <p:pic>
        <p:nvPicPr>
          <p:cNvPr id="4" name="Picture 3"/>
          <p:cNvPicPr>
            <a:picLocks noChangeAspect="1"/>
          </p:cNvPicPr>
          <p:nvPr/>
        </p:nvPicPr>
        <p:blipFill>
          <a:blip r:embed="rId2"/>
          <a:srcRect l="57080" t="20003" r="9489" b="23486"/>
          <a:stretch>
            <a:fillRect/>
          </a:stretch>
        </p:blipFill>
        <p:spPr bwMode="auto">
          <a:xfrm>
            <a:off x="4505325" y="1047750"/>
            <a:ext cx="2709863" cy="2722563"/>
          </a:xfrm>
          <a:prstGeom prst="rect">
            <a:avLst/>
          </a:prstGeom>
          <a:noFill/>
          <a:ln w="9525">
            <a:noFill/>
            <a:miter lim="800000"/>
            <a:headEnd/>
            <a:tailEnd/>
          </a:ln>
        </p:spPr>
      </p:pic>
      <p:pic>
        <p:nvPicPr>
          <p:cNvPr id="5" name="Picture 4"/>
          <p:cNvPicPr>
            <a:picLocks noChangeAspect="1"/>
          </p:cNvPicPr>
          <p:nvPr/>
        </p:nvPicPr>
        <p:blipFill>
          <a:blip r:embed="rId3"/>
          <a:srcRect l="57156" t="20250" r="9566" b="23593"/>
          <a:stretch>
            <a:fillRect/>
          </a:stretch>
        </p:blipFill>
        <p:spPr bwMode="auto">
          <a:xfrm>
            <a:off x="1539875" y="3895725"/>
            <a:ext cx="2698750" cy="2716213"/>
          </a:xfrm>
          <a:prstGeom prst="rect">
            <a:avLst/>
          </a:prstGeom>
          <a:noFill/>
          <a:ln w="9525">
            <a:noFill/>
            <a:miter lim="800000"/>
            <a:headEnd/>
            <a:tailEnd/>
          </a:ln>
        </p:spPr>
      </p:pic>
      <p:pic>
        <p:nvPicPr>
          <p:cNvPr id="6" name="Picture 5"/>
          <p:cNvPicPr>
            <a:picLocks noChangeAspect="1"/>
          </p:cNvPicPr>
          <p:nvPr/>
        </p:nvPicPr>
        <p:blipFill>
          <a:blip r:embed="rId4"/>
          <a:srcRect l="57021" t="20505" r="9697" b="23720"/>
          <a:stretch>
            <a:fillRect/>
          </a:stretch>
        </p:blipFill>
        <p:spPr bwMode="auto">
          <a:xfrm>
            <a:off x="4503738" y="3914775"/>
            <a:ext cx="2692400" cy="2697163"/>
          </a:xfrm>
          <a:prstGeom prst="rect">
            <a:avLst/>
          </a:prstGeom>
          <a:noFill/>
          <a:ln w="9525">
            <a:noFill/>
            <a:miter lim="800000"/>
            <a:headEnd/>
            <a:tailEnd/>
          </a:ln>
        </p:spPr>
      </p:pic>
      <p:pic>
        <p:nvPicPr>
          <p:cNvPr id="98310" name="Picture 6"/>
          <p:cNvPicPr>
            <a:picLocks noChangeAspect="1"/>
          </p:cNvPicPr>
          <p:nvPr/>
        </p:nvPicPr>
        <p:blipFill>
          <a:blip r:embed="rId5"/>
          <a:srcRect l="18465" t="7327" r="59027" b="58311"/>
          <a:stretch>
            <a:fillRect/>
          </a:stretch>
        </p:blipFill>
        <p:spPr bwMode="auto">
          <a:xfrm>
            <a:off x="1524000" y="1044575"/>
            <a:ext cx="2714625" cy="271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derivatives</a:t>
            </a:r>
            <a:endParaRPr lang="en-US" dirty="0"/>
          </a:p>
        </p:txBody>
      </p:sp>
      <p:sp>
        <p:nvSpPr>
          <p:cNvPr id="4" name="TextBox 3"/>
          <p:cNvSpPr txBox="1"/>
          <p:nvPr/>
        </p:nvSpPr>
        <p:spPr>
          <a:xfrm>
            <a:off x="287959" y="972461"/>
            <a:ext cx="8756123" cy="461665"/>
          </a:xfrm>
          <a:prstGeom prst="rect">
            <a:avLst/>
          </a:prstGeom>
          <a:noFill/>
        </p:spPr>
        <p:txBody>
          <a:bodyPr wrap="none" rtlCol="0">
            <a:spAutoFit/>
          </a:bodyPr>
          <a:lstStyle/>
          <a:p>
            <a:r>
              <a:rPr lang="en-US" dirty="0" smtClean="0"/>
              <a:t>There are several ways in which 2D derivatives can be approximated.</a:t>
            </a:r>
            <a:endParaRPr lang="en-US" dirty="0"/>
          </a:p>
        </p:txBody>
      </p:sp>
      <p:pic>
        <p:nvPicPr>
          <p:cNvPr id="5" name="Picture 4"/>
          <p:cNvPicPr>
            <a:picLocks noChangeAspect="1"/>
          </p:cNvPicPr>
          <p:nvPr/>
        </p:nvPicPr>
        <p:blipFill>
          <a:blip r:embed="rId2"/>
          <a:stretch>
            <a:fillRect/>
          </a:stretch>
        </p:blipFill>
        <p:spPr>
          <a:xfrm>
            <a:off x="3200388" y="1853550"/>
            <a:ext cx="2211330" cy="1355063"/>
          </a:xfrm>
          <a:prstGeom prst="rect">
            <a:avLst/>
          </a:prstGeom>
        </p:spPr>
      </p:pic>
      <p:sp>
        <p:nvSpPr>
          <p:cNvPr id="6" name="Rectangle 5"/>
          <p:cNvSpPr/>
          <p:nvPr/>
        </p:nvSpPr>
        <p:spPr>
          <a:xfrm>
            <a:off x="312657" y="3732090"/>
            <a:ext cx="3090810" cy="461665"/>
          </a:xfrm>
          <a:prstGeom prst="rect">
            <a:avLst/>
          </a:prstGeom>
        </p:spPr>
        <p:txBody>
          <a:bodyPr wrap="none">
            <a:spAutoFit/>
          </a:bodyPr>
          <a:lstStyle/>
          <a:p>
            <a:r>
              <a:rPr lang="en-US" dirty="0" smtClean="0"/>
              <a:t> Robert-Cross operator:</a:t>
            </a:r>
            <a:endParaRPr lang="en-US" dirty="0"/>
          </a:p>
        </p:txBody>
      </p:sp>
      <p:pic>
        <p:nvPicPr>
          <p:cNvPr id="7" name="Picture 6"/>
          <p:cNvPicPr>
            <a:picLocks noChangeAspect="1"/>
          </p:cNvPicPr>
          <p:nvPr/>
        </p:nvPicPr>
        <p:blipFill>
          <a:blip r:embed="rId3"/>
          <a:stretch>
            <a:fillRect/>
          </a:stretch>
        </p:blipFill>
        <p:spPr>
          <a:xfrm>
            <a:off x="2989106" y="4378902"/>
            <a:ext cx="2552493" cy="1280544"/>
          </a:xfrm>
          <a:prstGeom prst="rect">
            <a:avLst/>
          </a:prstGeom>
        </p:spPr>
      </p:pic>
      <p:sp>
        <p:nvSpPr>
          <p:cNvPr id="8" name="Rectangle 7"/>
          <p:cNvSpPr/>
          <p:nvPr/>
        </p:nvSpPr>
        <p:spPr>
          <a:xfrm>
            <a:off x="479486" y="6207768"/>
            <a:ext cx="2505363" cy="461665"/>
          </a:xfrm>
          <a:prstGeom prst="rect">
            <a:avLst/>
          </a:prstGeom>
        </p:spPr>
        <p:txBody>
          <a:bodyPr wrap="none">
            <a:spAutoFit/>
          </a:bodyPr>
          <a:lstStyle/>
          <a:p>
            <a:r>
              <a:rPr lang="en-US" dirty="0" smtClean="0"/>
              <a:t>And many more… </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with image derivatives</a:t>
            </a:r>
            <a:endParaRPr lang="en-US" dirty="0"/>
          </a:p>
        </p:txBody>
      </p:sp>
      <p:sp>
        <p:nvSpPr>
          <p:cNvPr id="3" name="Content Placeholder 2"/>
          <p:cNvSpPr>
            <a:spLocks noGrp="1"/>
          </p:cNvSpPr>
          <p:nvPr>
            <p:ph idx="1"/>
          </p:nvPr>
        </p:nvSpPr>
        <p:spPr/>
        <p:txBody>
          <a:bodyPr/>
          <a:lstStyle/>
          <a:p>
            <a:r>
              <a:rPr lang="en-US" dirty="0" smtClean="0"/>
              <a:t>Derivatives are sensitive to noise</a:t>
            </a:r>
          </a:p>
          <a:p>
            <a:endParaRPr lang="en-US" dirty="0" smtClean="0"/>
          </a:p>
          <a:p>
            <a:r>
              <a:rPr lang="en-US" dirty="0" smtClean="0"/>
              <a:t>If we consider continuous image derivatives, they might not be define in some regions (e.g., object boundaries, …)</a:t>
            </a:r>
            <a:endParaRPr lang="en-US" dirty="0"/>
          </a:p>
        </p:txBody>
      </p:sp>
      <p:sp>
        <p:nvSpPr>
          <p:cNvPr id="4" name="Freeform 3"/>
          <p:cNvSpPr/>
          <p:nvPr/>
        </p:nvSpPr>
        <p:spPr>
          <a:xfrm>
            <a:off x="2665401" y="4159113"/>
            <a:ext cx="3070095" cy="837405"/>
          </a:xfrm>
          <a:custGeom>
            <a:avLst/>
            <a:gdLst>
              <a:gd name="connsiteX0" fmla="*/ 0 w 3070095"/>
              <a:gd name="connsiteY0" fmla="*/ 0 h 837405"/>
              <a:gd name="connsiteX1" fmla="*/ 1186173 w 3070095"/>
              <a:gd name="connsiteY1" fmla="*/ 0 h 837405"/>
              <a:gd name="connsiteX2" fmla="*/ 1186173 w 3070095"/>
              <a:gd name="connsiteY2" fmla="*/ 837405 h 837405"/>
              <a:gd name="connsiteX3" fmla="*/ 3070095 w 3070095"/>
              <a:gd name="connsiteY3" fmla="*/ 837405 h 837405"/>
            </a:gdLst>
            <a:ahLst/>
            <a:cxnLst>
              <a:cxn ang="0">
                <a:pos x="connsiteX0" y="connsiteY0"/>
              </a:cxn>
              <a:cxn ang="0">
                <a:pos x="connsiteX1" y="connsiteY1"/>
              </a:cxn>
              <a:cxn ang="0">
                <a:pos x="connsiteX2" y="connsiteY2"/>
              </a:cxn>
              <a:cxn ang="0">
                <a:pos x="connsiteX3" y="connsiteY3"/>
              </a:cxn>
            </a:cxnLst>
            <a:rect l="l" t="t" r="r" b="b"/>
            <a:pathLst>
              <a:path w="3070095" h="837405">
                <a:moveTo>
                  <a:pt x="0" y="0"/>
                </a:moveTo>
                <a:lnTo>
                  <a:pt x="1186173" y="0"/>
                </a:lnTo>
                <a:lnTo>
                  <a:pt x="1186173" y="837405"/>
                </a:lnTo>
                <a:lnTo>
                  <a:pt x="3070095" y="83740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Derivatives</a:t>
            </a:r>
            <a:endParaRPr lang="en-US" dirty="0"/>
          </a:p>
        </p:txBody>
      </p:sp>
      <p:pic>
        <p:nvPicPr>
          <p:cNvPr id="5" name="Picture 4"/>
          <p:cNvPicPr>
            <a:picLocks noChangeAspect="1"/>
          </p:cNvPicPr>
          <p:nvPr/>
        </p:nvPicPr>
        <p:blipFill>
          <a:blip r:embed="rId2"/>
          <a:stretch>
            <a:fillRect/>
          </a:stretch>
        </p:blipFill>
        <p:spPr>
          <a:xfrm>
            <a:off x="1440632" y="5249516"/>
            <a:ext cx="5645110" cy="1081584"/>
          </a:xfrm>
          <a:prstGeom prst="rect">
            <a:avLst/>
          </a:prstGeom>
        </p:spPr>
      </p:pic>
      <p:pic>
        <p:nvPicPr>
          <p:cNvPr id="6" name="Picture 5"/>
          <p:cNvPicPr>
            <a:picLocks noChangeAspect="1"/>
          </p:cNvPicPr>
          <p:nvPr/>
        </p:nvPicPr>
        <p:blipFill>
          <a:blip r:embed="rId2"/>
          <a:srcRect r="76879"/>
          <a:stretch>
            <a:fillRect/>
          </a:stretch>
        </p:blipFill>
        <p:spPr>
          <a:xfrm>
            <a:off x="485637" y="1540770"/>
            <a:ext cx="1230826" cy="1019935"/>
          </a:xfrm>
          <a:prstGeom prst="rect">
            <a:avLst/>
          </a:prstGeom>
        </p:spPr>
      </p:pic>
      <p:sp>
        <p:nvSpPr>
          <p:cNvPr id="7" name="TextBox 6"/>
          <p:cNvSpPr txBox="1"/>
          <p:nvPr/>
        </p:nvSpPr>
        <p:spPr>
          <a:xfrm>
            <a:off x="404694" y="990929"/>
            <a:ext cx="5390268" cy="461665"/>
          </a:xfrm>
          <a:prstGeom prst="rect">
            <a:avLst/>
          </a:prstGeom>
          <a:noFill/>
        </p:spPr>
        <p:txBody>
          <a:bodyPr wrap="none" rtlCol="0">
            <a:spAutoFit/>
          </a:bodyPr>
          <a:lstStyle/>
          <a:p>
            <a:r>
              <a:rPr lang="en-US" dirty="0" smtClean="0"/>
              <a:t>We want to compute the image derivative:</a:t>
            </a:r>
            <a:endParaRPr lang="en-US" dirty="0"/>
          </a:p>
        </p:txBody>
      </p:sp>
      <p:sp>
        <p:nvSpPr>
          <p:cNvPr id="8" name="TextBox 7"/>
          <p:cNvSpPr txBox="1"/>
          <p:nvPr/>
        </p:nvSpPr>
        <p:spPr>
          <a:xfrm>
            <a:off x="403589" y="2622738"/>
            <a:ext cx="8481809" cy="461665"/>
          </a:xfrm>
          <a:prstGeom prst="rect">
            <a:avLst/>
          </a:prstGeom>
          <a:noFill/>
        </p:spPr>
        <p:txBody>
          <a:bodyPr wrap="none" rtlCol="0">
            <a:spAutoFit/>
          </a:bodyPr>
          <a:lstStyle/>
          <a:p>
            <a:r>
              <a:rPr lang="en-US" dirty="0" smtClean="0"/>
              <a:t>If there is noise, we might want to “smooth” it with a blurring filter</a:t>
            </a:r>
            <a:endParaRPr lang="en-US" dirty="0"/>
          </a:p>
        </p:txBody>
      </p:sp>
      <p:pic>
        <p:nvPicPr>
          <p:cNvPr id="9" name="Picture 8"/>
          <p:cNvPicPr>
            <a:picLocks noChangeAspect="1"/>
          </p:cNvPicPr>
          <p:nvPr/>
        </p:nvPicPr>
        <p:blipFill>
          <a:blip r:embed="rId2"/>
          <a:srcRect r="52502"/>
          <a:stretch>
            <a:fillRect/>
          </a:stretch>
        </p:blipFill>
        <p:spPr>
          <a:xfrm>
            <a:off x="471681" y="3120520"/>
            <a:ext cx="2556549" cy="1031247"/>
          </a:xfrm>
          <a:prstGeom prst="rect">
            <a:avLst/>
          </a:prstGeom>
        </p:spPr>
      </p:pic>
      <p:sp>
        <p:nvSpPr>
          <p:cNvPr id="10" name="TextBox 9"/>
          <p:cNvSpPr txBox="1"/>
          <p:nvPr/>
        </p:nvSpPr>
        <p:spPr>
          <a:xfrm>
            <a:off x="458304" y="4282467"/>
            <a:ext cx="8389436" cy="830997"/>
          </a:xfrm>
          <a:prstGeom prst="rect">
            <a:avLst/>
          </a:prstGeom>
          <a:noFill/>
        </p:spPr>
        <p:txBody>
          <a:bodyPr wrap="none" rtlCol="0">
            <a:spAutoFit/>
          </a:bodyPr>
          <a:lstStyle/>
          <a:p>
            <a:r>
              <a:rPr lang="en-US" dirty="0" smtClean="0"/>
              <a:t>But derivatives and convolutions are linear and we can move them</a:t>
            </a:r>
            <a:br>
              <a:rPr lang="en-US" dirty="0" smtClean="0"/>
            </a:br>
            <a:r>
              <a:rPr lang="en-US" dirty="0" smtClean="0"/>
              <a:t>around: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derivatives</a:t>
            </a:r>
            <a:endParaRPr lang="en-US" dirty="0"/>
          </a:p>
        </p:txBody>
      </p:sp>
      <p:pic>
        <p:nvPicPr>
          <p:cNvPr id="4" name="Picture 3"/>
          <p:cNvPicPr>
            <a:picLocks noChangeAspect="1"/>
          </p:cNvPicPr>
          <p:nvPr/>
        </p:nvPicPr>
        <p:blipFill>
          <a:blip r:embed="rId2"/>
          <a:srcRect r="57097" b="11611"/>
          <a:stretch>
            <a:fillRect/>
          </a:stretch>
        </p:blipFill>
        <p:spPr>
          <a:xfrm>
            <a:off x="3072191" y="3600686"/>
            <a:ext cx="3949709" cy="988624"/>
          </a:xfrm>
          <a:prstGeom prst="rect">
            <a:avLst/>
          </a:prstGeom>
        </p:spPr>
      </p:pic>
      <p:pic>
        <p:nvPicPr>
          <p:cNvPr id="5" name="Picture 4"/>
          <p:cNvPicPr>
            <a:picLocks noChangeAspect="1"/>
          </p:cNvPicPr>
          <p:nvPr/>
        </p:nvPicPr>
        <p:blipFill>
          <a:blip r:embed="rId3"/>
          <a:stretch>
            <a:fillRect/>
          </a:stretch>
        </p:blipFill>
        <p:spPr>
          <a:xfrm>
            <a:off x="830218" y="694549"/>
            <a:ext cx="3672806" cy="2911473"/>
          </a:xfrm>
          <a:prstGeom prst="rect">
            <a:avLst/>
          </a:prstGeom>
        </p:spPr>
      </p:pic>
      <p:pic>
        <p:nvPicPr>
          <p:cNvPr id="6" name="Picture 5"/>
          <p:cNvPicPr>
            <a:picLocks noChangeAspect="1"/>
          </p:cNvPicPr>
          <p:nvPr/>
        </p:nvPicPr>
        <p:blipFill>
          <a:blip r:embed="rId2"/>
          <a:srcRect l="39588" t="11302" r="24737"/>
          <a:stretch>
            <a:fillRect/>
          </a:stretch>
        </p:blipFill>
        <p:spPr>
          <a:xfrm>
            <a:off x="4723771" y="4647031"/>
            <a:ext cx="3284334" cy="992084"/>
          </a:xfrm>
          <a:prstGeom prst="rect">
            <a:avLst/>
          </a:prstGeom>
        </p:spPr>
      </p:pic>
      <p:pic>
        <p:nvPicPr>
          <p:cNvPr id="7" name="Picture 6"/>
          <p:cNvPicPr>
            <a:picLocks noChangeAspect="1"/>
          </p:cNvPicPr>
          <p:nvPr/>
        </p:nvPicPr>
        <p:blipFill>
          <a:blip r:embed="rId2"/>
          <a:srcRect l="75076"/>
          <a:stretch>
            <a:fillRect/>
          </a:stretch>
        </p:blipFill>
        <p:spPr>
          <a:xfrm>
            <a:off x="4702922" y="5524408"/>
            <a:ext cx="2294568" cy="1118498"/>
          </a:xfrm>
          <a:prstGeom prst="rect">
            <a:avLst/>
          </a:prstGeom>
        </p:spPr>
      </p:pic>
      <p:pic>
        <p:nvPicPr>
          <p:cNvPr id="8" name="Picture 7"/>
          <p:cNvPicPr>
            <a:picLocks noChangeAspect="1"/>
          </p:cNvPicPr>
          <p:nvPr/>
        </p:nvPicPr>
        <p:blipFill>
          <a:blip r:embed="rId4"/>
          <a:stretch>
            <a:fillRect/>
          </a:stretch>
        </p:blipFill>
        <p:spPr>
          <a:xfrm>
            <a:off x="3412567" y="1072080"/>
            <a:ext cx="3844023" cy="842429"/>
          </a:xfrm>
          <a:prstGeom prst="rect">
            <a:avLst/>
          </a:prstGeom>
        </p:spPr>
      </p:pic>
      <p:sp>
        <p:nvSpPr>
          <p:cNvPr id="9" name="TextBox 8"/>
          <p:cNvSpPr txBox="1"/>
          <p:nvPr/>
        </p:nvSpPr>
        <p:spPr>
          <a:xfrm>
            <a:off x="167460" y="3475231"/>
            <a:ext cx="3766025" cy="461665"/>
          </a:xfrm>
          <a:prstGeom prst="rect">
            <a:avLst/>
          </a:prstGeom>
          <a:noFill/>
        </p:spPr>
        <p:txBody>
          <a:bodyPr wrap="none" rtlCol="0">
            <a:spAutoFit/>
          </a:bodyPr>
          <a:lstStyle/>
          <a:p>
            <a:r>
              <a:rPr lang="en-US" dirty="0" smtClean="0"/>
              <a:t>The continuous derivative is: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derivatives</a:t>
            </a:r>
            <a:endParaRPr lang="en-US" dirty="0"/>
          </a:p>
        </p:txBody>
      </p:sp>
      <p:pic>
        <p:nvPicPr>
          <p:cNvPr id="4" name="Picture 3"/>
          <p:cNvPicPr>
            <a:picLocks noChangeAspect="1"/>
          </p:cNvPicPr>
          <p:nvPr/>
        </p:nvPicPr>
        <p:blipFill>
          <a:blip r:embed="rId2"/>
          <a:stretch>
            <a:fillRect/>
          </a:stretch>
        </p:blipFill>
        <p:spPr>
          <a:xfrm>
            <a:off x="216199" y="722464"/>
            <a:ext cx="2645103" cy="2096802"/>
          </a:xfrm>
          <a:prstGeom prst="rect">
            <a:avLst/>
          </a:prstGeom>
        </p:spPr>
      </p:pic>
      <p:pic>
        <p:nvPicPr>
          <p:cNvPr id="5" name="Picture 4"/>
          <p:cNvPicPr>
            <a:picLocks noChangeAspect="1"/>
          </p:cNvPicPr>
          <p:nvPr/>
        </p:nvPicPr>
        <p:blipFill>
          <a:blip r:embed="rId3"/>
          <a:stretch>
            <a:fillRect/>
          </a:stretch>
        </p:blipFill>
        <p:spPr>
          <a:xfrm>
            <a:off x="2993918" y="1281432"/>
            <a:ext cx="3844023" cy="842429"/>
          </a:xfrm>
          <a:prstGeom prst="rect">
            <a:avLst/>
          </a:prstGeom>
        </p:spPr>
      </p:pic>
      <p:pic>
        <p:nvPicPr>
          <p:cNvPr id="6" name="Picture 5"/>
          <p:cNvPicPr>
            <a:picLocks noChangeAspect="1"/>
          </p:cNvPicPr>
          <p:nvPr/>
        </p:nvPicPr>
        <p:blipFill>
          <a:blip r:embed="rId4"/>
          <a:stretch>
            <a:fillRect/>
          </a:stretch>
        </p:blipFill>
        <p:spPr>
          <a:xfrm>
            <a:off x="180858" y="3237967"/>
            <a:ext cx="2806027" cy="1912014"/>
          </a:xfrm>
          <a:prstGeom prst="rect">
            <a:avLst/>
          </a:prstGeom>
        </p:spPr>
      </p:pic>
      <p:pic>
        <p:nvPicPr>
          <p:cNvPr id="7" name="Picture 6"/>
          <p:cNvPicPr>
            <a:picLocks noChangeAspect="1"/>
          </p:cNvPicPr>
          <p:nvPr/>
        </p:nvPicPr>
        <p:blipFill>
          <a:blip r:embed="rId5"/>
          <a:srcRect l="39588" t="11302" r="24737"/>
          <a:stretch>
            <a:fillRect/>
          </a:stretch>
        </p:blipFill>
        <p:spPr>
          <a:xfrm>
            <a:off x="4165572" y="3339539"/>
            <a:ext cx="2853783" cy="862029"/>
          </a:xfrm>
          <a:prstGeom prst="rect">
            <a:avLst/>
          </a:prstGeom>
        </p:spPr>
      </p:pic>
      <p:sp>
        <p:nvSpPr>
          <p:cNvPr id="8" name="TextBox 7"/>
          <p:cNvSpPr txBox="1"/>
          <p:nvPr/>
        </p:nvSpPr>
        <p:spPr>
          <a:xfrm>
            <a:off x="3181735" y="3489189"/>
            <a:ext cx="1030851" cy="461665"/>
          </a:xfrm>
          <a:prstGeom prst="rect">
            <a:avLst/>
          </a:prstGeom>
          <a:noFill/>
        </p:spPr>
        <p:txBody>
          <a:bodyPr wrap="none" rtlCol="0">
            <a:spAutoFit/>
          </a:bodyPr>
          <a:lstStyle/>
          <a:p>
            <a:r>
              <a:rPr lang="en-US" dirty="0" err="1" smtClean="0"/>
              <a:t>g</a:t>
            </a:r>
            <a:r>
              <a:rPr lang="en-US" baseline="-25000" dirty="0" err="1" smtClean="0"/>
              <a:t>x</a:t>
            </a:r>
            <a:r>
              <a:rPr lang="en-US" dirty="0" err="1" smtClean="0"/>
              <a:t>(x,y</a:t>
            </a:r>
            <a:r>
              <a:rPr lang="en-US" dirty="0" smtClean="0"/>
              <a:t>)</a:t>
            </a:r>
            <a:endParaRPr lang="en-US" baseline="-25000" dirty="0"/>
          </a:p>
        </p:txBody>
      </p:sp>
      <p:sp>
        <p:nvSpPr>
          <p:cNvPr id="9" name="TextBox 8"/>
          <p:cNvSpPr txBox="1"/>
          <p:nvPr/>
        </p:nvSpPr>
        <p:spPr>
          <a:xfrm>
            <a:off x="237234" y="5052344"/>
            <a:ext cx="1509097" cy="461665"/>
          </a:xfrm>
          <a:prstGeom prst="rect">
            <a:avLst/>
          </a:prstGeom>
          <a:noFill/>
        </p:spPr>
        <p:txBody>
          <a:bodyPr wrap="none" rtlCol="0">
            <a:spAutoFit/>
          </a:bodyPr>
          <a:lstStyle/>
          <a:p>
            <a:r>
              <a:rPr lang="en-US" dirty="0" smtClean="0"/>
              <a:t>In general:</a:t>
            </a:r>
            <a:endParaRPr lang="en-US" dirty="0"/>
          </a:p>
        </p:txBody>
      </p:sp>
      <p:pic>
        <p:nvPicPr>
          <p:cNvPr id="11" name="Picture 10"/>
          <p:cNvPicPr>
            <a:picLocks noChangeAspect="1"/>
          </p:cNvPicPr>
          <p:nvPr/>
        </p:nvPicPr>
        <p:blipFill>
          <a:blip r:embed="rId6"/>
          <a:stretch>
            <a:fillRect/>
          </a:stretch>
        </p:blipFill>
        <p:spPr>
          <a:xfrm>
            <a:off x="202037" y="5567955"/>
            <a:ext cx="8823916" cy="694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for the DFT</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11</a:t>
            </a:fld>
            <a:endParaRPr lang="en-US"/>
          </a:p>
        </p:txBody>
      </p:sp>
      <p:pic>
        <p:nvPicPr>
          <p:cNvPr id="7" name="Picture 6"/>
          <p:cNvPicPr>
            <a:picLocks noChangeAspect="1"/>
          </p:cNvPicPr>
          <p:nvPr/>
        </p:nvPicPr>
        <p:blipFill>
          <a:blip r:embed="rId2"/>
          <a:srcRect b="85878"/>
          <a:stretch>
            <a:fillRect/>
          </a:stretch>
        </p:blipFill>
        <p:spPr>
          <a:xfrm>
            <a:off x="576138" y="2129529"/>
            <a:ext cx="8404801" cy="371357"/>
          </a:xfrm>
          <a:prstGeom prst="rect">
            <a:avLst/>
          </a:prstGeom>
        </p:spPr>
      </p:pic>
      <p:sp>
        <p:nvSpPr>
          <p:cNvPr id="8" name="TextBox 7"/>
          <p:cNvSpPr txBox="1"/>
          <p:nvPr/>
        </p:nvSpPr>
        <p:spPr>
          <a:xfrm>
            <a:off x="474469" y="1353806"/>
            <a:ext cx="8509511" cy="461665"/>
          </a:xfrm>
          <a:prstGeom prst="rect">
            <a:avLst/>
          </a:prstGeom>
          <a:noFill/>
        </p:spPr>
        <p:txBody>
          <a:bodyPr wrap="none" rtlCol="0">
            <a:spAutoFit/>
          </a:bodyPr>
          <a:lstStyle/>
          <a:p>
            <a:r>
              <a:rPr lang="en-US" dirty="0" smtClean="0"/>
              <a:t> Shift in </a:t>
            </a:r>
            <a:r>
              <a:rPr lang="en-US" dirty="0" smtClean="0"/>
              <a:t>space corresponds to a phase shift in </a:t>
            </a:r>
            <a:r>
              <a:rPr lang="en-US" dirty="0" smtClean="0"/>
              <a:t>the frequency domain.</a:t>
            </a:r>
            <a:endParaRPr lang="en-US" dirty="0"/>
          </a:p>
        </p:txBody>
      </p:sp>
      <p:pic>
        <p:nvPicPr>
          <p:cNvPr id="10" name="Picture 9"/>
          <p:cNvPicPr>
            <a:picLocks noChangeAspect="1"/>
          </p:cNvPicPr>
          <p:nvPr/>
        </p:nvPicPr>
        <p:blipFill>
          <a:blip r:embed="rId2"/>
          <a:srcRect t="13254"/>
          <a:stretch>
            <a:fillRect/>
          </a:stretch>
        </p:blipFill>
        <p:spPr>
          <a:xfrm>
            <a:off x="573035" y="2656382"/>
            <a:ext cx="8404801" cy="2281186"/>
          </a:xfrm>
          <a:prstGeom prst="rect">
            <a:avLst/>
          </a:prstGeom>
        </p:spPr>
      </p:pic>
      <p:sp>
        <p:nvSpPr>
          <p:cNvPr id="11" name="Rectangle 10"/>
          <p:cNvSpPr/>
          <p:nvPr/>
        </p:nvSpPr>
        <p:spPr bwMode="auto">
          <a:xfrm>
            <a:off x="3239681" y="4392748"/>
            <a:ext cx="3343351" cy="531277"/>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n-th</a:t>
            </a:r>
            <a:r>
              <a:rPr lang="en-US" dirty="0" smtClean="0"/>
              <a:t> order Gaussian derivatives</a:t>
            </a:r>
            <a:endParaRPr lang="en-US" dirty="0"/>
          </a:p>
        </p:txBody>
      </p:sp>
      <p:pic>
        <p:nvPicPr>
          <p:cNvPr id="4" name="Picture 3"/>
          <p:cNvPicPr>
            <a:picLocks noChangeAspect="1"/>
          </p:cNvPicPr>
          <p:nvPr/>
        </p:nvPicPr>
        <p:blipFill>
          <a:blip r:embed="rId2"/>
          <a:stretch>
            <a:fillRect/>
          </a:stretch>
        </p:blipFill>
        <p:spPr>
          <a:xfrm>
            <a:off x="13217" y="1067379"/>
            <a:ext cx="9116352" cy="4251822"/>
          </a:xfrm>
          <a:prstGeom prst="rect">
            <a:avLst/>
          </a:prstGeom>
        </p:spPr>
      </p:pic>
      <p:pic>
        <p:nvPicPr>
          <p:cNvPr id="5" name="Picture 4"/>
          <p:cNvPicPr>
            <a:picLocks noChangeAspect="1"/>
          </p:cNvPicPr>
          <p:nvPr/>
        </p:nvPicPr>
        <p:blipFill>
          <a:blip r:embed="rId3"/>
          <a:stretch>
            <a:fillRect/>
          </a:stretch>
        </p:blipFill>
        <p:spPr>
          <a:xfrm>
            <a:off x="202037" y="5567955"/>
            <a:ext cx="8823916" cy="694797"/>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a:t>
            </a:r>
            <a:endParaRPr lang="en-US" dirty="0"/>
          </a:p>
        </p:txBody>
      </p:sp>
      <p:graphicFrame>
        <p:nvGraphicFramePr>
          <p:cNvPr id="4" name="Object 2"/>
          <p:cNvGraphicFramePr>
            <a:graphicFrameLocks noChangeAspect="1"/>
          </p:cNvGraphicFramePr>
          <p:nvPr/>
        </p:nvGraphicFramePr>
        <p:xfrm>
          <a:off x="225500" y="1212650"/>
          <a:ext cx="4108564" cy="838992"/>
        </p:xfrm>
        <a:graphic>
          <a:graphicData uri="http://schemas.openxmlformats.org/presentationml/2006/ole">
            <p:oleObj spid="_x0000_s354312" name="Equation" r:id="rId3" imgW="16457143" imgH="3352381" progId="Equation.3">
              <p:embed/>
            </p:oleObj>
          </a:graphicData>
        </a:graphic>
      </p:graphicFrame>
      <p:graphicFrame>
        <p:nvGraphicFramePr>
          <p:cNvPr id="5" name="Object 3"/>
          <p:cNvGraphicFramePr>
            <a:graphicFrameLocks noChangeAspect="1"/>
          </p:cNvGraphicFramePr>
          <p:nvPr/>
        </p:nvGraphicFramePr>
        <p:xfrm>
          <a:off x="198224" y="3742727"/>
          <a:ext cx="4370234" cy="974656"/>
        </p:xfrm>
        <a:graphic>
          <a:graphicData uri="http://schemas.openxmlformats.org/presentationml/2006/ole">
            <p:oleObj spid="_x0000_s354313" name="Equation" r:id="rId4" imgW="16457143" imgH="3657143" progId="Equation.3">
              <p:embed/>
            </p:oleObj>
          </a:graphicData>
        </a:graphic>
      </p:graphicFrame>
      <p:pic>
        <p:nvPicPr>
          <p:cNvPr id="6" name="Picture 9"/>
          <p:cNvPicPr>
            <a:picLocks noChangeAspect="1"/>
          </p:cNvPicPr>
          <p:nvPr/>
        </p:nvPicPr>
        <p:blipFill>
          <a:blip r:embed="rId5"/>
          <a:srcRect/>
          <a:stretch>
            <a:fillRect/>
          </a:stretch>
        </p:blipFill>
        <p:spPr bwMode="auto">
          <a:xfrm>
            <a:off x="4754134" y="3761312"/>
            <a:ext cx="3256024" cy="2442948"/>
          </a:xfrm>
          <a:prstGeom prst="rect">
            <a:avLst/>
          </a:prstGeom>
          <a:noFill/>
          <a:ln w="9525">
            <a:noFill/>
            <a:miter lim="800000"/>
            <a:headEnd/>
            <a:tailEnd/>
          </a:ln>
        </p:spPr>
      </p:pic>
      <p:pic>
        <p:nvPicPr>
          <p:cNvPr id="7" name="Picture 10"/>
          <p:cNvPicPr>
            <a:picLocks noChangeAspect="1"/>
          </p:cNvPicPr>
          <p:nvPr/>
        </p:nvPicPr>
        <p:blipFill>
          <a:blip r:embed="rId6"/>
          <a:srcRect l="7426" t="7117" r="4259" b="4240"/>
          <a:stretch>
            <a:fillRect/>
          </a:stretch>
        </p:blipFill>
        <p:spPr bwMode="auto">
          <a:xfrm>
            <a:off x="4773804" y="1214238"/>
            <a:ext cx="3181150" cy="2394105"/>
          </a:xfrm>
          <a:prstGeom prst="rect">
            <a:avLst/>
          </a:prstGeom>
          <a:noFill/>
          <a:ln w="9525">
            <a:noFill/>
            <a:miter lim="800000"/>
            <a:headEnd/>
            <a:tailEnd/>
          </a:ln>
        </p:spPr>
      </p:pic>
      <p:sp>
        <p:nvSpPr>
          <p:cNvPr id="8" name="TextBox 7"/>
          <p:cNvSpPr txBox="1"/>
          <p:nvPr/>
        </p:nvSpPr>
        <p:spPr>
          <a:xfrm>
            <a:off x="1311768" y="6396335"/>
            <a:ext cx="6013635" cy="461665"/>
          </a:xfrm>
          <a:prstGeom prst="rect">
            <a:avLst/>
          </a:prstGeom>
          <a:noFill/>
        </p:spPr>
        <p:txBody>
          <a:bodyPr wrap="none" rtlCol="0">
            <a:spAutoFit/>
          </a:bodyPr>
          <a:lstStyle/>
          <a:p>
            <a:r>
              <a:rPr lang="en-US" dirty="0" smtClean="0"/>
              <a:t>What about other orientations not axis aligned?</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90466" name="Object 2"/>
          <p:cNvGraphicFramePr>
            <a:graphicFrameLocks noChangeAspect="1"/>
          </p:cNvGraphicFramePr>
          <p:nvPr/>
        </p:nvGraphicFramePr>
        <p:xfrm>
          <a:off x="225500" y="1589483"/>
          <a:ext cx="2868613" cy="585787"/>
        </p:xfrm>
        <a:graphic>
          <a:graphicData uri="http://schemas.openxmlformats.org/presentationml/2006/ole">
            <p:oleObj spid="_x0000_s353292" name="Equation" r:id="rId3" imgW="16457143" imgH="3352381" progId="Equation.3">
              <p:embed/>
            </p:oleObj>
          </a:graphicData>
        </a:graphic>
      </p:graphicFrame>
      <p:graphicFrame>
        <p:nvGraphicFramePr>
          <p:cNvPr id="190467" name="Object 3"/>
          <p:cNvGraphicFramePr>
            <a:graphicFrameLocks noChangeAspect="1"/>
          </p:cNvGraphicFramePr>
          <p:nvPr/>
        </p:nvGraphicFramePr>
        <p:xfrm>
          <a:off x="4552178" y="1495690"/>
          <a:ext cx="2868612" cy="639762"/>
        </p:xfrm>
        <a:graphic>
          <a:graphicData uri="http://schemas.openxmlformats.org/presentationml/2006/ole">
            <p:oleObj spid="_x0000_s353293" name="Equation" r:id="rId4" imgW="16457143" imgH="3657143" progId="Equation.3">
              <p:embed/>
            </p:oleObj>
          </a:graphicData>
        </a:graphic>
      </p:graphicFrame>
      <p:graphicFrame>
        <p:nvGraphicFramePr>
          <p:cNvPr id="190468" name="Object 4"/>
          <p:cNvGraphicFramePr>
            <a:graphicFrameLocks noChangeAspect="1"/>
          </p:cNvGraphicFramePr>
          <p:nvPr/>
        </p:nvGraphicFramePr>
        <p:xfrm>
          <a:off x="1675735" y="2923975"/>
          <a:ext cx="5851525" cy="468313"/>
        </p:xfrm>
        <a:graphic>
          <a:graphicData uri="http://schemas.openxmlformats.org/presentationml/2006/ole">
            <p:oleObj spid="_x0000_s353294" name="Equation" r:id="rId5" imgW="20038095" imgH="1600000" progId="Equation.3">
              <p:embed/>
            </p:oleObj>
          </a:graphicData>
        </a:graphic>
      </p:graphicFrame>
      <p:grpSp>
        <p:nvGrpSpPr>
          <p:cNvPr id="2" name="Group 19"/>
          <p:cNvGrpSpPr>
            <a:grpSpLocks/>
          </p:cNvGrpSpPr>
          <p:nvPr/>
        </p:nvGrpSpPr>
        <p:grpSpPr bwMode="auto">
          <a:xfrm>
            <a:off x="387866" y="3508573"/>
            <a:ext cx="8375134" cy="781054"/>
            <a:chOff x="574344" y="3179228"/>
            <a:chExt cx="8375690" cy="782377"/>
          </a:xfrm>
        </p:grpSpPr>
        <p:graphicFrame>
          <p:nvGraphicFramePr>
            <p:cNvPr id="190469" name="Object 5"/>
            <p:cNvGraphicFramePr>
              <a:graphicFrameLocks noChangeAspect="1"/>
            </p:cNvGraphicFramePr>
            <p:nvPr/>
          </p:nvGraphicFramePr>
          <p:xfrm>
            <a:off x="1285075" y="3560877"/>
            <a:ext cx="5585196" cy="400728"/>
          </p:xfrm>
          <a:graphic>
            <a:graphicData uri="http://schemas.openxmlformats.org/presentationml/2006/ole">
              <p:oleObj spid="_x0000_s353295" name="Equation" r:id="rId6" imgW="19123810" imgH="1371429" progId="Equation.3">
                <p:embed/>
              </p:oleObj>
            </a:graphicData>
          </a:graphic>
        </p:graphicFrame>
        <p:sp>
          <p:nvSpPr>
            <p:cNvPr id="190482" name="TextBox 8"/>
            <p:cNvSpPr txBox="1">
              <a:spLocks noChangeArrowheads="1"/>
            </p:cNvSpPr>
            <p:nvPr/>
          </p:nvSpPr>
          <p:spPr bwMode="auto">
            <a:xfrm>
              <a:off x="574344" y="3179228"/>
              <a:ext cx="8375690" cy="400788"/>
            </a:xfrm>
            <a:prstGeom prst="rect">
              <a:avLst/>
            </a:prstGeom>
            <a:noFill/>
            <a:ln w="9525">
              <a:noFill/>
              <a:miter lim="800000"/>
              <a:headEnd/>
              <a:tailEnd/>
            </a:ln>
          </p:spPr>
          <p:txBody>
            <a:bodyPr wrap="none">
              <a:prstTxWarp prst="textNoShape">
                <a:avLst/>
              </a:prstTxWarp>
              <a:spAutoFit/>
            </a:bodyPr>
            <a:lstStyle/>
            <a:p>
              <a:r>
                <a:rPr lang="en-US" sz="2000" dirty="0"/>
                <a:t>Any orientation can be computed as a linear combination of two filtered images</a:t>
              </a:r>
            </a:p>
          </p:txBody>
        </p:sp>
      </p:grpSp>
      <p:pic>
        <p:nvPicPr>
          <p:cNvPr id="190471" name="Picture 9"/>
          <p:cNvPicPr>
            <a:picLocks noChangeAspect="1"/>
          </p:cNvPicPr>
          <p:nvPr/>
        </p:nvPicPr>
        <p:blipFill>
          <a:blip r:embed="rId7"/>
          <a:srcRect/>
          <a:stretch>
            <a:fillRect/>
          </a:stretch>
        </p:blipFill>
        <p:spPr bwMode="auto">
          <a:xfrm>
            <a:off x="7531175" y="1318881"/>
            <a:ext cx="1385888" cy="1039812"/>
          </a:xfrm>
          <a:prstGeom prst="rect">
            <a:avLst/>
          </a:prstGeom>
          <a:noFill/>
          <a:ln w="9525">
            <a:noFill/>
            <a:miter lim="800000"/>
            <a:headEnd/>
            <a:tailEnd/>
          </a:ln>
        </p:spPr>
      </p:pic>
      <p:pic>
        <p:nvPicPr>
          <p:cNvPr id="190472" name="Picture 10"/>
          <p:cNvPicPr>
            <a:picLocks noChangeAspect="1"/>
          </p:cNvPicPr>
          <p:nvPr/>
        </p:nvPicPr>
        <p:blipFill>
          <a:blip r:embed="rId8"/>
          <a:srcRect l="7426" t="7117" r="4259" b="4240"/>
          <a:stretch>
            <a:fillRect/>
          </a:stretch>
        </p:blipFill>
        <p:spPr bwMode="auto">
          <a:xfrm>
            <a:off x="3113163" y="1406920"/>
            <a:ext cx="1225550" cy="922338"/>
          </a:xfrm>
          <a:prstGeom prst="rect">
            <a:avLst/>
          </a:prstGeom>
          <a:noFill/>
          <a:ln w="9525">
            <a:noFill/>
            <a:miter lim="800000"/>
            <a:headEnd/>
            <a:tailEnd/>
          </a:ln>
        </p:spPr>
      </p:pic>
      <p:sp>
        <p:nvSpPr>
          <p:cNvPr id="190473" name="TextBox 11"/>
          <p:cNvSpPr txBox="1">
            <a:spLocks noChangeArrowheads="1"/>
          </p:cNvSpPr>
          <p:nvPr/>
        </p:nvSpPr>
        <p:spPr bwMode="auto">
          <a:xfrm>
            <a:off x="684811" y="2479475"/>
            <a:ext cx="7648899" cy="400110"/>
          </a:xfrm>
          <a:prstGeom prst="rect">
            <a:avLst/>
          </a:prstGeom>
          <a:noFill/>
          <a:ln w="9525">
            <a:noFill/>
            <a:miter lim="800000"/>
            <a:headEnd/>
            <a:tailEnd/>
          </a:ln>
        </p:spPr>
        <p:txBody>
          <a:bodyPr wrap="none">
            <a:prstTxWarp prst="textNoShape">
              <a:avLst/>
            </a:prstTxWarp>
            <a:spAutoFit/>
          </a:bodyPr>
          <a:lstStyle/>
          <a:p>
            <a:r>
              <a:rPr lang="en-US" sz="2000" dirty="0"/>
              <a:t>The smoothed directional gradient is a linear combination of two kernels</a:t>
            </a:r>
          </a:p>
        </p:txBody>
      </p:sp>
      <p:grpSp>
        <p:nvGrpSpPr>
          <p:cNvPr id="3" name="Group 20"/>
          <p:cNvGrpSpPr>
            <a:grpSpLocks/>
          </p:cNvGrpSpPr>
          <p:nvPr/>
        </p:nvGrpSpPr>
        <p:grpSpPr bwMode="auto">
          <a:xfrm>
            <a:off x="457200" y="4525366"/>
            <a:ext cx="8360708" cy="2332634"/>
            <a:chOff x="798899" y="3998451"/>
            <a:chExt cx="8359899" cy="2333460"/>
          </a:xfrm>
        </p:grpSpPr>
        <p:pic>
          <p:nvPicPr>
            <p:cNvPr id="190475" name="Picture 12"/>
            <p:cNvPicPr>
              <a:picLocks noChangeAspect="1"/>
            </p:cNvPicPr>
            <p:nvPr/>
          </p:nvPicPr>
          <p:blipFill>
            <a:blip r:embed="rId9"/>
            <a:srcRect l="16048" t="7179" r="58151" b="58459"/>
            <a:stretch>
              <a:fillRect/>
            </a:stretch>
          </p:blipFill>
          <p:spPr bwMode="auto">
            <a:xfrm>
              <a:off x="2017981" y="3998451"/>
              <a:ext cx="1868130" cy="1868130"/>
            </a:xfrm>
            <a:prstGeom prst="rect">
              <a:avLst/>
            </a:prstGeom>
            <a:noFill/>
            <a:ln w="9525">
              <a:noFill/>
              <a:miter lim="800000"/>
              <a:headEnd/>
              <a:tailEnd/>
            </a:ln>
          </p:spPr>
        </p:pic>
        <p:pic>
          <p:nvPicPr>
            <p:cNvPr id="190476" name="Picture 13"/>
            <p:cNvPicPr>
              <a:picLocks noChangeAspect="1"/>
            </p:cNvPicPr>
            <p:nvPr/>
          </p:nvPicPr>
          <p:blipFill>
            <a:blip r:embed="rId9"/>
            <a:srcRect l="15932" t="54723" r="58266" b="11174"/>
            <a:stretch>
              <a:fillRect/>
            </a:stretch>
          </p:blipFill>
          <p:spPr bwMode="auto">
            <a:xfrm>
              <a:off x="7128385" y="3998451"/>
              <a:ext cx="1900905" cy="1886717"/>
            </a:xfrm>
            <a:prstGeom prst="rect">
              <a:avLst/>
            </a:prstGeom>
            <a:noFill/>
            <a:ln w="9525">
              <a:noFill/>
              <a:miter lim="800000"/>
              <a:headEnd/>
              <a:tailEnd/>
            </a:ln>
          </p:spPr>
        </p:pic>
        <p:pic>
          <p:nvPicPr>
            <p:cNvPr id="190477" name="Picture 14"/>
            <p:cNvPicPr>
              <a:picLocks noChangeAspect="1"/>
            </p:cNvPicPr>
            <p:nvPr/>
          </p:nvPicPr>
          <p:blipFill>
            <a:blip r:embed="rId9"/>
            <a:srcRect l="60989" t="7179" r="13670" b="58459"/>
            <a:stretch>
              <a:fillRect/>
            </a:stretch>
          </p:blipFill>
          <p:spPr bwMode="auto">
            <a:xfrm>
              <a:off x="4899742" y="4011561"/>
              <a:ext cx="1845936" cy="1879601"/>
            </a:xfrm>
            <a:prstGeom prst="rect">
              <a:avLst/>
            </a:prstGeom>
            <a:noFill/>
            <a:ln w="9525">
              <a:noFill/>
              <a:miter lim="800000"/>
              <a:headEnd/>
              <a:tailEnd/>
            </a:ln>
          </p:spPr>
        </p:pic>
        <p:sp>
          <p:nvSpPr>
            <p:cNvPr id="190478" name="TextBox 15"/>
            <p:cNvSpPr txBox="1">
              <a:spLocks noChangeArrowheads="1"/>
            </p:cNvSpPr>
            <p:nvPr/>
          </p:nvSpPr>
          <p:spPr bwMode="auto">
            <a:xfrm>
              <a:off x="798899" y="4645745"/>
              <a:ext cx="1042172" cy="369332"/>
            </a:xfrm>
            <a:prstGeom prst="rect">
              <a:avLst/>
            </a:prstGeom>
            <a:noFill/>
            <a:ln w="9525">
              <a:noFill/>
              <a:miter lim="800000"/>
              <a:headEnd/>
              <a:tailEnd/>
            </a:ln>
          </p:spPr>
          <p:txBody>
            <a:bodyPr wrap="none">
              <a:prstTxWarp prst="textNoShape">
                <a:avLst/>
              </a:prstTxWarp>
              <a:spAutoFit/>
            </a:bodyPr>
            <a:lstStyle/>
            <a:p>
              <a:r>
                <a:rPr lang="en-US" dirty="0"/>
                <a:t>= </a:t>
              </a:r>
              <a:r>
                <a:rPr lang="en-US" dirty="0" err="1"/>
                <a:t>cos(</a:t>
              </a:r>
              <a:r>
                <a:rPr lang="en-US" dirty="0" err="1">
                  <a:latin typeface="Symbol" pitchFamily="-1" charset="2"/>
                  <a:ea typeface="Symbol" pitchFamily="-1" charset="2"/>
                  <a:cs typeface="Symbol" pitchFamily="-1" charset="2"/>
                </a:rPr>
                <a:t>a</a:t>
              </a:r>
              <a:r>
                <a:rPr lang="en-US" dirty="0"/>
                <a:t>)</a:t>
              </a:r>
            </a:p>
          </p:txBody>
        </p:sp>
        <p:sp>
          <p:nvSpPr>
            <p:cNvPr id="190479" name="TextBox 16"/>
            <p:cNvSpPr txBox="1">
              <a:spLocks noChangeArrowheads="1"/>
            </p:cNvSpPr>
            <p:nvPr/>
          </p:nvSpPr>
          <p:spPr bwMode="auto">
            <a:xfrm>
              <a:off x="3846604" y="4626077"/>
              <a:ext cx="913908" cy="369332"/>
            </a:xfrm>
            <a:prstGeom prst="rect">
              <a:avLst/>
            </a:prstGeom>
            <a:noFill/>
            <a:ln w="9525">
              <a:noFill/>
              <a:miter lim="800000"/>
              <a:headEnd/>
              <a:tailEnd/>
            </a:ln>
          </p:spPr>
          <p:txBody>
            <a:bodyPr wrap="none">
              <a:prstTxWarp prst="textNoShape">
                <a:avLst/>
              </a:prstTxWarp>
              <a:spAutoFit/>
            </a:bodyPr>
            <a:lstStyle/>
            <a:p>
              <a:r>
                <a:rPr lang="en-US" dirty="0"/>
                <a:t>+</a:t>
              </a:r>
              <a:r>
                <a:rPr lang="en-US" dirty="0" err="1"/>
                <a:t>sin(</a:t>
              </a:r>
              <a:r>
                <a:rPr lang="en-US" dirty="0" err="1">
                  <a:latin typeface="Symbol" pitchFamily="-1" charset="2"/>
                  <a:ea typeface="Symbol" pitchFamily="-1" charset="2"/>
                  <a:cs typeface="Symbol" pitchFamily="-1" charset="2"/>
                </a:rPr>
                <a:t>a</a:t>
              </a:r>
              <a:r>
                <a:rPr lang="en-US" dirty="0"/>
                <a:t>)</a:t>
              </a:r>
            </a:p>
          </p:txBody>
        </p:sp>
        <p:sp>
          <p:nvSpPr>
            <p:cNvPr id="190480" name="TextBox 17"/>
            <p:cNvSpPr txBox="1">
              <a:spLocks noChangeArrowheads="1"/>
            </p:cNvSpPr>
            <p:nvPr/>
          </p:nvSpPr>
          <p:spPr bwMode="auto">
            <a:xfrm>
              <a:off x="6759677" y="4760452"/>
              <a:ext cx="319468" cy="369332"/>
            </a:xfrm>
            <a:prstGeom prst="rect">
              <a:avLst/>
            </a:prstGeom>
            <a:noFill/>
            <a:ln w="9525">
              <a:noFill/>
              <a:miter lim="800000"/>
              <a:headEnd/>
              <a:tailEnd/>
            </a:ln>
          </p:spPr>
          <p:txBody>
            <a:bodyPr wrap="none">
              <a:prstTxWarp prst="textNoShape">
                <a:avLst/>
              </a:prstTxWarp>
              <a:spAutoFit/>
            </a:bodyPr>
            <a:lstStyle/>
            <a:p>
              <a:r>
                <a:rPr lang="en-US"/>
                <a:t>=</a:t>
              </a:r>
            </a:p>
          </p:txBody>
        </p:sp>
        <p:sp>
          <p:nvSpPr>
            <p:cNvPr id="190481" name="TextBox 18"/>
            <p:cNvSpPr txBox="1">
              <a:spLocks noChangeArrowheads="1"/>
            </p:cNvSpPr>
            <p:nvPr/>
          </p:nvSpPr>
          <p:spPr bwMode="auto">
            <a:xfrm>
              <a:off x="4183808" y="6024134"/>
              <a:ext cx="4974990" cy="307777"/>
            </a:xfrm>
            <a:prstGeom prst="rect">
              <a:avLst/>
            </a:prstGeom>
            <a:noFill/>
            <a:ln w="9525">
              <a:noFill/>
              <a:miter lim="800000"/>
              <a:headEnd/>
              <a:tailEnd/>
            </a:ln>
          </p:spPr>
          <p:txBody>
            <a:bodyPr wrap="none">
              <a:prstTxWarp prst="textNoShape">
                <a:avLst/>
              </a:prstTxWarp>
              <a:spAutoFit/>
            </a:bodyPr>
            <a:lstStyle/>
            <a:p>
              <a:r>
                <a:rPr lang="en-US" sz="1400" dirty="0" err="1"/>
                <a:t>Steereability</a:t>
              </a:r>
              <a:r>
                <a:rPr lang="en-US" sz="1400" dirty="0"/>
                <a:t> of </a:t>
              </a:r>
              <a:r>
                <a:rPr lang="en-US" sz="1400" dirty="0" err="1"/>
                <a:t>gaussian</a:t>
              </a:r>
              <a:r>
                <a:rPr lang="en-US" sz="1400" dirty="0"/>
                <a:t> derivatives, Freeman &amp; </a:t>
              </a:r>
              <a:r>
                <a:rPr lang="en-US" sz="1400" dirty="0" err="1"/>
                <a:t>Adelson</a:t>
              </a:r>
              <a:r>
                <a:rPr lang="en-US" sz="1400" dirty="0"/>
                <a:t> 92</a:t>
              </a:r>
            </a:p>
          </p:txBody>
        </p:sp>
      </p:grpSp>
      <p:sp>
        <p:nvSpPr>
          <p:cNvPr id="19" name="Title 18"/>
          <p:cNvSpPr>
            <a:spLocks noGrp="1"/>
          </p:cNvSpPr>
          <p:nvPr>
            <p:ph type="title"/>
          </p:nvPr>
        </p:nvSpPr>
        <p:spPr/>
        <p:txBody>
          <a:bodyPr/>
          <a:lstStyle/>
          <a:p>
            <a:r>
              <a:rPr lang="en-US" dirty="0" smtClean="0"/>
              <a:t>Orientation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Scale</a:t>
            </a:r>
            <a:endParaRPr lang="en-US" dirty="0"/>
          </a:p>
        </p:txBody>
      </p:sp>
      <p:sp>
        <p:nvSpPr>
          <p:cNvPr id="4" name="Slide Number Placeholder 3"/>
          <p:cNvSpPr>
            <a:spLocks noGrp="1"/>
          </p:cNvSpPr>
          <p:nvPr>
            <p:ph type="sldNum" sz="quarter" idx="10"/>
          </p:nvPr>
        </p:nvSpPr>
        <p:spPr>
          <a:xfrm>
            <a:off x="457200" y="6077210"/>
            <a:ext cx="2133600" cy="365125"/>
          </a:xfrm>
        </p:spPr>
        <p:txBody>
          <a:bodyPr/>
          <a:lstStyle/>
          <a:p>
            <a:fld id="{78BD9F55-5257-7D45-9FE4-391AB094E193}" type="slidenum">
              <a:rPr lang="en-US" smtClean="0"/>
              <a:pPr/>
              <a:t>113</a:t>
            </a:fld>
            <a:endParaRPr lang="en-US"/>
          </a:p>
        </p:txBody>
      </p:sp>
      <p:pic>
        <p:nvPicPr>
          <p:cNvPr id="5" name="Picture 4"/>
          <p:cNvPicPr>
            <a:picLocks noChangeAspect="1"/>
          </p:cNvPicPr>
          <p:nvPr/>
        </p:nvPicPr>
        <p:blipFill>
          <a:blip r:embed="rId2"/>
          <a:stretch>
            <a:fillRect/>
          </a:stretch>
        </p:blipFill>
        <p:spPr>
          <a:xfrm>
            <a:off x="0" y="1293040"/>
            <a:ext cx="2863481" cy="2863481"/>
          </a:xfrm>
          <a:prstGeom prst="rect">
            <a:avLst/>
          </a:prstGeom>
        </p:spPr>
      </p:pic>
      <p:pic>
        <p:nvPicPr>
          <p:cNvPr id="6" name="Picture 5"/>
          <p:cNvPicPr>
            <a:picLocks noChangeAspect="1"/>
          </p:cNvPicPr>
          <p:nvPr/>
        </p:nvPicPr>
        <p:blipFill>
          <a:blip r:embed="rId3"/>
          <a:stretch>
            <a:fillRect/>
          </a:stretch>
        </p:blipFill>
        <p:spPr>
          <a:xfrm>
            <a:off x="3102161" y="1289683"/>
            <a:ext cx="2863481" cy="2873188"/>
          </a:xfrm>
          <a:prstGeom prst="rect">
            <a:avLst/>
          </a:prstGeom>
        </p:spPr>
      </p:pic>
      <p:pic>
        <p:nvPicPr>
          <p:cNvPr id="7" name="Picture 6"/>
          <p:cNvPicPr>
            <a:picLocks noChangeAspect="1"/>
          </p:cNvPicPr>
          <p:nvPr/>
        </p:nvPicPr>
        <p:blipFill>
          <a:blip r:embed="rId4"/>
          <a:stretch>
            <a:fillRect/>
          </a:stretch>
        </p:blipFill>
        <p:spPr>
          <a:xfrm>
            <a:off x="6280519" y="1307981"/>
            <a:ext cx="2863481" cy="2863481"/>
          </a:xfrm>
          <a:prstGeom prst="rect">
            <a:avLst/>
          </a:prstGeom>
        </p:spPr>
      </p:pic>
      <p:pic>
        <p:nvPicPr>
          <p:cNvPr id="8" name="Picture 7"/>
          <p:cNvPicPr>
            <a:picLocks noChangeAspect="1"/>
          </p:cNvPicPr>
          <p:nvPr/>
        </p:nvPicPr>
        <p:blipFill>
          <a:blip r:embed="rId5"/>
          <a:stretch>
            <a:fillRect/>
          </a:stretch>
        </p:blipFill>
        <p:spPr>
          <a:xfrm>
            <a:off x="0" y="4310335"/>
            <a:ext cx="2882894" cy="1999583"/>
          </a:xfrm>
          <a:prstGeom prst="rect">
            <a:avLst/>
          </a:prstGeom>
        </p:spPr>
      </p:pic>
      <p:pic>
        <p:nvPicPr>
          <p:cNvPr id="9" name="Picture 8"/>
          <p:cNvPicPr>
            <a:picLocks noChangeAspect="1"/>
          </p:cNvPicPr>
          <p:nvPr/>
        </p:nvPicPr>
        <p:blipFill>
          <a:blip r:embed="rId6"/>
          <a:stretch>
            <a:fillRect/>
          </a:stretch>
        </p:blipFill>
        <p:spPr>
          <a:xfrm>
            <a:off x="3164167" y="4277842"/>
            <a:ext cx="2882895" cy="2009290"/>
          </a:xfrm>
          <a:prstGeom prst="rect">
            <a:avLst/>
          </a:prstGeom>
        </p:spPr>
      </p:pic>
      <p:pic>
        <p:nvPicPr>
          <p:cNvPr id="10" name="Picture 9"/>
          <p:cNvPicPr>
            <a:picLocks noChangeAspect="1"/>
          </p:cNvPicPr>
          <p:nvPr/>
        </p:nvPicPr>
        <p:blipFill>
          <a:blip r:embed="rId7"/>
          <a:stretch>
            <a:fillRect/>
          </a:stretch>
        </p:blipFill>
        <p:spPr>
          <a:xfrm>
            <a:off x="6270812" y="4280457"/>
            <a:ext cx="2873188" cy="1999583"/>
          </a:xfrm>
          <a:prstGeom prst="rect">
            <a:avLst/>
          </a:prstGeom>
        </p:spPr>
      </p:pic>
      <p:sp>
        <p:nvSpPr>
          <p:cNvPr id="11" name="TextBox 10"/>
          <p:cNvSpPr txBox="1"/>
          <p:nvPr/>
        </p:nvSpPr>
        <p:spPr>
          <a:xfrm>
            <a:off x="1060579" y="6127019"/>
            <a:ext cx="697727" cy="461665"/>
          </a:xfrm>
          <a:prstGeom prst="rect">
            <a:avLst/>
          </a:prstGeom>
          <a:noFill/>
        </p:spPr>
        <p:txBody>
          <a:bodyPr wrap="none" rtlCol="0">
            <a:spAutoFit/>
          </a:bodyPr>
          <a:lstStyle/>
          <a:p>
            <a:r>
              <a:rPr lang="en-US" dirty="0" err="1" smtClean="0">
                <a:latin typeface="Symbol" charset="2"/>
                <a:cs typeface="Symbol" charset="2"/>
              </a:rPr>
              <a:t>s</a:t>
            </a:r>
            <a:r>
              <a:rPr lang="en-US" dirty="0" smtClean="0"/>
              <a:t>=2</a:t>
            </a:r>
            <a:endParaRPr lang="en-US" dirty="0"/>
          </a:p>
        </p:txBody>
      </p:sp>
      <p:sp>
        <p:nvSpPr>
          <p:cNvPr id="12" name="TextBox 11"/>
          <p:cNvSpPr txBox="1"/>
          <p:nvPr/>
        </p:nvSpPr>
        <p:spPr>
          <a:xfrm>
            <a:off x="4241210" y="6097981"/>
            <a:ext cx="697727" cy="461665"/>
          </a:xfrm>
          <a:prstGeom prst="rect">
            <a:avLst/>
          </a:prstGeom>
          <a:noFill/>
        </p:spPr>
        <p:txBody>
          <a:bodyPr wrap="none" rtlCol="0">
            <a:spAutoFit/>
          </a:bodyPr>
          <a:lstStyle/>
          <a:p>
            <a:r>
              <a:rPr lang="en-US" dirty="0" err="1" smtClean="0">
                <a:latin typeface="Symbol" charset="2"/>
                <a:cs typeface="Symbol" charset="2"/>
              </a:rPr>
              <a:t>s</a:t>
            </a:r>
            <a:r>
              <a:rPr lang="en-US" dirty="0" smtClean="0"/>
              <a:t>=4</a:t>
            </a:r>
            <a:endParaRPr lang="en-US" dirty="0"/>
          </a:p>
        </p:txBody>
      </p:sp>
      <p:sp>
        <p:nvSpPr>
          <p:cNvPr id="13" name="TextBox 12"/>
          <p:cNvSpPr txBox="1"/>
          <p:nvPr/>
        </p:nvSpPr>
        <p:spPr>
          <a:xfrm>
            <a:off x="7421840" y="6124772"/>
            <a:ext cx="694271" cy="461665"/>
          </a:xfrm>
          <a:prstGeom prst="rect">
            <a:avLst/>
          </a:prstGeom>
          <a:noFill/>
        </p:spPr>
        <p:txBody>
          <a:bodyPr wrap="none" rtlCol="0">
            <a:spAutoFit/>
          </a:bodyPr>
          <a:lstStyle/>
          <a:p>
            <a:r>
              <a:rPr lang="en-US" dirty="0" err="1" smtClean="0">
                <a:latin typeface="Symbol" charset="2"/>
                <a:cs typeface="Symbol" charset="2"/>
              </a:rPr>
              <a:t>s</a:t>
            </a:r>
            <a:r>
              <a:rPr lang="en-US" dirty="0" smtClean="0"/>
              <a:t>=8</a:t>
            </a:r>
            <a:endParaRPr lang="en-US" dirty="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Derivatives of Gaussians: Scale</a:t>
            </a:r>
            <a:endParaRPr lang="en-US" dirty="0"/>
          </a:p>
        </p:txBody>
      </p:sp>
      <p:pic>
        <p:nvPicPr>
          <p:cNvPr id="4" name="Picture 3"/>
          <p:cNvPicPr>
            <a:picLocks noChangeAspect="1"/>
          </p:cNvPicPr>
          <p:nvPr/>
        </p:nvPicPr>
        <p:blipFill>
          <a:blip r:embed="rId2"/>
          <a:stretch>
            <a:fillRect/>
          </a:stretch>
        </p:blipFill>
        <p:spPr>
          <a:xfrm>
            <a:off x="0" y="1253466"/>
            <a:ext cx="2855563" cy="4543819"/>
          </a:xfrm>
          <a:prstGeom prst="rect">
            <a:avLst/>
          </a:prstGeom>
        </p:spPr>
      </p:pic>
      <p:pic>
        <p:nvPicPr>
          <p:cNvPr id="5" name="Picture 4"/>
          <p:cNvPicPr>
            <a:picLocks noChangeAspect="1"/>
          </p:cNvPicPr>
          <p:nvPr/>
        </p:nvPicPr>
        <p:blipFill>
          <a:blip r:embed="rId3"/>
          <a:stretch>
            <a:fillRect/>
          </a:stretch>
        </p:blipFill>
        <p:spPr>
          <a:xfrm>
            <a:off x="3146121" y="1256108"/>
            <a:ext cx="2865211" cy="4601702"/>
          </a:xfrm>
          <a:prstGeom prst="rect">
            <a:avLst/>
          </a:prstGeom>
        </p:spPr>
      </p:pic>
      <p:pic>
        <p:nvPicPr>
          <p:cNvPr id="6" name="Picture 5"/>
          <p:cNvPicPr>
            <a:picLocks noChangeAspect="1"/>
          </p:cNvPicPr>
          <p:nvPr/>
        </p:nvPicPr>
        <p:blipFill>
          <a:blip r:embed="rId4"/>
          <a:stretch>
            <a:fillRect/>
          </a:stretch>
        </p:blipFill>
        <p:spPr>
          <a:xfrm>
            <a:off x="6288436" y="1231489"/>
            <a:ext cx="2855564" cy="4592055"/>
          </a:xfrm>
          <a:prstGeom prst="rect">
            <a:avLst/>
          </a:prstGeom>
        </p:spPr>
      </p:pic>
      <p:sp>
        <p:nvSpPr>
          <p:cNvPr id="7" name="TextBox 6"/>
          <p:cNvSpPr txBox="1"/>
          <p:nvPr/>
        </p:nvSpPr>
        <p:spPr>
          <a:xfrm>
            <a:off x="1060579" y="5903707"/>
            <a:ext cx="697727" cy="461665"/>
          </a:xfrm>
          <a:prstGeom prst="rect">
            <a:avLst/>
          </a:prstGeom>
          <a:noFill/>
        </p:spPr>
        <p:txBody>
          <a:bodyPr wrap="none" rtlCol="0">
            <a:spAutoFit/>
          </a:bodyPr>
          <a:lstStyle/>
          <a:p>
            <a:r>
              <a:rPr lang="en-US" dirty="0" err="1" smtClean="0">
                <a:latin typeface="Symbol" charset="2"/>
                <a:cs typeface="Symbol" charset="2"/>
              </a:rPr>
              <a:t>s</a:t>
            </a:r>
            <a:r>
              <a:rPr lang="en-US" dirty="0" smtClean="0"/>
              <a:t>=2</a:t>
            </a:r>
            <a:endParaRPr lang="en-US" dirty="0"/>
          </a:p>
        </p:txBody>
      </p:sp>
      <p:sp>
        <p:nvSpPr>
          <p:cNvPr id="8" name="TextBox 7"/>
          <p:cNvSpPr txBox="1"/>
          <p:nvPr/>
        </p:nvSpPr>
        <p:spPr>
          <a:xfrm>
            <a:off x="4241210" y="5874669"/>
            <a:ext cx="697727" cy="461665"/>
          </a:xfrm>
          <a:prstGeom prst="rect">
            <a:avLst/>
          </a:prstGeom>
          <a:noFill/>
        </p:spPr>
        <p:txBody>
          <a:bodyPr wrap="none" rtlCol="0">
            <a:spAutoFit/>
          </a:bodyPr>
          <a:lstStyle/>
          <a:p>
            <a:r>
              <a:rPr lang="en-US" dirty="0" err="1" smtClean="0">
                <a:latin typeface="Symbol" charset="2"/>
                <a:cs typeface="Symbol" charset="2"/>
              </a:rPr>
              <a:t>s</a:t>
            </a:r>
            <a:r>
              <a:rPr lang="en-US" dirty="0" smtClean="0"/>
              <a:t>=4</a:t>
            </a:r>
            <a:endParaRPr lang="en-US" dirty="0"/>
          </a:p>
        </p:txBody>
      </p:sp>
      <p:sp>
        <p:nvSpPr>
          <p:cNvPr id="9" name="TextBox 8"/>
          <p:cNvSpPr txBox="1"/>
          <p:nvPr/>
        </p:nvSpPr>
        <p:spPr>
          <a:xfrm>
            <a:off x="7421840" y="5803761"/>
            <a:ext cx="694271" cy="461665"/>
          </a:xfrm>
          <a:prstGeom prst="rect">
            <a:avLst/>
          </a:prstGeom>
          <a:noFill/>
        </p:spPr>
        <p:txBody>
          <a:bodyPr wrap="none" rtlCol="0">
            <a:spAutoFit/>
          </a:bodyPr>
          <a:lstStyle/>
          <a:p>
            <a:r>
              <a:rPr lang="en-US" dirty="0" err="1" smtClean="0">
                <a:latin typeface="Symbol" charset="2"/>
                <a:cs typeface="Symbol" charset="2"/>
              </a:rPr>
              <a:t>s</a:t>
            </a:r>
            <a:r>
              <a:rPr lang="en-US" dirty="0" smtClean="0"/>
              <a:t>=8</a:t>
            </a: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Discretization</a:t>
            </a:r>
            <a:r>
              <a:rPr lang="en-US" dirty="0" smtClean="0"/>
              <a:t> Gaussian derivatives</a:t>
            </a:r>
            <a:endParaRPr lang="en-US" dirty="0"/>
          </a:p>
        </p:txBody>
      </p:sp>
      <p:sp>
        <p:nvSpPr>
          <p:cNvPr id="4" name="Rectangle 3"/>
          <p:cNvSpPr/>
          <p:nvPr/>
        </p:nvSpPr>
        <p:spPr>
          <a:xfrm>
            <a:off x="334919" y="1029457"/>
            <a:ext cx="8582313" cy="1200328"/>
          </a:xfrm>
          <a:prstGeom prst="rect">
            <a:avLst/>
          </a:prstGeom>
        </p:spPr>
        <p:txBody>
          <a:bodyPr wrap="square">
            <a:spAutoFit/>
          </a:bodyPr>
          <a:lstStyle/>
          <a:p>
            <a:r>
              <a:rPr lang="en-US" dirty="0" smtClean="0"/>
              <a:t>There are many discrete approximations. For instance, we can take samples of the continuous functions. In practice it is common to use the discrete approximation given by the binomial filters.</a:t>
            </a:r>
            <a:endParaRPr lang="en-US" dirty="0"/>
          </a:p>
        </p:txBody>
      </p:sp>
      <p:sp>
        <p:nvSpPr>
          <p:cNvPr id="5" name="Rectangle 4"/>
          <p:cNvSpPr/>
          <p:nvPr/>
        </p:nvSpPr>
        <p:spPr>
          <a:xfrm>
            <a:off x="474469" y="2828836"/>
            <a:ext cx="6949580" cy="461665"/>
          </a:xfrm>
          <a:prstGeom prst="rect">
            <a:avLst/>
          </a:prstGeom>
        </p:spPr>
        <p:txBody>
          <a:bodyPr wrap="square">
            <a:spAutoFit/>
          </a:bodyPr>
          <a:lstStyle/>
          <a:p>
            <a:r>
              <a:rPr lang="en-US" dirty="0" smtClean="0"/>
              <a:t>Convolving the binomial coefficients with [1, -1]</a:t>
            </a:r>
            <a:endParaRPr lang="en-US" dirty="0"/>
          </a:p>
        </p:txBody>
      </p:sp>
      <p:pic>
        <p:nvPicPr>
          <p:cNvPr id="6" name="Picture 5"/>
          <p:cNvPicPr>
            <a:picLocks noChangeAspect="1"/>
          </p:cNvPicPr>
          <p:nvPr/>
        </p:nvPicPr>
        <p:blipFill>
          <a:blip r:embed="rId2"/>
          <a:srcRect l="19292"/>
          <a:stretch>
            <a:fillRect/>
          </a:stretch>
        </p:blipFill>
        <p:spPr>
          <a:xfrm>
            <a:off x="4646863" y="4141334"/>
            <a:ext cx="4201122" cy="1930235"/>
          </a:xfrm>
          <a:prstGeom prst="rect">
            <a:avLst/>
          </a:prstGeom>
        </p:spPr>
      </p:pic>
      <p:pic>
        <p:nvPicPr>
          <p:cNvPr id="7" name="Picture 6"/>
          <p:cNvPicPr>
            <a:picLocks noChangeAspect="1"/>
          </p:cNvPicPr>
          <p:nvPr/>
        </p:nvPicPr>
        <p:blipFill>
          <a:blip r:embed="rId3"/>
          <a:srcRect l="14013" t="14099" r="21434" b="22567"/>
          <a:stretch>
            <a:fillRect/>
          </a:stretch>
        </p:blipFill>
        <p:spPr>
          <a:xfrm>
            <a:off x="0" y="4139946"/>
            <a:ext cx="4009261" cy="1935210"/>
          </a:xfrm>
          <a:prstGeom prst="rect">
            <a:avLst/>
          </a:prstGeom>
        </p:spPr>
      </p:pic>
      <p:grpSp>
        <p:nvGrpSpPr>
          <p:cNvPr id="11" name="Group 10"/>
          <p:cNvGrpSpPr/>
          <p:nvPr/>
        </p:nvGrpSpPr>
        <p:grpSpPr>
          <a:xfrm>
            <a:off x="3724705" y="4323731"/>
            <a:ext cx="1030751" cy="540868"/>
            <a:chOff x="3724705" y="4323731"/>
            <a:chExt cx="1030751" cy="540868"/>
          </a:xfrm>
        </p:grpSpPr>
        <p:cxnSp>
          <p:nvCxnSpPr>
            <p:cNvPr id="9" name="Straight Arrow Connector 8"/>
            <p:cNvCxnSpPr/>
            <p:nvPr/>
          </p:nvCxnSpPr>
          <p:spPr>
            <a:xfrm>
              <a:off x="3780987" y="4863011"/>
              <a:ext cx="923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724705" y="4323731"/>
              <a:ext cx="1030751" cy="461665"/>
            </a:xfrm>
            <a:prstGeom prst="rect">
              <a:avLst/>
            </a:prstGeom>
          </p:spPr>
          <p:txBody>
            <a:bodyPr wrap="none">
              <a:spAutoFit/>
            </a:bodyPr>
            <a:lstStyle/>
            <a:p>
              <a:r>
                <a:rPr lang="en-US" dirty="0" smtClean="0"/>
                <a:t> [1, -1]</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2175"/>
          </a:xfrm>
        </p:spPr>
        <p:txBody>
          <a:bodyPr/>
          <a:lstStyle/>
          <a:p>
            <a:r>
              <a:rPr lang="en-US" dirty="0" err="1" smtClean="0"/>
              <a:t>Discretization</a:t>
            </a:r>
            <a:r>
              <a:rPr lang="en-US" dirty="0" smtClean="0"/>
              <a:t> 2D Gaussian derivatives</a:t>
            </a:r>
            <a:endParaRPr lang="en-US" dirty="0"/>
          </a:p>
        </p:txBody>
      </p:sp>
      <p:sp>
        <p:nvSpPr>
          <p:cNvPr id="4" name="Rectangle 3"/>
          <p:cNvSpPr/>
          <p:nvPr/>
        </p:nvSpPr>
        <p:spPr>
          <a:xfrm>
            <a:off x="334919" y="1029457"/>
            <a:ext cx="8582313" cy="830997"/>
          </a:xfrm>
          <a:prstGeom prst="rect">
            <a:avLst/>
          </a:prstGeom>
        </p:spPr>
        <p:txBody>
          <a:bodyPr wrap="square">
            <a:spAutoFit/>
          </a:bodyPr>
          <a:lstStyle/>
          <a:p>
            <a:r>
              <a:rPr lang="en-US" dirty="0" smtClean="0"/>
              <a:t>As Gaussians are separable, we can approximate two 1D derivatives and then convolve them. </a:t>
            </a:r>
            <a:endParaRPr lang="en-US" dirty="0"/>
          </a:p>
        </p:txBody>
      </p:sp>
      <p:pic>
        <p:nvPicPr>
          <p:cNvPr id="11" name="Picture 10"/>
          <p:cNvPicPr>
            <a:picLocks noChangeAspect="1"/>
          </p:cNvPicPr>
          <p:nvPr/>
        </p:nvPicPr>
        <p:blipFill>
          <a:blip r:embed="rId2"/>
          <a:stretch>
            <a:fillRect/>
          </a:stretch>
        </p:blipFill>
        <p:spPr>
          <a:xfrm>
            <a:off x="2049119" y="2866621"/>
            <a:ext cx="4998146" cy="3571550"/>
          </a:xfrm>
          <a:prstGeom prst="rect">
            <a:avLst/>
          </a:prstGeom>
        </p:spPr>
      </p:pic>
      <p:sp>
        <p:nvSpPr>
          <p:cNvPr id="12" name="TextBox 11"/>
          <p:cNvSpPr txBox="1"/>
          <p:nvPr/>
        </p:nvSpPr>
        <p:spPr>
          <a:xfrm>
            <a:off x="376784" y="2121426"/>
            <a:ext cx="5774387" cy="461665"/>
          </a:xfrm>
          <a:prstGeom prst="rect">
            <a:avLst/>
          </a:prstGeom>
          <a:noFill/>
        </p:spPr>
        <p:txBody>
          <a:bodyPr wrap="none" rtlCol="0">
            <a:spAutoFit/>
          </a:bodyPr>
          <a:lstStyle/>
          <a:p>
            <a:r>
              <a:rPr lang="en-US" dirty="0" smtClean="0"/>
              <a:t>One example is the  </a:t>
            </a:r>
            <a:r>
              <a:rPr lang="en-US" dirty="0" err="1" smtClean="0"/>
              <a:t>Sobel</a:t>
            </a:r>
            <a:r>
              <a:rPr lang="en-US" dirty="0" smtClean="0"/>
              <a:t>-Feldman operator: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different approximations</a:t>
            </a:r>
            <a:endParaRPr lang="en-US" dirty="0"/>
          </a:p>
        </p:txBody>
      </p:sp>
      <p:pic>
        <p:nvPicPr>
          <p:cNvPr id="4" name="Picture 3"/>
          <p:cNvPicPr>
            <a:picLocks noChangeAspect="1"/>
          </p:cNvPicPr>
          <p:nvPr/>
        </p:nvPicPr>
        <p:blipFill>
          <a:blip r:embed="rId2"/>
          <a:srcRect r="84739"/>
          <a:stretch>
            <a:fillRect/>
          </a:stretch>
        </p:blipFill>
        <p:spPr>
          <a:xfrm>
            <a:off x="0" y="1067840"/>
            <a:ext cx="1395498" cy="4340623"/>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different approximations</a:t>
            </a:r>
            <a:endParaRPr lang="en-US" dirty="0"/>
          </a:p>
        </p:txBody>
      </p:sp>
      <p:pic>
        <p:nvPicPr>
          <p:cNvPr id="4" name="Picture 3"/>
          <p:cNvPicPr>
            <a:picLocks noChangeAspect="1"/>
          </p:cNvPicPr>
          <p:nvPr/>
        </p:nvPicPr>
        <p:blipFill>
          <a:blip r:embed="rId2"/>
          <a:stretch>
            <a:fillRect/>
          </a:stretch>
        </p:blipFill>
        <p:spPr>
          <a:xfrm>
            <a:off x="0" y="1067840"/>
            <a:ext cx="9144000" cy="4340623"/>
          </a:xfrm>
          <a:prstGeom prst="rect">
            <a:avLst/>
          </a:prstGeom>
        </p:spPr>
      </p:pic>
      <p:sp>
        <p:nvSpPr>
          <p:cNvPr id="5" name="TextBox 4"/>
          <p:cNvSpPr txBox="1"/>
          <p:nvPr/>
        </p:nvSpPr>
        <p:spPr>
          <a:xfrm>
            <a:off x="692700" y="2987072"/>
            <a:ext cx="876863" cy="461665"/>
          </a:xfrm>
          <a:prstGeom prst="rect">
            <a:avLst/>
          </a:prstGeom>
          <a:noFill/>
        </p:spPr>
        <p:txBody>
          <a:bodyPr wrap="none" rtlCol="0">
            <a:spAutoFit/>
          </a:bodyPr>
          <a:lstStyle/>
          <a:p>
            <a:r>
              <a:rPr lang="en-US" dirty="0" smtClean="0"/>
              <a:t>[1,-1]</a:t>
            </a:r>
            <a:endParaRPr lang="en-US" dirty="0"/>
          </a:p>
        </p:txBody>
      </p:sp>
      <p:sp>
        <p:nvSpPr>
          <p:cNvPr id="6" name="TextBox 5"/>
          <p:cNvSpPr txBox="1"/>
          <p:nvPr/>
        </p:nvSpPr>
        <p:spPr>
          <a:xfrm>
            <a:off x="181263" y="4236175"/>
            <a:ext cx="1347093" cy="461665"/>
          </a:xfrm>
          <a:prstGeom prst="rect">
            <a:avLst/>
          </a:prstGeom>
          <a:noFill/>
        </p:spPr>
        <p:txBody>
          <a:bodyPr wrap="none" rtlCol="0">
            <a:spAutoFit/>
          </a:bodyPr>
          <a:lstStyle/>
          <a:p>
            <a:r>
              <a:rPr lang="en-US" dirty="0" smtClean="0"/>
              <a:t>[1,0,-1]/2</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Laplacian</a:t>
            </a:r>
            <a:r>
              <a:rPr lang="en-US" dirty="0" smtClean="0"/>
              <a:t> filter</a:t>
            </a:r>
            <a:endParaRPr lang="en-US" dirty="0"/>
          </a:p>
        </p:txBody>
      </p:sp>
      <p:sp>
        <p:nvSpPr>
          <p:cNvPr id="4" name="Rectangle 3"/>
          <p:cNvSpPr/>
          <p:nvPr/>
        </p:nvSpPr>
        <p:spPr>
          <a:xfrm>
            <a:off x="388122" y="1206624"/>
            <a:ext cx="8755877" cy="830997"/>
          </a:xfrm>
          <a:prstGeom prst="rect">
            <a:avLst/>
          </a:prstGeom>
        </p:spPr>
        <p:txBody>
          <a:bodyPr wrap="square">
            <a:spAutoFit/>
          </a:bodyPr>
          <a:lstStyle/>
          <a:p>
            <a:r>
              <a:rPr lang="en-US" dirty="0" smtClean="0"/>
              <a:t>Made popular by Marr and </a:t>
            </a:r>
            <a:r>
              <a:rPr lang="en-US" dirty="0" err="1" smtClean="0"/>
              <a:t>Hildreth</a:t>
            </a:r>
            <a:r>
              <a:rPr lang="en-US" dirty="0" smtClean="0"/>
              <a:t> in 1980 in the search for</a:t>
            </a:r>
          </a:p>
          <a:p>
            <a:r>
              <a:rPr lang="en-US" dirty="0" smtClean="0"/>
              <a:t>operators that locate the boundaries between objects.</a:t>
            </a:r>
            <a:endParaRPr lang="en-US" dirty="0"/>
          </a:p>
        </p:txBody>
      </p:sp>
      <p:sp>
        <p:nvSpPr>
          <p:cNvPr id="5" name="Rectangle 4"/>
          <p:cNvSpPr/>
          <p:nvPr/>
        </p:nvSpPr>
        <p:spPr>
          <a:xfrm>
            <a:off x="390739" y="2309208"/>
            <a:ext cx="8331123" cy="830997"/>
          </a:xfrm>
          <a:prstGeom prst="rect">
            <a:avLst/>
          </a:prstGeom>
        </p:spPr>
        <p:txBody>
          <a:bodyPr wrap="square">
            <a:spAutoFit/>
          </a:bodyPr>
          <a:lstStyle/>
          <a:p>
            <a:r>
              <a:rPr lang="en-US" dirty="0" smtClean="0"/>
              <a:t>The </a:t>
            </a:r>
            <a:r>
              <a:rPr lang="en-US" dirty="0" err="1" smtClean="0"/>
              <a:t>Laplacian</a:t>
            </a:r>
            <a:r>
              <a:rPr lang="en-US" dirty="0" smtClean="0"/>
              <a:t> operator is defined as the sum of the second order partial derivatives of a function:</a:t>
            </a:r>
            <a:endParaRPr lang="en-US" dirty="0"/>
          </a:p>
        </p:txBody>
      </p:sp>
      <p:pic>
        <p:nvPicPr>
          <p:cNvPr id="6" name="Picture 5"/>
          <p:cNvPicPr>
            <a:picLocks noChangeAspect="1"/>
          </p:cNvPicPr>
          <p:nvPr/>
        </p:nvPicPr>
        <p:blipFill>
          <a:blip r:embed="rId2"/>
          <a:stretch>
            <a:fillRect/>
          </a:stretch>
        </p:blipFill>
        <p:spPr>
          <a:xfrm>
            <a:off x="485529" y="3234332"/>
            <a:ext cx="2730500" cy="1143000"/>
          </a:xfrm>
          <a:prstGeom prst="rect">
            <a:avLst/>
          </a:prstGeom>
        </p:spPr>
      </p:pic>
      <p:pic>
        <p:nvPicPr>
          <p:cNvPr id="7" name="Picture 6"/>
          <p:cNvPicPr>
            <a:picLocks noChangeAspect="1"/>
          </p:cNvPicPr>
          <p:nvPr/>
        </p:nvPicPr>
        <p:blipFill>
          <a:blip r:embed="rId3"/>
          <a:stretch>
            <a:fillRect/>
          </a:stretch>
        </p:blipFill>
        <p:spPr>
          <a:xfrm>
            <a:off x="554703" y="4775840"/>
            <a:ext cx="2752627" cy="672259"/>
          </a:xfrm>
          <a:prstGeom prst="rect">
            <a:avLst/>
          </a:prstGeom>
        </p:spPr>
      </p:pic>
      <p:sp>
        <p:nvSpPr>
          <p:cNvPr id="8" name="TextBox 7"/>
          <p:cNvSpPr txBox="1"/>
          <p:nvPr/>
        </p:nvSpPr>
        <p:spPr>
          <a:xfrm>
            <a:off x="404694" y="4284724"/>
            <a:ext cx="8273569" cy="461665"/>
          </a:xfrm>
          <a:prstGeom prst="rect">
            <a:avLst/>
          </a:prstGeom>
          <a:noFill/>
        </p:spPr>
        <p:txBody>
          <a:bodyPr wrap="none" rtlCol="0">
            <a:spAutoFit/>
          </a:bodyPr>
          <a:lstStyle/>
          <a:p>
            <a:r>
              <a:rPr lang="en-US" dirty="0" smtClean="0"/>
              <a:t>To reduce noise and undefined derivatives, we use the same trick:</a:t>
            </a:r>
            <a:endParaRPr lang="en-US" dirty="0"/>
          </a:p>
        </p:txBody>
      </p:sp>
      <p:sp>
        <p:nvSpPr>
          <p:cNvPr id="9" name="TextBox 8"/>
          <p:cNvSpPr txBox="1"/>
          <p:nvPr/>
        </p:nvSpPr>
        <p:spPr>
          <a:xfrm>
            <a:off x="586109" y="5833923"/>
            <a:ext cx="1090262" cy="461665"/>
          </a:xfrm>
          <a:prstGeom prst="rect">
            <a:avLst/>
          </a:prstGeom>
          <a:noFill/>
        </p:spPr>
        <p:txBody>
          <a:bodyPr wrap="none" rtlCol="0">
            <a:spAutoFit/>
          </a:bodyPr>
          <a:lstStyle/>
          <a:p>
            <a:r>
              <a:rPr lang="en-US" dirty="0" smtClean="0"/>
              <a:t>Where: </a:t>
            </a:r>
            <a:endParaRPr lang="en-US" dirty="0"/>
          </a:p>
        </p:txBody>
      </p:sp>
      <p:pic>
        <p:nvPicPr>
          <p:cNvPr id="10" name="Picture 9"/>
          <p:cNvPicPr>
            <a:picLocks noChangeAspect="1"/>
          </p:cNvPicPr>
          <p:nvPr/>
        </p:nvPicPr>
        <p:blipFill>
          <a:blip r:embed="rId4"/>
          <a:stretch>
            <a:fillRect/>
          </a:stretch>
        </p:blipFill>
        <p:spPr>
          <a:xfrm>
            <a:off x="2011246" y="5581179"/>
            <a:ext cx="3877756" cy="99642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for the DFT</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12</a:t>
            </a:fld>
            <a:endParaRPr lang="en-US"/>
          </a:p>
        </p:txBody>
      </p:sp>
      <p:pic>
        <p:nvPicPr>
          <p:cNvPr id="10" name="Picture 9"/>
          <p:cNvPicPr>
            <a:picLocks noChangeAspect="1"/>
          </p:cNvPicPr>
          <p:nvPr/>
        </p:nvPicPr>
        <p:blipFill>
          <a:blip r:embed="rId2"/>
          <a:stretch>
            <a:fillRect/>
          </a:stretch>
        </p:blipFill>
        <p:spPr>
          <a:xfrm>
            <a:off x="0" y="1153721"/>
            <a:ext cx="2984829" cy="4456371"/>
          </a:xfrm>
          <a:prstGeom prst="rect">
            <a:avLst/>
          </a:prstGeom>
        </p:spPr>
      </p:pic>
      <p:pic>
        <p:nvPicPr>
          <p:cNvPr id="11" name="Picture 10"/>
          <p:cNvPicPr>
            <a:picLocks noChangeAspect="1"/>
          </p:cNvPicPr>
          <p:nvPr/>
        </p:nvPicPr>
        <p:blipFill>
          <a:blip r:embed="rId3"/>
          <a:stretch>
            <a:fillRect/>
          </a:stretch>
        </p:blipFill>
        <p:spPr>
          <a:xfrm>
            <a:off x="3023555" y="1086398"/>
            <a:ext cx="3026575" cy="1669834"/>
          </a:xfrm>
          <a:prstGeom prst="rect">
            <a:avLst/>
          </a:prstGeom>
        </p:spPr>
      </p:pic>
      <p:pic>
        <p:nvPicPr>
          <p:cNvPr id="12" name="Picture 11"/>
          <p:cNvPicPr>
            <a:picLocks noChangeAspect="1"/>
          </p:cNvPicPr>
          <p:nvPr/>
        </p:nvPicPr>
        <p:blipFill>
          <a:blip r:embed="rId4"/>
          <a:stretch>
            <a:fillRect/>
          </a:stretch>
        </p:blipFill>
        <p:spPr>
          <a:xfrm>
            <a:off x="6159171" y="1080613"/>
            <a:ext cx="2984829" cy="1648961"/>
          </a:xfrm>
          <a:prstGeom prst="rect">
            <a:avLst/>
          </a:prstGeom>
        </p:spPr>
      </p:pic>
      <p:pic>
        <p:nvPicPr>
          <p:cNvPr id="13" name="Picture 12"/>
          <p:cNvPicPr>
            <a:picLocks noChangeAspect="1"/>
          </p:cNvPicPr>
          <p:nvPr/>
        </p:nvPicPr>
        <p:blipFill>
          <a:blip r:embed="rId5"/>
          <a:stretch>
            <a:fillRect/>
          </a:stretch>
        </p:blipFill>
        <p:spPr>
          <a:xfrm>
            <a:off x="3037509" y="2759888"/>
            <a:ext cx="3026575" cy="1388050"/>
          </a:xfrm>
          <a:prstGeom prst="rect">
            <a:avLst/>
          </a:prstGeom>
        </p:spPr>
      </p:pic>
      <p:pic>
        <p:nvPicPr>
          <p:cNvPr id="14" name="Picture 13"/>
          <p:cNvPicPr>
            <a:picLocks noChangeAspect="1"/>
          </p:cNvPicPr>
          <p:nvPr/>
        </p:nvPicPr>
        <p:blipFill>
          <a:blip r:embed="rId6"/>
          <a:stretch>
            <a:fillRect/>
          </a:stretch>
        </p:blipFill>
        <p:spPr>
          <a:xfrm>
            <a:off x="3012109" y="4163046"/>
            <a:ext cx="3068321" cy="1440232"/>
          </a:xfrm>
          <a:prstGeom prst="rect">
            <a:avLst/>
          </a:prstGeom>
        </p:spPr>
      </p:pic>
      <p:pic>
        <p:nvPicPr>
          <p:cNvPr id="15" name="Picture 14"/>
          <p:cNvPicPr>
            <a:picLocks noChangeAspect="1"/>
          </p:cNvPicPr>
          <p:nvPr/>
        </p:nvPicPr>
        <p:blipFill>
          <a:blip r:embed="rId7"/>
          <a:stretch>
            <a:fillRect/>
          </a:stretch>
        </p:blipFill>
        <p:spPr>
          <a:xfrm>
            <a:off x="6159171" y="2750019"/>
            <a:ext cx="2984829" cy="1377613"/>
          </a:xfrm>
          <a:prstGeom prst="rect">
            <a:avLst/>
          </a:prstGeom>
        </p:spPr>
      </p:pic>
      <p:pic>
        <p:nvPicPr>
          <p:cNvPr id="16" name="Picture 15"/>
          <p:cNvPicPr>
            <a:picLocks noChangeAspect="1"/>
          </p:cNvPicPr>
          <p:nvPr/>
        </p:nvPicPr>
        <p:blipFill>
          <a:blip r:embed="rId8"/>
          <a:stretch>
            <a:fillRect/>
          </a:stretch>
        </p:blipFill>
        <p:spPr>
          <a:xfrm>
            <a:off x="6127862" y="4189263"/>
            <a:ext cx="3016138" cy="1408923"/>
          </a:xfrm>
          <a:prstGeom prst="rect">
            <a:avLst/>
          </a:prstGeom>
        </p:spPr>
      </p:pic>
      <p:sp>
        <p:nvSpPr>
          <p:cNvPr id="17" name="TextBox 16"/>
          <p:cNvSpPr txBox="1"/>
          <p:nvPr/>
        </p:nvSpPr>
        <p:spPr>
          <a:xfrm>
            <a:off x="767524" y="5847880"/>
            <a:ext cx="7956775" cy="461665"/>
          </a:xfrm>
          <a:prstGeom prst="rect">
            <a:avLst/>
          </a:prstGeom>
          <a:noFill/>
        </p:spPr>
        <p:txBody>
          <a:bodyPr wrap="none" rtlCol="0">
            <a:spAutoFit/>
          </a:bodyPr>
          <a:lstStyle/>
          <a:p>
            <a:r>
              <a:rPr lang="en-US" dirty="0" smtClean="0"/>
              <a:t>Only the phase changes! The magnitude is translation invariant.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61355" y="41871"/>
            <a:ext cx="2881579" cy="2811297"/>
          </a:xfrm>
          <a:prstGeom prst="rect">
            <a:avLst/>
          </a:prstGeom>
        </p:spPr>
      </p:pic>
      <p:pic>
        <p:nvPicPr>
          <p:cNvPr id="3" name="Picture 2"/>
          <p:cNvPicPr>
            <a:picLocks noChangeAspect="1"/>
          </p:cNvPicPr>
          <p:nvPr/>
        </p:nvPicPr>
        <p:blipFill>
          <a:blip r:embed="rId3"/>
          <a:stretch>
            <a:fillRect/>
          </a:stretch>
        </p:blipFill>
        <p:spPr>
          <a:xfrm>
            <a:off x="55820" y="3140269"/>
            <a:ext cx="2899150" cy="2881579"/>
          </a:xfrm>
          <a:prstGeom prst="rect">
            <a:avLst/>
          </a:prstGeom>
        </p:spPr>
      </p:pic>
      <p:pic>
        <p:nvPicPr>
          <p:cNvPr id="4" name="Picture 3"/>
          <p:cNvPicPr>
            <a:picLocks noChangeAspect="1"/>
          </p:cNvPicPr>
          <p:nvPr/>
        </p:nvPicPr>
        <p:blipFill>
          <a:blip r:embed="rId4"/>
          <a:stretch>
            <a:fillRect/>
          </a:stretch>
        </p:blipFill>
        <p:spPr>
          <a:xfrm>
            <a:off x="3131128" y="3166929"/>
            <a:ext cx="2881579" cy="2881579"/>
          </a:xfrm>
          <a:prstGeom prst="rect">
            <a:avLst/>
          </a:prstGeom>
        </p:spPr>
      </p:pic>
      <p:pic>
        <p:nvPicPr>
          <p:cNvPr id="5" name="Picture 4"/>
          <p:cNvPicPr>
            <a:picLocks noChangeAspect="1"/>
          </p:cNvPicPr>
          <p:nvPr/>
        </p:nvPicPr>
        <p:blipFill>
          <a:blip r:embed="rId5"/>
          <a:stretch>
            <a:fillRect/>
          </a:stretch>
        </p:blipFill>
        <p:spPr>
          <a:xfrm>
            <a:off x="6178528" y="3165450"/>
            <a:ext cx="2881579" cy="2864008"/>
          </a:xfrm>
          <a:prstGeom prst="rect">
            <a:avLst/>
          </a:prstGeom>
        </p:spPr>
      </p:pic>
      <p:sp>
        <p:nvSpPr>
          <p:cNvPr id="6" name="TextBox 5"/>
          <p:cNvSpPr txBox="1"/>
          <p:nvPr/>
        </p:nvSpPr>
        <p:spPr>
          <a:xfrm>
            <a:off x="1255948" y="6001405"/>
            <a:ext cx="492443" cy="461665"/>
          </a:xfrm>
          <a:prstGeom prst="rect">
            <a:avLst/>
          </a:prstGeom>
          <a:noFill/>
        </p:spPr>
        <p:txBody>
          <a:bodyPr wrap="none" rtlCol="0">
            <a:spAutoFit/>
          </a:bodyPr>
          <a:lstStyle/>
          <a:p>
            <a:r>
              <a:rPr lang="en-US" dirty="0" err="1" smtClean="0"/>
              <a:t>dx</a:t>
            </a:r>
            <a:endParaRPr lang="en-US" dirty="0"/>
          </a:p>
        </p:txBody>
      </p:sp>
      <p:sp>
        <p:nvSpPr>
          <p:cNvPr id="7" name="TextBox 6"/>
          <p:cNvSpPr txBox="1"/>
          <p:nvPr/>
        </p:nvSpPr>
        <p:spPr>
          <a:xfrm>
            <a:off x="4297029" y="6000278"/>
            <a:ext cx="492443" cy="461665"/>
          </a:xfrm>
          <a:prstGeom prst="rect">
            <a:avLst/>
          </a:prstGeom>
          <a:noFill/>
        </p:spPr>
        <p:txBody>
          <a:bodyPr wrap="none" rtlCol="0">
            <a:spAutoFit/>
          </a:bodyPr>
          <a:lstStyle/>
          <a:p>
            <a:r>
              <a:rPr lang="en-US" dirty="0" err="1" smtClean="0"/>
              <a:t>dy</a:t>
            </a:r>
            <a:endParaRPr lang="en-US" dirty="0"/>
          </a:p>
        </p:txBody>
      </p:sp>
      <p:sp>
        <p:nvSpPr>
          <p:cNvPr id="8" name="TextBox 7"/>
          <p:cNvSpPr txBox="1"/>
          <p:nvPr/>
        </p:nvSpPr>
        <p:spPr>
          <a:xfrm>
            <a:off x="7003189" y="6013112"/>
            <a:ext cx="1300356" cy="461665"/>
          </a:xfrm>
          <a:prstGeom prst="rect">
            <a:avLst/>
          </a:prstGeom>
          <a:noFill/>
        </p:spPr>
        <p:txBody>
          <a:bodyPr wrap="none" rtlCol="0">
            <a:spAutoFit/>
          </a:bodyPr>
          <a:lstStyle/>
          <a:p>
            <a:r>
              <a:rPr lang="en-US" dirty="0" err="1" smtClean="0"/>
              <a:t>laplacian</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5"/>
            <a:ext cx="9144000" cy="744311"/>
          </a:xfrm>
        </p:spPr>
        <p:txBody>
          <a:bodyPr/>
          <a:lstStyle/>
          <a:p>
            <a:r>
              <a:rPr lang="en-US" dirty="0" smtClean="0"/>
              <a:t>Comparison derivative and </a:t>
            </a:r>
            <a:r>
              <a:rPr lang="en-US" dirty="0" err="1" smtClean="0"/>
              <a:t>laplacian</a:t>
            </a:r>
            <a:endParaRPr lang="en-US" dirty="0"/>
          </a:p>
        </p:txBody>
      </p:sp>
      <p:pic>
        <p:nvPicPr>
          <p:cNvPr id="4" name="Picture 3"/>
          <p:cNvPicPr>
            <a:picLocks noChangeAspect="1"/>
          </p:cNvPicPr>
          <p:nvPr/>
        </p:nvPicPr>
        <p:blipFill>
          <a:blip r:embed="rId2"/>
          <a:stretch>
            <a:fillRect/>
          </a:stretch>
        </p:blipFill>
        <p:spPr>
          <a:xfrm>
            <a:off x="1199512" y="852919"/>
            <a:ext cx="7098456" cy="4128506"/>
          </a:xfrm>
          <a:prstGeom prst="rect">
            <a:avLst/>
          </a:prstGeom>
        </p:spPr>
      </p:pic>
      <p:pic>
        <p:nvPicPr>
          <p:cNvPr id="5" name="Picture 4"/>
          <p:cNvPicPr>
            <a:picLocks noChangeAspect="1"/>
          </p:cNvPicPr>
          <p:nvPr/>
        </p:nvPicPr>
        <p:blipFill>
          <a:blip r:embed="rId3"/>
          <a:stretch>
            <a:fillRect/>
          </a:stretch>
        </p:blipFill>
        <p:spPr>
          <a:xfrm>
            <a:off x="1221575" y="5009827"/>
            <a:ext cx="2427451" cy="1848173"/>
          </a:xfrm>
          <a:prstGeom prst="rect">
            <a:avLst/>
          </a:prstGeom>
        </p:spPr>
      </p:pic>
      <p:pic>
        <p:nvPicPr>
          <p:cNvPr id="6" name="Picture 5"/>
          <p:cNvPicPr>
            <a:picLocks noChangeAspect="1"/>
          </p:cNvPicPr>
          <p:nvPr/>
        </p:nvPicPr>
        <p:blipFill>
          <a:blip r:embed="rId4"/>
          <a:stretch>
            <a:fillRect/>
          </a:stretch>
        </p:blipFill>
        <p:spPr>
          <a:xfrm>
            <a:off x="3808175" y="4963853"/>
            <a:ext cx="4533081" cy="1894147"/>
          </a:xfrm>
          <a:prstGeom prst="rect">
            <a:avLst/>
          </a:prstGeom>
        </p:spPr>
      </p:pic>
      <p:grpSp>
        <p:nvGrpSpPr>
          <p:cNvPr id="16" name="Group 15"/>
          <p:cNvGrpSpPr/>
          <p:nvPr/>
        </p:nvGrpSpPr>
        <p:grpSpPr>
          <a:xfrm>
            <a:off x="5497511" y="1466351"/>
            <a:ext cx="1337350" cy="5230102"/>
            <a:chOff x="5497511" y="1466351"/>
            <a:chExt cx="1337350" cy="5230102"/>
          </a:xfrm>
        </p:grpSpPr>
        <p:cxnSp>
          <p:nvCxnSpPr>
            <p:cNvPr id="14" name="Straight Connector 13"/>
            <p:cNvCxnSpPr/>
            <p:nvPr/>
          </p:nvCxnSpPr>
          <p:spPr>
            <a:xfrm rot="5400000">
              <a:off x="2915281" y="4112635"/>
              <a:ext cx="5166048" cy="1588"/>
            </a:xfrm>
            <a:prstGeom prst="line">
              <a:avLst/>
            </a:prstGeom>
            <a:ln w="25400" cap="flat" cmpd="sng" algn="ctr">
              <a:solidFill>
                <a:schemeClr val="bg1">
                  <a:lumMod val="75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4251043" y="4048581"/>
              <a:ext cx="5166048" cy="1588"/>
            </a:xfrm>
            <a:prstGeom prst="line">
              <a:avLst/>
            </a:prstGeom>
            <a:ln w="25400" cap="flat" cmpd="sng" algn="ctr">
              <a:solidFill>
                <a:schemeClr val="bg1">
                  <a:lumMod val="75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5628188" y="5007314"/>
            <a:ext cx="2305682" cy="1018218"/>
            <a:chOff x="5628188" y="5007314"/>
            <a:chExt cx="2305682" cy="1018218"/>
          </a:xfrm>
        </p:grpSpPr>
        <p:cxnSp>
          <p:nvCxnSpPr>
            <p:cNvPr id="8" name="Straight Arrow Connector 7"/>
            <p:cNvCxnSpPr/>
            <p:nvPr/>
          </p:nvCxnSpPr>
          <p:spPr>
            <a:xfrm rot="5400000">
              <a:off x="5498326" y="5541224"/>
              <a:ext cx="606073" cy="3463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H="1">
              <a:off x="6515725" y="5707187"/>
              <a:ext cx="585307" cy="513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945675" y="5007314"/>
              <a:ext cx="1988195" cy="461665"/>
            </a:xfrm>
            <a:prstGeom prst="rect">
              <a:avLst/>
            </a:prstGeom>
            <a:noFill/>
          </p:spPr>
          <p:txBody>
            <a:bodyPr wrap="none" rtlCol="0">
              <a:spAutoFit/>
            </a:bodyPr>
            <a:lstStyle/>
            <a:p>
              <a:r>
                <a:rPr lang="en-US" dirty="0" smtClean="0"/>
                <a:t>Zero crossings</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sharpening filter</a:t>
            </a:r>
            <a:endParaRPr lang="en-US" dirty="0"/>
          </a:p>
        </p:txBody>
      </p:sp>
      <p:pic>
        <p:nvPicPr>
          <p:cNvPr id="4" name="Picture 3"/>
          <p:cNvPicPr>
            <a:picLocks noChangeAspect="1"/>
          </p:cNvPicPr>
          <p:nvPr/>
        </p:nvPicPr>
        <p:blipFill>
          <a:blip r:embed="rId2"/>
          <a:stretch>
            <a:fillRect/>
          </a:stretch>
        </p:blipFill>
        <p:spPr>
          <a:xfrm>
            <a:off x="1115465" y="1664494"/>
            <a:ext cx="6159500" cy="1854200"/>
          </a:xfrm>
          <a:prstGeom prst="rect">
            <a:avLst/>
          </a:prstGeom>
        </p:spPr>
      </p:pic>
      <p:sp>
        <p:nvSpPr>
          <p:cNvPr id="5" name="Rectangle 4"/>
          <p:cNvSpPr/>
          <p:nvPr/>
        </p:nvSpPr>
        <p:spPr>
          <a:xfrm>
            <a:off x="485807" y="1157253"/>
            <a:ext cx="8277919" cy="461665"/>
          </a:xfrm>
          <a:prstGeom prst="rect">
            <a:avLst/>
          </a:prstGeom>
        </p:spPr>
        <p:txBody>
          <a:bodyPr wrap="square">
            <a:spAutoFit/>
          </a:bodyPr>
          <a:lstStyle/>
          <a:p>
            <a:r>
              <a:rPr lang="en-US" dirty="0" smtClean="0"/>
              <a:t>Subtract away the blurred components of the image:</a:t>
            </a:r>
            <a:endParaRPr lang="en-US" dirty="0"/>
          </a:p>
        </p:txBody>
      </p:sp>
      <p:sp>
        <p:nvSpPr>
          <p:cNvPr id="6" name="TextBox 5"/>
          <p:cNvSpPr txBox="1"/>
          <p:nvPr/>
        </p:nvSpPr>
        <p:spPr>
          <a:xfrm>
            <a:off x="697750" y="3740411"/>
            <a:ext cx="7936638" cy="830997"/>
          </a:xfrm>
          <a:prstGeom prst="rect">
            <a:avLst/>
          </a:prstGeom>
          <a:noFill/>
        </p:spPr>
        <p:txBody>
          <a:bodyPr wrap="none" rtlCol="0">
            <a:spAutoFit/>
          </a:bodyPr>
          <a:lstStyle/>
          <a:p>
            <a:r>
              <a:rPr lang="en-US" dirty="0" smtClean="0"/>
              <a:t>This filter has an overall DC component of 1. It de-emphasizes</a:t>
            </a:r>
            <a:br>
              <a:rPr lang="en-US" dirty="0" smtClean="0"/>
            </a:br>
            <a:r>
              <a:rPr lang="en-US" dirty="0" smtClean="0"/>
              <a:t>the blur component of the image (low spatial frequencies).</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72816"/>
            <a:ext cx="2990231" cy="2960026"/>
          </a:xfrm>
          <a:prstGeom prst="rect">
            <a:avLst/>
          </a:prstGeom>
        </p:spPr>
      </p:pic>
      <p:pic>
        <p:nvPicPr>
          <p:cNvPr id="5" name="Picture 4"/>
          <p:cNvPicPr>
            <a:picLocks noChangeAspect="1"/>
          </p:cNvPicPr>
          <p:nvPr/>
        </p:nvPicPr>
        <p:blipFill>
          <a:blip r:embed="rId3"/>
          <a:stretch>
            <a:fillRect/>
          </a:stretch>
        </p:blipFill>
        <p:spPr>
          <a:xfrm>
            <a:off x="3090736" y="755572"/>
            <a:ext cx="2990230" cy="2980162"/>
          </a:xfrm>
          <a:prstGeom prst="rect">
            <a:avLst/>
          </a:prstGeom>
        </p:spPr>
      </p:pic>
      <p:pic>
        <p:nvPicPr>
          <p:cNvPr id="6" name="Picture 5"/>
          <p:cNvPicPr>
            <a:picLocks noChangeAspect="1"/>
          </p:cNvPicPr>
          <p:nvPr/>
        </p:nvPicPr>
        <p:blipFill>
          <a:blip r:embed="rId4"/>
          <a:stretch>
            <a:fillRect/>
          </a:stretch>
        </p:blipFill>
        <p:spPr>
          <a:xfrm>
            <a:off x="6173906" y="741614"/>
            <a:ext cx="2970094" cy="2980162"/>
          </a:xfrm>
          <a:prstGeom prst="rect">
            <a:avLst/>
          </a:prstGeom>
        </p:spPr>
      </p:pic>
      <p:pic>
        <p:nvPicPr>
          <p:cNvPr id="7" name="Picture 6"/>
          <p:cNvPicPr>
            <a:picLocks noChangeAspect="1"/>
          </p:cNvPicPr>
          <p:nvPr/>
        </p:nvPicPr>
        <p:blipFill>
          <a:blip r:embed="rId5"/>
          <a:stretch>
            <a:fillRect/>
          </a:stretch>
        </p:blipFill>
        <p:spPr>
          <a:xfrm>
            <a:off x="0" y="3887906"/>
            <a:ext cx="2960026" cy="2970094"/>
          </a:xfrm>
          <a:prstGeom prst="rect">
            <a:avLst/>
          </a:prstGeom>
        </p:spPr>
      </p:pic>
      <p:pic>
        <p:nvPicPr>
          <p:cNvPr id="8" name="Picture 7"/>
          <p:cNvPicPr>
            <a:picLocks noChangeAspect="1"/>
          </p:cNvPicPr>
          <p:nvPr/>
        </p:nvPicPr>
        <p:blipFill>
          <a:blip r:embed="rId6"/>
          <a:stretch>
            <a:fillRect/>
          </a:stretch>
        </p:blipFill>
        <p:spPr>
          <a:xfrm>
            <a:off x="3108839" y="3887906"/>
            <a:ext cx="2970094" cy="2970094"/>
          </a:xfrm>
          <a:prstGeom prst="rect">
            <a:avLst/>
          </a:prstGeom>
        </p:spPr>
      </p:pic>
      <p:pic>
        <p:nvPicPr>
          <p:cNvPr id="9" name="Picture 8"/>
          <p:cNvPicPr>
            <a:picLocks noChangeAspect="1"/>
          </p:cNvPicPr>
          <p:nvPr/>
        </p:nvPicPr>
        <p:blipFill>
          <a:blip r:embed="rId7"/>
          <a:stretch>
            <a:fillRect/>
          </a:stretch>
        </p:blipFill>
        <p:spPr>
          <a:xfrm>
            <a:off x="6194043" y="3908043"/>
            <a:ext cx="2949957" cy="2949957"/>
          </a:xfrm>
          <a:prstGeom prst="rect">
            <a:avLst/>
          </a:prstGeom>
        </p:spPr>
      </p:pic>
      <p:sp>
        <p:nvSpPr>
          <p:cNvPr id="10" name="TextBox 9"/>
          <p:cNvSpPr txBox="1"/>
          <p:nvPr/>
        </p:nvSpPr>
        <p:spPr>
          <a:xfrm>
            <a:off x="572154" y="321003"/>
            <a:ext cx="1663286" cy="461665"/>
          </a:xfrm>
          <a:prstGeom prst="rect">
            <a:avLst/>
          </a:prstGeom>
          <a:noFill/>
        </p:spPr>
        <p:txBody>
          <a:bodyPr wrap="none" rtlCol="0">
            <a:spAutoFit/>
          </a:bodyPr>
          <a:lstStyle/>
          <a:p>
            <a:r>
              <a:rPr lang="en-US" dirty="0" smtClean="0"/>
              <a:t>Input image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“naturally” occurring filters</a:t>
            </a:r>
            <a:endParaRPr lang="en-US" dirty="0"/>
          </a:p>
        </p:txBody>
      </p:sp>
      <p:pic>
        <p:nvPicPr>
          <p:cNvPr id="4" name="Picture 3"/>
          <p:cNvPicPr>
            <a:picLocks noChangeAspect="1"/>
          </p:cNvPicPr>
          <p:nvPr/>
        </p:nvPicPr>
        <p:blipFill>
          <a:blip r:embed="rId2"/>
          <a:srcRect r="40945"/>
          <a:stretch>
            <a:fillRect/>
          </a:stretch>
        </p:blipFill>
        <p:spPr>
          <a:xfrm>
            <a:off x="0" y="1630623"/>
            <a:ext cx="5411718" cy="3567891"/>
          </a:xfrm>
          <a:prstGeom prst="rect">
            <a:avLst/>
          </a:prstGeom>
        </p:spPr>
      </p:pic>
      <p:pic>
        <p:nvPicPr>
          <p:cNvPr id="5" name="Picture 4"/>
          <p:cNvPicPr>
            <a:picLocks noChangeAspect="1"/>
          </p:cNvPicPr>
          <p:nvPr/>
        </p:nvPicPr>
        <p:blipFill>
          <a:blip r:embed="rId2"/>
          <a:srcRect l="58898"/>
          <a:stretch>
            <a:fillRect/>
          </a:stretch>
        </p:blipFill>
        <p:spPr>
          <a:xfrm>
            <a:off x="5397287" y="1638720"/>
            <a:ext cx="3766559" cy="35678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650" name="Picture 3" descr="pietro4_final"/>
          <p:cNvPicPr>
            <a:picLocks noChangeAspect="1" noChangeArrowheads="1"/>
          </p:cNvPicPr>
          <p:nvPr/>
        </p:nvPicPr>
        <p:blipFill>
          <a:blip r:embed="rId3"/>
          <a:srcRect l="9125" t="9125" r="15784" b="10806"/>
          <a:stretch>
            <a:fillRect/>
          </a:stretch>
        </p:blipFill>
        <p:spPr bwMode="auto">
          <a:xfrm>
            <a:off x="228600" y="685800"/>
            <a:ext cx="5016257" cy="4011612"/>
          </a:xfrm>
          <a:prstGeom prst="rect">
            <a:avLst/>
          </a:prstGeom>
          <a:noFill/>
          <a:ln w="9525">
            <a:noFill/>
            <a:miter lim="800000"/>
            <a:headEnd/>
            <a:tailEnd/>
          </a:ln>
        </p:spPr>
      </p:pic>
      <p:grpSp>
        <p:nvGrpSpPr>
          <p:cNvPr id="2" name="Group 13"/>
          <p:cNvGrpSpPr>
            <a:grpSpLocks/>
          </p:cNvGrpSpPr>
          <p:nvPr/>
        </p:nvGrpSpPr>
        <p:grpSpPr bwMode="auto">
          <a:xfrm>
            <a:off x="1820863" y="1235075"/>
            <a:ext cx="6913562" cy="2420938"/>
            <a:chOff x="1820863" y="1235075"/>
            <a:chExt cx="6913123" cy="2421642"/>
          </a:xfrm>
        </p:grpSpPr>
        <p:sp>
          <p:nvSpPr>
            <p:cNvPr id="155653" name="Rectangle 6"/>
            <p:cNvSpPr>
              <a:spLocks noChangeArrowheads="1"/>
            </p:cNvSpPr>
            <p:nvPr/>
          </p:nvSpPr>
          <p:spPr bwMode="auto">
            <a:xfrm>
              <a:off x="1820863" y="1719263"/>
              <a:ext cx="363537" cy="296863"/>
            </a:xfrm>
            <a:prstGeom prst="rect">
              <a:avLst/>
            </a:prstGeom>
            <a:noFill/>
            <a:ln w="19050">
              <a:solidFill>
                <a:srgbClr val="FF3300"/>
              </a:solidFill>
              <a:miter lim="800000"/>
              <a:headEnd/>
              <a:tailEnd/>
            </a:ln>
          </p:spPr>
          <p:txBody>
            <a:bodyPr wrap="none" anchor="ctr">
              <a:prstTxWarp prst="textNoShape">
                <a:avLst/>
              </a:prstTxWarp>
            </a:bodyPr>
            <a:lstStyle/>
            <a:p>
              <a:endParaRPr lang="en-US" sz="1800"/>
            </a:p>
          </p:txBody>
        </p:sp>
        <p:sp>
          <p:nvSpPr>
            <p:cNvPr id="155654" name="Line 7"/>
            <p:cNvSpPr>
              <a:spLocks noChangeShapeType="1"/>
            </p:cNvSpPr>
            <p:nvPr/>
          </p:nvSpPr>
          <p:spPr bwMode="auto">
            <a:xfrm flipV="1">
              <a:off x="2168525" y="1235075"/>
              <a:ext cx="3622675" cy="492125"/>
            </a:xfrm>
            <a:prstGeom prst="line">
              <a:avLst/>
            </a:prstGeom>
            <a:noFill/>
            <a:ln w="19050">
              <a:solidFill>
                <a:srgbClr val="FF3300"/>
              </a:solidFill>
              <a:round/>
              <a:headEnd/>
              <a:tailEnd/>
            </a:ln>
          </p:spPr>
          <p:txBody>
            <a:bodyPr>
              <a:prstTxWarp prst="textNoShape">
                <a:avLst/>
              </a:prstTxWarp>
            </a:bodyPr>
            <a:lstStyle/>
            <a:p>
              <a:endParaRPr lang="en-US"/>
            </a:p>
          </p:txBody>
        </p:sp>
        <p:sp>
          <p:nvSpPr>
            <p:cNvPr id="155655" name="Line 8"/>
            <p:cNvSpPr>
              <a:spLocks noChangeShapeType="1"/>
            </p:cNvSpPr>
            <p:nvPr/>
          </p:nvSpPr>
          <p:spPr bwMode="auto">
            <a:xfrm>
              <a:off x="2181225" y="2011363"/>
              <a:ext cx="3630612" cy="1574800"/>
            </a:xfrm>
            <a:prstGeom prst="line">
              <a:avLst/>
            </a:prstGeom>
            <a:noFill/>
            <a:ln w="19050">
              <a:solidFill>
                <a:srgbClr val="FF3300"/>
              </a:solidFill>
              <a:round/>
              <a:headEnd/>
              <a:tailEnd/>
            </a:ln>
          </p:spPr>
          <p:txBody>
            <a:bodyPr>
              <a:prstTxWarp prst="textNoShape">
                <a:avLst/>
              </a:prstTxWarp>
            </a:bodyPr>
            <a:lstStyle/>
            <a:p>
              <a:endParaRPr lang="en-US"/>
            </a:p>
          </p:txBody>
        </p:sp>
        <p:pic>
          <p:nvPicPr>
            <p:cNvPr id="155656" name="Picture 11"/>
            <p:cNvPicPr>
              <a:picLocks noChangeAspect="1"/>
            </p:cNvPicPr>
            <p:nvPr/>
          </p:nvPicPr>
          <p:blipFill>
            <a:blip r:embed="rId4"/>
            <a:srcRect/>
            <a:stretch>
              <a:fillRect/>
            </a:stretch>
          </p:blipFill>
          <p:spPr bwMode="auto">
            <a:xfrm>
              <a:off x="5698337" y="1262137"/>
              <a:ext cx="3035649" cy="2394580"/>
            </a:xfrm>
            <a:prstGeom prst="rect">
              <a:avLst/>
            </a:prstGeom>
            <a:noFill/>
            <a:ln w="9525">
              <a:noFill/>
              <a:miter lim="800000"/>
              <a:headEnd/>
              <a:tailEnd/>
            </a:ln>
          </p:spPr>
        </p:pic>
      </p:grpSp>
      <p:pic>
        <p:nvPicPr>
          <p:cNvPr id="13" name="Picture 12"/>
          <p:cNvPicPr>
            <a:picLocks noChangeAspect="1"/>
          </p:cNvPicPr>
          <p:nvPr/>
        </p:nvPicPr>
        <p:blipFill>
          <a:blip r:embed="rId5"/>
          <a:srcRect l="30276" r="42860"/>
          <a:stretch>
            <a:fillRect/>
          </a:stretch>
        </p:blipFill>
        <p:spPr bwMode="auto">
          <a:xfrm>
            <a:off x="4495800" y="4038600"/>
            <a:ext cx="2362200" cy="2392362"/>
          </a:xfrm>
          <a:prstGeom prst="rect">
            <a:avLst/>
          </a:prstGeom>
          <a:noFill/>
          <a:ln w="9525">
            <a:noFill/>
            <a:miter lim="800000"/>
            <a:headEnd/>
            <a:tailEnd/>
          </a:ln>
        </p:spPr>
      </p:pic>
      <p:sp>
        <p:nvSpPr>
          <p:cNvPr id="11" name="TextBox 10"/>
          <p:cNvSpPr txBox="1"/>
          <p:nvPr/>
        </p:nvSpPr>
        <p:spPr>
          <a:xfrm>
            <a:off x="3135451" y="0"/>
            <a:ext cx="2497599" cy="584776"/>
          </a:xfrm>
          <a:prstGeom prst="rect">
            <a:avLst/>
          </a:prstGeom>
          <a:noFill/>
        </p:spPr>
        <p:txBody>
          <a:bodyPr wrap="none" rtlCol="0">
            <a:spAutoFit/>
          </a:bodyPr>
          <a:lstStyle/>
          <a:p>
            <a:r>
              <a:rPr lang="en-US" sz="3200" dirty="0" smtClean="0"/>
              <a:t>Camera shake</a:t>
            </a:r>
            <a:endParaRPr lang="en-US" sz="3200" dirty="0"/>
          </a:p>
        </p:txBody>
      </p:sp>
      <p:sp>
        <p:nvSpPr>
          <p:cNvPr id="12" name="TextBox 11"/>
          <p:cNvSpPr txBox="1"/>
          <p:nvPr/>
        </p:nvSpPr>
        <p:spPr>
          <a:xfrm>
            <a:off x="4724400" y="6396335"/>
            <a:ext cx="3979876" cy="461665"/>
          </a:xfrm>
          <a:prstGeom prst="rect">
            <a:avLst/>
          </a:prstGeom>
          <a:noFill/>
        </p:spPr>
        <p:txBody>
          <a:bodyPr wrap="none" rtlCol="0">
            <a:spAutoFit/>
          </a:bodyPr>
          <a:lstStyle/>
          <a:p>
            <a:r>
              <a:rPr lang="en-US" dirty="0" smtClean="0"/>
              <a:t>This is not a Gaussian kernel...</a:t>
            </a:r>
            <a:endParaRPr lang="en-US" dirty="0"/>
          </a:p>
        </p:txBody>
      </p:sp>
      <p:sp>
        <p:nvSpPr>
          <p:cNvPr id="14" name="TextBox 13"/>
          <p:cNvSpPr txBox="1"/>
          <p:nvPr/>
        </p:nvSpPr>
        <p:spPr>
          <a:xfrm>
            <a:off x="1676400" y="4724400"/>
            <a:ext cx="1981344" cy="307777"/>
          </a:xfrm>
          <a:prstGeom prst="rect">
            <a:avLst/>
          </a:prstGeom>
          <a:noFill/>
        </p:spPr>
        <p:txBody>
          <a:bodyPr wrap="none" rtlCol="0">
            <a:spAutoFit/>
          </a:bodyPr>
          <a:lstStyle/>
          <a:p>
            <a:r>
              <a:rPr lang="en-US" sz="1400" dirty="0" smtClean="0"/>
              <a:t>(from Fergus et al, 2007)</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DFT of</a:t>
            </a:r>
            <a:r>
              <a:rPr lang="en-US" dirty="0" smtClean="0"/>
              <a:t> </a:t>
            </a:r>
            <a:r>
              <a:rPr lang="en-US" dirty="0" smtClean="0"/>
              <a:t>a </a:t>
            </a:r>
            <a:r>
              <a:rPr lang="en-US" dirty="0" smtClean="0"/>
              <a:t>convolution is the product of the </a:t>
            </a:r>
            <a:r>
              <a:rPr lang="en-US" dirty="0" err="1" smtClean="0"/>
              <a:t>DFT’s</a:t>
            </a:r>
            <a:r>
              <a:rPr lang="en-US" dirty="0" smtClean="0"/>
              <a:t> of the multiplicands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13</a:t>
            </a:fld>
            <a:endParaRPr lang="en-US"/>
          </a:p>
        </p:txBody>
      </p:sp>
      <p:pic>
        <p:nvPicPr>
          <p:cNvPr id="5" name="Picture 4"/>
          <p:cNvPicPr>
            <a:picLocks noChangeAspect="1"/>
          </p:cNvPicPr>
          <p:nvPr/>
        </p:nvPicPr>
        <p:blipFill>
          <a:blip r:embed="rId2"/>
          <a:stretch>
            <a:fillRect/>
          </a:stretch>
        </p:blipFill>
        <p:spPr>
          <a:xfrm>
            <a:off x="581005" y="1398589"/>
            <a:ext cx="2120900" cy="711200"/>
          </a:xfrm>
          <a:prstGeom prst="rect">
            <a:avLst/>
          </a:prstGeom>
        </p:spPr>
      </p:pic>
      <p:grpSp>
        <p:nvGrpSpPr>
          <p:cNvPr id="3" name="Group 12"/>
          <p:cNvGrpSpPr/>
          <p:nvPr/>
        </p:nvGrpSpPr>
        <p:grpSpPr>
          <a:xfrm>
            <a:off x="2832861" y="1328739"/>
            <a:ext cx="6024917" cy="850900"/>
            <a:chOff x="2832861" y="1328739"/>
            <a:chExt cx="6024917" cy="850900"/>
          </a:xfrm>
        </p:grpSpPr>
        <p:pic>
          <p:nvPicPr>
            <p:cNvPr id="6" name="Picture 5"/>
            <p:cNvPicPr>
              <a:picLocks noChangeAspect="1"/>
            </p:cNvPicPr>
            <p:nvPr/>
          </p:nvPicPr>
          <p:blipFill>
            <a:blip r:embed="rId3"/>
            <a:stretch>
              <a:fillRect/>
            </a:stretch>
          </p:blipFill>
          <p:spPr>
            <a:xfrm>
              <a:off x="3523778" y="1328739"/>
              <a:ext cx="5334000" cy="850900"/>
            </a:xfrm>
            <a:prstGeom prst="rect">
              <a:avLst/>
            </a:prstGeom>
          </p:spPr>
        </p:pic>
        <p:cxnSp>
          <p:nvCxnSpPr>
            <p:cNvPr id="8" name="Straight Arrow Connector 7"/>
            <p:cNvCxnSpPr/>
            <p:nvPr/>
          </p:nvCxnSpPr>
          <p:spPr bwMode="auto">
            <a:xfrm>
              <a:off x="2832861" y="1716681"/>
              <a:ext cx="586109" cy="1588"/>
            </a:xfrm>
            <a:prstGeom prst="straightConnector1">
              <a:avLst/>
            </a:prstGeom>
            <a:solidFill>
              <a:srgbClr val="00CC99"/>
            </a:solidFill>
            <a:ln w="9525" cap="flat" cmpd="sng" algn="ctr">
              <a:solidFill>
                <a:srgbClr val="000000"/>
              </a:solidFill>
              <a:prstDash val="solid"/>
              <a:round/>
              <a:headEnd type="arrow"/>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grpSp>
      <p:pic>
        <p:nvPicPr>
          <p:cNvPr id="10" name="Picture 9"/>
          <p:cNvPicPr>
            <a:picLocks noChangeAspect="1"/>
          </p:cNvPicPr>
          <p:nvPr/>
        </p:nvPicPr>
        <p:blipFill>
          <a:blip r:embed="rId4"/>
          <a:stretch>
            <a:fillRect/>
          </a:stretch>
        </p:blipFill>
        <p:spPr>
          <a:xfrm>
            <a:off x="0" y="4083029"/>
            <a:ext cx="9144000" cy="1012815"/>
          </a:xfrm>
          <a:prstGeom prst="rect">
            <a:avLst/>
          </a:prstGeom>
        </p:spPr>
      </p:pic>
      <p:pic>
        <p:nvPicPr>
          <p:cNvPr id="11" name="Picture 10"/>
          <p:cNvPicPr>
            <a:picLocks noChangeAspect="1"/>
          </p:cNvPicPr>
          <p:nvPr/>
        </p:nvPicPr>
        <p:blipFill>
          <a:blip r:embed="rId5"/>
          <a:stretch>
            <a:fillRect/>
          </a:stretch>
        </p:blipFill>
        <p:spPr>
          <a:xfrm>
            <a:off x="57724" y="5351636"/>
            <a:ext cx="6067335" cy="1022370"/>
          </a:xfrm>
          <a:prstGeom prst="rect">
            <a:avLst/>
          </a:prstGeom>
        </p:spPr>
      </p:pic>
      <p:grpSp>
        <p:nvGrpSpPr>
          <p:cNvPr id="7" name="Group 13"/>
          <p:cNvGrpSpPr/>
          <p:nvPr/>
        </p:nvGrpSpPr>
        <p:grpSpPr>
          <a:xfrm>
            <a:off x="72155" y="2466590"/>
            <a:ext cx="7729881" cy="1400730"/>
            <a:chOff x="72155" y="2466590"/>
            <a:chExt cx="7729881" cy="1400730"/>
          </a:xfrm>
        </p:grpSpPr>
        <p:pic>
          <p:nvPicPr>
            <p:cNvPr id="9" name="Picture 8"/>
            <p:cNvPicPr>
              <a:picLocks noChangeAspect="1"/>
            </p:cNvPicPr>
            <p:nvPr/>
          </p:nvPicPr>
          <p:blipFill>
            <a:blip r:embed="rId6"/>
            <a:stretch>
              <a:fillRect/>
            </a:stretch>
          </p:blipFill>
          <p:spPr>
            <a:xfrm>
              <a:off x="72155" y="2466590"/>
              <a:ext cx="7729881" cy="1366345"/>
            </a:xfrm>
            <a:prstGeom prst="rect">
              <a:avLst/>
            </a:prstGeom>
          </p:spPr>
        </p:pic>
        <p:sp>
          <p:nvSpPr>
            <p:cNvPr id="12" name="Rectangle 11"/>
            <p:cNvSpPr/>
            <p:nvPr/>
          </p:nvSpPr>
          <p:spPr bwMode="auto">
            <a:xfrm>
              <a:off x="2049237" y="2914921"/>
              <a:ext cx="3160444" cy="952399"/>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for today’s class	</a:t>
            </a:r>
            <a:endParaRPr lang="en-US" dirty="0"/>
          </a:p>
        </p:txBody>
      </p:sp>
      <p:sp>
        <p:nvSpPr>
          <p:cNvPr id="3" name="Content Placeholder 2"/>
          <p:cNvSpPr>
            <a:spLocks noGrp="1"/>
          </p:cNvSpPr>
          <p:nvPr>
            <p:ph idx="1"/>
          </p:nvPr>
        </p:nvSpPr>
        <p:spPr/>
        <p:txBody>
          <a:bodyPr/>
          <a:lstStyle/>
          <a:p>
            <a:r>
              <a:rPr lang="en-US" dirty="0" smtClean="0"/>
              <a:t>Fourier transform properties</a:t>
            </a:r>
          </a:p>
          <a:p>
            <a:r>
              <a:rPr lang="en-US" b="1" dirty="0" smtClean="0"/>
              <a:t>Practice taking Fourier transforms</a:t>
            </a:r>
          </a:p>
          <a:p>
            <a:r>
              <a:rPr lang="en-US" dirty="0" smtClean="0"/>
              <a:t>T</a:t>
            </a:r>
            <a:r>
              <a:rPr lang="en-US" dirty="0" smtClean="0"/>
              <a:t>he importance of phase</a:t>
            </a:r>
          </a:p>
          <a:p>
            <a:r>
              <a:rPr lang="en-US" dirty="0" smtClean="0"/>
              <a:t>Our perception of Fourier components</a:t>
            </a:r>
          </a:p>
          <a:p>
            <a:pPr lvl="1"/>
            <a:r>
              <a:rPr lang="en-US" dirty="0" smtClean="0"/>
              <a:t>Hybrid images</a:t>
            </a:r>
          </a:p>
          <a:p>
            <a:r>
              <a:rPr lang="en-US" dirty="0" smtClean="0"/>
              <a:t>Filtering tricks</a:t>
            </a:r>
          </a:p>
          <a:p>
            <a:pPr lvl="1"/>
            <a:r>
              <a:rPr lang="en-US" dirty="0" smtClean="0"/>
              <a:t>Blur</a:t>
            </a:r>
          </a:p>
          <a:p>
            <a:pPr lvl="1"/>
            <a:r>
              <a:rPr lang="en-US" dirty="0" smtClean="0"/>
              <a:t>Derivatives</a:t>
            </a:r>
          </a:p>
          <a:p>
            <a:pPr lvl="1"/>
            <a:r>
              <a:rPr lang="en-US" dirty="0" smtClean="0"/>
              <a:t>Orientation </a:t>
            </a:r>
          </a:p>
          <a:p>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14</a:t>
            </a:fld>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Discrete Fourier Transform</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15</a:t>
            </a:fld>
            <a:endParaRPr lang="en-US"/>
          </a:p>
        </p:txBody>
      </p:sp>
      <p:pic>
        <p:nvPicPr>
          <p:cNvPr id="5" name="Picture 4"/>
          <p:cNvPicPr>
            <a:picLocks noChangeAspect="1"/>
          </p:cNvPicPr>
          <p:nvPr/>
        </p:nvPicPr>
        <p:blipFill>
          <a:blip r:embed="rId2"/>
          <a:stretch>
            <a:fillRect/>
          </a:stretch>
        </p:blipFill>
        <p:spPr>
          <a:xfrm>
            <a:off x="851051" y="968773"/>
            <a:ext cx="7213600" cy="1308100"/>
          </a:xfrm>
          <a:prstGeom prst="rect">
            <a:avLst/>
          </a:prstGeom>
        </p:spPr>
      </p:pic>
      <p:pic>
        <p:nvPicPr>
          <p:cNvPr id="6" name="Picture 5"/>
          <p:cNvPicPr>
            <a:picLocks noChangeAspect="1"/>
          </p:cNvPicPr>
          <p:nvPr/>
        </p:nvPicPr>
        <p:blipFill>
          <a:blip r:embed="rId3"/>
          <a:stretch>
            <a:fillRect/>
          </a:stretch>
        </p:blipFill>
        <p:spPr>
          <a:xfrm>
            <a:off x="896251" y="3357703"/>
            <a:ext cx="5676900" cy="533400"/>
          </a:xfrm>
          <a:prstGeom prst="rect">
            <a:avLst/>
          </a:prstGeom>
        </p:spPr>
      </p:pic>
      <p:pic>
        <p:nvPicPr>
          <p:cNvPr id="7" name="Picture 6"/>
          <p:cNvPicPr>
            <a:picLocks noChangeAspect="1"/>
          </p:cNvPicPr>
          <p:nvPr/>
        </p:nvPicPr>
        <p:blipFill>
          <a:blip r:embed="rId4"/>
          <a:stretch>
            <a:fillRect/>
          </a:stretch>
        </p:blipFill>
        <p:spPr>
          <a:xfrm>
            <a:off x="924837" y="4773618"/>
            <a:ext cx="4419600" cy="660400"/>
          </a:xfrm>
          <a:prstGeom prst="rect">
            <a:avLst/>
          </a:prstGeom>
        </p:spPr>
      </p:pic>
      <p:sp>
        <p:nvSpPr>
          <p:cNvPr id="8" name="Rectangle 7"/>
          <p:cNvSpPr/>
          <p:nvPr/>
        </p:nvSpPr>
        <p:spPr>
          <a:xfrm>
            <a:off x="764907" y="2901855"/>
            <a:ext cx="6858000" cy="461665"/>
          </a:xfrm>
          <a:prstGeom prst="rect">
            <a:avLst/>
          </a:prstGeom>
        </p:spPr>
        <p:txBody>
          <a:bodyPr wrap="square">
            <a:spAutoFit/>
          </a:bodyPr>
          <a:lstStyle/>
          <a:p>
            <a:r>
              <a:rPr lang="en-US" dirty="0" smtClean="0">
                <a:latin typeface=""/>
              </a:rPr>
              <a:t> Using the real and imaginary components:</a:t>
            </a:r>
            <a:endParaRPr lang="en-US" dirty="0"/>
          </a:p>
        </p:txBody>
      </p:sp>
      <p:sp>
        <p:nvSpPr>
          <p:cNvPr id="9" name="Rectangle 8"/>
          <p:cNvSpPr/>
          <p:nvPr/>
        </p:nvSpPr>
        <p:spPr>
          <a:xfrm>
            <a:off x="890502" y="4395226"/>
            <a:ext cx="4572000" cy="461665"/>
          </a:xfrm>
          <a:prstGeom prst="rect">
            <a:avLst/>
          </a:prstGeom>
        </p:spPr>
        <p:txBody>
          <a:bodyPr>
            <a:spAutoFit/>
          </a:bodyPr>
          <a:lstStyle/>
          <a:p>
            <a:r>
              <a:rPr lang="en-US" dirty="0" smtClean="0">
                <a:latin typeface=""/>
              </a:rPr>
              <a:t>Or using a polar decomposition:</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Discrete Fourier Transform</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16</a:t>
            </a:fld>
            <a:endParaRPr lang="en-US"/>
          </a:p>
        </p:txBody>
      </p:sp>
      <p:pic>
        <p:nvPicPr>
          <p:cNvPr id="5" name="Picture 4"/>
          <p:cNvPicPr>
            <a:picLocks noChangeAspect="1"/>
          </p:cNvPicPr>
          <p:nvPr/>
        </p:nvPicPr>
        <p:blipFill>
          <a:blip r:embed="rId2"/>
          <a:stretch>
            <a:fillRect/>
          </a:stretch>
        </p:blipFill>
        <p:spPr>
          <a:xfrm>
            <a:off x="362830" y="2179503"/>
            <a:ext cx="2616163" cy="2824760"/>
          </a:xfrm>
          <a:prstGeom prst="rect">
            <a:avLst/>
          </a:prstGeom>
        </p:spPr>
      </p:pic>
      <p:pic>
        <p:nvPicPr>
          <p:cNvPr id="6" name="Picture 5"/>
          <p:cNvPicPr>
            <a:picLocks noChangeAspect="1"/>
          </p:cNvPicPr>
          <p:nvPr/>
        </p:nvPicPr>
        <p:blipFill>
          <a:blip r:embed="rId3"/>
          <a:stretch>
            <a:fillRect/>
          </a:stretch>
        </p:blipFill>
        <p:spPr>
          <a:xfrm>
            <a:off x="3595689" y="990929"/>
            <a:ext cx="5371390" cy="2781302"/>
          </a:xfrm>
          <a:prstGeom prst="rect">
            <a:avLst/>
          </a:prstGeom>
        </p:spPr>
      </p:pic>
      <p:pic>
        <p:nvPicPr>
          <p:cNvPr id="8" name="Picture 7"/>
          <p:cNvPicPr>
            <a:picLocks noChangeAspect="1"/>
          </p:cNvPicPr>
          <p:nvPr/>
        </p:nvPicPr>
        <p:blipFill>
          <a:blip r:embed="rId4"/>
          <a:stretch>
            <a:fillRect/>
          </a:stretch>
        </p:blipFill>
        <p:spPr>
          <a:xfrm>
            <a:off x="3624873" y="3883141"/>
            <a:ext cx="2537938" cy="2807377"/>
          </a:xfrm>
          <a:prstGeom prst="rect">
            <a:avLst/>
          </a:prstGeom>
        </p:spPr>
      </p:pic>
      <p:pic>
        <p:nvPicPr>
          <p:cNvPr id="9" name="Picture 8"/>
          <p:cNvPicPr>
            <a:picLocks noChangeAspect="1"/>
          </p:cNvPicPr>
          <p:nvPr/>
        </p:nvPicPr>
        <p:blipFill>
          <a:blip r:embed="rId5"/>
          <a:stretch>
            <a:fillRect/>
          </a:stretch>
        </p:blipFill>
        <p:spPr>
          <a:xfrm>
            <a:off x="6410693" y="3886568"/>
            <a:ext cx="2537939" cy="2789994"/>
          </a:xfrm>
          <a:prstGeom prst="rect">
            <a:avLst/>
          </a:prstGeom>
        </p:spPr>
      </p:pic>
      <p:grpSp>
        <p:nvGrpSpPr>
          <p:cNvPr id="3" name="Group 11"/>
          <p:cNvGrpSpPr/>
          <p:nvPr/>
        </p:nvGrpSpPr>
        <p:grpSpPr>
          <a:xfrm>
            <a:off x="3593839" y="1207163"/>
            <a:ext cx="2518442" cy="2561160"/>
            <a:chOff x="362829" y="2147690"/>
            <a:chExt cx="3921286" cy="3987800"/>
          </a:xfrm>
        </p:grpSpPr>
        <p:cxnSp>
          <p:nvCxnSpPr>
            <p:cNvPr id="10" name="Straight Arrow Connector 9"/>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7" name="Group 12"/>
          <p:cNvGrpSpPr/>
          <p:nvPr/>
        </p:nvGrpSpPr>
        <p:grpSpPr>
          <a:xfrm>
            <a:off x="6425595" y="1219996"/>
            <a:ext cx="2518442" cy="2561160"/>
            <a:chOff x="362829" y="2147690"/>
            <a:chExt cx="3921286" cy="3987800"/>
          </a:xfrm>
        </p:grpSpPr>
        <p:cxnSp>
          <p:nvCxnSpPr>
            <p:cNvPr id="14" name="Straight Arrow Connector 13"/>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2" name="Group 15"/>
          <p:cNvGrpSpPr/>
          <p:nvPr/>
        </p:nvGrpSpPr>
        <p:grpSpPr>
          <a:xfrm>
            <a:off x="3634599" y="4109044"/>
            <a:ext cx="2518442" cy="2561160"/>
            <a:chOff x="362829" y="2147690"/>
            <a:chExt cx="3921286" cy="3987800"/>
          </a:xfrm>
        </p:grpSpPr>
        <p:cxnSp>
          <p:nvCxnSpPr>
            <p:cNvPr id="17" name="Straight Arrow Connector 16"/>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3" name="Group 18"/>
          <p:cNvGrpSpPr/>
          <p:nvPr/>
        </p:nvGrpSpPr>
        <p:grpSpPr>
          <a:xfrm>
            <a:off x="6439550" y="4123000"/>
            <a:ext cx="2518442" cy="2561160"/>
            <a:chOff x="362829" y="2147690"/>
            <a:chExt cx="3921286" cy="3987800"/>
          </a:xfrm>
        </p:grpSpPr>
        <p:cxnSp>
          <p:nvCxnSpPr>
            <p:cNvPr id="20" name="Straight Arrow Connector 19"/>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6" name="Group 21"/>
          <p:cNvGrpSpPr/>
          <p:nvPr/>
        </p:nvGrpSpPr>
        <p:grpSpPr>
          <a:xfrm>
            <a:off x="438909" y="2406320"/>
            <a:ext cx="2518442" cy="2561160"/>
            <a:chOff x="362829" y="2147690"/>
            <a:chExt cx="3921286" cy="3987800"/>
          </a:xfrm>
        </p:grpSpPr>
        <p:cxnSp>
          <p:nvCxnSpPr>
            <p:cNvPr id="23" name="Straight Arrow Connector 22"/>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Frequencies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17</a:t>
            </a:fld>
            <a:endParaRPr lang="en-US"/>
          </a:p>
        </p:txBody>
      </p:sp>
      <p:pic>
        <p:nvPicPr>
          <p:cNvPr id="6" name="Picture 5"/>
          <p:cNvPicPr>
            <a:picLocks noChangeAspect="1"/>
          </p:cNvPicPr>
          <p:nvPr/>
        </p:nvPicPr>
        <p:blipFill>
          <a:blip r:embed="rId2"/>
          <a:srcRect l="15868"/>
          <a:stretch>
            <a:fillRect/>
          </a:stretch>
        </p:blipFill>
        <p:spPr>
          <a:xfrm>
            <a:off x="362829" y="2146896"/>
            <a:ext cx="3921286" cy="3987800"/>
          </a:xfrm>
          <a:prstGeom prst="rect">
            <a:avLst/>
          </a:prstGeom>
        </p:spPr>
      </p:pic>
      <p:sp>
        <p:nvSpPr>
          <p:cNvPr id="8" name="TextBox 7"/>
          <p:cNvSpPr txBox="1"/>
          <p:nvPr/>
        </p:nvSpPr>
        <p:spPr>
          <a:xfrm>
            <a:off x="1437363" y="1660854"/>
            <a:ext cx="2068295" cy="461665"/>
          </a:xfrm>
          <a:prstGeom prst="rect">
            <a:avLst/>
          </a:prstGeom>
          <a:noFill/>
        </p:spPr>
        <p:txBody>
          <a:bodyPr wrap="none" rtlCol="0">
            <a:spAutoFit/>
          </a:bodyPr>
          <a:lstStyle/>
          <a:p>
            <a:r>
              <a:rPr lang="en-US" dirty="0" smtClean="0"/>
              <a:t>DFT amplitude</a:t>
            </a:r>
            <a:endParaRPr lang="en-US" dirty="0"/>
          </a:p>
        </p:txBody>
      </p:sp>
      <p:sp>
        <p:nvSpPr>
          <p:cNvPr id="10" name="Rectangle 9"/>
          <p:cNvSpPr/>
          <p:nvPr/>
        </p:nvSpPr>
        <p:spPr>
          <a:xfrm>
            <a:off x="137809" y="6073260"/>
            <a:ext cx="9006191" cy="461665"/>
          </a:xfrm>
          <a:prstGeom prst="rect">
            <a:avLst/>
          </a:prstGeom>
        </p:spPr>
        <p:txBody>
          <a:bodyPr wrap="none">
            <a:spAutoFit/>
          </a:bodyPr>
          <a:lstStyle/>
          <a:p>
            <a:r>
              <a:rPr lang="en-US" dirty="0" smtClean="0">
                <a:latin typeface=""/>
              </a:rPr>
              <a:t>Images are 64x64 pixels. The wave is a cosine (if phase is zero).</a:t>
            </a:r>
            <a:endParaRPr lang="en-US" dirty="0"/>
          </a:p>
        </p:txBody>
      </p:sp>
      <p:cxnSp>
        <p:nvCxnSpPr>
          <p:cNvPr id="12" name="Straight Arrow Connector 11"/>
          <p:cNvCxnSpPr>
            <a:stCxn id="6" idx="2"/>
            <a:endCxn id="6" idx="0"/>
          </p:cNvCxnSpPr>
          <p:nvPr/>
        </p:nvCxnSpPr>
        <p:spPr bwMode="auto">
          <a:xfrm rot="5400000" flipH="1">
            <a:off x="329572" y="4140796"/>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14" name="Straight Arrow Connector 13"/>
          <p:cNvCxnSpPr>
            <a:stCxn id="6" idx="1"/>
            <a:endCxn id="6" idx="3"/>
          </p:cNvCxnSpPr>
          <p:nvPr/>
        </p:nvCxnSpPr>
        <p:spPr bwMode="auto">
          <a:xfrm rot="10800000" flipH="1">
            <a:off x="362829" y="4140796"/>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grpSp>
        <p:nvGrpSpPr>
          <p:cNvPr id="3" name="Group 16"/>
          <p:cNvGrpSpPr/>
          <p:nvPr/>
        </p:nvGrpSpPr>
        <p:grpSpPr>
          <a:xfrm>
            <a:off x="4884243" y="1353805"/>
            <a:ext cx="3952748" cy="4724734"/>
            <a:chOff x="4884243" y="1353805"/>
            <a:chExt cx="3952748" cy="4724734"/>
          </a:xfrm>
        </p:grpSpPr>
        <p:pic>
          <p:nvPicPr>
            <p:cNvPr id="7" name="Picture 6"/>
            <p:cNvPicPr>
              <a:picLocks noChangeAspect="1"/>
            </p:cNvPicPr>
            <p:nvPr/>
          </p:nvPicPr>
          <p:blipFill>
            <a:blip r:embed="rId3"/>
            <a:srcRect l="13304"/>
            <a:stretch>
              <a:fillRect/>
            </a:stretch>
          </p:blipFill>
          <p:spPr>
            <a:xfrm>
              <a:off x="4884243" y="2102511"/>
              <a:ext cx="3952748" cy="3937000"/>
            </a:xfrm>
            <a:prstGeom prst="rect">
              <a:avLst/>
            </a:prstGeom>
          </p:spPr>
        </p:pic>
        <p:sp>
          <p:nvSpPr>
            <p:cNvPr id="9" name="TextBox 8"/>
            <p:cNvSpPr txBox="1"/>
            <p:nvPr/>
          </p:nvSpPr>
          <p:spPr>
            <a:xfrm>
              <a:off x="5316847" y="1353805"/>
              <a:ext cx="2936621" cy="830997"/>
            </a:xfrm>
            <a:prstGeom prst="rect">
              <a:avLst/>
            </a:prstGeom>
            <a:noFill/>
          </p:spPr>
          <p:txBody>
            <a:bodyPr wrap="none" rtlCol="0">
              <a:spAutoFit/>
            </a:bodyPr>
            <a:lstStyle/>
            <a:p>
              <a:pPr algn="ctr"/>
              <a:r>
                <a:rPr lang="en-US" dirty="0" smtClean="0"/>
                <a:t>Image </a:t>
              </a:r>
              <a:br>
                <a:rPr lang="en-US" dirty="0" smtClean="0"/>
              </a:br>
              <a:r>
                <a:rPr lang="en-US" dirty="0" smtClean="0"/>
                <a:t>(assuming zero phase)</a:t>
              </a:r>
              <a:endParaRPr lang="en-US" dirty="0"/>
            </a:p>
          </p:txBody>
        </p:sp>
        <p:cxnSp>
          <p:nvCxnSpPr>
            <p:cNvPr id="15" name="Straight Arrow Connector 14"/>
            <p:cNvCxnSpPr/>
            <p:nvPr/>
          </p:nvCxnSpPr>
          <p:spPr bwMode="auto">
            <a:xfrm rot="5400000" flipH="1">
              <a:off x="4863836" y="4083845"/>
              <a:ext cx="3987800"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rot="10800000" flipH="1">
              <a:off x="4897093" y="4083845"/>
              <a:ext cx="3921286" cy="1588"/>
            </a:xfrm>
            <a:prstGeom prst="straightConnector1">
              <a:avLst/>
            </a:prstGeom>
            <a:solidFill>
              <a:srgbClr val="00CC99"/>
            </a:solidFill>
            <a:ln w="9525" cap="flat" cmpd="sng" algn="ctr">
              <a:solidFill>
                <a:srgbClr val="FF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Frequencies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18</a:t>
            </a:fld>
            <a:endParaRPr lang="en-US"/>
          </a:p>
        </p:txBody>
      </p:sp>
      <p:sp>
        <p:nvSpPr>
          <p:cNvPr id="6" name="Rectangle 5"/>
          <p:cNvSpPr/>
          <p:nvPr/>
        </p:nvSpPr>
        <p:spPr>
          <a:xfrm>
            <a:off x="137809" y="6073260"/>
            <a:ext cx="9006191" cy="461665"/>
          </a:xfrm>
          <a:prstGeom prst="rect">
            <a:avLst/>
          </a:prstGeom>
        </p:spPr>
        <p:txBody>
          <a:bodyPr wrap="none">
            <a:spAutoFit/>
          </a:bodyPr>
          <a:lstStyle/>
          <a:p>
            <a:r>
              <a:rPr lang="en-US" dirty="0" smtClean="0">
                <a:latin typeface=""/>
              </a:rPr>
              <a:t>Images are 64x64 pixels. The wave is a cosine (if phase is zero).</a:t>
            </a:r>
            <a:endParaRPr lang="en-US" dirty="0"/>
          </a:p>
        </p:txBody>
      </p:sp>
      <p:pic>
        <p:nvPicPr>
          <p:cNvPr id="7" name="Picture 6"/>
          <p:cNvPicPr>
            <a:picLocks noChangeAspect="1"/>
          </p:cNvPicPr>
          <p:nvPr/>
        </p:nvPicPr>
        <p:blipFill>
          <a:blip r:embed="rId2"/>
          <a:srcRect b="49624"/>
          <a:stretch>
            <a:fillRect/>
          </a:stretch>
        </p:blipFill>
        <p:spPr>
          <a:xfrm>
            <a:off x="0" y="1060713"/>
            <a:ext cx="9144000" cy="2191735"/>
          </a:xfrm>
          <a:prstGeom prst="rect">
            <a:avLst/>
          </a:prstGeom>
        </p:spPr>
      </p:pic>
      <p:pic>
        <p:nvPicPr>
          <p:cNvPr id="8" name="Picture 7"/>
          <p:cNvPicPr>
            <a:picLocks noChangeAspect="1"/>
          </p:cNvPicPr>
          <p:nvPr/>
        </p:nvPicPr>
        <p:blipFill>
          <a:blip r:embed="rId2"/>
          <a:srcRect t="50447" r="71940"/>
          <a:stretch>
            <a:fillRect/>
          </a:stretch>
        </p:blipFill>
        <p:spPr>
          <a:xfrm>
            <a:off x="12959" y="3407943"/>
            <a:ext cx="2565827" cy="2155944"/>
          </a:xfrm>
          <a:prstGeom prst="rect">
            <a:avLst/>
          </a:prstGeom>
        </p:spPr>
      </p:pic>
      <p:pic>
        <p:nvPicPr>
          <p:cNvPr id="9" name="Picture 8"/>
          <p:cNvPicPr>
            <a:picLocks noChangeAspect="1"/>
          </p:cNvPicPr>
          <p:nvPr/>
        </p:nvPicPr>
        <p:blipFill>
          <a:blip r:embed="rId2"/>
          <a:srcRect l="27811" t="50447"/>
          <a:stretch>
            <a:fillRect/>
          </a:stretch>
        </p:blipFill>
        <p:spPr>
          <a:xfrm>
            <a:off x="2555973" y="3417805"/>
            <a:ext cx="6600986" cy="2155944"/>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2850"/>
          </a:xfrm>
        </p:spPr>
        <p:txBody>
          <a:bodyPr/>
          <a:lstStyle/>
          <a:p>
            <a:r>
              <a:rPr lang="en-US" dirty="0" smtClean="0"/>
              <a:t>Some important Fourier transforms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19</a:t>
            </a:fld>
            <a:endParaRPr lang="en-US"/>
          </a:p>
        </p:txBody>
      </p:sp>
      <p:pic>
        <p:nvPicPr>
          <p:cNvPr id="8" name="Picture 7"/>
          <p:cNvPicPr>
            <a:picLocks noChangeAspect="1"/>
          </p:cNvPicPr>
          <p:nvPr/>
        </p:nvPicPr>
        <p:blipFill>
          <a:blip r:embed="rId2"/>
          <a:stretch>
            <a:fillRect/>
          </a:stretch>
        </p:blipFill>
        <p:spPr>
          <a:xfrm>
            <a:off x="69315" y="1891110"/>
            <a:ext cx="2921000" cy="2908300"/>
          </a:xfrm>
          <a:prstGeom prst="rect">
            <a:avLst/>
          </a:prstGeom>
        </p:spPr>
      </p:pic>
      <p:sp>
        <p:nvSpPr>
          <p:cNvPr id="11" name="TextBox 10"/>
          <p:cNvSpPr txBox="1"/>
          <p:nvPr/>
        </p:nvSpPr>
        <p:spPr>
          <a:xfrm>
            <a:off x="976848" y="1451502"/>
            <a:ext cx="953656" cy="461665"/>
          </a:xfrm>
          <a:prstGeom prst="rect">
            <a:avLst/>
          </a:prstGeom>
          <a:noFill/>
        </p:spPr>
        <p:txBody>
          <a:bodyPr wrap="none" rtlCol="0">
            <a:spAutoFit/>
          </a:bodyPr>
          <a:lstStyle/>
          <a:p>
            <a:r>
              <a:rPr lang="en-US" dirty="0" smtClean="0"/>
              <a:t>Image</a:t>
            </a:r>
            <a:endParaRPr lang="en-US" dirty="0"/>
          </a:p>
        </p:txBody>
      </p:sp>
      <p:grpSp>
        <p:nvGrpSpPr>
          <p:cNvPr id="3" name="Group 16"/>
          <p:cNvGrpSpPr/>
          <p:nvPr/>
        </p:nvGrpSpPr>
        <p:grpSpPr>
          <a:xfrm>
            <a:off x="3216790" y="1479412"/>
            <a:ext cx="2933700" cy="3319998"/>
            <a:chOff x="3216790" y="1479412"/>
            <a:chExt cx="2933700" cy="3319998"/>
          </a:xfrm>
        </p:grpSpPr>
        <p:pic>
          <p:nvPicPr>
            <p:cNvPr id="9" name="Picture 8"/>
            <p:cNvPicPr>
              <a:picLocks noChangeAspect="1"/>
            </p:cNvPicPr>
            <p:nvPr/>
          </p:nvPicPr>
          <p:blipFill>
            <a:blip r:embed="rId3"/>
            <a:stretch>
              <a:fillRect/>
            </a:stretch>
          </p:blipFill>
          <p:spPr>
            <a:xfrm>
              <a:off x="3216790" y="1891110"/>
              <a:ext cx="2933700" cy="2908300"/>
            </a:xfrm>
            <a:prstGeom prst="rect">
              <a:avLst/>
            </a:prstGeom>
          </p:spPr>
        </p:pic>
        <p:sp>
          <p:nvSpPr>
            <p:cNvPr id="12" name="TextBox 11"/>
            <p:cNvSpPr txBox="1"/>
            <p:nvPr/>
          </p:nvSpPr>
          <p:spPr>
            <a:xfrm>
              <a:off x="3600385" y="1479412"/>
              <a:ext cx="2172390" cy="461665"/>
            </a:xfrm>
            <a:prstGeom prst="rect">
              <a:avLst/>
            </a:prstGeom>
            <a:noFill/>
          </p:spPr>
          <p:txBody>
            <a:bodyPr wrap="none" rtlCol="0">
              <a:spAutoFit/>
            </a:bodyPr>
            <a:lstStyle/>
            <a:p>
              <a:r>
                <a:rPr lang="en-US" dirty="0" smtClean="0"/>
                <a:t>Magnitude DFT</a:t>
              </a:r>
              <a:endParaRPr lang="en-US" dirty="0"/>
            </a:p>
          </p:txBody>
        </p:sp>
      </p:grpSp>
      <p:grpSp>
        <p:nvGrpSpPr>
          <p:cNvPr id="5" name="Group 17"/>
          <p:cNvGrpSpPr/>
          <p:nvPr/>
        </p:nvGrpSpPr>
        <p:grpSpPr>
          <a:xfrm>
            <a:off x="6223000" y="1492244"/>
            <a:ext cx="2921000" cy="3313516"/>
            <a:chOff x="6223000" y="1492244"/>
            <a:chExt cx="2921000" cy="3313516"/>
          </a:xfrm>
        </p:grpSpPr>
        <p:pic>
          <p:nvPicPr>
            <p:cNvPr id="10" name="Picture 9"/>
            <p:cNvPicPr>
              <a:picLocks noChangeAspect="1"/>
            </p:cNvPicPr>
            <p:nvPr/>
          </p:nvPicPr>
          <p:blipFill>
            <a:blip r:embed="rId4"/>
            <a:stretch>
              <a:fillRect/>
            </a:stretch>
          </p:blipFill>
          <p:spPr>
            <a:xfrm>
              <a:off x="6223000" y="1884760"/>
              <a:ext cx="2921000" cy="2921000"/>
            </a:xfrm>
            <a:prstGeom prst="rect">
              <a:avLst/>
            </a:prstGeom>
          </p:spPr>
        </p:pic>
        <p:sp>
          <p:nvSpPr>
            <p:cNvPr id="13" name="TextBox 12"/>
            <p:cNvSpPr txBox="1"/>
            <p:nvPr/>
          </p:nvSpPr>
          <p:spPr>
            <a:xfrm>
              <a:off x="6878701" y="1492244"/>
              <a:ext cx="1556836" cy="461665"/>
            </a:xfrm>
            <a:prstGeom prst="rect">
              <a:avLst/>
            </a:prstGeom>
            <a:noFill/>
          </p:spPr>
          <p:txBody>
            <a:bodyPr wrap="none" rtlCol="0">
              <a:spAutoFit/>
            </a:bodyPr>
            <a:lstStyle/>
            <a:p>
              <a:r>
                <a:rPr lang="en-US" dirty="0" smtClean="0"/>
                <a:t>Phase DFT</a:t>
              </a:r>
              <a:endParaRPr lang="en-US" dirty="0"/>
            </a:p>
          </p:txBody>
        </p:sp>
      </p:grpSp>
      <p:cxnSp>
        <p:nvCxnSpPr>
          <p:cNvPr id="15" name="Straight Arrow Connector 14"/>
          <p:cNvCxnSpPr/>
          <p:nvPr/>
        </p:nvCxnSpPr>
        <p:spPr bwMode="auto">
          <a:xfrm>
            <a:off x="3014275" y="3335659"/>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16" name="Rectangle 15"/>
          <p:cNvSpPr/>
          <p:nvPr/>
        </p:nvSpPr>
        <p:spPr>
          <a:xfrm>
            <a:off x="0" y="5333551"/>
            <a:ext cx="3606276" cy="461665"/>
          </a:xfrm>
          <a:prstGeom prst="rect">
            <a:avLst/>
          </a:prstGeom>
        </p:spPr>
        <p:txBody>
          <a:bodyPr wrap="none">
            <a:spAutoFit/>
          </a:bodyPr>
          <a:lstStyle/>
          <a:p>
            <a:r>
              <a:rPr lang="en-US" dirty="0" smtClean="0">
                <a:latin typeface=""/>
              </a:rPr>
              <a:t>Images are 64x64 pixels.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B9019"/>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n-US" dirty="0" smtClean="0"/>
              <a:t>Pset1 due tonight midnight</a:t>
            </a:r>
          </a:p>
          <a:p>
            <a:r>
              <a:rPr lang="en-US" dirty="0" smtClean="0"/>
              <a:t>Pset2 out after class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2850"/>
          </a:xfrm>
        </p:spPr>
        <p:txBody>
          <a:bodyPr/>
          <a:lstStyle/>
          <a:p>
            <a:r>
              <a:rPr lang="en-US" dirty="0" smtClean="0"/>
              <a:t>Some important Fourier transforms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20</a:t>
            </a:fld>
            <a:endParaRPr lang="en-US"/>
          </a:p>
        </p:txBody>
      </p:sp>
      <p:sp>
        <p:nvSpPr>
          <p:cNvPr id="11" name="TextBox 10"/>
          <p:cNvSpPr txBox="1"/>
          <p:nvPr/>
        </p:nvSpPr>
        <p:spPr>
          <a:xfrm>
            <a:off x="976848" y="1451502"/>
            <a:ext cx="953656" cy="461665"/>
          </a:xfrm>
          <a:prstGeom prst="rect">
            <a:avLst/>
          </a:prstGeom>
          <a:noFill/>
        </p:spPr>
        <p:txBody>
          <a:bodyPr wrap="none" rtlCol="0">
            <a:spAutoFit/>
          </a:bodyPr>
          <a:lstStyle/>
          <a:p>
            <a:r>
              <a:rPr lang="en-US" dirty="0" smtClean="0"/>
              <a:t>Image</a:t>
            </a:r>
            <a:endParaRPr lang="en-US" dirty="0"/>
          </a:p>
        </p:txBody>
      </p:sp>
      <p:cxnSp>
        <p:nvCxnSpPr>
          <p:cNvPr id="15" name="Straight Arrow Connector 14"/>
          <p:cNvCxnSpPr/>
          <p:nvPr/>
        </p:nvCxnSpPr>
        <p:spPr bwMode="auto">
          <a:xfrm>
            <a:off x="3014275" y="3335659"/>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pic>
        <p:nvPicPr>
          <p:cNvPr id="14" name="Picture 13"/>
          <p:cNvPicPr>
            <a:picLocks noChangeAspect="1"/>
          </p:cNvPicPr>
          <p:nvPr/>
        </p:nvPicPr>
        <p:blipFill>
          <a:blip r:embed="rId2"/>
          <a:stretch>
            <a:fillRect/>
          </a:stretch>
        </p:blipFill>
        <p:spPr>
          <a:xfrm>
            <a:off x="0" y="1911416"/>
            <a:ext cx="2895600" cy="2895600"/>
          </a:xfrm>
          <a:prstGeom prst="rect">
            <a:avLst/>
          </a:prstGeom>
        </p:spPr>
      </p:pic>
      <p:grpSp>
        <p:nvGrpSpPr>
          <p:cNvPr id="3" name="Group 17"/>
          <p:cNvGrpSpPr/>
          <p:nvPr/>
        </p:nvGrpSpPr>
        <p:grpSpPr>
          <a:xfrm>
            <a:off x="3215535" y="1479412"/>
            <a:ext cx="2908300" cy="3335211"/>
            <a:chOff x="3215535" y="1479412"/>
            <a:chExt cx="2908300" cy="3335211"/>
          </a:xfrm>
        </p:grpSpPr>
        <p:sp>
          <p:nvSpPr>
            <p:cNvPr id="12" name="TextBox 11"/>
            <p:cNvSpPr txBox="1"/>
            <p:nvPr/>
          </p:nvSpPr>
          <p:spPr>
            <a:xfrm>
              <a:off x="3600385" y="1479412"/>
              <a:ext cx="2172390" cy="461665"/>
            </a:xfrm>
            <a:prstGeom prst="rect">
              <a:avLst/>
            </a:prstGeom>
            <a:noFill/>
          </p:spPr>
          <p:txBody>
            <a:bodyPr wrap="none" rtlCol="0">
              <a:spAutoFit/>
            </a:bodyPr>
            <a:lstStyle/>
            <a:p>
              <a:r>
                <a:rPr lang="en-US" dirty="0" smtClean="0"/>
                <a:t>Magnitude DFT</a:t>
              </a:r>
              <a:endParaRPr lang="en-US" dirty="0"/>
            </a:p>
          </p:txBody>
        </p:sp>
        <p:pic>
          <p:nvPicPr>
            <p:cNvPr id="16" name="Picture 15"/>
            <p:cNvPicPr>
              <a:picLocks noChangeAspect="1"/>
            </p:cNvPicPr>
            <p:nvPr/>
          </p:nvPicPr>
          <p:blipFill>
            <a:blip r:embed="rId3"/>
            <a:stretch>
              <a:fillRect/>
            </a:stretch>
          </p:blipFill>
          <p:spPr>
            <a:xfrm>
              <a:off x="3215535" y="1931723"/>
              <a:ext cx="2908300" cy="2882900"/>
            </a:xfrm>
            <a:prstGeom prst="rect">
              <a:avLst/>
            </a:prstGeom>
          </p:spPr>
        </p:pic>
      </p:grpSp>
      <p:grpSp>
        <p:nvGrpSpPr>
          <p:cNvPr id="5" name="Group 18"/>
          <p:cNvGrpSpPr/>
          <p:nvPr/>
        </p:nvGrpSpPr>
        <p:grpSpPr>
          <a:xfrm>
            <a:off x="6209045" y="1492244"/>
            <a:ext cx="2921000" cy="3335079"/>
            <a:chOff x="6209045" y="1492244"/>
            <a:chExt cx="2921000" cy="3335079"/>
          </a:xfrm>
        </p:grpSpPr>
        <p:sp>
          <p:nvSpPr>
            <p:cNvPr id="13" name="TextBox 12"/>
            <p:cNvSpPr txBox="1"/>
            <p:nvPr/>
          </p:nvSpPr>
          <p:spPr>
            <a:xfrm>
              <a:off x="6878701" y="1492244"/>
              <a:ext cx="1556836" cy="461665"/>
            </a:xfrm>
            <a:prstGeom prst="rect">
              <a:avLst/>
            </a:prstGeom>
            <a:noFill/>
          </p:spPr>
          <p:txBody>
            <a:bodyPr wrap="none" rtlCol="0">
              <a:spAutoFit/>
            </a:bodyPr>
            <a:lstStyle/>
            <a:p>
              <a:r>
                <a:rPr lang="en-US" dirty="0" smtClean="0"/>
                <a:t>Phase DFT</a:t>
              </a:r>
              <a:endParaRPr lang="en-US" dirty="0"/>
            </a:p>
          </p:txBody>
        </p:sp>
        <p:pic>
          <p:nvPicPr>
            <p:cNvPr id="17" name="Picture 16"/>
            <p:cNvPicPr>
              <a:picLocks noChangeAspect="1"/>
            </p:cNvPicPr>
            <p:nvPr/>
          </p:nvPicPr>
          <p:blipFill>
            <a:blip r:embed="rId4"/>
            <a:stretch>
              <a:fillRect/>
            </a:stretch>
          </p:blipFill>
          <p:spPr>
            <a:xfrm>
              <a:off x="6209045" y="1919023"/>
              <a:ext cx="2921000" cy="29083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2850"/>
          </a:xfrm>
        </p:spPr>
        <p:txBody>
          <a:bodyPr/>
          <a:lstStyle/>
          <a:p>
            <a:r>
              <a:rPr lang="en-US" dirty="0" smtClean="0"/>
              <a:t>Some important Fourier transforms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21</a:t>
            </a:fld>
            <a:endParaRPr lang="en-US"/>
          </a:p>
        </p:txBody>
      </p:sp>
      <p:sp>
        <p:nvSpPr>
          <p:cNvPr id="11" name="TextBox 10"/>
          <p:cNvSpPr txBox="1"/>
          <p:nvPr/>
        </p:nvSpPr>
        <p:spPr>
          <a:xfrm>
            <a:off x="976848" y="1451502"/>
            <a:ext cx="953656" cy="461665"/>
          </a:xfrm>
          <a:prstGeom prst="rect">
            <a:avLst/>
          </a:prstGeom>
          <a:noFill/>
        </p:spPr>
        <p:txBody>
          <a:bodyPr wrap="none" rtlCol="0">
            <a:spAutoFit/>
          </a:bodyPr>
          <a:lstStyle/>
          <a:p>
            <a:r>
              <a:rPr lang="en-US" dirty="0" smtClean="0"/>
              <a:t>Image</a:t>
            </a:r>
            <a:endParaRPr lang="en-US" dirty="0"/>
          </a:p>
        </p:txBody>
      </p:sp>
      <p:cxnSp>
        <p:nvCxnSpPr>
          <p:cNvPr id="15" name="Straight Arrow Connector 14"/>
          <p:cNvCxnSpPr/>
          <p:nvPr/>
        </p:nvCxnSpPr>
        <p:spPr bwMode="auto">
          <a:xfrm>
            <a:off x="3014275" y="3335659"/>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pic>
        <p:nvPicPr>
          <p:cNvPr id="18" name="Picture 17"/>
          <p:cNvPicPr>
            <a:picLocks noChangeAspect="1"/>
          </p:cNvPicPr>
          <p:nvPr/>
        </p:nvPicPr>
        <p:blipFill>
          <a:blip r:embed="rId2"/>
          <a:stretch>
            <a:fillRect/>
          </a:stretch>
        </p:blipFill>
        <p:spPr>
          <a:xfrm>
            <a:off x="83730" y="1938073"/>
            <a:ext cx="2870200" cy="2870200"/>
          </a:xfrm>
          <a:prstGeom prst="rect">
            <a:avLst/>
          </a:prstGeom>
        </p:spPr>
      </p:pic>
      <p:grpSp>
        <p:nvGrpSpPr>
          <p:cNvPr id="3" name="Group 20"/>
          <p:cNvGrpSpPr/>
          <p:nvPr/>
        </p:nvGrpSpPr>
        <p:grpSpPr>
          <a:xfrm>
            <a:off x="3201580" y="1479412"/>
            <a:ext cx="2908300" cy="3354261"/>
            <a:chOff x="3201580" y="1479412"/>
            <a:chExt cx="2908300" cy="3354261"/>
          </a:xfrm>
        </p:grpSpPr>
        <p:sp>
          <p:nvSpPr>
            <p:cNvPr id="12" name="TextBox 11"/>
            <p:cNvSpPr txBox="1"/>
            <p:nvPr/>
          </p:nvSpPr>
          <p:spPr>
            <a:xfrm>
              <a:off x="3600385" y="1479412"/>
              <a:ext cx="2172390" cy="461665"/>
            </a:xfrm>
            <a:prstGeom prst="rect">
              <a:avLst/>
            </a:prstGeom>
            <a:noFill/>
          </p:spPr>
          <p:txBody>
            <a:bodyPr wrap="none" rtlCol="0">
              <a:spAutoFit/>
            </a:bodyPr>
            <a:lstStyle/>
            <a:p>
              <a:r>
                <a:rPr lang="en-US" dirty="0" smtClean="0"/>
                <a:t>Magnitude DFT</a:t>
              </a:r>
              <a:endParaRPr lang="en-US" dirty="0"/>
            </a:p>
          </p:txBody>
        </p:sp>
        <p:pic>
          <p:nvPicPr>
            <p:cNvPr id="19" name="Picture 18"/>
            <p:cNvPicPr>
              <a:picLocks noChangeAspect="1"/>
            </p:cNvPicPr>
            <p:nvPr/>
          </p:nvPicPr>
          <p:blipFill>
            <a:blip r:embed="rId3"/>
            <a:stretch>
              <a:fillRect/>
            </a:stretch>
          </p:blipFill>
          <p:spPr>
            <a:xfrm>
              <a:off x="3201580" y="1912673"/>
              <a:ext cx="2908300" cy="2921000"/>
            </a:xfrm>
            <a:prstGeom prst="rect">
              <a:avLst/>
            </a:prstGeom>
          </p:spPr>
        </p:pic>
      </p:grpSp>
      <p:grpSp>
        <p:nvGrpSpPr>
          <p:cNvPr id="5" name="Group 21"/>
          <p:cNvGrpSpPr/>
          <p:nvPr/>
        </p:nvGrpSpPr>
        <p:grpSpPr>
          <a:xfrm>
            <a:off x="6187945" y="1492244"/>
            <a:ext cx="2908300" cy="3341430"/>
            <a:chOff x="6187945" y="1492244"/>
            <a:chExt cx="2908300" cy="3341430"/>
          </a:xfrm>
        </p:grpSpPr>
        <p:sp>
          <p:nvSpPr>
            <p:cNvPr id="13" name="TextBox 12"/>
            <p:cNvSpPr txBox="1"/>
            <p:nvPr/>
          </p:nvSpPr>
          <p:spPr>
            <a:xfrm>
              <a:off x="6878701" y="1492244"/>
              <a:ext cx="1556836" cy="461665"/>
            </a:xfrm>
            <a:prstGeom prst="rect">
              <a:avLst/>
            </a:prstGeom>
            <a:noFill/>
          </p:spPr>
          <p:txBody>
            <a:bodyPr wrap="none" rtlCol="0">
              <a:spAutoFit/>
            </a:bodyPr>
            <a:lstStyle/>
            <a:p>
              <a:r>
                <a:rPr lang="en-US" dirty="0" smtClean="0"/>
                <a:t>Phase DFT</a:t>
              </a:r>
              <a:endParaRPr lang="en-US" dirty="0"/>
            </a:p>
          </p:txBody>
        </p:sp>
        <p:pic>
          <p:nvPicPr>
            <p:cNvPr id="20" name="Picture 19"/>
            <p:cNvPicPr>
              <a:picLocks noChangeAspect="1"/>
            </p:cNvPicPr>
            <p:nvPr/>
          </p:nvPicPr>
          <p:blipFill>
            <a:blip r:embed="rId4"/>
            <a:stretch>
              <a:fillRect/>
            </a:stretch>
          </p:blipFill>
          <p:spPr>
            <a:xfrm>
              <a:off x="6187945" y="1912674"/>
              <a:ext cx="2908300" cy="29210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2850"/>
          </a:xfrm>
        </p:spPr>
        <p:txBody>
          <a:bodyPr/>
          <a:lstStyle/>
          <a:p>
            <a:r>
              <a:rPr lang="en-US" dirty="0" smtClean="0"/>
              <a:t>Some important Fourier transforms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22</a:t>
            </a:fld>
            <a:endParaRPr lang="en-US"/>
          </a:p>
        </p:txBody>
      </p:sp>
      <p:sp>
        <p:nvSpPr>
          <p:cNvPr id="11" name="TextBox 10"/>
          <p:cNvSpPr txBox="1"/>
          <p:nvPr/>
        </p:nvSpPr>
        <p:spPr>
          <a:xfrm>
            <a:off x="976848" y="1451502"/>
            <a:ext cx="953656" cy="461665"/>
          </a:xfrm>
          <a:prstGeom prst="rect">
            <a:avLst/>
          </a:prstGeom>
          <a:noFill/>
        </p:spPr>
        <p:txBody>
          <a:bodyPr wrap="none" rtlCol="0">
            <a:spAutoFit/>
          </a:bodyPr>
          <a:lstStyle/>
          <a:p>
            <a:r>
              <a:rPr lang="en-US" dirty="0" smtClean="0"/>
              <a:t>Image</a:t>
            </a:r>
            <a:endParaRPr lang="en-US" dirty="0"/>
          </a:p>
        </p:txBody>
      </p:sp>
      <p:cxnSp>
        <p:nvCxnSpPr>
          <p:cNvPr id="15" name="Straight Arrow Connector 14"/>
          <p:cNvCxnSpPr/>
          <p:nvPr/>
        </p:nvCxnSpPr>
        <p:spPr bwMode="auto">
          <a:xfrm>
            <a:off x="3014275" y="3335659"/>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pic>
        <p:nvPicPr>
          <p:cNvPr id="14" name="Picture 13"/>
          <p:cNvPicPr>
            <a:picLocks noChangeAspect="1"/>
          </p:cNvPicPr>
          <p:nvPr/>
        </p:nvPicPr>
        <p:blipFill>
          <a:blip r:embed="rId2"/>
          <a:stretch>
            <a:fillRect/>
          </a:stretch>
        </p:blipFill>
        <p:spPr>
          <a:xfrm>
            <a:off x="55820" y="1905066"/>
            <a:ext cx="2908300" cy="2908300"/>
          </a:xfrm>
          <a:prstGeom prst="rect">
            <a:avLst/>
          </a:prstGeom>
        </p:spPr>
      </p:pic>
      <p:grpSp>
        <p:nvGrpSpPr>
          <p:cNvPr id="3" name="Group 20"/>
          <p:cNvGrpSpPr/>
          <p:nvPr/>
        </p:nvGrpSpPr>
        <p:grpSpPr>
          <a:xfrm>
            <a:off x="3193975" y="1479412"/>
            <a:ext cx="2895600" cy="3346654"/>
            <a:chOff x="3193975" y="1479412"/>
            <a:chExt cx="2895600" cy="3346654"/>
          </a:xfrm>
        </p:grpSpPr>
        <p:sp>
          <p:nvSpPr>
            <p:cNvPr id="12" name="TextBox 11"/>
            <p:cNvSpPr txBox="1"/>
            <p:nvPr/>
          </p:nvSpPr>
          <p:spPr>
            <a:xfrm>
              <a:off x="3600385" y="1479412"/>
              <a:ext cx="2172390" cy="461665"/>
            </a:xfrm>
            <a:prstGeom prst="rect">
              <a:avLst/>
            </a:prstGeom>
            <a:noFill/>
          </p:spPr>
          <p:txBody>
            <a:bodyPr wrap="none" rtlCol="0">
              <a:spAutoFit/>
            </a:bodyPr>
            <a:lstStyle/>
            <a:p>
              <a:r>
                <a:rPr lang="en-US" dirty="0" smtClean="0"/>
                <a:t>Magnitude DFT</a:t>
              </a:r>
              <a:endParaRPr lang="en-US" dirty="0"/>
            </a:p>
          </p:txBody>
        </p:sp>
        <p:pic>
          <p:nvPicPr>
            <p:cNvPr id="16" name="Picture 15"/>
            <p:cNvPicPr>
              <a:picLocks noChangeAspect="1"/>
            </p:cNvPicPr>
            <p:nvPr/>
          </p:nvPicPr>
          <p:blipFill>
            <a:blip r:embed="rId3"/>
            <a:stretch>
              <a:fillRect/>
            </a:stretch>
          </p:blipFill>
          <p:spPr>
            <a:xfrm>
              <a:off x="3193975" y="1892366"/>
              <a:ext cx="2895600" cy="2933700"/>
            </a:xfrm>
            <a:prstGeom prst="rect">
              <a:avLst/>
            </a:prstGeom>
          </p:spPr>
        </p:pic>
      </p:grpSp>
      <p:grpSp>
        <p:nvGrpSpPr>
          <p:cNvPr id="5" name="Group 21"/>
          <p:cNvGrpSpPr/>
          <p:nvPr/>
        </p:nvGrpSpPr>
        <p:grpSpPr>
          <a:xfrm>
            <a:off x="6182390" y="1492244"/>
            <a:ext cx="2933700" cy="3327472"/>
            <a:chOff x="6182390" y="1492244"/>
            <a:chExt cx="2933700" cy="3327472"/>
          </a:xfrm>
        </p:grpSpPr>
        <p:sp>
          <p:nvSpPr>
            <p:cNvPr id="13" name="TextBox 12"/>
            <p:cNvSpPr txBox="1"/>
            <p:nvPr/>
          </p:nvSpPr>
          <p:spPr>
            <a:xfrm>
              <a:off x="6878701" y="1492244"/>
              <a:ext cx="1556836" cy="461665"/>
            </a:xfrm>
            <a:prstGeom prst="rect">
              <a:avLst/>
            </a:prstGeom>
            <a:noFill/>
          </p:spPr>
          <p:txBody>
            <a:bodyPr wrap="none" rtlCol="0">
              <a:spAutoFit/>
            </a:bodyPr>
            <a:lstStyle/>
            <a:p>
              <a:r>
                <a:rPr lang="en-US" dirty="0" smtClean="0"/>
                <a:t>Phase DFT</a:t>
              </a:r>
              <a:endParaRPr lang="en-US" dirty="0"/>
            </a:p>
          </p:txBody>
        </p:sp>
        <p:pic>
          <p:nvPicPr>
            <p:cNvPr id="17" name="Picture 16"/>
            <p:cNvPicPr>
              <a:picLocks noChangeAspect="1"/>
            </p:cNvPicPr>
            <p:nvPr/>
          </p:nvPicPr>
          <p:blipFill>
            <a:blip r:embed="rId4"/>
            <a:stretch>
              <a:fillRect/>
            </a:stretch>
          </p:blipFill>
          <p:spPr>
            <a:xfrm>
              <a:off x="6182390" y="1898716"/>
              <a:ext cx="2933700" cy="29210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23</a:t>
            </a:fld>
            <a:endParaRPr lang="en-US"/>
          </a:p>
        </p:txBody>
      </p:sp>
      <p:sp>
        <p:nvSpPr>
          <p:cNvPr id="5" name="TextBox 4"/>
          <p:cNvSpPr txBox="1"/>
          <p:nvPr/>
        </p:nvSpPr>
        <p:spPr>
          <a:xfrm>
            <a:off x="1130353" y="279135"/>
            <a:ext cx="953656" cy="461665"/>
          </a:xfrm>
          <a:prstGeom prst="rect">
            <a:avLst/>
          </a:prstGeom>
          <a:noFill/>
        </p:spPr>
        <p:txBody>
          <a:bodyPr wrap="none" rtlCol="0">
            <a:spAutoFit/>
          </a:bodyPr>
          <a:lstStyle/>
          <a:p>
            <a:r>
              <a:rPr lang="en-US" dirty="0" smtClean="0"/>
              <a:t>Image</a:t>
            </a:r>
            <a:endParaRPr lang="en-US" dirty="0"/>
          </a:p>
        </p:txBody>
      </p:sp>
      <p:sp>
        <p:nvSpPr>
          <p:cNvPr id="6" name="TextBox 5"/>
          <p:cNvSpPr txBox="1"/>
          <p:nvPr/>
        </p:nvSpPr>
        <p:spPr>
          <a:xfrm>
            <a:off x="3753890" y="307045"/>
            <a:ext cx="2172390" cy="461665"/>
          </a:xfrm>
          <a:prstGeom prst="rect">
            <a:avLst/>
          </a:prstGeom>
          <a:noFill/>
        </p:spPr>
        <p:txBody>
          <a:bodyPr wrap="none" rtlCol="0">
            <a:spAutoFit/>
          </a:bodyPr>
          <a:lstStyle/>
          <a:p>
            <a:r>
              <a:rPr lang="en-US" dirty="0" smtClean="0"/>
              <a:t>Magnitude DFT</a:t>
            </a:r>
            <a:endParaRPr lang="en-US" dirty="0"/>
          </a:p>
        </p:txBody>
      </p:sp>
      <p:cxnSp>
        <p:nvCxnSpPr>
          <p:cNvPr id="7" name="Straight Arrow Connector 6"/>
          <p:cNvCxnSpPr/>
          <p:nvPr/>
        </p:nvCxnSpPr>
        <p:spPr bwMode="auto">
          <a:xfrm>
            <a:off x="3167780" y="2163292"/>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pic>
        <p:nvPicPr>
          <p:cNvPr id="8" name="Picture 7"/>
          <p:cNvPicPr>
            <a:picLocks noChangeAspect="1"/>
          </p:cNvPicPr>
          <p:nvPr/>
        </p:nvPicPr>
        <p:blipFill>
          <a:blip r:embed="rId2"/>
          <a:stretch>
            <a:fillRect/>
          </a:stretch>
        </p:blipFill>
        <p:spPr>
          <a:xfrm>
            <a:off x="237235" y="765706"/>
            <a:ext cx="2870200" cy="2870200"/>
          </a:xfrm>
          <a:prstGeom prst="rect">
            <a:avLst/>
          </a:prstGeom>
        </p:spPr>
      </p:pic>
      <p:pic>
        <p:nvPicPr>
          <p:cNvPr id="9" name="Picture 8"/>
          <p:cNvPicPr>
            <a:picLocks noChangeAspect="1"/>
          </p:cNvPicPr>
          <p:nvPr/>
        </p:nvPicPr>
        <p:blipFill>
          <a:blip r:embed="rId3"/>
          <a:stretch>
            <a:fillRect/>
          </a:stretch>
        </p:blipFill>
        <p:spPr>
          <a:xfrm>
            <a:off x="3355085" y="740306"/>
            <a:ext cx="2908300" cy="2921000"/>
          </a:xfrm>
          <a:prstGeom prst="rect">
            <a:avLst/>
          </a:prstGeom>
        </p:spPr>
      </p:pic>
      <p:cxnSp>
        <p:nvCxnSpPr>
          <p:cNvPr id="10" name="Straight Arrow Connector 9"/>
          <p:cNvCxnSpPr/>
          <p:nvPr/>
        </p:nvCxnSpPr>
        <p:spPr bwMode="auto">
          <a:xfrm>
            <a:off x="3181735" y="5283851"/>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pic>
        <p:nvPicPr>
          <p:cNvPr id="11" name="Picture 10"/>
          <p:cNvPicPr>
            <a:picLocks noChangeAspect="1"/>
          </p:cNvPicPr>
          <p:nvPr/>
        </p:nvPicPr>
        <p:blipFill>
          <a:blip r:embed="rId4"/>
          <a:stretch>
            <a:fillRect/>
          </a:stretch>
        </p:blipFill>
        <p:spPr>
          <a:xfrm>
            <a:off x="223280" y="3853258"/>
            <a:ext cx="2908300" cy="2908300"/>
          </a:xfrm>
          <a:prstGeom prst="rect">
            <a:avLst/>
          </a:prstGeom>
        </p:spPr>
      </p:pic>
      <p:pic>
        <p:nvPicPr>
          <p:cNvPr id="12" name="Picture 11"/>
          <p:cNvPicPr>
            <a:picLocks noChangeAspect="1"/>
          </p:cNvPicPr>
          <p:nvPr/>
        </p:nvPicPr>
        <p:blipFill>
          <a:blip r:embed="rId5"/>
          <a:stretch>
            <a:fillRect/>
          </a:stretch>
        </p:blipFill>
        <p:spPr>
          <a:xfrm>
            <a:off x="3361435" y="3840558"/>
            <a:ext cx="2895600" cy="2933700"/>
          </a:xfrm>
          <a:prstGeom prst="rect">
            <a:avLst/>
          </a:prstGeom>
        </p:spPr>
      </p:pic>
      <p:sp>
        <p:nvSpPr>
          <p:cNvPr id="13" name="TextBox 12"/>
          <p:cNvSpPr txBox="1"/>
          <p:nvPr/>
        </p:nvSpPr>
        <p:spPr>
          <a:xfrm>
            <a:off x="6363470" y="697837"/>
            <a:ext cx="1324301" cy="707886"/>
          </a:xfrm>
          <a:prstGeom prst="rect">
            <a:avLst/>
          </a:prstGeom>
          <a:noFill/>
        </p:spPr>
        <p:txBody>
          <a:bodyPr wrap="none" rtlCol="0">
            <a:spAutoFit/>
          </a:bodyPr>
          <a:lstStyle/>
          <a:p>
            <a:r>
              <a:rPr lang="en-US" sz="4000" b="1" dirty="0" smtClean="0"/>
              <a:t>Scale</a:t>
            </a:r>
            <a:endParaRPr lang="en-US" sz="4000" b="1" dirty="0"/>
          </a:p>
        </p:txBody>
      </p:sp>
      <p:sp>
        <p:nvSpPr>
          <p:cNvPr id="14" name="TextBox 13"/>
          <p:cNvSpPr txBox="1"/>
          <p:nvPr/>
        </p:nvSpPr>
        <p:spPr>
          <a:xfrm>
            <a:off x="6349515" y="1451502"/>
            <a:ext cx="2794485" cy="1569660"/>
          </a:xfrm>
          <a:prstGeom prst="rect">
            <a:avLst/>
          </a:prstGeom>
          <a:noFill/>
        </p:spPr>
        <p:txBody>
          <a:bodyPr wrap="square" rtlCol="0">
            <a:spAutoFit/>
          </a:bodyPr>
          <a:lstStyle/>
          <a:p>
            <a:r>
              <a:rPr lang="en-US" dirty="0" smtClean="0"/>
              <a:t>Small image</a:t>
            </a:r>
            <a:br>
              <a:rPr lang="en-US" dirty="0" smtClean="0"/>
            </a:br>
            <a:r>
              <a:rPr lang="en-US" dirty="0" smtClean="0"/>
              <a:t>details produce content in high spatial frequencies</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2850"/>
          </a:xfrm>
        </p:spPr>
        <p:txBody>
          <a:bodyPr/>
          <a:lstStyle/>
          <a:p>
            <a:r>
              <a:rPr lang="en-US" dirty="0" smtClean="0"/>
              <a:t>Some important Fourier transforms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24</a:t>
            </a:fld>
            <a:endParaRPr lang="en-US"/>
          </a:p>
        </p:txBody>
      </p:sp>
      <p:sp>
        <p:nvSpPr>
          <p:cNvPr id="11" name="TextBox 10"/>
          <p:cNvSpPr txBox="1"/>
          <p:nvPr/>
        </p:nvSpPr>
        <p:spPr>
          <a:xfrm>
            <a:off x="976848" y="1451502"/>
            <a:ext cx="953656" cy="461665"/>
          </a:xfrm>
          <a:prstGeom prst="rect">
            <a:avLst/>
          </a:prstGeom>
          <a:noFill/>
        </p:spPr>
        <p:txBody>
          <a:bodyPr wrap="none" rtlCol="0">
            <a:spAutoFit/>
          </a:bodyPr>
          <a:lstStyle/>
          <a:p>
            <a:r>
              <a:rPr lang="en-US" dirty="0" smtClean="0"/>
              <a:t>Image</a:t>
            </a:r>
            <a:endParaRPr lang="en-US" dirty="0"/>
          </a:p>
        </p:txBody>
      </p:sp>
      <p:cxnSp>
        <p:nvCxnSpPr>
          <p:cNvPr id="15" name="Straight Arrow Connector 14"/>
          <p:cNvCxnSpPr/>
          <p:nvPr/>
        </p:nvCxnSpPr>
        <p:spPr bwMode="auto">
          <a:xfrm>
            <a:off x="3014275" y="3335659"/>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pic>
        <p:nvPicPr>
          <p:cNvPr id="18" name="Picture 17"/>
          <p:cNvPicPr>
            <a:picLocks noChangeAspect="1"/>
          </p:cNvPicPr>
          <p:nvPr/>
        </p:nvPicPr>
        <p:blipFill>
          <a:blip r:embed="rId2"/>
          <a:stretch>
            <a:fillRect/>
          </a:stretch>
        </p:blipFill>
        <p:spPr>
          <a:xfrm>
            <a:off x="0" y="1906323"/>
            <a:ext cx="2921000" cy="2933700"/>
          </a:xfrm>
          <a:prstGeom prst="rect">
            <a:avLst/>
          </a:prstGeom>
        </p:spPr>
      </p:pic>
      <p:grpSp>
        <p:nvGrpSpPr>
          <p:cNvPr id="3" name="Group 20"/>
          <p:cNvGrpSpPr/>
          <p:nvPr/>
        </p:nvGrpSpPr>
        <p:grpSpPr>
          <a:xfrm>
            <a:off x="3187625" y="1479412"/>
            <a:ext cx="2908300" cy="3368218"/>
            <a:chOff x="3187625" y="1479412"/>
            <a:chExt cx="2908300" cy="3368218"/>
          </a:xfrm>
        </p:grpSpPr>
        <p:sp>
          <p:nvSpPr>
            <p:cNvPr id="12" name="TextBox 11"/>
            <p:cNvSpPr txBox="1"/>
            <p:nvPr/>
          </p:nvSpPr>
          <p:spPr>
            <a:xfrm>
              <a:off x="3600385" y="1479412"/>
              <a:ext cx="2172390" cy="461665"/>
            </a:xfrm>
            <a:prstGeom prst="rect">
              <a:avLst/>
            </a:prstGeom>
            <a:noFill/>
          </p:spPr>
          <p:txBody>
            <a:bodyPr wrap="none" rtlCol="0">
              <a:spAutoFit/>
            </a:bodyPr>
            <a:lstStyle/>
            <a:p>
              <a:r>
                <a:rPr lang="en-US" dirty="0" smtClean="0"/>
                <a:t>Magnitude DFT</a:t>
              </a:r>
              <a:endParaRPr lang="en-US" dirty="0"/>
            </a:p>
          </p:txBody>
        </p:sp>
        <p:pic>
          <p:nvPicPr>
            <p:cNvPr id="19" name="Picture 18"/>
            <p:cNvPicPr>
              <a:picLocks noChangeAspect="1"/>
            </p:cNvPicPr>
            <p:nvPr/>
          </p:nvPicPr>
          <p:blipFill>
            <a:blip r:embed="rId3"/>
            <a:stretch>
              <a:fillRect/>
            </a:stretch>
          </p:blipFill>
          <p:spPr>
            <a:xfrm>
              <a:off x="3187625" y="1926630"/>
              <a:ext cx="2908300" cy="2921000"/>
            </a:xfrm>
            <a:prstGeom prst="rect">
              <a:avLst/>
            </a:prstGeom>
          </p:spPr>
        </p:pic>
      </p:grpSp>
      <p:grpSp>
        <p:nvGrpSpPr>
          <p:cNvPr id="5" name="Group 21"/>
          <p:cNvGrpSpPr/>
          <p:nvPr/>
        </p:nvGrpSpPr>
        <p:grpSpPr>
          <a:xfrm>
            <a:off x="6183645" y="1492244"/>
            <a:ext cx="2946400" cy="3335079"/>
            <a:chOff x="6183645" y="1492244"/>
            <a:chExt cx="2946400" cy="3335079"/>
          </a:xfrm>
        </p:grpSpPr>
        <p:sp>
          <p:nvSpPr>
            <p:cNvPr id="13" name="TextBox 12"/>
            <p:cNvSpPr txBox="1"/>
            <p:nvPr/>
          </p:nvSpPr>
          <p:spPr>
            <a:xfrm>
              <a:off x="6878701" y="1492244"/>
              <a:ext cx="1556836" cy="461665"/>
            </a:xfrm>
            <a:prstGeom prst="rect">
              <a:avLst/>
            </a:prstGeom>
            <a:noFill/>
          </p:spPr>
          <p:txBody>
            <a:bodyPr wrap="none" rtlCol="0">
              <a:spAutoFit/>
            </a:bodyPr>
            <a:lstStyle/>
            <a:p>
              <a:r>
                <a:rPr lang="en-US" dirty="0" smtClean="0"/>
                <a:t>Phase DFT</a:t>
              </a:r>
              <a:endParaRPr lang="en-US" dirty="0"/>
            </a:p>
          </p:txBody>
        </p:sp>
        <p:pic>
          <p:nvPicPr>
            <p:cNvPr id="20" name="Picture 19"/>
            <p:cNvPicPr>
              <a:picLocks noChangeAspect="1"/>
            </p:cNvPicPr>
            <p:nvPr/>
          </p:nvPicPr>
          <p:blipFill>
            <a:blip r:embed="rId4"/>
            <a:stretch>
              <a:fillRect/>
            </a:stretch>
          </p:blipFill>
          <p:spPr>
            <a:xfrm>
              <a:off x="6183645" y="1919023"/>
              <a:ext cx="2946400" cy="29083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2850"/>
          </a:xfrm>
        </p:spPr>
        <p:txBody>
          <a:bodyPr/>
          <a:lstStyle/>
          <a:p>
            <a:r>
              <a:rPr lang="en-US" dirty="0" smtClean="0"/>
              <a:t>Some important Fourier transforms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25</a:t>
            </a:fld>
            <a:endParaRPr lang="en-US"/>
          </a:p>
        </p:txBody>
      </p:sp>
      <p:sp>
        <p:nvSpPr>
          <p:cNvPr id="11" name="TextBox 10"/>
          <p:cNvSpPr txBox="1"/>
          <p:nvPr/>
        </p:nvSpPr>
        <p:spPr>
          <a:xfrm>
            <a:off x="976848" y="1451502"/>
            <a:ext cx="953656" cy="461665"/>
          </a:xfrm>
          <a:prstGeom prst="rect">
            <a:avLst/>
          </a:prstGeom>
          <a:noFill/>
        </p:spPr>
        <p:txBody>
          <a:bodyPr wrap="none" rtlCol="0">
            <a:spAutoFit/>
          </a:bodyPr>
          <a:lstStyle/>
          <a:p>
            <a:r>
              <a:rPr lang="en-US" dirty="0" smtClean="0"/>
              <a:t>Image</a:t>
            </a:r>
            <a:endParaRPr lang="en-US" dirty="0"/>
          </a:p>
        </p:txBody>
      </p:sp>
      <p:cxnSp>
        <p:nvCxnSpPr>
          <p:cNvPr id="15" name="Straight Arrow Connector 14"/>
          <p:cNvCxnSpPr/>
          <p:nvPr/>
        </p:nvCxnSpPr>
        <p:spPr bwMode="auto">
          <a:xfrm>
            <a:off x="3014275" y="3335659"/>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pic>
        <p:nvPicPr>
          <p:cNvPr id="14" name="Picture 13"/>
          <p:cNvPicPr>
            <a:picLocks noChangeAspect="1"/>
          </p:cNvPicPr>
          <p:nvPr/>
        </p:nvPicPr>
        <p:blipFill>
          <a:blip r:embed="rId2"/>
          <a:stretch>
            <a:fillRect/>
          </a:stretch>
        </p:blipFill>
        <p:spPr>
          <a:xfrm>
            <a:off x="55820" y="1926630"/>
            <a:ext cx="2921000" cy="2921000"/>
          </a:xfrm>
          <a:prstGeom prst="rect">
            <a:avLst/>
          </a:prstGeom>
        </p:spPr>
      </p:pic>
      <p:grpSp>
        <p:nvGrpSpPr>
          <p:cNvPr id="3" name="Group 20"/>
          <p:cNvGrpSpPr/>
          <p:nvPr/>
        </p:nvGrpSpPr>
        <p:grpSpPr>
          <a:xfrm>
            <a:off x="3201580" y="1479412"/>
            <a:ext cx="2908300" cy="3347911"/>
            <a:chOff x="3201580" y="1479412"/>
            <a:chExt cx="2908300" cy="3347911"/>
          </a:xfrm>
        </p:grpSpPr>
        <p:sp>
          <p:nvSpPr>
            <p:cNvPr id="12" name="TextBox 11"/>
            <p:cNvSpPr txBox="1"/>
            <p:nvPr/>
          </p:nvSpPr>
          <p:spPr>
            <a:xfrm>
              <a:off x="3600385" y="1479412"/>
              <a:ext cx="2172390" cy="461665"/>
            </a:xfrm>
            <a:prstGeom prst="rect">
              <a:avLst/>
            </a:prstGeom>
            <a:noFill/>
          </p:spPr>
          <p:txBody>
            <a:bodyPr wrap="none" rtlCol="0">
              <a:spAutoFit/>
            </a:bodyPr>
            <a:lstStyle/>
            <a:p>
              <a:r>
                <a:rPr lang="en-US" dirty="0" smtClean="0"/>
                <a:t>Magnitude DFT</a:t>
              </a:r>
              <a:endParaRPr lang="en-US" dirty="0"/>
            </a:p>
          </p:txBody>
        </p:sp>
        <p:pic>
          <p:nvPicPr>
            <p:cNvPr id="16" name="Picture 15"/>
            <p:cNvPicPr>
              <a:picLocks noChangeAspect="1"/>
            </p:cNvPicPr>
            <p:nvPr/>
          </p:nvPicPr>
          <p:blipFill>
            <a:blip r:embed="rId3"/>
            <a:stretch>
              <a:fillRect/>
            </a:stretch>
          </p:blipFill>
          <p:spPr>
            <a:xfrm>
              <a:off x="3201580" y="1919023"/>
              <a:ext cx="2908300" cy="2908300"/>
            </a:xfrm>
            <a:prstGeom prst="rect">
              <a:avLst/>
            </a:prstGeom>
          </p:spPr>
        </p:pic>
      </p:grpSp>
      <p:grpSp>
        <p:nvGrpSpPr>
          <p:cNvPr id="5" name="Group 21"/>
          <p:cNvGrpSpPr/>
          <p:nvPr/>
        </p:nvGrpSpPr>
        <p:grpSpPr>
          <a:xfrm>
            <a:off x="6207790" y="1492244"/>
            <a:ext cx="2908300" cy="3335079"/>
            <a:chOff x="6207790" y="1492244"/>
            <a:chExt cx="2908300" cy="3335079"/>
          </a:xfrm>
        </p:grpSpPr>
        <p:sp>
          <p:nvSpPr>
            <p:cNvPr id="13" name="TextBox 12"/>
            <p:cNvSpPr txBox="1"/>
            <p:nvPr/>
          </p:nvSpPr>
          <p:spPr>
            <a:xfrm>
              <a:off x="6878701" y="1492244"/>
              <a:ext cx="1556836" cy="461665"/>
            </a:xfrm>
            <a:prstGeom prst="rect">
              <a:avLst/>
            </a:prstGeom>
            <a:noFill/>
          </p:spPr>
          <p:txBody>
            <a:bodyPr wrap="none" rtlCol="0">
              <a:spAutoFit/>
            </a:bodyPr>
            <a:lstStyle/>
            <a:p>
              <a:r>
                <a:rPr lang="en-US" dirty="0" smtClean="0"/>
                <a:t>Phase DFT</a:t>
              </a:r>
              <a:endParaRPr lang="en-US" dirty="0"/>
            </a:p>
          </p:txBody>
        </p:sp>
        <p:pic>
          <p:nvPicPr>
            <p:cNvPr id="17" name="Picture 16"/>
            <p:cNvPicPr>
              <a:picLocks noChangeAspect="1"/>
            </p:cNvPicPr>
            <p:nvPr/>
          </p:nvPicPr>
          <p:blipFill>
            <a:blip r:embed="rId4"/>
            <a:stretch>
              <a:fillRect/>
            </a:stretch>
          </p:blipFill>
          <p:spPr>
            <a:xfrm>
              <a:off x="6207790" y="1919023"/>
              <a:ext cx="2908300" cy="29083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26</a:t>
            </a:fld>
            <a:endParaRPr lang="en-US"/>
          </a:p>
        </p:txBody>
      </p:sp>
      <p:sp>
        <p:nvSpPr>
          <p:cNvPr id="5" name="TextBox 4"/>
          <p:cNvSpPr txBox="1"/>
          <p:nvPr/>
        </p:nvSpPr>
        <p:spPr>
          <a:xfrm>
            <a:off x="1130353" y="279135"/>
            <a:ext cx="953656" cy="461665"/>
          </a:xfrm>
          <a:prstGeom prst="rect">
            <a:avLst/>
          </a:prstGeom>
          <a:noFill/>
        </p:spPr>
        <p:txBody>
          <a:bodyPr wrap="none" rtlCol="0">
            <a:spAutoFit/>
          </a:bodyPr>
          <a:lstStyle/>
          <a:p>
            <a:r>
              <a:rPr lang="en-US" dirty="0" smtClean="0"/>
              <a:t>Image</a:t>
            </a:r>
            <a:endParaRPr lang="en-US" dirty="0"/>
          </a:p>
        </p:txBody>
      </p:sp>
      <p:sp>
        <p:nvSpPr>
          <p:cNvPr id="6" name="TextBox 5"/>
          <p:cNvSpPr txBox="1"/>
          <p:nvPr/>
        </p:nvSpPr>
        <p:spPr>
          <a:xfrm>
            <a:off x="3753890" y="307045"/>
            <a:ext cx="2172390" cy="461665"/>
          </a:xfrm>
          <a:prstGeom prst="rect">
            <a:avLst/>
          </a:prstGeom>
          <a:noFill/>
        </p:spPr>
        <p:txBody>
          <a:bodyPr wrap="none" rtlCol="0">
            <a:spAutoFit/>
          </a:bodyPr>
          <a:lstStyle/>
          <a:p>
            <a:r>
              <a:rPr lang="en-US" dirty="0" smtClean="0"/>
              <a:t>Magnitude DFT</a:t>
            </a:r>
            <a:endParaRPr lang="en-US" dirty="0"/>
          </a:p>
        </p:txBody>
      </p:sp>
      <p:cxnSp>
        <p:nvCxnSpPr>
          <p:cNvPr id="7" name="Straight Arrow Connector 6"/>
          <p:cNvCxnSpPr/>
          <p:nvPr/>
        </p:nvCxnSpPr>
        <p:spPr bwMode="auto">
          <a:xfrm>
            <a:off x="3167780" y="2163292"/>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3181735" y="5283851"/>
            <a:ext cx="181415"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13" name="TextBox 12"/>
          <p:cNvSpPr txBox="1"/>
          <p:nvPr/>
        </p:nvSpPr>
        <p:spPr>
          <a:xfrm>
            <a:off x="6363470" y="697837"/>
            <a:ext cx="2749220" cy="707886"/>
          </a:xfrm>
          <a:prstGeom prst="rect">
            <a:avLst/>
          </a:prstGeom>
          <a:noFill/>
        </p:spPr>
        <p:txBody>
          <a:bodyPr wrap="none" rtlCol="0">
            <a:spAutoFit/>
          </a:bodyPr>
          <a:lstStyle/>
          <a:p>
            <a:r>
              <a:rPr lang="en-US" sz="4000" b="1" dirty="0" smtClean="0"/>
              <a:t>Orientation</a:t>
            </a:r>
            <a:endParaRPr lang="en-US" sz="4000" b="1" dirty="0"/>
          </a:p>
        </p:txBody>
      </p:sp>
      <p:sp>
        <p:nvSpPr>
          <p:cNvPr id="14" name="TextBox 13"/>
          <p:cNvSpPr txBox="1"/>
          <p:nvPr/>
        </p:nvSpPr>
        <p:spPr>
          <a:xfrm>
            <a:off x="6349515" y="1451502"/>
            <a:ext cx="2794485" cy="1569660"/>
          </a:xfrm>
          <a:prstGeom prst="rect">
            <a:avLst/>
          </a:prstGeom>
          <a:noFill/>
        </p:spPr>
        <p:txBody>
          <a:bodyPr wrap="square" rtlCol="0">
            <a:spAutoFit/>
          </a:bodyPr>
          <a:lstStyle/>
          <a:p>
            <a:r>
              <a:rPr lang="en-US" dirty="0" smtClean="0"/>
              <a:t>A line transforms to a line oriented perpendicularly to the first.</a:t>
            </a:r>
            <a:endParaRPr lang="en-US" dirty="0"/>
          </a:p>
        </p:txBody>
      </p:sp>
      <p:pic>
        <p:nvPicPr>
          <p:cNvPr id="15" name="Picture 14"/>
          <p:cNvPicPr>
            <a:picLocks noChangeAspect="1"/>
          </p:cNvPicPr>
          <p:nvPr/>
        </p:nvPicPr>
        <p:blipFill>
          <a:blip r:embed="rId2"/>
          <a:stretch>
            <a:fillRect/>
          </a:stretch>
        </p:blipFill>
        <p:spPr>
          <a:xfrm>
            <a:off x="195370" y="775824"/>
            <a:ext cx="2921000" cy="2933700"/>
          </a:xfrm>
          <a:prstGeom prst="rect">
            <a:avLst/>
          </a:prstGeom>
        </p:spPr>
      </p:pic>
      <p:pic>
        <p:nvPicPr>
          <p:cNvPr id="16" name="Picture 15"/>
          <p:cNvPicPr>
            <a:picLocks noChangeAspect="1"/>
          </p:cNvPicPr>
          <p:nvPr/>
        </p:nvPicPr>
        <p:blipFill>
          <a:blip r:embed="rId3"/>
          <a:stretch>
            <a:fillRect/>
          </a:stretch>
        </p:blipFill>
        <p:spPr>
          <a:xfrm>
            <a:off x="3382995" y="796131"/>
            <a:ext cx="2908300" cy="2921000"/>
          </a:xfrm>
          <a:prstGeom prst="rect">
            <a:avLst/>
          </a:prstGeom>
        </p:spPr>
      </p:pic>
      <p:pic>
        <p:nvPicPr>
          <p:cNvPr id="17" name="Picture 16"/>
          <p:cNvPicPr>
            <a:picLocks noChangeAspect="1"/>
          </p:cNvPicPr>
          <p:nvPr/>
        </p:nvPicPr>
        <p:blipFill>
          <a:blip r:embed="rId4"/>
          <a:stretch>
            <a:fillRect/>
          </a:stretch>
        </p:blipFill>
        <p:spPr>
          <a:xfrm>
            <a:off x="209325" y="3768922"/>
            <a:ext cx="2921000" cy="2921000"/>
          </a:xfrm>
          <a:prstGeom prst="rect">
            <a:avLst/>
          </a:prstGeom>
        </p:spPr>
      </p:pic>
      <p:pic>
        <p:nvPicPr>
          <p:cNvPr id="18" name="Picture 17"/>
          <p:cNvPicPr>
            <a:picLocks noChangeAspect="1"/>
          </p:cNvPicPr>
          <p:nvPr/>
        </p:nvPicPr>
        <p:blipFill>
          <a:blip r:embed="rId5"/>
          <a:stretch>
            <a:fillRect/>
          </a:stretch>
        </p:blipFill>
        <p:spPr>
          <a:xfrm>
            <a:off x="3382995" y="3761315"/>
            <a:ext cx="2908300" cy="2908300"/>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417560" y="2769247"/>
            <a:ext cx="6309895" cy="1219200"/>
          </a:xfrm>
          <a:prstGeom prst="rect">
            <a:avLst/>
          </a:prstGeom>
        </p:spPr>
      </p:pic>
      <p:sp>
        <p:nvSpPr>
          <p:cNvPr id="4" name="Title 3"/>
          <p:cNvSpPr>
            <a:spLocks noGrp="1"/>
          </p:cNvSpPr>
          <p:nvPr>
            <p:ph type="title"/>
          </p:nvPr>
        </p:nvSpPr>
        <p:spPr>
          <a:xfrm>
            <a:off x="457200" y="0"/>
            <a:ext cx="8229600" cy="1143000"/>
          </a:xfrm>
        </p:spPr>
        <p:txBody>
          <a:bodyPr/>
          <a:lstStyle/>
          <a:p>
            <a:r>
              <a:rPr lang="en-US" dirty="0" smtClean="0"/>
              <a:t>Linear filtering</a:t>
            </a:r>
            <a:endParaRPr lang="en-US" dirty="0"/>
          </a:p>
        </p:txBody>
      </p:sp>
      <p:sp>
        <p:nvSpPr>
          <p:cNvPr id="6" name="Rectangle 2"/>
          <p:cNvSpPr>
            <a:spLocks/>
          </p:cNvSpPr>
          <p:nvPr/>
        </p:nvSpPr>
        <p:spPr bwMode="auto">
          <a:xfrm>
            <a:off x="2466295" y="1352614"/>
            <a:ext cx="8524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err="1">
                <a:solidFill>
                  <a:prstClr val="black"/>
                </a:solidFill>
                <a:latin typeface="Arial" charset="0"/>
                <a:ea typeface="ＭＳ Ｐゴシック" charset="0"/>
                <a:cs typeface="Arial" charset="0"/>
                <a:sym typeface="Arial" charset="0"/>
              </a:rPr>
              <a:t>g</a:t>
            </a:r>
            <a:r>
              <a:rPr lang="en-US" sz="1800" dirty="0">
                <a:solidFill>
                  <a:prstClr val="black"/>
                </a:solidFill>
                <a:latin typeface="Arial" charset="0"/>
                <a:ea typeface="ＭＳ Ｐゴシック" charset="0"/>
                <a:cs typeface="Arial" charset="0"/>
                <a:sym typeface="Arial" charset="0"/>
              </a:rPr>
              <a:t> [</a:t>
            </a:r>
            <a:r>
              <a:rPr lang="en-US" sz="1800" dirty="0" err="1">
                <a:solidFill>
                  <a:prstClr val="black"/>
                </a:solidFill>
                <a:latin typeface="Arial" charset="0"/>
                <a:ea typeface="ＭＳ Ｐゴシック" charset="0"/>
                <a:cs typeface="Arial" charset="0"/>
                <a:sym typeface="Arial" charset="0"/>
              </a:rPr>
              <a:t>m,n</a:t>
            </a:r>
            <a:r>
              <a:rPr lang="en-US" sz="1800" dirty="0">
                <a:solidFill>
                  <a:prstClr val="black"/>
                </a:solidFill>
                <a:latin typeface="Arial" charset="0"/>
                <a:ea typeface="ＭＳ Ｐゴシック" charset="0"/>
                <a:cs typeface="Arial" charset="0"/>
                <a:sym typeface="Arial" charset="0"/>
              </a:rPr>
              <a:t>]</a:t>
            </a:r>
          </a:p>
        </p:txBody>
      </p:sp>
      <p:sp>
        <p:nvSpPr>
          <p:cNvPr id="7" name="Rectangle 3"/>
          <p:cNvSpPr>
            <a:spLocks/>
          </p:cNvSpPr>
          <p:nvPr/>
        </p:nvSpPr>
        <p:spPr bwMode="auto">
          <a:xfrm>
            <a:off x="5358720" y="1362139"/>
            <a:ext cx="682362" cy="2769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err="1">
                <a:solidFill>
                  <a:prstClr val="black"/>
                </a:solidFill>
                <a:latin typeface="Arial" charset="0"/>
                <a:ea typeface="ＭＳ Ｐゴシック" charset="0"/>
                <a:cs typeface="Arial" charset="0"/>
                <a:sym typeface="Arial" charset="0"/>
              </a:rPr>
              <a:t>f</a:t>
            </a:r>
            <a:r>
              <a:rPr lang="en-US" sz="1800" dirty="0">
                <a:solidFill>
                  <a:prstClr val="black"/>
                </a:solidFill>
                <a:latin typeface="Arial" charset="0"/>
                <a:ea typeface="ＭＳ Ｐゴシック" charset="0"/>
                <a:cs typeface="Arial" charset="0"/>
                <a:sym typeface="Arial" charset="0"/>
              </a:rPr>
              <a:t> [</a:t>
            </a:r>
            <a:r>
              <a:rPr lang="en-US" sz="1800" dirty="0" err="1">
                <a:solidFill>
                  <a:prstClr val="black"/>
                </a:solidFill>
                <a:latin typeface="Arial" charset="0"/>
                <a:ea typeface="ＭＳ Ｐゴシック" charset="0"/>
                <a:cs typeface="Arial" charset="0"/>
                <a:sym typeface="Arial" charset="0"/>
              </a:rPr>
              <a:t>m,n</a:t>
            </a:r>
            <a:r>
              <a:rPr lang="en-US" sz="1800" dirty="0" smtClean="0">
                <a:solidFill>
                  <a:prstClr val="black"/>
                </a:solidFill>
                <a:latin typeface="Arial" charset="0"/>
                <a:ea typeface="ＭＳ Ｐゴシック" charset="0"/>
                <a:cs typeface="Arial" charset="0"/>
                <a:sym typeface="Arial" charset="0"/>
              </a:rPr>
              <a:t>]</a:t>
            </a:r>
            <a:endParaRPr lang="en-US" sz="1800" dirty="0">
              <a:solidFill>
                <a:prstClr val="black"/>
              </a:solidFill>
              <a:latin typeface="Arial" charset="0"/>
              <a:ea typeface="ＭＳ Ｐゴシック" charset="0"/>
              <a:cs typeface="Arial" charset="0"/>
              <a:sym typeface="Arial" charset="0"/>
            </a:endParaRPr>
          </a:p>
        </p:txBody>
      </p:sp>
      <p:sp>
        <p:nvSpPr>
          <p:cNvPr id="8" name="Rectangle 4"/>
          <p:cNvSpPr>
            <a:spLocks/>
          </p:cNvSpPr>
          <p:nvPr/>
        </p:nvSpPr>
        <p:spPr bwMode="auto">
          <a:xfrm>
            <a:off x="3485470" y="1235992"/>
            <a:ext cx="1571625" cy="893762"/>
          </a:xfrm>
          <a:prstGeom prst="rect">
            <a:avLst/>
          </a:prstGeom>
          <a:solidFill>
            <a:srgbClr val="FFFFFF"/>
          </a:solidFill>
          <a:ln w="9525" cap="flat">
            <a:solidFill>
              <a:schemeClr val="tx1"/>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 name="Line 5"/>
          <p:cNvSpPr>
            <a:spLocks noChangeShapeType="1"/>
          </p:cNvSpPr>
          <p:nvPr/>
        </p:nvSpPr>
        <p:spPr bwMode="auto">
          <a:xfrm>
            <a:off x="2199595" y="1686326"/>
            <a:ext cx="1293812" cy="1587"/>
          </a:xfrm>
          <a:prstGeom prst="line">
            <a:avLst/>
          </a:prstGeom>
          <a:noFill/>
          <a:ln w="25400" cap="flat">
            <a:solidFill>
              <a:schemeClr val="tx1"/>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 name="Line 6"/>
          <p:cNvSpPr>
            <a:spLocks noChangeShapeType="1"/>
          </p:cNvSpPr>
          <p:nvPr/>
        </p:nvSpPr>
        <p:spPr bwMode="auto">
          <a:xfrm>
            <a:off x="5058682" y="1663029"/>
            <a:ext cx="1295400" cy="1588"/>
          </a:xfrm>
          <a:prstGeom prst="line">
            <a:avLst/>
          </a:prstGeom>
          <a:noFill/>
          <a:ln w="25400" cap="flat">
            <a:solidFill>
              <a:schemeClr val="tx1"/>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17" name="Picture 16"/>
          <p:cNvPicPr>
            <a:picLocks noChangeAspect="1"/>
          </p:cNvPicPr>
          <p:nvPr/>
        </p:nvPicPr>
        <p:blipFill>
          <a:blip r:embed="rId3"/>
          <a:stretch>
            <a:fillRect/>
          </a:stretch>
        </p:blipFill>
        <p:spPr>
          <a:xfrm>
            <a:off x="2327788" y="4642721"/>
            <a:ext cx="4073822" cy="649872"/>
          </a:xfrm>
          <a:prstGeom prst="rect">
            <a:avLst/>
          </a:prstGeom>
        </p:spPr>
      </p:pic>
      <p:sp>
        <p:nvSpPr>
          <p:cNvPr id="11" name="Rectangle 3"/>
          <p:cNvSpPr>
            <a:spLocks/>
          </p:cNvSpPr>
          <p:nvPr/>
        </p:nvSpPr>
        <p:spPr bwMode="auto">
          <a:xfrm>
            <a:off x="3904238" y="1527496"/>
            <a:ext cx="746608" cy="2769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err="1" smtClean="0">
                <a:solidFill>
                  <a:prstClr val="black"/>
                </a:solidFill>
                <a:latin typeface="Arial" charset="0"/>
                <a:ea typeface="ＭＳ Ｐゴシック" charset="0"/>
                <a:cs typeface="Arial" charset="0"/>
                <a:sym typeface="Arial" charset="0"/>
              </a:rPr>
              <a:t>h</a:t>
            </a:r>
            <a:r>
              <a:rPr lang="en-US" sz="1800" dirty="0" smtClean="0">
                <a:solidFill>
                  <a:prstClr val="black"/>
                </a:solidFill>
                <a:latin typeface="Arial" charset="0"/>
                <a:ea typeface="ＭＳ Ｐゴシック" charset="0"/>
                <a:cs typeface="Arial" charset="0"/>
                <a:sym typeface="Arial" charset="0"/>
              </a:rPr>
              <a:t> </a:t>
            </a:r>
            <a:r>
              <a:rPr lang="en-US" sz="1800" dirty="0">
                <a:solidFill>
                  <a:prstClr val="black"/>
                </a:solidFill>
                <a:latin typeface="Arial" charset="0"/>
                <a:ea typeface="ＭＳ Ｐゴシック" charset="0"/>
                <a:cs typeface="Arial" charset="0"/>
                <a:sym typeface="Arial" charset="0"/>
              </a:rPr>
              <a:t>[</a:t>
            </a:r>
            <a:r>
              <a:rPr lang="en-US" sz="1800" dirty="0" err="1">
                <a:solidFill>
                  <a:prstClr val="black"/>
                </a:solidFill>
                <a:latin typeface="Arial" charset="0"/>
                <a:ea typeface="ＭＳ Ｐゴシック" charset="0"/>
                <a:cs typeface="Arial" charset="0"/>
                <a:sym typeface="Arial" charset="0"/>
              </a:rPr>
              <a:t>m,n</a:t>
            </a:r>
            <a:r>
              <a:rPr lang="en-US" sz="1800" dirty="0" smtClean="0">
                <a:solidFill>
                  <a:prstClr val="black"/>
                </a:solidFill>
                <a:latin typeface="Arial" charset="0"/>
                <a:ea typeface="ＭＳ Ｐゴシック" charset="0"/>
                <a:cs typeface="Arial" charset="0"/>
                <a:sym typeface="Arial" charset="0"/>
              </a:rPr>
              <a:t>]</a:t>
            </a:r>
            <a:endParaRPr lang="en-US" sz="1800" dirty="0">
              <a:solidFill>
                <a:prstClr val="black"/>
              </a:solidFill>
              <a:latin typeface="Arial" charset="0"/>
              <a:ea typeface="ＭＳ Ｐゴシック" charset="0"/>
              <a:cs typeface="Arial" charset="0"/>
              <a:sym typeface="Arial" charset="0"/>
            </a:endParaRPr>
          </a:p>
        </p:txBody>
      </p:sp>
      <p:sp>
        <p:nvSpPr>
          <p:cNvPr id="12" name="TextBox 11"/>
          <p:cNvSpPr txBox="1"/>
          <p:nvPr/>
        </p:nvSpPr>
        <p:spPr>
          <a:xfrm>
            <a:off x="414679" y="2487928"/>
            <a:ext cx="2859978" cy="461665"/>
          </a:xfrm>
          <a:prstGeom prst="rect">
            <a:avLst/>
          </a:prstGeom>
          <a:noFill/>
        </p:spPr>
        <p:txBody>
          <a:bodyPr wrap="none" rtlCol="0">
            <a:spAutoFit/>
          </a:bodyPr>
          <a:lstStyle/>
          <a:p>
            <a:r>
              <a:rPr lang="en-US" dirty="0" smtClean="0"/>
              <a:t>In the spatial domain:</a:t>
            </a:r>
            <a:endParaRPr lang="en-US" dirty="0"/>
          </a:p>
        </p:txBody>
      </p:sp>
      <p:sp>
        <p:nvSpPr>
          <p:cNvPr id="13" name="TextBox 12"/>
          <p:cNvSpPr txBox="1"/>
          <p:nvPr/>
        </p:nvSpPr>
        <p:spPr>
          <a:xfrm>
            <a:off x="372698" y="4117535"/>
            <a:ext cx="3286927" cy="461665"/>
          </a:xfrm>
          <a:prstGeom prst="rect">
            <a:avLst/>
          </a:prstGeom>
          <a:noFill/>
        </p:spPr>
        <p:txBody>
          <a:bodyPr wrap="none" rtlCol="0">
            <a:spAutoFit/>
          </a:bodyPr>
          <a:lstStyle/>
          <a:p>
            <a:r>
              <a:rPr lang="en-US" dirty="0" smtClean="0"/>
              <a:t>In the frequency domain:</a:t>
            </a:r>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of images</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28</a:t>
            </a:fld>
            <a:endParaRPr lang="en-US"/>
          </a:p>
        </p:txBody>
      </p:sp>
      <p:pic>
        <p:nvPicPr>
          <p:cNvPr id="5" name="Picture 4"/>
          <p:cNvPicPr>
            <a:picLocks noChangeAspect="1"/>
          </p:cNvPicPr>
          <p:nvPr/>
        </p:nvPicPr>
        <p:blipFill>
          <a:blip r:embed="rId2"/>
          <a:stretch>
            <a:fillRect/>
          </a:stretch>
        </p:blipFill>
        <p:spPr>
          <a:xfrm>
            <a:off x="1464716" y="2287985"/>
            <a:ext cx="5461000" cy="774700"/>
          </a:xfrm>
          <a:prstGeom prst="rect">
            <a:avLst/>
          </a:prstGeom>
        </p:spPr>
      </p:pic>
      <p:pic>
        <p:nvPicPr>
          <p:cNvPr id="6" name="Picture 5"/>
          <p:cNvPicPr>
            <a:picLocks noChangeAspect="1"/>
          </p:cNvPicPr>
          <p:nvPr/>
        </p:nvPicPr>
        <p:blipFill>
          <a:blip r:embed="rId3"/>
          <a:stretch>
            <a:fillRect/>
          </a:stretch>
        </p:blipFill>
        <p:spPr>
          <a:xfrm>
            <a:off x="1188780" y="4020871"/>
            <a:ext cx="6654800" cy="1384300"/>
          </a:xfrm>
          <a:prstGeom prst="rect">
            <a:avLst/>
          </a:prstGeom>
        </p:spPr>
      </p:pic>
      <p:sp>
        <p:nvSpPr>
          <p:cNvPr id="7" name="Rectangle 6"/>
          <p:cNvSpPr/>
          <p:nvPr/>
        </p:nvSpPr>
        <p:spPr>
          <a:xfrm>
            <a:off x="404694" y="1631783"/>
            <a:ext cx="7912473" cy="461665"/>
          </a:xfrm>
          <a:prstGeom prst="rect">
            <a:avLst/>
          </a:prstGeom>
        </p:spPr>
        <p:txBody>
          <a:bodyPr wrap="square">
            <a:spAutoFit/>
          </a:bodyPr>
          <a:lstStyle/>
          <a:p>
            <a:r>
              <a:rPr lang="en-US" dirty="0" smtClean="0">
                <a:latin typeface=""/>
              </a:rPr>
              <a:t>The Fourier transform of the product of two images</a:t>
            </a:r>
            <a:endParaRPr lang="en-US" dirty="0"/>
          </a:p>
        </p:txBody>
      </p:sp>
      <p:sp>
        <p:nvSpPr>
          <p:cNvPr id="8" name="Rectangle 7"/>
          <p:cNvSpPr/>
          <p:nvPr/>
        </p:nvSpPr>
        <p:spPr>
          <a:xfrm>
            <a:off x="504416" y="3505218"/>
            <a:ext cx="4563870" cy="461665"/>
          </a:xfrm>
          <a:prstGeom prst="rect">
            <a:avLst/>
          </a:prstGeom>
        </p:spPr>
        <p:txBody>
          <a:bodyPr wrap="none">
            <a:spAutoFit/>
          </a:bodyPr>
          <a:lstStyle/>
          <a:p>
            <a:r>
              <a:rPr lang="en-US" dirty="0" smtClean="0">
                <a:latin typeface=""/>
              </a:rPr>
              <a:t>is the convolution of their </a:t>
            </a:r>
            <a:r>
              <a:rPr lang="en-US" dirty="0" err="1" smtClean="0">
                <a:latin typeface=""/>
              </a:rPr>
              <a:t>DFTs</a:t>
            </a:r>
            <a:r>
              <a:rPr lang="en-US" dirty="0" smtClean="0">
                <a:latin typeface=""/>
              </a:rPr>
              <a:t>:</a:t>
            </a:r>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29</a:t>
            </a:fld>
            <a:endParaRPr lang="en-US"/>
          </a:p>
        </p:txBody>
      </p:sp>
      <p:pic>
        <p:nvPicPr>
          <p:cNvPr id="6" name="Picture 5"/>
          <p:cNvPicPr>
            <a:picLocks noChangeAspect="1"/>
          </p:cNvPicPr>
          <p:nvPr/>
        </p:nvPicPr>
        <p:blipFill>
          <a:blip r:embed="rId2"/>
          <a:stretch>
            <a:fillRect/>
          </a:stretch>
        </p:blipFill>
        <p:spPr>
          <a:xfrm>
            <a:off x="35054" y="433257"/>
            <a:ext cx="2933700" cy="2921000"/>
          </a:xfrm>
          <a:prstGeom prst="rect">
            <a:avLst/>
          </a:prstGeom>
        </p:spPr>
      </p:pic>
      <p:grpSp>
        <p:nvGrpSpPr>
          <p:cNvPr id="2" name="Group 14"/>
          <p:cNvGrpSpPr/>
          <p:nvPr/>
        </p:nvGrpSpPr>
        <p:grpSpPr>
          <a:xfrm>
            <a:off x="2860771" y="426908"/>
            <a:ext cx="3199639" cy="2933700"/>
            <a:chOff x="2860771" y="426908"/>
            <a:chExt cx="3199639" cy="2933700"/>
          </a:xfrm>
        </p:grpSpPr>
        <p:pic>
          <p:nvPicPr>
            <p:cNvPr id="7" name="Picture 6"/>
            <p:cNvPicPr>
              <a:picLocks noChangeAspect="1"/>
            </p:cNvPicPr>
            <p:nvPr/>
          </p:nvPicPr>
          <p:blipFill>
            <a:blip r:embed="rId3"/>
            <a:stretch>
              <a:fillRect/>
            </a:stretch>
          </p:blipFill>
          <p:spPr>
            <a:xfrm>
              <a:off x="3139410" y="426908"/>
              <a:ext cx="2921000" cy="2933700"/>
            </a:xfrm>
            <a:prstGeom prst="rect">
              <a:avLst/>
            </a:prstGeom>
          </p:spPr>
        </p:pic>
        <p:sp>
          <p:nvSpPr>
            <p:cNvPr id="8" name="TextBox 7"/>
            <p:cNvSpPr txBox="1"/>
            <p:nvPr/>
          </p:nvSpPr>
          <p:spPr>
            <a:xfrm>
              <a:off x="2860771" y="1646899"/>
              <a:ext cx="338554" cy="461665"/>
            </a:xfrm>
            <a:prstGeom prst="rect">
              <a:avLst/>
            </a:prstGeom>
            <a:noFill/>
          </p:spPr>
          <p:txBody>
            <a:bodyPr wrap="none" rtlCol="0">
              <a:spAutoFit/>
            </a:bodyPr>
            <a:lstStyle/>
            <a:p>
              <a:r>
                <a:rPr lang="en-US" dirty="0" smtClean="0"/>
                <a:t>*</a:t>
              </a:r>
              <a:endParaRPr lang="en-US" dirty="0"/>
            </a:p>
          </p:txBody>
        </p:sp>
      </p:grpSp>
      <p:sp>
        <p:nvSpPr>
          <p:cNvPr id="10" name="TextBox 9"/>
          <p:cNvSpPr txBox="1"/>
          <p:nvPr/>
        </p:nvSpPr>
        <p:spPr>
          <a:xfrm>
            <a:off x="5986686" y="1605028"/>
            <a:ext cx="364202" cy="461665"/>
          </a:xfrm>
          <a:prstGeom prst="rect">
            <a:avLst/>
          </a:prstGeom>
          <a:noFill/>
        </p:spPr>
        <p:txBody>
          <a:bodyPr wrap="none" rtlCol="0">
            <a:spAutoFit/>
          </a:bodyPr>
          <a:lstStyle/>
          <a:p>
            <a:r>
              <a:rPr lang="en-US" dirty="0" smtClean="0"/>
              <a:t>=</a:t>
            </a:r>
            <a:endParaRPr lang="en-US" dirty="0"/>
          </a:p>
        </p:txBody>
      </p:sp>
      <p:pic>
        <p:nvPicPr>
          <p:cNvPr id="12" name="Picture 11"/>
          <p:cNvPicPr>
            <a:picLocks noChangeAspect="1"/>
          </p:cNvPicPr>
          <p:nvPr/>
        </p:nvPicPr>
        <p:blipFill>
          <a:blip r:embed="rId4"/>
          <a:stretch>
            <a:fillRect/>
          </a:stretch>
        </p:blipFill>
        <p:spPr>
          <a:xfrm>
            <a:off x="0" y="3531656"/>
            <a:ext cx="2946400" cy="2921000"/>
          </a:xfrm>
          <a:prstGeom prst="rect">
            <a:avLst/>
          </a:prstGeom>
        </p:spPr>
      </p:pic>
      <p:pic>
        <p:nvPicPr>
          <p:cNvPr id="13" name="Picture 12"/>
          <p:cNvPicPr>
            <a:picLocks noChangeAspect="1"/>
          </p:cNvPicPr>
          <p:nvPr/>
        </p:nvPicPr>
        <p:blipFill>
          <a:blip r:embed="rId5"/>
          <a:stretch>
            <a:fillRect/>
          </a:stretch>
        </p:blipFill>
        <p:spPr>
          <a:xfrm>
            <a:off x="3145760" y="3531656"/>
            <a:ext cx="2908300" cy="2921000"/>
          </a:xfrm>
          <a:prstGeom prst="rect">
            <a:avLst/>
          </a:prstGeom>
        </p:spPr>
      </p:pic>
      <p:pic>
        <p:nvPicPr>
          <p:cNvPr id="15" name="Picture 14"/>
          <p:cNvPicPr>
            <a:picLocks noChangeAspect="1"/>
          </p:cNvPicPr>
          <p:nvPr/>
        </p:nvPicPr>
        <p:blipFill>
          <a:blip r:embed="rId6"/>
          <a:stretch>
            <a:fillRect/>
          </a:stretch>
        </p:blipFill>
        <p:spPr>
          <a:xfrm>
            <a:off x="6197600" y="420557"/>
            <a:ext cx="2946400" cy="2946400"/>
          </a:xfrm>
          <a:prstGeom prst="rect">
            <a:avLst/>
          </a:prstGeom>
        </p:spPr>
      </p:pic>
      <p:pic>
        <p:nvPicPr>
          <p:cNvPr id="16" name="Picture 15"/>
          <p:cNvPicPr>
            <a:picLocks noChangeAspect="1"/>
          </p:cNvPicPr>
          <p:nvPr/>
        </p:nvPicPr>
        <p:blipFill>
          <a:blip r:embed="rId7"/>
          <a:stretch>
            <a:fillRect/>
          </a:stretch>
        </p:blipFill>
        <p:spPr>
          <a:xfrm>
            <a:off x="6210300" y="3544356"/>
            <a:ext cx="2933700" cy="2895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for today’s class	</a:t>
            </a:r>
            <a:endParaRPr lang="en-US" dirty="0"/>
          </a:p>
        </p:txBody>
      </p:sp>
      <p:sp>
        <p:nvSpPr>
          <p:cNvPr id="3" name="Content Placeholder 2"/>
          <p:cNvSpPr>
            <a:spLocks noGrp="1"/>
          </p:cNvSpPr>
          <p:nvPr>
            <p:ph idx="1"/>
          </p:nvPr>
        </p:nvSpPr>
        <p:spPr/>
        <p:txBody>
          <a:bodyPr/>
          <a:lstStyle/>
          <a:p>
            <a:r>
              <a:rPr lang="en-US" dirty="0" smtClean="0"/>
              <a:t>Fourier transform properties</a:t>
            </a:r>
          </a:p>
          <a:p>
            <a:r>
              <a:rPr lang="en-US" dirty="0" smtClean="0"/>
              <a:t>Practice taking Fourier transforms</a:t>
            </a:r>
          </a:p>
          <a:p>
            <a:r>
              <a:rPr lang="en-US" dirty="0" smtClean="0"/>
              <a:t>T</a:t>
            </a:r>
            <a:r>
              <a:rPr lang="en-US" dirty="0" smtClean="0"/>
              <a:t>he importance of phase</a:t>
            </a:r>
          </a:p>
          <a:p>
            <a:r>
              <a:rPr lang="en-US" dirty="0" smtClean="0"/>
              <a:t>Our perception of Fourier components</a:t>
            </a:r>
          </a:p>
          <a:p>
            <a:pPr lvl="1"/>
            <a:r>
              <a:rPr lang="en-US" dirty="0" smtClean="0"/>
              <a:t>Hybrid images</a:t>
            </a:r>
          </a:p>
          <a:p>
            <a:r>
              <a:rPr lang="en-US" dirty="0" smtClean="0"/>
              <a:t>Filtering tricks</a:t>
            </a:r>
          </a:p>
          <a:p>
            <a:pPr lvl="1"/>
            <a:r>
              <a:rPr lang="en-US" dirty="0" smtClean="0"/>
              <a:t>Blur</a:t>
            </a:r>
          </a:p>
          <a:p>
            <a:pPr lvl="1"/>
            <a:r>
              <a:rPr lang="en-US" dirty="0" smtClean="0"/>
              <a:t>Derivatives</a:t>
            </a:r>
          </a:p>
          <a:p>
            <a:pPr lvl="1"/>
            <a:r>
              <a:rPr lang="en-US" dirty="0" smtClean="0"/>
              <a:t>Orientation </a:t>
            </a:r>
          </a:p>
          <a:p>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Rectangle 1"/>
          <p:cNvSpPr>
            <a:spLocks noGrp="1" noChangeArrowheads="1"/>
          </p:cNvSpPr>
          <p:nvPr>
            <p:ph type="title"/>
          </p:nvPr>
        </p:nvSpPr>
        <p:spPr>
          <a:xfrm>
            <a:off x="457200" y="90488"/>
            <a:ext cx="8229600" cy="1095836"/>
          </a:xfrm>
          <a:ln/>
        </p:spPr>
        <p:txBody>
          <a:bodyPr rIns="132080"/>
          <a:lstStyle/>
          <a:p>
            <a:r>
              <a:rPr lang="en-US" sz="3600" dirty="0" smtClean="0"/>
              <a:t>Game: find the right pairs</a:t>
            </a:r>
            <a:endParaRPr lang="en-US" sz="3600" dirty="0"/>
          </a:p>
        </p:txBody>
      </p:sp>
      <p:pic>
        <p:nvPicPr>
          <p:cNvPr id="8601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740855" y="1350101"/>
            <a:ext cx="1951038" cy="1951038"/>
          </a:xfrm>
          <a:prstGeom prst="rect">
            <a:avLst/>
          </a:prstGeom>
          <a:noFill/>
          <a:ln w="38100" cap="flat">
            <a:solidFill>
              <a:srgbClr val="0000FF"/>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6019"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465255" y="4071076"/>
            <a:ext cx="2057400" cy="20034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6020"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179255" y="1350101"/>
            <a:ext cx="1952625" cy="1952625"/>
          </a:xfrm>
          <a:prstGeom prst="rect">
            <a:avLst/>
          </a:prstGeom>
          <a:noFill/>
          <a:ln w="38100" cap="flat">
            <a:solidFill>
              <a:srgbClr val="0000FF"/>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6021" name="Picture 5"/>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36055" y="3940901"/>
            <a:ext cx="2170113" cy="21875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6022" name="Picture 6"/>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41455" y="1350101"/>
            <a:ext cx="1905000" cy="1905000"/>
          </a:xfrm>
          <a:prstGeom prst="rect">
            <a:avLst/>
          </a:prstGeom>
          <a:noFill/>
          <a:ln w="38100" cap="flat">
            <a:solidFill>
              <a:srgbClr val="0000FF"/>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6023" name="Picture 7"/>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50655" y="3940901"/>
            <a:ext cx="2189163" cy="22082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grpSp>
        <p:nvGrpSpPr>
          <p:cNvPr id="2" name="Group 8"/>
          <p:cNvGrpSpPr>
            <a:grpSpLocks/>
          </p:cNvGrpSpPr>
          <p:nvPr/>
        </p:nvGrpSpPr>
        <p:grpSpPr bwMode="auto">
          <a:xfrm>
            <a:off x="2502855" y="3407501"/>
            <a:ext cx="5029200" cy="609600"/>
            <a:chOff x="0" y="0"/>
            <a:chExt cx="3168" cy="384"/>
          </a:xfrm>
        </p:grpSpPr>
        <p:sp>
          <p:nvSpPr>
            <p:cNvPr id="86025" name="Line 9"/>
            <p:cNvSpPr>
              <a:spLocks noChangeShapeType="1"/>
            </p:cNvSpPr>
            <p:nvPr/>
          </p:nvSpPr>
          <p:spPr bwMode="auto">
            <a:xfrm rot="10800000" flipH="1">
              <a:off x="0" y="0"/>
              <a:ext cx="1632" cy="384"/>
            </a:xfrm>
            <a:prstGeom prst="line">
              <a:avLst/>
            </a:prstGeom>
            <a:noFill/>
            <a:ln w="28575" cap="flat">
              <a:solidFill>
                <a:schemeClr val="tx1"/>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6026" name="Line 10"/>
            <p:cNvSpPr>
              <a:spLocks noChangeShapeType="1"/>
            </p:cNvSpPr>
            <p:nvPr/>
          </p:nvSpPr>
          <p:spPr bwMode="auto">
            <a:xfrm rot="10800000" flipH="1">
              <a:off x="1584" y="0"/>
              <a:ext cx="1440" cy="336"/>
            </a:xfrm>
            <a:prstGeom prst="line">
              <a:avLst/>
            </a:prstGeom>
            <a:noFill/>
            <a:ln w="28575" cap="flat">
              <a:solidFill>
                <a:schemeClr val="tx1"/>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6027" name="Line 11"/>
            <p:cNvSpPr>
              <a:spLocks noChangeShapeType="1"/>
            </p:cNvSpPr>
            <p:nvPr/>
          </p:nvSpPr>
          <p:spPr bwMode="auto">
            <a:xfrm rot="10800000">
              <a:off x="143" y="48"/>
              <a:ext cx="3025" cy="288"/>
            </a:xfrm>
            <a:prstGeom prst="line">
              <a:avLst/>
            </a:prstGeom>
            <a:noFill/>
            <a:ln w="28575" cap="flat">
              <a:solidFill>
                <a:schemeClr val="tx1"/>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sp>
        <p:nvSpPr>
          <p:cNvPr id="86028" name="Rectangle 12"/>
          <p:cNvSpPr>
            <a:spLocks/>
          </p:cNvSpPr>
          <p:nvPr/>
        </p:nvSpPr>
        <p:spPr bwMode="auto">
          <a:xfrm>
            <a:off x="3264855" y="2874101"/>
            <a:ext cx="306388" cy="3556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a:t>
            </a:r>
          </a:p>
        </p:txBody>
      </p:sp>
      <p:sp>
        <p:nvSpPr>
          <p:cNvPr id="86029" name="Rectangle 13"/>
          <p:cNvSpPr>
            <a:spLocks/>
          </p:cNvSpPr>
          <p:nvPr/>
        </p:nvSpPr>
        <p:spPr bwMode="auto">
          <a:xfrm>
            <a:off x="5703255" y="2874101"/>
            <a:ext cx="306388" cy="3556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B</a:t>
            </a:r>
          </a:p>
        </p:txBody>
      </p:sp>
      <p:sp>
        <p:nvSpPr>
          <p:cNvPr id="86030" name="Rectangle 14"/>
          <p:cNvSpPr>
            <a:spLocks/>
          </p:cNvSpPr>
          <p:nvPr/>
        </p:nvSpPr>
        <p:spPr bwMode="auto">
          <a:xfrm>
            <a:off x="8021005" y="2812189"/>
            <a:ext cx="319088" cy="3556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C</a:t>
            </a:r>
          </a:p>
        </p:txBody>
      </p:sp>
      <p:sp>
        <p:nvSpPr>
          <p:cNvPr id="86031" name="Rectangle 15"/>
          <p:cNvSpPr>
            <a:spLocks/>
          </p:cNvSpPr>
          <p:nvPr/>
        </p:nvSpPr>
        <p:spPr bwMode="auto">
          <a:xfrm>
            <a:off x="3182305" y="5526814"/>
            <a:ext cx="280988" cy="355600"/>
          </a:xfrm>
          <a:prstGeom prst="rect">
            <a:avLst/>
          </a:prstGeom>
          <a:solidFill>
            <a:srgbClr val="EEECE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1</a:t>
            </a:r>
          </a:p>
        </p:txBody>
      </p:sp>
      <p:sp>
        <p:nvSpPr>
          <p:cNvPr id="86032" name="Rectangle 16"/>
          <p:cNvSpPr>
            <a:spLocks/>
          </p:cNvSpPr>
          <p:nvPr/>
        </p:nvSpPr>
        <p:spPr bwMode="auto">
          <a:xfrm>
            <a:off x="5696905" y="5526814"/>
            <a:ext cx="280988" cy="355600"/>
          </a:xfrm>
          <a:prstGeom prst="rect">
            <a:avLst/>
          </a:prstGeom>
          <a:solidFill>
            <a:srgbClr val="EEECE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2</a:t>
            </a:r>
          </a:p>
        </p:txBody>
      </p:sp>
      <p:sp>
        <p:nvSpPr>
          <p:cNvPr id="86033" name="Rectangle 17"/>
          <p:cNvSpPr>
            <a:spLocks/>
          </p:cNvSpPr>
          <p:nvPr/>
        </p:nvSpPr>
        <p:spPr bwMode="auto">
          <a:xfrm>
            <a:off x="8135305" y="5555389"/>
            <a:ext cx="280988" cy="355600"/>
          </a:xfrm>
          <a:prstGeom prst="rect">
            <a:avLst/>
          </a:prstGeom>
          <a:solidFill>
            <a:srgbClr val="EEECE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3</a:t>
            </a:r>
          </a:p>
        </p:txBody>
      </p:sp>
      <p:sp>
        <p:nvSpPr>
          <p:cNvPr id="86034" name="Rectangle 18"/>
          <p:cNvSpPr>
            <a:spLocks/>
          </p:cNvSpPr>
          <p:nvPr/>
        </p:nvSpPr>
        <p:spPr bwMode="auto">
          <a:xfrm>
            <a:off x="1740855" y="6226901"/>
            <a:ext cx="1628775"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000">
                <a:solidFill>
                  <a:schemeClr val="tx1"/>
                </a:solidFill>
                <a:latin typeface="Arial" charset="0"/>
                <a:ea typeface="ＭＳ Ｐゴシック" charset="0"/>
                <a:cs typeface="Arial" charset="0"/>
                <a:sym typeface="Arial" charset="0"/>
              </a:rPr>
              <a:t>fx(cycles/image pixel size)</a:t>
            </a:r>
          </a:p>
        </p:txBody>
      </p:sp>
      <p:sp>
        <p:nvSpPr>
          <p:cNvPr id="86035" name="Rectangle 19"/>
          <p:cNvSpPr>
            <a:spLocks/>
          </p:cNvSpPr>
          <p:nvPr/>
        </p:nvSpPr>
        <p:spPr bwMode="auto">
          <a:xfrm>
            <a:off x="4255455" y="6226901"/>
            <a:ext cx="1628775"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000">
                <a:solidFill>
                  <a:schemeClr val="tx1"/>
                </a:solidFill>
                <a:latin typeface="Arial" charset="0"/>
                <a:ea typeface="ＭＳ Ｐゴシック" charset="0"/>
                <a:cs typeface="Arial" charset="0"/>
                <a:sym typeface="Arial" charset="0"/>
              </a:rPr>
              <a:t>fx(cycles/image pixel size)</a:t>
            </a:r>
          </a:p>
        </p:txBody>
      </p:sp>
      <p:sp>
        <p:nvSpPr>
          <p:cNvPr id="86036" name="Rectangle 20"/>
          <p:cNvSpPr>
            <a:spLocks/>
          </p:cNvSpPr>
          <p:nvPr/>
        </p:nvSpPr>
        <p:spPr bwMode="auto">
          <a:xfrm>
            <a:off x="6768468" y="6226901"/>
            <a:ext cx="1630362"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000">
                <a:solidFill>
                  <a:schemeClr val="tx1"/>
                </a:solidFill>
                <a:latin typeface="Arial" charset="0"/>
                <a:ea typeface="ＭＳ Ｐゴシック" charset="0"/>
                <a:cs typeface="Arial" charset="0"/>
                <a:sym typeface="Arial" charset="0"/>
              </a:rPr>
              <a:t>fx(cycles/image pixel size)</a:t>
            </a:r>
          </a:p>
        </p:txBody>
      </p:sp>
      <p:sp>
        <p:nvSpPr>
          <p:cNvPr id="22" name="TextBox 21"/>
          <p:cNvSpPr txBox="1"/>
          <p:nvPr/>
        </p:nvSpPr>
        <p:spPr>
          <a:xfrm>
            <a:off x="0" y="1967903"/>
            <a:ext cx="1073431" cy="461665"/>
          </a:xfrm>
          <a:prstGeom prst="rect">
            <a:avLst/>
          </a:prstGeom>
          <a:noFill/>
        </p:spPr>
        <p:txBody>
          <a:bodyPr wrap="none" rtlCol="0">
            <a:spAutoFit/>
          </a:bodyPr>
          <a:lstStyle/>
          <a:p>
            <a:r>
              <a:rPr lang="en-US" dirty="0" smtClean="0"/>
              <a:t>Images</a:t>
            </a:r>
            <a:endParaRPr lang="en-US" dirty="0"/>
          </a:p>
        </p:txBody>
      </p:sp>
      <p:sp>
        <p:nvSpPr>
          <p:cNvPr id="23" name="TextBox 22"/>
          <p:cNvSpPr txBox="1"/>
          <p:nvPr/>
        </p:nvSpPr>
        <p:spPr>
          <a:xfrm>
            <a:off x="0" y="4590644"/>
            <a:ext cx="1483850" cy="830997"/>
          </a:xfrm>
          <a:prstGeom prst="rect">
            <a:avLst/>
          </a:prstGeom>
          <a:noFill/>
        </p:spPr>
        <p:txBody>
          <a:bodyPr wrap="none" rtlCol="0">
            <a:spAutoFit/>
          </a:bodyPr>
          <a:lstStyle/>
          <a:p>
            <a:r>
              <a:rPr lang="en-US" dirty="0" smtClean="0"/>
              <a:t>DFT</a:t>
            </a:r>
            <a:br>
              <a:rPr lang="en-US" dirty="0" smtClean="0"/>
            </a:br>
            <a:r>
              <a:rPr lang="en-US" dirty="0" smtClean="0"/>
              <a:t>magnitude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for today’s class	</a:t>
            </a:r>
            <a:endParaRPr lang="en-US" dirty="0"/>
          </a:p>
        </p:txBody>
      </p:sp>
      <p:sp>
        <p:nvSpPr>
          <p:cNvPr id="3" name="Content Placeholder 2"/>
          <p:cNvSpPr>
            <a:spLocks noGrp="1"/>
          </p:cNvSpPr>
          <p:nvPr>
            <p:ph idx="1"/>
          </p:nvPr>
        </p:nvSpPr>
        <p:spPr/>
        <p:txBody>
          <a:bodyPr/>
          <a:lstStyle/>
          <a:p>
            <a:r>
              <a:rPr lang="en-US" dirty="0" smtClean="0"/>
              <a:t>Fourier transform properties</a:t>
            </a:r>
          </a:p>
          <a:p>
            <a:r>
              <a:rPr lang="en-US" dirty="0" smtClean="0"/>
              <a:t>Practice taking Fourier transforms</a:t>
            </a:r>
          </a:p>
          <a:p>
            <a:r>
              <a:rPr lang="en-US" b="1" dirty="0" smtClean="0"/>
              <a:t>T</a:t>
            </a:r>
            <a:r>
              <a:rPr lang="en-US" b="1" dirty="0" smtClean="0"/>
              <a:t>he importance of phase</a:t>
            </a:r>
          </a:p>
          <a:p>
            <a:r>
              <a:rPr lang="en-US" dirty="0" smtClean="0"/>
              <a:t>Our perception of Fourier components</a:t>
            </a:r>
          </a:p>
          <a:p>
            <a:pPr lvl="1"/>
            <a:r>
              <a:rPr lang="en-US" dirty="0" smtClean="0"/>
              <a:t>Hybrid images</a:t>
            </a:r>
          </a:p>
          <a:p>
            <a:r>
              <a:rPr lang="en-US" dirty="0" smtClean="0"/>
              <a:t>Filtering tricks</a:t>
            </a:r>
          </a:p>
          <a:p>
            <a:pPr lvl="1"/>
            <a:r>
              <a:rPr lang="en-US" dirty="0" smtClean="0"/>
              <a:t>Blur</a:t>
            </a:r>
          </a:p>
          <a:p>
            <a:pPr lvl="1"/>
            <a:r>
              <a:rPr lang="en-US" dirty="0" smtClean="0"/>
              <a:t>Derivatives</a:t>
            </a:r>
          </a:p>
          <a:p>
            <a:pPr lvl="1"/>
            <a:r>
              <a:rPr lang="en-US" dirty="0" smtClean="0"/>
              <a:t>Orientation </a:t>
            </a:r>
          </a:p>
          <a:p>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3" name="Rectangle 1"/>
          <p:cNvSpPr>
            <a:spLocks noGrp="1" noChangeArrowheads="1"/>
          </p:cNvSpPr>
          <p:nvPr>
            <p:ph type="title"/>
          </p:nvPr>
        </p:nvSpPr>
        <p:spPr>
          <a:ln/>
        </p:spPr>
        <p:txBody>
          <a:bodyPr rIns="132080"/>
          <a:lstStyle/>
          <a:p>
            <a:r>
              <a:rPr lang="en-US"/>
              <a:t>Phase and Magnitude</a:t>
            </a:r>
          </a:p>
        </p:txBody>
      </p:sp>
      <p:sp>
        <p:nvSpPr>
          <p:cNvPr id="95234" name="Rectangle 2"/>
          <p:cNvSpPr>
            <a:spLocks noGrp="1" noChangeArrowheads="1"/>
          </p:cNvSpPr>
          <p:nvPr>
            <p:ph type="body" idx="1"/>
          </p:nvPr>
        </p:nvSpPr>
        <p:spPr>
          <a:xfrm>
            <a:off x="796925" y="1558925"/>
            <a:ext cx="7432675" cy="5299075"/>
          </a:xfrm>
          <a:ln/>
        </p:spPr>
        <p:txBody>
          <a:bodyPr rIns="132080"/>
          <a:lstStyle/>
          <a:p>
            <a:pPr>
              <a:lnSpc>
                <a:spcPct val="90000"/>
              </a:lnSpc>
            </a:pPr>
            <a:r>
              <a:rPr lang="en-US" sz="2400"/>
              <a:t>Curious fact</a:t>
            </a:r>
          </a:p>
          <a:p>
            <a:pPr marL="782638" lvl="1">
              <a:lnSpc>
                <a:spcPct val="90000"/>
              </a:lnSpc>
            </a:pPr>
            <a:r>
              <a:rPr lang="en-US" sz="2000"/>
              <a:t>all natural images have about the same magnitude transform</a:t>
            </a:r>
          </a:p>
          <a:p>
            <a:pPr marL="782638" lvl="1">
              <a:lnSpc>
                <a:spcPct val="90000"/>
              </a:lnSpc>
            </a:pPr>
            <a:r>
              <a:rPr lang="en-US" sz="2000"/>
              <a:t>hence, phase seems to matter, but magnitude largely doesn</a:t>
            </a:r>
            <a:r>
              <a:rPr lang="ja-JP" altLang="en-US" sz="2000">
                <a:latin typeface="Arial"/>
              </a:rPr>
              <a:t>’</a:t>
            </a:r>
            <a:r>
              <a:rPr lang="en-US" sz="2000"/>
              <a:t>t</a:t>
            </a:r>
          </a:p>
          <a:p>
            <a:pPr marL="782638" lvl="1">
              <a:lnSpc>
                <a:spcPct val="90000"/>
              </a:lnSpc>
            </a:pPr>
            <a:endParaRPr lang="en-US" sz="2000"/>
          </a:p>
          <a:p>
            <a:pPr marL="782638" lvl="1">
              <a:lnSpc>
                <a:spcPct val="90000"/>
              </a:lnSpc>
            </a:pPr>
            <a:endParaRPr lang="en-US" sz="2000"/>
          </a:p>
          <a:p>
            <a:pPr>
              <a:lnSpc>
                <a:spcPct val="90000"/>
              </a:lnSpc>
            </a:pPr>
            <a:r>
              <a:rPr lang="en-US" sz="2400"/>
              <a:t>Demonstration</a:t>
            </a:r>
          </a:p>
          <a:p>
            <a:pPr marL="782638" lvl="1">
              <a:lnSpc>
                <a:spcPct val="90000"/>
              </a:lnSpc>
            </a:pPr>
            <a:r>
              <a:rPr lang="en-US" sz="2000"/>
              <a:t>Take two pictures, swap the phase transforms, compute the inverse - what does the result look like?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2298757" y="909731"/>
            <a:ext cx="4419600" cy="660400"/>
          </a:xfrm>
          <a:prstGeom prst="rect">
            <a:avLst/>
          </a:prstGeom>
        </p:spPr>
      </p:pic>
      <p:sp>
        <p:nvSpPr>
          <p:cNvPr id="2" name="Title 1"/>
          <p:cNvSpPr>
            <a:spLocks noGrp="1"/>
          </p:cNvSpPr>
          <p:nvPr>
            <p:ph type="title"/>
          </p:nvPr>
        </p:nvSpPr>
        <p:spPr/>
        <p:txBody>
          <a:bodyPr/>
          <a:lstStyle/>
          <a:p>
            <a:r>
              <a:rPr lang="en-US" dirty="0" smtClean="0"/>
              <a:t>Phase and Magnitude</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33</a:t>
            </a:fld>
            <a:endParaRPr lang="en-US"/>
          </a:p>
        </p:txBody>
      </p:sp>
      <p:pic>
        <p:nvPicPr>
          <p:cNvPr id="5" name="Picture 4"/>
          <p:cNvPicPr>
            <a:picLocks noChangeAspect="1"/>
          </p:cNvPicPr>
          <p:nvPr/>
        </p:nvPicPr>
        <p:blipFill>
          <a:blip r:embed="rId3"/>
          <a:stretch>
            <a:fillRect/>
          </a:stretch>
        </p:blipFill>
        <p:spPr>
          <a:xfrm>
            <a:off x="133674" y="1526107"/>
            <a:ext cx="2041587" cy="2041587"/>
          </a:xfrm>
          <a:prstGeom prst="rect">
            <a:avLst/>
          </a:prstGeom>
        </p:spPr>
      </p:pic>
      <p:pic>
        <p:nvPicPr>
          <p:cNvPr id="6" name="Picture 5"/>
          <p:cNvPicPr>
            <a:picLocks noChangeAspect="1"/>
          </p:cNvPicPr>
          <p:nvPr/>
        </p:nvPicPr>
        <p:blipFill>
          <a:blip r:embed="rId4"/>
          <a:stretch>
            <a:fillRect/>
          </a:stretch>
        </p:blipFill>
        <p:spPr>
          <a:xfrm>
            <a:off x="133681" y="3925160"/>
            <a:ext cx="2041587" cy="2041587"/>
          </a:xfrm>
          <a:prstGeom prst="rect">
            <a:avLst/>
          </a:prstGeom>
        </p:spPr>
      </p:pic>
      <p:pic>
        <p:nvPicPr>
          <p:cNvPr id="7" name="Picture 6"/>
          <p:cNvPicPr>
            <a:picLocks noChangeAspect="1"/>
          </p:cNvPicPr>
          <p:nvPr/>
        </p:nvPicPr>
        <p:blipFill>
          <a:blip r:embed="rId5"/>
          <a:stretch>
            <a:fillRect/>
          </a:stretch>
        </p:blipFill>
        <p:spPr>
          <a:xfrm>
            <a:off x="2521329" y="1542735"/>
            <a:ext cx="4168635" cy="1994108"/>
          </a:xfrm>
          <a:prstGeom prst="rect">
            <a:avLst/>
          </a:prstGeom>
        </p:spPr>
      </p:pic>
      <p:grpSp>
        <p:nvGrpSpPr>
          <p:cNvPr id="3" name="Group 11"/>
          <p:cNvGrpSpPr/>
          <p:nvPr/>
        </p:nvGrpSpPr>
        <p:grpSpPr>
          <a:xfrm>
            <a:off x="2534010" y="3954909"/>
            <a:ext cx="4118262" cy="1975116"/>
            <a:chOff x="2534010" y="3954909"/>
            <a:chExt cx="4118262" cy="1975116"/>
          </a:xfrm>
        </p:grpSpPr>
        <p:pic>
          <p:nvPicPr>
            <p:cNvPr id="8" name="Picture 7"/>
            <p:cNvPicPr>
              <a:picLocks noChangeAspect="1"/>
            </p:cNvPicPr>
            <p:nvPr/>
          </p:nvPicPr>
          <p:blipFill>
            <a:blip r:embed="rId6"/>
            <a:stretch>
              <a:fillRect/>
            </a:stretch>
          </p:blipFill>
          <p:spPr>
            <a:xfrm>
              <a:off x="2534010" y="3954909"/>
              <a:ext cx="1975116" cy="1975116"/>
            </a:xfrm>
            <a:prstGeom prst="rect">
              <a:avLst/>
            </a:prstGeom>
          </p:spPr>
        </p:pic>
        <p:pic>
          <p:nvPicPr>
            <p:cNvPr id="9" name="Picture 8"/>
            <p:cNvPicPr>
              <a:picLocks noChangeAspect="1"/>
            </p:cNvPicPr>
            <p:nvPr/>
          </p:nvPicPr>
          <p:blipFill>
            <a:blip r:embed="rId7"/>
            <a:stretch>
              <a:fillRect/>
            </a:stretch>
          </p:blipFill>
          <p:spPr>
            <a:xfrm>
              <a:off x="4686651" y="3954976"/>
              <a:ext cx="1965621" cy="1946629"/>
            </a:xfrm>
            <a:prstGeom prst="rect">
              <a:avLst/>
            </a:prstGeom>
          </p:spPr>
        </p:pic>
      </p:grpSp>
      <p:pic>
        <p:nvPicPr>
          <p:cNvPr id="10" name="Picture 9"/>
          <p:cNvPicPr>
            <a:picLocks noChangeAspect="1"/>
          </p:cNvPicPr>
          <p:nvPr/>
        </p:nvPicPr>
        <p:blipFill>
          <a:blip r:embed="rId8"/>
          <a:stretch>
            <a:fillRect/>
          </a:stretch>
        </p:blipFill>
        <p:spPr>
          <a:xfrm>
            <a:off x="7060768" y="1544837"/>
            <a:ext cx="1994108" cy="1984612"/>
          </a:xfrm>
          <a:prstGeom prst="rect">
            <a:avLst/>
          </a:prstGeom>
        </p:spPr>
      </p:pic>
      <p:pic>
        <p:nvPicPr>
          <p:cNvPr id="11" name="Picture 10"/>
          <p:cNvPicPr>
            <a:picLocks noChangeAspect="1"/>
          </p:cNvPicPr>
          <p:nvPr/>
        </p:nvPicPr>
        <p:blipFill>
          <a:blip r:embed="rId9"/>
          <a:stretch>
            <a:fillRect/>
          </a:stretch>
        </p:blipFill>
        <p:spPr>
          <a:xfrm>
            <a:off x="7081835" y="3945481"/>
            <a:ext cx="1965620" cy="1965620"/>
          </a:xfrm>
          <a:prstGeom prst="rect">
            <a:avLst/>
          </a:prstGeom>
        </p:spPr>
      </p:pic>
      <p:sp>
        <p:nvSpPr>
          <p:cNvPr id="13" name="Rectangle 12"/>
          <p:cNvSpPr/>
          <p:nvPr/>
        </p:nvSpPr>
        <p:spPr>
          <a:xfrm>
            <a:off x="147139" y="6064138"/>
            <a:ext cx="8148371" cy="461665"/>
          </a:xfrm>
          <a:prstGeom prst="rect">
            <a:avLst/>
          </a:prstGeom>
        </p:spPr>
        <p:txBody>
          <a:bodyPr wrap="square">
            <a:spAutoFit/>
          </a:bodyPr>
          <a:lstStyle/>
          <a:p>
            <a:r>
              <a:rPr lang="en-US" dirty="0" smtClean="0">
                <a:latin typeface=""/>
              </a:rPr>
              <a:t>Each color channel is processed in the same way.</a:t>
            </a:r>
            <a:endParaRPr lang="en-US" dirty="0"/>
          </a:p>
        </p:txBody>
      </p:sp>
      <p:cxnSp>
        <p:nvCxnSpPr>
          <p:cNvPr id="17" name="Straight Arrow Connector 16"/>
          <p:cNvCxnSpPr>
            <a:stCxn id="9" idx="3"/>
            <a:endCxn id="11" idx="1"/>
          </p:cNvCxnSpPr>
          <p:nvPr/>
        </p:nvCxnSpPr>
        <p:spPr bwMode="auto">
          <a:xfrm>
            <a:off x="6652272" y="4928291"/>
            <a:ext cx="429563"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grpSp>
        <p:nvGrpSpPr>
          <p:cNvPr id="12" name="Group 21"/>
          <p:cNvGrpSpPr/>
          <p:nvPr/>
        </p:nvGrpSpPr>
        <p:grpSpPr>
          <a:xfrm>
            <a:off x="3521568" y="2537143"/>
            <a:ext cx="3563407" cy="1417767"/>
            <a:chOff x="3521568" y="2537143"/>
            <a:chExt cx="3563407" cy="1417767"/>
          </a:xfrm>
        </p:grpSpPr>
        <p:cxnSp>
          <p:nvCxnSpPr>
            <p:cNvPr id="15" name="Straight Arrow Connector 14"/>
            <p:cNvCxnSpPr>
              <a:stCxn id="7" idx="3"/>
              <a:endCxn id="10" idx="1"/>
            </p:cNvCxnSpPr>
            <p:nvPr/>
          </p:nvCxnSpPr>
          <p:spPr bwMode="auto">
            <a:xfrm flipV="1">
              <a:off x="6689964" y="2537143"/>
              <a:ext cx="370804" cy="2646"/>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a:stCxn id="8" idx="0"/>
            </p:cNvCxnSpPr>
            <p:nvPr/>
          </p:nvCxnSpPr>
          <p:spPr bwMode="auto">
            <a:xfrm rot="5400000" flipH="1" flipV="1">
              <a:off x="5086040" y="1955975"/>
              <a:ext cx="434463" cy="3563407"/>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21" name="Straight Arrow Connector 20"/>
          <p:cNvCxnSpPr/>
          <p:nvPr/>
        </p:nvCxnSpPr>
        <p:spPr bwMode="auto">
          <a:xfrm>
            <a:off x="3512781" y="3535300"/>
            <a:ext cx="3579621" cy="430772"/>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Arrow Connector 23"/>
          <p:cNvCxnSpPr>
            <a:stCxn id="5" idx="3"/>
            <a:endCxn id="7" idx="1"/>
          </p:cNvCxnSpPr>
          <p:nvPr/>
        </p:nvCxnSpPr>
        <p:spPr bwMode="auto">
          <a:xfrm flipV="1">
            <a:off x="2175261" y="2539789"/>
            <a:ext cx="346068" cy="7112"/>
          </a:xfrm>
          <a:prstGeom prst="straightConnector1">
            <a:avLst/>
          </a:prstGeom>
          <a:solidFill>
            <a:srgbClr val="00CC99"/>
          </a:solidFill>
          <a:ln w="9525" cap="flat" cmpd="sng" algn="ctr">
            <a:solidFill>
              <a:srgbClr val="000000"/>
            </a:solidFill>
            <a:prstDash val="solid"/>
            <a:round/>
            <a:headEnd type="arrow"/>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Arrow Connector 25"/>
          <p:cNvCxnSpPr>
            <a:stCxn id="6" idx="3"/>
            <a:endCxn id="8" idx="1"/>
          </p:cNvCxnSpPr>
          <p:nvPr/>
        </p:nvCxnSpPr>
        <p:spPr bwMode="auto">
          <a:xfrm flipV="1">
            <a:off x="2175268" y="4942467"/>
            <a:ext cx="358742" cy="3487"/>
          </a:xfrm>
          <a:prstGeom prst="straightConnector1">
            <a:avLst/>
          </a:prstGeom>
          <a:solidFill>
            <a:srgbClr val="00CC99"/>
          </a:solidFill>
          <a:ln w="9525" cap="flat" cmpd="sng" algn="ctr">
            <a:solidFill>
              <a:srgbClr val="000000"/>
            </a:solidFill>
            <a:prstDash val="solid"/>
            <a:round/>
            <a:headEnd type="arrow"/>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and magnitude</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34</a:t>
            </a:fld>
            <a:endParaRPr lang="en-US"/>
          </a:p>
        </p:txBody>
      </p:sp>
      <p:pic>
        <p:nvPicPr>
          <p:cNvPr id="6" name="Picture 5"/>
          <p:cNvPicPr>
            <a:picLocks noChangeAspect="1"/>
          </p:cNvPicPr>
          <p:nvPr/>
        </p:nvPicPr>
        <p:blipFill>
          <a:blip r:embed="rId2"/>
          <a:stretch>
            <a:fillRect/>
          </a:stretch>
        </p:blipFill>
        <p:spPr>
          <a:xfrm>
            <a:off x="3671902" y="2068767"/>
            <a:ext cx="3481106" cy="1914139"/>
          </a:xfrm>
          <a:prstGeom prst="rect">
            <a:avLst/>
          </a:prstGeom>
        </p:spPr>
      </p:pic>
      <p:pic>
        <p:nvPicPr>
          <p:cNvPr id="11" name="Picture 10"/>
          <p:cNvPicPr>
            <a:picLocks noChangeAspect="1"/>
          </p:cNvPicPr>
          <p:nvPr/>
        </p:nvPicPr>
        <p:blipFill>
          <a:blip r:embed="rId3"/>
          <a:stretch>
            <a:fillRect/>
          </a:stretch>
        </p:blipFill>
        <p:spPr>
          <a:xfrm>
            <a:off x="1672044" y="2280140"/>
            <a:ext cx="1660797" cy="1698329"/>
          </a:xfrm>
          <a:prstGeom prst="rect">
            <a:avLst/>
          </a:prstGeom>
        </p:spPr>
      </p:pic>
      <p:pic>
        <p:nvPicPr>
          <p:cNvPr id="12" name="Picture 11"/>
          <p:cNvPicPr>
            <a:picLocks noChangeAspect="1"/>
          </p:cNvPicPr>
          <p:nvPr/>
        </p:nvPicPr>
        <p:blipFill>
          <a:blip r:embed="rId4"/>
          <a:stretch>
            <a:fillRect/>
          </a:stretch>
        </p:blipFill>
        <p:spPr>
          <a:xfrm>
            <a:off x="2179932" y="1357151"/>
            <a:ext cx="4419600" cy="660400"/>
          </a:xfrm>
          <a:prstGeom prst="rect">
            <a:avLst/>
          </a:prstGeom>
        </p:spPr>
      </p:pic>
      <p:cxnSp>
        <p:nvCxnSpPr>
          <p:cNvPr id="16" name="Straight Arrow Connector 15"/>
          <p:cNvCxnSpPr>
            <a:stCxn id="11" idx="3"/>
          </p:cNvCxnSpPr>
          <p:nvPr/>
        </p:nvCxnSpPr>
        <p:spPr bwMode="auto">
          <a:xfrm>
            <a:off x="3332841" y="3129305"/>
            <a:ext cx="387885" cy="4932"/>
          </a:xfrm>
          <a:prstGeom prst="straightConnector1">
            <a:avLst/>
          </a:prstGeom>
          <a:solidFill>
            <a:srgbClr val="00CC99"/>
          </a:solidFill>
          <a:ln w="9525" cap="flat" cmpd="sng" algn="ctr">
            <a:solidFill>
              <a:srgbClr val="000000"/>
            </a:solidFill>
            <a:prstDash val="solid"/>
            <a:round/>
            <a:headEnd type="arrow"/>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grpSp>
        <p:nvGrpSpPr>
          <p:cNvPr id="3" name="Group 14"/>
          <p:cNvGrpSpPr/>
          <p:nvPr/>
        </p:nvGrpSpPr>
        <p:grpSpPr>
          <a:xfrm>
            <a:off x="3688931" y="4137690"/>
            <a:ext cx="1671621" cy="2408503"/>
            <a:chOff x="3688931" y="4137690"/>
            <a:chExt cx="1671621" cy="2408503"/>
          </a:xfrm>
        </p:grpSpPr>
        <p:pic>
          <p:nvPicPr>
            <p:cNvPr id="13" name="Picture 12"/>
            <p:cNvPicPr>
              <a:picLocks noChangeAspect="1"/>
            </p:cNvPicPr>
            <p:nvPr/>
          </p:nvPicPr>
          <p:blipFill>
            <a:blip r:embed="rId5"/>
            <a:stretch>
              <a:fillRect/>
            </a:stretch>
          </p:blipFill>
          <p:spPr>
            <a:xfrm>
              <a:off x="3688931" y="4670263"/>
              <a:ext cx="1671621" cy="1875930"/>
            </a:xfrm>
            <a:prstGeom prst="rect">
              <a:avLst/>
            </a:prstGeom>
          </p:spPr>
        </p:pic>
        <p:cxnSp>
          <p:nvCxnSpPr>
            <p:cNvPr id="18" name="Straight Arrow Connector 17"/>
            <p:cNvCxnSpPr/>
            <p:nvPr/>
          </p:nvCxnSpPr>
          <p:spPr bwMode="auto">
            <a:xfrm rot="5400000">
              <a:off x="4270280" y="4352282"/>
              <a:ext cx="430772"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5" name="Group 16"/>
          <p:cNvGrpSpPr/>
          <p:nvPr/>
        </p:nvGrpSpPr>
        <p:grpSpPr>
          <a:xfrm>
            <a:off x="5639870" y="4104412"/>
            <a:ext cx="3547673" cy="2422732"/>
            <a:chOff x="5639870" y="4104412"/>
            <a:chExt cx="3547673" cy="2422732"/>
          </a:xfrm>
        </p:grpSpPr>
        <p:pic>
          <p:nvPicPr>
            <p:cNvPr id="14" name="Picture 13"/>
            <p:cNvPicPr>
              <a:picLocks noChangeAspect="1"/>
            </p:cNvPicPr>
            <p:nvPr/>
          </p:nvPicPr>
          <p:blipFill>
            <a:blip r:embed="rId6"/>
            <a:stretch>
              <a:fillRect/>
            </a:stretch>
          </p:blipFill>
          <p:spPr>
            <a:xfrm>
              <a:off x="5639870" y="4679074"/>
              <a:ext cx="1662334" cy="1848070"/>
            </a:xfrm>
            <a:prstGeom prst="rect">
              <a:avLst/>
            </a:prstGeom>
          </p:spPr>
        </p:pic>
        <p:cxnSp>
          <p:nvCxnSpPr>
            <p:cNvPr id="19" name="Straight Arrow Connector 18"/>
            <p:cNvCxnSpPr/>
            <p:nvPr/>
          </p:nvCxnSpPr>
          <p:spPr bwMode="auto">
            <a:xfrm rot="5400000">
              <a:off x="6101092" y="4319004"/>
              <a:ext cx="430772" cy="1588"/>
            </a:xfrm>
            <a:prstGeom prst="straightConnector1">
              <a:avLst/>
            </a:prstGeom>
            <a:solidFill>
              <a:srgbClr val="00CC99"/>
            </a:solidFill>
            <a:ln w="9525" cap="flat" cmpd="sng" algn="ctr">
              <a:solidFill>
                <a:srgbClr val="000000"/>
              </a:solidFill>
              <a:prstDash val="solid"/>
              <a:round/>
              <a:headEnd type="none" w="med" len="med"/>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sp>
          <p:nvSpPr>
            <p:cNvPr id="20" name="TextBox 19"/>
            <p:cNvSpPr txBox="1"/>
            <p:nvPr/>
          </p:nvSpPr>
          <p:spPr>
            <a:xfrm>
              <a:off x="7441452" y="5072710"/>
              <a:ext cx="1746091" cy="830997"/>
            </a:xfrm>
            <a:prstGeom prst="rect">
              <a:avLst/>
            </a:prstGeom>
            <a:noFill/>
          </p:spPr>
          <p:txBody>
            <a:bodyPr wrap="none" rtlCol="0">
              <a:spAutoFit/>
            </a:bodyPr>
            <a:lstStyle/>
            <a:p>
              <a:r>
                <a:rPr lang="en-US" sz="1600" dirty="0" smtClean="0"/>
                <a:t>Using random</a:t>
              </a:r>
              <a:br>
                <a:rPr lang="en-US" sz="1600" dirty="0" smtClean="0"/>
              </a:br>
              <a:r>
                <a:rPr lang="en-US" sz="1600" dirty="0" smtClean="0"/>
                <a:t>amplitude does not</a:t>
              </a:r>
              <a:br>
                <a:rPr lang="en-US" sz="1600" dirty="0" smtClean="0"/>
              </a:br>
              <a:r>
                <a:rPr lang="en-US" sz="1600" dirty="0" smtClean="0"/>
                <a:t>look good.</a:t>
              </a:r>
              <a:endParaRPr lang="en-US" sz="16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Does phase always win?</a:t>
            </a:r>
            <a:endParaRPr lang="en-US" dirty="0"/>
          </a:p>
        </p:txBody>
      </p:sp>
      <p:sp>
        <p:nvSpPr>
          <p:cNvPr id="4" name="Slide Number Placeholder 3"/>
          <p:cNvSpPr>
            <a:spLocks noGrp="1"/>
          </p:cNvSpPr>
          <p:nvPr>
            <p:ph type="sldNum" sz="quarter" idx="10"/>
          </p:nvPr>
        </p:nvSpPr>
        <p:spPr>
          <a:xfrm>
            <a:off x="6401331" y="5037644"/>
            <a:ext cx="159954" cy="166580"/>
          </a:xfrm>
        </p:spPr>
        <p:txBody>
          <a:bodyPr/>
          <a:lstStyle/>
          <a:p>
            <a:fld id="{78BD9F55-5257-7D45-9FE4-391AB094E193}" type="slidenum">
              <a:rPr lang="en-US" smtClean="0"/>
              <a:pPr/>
              <a:t>35</a:t>
            </a:fld>
            <a:endParaRPr lang="en-US"/>
          </a:p>
        </p:txBody>
      </p:sp>
      <p:pic>
        <p:nvPicPr>
          <p:cNvPr id="5" name="Picture 4"/>
          <p:cNvPicPr>
            <a:picLocks noChangeAspect="1"/>
          </p:cNvPicPr>
          <p:nvPr/>
        </p:nvPicPr>
        <p:blipFill>
          <a:blip r:embed="rId2"/>
          <a:stretch>
            <a:fillRect/>
          </a:stretch>
        </p:blipFill>
        <p:spPr>
          <a:xfrm>
            <a:off x="863600" y="1099543"/>
            <a:ext cx="1347787" cy="5618302"/>
          </a:xfrm>
          <a:prstGeom prst="rect">
            <a:avLst/>
          </a:prstGeom>
        </p:spPr>
      </p:pic>
      <p:pic>
        <p:nvPicPr>
          <p:cNvPr id="6" name="Picture 5"/>
          <p:cNvPicPr>
            <a:picLocks noChangeAspect="1"/>
          </p:cNvPicPr>
          <p:nvPr/>
        </p:nvPicPr>
        <p:blipFill>
          <a:blip r:embed="rId3"/>
          <a:stretch>
            <a:fillRect/>
          </a:stretch>
        </p:blipFill>
        <p:spPr>
          <a:xfrm>
            <a:off x="2488562" y="941029"/>
            <a:ext cx="2809152" cy="1544655"/>
          </a:xfrm>
          <a:prstGeom prst="rect">
            <a:avLst/>
          </a:prstGeom>
        </p:spPr>
      </p:pic>
      <p:pic>
        <p:nvPicPr>
          <p:cNvPr id="7" name="Picture 6"/>
          <p:cNvPicPr>
            <a:picLocks noChangeAspect="1"/>
          </p:cNvPicPr>
          <p:nvPr/>
        </p:nvPicPr>
        <p:blipFill>
          <a:blip r:embed="rId4"/>
          <a:stretch>
            <a:fillRect/>
          </a:stretch>
        </p:blipFill>
        <p:spPr>
          <a:xfrm>
            <a:off x="2506536" y="2527409"/>
            <a:ext cx="2778864" cy="1347787"/>
          </a:xfrm>
          <a:prstGeom prst="rect">
            <a:avLst/>
          </a:prstGeom>
        </p:spPr>
      </p:pic>
      <p:pic>
        <p:nvPicPr>
          <p:cNvPr id="8" name="Picture 7"/>
          <p:cNvPicPr>
            <a:picLocks noChangeAspect="1"/>
          </p:cNvPicPr>
          <p:nvPr/>
        </p:nvPicPr>
        <p:blipFill>
          <a:blip r:embed="rId5"/>
          <a:stretch>
            <a:fillRect/>
          </a:stretch>
        </p:blipFill>
        <p:spPr>
          <a:xfrm>
            <a:off x="2501261" y="3923746"/>
            <a:ext cx="2794009" cy="1370503"/>
          </a:xfrm>
          <a:prstGeom prst="rect">
            <a:avLst/>
          </a:prstGeom>
        </p:spPr>
      </p:pic>
      <p:pic>
        <p:nvPicPr>
          <p:cNvPr id="9" name="Picture 8"/>
          <p:cNvPicPr>
            <a:picLocks noChangeAspect="1"/>
          </p:cNvPicPr>
          <p:nvPr/>
        </p:nvPicPr>
        <p:blipFill>
          <a:blip r:embed="rId6"/>
          <a:stretch>
            <a:fillRect/>
          </a:stretch>
        </p:blipFill>
        <p:spPr>
          <a:xfrm>
            <a:off x="2503268" y="5359605"/>
            <a:ext cx="2778865" cy="1362931"/>
          </a:xfrm>
          <a:prstGeom prst="rect">
            <a:avLst/>
          </a:prstGeom>
        </p:spPr>
      </p:pic>
      <p:pic>
        <p:nvPicPr>
          <p:cNvPr id="10" name="Picture 9"/>
          <p:cNvPicPr>
            <a:picLocks noChangeAspect="1"/>
          </p:cNvPicPr>
          <p:nvPr/>
        </p:nvPicPr>
        <p:blipFill>
          <a:blip r:embed="rId7"/>
          <a:stretch>
            <a:fillRect/>
          </a:stretch>
        </p:blipFill>
        <p:spPr>
          <a:xfrm>
            <a:off x="5634994" y="955948"/>
            <a:ext cx="2839440" cy="1544655"/>
          </a:xfrm>
          <a:prstGeom prst="rect">
            <a:avLst/>
          </a:prstGeom>
        </p:spPr>
      </p:pic>
      <p:pic>
        <p:nvPicPr>
          <p:cNvPr id="11" name="Picture 10"/>
          <p:cNvPicPr>
            <a:picLocks noChangeAspect="1"/>
          </p:cNvPicPr>
          <p:nvPr/>
        </p:nvPicPr>
        <p:blipFill>
          <a:blip r:embed="rId8"/>
          <a:stretch>
            <a:fillRect/>
          </a:stretch>
        </p:blipFill>
        <p:spPr>
          <a:xfrm>
            <a:off x="5677424" y="2533333"/>
            <a:ext cx="1347787" cy="1355359"/>
          </a:xfrm>
          <a:prstGeom prst="rect">
            <a:avLst/>
          </a:prstGeom>
        </p:spPr>
      </p:pic>
      <p:pic>
        <p:nvPicPr>
          <p:cNvPr id="12" name="Picture 11"/>
          <p:cNvPicPr>
            <a:picLocks noChangeAspect="1"/>
          </p:cNvPicPr>
          <p:nvPr/>
        </p:nvPicPr>
        <p:blipFill>
          <a:blip r:embed="rId9"/>
          <a:stretch>
            <a:fillRect/>
          </a:stretch>
        </p:blipFill>
        <p:spPr>
          <a:xfrm>
            <a:off x="7099474" y="2548754"/>
            <a:ext cx="1340215" cy="1332643"/>
          </a:xfrm>
          <a:prstGeom prst="rect">
            <a:avLst/>
          </a:prstGeom>
        </p:spPr>
      </p:pic>
      <p:pic>
        <p:nvPicPr>
          <p:cNvPr id="14" name="Picture 13"/>
          <p:cNvPicPr>
            <a:picLocks noChangeAspect="1"/>
          </p:cNvPicPr>
          <p:nvPr/>
        </p:nvPicPr>
        <p:blipFill>
          <a:blip r:embed="rId10"/>
          <a:stretch>
            <a:fillRect/>
          </a:stretch>
        </p:blipFill>
        <p:spPr>
          <a:xfrm>
            <a:off x="5670770" y="3923747"/>
            <a:ext cx="1340215" cy="1370503"/>
          </a:xfrm>
          <a:prstGeom prst="rect">
            <a:avLst/>
          </a:prstGeom>
        </p:spPr>
      </p:pic>
      <p:pic>
        <p:nvPicPr>
          <p:cNvPr id="15" name="Picture 14"/>
          <p:cNvPicPr>
            <a:picLocks noChangeAspect="1"/>
          </p:cNvPicPr>
          <p:nvPr/>
        </p:nvPicPr>
        <p:blipFill>
          <a:blip r:embed="rId11"/>
          <a:stretch>
            <a:fillRect/>
          </a:stretch>
        </p:blipFill>
        <p:spPr>
          <a:xfrm>
            <a:off x="7101657" y="3925863"/>
            <a:ext cx="1347787" cy="1347787"/>
          </a:xfrm>
          <a:prstGeom prst="rect">
            <a:avLst/>
          </a:prstGeom>
        </p:spPr>
      </p:pic>
      <p:pic>
        <p:nvPicPr>
          <p:cNvPr id="16" name="Picture 15"/>
          <p:cNvPicPr>
            <a:picLocks noChangeAspect="1"/>
          </p:cNvPicPr>
          <p:nvPr/>
        </p:nvPicPr>
        <p:blipFill>
          <a:blip r:embed="rId12"/>
          <a:stretch>
            <a:fillRect/>
          </a:stretch>
        </p:blipFill>
        <p:spPr>
          <a:xfrm>
            <a:off x="5673491" y="5358229"/>
            <a:ext cx="1332643" cy="1340215"/>
          </a:xfrm>
          <a:prstGeom prst="rect">
            <a:avLst/>
          </a:prstGeom>
        </p:spPr>
      </p:pic>
      <p:pic>
        <p:nvPicPr>
          <p:cNvPr id="17" name="Picture 16"/>
          <p:cNvPicPr>
            <a:picLocks noChangeAspect="1"/>
          </p:cNvPicPr>
          <p:nvPr/>
        </p:nvPicPr>
        <p:blipFill>
          <a:blip r:embed="rId13"/>
          <a:stretch>
            <a:fillRect/>
          </a:stretch>
        </p:blipFill>
        <p:spPr>
          <a:xfrm>
            <a:off x="7113197" y="5375414"/>
            <a:ext cx="1355359" cy="13402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for today’s class	</a:t>
            </a:r>
            <a:endParaRPr lang="en-US" dirty="0"/>
          </a:p>
        </p:txBody>
      </p:sp>
      <p:sp>
        <p:nvSpPr>
          <p:cNvPr id="3" name="Content Placeholder 2"/>
          <p:cNvSpPr>
            <a:spLocks noGrp="1"/>
          </p:cNvSpPr>
          <p:nvPr>
            <p:ph idx="1"/>
          </p:nvPr>
        </p:nvSpPr>
        <p:spPr/>
        <p:txBody>
          <a:bodyPr/>
          <a:lstStyle/>
          <a:p>
            <a:r>
              <a:rPr lang="en-US" dirty="0" smtClean="0"/>
              <a:t>Fourier transform properties</a:t>
            </a:r>
          </a:p>
          <a:p>
            <a:r>
              <a:rPr lang="en-US" dirty="0" smtClean="0"/>
              <a:t>Practice taking Fourier transforms</a:t>
            </a:r>
          </a:p>
          <a:p>
            <a:r>
              <a:rPr lang="en-US" dirty="0" smtClean="0"/>
              <a:t>T</a:t>
            </a:r>
            <a:r>
              <a:rPr lang="en-US" dirty="0" smtClean="0"/>
              <a:t>he importance of phase</a:t>
            </a:r>
          </a:p>
          <a:p>
            <a:r>
              <a:rPr lang="en-US" b="1" dirty="0" smtClean="0"/>
              <a:t>Our perception of Fourier components</a:t>
            </a:r>
          </a:p>
          <a:p>
            <a:pPr lvl="1"/>
            <a:r>
              <a:rPr lang="en-US" dirty="0" smtClean="0"/>
              <a:t>Hybrid images</a:t>
            </a:r>
          </a:p>
          <a:p>
            <a:r>
              <a:rPr lang="en-US" dirty="0" smtClean="0"/>
              <a:t>Filtering tricks</a:t>
            </a:r>
          </a:p>
          <a:p>
            <a:pPr lvl="1"/>
            <a:r>
              <a:rPr lang="en-US" dirty="0" smtClean="0"/>
              <a:t>Blur</a:t>
            </a:r>
          </a:p>
          <a:p>
            <a:pPr lvl="1"/>
            <a:r>
              <a:rPr lang="en-US" dirty="0" smtClean="0"/>
              <a:t>Derivatives</a:t>
            </a:r>
          </a:p>
          <a:p>
            <a:pPr lvl="1"/>
            <a:r>
              <a:rPr lang="en-US" dirty="0" smtClean="0"/>
              <a:t>Orientation </a:t>
            </a:r>
          </a:p>
          <a:p>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36</a:t>
            </a:fld>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1" name="Picture 1"/>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152400"/>
            <a:ext cx="8583613" cy="6362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5362" name="Oval 2"/>
          <p:cNvSpPr>
            <a:spLocks/>
          </p:cNvSpPr>
          <p:nvPr/>
        </p:nvSpPr>
        <p:spPr bwMode="auto">
          <a:xfrm>
            <a:off x="457200" y="685800"/>
            <a:ext cx="3581400" cy="5029200"/>
          </a:xfrm>
          <a:prstGeom prst="ellipse">
            <a:avLst/>
          </a:prstGeom>
          <a:noFill/>
          <a:ln w="5715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3" name="Line 3"/>
          <p:cNvSpPr>
            <a:spLocks noChangeShapeType="1"/>
          </p:cNvSpPr>
          <p:nvPr/>
        </p:nvSpPr>
        <p:spPr bwMode="auto">
          <a:xfrm rot="10800000" flipH="1">
            <a:off x="1066800" y="46482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4" name="Line 4"/>
          <p:cNvSpPr>
            <a:spLocks noChangeShapeType="1"/>
          </p:cNvSpPr>
          <p:nvPr/>
        </p:nvSpPr>
        <p:spPr bwMode="auto">
          <a:xfrm rot="10800000" flipH="1">
            <a:off x="2286000" y="41910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5" name="Line 5"/>
          <p:cNvSpPr>
            <a:spLocks noChangeShapeType="1"/>
          </p:cNvSpPr>
          <p:nvPr/>
        </p:nvSpPr>
        <p:spPr bwMode="auto">
          <a:xfrm rot="10800000" flipH="1">
            <a:off x="2286000" y="47244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6" name="Line 6"/>
          <p:cNvSpPr>
            <a:spLocks noChangeShapeType="1"/>
          </p:cNvSpPr>
          <p:nvPr/>
        </p:nvSpPr>
        <p:spPr bwMode="auto">
          <a:xfrm rot="10800000" flipH="1">
            <a:off x="2209800" y="2514600"/>
            <a:ext cx="533400" cy="1524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7" name="Oval 7"/>
          <p:cNvSpPr>
            <a:spLocks/>
          </p:cNvSpPr>
          <p:nvPr/>
        </p:nvSpPr>
        <p:spPr bwMode="auto">
          <a:xfrm>
            <a:off x="685800" y="1293813"/>
            <a:ext cx="1752600" cy="1830387"/>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8" name="Oval 8"/>
          <p:cNvSpPr>
            <a:spLocks/>
          </p:cNvSpPr>
          <p:nvPr/>
        </p:nvSpPr>
        <p:spPr bwMode="auto">
          <a:xfrm>
            <a:off x="684213" y="3048000"/>
            <a:ext cx="915987" cy="9144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9" name="Oval 9"/>
          <p:cNvSpPr>
            <a:spLocks/>
          </p:cNvSpPr>
          <p:nvPr/>
        </p:nvSpPr>
        <p:spPr bwMode="auto">
          <a:xfrm>
            <a:off x="1524000" y="2743200"/>
            <a:ext cx="1447800" cy="14478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0" name="Oval 10"/>
          <p:cNvSpPr>
            <a:spLocks/>
          </p:cNvSpPr>
          <p:nvPr/>
        </p:nvSpPr>
        <p:spPr bwMode="auto">
          <a:xfrm>
            <a:off x="1371600" y="3886200"/>
            <a:ext cx="1752600" cy="18288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1" name="Oval 11"/>
          <p:cNvSpPr>
            <a:spLocks/>
          </p:cNvSpPr>
          <p:nvPr/>
        </p:nvSpPr>
        <p:spPr bwMode="auto">
          <a:xfrm>
            <a:off x="2590800" y="2286000"/>
            <a:ext cx="838200" cy="9144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2" name="Oval 12"/>
          <p:cNvSpPr>
            <a:spLocks/>
          </p:cNvSpPr>
          <p:nvPr/>
        </p:nvSpPr>
        <p:spPr bwMode="auto">
          <a:xfrm>
            <a:off x="2362200" y="1752600"/>
            <a:ext cx="609600" cy="6096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3" name="Oval 13"/>
          <p:cNvSpPr>
            <a:spLocks/>
          </p:cNvSpPr>
          <p:nvPr/>
        </p:nvSpPr>
        <p:spPr bwMode="auto">
          <a:xfrm>
            <a:off x="2667000" y="3048000"/>
            <a:ext cx="1257300" cy="13716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4" name="Rectangle 14"/>
          <p:cNvSpPr>
            <a:spLocks/>
          </p:cNvSpPr>
          <p:nvPr/>
        </p:nvSpPr>
        <p:spPr bwMode="auto">
          <a:xfrm>
            <a:off x="4572000" y="457200"/>
            <a:ext cx="1883299" cy="2769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smtClean="0">
                <a:latin typeface="Calibri" charset="0"/>
                <a:ea typeface="ＭＳ Ｐゴシック" charset="0"/>
                <a:cs typeface="Calibri" charset="0"/>
                <a:sym typeface="Calibri" charset="0"/>
              </a:rPr>
              <a:t>Some visual areas…</a:t>
            </a:r>
            <a:endParaRPr lang="en-US" sz="1800" dirty="0">
              <a:latin typeface="Calibri" charset="0"/>
              <a:ea typeface="ＭＳ Ｐゴシック" charset="0"/>
              <a:cs typeface="Calibri" charset="0"/>
              <a:sym typeface="Calibri" charset="0"/>
            </a:endParaRPr>
          </a:p>
        </p:txBody>
      </p:sp>
      <p:sp>
        <p:nvSpPr>
          <p:cNvPr id="15375" name="Rectangle 15"/>
          <p:cNvSpPr>
            <a:spLocks/>
          </p:cNvSpPr>
          <p:nvPr/>
        </p:nvSpPr>
        <p:spPr bwMode="auto">
          <a:xfrm>
            <a:off x="7796213" y="5284788"/>
            <a:ext cx="1304925"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latin typeface="Arial" charset="0"/>
                <a:ea typeface="ＭＳ Ｐゴシック" charset="0"/>
                <a:cs typeface="Arial" charset="0"/>
                <a:sym typeface="Arial" charset="0"/>
              </a:rPr>
              <a:t>From M. Lewicky</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Campbell &amp; Robson chart</a:t>
            </a:r>
            <a:endParaRPr lang="en-US" dirty="0"/>
          </a:p>
        </p:txBody>
      </p:sp>
      <p:pic>
        <p:nvPicPr>
          <p:cNvPr id="4" name="Picture 3"/>
          <p:cNvPicPr>
            <a:picLocks noChangeAspect="1"/>
          </p:cNvPicPr>
          <p:nvPr/>
        </p:nvPicPr>
        <p:blipFill>
          <a:blip r:embed="rId2"/>
          <a:stretch>
            <a:fillRect/>
          </a:stretch>
        </p:blipFill>
        <p:spPr>
          <a:xfrm>
            <a:off x="2078567" y="1915584"/>
            <a:ext cx="4749800" cy="520700"/>
          </a:xfrm>
          <a:prstGeom prst="rect">
            <a:avLst/>
          </a:prstGeom>
        </p:spPr>
      </p:pic>
      <p:pic>
        <p:nvPicPr>
          <p:cNvPr id="5" name="Picture 4"/>
          <p:cNvPicPr>
            <a:picLocks noChangeAspect="1"/>
          </p:cNvPicPr>
          <p:nvPr/>
        </p:nvPicPr>
        <p:blipFill>
          <a:blip r:embed="rId3"/>
          <a:stretch>
            <a:fillRect/>
          </a:stretch>
        </p:blipFill>
        <p:spPr>
          <a:xfrm>
            <a:off x="754258" y="2674674"/>
            <a:ext cx="3670300" cy="1181100"/>
          </a:xfrm>
          <a:prstGeom prst="rect">
            <a:avLst/>
          </a:prstGeom>
        </p:spPr>
      </p:pic>
      <p:pic>
        <p:nvPicPr>
          <p:cNvPr id="6" name="Picture 5"/>
          <p:cNvPicPr>
            <a:picLocks noChangeAspect="1"/>
          </p:cNvPicPr>
          <p:nvPr/>
        </p:nvPicPr>
        <p:blipFill>
          <a:blip r:embed="rId4"/>
          <a:stretch>
            <a:fillRect/>
          </a:stretch>
        </p:blipFill>
        <p:spPr>
          <a:xfrm>
            <a:off x="5133847" y="2702738"/>
            <a:ext cx="3517900" cy="1130300"/>
          </a:xfrm>
          <a:prstGeom prst="rect">
            <a:avLst/>
          </a:prstGeom>
        </p:spPr>
      </p:pic>
      <p:sp>
        <p:nvSpPr>
          <p:cNvPr id="7" name="TextBox 6"/>
          <p:cNvSpPr txBox="1"/>
          <p:nvPr/>
        </p:nvSpPr>
        <p:spPr>
          <a:xfrm>
            <a:off x="448546" y="1421128"/>
            <a:ext cx="4287201" cy="461665"/>
          </a:xfrm>
          <a:prstGeom prst="rect">
            <a:avLst/>
          </a:prstGeom>
          <a:noFill/>
        </p:spPr>
        <p:txBody>
          <a:bodyPr wrap="none" rtlCol="0">
            <a:spAutoFit/>
          </a:bodyPr>
          <a:lstStyle/>
          <a:p>
            <a:r>
              <a:rPr lang="en-US" dirty="0" smtClean="0"/>
              <a:t>Let’s define the following image:</a:t>
            </a:r>
            <a:endParaRPr lang="en-US" dirty="0"/>
          </a:p>
        </p:txBody>
      </p:sp>
      <p:sp>
        <p:nvSpPr>
          <p:cNvPr id="8" name="TextBox 7"/>
          <p:cNvSpPr txBox="1"/>
          <p:nvPr/>
        </p:nvSpPr>
        <p:spPr>
          <a:xfrm>
            <a:off x="567079" y="2526698"/>
            <a:ext cx="873256" cy="461665"/>
          </a:xfrm>
          <a:prstGeom prst="rect">
            <a:avLst/>
          </a:prstGeom>
          <a:noFill/>
        </p:spPr>
        <p:txBody>
          <a:bodyPr wrap="none" rtlCol="0">
            <a:spAutoFit/>
          </a:bodyPr>
          <a:lstStyle/>
          <a:p>
            <a:r>
              <a:rPr lang="en-US" dirty="0" smtClean="0"/>
              <a:t>With:</a:t>
            </a:r>
            <a:endParaRPr lang="en-US" dirty="0"/>
          </a:p>
        </p:txBody>
      </p:sp>
      <p:sp>
        <p:nvSpPr>
          <p:cNvPr id="9" name="TextBox 8"/>
          <p:cNvSpPr txBox="1"/>
          <p:nvPr/>
        </p:nvSpPr>
        <p:spPr>
          <a:xfrm>
            <a:off x="651745" y="5925395"/>
            <a:ext cx="7937690" cy="461665"/>
          </a:xfrm>
          <a:prstGeom prst="rect">
            <a:avLst/>
          </a:prstGeom>
          <a:noFill/>
        </p:spPr>
        <p:txBody>
          <a:bodyPr wrap="none" rtlCol="0">
            <a:spAutoFit/>
          </a:bodyPr>
          <a:lstStyle/>
          <a:p>
            <a:r>
              <a:rPr lang="en-US" dirty="0" smtClean="0"/>
              <a:t>What do you think you should see when looking at this image?</a:t>
            </a:r>
            <a:endParaRPr lang="en-US" dirty="0"/>
          </a:p>
        </p:txBody>
      </p:sp>
      <p:pic>
        <p:nvPicPr>
          <p:cNvPr id="10" name="Picture 9"/>
          <p:cNvPicPr>
            <a:picLocks noChangeAspect="1"/>
          </p:cNvPicPr>
          <p:nvPr/>
        </p:nvPicPr>
        <p:blipFill>
          <a:blip r:embed="rId5"/>
          <a:srcRect r="270"/>
          <a:stretch>
            <a:fillRect/>
          </a:stretch>
        </p:blipFill>
        <p:spPr>
          <a:xfrm>
            <a:off x="4674531" y="4504022"/>
            <a:ext cx="4469469" cy="1246940"/>
          </a:xfrm>
          <a:prstGeom prst="rect">
            <a:avLst/>
          </a:prstGeom>
        </p:spPr>
      </p:pic>
      <p:pic>
        <p:nvPicPr>
          <p:cNvPr id="11" name="Picture 10"/>
          <p:cNvPicPr>
            <a:picLocks noChangeAspect="1"/>
          </p:cNvPicPr>
          <p:nvPr/>
        </p:nvPicPr>
        <p:blipFill>
          <a:blip r:embed="rId6"/>
          <a:stretch>
            <a:fillRect/>
          </a:stretch>
        </p:blipFill>
        <p:spPr>
          <a:xfrm>
            <a:off x="0" y="4544450"/>
            <a:ext cx="4198258" cy="1168400"/>
          </a:xfrm>
          <a:prstGeom prst="rect">
            <a:avLst/>
          </a:prstGeom>
        </p:spPr>
      </p:pic>
      <p:grpSp>
        <p:nvGrpSpPr>
          <p:cNvPr id="19" name="Group 18"/>
          <p:cNvGrpSpPr/>
          <p:nvPr/>
        </p:nvGrpSpPr>
        <p:grpSpPr>
          <a:xfrm>
            <a:off x="2099129" y="1922886"/>
            <a:ext cx="2169686" cy="2621564"/>
            <a:chOff x="2099129" y="1922886"/>
            <a:chExt cx="2169686" cy="2621564"/>
          </a:xfrm>
        </p:grpSpPr>
        <p:sp>
          <p:nvSpPr>
            <p:cNvPr id="12" name="Rectangle 11"/>
            <p:cNvSpPr/>
            <p:nvPr/>
          </p:nvSpPr>
          <p:spPr>
            <a:xfrm>
              <a:off x="3545586" y="1922886"/>
              <a:ext cx="723229" cy="511594"/>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a:stCxn id="12" idx="2"/>
              <a:endCxn id="11" idx="0"/>
            </p:cNvCxnSpPr>
            <p:nvPr/>
          </p:nvCxnSpPr>
          <p:spPr>
            <a:xfrm rot="5400000">
              <a:off x="1948180" y="2585429"/>
              <a:ext cx="2109970" cy="18080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4315377" y="1916515"/>
            <a:ext cx="2593890" cy="2587506"/>
            <a:chOff x="4315377" y="1916515"/>
            <a:chExt cx="2593890" cy="2587506"/>
          </a:xfrm>
        </p:grpSpPr>
        <p:sp>
          <p:nvSpPr>
            <p:cNvPr id="15" name="Rectangle 14"/>
            <p:cNvSpPr/>
            <p:nvPr/>
          </p:nvSpPr>
          <p:spPr>
            <a:xfrm>
              <a:off x="4315377" y="1916515"/>
              <a:ext cx="2528842" cy="511594"/>
            </a:xfrm>
            <a:prstGeom prst="rect">
              <a:avLst/>
            </a:prstGeom>
            <a:noFill/>
            <a:ln w="254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a:stCxn id="15" idx="2"/>
              <a:endCxn id="10" idx="0"/>
            </p:cNvCxnSpPr>
            <p:nvPr/>
          </p:nvCxnSpPr>
          <p:spPr>
            <a:xfrm rot="16200000" flipH="1">
              <a:off x="5206576" y="2801331"/>
              <a:ext cx="2075913" cy="132946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7334" y="118531"/>
            <a:ext cx="4749800" cy="520700"/>
          </a:xfrm>
          <a:prstGeom prst="rect">
            <a:avLst/>
          </a:prstGeom>
        </p:spPr>
      </p:pic>
      <p:pic>
        <p:nvPicPr>
          <p:cNvPr id="5" name="Picture 4"/>
          <p:cNvPicPr>
            <a:picLocks noChangeAspect="1"/>
          </p:cNvPicPr>
          <p:nvPr/>
        </p:nvPicPr>
        <p:blipFill>
          <a:blip r:embed="rId3"/>
          <a:stretch>
            <a:fillRect/>
          </a:stretch>
        </p:blipFill>
        <p:spPr>
          <a:xfrm>
            <a:off x="304800" y="988449"/>
            <a:ext cx="8252132" cy="2296617"/>
          </a:xfrm>
          <a:prstGeom prst="rect">
            <a:avLst/>
          </a:prstGeom>
        </p:spPr>
      </p:pic>
      <p:pic>
        <p:nvPicPr>
          <p:cNvPr id="6" name="Picture 5"/>
          <p:cNvPicPr>
            <a:picLocks noChangeAspect="1"/>
          </p:cNvPicPr>
          <p:nvPr/>
        </p:nvPicPr>
        <p:blipFill>
          <a:blip r:embed="rId4"/>
          <a:srcRect r="270"/>
          <a:stretch>
            <a:fillRect/>
          </a:stretch>
        </p:blipFill>
        <p:spPr>
          <a:xfrm>
            <a:off x="339598" y="3979087"/>
            <a:ext cx="8376787" cy="2337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Discrete Fourier Transform</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4</a:t>
            </a:fld>
            <a:endParaRPr lang="en-US" dirty="0"/>
          </a:p>
        </p:txBody>
      </p:sp>
      <p:pic>
        <p:nvPicPr>
          <p:cNvPr id="5" name="Picture 4"/>
          <p:cNvPicPr>
            <a:picLocks noChangeAspect="1"/>
          </p:cNvPicPr>
          <p:nvPr/>
        </p:nvPicPr>
        <p:blipFill>
          <a:blip r:embed="rId3"/>
          <a:stretch>
            <a:fillRect/>
          </a:stretch>
        </p:blipFill>
        <p:spPr>
          <a:xfrm>
            <a:off x="851051" y="968773"/>
            <a:ext cx="7213600" cy="1308100"/>
          </a:xfrm>
          <a:prstGeom prst="rect">
            <a:avLst/>
          </a:prstGeom>
        </p:spPr>
      </p:pic>
      <p:grpSp>
        <p:nvGrpSpPr>
          <p:cNvPr id="16" name="Group 15"/>
          <p:cNvGrpSpPr/>
          <p:nvPr/>
        </p:nvGrpSpPr>
        <p:grpSpPr>
          <a:xfrm>
            <a:off x="678321" y="2901855"/>
            <a:ext cx="7821685" cy="3509367"/>
            <a:chOff x="678321" y="2901855"/>
            <a:chExt cx="7821685" cy="3509367"/>
          </a:xfrm>
        </p:grpSpPr>
        <p:grpSp>
          <p:nvGrpSpPr>
            <p:cNvPr id="10" name="Group 9"/>
            <p:cNvGrpSpPr/>
            <p:nvPr/>
          </p:nvGrpSpPr>
          <p:grpSpPr>
            <a:xfrm>
              <a:off x="678321" y="2901855"/>
              <a:ext cx="7662942" cy="2159122"/>
              <a:chOff x="678321" y="2901855"/>
              <a:chExt cx="7662942" cy="2159122"/>
            </a:xfrm>
          </p:grpSpPr>
          <p:graphicFrame>
            <p:nvGraphicFramePr>
              <p:cNvPr id="137220" name="Object 4"/>
              <p:cNvGraphicFramePr>
                <a:graphicFrameLocks noChangeAspect="1"/>
              </p:cNvGraphicFramePr>
              <p:nvPr/>
            </p:nvGraphicFramePr>
            <p:xfrm>
              <a:off x="886319" y="3985987"/>
              <a:ext cx="7371362" cy="1074990"/>
            </p:xfrm>
            <a:graphic>
              <a:graphicData uri="http://schemas.openxmlformats.org/presentationml/2006/ole">
                <p:oleObj spid="_x0000_s413698" name="Equation" r:id="rId4" imgW="3048000" imgH="444500" progId="Equation.3">
                  <p:embed/>
                </p:oleObj>
              </a:graphicData>
            </a:graphic>
          </p:graphicFrame>
          <p:sp>
            <p:nvSpPr>
              <p:cNvPr id="8" name="Rectangle 7"/>
              <p:cNvSpPr/>
              <p:nvPr/>
            </p:nvSpPr>
            <p:spPr>
              <a:xfrm>
                <a:off x="678321" y="2901855"/>
                <a:ext cx="7662942" cy="461665"/>
              </a:xfrm>
              <a:prstGeom prst="rect">
                <a:avLst/>
              </a:prstGeom>
            </p:spPr>
            <p:txBody>
              <a:bodyPr wrap="square">
                <a:spAutoFit/>
              </a:bodyPr>
              <a:lstStyle/>
              <a:p>
                <a:r>
                  <a:rPr lang="en-US" dirty="0" smtClean="0">
                    <a:latin typeface=""/>
                  </a:rPr>
                  <a:t> Note that 2D (and higher-D) </a:t>
                </a:r>
                <a:r>
                  <a:rPr lang="en-US" dirty="0" err="1" smtClean="0">
                    <a:latin typeface=""/>
                  </a:rPr>
                  <a:t>DFT’s</a:t>
                </a:r>
                <a:r>
                  <a:rPr lang="en-US" dirty="0" smtClean="0">
                    <a:latin typeface=""/>
                  </a:rPr>
                  <a:t> are separable:</a:t>
                </a:r>
                <a:endParaRPr lang="en-US" dirty="0"/>
              </a:p>
            </p:txBody>
          </p:sp>
        </p:grpSp>
        <p:sp>
          <p:nvSpPr>
            <p:cNvPr id="11" name="Left Brace 10"/>
            <p:cNvSpPr/>
            <p:nvPr/>
          </p:nvSpPr>
          <p:spPr bwMode="auto">
            <a:xfrm rot="16200000">
              <a:off x="6308710" y="3342765"/>
              <a:ext cx="425727" cy="3783695"/>
            </a:xfrm>
            <a:prstGeom prst="leftBrace">
              <a:avLst>
                <a:gd name="adj1" fmla="val 8333"/>
                <a:gd name="adj2" fmla="val 49619"/>
              </a:avLst>
            </a:prstGeom>
            <a:noFill/>
            <a:ln w="47625" cap="flat" cmpd="sng" algn="ctr">
              <a:solidFill>
                <a:srgbClr val="0000FF"/>
              </a:solidFill>
              <a:prstDash val="solid"/>
              <a:round/>
              <a:headEnd type="none" w="med" len="med"/>
              <a:tailEnd type="none" w="med" len="med"/>
            </a:ln>
            <a:effectLst/>
            <a:extLs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 name="Left Brace 11"/>
            <p:cNvSpPr/>
            <p:nvPr/>
          </p:nvSpPr>
          <p:spPr bwMode="auto">
            <a:xfrm rot="16200000">
              <a:off x="5129390" y="2748750"/>
              <a:ext cx="425727" cy="6315505"/>
            </a:xfrm>
            <a:prstGeom prst="leftBrace">
              <a:avLst>
                <a:gd name="adj1" fmla="val 8333"/>
                <a:gd name="adj2" fmla="val 49619"/>
              </a:avLst>
            </a:prstGeom>
            <a:noFill/>
            <a:ln w="47625" cap="flat" cmpd="sng" algn="ctr">
              <a:solidFill>
                <a:srgbClr val="0000FF"/>
              </a:solidFill>
              <a:prstDash val="solid"/>
              <a:round/>
              <a:headEnd type="none" w="med" len="med"/>
              <a:tailEnd type="none" w="med" len="med"/>
            </a:ln>
            <a:effectLst/>
            <a:extLs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 name="TextBox 13"/>
            <p:cNvSpPr txBox="1"/>
            <p:nvPr/>
          </p:nvSpPr>
          <p:spPr>
            <a:xfrm>
              <a:off x="5512749" y="5281500"/>
              <a:ext cx="1901758" cy="400110"/>
            </a:xfrm>
            <a:prstGeom prst="rect">
              <a:avLst/>
            </a:prstGeom>
            <a:noFill/>
          </p:spPr>
          <p:txBody>
            <a:bodyPr wrap="none" rtlCol="0">
              <a:spAutoFit/>
            </a:bodyPr>
            <a:lstStyle/>
            <a:p>
              <a:r>
                <a:rPr lang="en-US" sz="2000" dirty="0" smtClean="0">
                  <a:solidFill>
                    <a:srgbClr val="0000FF"/>
                  </a:solidFill>
                </a:rPr>
                <a:t>Do this sum first</a:t>
              </a:r>
              <a:endParaRPr lang="en-US" sz="2000" dirty="0">
                <a:solidFill>
                  <a:srgbClr val="0000FF"/>
                </a:solidFill>
              </a:endParaRPr>
            </a:p>
          </p:txBody>
        </p:sp>
        <p:sp>
          <p:nvSpPr>
            <p:cNvPr id="15" name="TextBox 14"/>
            <p:cNvSpPr txBox="1"/>
            <p:nvPr/>
          </p:nvSpPr>
          <p:spPr>
            <a:xfrm>
              <a:off x="4222024" y="6011112"/>
              <a:ext cx="1958614" cy="400110"/>
            </a:xfrm>
            <a:prstGeom prst="rect">
              <a:avLst/>
            </a:prstGeom>
            <a:noFill/>
          </p:spPr>
          <p:txBody>
            <a:bodyPr wrap="none" rtlCol="0">
              <a:spAutoFit/>
            </a:bodyPr>
            <a:lstStyle/>
            <a:p>
              <a:r>
                <a:rPr lang="en-US" sz="2000" dirty="0" smtClean="0">
                  <a:solidFill>
                    <a:srgbClr val="0000FF"/>
                  </a:solidFill>
                </a:rPr>
                <a:t>Then do this sum</a:t>
              </a:r>
              <a:endParaRPr lang="en-US" sz="2000" dirty="0">
                <a:solidFill>
                  <a:srgbClr val="0000FF"/>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524933"/>
            <a:ext cx="9144000" cy="6333066"/>
          </a:xfrm>
          <a:prstGeom prst="rect">
            <a:avLst/>
          </a:prstGeom>
        </p:spPr>
      </p:pic>
      <p:sp>
        <p:nvSpPr>
          <p:cNvPr id="5" name="Freeform 4"/>
          <p:cNvSpPr/>
          <p:nvPr/>
        </p:nvSpPr>
        <p:spPr>
          <a:xfrm>
            <a:off x="50800" y="761998"/>
            <a:ext cx="9042400" cy="5130800"/>
          </a:xfrm>
          <a:custGeom>
            <a:avLst/>
            <a:gdLst>
              <a:gd name="connsiteX0" fmla="*/ 0 w 9042400"/>
              <a:gd name="connsiteY0" fmla="*/ 5130800 h 5130800"/>
              <a:gd name="connsiteX1" fmla="*/ 1151467 w 9042400"/>
              <a:gd name="connsiteY1" fmla="*/ 2760134 h 5130800"/>
              <a:gd name="connsiteX2" fmla="*/ 2861733 w 9042400"/>
              <a:gd name="connsiteY2" fmla="*/ 643467 h 5130800"/>
              <a:gd name="connsiteX3" fmla="*/ 3776133 w 9042400"/>
              <a:gd name="connsiteY3" fmla="*/ 33867 h 5130800"/>
              <a:gd name="connsiteX4" fmla="*/ 4639733 w 9042400"/>
              <a:gd name="connsiteY4" fmla="*/ 0 h 5130800"/>
              <a:gd name="connsiteX5" fmla="*/ 5621867 w 9042400"/>
              <a:gd name="connsiteY5" fmla="*/ 169334 h 5130800"/>
              <a:gd name="connsiteX6" fmla="*/ 6841067 w 9042400"/>
              <a:gd name="connsiteY6" fmla="*/ 711200 h 5130800"/>
              <a:gd name="connsiteX7" fmla="*/ 8585200 w 9042400"/>
              <a:gd name="connsiteY7" fmla="*/ 2590800 h 5130800"/>
              <a:gd name="connsiteX8" fmla="*/ 9042400 w 9042400"/>
              <a:gd name="connsiteY8" fmla="*/ 3826934 h 513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2400" h="5130800">
                <a:moveTo>
                  <a:pt x="0" y="5130800"/>
                </a:moveTo>
                <a:lnTo>
                  <a:pt x="1151467" y="2760134"/>
                </a:lnTo>
                <a:lnTo>
                  <a:pt x="2861733" y="643467"/>
                </a:lnTo>
                <a:lnTo>
                  <a:pt x="3776133" y="33867"/>
                </a:lnTo>
                <a:lnTo>
                  <a:pt x="4639733" y="0"/>
                </a:lnTo>
                <a:lnTo>
                  <a:pt x="5621867" y="169334"/>
                </a:lnTo>
                <a:lnTo>
                  <a:pt x="6841067" y="711200"/>
                </a:lnTo>
                <a:lnTo>
                  <a:pt x="8585200" y="2590800"/>
                </a:lnTo>
                <a:lnTo>
                  <a:pt x="9042400" y="3826934"/>
                </a:lnTo>
              </a:path>
            </a:pathLst>
          </a:custGeom>
          <a:ln w="3492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2264834" y="0"/>
            <a:ext cx="4749800" cy="520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228600" y="0"/>
            <a:ext cx="6858000" cy="1022350"/>
          </a:xfrm>
        </p:spPr>
        <p:txBody>
          <a:bodyPr/>
          <a:lstStyle/>
          <a:p>
            <a:pPr eaLnBrk="1" hangingPunct="1"/>
            <a:r>
              <a:rPr lang="en-US" sz="3300" smtClean="0">
                <a:ea typeface="ＭＳ Ｐゴシック" pitchFamily="-1" charset="-128"/>
                <a:cs typeface="ＭＳ Ｐゴシック" pitchFamily="-1" charset="-128"/>
              </a:rPr>
              <a:t>Contrast Sensitivity Function</a:t>
            </a:r>
          </a:p>
        </p:txBody>
      </p:sp>
      <p:pic>
        <p:nvPicPr>
          <p:cNvPr id="20483" name="Picture 18" descr="CSF"/>
          <p:cNvPicPr>
            <a:picLocks noGrp="1" noChangeAspect="1" noChangeArrowheads="1"/>
          </p:cNvPicPr>
          <p:nvPr>
            <p:ph sz="half" idx="1"/>
          </p:nvPr>
        </p:nvPicPr>
        <p:blipFill>
          <a:blip r:embed="rId3"/>
          <a:srcRect/>
          <a:stretch>
            <a:fillRect/>
          </a:stretch>
        </p:blipFill>
        <p:spPr>
          <a:xfrm>
            <a:off x="533400" y="3962400"/>
            <a:ext cx="8302625" cy="2276475"/>
          </a:xfrm>
          <a:noFill/>
        </p:spPr>
      </p:pic>
      <p:sp>
        <p:nvSpPr>
          <p:cNvPr id="20484" name="Freeform 19"/>
          <p:cNvSpPr>
            <a:spLocks/>
          </p:cNvSpPr>
          <p:nvPr/>
        </p:nvSpPr>
        <p:spPr bwMode="auto">
          <a:xfrm>
            <a:off x="1219200" y="4264025"/>
            <a:ext cx="7094538" cy="1949450"/>
          </a:xfrm>
          <a:custGeom>
            <a:avLst/>
            <a:gdLst>
              <a:gd name="T0" fmla="*/ 0 w 4469"/>
              <a:gd name="T1" fmla="*/ 2147483647 h 1228"/>
              <a:gd name="T2" fmla="*/ 2147483647 w 4469"/>
              <a:gd name="T3" fmla="*/ 2147483647 h 1228"/>
              <a:gd name="T4" fmla="*/ 2147483647 w 4469"/>
              <a:gd name="T5" fmla="*/ 2147483647 h 1228"/>
              <a:gd name="T6" fmla="*/ 2147483647 w 4469"/>
              <a:gd name="T7" fmla="*/ 2147483647 h 1228"/>
              <a:gd name="T8" fmla="*/ 2147483647 w 4469"/>
              <a:gd name="T9" fmla="*/ 2147483647 h 1228"/>
              <a:gd name="T10" fmla="*/ 2147483647 w 4469"/>
              <a:gd name="T11" fmla="*/ 2147483647 h 1228"/>
              <a:gd name="T12" fmla="*/ 2147483647 w 4469"/>
              <a:gd name="T13" fmla="*/ 2147483647 h 1228"/>
              <a:gd name="T14" fmla="*/ 2147483647 w 4469"/>
              <a:gd name="T15" fmla="*/ 2147483647 h 1228"/>
              <a:gd name="T16" fmla="*/ 2147483647 w 4469"/>
              <a:gd name="T17" fmla="*/ 2147483647 h 1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69"/>
              <a:gd name="T28" fmla="*/ 0 h 1228"/>
              <a:gd name="T29" fmla="*/ 4469 w 4469"/>
              <a:gd name="T30" fmla="*/ 1228 h 1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69" h="1228">
                <a:moveTo>
                  <a:pt x="0" y="786"/>
                </a:moveTo>
                <a:cubicBezTo>
                  <a:pt x="216" y="702"/>
                  <a:pt x="965" y="402"/>
                  <a:pt x="1296" y="282"/>
                </a:cubicBezTo>
                <a:cubicBezTo>
                  <a:pt x="1627" y="162"/>
                  <a:pt x="1799" y="112"/>
                  <a:pt x="1984" y="66"/>
                </a:cubicBezTo>
                <a:cubicBezTo>
                  <a:pt x="2169" y="20"/>
                  <a:pt x="2243" y="8"/>
                  <a:pt x="2405" y="4"/>
                </a:cubicBezTo>
                <a:cubicBezTo>
                  <a:pt x="2567" y="0"/>
                  <a:pt x="2772" y="10"/>
                  <a:pt x="2955" y="39"/>
                </a:cubicBezTo>
                <a:cubicBezTo>
                  <a:pt x="3139" y="68"/>
                  <a:pt x="3345" y="103"/>
                  <a:pt x="3506" y="179"/>
                </a:cubicBezTo>
                <a:cubicBezTo>
                  <a:pt x="3666" y="255"/>
                  <a:pt x="3781" y="365"/>
                  <a:pt x="3919" y="494"/>
                </a:cubicBezTo>
                <a:cubicBezTo>
                  <a:pt x="4056" y="622"/>
                  <a:pt x="4240" y="826"/>
                  <a:pt x="4331" y="948"/>
                </a:cubicBezTo>
                <a:cubicBezTo>
                  <a:pt x="4423" y="1071"/>
                  <a:pt x="4446" y="1149"/>
                  <a:pt x="4469" y="1228"/>
                </a:cubicBezTo>
              </a:path>
            </a:pathLst>
          </a:custGeom>
          <a:noFill/>
          <a:ln w="38100">
            <a:solidFill>
              <a:srgbClr val="FF0000"/>
            </a:solidFill>
            <a:round/>
            <a:headEnd/>
            <a:tailEnd/>
          </a:ln>
        </p:spPr>
        <p:txBody>
          <a:bodyP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20485" name="Rectangle 20"/>
          <p:cNvSpPr>
            <a:spLocks noChangeArrowheads="1"/>
          </p:cNvSpPr>
          <p:nvPr/>
        </p:nvSpPr>
        <p:spPr bwMode="auto">
          <a:xfrm>
            <a:off x="536575" y="3937000"/>
            <a:ext cx="8302625" cy="2276475"/>
          </a:xfrm>
          <a:prstGeom prst="rect">
            <a:avLst/>
          </a:prstGeom>
          <a:noFill/>
          <a:ln w="38100">
            <a:solidFill>
              <a:srgbClr val="FFFFFF"/>
            </a:solidFill>
            <a:miter lim="800000"/>
            <a:headEnd/>
            <a:tailEnd/>
          </a:ln>
        </p:spPr>
        <p:txBody>
          <a:bodyPr wrap="none" anchor="ctr">
            <a:prstTxWarp prst="textNoShape">
              <a:avLst/>
            </a:prstTxWarp>
          </a:bodyPr>
          <a:lstStyle/>
          <a:p>
            <a:pPr algn="ctr" defTabSz="457200"/>
            <a:endParaRPr lang="en-US" sz="1600">
              <a:solidFill>
                <a:prstClr val="black"/>
              </a:solidFill>
              <a:latin typeface="Calibri" pitchFamily="-1" charset="0"/>
              <a:ea typeface="ＭＳ Ｐゴシック" pitchFamily="-1" charset="-128"/>
              <a:cs typeface="ＭＳ Ｐゴシック" pitchFamily="-1" charset="-128"/>
            </a:endParaRPr>
          </a:p>
        </p:txBody>
      </p:sp>
      <p:sp>
        <p:nvSpPr>
          <p:cNvPr id="20486" name="Text Box 21"/>
          <p:cNvSpPr txBox="1">
            <a:spLocks noChangeArrowheads="1"/>
          </p:cNvSpPr>
          <p:nvPr/>
        </p:nvSpPr>
        <p:spPr bwMode="auto">
          <a:xfrm>
            <a:off x="750888" y="6235700"/>
            <a:ext cx="468312"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0.1</a:t>
            </a:r>
          </a:p>
        </p:txBody>
      </p:sp>
      <p:sp>
        <p:nvSpPr>
          <p:cNvPr id="20487" name="Text Box 22"/>
          <p:cNvSpPr txBox="1">
            <a:spLocks noChangeArrowheads="1"/>
          </p:cNvSpPr>
          <p:nvPr/>
        </p:nvSpPr>
        <p:spPr bwMode="auto">
          <a:xfrm>
            <a:off x="2879725" y="6235700"/>
            <a:ext cx="296863"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a:t>
            </a:r>
          </a:p>
        </p:txBody>
      </p:sp>
      <p:sp>
        <p:nvSpPr>
          <p:cNvPr id="20488" name="Text Box 23"/>
          <p:cNvSpPr txBox="1">
            <a:spLocks noChangeArrowheads="1"/>
          </p:cNvSpPr>
          <p:nvPr/>
        </p:nvSpPr>
        <p:spPr bwMode="auto">
          <a:xfrm>
            <a:off x="7958138" y="6235700"/>
            <a:ext cx="522287"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100</a:t>
            </a:r>
          </a:p>
        </p:txBody>
      </p:sp>
      <p:sp>
        <p:nvSpPr>
          <p:cNvPr id="20489" name="Text Box 24"/>
          <p:cNvSpPr txBox="1">
            <a:spLocks noChangeArrowheads="1"/>
          </p:cNvSpPr>
          <p:nvPr/>
        </p:nvSpPr>
        <p:spPr bwMode="auto">
          <a:xfrm>
            <a:off x="5527675" y="6235700"/>
            <a:ext cx="409575"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10</a:t>
            </a:r>
          </a:p>
        </p:txBody>
      </p:sp>
      <p:sp>
        <p:nvSpPr>
          <p:cNvPr id="20490" name="Text Box 25"/>
          <p:cNvSpPr txBox="1">
            <a:spLocks noChangeArrowheads="1"/>
          </p:cNvSpPr>
          <p:nvPr/>
        </p:nvSpPr>
        <p:spPr bwMode="auto">
          <a:xfrm>
            <a:off x="2971800" y="6477000"/>
            <a:ext cx="2849563" cy="307975"/>
          </a:xfrm>
          <a:prstGeom prst="rect">
            <a:avLst/>
          </a:prstGeom>
          <a:noFill/>
          <a:ln w="9525">
            <a:noFill/>
            <a:miter lim="800000"/>
            <a:headEnd/>
            <a:tailEnd/>
          </a:ln>
        </p:spPr>
        <p:txBody>
          <a:bodyPr wrap="none">
            <a:prstTxWarp prst="textNoShape">
              <a:avLst/>
            </a:prstTxWarp>
            <a:spAutoFit/>
          </a:bodyPr>
          <a:lstStyle/>
          <a:p>
            <a:pPr defTabSz="457200"/>
            <a:r>
              <a:rPr lang="en-US" sz="1400">
                <a:solidFill>
                  <a:prstClr val="black"/>
                </a:solidFill>
                <a:latin typeface="Calibri" pitchFamily="-1" charset="0"/>
                <a:ea typeface="ＭＳ Ｐゴシック" pitchFamily="-1" charset="-128"/>
                <a:cs typeface="ＭＳ Ｐゴシック" pitchFamily="-1" charset="-128"/>
              </a:rPr>
              <a:t>Spatial frequency (cycles/degree)</a:t>
            </a:r>
          </a:p>
        </p:txBody>
      </p:sp>
      <p:sp>
        <p:nvSpPr>
          <p:cNvPr id="20491" name="Text Box 26"/>
          <p:cNvSpPr txBox="1">
            <a:spLocks noChangeArrowheads="1"/>
          </p:cNvSpPr>
          <p:nvPr/>
        </p:nvSpPr>
        <p:spPr bwMode="auto">
          <a:xfrm rot="-5400000">
            <a:off x="-621506" y="4874419"/>
            <a:ext cx="1698625" cy="306387"/>
          </a:xfrm>
          <a:prstGeom prst="rect">
            <a:avLst/>
          </a:prstGeom>
          <a:noFill/>
          <a:ln w="9525">
            <a:noFill/>
            <a:miter lim="800000"/>
            <a:headEnd/>
            <a:tailEnd/>
          </a:ln>
        </p:spPr>
        <p:txBody>
          <a:bodyPr wrap="none">
            <a:prstTxWarp prst="textNoShape">
              <a:avLst/>
            </a:prstTxWarp>
            <a:spAutoFit/>
          </a:bodyPr>
          <a:lstStyle/>
          <a:p>
            <a:pPr defTabSz="457200"/>
            <a:r>
              <a:rPr lang="en-US" sz="1400">
                <a:solidFill>
                  <a:prstClr val="black"/>
                </a:solidFill>
                <a:latin typeface="Calibri" pitchFamily="-1" charset="0"/>
                <a:ea typeface="ＭＳ Ｐゴシック" pitchFamily="-1" charset="-128"/>
                <a:cs typeface="ＭＳ Ｐゴシック" pitchFamily="-1" charset="-128"/>
              </a:rPr>
              <a:t>Contrast sensitivity</a:t>
            </a:r>
          </a:p>
        </p:txBody>
      </p:sp>
      <p:sp>
        <p:nvSpPr>
          <p:cNvPr id="20492" name="Text Box 27"/>
          <p:cNvSpPr txBox="1">
            <a:spLocks noChangeArrowheads="1"/>
          </p:cNvSpPr>
          <p:nvPr/>
        </p:nvSpPr>
        <p:spPr bwMode="auto">
          <a:xfrm>
            <a:off x="1143000" y="4043363"/>
            <a:ext cx="1000125"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prstClr val="black"/>
                </a:solidFill>
                <a:latin typeface="Calibri" pitchFamily="-1" charset="0"/>
                <a:ea typeface="ＭＳ Ｐゴシック" pitchFamily="-1" charset="-128"/>
                <a:cs typeface="ＭＳ Ｐゴシック" pitchFamily="-1" charset="-128"/>
              </a:rPr>
              <a:t>Invisible</a:t>
            </a:r>
          </a:p>
        </p:txBody>
      </p:sp>
      <p:sp>
        <p:nvSpPr>
          <p:cNvPr id="20493" name="Text Box 28"/>
          <p:cNvSpPr txBox="1">
            <a:spLocks noChangeArrowheads="1"/>
          </p:cNvSpPr>
          <p:nvPr/>
        </p:nvSpPr>
        <p:spPr bwMode="auto">
          <a:xfrm>
            <a:off x="3810000" y="4483100"/>
            <a:ext cx="819150"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prstClr val="black"/>
                </a:solidFill>
                <a:latin typeface="Calibri" pitchFamily="-1" charset="0"/>
                <a:ea typeface="ＭＳ Ｐゴシック" pitchFamily="-1" charset="-128"/>
                <a:cs typeface="ＭＳ Ｐゴシック" pitchFamily="-1" charset="-128"/>
              </a:rPr>
              <a:t>visible</a:t>
            </a:r>
          </a:p>
        </p:txBody>
      </p:sp>
      <p:sp>
        <p:nvSpPr>
          <p:cNvPr id="20494" name="Text Box 29"/>
          <p:cNvSpPr txBox="1">
            <a:spLocks noChangeArrowheads="1"/>
          </p:cNvSpPr>
          <p:nvPr/>
        </p:nvSpPr>
        <p:spPr bwMode="auto">
          <a:xfrm>
            <a:off x="304800" y="838200"/>
            <a:ext cx="3232150" cy="366713"/>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Blackmore &amp; Campbell (1969)</a:t>
            </a:r>
          </a:p>
        </p:txBody>
      </p:sp>
      <p:sp>
        <p:nvSpPr>
          <p:cNvPr id="20495" name="Rectangle 34"/>
          <p:cNvSpPr>
            <a:spLocks noChangeArrowheads="1"/>
          </p:cNvSpPr>
          <p:nvPr/>
        </p:nvSpPr>
        <p:spPr bwMode="auto">
          <a:xfrm>
            <a:off x="4572000" y="4267200"/>
            <a:ext cx="609600" cy="1981200"/>
          </a:xfrm>
          <a:prstGeom prst="rect">
            <a:avLst/>
          </a:prstGeom>
          <a:solidFill>
            <a:srgbClr val="FF0000"/>
          </a:solidFill>
          <a:ln w="9525">
            <a:solidFill>
              <a:srgbClr val="FF3300"/>
            </a:solidFill>
            <a:miter lim="800000"/>
            <a:headEnd/>
            <a:tailEnd/>
          </a:ln>
        </p:spPr>
        <p:txBody>
          <a:bodyPr wrap="none" anchor="ct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20496" name="Text Box 35"/>
          <p:cNvSpPr txBox="1">
            <a:spLocks noChangeArrowheads="1"/>
          </p:cNvSpPr>
          <p:nvPr/>
        </p:nvSpPr>
        <p:spPr bwMode="auto">
          <a:xfrm>
            <a:off x="1719263" y="1968500"/>
            <a:ext cx="5629275" cy="1128713"/>
          </a:xfrm>
          <a:prstGeom prst="rect">
            <a:avLst/>
          </a:prstGeom>
          <a:noFill/>
          <a:ln w="9525">
            <a:noFill/>
            <a:miter lim="800000"/>
            <a:headEnd/>
            <a:tailEnd/>
          </a:ln>
        </p:spPr>
        <p:txBody>
          <a:bodyPr wrap="none">
            <a:prstTxWarp prst="textNoShape">
              <a:avLst/>
            </a:prstTxWarp>
            <a:spAutoFit/>
          </a:bodyPr>
          <a:lstStyle/>
          <a:p>
            <a:pPr algn="ctr" defTabSz="457200"/>
            <a:r>
              <a:rPr lang="en-US" sz="2800">
                <a:solidFill>
                  <a:prstClr val="black"/>
                </a:solidFill>
                <a:latin typeface="Calibri" pitchFamily="-1" charset="0"/>
                <a:ea typeface="ＭＳ Ｐゴシック" pitchFamily="-1" charset="-128"/>
                <a:cs typeface="ＭＳ Ｐゴシック" pitchFamily="-1" charset="-128"/>
              </a:rPr>
              <a:t>Maximum sensitivity</a:t>
            </a:r>
          </a:p>
          <a:p>
            <a:pPr algn="ctr" defTabSz="457200"/>
            <a:r>
              <a:rPr lang="en-US" sz="2800">
                <a:solidFill>
                  <a:prstClr val="black"/>
                </a:solidFill>
                <a:latin typeface="Calibri" pitchFamily="-1" charset="0"/>
                <a:ea typeface="ＭＳ Ｐゴシック" pitchFamily="-1" charset="-128"/>
                <a:cs typeface="ＭＳ Ｐゴシック" pitchFamily="-1" charset="-128"/>
              </a:rPr>
              <a:t>~ </a:t>
            </a:r>
            <a:r>
              <a:rPr lang="en-US" sz="3200" b="1">
                <a:solidFill>
                  <a:prstClr val="black"/>
                </a:solidFill>
                <a:latin typeface="Calibri" pitchFamily="-1" charset="0"/>
                <a:ea typeface="ＭＳ Ｐゴシック" pitchFamily="-1" charset="-128"/>
                <a:cs typeface="ＭＳ Ｐゴシック" pitchFamily="-1" charset="-128"/>
              </a:rPr>
              <a:t>6</a:t>
            </a:r>
            <a:r>
              <a:rPr lang="en-US" sz="4000">
                <a:solidFill>
                  <a:prstClr val="black"/>
                </a:solidFill>
                <a:latin typeface="Calibri" pitchFamily="-1" charset="0"/>
                <a:ea typeface="ＭＳ Ｐゴシック" pitchFamily="-1" charset="-128"/>
                <a:cs typeface="ＭＳ Ｐゴシック" pitchFamily="-1" charset="-128"/>
              </a:rPr>
              <a:t> </a:t>
            </a:r>
            <a:r>
              <a:rPr lang="en-US" sz="2800">
                <a:solidFill>
                  <a:prstClr val="black"/>
                </a:solidFill>
                <a:latin typeface="Calibri" pitchFamily="-1" charset="0"/>
                <a:ea typeface="ＭＳ Ｐゴシック" pitchFamily="-1" charset="-128"/>
                <a:cs typeface="ＭＳ Ｐゴシック" pitchFamily="-1" charset="-128"/>
              </a:rPr>
              <a:t>cycles / degree of visual angle</a:t>
            </a:r>
          </a:p>
        </p:txBody>
      </p:sp>
      <p:sp>
        <p:nvSpPr>
          <p:cNvPr id="20497" name="Rectangle 36"/>
          <p:cNvSpPr>
            <a:spLocks noChangeArrowheads="1"/>
          </p:cNvSpPr>
          <p:nvPr/>
        </p:nvSpPr>
        <p:spPr bwMode="auto">
          <a:xfrm>
            <a:off x="1676400" y="1968500"/>
            <a:ext cx="5791200" cy="1143000"/>
          </a:xfrm>
          <a:prstGeom prst="rect">
            <a:avLst/>
          </a:prstGeom>
          <a:noFill/>
          <a:ln w="28575">
            <a:solidFill>
              <a:srgbClr val="C0C0C0"/>
            </a:solidFill>
            <a:miter lim="800000"/>
            <a:headEnd/>
            <a:tailEnd/>
          </a:ln>
        </p:spPr>
        <p:txBody>
          <a:bodyPr wrap="none" anchor="ct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20498" name="AutoShape 37"/>
          <p:cNvSpPr>
            <a:spLocks noChangeArrowheads="1"/>
          </p:cNvSpPr>
          <p:nvPr/>
        </p:nvSpPr>
        <p:spPr bwMode="auto">
          <a:xfrm>
            <a:off x="4648200" y="3429000"/>
            <a:ext cx="381000" cy="762000"/>
          </a:xfrm>
          <a:prstGeom prst="downArrow">
            <a:avLst>
              <a:gd name="adj1" fmla="val 50000"/>
              <a:gd name="adj2" fmla="val 50000"/>
            </a:avLst>
          </a:prstGeom>
          <a:solidFill>
            <a:srgbClr val="FF0000"/>
          </a:solidFill>
          <a:ln w="9525">
            <a:solidFill>
              <a:srgbClr val="FF0000"/>
            </a:solidFill>
            <a:miter lim="800000"/>
            <a:headEnd/>
            <a:tailEnd/>
          </a:ln>
        </p:spPr>
        <p:txBody>
          <a:bodyPr vert="eaVert" wrap="none" anchor="ctr">
            <a:prstTxWarp prst="textNoShape">
              <a:avLst/>
            </a:prstTxWarp>
          </a:bodyPr>
          <a:lstStyle/>
          <a:p>
            <a:pPr algn="ctr" defTabSz="457200"/>
            <a:endParaRPr lang="en-US" sz="1800">
              <a:solidFill>
                <a:prstClr val="black"/>
              </a:solidFill>
              <a:latin typeface="Calibri" pitchFamily="-1" charset="0"/>
              <a:ea typeface="ＭＳ Ｐゴシック" pitchFamily="-1" charset="-128"/>
              <a:cs typeface="ＭＳ Ｐゴシック" pitchFamily="-1" charset="-128"/>
            </a:endParaRPr>
          </a:p>
        </p:txBody>
      </p:sp>
      <p:sp>
        <p:nvSpPr>
          <p:cNvPr id="20499" name="Text Box 38"/>
          <p:cNvSpPr txBox="1">
            <a:spLocks noChangeArrowheads="1"/>
          </p:cNvSpPr>
          <p:nvPr/>
        </p:nvSpPr>
        <p:spPr bwMode="auto">
          <a:xfrm>
            <a:off x="1101725" y="6461125"/>
            <a:ext cx="620713"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Low</a:t>
            </a:r>
          </a:p>
        </p:txBody>
      </p:sp>
      <p:sp>
        <p:nvSpPr>
          <p:cNvPr id="20500" name="Text Box 39"/>
          <p:cNvSpPr txBox="1">
            <a:spLocks noChangeArrowheads="1"/>
          </p:cNvSpPr>
          <p:nvPr/>
        </p:nvSpPr>
        <p:spPr bwMode="auto">
          <a:xfrm>
            <a:off x="7140575" y="6384925"/>
            <a:ext cx="658813"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High</a:t>
            </a:r>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F70DB5C-54E3-AE47-B856-A7C565E0DA69}" type="slidenum">
              <a:rPr lang="en-US" smtClean="0">
                <a:solidFill>
                  <a:srgbClr val="000000"/>
                </a:solidFill>
              </a:rPr>
              <a:pPr/>
              <a:t>42</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838200" y="1676400"/>
            <a:ext cx="2717800" cy="2717800"/>
          </a:xfrm>
          <a:prstGeom prst="rect">
            <a:avLst/>
          </a:prstGeom>
        </p:spPr>
      </p:pic>
      <p:pic>
        <p:nvPicPr>
          <p:cNvPr id="6" name="Picture 5"/>
          <p:cNvPicPr>
            <a:picLocks noChangeAspect="1"/>
          </p:cNvPicPr>
          <p:nvPr/>
        </p:nvPicPr>
        <p:blipFill>
          <a:blip r:embed="rId3"/>
          <a:stretch>
            <a:fillRect/>
          </a:stretch>
        </p:blipFill>
        <p:spPr>
          <a:xfrm>
            <a:off x="5257800" y="2057400"/>
            <a:ext cx="3135889" cy="283210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a:xfrm>
            <a:off x="762000" y="0"/>
            <a:ext cx="7772400" cy="1600200"/>
          </a:xfrm>
        </p:spPr>
        <p:txBody>
          <a:bodyPr/>
          <a:lstStyle/>
          <a:p>
            <a:r>
              <a:rPr lang="en-US" dirty="0" smtClean="0"/>
              <a:t>Contrast Sensitivity Function</a:t>
            </a:r>
            <a:endParaRPr lang="en-US" dirty="0"/>
          </a:p>
        </p:txBody>
      </p:sp>
      <p:sp>
        <p:nvSpPr>
          <p:cNvPr id="4" name="Slide Number Placeholder 3"/>
          <p:cNvSpPr>
            <a:spLocks noGrp="1"/>
          </p:cNvSpPr>
          <p:nvPr>
            <p:ph type="sldNum" sz="quarter" idx="10"/>
          </p:nvPr>
        </p:nvSpPr>
        <p:spPr/>
        <p:txBody>
          <a:bodyPr/>
          <a:lstStyle/>
          <a:p>
            <a:fld id="{8F70DB5C-54E3-AE47-B856-A7C565E0DA69}" type="slidenum">
              <a:rPr lang="en-US" smtClean="0">
                <a:solidFill>
                  <a:srgbClr val="000000"/>
                </a:solidFill>
              </a:rPr>
              <a:pPr/>
              <a:t>43</a:t>
            </a:fld>
            <a:endParaRPr lang="en-US">
              <a:solidFill>
                <a:srgbClr val="000000"/>
              </a:solidFill>
            </a:endParaRPr>
          </a:p>
        </p:txBody>
      </p:sp>
      <p:pic>
        <p:nvPicPr>
          <p:cNvPr id="9" name="Picture 8"/>
          <p:cNvPicPr>
            <a:picLocks noChangeAspect="1"/>
          </p:cNvPicPr>
          <p:nvPr/>
        </p:nvPicPr>
        <p:blipFill>
          <a:blip r:embed="rId2"/>
          <a:stretch>
            <a:fillRect/>
          </a:stretch>
        </p:blipFill>
        <p:spPr>
          <a:xfrm>
            <a:off x="4826000" y="2362200"/>
            <a:ext cx="4318000" cy="4318000"/>
          </a:xfrm>
          <a:prstGeom prst="rect">
            <a:avLst/>
          </a:prstGeom>
        </p:spPr>
      </p:pic>
      <p:pic>
        <p:nvPicPr>
          <p:cNvPr id="10" name="Picture 9"/>
          <p:cNvPicPr>
            <a:picLocks noChangeAspect="1"/>
          </p:cNvPicPr>
          <p:nvPr/>
        </p:nvPicPr>
        <p:blipFill>
          <a:blip r:embed="rId3"/>
          <a:stretch>
            <a:fillRect/>
          </a:stretch>
        </p:blipFill>
        <p:spPr>
          <a:xfrm>
            <a:off x="228600" y="1905000"/>
            <a:ext cx="4572000" cy="3400159"/>
          </a:xfrm>
          <a:prstGeom prst="rect">
            <a:avLst/>
          </a:prstGeom>
        </p:spPr>
      </p:pic>
      <p:sp>
        <p:nvSpPr>
          <p:cNvPr id="11" name="TextBox 10"/>
          <p:cNvSpPr txBox="1"/>
          <p:nvPr/>
        </p:nvSpPr>
        <p:spPr>
          <a:xfrm>
            <a:off x="304800" y="5638800"/>
            <a:ext cx="4698722" cy="400110"/>
          </a:xfrm>
          <a:prstGeom prst="rect">
            <a:avLst/>
          </a:prstGeom>
          <a:noFill/>
        </p:spPr>
        <p:txBody>
          <a:bodyPr wrap="none" rtlCol="0">
            <a:spAutoFit/>
          </a:bodyPr>
          <a:lstStyle/>
          <a:p>
            <a:r>
              <a:rPr lang="en-US" sz="1000" dirty="0" smtClean="0"/>
              <a:t>From: </a:t>
            </a:r>
          </a:p>
          <a:p>
            <a:r>
              <a:rPr lang="en-US" sz="1000" dirty="0" err="1" smtClean="0"/>
              <a:t>http://www.cns.nyu.edu/~david/courses/perception/lecturenotes/channels/channels.html</a:t>
            </a:r>
            <a:endParaRPr lang="en-US" sz="10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8" name="Rectangle 18"/>
          <p:cNvSpPr>
            <a:spLocks noChangeArrowheads="1"/>
          </p:cNvSpPr>
          <p:nvPr/>
        </p:nvSpPr>
        <p:spPr bwMode="auto">
          <a:xfrm>
            <a:off x="228600" y="1524000"/>
            <a:ext cx="8763000" cy="304800"/>
          </a:xfrm>
          <a:prstGeom prst="rect">
            <a:avLst/>
          </a:prstGeom>
          <a:solidFill>
            <a:srgbClr val="000000"/>
          </a:solidFill>
          <a:ln w="9525">
            <a:noFill/>
            <a:miter lim="800000"/>
            <a:headEnd/>
            <a:tailEnd/>
          </a:ln>
        </p:spPr>
        <p:txBody>
          <a:bodyPr wrap="none" anchor="ctr">
            <a:prstTxWarp prst="textNoShape">
              <a:avLst/>
            </a:prstTxWarp>
          </a:bodyPr>
          <a:lstStyle/>
          <a:p>
            <a:pPr defTabSz="457200"/>
            <a:endParaRPr lang="en-US" sz="1800" smtClean="0">
              <a:solidFill>
                <a:srgbClr val="FFFFFF"/>
              </a:solidFill>
              <a:latin typeface="Calibri" pitchFamily="-1" charset="0"/>
              <a:ea typeface="ＭＳ Ｐゴシック" pitchFamily="-1" charset="-128"/>
              <a:cs typeface="ＭＳ Ｐゴシック" pitchFamily="-1" charset="-128"/>
            </a:endParaRPr>
          </a:p>
        </p:txBody>
      </p:sp>
      <p:graphicFrame>
        <p:nvGraphicFramePr>
          <p:cNvPr id="125954" name="Object 2"/>
          <p:cNvGraphicFramePr>
            <a:graphicFrameLocks noGrp="1" noChangeAspect="1"/>
          </p:cNvGraphicFramePr>
          <p:nvPr>
            <p:ph sz="quarter" idx="2"/>
          </p:nvPr>
        </p:nvGraphicFramePr>
        <p:xfrm>
          <a:off x="228600" y="4495800"/>
          <a:ext cx="2657475" cy="1993900"/>
        </p:xfrm>
        <a:graphic>
          <a:graphicData uri="http://schemas.openxmlformats.org/presentationml/2006/ole">
            <p:oleObj spid="_x0000_s577538" name="Image" r:id="rId4" imgW="7619048" imgH="5714286" progId="">
              <p:embed/>
            </p:oleObj>
          </a:graphicData>
        </a:graphic>
      </p:graphicFrame>
      <p:sp>
        <p:nvSpPr>
          <p:cNvPr id="125959" name="Rectangle 3"/>
          <p:cNvSpPr>
            <a:spLocks noGrp="1" noChangeArrowheads="1"/>
          </p:cNvSpPr>
          <p:nvPr>
            <p:ph type="title" sz="quarter"/>
          </p:nvPr>
        </p:nvSpPr>
        <p:spPr>
          <a:xfrm>
            <a:off x="228600" y="152400"/>
            <a:ext cx="6858000" cy="1022350"/>
          </a:xfrm>
        </p:spPr>
        <p:txBody>
          <a:bodyPr/>
          <a:lstStyle/>
          <a:p>
            <a:pPr eaLnBrk="1" hangingPunct="1"/>
            <a:r>
              <a:rPr lang="en-US">
                <a:solidFill>
                  <a:srgbClr val="FFFFFF"/>
                </a:solidFill>
                <a:ea typeface="ＭＳ Ｐゴシック" pitchFamily="-1" charset="-128"/>
                <a:cs typeface="ＭＳ Ｐゴシック" pitchFamily="-1" charset="-128"/>
              </a:rPr>
              <a:t>Human Visual Perception</a:t>
            </a:r>
          </a:p>
        </p:txBody>
      </p:sp>
      <p:graphicFrame>
        <p:nvGraphicFramePr>
          <p:cNvPr id="125955" name="Object 3"/>
          <p:cNvGraphicFramePr>
            <a:graphicFrameLocks noGrp="1" noChangeAspect="1"/>
          </p:cNvGraphicFramePr>
          <p:nvPr>
            <p:ph sz="quarter" idx="1"/>
          </p:nvPr>
        </p:nvGraphicFramePr>
        <p:xfrm>
          <a:off x="3200400" y="1447800"/>
          <a:ext cx="2743200" cy="1981200"/>
        </p:xfrm>
        <a:graphic>
          <a:graphicData uri="http://schemas.openxmlformats.org/presentationml/2006/ole">
            <p:oleObj spid="_x0000_s577539" name="Image" r:id="rId5" imgW="3809524" imgH="2857143" progId="">
              <p:embed/>
            </p:oleObj>
          </a:graphicData>
        </a:graphic>
      </p:graphicFrame>
      <p:graphicFrame>
        <p:nvGraphicFramePr>
          <p:cNvPr id="125956" name="Object 4"/>
          <p:cNvGraphicFramePr>
            <a:graphicFrameLocks noGrp="1" noChangeAspect="1"/>
          </p:cNvGraphicFramePr>
          <p:nvPr>
            <p:ph sz="quarter" idx="3"/>
          </p:nvPr>
        </p:nvGraphicFramePr>
        <p:xfrm>
          <a:off x="4648200" y="2743200"/>
          <a:ext cx="2819400" cy="2057400"/>
        </p:xfrm>
        <a:graphic>
          <a:graphicData uri="http://schemas.openxmlformats.org/presentationml/2006/ole">
            <p:oleObj spid="_x0000_s577540" name="Image" r:id="rId6" imgW="7619048" imgH="5714286" progId="">
              <p:embed/>
            </p:oleObj>
          </a:graphicData>
        </a:graphic>
      </p:graphicFrame>
      <p:sp>
        <p:nvSpPr>
          <p:cNvPr id="125960" name="Text Box 20"/>
          <p:cNvSpPr txBox="1">
            <a:spLocks noChangeArrowheads="1"/>
          </p:cNvSpPr>
          <p:nvPr/>
        </p:nvSpPr>
        <p:spPr bwMode="auto">
          <a:xfrm>
            <a:off x="3200400" y="1447800"/>
            <a:ext cx="2743200" cy="366713"/>
          </a:xfrm>
          <a:prstGeom prst="rect">
            <a:avLst/>
          </a:prstGeom>
          <a:solidFill>
            <a:srgbClr val="FFFFFF"/>
          </a:solidFill>
          <a:ln w="9525">
            <a:noFill/>
            <a:miter lim="800000"/>
            <a:headEnd/>
            <a:tailEnd/>
          </a:ln>
        </p:spPr>
        <p:txBody>
          <a:bodyPr>
            <a:prstTxWarp prst="textNoShape">
              <a:avLst/>
            </a:prstTxWarp>
            <a:spAutoFit/>
          </a:bodyPr>
          <a:lstStyle/>
          <a:p>
            <a:pPr algn="ctr" defTabSz="457200"/>
            <a:r>
              <a:rPr lang="en-US" sz="1800">
                <a:solidFill>
                  <a:srgbClr val="FFFFFF"/>
                </a:solidFill>
                <a:latin typeface="Calibri" pitchFamily="-1" charset="0"/>
                <a:ea typeface="ＭＳ Ｐゴシック" pitchFamily="-1" charset="-128"/>
                <a:cs typeface="ＭＳ Ｐゴシック" pitchFamily="-1" charset="-128"/>
              </a:rPr>
              <a:t>Low spatial frequency</a:t>
            </a:r>
          </a:p>
        </p:txBody>
      </p:sp>
      <p:sp>
        <p:nvSpPr>
          <p:cNvPr id="125961" name="Text Box 21"/>
          <p:cNvSpPr txBox="1">
            <a:spLocks noChangeArrowheads="1"/>
          </p:cNvSpPr>
          <p:nvPr/>
        </p:nvSpPr>
        <p:spPr bwMode="auto">
          <a:xfrm>
            <a:off x="4648200" y="2743200"/>
            <a:ext cx="2819400" cy="366713"/>
          </a:xfrm>
          <a:prstGeom prst="rect">
            <a:avLst/>
          </a:prstGeom>
          <a:solidFill>
            <a:srgbClr val="FFFFFF"/>
          </a:solidFill>
          <a:ln w="9525">
            <a:noFill/>
            <a:miter lim="800000"/>
            <a:headEnd/>
            <a:tailEnd/>
          </a:ln>
        </p:spPr>
        <p:txBody>
          <a:bodyPr>
            <a:prstTxWarp prst="textNoShape">
              <a:avLst/>
            </a:prstTxWarp>
            <a:spAutoFit/>
          </a:bodyPr>
          <a:lstStyle/>
          <a:p>
            <a:pPr defTabSz="457200"/>
            <a:r>
              <a:rPr lang="en-US" sz="1800">
                <a:solidFill>
                  <a:srgbClr val="FFFFFF"/>
                </a:solidFill>
                <a:latin typeface="Calibri" pitchFamily="-1" charset="0"/>
                <a:ea typeface="ＭＳ Ｐゴシック" pitchFamily="-1" charset="-128"/>
                <a:cs typeface="ＭＳ Ｐゴシック" pitchFamily="-1" charset="-128"/>
              </a:rPr>
              <a:t>Medium spatial frequency</a:t>
            </a:r>
          </a:p>
        </p:txBody>
      </p:sp>
      <p:graphicFrame>
        <p:nvGraphicFramePr>
          <p:cNvPr id="125957" name="Object 5"/>
          <p:cNvGraphicFramePr>
            <a:graphicFrameLocks noGrp="1" noChangeAspect="1"/>
          </p:cNvGraphicFramePr>
          <p:nvPr>
            <p:ph sz="quarter" idx="4"/>
          </p:nvPr>
        </p:nvGraphicFramePr>
        <p:xfrm>
          <a:off x="6400800" y="4191000"/>
          <a:ext cx="2667000" cy="1941513"/>
        </p:xfrm>
        <a:graphic>
          <a:graphicData uri="http://schemas.openxmlformats.org/presentationml/2006/ole">
            <p:oleObj spid="_x0000_s577541" name="Image" r:id="rId7" imgW="3809524" imgH="2857143" progId="">
              <p:embed/>
            </p:oleObj>
          </a:graphicData>
        </a:graphic>
      </p:graphicFrame>
      <p:sp>
        <p:nvSpPr>
          <p:cNvPr id="125962" name="Text Box 12"/>
          <p:cNvSpPr txBox="1">
            <a:spLocks noChangeArrowheads="1"/>
          </p:cNvSpPr>
          <p:nvPr/>
        </p:nvSpPr>
        <p:spPr bwMode="auto">
          <a:xfrm>
            <a:off x="6400800" y="4191000"/>
            <a:ext cx="2667000" cy="366713"/>
          </a:xfrm>
          <a:prstGeom prst="rect">
            <a:avLst/>
          </a:prstGeom>
          <a:solidFill>
            <a:srgbClr val="FFFFFF"/>
          </a:solidFill>
          <a:ln w="9525">
            <a:noFill/>
            <a:miter lim="800000"/>
            <a:headEnd/>
            <a:tailEnd/>
          </a:ln>
        </p:spPr>
        <p:txBody>
          <a:bodyPr>
            <a:prstTxWarp prst="textNoShape">
              <a:avLst/>
            </a:prstTxWarp>
            <a:spAutoFit/>
          </a:bodyPr>
          <a:lstStyle/>
          <a:p>
            <a:pPr algn="ctr" defTabSz="457200"/>
            <a:r>
              <a:rPr lang="en-US" sz="1800">
                <a:solidFill>
                  <a:srgbClr val="FFFFFF"/>
                </a:solidFill>
                <a:latin typeface="Calibri" pitchFamily="-1" charset="0"/>
                <a:ea typeface="ＭＳ Ｐゴシック" pitchFamily="-1" charset="-128"/>
                <a:cs typeface="ＭＳ Ｐゴシック" pitchFamily="-1" charset="-128"/>
              </a:rPr>
              <a:t>High spatial frequency</a:t>
            </a:r>
          </a:p>
        </p:txBody>
      </p:sp>
      <p:grpSp>
        <p:nvGrpSpPr>
          <p:cNvPr id="2" name="Group 25"/>
          <p:cNvGrpSpPr>
            <a:grpSpLocks/>
          </p:cNvGrpSpPr>
          <p:nvPr/>
        </p:nvGrpSpPr>
        <p:grpSpPr bwMode="auto">
          <a:xfrm>
            <a:off x="2819400" y="3276600"/>
            <a:ext cx="3200400" cy="3200400"/>
            <a:chOff x="1776" y="2064"/>
            <a:chExt cx="2016" cy="2016"/>
          </a:xfrm>
        </p:grpSpPr>
        <p:sp>
          <p:nvSpPr>
            <p:cNvPr id="125969" name="Line 23"/>
            <p:cNvSpPr>
              <a:spLocks noChangeShapeType="1"/>
            </p:cNvSpPr>
            <p:nvPr/>
          </p:nvSpPr>
          <p:spPr bwMode="auto">
            <a:xfrm>
              <a:off x="1776" y="2064"/>
              <a:ext cx="2016" cy="2016"/>
            </a:xfrm>
            <a:prstGeom prst="line">
              <a:avLst/>
            </a:prstGeom>
            <a:noFill/>
            <a:ln w="38100">
              <a:solidFill>
                <a:srgbClr val="DDDDDD"/>
              </a:solidFill>
              <a:round/>
              <a:headEnd/>
              <a:tailEnd type="triangle" w="med" len="med"/>
            </a:ln>
          </p:spPr>
          <p:txBody>
            <a:bodyP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125970" name="Text Box 24"/>
            <p:cNvSpPr txBox="1">
              <a:spLocks noChangeArrowheads="1"/>
            </p:cNvSpPr>
            <p:nvPr/>
          </p:nvSpPr>
          <p:spPr bwMode="auto">
            <a:xfrm rot="2723588">
              <a:off x="1761" y="3063"/>
              <a:ext cx="1700" cy="233"/>
            </a:xfrm>
            <a:prstGeom prst="rect">
              <a:avLst/>
            </a:prstGeom>
            <a:noFill/>
            <a:ln w="9525">
              <a:noFill/>
              <a:miter lim="800000"/>
              <a:headEnd/>
              <a:tailEnd/>
            </a:ln>
          </p:spPr>
          <p:txBody>
            <a:bodyPr wrap="none">
              <a:prstTxWarp prst="textNoShape">
                <a:avLst/>
              </a:prstTxWarp>
              <a:spAutoFit/>
            </a:bodyPr>
            <a:lstStyle/>
            <a:p>
              <a:pPr defTabSz="457200"/>
              <a:r>
                <a:rPr lang="en-US" sz="1800">
                  <a:solidFill>
                    <a:srgbClr val="FFFFFF"/>
                  </a:solidFill>
                  <a:latin typeface="Calibri" pitchFamily="-1" charset="0"/>
                  <a:ea typeface="ＭＳ Ｐゴシック" pitchFamily="-1" charset="-128"/>
                  <a:cs typeface="ＭＳ Ｐゴシック" pitchFamily="-1" charset="-128"/>
                </a:rPr>
                <a:t>Spatial frequency channels</a:t>
              </a:r>
            </a:p>
          </p:txBody>
        </p:sp>
      </p:grpSp>
      <p:grpSp>
        <p:nvGrpSpPr>
          <p:cNvPr id="3" name="Group 31"/>
          <p:cNvGrpSpPr>
            <a:grpSpLocks/>
          </p:cNvGrpSpPr>
          <p:nvPr/>
        </p:nvGrpSpPr>
        <p:grpSpPr bwMode="auto">
          <a:xfrm>
            <a:off x="214313" y="1922463"/>
            <a:ext cx="8486775" cy="2116137"/>
            <a:chOff x="96" y="1211"/>
            <a:chExt cx="5346" cy="1333"/>
          </a:xfrm>
        </p:grpSpPr>
        <p:sp>
          <p:nvSpPr>
            <p:cNvPr id="125965" name="Text Box 26"/>
            <p:cNvSpPr txBox="1">
              <a:spLocks noChangeArrowheads="1"/>
            </p:cNvSpPr>
            <p:nvPr/>
          </p:nvSpPr>
          <p:spPr bwMode="auto">
            <a:xfrm>
              <a:off x="96" y="1231"/>
              <a:ext cx="1238" cy="368"/>
            </a:xfrm>
            <a:prstGeom prst="rect">
              <a:avLst/>
            </a:prstGeom>
            <a:noFill/>
            <a:ln w="9525">
              <a:noFill/>
              <a:miter lim="800000"/>
              <a:headEnd/>
              <a:tailEnd/>
            </a:ln>
          </p:spPr>
          <p:txBody>
            <a:bodyPr wrap="none">
              <a:prstTxWarp prst="textNoShape">
                <a:avLst/>
              </a:prstTxWarp>
              <a:spAutoFit/>
            </a:bodyPr>
            <a:lstStyle/>
            <a:p>
              <a:pPr defTabSz="457200"/>
              <a:r>
                <a:rPr lang="en-US" sz="3200">
                  <a:solidFill>
                    <a:srgbClr val="FFFFFF"/>
                  </a:solidFill>
                  <a:latin typeface="Calibri" pitchFamily="-1" charset="0"/>
                  <a:ea typeface="ＭＳ Ｐゴシック" pitchFamily="-1" charset="-128"/>
                  <a:cs typeface="ＭＳ Ｐゴシック" pitchFamily="-1" charset="-128"/>
                </a:rPr>
                <a:t>Blur image</a:t>
              </a:r>
            </a:p>
          </p:txBody>
        </p:sp>
        <p:sp>
          <p:nvSpPr>
            <p:cNvPr id="125966" name="AutoShape 28"/>
            <p:cNvSpPr>
              <a:spLocks noChangeArrowheads="1"/>
            </p:cNvSpPr>
            <p:nvPr/>
          </p:nvSpPr>
          <p:spPr bwMode="auto">
            <a:xfrm>
              <a:off x="1632" y="1296"/>
              <a:ext cx="288" cy="306"/>
            </a:xfrm>
            <a:prstGeom prst="rightArrow">
              <a:avLst>
                <a:gd name="adj1" fmla="val 50000"/>
                <a:gd name="adj2" fmla="val 25000"/>
              </a:avLst>
            </a:prstGeom>
            <a:solidFill>
              <a:srgbClr val="DDDDDD"/>
            </a:solidFill>
            <a:ln w="9525">
              <a:solidFill>
                <a:srgbClr val="C0C0C0"/>
              </a:solidFill>
              <a:miter lim="800000"/>
              <a:headEnd/>
              <a:tailEnd/>
            </a:ln>
          </p:spPr>
          <p:txBody>
            <a:bodyPr wrap="none" anchor="ctr">
              <a:prstTxWarp prst="textNoShape">
                <a:avLst/>
              </a:prstTxWarp>
            </a:bodyPr>
            <a:lstStyle/>
            <a:p>
              <a:pPr defTabSz="457200"/>
              <a:endParaRPr lang="en-US" sz="1800" smtClean="0">
                <a:solidFill>
                  <a:srgbClr val="FFFFFF"/>
                </a:solidFill>
                <a:latin typeface="Calibri" pitchFamily="-1" charset="0"/>
                <a:ea typeface="ＭＳ Ｐゴシック" pitchFamily="-1" charset="-128"/>
                <a:cs typeface="ＭＳ Ｐゴシック" pitchFamily="-1" charset="-128"/>
              </a:endParaRPr>
            </a:p>
          </p:txBody>
        </p:sp>
        <p:sp>
          <p:nvSpPr>
            <p:cNvPr id="125967" name="Text Box 29"/>
            <p:cNvSpPr txBox="1">
              <a:spLocks noChangeArrowheads="1"/>
            </p:cNvSpPr>
            <p:nvPr/>
          </p:nvSpPr>
          <p:spPr bwMode="auto">
            <a:xfrm>
              <a:off x="3916" y="1211"/>
              <a:ext cx="1417" cy="368"/>
            </a:xfrm>
            <a:prstGeom prst="rect">
              <a:avLst/>
            </a:prstGeom>
            <a:noFill/>
            <a:ln w="9525">
              <a:noFill/>
              <a:miter lim="800000"/>
              <a:headEnd/>
              <a:tailEnd/>
            </a:ln>
          </p:spPr>
          <p:txBody>
            <a:bodyPr wrap="none">
              <a:prstTxWarp prst="textNoShape">
                <a:avLst/>
              </a:prstTxWarp>
              <a:spAutoFit/>
            </a:bodyPr>
            <a:lstStyle/>
            <a:p>
              <a:pPr defTabSz="457200"/>
              <a:r>
                <a:rPr lang="en-US" sz="3200">
                  <a:solidFill>
                    <a:srgbClr val="FFFFFF"/>
                  </a:solidFill>
                  <a:latin typeface="Calibri" pitchFamily="-1" charset="0"/>
                  <a:ea typeface="ＭＳ Ｐゴシック" pitchFamily="-1" charset="-128"/>
                  <a:cs typeface="ＭＳ Ｐゴシック" pitchFamily="-1" charset="-128"/>
                </a:rPr>
                <a:t>Sharp image</a:t>
              </a:r>
            </a:p>
          </p:txBody>
        </p:sp>
        <p:sp>
          <p:nvSpPr>
            <p:cNvPr id="125968" name="AutoShape 30"/>
            <p:cNvSpPr>
              <a:spLocks noChangeArrowheads="1"/>
            </p:cNvSpPr>
            <p:nvPr/>
          </p:nvSpPr>
          <p:spPr bwMode="auto">
            <a:xfrm rot="5400000">
              <a:off x="4833" y="1935"/>
              <a:ext cx="912" cy="306"/>
            </a:xfrm>
            <a:prstGeom prst="rightArrow">
              <a:avLst>
                <a:gd name="adj1" fmla="val 50000"/>
                <a:gd name="adj2" fmla="val 74510"/>
              </a:avLst>
            </a:prstGeom>
            <a:solidFill>
              <a:srgbClr val="DDDDDD"/>
            </a:solidFill>
            <a:ln w="9525">
              <a:solidFill>
                <a:srgbClr val="C0C0C0"/>
              </a:solidFill>
              <a:miter lim="800000"/>
              <a:headEnd/>
              <a:tailEnd/>
            </a:ln>
          </p:spPr>
          <p:txBody>
            <a:bodyPr wrap="none" anchor="ctr">
              <a:prstTxWarp prst="textNoShape">
                <a:avLst/>
              </a:prstTxWarp>
            </a:bodyPr>
            <a:lstStyle/>
            <a:p>
              <a:pPr defTabSz="457200"/>
              <a:endParaRPr lang="en-US" sz="1800" smtClean="0">
                <a:solidFill>
                  <a:srgbClr val="FFFFFF"/>
                </a:solidFill>
                <a:latin typeface="Calibri" pitchFamily="-1" charset="0"/>
                <a:ea typeface="ＭＳ Ｐゴシック" pitchFamily="-1" charset="-128"/>
                <a:cs typeface="ＭＳ Ｐゴシック" pitchFamily="-1"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8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Untitled.mov">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link="rId4"/>
              </p:ext>
            </p:extLst>
          </p:nvPr>
        </p:nvPicPr>
        <p:blipFill>
          <a:blip r:embed="rId5"/>
          <a:stretch>
            <a:fillRect/>
          </a:stretch>
        </p:blipFill>
        <p:spPr>
          <a:xfrm>
            <a:off x="1041400" y="1066800"/>
            <a:ext cx="7112000" cy="5334000"/>
          </a:xfrm>
          <a:prstGeom prst="rect">
            <a:avLst/>
          </a:prstGeom>
        </p:spPr>
      </p:pic>
      <p:sp>
        <p:nvSpPr>
          <p:cNvPr id="136194" name="Rectangle 2"/>
          <p:cNvSpPr>
            <a:spLocks noGrp="1" noChangeArrowheads="1"/>
          </p:cNvSpPr>
          <p:nvPr>
            <p:ph type="title"/>
          </p:nvPr>
        </p:nvSpPr>
        <p:spPr/>
        <p:txBody>
          <a:bodyPr/>
          <a:lstStyle/>
          <a:p>
            <a:pPr eaLnBrk="1" hangingPunct="1"/>
            <a:r>
              <a:rPr lang="en-US">
                <a:solidFill>
                  <a:srgbClr val="FFFFFF"/>
                </a:solidFill>
                <a:ea typeface="ＭＳ Ｐゴシック" pitchFamily="-1" charset="-128"/>
                <a:cs typeface="ＭＳ Ｐゴシック" pitchFamily="-1" charset="-128"/>
              </a:rPr>
              <a:t>Hybrid Images</a:t>
            </a:r>
          </a:p>
        </p:txBody>
      </p:sp>
      <p:sp>
        <p:nvSpPr>
          <p:cNvPr id="136196" name="TextBox 3"/>
          <p:cNvSpPr txBox="1">
            <a:spLocks noChangeArrowheads="1"/>
          </p:cNvSpPr>
          <p:nvPr/>
        </p:nvSpPr>
        <p:spPr bwMode="auto">
          <a:xfrm>
            <a:off x="258763" y="1141413"/>
            <a:ext cx="1557337"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srgbClr val="FFFFFF"/>
                </a:solidFill>
                <a:latin typeface="Calibri" pitchFamily="-1" charset="0"/>
                <a:ea typeface="ＭＳ Ｐゴシック" pitchFamily="-1" charset="-128"/>
                <a:cs typeface="ＭＳ Ｐゴシック" pitchFamily="-1" charset="-128"/>
              </a:rPr>
              <a:t>Oliva &amp; Schyns</a:t>
            </a:r>
          </a:p>
        </p:txBody>
      </p:sp>
    </p:spTree>
  </p:cSld>
  <p:clrMapOvr>
    <a:masterClrMapping/>
  </p:clrMapOvr>
  <p:transition advClick="0"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42" name="Rectangle 6"/>
          <p:cNvSpPr>
            <a:spLocks noGrp="1" noChangeArrowheads="1"/>
          </p:cNvSpPr>
          <p:nvPr>
            <p:ph type="title"/>
          </p:nvPr>
        </p:nvSpPr>
        <p:spPr/>
        <p:txBody>
          <a:bodyPr/>
          <a:lstStyle/>
          <a:p>
            <a:pPr eaLnBrk="1" hangingPunct="1"/>
            <a:r>
              <a:rPr lang="en-US">
                <a:solidFill>
                  <a:srgbClr val="FFFFFF"/>
                </a:solidFill>
                <a:ea typeface="ＭＳ Ｐゴシック" pitchFamily="-1" charset="-128"/>
                <a:cs typeface="ＭＳ Ｐゴシック" pitchFamily="-1" charset="-128"/>
              </a:rPr>
              <a:t>Hybrid Images</a:t>
            </a:r>
          </a:p>
        </p:txBody>
      </p:sp>
      <p:graphicFrame>
        <p:nvGraphicFramePr>
          <p:cNvPr id="142338" name="Object 2"/>
          <p:cNvGraphicFramePr>
            <a:graphicFrameLocks noGrp="1" noChangeAspect="1"/>
          </p:cNvGraphicFramePr>
          <p:nvPr>
            <p:ph idx="1"/>
          </p:nvPr>
        </p:nvGraphicFramePr>
        <p:xfrm>
          <a:off x="3005138" y="1646237"/>
          <a:ext cx="3133725" cy="4525963"/>
        </p:xfrm>
        <a:graphic>
          <a:graphicData uri="http://schemas.openxmlformats.org/presentationml/2006/ole">
            <p:oleObj spid="_x0000_s582658" name="Image" r:id="rId4" imgW="3403175" imgH="4914286" progId="">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4770" y="582111"/>
            <a:ext cx="5187326" cy="3287603"/>
          </a:xfrm>
          <a:prstGeom prst="rect">
            <a:avLst/>
          </a:prstGeom>
        </p:spPr>
      </p:pic>
      <p:pic>
        <p:nvPicPr>
          <p:cNvPr id="3" name="Picture 2"/>
          <p:cNvPicPr>
            <a:picLocks noChangeAspect="1"/>
          </p:cNvPicPr>
          <p:nvPr/>
        </p:nvPicPr>
        <p:blipFill>
          <a:blip r:embed="rId3"/>
          <a:stretch>
            <a:fillRect/>
          </a:stretch>
        </p:blipFill>
        <p:spPr>
          <a:xfrm>
            <a:off x="6425404" y="595340"/>
            <a:ext cx="2265530" cy="3283099"/>
          </a:xfrm>
          <a:prstGeom prst="rect">
            <a:avLst/>
          </a:prstGeom>
        </p:spPr>
      </p:pic>
      <p:sp>
        <p:nvSpPr>
          <p:cNvPr id="4" name="TextBox 3"/>
          <p:cNvSpPr txBox="1"/>
          <p:nvPr/>
        </p:nvSpPr>
        <p:spPr>
          <a:xfrm>
            <a:off x="5926239" y="2156459"/>
            <a:ext cx="364202" cy="461665"/>
          </a:xfrm>
          <a:prstGeom prst="rect">
            <a:avLst/>
          </a:prstGeom>
          <a:noFill/>
        </p:spPr>
        <p:txBody>
          <a:bodyPr wrap="none" rtlCol="0">
            <a:spAutoFit/>
          </a:bodyPr>
          <a:lstStyle/>
          <a:p>
            <a:r>
              <a:rPr lang="en-US" dirty="0" smtClean="0"/>
              <a:t>=</a:t>
            </a:r>
            <a:endParaRPr lang="en-US" dirty="0"/>
          </a:p>
        </p:txBody>
      </p:sp>
      <p:pic>
        <p:nvPicPr>
          <p:cNvPr id="5" name="Picture 18" descr="CSF"/>
          <p:cNvPicPr>
            <a:picLocks noChangeAspect="1" noChangeArrowheads="1"/>
          </p:cNvPicPr>
          <p:nvPr/>
        </p:nvPicPr>
        <p:blipFill>
          <a:blip r:embed="rId4"/>
          <a:srcRect/>
          <a:stretch>
            <a:fillRect/>
          </a:stretch>
        </p:blipFill>
        <p:spPr bwMode="auto">
          <a:xfrm>
            <a:off x="445559" y="4418660"/>
            <a:ext cx="8302625" cy="2276475"/>
          </a:xfrm>
          <a:prstGeom prst="rect">
            <a:avLst/>
          </a:prstGeom>
          <a:noFill/>
          <a:ln w="9525">
            <a:noFill/>
            <a:miter lim="800000"/>
            <a:headEnd/>
            <a:tailEnd/>
          </a:ln>
        </p:spPr>
      </p:pic>
      <p:sp>
        <p:nvSpPr>
          <p:cNvPr id="6" name="TextBox 5"/>
          <p:cNvSpPr txBox="1"/>
          <p:nvPr/>
        </p:nvSpPr>
        <p:spPr>
          <a:xfrm>
            <a:off x="2870522" y="1984471"/>
            <a:ext cx="358241" cy="461665"/>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42338" name="Object 2"/>
          <p:cNvGraphicFramePr>
            <a:graphicFrameLocks noGrp="1" noChangeAspect="1"/>
          </p:cNvGraphicFramePr>
          <p:nvPr>
            <p:ph sz="quarter" idx="1"/>
          </p:nvPr>
        </p:nvGraphicFramePr>
        <p:xfrm>
          <a:off x="5396972" y="583611"/>
          <a:ext cx="3165475" cy="4573587"/>
        </p:xfrm>
        <a:graphic>
          <a:graphicData uri="http://schemas.openxmlformats.org/presentationml/2006/ole">
            <p:oleObj spid="_x0000_s586754" name="Image" r:id="rId4" imgW="3403175" imgH="4914286" progId="">
              <p:embed/>
            </p:oleObj>
          </a:graphicData>
        </a:graphic>
      </p:graphicFrame>
      <p:graphicFrame>
        <p:nvGraphicFramePr>
          <p:cNvPr id="142339" name="Object 3"/>
          <p:cNvGraphicFramePr>
            <a:graphicFrameLocks noGrp="1" noChangeAspect="1"/>
          </p:cNvGraphicFramePr>
          <p:nvPr>
            <p:ph sz="quarter" idx="2"/>
          </p:nvPr>
        </p:nvGraphicFramePr>
        <p:xfrm>
          <a:off x="3339572" y="1423398"/>
          <a:ext cx="1579563" cy="2286000"/>
        </p:xfrm>
        <a:graphic>
          <a:graphicData uri="http://schemas.openxmlformats.org/presentationml/2006/ole">
            <p:oleObj spid="_x0000_s586755" name="Image" r:id="rId5" imgW="1904762" imgH="2755556" progId="">
              <p:embed/>
            </p:oleObj>
          </a:graphicData>
        </a:graphic>
      </p:graphicFrame>
      <p:graphicFrame>
        <p:nvGraphicFramePr>
          <p:cNvPr id="142340" name="Object 4"/>
          <p:cNvGraphicFramePr>
            <a:graphicFrameLocks noGrp="1" noChangeAspect="1"/>
          </p:cNvGraphicFramePr>
          <p:nvPr>
            <p:ph sz="quarter" idx="3"/>
          </p:nvPr>
        </p:nvGraphicFramePr>
        <p:xfrm>
          <a:off x="1967972" y="1804398"/>
          <a:ext cx="984250" cy="1422400"/>
        </p:xfrm>
        <a:graphic>
          <a:graphicData uri="http://schemas.openxmlformats.org/presentationml/2006/ole">
            <p:oleObj spid="_x0000_s586756" name="Image" r:id="rId6" imgW="1142454" imgH="1650794" progId="">
              <p:embed/>
            </p:oleObj>
          </a:graphicData>
        </a:graphic>
      </p:graphicFrame>
      <p:graphicFrame>
        <p:nvGraphicFramePr>
          <p:cNvPr id="142341" name="Object 5"/>
          <p:cNvGraphicFramePr>
            <a:graphicFrameLocks noGrp="1" noChangeAspect="1"/>
          </p:cNvGraphicFramePr>
          <p:nvPr>
            <p:ph sz="quarter" idx="4"/>
          </p:nvPr>
        </p:nvGraphicFramePr>
        <p:xfrm>
          <a:off x="901172" y="2032998"/>
          <a:ext cx="635000" cy="914400"/>
        </p:xfrm>
        <a:graphic>
          <a:graphicData uri="http://schemas.openxmlformats.org/presentationml/2006/ole">
            <p:oleObj spid="_x0000_s586757" name="Image" r:id="rId7" imgW="634697" imgH="913963" progId="">
              <p:embed/>
            </p:oleObj>
          </a:graphicData>
        </a:graphic>
      </p:graphicFrame>
      <p:sp>
        <p:nvSpPr>
          <p:cNvPr id="142342" name="Rectangle 6"/>
          <p:cNvSpPr>
            <a:spLocks noGrp="1" noChangeArrowheads="1"/>
          </p:cNvSpPr>
          <p:nvPr>
            <p:ph type="title"/>
          </p:nvPr>
        </p:nvSpPr>
        <p:spPr/>
        <p:txBody>
          <a:bodyPr/>
          <a:lstStyle/>
          <a:p>
            <a:pPr eaLnBrk="1" hangingPunct="1"/>
            <a:r>
              <a:rPr lang="en-US">
                <a:solidFill>
                  <a:srgbClr val="FFFFFF"/>
                </a:solidFill>
                <a:ea typeface="ＭＳ Ｐゴシック" pitchFamily="-1" charset="-128"/>
                <a:cs typeface="ＭＳ Ｐゴシック" pitchFamily="-1" charset="-128"/>
              </a:rPr>
              <a:t>Hybrid Images</a:t>
            </a:r>
          </a:p>
        </p:txBody>
      </p:sp>
      <p:graphicFrame>
        <p:nvGraphicFramePr>
          <p:cNvPr id="631814" name="Object 6"/>
          <p:cNvGraphicFramePr>
            <a:graphicFrameLocks noChangeAspect="1"/>
          </p:cNvGraphicFramePr>
          <p:nvPr/>
        </p:nvGraphicFramePr>
        <p:xfrm>
          <a:off x="215372" y="2261598"/>
          <a:ext cx="317500" cy="457200"/>
        </p:xfrm>
        <a:graphic>
          <a:graphicData uri="http://schemas.openxmlformats.org/presentationml/2006/ole">
            <p:oleObj spid="_x0000_s586758" name="Image" r:id="rId8" imgW="634697" imgH="913963" progId="">
              <p:embed/>
            </p:oleObj>
          </a:graphicData>
        </a:graphic>
      </p:graphicFrame>
      <p:pic>
        <p:nvPicPr>
          <p:cNvPr id="8" name="Picture 18" descr="CSF"/>
          <p:cNvPicPr>
            <a:picLocks noChangeAspect="1" noChangeArrowheads="1"/>
          </p:cNvPicPr>
          <p:nvPr/>
        </p:nvPicPr>
        <p:blipFill>
          <a:blip r:embed="rId9"/>
          <a:srcRect/>
          <a:stretch>
            <a:fillRect/>
          </a:stretch>
        </p:blipFill>
        <p:spPr bwMode="auto">
          <a:xfrm>
            <a:off x="392646" y="5239003"/>
            <a:ext cx="8302625" cy="16189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6300" y="82550"/>
            <a:ext cx="4851400" cy="66929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for the DFT</a:t>
            </a:r>
            <a:endParaRPr lang="en-US" dirty="0"/>
          </a:p>
        </p:txBody>
      </p:sp>
      <p:sp>
        <p:nvSpPr>
          <p:cNvPr id="3" name="Content Placeholder 2"/>
          <p:cNvSpPr>
            <a:spLocks noGrp="1"/>
          </p:cNvSpPr>
          <p:nvPr>
            <p:ph idx="1"/>
          </p:nvPr>
        </p:nvSpPr>
        <p:spPr>
          <a:xfrm>
            <a:off x="457200" y="2554086"/>
            <a:ext cx="8229600" cy="4303914"/>
          </a:xfrm>
        </p:spPr>
        <p:txBody>
          <a:bodyPr/>
          <a:lstStyle/>
          <a:p>
            <a:r>
              <a:rPr lang="en-US" dirty="0" smtClean="0"/>
              <a:t>Linearity </a:t>
            </a:r>
          </a:p>
          <a:p>
            <a:r>
              <a:rPr lang="en-US" dirty="0" smtClean="0"/>
              <a:t>Symmetry: Fourier transform of a real signal has coefficients that come in pairs, with </a:t>
            </a:r>
            <a:r>
              <a:rPr lang="en-US" i="1" dirty="0" smtClean="0"/>
              <a:t>F</a:t>
            </a:r>
            <a:r>
              <a:rPr lang="en-US" dirty="0" smtClean="0"/>
              <a:t> [</a:t>
            </a:r>
            <a:r>
              <a:rPr lang="en-US" i="1" dirty="0" err="1" smtClean="0"/>
              <a:t>u</a:t>
            </a:r>
            <a:r>
              <a:rPr lang="en-US" dirty="0" smtClean="0"/>
              <a:t>, </a:t>
            </a:r>
            <a:r>
              <a:rPr lang="en-US" i="1" dirty="0" err="1" smtClean="0"/>
              <a:t>v</a:t>
            </a:r>
            <a:r>
              <a:rPr lang="en-US" dirty="0" smtClean="0"/>
              <a:t>] being the complex conjugate of </a:t>
            </a:r>
            <a:r>
              <a:rPr lang="en-US" i="1" dirty="0" smtClean="0"/>
              <a:t>F</a:t>
            </a:r>
            <a:r>
              <a:rPr lang="en-US" dirty="0" smtClean="0"/>
              <a:t> [-</a:t>
            </a:r>
            <a:r>
              <a:rPr lang="en-US" i="1" dirty="0" err="1" smtClean="0"/>
              <a:t>u</a:t>
            </a:r>
            <a:r>
              <a:rPr lang="en-US" dirty="0" smtClean="0"/>
              <a:t>, -</a:t>
            </a:r>
            <a:r>
              <a:rPr lang="en-US" dirty="0" err="1" smtClean="0"/>
              <a:t>v</a:t>
            </a:r>
            <a:r>
              <a:rPr lang="en-US" dirty="0" smtClean="0"/>
              <a:t>].</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5</a:t>
            </a:fld>
            <a:endParaRPr lang="en-US"/>
          </a:p>
        </p:txBody>
      </p:sp>
      <p:pic>
        <p:nvPicPr>
          <p:cNvPr id="5" name="Picture 4"/>
          <p:cNvPicPr>
            <a:picLocks noChangeAspect="1"/>
          </p:cNvPicPr>
          <p:nvPr/>
        </p:nvPicPr>
        <p:blipFill>
          <a:blip r:embed="rId2"/>
          <a:stretch>
            <a:fillRect/>
          </a:stretch>
        </p:blipFill>
        <p:spPr>
          <a:xfrm>
            <a:off x="851051" y="1176100"/>
            <a:ext cx="7213600" cy="1308100"/>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457200"/>
            <a:ext cx="4419600" cy="6097197"/>
          </a:xfrm>
          <a:prstGeom prst="rect">
            <a:avLst/>
          </a:prstGeom>
        </p:spPr>
      </p:pic>
      <p:pic>
        <p:nvPicPr>
          <p:cNvPr id="5" name="Picture 4"/>
          <p:cNvPicPr>
            <a:picLocks noChangeAspect="1"/>
          </p:cNvPicPr>
          <p:nvPr/>
        </p:nvPicPr>
        <p:blipFill>
          <a:blip r:embed="rId2"/>
          <a:stretch>
            <a:fillRect/>
          </a:stretch>
        </p:blipFill>
        <p:spPr>
          <a:xfrm>
            <a:off x="7277316" y="3048000"/>
            <a:ext cx="1104684" cy="1524000"/>
          </a:xfrm>
          <a:prstGeom prst="rect">
            <a:avLst/>
          </a:prstGeom>
        </p:spPr>
      </p:pic>
      <p:pic>
        <p:nvPicPr>
          <p:cNvPr id="6" name="Picture 5"/>
          <p:cNvPicPr>
            <a:picLocks noChangeAspect="1"/>
          </p:cNvPicPr>
          <p:nvPr/>
        </p:nvPicPr>
        <p:blipFill>
          <a:blip r:embed="rId2"/>
          <a:stretch>
            <a:fillRect/>
          </a:stretch>
        </p:blipFill>
        <p:spPr>
          <a:xfrm>
            <a:off x="4800600" y="2057400"/>
            <a:ext cx="2286000" cy="3153723"/>
          </a:xfrm>
          <a:prstGeom prst="rect">
            <a:avLst/>
          </a:prstGeom>
        </p:spPr>
      </p:pic>
      <p:pic>
        <p:nvPicPr>
          <p:cNvPr id="7" name="Picture 6"/>
          <p:cNvPicPr>
            <a:picLocks noChangeAspect="1"/>
          </p:cNvPicPr>
          <p:nvPr/>
        </p:nvPicPr>
        <p:blipFill>
          <a:blip r:embed="rId2"/>
          <a:stretch>
            <a:fillRect/>
          </a:stretch>
        </p:blipFill>
        <p:spPr>
          <a:xfrm>
            <a:off x="8609564" y="3505200"/>
            <a:ext cx="382036" cy="527050"/>
          </a:xfrm>
          <a:prstGeom prst="rect">
            <a:avLst/>
          </a:prstGeom>
        </p:spPr>
      </p:pic>
      <p:sp>
        <p:nvSpPr>
          <p:cNvPr id="8" name="Rectangle 7"/>
          <p:cNvSpPr/>
          <p:nvPr/>
        </p:nvSpPr>
        <p:spPr>
          <a:xfrm>
            <a:off x="4572000" y="6488668"/>
            <a:ext cx="4572000" cy="369332"/>
          </a:xfrm>
          <a:prstGeom prst="rect">
            <a:avLst/>
          </a:prstGeom>
        </p:spPr>
        <p:txBody>
          <a:bodyPr>
            <a:spAutoFit/>
          </a:bodyPr>
          <a:lstStyle/>
          <a:p>
            <a:r>
              <a:rPr lang="en-US" sz="1800" dirty="0" smtClean="0"/>
              <a:t>http://</a:t>
            </a:r>
            <a:r>
              <a:rPr lang="en-US" sz="1800" dirty="0" err="1" smtClean="0"/>
              <a:t>cvcl.mit.edu/hybrid_gallery/gallery.html</a:t>
            </a:r>
            <a:endParaRPr lang="en-US" sz="1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1770"/>
            <a:ext cx="7772400" cy="1600200"/>
          </a:xfrm>
        </p:spPr>
        <p:txBody>
          <a:bodyPr/>
          <a:lstStyle/>
          <a:p>
            <a:r>
              <a:rPr lang="en-US" dirty="0" smtClean="0"/>
              <a:t>Outline for today’s class	</a:t>
            </a:r>
            <a:endParaRPr lang="en-US" dirty="0"/>
          </a:p>
        </p:txBody>
      </p:sp>
      <p:sp>
        <p:nvSpPr>
          <p:cNvPr id="3" name="Content Placeholder 2"/>
          <p:cNvSpPr>
            <a:spLocks noGrp="1"/>
          </p:cNvSpPr>
          <p:nvPr>
            <p:ph idx="1"/>
          </p:nvPr>
        </p:nvSpPr>
        <p:spPr>
          <a:xfrm>
            <a:off x="685800" y="1418430"/>
            <a:ext cx="7772400" cy="4876800"/>
          </a:xfrm>
        </p:spPr>
        <p:txBody>
          <a:bodyPr/>
          <a:lstStyle/>
          <a:p>
            <a:r>
              <a:rPr lang="en-US" dirty="0" smtClean="0"/>
              <a:t>Fourier transform properties</a:t>
            </a:r>
          </a:p>
          <a:p>
            <a:r>
              <a:rPr lang="en-US" dirty="0" smtClean="0"/>
              <a:t>Practice taking Fourier transforms</a:t>
            </a:r>
          </a:p>
          <a:p>
            <a:r>
              <a:rPr lang="en-US" dirty="0" smtClean="0"/>
              <a:t>T</a:t>
            </a:r>
            <a:r>
              <a:rPr lang="en-US" dirty="0" smtClean="0"/>
              <a:t>he importance of phase</a:t>
            </a:r>
          </a:p>
          <a:p>
            <a:r>
              <a:rPr lang="en-US" dirty="0" smtClean="0"/>
              <a:t>Our perception of Fourier components</a:t>
            </a:r>
          </a:p>
          <a:p>
            <a:pPr lvl="1"/>
            <a:r>
              <a:rPr lang="en-US" dirty="0" smtClean="0"/>
              <a:t>Hybrid images</a:t>
            </a:r>
          </a:p>
          <a:p>
            <a:r>
              <a:rPr lang="en-US" b="1" dirty="0" smtClean="0"/>
              <a:t>Filtering tricks</a:t>
            </a:r>
          </a:p>
          <a:p>
            <a:pPr lvl="1"/>
            <a:r>
              <a:rPr lang="en-US" dirty="0" smtClean="0"/>
              <a:t>Blur</a:t>
            </a:r>
          </a:p>
          <a:p>
            <a:pPr lvl="1"/>
            <a:r>
              <a:rPr lang="en-US" dirty="0" smtClean="0"/>
              <a:t>Derivatives</a:t>
            </a:r>
          </a:p>
          <a:p>
            <a:pPr lvl="1"/>
            <a:r>
              <a:rPr lang="en-US" dirty="0" smtClean="0"/>
              <a:t>Orientation </a:t>
            </a:r>
          </a:p>
          <a:p>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51</a:t>
            </a:fld>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ln/>
        </p:spPr>
        <p:txBody>
          <a:bodyPr rIns="132080"/>
          <a:lstStyle/>
          <a:p>
            <a:r>
              <a:rPr lang="en-US" dirty="0"/>
              <a:t>A</a:t>
            </a:r>
            <a:r>
              <a:rPr lang="en-US" dirty="0" smtClean="0"/>
              <a:t> collection of </a:t>
            </a:r>
            <a:r>
              <a:rPr lang="en-US" dirty="0"/>
              <a:t>useful filters</a:t>
            </a:r>
          </a:p>
        </p:txBody>
      </p:sp>
      <p:sp>
        <p:nvSpPr>
          <p:cNvPr id="4" name="Content Placeholder 3"/>
          <p:cNvSpPr>
            <a:spLocks noGrp="1"/>
          </p:cNvSpPr>
          <p:nvPr>
            <p:ph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53</a:t>
            </a:fld>
            <a:endParaRPr lang="en-US"/>
          </a:p>
        </p:txBody>
      </p:sp>
      <p:pic>
        <p:nvPicPr>
          <p:cNvPr id="5" name="Picture 4"/>
          <p:cNvPicPr>
            <a:picLocks noChangeAspect="1"/>
          </p:cNvPicPr>
          <p:nvPr/>
        </p:nvPicPr>
        <p:blipFill>
          <a:blip r:embed="rId2">
            <a:lum contrast="12000"/>
          </a:blip>
          <a:stretch>
            <a:fillRect/>
          </a:stretch>
        </p:blipFill>
        <p:spPr>
          <a:xfrm>
            <a:off x="0" y="1244952"/>
            <a:ext cx="9144000" cy="3267523"/>
          </a:xfrm>
          <a:prstGeom prst="rect">
            <a:avLst/>
          </a:prstGeom>
        </p:spPr>
      </p:pic>
      <p:sp>
        <p:nvSpPr>
          <p:cNvPr id="6" name="TextBox 5"/>
          <p:cNvSpPr txBox="1"/>
          <p:nvPr/>
        </p:nvSpPr>
        <p:spPr>
          <a:xfrm>
            <a:off x="3287058" y="5901765"/>
            <a:ext cx="2176197" cy="461665"/>
          </a:xfrm>
          <a:prstGeom prst="rect">
            <a:avLst/>
          </a:prstGeom>
          <a:noFill/>
        </p:spPr>
        <p:txBody>
          <a:bodyPr wrap="none" rtlCol="0">
            <a:spAutoFit/>
          </a:bodyPr>
          <a:lstStyle/>
          <a:p>
            <a:r>
              <a:rPr lang="en-US" dirty="0" smtClean="0"/>
              <a:t>Low pass-filters</a:t>
            </a:r>
            <a:endParaRPr lang="en-US"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filter</a:t>
            </a:r>
            <a:endParaRPr lang="en-US" dirty="0"/>
          </a:p>
        </p:txBody>
      </p:sp>
      <p:pic>
        <p:nvPicPr>
          <p:cNvPr id="4" name="Picture 3"/>
          <p:cNvPicPr>
            <a:picLocks noChangeAspect="1"/>
          </p:cNvPicPr>
          <p:nvPr/>
        </p:nvPicPr>
        <p:blipFill>
          <a:blip r:embed="rId2"/>
          <a:stretch>
            <a:fillRect/>
          </a:stretch>
        </p:blipFill>
        <p:spPr>
          <a:xfrm>
            <a:off x="1477683" y="1614020"/>
            <a:ext cx="6248400" cy="850900"/>
          </a:xfrm>
          <a:prstGeom prst="rect">
            <a:avLst/>
          </a:prstGeom>
        </p:spPr>
      </p:pic>
      <p:grpSp>
        <p:nvGrpSpPr>
          <p:cNvPr id="24" name="Group 23"/>
          <p:cNvGrpSpPr/>
          <p:nvPr/>
        </p:nvGrpSpPr>
        <p:grpSpPr>
          <a:xfrm>
            <a:off x="2689412" y="2554944"/>
            <a:ext cx="3617142" cy="2076820"/>
            <a:chOff x="2525059" y="2540003"/>
            <a:chExt cx="3617142" cy="2076820"/>
          </a:xfrm>
        </p:grpSpPr>
        <p:pic>
          <p:nvPicPr>
            <p:cNvPr id="13" name="Picture 12"/>
            <p:cNvPicPr>
              <a:picLocks noChangeAspect="1"/>
            </p:cNvPicPr>
            <p:nvPr/>
          </p:nvPicPr>
          <p:blipFill>
            <a:blip r:embed="rId3"/>
            <a:srcRect l="4145"/>
            <a:stretch>
              <a:fillRect/>
            </a:stretch>
          </p:blipFill>
          <p:spPr>
            <a:xfrm>
              <a:off x="2525059" y="2918424"/>
              <a:ext cx="2644588" cy="1698399"/>
            </a:xfrm>
            <a:prstGeom prst="rect">
              <a:avLst/>
            </a:prstGeom>
          </p:spPr>
        </p:pic>
        <p:sp>
          <p:nvSpPr>
            <p:cNvPr id="14" name="TextBox 13"/>
            <p:cNvSpPr txBox="1"/>
            <p:nvPr/>
          </p:nvSpPr>
          <p:spPr>
            <a:xfrm>
              <a:off x="3316942" y="2540003"/>
              <a:ext cx="888284" cy="461665"/>
            </a:xfrm>
            <a:prstGeom prst="rect">
              <a:avLst/>
            </a:prstGeom>
            <a:noFill/>
          </p:spPr>
          <p:txBody>
            <a:bodyPr wrap="none" rtlCol="0">
              <a:spAutoFit/>
            </a:bodyPr>
            <a:lstStyle/>
            <a:p>
              <a:r>
                <a:rPr lang="en-US" dirty="0" smtClean="0"/>
                <a:t>2N+1</a:t>
              </a:r>
              <a:endParaRPr lang="en-US" dirty="0"/>
            </a:p>
          </p:txBody>
        </p:sp>
        <p:sp>
          <p:nvSpPr>
            <p:cNvPr id="15" name="TextBox 14"/>
            <p:cNvSpPr txBox="1"/>
            <p:nvPr/>
          </p:nvSpPr>
          <p:spPr>
            <a:xfrm>
              <a:off x="5202521" y="3469344"/>
              <a:ext cx="939680" cy="461665"/>
            </a:xfrm>
            <a:prstGeom prst="rect">
              <a:avLst/>
            </a:prstGeom>
            <a:noFill/>
          </p:spPr>
          <p:txBody>
            <a:bodyPr wrap="none" rtlCol="0">
              <a:spAutoFit/>
            </a:bodyPr>
            <a:lstStyle/>
            <a:p>
              <a:r>
                <a:rPr lang="en-US" dirty="0" smtClean="0"/>
                <a:t>2M+1</a:t>
              </a:r>
              <a:endParaRPr lang="en-US" dirty="0"/>
            </a:p>
          </p:txBody>
        </p:sp>
        <p:sp>
          <p:nvSpPr>
            <p:cNvPr id="16" name="TextBox 15"/>
            <p:cNvSpPr txBox="1"/>
            <p:nvPr/>
          </p:nvSpPr>
          <p:spPr>
            <a:xfrm>
              <a:off x="2719295" y="3018118"/>
              <a:ext cx="2185214" cy="1200328"/>
            </a:xfrm>
            <a:prstGeom prst="rect">
              <a:avLst/>
            </a:prstGeom>
            <a:noFill/>
          </p:spPr>
          <p:txBody>
            <a:bodyPr wrap="none" rtlCol="0">
              <a:spAutoFit/>
            </a:bodyPr>
            <a:lstStyle/>
            <a:p>
              <a:pPr marL="457200" indent="-457200"/>
              <a:r>
                <a:rPr lang="en-US" dirty="0" smtClean="0"/>
                <a:t>1  1  1  1  1 … 1</a:t>
              </a:r>
            </a:p>
            <a:p>
              <a:pPr marL="457200" indent="-457200"/>
              <a:r>
                <a:rPr lang="en-US" dirty="0" smtClean="0"/>
                <a:t>1  1  1  1  1      1</a:t>
              </a:r>
            </a:p>
            <a:p>
              <a:pPr marL="457200" indent="-457200"/>
              <a:endParaRPr lang="en-US" dirty="0"/>
            </a:p>
          </p:txBody>
        </p:sp>
        <p:sp>
          <p:nvSpPr>
            <p:cNvPr id="17" name="Rectangle 16"/>
            <p:cNvSpPr/>
            <p:nvPr/>
          </p:nvSpPr>
          <p:spPr>
            <a:xfrm>
              <a:off x="2747276" y="4004991"/>
              <a:ext cx="2185214" cy="461665"/>
            </a:xfrm>
            <a:prstGeom prst="rect">
              <a:avLst/>
            </a:prstGeom>
          </p:spPr>
          <p:txBody>
            <a:bodyPr wrap="none">
              <a:spAutoFit/>
            </a:bodyPr>
            <a:lstStyle/>
            <a:p>
              <a:pPr marL="457200" indent="-457200"/>
              <a:r>
                <a:rPr lang="en-US" dirty="0" smtClean="0"/>
                <a:t>1  1  1  1  1      1</a:t>
              </a:r>
            </a:p>
          </p:txBody>
        </p:sp>
        <p:sp>
          <p:nvSpPr>
            <p:cNvPr id="18" name="TextBox 17"/>
            <p:cNvSpPr txBox="1"/>
            <p:nvPr/>
          </p:nvSpPr>
          <p:spPr>
            <a:xfrm rot="5400000">
              <a:off x="2764116" y="3690471"/>
              <a:ext cx="492443" cy="461665"/>
            </a:xfrm>
            <a:prstGeom prst="rect">
              <a:avLst/>
            </a:prstGeom>
            <a:noFill/>
          </p:spPr>
          <p:txBody>
            <a:bodyPr wrap="none" rtlCol="0">
              <a:spAutoFit/>
            </a:bodyPr>
            <a:lstStyle/>
            <a:p>
              <a:r>
                <a:rPr lang="en-US" dirty="0" smtClean="0"/>
                <a:t>…</a:t>
              </a:r>
              <a:endParaRPr lang="en-US" dirty="0"/>
            </a:p>
          </p:txBody>
        </p:sp>
        <p:sp>
          <p:nvSpPr>
            <p:cNvPr id="19" name="TextBox 18"/>
            <p:cNvSpPr txBox="1"/>
            <p:nvPr/>
          </p:nvSpPr>
          <p:spPr>
            <a:xfrm rot="5400000">
              <a:off x="3065926" y="3693461"/>
              <a:ext cx="492443" cy="461665"/>
            </a:xfrm>
            <a:prstGeom prst="rect">
              <a:avLst/>
            </a:prstGeom>
            <a:noFill/>
          </p:spPr>
          <p:txBody>
            <a:bodyPr wrap="none" rtlCol="0">
              <a:spAutoFit/>
            </a:bodyPr>
            <a:lstStyle/>
            <a:p>
              <a:r>
                <a:rPr lang="en-US" dirty="0" smtClean="0"/>
                <a:t>…</a:t>
              </a:r>
              <a:endParaRPr lang="en-US" dirty="0"/>
            </a:p>
          </p:txBody>
        </p:sp>
        <p:sp>
          <p:nvSpPr>
            <p:cNvPr id="20" name="TextBox 19"/>
            <p:cNvSpPr txBox="1"/>
            <p:nvPr/>
          </p:nvSpPr>
          <p:spPr>
            <a:xfrm rot="5400000">
              <a:off x="3364746" y="3693461"/>
              <a:ext cx="492443" cy="461665"/>
            </a:xfrm>
            <a:prstGeom prst="rect">
              <a:avLst/>
            </a:prstGeom>
            <a:noFill/>
          </p:spPr>
          <p:txBody>
            <a:bodyPr wrap="none" rtlCol="0">
              <a:spAutoFit/>
            </a:bodyPr>
            <a:lstStyle/>
            <a:p>
              <a:r>
                <a:rPr lang="en-US" dirty="0" smtClean="0"/>
                <a:t>…</a:t>
              </a:r>
              <a:endParaRPr lang="en-US" dirty="0"/>
            </a:p>
          </p:txBody>
        </p:sp>
        <p:sp>
          <p:nvSpPr>
            <p:cNvPr id="21" name="TextBox 20"/>
            <p:cNvSpPr txBox="1"/>
            <p:nvPr/>
          </p:nvSpPr>
          <p:spPr>
            <a:xfrm rot="5400000">
              <a:off x="3663566" y="3693461"/>
              <a:ext cx="492443" cy="461665"/>
            </a:xfrm>
            <a:prstGeom prst="rect">
              <a:avLst/>
            </a:prstGeom>
            <a:noFill/>
          </p:spPr>
          <p:txBody>
            <a:bodyPr wrap="none" rtlCol="0">
              <a:spAutoFit/>
            </a:bodyPr>
            <a:lstStyle/>
            <a:p>
              <a:r>
                <a:rPr lang="en-US" dirty="0" smtClean="0"/>
                <a:t>…</a:t>
              </a:r>
              <a:endParaRPr lang="en-US" dirty="0"/>
            </a:p>
          </p:txBody>
        </p:sp>
        <p:sp>
          <p:nvSpPr>
            <p:cNvPr id="22" name="TextBox 21"/>
            <p:cNvSpPr txBox="1"/>
            <p:nvPr/>
          </p:nvSpPr>
          <p:spPr>
            <a:xfrm rot="5400000">
              <a:off x="3977327" y="3693461"/>
              <a:ext cx="492443" cy="461665"/>
            </a:xfrm>
            <a:prstGeom prst="rect">
              <a:avLst/>
            </a:prstGeom>
            <a:noFill/>
          </p:spPr>
          <p:txBody>
            <a:bodyPr wrap="none" rtlCol="0">
              <a:spAutoFit/>
            </a:bodyPr>
            <a:lstStyle/>
            <a:p>
              <a:r>
                <a:rPr lang="en-US" dirty="0" smtClean="0"/>
                <a:t>…</a:t>
              </a:r>
              <a:endParaRPr lang="en-US" dirty="0"/>
            </a:p>
          </p:txBody>
        </p:sp>
        <p:sp>
          <p:nvSpPr>
            <p:cNvPr id="23" name="TextBox 22"/>
            <p:cNvSpPr txBox="1"/>
            <p:nvPr/>
          </p:nvSpPr>
          <p:spPr>
            <a:xfrm rot="5400000">
              <a:off x="4589908" y="3708402"/>
              <a:ext cx="492443" cy="461665"/>
            </a:xfrm>
            <a:prstGeom prst="rect">
              <a:avLst/>
            </a:prstGeom>
            <a:noFill/>
          </p:spPr>
          <p:txBody>
            <a:bodyPr wrap="none" rtlCol="0">
              <a:spAutoFit/>
            </a:bodyPr>
            <a:lstStyle/>
            <a:p>
              <a:r>
                <a:rPr lang="en-US" dirty="0" smtClean="0"/>
                <a:t>…</a:t>
              </a:r>
              <a:endParaRPr lang="en-US" dirty="0"/>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filter</a:t>
            </a:r>
            <a:endParaRPr lang="en-US" dirty="0"/>
          </a:p>
        </p:txBody>
      </p:sp>
      <p:pic>
        <p:nvPicPr>
          <p:cNvPr id="4" name="Picture 3"/>
          <p:cNvPicPr>
            <a:picLocks noChangeAspect="1"/>
          </p:cNvPicPr>
          <p:nvPr/>
        </p:nvPicPr>
        <p:blipFill>
          <a:blip r:embed="rId2"/>
          <a:stretch>
            <a:fillRect/>
          </a:stretch>
        </p:blipFill>
        <p:spPr>
          <a:xfrm>
            <a:off x="281291" y="2192062"/>
            <a:ext cx="3096638" cy="3113287"/>
          </a:xfrm>
          <a:prstGeom prst="rect">
            <a:avLst/>
          </a:prstGeom>
        </p:spPr>
      </p:pic>
      <p:pic>
        <p:nvPicPr>
          <p:cNvPr id="5" name="Picture 4"/>
          <p:cNvPicPr>
            <a:picLocks noChangeAspect="1"/>
          </p:cNvPicPr>
          <p:nvPr/>
        </p:nvPicPr>
        <p:blipFill>
          <a:blip r:embed="rId3"/>
          <a:stretch>
            <a:fillRect/>
          </a:stretch>
        </p:blipFill>
        <p:spPr>
          <a:xfrm>
            <a:off x="3810154" y="3052895"/>
            <a:ext cx="1193800" cy="1181100"/>
          </a:xfrm>
          <a:prstGeom prst="rect">
            <a:avLst/>
          </a:prstGeom>
        </p:spPr>
      </p:pic>
      <p:pic>
        <p:nvPicPr>
          <p:cNvPr id="6" name="Picture 5"/>
          <p:cNvPicPr>
            <a:picLocks noChangeAspect="1"/>
          </p:cNvPicPr>
          <p:nvPr/>
        </p:nvPicPr>
        <p:blipFill>
          <a:blip r:embed="rId4"/>
          <a:stretch>
            <a:fillRect/>
          </a:stretch>
        </p:blipFill>
        <p:spPr>
          <a:xfrm>
            <a:off x="5604830" y="2099441"/>
            <a:ext cx="3129935" cy="3096638"/>
          </a:xfrm>
          <a:prstGeom prst="rect">
            <a:avLst/>
          </a:prstGeom>
        </p:spPr>
      </p:pic>
      <p:sp>
        <p:nvSpPr>
          <p:cNvPr id="7" name="TextBox 6"/>
          <p:cNvSpPr txBox="1"/>
          <p:nvPr/>
        </p:nvSpPr>
        <p:spPr>
          <a:xfrm>
            <a:off x="5129712" y="3381588"/>
            <a:ext cx="364202" cy="461665"/>
          </a:xfrm>
          <a:prstGeom prst="rect">
            <a:avLst/>
          </a:prstGeom>
          <a:noFill/>
        </p:spPr>
        <p:txBody>
          <a:bodyPr wrap="none" rtlCol="0">
            <a:spAutoFit/>
          </a:bodyPr>
          <a:lstStyle/>
          <a:p>
            <a:r>
              <a:rPr lang="en-US" dirty="0" smtClean="0"/>
              <a:t>=</a:t>
            </a:r>
            <a:endParaRPr lang="en-US" dirty="0"/>
          </a:p>
        </p:txBody>
      </p:sp>
      <p:sp>
        <p:nvSpPr>
          <p:cNvPr id="8" name="Oval 7"/>
          <p:cNvSpPr/>
          <p:nvPr/>
        </p:nvSpPr>
        <p:spPr>
          <a:xfrm>
            <a:off x="3503094" y="3536899"/>
            <a:ext cx="197931" cy="19793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filter</a:t>
            </a:r>
            <a:endParaRPr lang="en-US" dirty="0"/>
          </a:p>
        </p:txBody>
      </p:sp>
      <p:sp>
        <p:nvSpPr>
          <p:cNvPr id="5" name="Rectangle 4"/>
          <p:cNvSpPr/>
          <p:nvPr/>
        </p:nvSpPr>
        <p:spPr>
          <a:xfrm>
            <a:off x="313764" y="1274954"/>
            <a:ext cx="8546353" cy="830997"/>
          </a:xfrm>
          <a:prstGeom prst="rect">
            <a:avLst/>
          </a:prstGeom>
        </p:spPr>
        <p:txBody>
          <a:bodyPr wrap="square">
            <a:spAutoFit/>
          </a:bodyPr>
          <a:lstStyle/>
          <a:p>
            <a:r>
              <a:rPr lang="en-US" dirty="0" smtClean="0">
                <a:latin typeface=""/>
              </a:rPr>
              <a:t>The box filter is separable as a 2-d box can be written as the convolution of two 1D kernels</a:t>
            </a:r>
            <a:endParaRPr lang="en-US" dirty="0"/>
          </a:p>
        </p:txBody>
      </p:sp>
      <p:pic>
        <p:nvPicPr>
          <p:cNvPr id="7" name="Picture 6"/>
          <p:cNvPicPr>
            <a:picLocks noChangeAspect="1"/>
          </p:cNvPicPr>
          <p:nvPr/>
        </p:nvPicPr>
        <p:blipFill>
          <a:blip r:embed="rId2"/>
          <a:stretch>
            <a:fillRect/>
          </a:stretch>
        </p:blipFill>
        <p:spPr>
          <a:xfrm>
            <a:off x="2394697" y="2421592"/>
            <a:ext cx="3517900" cy="520700"/>
          </a:xfrm>
          <a:prstGeom prst="rect">
            <a:avLst/>
          </a:prstGeom>
        </p:spPr>
      </p:pic>
      <p:sp>
        <p:nvSpPr>
          <p:cNvPr id="25" name="TextBox 24"/>
          <p:cNvSpPr txBox="1"/>
          <p:nvPr/>
        </p:nvSpPr>
        <p:spPr>
          <a:xfrm>
            <a:off x="2779059" y="3585881"/>
            <a:ext cx="338554" cy="1200328"/>
          </a:xfrm>
          <a:prstGeom prst="rect">
            <a:avLst/>
          </a:prstGeom>
          <a:noFill/>
        </p:spPr>
        <p:txBody>
          <a:bodyPr wrap="none" rtlCol="0">
            <a:spAutoFit/>
          </a:bodyPr>
          <a:lstStyle/>
          <a:p>
            <a:r>
              <a:rPr lang="en-US" dirty="0" smtClean="0"/>
              <a:t>1</a:t>
            </a:r>
          </a:p>
          <a:p>
            <a:r>
              <a:rPr lang="en-US" dirty="0" smtClean="0"/>
              <a:t>1</a:t>
            </a:r>
          </a:p>
          <a:p>
            <a:r>
              <a:rPr lang="en-US" dirty="0" smtClean="0"/>
              <a:t>1</a:t>
            </a:r>
            <a:endParaRPr lang="en-US" dirty="0"/>
          </a:p>
        </p:txBody>
      </p:sp>
      <p:sp>
        <p:nvSpPr>
          <p:cNvPr id="26" name="Oval 25"/>
          <p:cNvSpPr/>
          <p:nvPr/>
        </p:nvSpPr>
        <p:spPr>
          <a:xfrm>
            <a:off x="3264035" y="4089722"/>
            <a:ext cx="197931" cy="19793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570941" y="3929529"/>
            <a:ext cx="646331" cy="461665"/>
          </a:xfrm>
          <a:prstGeom prst="rect">
            <a:avLst/>
          </a:prstGeom>
          <a:noFill/>
        </p:spPr>
        <p:txBody>
          <a:bodyPr wrap="none" rtlCol="0">
            <a:spAutoFit/>
          </a:bodyPr>
          <a:lstStyle/>
          <a:p>
            <a:r>
              <a:rPr lang="en-US" dirty="0" smtClean="0"/>
              <a:t>1  1</a:t>
            </a:r>
            <a:endParaRPr lang="en-US" dirty="0"/>
          </a:p>
        </p:txBody>
      </p:sp>
      <p:sp>
        <p:nvSpPr>
          <p:cNvPr id="28" name="TextBox 27"/>
          <p:cNvSpPr txBox="1"/>
          <p:nvPr/>
        </p:nvSpPr>
        <p:spPr>
          <a:xfrm>
            <a:off x="4288119" y="3959411"/>
            <a:ext cx="364202" cy="461665"/>
          </a:xfrm>
          <a:prstGeom prst="rect">
            <a:avLst/>
          </a:prstGeom>
          <a:noFill/>
        </p:spPr>
        <p:txBody>
          <a:bodyPr wrap="none" rtlCol="0">
            <a:spAutoFit/>
          </a:bodyPr>
          <a:lstStyle/>
          <a:p>
            <a:r>
              <a:rPr lang="en-US" dirty="0" smtClean="0"/>
              <a:t>=</a:t>
            </a:r>
            <a:endParaRPr lang="en-US" dirty="0"/>
          </a:p>
        </p:txBody>
      </p:sp>
      <p:sp>
        <p:nvSpPr>
          <p:cNvPr id="29" name="TextBox 28"/>
          <p:cNvSpPr txBox="1"/>
          <p:nvPr/>
        </p:nvSpPr>
        <p:spPr>
          <a:xfrm>
            <a:off x="4736353" y="3600821"/>
            <a:ext cx="646331" cy="1200328"/>
          </a:xfrm>
          <a:prstGeom prst="rect">
            <a:avLst/>
          </a:prstGeom>
          <a:noFill/>
        </p:spPr>
        <p:txBody>
          <a:bodyPr wrap="none" rtlCol="0">
            <a:spAutoFit/>
          </a:bodyPr>
          <a:lstStyle/>
          <a:p>
            <a:r>
              <a:rPr lang="en-US" dirty="0" smtClean="0"/>
              <a:t>1  1</a:t>
            </a:r>
            <a:br>
              <a:rPr lang="en-US" dirty="0" smtClean="0"/>
            </a:br>
            <a:r>
              <a:rPr lang="en-US" dirty="0" smtClean="0"/>
              <a:t>1  1</a:t>
            </a:r>
            <a:br>
              <a:rPr lang="en-US" dirty="0" smtClean="0"/>
            </a:br>
            <a:r>
              <a:rPr lang="en-US" dirty="0" smtClean="0"/>
              <a:t>1  1</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filter</a:t>
            </a:r>
            <a:endParaRPr lang="en-US" dirty="0"/>
          </a:p>
        </p:txBody>
      </p:sp>
      <p:sp>
        <p:nvSpPr>
          <p:cNvPr id="5" name="Rectangle 4"/>
          <p:cNvSpPr/>
          <p:nvPr/>
        </p:nvSpPr>
        <p:spPr>
          <a:xfrm>
            <a:off x="358587" y="1723190"/>
            <a:ext cx="8546353" cy="461665"/>
          </a:xfrm>
          <a:prstGeom prst="rect">
            <a:avLst/>
          </a:prstGeom>
        </p:spPr>
        <p:txBody>
          <a:bodyPr wrap="square">
            <a:spAutoFit/>
          </a:bodyPr>
          <a:lstStyle/>
          <a:p>
            <a:r>
              <a:rPr lang="en-US" dirty="0" smtClean="0">
                <a:latin typeface=""/>
              </a:rPr>
              <a:t>But if you convolve two boxes along the same dimension:</a:t>
            </a:r>
            <a:endParaRPr lang="en-US" dirty="0"/>
          </a:p>
        </p:txBody>
      </p:sp>
      <p:sp>
        <p:nvSpPr>
          <p:cNvPr id="26" name="Oval 25"/>
          <p:cNvSpPr/>
          <p:nvPr/>
        </p:nvSpPr>
        <p:spPr>
          <a:xfrm>
            <a:off x="3219211" y="2789845"/>
            <a:ext cx="197931" cy="19793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541058" y="2629653"/>
            <a:ext cx="954107" cy="461665"/>
          </a:xfrm>
          <a:prstGeom prst="rect">
            <a:avLst/>
          </a:prstGeom>
          <a:noFill/>
        </p:spPr>
        <p:txBody>
          <a:bodyPr wrap="none" rtlCol="0">
            <a:spAutoFit/>
          </a:bodyPr>
          <a:lstStyle/>
          <a:p>
            <a:r>
              <a:rPr lang="en-US" dirty="0" smtClean="0"/>
              <a:t>1  1  1</a:t>
            </a:r>
            <a:endParaRPr lang="en-US" dirty="0"/>
          </a:p>
        </p:txBody>
      </p:sp>
      <p:sp>
        <p:nvSpPr>
          <p:cNvPr id="10" name="TextBox 9"/>
          <p:cNvSpPr txBox="1"/>
          <p:nvPr/>
        </p:nvSpPr>
        <p:spPr>
          <a:xfrm>
            <a:off x="2139576" y="2647581"/>
            <a:ext cx="954107" cy="461665"/>
          </a:xfrm>
          <a:prstGeom prst="rect">
            <a:avLst/>
          </a:prstGeom>
          <a:noFill/>
        </p:spPr>
        <p:txBody>
          <a:bodyPr wrap="none" rtlCol="0">
            <a:spAutoFit/>
          </a:bodyPr>
          <a:lstStyle/>
          <a:p>
            <a:r>
              <a:rPr lang="en-US" dirty="0" smtClean="0"/>
              <a:t>1  1  1</a:t>
            </a:r>
            <a:endParaRPr lang="en-US" dirty="0"/>
          </a:p>
        </p:txBody>
      </p:sp>
      <p:sp>
        <p:nvSpPr>
          <p:cNvPr id="11" name="TextBox 10"/>
          <p:cNvSpPr txBox="1"/>
          <p:nvPr/>
        </p:nvSpPr>
        <p:spPr>
          <a:xfrm>
            <a:off x="4482353" y="2629652"/>
            <a:ext cx="364202" cy="461665"/>
          </a:xfrm>
          <a:prstGeom prst="rect">
            <a:avLst/>
          </a:prstGeom>
          <a:noFill/>
        </p:spPr>
        <p:txBody>
          <a:bodyPr wrap="none" rtlCol="0">
            <a:spAutoFit/>
          </a:bodyPr>
          <a:lstStyle/>
          <a:p>
            <a:r>
              <a:rPr lang="en-US" dirty="0" smtClean="0"/>
              <a:t>=</a:t>
            </a:r>
            <a:endParaRPr lang="en-US" dirty="0"/>
          </a:p>
        </p:txBody>
      </p:sp>
      <p:sp>
        <p:nvSpPr>
          <p:cNvPr id="12" name="TextBox 11"/>
          <p:cNvSpPr txBox="1"/>
          <p:nvPr/>
        </p:nvSpPr>
        <p:spPr>
          <a:xfrm>
            <a:off x="4885764" y="2644594"/>
            <a:ext cx="1569660" cy="461665"/>
          </a:xfrm>
          <a:prstGeom prst="rect">
            <a:avLst/>
          </a:prstGeom>
          <a:noFill/>
        </p:spPr>
        <p:txBody>
          <a:bodyPr wrap="none" rtlCol="0">
            <a:spAutoFit/>
          </a:bodyPr>
          <a:lstStyle/>
          <a:p>
            <a:r>
              <a:rPr lang="en-US" dirty="0" smtClean="0"/>
              <a:t>1  2  3  2  1</a:t>
            </a:r>
            <a:endParaRPr lang="en-US" dirty="0"/>
          </a:p>
        </p:txBody>
      </p:sp>
      <p:grpSp>
        <p:nvGrpSpPr>
          <p:cNvPr id="47" name="Group 46"/>
          <p:cNvGrpSpPr/>
          <p:nvPr/>
        </p:nvGrpSpPr>
        <p:grpSpPr>
          <a:xfrm>
            <a:off x="283886" y="4392707"/>
            <a:ext cx="2704352" cy="803835"/>
            <a:chOff x="552824" y="4392707"/>
            <a:chExt cx="3287058" cy="803835"/>
          </a:xfrm>
        </p:grpSpPr>
        <p:cxnSp>
          <p:nvCxnSpPr>
            <p:cNvPr id="23" name="Straight Arrow Connector 22"/>
            <p:cNvCxnSpPr/>
            <p:nvPr/>
          </p:nvCxnSpPr>
          <p:spPr>
            <a:xfrm>
              <a:off x="552824" y="5094941"/>
              <a:ext cx="3287058"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1703294" y="4392707"/>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020045" y="4395697"/>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321855" y="4398687"/>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617685" y="502321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934436" y="502620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236246" y="502919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12814" y="502620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129565" y="502919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431375" y="503218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a:stCxn id="13" idx="4"/>
            </p:cNvCxnSpPr>
            <p:nvPr/>
          </p:nvCxnSpPr>
          <p:spPr>
            <a:xfrm rot="5400000">
              <a:off x="1520266" y="4814795"/>
              <a:ext cx="522940" cy="747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1837017" y="4817785"/>
              <a:ext cx="522940" cy="747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2138827" y="4835716"/>
              <a:ext cx="522940" cy="747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3245227" y="4395695"/>
            <a:ext cx="2704352" cy="803835"/>
            <a:chOff x="552824" y="4392707"/>
            <a:chExt cx="3287058" cy="803835"/>
          </a:xfrm>
        </p:grpSpPr>
        <p:cxnSp>
          <p:nvCxnSpPr>
            <p:cNvPr id="50" name="Straight Arrow Connector 49"/>
            <p:cNvCxnSpPr/>
            <p:nvPr/>
          </p:nvCxnSpPr>
          <p:spPr>
            <a:xfrm>
              <a:off x="552824" y="5094941"/>
              <a:ext cx="3287058"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1703294" y="4392707"/>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2020045" y="4395697"/>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2321855" y="4398687"/>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617685" y="502321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2934436" y="502620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236246" y="502919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812814" y="502620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129565" y="502919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431375" y="5032189"/>
              <a:ext cx="164353"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a:stCxn id="51" idx="4"/>
            </p:cNvCxnSpPr>
            <p:nvPr/>
          </p:nvCxnSpPr>
          <p:spPr>
            <a:xfrm rot="5400000">
              <a:off x="1520266" y="4814795"/>
              <a:ext cx="522940" cy="747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1837017" y="4817785"/>
              <a:ext cx="522940" cy="747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2138827" y="4835716"/>
              <a:ext cx="522940" cy="747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7" name="Oval 76"/>
          <p:cNvSpPr/>
          <p:nvPr/>
        </p:nvSpPr>
        <p:spPr>
          <a:xfrm>
            <a:off x="2983141" y="4615655"/>
            <a:ext cx="197931" cy="19793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5859930" y="4470399"/>
            <a:ext cx="364202" cy="461665"/>
          </a:xfrm>
          <a:prstGeom prst="rect">
            <a:avLst/>
          </a:prstGeom>
          <a:noFill/>
        </p:spPr>
        <p:txBody>
          <a:bodyPr wrap="none" rtlCol="0">
            <a:spAutoFit/>
          </a:bodyPr>
          <a:lstStyle/>
          <a:p>
            <a:r>
              <a:rPr lang="en-US" dirty="0" smtClean="0"/>
              <a:t>=</a:t>
            </a:r>
            <a:endParaRPr lang="en-US" dirty="0"/>
          </a:p>
        </p:txBody>
      </p:sp>
      <p:grpSp>
        <p:nvGrpSpPr>
          <p:cNvPr id="84" name="Group 83"/>
          <p:cNvGrpSpPr/>
          <p:nvPr/>
        </p:nvGrpSpPr>
        <p:grpSpPr>
          <a:xfrm>
            <a:off x="6170710" y="3233288"/>
            <a:ext cx="2704352" cy="1963253"/>
            <a:chOff x="6170710" y="3233288"/>
            <a:chExt cx="2704352" cy="1963253"/>
          </a:xfrm>
        </p:grpSpPr>
        <p:cxnSp>
          <p:nvCxnSpPr>
            <p:cNvPr id="64" name="Straight Arrow Connector 63"/>
            <p:cNvCxnSpPr/>
            <p:nvPr/>
          </p:nvCxnSpPr>
          <p:spPr>
            <a:xfrm>
              <a:off x="6170710" y="5097930"/>
              <a:ext cx="2704352"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7117233" y="3798056"/>
              <a:ext cx="135218"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377833" y="3233288"/>
              <a:ext cx="135218"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626140" y="3789095"/>
              <a:ext cx="135218"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869527" y="4413627"/>
              <a:ext cx="135218"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8130127" y="5029198"/>
              <a:ext cx="135218"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8378434" y="5032188"/>
              <a:ext cx="135218"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6384611" y="5029198"/>
              <a:ext cx="135218"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6645211" y="5032188"/>
              <a:ext cx="135218"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6893518" y="4407656"/>
              <a:ext cx="135218" cy="164353"/>
            </a:xfrm>
            <a:prstGeom prst="ellips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Connector 73"/>
            <p:cNvCxnSpPr>
              <a:stCxn id="65" idx="4"/>
            </p:cNvCxnSpPr>
            <p:nvPr/>
          </p:nvCxnSpPr>
          <p:spPr>
            <a:xfrm rot="16200000" flipH="1">
              <a:off x="6626045" y="4521205"/>
              <a:ext cx="1117594" cy="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6" idx="4"/>
            </p:cNvCxnSpPr>
            <p:nvPr/>
          </p:nvCxnSpPr>
          <p:spPr>
            <a:xfrm rot="5400000">
              <a:off x="6598200" y="4238737"/>
              <a:ext cx="1688339" cy="614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7" idx="4"/>
            </p:cNvCxnSpPr>
            <p:nvPr/>
          </p:nvCxnSpPr>
          <p:spPr>
            <a:xfrm rot="5400000">
              <a:off x="7115445" y="4525606"/>
              <a:ext cx="1150463" cy="614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400000">
              <a:off x="7671252" y="4842357"/>
              <a:ext cx="522940" cy="614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6703077" y="4845347"/>
              <a:ext cx="522940" cy="614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5" name="TextBox 84"/>
          <p:cNvSpPr txBox="1"/>
          <p:nvPr/>
        </p:nvSpPr>
        <p:spPr>
          <a:xfrm>
            <a:off x="956235" y="5707529"/>
            <a:ext cx="7441761" cy="830997"/>
          </a:xfrm>
          <a:prstGeom prst="rect">
            <a:avLst/>
          </a:prstGeom>
          <a:noFill/>
        </p:spPr>
        <p:txBody>
          <a:bodyPr wrap="none" rtlCol="0">
            <a:spAutoFit/>
          </a:bodyPr>
          <a:lstStyle/>
          <a:p>
            <a:r>
              <a:rPr lang="en-US" dirty="0" smtClean="0"/>
              <a:t>The convolution of two box filters is not another box filter.</a:t>
            </a:r>
          </a:p>
          <a:p>
            <a:r>
              <a:rPr lang="en-US" dirty="0" smtClean="0"/>
              <a:t>It is a triangular filter.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5" grpId="0"/>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filter</a:t>
            </a:r>
            <a:endParaRPr lang="en-US" dirty="0"/>
          </a:p>
        </p:txBody>
      </p:sp>
      <p:pic>
        <p:nvPicPr>
          <p:cNvPr id="4" name="Picture 3"/>
          <p:cNvPicPr>
            <a:picLocks noChangeAspect="1"/>
          </p:cNvPicPr>
          <p:nvPr/>
        </p:nvPicPr>
        <p:blipFill>
          <a:blip r:embed="rId2"/>
          <a:srcRect l="1531"/>
          <a:stretch>
            <a:fillRect/>
          </a:stretch>
        </p:blipFill>
        <p:spPr>
          <a:xfrm>
            <a:off x="358588" y="1579473"/>
            <a:ext cx="3049223" cy="3113287"/>
          </a:xfrm>
          <a:prstGeom prst="rect">
            <a:avLst/>
          </a:prstGeom>
        </p:spPr>
      </p:pic>
      <p:pic>
        <p:nvPicPr>
          <p:cNvPr id="5" name="Picture 4"/>
          <p:cNvPicPr>
            <a:picLocks noChangeAspect="1"/>
          </p:cNvPicPr>
          <p:nvPr/>
        </p:nvPicPr>
        <p:blipFill>
          <a:blip r:embed="rId3"/>
          <a:stretch>
            <a:fillRect/>
          </a:stretch>
        </p:blipFill>
        <p:spPr>
          <a:xfrm>
            <a:off x="3840036" y="2440306"/>
            <a:ext cx="1193800" cy="1181100"/>
          </a:xfrm>
          <a:prstGeom prst="rect">
            <a:avLst/>
          </a:prstGeom>
        </p:spPr>
      </p:pic>
      <p:pic>
        <p:nvPicPr>
          <p:cNvPr id="6" name="Picture 5"/>
          <p:cNvPicPr>
            <a:picLocks noChangeAspect="1"/>
          </p:cNvPicPr>
          <p:nvPr/>
        </p:nvPicPr>
        <p:blipFill>
          <a:blip r:embed="rId4"/>
          <a:srcRect l="1372"/>
          <a:stretch>
            <a:fillRect/>
          </a:stretch>
        </p:blipFill>
        <p:spPr>
          <a:xfrm>
            <a:off x="5677647" y="1486852"/>
            <a:ext cx="3087000" cy="3096638"/>
          </a:xfrm>
          <a:prstGeom prst="rect">
            <a:avLst/>
          </a:prstGeom>
        </p:spPr>
      </p:pic>
      <p:sp>
        <p:nvSpPr>
          <p:cNvPr id="7" name="TextBox 6"/>
          <p:cNvSpPr txBox="1"/>
          <p:nvPr/>
        </p:nvSpPr>
        <p:spPr>
          <a:xfrm>
            <a:off x="5159594" y="2768999"/>
            <a:ext cx="364202" cy="461665"/>
          </a:xfrm>
          <a:prstGeom prst="rect">
            <a:avLst/>
          </a:prstGeom>
          <a:noFill/>
        </p:spPr>
        <p:txBody>
          <a:bodyPr wrap="none" rtlCol="0">
            <a:spAutoFit/>
          </a:bodyPr>
          <a:lstStyle/>
          <a:p>
            <a:r>
              <a:rPr lang="en-US" dirty="0" smtClean="0"/>
              <a:t>=</a:t>
            </a:r>
            <a:endParaRPr lang="en-US" dirty="0"/>
          </a:p>
        </p:txBody>
      </p:sp>
      <p:sp>
        <p:nvSpPr>
          <p:cNvPr id="8" name="Oval 7"/>
          <p:cNvSpPr/>
          <p:nvPr/>
        </p:nvSpPr>
        <p:spPr>
          <a:xfrm>
            <a:off x="3532976" y="2924310"/>
            <a:ext cx="197931" cy="19793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54000" y="5214471"/>
            <a:ext cx="8404865" cy="461665"/>
          </a:xfrm>
          <a:prstGeom prst="rect">
            <a:avLst/>
          </a:prstGeom>
          <a:noFill/>
        </p:spPr>
        <p:txBody>
          <a:bodyPr wrap="none" rtlCol="0">
            <a:spAutoFit/>
          </a:bodyPr>
          <a:lstStyle/>
          <a:p>
            <a:r>
              <a:rPr lang="en-US" dirty="0" smtClean="0"/>
              <a:t>It produces a blurry version of the input. But it is not a perfect blur.</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filter</a:t>
            </a:r>
            <a:endParaRPr lang="en-US" dirty="0"/>
          </a:p>
        </p:txBody>
      </p:sp>
      <p:pic>
        <p:nvPicPr>
          <p:cNvPr id="4" name="Picture 3"/>
          <p:cNvPicPr>
            <a:picLocks noChangeAspect="1"/>
          </p:cNvPicPr>
          <p:nvPr/>
        </p:nvPicPr>
        <p:blipFill>
          <a:blip r:embed="rId2"/>
          <a:stretch>
            <a:fillRect/>
          </a:stretch>
        </p:blipFill>
        <p:spPr>
          <a:xfrm>
            <a:off x="1123950" y="1687232"/>
            <a:ext cx="6896100" cy="1511300"/>
          </a:xfrm>
          <a:prstGeom prst="rect">
            <a:avLst/>
          </a:prstGeom>
        </p:spPr>
      </p:pic>
      <p:sp>
        <p:nvSpPr>
          <p:cNvPr id="7" name="TextBox 6"/>
          <p:cNvSpPr txBox="1"/>
          <p:nvPr/>
        </p:nvSpPr>
        <p:spPr>
          <a:xfrm>
            <a:off x="779931" y="1377577"/>
            <a:ext cx="3407303" cy="461665"/>
          </a:xfrm>
          <a:prstGeom prst="rect">
            <a:avLst/>
          </a:prstGeom>
          <a:noFill/>
        </p:spPr>
        <p:txBody>
          <a:bodyPr wrap="none" rtlCol="0">
            <a:spAutoFit/>
          </a:bodyPr>
          <a:lstStyle/>
          <a:p>
            <a:r>
              <a:rPr lang="en-US" dirty="0" smtClean="0"/>
              <a:t>In the continuous domain:</a:t>
            </a:r>
            <a:endParaRPr lang="en-US" dirty="0"/>
          </a:p>
        </p:txBody>
      </p:sp>
      <p:pic>
        <p:nvPicPr>
          <p:cNvPr id="6" name="Picture 5"/>
          <p:cNvPicPr>
            <a:picLocks noChangeAspect="1"/>
          </p:cNvPicPr>
          <p:nvPr/>
        </p:nvPicPr>
        <p:blipFill>
          <a:blip r:embed="rId3"/>
          <a:stretch>
            <a:fillRect/>
          </a:stretch>
        </p:blipFill>
        <p:spPr>
          <a:xfrm>
            <a:off x="2354622" y="3009586"/>
            <a:ext cx="4854752" cy="384841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for the DFT</a:t>
            </a:r>
            <a:endParaRPr lang="en-US" dirty="0"/>
          </a:p>
        </p:txBody>
      </p:sp>
      <p:sp>
        <p:nvSpPr>
          <p:cNvPr id="3" name="Content Placeholder 2"/>
          <p:cNvSpPr>
            <a:spLocks noGrp="1"/>
          </p:cNvSpPr>
          <p:nvPr>
            <p:ph idx="1"/>
          </p:nvPr>
        </p:nvSpPr>
        <p:spPr>
          <a:xfrm>
            <a:off x="457200" y="3966709"/>
            <a:ext cx="8229600" cy="4303914"/>
          </a:xfrm>
        </p:spPr>
        <p:txBody>
          <a:bodyPr/>
          <a:lstStyle/>
          <a:p>
            <a:r>
              <a:rPr lang="en-US" dirty="0" smtClean="0"/>
              <a:t>Both the DFT and its inverse are periodic</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6</a:t>
            </a:fld>
            <a:endParaRPr lang="en-US"/>
          </a:p>
        </p:txBody>
      </p:sp>
      <p:pic>
        <p:nvPicPr>
          <p:cNvPr id="5" name="Picture 4"/>
          <p:cNvPicPr>
            <a:picLocks noChangeAspect="1"/>
          </p:cNvPicPr>
          <p:nvPr/>
        </p:nvPicPr>
        <p:blipFill>
          <a:blip r:embed="rId2"/>
          <a:stretch>
            <a:fillRect/>
          </a:stretch>
        </p:blipFill>
        <p:spPr>
          <a:xfrm>
            <a:off x="851051" y="1176100"/>
            <a:ext cx="7213600" cy="1308100"/>
          </a:xfrm>
          <a:prstGeom prst="rect">
            <a:avLst/>
          </a:prstGeom>
        </p:spPr>
      </p:pic>
      <p:sp>
        <p:nvSpPr>
          <p:cNvPr id="6" name="Rectangle 5"/>
          <p:cNvSpPr/>
          <p:nvPr/>
        </p:nvSpPr>
        <p:spPr>
          <a:xfrm>
            <a:off x="656456" y="4841623"/>
            <a:ext cx="8162884" cy="1405513"/>
          </a:xfrm>
          <a:prstGeom prst="rect">
            <a:avLst/>
          </a:prstGeom>
        </p:spPr>
        <p:txBody>
          <a:bodyPr wrap="square">
            <a:spAutoFit/>
          </a:bodyPr>
          <a:lstStyle/>
          <a:p>
            <a:r>
              <a:rPr lang="en-US" sz="3200" baseline="30000" dirty="0" smtClean="0"/>
              <a:t>As F [</a:t>
            </a:r>
            <a:r>
              <a:rPr lang="en-US" sz="3200" baseline="30000" dirty="0" err="1" smtClean="0"/>
              <a:t>u</a:t>
            </a:r>
            <a:r>
              <a:rPr lang="en-US" sz="3200" baseline="30000" dirty="0" smtClean="0"/>
              <a:t>, </a:t>
            </a:r>
            <a:r>
              <a:rPr lang="en-US" sz="3200" baseline="30000" dirty="0" err="1" smtClean="0"/>
              <a:t>v</a:t>
            </a:r>
            <a:r>
              <a:rPr lang="en-US" sz="3200" baseline="30000" dirty="0" smtClean="0"/>
              <a:t>] is obtained as a sum of complex exponential with a common period of N , M samples, the function F [</a:t>
            </a:r>
            <a:r>
              <a:rPr lang="en-US" sz="3200" baseline="30000" dirty="0" err="1" smtClean="0"/>
              <a:t>u</a:t>
            </a:r>
            <a:r>
              <a:rPr lang="en-US" sz="3200" baseline="30000" dirty="0" smtClean="0"/>
              <a:t>, </a:t>
            </a:r>
            <a:r>
              <a:rPr lang="en-US" sz="3200" baseline="30000" dirty="0" err="1" smtClean="0"/>
              <a:t>v</a:t>
            </a:r>
            <a:r>
              <a:rPr lang="en-US" sz="3200" baseline="30000" dirty="0" smtClean="0"/>
              <a:t>] is also periodic: F [</a:t>
            </a:r>
            <a:r>
              <a:rPr lang="en-US" sz="3200" baseline="30000" dirty="0" err="1" smtClean="0"/>
              <a:t>u</a:t>
            </a:r>
            <a:r>
              <a:rPr lang="en-US" sz="3200" baseline="30000" dirty="0" smtClean="0"/>
              <a:t> + </a:t>
            </a:r>
            <a:r>
              <a:rPr lang="en-US" sz="3200" baseline="30000" dirty="0" err="1" smtClean="0"/>
              <a:t>aN</a:t>
            </a:r>
            <a:r>
              <a:rPr lang="en-US" sz="3200" baseline="30000" dirty="0" smtClean="0"/>
              <a:t>, </a:t>
            </a:r>
            <a:r>
              <a:rPr lang="en-US" sz="3200" baseline="30000" dirty="0" err="1" smtClean="0"/>
              <a:t>v</a:t>
            </a:r>
            <a:r>
              <a:rPr lang="en-US" sz="3200" baseline="30000" dirty="0" smtClean="0"/>
              <a:t> + </a:t>
            </a:r>
            <a:r>
              <a:rPr lang="en-US" sz="3200" baseline="30000" dirty="0" err="1" smtClean="0"/>
              <a:t>bM</a:t>
            </a:r>
            <a:r>
              <a:rPr lang="en-US" sz="3200" baseline="30000" dirty="0" smtClean="0"/>
              <a:t>] = </a:t>
            </a:r>
            <a:r>
              <a:rPr lang="en-US" sz="3200" baseline="30000" dirty="0" err="1" smtClean="0"/>
              <a:t>f</a:t>
            </a:r>
            <a:r>
              <a:rPr lang="en-US" sz="3200" baseline="30000" dirty="0" smtClean="0"/>
              <a:t> [</a:t>
            </a:r>
            <a:r>
              <a:rPr lang="en-US" sz="3200" baseline="30000" dirty="0" err="1" smtClean="0"/>
              <a:t>u</a:t>
            </a:r>
            <a:r>
              <a:rPr lang="en-US" sz="3200" baseline="30000" dirty="0" smtClean="0"/>
              <a:t>, </a:t>
            </a:r>
            <a:r>
              <a:rPr lang="en-US" sz="3200" baseline="30000" dirty="0" err="1" smtClean="0"/>
              <a:t>v</a:t>
            </a:r>
            <a:r>
              <a:rPr lang="en-US" sz="3200" baseline="30000" dirty="0" smtClean="0"/>
              <a:t>] for any a, </a:t>
            </a:r>
            <a:r>
              <a:rPr lang="en-US" sz="3200" baseline="30000" dirty="0" err="1" smtClean="0"/>
              <a:t>b</a:t>
            </a:r>
            <a:r>
              <a:rPr lang="en-US" sz="3200" baseline="30000" dirty="0" smtClean="0"/>
              <a:t> ∈ Z. Also the result of the inverse DFT is a periodic image: </a:t>
            </a:r>
            <a:r>
              <a:rPr lang="en-US" sz="3200" baseline="30000" dirty="0" err="1" smtClean="0"/>
              <a:t>f</a:t>
            </a:r>
            <a:r>
              <a:rPr lang="en-US" sz="3200" baseline="30000" dirty="0" smtClean="0"/>
              <a:t> [</a:t>
            </a:r>
            <a:r>
              <a:rPr lang="en-US" sz="3200" baseline="30000" dirty="0" err="1" smtClean="0"/>
              <a:t>n</a:t>
            </a:r>
            <a:r>
              <a:rPr lang="en-US" sz="3200" baseline="30000" dirty="0" smtClean="0"/>
              <a:t> + </a:t>
            </a:r>
            <a:r>
              <a:rPr lang="en-US" sz="3200" baseline="30000" dirty="0" err="1" smtClean="0"/>
              <a:t>aN</a:t>
            </a:r>
            <a:r>
              <a:rPr lang="en-US" sz="3200" baseline="30000" dirty="0" smtClean="0"/>
              <a:t>, </a:t>
            </a:r>
            <a:r>
              <a:rPr lang="en-US" sz="3200" baseline="30000" dirty="0" err="1" smtClean="0"/>
              <a:t>m</a:t>
            </a:r>
            <a:r>
              <a:rPr lang="en-US" sz="3200" baseline="30000" dirty="0" smtClean="0"/>
              <a:t> + </a:t>
            </a:r>
            <a:r>
              <a:rPr lang="en-US" sz="3200" baseline="30000" dirty="0" err="1" smtClean="0"/>
              <a:t>bM</a:t>
            </a:r>
            <a:r>
              <a:rPr lang="en-US" sz="3200" baseline="30000" dirty="0" smtClean="0"/>
              <a:t>] = </a:t>
            </a:r>
            <a:r>
              <a:rPr lang="en-US" sz="3200" baseline="30000" dirty="0" err="1" smtClean="0"/>
              <a:t>f</a:t>
            </a:r>
            <a:r>
              <a:rPr lang="en-US" sz="3200" baseline="30000" dirty="0" smtClean="0"/>
              <a:t> [</a:t>
            </a:r>
            <a:r>
              <a:rPr lang="en-US" sz="3200" baseline="30000" dirty="0" err="1" smtClean="0"/>
              <a:t>n</a:t>
            </a:r>
            <a:r>
              <a:rPr lang="en-US" sz="3200" baseline="30000" dirty="0" smtClean="0"/>
              <a:t>, </a:t>
            </a:r>
            <a:r>
              <a:rPr lang="en-US" sz="3200" baseline="30000" dirty="0" err="1" smtClean="0"/>
              <a:t>m</a:t>
            </a:r>
            <a:r>
              <a:rPr lang="en-US" sz="3200" baseline="30000" dirty="0" smtClean="0"/>
              <a:t>] for any a, </a:t>
            </a:r>
            <a:r>
              <a:rPr lang="en-US" sz="3200" baseline="30000" dirty="0" err="1" smtClean="0"/>
              <a:t>b</a:t>
            </a:r>
            <a:r>
              <a:rPr lang="en-US" sz="3200" baseline="30000" dirty="0" smtClean="0"/>
              <a:t> ∈ Z.</a:t>
            </a:r>
            <a:endParaRPr lang="en-US" sz="3200" dirty="0"/>
          </a:p>
        </p:txBody>
      </p:sp>
      <p:pic>
        <p:nvPicPr>
          <p:cNvPr id="7" name="Picture 6"/>
          <p:cNvPicPr>
            <a:picLocks noChangeAspect="1"/>
          </p:cNvPicPr>
          <p:nvPr/>
        </p:nvPicPr>
        <p:blipFill>
          <a:blip r:embed="rId3"/>
          <a:stretch>
            <a:fillRect/>
          </a:stretch>
        </p:blipFill>
        <p:spPr>
          <a:xfrm>
            <a:off x="814512" y="2417393"/>
            <a:ext cx="7848600" cy="1295400"/>
          </a:xfrm>
          <a:prstGeom prst="rect">
            <a:avLst/>
          </a:prstGeom>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filter</a:t>
            </a:r>
            <a:endParaRPr lang="en-US" dirty="0"/>
          </a:p>
        </p:txBody>
      </p:sp>
      <p:pic>
        <p:nvPicPr>
          <p:cNvPr id="4" name="Picture 3"/>
          <p:cNvPicPr>
            <a:picLocks noChangeAspect="1"/>
          </p:cNvPicPr>
          <p:nvPr/>
        </p:nvPicPr>
        <p:blipFill>
          <a:blip r:embed="rId2"/>
          <a:stretch>
            <a:fillRect/>
          </a:stretch>
        </p:blipFill>
        <p:spPr>
          <a:xfrm>
            <a:off x="2838823" y="1449294"/>
            <a:ext cx="3754847" cy="822885"/>
          </a:xfrm>
          <a:prstGeom prst="rect">
            <a:avLst/>
          </a:prstGeom>
        </p:spPr>
      </p:pic>
      <p:pic>
        <p:nvPicPr>
          <p:cNvPr id="5" name="Picture 4"/>
          <p:cNvPicPr>
            <a:picLocks noChangeAspect="1"/>
          </p:cNvPicPr>
          <p:nvPr/>
        </p:nvPicPr>
        <p:blipFill>
          <a:blip r:embed="rId3"/>
          <a:stretch>
            <a:fillRect/>
          </a:stretch>
        </p:blipFill>
        <p:spPr>
          <a:xfrm>
            <a:off x="1376083" y="3770782"/>
            <a:ext cx="5943600" cy="1587500"/>
          </a:xfrm>
          <a:prstGeom prst="rect">
            <a:avLst/>
          </a:prstGeom>
        </p:spPr>
      </p:pic>
      <p:sp>
        <p:nvSpPr>
          <p:cNvPr id="6" name="TextBox 5"/>
          <p:cNvSpPr txBox="1"/>
          <p:nvPr/>
        </p:nvSpPr>
        <p:spPr>
          <a:xfrm>
            <a:off x="418353" y="2659530"/>
            <a:ext cx="3987991" cy="461665"/>
          </a:xfrm>
          <a:prstGeom prst="rect">
            <a:avLst/>
          </a:prstGeom>
          <a:noFill/>
        </p:spPr>
        <p:txBody>
          <a:bodyPr wrap="none" rtlCol="0">
            <a:spAutoFit/>
          </a:bodyPr>
          <a:lstStyle/>
          <a:p>
            <a:r>
              <a:rPr lang="en-US" dirty="0" err="1" smtClean="0"/>
              <a:t>Discretization</a:t>
            </a:r>
            <a:r>
              <a:rPr lang="en-US" dirty="0" smtClean="0"/>
              <a:t> of the Gaussian:</a:t>
            </a:r>
            <a:endParaRPr lang="en-US" dirty="0"/>
          </a:p>
        </p:txBody>
      </p:sp>
      <p:sp>
        <p:nvSpPr>
          <p:cNvPr id="8" name="Rectangle 7"/>
          <p:cNvSpPr/>
          <p:nvPr/>
        </p:nvSpPr>
        <p:spPr>
          <a:xfrm>
            <a:off x="283882" y="3133031"/>
            <a:ext cx="8815295" cy="461665"/>
          </a:xfrm>
          <a:prstGeom prst="rect">
            <a:avLst/>
          </a:prstGeom>
        </p:spPr>
        <p:txBody>
          <a:bodyPr wrap="square">
            <a:spAutoFit/>
          </a:bodyPr>
          <a:lstStyle/>
          <a:p>
            <a:r>
              <a:rPr lang="en-US" dirty="0" smtClean="0"/>
              <a:t> At 3</a:t>
            </a:r>
            <a:r>
              <a:rPr lang="en-US" dirty="0" smtClean="0">
                <a:latin typeface="Symbol" charset="2"/>
                <a:cs typeface="Symbol" charset="2"/>
              </a:rPr>
              <a:t>s</a:t>
            </a:r>
            <a:r>
              <a:rPr lang="en-US" dirty="0" smtClean="0"/>
              <a:t>  the amplitude of the Gaussian is around 1% of its central value</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875713" y="6578600"/>
            <a:ext cx="268287" cy="279400"/>
          </a:xfrm>
        </p:spPr>
        <p:txBody>
          <a:bodyPr/>
          <a:lstStyle/>
          <a:p>
            <a:fld id="{097A2CBD-BC40-B14A-9834-CC16ADF1E955}" type="slidenum">
              <a:rPr lang="en-US" smtClean="0"/>
              <a:pPr/>
              <a:t>61</a:t>
            </a:fld>
            <a:endParaRPr lang="en-US" dirty="0"/>
          </a:p>
        </p:txBody>
      </p:sp>
      <p:sp>
        <p:nvSpPr>
          <p:cNvPr id="8" name="TextBox 7"/>
          <p:cNvSpPr txBox="1"/>
          <p:nvPr/>
        </p:nvSpPr>
        <p:spPr>
          <a:xfrm>
            <a:off x="1057830" y="0"/>
            <a:ext cx="7056739" cy="584776"/>
          </a:xfrm>
          <a:prstGeom prst="rect">
            <a:avLst/>
          </a:prstGeom>
          <a:noFill/>
        </p:spPr>
        <p:txBody>
          <a:bodyPr wrap="none" rtlCol="0">
            <a:spAutoFit/>
          </a:bodyPr>
          <a:lstStyle/>
          <a:p>
            <a:r>
              <a:rPr lang="en-US" sz="3200" dirty="0" smtClean="0"/>
              <a:t>Blur occurs under many natural situations</a:t>
            </a:r>
            <a:endParaRPr lang="en-US" sz="3200" dirty="0"/>
          </a:p>
        </p:txBody>
      </p:sp>
      <p:pic>
        <p:nvPicPr>
          <p:cNvPr id="10" name="Picture 9"/>
          <p:cNvPicPr>
            <a:picLocks noChangeAspect="1"/>
          </p:cNvPicPr>
          <p:nvPr/>
        </p:nvPicPr>
        <p:blipFill>
          <a:blip r:embed="rId2"/>
          <a:stretch>
            <a:fillRect/>
          </a:stretch>
        </p:blipFill>
        <p:spPr>
          <a:xfrm>
            <a:off x="152400" y="838200"/>
            <a:ext cx="4929188" cy="5842000"/>
          </a:xfrm>
          <a:prstGeom prst="rect">
            <a:avLst/>
          </a:prstGeom>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875713" y="6578600"/>
            <a:ext cx="268287" cy="279400"/>
          </a:xfrm>
        </p:spPr>
        <p:txBody>
          <a:bodyPr/>
          <a:lstStyle/>
          <a:p>
            <a:fld id="{097A2CBD-BC40-B14A-9834-CC16ADF1E955}" type="slidenum">
              <a:rPr lang="en-US" smtClean="0"/>
              <a:pPr/>
              <a:t>62</a:t>
            </a:fld>
            <a:endParaRPr lang="en-US" dirty="0"/>
          </a:p>
        </p:txBody>
      </p:sp>
      <p:pic>
        <p:nvPicPr>
          <p:cNvPr id="10" name="Picture 9"/>
          <p:cNvPicPr>
            <a:picLocks noChangeAspect="1"/>
          </p:cNvPicPr>
          <p:nvPr/>
        </p:nvPicPr>
        <p:blipFill>
          <a:blip r:embed="rId2"/>
          <a:stretch>
            <a:fillRect/>
          </a:stretch>
        </p:blipFill>
        <p:spPr>
          <a:xfrm>
            <a:off x="152400" y="838200"/>
            <a:ext cx="4929188" cy="5842000"/>
          </a:xfrm>
          <a:prstGeom prst="rect">
            <a:avLst/>
          </a:prstGeom>
        </p:spPr>
      </p:pic>
      <p:pic>
        <p:nvPicPr>
          <p:cNvPr id="11" name="Picture 10"/>
          <p:cNvPicPr>
            <a:picLocks noChangeAspect="1"/>
          </p:cNvPicPr>
          <p:nvPr/>
        </p:nvPicPr>
        <p:blipFill>
          <a:blip r:embed="rId2"/>
          <a:srcRect l="27826" t="76957" r="55169" b="10000"/>
          <a:stretch>
            <a:fillRect/>
          </a:stretch>
        </p:blipFill>
        <p:spPr>
          <a:xfrm>
            <a:off x="5334000" y="1447800"/>
            <a:ext cx="3581400" cy="3255818"/>
          </a:xfrm>
          <a:prstGeom prst="rect">
            <a:avLst/>
          </a:prstGeom>
        </p:spPr>
      </p:pic>
      <p:cxnSp>
        <p:nvCxnSpPr>
          <p:cNvPr id="7" name="Straight Arrow Connector 6"/>
          <p:cNvCxnSpPr/>
          <p:nvPr/>
        </p:nvCxnSpPr>
        <p:spPr bwMode="auto">
          <a:xfrm flipV="1">
            <a:off x="2286000" y="3962400"/>
            <a:ext cx="3429000" cy="1600200"/>
          </a:xfrm>
          <a:prstGeom prst="straightConnector1">
            <a:avLst/>
          </a:prstGeom>
          <a:solidFill>
            <a:srgbClr val="00CC99"/>
          </a:solidFill>
          <a:ln w="57150" cap="flat" cmpd="sng" algn="ctr">
            <a:solidFill>
              <a:srgbClr val="FF0000"/>
            </a:solidFill>
            <a:prstDash val="solid"/>
            <a:round/>
            <a:headEnd type="none" w="med" len="med"/>
            <a:tailEnd type="arrow" w="med" len="med"/>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1057830" y="0"/>
            <a:ext cx="7056739" cy="584776"/>
          </a:xfrm>
          <a:prstGeom prst="rect">
            <a:avLst/>
          </a:prstGeom>
          <a:noFill/>
        </p:spPr>
        <p:txBody>
          <a:bodyPr wrap="none" rtlCol="0">
            <a:spAutoFit/>
          </a:bodyPr>
          <a:lstStyle/>
          <a:p>
            <a:r>
              <a:rPr lang="en-US" sz="3200" dirty="0" smtClean="0"/>
              <a:t>Blur occurs under many natural situations</a:t>
            </a:r>
            <a:endParaRPr lang="en-US" sz="3200"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ln/>
        </p:spPr>
        <p:txBody>
          <a:bodyPr rIns="132080"/>
          <a:lstStyle/>
          <a:p>
            <a:r>
              <a:rPr lang="en-US" sz="3600" dirty="0" smtClean="0"/>
              <a:t>Gaussian filter</a:t>
            </a:r>
            <a:endParaRPr lang="en-US" sz="3600" dirty="0"/>
          </a:p>
        </p:txBody>
      </p:sp>
      <p:pic>
        <p:nvPicPr>
          <p:cNvPr id="3584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3713" y="1804988"/>
            <a:ext cx="3203575" cy="426720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35843"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43513" y="1828800"/>
            <a:ext cx="3201987" cy="426720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5844" name="Rectangle 4"/>
          <p:cNvSpPr>
            <a:spLocks/>
          </p:cNvSpPr>
          <p:nvPr/>
        </p:nvSpPr>
        <p:spPr bwMode="auto">
          <a:xfrm>
            <a:off x="504825" y="6057900"/>
            <a:ext cx="460375" cy="30480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dirty="0">
                <a:solidFill>
                  <a:prstClr val="black"/>
                </a:solidFill>
                <a:latin typeface="Arial" charset="0"/>
                <a:ea typeface="ＭＳ Ｐゴシック" charset="0"/>
                <a:cs typeface="Arial" charset="0"/>
                <a:sym typeface="Arial" charset="0"/>
              </a:rPr>
              <a:t>Dali</a:t>
            </a:r>
          </a:p>
        </p:txBody>
      </p:sp>
      <p:pic>
        <p:nvPicPr>
          <p:cNvPr id="35845" name="Picture 5"/>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24" t="6618" r="4695" b="6320"/>
          <a:stretch>
            <a:fillRect/>
          </a:stretch>
        </p:blipFill>
        <p:spPr bwMode="auto">
          <a:xfrm>
            <a:off x="3780192" y="3574023"/>
            <a:ext cx="1365190" cy="983037"/>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64</a:t>
            </a:fld>
            <a:endParaRPr lang="en-US"/>
          </a:p>
        </p:txBody>
      </p:sp>
      <p:pic>
        <p:nvPicPr>
          <p:cNvPr id="5" name="Picture 4"/>
          <p:cNvPicPr>
            <a:picLocks noChangeAspect="1"/>
          </p:cNvPicPr>
          <p:nvPr/>
        </p:nvPicPr>
        <p:blipFill>
          <a:blip r:embed="rId2"/>
          <a:stretch>
            <a:fillRect/>
          </a:stretch>
        </p:blipFill>
        <p:spPr>
          <a:xfrm>
            <a:off x="0" y="1572180"/>
            <a:ext cx="2863481" cy="2863481"/>
          </a:xfrm>
          <a:prstGeom prst="rect">
            <a:avLst/>
          </a:prstGeom>
        </p:spPr>
      </p:pic>
      <p:pic>
        <p:nvPicPr>
          <p:cNvPr id="6" name="Picture 5"/>
          <p:cNvPicPr>
            <a:picLocks noChangeAspect="1"/>
          </p:cNvPicPr>
          <p:nvPr/>
        </p:nvPicPr>
        <p:blipFill>
          <a:blip r:embed="rId3"/>
          <a:stretch>
            <a:fillRect/>
          </a:stretch>
        </p:blipFill>
        <p:spPr>
          <a:xfrm>
            <a:off x="3102161" y="1568823"/>
            <a:ext cx="2863481" cy="2873188"/>
          </a:xfrm>
          <a:prstGeom prst="rect">
            <a:avLst/>
          </a:prstGeom>
        </p:spPr>
      </p:pic>
      <p:pic>
        <p:nvPicPr>
          <p:cNvPr id="7" name="Picture 6"/>
          <p:cNvPicPr>
            <a:picLocks noChangeAspect="1"/>
          </p:cNvPicPr>
          <p:nvPr/>
        </p:nvPicPr>
        <p:blipFill>
          <a:blip r:embed="rId4"/>
          <a:stretch>
            <a:fillRect/>
          </a:stretch>
        </p:blipFill>
        <p:spPr>
          <a:xfrm>
            <a:off x="6280519" y="1587121"/>
            <a:ext cx="2863481" cy="2863481"/>
          </a:xfrm>
          <a:prstGeom prst="rect">
            <a:avLst/>
          </a:prstGeom>
        </p:spPr>
      </p:pic>
      <p:pic>
        <p:nvPicPr>
          <p:cNvPr id="8" name="Picture 7"/>
          <p:cNvPicPr>
            <a:picLocks noChangeAspect="1"/>
          </p:cNvPicPr>
          <p:nvPr/>
        </p:nvPicPr>
        <p:blipFill>
          <a:blip r:embed="rId5"/>
          <a:stretch>
            <a:fillRect/>
          </a:stretch>
        </p:blipFill>
        <p:spPr>
          <a:xfrm>
            <a:off x="0" y="4589475"/>
            <a:ext cx="2882894" cy="1999583"/>
          </a:xfrm>
          <a:prstGeom prst="rect">
            <a:avLst/>
          </a:prstGeom>
        </p:spPr>
      </p:pic>
      <p:pic>
        <p:nvPicPr>
          <p:cNvPr id="9" name="Picture 8"/>
          <p:cNvPicPr>
            <a:picLocks noChangeAspect="1"/>
          </p:cNvPicPr>
          <p:nvPr/>
        </p:nvPicPr>
        <p:blipFill>
          <a:blip r:embed="rId6"/>
          <a:stretch>
            <a:fillRect/>
          </a:stretch>
        </p:blipFill>
        <p:spPr>
          <a:xfrm>
            <a:off x="3164167" y="4556982"/>
            <a:ext cx="2882895" cy="2009290"/>
          </a:xfrm>
          <a:prstGeom prst="rect">
            <a:avLst/>
          </a:prstGeom>
        </p:spPr>
      </p:pic>
      <p:pic>
        <p:nvPicPr>
          <p:cNvPr id="10" name="Picture 9"/>
          <p:cNvPicPr>
            <a:picLocks noChangeAspect="1"/>
          </p:cNvPicPr>
          <p:nvPr/>
        </p:nvPicPr>
        <p:blipFill>
          <a:blip r:embed="rId7"/>
          <a:stretch>
            <a:fillRect/>
          </a:stretch>
        </p:blipFill>
        <p:spPr>
          <a:xfrm>
            <a:off x="6270812" y="4559597"/>
            <a:ext cx="2873188" cy="1999583"/>
          </a:xfrm>
          <a:prstGeom prst="rect">
            <a:avLst/>
          </a:prstGeo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the Gaussian filter</a:t>
            </a:r>
            <a:endParaRPr lang="en-US" dirty="0"/>
          </a:p>
        </p:txBody>
      </p:sp>
      <p:sp>
        <p:nvSpPr>
          <p:cNvPr id="3" name="Content Placeholder 2"/>
          <p:cNvSpPr>
            <a:spLocks noGrp="1"/>
          </p:cNvSpPr>
          <p:nvPr>
            <p:ph idx="1"/>
          </p:nvPr>
        </p:nvSpPr>
        <p:spPr>
          <a:xfrm>
            <a:off x="457200" y="2256118"/>
            <a:ext cx="8229600" cy="4601882"/>
          </a:xfrm>
        </p:spPr>
        <p:txBody>
          <a:bodyPr/>
          <a:lstStyle/>
          <a:p>
            <a:r>
              <a:rPr lang="en-US" dirty="0" smtClean="0"/>
              <a:t> The </a:t>
            </a:r>
            <a:r>
              <a:rPr lang="en-US" dirty="0" err="1" smtClean="0"/>
              <a:t>n</a:t>
            </a:r>
            <a:r>
              <a:rPr lang="en-US" dirty="0" smtClean="0"/>
              <a:t>-dimensional Gaussian is the only completely circularly symmetric operator that is separable.</a:t>
            </a:r>
          </a:p>
          <a:p>
            <a:endParaRPr lang="en-US" dirty="0" smtClean="0"/>
          </a:p>
          <a:p>
            <a:r>
              <a:rPr lang="en-US" dirty="0" smtClean="0"/>
              <a:t>The (continuous) Fourier transform is a </a:t>
            </a:r>
            <a:r>
              <a:rPr lang="en-US" dirty="0" err="1" smtClean="0"/>
              <a:t>gaussian</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65</a:t>
            </a:fld>
            <a:endParaRPr lang="en-US"/>
          </a:p>
        </p:txBody>
      </p:sp>
      <p:pic>
        <p:nvPicPr>
          <p:cNvPr id="5" name="Picture 4"/>
          <p:cNvPicPr>
            <a:picLocks noChangeAspect="1"/>
          </p:cNvPicPr>
          <p:nvPr/>
        </p:nvPicPr>
        <p:blipFill>
          <a:blip r:embed="rId2"/>
          <a:stretch>
            <a:fillRect/>
          </a:stretch>
        </p:blipFill>
        <p:spPr>
          <a:xfrm>
            <a:off x="2584824" y="1060823"/>
            <a:ext cx="3754847" cy="822885"/>
          </a:xfrm>
          <a:prstGeom prst="rect">
            <a:avLst/>
          </a:prstGeom>
        </p:spPr>
      </p:pic>
      <p:pic>
        <p:nvPicPr>
          <p:cNvPr id="6" name="Picture 5"/>
          <p:cNvPicPr>
            <a:picLocks noChangeAspect="1"/>
          </p:cNvPicPr>
          <p:nvPr/>
        </p:nvPicPr>
        <p:blipFill>
          <a:blip r:embed="rId3"/>
          <a:stretch>
            <a:fillRect/>
          </a:stretch>
        </p:blipFill>
        <p:spPr>
          <a:xfrm>
            <a:off x="1995020" y="5526368"/>
            <a:ext cx="4914900" cy="825500"/>
          </a:xfrm>
          <a:prstGeom prst="rect">
            <a:avLst/>
          </a:prstGeo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the Gaussian filter</a:t>
            </a:r>
            <a:endParaRPr lang="en-US" dirty="0"/>
          </a:p>
        </p:txBody>
      </p:sp>
      <p:sp>
        <p:nvSpPr>
          <p:cNvPr id="3" name="Content Placeholder 2"/>
          <p:cNvSpPr>
            <a:spLocks noGrp="1"/>
          </p:cNvSpPr>
          <p:nvPr>
            <p:ph idx="1"/>
          </p:nvPr>
        </p:nvSpPr>
        <p:spPr>
          <a:xfrm>
            <a:off x="457200" y="2256118"/>
            <a:ext cx="8229600" cy="4601882"/>
          </a:xfrm>
        </p:spPr>
        <p:txBody>
          <a:bodyPr/>
          <a:lstStyle/>
          <a:p>
            <a:r>
              <a:rPr lang="en-US" dirty="0" smtClean="0"/>
              <a:t>The convolution of two </a:t>
            </a:r>
            <a:r>
              <a:rPr lang="en-US" dirty="0" err="1" smtClean="0"/>
              <a:t>n</a:t>
            </a:r>
            <a:r>
              <a:rPr lang="en-US" dirty="0" smtClean="0"/>
              <a:t>-dimensional </a:t>
            </a:r>
            <a:r>
              <a:rPr lang="en-US" dirty="0" err="1" smtClean="0"/>
              <a:t>gaussians</a:t>
            </a:r>
            <a:r>
              <a:rPr lang="en-US" dirty="0" smtClean="0"/>
              <a:t> is an </a:t>
            </a:r>
            <a:r>
              <a:rPr lang="en-US" dirty="0" err="1" smtClean="0"/>
              <a:t>n</a:t>
            </a:r>
            <a:r>
              <a:rPr lang="en-US" dirty="0" smtClean="0"/>
              <a:t>-dimensional </a:t>
            </a:r>
            <a:r>
              <a:rPr lang="en-US" dirty="0" err="1" smtClean="0"/>
              <a:t>gaussian</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78BD9F55-5257-7D45-9FE4-391AB094E193}" type="slidenum">
              <a:rPr lang="en-US" smtClean="0"/>
              <a:pPr/>
              <a:t>66</a:t>
            </a:fld>
            <a:endParaRPr lang="en-US"/>
          </a:p>
        </p:txBody>
      </p:sp>
      <p:pic>
        <p:nvPicPr>
          <p:cNvPr id="5" name="Picture 4"/>
          <p:cNvPicPr>
            <a:picLocks noChangeAspect="1"/>
          </p:cNvPicPr>
          <p:nvPr/>
        </p:nvPicPr>
        <p:blipFill>
          <a:blip r:embed="rId2"/>
          <a:stretch>
            <a:fillRect/>
          </a:stretch>
        </p:blipFill>
        <p:spPr>
          <a:xfrm>
            <a:off x="2584824" y="1060823"/>
            <a:ext cx="3754847" cy="822885"/>
          </a:xfrm>
          <a:prstGeom prst="rect">
            <a:avLst/>
          </a:prstGeom>
        </p:spPr>
      </p:pic>
      <p:pic>
        <p:nvPicPr>
          <p:cNvPr id="7" name="Picture 6"/>
          <p:cNvPicPr>
            <a:picLocks noChangeAspect="1"/>
          </p:cNvPicPr>
          <p:nvPr/>
        </p:nvPicPr>
        <p:blipFill>
          <a:blip r:embed="rId3"/>
          <a:stretch>
            <a:fillRect/>
          </a:stretch>
        </p:blipFill>
        <p:spPr>
          <a:xfrm>
            <a:off x="1354791" y="3637745"/>
            <a:ext cx="5473326" cy="520384"/>
          </a:xfrm>
          <a:prstGeom prst="rect">
            <a:avLst/>
          </a:prstGeom>
        </p:spPr>
      </p:pic>
      <p:pic>
        <p:nvPicPr>
          <p:cNvPr id="8" name="Picture 7"/>
          <p:cNvPicPr>
            <a:picLocks noChangeAspect="1"/>
          </p:cNvPicPr>
          <p:nvPr/>
        </p:nvPicPr>
        <p:blipFill>
          <a:blip r:embed="rId4"/>
          <a:stretch>
            <a:fillRect/>
          </a:stretch>
        </p:blipFill>
        <p:spPr>
          <a:xfrm>
            <a:off x="1429873" y="4906782"/>
            <a:ext cx="2051422" cy="504163"/>
          </a:xfrm>
          <a:prstGeom prst="rect">
            <a:avLst/>
          </a:prstGeom>
        </p:spPr>
      </p:pic>
      <p:sp>
        <p:nvSpPr>
          <p:cNvPr id="9" name="Rectangle 8"/>
          <p:cNvSpPr/>
          <p:nvPr/>
        </p:nvSpPr>
        <p:spPr>
          <a:xfrm>
            <a:off x="776940" y="4283502"/>
            <a:ext cx="6589059" cy="461665"/>
          </a:xfrm>
          <a:prstGeom prst="rect">
            <a:avLst/>
          </a:prstGeom>
        </p:spPr>
        <p:txBody>
          <a:bodyPr wrap="square">
            <a:spAutoFit/>
          </a:bodyPr>
          <a:lstStyle/>
          <a:p>
            <a:r>
              <a:rPr lang="en-US" dirty="0" smtClean="0">
                <a:latin typeface=""/>
              </a:rPr>
              <a:t> where the variance of the result is the sum</a:t>
            </a:r>
            <a:endParaRPr lang="en-US" dirty="0"/>
          </a:p>
        </p:txBody>
      </p:sp>
      <p:sp>
        <p:nvSpPr>
          <p:cNvPr id="10" name="TextBox 9"/>
          <p:cNvSpPr txBox="1"/>
          <p:nvPr/>
        </p:nvSpPr>
        <p:spPr>
          <a:xfrm>
            <a:off x="971177" y="5812118"/>
            <a:ext cx="6632945" cy="461665"/>
          </a:xfrm>
          <a:prstGeom prst="rect">
            <a:avLst/>
          </a:prstGeom>
          <a:noFill/>
        </p:spPr>
        <p:txBody>
          <a:bodyPr wrap="none" rtlCol="0">
            <a:spAutoFit/>
          </a:bodyPr>
          <a:lstStyle/>
          <a:p>
            <a:r>
              <a:rPr lang="en-US" dirty="0" smtClean="0"/>
              <a:t>(it is easy to prove this using the FT of the </a:t>
            </a:r>
            <a:r>
              <a:rPr lang="en-US" dirty="0" err="1" smtClean="0"/>
              <a:t>gaussian</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the Gaussian filter</a:t>
            </a:r>
            <a:endParaRPr lang="en-US" dirty="0"/>
          </a:p>
        </p:txBody>
      </p:sp>
      <p:sp>
        <p:nvSpPr>
          <p:cNvPr id="3" name="Content Placeholder 2"/>
          <p:cNvSpPr>
            <a:spLocks noGrp="1"/>
          </p:cNvSpPr>
          <p:nvPr>
            <p:ph idx="1"/>
          </p:nvPr>
        </p:nvSpPr>
        <p:spPr>
          <a:xfrm>
            <a:off x="457200" y="2256118"/>
            <a:ext cx="8229600" cy="4601882"/>
          </a:xfrm>
        </p:spPr>
        <p:txBody>
          <a:bodyPr/>
          <a:lstStyle/>
          <a:p>
            <a:r>
              <a:rPr lang="en-US" dirty="0" smtClean="0"/>
              <a:t> Repeated convolutions of any function concentrated in the origin result in a </a:t>
            </a:r>
            <a:r>
              <a:rPr lang="en-US" dirty="0" err="1" smtClean="0"/>
              <a:t>gaussian</a:t>
            </a:r>
            <a:r>
              <a:rPr lang="en-US" dirty="0" smtClean="0"/>
              <a:t> (central limit theorem).</a:t>
            </a:r>
          </a:p>
          <a:p>
            <a:endParaRPr lang="en-US" dirty="0" smtClean="0"/>
          </a:p>
        </p:txBody>
      </p:sp>
      <p:sp>
        <p:nvSpPr>
          <p:cNvPr id="4" name="Slide Number Placeholder 3"/>
          <p:cNvSpPr>
            <a:spLocks noGrp="1"/>
          </p:cNvSpPr>
          <p:nvPr>
            <p:ph type="sldNum" sz="quarter" idx="10"/>
          </p:nvPr>
        </p:nvSpPr>
        <p:spPr/>
        <p:txBody>
          <a:bodyPr/>
          <a:lstStyle/>
          <a:p>
            <a:fld id="{78BD9F55-5257-7D45-9FE4-391AB094E193}" type="slidenum">
              <a:rPr lang="en-US" smtClean="0"/>
              <a:pPr/>
              <a:t>67</a:t>
            </a:fld>
            <a:endParaRPr lang="en-US"/>
          </a:p>
        </p:txBody>
      </p:sp>
      <p:pic>
        <p:nvPicPr>
          <p:cNvPr id="5" name="Picture 4"/>
          <p:cNvPicPr>
            <a:picLocks noChangeAspect="1"/>
          </p:cNvPicPr>
          <p:nvPr/>
        </p:nvPicPr>
        <p:blipFill>
          <a:blip r:embed="rId2"/>
          <a:stretch>
            <a:fillRect/>
          </a:stretch>
        </p:blipFill>
        <p:spPr>
          <a:xfrm>
            <a:off x="2584824" y="1060823"/>
            <a:ext cx="3754847" cy="822885"/>
          </a:xfrm>
          <a:prstGeom prst="rect">
            <a:avLst/>
          </a:prstGeom>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Discretization</a:t>
            </a:r>
            <a:r>
              <a:rPr lang="en-US" dirty="0" smtClean="0"/>
              <a:t> of the Gaussian</a:t>
            </a:r>
            <a:endParaRPr lang="en-US" dirty="0"/>
          </a:p>
        </p:txBody>
      </p:sp>
      <p:sp>
        <p:nvSpPr>
          <p:cNvPr id="3" name="Content Placeholder 2"/>
          <p:cNvSpPr>
            <a:spLocks noGrp="1"/>
          </p:cNvSpPr>
          <p:nvPr>
            <p:ph idx="1"/>
          </p:nvPr>
        </p:nvSpPr>
        <p:spPr/>
        <p:txBody>
          <a:bodyPr/>
          <a:lstStyle/>
          <a:p>
            <a:pPr>
              <a:buNone/>
            </a:pPr>
            <a:r>
              <a:rPr lang="en-US" dirty="0" smtClean="0"/>
              <a:t>There are very efficient approximations to the Gaussian filter for certain values of </a:t>
            </a:r>
            <a:r>
              <a:rPr lang="en-US" dirty="0" err="1" smtClean="0">
                <a:latin typeface="Symbol" charset="2"/>
                <a:cs typeface="Symbol" charset="2"/>
              </a:rPr>
              <a:t>s</a:t>
            </a:r>
            <a:r>
              <a:rPr lang="en-US" dirty="0" smtClean="0"/>
              <a:t> with nicer properties than when working with </a:t>
            </a:r>
            <a:r>
              <a:rPr lang="en-US" dirty="0" err="1" smtClean="0"/>
              <a:t>discretized</a:t>
            </a:r>
            <a:r>
              <a:rPr lang="en-US" dirty="0" smtClean="0"/>
              <a:t> </a:t>
            </a:r>
            <a:r>
              <a:rPr lang="en-US" dirty="0" err="1" smtClean="0"/>
              <a:t>gaussians</a:t>
            </a:r>
            <a:r>
              <a:rPr lang="en-US" dirty="0" smtClean="0"/>
              <a:t>.</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68</a:t>
            </a:fld>
            <a:endParaRPr 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filter</a:t>
            </a:r>
            <a:endParaRPr lang="en-US" dirty="0"/>
          </a:p>
        </p:txBody>
      </p:sp>
      <p:sp>
        <p:nvSpPr>
          <p:cNvPr id="3" name="Content Placeholder 2"/>
          <p:cNvSpPr>
            <a:spLocks noGrp="1"/>
          </p:cNvSpPr>
          <p:nvPr>
            <p:ph idx="1"/>
          </p:nvPr>
        </p:nvSpPr>
        <p:spPr>
          <a:xfrm>
            <a:off x="457200" y="1286436"/>
            <a:ext cx="8229600" cy="5257800"/>
          </a:xfrm>
        </p:spPr>
        <p:txBody>
          <a:bodyPr/>
          <a:lstStyle/>
          <a:p>
            <a:pPr>
              <a:buNone/>
            </a:pPr>
            <a:r>
              <a:rPr lang="en-US" dirty="0" smtClean="0"/>
              <a:t>Binomial coefficients provide a compact approximation of the </a:t>
            </a:r>
            <a:r>
              <a:rPr lang="en-US" dirty="0" err="1" smtClean="0"/>
              <a:t>gaussian</a:t>
            </a:r>
            <a:r>
              <a:rPr lang="en-US" dirty="0" smtClean="0"/>
              <a:t> coefficients using only integers.</a:t>
            </a:r>
          </a:p>
          <a:p>
            <a:pPr>
              <a:buNone/>
            </a:pPr>
            <a:r>
              <a:rPr lang="en-US" dirty="0" smtClean="0"/>
              <a:t>			</a:t>
            </a:r>
          </a:p>
        </p:txBody>
      </p:sp>
      <p:sp>
        <p:nvSpPr>
          <p:cNvPr id="4" name="Slide Number Placeholder 3"/>
          <p:cNvSpPr>
            <a:spLocks noGrp="1"/>
          </p:cNvSpPr>
          <p:nvPr>
            <p:ph type="sldNum" sz="quarter" idx="10"/>
          </p:nvPr>
        </p:nvSpPr>
        <p:spPr/>
        <p:txBody>
          <a:bodyPr/>
          <a:lstStyle/>
          <a:p>
            <a:fld id="{78BD9F55-5257-7D45-9FE4-391AB094E193}" type="slidenum">
              <a:rPr lang="en-US" smtClean="0"/>
              <a:pPr/>
              <a:t>69</a:t>
            </a:fld>
            <a:endParaRPr lang="en-US"/>
          </a:p>
        </p:txBody>
      </p:sp>
      <p:sp>
        <p:nvSpPr>
          <p:cNvPr id="6" name="Rectangle 5"/>
          <p:cNvSpPr/>
          <p:nvPr/>
        </p:nvSpPr>
        <p:spPr>
          <a:xfrm>
            <a:off x="493059" y="3103148"/>
            <a:ext cx="6858000" cy="584776"/>
          </a:xfrm>
          <a:prstGeom prst="rect">
            <a:avLst/>
          </a:prstGeom>
        </p:spPr>
        <p:txBody>
          <a:bodyPr wrap="square">
            <a:spAutoFit/>
          </a:bodyPr>
          <a:lstStyle/>
          <a:p>
            <a:pPr marL="382588" lvl="0" indent="-342900">
              <a:spcBef>
                <a:spcPts val="800"/>
              </a:spcBef>
              <a:buClr>
                <a:srgbClr val="000000"/>
              </a:buClr>
              <a:buSzPct val="100000"/>
            </a:pPr>
            <a:r>
              <a:rPr lang="en-US" sz="3200" kern="0" dirty="0" smtClean="0">
                <a:solidFill>
                  <a:prstClr val="black"/>
                </a:solidFill>
                <a:latin typeface="Calibri"/>
                <a:ea typeface="ヒラギノ角ゴ ProN W3"/>
                <a:cs typeface="ヒラギノ角ゴ ProN W3"/>
                <a:sym typeface="Calibri" charset="0"/>
              </a:rPr>
              <a:t>The simplest blur filter (low pass) is </a:t>
            </a:r>
          </a:p>
        </p:txBody>
      </p:sp>
      <p:sp>
        <p:nvSpPr>
          <p:cNvPr id="7" name="Rectangle 6"/>
          <p:cNvSpPr/>
          <p:nvPr/>
        </p:nvSpPr>
        <p:spPr>
          <a:xfrm>
            <a:off x="478118" y="4347883"/>
            <a:ext cx="8665881" cy="1179810"/>
          </a:xfrm>
          <a:prstGeom prst="rect">
            <a:avLst/>
          </a:prstGeom>
        </p:spPr>
        <p:txBody>
          <a:bodyPr wrap="square">
            <a:spAutoFit/>
          </a:bodyPr>
          <a:lstStyle/>
          <a:p>
            <a:pPr marL="382588" lvl="0" indent="-342900">
              <a:spcBef>
                <a:spcPts val="800"/>
              </a:spcBef>
              <a:buClr>
                <a:srgbClr val="000000"/>
              </a:buClr>
              <a:buSzPct val="100000"/>
            </a:pPr>
            <a:r>
              <a:rPr lang="en-US" sz="3200" kern="0" dirty="0" smtClean="0">
                <a:solidFill>
                  <a:prstClr val="black"/>
                </a:solidFill>
                <a:latin typeface="Calibri"/>
                <a:ea typeface="ヒラギノ角ゴ ProN W3"/>
                <a:cs typeface="ヒラギノ角ゴ ProN W3"/>
                <a:sym typeface="Calibri" charset="0"/>
              </a:rPr>
              <a:t>Binomial filters in the family of filters obtained as</a:t>
            </a:r>
          </a:p>
          <a:p>
            <a:pPr marL="382588" lvl="0" indent="-342900">
              <a:spcBef>
                <a:spcPts val="800"/>
              </a:spcBef>
              <a:buClr>
                <a:srgbClr val="000000"/>
              </a:buClr>
              <a:buSzPct val="100000"/>
            </a:pPr>
            <a:r>
              <a:rPr lang="en-US" sz="3200" kern="0" dirty="0" smtClean="0">
                <a:solidFill>
                  <a:prstClr val="black"/>
                </a:solidFill>
                <a:latin typeface="Calibri"/>
                <a:ea typeface="ヒラギノ角ゴ ProN W3"/>
                <a:cs typeface="ヒラギノ角ゴ ProN W3"/>
                <a:sym typeface="Calibri" charset="0"/>
              </a:rPr>
              <a:t>successive convolutions of [1 1]</a:t>
            </a:r>
          </a:p>
        </p:txBody>
      </p:sp>
      <p:sp>
        <p:nvSpPr>
          <p:cNvPr id="8" name="TextBox 7"/>
          <p:cNvSpPr txBox="1"/>
          <p:nvPr/>
        </p:nvSpPr>
        <p:spPr>
          <a:xfrm>
            <a:off x="3436471" y="3690470"/>
            <a:ext cx="1073531" cy="584776"/>
          </a:xfrm>
          <a:prstGeom prst="rect">
            <a:avLst/>
          </a:prstGeom>
          <a:noFill/>
        </p:spPr>
        <p:txBody>
          <a:bodyPr wrap="none" rtlCol="0">
            <a:spAutoFit/>
          </a:bodyPr>
          <a:lstStyle/>
          <a:p>
            <a:r>
              <a:rPr lang="en-US" sz="3200" dirty="0" smtClean="0"/>
              <a:t>[1  1]</a:t>
            </a:r>
            <a:endParaRPr lang="en-US" sz="32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the FT of this look like?</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7</a:t>
            </a:fld>
            <a:endParaRPr lang="en-US"/>
          </a:p>
        </p:txBody>
      </p:sp>
      <p:pic>
        <p:nvPicPr>
          <p:cNvPr id="8" name="Picture 7" descr="parallel2.jpg"/>
          <p:cNvPicPr>
            <a:picLocks noChangeAspect="1"/>
          </p:cNvPicPr>
          <p:nvPr/>
        </p:nvPicPr>
        <p:blipFill>
          <a:blip r:embed="rId2"/>
          <a:stretch>
            <a:fillRect/>
          </a:stretch>
        </p:blipFill>
        <p:spPr>
          <a:xfrm>
            <a:off x="-404075" y="3246498"/>
            <a:ext cx="4141768" cy="3093543"/>
          </a:xfrm>
          <a:prstGeom prst="rect">
            <a:avLst/>
          </a:prstGeom>
        </p:spPr>
      </p:pic>
      <p:pic>
        <p:nvPicPr>
          <p:cNvPr id="7" name="Picture 6" descr="parallel.jpg"/>
          <p:cNvPicPr>
            <a:picLocks noChangeAspect="1"/>
          </p:cNvPicPr>
          <p:nvPr/>
        </p:nvPicPr>
        <p:blipFill>
          <a:blip r:embed="rId3"/>
          <a:stretch>
            <a:fillRect/>
          </a:stretch>
        </p:blipFill>
        <p:spPr>
          <a:xfrm>
            <a:off x="3350922" y="1111132"/>
            <a:ext cx="5068643" cy="5068643"/>
          </a:xfrm>
          <a:prstGeom prst="rect">
            <a:avLst/>
          </a:prstGeom>
        </p:spPr>
      </p:pic>
      <p:sp>
        <p:nvSpPr>
          <p:cNvPr id="10" name="Rectangle 9"/>
          <p:cNvSpPr/>
          <p:nvPr/>
        </p:nvSpPr>
        <p:spPr bwMode="auto">
          <a:xfrm>
            <a:off x="1024618" y="3852890"/>
            <a:ext cx="1399827" cy="1399827"/>
          </a:xfrm>
          <a:prstGeom prst="rect">
            <a:avLst/>
          </a:prstGeom>
          <a:noFill/>
          <a:ln w="25400" cap="flat" cmpd="sng" algn="ctr">
            <a:solidFill>
              <a:srgbClr val="0000FF"/>
            </a:solidFill>
            <a:prstDash val="solid"/>
            <a:round/>
            <a:headEnd type="none" w="med" len="med"/>
            <a:tailEnd type="none" w="med" len="med"/>
          </a:ln>
          <a:effectLst/>
          <a:extLs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cxnSp>
        <p:nvCxnSpPr>
          <p:cNvPr id="12" name="Straight Arrow Connector 11"/>
          <p:cNvCxnSpPr/>
          <p:nvPr/>
        </p:nvCxnSpPr>
        <p:spPr bwMode="auto">
          <a:xfrm rot="5400000" flipH="1" flipV="1">
            <a:off x="1847250" y="2308800"/>
            <a:ext cx="1515181" cy="1486419"/>
          </a:xfrm>
          <a:prstGeom prst="straightConnector1">
            <a:avLst/>
          </a:prstGeom>
          <a:solidFill>
            <a:srgbClr val="00CC99"/>
          </a:solidFill>
          <a:ln w="9525" cap="flat" cmpd="sng" algn="ctr">
            <a:solidFill>
              <a:srgbClr val="0000FF"/>
            </a:solidFill>
            <a:prstDash val="solid"/>
            <a:round/>
            <a:headEnd type="none" w="med" len="med"/>
            <a:tailEnd type="arrow"/>
          </a:ln>
          <a:effectLst/>
          <a:extLs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p:spPr>
      </p:cxnSp>
      <p:sp>
        <p:nvSpPr>
          <p:cNvPr id="13" name="Rectangle 12"/>
          <p:cNvSpPr/>
          <p:nvPr/>
        </p:nvSpPr>
        <p:spPr bwMode="auto">
          <a:xfrm>
            <a:off x="3345345" y="1090369"/>
            <a:ext cx="5068073" cy="5085799"/>
          </a:xfrm>
          <a:prstGeom prst="rect">
            <a:avLst/>
          </a:prstGeom>
          <a:noFill/>
          <a:ln w="63500" cap="flat" cmpd="sng" algn="ctr">
            <a:solidFill>
              <a:srgbClr val="0000FF"/>
            </a:solidFill>
            <a:prstDash val="solid"/>
            <a:round/>
            <a:headEnd type="none" w="med" len="med"/>
            <a:tailEnd type="none" w="med" len="med"/>
          </a:ln>
          <a:effectLst/>
          <a:extLs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 name="Rectangle 8"/>
          <p:cNvSpPr/>
          <p:nvPr/>
        </p:nvSpPr>
        <p:spPr>
          <a:xfrm>
            <a:off x="194246" y="6334780"/>
            <a:ext cx="6096000" cy="523220"/>
          </a:xfrm>
          <a:prstGeom prst="rect">
            <a:avLst/>
          </a:prstGeom>
        </p:spPr>
        <p:txBody>
          <a:bodyPr wrap="square">
            <a:spAutoFit/>
          </a:bodyPr>
          <a:lstStyle/>
          <a:p>
            <a:r>
              <a:rPr lang="en-US" sz="1400" dirty="0" err="1" smtClean="0"/>
              <a:t>https://www.marshbellofram.com/bellofram-silicones/products/bellofram-closed-cell-silicone-sponge-extrusion-products/</a:t>
            </a:r>
            <a:endParaRPr lang="en-US" sz="1400"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filter</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70</a:t>
            </a:fld>
            <a:endParaRPr lang="en-US"/>
          </a:p>
        </p:txBody>
      </p:sp>
      <p:sp>
        <p:nvSpPr>
          <p:cNvPr id="5" name="TextBox 4"/>
          <p:cNvSpPr txBox="1"/>
          <p:nvPr/>
        </p:nvSpPr>
        <p:spPr>
          <a:xfrm>
            <a:off x="2614706" y="2928471"/>
            <a:ext cx="3698248" cy="584776"/>
          </a:xfrm>
          <a:prstGeom prst="rect">
            <a:avLst/>
          </a:prstGeom>
          <a:noFill/>
        </p:spPr>
        <p:txBody>
          <a:bodyPr wrap="none" rtlCol="0">
            <a:spAutoFit/>
          </a:bodyPr>
          <a:lstStyle/>
          <a:p>
            <a:r>
              <a:rPr lang="en-US" sz="3200" dirty="0" smtClean="0"/>
              <a:t>[1 1]    [1 1] = [1 2 1]</a:t>
            </a:r>
            <a:endParaRPr lang="en-US" sz="3200" dirty="0"/>
          </a:p>
        </p:txBody>
      </p:sp>
      <p:sp>
        <p:nvSpPr>
          <p:cNvPr id="6" name="Oval 5"/>
          <p:cNvSpPr/>
          <p:nvPr/>
        </p:nvSpPr>
        <p:spPr bwMode="auto">
          <a:xfrm>
            <a:off x="3585876" y="3212367"/>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 name="TextBox 6"/>
          <p:cNvSpPr txBox="1"/>
          <p:nvPr/>
        </p:nvSpPr>
        <p:spPr>
          <a:xfrm>
            <a:off x="1915458" y="4171578"/>
            <a:ext cx="5305259" cy="584776"/>
          </a:xfrm>
          <a:prstGeom prst="rect">
            <a:avLst/>
          </a:prstGeom>
          <a:noFill/>
        </p:spPr>
        <p:txBody>
          <a:bodyPr wrap="none" rtlCol="0">
            <a:spAutoFit/>
          </a:bodyPr>
          <a:lstStyle/>
          <a:p>
            <a:r>
              <a:rPr lang="en-US" sz="3200" dirty="0" smtClean="0"/>
              <a:t>[1 1]    [1 1]    [1 1] = [1 3 3 1]</a:t>
            </a:r>
            <a:endParaRPr lang="en-US" sz="3200" dirty="0"/>
          </a:p>
        </p:txBody>
      </p:sp>
      <p:sp>
        <p:nvSpPr>
          <p:cNvPr id="8" name="Oval 7"/>
          <p:cNvSpPr/>
          <p:nvPr/>
        </p:nvSpPr>
        <p:spPr bwMode="auto">
          <a:xfrm>
            <a:off x="2886628" y="4440533"/>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 name="Oval 8"/>
          <p:cNvSpPr/>
          <p:nvPr/>
        </p:nvSpPr>
        <p:spPr bwMode="auto">
          <a:xfrm>
            <a:off x="4069957" y="4443523"/>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 name="TextBox 9"/>
          <p:cNvSpPr txBox="1"/>
          <p:nvPr/>
        </p:nvSpPr>
        <p:spPr>
          <a:xfrm>
            <a:off x="3451412" y="1897530"/>
            <a:ext cx="2057307" cy="584776"/>
          </a:xfrm>
          <a:prstGeom prst="rect">
            <a:avLst/>
          </a:prstGeom>
          <a:noFill/>
        </p:spPr>
        <p:txBody>
          <a:bodyPr wrap="none" rtlCol="0">
            <a:spAutoFit/>
          </a:bodyPr>
          <a:lstStyle/>
          <a:p>
            <a:r>
              <a:rPr lang="en-US" sz="3200" dirty="0" smtClean="0"/>
              <a:t>b</a:t>
            </a:r>
            <a:r>
              <a:rPr lang="en-US" sz="3200" baseline="-25000" dirty="0" smtClean="0"/>
              <a:t>1</a:t>
            </a:r>
            <a:r>
              <a:rPr lang="en-US" sz="3200" dirty="0" smtClean="0"/>
              <a:t>  =  [1  1]</a:t>
            </a:r>
            <a:endParaRPr lang="en-US" sz="3200" dirty="0"/>
          </a:p>
        </p:txBody>
      </p:sp>
      <p:sp>
        <p:nvSpPr>
          <p:cNvPr id="12" name="Rectangle 11"/>
          <p:cNvSpPr/>
          <p:nvPr/>
        </p:nvSpPr>
        <p:spPr>
          <a:xfrm>
            <a:off x="1689537" y="2944168"/>
            <a:ext cx="963258" cy="584776"/>
          </a:xfrm>
          <a:prstGeom prst="rect">
            <a:avLst/>
          </a:prstGeom>
        </p:spPr>
        <p:txBody>
          <a:bodyPr wrap="none">
            <a:spAutoFit/>
          </a:bodyPr>
          <a:lstStyle/>
          <a:p>
            <a:r>
              <a:rPr lang="en-US" sz="3200" dirty="0" smtClean="0"/>
              <a:t>b</a:t>
            </a:r>
            <a:r>
              <a:rPr lang="en-US" sz="3200" baseline="-25000" dirty="0" smtClean="0"/>
              <a:t>2</a:t>
            </a:r>
            <a:r>
              <a:rPr lang="en-US" sz="3200" dirty="0" smtClean="0"/>
              <a:t>  =</a:t>
            </a:r>
            <a:endParaRPr lang="en-US" dirty="0"/>
          </a:p>
        </p:txBody>
      </p:sp>
      <p:sp>
        <p:nvSpPr>
          <p:cNvPr id="13" name="Rectangle 12"/>
          <p:cNvSpPr/>
          <p:nvPr/>
        </p:nvSpPr>
        <p:spPr>
          <a:xfrm>
            <a:off x="867773" y="4184285"/>
            <a:ext cx="963258" cy="584776"/>
          </a:xfrm>
          <a:prstGeom prst="rect">
            <a:avLst/>
          </a:prstGeom>
        </p:spPr>
        <p:txBody>
          <a:bodyPr wrap="none">
            <a:spAutoFit/>
          </a:bodyPr>
          <a:lstStyle/>
          <a:p>
            <a:r>
              <a:rPr lang="en-US" sz="3200" dirty="0" smtClean="0"/>
              <a:t>b</a:t>
            </a:r>
            <a:r>
              <a:rPr lang="en-US" sz="3200" baseline="-25000" dirty="0" smtClean="0"/>
              <a:t>3</a:t>
            </a:r>
            <a:r>
              <a:rPr lang="en-US" sz="3200" dirty="0" smtClean="0"/>
              <a:t>  =</a:t>
            </a:r>
            <a:endParaRPr lang="en-US"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filter</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71</a:t>
            </a:fld>
            <a:endParaRPr lang="en-US"/>
          </a:p>
        </p:txBody>
      </p:sp>
      <p:pic>
        <p:nvPicPr>
          <p:cNvPr id="5" name="Picture 4"/>
          <p:cNvPicPr>
            <a:picLocks noChangeAspect="1"/>
          </p:cNvPicPr>
          <p:nvPr/>
        </p:nvPicPr>
        <p:blipFill>
          <a:blip r:embed="rId2"/>
          <a:srcRect t="14099"/>
          <a:stretch>
            <a:fillRect/>
          </a:stretch>
        </p:blipFill>
        <p:spPr>
          <a:xfrm>
            <a:off x="436429" y="1733177"/>
            <a:ext cx="8378865" cy="3541011"/>
          </a:xfrm>
          <a:prstGeom prst="rect">
            <a:avLst/>
          </a:prstGeom>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binomial filters</a:t>
            </a:r>
            <a:endParaRPr lang="en-US" dirty="0"/>
          </a:p>
        </p:txBody>
      </p:sp>
      <p:sp>
        <p:nvSpPr>
          <p:cNvPr id="3" name="Content Placeholder 2"/>
          <p:cNvSpPr>
            <a:spLocks noGrp="1"/>
          </p:cNvSpPr>
          <p:nvPr>
            <p:ph idx="1"/>
          </p:nvPr>
        </p:nvSpPr>
        <p:spPr>
          <a:xfrm>
            <a:off x="457200" y="1376085"/>
            <a:ext cx="8229600" cy="5257800"/>
          </a:xfrm>
        </p:spPr>
        <p:txBody>
          <a:bodyPr/>
          <a:lstStyle/>
          <a:p>
            <a:r>
              <a:rPr lang="en-US" dirty="0" smtClean="0"/>
              <a:t>Sum of the values is 2</a:t>
            </a:r>
            <a:r>
              <a:rPr lang="en-US" baseline="30000" dirty="0" smtClean="0"/>
              <a:t>n</a:t>
            </a:r>
            <a:endParaRPr lang="en-US" dirty="0" smtClean="0"/>
          </a:p>
          <a:p>
            <a:r>
              <a:rPr lang="en-US" dirty="0" smtClean="0"/>
              <a:t>The variance of </a:t>
            </a:r>
            <a:r>
              <a:rPr lang="en-US" dirty="0" err="1" smtClean="0"/>
              <a:t>b</a:t>
            </a:r>
            <a:r>
              <a:rPr lang="en-US" baseline="-25000" dirty="0" err="1" smtClean="0"/>
              <a:t>n</a:t>
            </a:r>
            <a:r>
              <a:rPr lang="en-US" dirty="0" smtClean="0"/>
              <a:t> is</a:t>
            </a:r>
          </a:p>
          <a:p>
            <a:r>
              <a:rPr lang="en-US" dirty="0" smtClean="0"/>
              <a:t>The convolution of two binomial filters is also a binomial filter</a:t>
            </a:r>
          </a:p>
          <a:p>
            <a:pPr>
              <a:buNone/>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8BD9F55-5257-7D45-9FE4-391AB094E193}" type="slidenum">
              <a:rPr lang="en-US" smtClean="0"/>
              <a:pPr/>
              <a:t>72</a:t>
            </a:fld>
            <a:endParaRPr lang="en-US"/>
          </a:p>
        </p:txBody>
      </p:sp>
      <p:pic>
        <p:nvPicPr>
          <p:cNvPr id="6" name="Picture 5"/>
          <p:cNvPicPr>
            <a:picLocks noChangeAspect="1"/>
          </p:cNvPicPr>
          <p:nvPr/>
        </p:nvPicPr>
        <p:blipFill>
          <a:blip r:embed="rId2"/>
          <a:stretch>
            <a:fillRect/>
          </a:stretch>
        </p:blipFill>
        <p:spPr>
          <a:xfrm>
            <a:off x="2946400" y="3660591"/>
            <a:ext cx="2703122" cy="522194"/>
          </a:xfrm>
          <a:prstGeom prst="rect">
            <a:avLst/>
          </a:prstGeom>
        </p:spPr>
      </p:pic>
      <p:pic>
        <p:nvPicPr>
          <p:cNvPr id="7" name="Picture 6"/>
          <p:cNvPicPr>
            <a:picLocks noChangeAspect="1"/>
          </p:cNvPicPr>
          <p:nvPr/>
        </p:nvPicPr>
        <p:blipFill>
          <a:blip r:embed="rId3"/>
          <a:stretch>
            <a:fillRect/>
          </a:stretch>
        </p:blipFill>
        <p:spPr>
          <a:xfrm>
            <a:off x="4424082" y="2004609"/>
            <a:ext cx="1597212" cy="532404"/>
          </a:xfrm>
          <a:prstGeom prst="rect">
            <a:avLst/>
          </a:prstGeom>
        </p:spPr>
      </p:pic>
      <p:pic>
        <p:nvPicPr>
          <p:cNvPr id="8" name="Picture 7"/>
          <p:cNvPicPr>
            <a:picLocks noChangeAspect="1"/>
          </p:cNvPicPr>
          <p:nvPr/>
        </p:nvPicPr>
        <p:blipFill>
          <a:blip r:embed="rId4"/>
          <a:stretch>
            <a:fillRect/>
          </a:stretch>
        </p:blipFill>
        <p:spPr>
          <a:xfrm>
            <a:off x="2962089" y="4824883"/>
            <a:ext cx="2413000" cy="495300"/>
          </a:xfrm>
          <a:prstGeom prst="rect">
            <a:avLst/>
          </a:prstGeom>
        </p:spPr>
      </p:pic>
      <p:sp>
        <p:nvSpPr>
          <p:cNvPr id="9" name="TextBox 8"/>
          <p:cNvSpPr txBox="1"/>
          <p:nvPr/>
        </p:nvSpPr>
        <p:spPr>
          <a:xfrm>
            <a:off x="2898589" y="4273180"/>
            <a:ext cx="2205952" cy="461665"/>
          </a:xfrm>
          <a:prstGeom prst="rect">
            <a:avLst/>
          </a:prstGeom>
          <a:noFill/>
        </p:spPr>
        <p:txBody>
          <a:bodyPr wrap="none" rtlCol="0">
            <a:spAutoFit/>
          </a:bodyPr>
          <a:lstStyle/>
          <a:p>
            <a:r>
              <a:rPr lang="en-US" dirty="0" smtClean="0"/>
              <a:t>With a variance:</a:t>
            </a:r>
            <a:endParaRPr lang="en-US" dirty="0"/>
          </a:p>
        </p:txBody>
      </p:sp>
      <p:sp>
        <p:nvSpPr>
          <p:cNvPr id="10" name="Rectangle 9"/>
          <p:cNvSpPr/>
          <p:nvPr/>
        </p:nvSpPr>
        <p:spPr>
          <a:xfrm>
            <a:off x="119528" y="5582967"/>
            <a:ext cx="9144000" cy="1200328"/>
          </a:xfrm>
          <a:prstGeom prst="rect">
            <a:avLst/>
          </a:prstGeom>
        </p:spPr>
        <p:txBody>
          <a:bodyPr wrap="square">
            <a:spAutoFit/>
          </a:bodyPr>
          <a:lstStyle/>
          <a:p>
            <a:r>
              <a:rPr lang="en-US" dirty="0" smtClean="0">
                <a:latin typeface=""/>
              </a:rPr>
              <a:t>These properties are analogous to the </a:t>
            </a:r>
            <a:r>
              <a:rPr lang="en-US" dirty="0" err="1" smtClean="0">
                <a:latin typeface=""/>
              </a:rPr>
              <a:t>gaussian</a:t>
            </a:r>
            <a:r>
              <a:rPr lang="en-US" dirty="0" smtClean="0">
                <a:latin typeface=""/>
              </a:rPr>
              <a:t> property in the continuous domain (but the binomial filter is different than a </a:t>
            </a:r>
            <a:r>
              <a:rPr lang="en-US" dirty="0" err="1" smtClean="0">
                <a:latin typeface=""/>
              </a:rPr>
              <a:t>discretization</a:t>
            </a:r>
            <a:r>
              <a:rPr lang="en-US" dirty="0" smtClean="0">
                <a:latin typeface=""/>
              </a:rPr>
              <a:t> of a </a:t>
            </a:r>
            <a:r>
              <a:rPr lang="en-US" dirty="0" err="1" smtClean="0">
                <a:latin typeface=""/>
              </a:rPr>
              <a:t>gaussian</a:t>
            </a:r>
            <a:r>
              <a:rPr lang="en-US" dirty="0" smtClean="0">
                <a:latin typeface=""/>
              </a:rPr>
              <a:t>)</a:t>
            </a:r>
            <a:endParaRPr lang="en-US"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B2[n]</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73</a:t>
            </a:fld>
            <a:endParaRPr lang="en-US"/>
          </a:p>
        </p:txBody>
      </p:sp>
      <p:sp>
        <p:nvSpPr>
          <p:cNvPr id="5" name="Rectangle 4"/>
          <p:cNvSpPr/>
          <p:nvPr/>
        </p:nvSpPr>
        <p:spPr>
          <a:xfrm>
            <a:off x="283882" y="1340090"/>
            <a:ext cx="8561293" cy="830997"/>
          </a:xfrm>
          <a:prstGeom prst="rect">
            <a:avLst/>
          </a:prstGeom>
        </p:spPr>
        <p:txBody>
          <a:bodyPr wrap="square">
            <a:spAutoFit/>
          </a:bodyPr>
          <a:lstStyle/>
          <a:p>
            <a:r>
              <a:rPr lang="en-US" dirty="0" smtClean="0">
                <a:latin typeface=""/>
              </a:rPr>
              <a:t> The simplest approximation to the Gaussian filter is the 3-tap kernel:</a:t>
            </a:r>
            <a:endParaRPr lang="en-US" dirty="0"/>
          </a:p>
        </p:txBody>
      </p:sp>
      <p:pic>
        <p:nvPicPr>
          <p:cNvPr id="6" name="Picture 5"/>
          <p:cNvPicPr>
            <a:picLocks noChangeAspect="1"/>
          </p:cNvPicPr>
          <p:nvPr/>
        </p:nvPicPr>
        <p:blipFill>
          <a:blip r:embed="rId2"/>
          <a:stretch>
            <a:fillRect/>
          </a:stretch>
        </p:blipFill>
        <p:spPr>
          <a:xfrm>
            <a:off x="2616200" y="2068606"/>
            <a:ext cx="2895600" cy="838200"/>
          </a:xfrm>
          <a:prstGeom prst="rect">
            <a:avLst/>
          </a:prstGeom>
        </p:spPr>
      </p:pic>
      <p:pic>
        <p:nvPicPr>
          <p:cNvPr id="7" name="Picture 6"/>
          <p:cNvPicPr>
            <a:picLocks noChangeAspect="1"/>
          </p:cNvPicPr>
          <p:nvPr/>
        </p:nvPicPr>
        <p:blipFill>
          <a:blip r:embed="rId3"/>
          <a:stretch>
            <a:fillRect/>
          </a:stretch>
        </p:blipFill>
        <p:spPr>
          <a:xfrm>
            <a:off x="2510599" y="3474228"/>
            <a:ext cx="4144304" cy="2324101"/>
          </a:xfrm>
          <a:prstGeom prst="rect">
            <a:avLst/>
          </a:prstGeo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B2[n] versus the 3-tap box filter</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74</a:t>
            </a:fld>
            <a:endParaRPr lang="en-US"/>
          </a:p>
        </p:txBody>
      </p:sp>
      <p:pic>
        <p:nvPicPr>
          <p:cNvPr id="7" name="Picture 6"/>
          <p:cNvPicPr>
            <a:picLocks noChangeAspect="1"/>
          </p:cNvPicPr>
          <p:nvPr/>
        </p:nvPicPr>
        <p:blipFill>
          <a:blip r:embed="rId2"/>
          <a:stretch>
            <a:fillRect/>
          </a:stretch>
        </p:blipFill>
        <p:spPr>
          <a:xfrm>
            <a:off x="2608283" y="1229923"/>
            <a:ext cx="3741232" cy="2098061"/>
          </a:xfrm>
          <a:prstGeom prst="rect">
            <a:avLst/>
          </a:prstGeom>
        </p:spPr>
      </p:pic>
      <p:sp>
        <p:nvSpPr>
          <p:cNvPr id="16" name="TextBox 15"/>
          <p:cNvSpPr txBox="1"/>
          <p:nvPr/>
        </p:nvSpPr>
        <p:spPr>
          <a:xfrm>
            <a:off x="1158263" y="1563156"/>
            <a:ext cx="1159091" cy="461665"/>
          </a:xfrm>
          <a:prstGeom prst="rect">
            <a:avLst/>
          </a:prstGeom>
          <a:noFill/>
        </p:spPr>
        <p:txBody>
          <a:bodyPr wrap="none" rtlCol="0">
            <a:spAutoFit/>
          </a:bodyPr>
          <a:lstStyle/>
          <a:p>
            <a:r>
              <a:rPr lang="en-US" dirty="0" smtClean="0"/>
              <a:t>[1  2  1]</a:t>
            </a:r>
            <a:endParaRPr lang="en-US" dirty="0"/>
          </a:p>
        </p:txBody>
      </p:sp>
      <p:pic>
        <p:nvPicPr>
          <p:cNvPr id="17" name="Picture 16"/>
          <p:cNvPicPr>
            <a:picLocks noChangeAspect="1"/>
          </p:cNvPicPr>
          <p:nvPr/>
        </p:nvPicPr>
        <p:blipFill>
          <a:blip r:embed="rId3"/>
          <a:stretch>
            <a:fillRect/>
          </a:stretch>
        </p:blipFill>
        <p:spPr>
          <a:xfrm>
            <a:off x="2626872" y="3511796"/>
            <a:ext cx="3806373" cy="2184088"/>
          </a:xfrm>
          <a:prstGeom prst="rect">
            <a:avLst/>
          </a:prstGeom>
        </p:spPr>
      </p:pic>
      <p:sp>
        <p:nvSpPr>
          <p:cNvPr id="18" name="TextBox 17"/>
          <p:cNvSpPr txBox="1"/>
          <p:nvPr/>
        </p:nvSpPr>
        <p:spPr>
          <a:xfrm>
            <a:off x="1240889" y="3753243"/>
            <a:ext cx="1159091" cy="461665"/>
          </a:xfrm>
          <a:prstGeom prst="rect">
            <a:avLst/>
          </a:prstGeom>
          <a:noFill/>
        </p:spPr>
        <p:txBody>
          <a:bodyPr wrap="none" rtlCol="0">
            <a:spAutoFit/>
          </a:bodyPr>
          <a:lstStyle/>
          <a:p>
            <a:r>
              <a:rPr lang="en-US" dirty="0" smtClean="0"/>
              <a:t>[1  1  1]</a:t>
            </a:r>
            <a:endParaRPr lang="en-US" dirty="0"/>
          </a:p>
        </p:txBody>
      </p:sp>
      <p:sp>
        <p:nvSpPr>
          <p:cNvPr id="19" name="TextBox 18"/>
          <p:cNvSpPr txBox="1"/>
          <p:nvPr/>
        </p:nvSpPr>
        <p:spPr>
          <a:xfrm>
            <a:off x="3167780" y="6099101"/>
            <a:ext cx="2722771" cy="461665"/>
          </a:xfrm>
          <a:prstGeom prst="rect">
            <a:avLst/>
          </a:prstGeom>
          <a:noFill/>
          <a:ln>
            <a:solidFill>
              <a:srgbClr val="FF0000"/>
            </a:solidFill>
          </a:ln>
        </p:spPr>
        <p:txBody>
          <a:bodyPr wrap="none" rtlCol="0">
            <a:spAutoFit/>
          </a:bodyPr>
          <a:lstStyle/>
          <a:p>
            <a:r>
              <a:rPr lang="en-US" dirty="0" smtClean="0"/>
              <a:t>Which one is better?</a:t>
            </a:r>
            <a:endParaRPr lang="en-US"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75</a:t>
            </a:fld>
            <a:endParaRPr lang="en-US"/>
          </a:p>
        </p:txBody>
      </p:sp>
      <p:pic>
        <p:nvPicPr>
          <p:cNvPr id="7" name="Picture 6"/>
          <p:cNvPicPr>
            <a:picLocks noChangeAspect="1"/>
          </p:cNvPicPr>
          <p:nvPr/>
        </p:nvPicPr>
        <p:blipFill>
          <a:blip r:embed="rId3"/>
          <a:stretch>
            <a:fillRect/>
          </a:stretch>
        </p:blipFill>
        <p:spPr>
          <a:xfrm>
            <a:off x="0" y="2875234"/>
            <a:ext cx="2848113" cy="1597205"/>
          </a:xfrm>
          <a:prstGeom prst="rect">
            <a:avLst/>
          </a:prstGeom>
        </p:spPr>
      </p:pic>
      <p:grpSp>
        <p:nvGrpSpPr>
          <p:cNvPr id="3" name="Group 15"/>
          <p:cNvGrpSpPr/>
          <p:nvPr/>
        </p:nvGrpSpPr>
        <p:grpSpPr>
          <a:xfrm>
            <a:off x="2114248" y="854394"/>
            <a:ext cx="4646862" cy="1314134"/>
            <a:chOff x="0" y="5543866"/>
            <a:chExt cx="4646862" cy="1314134"/>
          </a:xfrm>
        </p:grpSpPr>
        <p:pic>
          <p:nvPicPr>
            <p:cNvPr id="10" name="Picture 9"/>
            <p:cNvPicPr>
              <a:picLocks noChangeAspect="1"/>
            </p:cNvPicPr>
            <p:nvPr/>
          </p:nvPicPr>
          <p:blipFill>
            <a:blip r:embed="rId4"/>
            <a:srcRect l="12384" r="72457"/>
            <a:stretch>
              <a:fillRect/>
            </a:stretch>
          </p:blipFill>
          <p:spPr>
            <a:xfrm>
              <a:off x="604372" y="5549900"/>
              <a:ext cx="1093488" cy="1308100"/>
            </a:xfrm>
            <a:prstGeom prst="rect">
              <a:avLst/>
            </a:prstGeom>
          </p:spPr>
        </p:pic>
        <p:pic>
          <p:nvPicPr>
            <p:cNvPr id="11" name="Picture 10"/>
            <p:cNvPicPr>
              <a:picLocks noChangeAspect="1"/>
            </p:cNvPicPr>
            <p:nvPr/>
          </p:nvPicPr>
          <p:blipFill>
            <a:blip r:embed="rId4"/>
            <a:srcRect r="91276"/>
            <a:stretch>
              <a:fillRect/>
            </a:stretch>
          </p:blipFill>
          <p:spPr>
            <a:xfrm>
              <a:off x="0" y="5543866"/>
              <a:ext cx="629281" cy="1308100"/>
            </a:xfrm>
            <a:prstGeom prst="rect">
              <a:avLst/>
            </a:prstGeom>
          </p:spPr>
        </p:pic>
        <p:pic>
          <p:nvPicPr>
            <p:cNvPr id="12" name="Picture 11"/>
            <p:cNvPicPr>
              <a:picLocks noChangeAspect="1"/>
            </p:cNvPicPr>
            <p:nvPr/>
          </p:nvPicPr>
          <p:blipFill>
            <a:blip r:embed="rId4"/>
            <a:srcRect l="36197" r="56201"/>
            <a:stretch>
              <a:fillRect/>
            </a:stretch>
          </p:blipFill>
          <p:spPr>
            <a:xfrm>
              <a:off x="1760612" y="5549900"/>
              <a:ext cx="548388" cy="1308100"/>
            </a:xfrm>
            <a:prstGeom prst="rect">
              <a:avLst/>
            </a:prstGeom>
          </p:spPr>
        </p:pic>
        <p:pic>
          <p:nvPicPr>
            <p:cNvPr id="13" name="Picture 12"/>
            <p:cNvPicPr>
              <a:picLocks noChangeAspect="1"/>
            </p:cNvPicPr>
            <p:nvPr/>
          </p:nvPicPr>
          <p:blipFill>
            <a:blip r:embed="rId4"/>
            <a:srcRect l="49088" r="27505"/>
            <a:stretch>
              <a:fillRect/>
            </a:stretch>
          </p:blipFill>
          <p:spPr>
            <a:xfrm>
              <a:off x="2309004" y="5549900"/>
              <a:ext cx="1688457" cy="1308100"/>
            </a:xfrm>
            <a:prstGeom prst="rect">
              <a:avLst/>
            </a:prstGeom>
          </p:spPr>
        </p:pic>
        <p:pic>
          <p:nvPicPr>
            <p:cNvPr id="14" name="Picture 13"/>
            <p:cNvPicPr>
              <a:picLocks noChangeAspect="1"/>
            </p:cNvPicPr>
            <p:nvPr/>
          </p:nvPicPr>
          <p:blipFill>
            <a:blip r:embed="rId4"/>
            <a:srcRect l="96674"/>
            <a:stretch>
              <a:fillRect/>
            </a:stretch>
          </p:blipFill>
          <p:spPr>
            <a:xfrm>
              <a:off x="4406942" y="5549900"/>
              <a:ext cx="239920" cy="1308100"/>
            </a:xfrm>
            <a:prstGeom prst="rect">
              <a:avLst/>
            </a:prstGeom>
          </p:spPr>
        </p:pic>
        <p:pic>
          <p:nvPicPr>
            <p:cNvPr id="15" name="Picture 14"/>
            <p:cNvPicPr>
              <a:picLocks noChangeAspect="1"/>
            </p:cNvPicPr>
            <p:nvPr/>
          </p:nvPicPr>
          <p:blipFill>
            <a:blip r:embed="rId4"/>
            <a:srcRect l="75356" r="18042"/>
            <a:stretch>
              <a:fillRect/>
            </a:stretch>
          </p:blipFill>
          <p:spPr>
            <a:xfrm>
              <a:off x="3968595" y="5549900"/>
              <a:ext cx="476231" cy="1308100"/>
            </a:xfrm>
            <a:prstGeom prst="rect">
              <a:avLst/>
            </a:prstGeom>
          </p:spPr>
        </p:pic>
      </p:grpSp>
      <p:pic>
        <p:nvPicPr>
          <p:cNvPr id="16" name="Picture 15"/>
          <p:cNvPicPr>
            <a:picLocks noChangeAspect="1"/>
          </p:cNvPicPr>
          <p:nvPr/>
        </p:nvPicPr>
        <p:blipFill>
          <a:blip r:embed="rId5"/>
          <a:stretch>
            <a:fillRect/>
          </a:stretch>
        </p:blipFill>
        <p:spPr>
          <a:xfrm>
            <a:off x="0" y="4881578"/>
            <a:ext cx="2927210" cy="1679626"/>
          </a:xfrm>
          <a:prstGeom prst="rect">
            <a:avLst/>
          </a:prstGeom>
        </p:spPr>
      </p:pic>
      <p:sp>
        <p:nvSpPr>
          <p:cNvPr id="17" name="TextBox 16"/>
          <p:cNvSpPr txBox="1"/>
          <p:nvPr/>
        </p:nvSpPr>
        <p:spPr>
          <a:xfrm>
            <a:off x="879163" y="2163297"/>
            <a:ext cx="7136539" cy="461665"/>
          </a:xfrm>
          <a:prstGeom prst="rect">
            <a:avLst/>
          </a:prstGeom>
          <a:noFill/>
        </p:spPr>
        <p:txBody>
          <a:bodyPr wrap="none" rtlCol="0">
            <a:spAutoFit/>
          </a:bodyPr>
          <a:lstStyle/>
          <a:p>
            <a:r>
              <a:rPr lang="en-US" dirty="0" smtClean="0"/>
              <a:t>(with N=20, and assuming periodic boundary extension)</a:t>
            </a:r>
            <a:endParaRPr lang="en-US" dirty="0"/>
          </a:p>
        </p:txBody>
      </p:sp>
      <p:sp>
        <p:nvSpPr>
          <p:cNvPr id="18" name="TextBox 17"/>
          <p:cNvSpPr txBox="1"/>
          <p:nvPr/>
        </p:nvSpPr>
        <p:spPr>
          <a:xfrm>
            <a:off x="3028231" y="2930915"/>
            <a:ext cx="5698996" cy="461665"/>
          </a:xfrm>
          <a:prstGeom prst="rect">
            <a:avLst/>
          </a:prstGeom>
          <a:noFill/>
        </p:spPr>
        <p:txBody>
          <a:bodyPr wrap="none" rtlCol="0">
            <a:spAutoFit/>
          </a:bodyPr>
          <a:lstStyle/>
          <a:p>
            <a:r>
              <a:rPr lang="en-US" dirty="0" smtClean="0"/>
              <a:t>B</a:t>
            </a:r>
            <a:r>
              <a:rPr lang="en-US" baseline="-25000" dirty="0" smtClean="0"/>
              <a:t>2</a:t>
            </a:r>
            <a:r>
              <a:rPr lang="en-US" dirty="0" smtClean="0"/>
              <a:t>(u) = 2  +  exp(-2</a:t>
            </a:r>
            <a:r>
              <a:rPr lang="en-US" dirty="0" smtClean="0">
                <a:latin typeface="Symbol" charset="2"/>
                <a:cs typeface="Symbol" charset="2"/>
              </a:rPr>
              <a:t>p</a:t>
            </a:r>
            <a:r>
              <a:rPr lang="en-US" dirty="0" smtClean="0"/>
              <a:t>j </a:t>
            </a:r>
            <a:r>
              <a:rPr lang="en-US" dirty="0" err="1" smtClean="0"/>
              <a:t>u</a:t>
            </a:r>
            <a:r>
              <a:rPr lang="en-US" dirty="0" smtClean="0"/>
              <a:t>/N) + exp(2</a:t>
            </a:r>
            <a:r>
              <a:rPr lang="en-US" dirty="0" smtClean="0">
                <a:latin typeface="Symbol" charset="2"/>
                <a:cs typeface="Symbol" charset="2"/>
              </a:rPr>
              <a:t>p</a:t>
            </a:r>
            <a:r>
              <a:rPr lang="en-US" dirty="0" smtClean="0"/>
              <a:t>j </a:t>
            </a:r>
            <a:r>
              <a:rPr lang="en-US" dirty="0" err="1" smtClean="0"/>
              <a:t>u</a:t>
            </a:r>
            <a:r>
              <a:rPr lang="en-US" dirty="0" smtClean="0"/>
              <a:t>/N) =</a:t>
            </a:r>
            <a:endParaRPr lang="en-US" dirty="0"/>
          </a:p>
        </p:txBody>
      </p:sp>
      <p:sp>
        <p:nvSpPr>
          <p:cNvPr id="19" name="TextBox 18"/>
          <p:cNvSpPr txBox="1"/>
          <p:nvPr/>
        </p:nvSpPr>
        <p:spPr>
          <a:xfrm>
            <a:off x="3780695" y="3543888"/>
            <a:ext cx="2880416" cy="461665"/>
          </a:xfrm>
          <a:prstGeom prst="rect">
            <a:avLst/>
          </a:prstGeom>
          <a:noFill/>
        </p:spPr>
        <p:txBody>
          <a:bodyPr wrap="none" rtlCol="0">
            <a:spAutoFit/>
          </a:bodyPr>
          <a:lstStyle/>
          <a:p>
            <a:r>
              <a:rPr lang="en-US" dirty="0" smtClean="0"/>
              <a:t>= 2  +  2 cos(2</a:t>
            </a:r>
            <a:r>
              <a:rPr lang="en-US" dirty="0" smtClean="0">
                <a:latin typeface="Symbol" charset="2"/>
                <a:cs typeface="Symbol" charset="2"/>
              </a:rPr>
              <a:t>p</a:t>
            </a:r>
            <a:r>
              <a:rPr lang="en-US" dirty="0" smtClean="0"/>
              <a:t> </a:t>
            </a:r>
            <a:r>
              <a:rPr lang="en-US" dirty="0" err="1" smtClean="0"/>
              <a:t>u</a:t>
            </a:r>
            <a:r>
              <a:rPr lang="en-US" dirty="0" smtClean="0"/>
              <a:t>/N)</a:t>
            </a:r>
            <a:endParaRPr lang="en-US" dirty="0"/>
          </a:p>
        </p:txBody>
      </p:sp>
      <p:sp>
        <p:nvSpPr>
          <p:cNvPr id="20" name="TextBox 19"/>
          <p:cNvSpPr txBox="1"/>
          <p:nvPr/>
        </p:nvSpPr>
        <p:spPr>
          <a:xfrm>
            <a:off x="3082946" y="5107045"/>
            <a:ext cx="5698996" cy="461665"/>
          </a:xfrm>
          <a:prstGeom prst="rect">
            <a:avLst/>
          </a:prstGeom>
          <a:noFill/>
        </p:spPr>
        <p:txBody>
          <a:bodyPr wrap="none" rtlCol="0">
            <a:spAutoFit/>
          </a:bodyPr>
          <a:lstStyle/>
          <a:p>
            <a:r>
              <a:rPr lang="en-US" dirty="0" smtClean="0"/>
              <a:t>H</a:t>
            </a:r>
            <a:r>
              <a:rPr lang="en-US" baseline="-25000" dirty="0" smtClean="0"/>
              <a:t>1</a:t>
            </a:r>
            <a:r>
              <a:rPr lang="en-US" dirty="0" smtClean="0"/>
              <a:t>(u) = 1  +  exp(-2</a:t>
            </a:r>
            <a:r>
              <a:rPr lang="en-US" dirty="0" smtClean="0">
                <a:latin typeface="Symbol" charset="2"/>
                <a:cs typeface="Symbol" charset="2"/>
              </a:rPr>
              <a:t>p</a:t>
            </a:r>
            <a:r>
              <a:rPr lang="en-US" dirty="0" smtClean="0"/>
              <a:t>j </a:t>
            </a:r>
            <a:r>
              <a:rPr lang="en-US" dirty="0" err="1" smtClean="0"/>
              <a:t>u</a:t>
            </a:r>
            <a:r>
              <a:rPr lang="en-US" dirty="0" smtClean="0"/>
              <a:t>/N) + exp(2</a:t>
            </a:r>
            <a:r>
              <a:rPr lang="en-US" dirty="0" smtClean="0">
                <a:latin typeface="Symbol" charset="2"/>
                <a:cs typeface="Symbol" charset="2"/>
              </a:rPr>
              <a:t>p</a:t>
            </a:r>
            <a:r>
              <a:rPr lang="en-US" dirty="0" smtClean="0"/>
              <a:t>j </a:t>
            </a:r>
            <a:r>
              <a:rPr lang="en-US" dirty="0" err="1" smtClean="0"/>
              <a:t>u</a:t>
            </a:r>
            <a:r>
              <a:rPr lang="en-US" dirty="0" smtClean="0"/>
              <a:t>/N) =</a:t>
            </a:r>
            <a:endParaRPr lang="en-US" dirty="0"/>
          </a:p>
        </p:txBody>
      </p:sp>
      <p:sp>
        <p:nvSpPr>
          <p:cNvPr id="21" name="TextBox 20"/>
          <p:cNvSpPr txBox="1"/>
          <p:nvPr/>
        </p:nvSpPr>
        <p:spPr>
          <a:xfrm>
            <a:off x="3835410" y="5720018"/>
            <a:ext cx="2880416" cy="461665"/>
          </a:xfrm>
          <a:prstGeom prst="rect">
            <a:avLst/>
          </a:prstGeom>
          <a:noFill/>
        </p:spPr>
        <p:txBody>
          <a:bodyPr wrap="none" rtlCol="0">
            <a:spAutoFit/>
          </a:bodyPr>
          <a:lstStyle/>
          <a:p>
            <a:r>
              <a:rPr lang="en-US" dirty="0" smtClean="0"/>
              <a:t>= 1  +  2 cos(2</a:t>
            </a:r>
            <a:r>
              <a:rPr lang="en-US" dirty="0" smtClean="0">
                <a:latin typeface="Symbol" charset="2"/>
                <a:cs typeface="Symbol" charset="2"/>
              </a:rPr>
              <a:t>p</a:t>
            </a:r>
            <a:r>
              <a:rPr lang="en-US" dirty="0" smtClean="0"/>
              <a:t> </a:t>
            </a:r>
            <a:r>
              <a:rPr lang="en-US" dirty="0" err="1" smtClean="0"/>
              <a:t>u</a:t>
            </a:r>
            <a:r>
              <a:rPr lang="en-US" dirty="0" smtClean="0"/>
              <a:t>/N)</a:t>
            </a:r>
            <a:endParaRPr lang="en-US" dirty="0"/>
          </a:p>
        </p:txBody>
      </p:sp>
      <p:sp>
        <p:nvSpPr>
          <p:cNvPr id="2" name="Title 1"/>
          <p:cNvSpPr>
            <a:spLocks noGrp="1"/>
          </p:cNvSpPr>
          <p:nvPr>
            <p:ph type="title"/>
          </p:nvPr>
        </p:nvSpPr>
        <p:spPr/>
        <p:txBody>
          <a:bodyPr/>
          <a:lstStyle/>
          <a:p>
            <a:r>
              <a:rPr lang="en-US" dirty="0" smtClean="0"/>
              <a:t>B2[n] versus the 3-tap box filter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97A2CBD-BC40-B14A-9834-CC16ADF1E955}" type="slidenum">
              <a:rPr lang="en-US" smtClean="0"/>
              <a:pPr/>
              <a:t>76</a:t>
            </a:fld>
            <a:endParaRPr lang="en-US"/>
          </a:p>
        </p:txBody>
      </p:sp>
      <p:pic>
        <p:nvPicPr>
          <p:cNvPr id="3" name="Picture 2"/>
          <p:cNvPicPr>
            <a:picLocks noChangeAspect="1"/>
          </p:cNvPicPr>
          <p:nvPr/>
        </p:nvPicPr>
        <p:blipFill>
          <a:blip r:embed="rId2"/>
          <a:stretch>
            <a:fillRect/>
          </a:stretch>
        </p:blipFill>
        <p:spPr>
          <a:xfrm>
            <a:off x="3648192" y="3289299"/>
            <a:ext cx="5168900" cy="2959100"/>
          </a:xfrm>
          <a:prstGeom prst="rect">
            <a:avLst/>
          </a:prstGeom>
        </p:spPr>
      </p:pic>
      <p:pic>
        <p:nvPicPr>
          <p:cNvPr id="4" name="Picture 3"/>
          <p:cNvPicPr>
            <a:picLocks noChangeAspect="1"/>
          </p:cNvPicPr>
          <p:nvPr/>
        </p:nvPicPr>
        <p:blipFill>
          <a:blip r:embed="rId3"/>
          <a:stretch>
            <a:fillRect/>
          </a:stretch>
        </p:blipFill>
        <p:spPr>
          <a:xfrm>
            <a:off x="3644255" y="113932"/>
            <a:ext cx="5119471" cy="2869246"/>
          </a:xfrm>
          <a:prstGeom prst="rect">
            <a:avLst/>
          </a:prstGeom>
        </p:spPr>
      </p:pic>
      <p:pic>
        <p:nvPicPr>
          <p:cNvPr id="5" name="Picture 4"/>
          <p:cNvPicPr>
            <a:picLocks noChangeAspect="1"/>
          </p:cNvPicPr>
          <p:nvPr/>
        </p:nvPicPr>
        <p:blipFill>
          <a:blip r:embed="rId4"/>
          <a:stretch>
            <a:fillRect/>
          </a:stretch>
        </p:blipFill>
        <p:spPr>
          <a:xfrm>
            <a:off x="0" y="865320"/>
            <a:ext cx="3445667" cy="1932310"/>
          </a:xfrm>
          <a:prstGeom prst="rect">
            <a:avLst/>
          </a:prstGeom>
        </p:spPr>
      </p:pic>
      <p:pic>
        <p:nvPicPr>
          <p:cNvPr id="6" name="Picture 5"/>
          <p:cNvPicPr>
            <a:picLocks noChangeAspect="1"/>
          </p:cNvPicPr>
          <p:nvPr/>
        </p:nvPicPr>
        <p:blipFill>
          <a:blip r:embed="rId5"/>
          <a:stretch>
            <a:fillRect/>
          </a:stretch>
        </p:blipFill>
        <p:spPr>
          <a:xfrm>
            <a:off x="-1" y="4117242"/>
            <a:ext cx="3407953" cy="1955475"/>
          </a:xfrm>
          <a:prstGeom prst="rect">
            <a:avLst/>
          </a:prstGeom>
        </p:spPr>
      </p:pic>
      <p:sp>
        <p:nvSpPr>
          <p:cNvPr id="7" name="Rectangle 6"/>
          <p:cNvSpPr/>
          <p:nvPr/>
        </p:nvSpPr>
        <p:spPr>
          <a:xfrm>
            <a:off x="6531085" y="616169"/>
            <a:ext cx="2612915" cy="461665"/>
          </a:xfrm>
          <a:prstGeom prst="rect">
            <a:avLst/>
          </a:prstGeom>
        </p:spPr>
        <p:txBody>
          <a:bodyPr wrap="none">
            <a:spAutoFit/>
          </a:bodyPr>
          <a:lstStyle/>
          <a:p>
            <a:r>
              <a:rPr lang="en-US" dirty="0" smtClean="0"/>
              <a:t>2  +  2 cos(2</a:t>
            </a:r>
            <a:r>
              <a:rPr lang="en-US" dirty="0" smtClean="0">
                <a:latin typeface="Symbol" charset="2"/>
                <a:cs typeface="Symbol" charset="2"/>
              </a:rPr>
              <a:t>p</a:t>
            </a:r>
            <a:r>
              <a:rPr lang="en-US" dirty="0" smtClean="0"/>
              <a:t> u/20)</a:t>
            </a:r>
            <a:endParaRPr lang="en-US" dirty="0"/>
          </a:p>
        </p:txBody>
      </p:sp>
      <p:cxnSp>
        <p:nvCxnSpPr>
          <p:cNvPr id="9" name="Straight Arrow Connector 8"/>
          <p:cNvCxnSpPr/>
          <p:nvPr/>
        </p:nvCxnSpPr>
        <p:spPr bwMode="auto">
          <a:xfrm>
            <a:off x="2986366" y="1437546"/>
            <a:ext cx="879163" cy="1588"/>
          </a:xfrm>
          <a:prstGeom prst="straightConnector1">
            <a:avLst/>
          </a:prstGeom>
          <a:solidFill>
            <a:srgbClr val="00CC99"/>
          </a:solidFill>
          <a:ln w="9525" cap="flat" cmpd="sng" algn="ctr">
            <a:solidFill>
              <a:srgbClr val="000000"/>
            </a:solidFill>
            <a:prstDash val="solid"/>
            <a:round/>
            <a:headEnd type="arrow"/>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2761982" y="4939567"/>
            <a:ext cx="879163" cy="1588"/>
          </a:xfrm>
          <a:prstGeom prst="straightConnector1">
            <a:avLst/>
          </a:prstGeom>
          <a:solidFill>
            <a:srgbClr val="00CC99"/>
          </a:solidFill>
          <a:ln w="9525" cap="flat" cmpd="sng" algn="ctr">
            <a:solidFill>
              <a:srgbClr val="000000"/>
            </a:solidFill>
            <a:prstDash val="solid"/>
            <a:round/>
            <a:headEnd type="arrow"/>
            <a:tailEnd type="arrow"/>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1" name="TextBox 10"/>
          <p:cNvSpPr txBox="1"/>
          <p:nvPr/>
        </p:nvSpPr>
        <p:spPr>
          <a:xfrm>
            <a:off x="6560775" y="4114991"/>
            <a:ext cx="2612915" cy="461665"/>
          </a:xfrm>
          <a:prstGeom prst="rect">
            <a:avLst/>
          </a:prstGeom>
          <a:noFill/>
        </p:spPr>
        <p:txBody>
          <a:bodyPr wrap="none" rtlCol="0">
            <a:spAutoFit/>
          </a:bodyPr>
          <a:lstStyle/>
          <a:p>
            <a:r>
              <a:rPr lang="en-US" dirty="0" smtClean="0"/>
              <a:t>1  +  2 cos(2</a:t>
            </a:r>
            <a:r>
              <a:rPr lang="en-US" dirty="0" smtClean="0">
                <a:latin typeface="Symbol" charset="2"/>
                <a:cs typeface="Symbol" charset="2"/>
              </a:rPr>
              <a:t>p</a:t>
            </a:r>
            <a:r>
              <a:rPr lang="en-US" dirty="0" smtClean="0"/>
              <a:t> u/20)</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B2[n]</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77</a:t>
            </a:fld>
            <a:endParaRPr lang="en-US"/>
          </a:p>
        </p:txBody>
      </p:sp>
      <p:sp>
        <p:nvSpPr>
          <p:cNvPr id="10" name="TextBox 9"/>
          <p:cNvSpPr txBox="1"/>
          <p:nvPr/>
        </p:nvSpPr>
        <p:spPr>
          <a:xfrm>
            <a:off x="4874769" y="2671977"/>
            <a:ext cx="3946112" cy="584776"/>
          </a:xfrm>
          <a:prstGeom prst="rect">
            <a:avLst/>
          </a:prstGeom>
          <a:noFill/>
        </p:spPr>
        <p:txBody>
          <a:bodyPr wrap="none" rtlCol="0">
            <a:spAutoFit/>
          </a:bodyPr>
          <a:lstStyle/>
          <a:p>
            <a:r>
              <a:rPr lang="en-US" sz="3200" dirty="0" smtClean="0"/>
              <a:t>[…, 0, 0, 0, 0, 0, 0, …]</a:t>
            </a:r>
            <a:endParaRPr lang="en-US" sz="3200" dirty="0"/>
          </a:p>
        </p:txBody>
      </p:sp>
      <p:grpSp>
        <p:nvGrpSpPr>
          <p:cNvPr id="12" name="Group 11"/>
          <p:cNvGrpSpPr/>
          <p:nvPr/>
        </p:nvGrpSpPr>
        <p:grpSpPr>
          <a:xfrm>
            <a:off x="556765" y="1880095"/>
            <a:ext cx="6399709" cy="584776"/>
            <a:chOff x="537882" y="2943412"/>
            <a:chExt cx="6399709" cy="584776"/>
          </a:xfrm>
        </p:grpSpPr>
        <p:sp>
          <p:nvSpPr>
            <p:cNvPr id="9" name="TextBox 8"/>
            <p:cNvSpPr txBox="1"/>
            <p:nvPr/>
          </p:nvSpPr>
          <p:spPr>
            <a:xfrm>
              <a:off x="537882" y="2943412"/>
              <a:ext cx="6399709" cy="584776"/>
            </a:xfrm>
            <a:prstGeom prst="rect">
              <a:avLst/>
            </a:prstGeom>
            <a:noFill/>
          </p:spPr>
          <p:txBody>
            <a:bodyPr wrap="none" rtlCol="0">
              <a:spAutoFit/>
            </a:bodyPr>
            <a:lstStyle/>
            <a:p>
              <a:r>
                <a:rPr lang="en-US" sz="3200" dirty="0" smtClean="0"/>
                <a:t>[1, 2, 1]   […, 1, -1, 1, -1, 1, -1, …]  =  </a:t>
              </a:r>
              <a:endParaRPr lang="en-US" sz="3200" dirty="0"/>
            </a:p>
          </p:txBody>
        </p:sp>
        <p:sp>
          <p:nvSpPr>
            <p:cNvPr id="11" name="Oval 10"/>
            <p:cNvSpPr/>
            <p:nvPr/>
          </p:nvSpPr>
          <p:spPr bwMode="auto">
            <a:xfrm>
              <a:off x="1987189" y="3212367"/>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grpSp>
      <p:sp>
        <p:nvSpPr>
          <p:cNvPr id="13" name="TextBox 12"/>
          <p:cNvSpPr txBox="1"/>
          <p:nvPr/>
        </p:nvSpPr>
        <p:spPr>
          <a:xfrm>
            <a:off x="600606" y="3696488"/>
            <a:ext cx="7725192" cy="461665"/>
          </a:xfrm>
          <a:prstGeom prst="rect">
            <a:avLst/>
          </a:prstGeom>
          <a:noFill/>
        </p:spPr>
        <p:txBody>
          <a:bodyPr wrap="none" rtlCol="0">
            <a:spAutoFit/>
          </a:bodyPr>
          <a:lstStyle/>
          <a:p>
            <a:r>
              <a:rPr lang="en-US" dirty="0" smtClean="0"/>
              <a:t>This does not happen with the sampled version of a Gaussian.</a:t>
            </a:r>
            <a:endParaRPr lang="en-US" dirty="0"/>
          </a:p>
        </p:txBody>
      </p:sp>
      <p:sp>
        <p:nvSpPr>
          <p:cNvPr id="14" name="TextBox 13"/>
          <p:cNvSpPr txBox="1"/>
          <p:nvPr/>
        </p:nvSpPr>
        <p:spPr>
          <a:xfrm>
            <a:off x="4622475" y="5294723"/>
            <a:ext cx="4356080" cy="584776"/>
          </a:xfrm>
          <a:prstGeom prst="rect">
            <a:avLst/>
          </a:prstGeom>
          <a:noFill/>
        </p:spPr>
        <p:txBody>
          <a:bodyPr wrap="none" rtlCol="0">
            <a:spAutoFit/>
          </a:bodyPr>
          <a:lstStyle/>
          <a:p>
            <a:r>
              <a:rPr lang="en-US" sz="3200" dirty="0" smtClean="0"/>
              <a:t>[…, -1, 1, -1, 1, -1, 1, …]</a:t>
            </a:r>
            <a:endParaRPr lang="en-US" sz="3200" dirty="0"/>
          </a:p>
        </p:txBody>
      </p:sp>
      <p:grpSp>
        <p:nvGrpSpPr>
          <p:cNvPr id="15" name="Group 14"/>
          <p:cNvGrpSpPr/>
          <p:nvPr/>
        </p:nvGrpSpPr>
        <p:grpSpPr>
          <a:xfrm>
            <a:off x="402156" y="4502841"/>
            <a:ext cx="6399709" cy="584776"/>
            <a:chOff x="537882" y="2943412"/>
            <a:chExt cx="6399709" cy="584776"/>
          </a:xfrm>
        </p:grpSpPr>
        <p:sp>
          <p:nvSpPr>
            <p:cNvPr id="16" name="TextBox 15"/>
            <p:cNvSpPr txBox="1"/>
            <p:nvPr/>
          </p:nvSpPr>
          <p:spPr>
            <a:xfrm>
              <a:off x="537882" y="2943412"/>
              <a:ext cx="6399709" cy="584776"/>
            </a:xfrm>
            <a:prstGeom prst="rect">
              <a:avLst/>
            </a:prstGeom>
            <a:noFill/>
          </p:spPr>
          <p:txBody>
            <a:bodyPr wrap="none" rtlCol="0">
              <a:spAutoFit/>
            </a:bodyPr>
            <a:lstStyle/>
            <a:p>
              <a:r>
                <a:rPr lang="en-US" sz="3200" dirty="0" smtClean="0"/>
                <a:t>[1, 1, 1]   […, 1, -1, 1, -1, 1, -1, …]  =  </a:t>
              </a:r>
              <a:endParaRPr lang="en-US" sz="3200" dirty="0"/>
            </a:p>
          </p:txBody>
        </p:sp>
        <p:sp>
          <p:nvSpPr>
            <p:cNvPr id="17" name="Oval 16"/>
            <p:cNvSpPr/>
            <p:nvPr/>
          </p:nvSpPr>
          <p:spPr bwMode="auto">
            <a:xfrm>
              <a:off x="1987189" y="3212367"/>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B2[n]</a:t>
            </a:r>
            <a:endParaRPr lang="en-US" dirty="0"/>
          </a:p>
        </p:txBody>
      </p:sp>
      <p:pic>
        <p:nvPicPr>
          <p:cNvPr id="9" name="Picture 8"/>
          <p:cNvPicPr>
            <a:picLocks noChangeAspect="1"/>
          </p:cNvPicPr>
          <p:nvPr/>
        </p:nvPicPr>
        <p:blipFill>
          <a:blip r:embed="rId2"/>
          <a:stretch>
            <a:fillRect/>
          </a:stretch>
        </p:blipFill>
        <p:spPr>
          <a:xfrm>
            <a:off x="836705" y="2172513"/>
            <a:ext cx="7015629" cy="1662513"/>
          </a:xfrm>
          <a:prstGeom prst="rect">
            <a:avLst/>
          </a:prstGeom>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650" name="Picture 3" descr="pietro4_final"/>
          <p:cNvPicPr>
            <a:picLocks noChangeAspect="1" noChangeArrowheads="1"/>
          </p:cNvPicPr>
          <p:nvPr/>
        </p:nvPicPr>
        <p:blipFill>
          <a:blip r:embed="rId3"/>
          <a:srcRect l="9125" t="9125" r="15784" b="10806"/>
          <a:stretch>
            <a:fillRect/>
          </a:stretch>
        </p:blipFill>
        <p:spPr bwMode="auto">
          <a:xfrm>
            <a:off x="228600" y="685800"/>
            <a:ext cx="5016257" cy="4011612"/>
          </a:xfrm>
          <a:prstGeom prst="rect">
            <a:avLst/>
          </a:prstGeom>
          <a:noFill/>
          <a:ln w="9525">
            <a:noFill/>
            <a:miter lim="800000"/>
            <a:headEnd/>
            <a:tailEnd/>
          </a:ln>
        </p:spPr>
      </p:pic>
      <p:grpSp>
        <p:nvGrpSpPr>
          <p:cNvPr id="2" name="Group 13"/>
          <p:cNvGrpSpPr>
            <a:grpSpLocks/>
          </p:cNvGrpSpPr>
          <p:nvPr/>
        </p:nvGrpSpPr>
        <p:grpSpPr bwMode="auto">
          <a:xfrm>
            <a:off x="1820863" y="1235075"/>
            <a:ext cx="6913562" cy="2420938"/>
            <a:chOff x="1820863" y="1235075"/>
            <a:chExt cx="6913123" cy="2421642"/>
          </a:xfrm>
        </p:grpSpPr>
        <p:sp>
          <p:nvSpPr>
            <p:cNvPr id="155653" name="Rectangle 6"/>
            <p:cNvSpPr>
              <a:spLocks noChangeArrowheads="1"/>
            </p:cNvSpPr>
            <p:nvPr/>
          </p:nvSpPr>
          <p:spPr bwMode="auto">
            <a:xfrm>
              <a:off x="1820863" y="1719263"/>
              <a:ext cx="363537" cy="296863"/>
            </a:xfrm>
            <a:prstGeom prst="rect">
              <a:avLst/>
            </a:prstGeom>
            <a:noFill/>
            <a:ln w="19050">
              <a:solidFill>
                <a:srgbClr val="FF3300"/>
              </a:solidFill>
              <a:miter lim="800000"/>
              <a:headEnd/>
              <a:tailEnd/>
            </a:ln>
          </p:spPr>
          <p:txBody>
            <a:bodyPr wrap="none" anchor="ctr">
              <a:prstTxWarp prst="textNoShape">
                <a:avLst/>
              </a:prstTxWarp>
            </a:bodyPr>
            <a:lstStyle/>
            <a:p>
              <a:endParaRPr lang="en-US" sz="1800"/>
            </a:p>
          </p:txBody>
        </p:sp>
        <p:sp>
          <p:nvSpPr>
            <p:cNvPr id="155654" name="Line 7"/>
            <p:cNvSpPr>
              <a:spLocks noChangeShapeType="1"/>
            </p:cNvSpPr>
            <p:nvPr/>
          </p:nvSpPr>
          <p:spPr bwMode="auto">
            <a:xfrm flipV="1">
              <a:off x="2168525" y="1235075"/>
              <a:ext cx="3622675" cy="492125"/>
            </a:xfrm>
            <a:prstGeom prst="line">
              <a:avLst/>
            </a:prstGeom>
            <a:noFill/>
            <a:ln w="19050">
              <a:solidFill>
                <a:srgbClr val="FF3300"/>
              </a:solidFill>
              <a:round/>
              <a:headEnd/>
              <a:tailEnd/>
            </a:ln>
          </p:spPr>
          <p:txBody>
            <a:bodyPr>
              <a:prstTxWarp prst="textNoShape">
                <a:avLst/>
              </a:prstTxWarp>
            </a:bodyPr>
            <a:lstStyle/>
            <a:p>
              <a:endParaRPr lang="en-US"/>
            </a:p>
          </p:txBody>
        </p:sp>
        <p:sp>
          <p:nvSpPr>
            <p:cNvPr id="155655" name="Line 8"/>
            <p:cNvSpPr>
              <a:spLocks noChangeShapeType="1"/>
            </p:cNvSpPr>
            <p:nvPr/>
          </p:nvSpPr>
          <p:spPr bwMode="auto">
            <a:xfrm>
              <a:off x="2181225" y="2011363"/>
              <a:ext cx="3630612" cy="1574800"/>
            </a:xfrm>
            <a:prstGeom prst="line">
              <a:avLst/>
            </a:prstGeom>
            <a:noFill/>
            <a:ln w="19050">
              <a:solidFill>
                <a:srgbClr val="FF3300"/>
              </a:solidFill>
              <a:round/>
              <a:headEnd/>
              <a:tailEnd/>
            </a:ln>
          </p:spPr>
          <p:txBody>
            <a:bodyPr>
              <a:prstTxWarp prst="textNoShape">
                <a:avLst/>
              </a:prstTxWarp>
            </a:bodyPr>
            <a:lstStyle/>
            <a:p>
              <a:endParaRPr lang="en-US"/>
            </a:p>
          </p:txBody>
        </p:sp>
        <p:pic>
          <p:nvPicPr>
            <p:cNvPr id="155656" name="Picture 11"/>
            <p:cNvPicPr>
              <a:picLocks noChangeAspect="1"/>
            </p:cNvPicPr>
            <p:nvPr/>
          </p:nvPicPr>
          <p:blipFill>
            <a:blip r:embed="rId4"/>
            <a:srcRect/>
            <a:stretch>
              <a:fillRect/>
            </a:stretch>
          </p:blipFill>
          <p:spPr bwMode="auto">
            <a:xfrm>
              <a:off x="5698337" y="1262137"/>
              <a:ext cx="3035649" cy="2394580"/>
            </a:xfrm>
            <a:prstGeom prst="rect">
              <a:avLst/>
            </a:prstGeom>
            <a:noFill/>
            <a:ln w="9525">
              <a:noFill/>
              <a:miter lim="800000"/>
              <a:headEnd/>
              <a:tailEnd/>
            </a:ln>
          </p:spPr>
        </p:pic>
      </p:grpSp>
      <p:pic>
        <p:nvPicPr>
          <p:cNvPr id="13" name="Picture 12"/>
          <p:cNvPicPr>
            <a:picLocks noChangeAspect="1"/>
          </p:cNvPicPr>
          <p:nvPr/>
        </p:nvPicPr>
        <p:blipFill>
          <a:blip r:embed="rId5"/>
          <a:srcRect l="30276" r="42860"/>
          <a:stretch>
            <a:fillRect/>
          </a:stretch>
        </p:blipFill>
        <p:spPr bwMode="auto">
          <a:xfrm>
            <a:off x="4495800" y="4038600"/>
            <a:ext cx="2362200" cy="2392362"/>
          </a:xfrm>
          <a:prstGeom prst="rect">
            <a:avLst/>
          </a:prstGeom>
          <a:noFill/>
          <a:ln w="9525">
            <a:noFill/>
            <a:miter lim="800000"/>
            <a:headEnd/>
            <a:tailEnd/>
          </a:ln>
        </p:spPr>
      </p:pic>
      <p:sp>
        <p:nvSpPr>
          <p:cNvPr id="11" name="TextBox 10"/>
          <p:cNvSpPr txBox="1"/>
          <p:nvPr/>
        </p:nvSpPr>
        <p:spPr>
          <a:xfrm>
            <a:off x="609600" y="0"/>
            <a:ext cx="8161609" cy="584776"/>
          </a:xfrm>
          <a:prstGeom prst="rect">
            <a:avLst/>
          </a:prstGeom>
          <a:noFill/>
        </p:spPr>
        <p:txBody>
          <a:bodyPr wrap="none" rtlCol="0">
            <a:spAutoFit/>
          </a:bodyPr>
          <a:lstStyle/>
          <a:p>
            <a:r>
              <a:rPr lang="en-US" sz="3200" dirty="0" smtClean="0"/>
              <a:t>Linear blur occurs under many natural situations</a:t>
            </a:r>
            <a:endParaRPr lang="en-US" sz="3200" dirty="0"/>
          </a:p>
        </p:txBody>
      </p:sp>
      <p:sp>
        <p:nvSpPr>
          <p:cNvPr id="12" name="TextBox 11"/>
          <p:cNvSpPr txBox="1"/>
          <p:nvPr/>
        </p:nvSpPr>
        <p:spPr>
          <a:xfrm>
            <a:off x="4724400" y="6396335"/>
            <a:ext cx="3979876" cy="461665"/>
          </a:xfrm>
          <a:prstGeom prst="rect">
            <a:avLst/>
          </a:prstGeom>
          <a:noFill/>
        </p:spPr>
        <p:txBody>
          <a:bodyPr wrap="none" rtlCol="0">
            <a:spAutoFit/>
          </a:bodyPr>
          <a:lstStyle/>
          <a:p>
            <a:r>
              <a:rPr lang="en-US" dirty="0" smtClean="0"/>
              <a:t>This is not a Gaussian kernel...</a:t>
            </a:r>
            <a:endParaRPr lang="en-US" dirty="0"/>
          </a:p>
        </p:txBody>
      </p:sp>
      <p:sp>
        <p:nvSpPr>
          <p:cNvPr id="14" name="TextBox 13"/>
          <p:cNvSpPr txBox="1"/>
          <p:nvPr/>
        </p:nvSpPr>
        <p:spPr>
          <a:xfrm>
            <a:off x="1676400" y="4724400"/>
            <a:ext cx="1981344" cy="307777"/>
          </a:xfrm>
          <a:prstGeom prst="rect">
            <a:avLst/>
          </a:prstGeom>
          <a:noFill/>
        </p:spPr>
        <p:txBody>
          <a:bodyPr wrap="none" rtlCol="0">
            <a:spAutoFit/>
          </a:bodyPr>
          <a:lstStyle/>
          <a:p>
            <a:r>
              <a:rPr lang="en-US" sz="1400" dirty="0" smtClean="0"/>
              <a:t>(from Fergus et al, 2007)</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DFT of this image: </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8</a:t>
            </a:fld>
            <a:endParaRPr lang="en-US"/>
          </a:p>
        </p:txBody>
      </p:sp>
      <p:pic>
        <p:nvPicPr>
          <p:cNvPr id="6" name="Picture 5" descr="logdft.jpg"/>
          <p:cNvPicPr>
            <a:picLocks noChangeAspect="1"/>
          </p:cNvPicPr>
          <p:nvPr/>
        </p:nvPicPr>
        <p:blipFill>
          <a:blip r:embed="rId2"/>
          <a:stretch>
            <a:fillRect/>
          </a:stretch>
        </p:blipFill>
        <p:spPr>
          <a:xfrm>
            <a:off x="4701879" y="1342218"/>
            <a:ext cx="4711700" cy="4953000"/>
          </a:xfrm>
          <a:prstGeom prst="rect">
            <a:avLst/>
          </a:prstGeom>
        </p:spPr>
      </p:pic>
      <p:pic>
        <p:nvPicPr>
          <p:cNvPr id="7" name="Picture 6" descr="parallel.jpg"/>
          <p:cNvPicPr>
            <a:picLocks noChangeAspect="1"/>
          </p:cNvPicPr>
          <p:nvPr/>
        </p:nvPicPr>
        <p:blipFill>
          <a:blip r:embed="rId3"/>
          <a:stretch>
            <a:fillRect/>
          </a:stretch>
        </p:blipFill>
        <p:spPr>
          <a:xfrm>
            <a:off x="0" y="1578315"/>
            <a:ext cx="4338228" cy="4338228"/>
          </a:xfrm>
          <a:prstGeom prst="rect">
            <a:avLst/>
          </a:prstGeom>
        </p:spPr>
      </p:pic>
      <p:sp>
        <p:nvSpPr>
          <p:cNvPr id="8" name="TextBox 7"/>
          <p:cNvSpPr txBox="1"/>
          <p:nvPr/>
        </p:nvSpPr>
        <p:spPr>
          <a:xfrm>
            <a:off x="1658471" y="1150474"/>
            <a:ext cx="936675" cy="461665"/>
          </a:xfrm>
          <a:prstGeom prst="rect">
            <a:avLst/>
          </a:prstGeom>
          <a:noFill/>
        </p:spPr>
        <p:txBody>
          <a:bodyPr wrap="none" rtlCol="0">
            <a:spAutoFit/>
          </a:bodyPr>
          <a:lstStyle/>
          <a:p>
            <a:r>
              <a:rPr lang="en-US" dirty="0" smtClean="0"/>
              <a:t>image</a:t>
            </a:r>
            <a:endParaRPr lang="en-US" dirty="0"/>
          </a:p>
        </p:txBody>
      </p:sp>
      <p:sp>
        <p:nvSpPr>
          <p:cNvPr id="9" name="TextBox 8"/>
          <p:cNvSpPr txBox="1"/>
          <p:nvPr/>
        </p:nvSpPr>
        <p:spPr>
          <a:xfrm>
            <a:off x="5964518" y="974168"/>
            <a:ext cx="2287104" cy="461665"/>
          </a:xfrm>
          <a:prstGeom prst="rect">
            <a:avLst/>
          </a:prstGeom>
          <a:noFill/>
        </p:spPr>
        <p:txBody>
          <a:bodyPr wrap="none" rtlCol="0">
            <a:spAutoFit/>
          </a:bodyPr>
          <a:lstStyle/>
          <a:p>
            <a:r>
              <a:rPr lang="en-US" dirty="0" err="1" smtClean="0"/>
              <a:t>Dft</a:t>
            </a:r>
            <a:r>
              <a:rPr lang="en-US" dirty="0" smtClean="0"/>
              <a:t> of luminance</a:t>
            </a:r>
            <a:endParaRPr lang="en-US"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228600" y="0"/>
            <a:ext cx="6858000" cy="1022350"/>
          </a:xfrm>
        </p:spPr>
        <p:txBody>
          <a:bodyPr/>
          <a:lstStyle/>
          <a:p>
            <a:pPr eaLnBrk="1" hangingPunct="1"/>
            <a:r>
              <a:rPr lang="en-US" sz="3300" smtClean="0">
                <a:ea typeface="ＭＳ Ｐゴシック" pitchFamily="-1" charset="-128"/>
                <a:cs typeface="ＭＳ Ｐゴシック" pitchFamily="-1" charset="-128"/>
              </a:rPr>
              <a:t>Contrast Sensitivity Function</a:t>
            </a:r>
          </a:p>
        </p:txBody>
      </p:sp>
      <p:pic>
        <p:nvPicPr>
          <p:cNvPr id="20483" name="Picture 18" descr="CSF"/>
          <p:cNvPicPr>
            <a:picLocks noGrp="1" noChangeAspect="1" noChangeArrowheads="1"/>
          </p:cNvPicPr>
          <p:nvPr>
            <p:ph sz="half" idx="1"/>
          </p:nvPr>
        </p:nvPicPr>
        <p:blipFill>
          <a:blip r:embed="rId3"/>
          <a:srcRect/>
          <a:stretch>
            <a:fillRect/>
          </a:stretch>
        </p:blipFill>
        <p:spPr>
          <a:xfrm>
            <a:off x="458787" y="2632636"/>
            <a:ext cx="8302625" cy="2276475"/>
          </a:xfrm>
          <a:noFill/>
        </p:spPr>
      </p:pic>
      <p:sp>
        <p:nvSpPr>
          <p:cNvPr id="20484" name="Freeform 19"/>
          <p:cNvSpPr>
            <a:spLocks/>
          </p:cNvSpPr>
          <p:nvPr/>
        </p:nvSpPr>
        <p:spPr bwMode="auto">
          <a:xfrm>
            <a:off x="1144587" y="2934261"/>
            <a:ext cx="7094538" cy="1949450"/>
          </a:xfrm>
          <a:custGeom>
            <a:avLst/>
            <a:gdLst>
              <a:gd name="T0" fmla="*/ 0 w 4469"/>
              <a:gd name="T1" fmla="*/ 2147483647 h 1228"/>
              <a:gd name="T2" fmla="*/ 2147483647 w 4469"/>
              <a:gd name="T3" fmla="*/ 2147483647 h 1228"/>
              <a:gd name="T4" fmla="*/ 2147483647 w 4469"/>
              <a:gd name="T5" fmla="*/ 2147483647 h 1228"/>
              <a:gd name="T6" fmla="*/ 2147483647 w 4469"/>
              <a:gd name="T7" fmla="*/ 2147483647 h 1228"/>
              <a:gd name="T8" fmla="*/ 2147483647 w 4469"/>
              <a:gd name="T9" fmla="*/ 2147483647 h 1228"/>
              <a:gd name="T10" fmla="*/ 2147483647 w 4469"/>
              <a:gd name="T11" fmla="*/ 2147483647 h 1228"/>
              <a:gd name="T12" fmla="*/ 2147483647 w 4469"/>
              <a:gd name="T13" fmla="*/ 2147483647 h 1228"/>
              <a:gd name="T14" fmla="*/ 2147483647 w 4469"/>
              <a:gd name="T15" fmla="*/ 2147483647 h 1228"/>
              <a:gd name="T16" fmla="*/ 2147483647 w 4469"/>
              <a:gd name="T17" fmla="*/ 2147483647 h 1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69"/>
              <a:gd name="T28" fmla="*/ 0 h 1228"/>
              <a:gd name="T29" fmla="*/ 4469 w 4469"/>
              <a:gd name="T30" fmla="*/ 1228 h 1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69" h="1228">
                <a:moveTo>
                  <a:pt x="0" y="786"/>
                </a:moveTo>
                <a:cubicBezTo>
                  <a:pt x="216" y="702"/>
                  <a:pt x="965" y="402"/>
                  <a:pt x="1296" y="282"/>
                </a:cubicBezTo>
                <a:cubicBezTo>
                  <a:pt x="1627" y="162"/>
                  <a:pt x="1799" y="112"/>
                  <a:pt x="1984" y="66"/>
                </a:cubicBezTo>
                <a:cubicBezTo>
                  <a:pt x="2169" y="20"/>
                  <a:pt x="2243" y="8"/>
                  <a:pt x="2405" y="4"/>
                </a:cubicBezTo>
                <a:cubicBezTo>
                  <a:pt x="2567" y="0"/>
                  <a:pt x="2772" y="10"/>
                  <a:pt x="2955" y="39"/>
                </a:cubicBezTo>
                <a:cubicBezTo>
                  <a:pt x="3139" y="68"/>
                  <a:pt x="3345" y="103"/>
                  <a:pt x="3506" y="179"/>
                </a:cubicBezTo>
                <a:cubicBezTo>
                  <a:pt x="3666" y="255"/>
                  <a:pt x="3781" y="365"/>
                  <a:pt x="3919" y="494"/>
                </a:cubicBezTo>
                <a:cubicBezTo>
                  <a:pt x="4056" y="622"/>
                  <a:pt x="4240" y="826"/>
                  <a:pt x="4331" y="948"/>
                </a:cubicBezTo>
                <a:cubicBezTo>
                  <a:pt x="4423" y="1071"/>
                  <a:pt x="4446" y="1149"/>
                  <a:pt x="4469" y="1228"/>
                </a:cubicBezTo>
              </a:path>
            </a:pathLst>
          </a:custGeom>
          <a:noFill/>
          <a:ln w="38100">
            <a:solidFill>
              <a:srgbClr val="FF0000"/>
            </a:solidFill>
            <a:round/>
            <a:headEnd/>
            <a:tailEnd/>
          </a:ln>
        </p:spPr>
        <p:txBody>
          <a:bodyP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20485" name="Rectangle 20"/>
          <p:cNvSpPr>
            <a:spLocks noChangeArrowheads="1"/>
          </p:cNvSpPr>
          <p:nvPr/>
        </p:nvSpPr>
        <p:spPr bwMode="auto">
          <a:xfrm>
            <a:off x="461962" y="2607236"/>
            <a:ext cx="8302625" cy="2276475"/>
          </a:xfrm>
          <a:prstGeom prst="rect">
            <a:avLst/>
          </a:prstGeom>
          <a:noFill/>
          <a:ln w="38100">
            <a:solidFill>
              <a:srgbClr val="FFFFFF"/>
            </a:solidFill>
            <a:miter lim="800000"/>
            <a:headEnd/>
            <a:tailEnd/>
          </a:ln>
        </p:spPr>
        <p:txBody>
          <a:bodyPr wrap="none" anchor="ctr">
            <a:prstTxWarp prst="textNoShape">
              <a:avLst/>
            </a:prstTxWarp>
          </a:bodyPr>
          <a:lstStyle/>
          <a:p>
            <a:pPr algn="ctr" defTabSz="457200"/>
            <a:endParaRPr lang="en-US" sz="1600">
              <a:solidFill>
                <a:prstClr val="black"/>
              </a:solidFill>
              <a:latin typeface="Calibri" pitchFamily="-1" charset="0"/>
              <a:ea typeface="ＭＳ Ｐゴシック" pitchFamily="-1" charset="-128"/>
              <a:cs typeface="ＭＳ Ｐゴシック" pitchFamily="-1" charset="-128"/>
            </a:endParaRPr>
          </a:p>
        </p:txBody>
      </p:sp>
      <p:sp>
        <p:nvSpPr>
          <p:cNvPr id="20486" name="Text Box 21"/>
          <p:cNvSpPr txBox="1">
            <a:spLocks noChangeArrowheads="1"/>
          </p:cNvSpPr>
          <p:nvPr/>
        </p:nvSpPr>
        <p:spPr bwMode="auto">
          <a:xfrm>
            <a:off x="676275" y="4905936"/>
            <a:ext cx="468312"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0.1</a:t>
            </a:r>
          </a:p>
        </p:txBody>
      </p:sp>
      <p:sp>
        <p:nvSpPr>
          <p:cNvPr id="20487" name="Text Box 22"/>
          <p:cNvSpPr txBox="1">
            <a:spLocks noChangeArrowheads="1"/>
          </p:cNvSpPr>
          <p:nvPr/>
        </p:nvSpPr>
        <p:spPr bwMode="auto">
          <a:xfrm>
            <a:off x="2805112" y="4905936"/>
            <a:ext cx="296863"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a:t>
            </a:r>
          </a:p>
        </p:txBody>
      </p:sp>
      <p:sp>
        <p:nvSpPr>
          <p:cNvPr id="20488" name="Text Box 23"/>
          <p:cNvSpPr txBox="1">
            <a:spLocks noChangeArrowheads="1"/>
          </p:cNvSpPr>
          <p:nvPr/>
        </p:nvSpPr>
        <p:spPr bwMode="auto">
          <a:xfrm>
            <a:off x="7883525" y="4905936"/>
            <a:ext cx="522287"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100</a:t>
            </a:r>
          </a:p>
        </p:txBody>
      </p:sp>
      <p:sp>
        <p:nvSpPr>
          <p:cNvPr id="20489" name="Text Box 24"/>
          <p:cNvSpPr txBox="1">
            <a:spLocks noChangeArrowheads="1"/>
          </p:cNvSpPr>
          <p:nvPr/>
        </p:nvSpPr>
        <p:spPr bwMode="auto">
          <a:xfrm>
            <a:off x="5453062" y="4905936"/>
            <a:ext cx="409575"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10</a:t>
            </a:r>
          </a:p>
        </p:txBody>
      </p:sp>
      <p:sp>
        <p:nvSpPr>
          <p:cNvPr id="20490" name="Text Box 25"/>
          <p:cNvSpPr txBox="1">
            <a:spLocks noChangeArrowheads="1"/>
          </p:cNvSpPr>
          <p:nvPr/>
        </p:nvSpPr>
        <p:spPr bwMode="auto">
          <a:xfrm>
            <a:off x="2897187" y="5147236"/>
            <a:ext cx="2849563" cy="307975"/>
          </a:xfrm>
          <a:prstGeom prst="rect">
            <a:avLst/>
          </a:prstGeom>
          <a:noFill/>
          <a:ln w="9525">
            <a:noFill/>
            <a:miter lim="800000"/>
            <a:headEnd/>
            <a:tailEnd/>
          </a:ln>
        </p:spPr>
        <p:txBody>
          <a:bodyPr wrap="none">
            <a:prstTxWarp prst="textNoShape">
              <a:avLst/>
            </a:prstTxWarp>
            <a:spAutoFit/>
          </a:bodyPr>
          <a:lstStyle/>
          <a:p>
            <a:pPr defTabSz="457200"/>
            <a:r>
              <a:rPr lang="en-US" sz="1400" dirty="0">
                <a:solidFill>
                  <a:prstClr val="black"/>
                </a:solidFill>
                <a:latin typeface="Calibri" pitchFamily="-1" charset="0"/>
                <a:ea typeface="ＭＳ Ｐゴシック" pitchFamily="-1" charset="-128"/>
                <a:cs typeface="ＭＳ Ｐゴシック" pitchFamily="-1" charset="-128"/>
              </a:rPr>
              <a:t>Spatial frequency (cycles/degree)</a:t>
            </a:r>
          </a:p>
        </p:txBody>
      </p:sp>
      <p:sp>
        <p:nvSpPr>
          <p:cNvPr id="20491" name="Text Box 26"/>
          <p:cNvSpPr txBox="1">
            <a:spLocks noChangeArrowheads="1"/>
          </p:cNvSpPr>
          <p:nvPr/>
        </p:nvSpPr>
        <p:spPr bwMode="auto">
          <a:xfrm rot="-5400000">
            <a:off x="-696119" y="3544655"/>
            <a:ext cx="1698625" cy="306387"/>
          </a:xfrm>
          <a:prstGeom prst="rect">
            <a:avLst/>
          </a:prstGeom>
          <a:noFill/>
          <a:ln w="9525">
            <a:noFill/>
            <a:miter lim="800000"/>
            <a:headEnd/>
            <a:tailEnd/>
          </a:ln>
        </p:spPr>
        <p:txBody>
          <a:bodyPr wrap="none">
            <a:prstTxWarp prst="textNoShape">
              <a:avLst/>
            </a:prstTxWarp>
            <a:spAutoFit/>
          </a:bodyPr>
          <a:lstStyle/>
          <a:p>
            <a:pPr defTabSz="457200"/>
            <a:r>
              <a:rPr lang="en-US" sz="1400">
                <a:solidFill>
                  <a:prstClr val="black"/>
                </a:solidFill>
                <a:latin typeface="Calibri" pitchFamily="-1" charset="0"/>
                <a:ea typeface="ＭＳ Ｐゴシック" pitchFamily="-1" charset="-128"/>
                <a:cs typeface="ＭＳ Ｐゴシック" pitchFamily="-1" charset="-128"/>
              </a:rPr>
              <a:t>Contrast sensitivity</a:t>
            </a:r>
          </a:p>
        </p:txBody>
      </p:sp>
      <p:sp>
        <p:nvSpPr>
          <p:cNvPr id="20492" name="Text Box 27"/>
          <p:cNvSpPr txBox="1">
            <a:spLocks noChangeArrowheads="1"/>
          </p:cNvSpPr>
          <p:nvPr/>
        </p:nvSpPr>
        <p:spPr bwMode="auto">
          <a:xfrm>
            <a:off x="1068387" y="2713599"/>
            <a:ext cx="1000125"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prstClr val="black"/>
                </a:solidFill>
                <a:latin typeface="Calibri" pitchFamily="-1" charset="0"/>
                <a:ea typeface="ＭＳ Ｐゴシック" pitchFamily="-1" charset="-128"/>
                <a:cs typeface="ＭＳ Ｐゴシック" pitchFamily="-1" charset="-128"/>
              </a:rPr>
              <a:t>Invisible</a:t>
            </a:r>
          </a:p>
        </p:txBody>
      </p:sp>
      <p:sp>
        <p:nvSpPr>
          <p:cNvPr id="20493" name="Text Box 28"/>
          <p:cNvSpPr txBox="1">
            <a:spLocks noChangeArrowheads="1"/>
          </p:cNvSpPr>
          <p:nvPr/>
        </p:nvSpPr>
        <p:spPr bwMode="auto">
          <a:xfrm>
            <a:off x="3735387" y="3153336"/>
            <a:ext cx="819150"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prstClr val="black"/>
                </a:solidFill>
                <a:latin typeface="Calibri" pitchFamily="-1" charset="0"/>
                <a:ea typeface="ＭＳ Ｐゴシック" pitchFamily="-1" charset="-128"/>
                <a:cs typeface="ＭＳ Ｐゴシック" pitchFamily="-1" charset="-128"/>
              </a:rPr>
              <a:t>visible</a:t>
            </a:r>
          </a:p>
        </p:txBody>
      </p:sp>
      <p:sp>
        <p:nvSpPr>
          <p:cNvPr id="20494" name="Text Box 29"/>
          <p:cNvSpPr txBox="1">
            <a:spLocks noChangeArrowheads="1"/>
          </p:cNvSpPr>
          <p:nvPr/>
        </p:nvSpPr>
        <p:spPr bwMode="auto">
          <a:xfrm>
            <a:off x="304800" y="838200"/>
            <a:ext cx="3232150" cy="366713"/>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Blackmore &amp; Campbell (1969)</a:t>
            </a:r>
          </a:p>
        </p:txBody>
      </p:sp>
      <p:sp>
        <p:nvSpPr>
          <p:cNvPr id="20495" name="Rectangle 34"/>
          <p:cNvSpPr>
            <a:spLocks noChangeArrowheads="1"/>
          </p:cNvSpPr>
          <p:nvPr/>
        </p:nvSpPr>
        <p:spPr bwMode="auto">
          <a:xfrm>
            <a:off x="4497387" y="2937436"/>
            <a:ext cx="609600" cy="1981200"/>
          </a:xfrm>
          <a:prstGeom prst="rect">
            <a:avLst/>
          </a:prstGeom>
          <a:solidFill>
            <a:srgbClr val="FF0000"/>
          </a:solidFill>
          <a:ln w="9525">
            <a:solidFill>
              <a:srgbClr val="FF3300"/>
            </a:solidFill>
            <a:miter lim="800000"/>
            <a:headEnd/>
            <a:tailEnd/>
          </a:ln>
        </p:spPr>
        <p:txBody>
          <a:bodyPr wrap="none" anchor="ct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20496" name="Text Box 35"/>
          <p:cNvSpPr txBox="1">
            <a:spLocks noChangeArrowheads="1"/>
          </p:cNvSpPr>
          <p:nvPr/>
        </p:nvSpPr>
        <p:spPr bwMode="auto">
          <a:xfrm>
            <a:off x="1704321" y="1012265"/>
            <a:ext cx="5629275" cy="1128713"/>
          </a:xfrm>
          <a:prstGeom prst="rect">
            <a:avLst/>
          </a:prstGeom>
          <a:noFill/>
          <a:ln w="9525">
            <a:noFill/>
            <a:miter lim="800000"/>
            <a:headEnd/>
            <a:tailEnd/>
          </a:ln>
        </p:spPr>
        <p:txBody>
          <a:bodyPr wrap="none">
            <a:prstTxWarp prst="textNoShape">
              <a:avLst/>
            </a:prstTxWarp>
            <a:spAutoFit/>
          </a:bodyPr>
          <a:lstStyle/>
          <a:p>
            <a:pPr algn="ctr" defTabSz="457200"/>
            <a:r>
              <a:rPr lang="en-US" sz="2800" dirty="0">
                <a:solidFill>
                  <a:prstClr val="black"/>
                </a:solidFill>
                <a:latin typeface="Calibri" pitchFamily="-1" charset="0"/>
                <a:ea typeface="ＭＳ Ｐゴシック" pitchFamily="-1" charset="-128"/>
                <a:cs typeface="ＭＳ Ｐゴシック" pitchFamily="-1" charset="-128"/>
              </a:rPr>
              <a:t>Maximum sensitivity</a:t>
            </a:r>
          </a:p>
          <a:p>
            <a:pPr algn="ctr" defTabSz="457200"/>
            <a:r>
              <a:rPr lang="en-US" sz="2800" dirty="0">
                <a:solidFill>
                  <a:prstClr val="black"/>
                </a:solidFill>
                <a:latin typeface="Calibri" pitchFamily="-1" charset="0"/>
                <a:ea typeface="ＭＳ Ｐゴシック" pitchFamily="-1" charset="-128"/>
                <a:cs typeface="ＭＳ Ｐゴシック" pitchFamily="-1" charset="-128"/>
              </a:rPr>
              <a:t>~ </a:t>
            </a:r>
            <a:r>
              <a:rPr lang="en-US" sz="3200" b="1" dirty="0">
                <a:solidFill>
                  <a:prstClr val="black"/>
                </a:solidFill>
                <a:latin typeface="Calibri" pitchFamily="-1" charset="0"/>
                <a:ea typeface="ＭＳ Ｐゴシック" pitchFamily="-1" charset="-128"/>
                <a:cs typeface="ＭＳ Ｐゴシック" pitchFamily="-1" charset="-128"/>
              </a:rPr>
              <a:t>6</a:t>
            </a:r>
            <a:r>
              <a:rPr lang="en-US" sz="4000" dirty="0">
                <a:solidFill>
                  <a:prstClr val="black"/>
                </a:solidFill>
                <a:latin typeface="Calibri" pitchFamily="-1" charset="0"/>
                <a:ea typeface="ＭＳ Ｐゴシック" pitchFamily="-1" charset="-128"/>
                <a:cs typeface="ＭＳ Ｐゴシック" pitchFamily="-1" charset="-128"/>
              </a:rPr>
              <a:t> </a:t>
            </a:r>
            <a:r>
              <a:rPr lang="en-US" sz="2800" dirty="0">
                <a:solidFill>
                  <a:prstClr val="black"/>
                </a:solidFill>
                <a:latin typeface="Calibri" pitchFamily="-1" charset="0"/>
                <a:ea typeface="ＭＳ Ｐゴシック" pitchFamily="-1" charset="-128"/>
                <a:cs typeface="ＭＳ Ｐゴシック" pitchFamily="-1" charset="-128"/>
              </a:rPr>
              <a:t>cycles / degree of visual angle</a:t>
            </a:r>
          </a:p>
        </p:txBody>
      </p:sp>
      <p:sp>
        <p:nvSpPr>
          <p:cNvPr id="20498" name="AutoShape 37"/>
          <p:cNvSpPr>
            <a:spLocks noChangeArrowheads="1"/>
          </p:cNvSpPr>
          <p:nvPr/>
        </p:nvSpPr>
        <p:spPr bwMode="auto">
          <a:xfrm>
            <a:off x="4573587" y="2099236"/>
            <a:ext cx="381000" cy="762000"/>
          </a:xfrm>
          <a:prstGeom prst="downArrow">
            <a:avLst>
              <a:gd name="adj1" fmla="val 50000"/>
              <a:gd name="adj2" fmla="val 50000"/>
            </a:avLst>
          </a:prstGeom>
          <a:solidFill>
            <a:srgbClr val="FF0000"/>
          </a:solidFill>
          <a:ln w="9525">
            <a:solidFill>
              <a:srgbClr val="FF0000"/>
            </a:solidFill>
            <a:miter lim="800000"/>
            <a:headEnd/>
            <a:tailEnd/>
          </a:ln>
        </p:spPr>
        <p:txBody>
          <a:bodyPr vert="eaVert" wrap="none" anchor="ctr">
            <a:prstTxWarp prst="textNoShape">
              <a:avLst/>
            </a:prstTxWarp>
          </a:bodyPr>
          <a:lstStyle/>
          <a:p>
            <a:pPr algn="ctr" defTabSz="457200"/>
            <a:endParaRPr lang="en-US" sz="1800">
              <a:solidFill>
                <a:prstClr val="black"/>
              </a:solidFill>
              <a:latin typeface="Calibri" pitchFamily="-1" charset="0"/>
              <a:ea typeface="ＭＳ Ｐゴシック" pitchFamily="-1" charset="-128"/>
              <a:cs typeface="ＭＳ Ｐゴシック" pitchFamily="-1" charset="-128"/>
            </a:endParaRPr>
          </a:p>
        </p:txBody>
      </p:sp>
      <p:sp>
        <p:nvSpPr>
          <p:cNvPr id="20499" name="Text Box 38"/>
          <p:cNvSpPr txBox="1">
            <a:spLocks noChangeArrowheads="1"/>
          </p:cNvSpPr>
          <p:nvPr/>
        </p:nvSpPr>
        <p:spPr bwMode="auto">
          <a:xfrm>
            <a:off x="1027112" y="5131361"/>
            <a:ext cx="620713"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Low</a:t>
            </a:r>
          </a:p>
        </p:txBody>
      </p:sp>
      <p:sp>
        <p:nvSpPr>
          <p:cNvPr id="20500" name="Text Box 39"/>
          <p:cNvSpPr txBox="1">
            <a:spLocks noChangeArrowheads="1"/>
          </p:cNvSpPr>
          <p:nvPr/>
        </p:nvSpPr>
        <p:spPr bwMode="auto">
          <a:xfrm>
            <a:off x="7065962" y="5055161"/>
            <a:ext cx="658813"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High</a:t>
            </a:r>
          </a:p>
        </p:txBody>
      </p:sp>
      <p:sp>
        <p:nvSpPr>
          <p:cNvPr id="21" name="TextBox 20"/>
          <p:cNvSpPr txBox="1"/>
          <p:nvPr/>
        </p:nvSpPr>
        <p:spPr>
          <a:xfrm>
            <a:off x="6958786" y="6027003"/>
            <a:ext cx="2185214" cy="830997"/>
          </a:xfrm>
          <a:prstGeom prst="rect">
            <a:avLst/>
          </a:prstGeom>
          <a:noFill/>
        </p:spPr>
        <p:txBody>
          <a:bodyPr wrap="none" rtlCol="0">
            <a:spAutoFit/>
          </a:bodyPr>
          <a:lstStyle/>
          <a:p>
            <a:r>
              <a:rPr lang="en-US" dirty="0" smtClean="0"/>
              <a:t>Things far away</a:t>
            </a:r>
            <a:br>
              <a:rPr lang="en-US" dirty="0" smtClean="0"/>
            </a:br>
            <a:r>
              <a:rPr lang="en-US" dirty="0" smtClean="0"/>
              <a:t>are hard to see</a:t>
            </a:r>
            <a:endParaRPr lang="en-US" dirty="0"/>
          </a:p>
        </p:txBody>
      </p:sp>
      <p:sp>
        <p:nvSpPr>
          <p:cNvPr id="22" name="TextBox 21"/>
          <p:cNvSpPr txBox="1"/>
          <p:nvPr/>
        </p:nvSpPr>
        <p:spPr>
          <a:xfrm>
            <a:off x="0" y="6027003"/>
            <a:ext cx="3363872" cy="830997"/>
          </a:xfrm>
          <a:prstGeom prst="rect">
            <a:avLst/>
          </a:prstGeom>
          <a:noFill/>
        </p:spPr>
        <p:txBody>
          <a:bodyPr wrap="none" rtlCol="0">
            <a:spAutoFit/>
          </a:bodyPr>
          <a:lstStyle/>
          <a:p>
            <a:r>
              <a:rPr lang="en-US" dirty="0" smtClean="0"/>
              <a:t>Things that are very close</a:t>
            </a:r>
            <a:br>
              <a:rPr lang="en-US" dirty="0" smtClean="0"/>
            </a:br>
            <a:r>
              <a:rPr lang="en-US" dirty="0" smtClean="0"/>
              <a:t>and large are hard to see</a:t>
            </a:r>
            <a:endParaRPr lang="en-US" dirty="0"/>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693" y="1394619"/>
            <a:ext cx="3759200" cy="3733800"/>
          </a:xfrm>
          <a:prstGeom prst="rect">
            <a:avLst/>
          </a:prstGeom>
        </p:spPr>
      </p:pic>
      <p:sp>
        <p:nvSpPr>
          <p:cNvPr id="5" name="Rectangle 4"/>
          <p:cNvSpPr/>
          <p:nvPr/>
        </p:nvSpPr>
        <p:spPr>
          <a:xfrm>
            <a:off x="726850" y="5263767"/>
            <a:ext cx="3057247" cy="461665"/>
          </a:xfrm>
          <a:prstGeom prst="rect">
            <a:avLst/>
          </a:prstGeom>
        </p:spPr>
        <p:txBody>
          <a:bodyPr wrap="none">
            <a:spAutoFit/>
          </a:bodyPr>
          <a:lstStyle/>
          <a:p>
            <a:r>
              <a:rPr lang="en-US" dirty="0" err="1" smtClean="0"/>
              <a:t>Vasarely</a:t>
            </a:r>
            <a:r>
              <a:rPr lang="en-US" dirty="0" smtClean="0"/>
              <a:t> visual illusion</a:t>
            </a:r>
            <a:endParaRPr lang="en-US" dirty="0"/>
          </a:p>
        </p:txBody>
      </p:sp>
      <p:pic>
        <p:nvPicPr>
          <p:cNvPr id="6" name="Picture 5"/>
          <p:cNvPicPr>
            <a:picLocks noChangeAspect="1"/>
          </p:cNvPicPr>
          <p:nvPr/>
        </p:nvPicPr>
        <p:blipFill>
          <a:blip r:embed="rId3"/>
          <a:stretch>
            <a:fillRect/>
          </a:stretch>
        </p:blipFill>
        <p:spPr>
          <a:xfrm>
            <a:off x="4427913" y="1381919"/>
            <a:ext cx="3721100" cy="37592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391770"/>
            <a:ext cx="1996473" cy="1982983"/>
          </a:xfrm>
          <a:prstGeom prst="rect">
            <a:avLst/>
          </a:prstGeom>
        </p:spPr>
      </p:pic>
      <p:grpSp>
        <p:nvGrpSpPr>
          <p:cNvPr id="2" name="Group 20"/>
          <p:cNvGrpSpPr/>
          <p:nvPr/>
        </p:nvGrpSpPr>
        <p:grpSpPr>
          <a:xfrm>
            <a:off x="2863851" y="2372648"/>
            <a:ext cx="4058679" cy="2015658"/>
            <a:chOff x="458787" y="2607236"/>
            <a:chExt cx="8305800" cy="2311400"/>
          </a:xfrm>
        </p:grpSpPr>
        <p:pic>
          <p:nvPicPr>
            <p:cNvPr id="7" name="Picture 18" descr="CSF"/>
            <p:cNvPicPr>
              <a:picLocks noChangeAspect="1" noChangeArrowheads="1"/>
            </p:cNvPicPr>
            <p:nvPr/>
          </p:nvPicPr>
          <p:blipFill>
            <a:blip r:embed="rId3"/>
            <a:srcRect/>
            <a:stretch>
              <a:fillRect/>
            </a:stretch>
          </p:blipFill>
          <p:spPr bwMode="auto">
            <a:xfrm>
              <a:off x="458787" y="2632636"/>
              <a:ext cx="8302625" cy="2276475"/>
            </a:xfrm>
            <a:prstGeom prst="rect">
              <a:avLst/>
            </a:prstGeom>
            <a:noFill/>
            <a:ln w="9525">
              <a:noFill/>
              <a:miter lim="800000"/>
              <a:headEnd/>
              <a:tailEnd/>
            </a:ln>
          </p:spPr>
        </p:pic>
        <p:sp>
          <p:nvSpPr>
            <p:cNvPr id="8" name="Freeform 19"/>
            <p:cNvSpPr>
              <a:spLocks/>
            </p:cNvSpPr>
            <p:nvPr/>
          </p:nvSpPr>
          <p:spPr bwMode="auto">
            <a:xfrm>
              <a:off x="1144587" y="2934261"/>
              <a:ext cx="7094538" cy="1949450"/>
            </a:xfrm>
            <a:custGeom>
              <a:avLst/>
              <a:gdLst>
                <a:gd name="T0" fmla="*/ 0 w 4469"/>
                <a:gd name="T1" fmla="*/ 2147483647 h 1228"/>
                <a:gd name="T2" fmla="*/ 2147483647 w 4469"/>
                <a:gd name="T3" fmla="*/ 2147483647 h 1228"/>
                <a:gd name="T4" fmla="*/ 2147483647 w 4469"/>
                <a:gd name="T5" fmla="*/ 2147483647 h 1228"/>
                <a:gd name="T6" fmla="*/ 2147483647 w 4469"/>
                <a:gd name="T7" fmla="*/ 2147483647 h 1228"/>
                <a:gd name="T8" fmla="*/ 2147483647 w 4469"/>
                <a:gd name="T9" fmla="*/ 2147483647 h 1228"/>
                <a:gd name="T10" fmla="*/ 2147483647 w 4469"/>
                <a:gd name="T11" fmla="*/ 2147483647 h 1228"/>
                <a:gd name="T12" fmla="*/ 2147483647 w 4469"/>
                <a:gd name="T13" fmla="*/ 2147483647 h 1228"/>
                <a:gd name="T14" fmla="*/ 2147483647 w 4469"/>
                <a:gd name="T15" fmla="*/ 2147483647 h 1228"/>
                <a:gd name="T16" fmla="*/ 2147483647 w 4469"/>
                <a:gd name="T17" fmla="*/ 2147483647 h 1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69"/>
                <a:gd name="T28" fmla="*/ 0 h 1228"/>
                <a:gd name="T29" fmla="*/ 4469 w 4469"/>
                <a:gd name="T30" fmla="*/ 1228 h 1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69" h="1228">
                  <a:moveTo>
                    <a:pt x="0" y="786"/>
                  </a:moveTo>
                  <a:cubicBezTo>
                    <a:pt x="216" y="702"/>
                    <a:pt x="965" y="402"/>
                    <a:pt x="1296" y="282"/>
                  </a:cubicBezTo>
                  <a:cubicBezTo>
                    <a:pt x="1627" y="162"/>
                    <a:pt x="1799" y="112"/>
                    <a:pt x="1984" y="66"/>
                  </a:cubicBezTo>
                  <a:cubicBezTo>
                    <a:pt x="2169" y="20"/>
                    <a:pt x="2243" y="8"/>
                    <a:pt x="2405" y="4"/>
                  </a:cubicBezTo>
                  <a:cubicBezTo>
                    <a:pt x="2567" y="0"/>
                    <a:pt x="2772" y="10"/>
                    <a:pt x="2955" y="39"/>
                  </a:cubicBezTo>
                  <a:cubicBezTo>
                    <a:pt x="3139" y="68"/>
                    <a:pt x="3345" y="103"/>
                    <a:pt x="3506" y="179"/>
                  </a:cubicBezTo>
                  <a:cubicBezTo>
                    <a:pt x="3666" y="255"/>
                    <a:pt x="3781" y="365"/>
                    <a:pt x="3919" y="494"/>
                  </a:cubicBezTo>
                  <a:cubicBezTo>
                    <a:pt x="4056" y="622"/>
                    <a:pt x="4240" y="826"/>
                    <a:pt x="4331" y="948"/>
                  </a:cubicBezTo>
                  <a:cubicBezTo>
                    <a:pt x="4423" y="1071"/>
                    <a:pt x="4446" y="1149"/>
                    <a:pt x="4469" y="1228"/>
                  </a:cubicBezTo>
                </a:path>
              </a:pathLst>
            </a:custGeom>
            <a:noFill/>
            <a:ln w="38100">
              <a:solidFill>
                <a:srgbClr val="FF0000"/>
              </a:solidFill>
              <a:round/>
              <a:headEnd/>
              <a:tailEnd/>
            </a:ln>
          </p:spPr>
          <p:txBody>
            <a:bodyP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9" name="Rectangle 20"/>
            <p:cNvSpPr>
              <a:spLocks noChangeArrowheads="1"/>
            </p:cNvSpPr>
            <p:nvPr/>
          </p:nvSpPr>
          <p:spPr bwMode="auto">
            <a:xfrm>
              <a:off x="461962" y="2607236"/>
              <a:ext cx="8302625" cy="2276475"/>
            </a:xfrm>
            <a:prstGeom prst="rect">
              <a:avLst/>
            </a:prstGeom>
            <a:noFill/>
            <a:ln w="38100">
              <a:solidFill>
                <a:srgbClr val="FFFFFF"/>
              </a:solidFill>
              <a:miter lim="800000"/>
              <a:headEnd/>
              <a:tailEnd/>
            </a:ln>
          </p:spPr>
          <p:txBody>
            <a:bodyPr wrap="none" anchor="ctr">
              <a:prstTxWarp prst="textNoShape">
                <a:avLst/>
              </a:prstTxWarp>
            </a:bodyPr>
            <a:lstStyle/>
            <a:p>
              <a:pPr algn="ctr" defTabSz="457200"/>
              <a:endParaRPr lang="en-US" sz="1600">
                <a:solidFill>
                  <a:prstClr val="black"/>
                </a:solidFill>
                <a:latin typeface="Calibri" pitchFamily="-1" charset="0"/>
                <a:ea typeface="ＭＳ Ｐゴシック" pitchFamily="-1" charset="-128"/>
                <a:cs typeface="ＭＳ Ｐゴシック" pitchFamily="-1" charset="-128"/>
              </a:endParaRPr>
            </a:p>
          </p:txBody>
        </p:sp>
        <p:sp>
          <p:nvSpPr>
            <p:cNvPr id="18" name="Rectangle 34"/>
            <p:cNvSpPr>
              <a:spLocks noChangeArrowheads="1"/>
            </p:cNvSpPr>
            <p:nvPr/>
          </p:nvSpPr>
          <p:spPr bwMode="auto">
            <a:xfrm>
              <a:off x="4497387" y="2937436"/>
              <a:ext cx="609600" cy="1981200"/>
            </a:xfrm>
            <a:prstGeom prst="rect">
              <a:avLst/>
            </a:prstGeom>
            <a:solidFill>
              <a:srgbClr val="FF0000"/>
            </a:solidFill>
            <a:ln w="9525">
              <a:solidFill>
                <a:srgbClr val="FF3300"/>
              </a:solidFill>
              <a:miter lim="800000"/>
              <a:headEnd/>
              <a:tailEnd/>
            </a:ln>
          </p:spPr>
          <p:txBody>
            <a:bodyPr wrap="none" anchor="ct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grpSp>
      <p:cxnSp>
        <p:nvCxnSpPr>
          <p:cNvPr id="23" name="Straight Arrow Connector 22"/>
          <p:cNvCxnSpPr/>
          <p:nvPr/>
        </p:nvCxnSpPr>
        <p:spPr>
          <a:xfrm>
            <a:off x="2176977" y="3349621"/>
            <a:ext cx="50237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060115" y="3390367"/>
            <a:ext cx="50237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898519" y="3182140"/>
            <a:ext cx="321272" cy="461665"/>
          </a:xfrm>
          <a:prstGeom prst="rect">
            <a:avLst/>
          </a:prstGeom>
          <a:noFill/>
        </p:spPr>
        <p:txBody>
          <a:bodyPr wrap="none" rtlCol="0">
            <a:spAutoFit/>
          </a:bodyPr>
          <a:lstStyle/>
          <a:p>
            <a:r>
              <a:rPr lang="en-US" dirty="0" smtClean="0"/>
              <a:t>?</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5563"/>
            <a:ext cx="9144000" cy="2772876"/>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5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84</a:t>
            </a:fld>
            <a:endParaRPr lang="en-US"/>
          </a:p>
        </p:txBody>
      </p:sp>
      <p:pic>
        <p:nvPicPr>
          <p:cNvPr id="6" name="Picture 5"/>
          <p:cNvPicPr>
            <a:picLocks noChangeAspect="1"/>
          </p:cNvPicPr>
          <p:nvPr/>
        </p:nvPicPr>
        <p:blipFill>
          <a:blip r:embed="rId2"/>
          <a:srcRect l="13683" t="19606" r="10021" b="31378"/>
          <a:stretch>
            <a:fillRect/>
          </a:stretch>
        </p:blipFill>
        <p:spPr>
          <a:xfrm>
            <a:off x="1143000" y="1828800"/>
            <a:ext cx="7010400" cy="1143000"/>
          </a:xfrm>
          <a:prstGeom prst="rect">
            <a:avLst/>
          </a:prstGeom>
        </p:spPr>
      </p:pic>
      <p:pic>
        <p:nvPicPr>
          <p:cNvPr id="9" name="Picture 8"/>
          <p:cNvPicPr>
            <a:picLocks noChangeAspect="1"/>
          </p:cNvPicPr>
          <p:nvPr/>
        </p:nvPicPr>
        <p:blipFill>
          <a:blip r:embed="rId3"/>
          <a:srcRect l="13078" t="14826" r="9934" b="19819"/>
          <a:stretch>
            <a:fillRect/>
          </a:stretch>
        </p:blipFill>
        <p:spPr>
          <a:xfrm>
            <a:off x="1143000" y="3505200"/>
            <a:ext cx="7086600" cy="1219200"/>
          </a:xfrm>
          <a:prstGeom prst="rect">
            <a:avLst/>
          </a:prstGeom>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ea typeface="ＭＳ Ｐゴシック" pitchFamily="-1" charset="-128"/>
                <a:cs typeface="ＭＳ Ｐゴシック" pitchFamily="-1" charset="-128"/>
              </a:rPr>
              <a:t>Finding edges in the image</a:t>
            </a:r>
          </a:p>
        </p:txBody>
      </p:sp>
      <p:pic>
        <p:nvPicPr>
          <p:cNvPr id="66563" name="Picture 3"/>
          <p:cNvPicPr>
            <a:picLocks noChangeAspect="1"/>
          </p:cNvPicPr>
          <p:nvPr/>
        </p:nvPicPr>
        <p:blipFill>
          <a:blip r:embed="rId2"/>
          <a:srcRect/>
          <a:stretch>
            <a:fillRect/>
          </a:stretch>
        </p:blipFill>
        <p:spPr bwMode="auto">
          <a:xfrm>
            <a:off x="4629150" y="1247775"/>
            <a:ext cx="2159000" cy="1092200"/>
          </a:xfrm>
          <a:prstGeom prst="rect">
            <a:avLst/>
          </a:prstGeom>
          <a:noFill/>
          <a:ln w="9525">
            <a:noFill/>
            <a:miter lim="800000"/>
            <a:headEnd/>
            <a:tailEnd/>
          </a:ln>
        </p:spPr>
      </p:pic>
      <p:pic>
        <p:nvPicPr>
          <p:cNvPr id="66564" name="Picture 4"/>
          <p:cNvPicPr>
            <a:picLocks noChangeAspect="1"/>
          </p:cNvPicPr>
          <p:nvPr/>
        </p:nvPicPr>
        <p:blipFill>
          <a:blip r:embed="rId3"/>
          <a:srcRect/>
          <a:stretch>
            <a:fillRect/>
          </a:stretch>
        </p:blipFill>
        <p:spPr bwMode="auto">
          <a:xfrm>
            <a:off x="163513" y="1254125"/>
            <a:ext cx="3768725" cy="2430463"/>
          </a:xfrm>
          <a:prstGeom prst="rect">
            <a:avLst/>
          </a:prstGeom>
          <a:noFill/>
          <a:ln w="9525">
            <a:noFill/>
            <a:miter lim="800000"/>
            <a:headEnd/>
            <a:tailEnd/>
          </a:ln>
        </p:spPr>
      </p:pic>
      <p:pic>
        <p:nvPicPr>
          <p:cNvPr id="66565" name="Picture 5"/>
          <p:cNvPicPr>
            <a:picLocks noChangeAspect="1"/>
          </p:cNvPicPr>
          <p:nvPr/>
        </p:nvPicPr>
        <p:blipFill>
          <a:blip r:embed="rId4"/>
          <a:srcRect/>
          <a:stretch>
            <a:fillRect/>
          </a:stretch>
        </p:blipFill>
        <p:spPr bwMode="auto">
          <a:xfrm>
            <a:off x="4802188" y="2714625"/>
            <a:ext cx="3467100" cy="698500"/>
          </a:xfrm>
          <a:prstGeom prst="rect">
            <a:avLst/>
          </a:prstGeom>
          <a:noFill/>
          <a:ln w="9525">
            <a:noFill/>
            <a:miter lim="800000"/>
            <a:headEnd/>
            <a:tailEnd/>
          </a:ln>
        </p:spPr>
      </p:pic>
      <p:pic>
        <p:nvPicPr>
          <p:cNvPr id="66566" name="Picture 6"/>
          <p:cNvPicPr>
            <a:picLocks noChangeAspect="1"/>
          </p:cNvPicPr>
          <p:nvPr/>
        </p:nvPicPr>
        <p:blipFill>
          <a:blip r:embed="rId5"/>
          <a:srcRect/>
          <a:stretch>
            <a:fillRect/>
          </a:stretch>
        </p:blipFill>
        <p:spPr bwMode="auto">
          <a:xfrm>
            <a:off x="4098925" y="4089400"/>
            <a:ext cx="2578100" cy="711200"/>
          </a:xfrm>
          <a:prstGeom prst="rect">
            <a:avLst/>
          </a:prstGeom>
          <a:noFill/>
          <a:ln w="9525">
            <a:noFill/>
            <a:miter lim="800000"/>
            <a:headEnd/>
            <a:tailEnd/>
          </a:ln>
        </p:spPr>
      </p:pic>
      <p:pic>
        <p:nvPicPr>
          <p:cNvPr id="66567" name="Picture 7"/>
          <p:cNvPicPr>
            <a:picLocks noChangeAspect="1"/>
          </p:cNvPicPr>
          <p:nvPr/>
        </p:nvPicPr>
        <p:blipFill>
          <a:blip r:embed="rId6"/>
          <a:srcRect/>
          <a:stretch>
            <a:fillRect/>
          </a:stretch>
        </p:blipFill>
        <p:spPr bwMode="auto">
          <a:xfrm>
            <a:off x="4178300" y="4781550"/>
            <a:ext cx="3873500" cy="800100"/>
          </a:xfrm>
          <a:prstGeom prst="rect">
            <a:avLst/>
          </a:prstGeom>
          <a:noFill/>
          <a:ln w="9525">
            <a:noFill/>
            <a:miter lim="800000"/>
            <a:headEnd/>
            <a:tailEnd/>
          </a:ln>
        </p:spPr>
      </p:pic>
      <p:pic>
        <p:nvPicPr>
          <p:cNvPr id="66568" name="Picture 8"/>
          <p:cNvPicPr>
            <a:picLocks noChangeAspect="1"/>
          </p:cNvPicPr>
          <p:nvPr/>
        </p:nvPicPr>
        <p:blipFill>
          <a:blip r:embed="rId7"/>
          <a:srcRect/>
          <a:stretch>
            <a:fillRect/>
          </a:stretch>
        </p:blipFill>
        <p:spPr bwMode="auto">
          <a:xfrm>
            <a:off x="4173538" y="5405438"/>
            <a:ext cx="1308100" cy="927100"/>
          </a:xfrm>
          <a:prstGeom prst="rect">
            <a:avLst/>
          </a:prstGeom>
          <a:noFill/>
          <a:ln w="9525">
            <a:noFill/>
            <a:miter lim="800000"/>
            <a:headEnd/>
            <a:tailEnd/>
          </a:ln>
        </p:spPr>
      </p:pic>
      <p:sp>
        <p:nvSpPr>
          <p:cNvPr id="66569" name="TextBox 10"/>
          <p:cNvSpPr txBox="1">
            <a:spLocks noChangeArrowheads="1"/>
          </p:cNvSpPr>
          <p:nvPr/>
        </p:nvSpPr>
        <p:spPr bwMode="auto">
          <a:xfrm>
            <a:off x="3897313" y="1128713"/>
            <a:ext cx="1787525"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Image gradient:</a:t>
            </a:r>
          </a:p>
        </p:txBody>
      </p:sp>
      <p:sp>
        <p:nvSpPr>
          <p:cNvPr id="66570" name="TextBox 11"/>
          <p:cNvSpPr txBox="1">
            <a:spLocks noChangeArrowheads="1"/>
          </p:cNvSpPr>
          <p:nvPr/>
        </p:nvSpPr>
        <p:spPr bwMode="auto">
          <a:xfrm>
            <a:off x="3930650" y="2298700"/>
            <a:ext cx="3481388"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Approximation image derivative:</a:t>
            </a:r>
          </a:p>
        </p:txBody>
      </p:sp>
      <p:sp>
        <p:nvSpPr>
          <p:cNvPr id="66571" name="TextBox 12"/>
          <p:cNvSpPr txBox="1">
            <a:spLocks noChangeArrowheads="1"/>
          </p:cNvSpPr>
          <p:nvPr/>
        </p:nvSpPr>
        <p:spPr bwMode="auto">
          <a:xfrm>
            <a:off x="1643063" y="4270375"/>
            <a:ext cx="1622425"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Edge strength</a:t>
            </a:r>
          </a:p>
        </p:txBody>
      </p:sp>
      <p:sp>
        <p:nvSpPr>
          <p:cNvPr id="66572" name="TextBox 13"/>
          <p:cNvSpPr txBox="1">
            <a:spLocks noChangeArrowheads="1"/>
          </p:cNvSpPr>
          <p:nvPr/>
        </p:nvSpPr>
        <p:spPr bwMode="auto">
          <a:xfrm>
            <a:off x="1654175" y="4983163"/>
            <a:ext cx="1928813"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Edge orientation:</a:t>
            </a:r>
          </a:p>
        </p:txBody>
      </p:sp>
      <p:sp>
        <p:nvSpPr>
          <p:cNvPr id="66573" name="TextBox 14"/>
          <p:cNvSpPr txBox="1">
            <a:spLocks noChangeArrowheads="1"/>
          </p:cNvSpPr>
          <p:nvPr/>
        </p:nvSpPr>
        <p:spPr bwMode="auto">
          <a:xfrm>
            <a:off x="1687513" y="5688013"/>
            <a:ext cx="1557337"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Edge normal:</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1" name="Title 1"/>
          <p:cNvSpPr>
            <a:spLocks noGrp="1"/>
          </p:cNvSpPr>
          <p:nvPr>
            <p:ph type="title"/>
          </p:nvPr>
        </p:nvSpPr>
        <p:spPr/>
        <p:txBody>
          <a:bodyPr/>
          <a:lstStyle/>
          <a:p>
            <a:r>
              <a:rPr lang="en-US" dirty="0" smtClean="0">
                <a:ea typeface="ＭＳ Ｐゴシック" pitchFamily="-1" charset="-128"/>
                <a:cs typeface="ＭＳ Ｐゴシック" pitchFamily="-1" charset="-128"/>
              </a:rPr>
              <a:t>[-1 1]</a:t>
            </a:r>
          </a:p>
        </p:txBody>
      </p:sp>
      <p:graphicFrame>
        <p:nvGraphicFramePr>
          <p:cNvPr id="160770" name="Object 2"/>
          <p:cNvGraphicFramePr>
            <a:graphicFrameLocks noChangeAspect="1"/>
          </p:cNvGraphicFramePr>
          <p:nvPr/>
        </p:nvGraphicFramePr>
        <p:xfrm>
          <a:off x="3192463" y="3030538"/>
          <a:ext cx="300037" cy="276225"/>
        </p:xfrm>
        <a:graphic>
          <a:graphicData uri="http://schemas.openxmlformats.org/presentationml/2006/ole">
            <p:oleObj spid="_x0000_s263174" name="Equation" r:id="rId3" imgW="16457143" imgH="15085714" progId="Equation.3">
              <p:embed/>
            </p:oleObj>
          </a:graphicData>
        </a:graphic>
      </p:graphicFrame>
      <p:sp>
        <p:nvSpPr>
          <p:cNvPr id="160772"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g[m,n]</a:t>
            </a:r>
          </a:p>
        </p:txBody>
      </p:sp>
      <p:sp>
        <p:nvSpPr>
          <p:cNvPr id="160773"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h[m,n]</a:t>
            </a:r>
          </a:p>
        </p:txBody>
      </p:sp>
      <p:sp>
        <p:nvSpPr>
          <p:cNvPr id="160774"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160776"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f[m,n]</a:t>
            </a:r>
          </a:p>
        </p:txBody>
      </p:sp>
      <p:pic>
        <p:nvPicPr>
          <p:cNvPr id="160777" name="Picture 25"/>
          <p:cNvPicPr>
            <a:picLocks noChangeAspect="1"/>
          </p:cNvPicPr>
          <p:nvPr/>
        </p:nvPicPr>
        <p:blipFill>
          <a:blip r:embed="rId4">
            <a:grayscl/>
          </a:blip>
          <a:srcRect/>
          <a:stretch>
            <a:fillRect/>
          </a:stretch>
        </p:blipFill>
        <p:spPr bwMode="auto">
          <a:xfrm>
            <a:off x="233363" y="1739900"/>
            <a:ext cx="2824162" cy="2824163"/>
          </a:xfrm>
          <a:prstGeom prst="rect">
            <a:avLst/>
          </a:prstGeom>
          <a:noFill/>
          <a:ln w="9525">
            <a:noFill/>
            <a:miter lim="800000"/>
            <a:headEnd/>
            <a:tailEnd/>
          </a:ln>
        </p:spPr>
      </p:pic>
      <p:pic>
        <p:nvPicPr>
          <p:cNvPr id="14" name="Picture 13"/>
          <p:cNvPicPr>
            <a:picLocks noChangeAspect="1"/>
          </p:cNvPicPr>
          <p:nvPr/>
        </p:nvPicPr>
        <p:blipFill>
          <a:blip r:embed="rId5"/>
          <a:srcRect l="23212" t="7527" r="22897" b="16879"/>
          <a:stretch>
            <a:fillRect/>
          </a:stretch>
        </p:blipFill>
        <p:spPr bwMode="auto">
          <a:xfrm>
            <a:off x="5489575" y="1647825"/>
            <a:ext cx="2884488" cy="2890838"/>
          </a:xfrm>
          <a:prstGeom prst="rect">
            <a:avLst/>
          </a:prstGeom>
          <a:noFill/>
          <a:ln w="9525">
            <a:noFill/>
            <a:miter lim="800000"/>
            <a:headEnd/>
            <a:tailEnd/>
          </a:ln>
        </p:spPr>
      </p:pic>
      <p:sp>
        <p:nvSpPr>
          <p:cNvPr id="160779" name="TextBox 15"/>
          <p:cNvSpPr txBox="1">
            <a:spLocks noChangeArrowheads="1"/>
          </p:cNvSpPr>
          <p:nvPr/>
        </p:nvSpPr>
        <p:spPr bwMode="auto">
          <a:xfrm>
            <a:off x="3973513" y="3040063"/>
            <a:ext cx="7747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[-1, 1]</a:t>
            </a:r>
          </a:p>
        </p:txBody>
      </p:sp>
      <p:pic>
        <p:nvPicPr>
          <p:cNvPr id="12" name="Picture 5"/>
          <p:cNvPicPr>
            <a:picLocks noChangeAspect="1"/>
          </p:cNvPicPr>
          <p:nvPr/>
        </p:nvPicPr>
        <p:blipFill>
          <a:blip r:embed="rId6"/>
          <a:srcRect/>
          <a:stretch>
            <a:fillRect/>
          </a:stretch>
        </p:blipFill>
        <p:spPr bwMode="auto">
          <a:xfrm>
            <a:off x="2819400" y="838200"/>
            <a:ext cx="3467100" cy="698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5" name="Title 1"/>
          <p:cNvSpPr>
            <a:spLocks noGrp="1"/>
          </p:cNvSpPr>
          <p:nvPr>
            <p:ph type="title"/>
          </p:nvPr>
        </p:nvSpPr>
        <p:spPr/>
        <p:txBody>
          <a:bodyPr/>
          <a:lstStyle/>
          <a:p>
            <a:r>
              <a:rPr lang="en-US" smtClean="0">
                <a:ea typeface="ＭＳ Ｐゴシック" pitchFamily="-1" charset="-128"/>
                <a:cs typeface="ＭＳ Ｐゴシック" pitchFamily="-1" charset="-128"/>
              </a:rPr>
              <a:t>[-1 1]</a:t>
            </a:r>
            <a:r>
              <a:rPr lang="en-US" baseline="30000" smtClean="0">
                <a:ea typeface="ＭＳ Ｐゴシック" pitchFamily="-1" charset="-128"/>
                <a:cs typeface="ＭＳ Ｐゴシック" pitchFamily="-1" charset="-128"/>
              </a:rPr>
              <a:t>T</a:t>
            </a:r>
          </a:p>
        </p:txBody>
      </p:sp>
      <p:graphicFrame>
        <p:nvGraphicFramePr>
          <p:cNvPr id="161794" name="Object 2"/>
          <p:cNvGraphicFramePr>
            <a:graphicFrameLocks noChangeAspect="1"/>
          </p:cNvGraphicFramePr>
          <p:nvPr/>
        </p:nvGraphicFramePr>
        <p:xfrm>
          <a:off x="3192463" y="3030538"/>
          <a:ext cx="300037" cy="276225"/>
        </p:xfrm>
        <a:graphic>
          <a:graphicData uri="http://schemas.openxmlformats.org/presentationml/2006/ole">
            <p:oleObj spid="_x0000_s264198" name="Equation" r:id="rId3" imgW="16457143" imgH="15085714" progId="Equation.3">
              <p:embed/>
            </p:oleObj>
          </a:graphicData>
        </a:graphic>
      </p:graphicFrame>
      <p:sp>
        <p:nvSpPr>
          <p:cNvPr id="161796"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g[m,n]</a:t>
            </a:r>
          </a:p>
        </p:txBody>
      </p:sp>
      <p:sp>
        <p:nvSpPr>
          <p:cNvPr id="161797"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h[m,n]</a:t>
            </a:r>
          </a:p>
        </p:txBody>
      </p:sp>
      <p:sp>
        <p:nvSpPr>
          <p:cNvPr id="161798"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161800"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f[m,n]</a:t>
            </a:r>
          </a:p>
        </p:txBody>
      </p:sp>
      <p:pic>
        <p:nvPicPr>
          <p:cNvPr id="161801" name="Picture 25"/>
          <p:cNvPicPr>
            <a:picLocks noChangeAspect="1"/>
          </p:cNvPicPr>
          <p:nvPr/>
        </p:nvPicPr>
        <p:blipFill>
          <a:blip r:embed="rId4">
            <a:grayscl/>
          </a:blip>
          <a:srcRect/>
          <a:stretch>
            <a:fillRect/>
          </a:stretch>
        </p:blipFill>
        <p:spPr bwMode="auto">
          <a:xfrm>
            <a:off x="233363" y="1739900"/>
            <a:ext cx="2824162" cy="2824163"/>
          </a:xfrm>
          <a:prstGeom prst="rect">
            <a:avLst/>
          </a:prstGeom>
          <a:noFill/>
          <a:ln w="9525">
            <a:noFill/>
            <a:miter lim="800000"/>
            <a:headEnd/>
            <a:tailEnd/>
          </a:ln>
        </p:spPr>
      </p:pic>
      <p:sp>
        <p:nvSpPr>
          <p:cNvPr id="161802" name="TextBox 15"/>
          <p:cNvSpPr txBox="1">
            <a:spLocks noChangeArrowheads="1"/>
          </p:cNvSpPr>
          <p:nvPr/>
        </p:nvSpPr>
        <p:spPr bwMode="auto">
          <a:xfrm>
            <a:off x="3973513" y="3040063"/>
            <a:ext cx="866775"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[-1, 1]</a:t>
            </a:r>
            <a:r>
              <a:rPr lang="en-US" sz="1800" baseline="30000" smtClean="0">
                <a:solidFill>
                  <a:prstClr val="black"/>
                </a:solidFill>
                <a:latin typeface="Arial" pitchFamily="-1" charset="0"/>
                <a:ea typeface="ＭＳ Ｐゴシック" pitchFamily="-1" charset="-128"/>
                <a:cs typeface="ＭＳ Ｐゴシック" pitchFamily="-1" charset="-128"/>
              </a:rPr>
              <a:t>T</a:t>
            </a:r>
          </a:p>
        </p:txBody>
      </p:sp>
      <p:pic>
        <p:nvPicPr>
          <p:cNvPr id="12" name="Picture 11"/>
          <p:cNvPicPr>
            <a:picLocks noChangeAspect="1"/>
          </p:cNvPicPr>
          <p:nvPr/>
        </p:nvPicPr>
        <p:blipFill>
          <a:blip r:embed="rId5"/>
          <a:srcRect l="19640" t="7683" r="19394" b="16629"/>
          <a:stretch>
            <a:fillRect/>
          </a:stretch>
        </p:blipFill>
        <p:spPr bwMode="auto">
          <a:xfrm>
            <a:off x="5783263" y="1725613"/>
            <a:ext cx="2824162" cy="2836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smtClean="0">
                <a:ea typeface="ＭＳ Ｐゴシック" pitchFamily="-1" charset="-128"/>
                <a:cs typeface="ＭＳ Ｐゴシック" pitchFamily="-1" charset="-128"/>
              </a:rPr>
              <a:t>Differential Geometry Descriptors</a:t>
            </a:r>
          </a:p>
        </p:txBody>
      </p:sp>
      <p:pic>
        <p:nvPicPr>
          <p:cNvPr id="6" name="Picture 26"/>
          <p:cNvPicPr>
            <a:picLocks noChangeAspect="1"/>
          </p:cNvPicPr>
          <p:nvPr/>
        </p:nvPicPr>
        <p:blipFill>
          <a:blip r:embed="rId2"/>
          <a:srcRect/>
          <a:stretch>
            <a:fillRect/>
          </a:stretch>
        </p:blipFill>
        <p:spPr bwMode="auto">
          <a:xfrm>
            <a:off x="4537636" y="1356659"/>
            <a:ext cx="3200400" cy="4823287"/>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1150472" y="1356659"/>
            <a:ext cx="3193164" cy="4822871"/>
          </a:xfrm>
          <a:prstGeom prst="rect">
            <a:avLst/>
          </a:prstGeo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derivatives</a:t>
            </a:r>
            <a:endParaRPr lang="en-US" dirty="0"/>
          </a:p>
        </p:txBody>
      </p:sp>
      <p:sp>
        <p:nvSpPr>
          <p:cNvPr id="4" name="Slide Number Placeholder 3"/>
          <p:cNvSpPr>
            <a:spLocks noGrp="1"/>
          </p:cNvSpPr>
          <p:nvPr>
            <p:ph type="sldNum" sz="quarter" idx="12"/>
          </p:nvPr>
        </p:nvSpPr>
        <p:spPr/>
        <p:txBody>
          <a:bodyPr/>
          <a:lstStyle/>
          <a:p>
            <a:fld id="{3BCAB1A1-B725-9D4A-BDB8-03622DBEC3FC}" type="slidenum">
              <a:rPr lang="en-US" smtClean="0"/>
              <a:pPr/>
              <a:t>89</a:t>
            </a:fld>
            <a:endParaRPr lang="en-US"/>
          </a:p>
        </p:txBody>
      </p:sp>
      <p:pic>
        <p:nvPicPr>
          <p:cNvPr id="5" name="Picture 4"/>
          <p:cNvPicPr>
            <a:picLocks noChangeAspect="1"/>
          </p:cNvPicPr>
          <p:nvPr/>
        </p:nvPicPr>
        <p:blipFill>
          <a:blip r:embed="rId2"/>
          <a:stretch>
            <a:fillRect/>
          </a:stretch>
        </p:blipFill>
        <p:spPr>
          <a:xfrm>
            <a:off x="794497" y="1474320"/>
            <a:ext cx="1964308" cy="460532"/>
          </a:xfrm>
          <a:prstGeom prst="rect">
            <a:avLst/>
          </a:prstGeom>
        </p:spPr>
      </p:pic>
      <p:pic>
        <p:nvPicPr>
          <p:cNvPr id="6" name="Picture 5"/>
          <p:cNvPicPr>
            <a:picLocks noChangeAspect="1"/>
          </p:cNvPicPr>
          <p:nvPr/>
        </p:nvPicPr>
        <p:blipFill>
          <a:blip r:embed="rId3"/>
          <a:stretch>
            <a:fillRect/>
          </a:stretch>
        </p:blipFill>
        <p:spPr>
          <a:xfrm>
            <a:off x="2387600" y="2006224"/>
            <a:ext cx="3985008" cy="535720"/>
          </a:xfrm>
          <a:prstGeom prst="rect">
            <a:avLst/>
          </a:prstGeom>
        </p:spPr>
      </p:pic>
      <p:grpSp>
        <p:nvGrpSpPr>
          <p:cNvPr id="10" name="Group 9"/>
          <p:cNvGrpSpPr/>
          <p:nvPr/>
        </p:nvGrpSpPr>
        <p:grpSpPr>
          <a:xfrm>
            <a:off x="803089" y="3709148"/>
            <a:ext cx="2738588" cy="482646"/>
            <a:chOff x="803088" y="3709147"/>
            <a:chExt cx="3700557" cy="652183"/>
          </a:xfrm>
        </p:grpSpPr>
        <p:pic>
          <p:nvPicPr>
            <p:cNvPr id="7" name="Picture 6"/>
            <p:cNvPicPr>
              <a:picLocks noChangeAspect="1"/>
            </p:cNvPicPr>
            <p:nvPr/>
          </p:nvPicPr>
          <p:blipFill>
            <a:blip r:embed="rId4"/>
            <a:stretch>
              <a:fillRect/>
            </a:stretch>
          </p:blipFill>
          <p:spPr>
            <a:xfrm>
              <a:off x="803088" y="3709147"/>
              <a:ext cx="1143000" cy="635000"/>
            </a:xfrm>
            <a:prstGeom prst="rect">
              <a:avLst/>
            </a:prstGeom>
          </p:spPr>
        </p:pic>
        <p:pic>
          <p:nvPicPr>
            <p:cNvPr id="8" name="Picture 7"/>
            <p:cNvPicPr>
              <a:picLocks noChangeAspect="1"/>
            </p:cNvPicPr>
            <p:nvPr/>
          </p:nvPicPr>
          <p:blipFill>
            <a:blip r:embed="rId5"/>
            <a:stretch>
              <a:fillRect/>
            </a:stretch>
          </p:blipFill>
          <p:spPr>
            <a:xfrm>
              <a:off x="1950945" y="3751730"/>
              <a:ext cx="2552700" cy="609600"/>
            </a:xfrm>
            <a:prstGeom prst="rect">
              <a:avLst/>
            </a:prstGeom>
          </p:spPr>
        </p:pic>
      </p:grpSp>
      <p:pic>
        <p:nvPicPr>
          <p:cNvPr id="9" name="Picture 8"/>
          <p:cNvPicPr>
            <a:picLocks noChangeAspect="1"/>
          </p:cNvPicPr>
          <p:nvPr/>
        </p:nvPicPr>
        <p:blipFill>
          <a:blip r:embed="rId6"/>
          <a:stretch>
            <a:fillRect/>
          </a:stretch>
        </p:blipFill>
        <p:spPr>
          <a:xfrm>
            <a:off x="2429808" y="4113680"/>
            <a:ext cx="4652309" cy="1043245"/>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3786" y="-2279940"/>
            <a:ext cx="8229600" cy="1212850"/>
          </a:xfrm>
        </p:spPr>
        <p:txBody>
          <a:bodyPr/>
          <a:lstStyle/>
          <a:p>
            <a:r>
              <a:rPr lang="en-US" dirty="0" smtClean="0"/>
              <a:t>What will the FT of this look like?</a:t>
            </a:r>
            <a:endParaRPr lang="en-US" dirty="0"/>
          </a:p>
        </p:txBody>
      </p:sp>
      <p:sp>
        <p:nvSpPr>
          <p:cNvPr id="4" name="Slide Number Placeholder 3"/>
          <p:cNvSpPr>
            <a:spLocks noGrp="1"/>
          </p:cNvSpPr>
          <p:nvPr>
            <p:ph type="sldNum" sz="quarter" idx="10"/>
          </p:nvPr>
        </p:nvSpPr>
        <p:spPr>
          <a:xfrm>
            <a:off x="7571649" y="4119273"/>
            <a:ext cx="268287" cy="279400"/>
          </a:xfrm>
        </p:spPr>
        <p:txBody>
          <a:bodyPr/>
          <a:lstStyle/>
          <a:p>
            <a:fld id="{78BD9F55-5257-7D45-9FE4-391AB094E193}" type="slidenum">
              <a:rPr lang="en-US" smtClean="0"/>
              <a:pPr/>
              <a:t>9</a:t>
            </a:fld>
            <a:endParaRPr lang="en-US"/>
          </a:p>
        </p:txBody>
      </p:sp>
      <p:pic>
        <p:nvPicPr>
          <p:cNvPr id="7" name="Picture 6" descr="parallel.jpg"/>
          <p:cNvPicPr>
            <a:picLocks noChangeAspect="1"/>
          </p:cNvPicPr>
          <p:nvPr/>
        </p:nvPicPr>
        <p:blipFill>
          <a:blip r:embed="rId2"/>
          <a:stretch>
            <a:fillRect/>
          </a:stretch>
        </p:blipFill>
        <p:spPr>
          <a:xfrm>
            <a:off x="3535639" y="52380"/>
            <a:ext cx="2257423" cy="2257423"/>
          </a:xfrm>
          <a:prstGeom prst="rect">
            <a:avLst/>
          </a:prstGeom>
        </p:spPr>
      </p:pic>
      <p:pic>
        <p:nvPicPr>
          <p:cNvPr id="9" name="Picture 8" descr="parallel.jpg"/>
          <p:cNvPicPr>
            <a:picLocks noChangeAspect="1"/>
          </p:cNvPicPr>
          <p:nvPr/>
        </p:nvPicPr>
        <p:blipFill>
          <a:blip r:embed="rId2"/>
          <a:stretch>
            <a:fillRect/>
          </a:stretch>
        </p:blipFill>
        <p:spPr>
          <a:xfrm>
            <a:off x="5780570" y="49208"/>
            <a:ext cx="2257423" cy="2257423"/>
          </a:xfrm>
          <a:prstGeom prst="rect">
            <a:avLst/>
          </a:prstGeom>
        </p:spPr>
      </p:pic>
      <p:pic>
        <p:nvPicPr>
          <p:cNvPr id="11" name="Picture 10" descr="parallel.jpg"/>
          <p:cNvPicPr>
            <a:picLocks noChangeAspect="1"/>
          </p:cNvPicPr>
          <p:nvPr/>
        </p:nvPicPr>
        <p:blipFill>
          <a:blip r:embed="rId2"/>
          <a:stretch>
            <a:fillRect/>
          </a:stretch>
        </p:blipFill>
        <p:spPr>
          <a:xfrm>
            <a:off x="1286107" y="63638"/>
            <a:ext cx="2257423" cy="2257423"/>
          </a:xfrm>
          <a:prstGeom prst="rect">
            <a:avLst/>
          </a:prstGeom>
        </p:spPr>
      </p:pic>
      <p:pic>
        <p:nvPicPr>
          <p:cNvPr id="14" name="Picture 13" descr="parallel.jpg"/>
          <p:cNvPicPr>
            <a:picLocks noChangeAspect="1"/>
          </p:cNvPicPr>
          <p:nvPr/>
        </p:nvPicPr>
        <p:blipFill>
          <a:blip r:embed="rId2"/>
          <a:stretch>
            <a:fillRect/>
          </a:stretch>
        </p:blipFill>
        <p:spPr>
          <a:xfrm>
            <a:off x="3529297" y="2280519"/>
            <a:ext cx="2257423" cy="2257423"/>
          </a:xfrm>
          <a:prstGeom prst="rect">
            <a:avLst/>
          </a:prstGeom>
        </p:spPr>
      </p:pic>
      <p:pic>
        <p:nvPicPr>
          <p:cNvPr id="15" name="Picture 14" descr="parallel.jpg"/>
          <p:cNvPicPr>
            <a:picLocks noChangeAspect="1"/>
          </p:cNvPicPr>
          <p:nvPr/>
        </p:nvPicPr>
        <p:blipFill>
          <a:blip r:embed="rId2"/>
          <a:stretch>
            <a:fillRect/>
          </a:stretch>
        </p:blipFill>
        <p:spPr>
          <a:xfrm>
            <a:off x="5774228" y="2277347"/>
            <a:ext cx="2257423" cy="2257423"/>
          </a:xfrm>
          <a:prstGeom prst="rect">
            <a:avLst/>
          </a:prstGeom>
        </p:spPr>
      </p:pic>
      <p:pic>
        <p:nvPicPr>
          <p:cNvPr id="16" name="Picture 15" descr="parallel.jpg"/>
          <p:cNvPicPr>
            <a:picLocks noChangeAspect="1"/>
          </p:cNvPicPr>
          <p:nvPr/>
        </p:nvPicPr>
        <p:blipFill>
          <a:blip r:embed="rId2"/>
          <a:stretch>
            <a:fillRect/>
          </a:stretch>
        </p:blipFill>
        <p:spPr>
          <a:xfrm>
            <a:off x="1279765" y="2291777"/>
            <a:ext cx="2257423" cy="2257423"/>
          </a:xfrm>
          <a:prstGeom prst="rect">
            <a:avLst/>
          </a:prstGeom>
        </p:spPr>
      </p:pic>
      <p:pic>
        <p:nvPicPr>
          <p:cNvPr id="17" name="Picture 16" descr="parallel.jpg"/>
          <p:cNvPicPr>
            <a:picLocks noChangeAspect="1"/>
          </p:cNvPicPr>
          <p:nvPr/>
        </p:nvPicPr>
        <p:blipFill>
          <a:blip r:embed="rId2"/>
          <a:stretch>
            <a:fillRect/>
          </a:stretch>
        </p:blipFill>
        <p:spPr>
          <a:xfrm>
            <a:off x="3522955" y="4508658"/>
            <a:ext cx="2257423" cy="2257423"/>
          </a:xfrm>
          <a:prstGeom prst="rect">
            <a:avLst/>
          </a:prstGeom>
        </p:spPr>
      </p:pic>
      <p:pic>
        <p:nvPicPr>
          <p:cNvPr id="18" name="Picture 17" descr="parallel.jpg"/>
          <p:cNvPicPr>
            <a:picLocks noChangeAspect="1"/>
          </p:cNvPicPr>
          <p:nvPr/>
        </p:nvPicPr>
        <p:blipFill>
          <a:blip r:embed="rId2"/>
          <a:stretch>
            <a:fillRect/>
          </a:stretch>
        </p:blipFill>
        <p:spPr>
          <a:xfrm>
            <a:off x="5767886" y="4505486"/>
            <a:ext cx="2257423" cy="2257423"/>
          </a:xfrm>
          <a:prstGeom prst="rect">
            <a:avLst/>
          </a:prstGeom>
        </p:spPr>
      </p:pic>
      <p:pic>
        <p:nvPicPr>
          <p:cNvPr id="19" name="Picture 18" descr="parallel.jpg"/>
          <p:cNvPicPr>
            <a:picLocks noChangeAspect="1"/>
          </p:cNvPicPr>
          <p:nvPr/>
        </p:nvPicPr>
        <p:blipFill>
          <a:blip r:embed="rId2"/>
          <a:stretch>
            <a:fillRect/>
          </a:stretch>
        </p:blipFill>
        <p:spPr>
          <a:xfrm>
            <a:off x="1273423" y="4519916"/>
            <a:ext cx="2257423" cy="2257423"/>
          </a:xfrm>
          <a:prstGeom prst="rect">
            <a:avLst/>
          </a:prstGeom>
        </p:spPr>
      </p:pic>
      <p:sp>
        <p:nvSpPr>
          <p:cNvPr id="13" name="TextBox 12"/>
          <p:cNvSpPr txBox="1"/>
          <p:nvPr/>
        </p:nvSpPr>
        <p:spPr>
          <a:xfrm>
            <a:off x="0" y="971180"/>
            <a:ext cx="1389529" cy="830997"/>
          </a:xfrm>
          <a:prstGeom prst="rect">
            <a:avLst/>
          </a:prstGeom>
          <a:noFill/>
        </p:spPr>
        <p:txBody>
          <a:bodyPr wrap="square" rtlCol="0">
            <a:spAutoFit/>
          </a:bodyPr>
          <a:lstStyle/>
          <a:p>
            <a:r>
              <a:rPr lang="en-US" dirty="0" smtClean="0"/>
              <a:t>What the DFT sees</a:t>
            </a:r>
            <a:endParaRPr lang="en-US"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derivatives</a:t>
            </a:r>
            <a:endParaRPr lang="en-US" dirty="0"/>
          </a:p>
        </p:txBody>
      </p:sp>
      <p:sp>
        <p:nvSpPr>
          <p:cNvPr id="4" name="Slide Number Placeholder 3"/>
          <p:cNvSpPr>
            <a:spLocks noGrp="1"/>
          </p:cNvSpPr>
          <p:nvPr>
            <p:ph type="sldNum" sz="quarter" idx="12"/>
          </p:nvPr>
        </p:nvSpPr>
        <p:spPr/>
        <p:txBody>
          <a:bodyPr/>
          <a:lstStyle/>
          <a:p>
            <a:fld id="{3BCAB1A1-B725-9D4A-BDB8-03622DBEC3FC}" type="slidenum">
              <a:rPr lang="en-US" smtClean="0"/>
              <a:pPr/>
              <a:t>90</a:t>
            </a:fld>
            <a:endParaRPr lang="en-US"/>
          </a:p>
        </p:txBody>
      </p:sp>
      <p:pic>
        <p:nvPicPr>
          <p:cNvPr id="5" name="Picture 4"/>
          <p:cNvPicPr>
            <a:picLocks noChangeAspect="1"/>
          </p:cNvPicPr>
          <p:nvPr/>
        </p:nvPicPr>
        <p:blipFill>
          <a:blip r:embed="rId2"/>
          <a:stretch>
            <a:fillRect/>
          </a:stretch>
        </p:blipFill>
        <p:spPr>
          <a:xfrm>
            <a:off x="546474" y="1452665"/>
            <a:ext cx="4563409" cy="2369661"/>
          </a:xfrm>
          <a:prstGeom prst="rect">
            <a:avLst/>
          </a:prstGeom>
        </p:spPr>
      </p:pic>
      <p:pic>
        <p:nvPicPr>
          <p:cNvPr id="6" name="Picture 5"/>
          <p:cNvPicPr>
            <a:picLocks noChangeAspect="1"/>
          </p:cNvPicPr>
          <p:nvPr/>
        </p:nvPicPr>
        <p:blipFill>
          <a:blip r:embed="rId3"/>
          <a:stretch>
            <a:fillRect/>
          </a:stretch>
        </p:blipFill>
        <p:spPr>
          <a:xfrm>
            <a:off x="5698566" y="2101745"/>
            <a:ext cx="2444377" cy="1949180"/>
          </a:xfrm>
          <a:prstGeom prst="rect">
            <a:avLst/>
          </a:prstGeom>
        </p:spPr>
      </p:pic>
      <p:sp>
        <p:nvSpPr>
          <p:cNvPr id="7" name="Oval 6"/>
          <p:cNvSpPr/>
          <p:nvPr/>
        </p:nvSpPr>
        <p:spPr bwMode="auto">
          <a:xfrm>
            <a:off x="5280178" y="3248243"/>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 name="TextBox 7"/>
          <p:cNvSpPr txBox="1"/>
          <p:nvPr/>
        </p:nvSpPr>
        <p:spPr>
          <a:xfrm>
            <a:off x="8337179" y="3077884"/>
            <a:ext cx="364202" cy="461665"/>
          </a:xfrm>
          <a:prstGeom prst="rect">
            <a:avLst/>
          </a:prstGeom>
          <a:noFill/>
        </p:spPr>
        <p:txBody>
          <a:bodyPr wrap="none" rtlCol="0">
            <a:spAutoFit/>
          </a:bodyPr>
          <a:lstStyle/>
          <a:p>
            <a:r>
              <a:rPr lang="en-US" dirty="0" smtClean="0"/>
              <a:t>=</a:t>
            </a:r>
            <a:endParaRPr lang="en-US" dirty="0"/>
          </a:p>
        </p:txBody>
      </p:sp>
      <p:pic>
        <p:nvPicPr>
          <p:cNvPr id="9" name="Picture 8"/>
          <p:cNvPicPr>
            <a:picLocks noChangeAspect="1"/>
          </p:cNvPicPr>
          <p:nvPr/>
        </p:nvPicPr>
        <p:blipFill>
          <a:blip r:embed="rId4"/>
          <a:stretch>
            <a:fillRect/>
          </a:stretch>
        </p:blipFill>
        <p:spPr>
          <a:xfrm>
            <a:off x="382866" y="3834932"/>
            <a:ext cx="4727017" cy="1932363"/>
          </a:xfrm>
          <a:prstGeom prst="rect">
            <a:avLst/>
          </a:prstGeom>
        </p:spPr>
      </p:pic>
      <p:sp>
        <p:nvSpPr>
          <p:cNvPr id="10" name="TextBox 9"/>
          <p:cNvSpPr txBox="1"/>
          <p:nvPr/>
        </p:nvSpPr>
        <p:spPr>
          <a:xfrm>
            <a:off x="137462" y="4784166"/>
            <a:ext cx="364202" cy="461665"/>
          </a:xfrm>
          <a:prstGeom prst="rect">
            <a:avLst/>
          </a:prstGeom>
          <a:noFill/>
        </p:spPr>
        <p:txBody>
          <a:bodyPr wrap="none" rtlCol="0">
            <a:spAutoFit/>
          </a:bodyPr>
          <a:lstStyle/>
          <a:p>
            <a:r>
              <a:rPr lang="en-US" dirty="0" smtClean="0"/>
              <a:t>=</a:t>
            </a:r>
            <a:endParaRPr lang="en-US" dirty="0"/>
          </a:p>
        </p:txBody>
      </p:sp>
      <p:grpSp>
        <p:nvGrpSpPr>
          <p:cNvPr id="14" name="Group 13"/>
          <p:cNvGrpSpPr/>
          <p:nvPr/>
        </p:nvGrpSpPr>
        <p:grpSpPr>
          <a:xfrm>
            <a:off x="1971442" y="1871428"/>
            <a:ext cx="1513635" cy="4016189"/>
            <a:chOff x="1971442" y="1871428"/>
            <a:chExt cx="1513635" cy="4016189"/>
          </a:xfrm>
        </p:grpSpPr>
        <p:cxnSp>
          <p:nvCxnSpPr>
            <p:cNvPr id="12" name="Straight Connector 11"/>
            <p:cNvCxnSpPr/>
            <p:nvPr/>
          </p:nvCxnSpPr>
          <p:spPr bwMode="auto">
            <a:xfrm rot="5400000">
              <a:off x="-14941" y="3899647"/>
              <a:ext cx="3974353" cy="1588"/>
            </a:xfrm>
            <a:prstGeom prst="line">
              <a:avLst/>
            </a:prstGeom>
            <a:solidFill>
              <a:srgbClr val="00CC99"/>
            </a:solidFill>
            <a:ln w="9525" cap="flat" cmpd="sng" algn="ctr">
              <a:solidFill>
                <a:schemeClr val="bg1">
                  <a:lumMod val="65000"/>
                </a:schemeClr>
              </a:solidFill>
              <a:prstDash val="sysDash"/>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rot="5400000">
              <a:off x="1497106" y="3857811"/>
              <a:ext cx="3974353" cy="1588"/>
            </a:xfrm>
            <a:prstGeom prst="line">
              <a:avLst/>
            </a:prstGeom>
            <a:solidFill>
              <a:srgbClr val="00CC99"/>
            </a:solidFill>
            <a:ln w="9525" cap="flat" cmpd="sng" algn="ctr">
              <a:solidFill>
                <a:schemeClr val="bg1">
                  <a:lumMod val="65000"/>
                </a:schemeClr>
              </a:solidFill>
              <a:prstDash val="sysDash"/>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53359" y="3811972"/>
            <a:ext cx="4805099" cy="1955321"/>
          </a:xfrm>
          <a:prstGeom prst="rect">
            <a:avLst/>
          </a:prstGeom>
        </p:spPr>
      </p:pic>
      <p:sp>
        <p:nvSpPr>
          <p:cNvPr id="2" name="Title 1"/>
          <p:cNvSpPr>
            <a:spLocks noGrp="1"/>
          </p:cNvSpPr>
          <p:nvPr>
            <p:ph type="title"/>
          </p:nvPr>
        </p:nvSpPr>
        <p:spPr/>
        <p:txBody>
          <a:bodyPr/>
          <a:lstStyle/>
          <a:p>
            <a:r>
              <a:rPr lang="en-US" dirty="0" smtClean="0"/>
              <a:t>Discrete derivatives</a:t>
            </a:r>
            <a:endParaRPr lang="en-US" dirty="0"/>
          </a:p>
        </p:txBody>
      </p:sp>
      <p:sp>
        <p:nvSpPr>
          <p:cNvPr id="4" name="Slide Number Placeholder 3"/>
          <p:cNvSpPr>
            <a:spLocks noGrp="1"/>
          </p:cNvSpPr>
          <p:nvPr>
            <p:ph type="sldNum" sz="quarter" idx="12"/>
          </p:nvPr>
        </p:nvSpPr>
        <p:spPr/>
        <p:txBody>
          <a:bodyPr/>
          <a:lstStyle/>
          <a:p>
            <a:fld id="{3BCAB1A1-B725-9D4A-BDB8-03622DBEC3FC}" type="slidenum">
              <a:rPr lang="en-US" smtClean="0"/>
              <a:pPr/>
              <a:t>91</a:t>
            </a:fld>
            <a:endParaRPr lang="en-US"/>
          </a:p>
        </p:txBody>
      </p:sp>
      <p:pic>
        <p:nvPicPr>
          <p:cNvPr id="5" name="Picture 4"/>
          <p:cNvPicPr>
            <a:picLocks noChangeAspect="1"/>
          </p:cNvPicPr>
          <p:nvPr/>
        </p:nvPicPr>
        <p:blipFill>
          <a:blip r:embed="rId3"/>
          <a:stretch>
            <a:fillRect/>
          </a:stretch>
        </p:blipFill>
        <p:spPr>
          <a:xfrm>
            <a:off x="546474" y="1452665"/>
            <a:ext cx="4563409" cy="2369661"/>
          </a:xfrm>
          <a:prstGeom prst="rect">
            <a:avLst/>
          </a:prstGeom>
        </p:spPr>
      </p:pic>
      <p:sp>
        <p:nvSpPr>
          <p:cNvPr id="7" name="Oval 6"/>
          <p:cNvSpPr/>
          <p:nvPr/>
        </p:nvSpPr>
        <p:spPr bwMode="auto">
          <a:xfrm>
            <a:off x="5280178" y="3248243"/>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 name="TextBox 7"/>
          <p:cNvSpPr txBox="1"/>
          <p:nvPr/>
        </p:nvSpPr>
        <p:spPr>
          <a:xfrm>
            <a:off x="8337179" y="3077884"/>
            <a:ext cx="364202" cy="461665"/>
          </a:xfrm>
          <a:prstGeom prst="rect">
            <a:avLst/>
          </a:prstGeom>
          <a:noFill/>
        </p:spPr>
        <p:txBody>
          <a:bodyPr wrap="none" rtlCol="0">
            <a:spAutoFit/>
          </a:bodyPr>
          <a:lstStyle/>
          <a:p>
            <a:r>
              <a:rPr lang="en-US" dirty="0" smtClean="0"/>
              <a:t>=</a:t>
            </a:r>
            <a:endParaRPr lang="en-US" dirty="0"/>
          </a:p>
        </p:txBody>
      </p:sp>
      <p:sp>
        <p:nvSpPr>
          <p:cNvPr id="10" name="TextBox 9"/>
          <p:cNvSpPr txBox="1"/>
          <p:nvPr/>
        </p:nvSpPr>
        <p:spPr>
          <a:xfrm>
            <a:off x="137462" y="4784166"/>
            <a:ext cx="364202" cy="461665"/>
          </a:xfrm>
          <a:prstGeom prst="rect">
            <a:avLst/>
          </a:prstGeom>
          <a:noFill/>
        </p:spPr>
        <p:txBody>
          <a:bodyPr wrap="none" rtlCol="0">
            <a:spAutoFit/>
          </a:bodyPr>
          <a:lstStyle/>
          <a:p>
            <a:r>
              <a:rPr lang="en-US" dirty="0" smtClean="0"/>
              <a:t>=</a:t>
            </a:r>
            <a:endParaRPr lang="en-US" dirty="0"/>
          </a:p>
        </p:txBody>
      </p:sp>
      <p:grpSp>
        <p:nvGrpSpPr>
          <p:cNvPr id="3" name="Group 13"/>
          <p:cNvGrpSpPr/>
          <p:nvPr/>
        </p:nvGrpSpPr>
        <p:grpSpPr>
          <a:xfrm>
            <a:off x="1971442" y="1871428"/>
            <a:ext cx="1513635" cy="4016189"/>
            <a:chOff x="1971442" y="1871428"/>
            <a:chExt cx="1513635" cy="4016189"/>
          </a:xfrm>
        </p:grpSpPr>
        <p:cxnSp>
          <p:nvCxnSpPr>
            <p:cNvPr id="12" name="Straight Connector 11"/>
            <p:cNvCxnSpPr/>
            <p:nvPr/>
          </p:nvCxnSpPr>
          <p:spPr bwMode="auto">
            <a:xfrm rot="5400000">
              <a:off x="-14941" y="3899647"/>
              <a:ext cx="3974353" cy="1588"/>
            </a:xfrm>
            <a:prstGeom prst="line">
              <a:avLst/>
            </a:prstGeom>
            <a:solidFill>
              <a:srgbClr val="00CC99"/>
            </a:solidFill>
            <a:ln w="9525" cap="flat" cmpd="sng" algn="ctr">
              <a:solidFill>
                <a:schemeClr val="bg1">
                  <a:lumMod val="65000"/>
                </a:schemeClr>
              </a:solidFill>
              <a:prstDash val="sysDash"/>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rot="5400000">
              <a:off x="1497106" y="3857811"/>
              <a:ext cx="3974353" cy="1588"/>
            </a:xfrm>
            <a:prstGeom prst="line">
              <a:avLst/>
            </a:prstGeom>
            <a:solidFill>
              <a:srgbClr val="00CC99"/>
            </a:solidFill>
            <a:ln w="9525" cap="flat" cmpd="sng" algn="ctr">
              <a:solidFill>
                <a:schemeClr val="bg1">
                  <a:lumMod val="65000"/>
                </a:schemeClr>
              </a:solidFill>
              <a:prstDash val="sysDash"/>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pSp>
      <p:pic>
        <p:nvPicPr>
          <p:cNvPr id="14" name="Picture 13"/>
          <p:cNvPicPr>
            <a:picLocks noChangeAspect="1"/>
          </p:cNvPicPr>
          <p:nvPr/>
        </p:nvPicPr>
        <p:blipFill>
          <a:blip r:embed="rId4"/>
          <a:stretch>
            <a:fillRect/>
          </a:stretch>
        </p:blipFill>
        <p:spPr>
          <a:xfrm>
            <a:off x="5722098" y="2239308"/>
            <a:ext cx="2361079" cy="187467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9"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sp>
        <p:nvSpPr>
          <p:cNvPr id="91140"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g[m,n]</a:t>
            </a:r>
          </a:p>
        </p:txBody>
      </p:sp>
      <p:sp>
        <p:nvSpPr>
          <p:cNvPr id="91141"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h[m,n]</a:t>
            </a:r>
          </a:p>
        </p:txBody>
      </p:sp>
      <p:sp>
        <p:nvSpPr>
          <p:cNvPr id="91142"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91144"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f[m,n]</a:t>
            </a:r>
          </a:p>
        </p:txBody>
      </p:sp>
      <p:pic>
        <p:nvPicPr>
          <p:cNvPr id="91145" name="Picture 25"/>
          <p:cNvPicPr>
            <a:picLocks noChangeAspect="1"/>
          </p:cNvPicPr>
          <p:nvPr/>
        </p:nvPicPr>
        <p:blipFill>
          <a:blip r:embed="rId2">
            <a:grayscl/>
          </a:blip>
          <a:srcRect/>
          <a:stretch>
            <a:fillRect/>
          </a:stretch>
        </p:blipFill>
        <p:spPr bwMode="auto">
          <a:xfrm>
            <a:off x="233363" y="1739900"/>
            <a:ext cx="2824162" cy="2824163"/>
          </a:xfrm>
          <a:prstGeom prst="rect">
            <a:avLst/>
          </a:prstGeom>
          <a:noFill/>
          <a:ln w="9525">
            <a:noFill/>
            <a:miter lim="800000"/>
            <a:headEnd/>
            <a:tailEnd/>
          </a:ln>
        </p:spPr>
      </p:pic>
      <p:pic>
        <p:nvPicPr>
          <p:cNvPr id="14" name="Picture 13"/>
          <p:cNvPicPr>
            <a:picLocks noChangeAspect="1"/>
          </p:cNvPicPr>
          <p:nvPr/>
        </p:nvPicPr>
        <p:blipFill>
          <a:blip r:embed="rId3"/>
          <a:srcRect l="23212" t="7527" r="22897" b="16879"/>
          <a:stretch>
            <a:fillRect/>
          </a:stretch>
        </p:blipFill>
        <p:spPr bwMode="auto">
          <a:xfrm>
            <a:off x="5489575" y="1647825"/>
            <a:ext cx="2884488" cy="2890838"/>
          </a:xfrm>
          <a:prstGeom prst="rect">
            <a:avLst/>
          </a:prstGeom>
          <a:noFill/>
          <a:ln w="9525">
            <a:noFill/>
            <a:miter lim="800000"/>
            <a:headEnd/>
            <a:tailEnd/>
          </a:ln>
        </p:spPr>
      </p:pic>
      <p:sp>
        <p:nvSpPr>
          <p:cNvPr id="91147" name="TextBox 15"/>
          <p:cNvSpPr txBox="1">
            <a:spLocks noChangeArrowheads="1"/>
          </p:cNvSpPr>
          <p:nvPr/>
        </p:nvSpPr>
        <p:spPr bwMode="auto">
          <a:xfrm>
            <a:off x="3973513" y="3040063"/>
            <a:ext cx="7747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p>
        </p:txBody>
      </p:sp>
      <p:sp>
        <p:nvSpPr>
          <p:cNvPr id="13" name="Oval 12"/>
          <p:cNvSpPr/>
          <p:nvPr/>
        </p:nvSpPr>
        <p:spPr bwMode="auto">
          <a:xfrm>
            <a:off x="3532081" y="3188479"/>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r>
              <a:rPr lang="en-US" smtClean="0">
                <a:ea typeface="ＭＳ Ｐゴシック" pitchFamily="-1" charset="-128"/>
                <a:cs typeface="ＭＳ Ｐゴシック" pitchFamily="-1" charset="-128"/>
              </a:rPr>
              <a:t>[-1 1]</a:t>
            </a:r>
            <a:r>
              <a:rPr lang="en-US" baseline="30000" smtClean="0">
                <a:ea typeface="ＭＳ Ｐゴシック" pitchFamily="-1" charset="-128"/>
                <a:cs typeface="ＭＳ Ｐゴシック" pitchFamily="-1" charset="-128"/>
              </a:rPr>
              <a:t>T</a:t>
            </a:r>
          </a:p>
        </p:txBody>
      </p:sp>
      <p:sp>
        <p:nvSpPr>
          <p:cNvPr id="92164"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g[m,n]</a:t>
            </a:r>
          </a:p>
        </p:txBody>
      </p:sp>
      <p:sp>
        <p:nvSpPr>
          <p:cNvPr id="92165"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h[m,n]</a:t>
            </a:r>
          </a:p>
        </p:txBody>
      </p:sp>
      <p:sp>
        <p:nvSpPr>
          <p:cNvPr id="92166" name="TextBox 10"/>
          <p:cNvSpPr txBox="1">
            <a:spLocks noChangeArrowheads="1"/>
          </p:cNvSpPr>
          <p:nvPr/>
        </p:nvSpPr>
        <p:spPr bwMode="auto">
          <a:xfrm>
            <a:off x="5138738" y="3050614"/>
            <a:ext cx="319087" cy="369888"/>
          </a:xfrm>
          <a:prstGeom prst="rect">
            <a:avLst/>
          </a:prstGeom>
          <a:noFill/>
          <a:ln w="9525">
            <a:noFill/>
            <a:miter lim="800000"/>
            <a:headEnd/>
            <a:tailEnd/>
          </a:ln>
        </p:spPr>
        <p:txBody>
          <a:bodyPr wrap="none">
            <a:prstTxWarp prst="textNoShape">
              <a:avLst/>
            </a:prstTxWarp>
            <a:spAutoFit/>
          </a:bodyPr>
          <a:lstStyle/>
          <a:p>
            <a:pPr defTabSz="457200"/>
            <a:r>
              <a:rPr lang="en-US" sz="1800" dirty="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92168"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f[m,n]</a:t>
            </a:r>
          </a:p>
        </p:txBody>
      </p:sp>
      <p:pic>
        <p:nvPicPr>
          <p:cNvPr id="92169" name="Picture 25"/>
          <p:cNvPicPr>
            <a:picLocks noChangeAspect="1"/>
          </p:cNvPicPr>
          <p:nvPr/>
        </p:nvPicPr>
        <p:blipFill>
          <a:blip r:embed="rId2">
            <a:grayscl/>
          </a:blip>
          <a:srcRect/>
          <a:stretch>
            <a:fillRect/>
          </a:stretch>
        </p:blipFill>
        <p:spPr bwMode="auto">
          <a:xfrm>
            <a:off x="233363" y="1739900"/>
            <a:ext cx="2824162" cy="2824163"/>
          </a:xfrm>
          <a:prstGeom prst="rect">
            <a:avLst/>
          </a:prstGeom>
          <a:noFill/>
          <a:ln w="9525">
            <a:noFill/>
            <a:miter lim="800000"/>
            <a:headEnd/>
            <a:tailEnd/>
          </a:ln>
        </p:spPr>
      </p:pic>
      <p:sp>
        <p:nvSpPr>
          <p:cNvPr id="92170" name="TextBox 15"/>
          <p:cNvSpPr txBox="1">
            <a:spLocks noChangeArrowheads="1"/>
          </p:cNvSpPr>
          <p:nvPr/>
        </p:nvSpPr>
        <p:spPr bwMode="auto">
          <a:xfrm>
            <a:off x="3973513" y="3040063"/>
            <a:ext cx="866775"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[-1, 1]</a:t>
            </a:r>
            <a:r>
              <a:rPr lang="en-US" sz="1800" baseline="30000">
                <a:solidFill>
                  <a:prstClr val="black"/>
                </a:solidFill>
                <a:latin typeface="Arial" pitchFamily="-1" charset="0"/>
                <a:ea typeface="ＭＳ Ｐゴシック" pitchFamily="-1" charset="-128"/>
                <a:cs typeface="ＭＳ Ｐゴシック" pitchFamily="-1" charset="-128"/>
              </a:rPr>
              <a:t>T</a:t>
            </a:r>
          </a:p>
        </p:txBody>
      </p:sp>
      <p:pic>
        <p:nvPicPr>
          <p:cNvPr id="12" name="Picture 11"/>
          <p:cNvPicPr>
            <a:picLocks noChangeAspect="1"/>
          </p:cNvPicPr>
          <p:nvPr/>
        </p:nvPicPr>
        <p:blipFill>
          <a:blip r:embed="rId3"/>
          <a:srcRect l="19640" t="7683" r="19394" b="16629"/>
          <a:stretch>
            <a:fillRect/>
          </a:stretch>
        </p:blipFill>
        <p:spPr bwMode="auto">
          <a:xfrm>
            <a:off x="5783263" y="1725613"/>
            <a:ext cx="2824162" cy="2836862"/>
          </a:xfrm>
          <a:prstGeom prst="rect">
            <a:avLst/>
          </a:prstGeom>
          <a:noFill/>
          <a:ln w="9525">
            <a:noFill/>
            <a:miter lim="800000"/>
            <a:headEnd/>
            <a:tailEnd/>
          </a:ln>
        </p:spPr>
      </p:pic>
      <p:sp>
        <p:nvSpPr>
          <p:cNvPr id="13" name="Oval 12"/>
          <p:cNvSpPr/>
          <p:nvPr/>
        </p:nvSpPr>
        <p:spPr bwMode="auto">
          <a:xfrm>
            <a:off x="3561963" y="3173538"/>
            <a:ext cx="164353" cy="164353"/>
          </a:xfrm>
          <a:prstGeom prst="ellipse">
            <a:avLst/>
          </a:prstGeom>
          <a:noFill/>
          <a:ln w="12700"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34925"/>
            <a:ext cx="8229600" cy="960438"/>
          </a:xfrm>
        </p:spPr>
        <p:txBody>
          <a:bodyPr/>
          <a:lstStyle/>
          <a:p>
            <a:r>
              <a:rPr lang="en-US" smtClean="0">
                <a:ea typeface="ＭＳ Ｐゴシック" pitchFamily="-1" charset="-128"/>
                <a:cs typeface="ＭＳ Ｐゴシック" pitchFamily="-1" charset="-128"/>
              </a:rPr>
              <a:t>Back to the image</a:t>
            </a:r>
          </a:p>
        </p:txBody>
      </p:sp>
      <p:pic>
        <p:nvPicPr>
          <p:cNvPr id="94211" name="Picture 3"/>
          <p:cNvPicPr>
            <a:picLocks noChangeAspect="1"/>
          </p:cNvPicPr>
          <p:nvPr/>
        </p:nvPicPr>
        <p:blipFill>
          <a:blip r:embed="rId2"/>
          <a:srcRect l="23212" t="7527" r="22897" b="16879"/>
          <a:stretch>
            <a:fillRect/>
          </a:stretch>
        </p:blipFill>
        <p:spPr bwMode="auto">
          <a:xfrm>
            <a:off x="5918200" y="3783013"/>
            <a:ext cx="2884488" cy="2892425"/>
          </a:xfrm>
          <a:prstGeom prst="rect">
            <a:avLst/>
          </a:prstGeom>
          <a:noFill/>
          <a:ln w="9525">
            <a:noFill/>
            <a:miter lim="800000"/>
            <a:headEnd/>
            <a:tailEnd/>
          </a:ln>
        </p:spPr>
      </p:pic>
      <p:pic>
        <p:nvPicPr>
          <p:cNvPr id="94212" name="Picture 4"/>
          <p:cNvPicPr>
            <a:picLocks noChangeAspect="1"/>
          </p:cNvPicPr>
          <p:nvPr/>
        </p:nvPicPr>
        <p:blipFill>
          <a:blip r:embed="rId3"/>
          <a:srcRect l="19640" t="7683" r="19394" b="16629"/>
          <a:stretch>
            <a:fillRect/>
          </a:stretch>
        </p:blipFill>
        <p:spPr bwMode="auto">
          <a:xfrm>
            <a:off x="5929313" y="914400"/>
            <a:ext cx="2824162" cy="2836863"/>
          </a:xfrm>
          <a:prstGeom prst="rect">
            <a:avLst/>
          </a:prstGeom>
          <a:noFill/>
          <a:ln w="9525">
            <a:noFill/>
            <a:miter lim="800000"/>
            <a:headEnd/>
            <a:tailEnd/>
          </a:ln>
        </p:spPr>
      </p:pic>
      <p:cxnSp>
        <p:nvCxnSpPr>
          <p:cNvPr id="7" name="Straight Arrow Connector 6"/>
          <p:cNvCxnSpPr/>
          <p:nvPr/>
        </p:nvCxnSpPr>
        <p:spPr>
          <a:xfrm>
            <a:off x="4230688" y="4481513"/>
            <a:ext cx="1390650" cy="873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254500" y="2119313"/>
            <a:ext cx="1181100" cy="938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930275" y="2346325"/>
            <a:ext cx="2992438" cy="2757488"/>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94216" name="TextBox 10"/>
          <p:cNvSpPr txBox="1">
            <a:spLocks noChangeArrowheads="1"/>
          </p:cNvSpPr>
          <p:nvPr/>
        </p:nvSpPr>
        <p:spPr bwMode="auto">
          <a:xfrm>
            <a:off x="2289175" y="3543300"/>
            <a:ext cx="312738"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dirty="0" smtClean="0">
                <a:ea typeface="ＭＳ Ｐゴシック" pitchFamily="-1" charset="-128"/>
                <a:cs typeface="ＭＳ Ｐゴシック" pitchFamily="-1" charset="-128"/>
              </a:rPr>
              <a:t>Reconstruction from 1D derivatives</a:t>
            </a:r>
          </a:p>
        </p:txBody>
      </p:sp>
      <p:sp>
        <p:nvSpPr>
          <p:cNvPr id="6" name="Rectangle 5"/>
          <p:cNvSpPr/>
          <p:nvPr/>
        </p:nvSpPr>
        <p:spPr>
          <a:xfrm>
            <a:off x="2439988" y="1325563"/>
            <a:ext cx="73025" cy="22288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r>
              <a:rPr lang="en-US" sz="1800">
                <a:solidFill>
                  <a:srgbClr val="FFFFFF"/>
                </a:solidFill>
                <a:ea typeface="ＭＳ Ｐゴシック" pitchFamily="-1" charset="-128"/>
                <a:cs typeface="ＭＳ Ｐゴシック" pitchFamily="-1" charset="-128"/>
              </a:rPr>
              <a:t>c</a:t>
            </a:r>
          </a:p>
        </p:txBody>
      </p:sp>
      <p:sp>
        <p:nvSpPr>
          <p:cNvPr id="95237" name="TextBox 6"/>
          <p:cNvSpPr txBox="1">
            <a:spLocks noChangeArrowheads="1"/>
          </p:cNvSpPr>
          <p:nvPr/>
        </p:nvSpPr>
        <p:spPr bwMode="auto">
          <a:xfrm>
            <a:off x="2624138" y="2259013"/>
            <a:ext cx="319087" cy="369887"/>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a:t>
            </a:r>
          </a:p>
        </p:txBody>
      </p:sp>
      <p:sp>
        <p:nvSpPr>
          <p:cNvPr id="9" name="Rectangle 8"/>
          <p:cNvSpPr/>
          <p:nvPr/>
        </p:nvSpPr>
        <p:spPr>
          <a:xfrm>
            <a:off x="6242050" y="1304925"/>
            <a:ext cx="53975" cy="2239963"/>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r>
              <a:rPr lang="en-US" sz="1800">
                <a:solidFill>
                  <a:srgbClr val="FFFFFF"/>
                </a:solidFill>
                <a:ea typeface="ＭＳ Ｐゴシック" pitchFamily="-1" charset="-128"/>
                <a:cs typeface="ＭＳ Ｐゴシック" pitchFamily="-1" charset="-128"/>
              </a:rPr>
              <a:t>c</a:t>
            </a:r>
          </a:p>
        </p:txBody>
      </p:sp>
      <p:pic>
        <p:nvPicPr>
          <p:cNvPr id="23" name="Picture 22"/>
          <p:cNvPicPr>
            <a:picLocks noChangeAspect="1"/>
          </p:cNvPicPr>
          <p:nvPr/>
        </p:nvPicPr>
        <p:blipFill>
          <a:blip r:embed="rId2"/>
          <a:stretch>
            <a:fillRect/>
          </a:stretch>
        </p:blipFill>
        <p:spPr>
          <a:xfrm>
            <a:off x="3148394" y="1318186"/>
            <a:ext cx="2911000" cy="2402167"/>
          </a:xfrm>
          <a:prstGeom prst="rect">
            <a:avLst/>
          </a:prstGeom>
        </p:spPr>
      </p:pic>
      <p:sp>
        <p:nvSpPr>
          <p:cNvPr id="25" name="TextBox 24"/>
          <p:cNvSpPr txBox="1"/>
          <p:nvPr/>
        </p:nvSpPr>
        <p:spPr>
          <a:xfrm>
            <a:off x="2629647" y="3899647"/>
            <a:ext cx="3808254" cy="461665"/>
          </a:xfrm>
          <a:prstGeom prst="rect">
            <a:avLst/>
          </a:prstGeom>
          <a:noFill/>
        </p:spPr>
        <p:txBody>
          <a:bodyPr wrap="none" rtlCol="0">
            <a:spAutoFit/>
          </a:bodyPr>
          <a:lstStyle/>
          <a:p>
            <a:r>
              <a:rPr lang="en-US" dirty="0" smtClean="0"/>
              <a:t>Can we compute the inverse?</a:t>
            </a:r>
            <a:endParaRPr lang="en-US" dirty="0"/>
          </a:p>
        </p:txBody>
      </p:sp>
      <p:sp>
        <p:nvSpPr>
          <p:cNvPr id="26" name="TextBox 4"/>
          <p:cNvSpPr txBox="1">
            <a:spLocks noChangeArrowheads="1"/>
          </p:cNvSpPr>
          <p:nvPr/>
        </p:nvSpPr>
        <p:spPr bwMode="auto">
          <a:xfrm>
            <a:off x="4011613" y="968936"/>
            <a:ext cx="871077" cy="369332"/>
          </a:xfrm>
          <a:prstGeom prst="rect">
            <a:avLst/>
          </a:prstGeom>
          <a:noFill/>
          <a:ln w="9525">
            <a:noFill/>
            <a:miter lim="800000"/>
            <a:headEnd/>
            <a:tailEnd/>
          </a:ln>
        </p:spPr>
        <p:txBody>
          <a:bodyPr wrap="none">
            <a:prstTxWarp prst="textNoShape">
              <a:avLst/>
            </a:prstTxWarp>
            <a:spAutoFit/>
          </a:bodyPr>
          <a:lstStyle/>
          <a:p>
            <a:pPr defTabSz="457200"/>
            <a:r>
              <a:rPr lang="en-US" sz="1800" dirty="0" smtClean="0">
                <a:solidFill>
                  <a:prstClr val="black"/>
                </a:solidFill>
                <a:latin typeface="Arial" pitchFamily="-1" charset="0"/>
                <a:ea typeface="ＭＳ Ｐゴシック" pitchFamily="-1" charset="-128"/>
                <a:cs typeface="ＭＳ Ｐゴシック" pitchFamily="-1" charset="-128"/>
              </a:rPr>
              <a:t>f </a:t>
            </a:r>
            <a:r>
              <a:rPr lang="en-US" sz="1800" dirty="0">
                <a:solidFill>
                  <a:prstClr val="black"/>
                </a:solidFill>
                <a:latin typeface="Arial" pitchFamily="-1" charset="0"/>
                <a:ea typeface="ＭＳ Ｐゴシック" pitchFamily="-1" charset="-128"/>
                <a:cs typeface="ＭＳ Ｐゴシック" pitchFamily="-1" charset="-128"/>
              </a:rPr>
              <a:t>=</a:t>
            </a:r>
            <a:r>
              <a:rPr lang="en-US" sz="1800" dirty="0" smtClean="0">
                <a:solidFill>
                  <a:prstClr val="black"/>
                </a:solidFill>
                <a:latin typeface="Arial" pitchFamily="-1" charset="0"/>
                <a:ea typeface="ＭＳ Ｐゴシック" pitchFamily="-1" charset="-128"/>
                <a:cs typeface="ＭＳ Ｐゴシック" pitchFamily="-1" charset="-128"/>
              </a:rPr>
              <a:t> D g</a:t>
            </a:r>
            <a:endParaRPr lang="en-US" sz="1800" dirty="0">
              <a:solidFill>
                <a:prstClr val="black"/>
              </a:solidFill>
              <a:latin typeface="Arial" pitchFamily="-1" charset="0"/>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dirty="0" smtClean="0">
                <a:ea typeface="ＭＳ Ｐゴシック" pitchFamily="-1" charset="-128"/>
                <a:cs typeface="ＭＳ Ｐゴシック" pitchFamily="-1" charset="-128"/>
              </a:rPr>
              <a:t>Reconstruction from 1D derivatives</a:t>
            </a:r>
          </a:p>
        </p:txBody>
      </p:sp>
      <p:sp>
        <p:nvSpPr>
          <p:cNvPr id="95235" name="TextBox 4"/>
          <p:cNvSpPr txBox="1">
            <a:spLocks noChangeArrowheads="1"/>
          </p:cNvSpPr>
          <p:nvPr/>
        </p:nvSpPr>
        <p:spPr bwMode="auto">
          <a:xfrm>
            <a:off x="4011613" y="968936"/>
            <a:ext cx="871077" cy="369332"/>
          </a:xfrm>
          <a:prstGeom prst="rect">
            <a:avLst/>
          </a:prstGeom>
          <a:noFill/>
          <a:ln w="9525">
            <a:noFill/>
            <a:miter lim="800000"/>
            <a:headEnd/>
            <a:tailEnd/>
          </a:ln>
        </p:spPr>
        <p:txBody>
          <a:bodyPr wrap="none">
            <a:prstTxWarp prst="textNoShape">
              <a:avLst/>
            </a:prstTxWarp>
            <a:spAutoFit/>
          </a:bodyPr>
          <a:lstStyle/>
          <a:p>
            <a:pPr defTabSz="457200"/>
            <a:r>
              <a:rPr lang="en-US" sz="1800" dirty="0" smtClean="0">
                <a:solidFill>
                  <a:prstClr val="black"/>
                </a:solidFill>
                <a:latin typeface="Arial" pitchFamily="-1" charset="0"/>
                <a:ea typeface="ＭＳ Ｐゴシック" pitchFamily="-1" charset="-128"/>
                <a:cs typeface="ＭＳ Ｐゴシック" pitchFamily="-1" charset="-128"/>
              </a:rPr>
              <a:t>f </a:t>
            </a:r>
            <a:r>
              <a:rPr lang="en-US" sz="1800" dirty="0">
                <a:solidFill>
                  <a:prstClr val="black"/>
                </a:solidFill>
                <a:latin typeface="Arial" pitchFamily="-1" charset="0"/>
                <a:ea typeface="ＭＳ Ｐゴシック" pitchFamily="-1" charset="-128"/>
                <a:cs typeface="ＭＳ Ｐゴシック" pitchFamily="-1" charset="-128"/>
              </a:rPr>
              <a:t>=</a:t>
            </a:r>
            <a:r>
              <a:rPr lang="en-US" sz="1800" dirty="0" smtClean="0">
                <a:solidFill>
                  <a:prstClr val="black"/>
                </a:solidFill>
                <a:latin typeface="Arial" pitchFamily="-1" charset="0"/>
                <a:ea typeface="ＭＳ Ｐゴシック" pitchFamily="-1" charset="-128"/>
                <a:cs typeface="ＭＳ Ｐゴシック" pitchFamily="-1" charset="-128"/>
              </a:rPr>
              <a:t> D g</a:t>
            </a:r>
            <a:endParaRPr lang="en-US" sz="1800" dirty="0">
              <a:solidFill>
                <a:prstClr val="black"/>
              </a:solidFill>
              <a:latin typeface="Arial" pitchFamily="-1" charset="0"/>
              <a:ea typeface="ＭＳ Ｐゴシック" pitchFamily="-1" charset="-128"/>
              <a:cs typeface="ＭＳ Ｐゴシック" pitchFamily="-1" charset="-128"/>
            </a:endParaRPr>
          </a:p>
        </p:txBody>
      </p:sp>
      <p:sp>
        <p:nvSpPr>
          <p:cNvPr id="6" name="Rectangle 5"/>
          <p:cNvSpPr/>
          <p:nvPr/>
        </p:nvSpPr>
        <p:spPr>
          <a:xfrm>
            <a:off x="2439988" y="1325563"/>
            <a:ext cx="73025" cy="22288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r>
              <a:rPr lang="en-US" sz="1800">
                <a:solidFill>
                  <a:srgbClr val="FFFFFF"/>
                </a:solidFill>
                <a:ea typeface="ＭＳ Ｐゴシック" pitchFamily="-1" charset="-128"/>
                <a:cs typeface="ＭＳ Ｐゴシック" pitchFamily="-1" charset="-128"/>
              </a:rPr>
              <a:t>c</a:t>
            </a:r>
          </a:p>
        </p:txBody>
      </p:sp>
      <p:sp>
        <p:nvSpPr>
          <p:cNvPr id="95237" name="TextBox 6"/>
          <p:cNvSpPr txBox="1">
            <a:spLocks noChangeArrowheads="1"/>
          </p:cNvSpPr>
          <p:nvPr/>
        </p:nvSpPr>
        <p:spPr bwMode="auto">
          <a:xfrm>
            <a:off x="2624138" y="2259013"/>
            <a:ext cx="319087" cy="369887"/>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a:t>
            </a:r>
          </a:p>
        </p:txBody>
      </p:sp>
      <p:sp>
        <p:nvSpPr>
          <p:cNvPr id="9" name="Rectangle 8"/>
          <p:cNvSpPr/>
          <p:nvPr/>
        </p:nvSpPr>
        <p:spPr>
          <a:xfrm>
            <a:off x="6242050" y="1304925"/>
            <a:ext cx="53975" cy="2239963"/>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r>
              <a:rPr lang="en-US" sz="1800">
                <a:solidFill>
                  <a:srgbClr val="FFFFFF"/>
                </a:solidFill>
                <a:ea typeface="ＭＳ Ｐゴシック" pitchFamily="-1" charset="-128"/>
                <a:cs typeface="ＭＳ Ｐゴシック" pitchFamily="-1" charset="-128"/>
              </a:rPr>
              <a:t>c</a:t>
            </a:r>
          </a:p>
        </p:txBody>
      </p:sp>
      <p:pic>
        <p:nvPicPr>
          <p:cNvPr id="23" name="Picture 22"/>
          <p:cNvPicPr>
            <a:picLocks noChangeAspect="1"/>
          </p:cNvPicPr>
          <p:nvPr/>
        </p:nvPicPr>
        <p:blipFill>
          <a:blip r:embed="rId2"/>
          <a:stretch>
            <a:fillRect/>
          </a:stretch>
        </p:blipFill>
        <p:spPr>
          <a:xfrm>
            <a:off x="3148394" y="1318186"/>
            <a:ext cx="2911000" cy="2402167"/>
          </a:xfrm>
          <a:prstGeom prst="rect">
            <a:avLst/>
          </a:prstGeom>
        </p:spPr>
      </p:pic>
      <p:pic>
        <p:nvPicPr>
          <p:cNvPr id="10" name="Picture 9"/>
          <p:cNvPicPr>
            <a:picLocks noChangeAspect="1"/>
          </p:cNvPicPr>
          <p:nvPr/>
        </p:nvPicPr>
        <p:blipFill>
          <a:blip r:embed="rId3"/>
          <a:stretch>
            <a:fillRect/>
          </a:stretch>
        </p:blipFill>
        <p:spPr>
          <a:xfrm>
            <a:off x="2151903" y="4165600"/>
            <a:ext cx="3644900" cy="269240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pitchFamily="-1" charset="-128"/>
                <a:cs typeface="ＭＳ Ｐゴシック" pitchFamily="-1" charset="-128"/>
              </a:rPr>
              <a:t>Reconstruction from 1D derivatives</a:t>
            </a:r>
            <a:endParaRPr lang="en-US" dirty="0"/>
          </a:p>
        </p:txBody>
      </p:sp>
      <p:sp>
        <p:nvSpPr>
          <p:cNvPr id="4" name="TextBox 3"/>
          <p:cNvSpPr txBox="1"/>
          <p:nvPr/>
        </p:nvSpPr>
        <p:spPr>
          <a:xfrm>
            <a:off x="57520" y="1150473"/>
            <a:ext cx="9041657" cy="461665"/>
          </a:xfrm>
          <a:prstGeom prst="rect">
            <a:avLst/>
          </a:prstGeom>
          <a:noFill/>
        </p:spPr>
        <p:txBody>
          <a:bodyPr wrap="none" rtlCol="0">
            <a:spAutoFit/>
          </a:bodyPr>
          <a:lstStyle/>
          <a:p>
            <a:r>
              <a:rPr lang="en-US" dirty="0" smtClean="0"/>
              <a:t>What happens if we remove the output pixels affected by the boundary?</a:t>
            </a:r>
            <a:endParaRPr lang="en-US" dirty="0"/>
          </a:p>
        </p:txBody>
      </p:sp>
      <p:pic>
        <p:nvPicPr>
          <p:cNvPr id="5" name="Picture 4"/>
          <p:cNvPicPr>
            <a:picLocks noChangeAspect="1"/>
          </p:cNvPicPr>
          <p:nvPr/>
        </p:nvPicPr>
        <p:blipFill>
          <a:blip r:embed="rId2"/>
          <a:stretch>
            <a:fillRect/>
          </a:stretch>
        </p:blipFill>
        <p:spPr>
          <a:xfrm>
            <a:off x="2203449" y="1869141"/>
            <a:ext cx="4229100" cy="2133600"/>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rcRect l="94444"/>
          <a:stretch>
            <a:fillRect/>
          </a:stretch>
        </p:blipFill>
        <p:spPr>
          <a:xfrm>
            <a:off x="5543176" y="1737663"/>
            <a:ext cx="234949" cy="2133600"/>
          </a:xfrm>
          <a:prstGeom prst="rect">
            <a:avLst/>
          </a:prstGeom>
        </p:spPr>
      </p:pic>
      <p:pic>
        <p:nvPicPr>
          <p:cNvPr id="10" name="Picture 9"/>
          <p:cNvPicPr>
            <a:picLocks noChangeAspect="1"/>
          </p:cNvPicPr>
          <p:nvPr/>
        </p:nvPicPr>
        <p:blipFill>
          <a:blip r:embed="rId2"/>
          <a:srcRect l="23503" r="70562"/>
          <a:stretch>
            <a:fillRect/>
          </a:stretch>
        </p:blipFill>
        <p:spPr>
          <a:xfrm>
            <a:off x="5157695" y="1737664"/>
            <a:ext cx="251012" cy="2133600"/>
          </a:xfrm>
          <a:prstGeom prst="rect">
            <a:avLst/>
          </a:prstGeom>
        </p:spPr>
      </p:pic>
      <p:sp>
        <p:nvSpPr>
          <p:cNvPr id="2" name="Title 1"/>
          <p:cNvSpPr>
            <a:spLocks noGrp="1"/>
          </p:cNvSpPr>
          <p:nvPr>
            <p:ph type="title"/>
          </p:nvPr>
        </p:nvSpPr>
        <p:spPr/>
        <p:txBody>
          <a:bodyPr/>
          <a:lstStyle/>
          <a:p>
            <a:r>
              <a:rPr lang="en-US" dirty="0" smtClean="0">
                <a:ea typeface="ＭＳ Ｐゴシック" pitchFamily="-1" charset="-128"/>
                <a:cs typeface="ＭＳ Ｐゴシック" pitchFamily="-1" charset="-128"/>
              </a:rPr>
              <a:t>Reconstruction from 1D derivatives</a:t>
            </a:r>
            <a:endParaRPr lang="en-US" dirty="0"/>
          </a:p>
        </p:txBody>
      </p:sp>
      <p:sp>
        <p:nvSpPr>
          <p:cNvPr id="4" name="TextBox 3"/>
          <p:cNvSpPr txBox="1"/>
          <p:nvPr/>
        </p:nvSpPr>
        <p:spPr>
          <a:xfrm>
            <a:off x="57520" y="1150473"/>
            <a:ext cx="9041657" cy="461665"/>
          </a:xfrm>
          <a:prstGeom prst="rect">
            <a:avLst/>
          </a:prstGeom>
          <a:noFill/>
        </p:spPr>
        <p:txBody>
          <a:bodyPr wrap="none" rtlCol="0">
            <a:spAutoFit/>
          </a:bodyPr>
          <a:lstStyle/>
          <a:p>
            <a:r>
              <a:rPr lang="en-US" dirty="0" smtClean="0"/>
              <a:t>What happens if we remove the output pixels affected by the boundary?</a:t>
            </a:r>
            <a:endParaRPr lang="en-US" dirty="0"/>
          </a:p>
        </p:txBody>
      </p:sp>
      <p:pic>
        <p:nvPicPr>
          <p:cNvPr id="5" name="Picture 4"/>
          <p:cNvPicPr>
            <a:picLocks noChangeAspect="1"/>
          </p:cNvPicPr>
          <p:nvPr/>
        </p:nvPicPr>
        <p:blipFill>
          <a:blip r:embed="rId2"/>
          <a:srcRect l="23503"/>
          <a:stretch>
            <a:fillRect/>
          </a:stretch>
        </p:blipFill>
        <p:spPr>
          <a:xfrm>
            <a:off x="1867647" y="1704792"/>
            <a:ext cx="3235137" cy="2133600"/>
          </a:xfrm>
          <a:prstGeom prst="rect">
            <a:avLst/>
          </a:prstGeom>
        </p:spPr>
      </p:pic>
      <p:sp>
        <p:nvSpPr>
          <p:cNvPr id="9" name="TextBox 8"/>
          <p:cNvSpPr txBox="1"/>
          <p:nvPr/>
        </p:nvSpPr>
        <p:spPr>
          <a:xfrm>
            <a:off x="5319059" y="1867650"/>
            <a:ext cx="338554" cy="1938992"/>
          </a:xfrm>
          <a:prstGeom prst="rect">
            <a:avLst/>
          </a:prstGeom>
          <a:noFill/>
        </p:spPr>
        <p:txBody>
          <a:bodyPr wrap="none" rtlCol="0">
            <a:spAutoFit/>
          </a:bodyPr>
          <a:lstStyle/>
          <a:p>
            <a:r>
              <a:rPr lang="en-US" dirty="0" smtClean="0"/>
              <a:t>1</a:t>
            </a:r>
          </a:p>
          <a:p>
            <a:r>
              <a:rPr lang="en-US" dirty="0" smtClean="0"/>
              <a:t>1</a:t>
            </a:r>
          </a:p>
          <a:p>
            <a:r>
              <a:rPr lang="en-US" dirty="0" smtClean="0"/>
              <a:t>2</a:t>
            </a:r>
          </a:p>
          <a:p>
            <a:r>
              <a:rPr lang="en-US" dirty="0" smtClean="0"/>
              <a:t>2</a:t>
            </a:r>
          </a:p>
          <a:p>
            <a:r>
              <a:rPr lang="en-US" dirty="0" smtClean="0"/>
              <a:t>0</a:t>
            </a:r>
            <a:endParaRPr lang="en-US" dirty="0"/>
          </a:p>
        </p:txBody>
      </p:sp>
      <p:sp>
        <p:nvSpPr>
          <p:cNvPr id="12" name="TextBox 11"/>
          <p:cNvSpPr txBox="1"/>
          <p:nvPr/>
        </p:nvSpPr>
        <p:spPr>
          <a:xfrm>
            <a:off x="5752354" y="2480242"/>
            <a:ext cx="416099" cy="584776"/>
          </a:xfrm>
          <a:prstGeom prst="rect">
            <a:avLst/>
          </a:prstGeom>
          <a:noFill/>
        </p:spPr>
        <p:txBody>
          <a:bodyPr wrap="none" rtlCol="0">
            <a:spAutoFit/>
          </a:bodyPr>
          <a:lstStyle/>
          <a:p>
            <a:r>
              <a:rPr lang="en-US" sz="3200" dirty="0" smtClean="0"/>
              <a:t>=</a:t>
            </a:r>
            <a:endParaRPr lang="en-US" sz="3200" dirty="0"/>
          </a:p>
        </p:txBody>
      </p:sp>
      <p:grpSp>
        <p:nvGrpSpPr>
          <p:cNvPr id="16" name="Group 15"/>
          <p:cNvGrpSpPr/>
          <p:nvPr/>
        </p:nvGrpSpPr>
        <p:grpSpPr>
          <a:xfrm>
            <a:off x="6116918" y="1815357"/>
            <a:ext cx="591670" cy="1755587"/>
            <a:chOff x="5354918" y="2159001"/>
            <a:chExt cx="591670" cy="1755587"/>
          </a:xfrm>
        </p:grpSpPr>
        <p:pic>
          <p:nvPicPr>
            <p:cNvPr id="13" name="Picture 12"/>
            <p:cNvPicPr>
              <a:picLocks noChangeAspect="1"/>
            </p:cNvPicPr>
            <p:nvPr/>
          </p:nvPicPr>
          <p:blipFill>
            <a:blip r:embed="rId2"/>
            <a:srcRect l="94444"/>
            <a:stretch>
              <a:fillRect/>
            </a:stretch>
          </p:blipFill>
          <p:spPr>
            <a:xfrm>
              <a:off x="5755341" y="2159001"/>
              <a:ext cx="191247" cy="1736737"/>
            </a:xfrm>
            <a:prstGeom prst="rect">
              <a:avLst/>
            </a:prstGeom>
          </p:spPr>
        </p:pic>
        <p:pic>
          <p:nvPicPr>
            <p:cNvPr id="14" name="Picture 13"/>
            <p:cNvPicPr>
              <a:picLocks noChangeAspect="1"/>
            </p:cNvPicPr>
            <p:nvPr/>
          </p:nvPicPr>
          <p:blipFill>
            <a:blip r:embed="rId2"/>
            <a:srcRect l="23503" r="70562"/>
            <a:stretch>
              <a:fillRect/>
            </a:stretch>
          </p:blipFill>
          <p:spPr>
            <a:xfrm>
              <a:off x="5354918" y="2159002"/>
              <a:ext cx="206540" cy="1755586"/>
            </a:xfrm>
            <a:prstGeom prst="rect">
              <a:avLst/>
            </a:prstGeom>
          </p:spPr>
        </p:pic>
        <p:sp>
          <p:nvSpPr>
            <p:cNvPr id="15" name="TextBox 14"/>
            <p:cNvSpPr txBox="1"/>
            <p:nvPr/>
          </p:nvSpPr>
          <p:spPr>
            <a:xfrm>
              <a:off x="5441577" y="2288988"/>
              <a:ext cx="441046" cy="1569660"/>
            </a:xfrm>
            <a:prstGeom prst="rect">
              <a:avLst/>
            </a:prstGeom>
            <a:noFill/>
          </p:spPr>
          <p:txBody>
            <a:bodyPr wrap="none" rtlCol="0">
              <a:spAutoFit/>
            </a:bodyPr>
            <a:lstStyle/>
            <a:p>
              <a:r>
                <a:rPr lang="en-US" dirty="0" smtClean="0"/>
                <a:t> 0</a:t>
              </a:r>
            </a:p>
            <a:p>
              <a:r>
                <a:rPr lang="en-US" dirty="0" smtClean="0"/>
                <a:t>-1</a:t>
              </a:r>
            </a:p>
            <a:p>
              <a:r>
                <a:rPr lang="en-US" dirty="0" smtClean="0"/>
                <a:t> 0</a:t>
              </a:r>
            </a:p>
            <a:p>
              <a:r>
                <a:rPr lang="en-US" dirty="0" smtClean="0"/>
                <a:t> 2</a:t>
              </a:r>
            </a:p>
          </p:txBody>
        </p:sp>
      </p:grpSp>
      <p:sp>
        <p:nvSpPr>
          <p:cNvPr id="18" name="TextBox 17"/>
          <p:cNvSpPr txBox="1"/>
          <p:nvPr/>
        </p:nvSpPr>
        <p:spPr>
          <a:xfrm>
            <a:off x="29882" y="3974356"/>
            <a:ext cx="3953727" cy="461665"/>
          </a:xfrm>
          <a:prstGeom prst="rect">
            <a:avLst/>
          </a:prstGeom>
          <a:noFill/>
        </p:spPr>
        <p:txBody>
          <a:bodyPr wrap="none" rtlCol="0">
            <a:spAutoFit/>
          </a:bodyPr>
          <a:lstStyle/>
          <a:p>
            <a:r>
              <a:rPr lang="en-US" dirty="0" smtClean="0"/>
              <a:t>Can we still recover the input?</a:t>
            </a:r>
            <a:endParaRPr lang="en-US" dirty="0"/>
          </a:p>
        </p:txBody>
      </p:sp>
      <p:grpSp>
        <p:nvGrpSpPr>
          <p:cNvPr id="19" name="Group 25"/>
          <p:cNvGrpSpPr>
            <a:grpSpLocks/>
          </p:cNvGrpSpPr>
          <p:nvPr/>
        </p:nvGrpSpPr>
        <p:grpSpPr bwMode="auto">
          <a:xfrm>
            <a:off x="489790" y="5182535"/>
            <a:ext cx="8296487" cy="953760"/>
            <a:chOff x="578912" y="5706237"/>
            <a:chExt cx="8297862" cy="952915"/>
          </a:xfrm>
        </p:grpSpPr>
        <p:sp>
          <p:nvSpPr>
            <p:cNvPr id="20" name="TextBox 10"/>
            <p:cNvSpPr txBox="1">
              <a:spLocks noChangeArrowheads="1"/>
            </p:cNvSpPr>
            <p:nvPr/>
          </p:nvSpPr>
          <p:spPr bwMode="auto">
            <a:xfrm>
              <a:off x="578912" y="5706237"/>
              <a:ext cx="8297862" cy="399756"/>
            </a:xfrm>
            <a:prstGeom prst="rect">
              <a:avLst/>
            </a:prstGeom>
            <a:noFill/>
            <a:ln w="9525">
              <a:noFill/>
              <a:miter lim="800000"/>
              <a:headEnd/>
              <a:tailEnd/>
            </a:ln>
          </p:spPr>
          <p:txBody>
            <a:bodyPr wrap="none">
              <a:prstTxWarp prst="textNoShape">
                <a:avLst/>
              </a:prstTxWarp>
              <a:spAutoFit/>
            </a:bodyPr>
            <a:lstStyle/>
            <a:p>
              <a:pPr defTabSz="457200"/>
              <a:r>
                <a:rPr lang="en-US" sz="2000" dirty="0">
                  <a:solidFill>
                    <a:prstClr val="black"/>
                  </a:solidFill>
                  <a:latin typeface="Arial" pitchFamily="-1" charset="0"/>
                  <a:ea typeface="ＭＳ Ｐゴシック" pitchFamily="-1" charset="-128"/>
                  <a:cs typeface="ＭＳ Ｐゴシック" pitchFamily="-1" charset="-128"/>
                </a:rPr>
                <a:t>If the</a:t>
              </a:r>
              <a:r>
                <a:rPr lang="en-US" sz="2000" dirty="0" smtClean="0">
                  <a:solidFill>
                    <a:prstClr val="black"/>
                  </a:solidFill>
                  <a:latin typeface="Arial" pitchFamily="-1" charset="0"/>
                  <a:ea typeface="ＭＳ Ｐゴシック" pitchFamily="-1" charset="-128"/>
                  <a:cs typeface="ＭＳ Ｐゴシック" pitchFamily="-1" charset="-128"/>
                </a:rPr>
                <a:t> derivative D </a:t>
              </a:r>
              <a:r>
                <a:rPr lang="en-US" sz="2000" dirty="0">
                  <a:solidFill>
                    <a:prstClr val="black"/>
                  </a:solidFill>
                  <a:latin typeface="Arial" pitchFamily="-1" charset="0"/>
                  <a:ea typeface="ＭＳ Ｐゴシック" pitchFamily="-1" charset="-128"/>
                  <a:cs typeface="ＭＳ Ｐゴシック" pitchFamily="-1" charset="-128"/>
                </a:rPr>
                <a:t>is not invertible, we can compute the pseudo-inverse:</a:t>
              </a:r>
            </a:p>
          </p:txBody>
        </p:sp>
        <p:grpSp>
          <p:nvGrpSpPr>
            <p:cNvPr id="21" name="Group 14"/>
            <p:cNvGrpSpPr>
              <a:grpSpLocks/>
            </p:cNvGrpSpPr>
            <p:nvPr/>
          </p:nvGrpSpPr>
          <p:grpSpPr bwMode="auto">
            <a:xfrm>
              <a:off x="3536986" y="6167063"/>
              <a:ext cx="1654732" cy="492089"/>
              <a:chOff x="3564397" y="4120513"/>
              <a:chExt cx="1654732" cy="492089"/>
            </a:xfrm>
          </p:grpSpPr>
          <p:sp>
            <p:nvSpPr>
              <p:cNvPr id="22" name="TextBox 9"/>
              <p:cNvSpPr txBox="1">
                <a:spLocks noChangeArrowheads="1"/>
              </p:cNvSpPr>
              <p:nvPr/>
            </p:nvSpPr>
            <p:spPr bwMode="auto">
              <a:xfrm>
                <a:off x="3564397" y="4243597"/>
                <a:ext cx="1654732" cy="369005"/>
              </a:xfrm>
              <a:prstGeom prst="rect">
                <a:avLst/>
              </a:prstGeom>
              <a:noFill/>
              <a:ln w="9525">
                <a:noFill/>
                <a:miter lim="800000"/>
                <a:headEnd/>
                <a:tailEnd/>
              </a:ln>
            </p:spPr>
            <p:txBody>
              <a:bodyPr wrap="none">
                <a:prstTxWarp prst="textNoShape">
                  <a:avLst/>
                </a:prstTxWarp>
                <a:spAutoFit/>
              </a:bodyPr>
              <a:lstStyle/>
              <a:p>
                <a:pPr defTabSz="457200"/>
                <a:r>
                  <a:rPr lang="en-US" sz="1800" dirty="0" smtClean="0">
                    <a:solidFill>
                      <a:prstClr val="black"/>
                    </a:solidFill>
                    <a:latin typeface="Arial" pitchFamily="-1" charset="0"/>
                    <a:ea typeface="ＭＳ Ｐゴシック" pitchFamily="-1" charset="-128"/>
                    <a:cs typeface="ＭＳ Ｐゴシック" pitchFamily="-1" charset="-128"/>
                  </a:rPr>
                  <a:t>D </a:t>
                </a:r>
                <a:r>
                  <a:rPr lang="en-US" sz="1800" dirty="0">
                    <a:solidFill>
                      <a:prstClr val="black"/>
                    </a:solidFill>
                    <a:latin typeface="Arial" pitchFamily="-1" charset="0"/>
                    <a:ea typeface="ＭＳ Ｐゴシック" pitchFamily="-1" charset="-128"/>
                    <a:cs typeface="ＭＳ Ｐゴシック" pitchFamily="-1" charset="-128"/>
                  </a:rPr>
                  <a:t>= </a:t>
                </a:r>
                <a:r>
                  <a:rPr lang="en-US" sz="1800" dirty="0" smtClean="0">
                    <a:solidFill>
                      <a:prstClr val="black"/>
                    </a:solidFill>
                    <a:latin typeface="Arial" pitchFamily="-1" charset="0"/>
                    <a:ea typeface="ＭＳ Ｐゴシック" pitchFamily="-1" charset="-128"/>
                    <a:cs typeface="ＭＳ Ｐゴシック" pitchFamily="-1" charset="-128"/>
                  </a:rPr>
                  <a:t>(D</a:t>
                </a:r>
                <a:r>
                  <a:rPr lang="en-US" sz="1800" baseline="30000" dirty="0" smtClean="0">
                    <a:solidFill>
                      <a:prstClr val="black"/>
                    </a:solidFill>
                    <a:latin typeface="Arial" pitchFamily="-1" charset="0"/>
                    <a:ea typeface="ＭＳ Ｐゴシック" pitchFamily="-1" charset="-128"/>
                    <a:cs typeface="ＭＳ Ｐゴシック" pitchFamily="-1" charset="-128"/>
                  </a:rPr>
                  <a:t>T</a:t>
                </a:r>
                <a:r>
                  <a:rPr lang="en-US" sz="1800" dirty="0" smtClean="0">
                    <a:solidFill>
                      <a:prstClr val="black"/>
                    </a:solidFill>
                    <a:latin typeface="Arial" pitchFamily="-1" charset="0"/>
                    <a:ea typeface="ＭＳ Ｐゴシック" pitchFamily="-1" charset="-128"/>
                    <a:cs typeface="ＭＳ Ｐゴシック" pitchFamily="-1" charset="-128"/>
                  </a:rPr>
                  <a:t>D)</a:t>
                </a:r>
                <a:r>
                  <a:rPr lang="en-US" sz="1800" baseline="30000" dirty="0">
                    <a:solidFill>
                      <a:prstClr val="black"/>
                    </a:solidFill>
                    <a:latin typeface="Arial" pitchFamily="-1" charset="0"/>
                    <a:ea typeface="ＭＳ Ｐゴシック" pitchFamily="-1" charset="-128"/>
                    <a:cs typeface="ＭＳ Ｐゴシック" pitchFamily="-1" charset="-128"/>
                  </a:rPr>
                  <a:t>-1</a:t>
                </a:r>
                <a:r>
                  <a:rPr lang="en-US" sz="1800" dirty="0" smtClean="0">
                    <a:solidFill>
                      <a:prstClr val="black"/>
                    </a:solidFill>
                    <a:latin typeface="Arial" pitchFamily="-1" charset="0"/>
                    <a:ea typeface="ＭＳ Ｐゴシック" pitchFamily="-1" charset="-128"/>
                    <a:cs typeface="ＭＳ Ｐゴシック" pitchFamily="-1" charset="-128"/>
                  </a:rPr>
                  <a:t> D</a:t>
                </a:r>
                <a:r>
                  <a:rPr lang="en-US" sz="1800" baseline="30000" dirty="0" smtClean="0">
                    <a:solidFill>
                      <a:prstClr val="black"/>
                    </a:solidFill>
                    <a:latin typeface="Arial" pitchFamily="-1" charset="0"/>
                    <a:ea typeface="ＭＳ Ｐゴシック" pitchFamily="-1" charset="-128"/>
                    <a:cs typeface="ＭＳ Ｐゴシック" pitchFamily="-1" charset="-128"/>
                  </a:rPr>
                  <a:t>T </a:t>
                </a:r>
                <a:endParaRPr lang="en-US" sz="1800" dirty="0">
                  <a:solidFill>
                    <a:prstClr val="black"/>
                  </a:solidFill>
                  <a:latin typeface="Arial" pitchFamily="-1" charset="0"/>
                  <a:ea typeface="ＭＳ Ｐゴシック" pitchFamily="-1" charset="-128"/>
                  <a:cs typeface="ＭＳ Ｐゴシック" pitchFamily="-1" charset="-128"/>
                </a:endParaRPr>
              </a:p>
            </p:txBody>
          </p:sp>
          <p:sp>
            <p:nvSpPr>
              <p:cNvPr id="23" name="TextBox 13"/>
              <p:cNvSpPr txBox="1">
                <a:spLocks noChangeArrowheads="1"/>
              </p:cNvSpPr>
              <p:nvPr/>
            </p:nvSpPr>
            <p:spPr bwMode="auto">
              <a:xfrm>
                <a:off x="3600036" y="4120513"/>
                <a:ext cx="292981" cy="369332"/>
              </a:xfrm>
              <a:prstGeom prst="rect">
                <a:avLst/>
              </a:prstGeom>
              <a:noFill/>
              <a:ln w="9525">
                <a:noFill/>
                <a:miter lim="800000"/>
                <a:headEnd/>
                <a:tailEnd/>
              </a:ln>
            </p:spPr>
            <p:txBody>
              <a:bodyPr wrap="none">
                <a:prstTxWarp prst="textNoShape">
                  <a:avLst/>
                </a:prstTxWarp>
                <a:spAutoFit/>
              </a:bodyPr>
              <a:lstStyle/>
              <a:p>
                <a:pPr defTabSz="457200"/>
                <a:r>
                  <a:rPr lang="en-US" sz="1800" dirty="0">
                    <a:solidFill>
                      <a:prstClr val="black"/>
                    </a:solidFill>
                    <a:latin typeface="Arial" pitchFamily="-1" charset="0"/>
                    <a:ea typeface="ＭＳ Ｐゴシック" pitchFamily="-1" charset="-128"/>
                    <a:cs typeface="ＭＳ Ｐゴシック" pitchFamily="-1" charset="-128"/>
                  </a:rPr>
                  <a:t>^</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pitchFamily="-1" charset="-128"/>
                <a:cs typeface="ＭＳ Ｐゴシック" pitchFamily="-1" charset="-128"/>
              </a:rPr>
              <a:t>Reconstruction from 1D derivatives</a:t>
            </a:r>
            <a:endParaRPr lang="en-US" dirty="0"/>
          </a:p>
        </p:txBody>
      </p:sp>
      <p:pic>
        <p:nvPicPr>
          <p:cNvPr id="4" name="Picture 3"/>
          <p:cNvPicPr>
            <a:picLocks noChangeAspect="1"/>
          </p:cNvPicPr>
          <p:nvPr/>
        </p:nvPicPr>
        <p:blipFill>
          <a:blip r:embed="rId2"/>
          <a:stretch>
            <a:fillRect/>
          </a:stretch>
        </p:blipFill>
        <p:spPr>
          <a:xfrm>
            <a:off x="5603687" y="1535426"/>
            <a:ext cx="2808194" cy="2395224"/>
          </a:xfrm>
          <a:prstGeom prst="rect">
            <a:avLst/>
          </a:prstGeom>
        </p:spPr>
      </p:pic>
      <p:grpSp>
        <p:nvGrpSpPr>
          <p:cNvPr id="7" name="Group 6"/>
          <p:cNvGrpSpPr/>
          <p:nvPr/>
        </p:nvGrpSpPr>
        <p:grpSpPr>
          <a:xfrm>
            <a:off x="4900706" y="2315883"/>
            <a:ext cx="659155" cy="611076"/>
            <a:chOff x="1060824" y="3511177"/>
            <a:chExt cx="659155" cy="611076"/>
          </a:xfrm>
        </p:grpSpPr>
        <p:sp>
          <p:nvSpPr>
            <p:cNvPr id="5" name="TextBox 4"/>
            <p:cNvSpPr txBox="1"/>
            <p:nvPr/>
          </p:nvSpPr>
          <p:spPr>
            <a:xfrm>
              <a:off x="1060824" y="3660588"/>
              <a:ext cx="659155" cy="461665"/>
            </a:xfrm>
            <a:prstGeom prst="rect">
              <a:avLst/>
            </a:prstGeom>
            <a:noFill/>
          </p:spPr>
          <p:txBody>
            <a:bodyPr wrap="none" rtlCol="0">
              <a:spAutoFit/>
            </a:bodyPr>
            <a:lstStyle/>
            <a:p>
              <a:r>
                <a:rPr lang="en-US" dirty="0" smtClean="0"/>
                <a:t>D =</a:t>
              </a:r>
              <a:endParaRPr lang="en-US" dirty="0"/>
            </a:p>
          </p:txBody>
        </p:sp>
        <p:sp>
          <p:nvSpPr>
            <p:cNvPr id="6" name="TextBox 5"/>
            <p:cNvSpPr txBox="1"/>
            <p:nvPr/>
          </p:nvSpPr>
          <p:spPr>
            <a:xfrm>
              <a:off x="1105647" y="3511177"/>
              <a:ext cx="329086" cy="461665"/>
            </a:xfrm>
            <a:prstGeom prst="rect">
              <a:avLst/>
            </a:prstGeom>
            <a:noFill/>
          </p:spPr>
          <p:txBody>
            <a:bodyPr wrap="none" rtlCol="0">
              <a:spAutoFit/>
            </a:bodyPr>
            <a:lstStyle/>
            <a:p>
              <a:r>
                <a:rPr lang="en-US" dirty="0" smtClean="0"/>
                <a:t>^ </a:t>
              </a:r>
              <a:endParaRPr lang="en-US" dirty="0"/>
            </a:p>
          </p:txBody>
        </p:sp>
      </p:grpSp>
      <p:pic>
        <p:nvPicPr>
          <p:cNvPr id="8" name="Picture 7"/>
          <p:cNvPicPr>
            <a:picLocks noChangeAspect="1"/>
          </p:cNvPicPr>
          <p:nvPr/>
        </p:nvPicPr>
        <p:blipFill>
          <a:blip r:embed="rId3"/>
          <a:srcRect l="23503"/>
          <a:stretch>
            <a:fillRect/>
          </a:stretch>
        </p:blipFill>
        <p:spPr>
          <a:xfrm>
            <a:off x="851647" y="1689851"/>
            <a:ext cx="3235137" cy="2133600"/>
          </a:xfrm>
          <a:prstGeom prst="rect">
            <a:avLst/>
          </a:prstGeom>
        </p:spPr>
      </p:pic>
      <p:sp>
        <p:nvSpPr>
          <p:cNvPr id="9" name="TextBox 8"/>
          <p:cNvSpPr txBox="1"/>
          <p:nvPr/>
        </p:nvSpPr>
        <p:spPr>
          <a:xfrm>
            <a:off x="239060" y="2525063"/>
            <a:ext cx="659155" cy="461665"/>
          </a:xfrm>
          <a:prstGeom prst="rect">
            <a:avLst/>
          </a:prstGeom>
          <a:noFill/>
        </p:spPr>
        <p:txBody>
          <a:bodyPr wrap="none" rtlCol="0">
            <a:spAutoFit/>
          </a:bodyPr>
          <a:lstStyle/>
          <a:p>
            <a:r>
              <a:rPr lang="en-US" dirty="0" smtClean="0"/>
              <a:t>D = </a:t>
            </a:r>
            <a:endParaRPr lang="en-US" dirty="0"/>
          </a:p>
        </p:txBody>
      </p:sp>
      <p:sp>
        <p:nvSpPr>
          <p:cNvPr id="10" name="TextBox 9"/>
          <p:cNvSpPr txBox="1"/>
          <p:nvPr/>
        </p:nvSpPr>
        <p:spPr>
          <a:xfrm>
            <a:off x="1005344" y="4101239"/>
            <a:ext cx="2569483" cy="830997"/>
          </a:xfrm>
          <a:prstGeom prst="rect">
            <a:avLst/>
          </a:prstGeom>
          <a:noFill/>
        </p:spPr>
        <p:txBody>
          <a:bodyPr wrap="none" rtlCol="0">
            <a:spAutoFit/>
          </a:bodyPr>
          <a:lstStyle/>
          <a:p>
            <a:r>
              <a:rPr lang="en-US" dirty="0" smtClean="0"/>
              <a:t>Derivative matrix</a:t>
            </a:r>
            <a:br>
              <a:rPr lang="en-US" dirty="0" smtClean="0"/>
            </a:br>
            <a:r>
              <a:rPr lang="en-US" dirty="0" smtClean="0"/>
              <a:t>(without boundary)</a:t>
            </a:r>
            <a:endParaRPr lang="en-US" dirty="0"/>
          </a:p>
        </p:txBody>
      </p:sp>
      <p:sp>
        <p:nvSpPr>
          <p:cNvPr id="11" name="TextBox 10"/>
          <p:cNvSpPr txBox="1"/>
          <p:nvPr/>
        </p:nvSpPr>
        <p:spPr>
          <a:xfrm>
            <a:off x="5774389" y="3949354"/>
            <a:ext cx="2698175" cy="830997"/>
          </a:xfrm>
          <a:prstGeom prst="rect">
            <a:avLst/>
          </a:prstGeom>
          <a:noFill/>
        </p:spPr>
        <p:txBody>
          <a:bodyPr wrap="none" rtlCol="0">
            <a:spAutoFit/>
          </a:bodyPr>
          <a:lstStyle/>
          <a:p>
            <a:r>
              <a:rPr lang="en-US" dirty="0" smtClean="0"/>
              <a:t>Pseudo-inverse</a:t>
            </a:r>
            <a:br>
              <a:rPr lang="en-US" dirty="0" smtClean="0"/>
            </a:br>
            <a:r>
              <a:rPr lang="en-US" dirty="0" smtClean="0"/>
              <a:t>of derivative matrix</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2_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2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
      <a:dk1>
        <a:srgbClr val="000000"/>
      </a:dk1>
      <a:lt1>
        <a:srgbClr val="FFFFFF"/>
      </a:lt1>
      <a:dk2>
        <a:srgbClr val="000000"/>
      </a:dk2>
      <a:lt2>
        <a:srgbClr val="808080"/>
      </a:lt2>
      <a:accent1>
        <a:srgbClr val="DDDDDD"/>
      </a:accent1>
      <a:accent2>
        <a:srgbClr val="333399"/>
      </a:accent2>
      <a:accent3>
        <a:srgbClr val="FFFFFF"/>
      </a:accent3>
      <a:accent4>
        <a:srgbClr val="000000"/>
      </a:accent4>
      <a:accent5>
        <a:srgbClr val="EBEBEB"/>
      </a:accent5>
      <a:accent6>
        <a:srgbClr val="2D2D8A"/>
      </a:accent6>
      <a:hlink>
        <a:srgbClr val="009999"/>
      </a:hlink>
      <a:folHlink>
        <a:srgbClr val="99CC00"/>
      </a:folHlink>
    </a:clrScheme>
    <a:fontScheme name="3_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3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5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http://schemas.openxmlformats.org/drawingml/2006/main"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8263</TotalTime>
  <Pages>0</Pages>
  <Words>2801</Words>
  <Characters>0</Characters>
  <Application>Microsoft Macintosh PowerPoint</Application>
  <PresentationFormat>On-screen Show (4:3)</PresentationFormat>
  <Lines>0</Lines>
  <Paragraphs>562</Paragraphs>
  <Slides>125</Slides>
  <Notes>10</Notes>
  <HiddenSlides>4</HiddenSlides>
  <MMClips>1</MMClips>
  <ScaleCrop>false</ScaleCrop>
  <HeadingPairs>
    <vt:vector size="6" baseType="variant">
      <vt:variant>
        <vt:lpstr>Design Template</vt:lpstr>
      </vt:variant>
      <vt:variant>
        <vt:i4>12</vt:i4>
      </vt:variant>
      <vt:variant>
        <vt:lpstr>Embedded OLE Servers</vt:lpstr>
      </vt:variant>
      <vt:variant>
        <vt:i4>2</vt:i4>
      </vt:variant>
      <vt:variant>
        <vt:lpstr>Slide Titles</vt:lpstr>
      </vt:variant>
      <vt:variant>
        <vt:i4>125</vt:i4>
      </vt:variant>
    </vt:vector>
  </HeadingPairs>
  <TitlesOfParts>
    <vt:vector size="139" baseType="lpstr">
      <vt:lpstr>2_Office Theme</vt:lpstr>
      <vt:lpstr>3_Office Theme</vt:lpstr>
      <vt:lpstr>8_Office Theme</vt:lpstr>
      <vt:lpstr>4_Office Theme</vt:lpstr>
      <vt:lpstr>9_Office Theme</vt:lpstr>
      <vt:lpstr>Title &amp; Bullets</vt:lpstr>
      <vt:lpstr>1_Title &amp; Bullets</vt:lpstr>
      <vt:lpstr>15_Office Theme</vt:lpstr>
      <vt:lpstr>Office Theme</vt:lpstr>
      <vt:lpstr>1_Office Theme</vt:lpstr>
      <vt:lpstr>14_Office Theme</vt:lpstr>
      <vt:lpstr>5_Office Theme</vt:lpstr>
      <vt:lpstr>Equation</vt:lpstr>
      <vt:lpstr>Image</vt:lpstr>
      <vt:lpstr>Slide 1</vt:lpstr>
      <vt:lpstr>Slide 2</vt:lpstr>
      <vt:lpstr>Outline for today’s class </vt:lpstr>
      <vt:lpstr>2D Discrete Fourier Transform</vt:lpstr>
      <vt:lpstr>Properties for the DFT</vt:lpstr>
      <vt:lpstr>Properties for the DFT</vt:lpstr>
      <vt:lpstr>What will the FT of this look like?</vt:lpstr>
      <vt:lpstr>The DFT of this image: </vt:lpstr>
      <vt:lpstr>What will the FT of this look like?</vt:lpstr>
      <vt:lpstr>To remove any edge effects, let’s takd the DFT of this image:</vt:lpstr>
      <vt:lpstr>Properties for the DFT</vt:lpstr>
      <vt:lpstr>Properties for the DFT</vt:lpstr>
      <vt:lpstr>DFT of a convolution is the product of the DFT’s of the multiplicands</vt:lpstr>
      <vt:lpstr>Outline for today’s class </vt:lpstr>
      <vt:lpstr>2D Discrete Fourier Transform</vt:lpstr>
      <vt:lpstr>2D Discrete Fourier Transform</vt:lpstr>
      <vt:lpstr>Frequencies</vt:lpstr>
      <vt:lpstr>Frequencies</vt:lpstr>
      <vt:lpstr>Some important Fourier transforms</vt:lpstr>
      <vt:lpstr>Some important Fourier transforms</vt:lpstr>
      <vt:lpstr>Some important Fourier transforms</vt:lpstr>
      <vt:lpstr>Some important Fourier transforms</vt:lpstr>
      <vt:lpstr>Slide 23</vt:lpstr>
      <vt:lpstr>Some important Fourier transforms</vt:lpstr>
      <vt:lpstr>Some important Fourier transforms</vt:lpstr>
      <vt:lpstr>Slide 26</vt:lpstr>
      <vt:lpstr>Linear filtering</vt:lpstr>
      <vt:lpstr>Product of images</vt:lpstr>
      <vt:lpstr>Slide 29</vt:lpstr>
      <vt:lpstr>Game: find the right pairs</vt:lpstr>
      <vt:lpstr>Outline for today’s class </vt:lpstr>
      <vt:lpstr>Phase and Magnitude</vt:lpstr>
      <vt:lpstr>Phase and Magnitude</vt:lpstr>
      <vt:lpstr>Phase and magnitude</vt:lpstr>
      <vt:lpstr>Does phase always win?</vt:lpstr>
      <vt:lpstr>Outline for today’s class </vt:lpstr>
      <vt:lpstr>Slide 37</vt:lpstr>
      <vt:lpstr>Campbell &amp; Robson chart</vt:lpstr>
      <vt:lpstr>Slide 39</vt:lpstr>
      <vt:lpstr>Slide 40</vt:lpstr>
      <vt:lpstr>Contrast Sensitivity Function</vt:lpstr>
      <vt:lpstr>Slide 42</vt:lpstr>
      <vt:lpstr>Contrast Sensitivity Function</vt:lpstr>
      <vt:lpstr>Human Visual Perception</vt:lpstr>
      <vt:lpstr>Hybrid Images</vt:lpstr>
      <vt:lpstr>Hybrid Images</vt:lpstr>
      <vt:lpstr>Slide 47</vt:lpstr>
      <vt:lpstr>Hybrid Images</vt:lpstr>
      <vt:lpstr>Slide 49</vt:lpstr>
      <vt:lpstr>Slide 50</vt:lpstr>
      <vt:lpstr>Outline for today’s class </vt:lpstr>
      <vt:lpstr>A collection of useful filters</vt:lpstr>
      <vt:lpstr>Slide 53</vt:lpstr>
      <vt:lpstr>Box filter</vt:lpstr>
      <vt:lpstr>Box filter</vt:lpstr>
      <vt:lpstr>Box filter</vt:lpstr>
      <vt:lpstr>Box filter</vt:lpstr>
      <vt:lpstr>Box filter</vt:lpstr>
      <vt:lpstr>Gaussian filter</vt:lpstr>
      <vt:lpstr>Gaussian filter</vt:lpstr>
      <vt:lpstr>Slide 61</vt:lpstr>
      <vt:lpstr>Slide 62</vt:lpstr>
      <vt:lpstr>Gaussian filter</vt:lpstr>
      <vt:lpstr>Scale</vt:lpstr>
      <vt:lpstr>Properties of the Gaussian filter</vt:lpstr>
      <vt:lpstr>Properties of the Gaussian filter</vt:lpstr>
      <vt:lpstr>Properties of the Gaussian filter</vt:lpstr>
      <vt:lpstr>Discretization of the Gaussian</vt:lpstr>
      <vt:lpstr>Binomial filter</vt:lpstr>
      <vt:lpstr>Binomial filter</vt:lpstr>
      <vt:lpstr>Binomial filter</vt:lpstr>
      <vt:lpstr>Properties of binomial filters</vt:lpstr>
      <vt:lpstr>B2[n]</vt:lpstr>
      <vt:lpstr>B2[n] versus the 3-tap box filter</vt:lpstr>
      <vt:lpstr>B2[n] versus the 3-tap box filter</vt:lpstr>
      <vt:lpstr>Slide 76</vt:lpstr>
      <vt:lpstr>B2[n]</vt:lpstr>
      <vt:lpstr>B2[n]</vt:lpstr>
      <vt:lpstr>Slide 79</vt:lpstr>
      <vt:lpstr>Contrast Sensitivity Function</vt:lpstr>
      <vt:lpstr>Slide 81</vt:lpstr>
      <vt:lpstr>Slide 82</vt:lpstr>
      <vt:lpstr>Slide 83</vt:lpstr>
      <vt:lpstr>Slide 84</vt:lpstr>
      <vt:lpstr>Finding edges in the image</vt:lpstr>
      <vt:lpstr>[-1 1]</vt:lpstr>
      <vt:lpstr>[-1 1]T</vt:lpstr>
      <vt:lpstr>Differential Geometry Descriptors</vt:lpstr>
      <vt:lpstr>Discrete derivatives</vt:lpstr>
      <vt:lpstr>Discrete derivatives</vt:lpstr>
      <vt:lpstr>Discrete derivatives</vt:lpstr>
      <vt:lpstr>[-1 1]</vt:lpstr>
      <vt:lpstr>[-1 1]T</vt:lpstr>
      <vt:lpstr>Back to the image</vt:lpstr>
      <vt:lpstr>Reconstruction from 1D derivatives</vt:lpstr>
      <vt:lpstr>Reconstruction from 1D derivatives</vt:lpstr>
      <vt:lpstr>Reconstruction from 1D derivatives</vt:lpstr>
      <vt:lpstr>Reconstruction from 1D derivatives</vt:lpstr>
      <vt:lpstr>Reconstruction from 1D derivatives</vt:lpstr>
      <vt:lpstr>Reconstruction from derivatives</vt:lpstr>
      <vt:lpstr>Reconstruction from 2D derivatives</vt:lpstr>
      <vt:lpstr>Reconstruction from 2D derivatives</vt:lpstr>
      <vt:lpstr>Editing the edge image</vt:lpstr>
      <vt:lpstr>Thresholding edges</vt:lpstr>
      <vt:lpstr>2D derivatives</vt:lpstr>
      <vt:lpstr>Issues with image derivatives</vt:lpstr>
      <vt:lpstr>Derivatives</vt:lpstr>
      <vt:lpstr>Gaussian derivatives</vt:lpstr>
      <vt:lpstr>Gaussian derivatives</vt:lpstr>
      <vt:lpstr>n-th order Gaussian derivatives</vt:lpstr>
      <vt:lpstr>Orientation</vt:lpstr>
      <vt:lpstr>Orientation</vt:lpstr>
      <vt:lpstr>Gaussian Scale</vt:lpstr>
      <vt:lpstr>Derivatives of Gaussians: Scale</vt:lpstr>
      <vt:lpstr>Discretization Gaussian derivatives</vt:lpstr>
      <vt:lpstr>Discretization 2D Gaussian derivatives</vt:lpstr>
      <vt:lpstr>Effect of different approximations</vt:lpstr>
      <vt:lpstr>Effect of different approximations</vt:lpstr>
      <vt:lpstr>Laplacian filter</vt:lpstr>
      <vt:lpstr>Slide 120</vt:lpstr>
      <vt:lpstr>Comparison derivative and laplacian</vt:lpstr>
      <vt:lpstr>Image sharpening filter</vt:lpstr>
      <vt:lpstr>Slide 123</vt:lpstr>
      <vt:lpstr>Other “naturally” occurring filters</vt:lpstr>
      <vt:lpstr>Slide 125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class,  fast-forward</dc:title>
  <dc:subject/>
  <dc:creator>wtf</dc:creator>
  <cp:keywords/>
  <dc:description/>
  <cp:lastModifiedBy>Bill Freeman</cp:lastModifiedBy>
  <cp:revision>206</cp:revision>
  <cp:lastPrinted>2017-09-13T01:01:03Z</cp:lastPrinted>
  <dcterms:created xsi:type="dcterms:W3CDTF">2017-09-13T13:09:49Z</dcterms:created>
  <dcterms:modified xsi:type="dcterms:W3CDTF">2017-09-14T01:55:54Z</dcterms:modified>
</cp:coreProperties>
</file>