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embeddings/Microsoft_Equation3.bin" ContentType="application/vnd.openxmlformats-officedocument.oleObject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embeddings/Microsoft_Equation10.bin" ContentType="application/vnd.openxmlformats-officedocument.oleObject"/>
  <Override PartName="/ppt/slideMasters/slideMaster7.xml" ContentType="application/vnd.openxmlformats-officedocument.presentationml.slideMaster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slideLayouts/slideLayout15.xml" ContentType="application/vnd.openxmlformats-officedocument.presentationml.slideLayout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embeddings/Microsoft_Equation9.bin" ContentType="application/vnd.openxmlformats-officedocument.oleObject"/>
  <Override PartName="/ppt/slideLayouts/slideLayout24.xml" ContentType="application/vnd.openxmlformats-officedocument.presentationml.slideLayout+xml"/>
  <Override PartName="/ppt/slides/slide75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s/slide85.xml" ContentType="application/vnd.openxmlformats-officedocument.presentationml.slide+xml"/>
  <Override PartName="/ppt/embeddings/oleObject1.bin" ContentType="application/vnd.openxmlformats-officedocument.oleObject"/>
  <Override PartName="/ppt/embeddings/Microsoft_Equation16.bin" ContentType="application/vnd.openxmlformats-officedocument.oleObject"/>
  <Override PartName="/ppt/slides/slide95.xml" ContentType="application/vnd.openxmlformats-officedocument.presentationml.slide+xml"/>
  <Override PartName="/ppt/theme/theme7.xml" ContentType="application/vnd.openxmlformats-officedocument.theme+xml"/>
  <Default Extension="jpeg" ContentType="image/jpeg"/>
  <Override PartName="/ppt/slides/slide13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embeddings/Microsoft_Equation4.bin" ContentType="application/vnd.openxmlformats-officedocument.oleObject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embeddings/Microsoft_Equation11.bin" ContentType="application/vnd.openxmlformats-officedocument.oleObject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s/slide76.xml" ContentType="application/vnd.openxmlformats-officedocument.presentationml.slide+xml"/>
  <Override PartName="/ppt/notesSlides/notesSlide3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s/slide86.xml" ContentType="application/vnd.openxmlformats-officedocument.presentationml.slide+xml"/>
  <Override PartName="/ppt/embeddings/Microsoft_Equation17.bin" ContentType="application/vnd.openxmlformats-officedocument.oleObject"/>
  <Override PartName="/ppt/theme/theme8.xml" ContentType="application/vnd.openxmlformats-officedocument.theme+xml"/>
  <Override PartName="/ppt/notesSlides/notesSlide8.xml" ContentType="application/vnd.openxmlformats-officedocument.presentationml.notesSlide+xml"/>
  <Override PartName="/ppt/slides/slide14.xml" ContentType="application/vnd.openxmlformats-officedocument.presentationml.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slides/slide5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embeddings/Microsoft_Equation5.bin" ContentType="application/vnd.openxmlformats-officedocument.oleObject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embeddings/Microsoft_Equation12.bin" ContentType="application/vnd.openxmlformats-officedocument.oleObject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s/slide77.xml" ContentType="application/vnd.openxmlformats-officedocument.presentationml.slide+xml"/>
  <Override PartName="/ppt/notesSlides/notesSlide4.xml" ContentType="application/vnd.openxmlformats-officedocument.presentationml.notesSlide+xml"/>
  <Override PartName="/ppt/slideLayouts/slideLayout36.xml" ContentType="application/vnd.openxmlformats-officedocument.presentationml.slideLayout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5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embeddings/Microsoft_Equation6.bin" ContentType="application/vnd.openxmlformats-officedocument.oleObject"/>
  <Override PartName="/ppt/slideLayouts/slideLayout21.xml" ContentType="application/vnd.openxmlformats-officedocument.presentationml.slideLayout+xml"/>
  <Override PartName="/ppt/slides/slide72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82.xml" ContentType="application/vnd.openxmlformats-officedocument.presentationml.slide+xml"/>
  <Override PartName="/ppt/embeddings/Microsoft_Equation13.bin" ContentType="application/vnd.openxmlformats-officedocument.oleObject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00.xml" ContentType="application/vnd.openxmlformats-officedocument.presentationml.slide+xml"/>
  <Override PartName="/ppt/slides/slide69.xml" ContentType="application/vnd.openxmlformats-officedocument.presentationml.slide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s/slide78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s/slide97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embeddings/Microsoft_Equation1.bin" ContentType="application/vnd.openxmlformats-officedocument.oleObject"/>
  <Default Extension="rels" ContentType="application/vnd.openxmlformats-package.relationships+xml"/>
  <Override PartName="/ppt/slides/slide26.xml" ContentType="application/vnd.openxmlformats-officedocument.presentationml.slide+xml"/>
  <Default Extension="pict" ContentType="image/pict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embeddings/Microsoft_Equation7.bin" ContentType="application/vnd.openxmlformats-officedocument.oleObject"/>
  <Override PartName="/ppt/slideLayouts/slideLayout22.xml" ContentType="application/vnd.openxmlformats-officedocument.presentationml.slideLayout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slides/slide83.xml" ContentType="application/vnd.openxmlformats-officedocument.presentationml.slide+xml"/>
  <Override PartName="/ppt/embeddings/Microsoft_Equation14.bin" ContentType="application/vnd.openxmlformats-officedocument.oleObject"/>
  <Default Extension="tiff" ContentType="image/tiff"/>
  <Override PartName="/ppt/slides/slide93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101.xml" ContentType="application/vnd.openxmlformats-officedocument.presentationml.slide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s/slide7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98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slides/slide17.xml" ContentType="application/vnd.openxmlformats-officedocument.presentationml.slide+xml"/>
  <Override PartName="/ppt/embeddings/Microsoft_Equation2.bin" ContentType="application/vnd.openxmlformats-officedocument.oleObject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embeddings/Microsoft_Equation8.bin" ContentType="application/vnd.openxmlformats-officedocument.oleObject"/>
  <Override PartName="/ppt/slideLayouts/slideLayout23.xml" ContentType="application/vnd.openxmlformats-officedocument.presentationml.slideLayout+xml"/>
  <Override PartName="/ppt/slides/slide74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s/slide84.xml" ContentType="application/vnd.openxmlformats-officedocument.presentationml.slide+xml"/>
  <Override PartName="/ppt/embeddings/Microsoft_Equation15.bin" ContentType="application/vnd.openxmlformats-officedocument.oleObject"/>
  <Override PartName="/ppt/slides/slide94.xml" ContentType="application/vnd.openxmlformats-officedocument.presentationml.slide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99.xml" ContentType="application/vnd.openxmlformats-officedocument.presentationml.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52" r:id="rId1"/>
    <p:sldMasterId id="2147483658" r:id="rId2"/>
    <p:sldMasterId id="2147483793" r:id="rId3"/>
    <p:sldMasterId id="2147483829" r:id="rId4"/>
    <p:sldMasterId id="2147483833" r:id="rId5"/>
    <p:sldMasterId id="2147483861" r:id="rId6"/>
    <p:sldMasterId id="2147483882" r:id="rId7"/>
  </p:sldMasterIdLst>
  <p:notesMasterIdLst>
    <p:notesMasterId r:id="rId109"/>
  </p:notesMasterIdLst>
  <p:sldIdLst>
    <p:sldId id="597" r:id="rId8"/>
    <p:sldId id="1087" r:id="rId9"/>
    <p:sldId id="905" r:id="rId10"/>
    <p:sldId id="1154" r:id="rId11"/>
    <p:sldId id="1124" r:id="rId12"/>
    <p:sldId id="1125" r:id="rId13"/>
    <p:sldId id="1088" r:id="rId14"/>
    <p:sldId id="1089" r:id="rId15"/>
    <p:sldId id="1090" r:id="rId16"/>
    <p:sldId id="1093" r:id="rId17"/>
    <p:sldId id="1094" r:id="rId18"/>
    <p:sldId id="1095" r:id="rId19"/>
    <p:sldId id="1096" r:id="rId20"/>
    <p:sldId id="1097" r:id="rId21"/>
    <p:sldId id="1098" r:id="rId22"/>
    <p:sldId id="1099" r:id="rId23"/>
    <p:sldId id="1100" r:id="rId24"/>
    <p:sldId id="1101" r:id="rId25"/>
    <p:sldId id="1102" r:id="rId26"/>
    <p:sldId id="1103" r:id="rId27"/>
    <p:sldId id="1155" r:id="rId28"/>
    <p:sldId id="1168" r:id="rId29"/>
    <p:sldId id="1167" r:id="rId30"/>
    <p:sldId id="1186" r:id="rId31"/>
    <p:sldId id="1187" r:id="rId32"/>
    <p:sldId id="1169" r:id="rId33"/>
    <p:sldId id="1170" r:id="rId34"/>
    <p:sldId id="1171" r:id="rId35"/>
    <p:sldId id="1172" r:id="rId36"/>
    <p:sldId id="1175" r:id="rId37"/>
    <p:sldId id="1176" r:id="rId38"/>
    <p:sldId id="1177" r:id="rId39"/>
    <p:sldId id="1178" r:id="rId40"/>
    <p:sldId id="1179" r:id="rId41"/>
    <p:sldId id="1180" r:id="rId42"/>
    <p:sldId id="1181" r:id="rId43"/>
    <p:sldId id="1182" r:id="rId44"/>
    <p:sldId id="810" r:id="rId45"/>
    <p:sldId id="1131" r:id="rId46"/>
    <p:sldId id="1132" r:id="rId47"/>
    <p:sldId id="1133" r:id="rId48"/>
    <p:sldId id="1134" r:id="rId49"/>
    <p:sldId id="1137" r:id="rId50"/>
    <p:sldId id="1138" r:id="rId51"/>
    <p:sldId id="1188" r:id="rId52"/>
    <p:sldId id="1189" r:id="rId53"/>
    <p:sldId id="1190" r:id="rId54"/>
    <p:sldId id="1191" r:id="rId55"/>
    <p:sldId id="1192" r:id="rId56"/>
    <p:sldId id="1193" r:id="rId57"/>
    <p:sldId id="1152" r:id="rId58"/>
    <p:sldId id="1153" r:id="rId59"/>
    <p:sldId id="1183" r:id="rId60"/>
    <p:sldId id="1163" r:id="rId61"/>
    <p:sldId id="1164" r:id="rId62"/>
    <p:sldId id="1165" r:id="rId63"/>
    <p:sldId id="1166" r:id="rId64"/>
    <p:sldId id="1139" r:id="rId65"/>
    <p:sldId id="1140" r:id="rId66"/>
    <p:sldId id="862" r:id="rId67"/>
    <p:sldId id="863" r:id="rId68"/>
    <p:sldId id="1156" r:id="rId69"/>
    <p:sldId id="1157" r:id="rId70"/>
    <p:sldId id="1158" r:id="rId71"/>
    <p:sldId id="1159" r:id="rId72"/>
    <p:sldId id="1184" r:id="rId73"/>
    <p:sldId id="1160" r:id="rId74"/>
    <p:sldId id="1162" r:id="rId75"/>
    <p:sldId id="1069" r:id="rId76"/>
    <p:sldId id="1046" r:id="rId77"/>
    <p:sldId id="1067" r:id="rId78"/>
    <p:sldId id="963" r:id="rId79"/>
    <p:sldId id="1071" r:id="rId80"/>
    <p:sldId id="1070" r:id="rId81"/>
    <p:sldId id="1072" r:id="rId82"/>
    <p:sldId id="1073" r:id="rId83"/>
    <p:sldId id="964" r:id="rId84"/>
    <p:sldId id="966" r:id="rId85"/>
    <p:sldId id="967" r:id="rId86"/>
    <p:sldId id="968" r:id="rId87"/>
    <p:sldId id="969" r:id="rId88"/>
    <p:sldId id="972" r:id="rId89"/>
    <p:sldId id="971" r:id="rId90"/>
    <p:sldId id="1185" r:id="rId91"/>
    <p:sldId id="1074" r:id="rId92"/>
    <p:sldId id="1075" r:id="rId93"/>
    <p:sldId id="1076" r:id="rId94"/>
    <p:sldId id="1079" r:id="rId95"/>
    <p:sldId id="1121" r:id="rId96"/>
    <p:sldId id="1122" r:id="rId97"/>
    <p:sldId id="1078" r:id="rId98"/>
    <p:sldId id="1080" r:id="rId99"/>
    <p:sldId id="1081" r:id="rId100"/>
    <p:sldId id="1082" r:id="rId101"/>
    <p:sldId id="1083" r:id="rId102"/>
    <p:sldId id="1084" r:id="rId103"/>
    <p:sldId id="1085" r:id="rId104"/>
    <p:sldId id="1086" r:id="rId105"/>
    <p:sldId id="1141" r:id="rId106"/>
    <p:sldId id="1142" r:id="rId107"/>
    <p:sldId id="1143" r:id="rId10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5pPr>
    <a:lvl6pPr marL="22860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6pPr>
    <a:lvl7pPr marL="27432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7pPr>
    <a:lvl8pPr marL="32004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8pPr>
    <a:lvl9pPr marL="36576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DB9019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FD5EFAAD-0ECE-453E-9831-46B23BE46B34}">
      <p15:chartTrackingRefBased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7179" autoAdjust="0"/>
    <p:restoredTop sz="94679"/>
  </p:normalViewPr>
  <p:slideViewPr>
    <p:cSldViewPr snapToGrid="0">
      <p:cViewPr varScale="1">
        <p:scale>
          <a:sx n="88" d="100"/>
          <a:sy n="88" d="100"/>
        </p:scale>
        <p:origin x="-864" y="-120"/>
      </p:cViewPr>
      <p:guideLst>
        <p:guide orient="horz" pos="227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86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8" Type="http://schemas.openxmlformats.org/officeDocument/2006/relationships/slide" Target="slides/slide101.xml"/><Relationship Id="rId109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110" Type="http://schemas.openxmlformats.org/officeDocument/2006/relationships/printerSettings" Target="printerSettings/printerSettings1.bin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11" Type="http://schemas.openxmlformats.org/officeDocument/2006/relationships/presProps" Target="presProps.xml"/><Relationship Id="rId112" Type="http://schemas.openxmlformats.org/officeDocument/2006/relationships/viewProps" Target="viewProps.xml"/><Relationship Id="rId113" Type="http://schemas.openxmlformats.org/officeDocument/2006/relationships/theme" Target="theme/theme1.xml"/><Relationship Id="rId114" Type="http://schemas.openxmlformats.org/officeDocument/2006/relationships/tableStyles" Target="tableStyle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100" Type="http://schemas.openxmlformats.org/officeDocument/2006/relationships/slide" Target="slides/slide93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image" Target="../media/image36.png"/><Relationship Id="rId2" Type="http://schemas.openxmlformats.org/officeDocument/2006/relationships/image" Target="../media/image3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image" Target="../media/image105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image" Target="../media/image104.png"/><Relationship Id="rId2" Type="http://schemas.openxmlformats.org/officeDocument/2006/relationships/image" Target="../media/image10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5.pict"/><Relationship Id="rId2" Type="http://schemas.openxmlformats.org/officeDocument/2006/relationships/image" Target="../media/image186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val="1"/>
            </a:ext>
          </a:extLst>
        </p:spPr>
      </p:sp>
      <p:sp>
        <p:nvSpPr>
          <p:cNvPr id="1638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3187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921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39688" defTabSz="914400">
              <a:spcBef>
                <a:spcPts val="400"/>
              </a:spcBef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2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Gabor filters are just another way to generate spots and bars.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C39272C5-3671-5C45-893A-F11910792229}" type="slidenum">
              <a:rPr lang="en-US" smtClean="0">
                <a:latin typeface="Arial" pitchFamily="-1" charset="0"/>
                <a:ea typeface="Arial" pitchFamily="-1" charset="0"/>
                <a:cs typeface="Arial" pitchFamily="-1" charset="0"/>
              </a:rPr>
              <a:pPr/>
              <a:t>55</a:t>
            </a:fld>
            <a:endParaRPr lang="en-US" smtClean="0">
              <a:latin typeface="Arial" pitchFamily="-1" charset="0"/>
              <a:ea typeface="Arial" pitchFamily="-1" charset="0"/>
              <a:cs typeface="Arial" pitchFamily="-1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Arial" pitchFamily="-1" charset="0"/>
              <a:cs typeface="Arial" pitchFamily="-1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1E212879-0BAD-1F4F-8850-F8C1CBE9BCDB}" type="slidenum">
              <a:rPr lang="en-US" smtClean="0">
                <a:latin typeface="Arial" pitchFamily="-1" charset="0"/>
                <a:ea typeface="Arial" pitchFamily="-1" charset="0"/>
                <a:cs typeface="Arial" pitchFamily="-1" charset="0"/>
              </a:rPr>
              <a:pPr/>
              <a:t>56</a:t>
            </a:fld>
            <a:endParaRPr lang="en-US" smtClean="0">
              <a:latin typeface="Arial" pitchFamily="-1" charset="0"/>
              <a:ea typeface="Arial" pitchFamily="-1" charset="0"/>
              <a:cs typeface="Arial" pitchFamily="-1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Arial" pitchFamily="-1" charset="0"/>
              <a:cs typeface="Arial" pitchFamily="-1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C65B6BAB-2603-ED48-8AAF-2EE7B089CA40}" type="slidenum">
              <a:rPr lang="en-US" smtClean="0">
                <a:latin typeface="Arial" pitchFamily="-1" charset="0"/>
                <a:ea typeface="Arial" pitchFamily="-1" charset="0"/>
                <a:cs typeface="Arial" pitchFamily="-1" charset="0"/>
              </a:rPr>
              <a:pPr/>
              <a:t>57</a:t>
            </a:fld>
            <a:endParaRPr lang="en-US" smtClean="0">
              <a:latin typeface="Arial" pitchFamily="-1" charset="0"/>
              <a:ea typeface="Arial" pitchFamily="-1" charset="0"/>
              <a:cs typeface="Arial" pitchFamily="-1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Arial" pitchFamily="-1" charset="0"/>
              <a:cs typeface="Arial" pitchFamily="-1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4403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41275" defTabSz="914400">
              <a:spcBef>
                <a:spcPts val="400"/>
              </a:spcBef>
              <a:buClr>
                <a:srgbClr val="000000"/>
              </a:buClr>
              <a:buFont typeface="Arial" pitchFamily="-108" charset="0"/>
              <a:buNone/>
            </a:pPr>
            <a:r>
              <a:rPr lang="en-US" sz="12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t>This is a Gaussian pyramid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4608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41275" defTabSz="914400">
              <a:spcBef>
                <a:spcPts val="400"/>
              </a:spcBef>
              <a:buClr>
                <a:srgbClr val="000000"/>
              </a:buClr>
              <a:buFont typeface="Arial" pitchFamily="-108" charset="0"/>
              <a:buNone/>
            </a:pPr>
            <a:r>
              <a:rPr lang="en-US" sz="12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t>And this a Laplacian pyramid.  Notice that the lowest layer is the same in each case,</a:t>
            </a:r>
          </a:p>
          <a:p>
            <a:pPr marL="41275" defTabSz="914400">
              <a:spcBef>
                <a:spcPts val="400"/>
              </a:spcBef>
              <a:buClr>
                <a:srgbClr val="000000"/>
              </a:buClr>
              <a:buFont typeface="Arial" pitchFamily="-108" charset="0"/>
              <a:buNone/>
            </a:pPr>
            <a:r>
              <a:rPr lang="en-US" sz="12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t>and that if I upsample the lowest layer and add to the next, I get the Gauss layer. </a:t>
            </a:r>
          </a:p>
          <a:p>
            <a:pPr marL="41275" defTabSz="914400">
              <a:spcBef>
                <a:spcPts val="400"/>
              </a:spcBef>
              <a:buClr>
                <a:srgbClr val="000000"/>
              </a:buClr>
              <a:buFont typeface="Arial" pitchFamily="-108" charset="0"/>
              <a:buNone/>
            </a:pPr>
            <a:r>
              <a:rPr lang="en-US" sz="12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t>Notice also that each layer shows detail at a particular scale --- these are, basically, bandpass filtered versions of the image.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51C550-50DD-E341-8990-DD8AA50298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5153712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55F799-DCEE-964E-BD72-930370EFDB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873149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DEFDB9A-7460-AF48-B542-61D4F704F6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8217486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4237376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5249075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2429960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0673990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0478396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1702431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7882410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3049253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600C01C-9CC1-FA48-AC03-D0537971AE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140956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559706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9986626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1321315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2AD1F-0B77-BD46-A36D-311EB3C4C8CC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55802-5F50-3D4D-BB81-F7442B412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8BD9F55-5257-7D45-9FE4-391AB094E1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6749515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0120676-926A-184C-B4B8-0917640B613F}" type="datetime1">
              <a:rPr lang="en-US"/>
              <a:pPr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CAB1A1-B725-9D4A-BDB8-03622DBEC3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97A2CBD-BC40-B14A-9834-CC16ADF1E9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3834154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35DE3F6-FCE9-AE40-91F4-AC3B45607D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1582487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13621-5D09-DA48-B0A1-4C7E8A804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A8414-CC02-B549-9F13-37CA303ABEE6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FAFB5-0568-6944-82AF-29E95553D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8F55D3-4B92-024C-846F-7919C0CF84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369071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EEF5D-FAAA-7645-8D15-A2765A32247A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3B40D-B754-1D4B-96E6-02AEFEB36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DE2909-2FF6-BC43-A148-A0A8DA9E7CE0}" type="datetime1">
              <a:rPr lang="en-US"/>
              <a:pPr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4EB40-4159-6C43-A8AA-DFCCD4D9DA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97A2CBD-BC40-B14A-9834-CC16ADF1E9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3834154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241CAD-D0F6-CC4C-BBC3-93EB12174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7879640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EEF5D-FAAA-7645-8D15-A2765A32247A}" type="datetime1">
              <a:rPr lang="en-US"/>
              <a:pPr>
                <a:defRPr/>
              </a:pPr>
              <a:t>9/19/17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3B40D-B754-1D4B-96E6-02AEFEB36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E91CEC-84F4-AF4D-99A1-2C7EB2FFDB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4727792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E0A1C8-82BD-D04A-85FE-C06B486D6E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7626563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BF70816-F56F-9743-B563-3D984A1BB8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6302575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9D7F18-F76F-DE42-A59E-869D2D4338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364271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A3EF3B-A24E-CB41-89B8-F2450428D1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5841429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7F93795-0186-0749-9824-0DC1781905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3673195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theme" Target="../theme/theme5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4" Type="http://schemas.openxmlformats.org/officeDocument/2006/relationships/theme" Target="../theme/theme7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212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512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5063" y="6343650"/>
            <a:ext cx="268287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C8837CE-19AB-DA47-8CDA-A87A0FADDA6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81088"/>
            <a:ext cx="82296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fld id="{73668BD2-8C85-324A-8562-120E288C8BEB}" type="datetime1">
              <a:rPr lang="en-US">
                <a:ea typeface="ＭＳ Ｐゴシック" pitchFamily="-1" charset="-128"/>
                <a:cs typeface="ＭＳ Ｐゴシック" pitchFamily="-1" charset="-128"/>
              </a:rPr>
              <a:pPr defTabSz="457200">
                <a:defRPr/>
              </a:pPr>
              <a:t>9/19/17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fld id="{3D1E02F6-E2DC-DA41-BB30-4546FFE8108E}" type="slidenum">
              <a:rPr lang="en-US">
                <a:ea typeface="ＭＳ Ｐゴシック" pitchFamily="-1" charset="-128"/>
                <a:cs typeface="ＭＳ Ｐゴシック" pitchFamily="-1" charset="-128"/>
              </a:rPr>
              <a:pPr defTabSz="457200">
                <a:defRPr/>
              </a:pPr>
              <a:t>‹#›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888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212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30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5063" y="6399213"/>
            <a:ext cx="268287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A7180C7-BBF1-1046-BCE2-9C112EFF427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89" r:id="rId2"/>
    <p:sldLayoutId id="2147483898" r:id="rId3"/>
    <p:sldLayoutId id="2147483899" r:id="rId4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81088"/>
            <a:ext cx="82296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fld id="{73668BD2-8C85-324A-8562-120E288C8BEB}" type="datetime1">
              <a:rPr lang="en-US">
                <a:ea typeface="ＭＳ Ｐゴシック" pitchFamily="-1" charset="-128"/>
                <a:cs typeface="ＭＳ Ｐゴシック" pitchFamily="-1" charset="-128"/>
              </a:rPr>
              <a:pPr defTabSz="457200">
                <a:defRPr/>
              </a:pPr>
              <a:t>9/19/17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fld id="{3D1E02F6-E2DC-DA41-BB30-4546FFE8108E}" type="slidenum">
              <a:rPr lang="en-US">
                <a:ea typeface="ＭＳ Ｐゴシック" pitchFamily="-1" charset="-128"/>
                <a:cs typeface="ＭＳ Ｐゴシック" pitchFamily="-1" charset="-128"/>
              </a:rPr>
              <a:pPr defTabSz="457200">
                <a:defRPr/>
              </a:pPr>
              <a:t>‹#›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95" r:id="rId2"/>
    <p:sldLayoutId id="2147483896" r:id="rId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fld id="{8162F509-AA1F-E945-839B-784C4D03C332}" type="datetime1">
              <a:rPr lang="en-US">
                <a:ea typeface="ＭＳ Ｐゴシック" pitchFamily="-1" charset="-128"/>
                <a:cs typeface="ＭＳ Ｐゴシック" pitchFamily="-1" charset="-128"/>
              </a:rPr>
              <a:pPr defTabSz="457200"/>
              <a:t>9/19/17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fld id="{1FF23091-DFF5-334F-947A-59D071F519CE}" type="slidenum">
              <a:rPr lang="en-US">
                <a:ea typeface="ＭＳ Ｐゴシック" pitchFamily="-1" charset="-128"/>
                <a:cs typeface="ＭＳ Ｐゴシック" pitchFamily="-1" charset="-128"/>
              </a:rPr>
              <a:pPr defTabSz="457200"/>
              <a:t>‹#›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94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text styles</a:t>
            </a:r>
          </a:p>
          <a:p>
            <a:pPr lvl="1"/>
            <a:r>
              <a:rPr lang="en-US">
                <a:sym typeface="Times New Roman" charset="0"/>
              </a:rPr>
              <a:t>Second level</a:t>
            </a:r>
          </a:p>
          <a:p>
            <a:pPr lvl="2"/>
            <a:r>
              <a:rPr lang="en-US">
                <a:sym typeface="Times New Roman" charset="0"/>
              </a:rPr>
              <a:t>Third level</a:t>
            </a:r>
          </a:p>
          <a:p>
            <a:pPr lvl="3"/>
            <a:r>
              <a:rPr lang="en-US">
                <a:sym typeface="Times New Roman" charset="0"/>
              </a:rPr>
              <a:t>Fourth level</a:t>
            </a:r>
          </a:p>
          <a:p>
            <a:pPr lvl="4"/>
            <a:r>
              <a:rPr lang="en-US">
                <a:sym typeface="Times New Roman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7433A381-D4E0-934C-8212-8DA7A2A0EA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92" r:id="rId2"/>
    <p:sldLayoutId id="2147483893" r:id="rId3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  <a:sym typeface="Times New Roman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1pPr>
      <a:lvl2pPr marL="731838" indent="-285750" algn="l" rtl="0" fontAlgn="base">
        <a:spcBef>
          <a:spcPts val="600"/>
        </a:spcBef>
        <a:spcAft>
          <a:spcPct val="0"/>
        </a:spcAft>
        <a:buSzPct val="100000"/>
        <a:buFont typeface="Times New Roman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2pPr>
      <a:lvl3pPr marL="11318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6.bin"/><Relationship Id="rId4" Type="http://schemas.openxmlformats.org/officeDocument/2006/relationships/oleObject" Target="../embeddings/Microsoft_Equation17.bin"/><Relationship Id="rId5" Type="http://schemas.openxmlformats.org/officeDocument/2006/relationships/image" Target="../media/image187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88.png"/><Relationship Id="rId3" Type="http://schemas.openxmlformats.org/officeDocument/2006/relationships/image" Target="../media/image7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11.png"/><Relationship Id="rId5" Type="http://schemas.openxmlformats.org/officeDocument/2006/relationships/oleObject" Target="../embeddings/Microsoft_Equation1.bin"/><Relationship Id="rId6" Type="http://schemas.openxmlformats.org/officeDocument/2006/relationships/oleObject" Target="../embeddings/Microsoft_Equation2.bin"/><Relationship Id="rId7" Type="http://schemas.openxmlformats.org/officeDocument/2006/relationships/oleObject" Target="../embeddings/Microsoft_Equation3.bin"/><Relationship Id="rId8" Type="http://schemas.openxmlformats.org/officeDocument/2006/relationships/oleObject" Target="../embeddings/Microsoft_Equation4.bin"/><Relationship Id="rId9" Type="http://schemas.openxmlformats.org/officeDocument/2006/relationships/oleObject" Target="../embeddings/Microsoft_Equation5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6.bin"/><Relationship Id="rId4" Type="http://schemas.openxmlformats.org/officeDocument/2006/relationships/image" Target="../media/image42.png"/><Relationship Id="rId5" Type="http://schemas.openxmlformats.org/officeDocument/2006/relationships/oleObject" Target="../embeddings/Microsoft_Equation7.bin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png"/><Relationship Id="rId12" Type="http://schemas.openxmlformats.org/officeDocument/2006/relationships/image" Target="../media/image54.png"/><Relationship Id="rId13" Type="http://schemas.openxmlformats.org/officeDocument/2006/relationships/image" Target="../media/image55.png"/><Relationship Id="rId14" Type="http://schemas.openxmlformats.org/officeDocument/2006/relationships/image" Target="../media/image56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8.bin"/><Relationship Id="rId4" Type="http://schemas.openxmlformats.org/officeDocument/2006/relationships/image" Target="../media/image43.png"/><Relationship Id="rId5" Type="http://schemas.openxmlformats.org/officeDocument/2006/relationships/image" Target="../media/image4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0.png"/><Relationship Id="rId5" Type="http://schemas.openxmlformats.org/officeDocument/2006/relationships/image" Target="../media/image58.png"/><Relationship Id="rId6" Type="http://schemas.openxmlformats.org/officeDocument/2006/relationships/image" Target="../media/image44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43.png"/><Relationship Id="rId7" Type="http://schemas.openxmlformats.org/officeDocument/2006/relationships/image" Target="../media/image30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43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43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43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4.jpeg"/><Relationship Id="rId3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7.jpeg"/><Relationship Id="rId3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9.bin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5.png"/><Relationship Id="rId5" Type="http://schemas.openxmlformats.org/officeDocument/2006/relationships/image" Target="../media/image84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87.png"/><Relationship Id="rId3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101.jpeg"/><Relationship Id="rId5" Type="http://schemas.openxmlformats.org/officeDocument/2006/relationships/image" Target="../media/image102.jpe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0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0.bin"/><Relationship Id="rId4" Type="http://schemas.openxmlformats.org/officeDocument/2006/relationships/oleObject" Target="../embeddings/Microsoft_Equation11.bin"/><Relationship Id="rId5" Type="http://schemas.openxmlformats.org/officeDocument/2006/relationships/image" Target="../media/image106.png"/><Relationship Id="rId6" Type="http://schemas.openxmlformats.org/officeDocument/2006/relationships/image" Target="../media/image34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2.bin"/><Relationship Id="rId4" Type="http://schemas.openxmlformats.org/officeDocument/2006/relationships/oleObject" Target="../embeddings/Microsoft_Equation13.bin"/><Relationship Id="rId5" Type="http://schemas.openxmlformats.org/officeDocument/2006/relationships/oleObject" Target="../embeddings/Microsoft_Equation14.bin"/><Relationship Id="rId6" Type="http://schemas.openxmlformats.org/officeDocument/2006/relationships/oleObject" Target="../embeddings/Microsoft_Equation15.bin"/><Relationship Id="rId7" Type="http://schemas.openxmlformats.org/officeDocument/2006/relationships/image" Target="../media/image106.png"/><Relationship Id="rId8" Type="http://schemas.openxmlformats.org/officeDocument/2006/relationships/image" Target="../media/image34.png"/><Relationship Id="rId9" Type="http://schemas.openxmlformats.org/officeDocument/2006/relationships/image" Target="../media/image109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tiff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1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18.png"/><Relationship Id="rId3" Type="http://schemas.openxmlformats.org/officeDocument/2006/relationships/image" Target="../media/image2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2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billf/Google%20Drive/baby-magnified.mov" TargetMode="External"/><Relationship Id="rId2" Type="http://schemas.openxmlformats.org/officeDocument/2006/relationships/slideLayout" Target="../slideLayouts/slideLayout33.xml"/><Relationship Id="rId3" Type="http://schemas.openxmlformats.org/officeDocument/2006/relationships/image" Target="../media/image12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billf/Google%20Drive/crane-magnified.mov" TargetMode="External"/><Relationship Id="rId2" Type="http://schemas.openxmlformats.org/officeDocument/2006/relationships/slideLayout" Target="../slideLayouts/slideLayout33.xml"/><Relationship Id="rId3" Type="http://schemas.openxmlformats.org/officeDocument/2006/relationships/image" Target="../media/image12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2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3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31.jpeg"/><Relationship Id="rId3" Type="http://schemas.openxmlformats.org/officeDocument/2006/relationships/image" Target="../media/image2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3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3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34.png"/><Relationship Id="rId3" Type="http://schemas.openxmlformats.org/officeDocument/2006/relationships/image" Target="../media/image13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36.png"/><Relationship Id="rId3" Type="http://schemas.openxmlformats.org/officeDocument/2006/relationships/image" Target="../media/image13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6.png"/><Relationship Id="rId7" Type="http://schemas.openxmlformats.org/officeDocument/2006/relationships/image" Target="../media/image139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3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-bcs.mit.edu/people/adelson/pub_pdfs/pyramid83.pdf" TargetMode="External"/><Relationship Id="rId4" Type="http://schemas.openxmlformats.org/officeDocument/2006/relationships/image" Target="../media/image141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4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3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42.png"/><Relationship Id="rId3" Type="http://schemas.openxmlformats.org/officeDocument/2006/relationships/image" Target="../media/image14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44.png"/><Relationship Id="rId3" Type="http://schemas.openxmlformats.org/officeDocument/2006/relationships/image" Target="../media/image14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4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3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4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6" Type="http://schemas.openxmlformats.org/officeDocument/2006/relationships/image" Target="../media/image153.png"/><Relationship Id="rId7" Type="http://schemas.openxmlformats.org/officeDocument/2006/relationships/image" Target="../media/image154.png"/><Relationship Id="rId8" Type="http://schemas.openxmlformats.org/officeDocument/2006/relationships/image" Target="../media/image155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5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tiff"/><Relationship Id="rId4" Type="http://schemas.openxmlformats.org/officeDocument/2006/relationships/image" Target="../media/image160.tiff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5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tiff"/><Relationship Id="rId4" Type="http://schemas.openxmlformats.org/officeDocument/2006/relationships/image" Target="../media/image160.tiff"/><Relationship Id="rId5" Type="http://schemas.openxmlformats.org/officeDocument/2006/relationships/image" Target="../media/image161.tiff"/><Relationship Id="rId6" Type="http://schemas.openxmlformats.org/officeDocument/2006/relationships/image" Target="../media/image162.tiff"/><Relationship Id="rId7" Type="http://schemas.openxmlformats.org/officeDocument/2006/relationships/image" Target="../media/image163.tiff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58.tiff"/></Relationships>
</file>

<file path=ppt/slides/_rels/slide9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3.png"/><Relationship Id="rId12" Type="http://schemas.openxmlformats.org/officeDocument/2006/relationships/image" Target="../media/image174.png"/><Relationship Id="rId13" Type="http://schemas.openxmlformats.org/officeDocument/2006/relationships/image" Target="../media/image175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64.jpeg"/><Relationship Id="rId3" Type="http://schemas.openxmlformats.org/officeDocument/2006/relationships/image" Target="../media/image165.jpeg"/><Relationship Id="rId4" Type="http://schemas.openxmlformats.org/officeDocument/2006/relationships/image" Target="../media/image166.jpeg"/><Relationship Id="rId5" Type="http://schemas.openxmlformats.org/officeDocument/2006/relationships/image" Target="../media/image167.png"/><Relationship Id="rId6" Type="http://schemas.openxmlformats.org/officeDocument/2006/relationships/image" Target="../media/image168.png"/><Relationship Id="rId7" Type="http://schemas.openxmlformats.org/officeDocument/2006/relationships/image" Target="../media/image169.png"/><Relationship Id="rId8" Type="http://schemas.openxmlformats.org/officeDocument/2006/relationships/image" Target="../media/image170.png"/><Relationship Id="rId9" Type="http://schemas.openxmlformats.org/officeDocument/2006/relationships/image" Target="../media/image171.png"/><Relationship Id="rId10" Type="http://schemas.openxmlformats.org/officeDocument/2006/relationships/image" Target="../media/image17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hyperlink" Target="http://www-bcs.mit.edu/people/adelson/pub_pdfs/pyramid83.pdf" TargetMode="External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76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4" Type="http://schemas.openxmlformats.org/officeDocument/2006/relationships/image" Target="../media/image166.jpeg"/><Relationship Id="rId5" Type="http://schemas.openxmlformats.org/officeDocument/2006/relationships/image" Target="../media/image167.png"/><Relationship Id="rId6" Type="http://schemas.openxmlformats.org/officeDocument/2006/relationships/image" Target="../media/image173.png"/><Relationship Id="rId7" Type="http://schemas.openxmlformats.org/officeDocument/2006/relationships/image" Target="../media/image175.png"/><Relationship Id="rId8" Type="http://schemas.openxmlformats.org/officeDocument/2006/relationships/image" Target="../media/image178.png"/><Relationship Id="rId9" Type="http://schemas.openxmlformats.org/officeDocument/2006/relationships/image" Target="../media/image179.png"/><Relationship Id="rId10" Type="http://schemas.openxmlformats.org/officeDocument/2006/relationships/image" Target="../media/image180.png"/><Relationship Id="rId11" Type="http://schemas.openxmlformats.org/officeDocument/2006/relationships/image" Target="../media/image181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64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2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3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84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2400" y="2503488"/>
            <a:ext cx="7010400" cy="9906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sz="3000" b="1" dirty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Lecture</a:t>
            </a:r>
            <a:r>
              <a:rPr lang="en-US" sz="3000" b="1" dirty="0" smtClean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 4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3000" dirty="0" smtClean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	Filters</a:t>
            </a:r>
            <a:br>
              <a:rPr lang="en-US" sz="3000" dirty="0" smtClean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000" dirty="0" smtClean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	Spatial pyramids</a:t>
            </a:r>
            <a:endParaRPr lang="en-US" sz="3000" dirty="0">
              <a:solidFill>
                <a:schemeClr val="tx1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1843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3363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54526" y="1032831"/>
            <a:ext cx="3353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Antonio </a:t>
            </a:r>
            <a:r>
              <a:rPr lang="en-US" sz="1400" b="1" dirty="0" err="1" smtClean="0"/>
              <a:t>Torralba</a:t>
            </a:r>
            <a:r>
              <a:rPr lang="en-US" sz="1400" b="1" dirty="0" smtClean="0"/>
              <a:t> and Bill Freeman, 2017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sz="3600" dirty="0" smtClean="0"/>
              <a:t>Gaussian filter</a:t>
            </a:r>
            <a:endParaRPr lang="en-US" sz="3600" dirty="0"/>
          </a:p>
        </p:txBody>
      </p:sp>
      <p:pic>
        <p:nvPicPr>
          <p:cNvPr id="3584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3713" y="1804988"/>
            <a:ext cx="32035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43513" y="1828800"/>
            <a:ext cx="320198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/>
          </p:cNvSpPr>
          <p:nvPr/>
        </p:nvSpPr>
        <p:spPr bwMode="auto">
          <a:xfrm>
            <a:off x="504825" y="6057900"/>
            <a:ext cx="460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Dali</a:t>
            </a:r>
          </a:p>
        </p:txBody>
      </p:sp>
      <p:pic>
        <p:nvPicPr>
          <p:cNvPr id="3584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524" t="6618" r="4695" b="6320"/>
          <a:stretch>
            <a:fillRect/>
          </a:stretch>
        </p:blipFill>
        <p:spPr bwMode="auto">
          <a:xfrm>
            <a:off x="3780192" y="3574023"/>
            <a:ext cx="1365190" cy="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73100" y="323850"/>
            <a:ext cx="3914775" cy="1017588"/>
            <a:chOff x="4268222" y="2731745"/>
            <a:chExt cx="3915063" cy="1017344"/>
          </a:xfrm>
        </p:grpSpPr>
        <p:sp>
          <p:nvSpPr>
            <p:cNvPr id="77839" name="TextBox 9"/>
            <p:cNvSpPr txBox="1">
              <a:spLocks noChangeArrowheads="1"/>
            </p:cNvSpPr>
            <p:nvPr/>
          </p:nvSpPr>
          <p:spPr bwMode="auto">
            <a:xfrm>
              <a:off x="4268222" y="2731745"/>
              <a:ext cx="17371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Gabor wavelet:</a:t>
              </a:r>
            </a:p>
          </p:txBody>
        </p:sp>
        <p:graphicFrame>
          <p:nvGraphicFramePr>
            <p:cNvPr id="77827" name="Object 3"/>
            <p:cNvGraphicFramePr>
              <a:graphicFrameLocks noChangeAspect="1"/>
            </p:cNvGraphicFramePr>
            <p:nvPr/>
          </p:nvGraphicFramePr>
          <p:xfrm>
            <a:off x="5280093" y="3010542"/>
            <a:ext cx="2903192" cy="738547"/>
          </p:xfrm>
          <a:graphic>
            <a:graphicData uri="http://schemas.openxmlformats.org/presentationml/2006/ole">
              <p:oleObj spid="_x0000_s937987" name="Equation" r:id="rId3" imgW="1346200" imgH="342900" progId="Equation.3">
                <p:embed/>
              </p:oleObj>
            </a:graphicData>
          </a:graphic>
        </p:graphicFrame>
      </p:grpSp>
      <p:sp>
        <p:nvSpPr>
          <p:cNvPr id="77829" name="TextBox 4"/>
          <p:cNvSpPr txBox="1">
            <a:spLocks noChangeArrowheads="1"/>
          </p:cNvSpPr>
          <p:nvPr/>
        </p:nvSpPr>
        <p:spPr bwMode="auto">
          <a:xfrm>
            <a:off x="684213" y="1558925"/>
            <a:ext cx="2589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Tuning filter orientation:</a:t>
            </a:r>
          </a:p>
        </p:txBody>
      </p:sp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1590675" y="1949450"/>
          <a:ext cx="3149600" cy="874713"/>
        </p:xfrm>
        <a:graphic>
          <a:graphicData uri="http://schemas.openxmlformats.org/presentationml/2006/ole">
            <p:oleObj spid="_x0000_s937986" name="Equation" r:id="rId4" imgW="1460500" imgH="406400" progId="Equation.3">
              <p:embed/>
            </p:oleObj>
          </a:graphicData>
        </a:graphic>
      </p:graphicFrame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31763" y="2900363"/>
            <a:ext cx="7364412" cy="3697287"/>
            <a:chOff x="131955" y="2901144"/>
            <a:chExt cx="7364681" cy="3696060"/>
          </a:xfrm>
        </p:grpSpPr>
        <p:pic>
          <p:nvPicPr>
            <p:cNvPr id="77831" name="Picture 6"/>
            <p:cNvPicPr>
              <a:picLocks noChangeAspect="1"/>
            </p:cNvPicPr>
            <p:nvPr/>
          </p:nvPicPr>
          <p:blipFill>
            <a:blip r:embed="rId5"/>
            <a:srcRect b="3990"/>
            <a:stretch>
              <a:fillRect/>
            </a:stretch>
          </p:blipFill>
          <p:spPr bwMode="auto">
            <a:xfrm>
              <a:off x="2160745" y="2901144"/>
              <a:ext cx="5014252" cy="3696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832" name="TextBox 7"/>
            <p:cNvSpPr txBox="1">
              <a:spLocks noChangeArrowheads="1"/>
            </p:cNvSpPr>
            <p:nvPr/>
          </p:nvSpPr>
          <p:spPr bwMode="auto">
            <a:xfrm>
              <a:off x="131955" y="3653202"/>
              <a:ext cx="83918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Space</a:t>
              </a:r>
            </a:p>
          </p:txBody>
        </p:sp>
        <p:sp>
          <p:nvSpPr>
            <p:cNvPr id="77833" name="TextBox 8"/>
            <p:cNvSpPr txBox="1">
              <a:spLocks noChangeArrowheads="1"/>
            </p:cNvSpPr>
            <p:nvPr/>
          </p:nvSpPr>
          <p:spPr bwMode="auto">
            <a:xfrm>
              <a:off x="144153" y="5487889"/>
              <a:ext cx="17370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Fourier domain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905257" y="4742033"/>
              <a:ext cx="5591379" cy="15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835" name="TextBox 11"/>
            <p:cNvSpPr txBox="1">
              <a:spLocks noChangeArrowheads="1"/>
            </p:cNvSpPr>
            <p:nvPr/>
          </p:nvSpPr>
          <p:spPr bwMode="auto">
            <a:xfrm>
              <a:off x="1344280" y="3117180"/>
              <a:ext cx="6594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Real</a:t>
              </a:r>
            </a:p>
          </p:txBody>
        </p:sp>
        <p:sp>
          <p:nvSpPr>
            <p:cNvPr id="77836" name="TextBox 12"/>
            <p:cNvSpPr txBox="1">
              <a:spLocks noChangeArrowheads="1"/>
            </p:cNvSpPr>
            <p:nvPr/>
          </p:nvSpPr>
          <p:spPr bwMode="auto">
            <a:xfrm>
              <a:off x="1348233" y="4052999"/>
              <a:ext cx="69784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Imag</a:t>
              </a:r>
            </a:p>
          </p:txBody>
        </p:sp>
        <p:sp>
          <p:nvSpPr>
            <p:cNvPr id="77837" name="TextBox 13"/>
            <p:cNvSpPr txBox="1">
              <a:spLocks noChangeArrowheads="1"/>
            </p:cNvSpPr>
            <p:nvPr/>
          </p:nvSpPr>
          <p:spPr bwMode="auto">
            <a:xfrm>
              <a:off x="1331739" y="5125044"/>
              <a:ext cx="6594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Real</a:t>
              </a:r>
            </a:p>
          </p:txBody>
        </p:sp>
        <p:sp>
          <p:nvSpPr>
            <p:cNvPr id="77838" name="TextBox 14"/>
            <p:cNvSpPr txBox="1">
              <a:spLocks noChangeArrowheads="1"/>
            </p:cNvSpPr>
            <p:nvPr/>
          </p:nvSpPr>
          <p:spPr bwMode="auto">
            <a:xfrm>
              <a:off x="1335692" y="6060863"/>
              <a:ext cx="69784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Imag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1689100"/>
            <a:ext cx="8602663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Box 4"/>
          <p:cNvSpPr txBox="1">
            <a:spLocks noChangeArrowheads="1"/>
          </p:cNvSpPr>
          <p:nvPr/>
        </p:nvSpPr>
        <p:spPr bwMode="auto">
          <a:xfrm>
            <a:off x="475760" y="678911"/>
            <a:ext cx="6997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Second directional derivative of a Gaussian and its </a:t>
            </a:r>
            <a:r>
              <a:rPr lang="en-US" dirty="0" err="1"/>
              <a:t>quadrature</a:t>
            </a:r>
            <a:r>
              <a:rPr lang="en-US" dirty="0"/>
              <a:t> pair</a:t>
            </a:r>
          </a:p>
        </p:txBody>
      </p:sp>
      <p:pic>
        <p:nvPicPr>
          <p:cNvPr id="86020" name="Picture 4" descr="tmp"/>
          <p:cNvPicPr>
            <a:picLocks noChangeAspect="1" noChangeArrowheads="1"/>
          </p:cNvPicPr>
          <p:nvPr/>
        </p:nvPicPr>
        <p:blipFill>
          <a:blip r:embed="rId3"/>
          <a:srcRect b="67342"/>
          <a:stretch>
            <a:fillRect/>
          </a:stretch>
        </p:blipFill>
        <p:spPr bwMode="auto">
          <a:xfrm>
            <a:off x="2217738" y="4594225"/>
            <a:ext cx="453072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rot="5400000" flipH="1" flipV="1">
            <a:off x="3075782" y="4563269"/>
            <a:ext cx="50165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V="1">
            <a:off x="5620544" y="4491831"/>
            <a:ext cx="350838" cy="9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2432" y="0"/>
            <a:ext cx="9527922" cy="1212850"/>
          </a:xfrm>
        </p:spPr>
        <p:txBody>
          <a:bodyPr/>
          <a:lstStyle/>
          <a:p>
            <a:r>
              <a:rPr lang="en-US" sz="3200" dirty="0" smtClean="0"/>
              <a:t>Gaussian low-pass filters allow for selection of scale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2180"/>
            <a:ext cx="2863481" cy="2863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161" y="1568823"/>
            <a:ext cx="2863481" cy="2873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519" y="1587121"/>
            <a:ext cx="2863481" cy="2863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89475"/>
            <a:ext cx="2882894" cy="19995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4167" y="4556982"/>
            <a:ext cx="2882895" cy="2009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0812" y="4559597"/>
            <a:ext cx="2873188" cy="19995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Gaussian 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56118"/>
            <a:ext cx="8229600" cy="4601882"/>
          </a:xfrm>
        </p:spPr>
        <p:txBody>
          <a:bodyPr/>
          <a:lstStyle/>
          <a:p>
            <a:r>
              <a:rPr lang="en-US" dirty="0" smtClean="0"/>
              <a:t>The convolution of two </a:t>
            </a:r>
            <a:r>
              <a:rPr lang="en-US" dirty="0" err="1" smtClean="0"/>
              <a:t>n</a:t>
            </a:r>
            <a:r>
              <a:rPr lang="en-US" dirty="0" smtClean="0"/>
              <a:t>-dimensional </a:t>
            </a:r>
            <a:r>
              <a:rPr lang="en-US" dirty="0" err="1" smtClean="0"/>
              <a:t>gaussians</a:t>
            </a:r>
            <a:r>
              <a:rPr lang="en-US" dirty="0" smtClean="0"/>
              <a:t> is an </a:t>
            </a:r>
            <a:r>
              <a:rPr lang="en-US" dirty="0" err="1" smtClean="0"/>
              <a:t>n</a:t>
            </a:r>
            <a:r>
              <a:rPr lang="en-US" dirty="0" smtClean="0"/>
              <a:t>-dimensional </a:t>
            </a:r>
            <a:r>
              <a:rPr lang="en-US" dirty="0" err="1" smtClean="0"/>
              <a:t>gaussian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824" y="1060823"/>
            <a:ext cx="3754847" cy="822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791" y="3637745"/>
            <a:ext cx="5473326" cy="520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873" y="4906782"/>
            <a:ext cx="2051422" cy="5041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6940" y="4283502"/>
            <a:ext cx="65890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"/>
              </a:rPr>
              <a:t> where the variance of the result is the sum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71177" y="5812118"/>
            <a:ext cx="6632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(it is easy to prove this using the FT of the </a:t>
            </a:r>
            <a:r>
              <a:rPr lang="en-US" dirty="0" err="1" smtClean="0"/>
              <a:t>gaussian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Binomial 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6436"/>
            <a:ext cx="8229600" cy="5257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Binomial coefficients provide a compact approximation of the </a:t>
            </a:r>
            <a:r>
              <a:rPr lang="en-US" dirty="0" err="1" smtClean="0"/>
              <a:t>gaussian</a:t>
            </a:r>
            <a:r>
              <a:rPr lang="en-US" dirty="0" smtClean="0"/>
              <a:t> coefficients using only integers.</a:t>
            </a:r>
          </a:p>
          <a:p>
            <a:pPr>
              <a:buNone/>
            </a:pPr>
            <a:r>
              <a:rPr lang="en-US" dirty="0" smtClean="0"/>
              <a:t>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3059" y="3103148"/>
            <a:ext cx="6858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588" lvl="0" indent="-342900">
              <a:spcBef>
                <a:spcPts val="800"/>
              </a:spcBef>
              <a:buClr>
                <a:srgbClr val="000000"/>
              </a:buClr>
              <a:buSzPct val="100000"/>
            </a:pPr>
            <a:r>
              <a:rPr lang="en-US" sz="3200" kern="0" dirty="0" smtClean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  <a:sym typeface="Calibri" charset="0"/>
              </a:rPr>
              <a:t>The simplest blur filter (low pass) is </a:t>
            </a:r>
          </a:p>
        </p:txBody>
      </p:sp>
      <p:sp>
        <p:nvSpPr>
          <p:cNvPr id="7" name="Rectangle 6"/>
          <p:cNvSpPr/>
          <p:nvPr/>
        </p:nvSpPr>
        <p:spPr>
          <a:xfrm>
            <a:off x="478118" y="4347883"/>
            <a:ext cx="8665881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588" lvl="0" indent="-342900">
              <a:spcBef>
                <a:spcPts val="800"/>
              </a:spcBef>
              <a:buClr>
                <a:srgbClr val="000000"/>
              </a:buClr>
              <a:buSzPct val="100000"/>
            </a:pPr>
            <a:r>
              <a:rPr lang="en-US" sz="3200" kern="0" dirty="0" smtClean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  <a:sym typeface="Calibri" charset="0"/>
              </a:rPr>
              <a:t>Binomial filters in the family of filters obtained as</a:t>
            </a:r>
          </a:p>
          <a:p>
            <a:pPr marL="382588" lvl="0" indent="-342900">
              <a:spcBef>
                <a:spcPts val="800"/>
              </a:spcBef>
              <a:buClr>
                <a:srgbClr val="000000"/>
              </a:buClr>
              <a:buSzPct val="100000"/>
            </a:pPr>
            <a:r>
              <a:rPr lang="en-US" sz="3200" kern="0" dirty="0" smtClean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  <a:sym typeface="Calibri" charset="0"/>
              </a:rPr>
              <a:t>successive convolutions of [1 1]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36471" y="3690470"/>
            <a:ext cx="10735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[1  1]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Binomial filter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14706" y="2928471"/>
            <a:ext cx="36982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[1 1]    [1 1] = [1 2 1]</a:t>
            </a:r>
            <a:endParaRPr lang="en-US" sz="3200" dirty="0"/>
          </a:p>
        </p:txBody>
      </p:sp>
      <p:sp>
        <p:nvSpPr>
          <p:cNvPr id="6" name="Oval 5"/>
          <p:cNvSpPr/>
          <p:nvPr/>
        </p:nvSpPr>
        <p:spPr bwMode="auto">
          <a:xfrm>
            <a:off x="3585876" y="3212367"/>
            <a:ext cx="164353" cy="164353"/>
          </a:xfrm>
          <a:prstGeom prst="ellips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5458" y="4171578"/>
            <a:ext cx="53052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[1 1]    [1 1]    [1 1] = [1 3 3 1]</a:t>
            </a:r>
            <a:endParaRPr lang="en-US" sz="3200" dirty="0"/>
          </a:p>
        </p:txBody>
      </p:sp>
      <p:sp>
        <p:nvSpPr>
          <p:cNvPr id="8" name="Oval 7"/>
          <p:cNvSpPr/>
          <p:nvPr/>
        </p:nvSpPr>
        <p:spPr bwMode="auto">
          <a:xfrm>
            <a:off x="2886628" y="4440533"/>
            <a:ext cx="164353" cy="164353"/>
          </a:xfrm>
          <a:prstGeom prst="ellips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069957" y="4443523"/>
            <a:ext cx="164353" cy="164353"/>
          </a:xfrm>
          <a:prstGeom prst="ellips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1412" y="1897530"/>
            <a:ext cx="20573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 =  [1  1]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1689537" y="2944168"/>
            <a:ext cx="96325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b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 =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67773" y="4184285"/>
            <a:ext cx="96325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b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  =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Binomial filter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14099"/>
          <a:stretch>
            <a:fillRect/>
          </a:stretch>
        </p:blipFill>
        <p:spPr>
          <a:xfrm>
            <a:off x="436429" y="1733177"/>
            <a:ext cx="8378865" cy="354101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binomial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6085"/>
            <a:ext cx="8229600" cy="5257800"/>
          </a:xfrm>
        </p:spPr>
        <p:txBody>
          <a:bodyPr/>
          <a:lstStyle/>
          <a:p>
            <a:r>
              <a:rPr lang="en-US" dirty="0" smtClean="0"/>
              <a:t>Sum of the values is 2</a:t>
            </a:r>
            <a:r>
              <a:rPr lang="en-US" baseline="30000" dirty="0" smtClean="0"/>
              <a:t>n</a:t>
            </a:r>
            <a:endParaRPr lang="en-US" dirty="0" smtClean="0"/>
          </a:p>
          <a:p>
            <a:r>
              <a:rPr lang="en-US" dirty="0" smtClean="0"/>
              <a:t>The variance of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 is</a:t>
            </a:r>
          </a:p>
          <a:p>
            <a:r>
              <a:rPr lang="en-US" dirty="0" smtClean="0"/>
              <a:t>The convolution of two binomial filters is also a binomial filter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0" y="3660591"/>
            <a:ext cx="2703122" cy="522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082" y="2004609"/>
            <a:ext cx="1597212" cy="5324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089" y="4824883"/>
            <a:ext cx="2413000" cy="495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8589" y="4273180"/>
            <a:ext cx="2205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a variance: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9528" y="5582967"/>
            <a:ext cx="91440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"/>
              </a:rPr>
              <a:t>These properties are analogous to the </a:t>
            </a:r>
            <a:r>
              <a:rPr lang="en-US" dirty="0" err="1" smtClean="0">
                <a:latin typeface=""/>
              </a:rPr>
              <a:t>gaussian</a:t>
            </a:r>
            <a:r>
              <a:rPr lang="en-US" dirty="0" smtClean="0">
                <a:latin typeface=""/>
              </a:rPr>
              <a:t> property in the continuous domain (but the binomial filter is different than a </a:t>
            </a:r>
            <a:r>
              <a:rPr lang="en-US" dirty="0" err="1" smtClean="0">
                <a:latin typeface=""/>
              </a:rPr>
              <a:t>discretization</a:t>
            </a:r>
            <a:r>
              <a:rPr lang="en-US" dirty="0" smtClean="0">
                <a:latin typeface=""/>
              </a:rPr>
              <a:t> of a </a:t>
            </a:r>
            <a:r>
              <a:rPr lang="en-US" dirty="0" err="1" smtClean="0">
                <a:latin typeface=""/>
              </a:rPr>
              <a:t>gaussian</a:t>
            </a:r>
            <a:r>
              <a:rPr lang="en-US" dirty="0" smtClean="0">
                <a:latin typeface=""/>
              </a:rPr>
              <a:t>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B2[n]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3882" y="1340090"/>
            <a:ext cx="85612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"/>
              </a:rPr>
              <a:t> The simplest binomial is the 3-tap kernel: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200" y="2068606"/>
            <a:ext cx="2895600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599" y="3474228"/>
            <a:ext cx="4144304" cy="23241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B2[n] versus the 3-tap box filter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283" y="1229923"/>
            <a:ext cx="3741232" cy="20980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58263" y="1563156"/>
            <a:ext cx="115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[1  2  1]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872" y="3511796"/>
            <a:ext cx="3806373" cy="21840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40889" y="3753243"/>
            <a:ext cx="115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[1  1  1]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67780" y="6099101"/>
            <a:ext cx="2722771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Which one is better?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75234"/>
            <a:ext cx="2848113" cy="1597205"/>
          </a:xfrm>
          <a:prstGeom prst="rect">
            <a:avLst/>
          </a:prstGeom>
        </p:spPr>
      </p:pic>
      <p:grpSp>
        <p:nvGrpSpPr>
          <p:cNvPr id="3" name="Group 15"/>
          <p:cNvGrpSpPr/>
          <p:nvPr/>
        </p:nvGrpSpPr>
        <p:grpSpPr>
          <a:xfrm>
            <a:off x="2114248" y="854394"/>
            <a:ext cx="4646862" cy="1314134"/>
            <a:chOff x="0" y="5543866"/>
            <a:chExt cx="4646862" cy="13141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rcRect l="12384" r="72457"/>
            <a:stretch>
              <a:fillRect/>
            </a:stretch>
          </p:blipFill>
          <p:spPr>
            <a:xfrm>
              <a:off x="604372" y="5549900"/>
              <a:ext cx="1093488" cy="13081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rcRect r="91276"/>
            <a:stretch>
              <a:fillRect/>
            </a:stretch>
          </p:blipFill>
          <p:spPr>
            <a:xfrm>
              <a:off x="0" y="5543866"/>
              <a:ext cx="629281" cy="13081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rcRect l="36197" r="56201"/>
            <a:stretch>
              <a:fillRect/>
            </a:stretch>
          </p:blipFill>
          <p:spPr>
            <a:xfrm>
              <a:off x="1760612" y="5549900"/>
              <a:ext cx="548388" cy="13081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rcRect l="49088" r="27505"/>
            <a:stretch>
              <a:fillRect/>
            </a:stretch>
          </p:blipFill>
          <p:spPr>
            <a:xfrm>
              <a:off x="2309004" y="5549900"/>
              <a:ext cx="1688457" cy="13081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rcRect l="96674"/>
            <a:stretch>
              <a:fillRect/>
            </a:stretch>
          </p:blipFill>
          <p:spPr>
            <a:xfrm>
              <a:off x="4406942" y="5549900"/>
              <a:ext cx="239920" cy="13081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rcRect l="75356" r="18042"/>
            <a:stretch>
              <a:fillRect/>
            </a:stretch>
          </p:blipFill>
          <p:spPr>
            <a:xfrm>
              <a:off x="3968595" y="5549900"/>
              <a:ext cx="476231" cy="130810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81578"/>
            <a:ext cx="2927210" cy="16796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79163" y="2163297"/>
            <a:ext cx="7136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(with N=20, and assuming periodic boundary extension)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028231" y="2930915"/>
            <a:ext cx="5698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2</a:t>
            </a:r>
            <a:r>
              <a:rPr lang="en-US" dirty="0" smtClean="0"/>
              <a:t>(u) = 2  +  exp(-2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j </a:t>
            </a:r>
            <a:r>
              <a:rPr lang="en-US" dirty="0" err="1" smtClean="0"/>
              <a:t>u</a:t>
            </a:r>
            <a:r>
              <a:rPr lang="en-US" dirty="0" smtClean="0"/>
              <a:t>/N) + exp(2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j </a:t>
            </a:r>
            <a:r>
              <a:rPr lang="en-US" dirty="0" err="1" smtClean="0"/>
              <a:t>u</a:t>
            </a:r>
            <a:r>
              <a:rPr lang="en-US" dirty="0" smtClean="0"/>
              <a:t>/N) =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780695" y="3543888"/>
            <a:ext cx="2880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2  +  2 cos(2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 </a:t>
            </a:r>
            <a:r>
              <a:rPr lang="en-US" dirty="0" err="1" smtClean="0"/>
              <a:t>u</a:t>
            </a:r>
            <a:r>
              <a:rPr lang="en-US" dirty="0" smtClean="0"/>
              <a:t>/N)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82946" y="5107045"/>
            <a:ext cx="5698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1</a:t>
            </a:r>
            <a:r>
              <a:rPr lang="en-US" dirty="0" smtClean="0"/>
              <a:t>(u) = 1  +  exp(-2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j </a:t>
            </a:r>
            <a:r>
              <a:rPr lang="en-US" dirty="0" err="1" smtClean="0"/>
              <a:t>u</a:t>
            </a:r>
            <a:r>
              <a:rPr lang="en-US" dirty="0" smtClean="0"/>
              <a:t>/N) + exp(2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j </a:t>
            </a:r>
            <a:r>
              <a:rPr lang="en-US" dirty="0" err="1" smtClean="0"/>
              <a:t>u</a:t>
            </a:r>
            <a:r>
              <a:rPr lang="en-US" dirty="0" smtClean="0"/>
              <a:t>/N) =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35410" y="5720018"/>
            <a:ext cx="2880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1  +  2 cos(2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 </a:t>
            </a:r>
            <a:r>
              <a:rPr lang="en-US" dirty="0" err="1" smtClean="0"/>
              <a:t>u</a:t>
            </a:r>
            <a:r>
              <a:rPr lang="en-US" dirty="0" smtClean="0"/>
              <a:t>/N)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B2[n] versus the 3-tap box filter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class comments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TA:  Daniel Moon.</a:t>
            </a:r>
          </a:p>
          <a:p>
            <a:r>
              <a:rPr lang="en-US" dirty="0" smtClean="0"/>
              <a:t>The TA’s will have their office hours in pairs, to address congestion.</a:t>
            </a:r>
          </a:p>
          <a:p>
            <a:r>
              <a:rPr lang="en-US" u="sng" dirty="0" smtClean="0"/>
              <a:t>Antonio and my office hours</a:t>
            </a:r>
            <a:r>
              <a:rPr lang="en-US" dirty="0" smtClean="0"/>
              <a:t>:  best used for questions about the lectures or the material.</a:t>
            </a:r>
          </a:p>
          <a:p>
            <a:r>
              <a:rPr lang="en-US" dirty="0" smtClean="0"/>
              <a:t>For problem set detail questions, better to use the </a:t>
            </a:r>
            <a:r>
              <a:rPr lang="en-US" u="sng" dirty="0" smtClean="0"/>
              <a:t>TA’s office hours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Pset2 due Thursday midnight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A2CBD-BC40-B14A-9834-CC16ADF1E95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192" y="3289299"/>
            <a:ext cx="5168900" cy="2959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255" y="113932"/>
            <a:ext cx="5119471" cy="2869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5320"/>
            <a:ext cx="3445667" cy="193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117242"/>
            <a:ext cx="3407953" cy="19554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31085" y="616169"/>
            <a:ext cx="2612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  +  2 cos(2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 u/20)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2986366" y="1437546"/>
            <a:ext cx="879163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761982" y="4939567"/>
            <a:ext cx="879163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6560775" y="4114991"/>
            <a:ext cx="2612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 +  2 cos(2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 u/20)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Low-pass filtering </a:t>
            </a:r>
          </a:p>
          <a:p>
            <a:r>
              <a:rPr lang="en-US" b="1" dirty="0" smtClean="0"/>
              <a:t>Band-pass filtering and oriented filters</a:t>
            </a:r>
          </a:p>
          <a:p>
            <a:r>
              <a:rPr lang="en-US" dirty="0" smtClean="0"/>
              <a:t>Motion and phase</a:t>
            </a:r>
          </a:p>
          <a:p>
            <a:r>
              <a:rPr lang="en-US" dirty="0" smtClean="0"/>
              <a:t>Pyramids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What is a good representation for image analysis?</a:t>
            </a:r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>
              <a:buClr>
                <a:srgbClr val="000000"/>
              </a:buClr>
            </a:pPr>
            <a:r>
              <a:rPr lang="en-US"/>
              <a:t>Fourier transform domain tells you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what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(textural properties), but not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where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.</a:t>
            </a:r>
          </a:p>
          <a:p>
            <a:pPr>
              <a:buClr>
                <a:srgbClr val="000000"/>
              </a:buClr>
            </a:pPr>
            <a:r>
              <a:rPr lang="en-US"/>
              <a:t>Pixel domain representation tells you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where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(pixel location), but not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what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.</a:t>
            </a:r>
          </a:p>
          <a:p>
            <a:pPr>
              <a:buClr>
                <a:srgbClr val="000000"/>
              </a:buClr>
            </a:pPr>
            <a:r>
              <a:rPr lang="en-US"/>
              <a:t>Want an image representation that gives you a local description of image events—what is happening where.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Gabor wavelets and </a:t>
            </a:r>
            <a:r>
              <a:rPr lang="en-US" dirty="0" err="1" smtClean="0"/>
              <a:t>quadrature</a:t>
            </a:r>
            <a:r>
              <a:rPr lang="en-US" dirty="0" smtClean="0"/>
              <a:t> filters</a:t>
            </a:r>
            <a:endParaRPr lang="en-US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022570" y="2492289"/>
            <a:ext cx="5165725" cy="2273300"/>
            <a:chOff x="3331862" y="4277588"/>
            <a:chExt cx="5166345" cy="2274654"/>
          </a:xfrm>
        </p:grpSpPr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2"/>
            <a:srcRect l="27162" t="28928" r="37013" b="26979"/>
            <a:stretch>
              <a:fillRect/>
            </a:stretch>
          </p:blipFill>
          <p:spPr bwMode="auto">
            <a:xfrm>
              <a:off x="3331862" y="4335495"/>
              <a:ext cx="2401391" cy="2216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4"/>
            <p:cNvPicPr>
              <a:picLocks noChangeAspect="1"/>
            </p:cNvPicPr>
            <p:nvPr/>
          </p:nvPicPr>
          <p:blipFill>
            <a:blip r:embed="rId3"/>
            <a:srcRect l="27603" t="25693" r="37564" b="23894"/>
            <a:stretch>
              <a:fillRect/>
            </a:stretch>
          </p:blipFill>
          <p:spPr bwMode="auto">
            <a:xfrm>
              <a:off x="6444212" y="4277588"/>
              <a:ext cx="2053995" cy="2229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898" name="Object 2"/>
          <p:cNvGraphicFramePr>
            <a:graphicFrameLocks noGrp="1" noChangeAspect="1"/>
          </p:cNvGraphicFramePr>
          <p:nvPr>
            <p:ph/>
          </p:nvPr>
        </p:nvGraphicFramePr>
        <p:xfrm>
          <a:off x="1219200" y="990600"/>
          <a:ext cx="6477000" cy="5502275"/>
        </p:xfrm>
        <a:graphic>
          <a:graphicData uri="http://schemas.openxmlformats.org/presentationml/2006/ole">
            <p:oleObj spid="_x0000_s1059842" name="Image" r:id="rId3" imgW="14171429" imgH="12038095" progId="">
              <p:embed/>
            </p:oleObj>
          </a:graphicData>
        </a:graphic>
      </p:graphicFrame>
      <p:sp>
        <p:nvSpPr>
          <p:cNvPr id="80899" name="Text Box 9"/>
          <p:cNvSpPr txBox="1">
            <a:spLocks noChangeArrowheads="1"/>
          </p:cNvSpPr>
          <p:nvPr/>
        </p:nvSpPr>
        <p:spPr bwMode="auto">
          <a:xfrm>
            <a:off x="609600" y="228600"/>
            <a:ext cx="807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3200">
                <a:solidFill>
                  <a:prstClr val="black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rPr>
              <a:t>Comparing Human and Machine Perception</a:t>
            </a:r>
          </a:p>
        </p:txBody>
      </p:sp>
      <p:pic>
        <p:nvPicPr>
          <p:cNvPr id="80900" name="Picture 3"/>
          <p:cNvPicPr>
            <a:picLocks noChangeAspect="1"/>
          </p:cNvPicPr>
          <p:nvPr/>
        </p:nvPicPr>
        <p:blipFill>
          <a:blip r:embed="rId4"/>
          <a:srcRect l="6047" t="25880" r="4149" b="4962"/>
          <a:stretch>
            <a:fillRect/>
          </a:stretch>
        </p:blipFill>
        <p:spPr bwMode="auto">
          <a:xfrm>
            <a:off x="7566025" y="3914775"/>
            <a:ext cx="122078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4"/>
          <p:cNvPicPr>
            <a:picLocks noChangeAspect="1"/>
          </p:cNvPicPr>
          <p:nvPr/>
        </p:nvPicPr>
        <p:blipFill>
          <a:blip r:embed="rId5"/>
          <a:srcRect l="7426" t="7117" r="4259" b="4240"/>
          <a:stretch>
            <a:fillRect/>
          </a:stretch>
        </p:blipFill>
        <p:spPr bwMode="auto">
          <a:xfrm>
            <a:off x="7620000" y="5195888"/>
            <a:ext cx="1131888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4371975" y="5434013"/>
            <a:ext cx="1343025" cy="635000"/>
          </a:xfrm>
          <a:custGeom>
            <a:avLst/>
            <a:gdLst>
              <a:gd name="connsiteX0" fmla="*/ 420881 w 1344225"/>
              <a:gd name="connsiteY0" fmla="*/ 88610 h 694107"/>
              <a:gd name="connsiteX1" fmla="*/ 29536 w 1344225"/>
              <a:gd name="connsiteY1" fmla="*/ 206755 h 694107"/>
              <a:gd name="connsiteX2" fmla="*/ 0 w 1344225"/>
              <a:gd name="connsiteY2" fmla="*/ 435663 h 694107"/>
              <a:gd name="connsiteX3" fmla="*/ 140294 w 1344225"/>
              <a:gd name="connsiteY3" fmla="*/ 627650 h 694107"/>
              <a:gd name="connsiteX4" fmla="*/ 657164 w 1344225"/>
              <a:gd name="connsiteY4" fmla="*/ 694107 h 694107"/>
              <a:gd name="connsiteX5" fmla="*/ 1122348 w 1344225"/>
              <a:gd name="connsiteY5" fmla="*/ 657187 h 694107"/>
              <a:gd name="connsiteX6" fmla="*/ 1314329 w 1344225"/>
              <a:gd name="connsiteY6" fmla="*/ 539041 h 694107"/>
              <a:gd name="connsiteX7" fmla="*/ 1343864 w 1344225"/>
              <a:gd name="connsiteY7" fmla="*/ 332286 h 694107"/>
              <a:gd name="connsiteX8" fmla="*/ 1336481 w 1344225"/>
              <a:gd name="connsiteY8" fmla="*/ 206755 h 694107"/>
              <a:gd name="connsiteX9" fmla="*/ 1092813 w 1344225"/>
              <a:gd name="connsiteY9" fmla="*/ 132914 h 694107"/>
              <a:gd name="connsiteX10" fmla="*/ 273203 w 1344225"/>
              <a:gd name="connsiteY10" fmla="*/ 0 h 69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44225" h="694107">
                <a:moveTo>
                  <a:pt x="420881" y="88610"/>
                </a:moveTo>
                <a:lnTo>
                  <a:pt x="29536" y="206755"/>
                </a:lnTo>
                <a:lnTo>
                  <a:pt x="0" y="435663"/>
                </a:lnTo>
                <a:cubicBezTo>
                  <a:pt x="134311" y="629674"/>
                  <a:pt x="55075" y="627650"/>
                  <a:pt x="140294" y="627650"/>
                </a:cubicBezTo>
                <a:cubicBezTo>
                  <a:pt x="312500" y="650443"/>
                  <a:pt x="483456" y="694107"/>
                  <a:pt x="657164" y="694107"/>
                </a:cubicBezTo>
                <a:lnTo>
                  <a:pt x="1122348" y="657187"/>
                </a:lnTo>
                <a:cubicBezTo>
                  <a:pt x="1305574" y="550301"/>
                  <a:pt x="1251204" y="602166"/>
                  <a:pt x="1314329" y="539041"/>
                </a:cubicBezTo>
                <a:cubicBezTo>
                  <a:pt x="1344225" y="337235"/>
                  <a:pt x="1343864" y="406852"/>
                  <a:pt x="1343864" y="332286"/>
                </a:cubicBezTo>
                <a:lnTo>
                  <a:pt x="1336481" y="206755"/>
                </a:lnTo>
                <a:cubicBezTo>
                  <a:pt x="1102296" y="138763"/>
                  <a:pt x="1178644" y="175829"/>
                  <a:pt x="1092813" y="132914"/>
                </a:cubicBezTo>
                <a:cubicBezTo>
                  <a:pt x="819231" y="91013"/>
                  <a:pt x="273203" y="276772"/>
                  <a:pt x="273203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457200">
              <a:defRPr/>
            </a:pPr>
            <a:endParaRPr lang="en-US" sz="1800">
              <a:solidFill>
                <a:prstClr val="black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39BCD-D522-3040-854E-14C14FD75A06}" type="slidenum">
              <a:rPr lang="en-US"/>
              <a:pPr/>
              <a:t>25</a:t>
            </a:fld>
            <a:endParaRPr lang="en-US"/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7485063" y="6399213"/>
            <a:ext cx="26828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fld id="{90B6ACBA-D25E-F845-9A32-55AFE5FC4BAE}" type="slidenum">
              <a:rPr lang="en-US">
                <a:solidFill>
                  <a:srgbClr val="898989"/>
                </a:solidFill>
                <a:latin typeface="Calibri" charset="0"/>
                <a:cs typeface="Calibri" charset="0"/>
                <a:sym typeface="Calibri" charset="0"/>
              </a:rPr>
              <a:pPr algn="ctr"/>
              <a:t>25</a:t>
            </a:fld>
            <a:endParaRPr lang="en-US">
              <a:solidFill>
                <a:srgbClr val="898989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55600" y="366713"/>
            <a:ext cx="8699500" cy="61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/>
          </p:cNvSpPr>
          <p:nvPr/>
        </p:nvSpPr>
        <p:spPr bwMode="auto">
          <a:xfrm rot="-5400000">
            <a:off x="-1243012" y="3452813"/>
            <a:ext cx="30670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00008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John Daugman, 1988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Analysis of local frequency </a:t>
            </a:r>
          </a:p>
        </p:txBody>
      </p:sp>
      <p:pic>
        <p:nvPicPr>
          <p:cNvPr id="70664" name="Picture 3"/>
          <p:cNvPicPr>
            <a:picLocks noChangeAspect="1"/>
          </p:cNvPicPr>
          <p:nvPr/>
        </p:nvPicPr>
        <p:blipFill>
          <a:blip r:embed="rId3"/>
          <a:srcRect l="19200" t="10870" r="18813" b="23425"/>
          <a:stretch>
            <a:fillRect/>
          </a:stretch>
        </p:blipFill>
        <p:spPr bwMode="auto">
          <a:xfrm>
            <a:off x="414338" y="1509713"/>
            <a:ext cx="3389312" cy="21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5" name="Picture 11"/>
          <p:cNvPicPr>
            <a:picLocks noChangeAspect="1"/>
          </p:cNvPicPr>
          <p:nvPr/>
        </p:nvPicPr>
        <p:blipFill>
          <a:blip r:embed="rId4"/>
          <a:srcRect l="11424" t="6618" r="4695" b="6322"/>
          <a:stretch>
            <a:fillRect/>
          </a:stretch>
        </p:blipFill>
        <p:spPr bwMode="auto">
          <a:xfrm>
            <a:off x="2909888" y="3722688"/>
            <a:ext cx="903287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411163" y="3703638"/>
          <a:ext cx="2446337" cy="496887"/>
        </p:xfrm>
        <a:graphic>
          <a:graphicData uri="http://schemas.openxmlformats.org/presentationml/2006/ole">
            <p:oleObj spid="_x0000_s1038338" name="Equation" r:id="rId5" imgW="17523810" imgH="3555556" progId="Equation.3">
              <p:embed/>
            </p:oleObj>
          </a:graphicData>
        </a:graphic>
      </p:graphicFrame>
      <p:sp>
        <p:nvSpPr>
          <p:cNvPr id="70666" name="TextBox 6"/>
          <p:cNvSpPr txBox="1">
            <a:spLocks noChangeArrowheads="1"/>
          </p:cNvSpPr>
          <p:nvPr/>
        </p:nvSpPr>
        <p:spPr bwMode="auto">
          <a:xfrm>
            <a:off x="831850" y="2251075"/>
            <a:ext cx="869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white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(x</a:t>
            </a:r>
            <a:r>
              <a:rPr lang="en-US" sz="1800" baseline="-25000" smtClean="0">
                <a:solidFill>
                  <a:prstClr val="white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0</a:t>
            </a:r>
            <a:r>
              <a:rPr lang="en-US" sz="1800" smtClean="0">
                <a:solidFill>
                  <a:prstClr val="white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, y</a:t>
            </a:r>
            <a:r>
              <a:rPr lang="en-US" sz="1800" baseline="-25000" smtClean="0">
                <a:solidFill>
                  <a:prstClr val="white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0</a:t>
            </a:r>
            <a:r>
              <a:rPr lang="en-US" sz="1800" smtClean="0">
                <a:solidFill>
                  <a:prstClr val="white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)</a:t>
            </a:r>
          </a:p>
        </p:txBody>
      </p:sp>
      <p:graphicFrame>
        <p:nvGraphicFramePr>
          <p:cNvPr id="70659" name="Object 3"/>
          <p:cNvGraphicFramePr>
            <a:graphicFrameLocks noChangeAspect="1"/>
          </p:cNvGraphicFramePr>
          <p:nvPr/>
        </p:nvGraphicFramePr>
        <p:xfrm>
          <a:off x="5349875" y="2006600"/>
          <a:ext cx="1101725" cy="461963"/>
        </p:xfrm>
        <a:graphic>
          <a:graphicData uri="http://schemas.openxmlformats.org/presentationml/2006/ole">
            <p:oleObj spid="_x0000_s1038339" name="Equation" r:id="rId6" imgW="16533333" imgH="6933333" progId="Equation.3">
              <p:embed/>
            </p:oleObj>
          </a:graphicData>
        </a:graphic>
      </p:graphicFrame>
      <p:sp>
        <p:nvSpPr>
          <p:cNvPr id="70667" name="TextBox 8"/>
          <p:cNvSpPr txBox="1">
            <a:spLocks noChangeArrowheads="1"/>
          </p:cNvSpPr>
          <p:nvPr/>
        </p:nvSpPr>
        <p:spPr bwMode="auto">
          <a:xfrm>
            <a:off x="4186238" y="1552575"/>
            <a:ext cx="1582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Fourier basis: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268788" y="2732088"/>
            <a:ext cx="3914775" cy="1017587"/>
            <a:chOff x="4268222" y="2731745"/>
            <a:chExt cx="3915063" cy="1017344"/>
          </a:xfrm>
        </p:grpSpPr>
        <p:sp>
          <p:nvSpPr>
            <p:cNvPr id="70671" name="TextBox 9"/>
            <p:cNvSpPr txBox="1">
              <a:spLocks noChangeArrowheads="1"/>
            </p:cNvSpPr>
            <p:nvPr/>
          </p:nvSpPr>
          <p:spPr bwMode="auto">
            <a:xfrm>
              <a:off x="4268222" y="2731745"/>
              <a:ext cx="17371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Gabor wavelet:</a:t>
              </a:r>
            </a:p>
          </p:txBody>
        </p:sp>
        <p:graphicFrame>
          <p:nvGraphicFramePr>
            <p:cNvPr id="70662" name="Object 6"/>
            <p:cNvGraphicFramePr>
              <a:graphicFrameLocks noChangeAspect="1"/>
            </p:cNvGraphicFramePr>
            <p:nvPr/>
          </p:nvGraphicFramePr>
          <p:xfrm>
            <a:off x="5280093" y="3010542"/>
            <a:ext cx="2903192" cy="738547"/>
          </p:xfrm>
          <a:graphic>
            <a:graphicData uri="http://schemas.openxmlformats.org/presentationml/2006/ole">
              <p:oleObj spid="_x0000_s1038340" name="Equation" r:id="rId7" imgW="18844444" imgH="4800000" progId="Equation.3">
                <p:embed/>
              </p:oleObj>
            </a:graphicData>
          </a:graphic>
        </p:graphicFrame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232275" y="4052888"/>
            <a:ext cx="4697413" cy="1863725"/>
            <a:chOff x="4232469" y="4052298"/>
            <a:chExt cx="4696831" cy="1864315"/>
          </a:xfrm>
        </p:grpSpPr>
        <p:graphicFrame>
          <p:nvGraphicFramePr>
            <p:cNvPr id="70660" name="Object 4"/>
            <p:cNvGraphicFramePr>
              <a:graphicFrameLocks noChangeAspect="1"/>
            </p:cNvGraphicFramePr>
            <p:nvPr/>
          </p:nvGraphicFramePr>
          <p:xfrm>
            <a:off x="5115843" y="4382964"/>
            <a:ext cx="3152775" cy="644525"/>
          </p:xfrm>
          <a:graphic>
            <a:graphicData uri="http://schemas.openxmlformats.org/presentationml/2006/ole">
              <p:oleObj spid="_x0000_s1038341" name="Equation" r:id="rId8" imgW="17396825" imgH="3555556" progId="Equation.3">
                <p:embed/>
              </p:oleObj>
            </a:graphicData>
          </a:graphic>
        </p:graphicFrame>
        <p:graphicFrame>
          <p:nvGraphicFramePr>
            <p:cNvPr id="70661" name="Object 5"/>
            <p:cNvGraphicFramePr>
              <a:graphicFrameLocks noChangeAspect="1"/>
            </p:cNvGraphicFramePr>
            <p:nvPr/>
          </p:nvGraphicFramePr>
          <p:xfrm>
            <a:off x="5089525" y="5272088"/>
            <a:ext cx="3084513" cy="644525"/>
          </p:xfrm>
          <a:graphic>
            <a:graphicData uri="http://schemas.openxmlformats.org/presentationml/2006/ole">
              <p:oleObj spid="_x0000_s1038342" name="Equation" r:id="rId9" imgW="17015873" imgH="3555556" progId="Equation.3">
                <p:embed/>
              </p:oleObj>
            </a:graphicData>
          </a:graphic>
        </p:graphicFrame>
        <p:sp>
          <p:nvSpPr>
            <p:cNvPr id="70670" name="TextBox 14"/>
            <p:cNvSpPr txBox="1">
              <a:spLocks noChangeArrowheads="1"/>
            </p:cNvSpPr>
            <p:nvPr/>
          </p:nvSpPr>
          <p:spPr bwMode="auto">
            <a:xfrm>
              <a:off x="4232469" y="4052298"/>
              <a:ext cx="46968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We can look at the real and imaginary parts: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4225"/>
          </a:xfrm>
        </p:spPr>
        <p:txBody>
          <a:bodyPr/>
          <a:lstStyle/>
          <a:p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Gabor wavelets</a:t>
            </a:r>
          </a:p>
        </p:txBody>
      </p:sp>
      <p:graphicFrame>
        <p:nvGraphicFramePr>
          <p:cNvPr id="71682" name="Object 2"/>
          <p:cNvGraphicFramePr>
            <a:graphicFrameLocks noChangeAspect="1"/>
          </p:cNvGraphicFramePr>
          <p:nvPr/>
        </p:nvGraphicFramePr>
        <p:xfrm>
          <a:off x="0" y="831850"/>
          <a:ext cx="3152775" cy="644525"/>
        </p:xfrm>
        <a:graphic>
          <a:graphicData uri="http://schemas.openxmlformats.org/presentationml/2006/ole">
            <p:oleObj spid="_x0000_s1039362" name="Equation" r:id="rId3" imgW="17396825" imgH="3555556" progId="Equation.3">
              <p:embed/>
            </p:oleObj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25478" t="20746" r="30473" b="11276"/>
          <a:stretch>
            <a:fillRect/>
          </a:stretch>
        </p:blipFill>
        <p:spPr bwMode="auto">
          <a:xfrm>
            <a:off x="760413" y="1598613"/>
            <a:ext cx="204787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6" name="TextBox 9"/>
          <p:cNvSpPr txBox="1">
            <a:spLocks noChangeArrowheads="1"/>
          </p:cNvSpPr>
          <p:nvPr/>
        </p:nvSpPr>
        <p:spPr bwMode="auto">
          <a:xfrm>
            <a:off x="846138" y="1763713"/>
            <a:ext cx="661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u</a:t>
            </a:r>
            <a:r>
              <a:rPr lang="en-US" sz="1800" baseline="-25000" smtClean="0">
                <a:solidFill>
                  <a:prstClr val="black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0</a:t>
            </a:r>
            <a:r>
              <a:rPr lang="en-US" sz="1800" smtClean="0">
                <a:solidFill>
                  <a:prstClr val="black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=0</a:t>
            </a:r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/>
        </p:nvGraphicFramePr>
        <p:xfrm>
          <a:off x="11113" y="4002088"/>
          <a:ext cx="3084512" cy="644525"/>
        </p:xfrm>
        <a:graphic>
          <a:graphicData uri="http://schemas.openxmlformats.org/presentationml/2006/ole">
            <p:oleObj spid="_x0000_s1039363" name="Equation" r:id="rId5" imgW="17015873" imgH="3555556" progId="Equation.3">
              <p:embed/>
            </p:oleObj>
          </a:graphicData>
        </a:graphic>
      </p:graphicFrame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363913" y="1584325"/>
            <a:ext cx="2330450" cy="2370138"/>
            <a:chOff x="3363226" y="1583671"/>
            <a:chExt cx="2330502" cy="2371047"/>
          </a:xfrm>
        </p:grpSpPr>
        <p:pic>
          <p:nvPicPr>
            <p:cNvPr id="71694" name="Picture 7"/>
            <p:cNvPicPr>
              <a:picLocks noChangeAspect="1"/>
            </p:cNvPicPr>
            <p:nvPr/>
          </p:nvPicPr>
          <p:blipFill>
            <a:blip r:embed="rId6"/>
            <a:srcRect l="26112" t="19731" r="29495" b="20050"/>
            <a:stretch>
              <a:fillRect/>
            </a:stretch>
          </p:blipFill>
          <p:spPr bwMode="auto">
            <a:xfrm>
              <a:off x="3363226" y="1583671"/>
              <a:ext cx="2330502" cy="2371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695" name="TextBox 12"/>
            <p:cNvSpPr txBox="1">
              <a:spLocks noChangeArrowheads="1"/>
            </p:cNvSpPr>
            <p:nvPr/>
          </p:nvSpPr>
          <p:spPr bwMode="auto">
            <a:xfrm>
              <a:off x="3429383" y="1767431"/>
              <a:ext cx="89264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U</a:t>
              </a:r>
              <a:r>
                <a:rPr lang="en-US" sz="1800" baseline="-250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0</a:t>
              </a:r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=0.1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6342063" y="1592263"/>
            <a:ext cx="2276475" cy="2366962"/>
            <a:chOff x="6342297" y="1591510"/>
            <a:chExt cx="2276772" cy="2367667"/>
          </a:xfrm>
        </p:grpSpPr>
        <p:pic>
          <p:nvPicPr>
            <p:cNvPr id="71692" name="Picture 8"/>
            <p:cNvPicPr>
              <a:picLocks noChangeAspect="1"/>
            </p:cNvPicPr>
            <p:nvPr/>
          </p:nvPicPr>
          <p:blipFill>
            <a:blip r:embed="rId7"/>
            <a:srcRect l="24957" t="20695" r="36353" b="25656"/>
            <a:stretch>
              <a:fillRect/>
            </a:stretch>
          </p:blipFill>
          <p:spPr bwMode="auto">
            <a:xfrm>
              <a:off x="6342297" y="1591510"/>
              <a:ext cx="2276772" cy="2367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693" name="TextBox 13"/>
            <p:cNvSpPr txBox="1">
              <a:spLocks noChangeArrowheads="1"/>
            </p:cNvSpPr>
            <p:nvPr/>
          </p:nvSpPr>
          <p:spPr bwMode="auto">
            <a:xfrm>
              <a:off x="6411906" y="1731672"/>
              <a:ext cx="89264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U</a:t>
              </a:r>
              <a:r>
                <a:rPr lang="en-US" sz="1800" baseline="-250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0</a:t>
              </a:r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=0.2</a:t>
              </a: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332163" y="4278313"/>
            <a:ext cx="5165725" cy="2273300"/>
            <a:chOff x="3331862" y="4277588"/>
            <a:chExt cx="5166345" cy="2274654"/>
          </a:xfrm>
        </p:grpSpPr>
        <p:pic>
          <p:nvPicPr>
            <p:cNvPr id="71690" name="Picture 10"/>
            <p:cNvPicPr>
              <a:picLocks noChangeAspect="1"/>
            </p:cNvPicPr>
            <p:nvPr/>
          </p:nvPicPr>
          <p:blipFill>
            <a:blip r:embed="rId8"/>
            <a:srcRect l="27162" t="28928" r="37013" b="26979"/>
            <a:stretch>
              <a:fillRect/>
            </a:stretch>
          </p:blipFill>
          <p:spPr bwMode="auto">
            <a:xfrm>
              <a:off x="3331862" y="4335495"/>
              <a:ext cx="2401391" cy="2216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91" name="Picture 14"/>
            <p:cNvPicPr>
              <a:picLocks noChangeAspect="1"/>
            </p:cNvPicPr>
            <p:nvPr/>
          </p:nvPicPr>
          <p:blipFill>
            <a:blip r:embed="rId9"/>
            <a:srcRect l="27603" t="25693" r="37564" b="23894"/>
            <a:stretch>
              <a:fillRect/>
            </a:stretch>
          </p:blipFill>
          <p:spPr bwMode="auto">
            <a:xfrm>
              <a:off x="6444212" y="4277588"/>
              <a:ext cx="2053995" cy="2229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image.pn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8382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194" name="Picture 2" descr="image.pn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8382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195" name="Picture 3" descr="image.pn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8382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196" name="Picture 4" descr="image.png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3600" y="32766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197" name="Picture 5" descr="image.png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95600" y="32766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198" name="Picture 6" descr="image.png"/>
          <p:cNvPicPr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57600" y="32766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199" name="Picture 7" descr="image.png"/>
          <p:cNvPicPr>
            <a:picLocks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57400" y="16002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200" name="Picture 8" descr="image.png"/>
          <p:cNvPicPr>
            <a:picLocks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19400" y="16002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201" name="Picture 9" descr="image.png"/>
          <p:cNvPicPr>
            <a:picLocks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81400" y="16002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202" name="Picture 10" descr="image.png"/>
          <p:cNvPicPr>
            <a:picLocks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33600" y="40386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203" name="Picture 11" descr="image.png"/>
          <p:cNvPicPr>
            <a:picLocks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95600" y="40386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204" name="Picture 12" descr="image.png"/>
          <p:cNvPicPr>
            <a:picLocks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657600" y="40386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8205" name="Rectangle 13"/>
          <p:cNvSpPr>
            <a:spLocks/>
          </p:cNvSpPr>
          <p:nvPr/>
        </p:nvSpPr>
        <p:spPr bwMode="auto">
          <a:xfrm>
            <a:off x="4419600" y="990600"/>
            <a:ext cx="4127500" cy="5257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 hangingPunct="0">
              <a:buClr>
                <a:srgbClr val="000000"/>
              </a:buClr>
              <a:buFont typeface="Times" pitchFamily="-108" charset="0"/>
              <a:buNone/>
            </a:pPr>
            <a:r>
              <a:rPr lang="en-US">
                <a:latin typeface="Times" pitchFamily="-108" charset="0"/>
                <a:ea typeface="Times" pitchFamily="-108" charset="0"/>
                <a:cs typeface="Times" pitchFamily="-108" charset="0"/>
                <a:sym typeface="Times" pitchFamily="-108" charset="0"/>
              </a:rPr>
              <a:t>Gabor filters at different</a:t>
            </a:r>
          </a:p>
          <a:p>
            <a:pPr marL="39688" hangingPunct="0">
              <a:buClr>
                <a:srgbClr val="000000"/>
              </a:buClr>
              <a:buFont typeface="Times" pitchFamily="-108" charset="0"/>
              <a:buNone/>
            </a:pPr>
            <a:r>
              <a:rPr lang="en-US">
                <a:latin typeface="Times" pitchFamily="-108" charset="0"/>
                <a:ea typeface="Times" pitchFamily="-108" charset="0"/>
                <a:cs typeface="Times" pitchFamily="-108" charset="0"/>
                <a:sym typeface="Times" pitchFamily="-108" charset="0"/>
              </a:rPr>
              <a:t>scales and spatial frequencies</a:t>
            </a:r>
          </a:p>
          <a:p>
            <a:pPr marL="39688" hangingPunct="0">
              <a:buClr>
                <a:srgbClr val="000000"/>
              </a:buClr>
              <a:buFont typeface="Times" pitchFamily="-108" charset="0"/>
              <a:buNone/>
            </a:pPr>
            <a:endParaRPr lang="en-US">
              <a:latin typeface="Times" pitchFamily="-108" charset="0"/>
              <a:ea typeface="Times" pitchFamily="-108" charset="0"/>
              <a:cs typeface="Times" pitchFamily="-108" charset="0"/>
              <a:sym typeface="Times" pitchFamily="-108" charset="0"/>
            </a:endParaRPr>
          </a:p>
          <a:p>
            <a:pPr marL="39688" hangingPunct="0">
              <a:buClr>
                <a:srgbClr val="000000"/>
              </a:buClr>
              <a:buFont typeface="Times" pitchFamily="-108" charset="0"/>
              <a:buNone/>
            </a:pPr>
            <a:endParaRPr lang="en-US">
              <a:latin typeface="Times" pitchFamily="-108" charset="0"/>
              <a:ea typeface="Times" pitchFamily="-108" charset="0"/>
              <a:cs typeface="Times" pitchFamily="-108" charset="0"/>
              <a:sym typeface="Times" pitchFamily="-108" charset="0"/>
            </a:endParaRPr>
          </a:p>
          <a:p>
            <a:pPr marL="39688" hangingPunct="0">
              <a:buClr>
                <a:srgbClr val="000000"/>
              </a:buClr>
              <a:buFont typeface="Times" pitchFamily="-108" charset="0"/>
              <a:buNone/>
            </a:pPr>
            <a:endParaRPr lang="en-US">
              <a:latin typeface="Times" pitchFamily="-108" charset="0"/>
              <a:ea typeface="Times" pitchFamily="-108" charset="0"/>
              <a:cs typeface="Times" pitchFamily="-108" charset="0"/>
              <a:sym typeface="Times" pitchFamily="-108" charset="0"/>
            </a:endParaRPr>
          </a:p>
          <a:p>
            <a:pPr marL="39688" hangingPunct="0">
              <a:buClr>
                <a:srgbClr val="000000"/>
              </a:buClr>
              <a:buFont typeface="Times" pitchFamily="-108" charset="0"/>
              <a:buNone/>
            </a:pPr>
            <a:endParaRPr lang="en-US">
              <a:latin typeface="Times" pitchFamily="-108" charset="0"/>
              <a:ea typeface="Times" pitchFamily="-108" charset="0"/>
              <a:cs typeface="Times" pitchFamily="-108" charset="0"/>
              <a:sym typeface="Times" pitchFamily="-108" charset="0"/>
            </a:endParaRPr>
          </a:p>
          <a:p>
            <a:pPr marL="39688" hangingPunct="0">
              <a:buClr>
                <a:srgbClr val="000000"/>
              </a:buClr>
              <a:buFont typeface="Times" pitchFamily="-108" charset="0"/>
              <a:buNone/>
            </a:pPr>
            <a:r>
              <a:rPr lang="en-US" u="sng">
                <a:latin typeface="Times" pitchFamily="-108" charset="0"/>
                <a:ea typeface="Times" pitchFamily="-108" charset="0"/>
                <a:cs typeface="Times" pitchFamily="-108" charset="0"/>
                <a:sym typeface="Times" pitchFamily="-108" charset="0"/>
              </a:rPr>
              <a:t>Top row</a:t>
            </a:r>
            <a:r>
              <a:rPr lang="en-US">
                <a:latin typeface="Times" pitchFamily="-108" charset="0"/>
                <a:ea typeface="Times" pitchFamily="-108" charset="0"/>
                <a:cs typeface="Times" pitchFamily="-108" charset="0"/>
                <a:sym typeface="Times" pitchFamily="-108" charset="0"/>
              </a:rPr>
              <a:t> shows anti-symmetric </a:t>
            </a:r>
          </a:p>
          <a:p>
            <a:pPr marL="39688" hangingPunct="0">
              <a:buClr>
                <a:srgbClr val="000000"/>
              </a:buClr>
              <a:buFont typeface="Times" pitchFamily="-108" charset="0"/>
              <a:buNone/>
            </a:pPr>
            <a:r>
              <a:rPr lang="en-US">
                <a:latin typeface="Times" pitchFamily="-108" charset="0"/>
                <a:ea typeface="Times" pitchFamily="-108" charset="0"/>
                <a:cs typeface="Times" pitchFamily="-108" charset="0"/>
                <a:sym typeface="Times" pitchFamily="-108" charset="0"/>
              </a:rPr>
              <a:t>(or odd) filters;  these are good for detecting odd-phase structures like edges.  </a:t>
            </a:r>
          </a:p>
          <a:p>
            <a:pPr marL="39688" hangingPunct="0">
              <a:buClr>
                <a:srgbClr val="000000"/>
              </a:buClr>
              <a:buFont typeface="Times" pitchFamily="-108" charset="0"/>
              <a:buNone/>
            </a:pPr>
            <a:r>
              <a:rPr lang="en-US" u="sng">
                <a:latin typeface="Times" pitchFamily="-108" charset="0"/>
                <a:ea typeface="Times" pitchFamily="-108" charset="0"/>
                <a:cs typeface="Times" pitchFamily="-108" charset="0"/>
                <a:sym typeface="Times" pitchFamily="-108" charset="0"/>
              </a:rPr>
              <a:t>Bottom row</a:t>
            </a:r>
            <a:r>
              <a:rPr lang="en-US">
                <a:latin typeface="Times" pitchFamily="-108" charset="0"/>
                <a:ea typeface="Times" pitchFamily="-108" charset="0"/>
                <a:cs typeface="Times" pitchFamily="-108" charset="0"/>
                <a:sym typeface="Times" pitchFamily="-108" charset="0"/>
              </a:rPr>
              <a:t> shows the</a:t>
            </a:r>
          </a:p>
          <a:p>
            <a:pPr marL="39688" hangingPunct="0">
              <a:buClr>
                <a:srgbClr val="000000"/>
              </a:buClr>
              <a:buFont typeface="Times" pitchFamily="-108" charset="0"/>
              <a:buNone/>
            </a:pPr>
            <a:r>
              <a:rPr lang="en-US">
                <a:latin typeface="Times" pitchFamily="-108" charset="0"/>
                <a:ea typeface="Times" pitchFamily="-108" charset="0"/>
                <a:cs typeface="Times" pitchFamily="-108" charset="0"/>
                <a:sym typeface="Times" pitchFamily="-108" charset="0"/>
              </a:rPr>
              <a:t>symmetric (or even) filters, good for detecting line phase contours.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Fourier transform of a Gabor wavelet</a:t>
            </a:r>
            <a:endParaRPr lang="en-US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3135086" y="2353277"/>
          <a:ext cx="3152775" cy="644525"/>
        </p:xfrm>
        <a:graphic>
          <a:graphicData uri="http://schemas.openxmlformats.org/presentationml/2006/ole">
            <p:oleObj spid="_x0000_s1042434" name="Equation" r:id="rId3" imgW="17396825" imgH="3555556" progId="Equation.3">
              <p:embed/>
            </p:oleObj>
          </a:graphicData>
        </a:graphic>
      </p:graphicFrame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485771" y="1518175"/>
            <a:ext cx="2330450" cy="2370138"/>
            <a:chOff x="3363226" y="1583671"/>
            <a:chExt cx="2330502" cy="237104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26112" t="19731" r="29495" b="20050"/>
            <a:stretch>
              <a:fillRect/>
            </a:stretch>
          </p:blipFill>
          <p:spPr bwMode="auto">
            <a:xfrm>
              <a:off x="3363226" y="1583671"/>
              <a:ext cx="2330502" cy="2371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12"/>
            <p:cNvSpPr txBox="1">
              <a:spLocks noChangeArrowheads="1"/>
            </p:cNvSpPr>
            <p:nvPr/>
          </p:nvSpPr>
          <p:spPr bwMode="auto">
            <a:xfrm>
              <a:off x="3429383" y="1767431"/>
              <a:ext cx="89264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U</a:t>
              </a:r>
              <a:r>
                <a:rPr lang="en-US" sz="1800" baseline="-250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0</a:t>
              </a:r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=0.1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l="25478" t="20746" r="30473" b="11276"/>
          <a:stretch>
            <a:fillRect/>
          </a:stretch>
        </p:blipFill>
        <p:spPr bwMode="auto">
          <a:xfrm>
            <a:off x="304249" y="1373706"/>
            <a:ext cx="204787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7474489" y="4114985"/>
            <a:ext cx="55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w</a:t>
            </a:r>
            <a:r>
              <a:rPr lang="en-US" i="1" baseline="-25000" dirty="0" err="1" smtClean="0"/>
              <a:t>y</a:t>
            </a:r>
            <a:endParaRPr lang="en-US" i="1" baseline="-25000" dirty="0"/>
          </a:p>
        </p:txBody>
      </p:sp>
      <p:grpSp>
        <p:nvGrpSpPr>
          <p:cNvPr id="4" name="Group 27"/>
          <p:cNvGrpSpPr/>
          <p:nvPr/>
        </p:nvGrpSpPr>
        <p:grpSpPr>
          <a:xfrm>
            <a:off x="171967" y="3949355"/>
            <a:ext cx="2489016" cy="2282677"/>
            <a:chOff x="171967" y="3949355"/>
            <a:chExt cx="2489016" cy="2282677"/>
          </a:xfrm>
        </p:grpSpPr>
        <p:sp>
          <p:nvSpPr>
            <p:cNvPr id="21" name="Rectangle 20"/>
            <p:cNvSpPr/>
            <p:nvPr/>
          </p:nvSpPr>
          <p:spPr>
            <a:xfrm>
              <a:off x="370389" y="4445214"/>
              <a:ext cx="1785809" cy="1785809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03285" y="5133164"/>
              <a:ext cx="5576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w</a:t>
              </a:r>
              <a:r>
                <a:rPr lang="en-US" i="1" baseline="-25000" dirty="0" err="1" smtClean="0"/>
                <a:t>x</a:t>
              </a:r>
              <a:endParaRPr lang="en-US" i="1" baseline="-25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76797" y="3949355"/>
              <a:ext cx="5576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w</a:t>
              </a:r>
              <a:r>
                <a:rPr lang="en-US" i="1" baseline="-25000" dirty="0" err="1" smtClean="0"/>
                <a:t>y</a:t>
              </a:r>
              <a:endParaRPr lang="en-US" i="1" baseline="-25000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926528" y="4895540"/>
              <a:ext cx="687841" cy="687841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71000">
                  <a:srgbClr val="0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244597" y="5205928"/>
              <a:ext cx="205062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71967" y="5239003"/>
              <a:ext cx="2341393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28"/>
          <p:cNvGrpSpPr/>
          <p:nvPr/>
        </p:nvGrpSpPr>
        <p:grpSpPr>
          <a:xfrm>
            <a:off x="6369659" y="4347042"/>
            <a:ext cx="2489016" cy="2050620"/>
            <a:chOff x="6369659" y="4347042"/>
            <a:chExt cx="2489016" cy="2050620"/>
          </a:xfrm>
        </p:grpSpPr>
        <p:sp>
          <p:nvSpPr>
            <p:cNvPr id="22" name="Rectangle 21"/>
            <p:cNvSpPr/>
            <p:nvPr/>
          </p:nvSpPr>
          <p:spPr>
            <a:xfrm>
              <a:off x="6568081" y="4610844"/>
              <a:ext cx="1785809" cy="1785809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00977" y="5298794"/>
              <a:ext cx="5576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w</a:t>
              </a:r>
              <a:r>
                <a:rPr lang="en-US" i="1" baseline="-25000" dirty="0" err="1" smtClean="0"/>
                <a:t>x</a:t>
              </a:r>
              <a:endParaRPr lang="en-US" i="1" baseline="-25000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7573427" y="5073885"/>
              <a:ext cx="687841" cy="687841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71000">
                  <a:srgbClr val="0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654341" y="5067527"/>
              <a:ext cx="687841" cy="687841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71000">
                  <a:srgbClr val="0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5400000" flipH="1" flipV="1">
              <a:off x="6442289" y="5371558"/>
              <a:ext cx="205062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6369659" y="5404633"/>
              <a:ext cx="2341393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687686" y="5656514"/>
              <a:ext cx="6203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bg1"/>
                  </a:solidFill>
                </a:rPr>
                <a:t>-u</a:t>
              </a:r>
              <a:r>
                <a:rPr lang="en-US" i="1" baseline="-25000" dirty="0" smtClean="0">
                  <a:solidFill>
                    <a:schemeClr val="bg1"/>
                  </a:solidFill>
                </a:rPr>
                <a:t>0</a:t>
              </a:r>
              <a:endParaRPr lang="en-US" i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20550" y="5716305"/>
              <a:ext cx="7255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bg1"/>
                  </a:solidFill>
                </a:rPr>
                <a:t>+u</a:t>
              </a:r>
              <a:r>
                <a:rPr lang="en-US" i="1" baseline="-25000" dirty="0" smtClean="0">
                  <a:solidFill>
                    <a:schemeClr val="bg1"/>
                  </a:solidFill>
                </a:rPr>
                <a:t>0</a:t>
              </a:r>
              <a:endParaRPr lang="en-US" i="1" baseline="-25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Low-pass filtering </a:t>
            </a:r>
          </a:p>
          <a:p>
            <a:r>
              <a:rPr lang="en-US" dirty="0" smtClean="0"/>
              <a:t>Band-pass filtering and oriented filters</a:t>
            </a:r>
          </a:p>
          <a:p>
            <a:r>
              <a:rPr lang="en-US" dirty="0" smtClean="0"/>
              <a:t>Motion and phase</a:t>
            </a:r>
          </a:p>
          <a:p>
            <a:r>
              <a:rPr lang="en-US" dirty="0" smtClean="0"/>
              <a:t>Pyramids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/>
          </p:cNvPicPr>
          <p:nvPr/>
        </p:nvPicPr>
        <p:blipFill>
          <a:blip r:embed="rId2"/>
          <a:srcRect l="12216" t="25462" r="9354" b="29208"/>
          <a:stretch>
            <a:fillRect/>
          </a:stretch>
        </p:blipFill>
        <p:spPr bwMode="auto">
          <a:xfrm>
            <a:off x="0" y="688975"/>
            <a:ext cx="9132888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7"/>
          <p:cNvPicPr>
            <a:picLocks noChangeAspect="1"/>
          </p:cNvPicPr>
          <p:nvPr/>
        </p:nvPicPr>
        <p:blipFill>
          <a:blip r:embed="rId3"/>
          <a:srcRect l="26112" t="19731" r="29495" b="20050"/>
          <a:stretch>
            <a:fillRect/>
          </a:stretch>
        </p:blipFill>
        <p:spPr bwMode="auto">
          <a:xfrm>
            <a:off x="3017838" y="215900"/>
            <a:ext cx="91757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10"/>
          <p:cNvPicPr>
            <a:picLocks noChangeAspect="1"/>
          </p:cNvPicPr>
          <p:nvPr/>
        </p:nvPicPr>
        <p:blipFill>
          <a:blip r:embed="rId4"/>
          <a:srcRect l="27162" t="28928" r="37013" b="26979"/>
          <a:stretch>
            <a:fillRect/>
          </a:stretch>
        </p:blipFill>
        <p:spPr bwMode="auto">
          <a:xfrm>
            <a:off x="6184900" y="236538"/>
            <a:ext cx="947738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3578225"/>
            <a:ext cx="9110663" cy="2957513"/>
            <a:chOff x="0" y="3578983"/>
            <a:chExt cx="9110868" cy="2956251"/>
          </a:xfrm>
        </p:grpSpPr>
        <p:pic>
          <p:nvPicPr>
            <p:cNvPr id="72710" name="Picture 1"/>
            <p:cNvPicPr>
              <a:picLocks noChangeAspect="1"/>
            </p:cNvPicPr>
            <p:nvPr/>
          </p:nvPicPr>
          <p:blipFill>
            <a:blip r:embed="rId5"/>
            <a:srcRect l="12791" t="21617" r="9052" b="24994"/>
            <a:stretch>
              <a:fillRect/>
            </a:stretch>
          </p:blipFill>
          <p:spPr bwMode="auto">
            <a:xfrm>
              <a:off x="0" y="3995157"/>
              <a:ext cx="9110868" cy="2540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1" name="Picture 8"/>
            <p:cNvPicPr>
              <a:picLocks noChangeAspect="1"/>
            </p:cNvPicPr>
            <p:nvPr/>
          </p:nvPicPr>
          <p:blipFill>
            <a:blip r:embed="rId6"/>
            <a:srcRect l="24957" t="20695" r="36353" b="25656"/>
            <a:stretch>
              <a:fillRect/>
            </a:stretch>
          </p:blipFill>
          <p:spPr bwMode="auto">
            <a:xfrm>
              <a:off x="2927753" y="3578983"/>
              <a:ext cx="897099" cy="932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2" name="Picture 14"/>
            <p:cNvPicPr>
              <a:picLocks noChangeAspect="1"/>
            </p:cNvPicPr>
            <p:nvPr/>
          </p:nvPicPr>
          <p:blipFill>
            <a:blip r:embed="rId7"/>
            <a:srcRect l="27603" t="25693" r="37564" b="23894"/>
            <a:stretch>
              <a:fillRect/>
            </a:stretch>
          </p:blipFill>
          <p:spPr bwMode="auto">
            <a:xfrm>
              <a:off x="6229713" y="3599826"/>
              <a:ext cx="809329" cy="878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/>
          <p:nvPr/>
        </p:nvGrpSpPr>
        <p:grpSpPr>
          <a:xfrm>
            <a:off x="381000" y="2057400"/>
            <a:ext cx="8442444" cy="4691062"/>
            <a:chOff x="0" y="585788"/>
            <a:chExt cx="9128125" cy="5072062"/>
          </a:xfrm>
        </p:grpSpPr>
        <p:pic>
          <p:nvPicPr>
            <p:cNvPr id="73730" name="Picture 3"/>
            <p:cNvPicPr>
              <a:picLocks noChangeAspect="1"/>
            </p:cNvPicPr>
            <p:nvPr/>
          </p:nvPicPr>
          <p:blipFill>
            <a:blip r:embed="rId2"/>
            <a:srcRect l="21313" t="7668" r="17690" b="10857"/>
            <a:stretch>
              <a:fillRect/>
            </a:stretch>
          </p:blipFill>
          <p:spPr bwMode="auto">
            <a:xfrm>
              <a:off x="0" y="2187575"/>
              <a:ext cx="1825625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rcRect l="21176" t="8452" r="20197" b="11089"/>
            <a:stretch>
              <a:fillRect/>
            </a:stretch>
          </p:blipFill>
          <p:spPr bwMode="auto">
            <a:xfrm>
              <a:off x="7372350" y="2168525"/>
              <a:ext cx="1755775" cy="1806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rcRect l="21320" t="7539" r="17780" b="11266"/>
            <a:stretch>
              <a:fillRect/>
            </a:stretch>
          </p:blipFill>
          <p:spPr bwMode="auto">
            <a:xfrm>
              <a:off x="5113338" y="601663"/>
              <a:ext cx="1822450" cy="182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rcRect l="21463" t="7732" r="17361" b="11443"/>
            <a:stretch>
              <a:fillRect/>
            </a:stretch>
          </p:blipFill>
          <p:spPr bwMode="auto">
            <a:xfrm>
              <a:off x="5113338" y="3817938"/>
              <a:ext cx="1830387" cy="181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34" name="Picture 7"/>
            <p:cNvPicPr>
              <a:picLocks noChangeAspect="1"/>
            </p:cNvPicPr>
            <p:nvPr/>
          </p:nvPicPr>
          <p:blipFill>
            <a:blip r:embed="rId6"/>
            <a:srcRect l="26112" t="19731" r="29495" b="20050"/>
            <a:stretch>
              <a:fillRect/>
            </a:stretch>
          </p:blipFill>
          <p:spPr bwMode="auto">
            <a:xfrm>
              <a:off x="1525588" y="785813"/>
              <a:ext cx="917575" cy="933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35" name="Picture 10"/>
            <p:cNvPicPr>
              <a:picLocks noChangeAspect="1"/>
            </p:cNvPicPr>
            <p:nvPr/>
          </p:nvPicPr>
          <p:blipFill>
            <a:blip r:embed="rId7"/>
            <a:srcRect l="27162" t="28928" r="37013" b="26979"/>
            <a:stretch>
              <a:fillRect/>
            </a:stretch>
          </p:blipFill>
          <p:spPr bwMode="auto">
            <a:xfrm>
              <a:off x="1393825" y="4243388"/>
              <a:ext cx="946150" cy="87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Arrow Connector 12"/>
            <p:cNvCxnSpPr/>
            <p:nvPr/>
          </p:nvCxnSpPr>
          <p:spPr>
            <a:xfrm flipV="1">
              <a:off x="1912938" y="1847850"/>
              <a:ext cx="676275" cy="5524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917700" y="3567113"/>
              <a:ext cx="671513" cy="5064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6184900" y="2416175"/>
              <a:ext cx="1238250" cy="1414463"/>
              <a:chOff x="6209741" y="2415906"/>
              <a:chExt cx="1237415" cy="1414435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6771337" y="2893735"/>
                <a:ext cx="412472" cy="42067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457200">
                  <a:defRPr/>
                </a:pPr>
                <a:endParaRPr lang="en-US">
                  <a:solidFill>
                    <a:srgbClr val="FF0000"/>
                  </a:solidFill>
                  <a:ea typeface="ＭＳ Ｐゴシック" pitchFamily="-84" charset="-128"/>
                  <a:cs typeface="ＭＳ Ｐゴシック" pitchFamily="-84" charset="-128"/>
                </a:endParaRPr>
              </a:p>
              <a:p>
                <a:pPr algn="ctr" defTabSz="457200">
                  <a:defRPr/>
                </a:pPr>
                <a:r>
                  <a:rPr lang="en-US">
                    <a:solidFill>
                      <a:srgbClr val="FF0000"/>
                    </a:solidFill>
                    <a:ea typeface="ＭＳ Ｐゴシック" pitchFamily="-84" charset="-128"/>
                    <a:cs typeface="ＭＳ Ｐゴシック" pitchFamily="-84" charset="-128"/>
                  </a:rPr>
                  <a:t>+</a:t>
                </a: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V="1">
                <a:off x="6222432" y="3277902"/>
                <a:ext cx="675819" cy="55243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6209741" y="2415906"/>
                <a:ext cx="672646" cy="5079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V="1">
                <a:off x="7194914" y="3100105"/>
                <a:ext cx="252242" cy="47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27"/>
            <p:cNvGrpSpPr>
              <a:grpSpLocks/>
            </p:cNvGrpSpPr>
            <p:nvPr/>
          </p:nvGrpSpPr>
          <p:grpSpPr bwMode="auto">
            <a:xfrm>
              <a:off x="4321174" y="1303338"/>
              <a:ext cx="869321" cy="399328"/>
              <a:chOff x="4320808" y="1302948"/>
              <a:chExt cx="869218" cy="400447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 flipV="1">
                <a:off x="4320808" y="1538556"/>
                <a:ext cx="252383" cy="318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747" name="TextBox 22"/>
              <p:cNvSpPr txBox="1">
                <a:spLocks noChangeArrowheads="1"/>
              </p:cNvSpPr>
              <p:nvPr/>
            </p:nvSpPr>
            <p:spPr bwMode="auto">
              <a:xfrm>
                <a:off x="4478190" y="1302948"/>
                <a:ext cx="547078" cy="4004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457200"/>
                <a:r>
                  <a:rPr lang="en-US" sz="1800" dirty="0" smtClean="0">
                    <a:solidFill>
                      <a:prstClr val="black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rPr>
                  <a:t>(.)</a:t>
                </a:r>
                <a:r>
                  <a:rPr lang="en-US" sz="1800" baseline="30000" dirty="0" smtClean="0">
                    <a:solidFill>
                      <a:prstClr val="black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rPr>
                  <a:t>2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flipV="1">
                <a:off x="4937643" y="1533780"/>
                <a:ext cx="252383" cy="318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rcRect l="20889" t="7335" r="17384" b="10736"/>
            <a:stretch>
              <a:fillRect/>
            </a:stretch>
          </p:blipFill>
          <p:spPr bwMode="auto">
            <a:xfrm>
              <a:off x="2565400" y="585788"/>
              <a:ext cx="1846263" cy="183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Group 28"/>
            <p:cNvGrpSpPr>
              <a:grpSpLocks/>
            </p:cNvGrpSpPr>
            <p:nvPr/>
          </p:nvGrpSpPr>
          <p:grpSpPr bwMode="auto">
            <a:xfrm>
              <a:off x="4341815" y="4540249"/>
              <a:ext cx="848682" cy="399328"/>
              <a:chOff x="4341253" y="4539541"/>
              <a:chExt cx="848582" cy="400447"/>
            </a:xfrm>
          </p:grpSpPr>
          <p:cxnSp>
            <p:nvCxnSpPr>
              <p:cNvPr id="25" name="Straight Arrow Connector 24"/>
              <p:cNvCxnSpPr/>
              <p:nvPr/>
            </p:nvCxnSpPr>
            <p:spPr>
              <a:xfrm flipV="1">
                <a:off x="4341253" y="4775149"/>
                <a:ext cx="252382" cy="318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744" name="TextBox 25"/>
              <p:cNvSpPr txBox="1">
                <a:spLocks noChangeArrowheads="1"/>
              </p:cNvSpPr>
              <p:nvPr/>
            </p:nvSpPr>
            <p:spPr bwMode="auto">
              <a:xfrm>
                <a:off x="4498633" y="4539541"/>
                <a:ext cx="691202" cy="4004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457200"/>
                <a:r>
                  <a:rPr lang="en-US" sz="1800" dirty="0" smtClean="0">
                    <a:solidFill>
                      <a:prstClr val="black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rPr>
                  <a:t>(.)</a:t>
                </a:r>
                <a:r>
                  <a:rPr lang="en-US" sz="1800" baseline="30000" dirty="0" smtClean="0">
                    <a:solidFill>
                      <a:prstClr val="black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rPr>
                  <a:t>2</a:t>
                </a: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flipV="1">
                <a:off x="4880938" y="4784419"/>
                <a:ext cx="252382" cy="318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rcRect l="21033" t="7526" r="17516" b="10913"/>
            <a:stretch>
              <a:fillRect/>
            </a:stretch>
          </p:blipFill>
          <p:spPr bwMode="auto">
            <a:xfrm>
              <a:off x="2589213" y="3825875"/>
              <a:ext cx="1839912" cy="183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 err="1" smtClean="0"/>
              <a:t>Quadrature</a:t>
            </a:r>
            <a:r>
              <a:rPr lang="en-US" dirty="0" smtClean="0"/>
              <a:t> filter pairs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28600" y="846360"/>
            <a:ext cx="872686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quadrature</a:t>
            </a:r>
            <a:r>
              <a:rPr lang="en-US" dirty="0" smtClean="0"/>
              <a:t> filter is a complex filter whose real part is related to its</a:t>
            </a:r>
            <a:br>
              <a:rPr lang="en-US" dirty="0" smtClean="0"/>
            </a:br>
            <a:r>
              <a:rPr lang="en-US" dirty="0" smtClean="0"/>
              <a:t>imaginary part via a Hilbert transform along a particular axis through</a:t>
            </a:r>
            <a:br>
              <a:rPr lang="en-US" dirty="0" smtClean="0"/>
            </a:br>
            <a:r>
              <a:rPr lang="en-US" dirty="0" smtClean="0"/>
              <a:t>origin of the frequency domain.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/>
          </p:cNvPicPr>
          <p:nvPr/>
        </p:nvPicPr>
        <p:blipFill>
          <a:blip r:embed="rId2"/>
          <a:srcRect l="20502" t="6740" r="16879" b="9929"/>
          <a:stretch>
            <a:fillRect/>
          </a:stretch>
        </p:blipFill>
        <p:spPr bwMode="auto">
          <a:xfrm>
            <a:off x="461963" y="2119313"/>
            <a:ext cx="2379662" cy="2374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870200" y="1214438"/>
            <a:ext cx="5695950" cy="3694112"/>
            <a:chOff x="2869995" y="1214453"/>
            <a:chExt cx="5696699" cy="3694420"/>
          </a:xfrm>
        </p:grpSpPr>
        <p:pic>
          <p:nvPicPr>
            <p:cNvPr id="74757" name="Picture 2"/>
            <p:cNvPicPr>
              <a:picLocks noChangeAspect="1"/>
            </p:cNvPicPr>
            <p:nvPr/>
          </p:nvPicPr>
          <p:blipFill>
            <a:blip r:embed="rId3"/>
            <a:srcRect l="21176" t="8452" r="20197" b="11089"/>
            <a:stretch>
              <a:fillRect/>
            </a:stretch>
          </p:blipFill>
          <p:spPr bwMode="auto">
            <a:xfrm>
              <a:off x="6812118" y="2177077"/>
              <a:ext cx="1754576" cy="1805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58" name="Picture 7"/>
            <p:cNvPicPr>
              <a:picLocks noChangeAspect="1"/>
            </p:cNvPicPr>
            <p:nvPr/>
          </p:nvPicPr>
          <p:blipFill>
            <a:blip r:embed="rId4"/>
            <a:srcRect l="26112" t="19731" r="29495" b="20050"/>
            <a:stretch>
              <a:fillRect/>
            </a:stretch>
          </p:blipFill>
          <p:spPr bwMode="auto">
            <a:xfrm>
              <a:off x="3644310" y="1214453"/>
              <a:ext cx="918370" cy="934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59" name="Picture 4"/>
            <p:cNvPicPr>
              <a:picLocks noChangeAspect="1"/>
            </p:cNvPicPr>
            <p:nvPr/>
          </p:nvPicPr>
          <p:blipFill>
            <a:blip r:embed="rId5"/>
            <a:srcRect l="27162" t="28928" r="37013" b="26979"/>
            <a:stretch>
              <a:fillRect/>
            </a:stretch>
          </p:blipFill>
          <p:spPr bwMode="auto">
            <a:xfrm>
              <a:off x="3662044" y="3988021"/>
              <a:ext cx="946212" cy="873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Arrow Connector 5"/>
            <p:cNvCxnSpPr/>
            <p:nvPr/>
          </p:nvCxnSpPr>
          <p:spPr>
            <a:xfrm flipV="1">
              <a:off x="2869995" y="1946351"/>
              <a:ext cx="676364" cy="5524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2873170" y="3665757"/>
              <a:ext cx="673189" cy="5064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6185131" y="2902106"/>
              <a:ext cx="412804" cy="42072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>
                <a:defRPr/>
              </a:pPr>
              <a:endParaRPr lang="en-US">
                <a:solidFill>
                  <a:srgbClr val="FF0000"/>
                </a:solidFill>
                <a:ea typeface="ＭＳ Ｐゴシック" pitchFamily="-84" charset="-128"/>
                <a:cs typeface="ＭＳ Ｐゴシック" pitchFamily="-84" charset="-128"/>
              </a:endParaRPr>
            </a:p>
            <a:p>
              <a:pPr algn="ctr" defTabSz="457200">
                <a:defRPr/>
              </a:pPr>
              <a:r>
                <a:rPr lang="en-US">
                  <a:solidFill>
                    <a:srgbClr val="FF0000"/>
                  </a:solidFill>
                  <a:ea typeface="ＭＳ Ｐゴシック" pitchFamily="-84" charset="-128"/>
                  <a:cs typeface="ＭＳ Ｐゴシック" pitchFamily="-84" charset="-128"/>
                </a:rPr>
                <a:t>+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5084884" y="3554600"/>
              <a:ext cx="1497138" cy="9605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6200000" flipH="1">
              <a:off x="5109492" y="1743905"/>
              <a:ext cx="1405054" cy="96850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6609050" y="3108498"/>
              <a:ext cx="252445" cy="476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4559971" y="1302948"/>
              <a:ext cx="792069" cy="369332"/>
              <a:chOff x="4320808" y="1302948"/>
              <a:chExt cx="792069" cy="369332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V="1">
                <a:off x="4320154" y="1538330"/>
                <a:ext cx="252446" cy="317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772" name="TextBox 14"/>
              <p:cNvSpPr txBox="1">
                <a:spLocks noChangeArrowheads="1"/>
              </p:cNvSpPr>
              <p:nvPr/>
            </p:nvSpPr>
            <p:spPr bwMode="auto">
              <a:xfrm>
                <a:off x="4478190" y="1302948"/>
                <a:ext cx="4881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/>
                <a:r>
                  <a:rPr lang="en-US" sz="1800" smtClean="0">
                    <a:solidFill>
                      <a:prstClr val="black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rPr>
                  <a:t>(.)</a:t>
                </a:r>
                <a:r>
                  <a:rPr lang="en-US" sz="1800" baseline="30000" smtClean="0">
                    <a:solidFill>
                      <a:prstClr val="black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rPr>
                  <a:t>2</a:t>
                </a: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V="1">
                <a:off x="4859975" y="1533566"/>
                <a:ext cx="252446" cy="317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4580416" y="4539541"/>
              <a:ext cx="792069" cy="369332"/>
              <a:chOff x="4341253" y="4539541"/>
              <a:chExt cx="792069" cy="369332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4340795" y="4773925"/>
                <a:ext cx="252445" cy="317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769" name="TextBox 18"/>
              <p:cNvSpPr txBox="1">
                <a:spLocks noChangeArrowheads="1"/>
              </p:cNvSpPr>
              <p:nvPr/>
            </p:nvSpPr>
            <p:spPr bwMode="auto">
              <a:xfrm>
                <a:off x="4498635" y="4539541"/>
                <a:ext cx="4881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/>
                <a:r>
                  <a:rPr lang="en-US" sz="1800" smtClean="0">
                    <a:solidFill>
                      <a:prstClr val="black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rPr>
                  <a:t>(.)</a:t>
                </a:r>
                <a:r>
                  <a:rPr lang="en-US" sz="1800" baseline="30000" smtClean="0">
                    <a:solidFill>
                      <a:prstClr val="black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rPr>
                  <a:t>2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V="1">
                <a:off x="4880616" y="4769161"/>
                <a:ext cx="252445" cy="47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285040" y="5106216"/>
            <a:ext cx="394228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dirty="0" smtClean="0">
                <a:solidFill>
                  <a:prstClr val="black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Contrast invariance! </a:t>
            </a:r>
            <a:r>
              <a:rPr lang="en-US" sz="1800" dirty="0" smtClean="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t>! (same energy response for white dot on black background as for a black dot on a white background).</a:t>
            </a:r>
          </a:p>
          <a:p>
            <a:pPr defTabSz="457200"/>
            <a:endParaRPr lang="en-US" sz="1800" dirty="0" smtClean="0">
              <a:solidFill>
                <a:prstClr val="black"/>
              </a:solidFill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2" name="Rectangle 19"/>
          <p:cNvSpPr>
            <a:spLocks/>
          </p:cNvSpPr>
          <p:nvPr/>
        </p:nvSpPr>
        <p:spPr bwMode="auto">
          <a:xfrm>
            <a:off x="6682017" y="1823225"/>
            <a:ext cx="1841500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>
              <a:buClr>
                <a:srgbClr val="000000"/>
              </a:buClr>
              <a:buFont typeface="Arial" pitchFamily="-108" charset="0"/>
              <a:buNone/>
            </a:pPr>
            <a:r>
              <a:rPr lang="en-US" sz="14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t>squared magnitude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09775"/>
            <a:ext cx="3171825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8300" y="3176588"/>
            <a:ext cx="31718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38" y="838200"/>
            <a:ext cx="31718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72175" y="1890713"/>
            <a:ext cx="31718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7"/>
          <p:cNvPicPr>
            <a:picLocks noChangeAspect="1"/>
          </p:cNvPicPr>
          <p:nvPr/>
        </p:nvPicPr>
        <p:blipFill>
          <a:blip r:embed="rId6"/>
          <a:srcRect l="26112" t="19731" r="29495" b="20050"/>
          <a:stretch>
            <a:fillRect/>
          </a:stretch>
        </p:blipFill>
        <p:spPr bwMode="auto">
          <a:xfrm>
            <a:off x="2416175" y="1131888"/>
            <a:ext cx="9175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6"/>
          <p:cNvPicPr>
            <a:picLocks noChangeAspect="1"/>
          </p:cNvPicPr>
          <p:nvPr/>
        </p:nvPicPr>
        <p:blipFill>
          <a:blip r:embed="rId7"/>
          <a:srcRect l="27162" t="28928" r="37013" b="26979"/>
          <a:stretch>
            <a:fillRect/>
          </a:stretch>
        </p:blipFill>
        <p:spPr bwMode="auto">
          <a:xfrm>
            <a:off x="2490788" y="4137025"/>
            <a:ext cx="94615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/>
          </p:cNvSpPr>
          <p:nvPr/>
        </p:nvSpPr>
        <p:spPr bwMode="auto">
          <a:xfrm>
            <a:off x="787400" y="4546600"/>
            <a:ext cx="831850" cy="4460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 dirty="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t>edge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6731000" y="4356100"/>
            <a:ext cx="2006600" cy="11572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2400" dirty="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t>energy response to an edge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8" y="1936750"/>
            <a:ext cx="308292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8788" y="760413"/>
            <a:ext cx="3082925" cy="23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5613" y="3016250"/>
            <a:ext cx="3082925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4388" y="1947863"/>
            <a:ext cx="3082925" cy="23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7"/>
          <p:cNvPicPr>
            <a:picLocks noChangeAspect="1"/>
          </p:cNvPicPr>
          <p:nvPr/>
        </p:nvPicPr>
        <p:blipFill>
          <a:blip r:embed="rId6"/>
          <a:srcRect l="26112" t="19731" r="29495" b="20050"/>
          <a:stretch>
            <a:fillRect/>
          </a:stretch>
        </p:blipFill>
        <p:spPr bwMode="auto">
          <a:xfrm>
            <a:off x="2416175" y="1131888"/>
            <a:ext cx="9175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7" name="Picture 6"/>
          <p:cNvPicPr>
            <a:picLocks noChangeAspect="1"/>
          </p:cNvPicPr>
          <p:nvPr/>
        </p:nvPicPr>
        <p:blipFill>
          <a:blip r:embed="rId7"/>
          <a:srcRect l="27162" t="28928" r="37013" b="26979"/>
          <a:stretch>
            <a:fillRect/>
          </a:stretch>
        </p:blipFill>
        <p:spPr bwMode="auto">
          <a:xfrm>
            <a:off x="2490788" y="4137025"/>
            <a:ext cx="94615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/>
          </p:cNvSpPr>
          <p:nvPr/>
        </p:nvSpPr>
        <p:spPr bwMode="auto">
          <a:xfrm>
            <a:off x="952500" y="4356100"/>
            <a:ext cx="628650" cy="4460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 dirty="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t>line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6451600" y="4356100"/>
            <a:ext cx="2159000" cy="11572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2400" dirty="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t>energy response to a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65480-7B9B-6844-A637-B55F10F40D56}" type="slidenum">
              <a:rPr lang="en-US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6081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1536700" y="1600200"/>
            <a:ext cx="8229600" cy="5257800"/>
          </a:xfrm>
          <a:ln/>
        </p:spPr>
        <p:txBody>
          <a:bodyPr rIns="132080"/>
          <a:lstStyle/>
          <a:p>
            <a:pPr>
              <a:buClr>
                <a:srgbClr val="000000"/>
              </a:buClr>
            </a:pPr>
            <a:endParaRPr lang="en-US"/>
          </a:p>
        </p:txBody>
      </p:sp>
      <p:pic>
        <p:nvPicPr>
          <p:cNvPr id="460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36700" y="0"/>
            <a:ext cx="4470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3"/>
          <p:cNvSpPr>
            <a:spLocks/>
          </p:cNvSpPr>
          <p:nvPr/>
        </p:nvSpPr>
        <p:spPr bwMode="auto">
          <a:xfrm>
            <a:off x="4033838" y="2544763"/>
            <a:ext cx="91598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latin typeface="Arial" charset="0"/>
                <a:ea typeface="ＭＳ Ｐゴシック" charset="0"/>
                <a:cs typeface="Arial" charset="0"/>
                <a:sym typeface="Arial" charset="0"/>
              </a:rPr>
              <a:t>Local </a:t>
            </a:r>
            <a:br>
              <a:rPr lang="en-US" sz="1800">
                <a:latin typeface="Arial" charset="0"/>
                <a:ea typeface="ＭＳ Ｐゴシック" charset="0"/>
                <a:cs typeface="Arial" charset="0"/>
                <a:sym typeface="Arial" charset="0"/>
              </a:rPr>
            </a:br>
            <a:r>
              <a:rPr lang="en-US" sz="1800">
                <a:latin typeface="Arial" charset="0"/>
                <a:ea typeface="ＭＳ Ｐゴシック" charset="0"/>
                <a:cs typeface="Arial" charset="0"/>
                <a:sym typeface="Arial" charset="0"/>
              </a:rPr>
              <a:t>energy</a:t>
            </a:r>
          </a:p>
        </p:txBody>
      </p:sp>
      <p:sp>
        <p:nvSpPr>
          <p:cNvPr id="46084" name="Rectangle 4"/>
          <p:cNvSpPr>
            <a:spLocks/>
          </p:cNvSpPr>
          <p:nvPr/>
        </p:nvSpPr>
        <p:spPr bwMode="auto">
          <a:xfrm>
            <a:off x="1693863" y="5240338"/>
            <a:ext cx="11906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latin typeface="Arial" charset="0"/>
                <a:ea typeface="ＭＳ Ｐゴシック" charset="0"/>
                <a:cs typeface="Arial" charset="0"/>
                <a:sym typeface="Arial" charset="0"/>
              </a:rPr>
              <a:t>Phase ~ 0</a:t>
            </a:r>
          </a:p>
        </p:txBody>
      </p:sp>
      <p:sp>
        <p:nvSpPr>
          <p:cNvPr id="46085" name="Rectangle 5"/>
          <p:cNvSpPr>
            <a:spLocks/>
          </p:cNvSpPr>
          <p:nvPr/>
        </p:nvSpPr>
        <p:spPr bwMode="auto">
          <a:xfrm>
            <a:off x="4400550" y="4899025"/>
            <a:ext cx="13176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latin typeface="Arial" charset="0"/>
                <a:ea typeface="ＭＳ Ｐゴシック" charset="0"/>
                <a:cs typeface="Arial" charset="0"/>
                <a:sym typeface="Arial" charset="0"/>
              </a:rPr>
              <a:t>Phase ~ 90</a:t>
            </a:r>
          </a:p>
        </p:txBody>
      </p:sp>
      <p:sp>
        <p:nvSpPr>
          <p:cNvPr id="46086" name="Rectangle 6"/>
          <p:cNvSpPr>
            <a:spLocks/>
          </p:cNvSpPr>
          <p:nvPr/>
        </p:nvSpPr>
        <p:spPr bwMode="auto">
          <a:xfrm>
            <a:off x="1358900" y="2400300"/>
            <a:ext cx="14986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800">
                <a:latin typeface="Arial" charset="0"/>
                <a:ea typeface="ＭＳ Ｐゴシック" charset="0"/>
                <a:cs typeface="Arial" charset="0"/>
                <a:sym typeface="Arial" charset="0"/>
              </a:rPr>
              <a:t>edge detector output</a:t>
            </a: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title"/>
          </p:nvPr>
        </p:nvSpPr>
        <p:spPr>
          <a:xfrm>
            <a:off x="5130800" y="90488"/>
            <a:ext cx="4114800" cy="1509712"/>
          </a:xfrm>
          <a:ln/>
        </p:spPr>
        <p:txBody>
          <a:bodyPr rIns="132080"/>
          <a:lstStyle/>
          <a:p>
            <a:r>
              <a:rPr lang="en-US" sz="3200"/>
              <a:t>A contour detector</a:t>
            </a:r>
          </a:p>
        </p:txBody>
      </p:sp>
      <p:pic>
        <p:nvPicPr>
          <p:cNvPr id="46088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67340"/>
          <a:stretch>
            <a:fillRect/>
          </a:stretch>
        </p:blipFill>
        <p:spPr bwMode="auto">
          <a:xfrm>
            <a:off x="5899150" y="2306638"/>
            <a:ext cx="2557463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Rectangle 9"/>
          <p:cNvSpPr>
            <a:spLocks/>
          </p:cNvSpPr>
          <p:nvPr/>
        </p:nvSpPr>
        <p:spPr bwMode="auto">
          <a:xfrm>
            <a:off x="3937000" y="2298700"/>
            <a:ext cx="4927600" cy="2222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0" name="Rectangle 10"/>
          <p:cNvSpPr>
            <a:spLocks/>
          </p:cNvSpPr>
          <p:nvPr/>
        </p:nvSpPr>
        <p:spPr bwMode="auto">
          <a:xfrm>
            <a:off x="-1574800" y="2311400"/>
            <a:ext cx="4927600" cy="2222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1" name="Rectangle 11"/>
          <p:cNvSpPr>
            <a:spLocks/>
          </p:cNvSpPr>
          <p:nvPr/>
        </p:nvSpPr>
        <p:spPr bwMode="auto">
          <a:xfrm>
            <a:off x="1422400" y="4902200"/>
            <a:ext cx="4927600" cy="2222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fld id="{94DC399E-94F8-5E47-967E-D5AE424B7A7C}" type="slidenum">
              <a: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pPr algn="ctr"/>
              <a:t>35</a:t>
            </a:fld>
            <a:endParaRPr lang="en-US" sz="14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9" grpId="0" animBg="1"/>
      <p:bldP spid="46090" grpId="0" animBg="1"/>
      <p:bldP spid="4609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CDD5A-D8E1-CD47-94ED-A018E3B8ABA6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Untitle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0055"/>
            <a:ext cx="9144000" cy="39978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Untitled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11644" r="-11644"/>
          <a:stretch>
            <a:fillRect/>
          </a:stretch>
        </p:blipFill>
        <p:spPr>
          <a:xfrm>
            <a:off x="-336519" y="-1"/>
            <a:ext cx="10299470" cy="658021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CDD5A-D8E1-CD47-94ED-A018E3B8ABA6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 descr="Untitled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862" y="-101010"/>
            <a:ext cx="1975193" cy="159848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[-1 1]</a:t>
            </a:r>
          </a:p>
        </p:txBody>
      </p:sp>
      <p:graphicFrame>
        <p:nvGraphicFramePr>
          <p:cNvPr id="160770" name="Object 2"/>
          <p:cNvGraphicFramePr>
            <a:graphicFrameLocks noChangeAspect="1"/>
          </p:cNvGraphicFramePr>
          <p:nvPr/>
        </p:nvGraphicFramePr>
        <p:xfrm>
          <a:off x="3192463" y="3030538"/>
          <a:ext cx="300037" cy="276225"/>
        </p:xfrm>
        <a:graphic>
          <a:graphicData uri="http://schemas.openxmlformats.org/presentationml/2006/ole">
            <p:oleObj spid="_x0000_s263173" name="Equation" r:id="rId3" imgW="16457143" imgH="15085714" progId="Equation.3">
              <p:embed/>
            </p:oleObj>
          </a:graphicData>
        </a:graphic>
      </p:graphicFrame>
      <p:sp>
        <p:nvSpPr>
          <p:cNvPr id="160772" name="TextBox 7"/>
          <p:cNvSpPr txBox="1">
            <a:spLocks noChangeArrowheads="1"/>
          </p:cNvSpPr>
          <p:nvPr/>
        </p:nvSpPr>
        <p:spPr bwMode="auto">
          <a:xfrm>
            <a:off x="1320800" y="4813300"/>
            <a:ext cx="825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g[m,n]</a:t>
            </a:r>
          </a:p>
        </p:txBody>
      </p:sp>
      <p:sp>
        <p:nvSpPr>
          <p:cNvPr id="160773" name="TextBox 8"/>
          <p:cNvSpPr txBox="1">
            <a:spLocks noChangeArrowheads="1"/>
          </p:cNvSpPr>
          <p:nvPr/>
        </p:nvSpPr>
        <p:spPr bwMode="auto">
          <a:xfrm>
            <a:off x="3962400" y="3887788"/>
            <a:ext cx="825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h[m,n]</a:t>
            </a:r>
          </a:p>
        </p:txBody>
      </p:sp>
      <p:sp>
        <p:nvSpPr>
          <p:cNvPr id="160774" name="TextBox 10"/>
          <p:cNvSpPr txBox="1">
            <a:spLocks noChangeArrowheads="1"/>
          </p:cNvSpPr>
          <p:nvPr/>
        </p:nvSpPr>
        <p:spPr bwMode="auto">
          <a:xfrm>
            <a:off x="5138738" y="2990850"/>
            <a:ext cx="319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=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75313" y="1236663"/>
            <a:ext cx="3073400" cy="53657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457200"/>
            <a:endParaRPr lang="en-US" sz="1800">
              <a:solidFill>
                <a:srgbClr val="FFFFFF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60776" name="TextBox 9"/>
          <p:cNvSpPr txBox="1">
            <a:spLocks noChangeArrowheads="1"/>
          </p:cNvSpPr>
          <p:nvPr/>
        </p:nvSpPr>
        <p:spPr bwMode="auto">
          <a:xfrm>
            <a:off x="6888163" y="4667250"/>
            <a:ext cx="76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f[m,n]</a:t>
            </a:r>
          </a:p>
        </p:txBody>
      </p:sp>
      <p:pic>
        <p:nvPicPr>
          <p:cNvPr id="160777" name="Picture 25"/>
          <p:cNvPicPr>
            <a:picLocks noChangeAspect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233363" y="1739900"/>
            <a:ext cx="2824162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 l="23212" t="7527" r="22897" b="16879"/>
          <a:stretch>
            <a:fillRect/>
          </a:stretch>
        </p:blipFill>
        <p:spPr bwMode="auto">
          <a:xfrm>
            <a:off x="5489575" y="1647825"/>
            <a:ext cx="2884488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9" name="TextBox 15"/>
          <p:cNvSpPr txBox="1">
            <a:spLocks noChangeArrowheads="1"/>
          </p:cNvSpPr>
          <p:nvPr/>
        </p:nvSpPr>
        <p:spPr bwMode="auto">
          <a:xfrm>
            <a:off x="3973513" y="3040063"/>
            <a:ext cx="774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[-1, 1]</a:t>
            </a: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400" y="838200"/>
            <a:ext cx="34671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Derivatives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632" y="5249516"/>
            <a:ext cx="5645110" cy="10815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r="76879"/>
          <a:stretch>
            <a:fillRect/>
          </a:stretch>
        </p:blipFill>
        <p:spPr>
          <a:xfrm>
            <a:off x="485637" y="1540770"/>
            <a:ext cx="1230826" cy="10199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694" y="990929"/>
            <a:ext cx="539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want to compute the image derivative: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3589" y="2622738"/>
            <a:ext cx="848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there is noise, we might want to “smooth” it with a blurring filter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r="52502"/>
          <a:stretch>
            <a:fillRect/>
          </a:stretch>
        </p:blipFill>
        <p:spPr>
          <a:xfrm>
            <a:off x="471681" y="3120520"/>
            <a:ext cx="2556549" cy="10312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8304" y="4282467"/>
            <a:ext cx="8389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derivatives and convolutions are linear and we can move them</a:t>
            </a:r>
            <a:br>
              <a:rPr lang="en-US" dirty="0" smtClean="0"/>
            </a:br>
            <a:r>
              <a:rPr lang="en-US" dirty="0" smtClean="0"/>
              <a:t>around: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Low-pass filtering </a:t>
            </a:r>
          </a:p>
          <a:p>
            <a:r>
              <a:rPr lang="en-US" dirty="0" smtClean="0"/>
              <a:t>Band-pass filtering and oriented filters</a:t>
            </a:r>
          </a:p>
          <a:p>
            <a:r>
              <a:rPr lang="en-US" dirty="0" smtClean="0"/>
              <a:t>Motion and phase</a:t>
            </a:r>
          </a:p>
          <a:p>
            <a:r>
              <a:rPr lang="en-US" dirty="0" smtClean="0"/>
              <a:t>Pyramids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derivatives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57097" b="11611"/>
          <a:stretch>
            <a:fillRect/>
          </a:stretch>
        </p:blipFill>
        <p:spPr>
          <a:xfrm>
            <a:off x="3072191" y="3600686"/>
            <a:ext cx="3949709" cy="988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18" y="694549"/>
            <a:ext cx="3672806" cy="2911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39588" t="11302" r="24737"/>
          <a:stretch>
            <a:fillRect/>
          </a:stretch>
        </p:blipFill>
        <p:spPr>
          <a:xfrm>
            <a:off x="4723771" y="4647031"/>
            <a:ext cx="3284334" cy="992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75076"/>
          <a:stretch>
            <a:fillRect/>
          </a:stretch>
        </p:blipFill>
        <p:spPr>
          <a:xfrm>
            <a:off x="4702922" y="5524408"/>
            <a:ext cx="2294568" cy="11184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567" y="1072080"/>
            <a:ext cx="3844023" cy="8424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460" y="3475231"/>
            <a:ext cx="3766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continuous derivative is: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derivatives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9" y="722464"/>
            <a:ext cx="2645103" cy="2096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918" y="1281432"/>
            <a:ext cx="3844023" cy="842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58" y="3237967"/>
            <a:ext cx="2806027" cy="1912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l="39588" t="11302" r="24737"/>
          <a:stretch>
            <a:fillRect/>
          </a:stretch>
        </p:blipFill>
        <p:spPr>
          <a:xfrm>
            <a:off x="4165572" y="3339539"/>
            <a:ext cx="2853783" cy="862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81735" y="3489189"/>
            <a:ext cx="1030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</a:t>
            </a:r>
            <a:r>
              <a:rPr lang="en-US" baseline="-25000" dirty="0" err="1" smtClean="0"/>
              <a:t>x</a:t>
            </a:r>
            <a:r>
              <a:rPr lang="en-US" dirty="0" err="1" smtClean="0"/>
              <a:t>(x,y</a:t>
            </a:r>
            <a:r>
              <a:rPr lang="en-US" dirty="0" smtClean="0"/>
              <a:t>)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237234" y="5052344"/>
            <a:ext cx="1509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general: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37" y="5567955"/>
            <a:ext cx="8823916" cy="694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n-th</a:t>
            </a:r>
            <a:r>
              <a:rPr lang="en-US" dirty="0" smtClean="0"/>
              <a:t> order Gaussian derivatives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7" y="1067379"/>
            <a:ext cx="9116352" cy="4251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37" y="5567955"/>
            <a:ext cx="8823916" cy="694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" y="6077210"/>
            <a:ext cx="2133600" cy="365125"/>
          </a:xfrm>
        </p:spPr>
        <p:txBody>
          <a:bodyPr/>
          <a:lstStyle/>
          <a:p>
            <a:fld id="{78BD9F55-5257-7D45-9FE4-391AB094E193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3040"/>
            <a:ext cx="2863481" cy="2863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161" y="1289683"/>
            <a:ext cx="2863481" cy="2873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519" y="1307981"/>
            <a:ext cx="2863481" cy="2863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0335"/>
            <a:ext cx="2882894" cy="19995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4167" y="4277842"/>
            <a:ext cx="2882895" cy="2009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0812" y="4280457"/>
            <a:ext cx="2873188" cy="19995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0579" y="6127019"/>
            <a:ext cx="697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41210" y="6097981"/>
            <a:ext cx="697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=4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21840" y="6124772"/>
            <a:ext cx="694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=8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Derivatives of Gaussians: Scale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3466"/>
            <a:ext cx="2855563" cy="4543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121" y="1256108"/>
            <a:ext cx="2865211" cy="4601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436" y="1231489"/>
            <a:ext cx="2855564" cy="45920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0579" y="5903707"/>
            <a:ext cx="697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41210" y="5874669"/>
            <a:ext cx="697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=4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21840" y="5803761"/>
            <a:ext cx="694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=8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Laplacian</a:t>
            </a:r>
            <a:r>
              <a:rPr lang="en-US" dirty="0" smtClean="0"/>
              <a:t> filter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8122" y="1206624"/>
            <a:ext cx="87558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Made popular by Marr and </a:t>
            </a:r>
            <a:r>
              <a:rPr lang="en-US" dirty="0" err="1" smtClean="0"/>
              <a:t>Hildreth</a:t>
            </a:r>
            <a:r>
              <a:rPr lang="en-US" dirty="0" smtClean="0"/>
              <a:t> in 1980 in the search for</a:t>
            </a:r>
          </a:p>
          <a:p>
            <a:r>
              <a:rPr lang="en-US" dirty="0" smtClean="0"/>
              <a:t>operators that locate the boundaries between objects.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0739" y="2309208"/>
            <a:ext cx="8331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Laplacian</a:t>
            </a:r>
            <a:r>
              <a:rPr lang="en-US" dirty="0" smtClean="0"/>
              <a:t> operator is defined as the sum of the second order partial derivatives of a function: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29" y="3234332"/>
            <a:ext cx="2730500" cy="1143000"/>
          </a:xfrm>
          <a:prstGeom prst="rect">
            <a:avLst/>
          </a:prstGeom>
        </p:spPr>
      </p:pic>
      <p:grpSp>
        <p:nvGrpSpPr>
          <p:cNvPr id="3" name="Group 10"/>
          <p:cNvGrpSpPr/>
          <p:nvPr/>
        </p:nvGrpSpPr>
        <p:grpSpPr>
          <a:xfrm>
            <a:off x="404694" y="4284724"/>
            <a:ext cx="8273569" cy="2292881"/>
            <a:chOff x="404694" y="4284724"/>
            <a:chExt cx="8273569" cy="22928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703" y="4775840"/>
              <a:ext cx="2752627" cy="67225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04694" y="4284724"/>
              <a:ext cx="82735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 reduce noise and undefined derivatives, we use the same trick: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6109" y="5833923"/>
              <a:ext cx="10902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Where: </a:t>
              </a:r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1246" y="5581179"/>
              <a:ext cx="3877756" cy="99642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355" y="41871"/>
            <a:ext cx="2881579" cy="281129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5820" y="3140269"/>
            <a:ext cx="2899150" cy="3322801"/>
            <a:chOff x="55820" y="3140269"/>
            <a:chExt cx="2899150" cy="33228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20" y="3140269"/>
              <a:ext cx="2899150" cy="288157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255948" y="6001405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dx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31128" y="3166929"/>
            <a:ext cx="2881579" cy="3295014"/>
            <a:chOff x="3131128" y="3166929"/>
            <a:chExt cx="2881579" cy="32950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1128" y="3166929"/>
              <a:ext cx="2881579" cy="288157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97029" y="6000278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dy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78528" y="3165450"/>
            <a:ext cx="2881579" cy="3309327"/>
            <a:chOff x="6178528" y="3165450"/>
            <a:chExt cx="2881579" cy="33093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8528" y="3165450"/>
              <a:ext cx="2881579" cy="286400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003189" y="6013112"/>
              <a:ext cx="13003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laplacian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6858000" cy="1022350"/>
          </a:xfrm>
        </p:spPr>
        <p:txBody>
          <a:bodyPr/>
          <a:lstStyle/>
          <a:p>
            <a:pPr eaLnBrk="1" hangingPunct="1"/>
            <a:r>
              <a:rPr lang="en-US" sz="3300" smtClean="0">
                <a:ea typeface="ＭＳ Ｐゴシック" pitchFamily="-1" charset="-128"/>
                <a:cs typeface="ＭＳ Ｐゴシック" pitchFamily="-1" charset="-128"/>
              </a:rPr>
              <a:t>Contrast Sensitivity Function</a:t>
            </a:r>
          </a:p>
        </p:txBody>
      </p:sp>
      <p:pic>
        <p:nvPicPr>
          <p:cNvPr id="20483" name="Picture 18" descr="CS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8787" y="2632636"/>
            <a:ext cx="8302625" cy="2276475"/>
          </a:xfrm>
          <a:noFill/>
        </p:spPr>
      </p:pic>
      <p:sp>
        <p:nvSpPr>
          <p:cNvPr id="20484" name="Freeform 19"/>
          <p:cNvSpPr>
            <a:spLocks/>
          </p:cNvSpPr>
          <p:nvPr/>
        </p:nvSpPr>
        <p:spPr bwMode="auto">
          <a:xfrm>
            <a:off x="1144587" y="2934261"/>
            <a:ext cx="7094538" cy="1949450"/>
          </a:xfrm>
          <a:custGeom>
            <a:avLst/>
            <a:gdLst>
              <a:gd name="T0" fmla="*/ 0 w 4469"/>
              <a:gd name="T1" fmla="*/ 2147483647 h 1228"/>
              <a:gd name="T2" fmla="*/ 2147483647 w 4469"/>
              <a:gd name="T3" fmla="*/ 2147483647 h 1228"/>
              <a:gd name="T4" fmla="*/ 2147483647 w 4469"/>
              <a:gd name="T5" fmla="*/ 2147483647 h 1228"/>
              <a:gd name="T6" fmla="*/ 2147483647 w 4469"/>
              <a:gd name="T7" fmla="*/ 2147483647 h 1228"/>
              <a:gd name="T8" fmla="*/ 2147483647 w 4469"/>
              <a:gd name="T9" fmla="*/ 2147483647 h 1228"/>
              <a:gd name="T10" fmla="*/ 2147483647 w 4469"/>
              <a:gd name="T11" fmla="*/ 2147483647 h 1228"/>
              <a:gd name="T12" fmla="*/ 2147483647 w 4469"/>
              <a:gd name="T13" fmla="*/ 2147483647 h 1228"/>
              <a:gd name="T14" fmla="*/ 2147483647 w 4469"/>
              <a:gd name="T15" fmla="*/ 2147483647 h 1228"/>
              <a:gd name="T16" fmla="*/ 2147483647 w 4469"/>
              <a:gd name="T17" fmla="*/ 2147483647 h 12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469"/>
              <a:gd name="T28" fmla="*/ 0 h 1228"/>
              <a:gd name="T29" fmla="*/ 4469 w 4469"/>
              <a:gd name="T30" fmla="*/ 1228 h 122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469" h="1228">
                <a:moveTo>
                  <a:pt x="0" y="786"/>
                </a:moveTo>
                <a:cubicBezTo>
                  <a:pt x="216" y="702"/>
                  <a:pt x="965" y="402"/>
                  <a:pt x="1296" y="282"/>
                </a:cubicBezTo>
                <a:cubicBezTo>
                  <a:pt x="1627" y="162"/>
                  <a:pt x="1799" y="112"/>
                  <a:pt x="1984" y="66"/>
                </a:cubicBezTo>
                <a:cubicBezTo>
                  <a:pt x="2169" y="20"/>
                  <a:pt x="2243" y="8"/>
                  <a:pt x="2405" y="4"/>
                </a:cubicBezTo>
                <a:cubicBezTo>
                  <a:pt x="2567" y="0"/>
                  <a:pt x="2772" y="10"/>
                  <a:pt x="2955" y="39"/>
                </a:cubicBezTo>
                <a:cubicBezTo>
                  <a:pt x="3139" y="68"/>
                  <a:pt x="3345" y="103"/>
                  <a:pt x="3506" y="179"/>
                </a:cubicBezTo>
                <a:cubicBezTo>
                  <a:pt x="3666" y="255"/>
                  <a:pt x="3781" y="365"/>
                  <a:pt x="3919" y="494"/>
                </a:cubicBezTo>
                <a:cubicBezTo>
                  <a:pt x="4056" y="622"/>
                  <a:pt x="4240" y="826"/>
                  <a:pt x="4331" y="948"/>
                </a:cubicBezTo>
                <a:cubicBezTo>
                  <a:pt x="4423" y="1071"/>
                  <a:pt x="4446" y="1149"/>
                  <a:pt x="4469" y="1228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 sz="1800" smtClean="0">
              <a:solidFill>
                <a:prstClr val="black"/>
              </a:solidFill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0485" name="Rectangle 20"/>
          <p:cNvSpPr>
            <a:spLocks noChangeArrowheads="1"/>
          </p:cNvSpPr>
          <p:nvPr/>
        </p:nvSpPr>
        <p:spPr bwMode="auto">
          <a:xfrm>
            <a:off x="461962" y="2607236"/>
            <a:ext cx="8302625" cy="2276475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457200"/>
            <a:endParaRPr lang="en-US" sz="1600">
              <a:solidFill>
                <a:prstClr val="black"/>
              </a:solidFill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0486" name="Text Box 21"/>
          <p:cNvSpPr txBox="1">
            <a:spLocks noChangeArrowheads="1"/>
          </p:cNvSpPr>
          <p:nvPr/>
        </p:nvSpPr>
        <p:spPr bwMode="auto">
          <a:xfrm>
            <a:off x="676275" y="4905936"/>
            <a:ext cx="4683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60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0.1</a:t>
            </a:r>
          </a:p>
        </p:txBody>
      </p:sp>
      <p:sp>
        <p:nvSpPr>
          <p:cNvPr id="20487" name="Text Box 22"/>
          <p:cNvSpPr txBox="1">
            <a:spLocks noChangeArrowheads="1"/>
          </p:cNvSpPr>
          <p:nvPr/>
        </p:nvSpPr>
        <p:spPr bwMode="auto">
          <a:xfrm>
            <a:off x="2805112" y="4905936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60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1</a:t>
            </a:r>
          </a:p>
        </p:txBody>
      </p:sp>
      <p:sp>
        <p:nvSpPr>
          <p:cNvPr id="20488" name="Text Box 23"/>
          <p:cNvSpPr txBox="1">
            <a:spLocks noChangeArrowheads="1"/>
          </p:cNvSpPr>
          <p:nvPr/>
        </p:nvSpPr>
        <p:spPr bwMode="auto">
          <a:xfrm>
            <a:off x="7883525" y="4905936"/>
            <a:ext cx="522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60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100</a:t>
            </a:r>
          </a:p>
        </p:txBody>
      </p:sp>
      <p:sp>
        <p:nvSpPr>
          <p:cNvPr id="20489" name="Text Box 24"/>
          <p:cNvSpPr txBox="1">
            <a:spLocks noChangeArrowheads="1"/>
          </p:cNvSpPr>
          <p:nvPr/>
        </p:nvSpPr>
        <p:spPr bwMode="auto">
          <a:xfrm>
            <a:off x="5453062" y="4905936"/>
            <a:ext cx="409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60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10</a:t>
            </a:r>
          </a:p>
        </p:txBody>
      </p:sp>
      <p:sp>
        <p:nvSpPr>
          <p:cNvPr id="20490" name="Text Box 25"/>
          <p:cNvSpPr txBox="1">
            <a:spLocks noChangeArrowheads="1"/>
          </p:cNvSpPr>
          <p:nvPr/>
        </p:nvSpPr>
        <p:spPr bwMode="auto">
          <a:xfrm>
            <a:off x="2897187" y="5147236"/>
            <a:ext cx="2849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Spatial frequency (cycles/degree)</a:t>
            </a:r>
          </a:p>
        </p:txBody>
      </p:sp>
      <p:sp>
        <p:nvSpPr>
          <p:cNvPr id="20491" name="Text Box 26"/>
          <p:cNvSpPr txBox="1">
            <a:spLocks noChangeArrowheads="1"/>
          </p:cNvSpPr>
          <p:nvPr/>
        </p:nvSpPr>
        <p:spPr bwMode="auto">
          <a:xfrm rot="-5400000">
            <a:off x="-696119" y="3544655"/>
            <a:ext cx="169862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40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Contrast sensitivity</a:t>
            </a:r>
          </a:p>
        </p:txBody>
      </p:sp>
      <p:sp>
        <p:nvSpPr>
          <p:cNvPr id="20492" name="Text Box 27"/>
          <p:cNvSpPr txBox="1">
            <a:spLocks noChangeArrowheads="1"/>
          </p:cNvSpPr>
          <p:nvPr/>
        </p:nvSpPr>
        <p:spPr bwMode="auto">
          <a:xfrm>
            <a:off x="1068387" y="2713599"/>
            <a:ext cx="1000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600" b="1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Invisible</a:t>
            </a:r>
          </a:p>
        </p:txBody>
      </p:sp>
      <p:sp>
        <p:nvSpPr>
          <p:cNvPr id="20493" name="Text Box 28"/>
          <p:cNvSpPr txBox="1">
            <a:spLocks noChangeArrowheads="1"/>
          </p:cNvSpPr>
          <p:nvPr/>
        </p:nvSpPr>
        <p:spPr bwMode="auto">
          <a:xfrm>
            <a:off x="3735387" y="3153336"/>
            <a:ext cx="819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600" b="1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visible</a:t>
            </a:r>
          </a:p>
        </p:txBody>
      </p:sp>
      <p:sp>
        <p:nvSpPr>
          <p:cNvPr id="20494" name="Text Box 29"/>
          <p:cNvSpPr txBox="1">
            <a:spLocks noChangeArrowheads="1"/>
          </p:cNvSpPr>
          <p:nvPr/>
        </p:nvSpPr>
        <p:spPr bwMode="auto">
          <a:xfrm>
            <a:off x="304800" y="838200"/>
            <a:ext cx="323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Blackmore &amp; Campbell (1969)</a:t>
            </a:r>
          </a:p>
        </p:txBody>
      </p:sp>
      <p:sp>
        <p:nvSpPr>
          <p:cNvPr id="20495" name="Rectangle 34"/>
          <p:cNvSpPr>
            <a:spLocks noChangeArrowheads="1"/>
          </p:cNvSpPr>
          <p:nvPr/>
        </p:nvSpPr>
        <p:spPr bwMode="auto">
          <a:xfrm>
            <a:off x="4497387" y="2937436"/>
            <a:ext cx="609600" cy="1981200"/>
          </a:xfrm>
          <a:prstGeom prst="rect">
            <a:avLst/>
          </a:prstGeom>
          <a:solidFill>
            <a:srgbClr val="FF00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/>
            <a:endParaRPr lang="en-US" sz="1800" smtClean="0">
              <a:solidFill>
                <a:prstClr val="black"/>
              </a:solidFill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0496" name="Text Box 35"/>
          <p:cNvSpPr txBox="1">
            <a:spLocks noChangeArrowheads="1"/>
          </p:cNvSpPr>
          <p:nvPr/>
        </p:nvSpPr>
        <p:spPr bwMode="auto">
          <a:xfrm>
            <a:off x="1704321" y="1012265"/>
            <a:ext cx="5629275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2800" dirty="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Maximum sensitivity</a:t>
            </a:r>
          </a:p>
          <a:p>
            <a:pPr algn="ctr" defTabSz="457200"/>
            <a:r>
              <a:rPr lang="en-US" sz="2800" dirty="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~ </a:t>
            </a:r>
            <a:r>
              <a:rPr lang="en-US" sz="3200" b="1" dirty="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6</a:t>
            </a:r>
            <a:r>
              <a:rPr lang="en-US" sz="4000" dirty="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cycles / degree of visual angle</a:t>
            </a:r>
          </a:p>
        </p:txBody>
      </p:sp>
      <p:sp>
        <p:nvSpPr>
          <p:cNvPr id="20498" name="AutoShape 37"/>
          <p:cNvSpPr>
            <a:spLocks noChangeArrowheads="1"/>
          </p:cNvSpPr>
          <p:nvPr/>
        </p:nvSpPr>
        <p:spPr bwMode="auto">
          <a:xfrm>
            <a:off x="4573587" y="2099236"/>
            <a:ext cx="381000" cy="762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algn="ctr" defTabSz="457200"/>
            <a:endParaRPr lang="en-US" sz="1800">
              <a:solidFill>
                <a:prstClr val="black"/>
              </a:solidFill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0499" name="Text Box 38"/>
          <p:cNvSpPr txBox="1">
            <a:spLocks noChangeArrowheads="1"/>
          </p:cNvSpPr>
          <p:nvPr/>
        </p:nvSpPr>
        <p:spPr bwMode="auto">
          <a:xfrm>
            <a:off x="1027112" y="5131361"/>
            <a:ext cx="62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Low</a:t>
            </a:r>
          </a:p>
        </p:txBody>
      </p:sp>
      <p:sp>
        <p:nvSpPr>
          <p:cNvPr id="20500" name="Text Box 39"/>
          <p:cNvSpPr txBox="1">
            <a:spLocks noChangeArrowheads="1"/>
          </p:cNvSpPr>
          <p:nvPr/>
        </p:nvSpPr>
        <p:spPr bwMode="auto">
          <a:xfrm>
            <a:off x="7065962" y="5055161"/>
            <a:ext cx="658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High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58786" y="6027003"/>
            <a:ext cx="2185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Things far away</a:t>
            </a:r>
            <a:br>
              <a:rPr lang="en-US" dirty="0" smtClean="0"/>
            </a:br>
            <a:r>
              <a:rPr lang="en-US" dirty="0" smtClean="0"/>
              <a:t>are hard to see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6027003"/>
            <a:ext cx="3363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Things that are very close</a:t>
            </a:r>
            <a:br>
              <a:rPr lang="en-US" dirty="0" smtClean="0"/>
            </a:br>
            <a:r>
              <a:rPr lang="en-US" dirty="0" smtClean="0"/>
              <a:t>and large are hard to see</a:t>
            </a:r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93" y="1394619"/>
            <a:ext cx="3759200" cy="3733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6850" y="5263767"/>
            <a:ext cx="3057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Vasarely</a:t>
            </a:r>
            <a:r>
              <a:rPr lang="en-US" dirty="0" smtClean="0"/>
              <a:t> visual illusion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13" y="1381919"/>
            <a:ext cx="3721100" cy="375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130"/>
            <a:ext cx="1996473" cy="1982983"/>
          </a:xfrm>
          <a:prstGeom prst="rect">
            <a:avLst/>
          </a:prstGeom>
        </p:spPr>
      </p:pic>
      <p:grpSp>
        <p:nvGrpSpPr>
          <p:cNvPr id="2" name="Group 20"/>
          <p:cNvGrpSpPr/>
          <p:nvPr/>
        </p:nvGrpSpPr>
        <p:grpSpPr>
          <a:xfrm>
            <a:off x="2863851" y="237008"/>
            <a:ext cx="4058679" cy="2015658"/>
            <a:chOff x="458787" y="2607236"/>
            <a:chExt cx="8305800" cy="2311400"/>
          </a:xfrm>
        </p:grpSpPr>
        <p:pic>
          <p:nvPicPr>
            <p:cNvPr id="7" name="Picture 18" descr="CS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8787" y="2632636"/>
              <a:ext cx="8302625" cy="227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Freeform 19"/>
            <p:cNvSpPr>
              <a:spLocks/>
            </p:cNvSpPr>
            <p:nvPr/>
          </p:nvSpPr>
          <p:spPr bwMode="auto">
            <a:xfrm>
              <a:off x="1144587" y="2934261"/>
              <a:ext cx="7094538" cy="1949450"/>
            </a:xfrm>
            <a:custGeom>
              <a:avLst/>
              <a:gdLst>
                <a:gd name="T0" fmla="*/ 0 w 4469"/>
                <a:gd name="T1" fmla="*/ 2147483647 h 1228"/>
                <a:gd name="T2" fmla="*/ 2147483647 w 4469"/>
                <a:gd name="T3" fmla="*/ 2147483647 h 1228"/>
                <a:gd name="T4" fmla="*/ 2147483647 w 4469"/>
                <a:gd name="T5" fmla="*/ 2147483647 h 1228"/>
                <a:gd name="T6" fmla="*/ 2147483647 w 4469"/>
                <a:gd name="T7" fmla="*/ 2147483647 h 1228"/>
                <a:gd name="T8" fmla="*/ 2147483647 w 4469"/>
                <a:gd name="T9" fmla="*/ 2147483647 h 1228"/>
                <a:gd name="T10" fmla="*/ 2147483647 w 4469"/>
                <a:gd name="T11" fmla="*/ 2147483647 h 1228"/>
                <a:gd name="T12" fmla="*/ 2147483647 w 4469"/>
                <a:gd name="T13" fmla="*/ 2147483647 h 1228"/>
                <a:gd name="T14" fmla="*/ 2147483647 w 4469"/>
                <a:gd name="T15" fmla="*/ 2147483647 h 1228"/>
                <a:gd name="T16" fmla="*/ 2147483647 w 4469"/>
                <a:gd name="T17" fmla="*/ 2147483647 h 12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69"/>
                <a:gd name="T28" fmla="*/ 0 h 1228"/>
                <a:gd name="T29" fmla="*/ 4469 w 4469"/>
                <a:gd name="T30" fmla="*/ 1228 h 12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69" h="1228">
                  <a:moveTo>
                    <a:pt x="0" y="786"/>
                  </a:moveTo>
                  <a:cubicBezTo>
                    <a:pt x="216" y="702"/>
                    <a:pt x="965" y="402"/>
                    <a:pt x="1296" y="282"/>
                  </a:cubicBezTo>
                  <a:cubicBezTo>
                    <a:pt x="1627" y="162"/>
                    <a:pt x="1799" y="112"/>
                    <a:pt x="1984" y="66"/>
                  </a:cubicBezTo>
                  <a:cubicBezTo>
                    <a:pt x="2169" y="20"/>
                    <a:pt x="2243" y="8"/>
                    <a:pt x="2405" y="4"/>
                  </a:cubicBezTo>
                  <a:cubicBezTo>
                    <a:pt x="2567" y="0"/>
                    <a:pt x="2772" y="10"/>
                    <a:pt x="2955" y="39"/>
                  </a:cubicBezTo>
                  <a:cubicBezTo>
                    <a:pt x="3139" y="68"/>
                    <a:pt x="3345" y="103"/>
                    <a:pt x="3506" y="179"/>
                  </a:cubicBezTo>
                  <a:cubicBezTo>
                    <a:pt x="3666" y="255"/>
                    <a:pt x="3781" y="365"/>
                    <a:pt x="3919" y="494"/>
                  </a:cubicBezTo>
                  <a:cubicBezTo>
                    <a:pt x="4056" y="622"/>
                    <a:pt x="4240" y="826"/>
                    <a:pt x="4331" y="948"/>
                  </a:cubicBezTo>
                  <a:cubicBezTo>
                    <a:pt x="4423" y="1071"/>
                    <a:pt x="4446" y="1149"/>
                    <a:pt x="4469" y="122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 sz="1800" smtClean="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9" name="Rectangle 20"/>
            <p:cNvSpPr>
              <a:spLocks noChangeArrowheads="1"/>
            </p:cNvSpPr>
            <p:nvPr/>
          </p:nvSpPr>
          <p:spPr bwMode="auto">
            <a:xfrm>
              <a:off x="461962" y="2607236"/>
              <a:ext cx="8302625" cy="2276475"/>
            </a:xfrm>
            <a:prstGeom prst="rect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457200"/>
              <a:endParaRPr lang="en-US" sz="160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18" name="Rectangle 34"/>
            <p:cNvSpPr>
              <a:spLocks noChangeArrowheads="1"/>
            </p:cNvSpPr>
            <p:nvPr/>
          </p:nvSpPr>
          <p:spPr bwMode="auto">
            <a:xfrm>
              <a:off x="4497387" y="2937436"/>
              <a:ext cx="609600" cy="1981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800" smtClean="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>
            <a:off x="2176977" y="1213981"/>
            <a:ext cx="50237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060115" y="1254727"/>
            <a:ext cx="50237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898519" y="1046500"/>
            <a:ext cx="32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11" name="Picture 10" descr="Untitled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87" y="3791072"/>
            <a:ext cx="3900419" cy="30669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18885" y="2774216"/>
            <a:ext cx="3083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Bandpass</a:t>
            </a:r>
            <a:r>
              <a:rPr lang="en-US" dirty="0" smtClean="0"/>
              <a:t> filter amplitude, in frequency</a:t>
            </a:r>
            <a:endParaRPr lang="en-US" dirty="0"/>
          </a:p>
        </p:txBody>
      </p:sp>
      <p:pic>
        <p:nvPicPr>
          <p:cNvPr id="13" name="Picture 12" descr="Untitled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1836" y="3776315"/>
            <a:ext cx="3862163" cy="30816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7864" y="3143548"/>
            <a:ext cx="3409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Bandpass</a:t>
            </a:r>
            <a:r>
              <a:rPr lang="en-US" dirty="0" smtClean="0"/>
              <a:t> filter, in space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75713" y="6578600"/>
            <a:ext cx="268287" cy="279400"/>
          </a:xfrm>
        </p:spPr>
        <p:txBody>
          <a:bodyPr/>
          <a:lstStyle/>
          <a:p>
            <a:fld id="{097A2CBD-BC40-B14A-9834-CC16ADF1E95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57830" y="0"/>
            <a:ext cx="70567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Blur occurs under many natural situations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4929188" cy="584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563"/>
            <a:ext cx="9144000" cy="27728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5893" y="3899592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08828" y="3917136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40641" y="3928374"/>
            <a:ext cx="2903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row of the output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Orientation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25500" y="1212650"/>
          <a:ext cx="4108564" cy="838992"/>
        </p:xfrm>
        <a:graphic>
          <a:graphicData uri="http://schemas.openxmlformats.org/presentationml/2006/ole">
            <p:oleObj spid="_x0000_s1013762" name="Equation" r:id="rId3" imgW="16457143" imgH="3352381" progId="Equation.3">
              <p:embed/>
            </p:oleObj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198224" y="3742727"/>
          <a:ext cx="4370234" cy="974656"/>
        </p:xfrm>
        <a:graphic>
          <a:graphicData uri="http://schemas.openxmlformats.org/presentationml/2006/ole">
            <p:oleObj spid="_x0000_s1013763" name="Equation" r:id="rId4" imgW="16457143" imgH="3657143" progId="Equation.3">
              <p:embed/>
            </p:oleObj>
          </a:graphicData>
        </a:graphic>
      </p:graphicFrame>
      <p:pic>
        <p:nvPicPr>
          <p:cNvPr id="6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4134" y="3761312"/>
            <a:ext cx="3256024" cy="244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6"/>
          <a:srcRect l="7426" t="7117" r="4259" b="4240"/>
          <a:stretch>
            <a:fillRect/>
          </a:stretch>
        </p:blipFill>
        <p:spPr bwMode="auto">
          <a:xfrm>
            <a:off x="4773804" y="1214238"/>
            <a:ext cx="3181150" cy="239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311768" y="6396335"/>
            <a:ext cx="6013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about other orientations not axis aligned?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466" name="Object 2"/>
          <p:cNvGraphicFramePr>
            <a:graphicFrameLocks noChangeAspect="1"/>
          </p:cNvGraphicFramePr>
          <p:nvPr/>
        </p:nvGraphicFramePr>
        <p:xfrm>
          <a:off x="225500" y="1589483"/>
          <a:ext cx="2868613" cy="585787"/>
        </p:xfrm>
        <a:graphic>
          <a:graphicData uri="http://schemas.openxmlformats.org/presentationml/2006/ole">
            <p:oleObj spid="_x0000_s1014786" name="Equation" r:id="rId3" imgW="16457143" imgH="3352381" progId="Equation.3">
              <p:embed/>
            </p:oleObj>
          </a:graphicData>
        </a:graphic>
      </p:graphicFrame>
      <p:graphicFrame>
        <p:nvGraphicFramePr>
          <p:cNvPr id="190467" name="Object 3"/>
          <p:cNvGraphicFramePr>
            <a:graphicFrameLocks noChangeAspect="1"/>
          </p:cNvGraphicFramePr>
          <p:nvPr/>
        </p:nvGraphicFramePr>
        <p:xfrm>
          <a:off x="4552178" y="1495690"/>
          <a:ext cx="2868612" cy="639762"/>
        </p:xfrm>
        <a:graphic>
          <a:graphicData uri="http://schemas.openxmlformats.org/presentationml/2006/ole">
            <p:oleObj spid="_x0000_s1014787" name="Equation" r:id="rId4" imgW="16457143" imgH="3657143" progId="Equation.3">
              <p:embed/>
            </p:oleObj>
          </a:graphicData>
        </a:graphic>
      </p:graphicFrame>
      <p:graphicFrame>
        <p:nvGraphicFramePr>
          <p:cNvPr id="190468" name="Object 4"/>
          <p:cNvGraphicFramePr>
            <a:graphicFrameLocks noChangeAspect="1"/>
          </p:cNvGraphicFramePr>
          <p:nvPr/>
        </p:nvGraphicFramePr>
        <p:xfrm>
          <a:off x="1675735" y="2923975"/>
          <a:ext cx="5851525" cy="468313"/>
        </p:xfrm>
        <a:graphic>
          <a:graphicData uri="http://schemas.openxmlformats.org/presentationml/2006/ole">
            <p:oleObj spid="_x0000_s1014788" name="Equation" r:id="rId5" imgW="20038095" imgH="1600000" progId="Equation.3">
              <p:embed/>
            </p:oleObj>
          </a:graphicData>
        </a:graphic>
      </p:graphicFrame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87866" y="3508573"/>
            <a:ext cx="8375134" cy="781054"/>
            <a:chOff x="574344" y="3179228"/>
            <a:chExt cx="8375690" cy="782377"/>
          </a:xfrm>
        </p:grpSpPr>
        <p:graphicFrame>
          <p:nvGraphicFramePr>
            <p:cNvPr id="190469" name="Object 5"/>
            <p:cNvGraphicFramePr>
              <a:graphicFrameLocks noChangeAspect="1"/>
            </p:cNvGraphicFramePr>
            <p:nvPr/>
          </p:nvGraphicFramePr>
          <p:xfrm>
            <a:off x="1285075" y="3560877"/>
            <a:ext cx="5585196" cy="400728"/>
          </p:xfrm>
          <a:graphic>
            <a:graphicData uri="http://schemas.openxmlformats.org/presentationml/2006/ole">
              <p:oleObj spid="_x0000_s1014789" name="Equation" r:id="rId6" imgW="19123810" imgH="1371429" progId="Equation.3">
                <p:embed/>
              </p:oleObj>
            </a:graphicData>
          </a:graphic>
        </p:graphicFrame>
        <p:sp>
          <p:nvSpPr>
            <p:cNvPr id="190482" name="TextBox 8"/>
            <p:cNvSpPr txBox="1">
              <a:spLocks noChangeArrowheads="1"/>
            </p:cNvSpPr>
            <p:nvPr/>
          </p:nvSpPr>
          <p:spPr bwMode="auto">
            <a:xfrm>
              <a:off x="574344" y="3179228"/>
              <a:ext cx="8375690" cy="400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/>
                <a:t>Any orientation can be computed as a linear combination of two filtered images</a:t>
              </a:r>
            </a:p>
          </p:txBody>
        </p:sp>
      </p:grpSp>
      <p:pic>
        <p:nvPicPr>
          <p:cNvPr id="190471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31175" y="1318881"/>
            <a:ext cx="1385888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2" name="Picture 10"/>
          <p:cNvPicPr>
            <a:picLocks noChangeAspect="1"/>
          </p:cNvPicPr>
          <p:nvPr/>
        </p:nvPicPr>
        <p:blipFill>
          <a:blip r:embed="rId8"/>
          <a:srcRect l="7426" t="7117" r="4259" b="4240"/>
          <a:stretch>
            <a:fillRect/>
          </a:stretch>
        </p:blipFill>
        <p:spPr bwMode="auto">
          <a:xfrm>
            <a:off x="3113163" y="1406920"/>
            <a:ext cx="122555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73" name="TextBox 11"/>
          <p:cNvSpPr txBox="1">
            <a:spLocks noChangeArrowheads="1"/>
          </p:cNvSpPr>
          <p:nvPr/>
        </p:nvSpPr>
        <p:spPr bwMode="auto">
          <a:xfrm>
            <a:off x="684811" y="2479475"/>
            <a:ext cx="76488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The smoothed directional gradient is a linear combination of two kernels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57200" y="4525366"/>
            <a:ext cx="8360708" cy="2332634"/>
            <a:chOff x="798899" y="3998451"/>
            <a:chExt cx="8359899" cy="2333460"/>
          </a:xfrm>
        </p:grpSpPr>
        <p:pic>
          <p:nvPicPr>
            <p:cNvPr id="190475" name="Picture 12"/>
            <p:cNvPicPr>
              <a:picLocks noChangeAspect="1"/>
            </p:cNvPicPr>
            <p:nvPr/>
          </p:nvPicPr>
          <p:blipFill>
            <a:blip r:embed="rId9"/>
            <a:srcRect l="16048" t="7179" r="58151" b="58459"/>
            <a:stretch>
              <a:fillRect/>
            </a:stretch>
          </p:blipFill>
          <p:spPr bwMode="auto">
            <a:xfrm>
              <a:off x="2017981" y="3998451"/>
              <a:ext cx="1868130" cy="1868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0476" name="Picture 13"/>
            <p:cNvPicPr>
              <a:picLocks noChangeAspect="1"/>
            </p:cNvPicPr>
            <p:nvPr/>
          </p:nvPicPr>
          <p:blipFill>
            <a:blip r:embed="rId9"/>
            <a:srcRect l="15932" t="54723" r="58266" b="11174"/>
            <a:stretch>
              <a:fillRect/>
            </a:stretch>
          </p:blipFill>
          <p:spPr bwMode="auto">
            <a:xfrm>
              <a:off x="7128385" y="3998451"/>
              <a:ext cx="1900905" cy="1886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0477" name="Picture 14"/>
            <p:cNvPicPr>
              <a:picLocks noChangeAspect="1"/>
            </p:cNvPicPr>
            <p:nvPr/>
          </p:nvPicPr>
          <p:blipFill>
            <a:blip r:embed="rId9"/>
            <a:srcRect l="60989" t="7179" r="13670" b="58459"/>
            <a:stretch>
              <a:fillRect/>
            </a:stretch>
          </p:blipFill>
          <p:spPr bwMode="auto">
            <a:xfrm>
              <a:off x="4899742" y="4011561"/>
              <a:ext cx="1845936" cy="1879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8" name="TextBox 15"/>
            <p:cNvSpPr txBox="1">
              <a:spLocks noChangeArrowheads="1"/>
            </p:cNvSpPr>
            <p:nvPr/>
          </p:nvSpPr>
          <p:spPr bwMode="auto">
            <a:xfrm>
              <a:off x="798899" y="4645745"/>
              <a:ext cx="10421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= </a:t>
              </a:r>
              <a:r>
                <a:rPr lang="en-US" dirty="0" err="1"/>
                <a:t>cos(</a:t>
              </a:r>
              <a:r>
                <a:rPr lang="en-US" dirty="0" err="1">
                  <a:latin typeface="Symbol" pitchFamily="-1" charset="2"/>
                  <a:ea typeface="Symbol" pitchFamily="-1" charset="2"/>
                  <a:cs typeface="Symbol" pitchFamily="-1" charset="2"/>
                </a:rPr>
                <a:t>a</a:t>
              </a:r>
              <a:r>
                <a:rPr lang="en-US" dirty="0"/>
                <a:t>)</a:t>
              </a:r>
            </a:p>
          </p:txBody>
        </p:sp>
        <p:sp>
          <p:nvSpPr>
            <p:cNvPr id="190479" name="TextBox 16"/>
            <p:cNvSpPr txBox="1">
              <a:spLocks noChangeArrowheads="1"/>
            </p:cNvSpPr>
            <p:nvPr/>
          </p:nvSpPr>
          <p:spPr bwMode="auto">
            <a:xfrm>
              <a:off x="3846604" y="4626077"/>
              <a:ext cx="9139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+</a:t>
              </a:r>
              <a:r>
                <a:rPr lang="en-US" dirty="0" err="1"/>
                <a:t>sin(</a:t>
              </a:r>
              <a:r>
                <a:rPr lang="en-US" dirty="0" err="1">
                  <a:latin typeface="Symbol" pitchFamily="-1" charset="2"/>
                  <a:ea typeface="Symbol" pitchFamily="-1" charset="2"/>
                  <a:cs typeface="Symbol" pitchFamily="-1" charset="2"/>
                </a:rPr>
                <a:t>a</a:t>
              </a:r>
              <a:r>
                <a:rPr lang="en-US" dirty="0"/>
                <a:t>)</a:t>
              </a:r>
            </a:p>
          </p:txBody>
        </p:sp>
        <p:sp>
          <p:nvSpPr>
            <p:cNvPr id="190480" name="TextBox 17"/>
            <p:cNvSpPr txBox="1">
              <a:spLocks noChangeArrowheads="1"/>
            </p:cNvSpPr>
            <p:nvPr/>
          </p:nvSpPr>
          <p:spPr bwMode="auto">
            <a:xfrm>
              <a:off x="6759677" y="4760452"/>
              <a:ext cx="31946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=</a:t>
              </a:r>
            </a:p>
          </p:txBody>
        </p:sp>
        <p:sp>
          <p:nvSpPr>
            <p:cNvPr id="190481" name="TextBox 18"/>
            <p:cNvSpPr txBox="1">
              <a:spLocks noChangeArrowheads="1"/>
            </p:cNvSpPr>
            <p:nvPr/>
          </p:nvSpPr>
          <p:spPr bwMode="auto">
            <a:xfrm>
              <a:off x="4183808" y="6024134"/>
              <a:ext cx="49749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err="1"/>
                <a:t>Steereability</a:t>
              </a:r>
              <a:r>
                <a:rPr lang="en-US" sz="1400" dirty="0"/>
                <a:t> of </a:t>
              </a:r>
              <a:r>
                <a:rPr lang="en-US" sz="1400" dirty="0" err="1"/>
                <a:t>gaussian</a:t>
              </a:r>
              <a:r>
                <a:rPr lang="en-US" sz="1400" dirty="0"/>
                <a:t> derivatives, Freeman &amp; </a:t>
              </a:r>
              <a:r>
                <a:rPr lang="en-US" sz="1400" dirty="0" err="1"/>
                <a:t>Adelson</a:t>
              </a:r>
              <a:r>
                <a:rPr lang="en-US" sz="1400" dirty="0"/>
                <a:t> 92</a:t>
              </a:r>
            </a:p>
          </p:txBody>
        </p:sp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Orientation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imple example of steerable filter"/>
          <p:cNvSpPr txBox="1">
            <a:spLocks noGrp="1"/>
          </p:cNvSpPr>
          <p:nvPr>
            <p:ph type="title"/>
          </p:nvPr>
        </p:nvSpPr>
        <p:spPr>
          <a:xfrm>
            <a:off x="457200" y="-152400"/>
            <a:ext cx="8229601" cy="1052513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rPr sz="3600" dirty="0"/>
              <a:t>Simple example of steerable filter</a:t>
            </a:r>
          </a:p>
        </p:txBody>
      </p:sp>
      <p:sp>
        <p:nvSpPr>
          <p:cNvPr id="141" name="“Steerability”-- the ability to synthesize a filter of any orientation from a linear combination of filters at fixed orientations."/>
          <p:cNvSpPr/>
          <p:nvPr/>
        </p:nvSpPr>
        <p:spPr>
          <a:xfrm>
            <a:off x="261937" y="747713"/>
            <a:ext cx="8064501" cy="121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798" tIns="50798" rIns="50798" bIns="50798">
            <a:spAutoFit/>
          </a:bodyPr>
          <a:lstStyle>
            <a:lvl1pPr marL="57799" marR="57799" algn="l" defTabSz="650240">
              <a:buClr>
                <a:srgbClr val="000000"/>
              </a:buClr>
              <a:buFont typeface="Arial"/>
              <a:defRPr b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“Steerability”-- the ability to synthesize a filter of any orientation from a linear combination of filters at fixed orientations.</a:t>
            </a:r>
          </a:p>
        </p:txBody>
      </p:sp>
      <p:pic>
        <p:nvPicPr>
          <p:cNvPr id="142" name="I1stDResponse.png" descr="I1stDRespons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9175" y="4846637"/>
            <a:ext cx="4876800" cy="1304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1stDfilts.png" descr="I1stDfilts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9175" y="2879724"/>
            <a:ext cx="4886326" cy="129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1stDraw.png" descr="I1stDraw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6575" y="4846637"/>
            <a:ext cx="1419226" cy="1381126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Filter Set:"/>
          <p:cNvSpPr/>
          <p:nvPr/>
        </p:nvSpPr>
        <p:spPr>
          <a:xfrm>
            <a:off x="179387" y="2778125"/>
            <a:ext cx="1638991" cy="533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798" tIns="50798" rIns="50798" bIns="50798">
            <a:spAutoFit/>
          </a:bodyPr>
          <a:lstStyle>
            <a:lvl1pPr marL="57799" marR="57799" algn="l" defTabSz="650240">
              <a:buClr>
                <a:srgbClr val="000000"/>
              </a:buClr>
              <a:buFont typeface="Arial"/>
              <a:defRPr sz="2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Filter Set:</a:t>
            </a:r>
          </a:p>
        </p:txBody>
      </p:sp>
      <p:sp>
        <p:nvSpPr>
          <p:cNvPr id="146" name="0o"/>
          <p:cNvSpPr/>
          <p:nvPr/>
        </p:nvSpPr>
        <p:spPr>
          <a:xfrm>
            <a:off x="2743200" y="2505075"/>
            <a:ext cx="304665" cy="364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798" tIns="50798" rIns="50798" bIns="50798">
            <a:spAutoFit/>
          </a:bodyPr>
          <a:lstStyle/>
          <a:p>
            <a:pPr marL="40638" marR="40638" defTabSz="457184">
              <a:buClr>
                <a:srgbClr val="000000"/>
              </a:buClr>
              <a:buFont typeface="Arial"/>
              <a:defRPr sz="3400" b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700" dirty="0"/>
              <a:t>0</a:t>
            </a:r>
            <a:r>
              <a:rPr sz="1700" baseline="30500" dirty="0"/>
              <a:t>o</a:t>
            </a:r>
          </a:p>
        </p:txBody>
      </p:sp>
      <p:sp>
        <p:nvSpPr>
          <p:cNvPr id="147" name="90o"/>
          <p:cNvSpPr/>
          <p:nvPr/>
        </p:nvSpPr>
        <p:spPr>
          <a:xfrm>
            <a:off x="4392612" y="2505075"/>
            <a:ext cx="425910" cy="364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798" tIns="50798" rIns="50798" bIns="50798">
            <a:spAutoFit/>
          </a:bodyPr>
          <a:lstStyle/>
          <a:p>
            <a:pPr marL="40638" marR="40638" defTabSz="457184">
              <a:buClr>
                <a:srgbClr val="000000"/>
              </a:buClr>
              <a:buFont typeface="Arial"/>
              <a:defRPr sz="3400" b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700" dirty="0"/>
              <a:t>90</a:t>
            </a:r>
            <a:r>
              <a:rPr sz="1700" baseline="30500" dirty="0"/>
              <a:t>o</a:t>
            </a:r>
          </a:p>
        </p:txBody>
      </p:sp>
      <p:sp>
        <p:nvSpPr>
          <p:cNvPr id="148" name="Synthesized 30o"/>
          <p:cNvSpPr/>
          <p:nvPr/>
        </p:nvSpPr>
        <p:spPr>
          <a:xfrm>
            <a:off x="5602287" y="2505075"/>
            <a:ext cx="1707420" cy="364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798" tIns="50798" rIns="50798" bIns="50798">
            <a:spAutoFit/>
          </a:bodyPr>
          <a:lstStyle/>
          <a:p>
            <a:pPr marL="40638" marR="40638" defTabSz="457184">
              <a:buClr>
                <a:srgbClr val="000000"/>
              </a:buClr>
              <a:buFont typeface="Arial"/>
              <a:defRPr sz="3400" b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700" dirty="0"/>
              <a:t>Synthesized 30</a:t>
            </a:r>
            <a:r>
              <a:rPr sz="1700" baseline="30500" dirty="0"/>
              <a:t>o</a:t>
            </a:r>
          </a:p>
        </p:txBody>
      </p:sp>
      <p:sp>
        <p:nvSpPr>
          <p:cNvPr id="149" name="Response:"/>
          <p:cNvSpPr/>
          <p:nvPr/>
        </p:nvSpPr>
        <p:spPr>
          <a:xfrm>
            <a:off x="179387" y="4067175"/>
            <a:ext cx="1819229" cy="533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798" tIns="50798" rIns="50798" bIns="50798">
            <a:spAutoFit/>
          </a:bodyPr>
          <a:lstStyle>
            <a:lvl1pPr marL="57799" marR="57799" algn="l" defTabSz="650240">
              <a:buClr>
                <a:srgbClr val="000000"/>
              </a:buClr>
              <a:buFont typeface="Arial"/>
              <a:defRPr sz="2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Response:</a:t>
            </a:r>
          </a:p>
        </p:txBody>
      </p:sp>
      <p:sp>
        <p:nvSpPr>
          <p:cNvPr id="150" name="Raw Image"/>
          <p:cNvSpPr/>
          <p:nvPr/>
        </p:nvSpPr>
        <p:spPr>
          <a:xfrm>
            <a:off x="560388" y="4478338"/>
            <a:ext cx="1659204" cy="471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798" tIns="50798" rIns="50798" bIns="50798">
            <a:spAutoFit/>
          </a:bodyPr>
          <a:lstStyle>
            <a:lvl1pPr marL="57799" marR="57799" algn="l" defTabSz="650240">
              <a:buClr>
                <a:srgbClr val="000000"/>
              </a:buClr>
              <a:buFont typeface="Arial"/>
              <a:defRPr b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Raw Image</a:t>
            </a:r>
          </a:p>
        </p:txBody>
      </p:sp>
      <p:sp>
        <p:nvSpPr>
          <p:cNvPr id="151" name="Line"/>
          <p:cNvSpPr/>
          <p:nvPr/>
        </p:nvSpPr>
        <p:spPr>
          <a:xfrm>
            <a:off x="2944812" y="4283075"/>
            <a:ext cx="1588" cy="45085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defTabSz="457184">
              <a:defRPr sz="1600" b="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152" name="Line"/>
          <p:cNvSpPr/>
          <p:nvPr/>
        </p:nvSpPr>
        <p:spPr>
          <a:xfrm>
            <a:off x="4783138" y="4283075"/>
            <a:ext cx="1588" cy="45085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defTabSz="457184">
              <a:defRPr sz="1600" b="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153" name="Line"/>
          <p:cNvSpPr/>
          <p:nvPr/>
        </p:nvSpPr>
        <p:spPr>
          <a:xfrm>
            <a:off x="6578600" y="4283075"/>
            <a:ext cx="1588" cy="45085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defTabSz="457184">
              <a:defRPr sz="1600" b="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154" name="Taken from:…"/>
          <p:cNvSpPr/>
          <p:nvPr/>
        </p:nvSpPr>
        <p:spPr>
          <a:xfrm>
            <a:off x="7183437" y="4191000"/>
            <a:ext cx="2674477" cy="1025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798" tIns="50798" rIns="50798" bIns="50798">
            <a:spAutoFit/>
          </a:bodyPr>
          <a:lstStyle/>
          <a:p>
            <a:pPr marL="40638" marR="40638" defTabSz="457184">
              <a:buClr>
                <a:srgbClr val="000000"/>
              </a:buClr>
              <a:buFont typeface="Arial"/>
              <a:defRPr sz="1200" b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Taken from:</a:t>
            </a:r>
          </a:p>
          <a:p>
            <a:pPr marL="40638" marR="40638" defTabSz="457184">
              <a:buClr>
                <a:srgbClr val="000000"/>
              </a:buClr>
              <a:buFont typeface="Arial"/>
              <a:defRPr sz="1200" b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W. Freeman, T. Adelson, “The Design </a:t>
            </a:r>
          </a:p>
          <a:p>
            <a:pPr marL="40638" marR="40638" defTabSz="457184">
              <a:buClr>
                <a:srgbClr val="000000"/>
              </a:buClr>
              <a:buFont typeface="Arial"/>
              <a:defRPr sz="1200" b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and Use of Sterrable Filters”, IEEE </a:t>
            </a:r>
          </a:p>
          <a:p>
            <a:pPr marL="40638" marR="40638" defTabSz="457184">
              <a:buClr>
                <a:srgbClr val="000000"/>
              </a:buClr>
              <a:buFont typeface="Arial"/>
              <a:defRPr sz="1200" b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Trans. Patt, Anal. and Machine Intell., </a:t>
            </a:r>
          </a:p>
          <a:p>
            <a:pPr marL="40638" marR="40638" defTabSz="457184">
              <a:buClr>
                <a:srgbClr val="000000"/>
              </a:buClr>
              <a:buFont typeface="Arial"/>
              <a:defRPr sz="1200" b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vol 13, #9, pp 891-900, Sept 1991</a:t>
            </a:r>
          </a:p>
        </p:txBody>
      </p:sp>
      <p:pic>
        <p:nvPicPr>
          <p:cNvPr id="155" name="droppedImage.tiff" descr="dropped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60599" y="1562100"/>
            <a:ext cx="4435476" cy="558801"/>
          </a:xfrm>
          <a:prstGeom prst="rect">
            <a:avLst/>
          </a:prstGeom>
          <a:ln w="12700"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1" cy="150812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6" name="tmp.jpg" descr="tmp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1219200"/>
            <a:ext cx="7391401" cy="4856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" charset="-128"/>
                <a:cs typeface="ＭＳ Ｐゴシック" pitchFamily="-1" charset="-128"/>
              </a:rPr>
              <a:t>Orientation analysis</a:t>
            </a:r>
          </a:p>
        </p:txBody>
      </p:sp>
      <p:pic>
        <p:nvPicPr>
          <p:cNvPr id="87043" name="Picture 4" descr="tmp"/>
          <p:cNvPicPr>
            <a:picLocks noChangeAspect="1" noChangeArrowheads="1"/>
          </p:cNvPicPr>
          <p:nvPr/>
        </p:nvPicPr>
        <p:blipFill>
          <a:blip r:embed="rId3"/>
          <a:srcRect b="17837"/>
          <a:stretch>
            <a:fillRect/>
          </a:stretch>
        </p:blipFill>
        <p:spPr bwMode="auto">
          <a:xfrm>
            <a:off x="198989" y="1354666"/>
            <a:ext cx="6172200" cy="425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070619" y="3404655"/>
            <a:ext cx="3127651" cy="3046988"/>
            <a:chOff x="6416676" y="3497120"/>
            <a:chExt cx="3128404" cy="3047230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6416676" y="4179800"/>
              <a:ext cx="369977" cy="1222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046" name="TextBox 6"/>
            <p:cNvSpPr txBox="1">
              <a:spLocks noChangeArrowheads="1"/>
            </p:cNvSpPr>
            <p:nvPr/>
          </p:nvSpPr>
          <p:spPr bwMode="auto">
            <a:xfrm>
              <a:off x="6795800" y="3497120"/>
              <a:ext cx="2749280" cy="3047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High resolution in</a:t>
              </a:r>
              <a:br>
                <a:rPr lang="en-US" dirty="0"/>
              </a:br>
              <a:r>
                <a:rPr lang="en-US" dirty="0"/>
                <a:t>orientation requires</a:t>
              </a:r>
              <a:br>
                <a:rPr lang="en-US" dirty="0"/>
              </a:br>
              <a:r>
                <a:rPr lang="en-US" dirty="0"/>
                <a:t>many oriented filters</a:t>
              </a:r>
              <a:br>
                <a:rPr lang="en-US" dirty="0"/>
              </a:br>
              <a:r>
                <a:rPr lang="en-US" dirty="0"/>
                <a:t>as basis (high order</a:t>
              </a:r>
              <a:br>
                <a:rPr lang="en-US" dirty="0"/>
              </a:br>
              <a:r>
                <a:rPr lang="en-US" dirty="0" err="1"/>
                <a:t>gaussian</a:t>
              </a:r>
              <a:r>
                <a:rPr lang="en-US" dirty="0"/>
                <a:t> </a:t>
              </a:r>
              <a:r>
                <a:rPr lang="en-US" dirty="0" smtClean="0"/>
                <a:t>derivatives</a:t>
              </a:r>
            </a:p>
            <a:p>
              <a:r>
                <a:rPr lang="en-US" dirty="0" smtClean="0"/>
                <a:t>or fine-tuned Gabor</a:t>
              </a:r>
              <a:br>
                <a:rPr lang="en-US" dirty="0" smtClean="0"/>
              </a:br>
              <a:r>
                <a:rPr lang="en-US" dirty="0" smtClean="0"/>
                <a:t>wavelets)</a:t>
              </a:r>
              <a:r>
                <a:rPr lang="en-US" dirty="0"/>
                <a:t>.</a:t>
              </a:r>
            </a:p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1" charset="-128"/>
                <a:cs typeface="ＭＳ Ｐゴシック" pitchFamily="-1" charset="-128"/>
              </a:rPr>
              <a:t>Orientation analysis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89092" name="Picture 6" descr="tmp"/>
          <p:cNvPicPr>
            <a:picLocks noChangeAspect="1" noChangeArrowheads="1"/>
          </p:cNvPicPr>
          <p:nvPr/>
        </p:nvPicPr>
        <p:blipFill>
          <a:blip r:embed="rId3"/>
          <a:srcRect b="16778"/>
          <a:stretch>
            <a:fillRect/>
          </a:stretch>
        </p:blipFill>
        <p:spPr bwMode="auto">
          <a:xfrm>
            <a:off x="152400" y="906463"/>
            <a:ext cx="8839200" cy="491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t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0"/>
            <a:ext cx="5276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Discretization</a:t>
            </a:r>
            <a:r>
              <a:rPr lang="en-US" dirty="0" smtClean="0"/>
              <a:t> Gaussian derivatives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4919" y="1029457"/>
            <a:ext cx="858231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There are many discrete approximations. For instance, we can take samples of the continuous functions. In practice it is common to use the discrete approximation given by the binomial filters.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4469" y="2828836"/>
            <a:ext cx="6949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Convolving the binomial coefficients with [1, -1]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19292"/>
          <a:stretch>
            <a:fillRect/>
          </a:stretch>
        </p:blipFill>
        <p:spPr>
          <a:xfrm>
            <a:off x="4646863" y="4141334"/>
            <a:ext cx="4201122" cy="19302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14013" t="14099" r="21434" b="22567"/>
          <a:stretch>
            <a:fillRect/>
          </a:stretch>
        </p:blipFill>
        <p:spPr>
          <a:xfrm>
            <a:off x="0" y="4139946"/>
            <a:ext cx="4009261" cy="1935210"/>
          </a:xfrm>
          <a:prstGeom prst="rect">
            <a:avLst/>
          </a:prstGeom>
        </p:spPr>
      </p:pic>
      <p:grpSp>
        <p:nvGrpSpPr>
          <p:cNvPr id="3" name="Group 10"/>
          <p:cNvGrpSpPr/>
          <p:nvPr/>
        </p:nvGrpSpPr>
        <p:grpSpPr>
          <a:xfrm>
            <a:off x="3724705" y="4323731"/>
            <a:ext cx="1030751" cy="540868"/>
            <a:chOff x="3724705" y="4323731"/>
            <a:chExt cx="1030751" cy="540868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3780987" y="4863011"/>
              <a:ext cx="923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3724705" y="4323731"/>
              <a:ext cx="10307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 [1, -1]</a:t>
              </a:r>
              <a:endParaRPr lang="en-U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2175"/>
          </a:xfrm>
        </p:spPr>
        <p:txBody>
          <a:bodyPr/>
          <a:lstStyle/>
          <a:p>
            <a:r>
              <a:rPr lang="en-US" dirty="0" err="1" smtClean="0"/>
              <a:t>Discretization</a:t>
            </a:r>
            <a:r>
              <a:rPr lang="en-US" dirty="0" smtClean="0"/>
              <a:t> 2D Gaussian derivatives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4919" y="1029457"/>
            <a:ext cx="85823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As Gaussians are separable, we can approximate two 1D derivatives and then convolve them.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119" y="2866621"/>
            <a:ext cx="4998146" cy="35715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6784" y="2121426"/>
            <a:ext cx="5774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example is the  </a:t>
            </a:r>
            <a:r>
              <a:rPr lang="en-US" dirty="0" err="1" smtClean="0"/>
              <a:t>Sobel</a:t>
            </a:r>
            <a:r>
              <a:rPr lang="en-US" dirty="0" smtClean="0"/>
              <a:t>-Feldman operator: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75713" y="6578600"/>
            <a:ext cx="268287" cy="279400"/>
          </a:xfrm>
        </p:spPr>
        <p:txBody>
          <a:bodyPr/>
          <a:lstStyle/>
          <a:p>
            <a:fld id="{097A2CBD-BC40-B14A-9834-CC16ADF1E95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4929188" cy="584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l="27826" t="76957" r="55169" b="10000"/>
          <a:stretch>
            <a:fillRect/>
          </a:stretch>
        </p:blipFill>
        <p:spPr>
          <a:xfrm>
            <a:off x="5334000" y="1447800"/>
            <a:ext cx="3581400" cy="325581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2286000" y="3962400"/>
            <a:ext cx="3429000" cy="1600200"/>
          </a:xfrm>
          <a:prstGeom prst="straightConnector1">
            <a:avLst/>
          </a:prstGeom>
          <a:solidFill>
            <a:srgbClr val="00CC99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1057830" y="0"/>
            <a:ext cx="70567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Blur occurs under many natural situations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sharpening filter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65" y="1664494"/>
            <a:ext cx="6159500" cy="185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5807" y="1157253"/>
            <a:ext cx="8277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Subtract away the blurred components of the image: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7750" y="3740411"/>
            <a:ext cx="7936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filter has an overall DC component of 1. It de-emphasizes</a:t>
            </a:r>
            <a:br>
              <a:rPr lang="en-US" dirty="0" smtClean="0"/>
            </a:br>
            <a:r>
              <a:rPr lang="en-US" dirty="0" smtClean="0"/>
              <a:t>the blur component of the image (low spatial frequencies).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81007" y="6174874"/>
            <a:ext cx="43611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The DC component is the mean value of the image 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816"/>
            <a:ext cx="2990231" cy="2960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736" y="755572"/>
            <a:ext cx="2990230" cy="2980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906" y="741614"/>
            <a:ext cx="2970094" cy="2980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7906"/>
            <a:ext cx="2960026" cy="2970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8839" y="3887906"/>
            <a:ext cx="2970094" cy="29700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4043" y="3908043"/>
            <a:ext cx="2949957" cy="29499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2154" y="321003"/>
            <a:ext cx="1663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image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Low-pass filtering </a:t>
            </a:r>
          </a:p>
          <a:p>
            <a:r>
              <a:rPr lang="en-US" dirty="0" smtClean="0"/>
              <a:t>Band-pass filtering and oriented filters</a:t>
            </a:r>
          </a:p>
          <a:p>
            <a:r>
              <a:rPr lang="en-US" b="1" dirty="0" smtClean="0"/>
              <a:t>Motion and phase</a:t>
            </a:r>
          </a:p>
          <a:p>
            <a:r>
              <a:rPr lang="en-US" dirty="0" smtClean="0"/>
              <a:t>Pyramids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-magnified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2063091"/>
            <a:ext cx="9144000" cy="27318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9521" y="1491598"/>
            <a:ext cx="1141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52175" y="1481547"/>
            <a:ext cx="2381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motion magnified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0" y="1181459"/>
            <a:ext cx="4572000" cy="4061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ane-magnified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87555" y="0"/>
            <a:ext cx="75688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2877" y="10051"/>
            <a:ext cx="1141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53487" y="0"/>
            <a:ext cx="2381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motion magnified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0" y="-470340"/>
            <a:ext cx="4572000" cy="7544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620" y="1399751"/>
            <a:ext cx="1936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Impulse at 0,0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15878" y="1422279"/>
            <a:ext cx="1936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Impulse at 0,1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28707" y="1415946"/>
            <a:ext cx="1936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Impulse at 0,3</a:t>
            </a:r>
            <a:endParaRPr lang="en-US" dirty="0"/>
          </a:p>
        </p:txBody>
      </p:sp>
      <p:pic>
        <p:nvPicPr>
          <p:cNvPr id="6" name="Picture 5" descr="Untitle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8021"/>
            <a:ext cx="9144000" cy="26178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008" y="218231"/>
            <a:ext cx="8307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Showing the relationship between positional offset and DFT phase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for the DFT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b="85878"/>
          <a:stretch>
            <a:fillRect/>
          </a:stretch>
        </p:blipFill>
        <p:spPr>
          <a:xfrm>
            <a:off x="576138" y="2129529"/>
            <a:ext cx="8404801" cy="3713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4469" y="1353806"/>
            <a:ext cx="8509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Shift in space corresponds to a phase shift in the frequency domain.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t="13254"/>
          <a:stretch>
            <a:fillRect/>
          </a:stretch>
        </p:blipFill>
        <p:spPr>
          <a:xfrm>
            <a:off x="573035" y="2656382"/>
            <a:ext cx="8404801" cy="22811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3239681" y="4392748"/>
            <a:ext cx="3343351" cy="53127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7869"/>
            <a:ext cx="9144000" cy="2593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037" y="1019572"/>
            <a:ext cx="2539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Phase (complex angle) of </a:t>
            </a:r>
            <a:r>
              <a:rPr lang="en-US" sz="1800" dirty="0" err="1" smtClean="0"/>
              <a:t>dft</a:t>
            </a:r>
            <a:r>
              <a:rPr lang="en-US" sz="1800" dirty="0" smtClean="0"/>
              <a:t> of impulse at (0,0)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3765401" y="1041422"/>
            <a:ext cx="2026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Phase of </a:t>
            </a:r>
            <a:r>
              <a:rPr lang="en-US" sz="1800" dirty="0" err="1" smtClean="0"/>
              <a:t>dft</a:t>
            </a:r>
            <a:r>
              <a:rPr lang="en-US" sz="1800" dirty="0" smtClean="0"/>
              <a:t> of impulse at (0,1)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6984441" y="1034073"/>
            <a:ext cx="206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Phase of </a:t>
            </a:r>
            <a:r>
              <a:rPr lang="en-US" sz="1800" dirty="0" err="1" smtClean="0"/>
              <a:t>dft</a:t>
            </a:r>
            <a:r>
              <a:rPr lang="en-US" sz="1800" dirty="0" smtClean="0"/>
              <a:t> of impulse at (0,3)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18506" y="4462087"/>
            <a:ext cx="163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0 everywhere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3345344" y="4426893"/>
            <a:ext cx="264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pi                                  -pi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6445354" y="4391699"/>
            <a:ext cx="264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  3pi                             -3pi     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601552" y="92247"/>
            <a:ext cx="8307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Showing the relationship between positional offset and DFT phase</a:t>
            </a:r>
            <a:endParaRPr lang="en-US" dirty="0"/>
          </a:p>
        </p:txBody>
      </p:sp>
      <p:grpSp>
        <p:nvGrpSpPr>
          <p:cNvPr id="10" name="Group 15"/>
          <p:cNvGrpSpPr/>
          <p:nvPr/>
        </p:nvGrpSpPr>
        <p:grpSpPr>
          <a:xfrm>
            <a:off x="197598" y="5543866"/>
            <a:ext cx="4646862" cy="1314134"/>
            <a:chOff x="0" y="5543866"/>
            <a:chExt cx="4646862" cy="131413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rcRect l="12384" r="72457"/>
            <a:stretch>
              <a:fillRect/>
            </a:stretch>
          </p:blipFill>
          <p:spPr>
            <a:xfrm>
              <a:off x="604372" y="5549900"/>
              <a:ext cx="1093488" cy="13081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rcRect r="91276"/>
            <a:stretch>
              <a:fillRect/>
            </a:stretch>
          </p:blipFill>
          <p:spPr>
            <a:xfrm>
              <a:off x="0" y="5543866"/>
              <a:ext cx="629281" cy="13081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rcRect l="36197" r="56201"/>
            <a:stretch>
              <a:fillRect/>
            </a:stretch>
          </p:blipFill>
          <p:spPr>
            <a:xfrm>
              <a:off x="1760612" y="5549900"/>
              <a:ext cx="548388" cy="13081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rcRect l="49088" r="27505"/>
            <a:stretch>
              <a:fillRect/>
            </a:stretch>
          </p:blipFill>
          <p:spPr>
            <a:xfrm>
              <a:off x="2309004" y="5549900"/>
              <a:ext cx="1688457" cy="13081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rcRect l="96674"/>
            <a:stretch>
              <a:fillRect/>
            </a:stretch>
          </p:blipFill>
          <p:spPr>
            <a:xfrm>
              <a:off x="4406942" y="5549900"/>
              <a:ext cx="239920" cy="13081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rcRect l="75356" r="18042"/>
            <a:stretch>
              <a:fillRect/>
            </a:stretch>
          </p:blipFill>
          <p:spPr>
            <a:xfrm>
              <a:off x="3968595" y="5549900"/>
              <a:ext cx="476231" cy="13081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Low-pass filtering </a:t>
            </a:r>
          </a:p>
          <a:p>
            <a:r>
              <a:rPr lang="en-US" dirty="0" smtClean="0"/>
              <a:t>Band-pass filtering and oriented filters</a:t>
            </a:r>
          </a:p>
          <a:p>
            <a:r>
              <a:rPr lang="en-US" dirty="0" smtClean="0"/>
              <a:t>Motion and phase</a:t>
            </a:r>
          </a:p>
          <a:p>
            <a:r>
              <a:rPr lang="en-US" b="1" dirty="0" smtClean="0"/>
              <a:t>Pyramids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pyramids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 filter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531"/>
          <a:stretch>
            <a:fillRect/>
          </a:stretch>
        </p:blipFill>
        <p:spPr>
          <a:xfrm>
            <a:off x="358588" y="1579473"/>
            <a:ext cx="3049223" cy="3113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036" y="2440306"/>
            <a:ext cx="1193800" cy="1181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1372"/>
          <a:stretch>
            <a:fillRect/>
          </a:stretch>
        </p:blipFill>
        <p:spPr>
          <a:xfrm>
            <a:off x="5677647" y="1486852"/>
            <a:ext cx="3087000" cy="30966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59594" y="2768999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532976" y="2924310"/>
            <a:ext cx="197931" cy="1979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4000" y="5214471"/>
            <a:ext cx="840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 produces a blurry version of the input. But it is not a perfect blur.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90488"/>
            <a:ext cx="8534400" cy="1508125"/>
          </a:xfrm>
        </p:spPr>
        <p:txBody>
          <a:bodyPr/>
          <a:lstStyle/>
          <a:p>
            <a:r>
              <a:rPr lang="en-US"/>
              <a:t>Image information occurs at all spatial scales</a:t>
            </a:r>
          </a:p>
        </p:txBody>
      </p:sp>
      <p:pic>
        <p:nvPicPr>
          <p:cNvPr id="22530" name="Picture 2" descr="scal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3200" y="1623222"/>
            <a:ext cx="6180138" cy="46355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22531" name="Rectangle 3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algn="ctr" defTabSz="584200"/>
            <a:fld id="{7232D9C5-4443-5C46-BB65-F7B5A9566A6E}" type="slidenum">
              <a:rPr lang="en-US" sz="14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pPr algn="ctr" defTabSz="584200"/>
              <a:t>70</a:t>
            </a:fld>
            <a:endParaRPr lang="en-US" sz="140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Gaussian filter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15" y="1191557"/>
            <a:ext cx="3720773" cy="815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893" y="1112992"/>
            <a:ext cx="2007934" cy="15917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37" y="3523191"/>
            <a:ext cx="2863481" cy="2863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440" y="3519834"/>
            <a:ext cx="2863481" cy="28731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682" y="3538132"/>
            <a:ext cx="2863481" cy="2863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BCA55-A8E5-E24A-ABD2-A8411D255182}" type="slidenum">
              <a:rPr lang="en-US">
                <a:solidFill>
                  <a:srgbClr val="000000"/>
                </a:solidFill>
              </a:rPr>
              <a:pPr/>
              <a:t>72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The Gaussian pyramid</a:t>
            </a:r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>
              <a:lnSpc>
                <a:spcPct val="90000"/>
              </a:lnSpc>
              <a:buClr>
                <a:srgbClr val="000000"/>
              </a:buClr>
              <a:buNone/>
            </a:pPr>
            <a:r>
              <a:rPr lang="en-US" dirty="0" smtClean="0"/>
              <a:t>For each level</a:t>
            </a:r>
          </a:p>
          <a:p>
            <a:pPr>
              <a:lnSpc>
                <a:spcPct val="90000"/>
              </a:lnSpc>
              <a:buClr>
                <a:srgbClr val="000000"/>
              </a:buClr>
              <a:buNone/>
            </a:pPr>
            <a:r>
              <a:rPr lang="en-US" dirty="0" smtClean="0"/>
              <a:t>		Blur input image with a Gaussian filter</a:t>
            </a:r>
          </a:p>
          <a:p>
            <a:pPr>
              <a:lnSpc>
                <a:spcPct val="90000"/>
              </a:lnSpc>
              <a:buClr>
                <a:srgbClr val="000000"/>
              </a:buClr>
              <a:buNone/>
            </a:pPr>
            <a:r>
              <a:rPr lang="en-US" dirty="0" smtClean="0"/>
              <a:t>		</a:t>
            </a:r>
            <a:r>
              <a:rPr lang="en-US" dirty="0" err="1" smtClean="0"/>
              <a:t>Downsample</a:t>
            </a:r>
            <a:r>
              <a:rPr lang="en-US" dirty="0" smtClean="0"/>
              <a:t> by a factor of 2</a:t>
            </a:r>
          </a:p>
          <a:p>
            <a:pPr>
              <a:lnSpc>
                <a:spcPct val="90000"/>
              </a:lnSpc>
              <a:buClr>
                <a:srgbClr val="000000"/>
              </a:buClr>
              <a:buNone/>
            </a:pPr>
            <a:r>
              <a:rPr lang="en-US" dirty="0" smtClean="0"/>
              <a:t>		Output </a:t>
            </a:r>
            <a:r>
              <a:rPr lang="en-US" dirty="0" err="1" smtClean="0"/>
              <a:t>downsampled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fld id="{8EF0631C-2CFE-8542-8F51-C3A972AEF430}" type="slidenum">
              <a: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pPr algn="ctr"/>
              <a:t>72</a:t>
            </a:fld>
            <a:endParaRPr lang="en-US" sz="14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44F41-8D5F-004D-AFD9-FEB58711EDA4}" type="slidenum">
              <a:rPr lang="en-US">
                <a:solidFill>
                  <a:srgbClr val="000000"/>
                </a:solidFill>
              </a:rPr>
              <a:pPr/>
              <a:t>73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649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26441" r="33859"/>
          <a:stretch>
            <a:fillRect/>
          </a:stretch>
        </p:blipFill>
        <p:spPr bwMode="auto">
          <a:xfrm>
            <a:off x="0" y="2026496"/>
            <a:ext cx="3984634" cy="376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fld id="{FFE04AF3-6234-A644-80CB-4CB33BD6BB28}" type="slidenum">
              <a: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pPr algn="ctr"/>
              <a:t>73</a:t>
            </a:fld>
            <a:endParaRPr lang="en-US" sz="14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6086" t="26441" b="37129"/>
          <a:stretch>
            <a:fillRect/>
          </a:stretch>
        </p:blipFill>
        <p:spPr bwMode="auto">
          <a:xfrm>
            <a:off x="4088634" y="2026496"/>
            <a:ext cx="2043118" cy="186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6086" t="63105" r="16896" b="18570"/>
          <a:stretch>
            <a:fillRect/>
          </a:stretch>
        </p:blipFill>
        <p:spPr bwMode="auto">
          <a:xfrm>
            <a:off x="6235375" y="2026496"/>
            <a:ext cx="1025243" cy="93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6086" t="81633" r="24552" b="9345"/>
          <a:stretch>
            <a:fillRect/>
          </a:stretch>
        </p:blipFill>
        <p:spPr bwMode="auto">
          <a:xfrm>
            <a:off x="7553721" y="2026496"/>
            <a:ext cx="563987" cy="46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6086" t="90831" r="24077" b="4791"/>
          <a:stretch>
            <a:fillRect/>
          </a:stretch>
        </p:blipFill>
        <p:spPr bwMode="auto">
          <a:xfrm>
            <a:off x="8634638" y="2026496"/>
            <a:ext cx="592636" cy="22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64676" y="1580667"/>
            <a:ext cx="1281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512×512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89635" y="1557437"/>
            <a:ext cx="1281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256×256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14806" y="1561227"/>
            <a:ext cx="1281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128×128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48142" y="1565017"/>
            <a:ext cx="97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64×64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270704" y="1555297"/>
            <a:ext cx="97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32×32</a:t>
            </a:r>
            <a:endParaRPr lang="en-US" dirty="0"/>
          </a:p>
        </p:txBody>
      </p:sp>
      <p:sp>
        <p:nvSpPr>
          <p:cNvPr id="1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90488"/>
            <a:ext cx="8229600" cy="1509712"/>
          </a:xfrm>
          <a:ln/>
        </p:spPr>
        <p:txBody>
          <a:bodyPr rIns="132080"/>
          <a:lstStyle/>
          <a:p>
            <a:r>
              <a:rPr lang="en-US" dirty="0"/>
              <a:t>The Gaussian pyramid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4875" y="5748281"/>
            <a:ext cx="2175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(original image)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488"/>
            <a:ext cx="8229600" cy="878470"/>
          </a:xfrm>
        </p:spPr>
        <p:txBody>
          <a:bodyPr/>
          <a:lstStyle/>
          <a:p>
            <a:r>
              <a:rPr lang="en-US" dirty="0" smtClean="0"/>
              <a:t>The Gaussian pyramid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41CAD-D0F6-CC4C-BBC3-93EB12174DF1}" type="slidenum">
              <a:rPr lang="en-US" smtClean="0">
                <a:solidFill>
                  <a:srgbClr val="000000"/>
                </a:solidFill>
              </a:rPr>
              <a:pPr/>
              <a:t>74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1040" y="993146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382588" marR="0" lvl="0" indent="-34290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 charset="0"/>
              </a:rPr>
              <a:t>For each level</a:t>
            </a:r>
          </a:p>
          <a:p>
            <a:pPr marL="382588" marR="0" lvl="0" indent="-34290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 charset="0"/>
              </a:rPr>
              <a:t>		1. Blur input image with a Gaussian filter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36323" y="2160516"/>
            <a:ext cx="1774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[1, 4, 6, 4, 1]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65" y="2700144"/>
            <a:ext cx="3225800" cy="323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071" y="2725938"/>
            <a:ext cx="3225800" cy="32131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4412426" y="4281749"/>
            <a:ext cx="497544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488"/>
            <a:ext cx="8229600" cy="878470"/>
          </a:xfrm>
        </p:spPr>
        <p:txBody>
          <a:bodyPr/>
          <a:lstStyle/>
          <a:p>
            <a:r>
              <a:rPr lang="en-US" dirty="0" smtClean="0"/>
              <a:t>The Gaussian pyramid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41CAD-D0F6-CC4C-BBC3-93EB12174DF1}" type="slidenum">
              <a:rPr lang="en-US" smtClean="0">
                <a:solidFill>
                  <a:srgbClr val="000000"/>
                </a:solidFill>
              </a:rPr>
              <a:pPr/>
              <a:t>75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1040" y="993146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382588" marR="0" lvl="0" indent="-34290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 charset="0"/>
              </a:rPr>
              <a:t>For each level</a:t>
            </a:r>
          </a:p>
          <a:p>
            <a:pPr marL="382588" marR="0" lvl="0" indent="-34290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 charset="0"/>
              </a:rPr>
              <a:t>		1. Blur input image with a Gaussian filter</a:t>
            </a:r>
          </a:p>
          <a:p>
            <a:pPr marL="382588" marR="0" lvl="0" indent="-34290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sz="3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2. </a:t>
            </a:r>
            <a:r>
              <a:rPr lang="en-US" sz="3200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Downsample</a:t>
            </a:r>
            <a:r>
              <a:rPr lang="en-US" sz="3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image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Times New Roman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420" y="3463675"/>
            <a:ext cx="1637273" cy="16560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603" y="2804502"/>
            <a:ext cx="3225800" cy="32131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4805224" y="4281749"/>
            <a:ext cx="497544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488"/>
            <a:ext cx="8229600" cy="878470"/>
          </a:xfrm>
        </p:spPr>
        <p:txBody>
          <a:bodyPr/>
          <a:lstStyle/>
          <a:p>
            <a:r>
              <a:rPr lang="en-US" dirty="0" err="1" smtClean="0"/>
              <a:t>Downsampling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41CAD-D0F6-CC4C-BBC3-93EB12174DF1}" type="slidenum">
              <a:rPr lang="en-US" smtClean="0">
                <a:solidFill>
                  <a:srgbClr val="000000"/>
                </a:solidFill>
              </a:rPr>
              <a:pPr/>
              <a:t>76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3389"/>
            <a:ext cx="2792213" cy="2803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922" y="1062996"/>
            <a:ext cx="2792213" cy="2781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8330"/>
            <a:ext cx="2776615" cy="28096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062" y="4059349"/>
            <a:ext cx="2809670" cy="2798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39" y="1054373"/>
            <a:ext cx="1417204" cy="14334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7830" y="4078699"/>
            <a:ext cx="1419691" cy="14278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41235" y="2225986"/>
            <a:ext cx="54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Blur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410973" y="1618932"/>
            <a:ext cx="521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600" dirty="0" smtClean="0">
                <a:latin typeface="Wingdings"/>
                <a:ea typeface="Wingdings"/>
                <a:cs typeface="Wingdings"/>
              </a:rPr>
              <a:t></a:t>
            </a:r>
            <a:r>
              <a:rPr lang="en-US" sz="1600" dirty="0" smtClean="0"/>
              <a:t>2</a:t>
            </a:r>
            <a:endParaRPr lang="en-US" sz="16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2932888" y="2631901"/>
            <a:ext cx="405891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6463347" y="2155788"/>
            <a:ext cx="405891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6743025" y="5499494"/>
            <a:ext cx="19969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(no frequency </a:t>
            </a:r>
            <a:br>
              <a:rPr lang="en-US" dirty="0" smtClean="0"/>
            </a:br>
            <a:r>
              <a:rPr lang="en-US" dirty="0" smtClean="0"/>
              <a:t>content is lost)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7442A-18E5-2247-8770-002EAE970EEF}" type="slidenum">
              <a:rPr lang="en-US">
                <a:solidFill>
                  <a:srgbClr val="000000"/>
                </a:solidFill>
              </a:rPr>
              <a:pPr/>
              <a:t>77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444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  <a:ln/>
        </p:spPr>
        <p:txBody>
          <a:bodyPr rIns="132080"/>
          <a:lstStyle/>
          <a:p>
            <a:r>
              <a:rPr lang="en-US" sz="2400" dirty="0" smtClean="0"/>
              <a:t>In 1D, one step of the Gaussian pyramid is:</a:t>
            </a:r>
            <a:endParaRPr lang="en-US" sz="2400" dirty="0"/>
          </a:p>
        </p:txBody>
      </p:sp>
      <p:pic>
        <p:nvPicPr>
          <p:cNvPr id="10445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0"/>
            <a:ext cx="6553200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3"/>
          <p:cNvSpPr>
            <a:spLocks/>
          </p:cNvSpPr>
          <p:nvPr/>
        </p:nvSpPr>
        <p:spPr bwMode="auto">
          <a:xfrm>
            <a:off x="0" y="6546850"/>
            <a:ext cx="47720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u="sng">
                <a:solidFill>
                  <a:srgbClr val="009999"/>
                </a:solidFill>
                <a:ea typeface="ＭＳ Ｐゴシック" charset="0"/>
                <a:cs typeface="Times New Roman" charset="0"/>
                <a:hlinkClick r:id="rId3"/>
              </a:rPr>
              <a:t>http://www-bcs.mit.edu/people/adelson/pub_pdfs/pyramid83.pdf</a:t>
            </a:r>
            <a:endParaRPr lang="en-US" sz="1400" u="sng">
              <a:solidFill>
                <a:srgbClr val="009999"/>
              </a:solidFill>
              <a:ea typeface="ＭＳ Ｐゴシック" charset="0"/>
              <a:cs typeface="Times New Roman" charset="0"/>
            </a:endParaRPr>
          </a:p>
        </p:txBody>
      </p:sp>
      <p:pic>
        <p:nvPicPr>
          <p:cNvPr id="104452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68900" y="6629400"/>
            <a:ext cx="3975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44F41-8D5F-004D-AFD9-FEB58711EDA4}" type="slidenum">
              <a:rPr lang="en-US">
                <a:solidFill>
                  <a:srgbClr val="000000"/>
                </a:solidFill>
              </a:rPr>
              <a:pPr/>
              <a:t>78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649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988"/>
            <a:ext cx="76200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fld id="{FFE04AF3-6234-A644-80CB-4CB33BD6BB28}" type="slidenum">
              <a: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pPr algn="ctr"/>
              <a:t>78</a:t>
            </a:fld>
            <a:endParaRPr lang="en-US" sz="14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BB72-2BFA-3A4C-9D65-607A9A3431BE}" type="slidenum">
              <a:rPr lang="en-US">
                <a:solidFill>
                  <a:srgbClr val="000000"/>
                </a:solidFill>
              </a:rPr>
              <a:pPr/>
              <a:t>79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sz="2400" dirty="0"/>
              <a:t>Convolution and </a:t>
            </a:r>
            <a:r>
              <a:rPr lang="en-US" sz="2400" dirty="0" err="1"/>
              <a:t>subsampling</a:t>
            </a:r>
            <a:r>
              <a:rPr lang="en-US" sz="2400" dirty="0"/>
              <a:t> as a matrix multiply (</a:t>
            </a:r>
            <a:r>
              <a:rPr lang="en-US" sz="2400" dirty="0" smtClean="0"/>
              <a:t>1D </a:t>
            </a:r>
            <a:r>
              <a:rPr lang="en-US" sz="2400" dirty="0"/>
              <a:t>case)</a:t>
            </a:r>
          </a:p>
        </p:txBody>
      </p:sp>
      <p:sp>
        <p:nvSpPr>
          <p:cNvPr id="107522" name="Rectangle 2"/>
          <p:cNvSpPr>
            <a:spLocks/>
          </p:cNvSpPr>
          <p:nvPr/>
        </p:nvSpPr>
        <p:spPr bwMode="auto">
          <a:xfrm>
            <a:off x="457200" y="2438400"/>
            <a:ext cx="78613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900"/>
              </a:spcBef>
            </a:pPr>
            <a:endParaRPr lang="en-US" sz="1600">
              <a:ea typeface="ＭＳ Ｐゴシック" charset="0"/>
              <a:cs typeface="Times" charset="0"/>
            </a:endParaRPr>
          </a:p>
          <a:p>
            <a:pPr marL="39688">
              <a:spcBef>
                <a:spcPts val="900"/>
              </a:spcBef>
            </a:pPr>
            <a:endParaRPr lang="en-US" sz="1600">
              <a:ea typeface="ＭＳ Ｐゴシック" charset="0"/>
              <a:cs typeface="Times" charset="0"/>
            </a:endParaRP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1     4     6     4     1     0     0     0     0     0     0     0     0     0     0     0     0     0     0     0</a:t>
            </a: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0     0     1     4     6     4     1     0     0     0     0     0     0     0     0     0     0     0     0     0</a:t>
            </a: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0     0     0     0     1     4     6     4     1     0     0     0     0     0     0     0     0     0     0     0</a:t>
            </a: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0     0     0     0     0     0     1     4     6     4     1     0     0     0     0     0     0     0     0     0</a:t>
            </a: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0     0     0     0     0     0     0     0     1     4     6     4     1     0     0     0     0     0     0     0</a:t>
            </a: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0     0     0     0     0     0     0     0     0     0     1     4     6     4     1     0     0     0     0     0</a:t>
            </a: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0     0     0     0     0     0     0     0     0     0     0     0     1     4     6     4     1     0     0     0</a:t>
            </a: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0     0     0     0     0     0     0     0     0     0     0     0     0     0     1     4     6     4     1     0</a:t>
            </a:r>
          </a:p>
        </p:txBody>
      </p:sp>
      <p:pic>
        <p:nvPicPr>
          <p:cNvPr id="10752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279900" y="1752600"/>
            <a:ext cx="13589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70150"/>
            <a:ext cx="73818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Rectangle 5"/>
          <p:cNvSpPr>
            <a:spLocks/>
          </p:cNvSpPr>
          <p:nvPr/>
        </p:nvSpPr>
        <p:spPr bwMode="auto">
          <a:xfrm>
            <a:off x="3581400" y="6491288"/>
            <a:ext cx="55229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ea typeface="ＭＳ Ｐゴシック" charset="0"/>
                <a:cs typeface="Times New Roman" charset="0"/>
              </a:rPr>
              <a:t>(Normalization constant of 1/16 omitted for visual clarity.)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filter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687232"/>
            <a:ext cx="6896100" cy="1511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9931" y="1377577"/>
            <a:ext cx="3407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continuous domain: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622" y="3009586"/>
            <a:ext cx="4854752" cy="3848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8D89B-A513-BD47-A8E4-D03207BCF86A}" type="slidenum">
              <a:rPr lang="en-US">
                <a:solidFill>
                  <a:srgbClr val="000000"/>
                </a:solidFill>
              </a:rPr>
              <a:pPr/>
              <a:t>80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85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Next pyramid level</a:t>
            </a:r>
          </a:p>
        </p:txBody>
      </p:sp>
      <p:sp>
        <p:nvSpPr>
          <p:cNvPr id="108546" name="Rectangle 2"/>
          <p:cNvSpPr>
            <a:spLocks/>
          </p:cNvSpPr>
          <p:nvPr/>
        </p:nvSpPr>
        <p:spPr bwMode="auto">
          <a:xfrm>
            <a:off x="2286000" y="1831975"/>
            <a:ext cx="45847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350"/>
              </a:spcBef>
            </a:pPr>
            <a:endParaRPr lang="en-US">
              <a:ea typeface="ＭＳ Ｐゴシック" charset="0"/>
              <a:cs typeface="Times" charset="0"/>
            </a:endParaRPr>
          </a:p>
          <a:p>
            <a:pPr marL="39688">
              <a:spcBef>
                <a:spcPts val="1350"/>
              </a:spcBef>
            </a:pPr>
            <a:endParaRPr lang="en-US">
              <a:ea typeface="ＭＳ Ｐゴシック" charset="0"/>
              <a:cs typeface="Times" charset="0"/>
            </a:endParaRPr>
          </a:p>
          <a:p>
            <a:pPr marL="39688">
              <a:spcBef>
                <a:spcPts val="1350"/>
              </a:spcBef>
            </a:pPr>
            <a:r>
              <a:rPr lang="en-US">
                <a:ea typeface="ＭＳ Ｐゴシック" charset="0"/>
                <a:cs typeface="Times" charset="0"/>
              </a:rPr>
              <a:t>     1     4     6     4     1     0     0     0</a:t>
            </a:r>
          </a:p>
          <a:p>
            <a:pPr marL="39688">
              <a:spcBef>
                <a:spcPts val="1350"/>
              </a:spcBef>
            </a:pPr>
            <a:r>
              <a:rPr lang="en-US">
                <a:ea typeface="ＭＳ Ｐゴシック" charset="0"/>
                <a:cs typeface="Times" charset="0"/>
              </a:rPr>
              <a:t>     0     0     1     4     6     4     1     0</a:t>
            </a:r>
          </a:p>
          <a:p>
            <a:pPr marL="39688">
              <a:spcBef>
                <a:spcPts val="1350"/>
              </a:spcBef>
            </a:pPr>
            <a:r>
              <a:rPr lang="en-US">
                <a:ea typeface="ＭＳ Ｐゴシック" charset="0"/>
                <a:cs typeface="Times" charset="0"/>
              </a:rPr>
              <a:t>     0     0     0     0     1     4     6     4</a:t>
            </a:r>
          </a:p>
          <a:p>
            <a:pPr marL="39688">
              <a:spcBef>
                <a:spcPts val="1350"/>
              </a:spcBef>
            </a:pPr>
            <a:r>
              <a:rPr lang="en-US">
                <a:ea typeface="ＭＳ Ｐゴシック" charset="0"/>
                <a:cs typeface="Times" charset="0"/>
              </a:rPr>
              <a:t>     0     0     0     0     0     0     1     4</a:t>
            </a:r>
          </a:p>
        </p:txBody>
      </p:sp>
      <p:pic>
        <p:nvPicPr>
          <p:cNvPr id="10854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552825" y="1204913"/>
            <a:ext cx="141763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19325" y="2317750"/>
            <a:ext cx="7683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BADB8-C347-F041-AD75-0339874BF9F9}" type="slidenum">
              <a:rPr lang="en-US">
                <a:solidFill>
                  <a:srgbClr val="000000"/>
                </a:solidFill>
              </a:rPr>
              <a:pPr/>
              <a:t>81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95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90488"/>
            <a:ext cx="9144000" cy="1509712"/>
          </a:xfrm>
          <a:ln/>
        </p:spPr>
        <p:txBody>
          <a:bodyPr rIns="132080"/>
          <a:lstStyle/>
          <a:p>
            <a:r>
              <a:rPr lang="en-US" dirty="0"/>
              <a:t>The combined effect of the two pyramid levels</a:t>
            </a:r>
          </a:p>
        </p:txBody>
      </p:sp>
      <p:sp>
        <p:nvSpPr>
          <p:cNvPr id="109570" name="Rectangle 2"/>
          <p:cNvSpPr>
            <a:spLocks/>
          </p:cNvSpPr>
          <p:nvPr/>
        </p:nvSpPr>
        <p:spPr bwMode="auto">
          <a:xfrm>
            <a:off x="304800" y="2430463"/>
            <a:ext cx="86995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900"/>
              </a:spcBef>
            </a:pPr>
            <a:endParaRPr lang="en-US" sz="1600">
              <a:ea typeface="ＭＳ Ｐゴシック" charset="0"/>
              <a:cs typeface="Times" charset="0"/>
            </a:endParaRPr>
          </a:p>
          <a:p>
            <a:pPr marL="39688">
              <a:spcBef>
                <a:spcPts val="900"/>
              </a:spcBef>
            </a:pPr>
            <a:endParaRPr lang="en-US" sz="1600">
              <a:ea typeface="ＭＳ Ｐゴシック" charset="0"/>
              <a:cs typeface="Times" charset="0"/>
            </a:endParaRPr>
          </a:p>
          <a:p>
            <a:pPr marL="39688">
              <a:spcBef>
                <a:spcPts val="900"/>
              </a:spcBef>
            </a:pPr>
            <a:endParaRPr lang="en-US" sz="1600">
              <a:ea typeface="ＭＳ Ｐゴシック" charset="0"/>
              <a:cs typeface="Times" charset="0"/>
            </a:endParaRP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1     4    10    20   31    40    44    40    31    20    10     4      1      0      0     0     0      0     0     0</a:t>
            </a: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0     0     0      0      1     4     10    20    31    40    44    40   31    20    10     4     1      0     0     0</a:t>
            </a: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0     0     0      0      0     0       0     0      1     4      10    20   31    40    44    40    30   16    4     0</a:t>
            </a: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0     0     0      0      0     0       0     0      0     0        0      0     1     4     10    20    25   16    4     0</a:t>
            </a:r>
          </a:p>
        </p:txBody>
      </p:sp>
      <p:pic>
        <p:nvPicPr>
          <p:cNvPr id="10957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3200"/>
            <a:ext cx="10922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76563" y="1906588"/>
            <a:ext cx="1712912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4A53B-36A1-214F-A5B8-B7492E47DCA0}" type="slidenum">
              <a:rPr lang="en-US">
                <a:solidFill>
                  <a:srgbClr val="000000"/>
                </a:solidFill>
              </a:rPr>
              <a:pPr/>
              <a:t>82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264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-288925"/>
            <a:ext cx="8229600" cy="1508125"/>
          </a:xfrm>
          <a:ln/>
        </p:spPr>
        <p:txBody>
          <a:bodyPr rIns="132080"/>
          <a:lstStyle/>
          <a:p>
            <a:r>
              <a:rPr lang="en-US" sz="2400" dirty="0" smtClean="0"/>
              <a:t>1D </a:t>
            </a:r>
            <a:r>
              <a:rPr lang="en-US" sz="2400" dirty="0"/>
              <a:t>Gaussian pyramid matrix, for  [1 4 6 4 1]  low-pass filter</a:t>
            </a: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016000"/>
            <a:ext cx="3213100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43" name="Rectangle 3"/>
          <p:cNvSpPr>
            <a:spLocks/>
          </p:cNvSpPr>
          <p:nvPr/>
        </p:nvSpPr>
        <p:spPr bwMode="auto">
          <a:xfrm>
            <a:off x="923925" y="1828800"/>
            <a:ext cx="1905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r"/>
            <a:r>
              <a:rPr lang="en-US" sz="1800">
                <a:ea typeface="ＭＳ Ｐゴシック" charset="0"/>
                <a:cs typeface="Times New Roman" charset="0"/>
              </a:rPr>
              <a:t>full-band image, highest resolution</a:t>
            </a:r>
          </a:p>
        </p:txBody>
      </p:sp>
      <p:sp>
        <p:nvSpPr>
          <p:cNvPr id="112644" name="Rectangle 4"/>
          <p:cNvSpPr>
            <a:spLocks/>
          </p:cNvSpPr>
          <p:nvPr/>
        </p:nvSpPr>
        <p:spPr bwMode="auto">
          <a:xfrm>
            <a:off x="927100" y="4546600"/>
            <a:ext cx="1905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r"/>
            <a:r>
              <a:rPr lang="en-US" sz="1800">
                <a:ea typeface="ＭＳ Ｐゴシック" charset="0"/>
                <a:cs typeface="Times New Roman" charset="0"/>
              </a:rPr>
              <a:t>lower-resolution image</a:t>
            </a:r>
          </a:p>
        </p:txBody>
      </p:sp>
      <p:sp>
        <p:nvSpPr>
          <p:cNvPr id="112645" name="Rectangle 5"/>
          <p:cNvSpPr>
            <a:spLocks/>
          </p:cNvSpPr>
          <p:nvPr/>
        </p:nvSpPr>
        <p:spPr bwMode="auto">
          <a:xfrm>
            <a:off x="927100" y="5829300"/>
            <a:ext cx="1905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r"/>
            <a:r>
              <a:rPr lang="en-US" sz="1800">
                <a:ea typeface="ＭＳ Ｐゴシック" charset="0"/>
                <a:cs typeface="Times New Roman" charset="0"/>
              </a:rPr>
              <a:t>lowest resolution 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846F7-F6E1-8C4D-AA9F-C9911146E9FA}" type="slidenum">
              <a:rPr lang="en-US">
                <a:solidFill>
                  <a:srgbClr val="000000"/>
                </a:solidFill>
              </a:rPr>
              <a:pPr/>
              <a:t>83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16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Gaussian pyramids used for</a:t>
            </a:r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>
              <a:buClr>
                <a:srgbClr val="000000"/>
              </a:buClr>
            </a:pPr>
            <a:r>
              <a:rPr lang="en-US"/>
              <a:t>up- or down- sampling images.</a:t>
            </a:r>
          </a:p>
          <a:p>
            <a:pPr>
              <a:buClr>
                <a:srgbClr val="000000"/>
              </a:buClr>
            </a:pPr>
            <a:r>
              <a:rPr lang="en-US"/>
              <a:t>Multi-resolution image analysis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Look for an object over various spatial scales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Coarse-to-fine image processing:  form blur estimate or the motion analysis on very low-resolution image, upsample and repeat.  Often a successful strategy for avoiding local minima in complicated estimation tasks.</a:t>
            </a:r>
          </a:p>
        </p:txBody>
      </p:sp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fld id="{47A76200-7434-B64F-A435-FC2B83270AB8}" type="slidenum">
              <a: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pPr algn="ctr"/>
              <a:t>83</a:t>
            </a:fld>
            <a:endParaRPr lang="en-US" sz="14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Laplacian Pyramid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Font typeface="Times New Roman" pitchFamily="-108" charset="0"/>
              <a:buChar char="•"/>
            </a:pPr>
            <a:r>
              <a:rPr lang="en-US"/>
              <a:t>Synthesis</a:t>
            </a:r>
          </a:p>
          <a:p>
            <a:pPr marL="782638" lvl="1" indent="-28575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Times New Roman" pitchFamily="-108" charset="0"/>
              <a:buChar char="–"/>
            </a:pPr>
            <a:r>
              <a:rPr lang="en-US" sz="2800"/>
              <a:t>Compute the difference between upsampled Gaussian pyramid level and Gaussian pyramid level.</a:t>
            </a:r>
          </a:p>
          <a:p>
            <a:pPr marL="782638" lvl="1" indent="-28575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Times New Roman" pitchFamily="-108" charset="0"/>
              <a:buChar char="–"/>
            </a:pPr>
            <a:r>
              <a:rPr lang="en-US" sz="2800"/>
              <a:t>band pass filter - each level represents spatial frequencies (largely) unrepresented at other level.</a:t>
            </a:r>
          </a:p>
        </p:txBody>
      </p:sp>
      <p:sp>
        <p:nvSpPr>
          <p:cNvPr id="36867" name="Rectangle 3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algn="ctr" defTabSz="584200"/>
            <a:fld id="{69174FCF-DA79-0147-A37F-08763D647A83}" type="slidenum">
              <a:rPr lang="en-US" sz="14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pPr algn="ctr" defTabSz="584200"/>
              <a:t>84</a:t>
            </a:fld>
            <a:endParaRPr lang="en-US" sz="140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25"/>
            <a:ext cx="8229600" cy="538024"/>
          </a:xfrm>
        </p:spPr>
        <p:txBody>
          <a:bodyPr/>
          <a:lstStyle/>
          <a:p>
            <a:r>
              <a:rPr lang="en-US" dirty="0" smtClean="0"/>
              <a:t>Image down-sampling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41CAD-D0F6-CC4C-BBC3-93EB12174DF1}" type="slidenum">
              <a:rPr lang="en-US" smtClean="0">
                <a:solidFill>
                  <a:srgbClr val="000000"/>
                </a:solidFill>
              </a:rPr>
              <a:pPr/>
              <a:t>85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95" y="762226"/>
            <a:ext cx="2792213" cy="2803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317" y="761833"/>
            <a:ext cx="2792213" cy="2781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234" y="753210"/>
            <a:ext cx="1417204" cy="14334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7630" y="1924823"/>
            <a:ext cx="54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Blur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607368" y="1317769"/>
            <a:ext cx="521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600" dirty="0" smtClean="0">
                <a:latin typeface="Wingdings"/>
                <a:ea typeface="Wingdings"/>
                <a:cs typeface="Wingdings"/>
              </a:rPr>
              <a:t></a:t>
            </a:r>
            <a:r>
              <a:rPr lang="en-US" sz="1600" dirty="0" smtClean="0"/>
              <a:t>2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3129283" y="2330738"/>
            <a:ext cx="405891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6659742" y="1854625"/>
            <a:ext cx="405891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itle 1"/>
          <p:cNvSpPr txBox="1">
            <a:spLocks/>
          </p:cNvSpPr>
          <p:nvPr/>
        </p:nvSpPr>
        <p:spPr bwMode="auto">
          <a:xfrm>
            <a:off x="295362" y="3398551"/>
            <a:ext cx="8229600" cy="6213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Times New Roman" charset="0"/>
              </a:rPr>
              <a:t>Image up-sampling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Times New Roman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110" y="4742162"/>
            <a:ext cx="1417204" cy="143349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>
            <a:off x="3054378" y="5463850"/>
            <a:ext cx="405891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3015097" y="5018652"/>
            <a:ext cx="521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600" dirty="0" smtClean="0">
                <a:latin typeface="Wingdings"/>
                <a:ea typeface="Wingdings"/>
                <a:cs typeface="Wingdings"/>
              </a:rPr>
              <a:t></a:t>
            </a:r>
            <a:r>
              <a:rPr lang="en-US" sz="1600" dirty="0" smtClean="0"/>
              <a:t>2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157" y="4076780"/>
            <a:ext cx="2792213" cy="27812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25"/>
            <a:ext cx="8229600" cy="538024"/>
          </a:xfrm>
        </p:spPr>
        <p:txBody>
          <a:bodyPr/>
          <a:lstStyle/>
          <a:p>
            <a:r>
              <a:rPr lang="en-US" dirty="0" smtClean="0"/>
              <a:t>Image up-sampling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19" y="668639"/>
            <a:ext cx="1467353" cy="146735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6344" y="2101873"/>
            <a:ext cx="97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64×64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207" y="654703"/>
            <a:ext cx="2854499" cy="285449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46148" y="3509202"/>
            <a:ext cx="3030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by inserting zeros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462" y="664386"/>
            <a:ext cx="2877792" cy="287100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80176" y="1387968"/>
            <a:ext cx="80021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1 2 1</a:t>
            </a:r>
            <a:br>
              <a:rPr lang="en-US" dirty="0" smtClean="0"/>
            </a:br>
            <a:r>
              <a:rPr lang="en-US" dirty="0" smtClean="0"/>
              <a:t>2 4 2</a:t>
            </a:r>
            <a:br>
              <a:rPr lang="en-US" dirty="0" smtClean="0"/>
            </a:br>
            <a:r>
              <a:rPr lang="en-US" dirty="0" smtClean="0"/>
              <a:t>1 2 1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flipH="1">
            <a:off x="5787212" y="1793883"/>
            <a:ext cx="432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4896864" y="1951019"/>
            <a:ext cx="157119" cy="157119"/>
          </a:xfrm>
          <a:prstGeom prst="ellips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73182" y="3584679"/>
            <a:ext cx="1489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128×128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628" y="3969822"/>
            <a:ext cx="2271071" cy="23679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25"/>
            <a:ext cx="8229600" cy="538024"/>
          </a:xfrm>
        </p:spPr>
        <p:txBody>
          <a:bodyPr/>
          <a:lstStyle/>
          <a:p>
            <a:r>
              <a:rPr lang="en-US" dirty="0" smtClean="0"/>
              <a:t>Image up-sampling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94" y="1024783"/>
            <a:ext cx="1124304" cy="11243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8504" y="2196712"/>
            <a:ext cx="1031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64×64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087" y="1033981"/>
            <a:ext cx="2187153" cy="21871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000" y="1008239"/>
            <a:ext cx="2205000" cy="219979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52851" y="1414156"/>
            <a:ext cx="80021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1 2 1</a:t>
            </a:r>
            <a:br>
              <a:rPr lang="en-US" dirty="0" smtClean="0"/>
            </a:br>
            <a:r>
              <a:rPr lang="en-US" dirty="0" smtClean="0"/>
              <a:t>2 4 2</a:t>
            </a:r>
            <a:br>
              <a:rPr lang="en-US" dirty="0" smtClean="0"/>
            </a:br>
            <a:r>
              <a:rPr lang="en-US" dirty="0" smtClean="0"/>
              <a:t>1 2 1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flipH="1">
            <a:off x="6009802" y="1793883"/>
            <a:ext cx="432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10090"/>
            <a:ext cx="1689803" cy="1321823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 bwMode="auto">
          <a:xfrm>
            <a:off x="4307679" y="1951019"/>
            <a:ext cx="157119" cy="157119"/>
          </a:xfrm>
          <a:prstGeom prst="ellips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9606" y="3954398"/>
            <a:ext cx="2687049" cy="241587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541906" y="3928210"/>
            <a:ext cx="2602094" cy="2428974"/>
            <a:chOff x="6541906" y="3928210"/>
            <a:chExt cx="2602094" cy="242897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14168" y="3928210"/>
              <a:ext cx="2329832" cy="242897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flipH="1">
              <a:off x="6541906" y="4918629"/>
              <a:ext cx="4320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=</a:t>
              </a:r>
              <a:endParaRPr lang="en-U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9038"/>
          </a:xfr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Convolution and up-sampling as a matrix multiply (1D case)</a:t>
            </a:r>
            <a:endParaRPr lang="en-US" sz="4000" dirty="0"/>
          </a:p>
        </p:txBody>
      </p:sp>
      <p:pic>
        <p:nvPicPr>
          <p:cNvPr id="38914" name="Picture 2" descr="image.pdf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143000"/>
            <a:ext cx="1766888" cy="67627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38915" name="Picture 3" descr="image.pdf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9500" y="2209800"/>
            <a:ext cx="876300" cy="6540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38916" name="Rectangle 4"/>
          <p:cNvSpPr>
            <a:spLocks/>
          </p:cNvSpPr>
          <p:nvPr/>
        </p:nvSpPr>
        <p:spPr bwMode="auto">
          <a:xfrm>
            <a:off x="4343400" y="2286000"/>
            <a:ext cx="2832100" cy="40386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     6     1     0     0   </a:t>
            </a:r>
          </a:p>
          <a:p>
            <a:pPr marL="39688" defTabSz="914400">
              <a:spcBef>
                <a:spcPts val="1300"/>
              </a:spcBef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     4     4     0     0 </a:t>
            </a:r>
          </a:p>
          <a:p>
            <a:pPr marL="39688" defTabSz="914400">
              <a:spcBef>
                <a:spcPts val="1300"/>
              </a:spcBef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     1     6     1     0 </a:t>
            </a:r>
          </a:p>
          <a:p>
            <a:pPr marL="39688" defTabSz="914400">
              <a:spcBef>
                <a:spcPts val="1300"/>
              </a:spcBef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     0     4     4     0 </a:t>
            </a:r>
          </a:p>
          <a:p>
            <a:pPr marL="39688" defTabSz="914400">
              <a:spcBef>
                <a:spcPts val="1300"/>
              </a:spcBef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     0     1     6     1</a:t>
            </a:r>
          </a:p>
          <a:p>
            <a:pPr marL="39688" defTabSz="914400">
              <a:spcBef>
                <a:spcPts val="1300"/>
              </a:spcBef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     0     0     4     4</a:t>
            </a:r>
          </a:p>
          <a:p>
            <a:pPr marL="39688" defTabSz="914400">
              <a:spcBef>
                <a:spcPts val="1300"/>
              </a:spcBef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     0     0     1     6</a:t>
            </a:r>
          </a:p>
          <a:p>
            <a:pPr marL="39688" defTabSz="914400">
              <a:spcBef>
                <a:spcPts val="1300"/>
              </a:spcBef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     0     0     0     4</a:t>
            </a:r>
          </a:p>
        </p:txBody>
      </p:sp>
      <p:sp>
        <p:nvSpPr>
          <p:cNvPr id="38917" name="Rectangle 5"/>
          <p:cNvSpPr>
            <a:spLocks/>
          </p:cNvSpPr>
          <p:nvPr/>
        </p:nvSpPr>
        <p:spPr bwMode="auto">
          <a:xfrm>
            <a:off x="4318000" y="1270000"/>
            <a:ext cx="4826000" cy="7747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 defTabSz="914400"/>
            <a:r>
              <a: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Insert zeros between pixels, then apply a low-pass filter, [1 4 6 4 1]</a:t>
            </a:r>
          </a:p>
        </p:txBody>
      </p:sp>
      <p:sp>
        <p:nvSpPr>
          <p:cNvPr id="38918" name="Rectangle 6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algn="ctr" defTabSz="584200"/>
            <a:fld id="{D289C226-4E87-6E49-BE29-1FBA1A8E6DEC}" type="slidenum">
              <a:rPr lang="en-US" sz="14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pPr algn="ctr" defTabSz="584200"/>
              <a:t>88</a:t>
            </a:fld>
            <a:endParaRPr lang="en-US" sz="140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Down-sampling"/>
          <p:cNvSpPr txBox="1">
            <a:spLocks noGrp="1"/>
          </p:cNvSpPr>
          <p:nvPr>
            <p:ph type="title"/>
          </p:nvPr>
        </p:nvSpPr>
        <p:spPr>
          <a:xfrm>
            <a:off x="-1" y="-327026"/>
            <a:ext cx="8229601" cy="1508126"/>
          </a:xfrm>
          <a:prstGeom prst="rect">
            <a:avLst/>
          </a:prstGeom>
        </p:spPr>
        <p:txBody>
          <a:bodyPr/>
          <a:lstStyle/>
          <a:p>
            <a:r>
              <a:t>Down-sampling</a:t>
            </a:r>
          </a:p>
        </p:txBody>
      </p:sp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63966" y="6245225"/>
            <a:ext cx="312069" cy="304801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89</a:t>
            </a:fld>
            <a:endParaRPr/>
          </a:p>
        </p:txBody>
      </p:sp>
      <p:pic>
        <p:nvPicPr>
          <p:cNvPr id="180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82700"/>
            <a:ext cx="2743201" cy="2743201"/>
          </a:xfrm>
          <a:prstGeom prst="rect">
            <a:avLst/>
          </a:prstGeom>
          <a:ln w="12700"/>
        </p:spPr>
      </p:pic>
      <p:pic>
        <p:nvPicPr>
          <p:cNvPr id="181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22600" y="1282700"/>
            <a:ext cx="2743201" cy="2743201"/>
          </a:xfrm>
          <a:prstGeom prst="rect">
            <a:avLst/>
          </a:prstGeom>
          <a:ln w="12700"/>
        </p:spPr>
      </p:pic>
      <p:pic>
        <p:nvPicPr>
          <p:cNvPr id="182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4200" y="1968500"/>
            <a:ext cx="1371601" cy="1371601"/>
          </a:xfrm>
          <a:prstGeom prst="rect">
            <a:avLst/>
          </a:prstGeom>
          <a:ln w="12700"/>
        </p:spPr>
      </p:pic>
      <p:sp>
        <p:nvSpPr>
          <p:cNvPr id="183" name="Original"/>
          <p:cNvSpPr/>
          <p:nvPr/>
        </p:nvSpPr>
        <p:spPr>
          <a:xfrm>
            <a:off x="498780" y="748160"/>
            <a:ext cx="1555623" cy="625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798" tIns="50798" rIns="50798" bIns="50798">
            <a:spAutoFit/>
          </a:bodyPr>
          <a:lstStyle>
            <a:lvl1pPr marL="57799" marR="57799" algn="l" defTabSz="1300480">
              <a:defRPr sz="3400" b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Original</a:t>
            </a:r>
          </a:p>
        </p:txBody>
      </p:sp>
      <p:sp>
        <p:nvSpPr>
          <p:cNvPr id="184" name="Blurred"/>
          <p:cNvSpPr/>
          <p:nvPr/>
        </p:nvSpPr>
        <p:spPr>
          <a:xfrm>
            <a:off x="3521380" y="748160"/>
            <a:ext cx="1434483" cy="625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798" tIns="50798" rIns="50798" bIns="50798">
            <a:spAutoFit/>
          </a:bodyPr>
          <a:lstStyle>
            <a:lvl1pPr marL="57799" marR="57799" algn="l" defTabSz="1300480">
              <a:defRPr sz="3400" b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Blurred</a:t>
            </a:r>
          </a:p>
        </p:txBody>
      </p:sp>
      <p:sp>
        <p:nvSpPr>
          <p:cNvPr id="185" name="Downsampled"/>
          <p:cNvSpPr/>
          <p:nvPr/>
        </p:nvSpPr>
        <p:spPr>
          <a:xfrm>
            <a:off x="6400818" y="1282070"/>
            <a:ext cx="2621394" cy="625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798" tIns="50798" rIns="50798" bIns="50798">
            <a:spAutoFit/>
          </a:bodyPr>
          <a:lstStyle>
            <a:lvl1pPr marL="57799" marR="57799" algn="l" defTabSz="1300480">
              <a:defRPr sz="3400" b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Downsampled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filter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823" y="1449294"/>
            <a:ext cx="3754847" cy="822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083" y="3770782"/>
            <a:ext cx="5943600" cy="158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8353" y="2659530"/>
            <a:ext cx="3987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Discretization</a:t>
            </a:r>
            <a:r>
              <a:rPr lang="en-US" dirty="0" smtClean="0"/>
              <a:t> of the Gaussian: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83882" y="3133031"/>
            <a:ext cx="8815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At 3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 the amplitude of the Gaussian is around 1% of its central value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Down-sampling and Up-sampling"/>
          <p:cNvSpPr txBox="1">
            <a:spLocks noGrp="1"/>
          </p:cNvSpPr>
          <p:nvPr>
            <p:ph type="title"/>
          </p:nvPr>
        </p:nvSpPr>
        <p:spPr>
          <a:xfrm>
            <a:off x="25400" y="-466725"/>
            <a:ext cx="8229601" cy="1508126"/>
          </a:xfrm>
          <a:prstGeom prst="rect">
            <a:avLst/>
          </a:prstGeom>
        </p:spPr>
        <p:txBody>
          <a:bodyPr/>
          <a:lstStyle/>
          <a:p>
            <a:r>
              <a:t>Down-sampling and Up-sampling</a:t>
            </a:r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63966" y="6245225"/>
            <a:ext cx="312069" cy="304801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90</a:t>
            </a:fld>
            <a:endParaRPr/>
          </a:p>
        </p:txBody>
      </p:sp>
      <p:pic>
        <p:nvPicPr>
          <p:cNvPr id="189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838200"/>
            <a:ext cx="2743201" cy="2743201"/>
          </a:xfrm>
          <a:prstGeom prst="rect">
            <a:avLst/>
          </a:prstGeom>
          <a:ln w="12700"/>
        </p:spPr>
      </p:pic>
      <p:pic>
        <p:nvPicPr>
          <p:cNvPr id="190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22600" y="838200"/>
            <a:ext cx="2743201" cy="2743201"/>
          </a:xfrm>
          <a:prstGeom prst="rect">
            <a:avLst/>
          </a:prstGeom>
          <a:ln w="12700"/>
        </p:spPr>
      </p:pic>
      <p:pic>
        <p:nvPicPr>
          <p:cNvPr id="191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4200" y="1524000"/>
            <a:ext cx="1371601" cy="1371601"/>
          </a:xfrm>
          <a:prstGeom prst="rect">
            <a:avLst/>
          </a:prstGeom>
          <a:ln w="12700"/>
        </p:spPr>
      </p:pic>
      <p:pic>
        <p:nvPicPr>
          <p:cNvPr id="192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4200" y="4394200"/>
            <a:ext cx="1371601" cy="1371601"/>
          </a:xfrm>
          <a:prstGeom prst="rect">
            <a:avLst/>
          </a:prstGeom>
          <a:ln w="12700"/>
        </p:spPr>
      </p:pic>
      <p:pic>
        <p:nvPicPr>
          <p:cNvPr id="193" name="droppedImage.tiff" descr="dropped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22600" y="4038600"/>
            <a:ext cx="2743201" cy="2743201"/>
          </a:xfrm>
          <a:prstGeom prst="rect">
            <a:avLst/>
          </a:prstGeom>
          <a:ln w="12700"/>
        </p:spPr>
      </p:pic>
      <p:pic>
        <p:nvPicPr>
          <p:cNvPr id="194" name="droppedImage.tiff" descr="dropped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" y="4038600"/>
            <a:ext cx="2743201" cy="2743201"/>
          </a:xfrm>
          <a:prstGeom prst="rect">
            <a:avLst/>
          </a:prstGeom>
          <a:ln w="12700"/>
        </p:spPr>
      </p:pic>
      <p:grpSp>
        <p:nvGrpSpPr>
          <p:cNvPr id="2" name="Group"/>
          <p:cNvGrpSpPr/>
          <p:nvPr/>
        </p:nvGrpSpPr>
        <p:grpSpPr>
          <a:xfrm>
            <a:off x="527641" y="320409"/>
            <a:ext cx="8509028" cy="1231897"/>
            <a:chOff x="-369432" y="-266799"/>
            <a:chExt cx="12101728" cy="1752031"/>
          </a:xfrm>
        </p:grpSpPr>
        <p:sp>
          <p:nvSpPr>
            <p:cNvPr id="195" name="Original"/>
            <p:cNvSpPr/>
            <p:nvPr/>
          </p:nvSpPr>
          <p:spPr>
            <a:xfrm>
              <a:off x="-369432" y="-266799"/>
              <a:ext cx="2274050" cy="9516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none" lIns="72248" tIns="72248" rIns="72248" bIns="72248" numCol="1" anchor="t">
              <a:spAutoFit/>
            </a:bodyPr>
            <a:lstStyle>
              <a:lvl1pPr marL="57799" marR="57799" algn="l" defTabSz="1300480">
                <a:defRPr sz="3400" b="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dirty="0"/>
                <a:t>Original</a:t>
              </a:r>
            </a:p>
          </p:txBody>
        </p:sp>
        <p:sp>
          <p:nvSpPr>
            <p:cNvPr id="196" name="Blurred"/>
            <p:cNvSpPr/>
            <p:nvPr/>
          </p:nvSpPr>
          <p:spPr>
            <a:xfrm>
              <a:off x="3929376" y="-266799"/>
              <a:ext cx="2101762" cy="9516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none" lIns="72248" tIns="72248" rIns="72248" bIns="72248" numCol="1" anchor="t">
              <a:spAutoFit/>
            </a:bodyPr>
            <a:lstStyle>
              <a:lvl1pPr marL="57799" marR="57799" algn="l" defTabSz="1300480">
                <a:defRPr sz="3400" b="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Blurred</a:t>
              </a:r>
            </a:p>
          </p:txBody>
        </p:sp>
        <p:sp>
          <p:nvSpPr>
            <p:cNvPr id="197" name="Downsampled"/>
            <p:cNvSpPr/>
            <p:nvPr/>
          </p:nvSpPr>
          <p:spPr>
            <a:xfrm>
              <a:off x="7942482" y="533585"/>
              <a:ext cx="3789814" cy="9516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none" lIns="72248" tIns="72248" rIns="72248" bIns="72248" numCol="1" anchor="t">
              <a:spAutoFit/>
            </a:bodyPr>
            <a:lstStyle>
              <a:lvl1pPr marL="57799" marR="57799" algn="l" defTabSz="1300480">
                <a:defRPr sz="3400" b="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dirty="0"/>
                <a:t>Downsampled</a:t>
              </a:r>
            </a:p>
          </p:txBody>
        </p:sp>
      </p:grpSp>
      <p:sp>
        <p:nvSpPr>
          <p:cNvPr id="200" name="Blurred"/>
          <p:cNvSpPr/>
          <p:nvPr/>
        </p:nvSpPr>
        <p:spPr>
          <a:xfrm>
            <a:off x="435863" y="3497140"/>
            <a:ext cx="1434483" cy="625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798" tIns="50798" rIns="50798" bIns="50798">
            <a:spAutoFit/>
          </a:bodyPr>
          <a:lstStyle>
            <a:lvl1pPr marL="57799" marR="57799" algn="l" defTabSz="1300480">
              <a:defRPr sz="3400" b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Blurred</a:t>
            </a:r>
          </a:p>
        </p:txBody>
      </p:sp>
      <p:sp>
        <p:nvSpPr>
          <p:cNvPr id="201" name="Upsampled"/>
          <p:cNvSpPr/>
          <p:nvPr/>
        </p:nvSpPr>
        <p:spPr>
          <a:xfrm>
            <a:off x="3039362" y="3497140"/>
            <a:ext cx="2088508" cy="625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798" tIns="50798" rIns="50798" bIns="50798">
            <a:spAutoFit/>
          </a:bodyPr>
          <a:lstStyle>
            <a:lvl1pPr marL="57799" marR="57799" algn="l" defTabSz="1300480">
              <a:defRPr sz="3400" b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Upsampled</a:t>
            </a:r>
          </a:p>
        </p:txBody>
      </p:sp>
      <p:sp>
        <p:nvSpPr>
          <p:cNvPr id="202" name="Line"/>
          <p:cNvSpPr/>
          <p:nvPr/>
        </p:nvSpPr>
        <p:spPr>
          <a:xfrm flipH="1">
            <a:off x="2761754" y="2246957"/>
            <a:ext cx="288169" cy="1"/>
          </a:xfrm>
          <a:prstGeom prst="line">
            <a:avLst/>
          </a:prstGeom>
          <a:ln w="25400">
            <a:solidFill>
              <a:srgbClr val="000000"/>
            </a:solidFill>
            <a:headEnd type="stealth"/>
          </a:ln>
        </p:spPr>
        <p:txBody>
          <a:bodyPr lIns="0" tIns="0" rIns="0" bIns="0"/>
          <a:lstStyle/>
          <a:p>
            <a:pPr defTabSz="457184">
              <a:defRPr sz="1600" b="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203" name="Line"/>
          <p:cNvSpPr/>
          <p:nvPr/>
        </p:nvSpPr>
        <p:spPr>
          <a:xfrm flipH="1">
            <a:off x="5778501" y="2247900"/>
            <a:ext cx="1087691" cy="1"/>
          </a:xfrm>
          <a:prstGeom prst="line">
            <a:avLst/>
          </a:prstGeom>
          <a:ln w="25400">
            <a:solidFill>
              <a:srgbClr val="000000"/>
            </a:solidFill>
            <a:headEnd type="stealth"/>
          </a:ln>
        </p:spPr>
        <p:txBody>
          <a:bodyPr lIns="0" tIns="0" rIns="0" bIns="0"/>
          <a:lstStyle/>
          <a:p>
            <a:pPr defTabSz="457184">
              <a:defRPr sz="1600" b="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204" name="Line"/>
          <p:cNvSpPr/>
          <p:nvPr/>
        </p:nvSpPr>
        <p:spPr>
          <a:xfrm flipH="1">
            <a:off x="5829301" y="5080000"/>
            <a:ext cx="1087691" cy="1"/>
          </a:xfrm>
          <a:prstGeom prst="line">
            <a:avLst/>
          </a:prstGeom>
          <a:ln w="25400">
            <a:solidFill>
              <a:srgbClr val="000000"/>
            </a:solidFill>
            <a:tailEnd type="stealth"/>
          </a:ln>
        </p:spPr>
        <p:txBody>
          <a:bodyPr lIns="0" tIns="0" rIns="0" bIns="0"/>
          <a:lstStyle/>
          <a:p>
            <a:pPr defTabSz="457184">
              <a:defRPr sz="1600" b="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205" name="Line"/>
          <p:cNvSpPr/>
          <p:nvPr/>
        </p:nvSpPr>
        <p:spPr>
          <a:xfrm>
            <a:off x="2755900" y="5080000"/>
            <a:ext cx="288169" cy="1"/>
          </a:xfrm>
          <a:prstGeom prst="line">
            <a:avLst/>
          </a:prstGeom>
          <a:ln w="25400">
            <a:solidFill>
              <a:srgbClr val="000000"/>
            </a:solidFill>
            <a:headEnd type="stealth"/>
          </a:ln>
        </p:spPr>
        <p:txBody>
          <a:bodyPr lIns="0" tIns="0" rIns="0" bIns="0"/>
          <a:lstStyle/>
          <a:p>
            <a:pPr defTabSz="457184">
              <a:defRPr sz="1600" b="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22600" y="4038600"/>
            <a:ext cx="2747796" cy="2743201"/>
          </a:xfrm>
          <a:prstGeom prst="rect">
            <a:avLst/>
          </a:prstGeom>
          <a:ln w="12700"/>
        </p:spPr>
      </p:pic>
      <p:sp>
        <p:nvSpPr>
          <p:cNvPr id="22" name="Line"/>
          <p:cNvSpPr/>
          <p:nvPr/>
        </p:nvSpPr>
        <p:spPr>
          <a:xfrm flipH="1" flipV="1">
            <a:off x="7605268" y="2914921"/>
            <a:ext cx="14430" cy="1486320"/>
          </a:xfrm>
          <a:prstGeom prst="line">
            <a:avLst/>
          </a:prstGeom>
          <a:ln w="25400">
            <a:solidFill>
              <a:srgbClr val="000000"/>
            </a:solidFill>
            <a:headEnd type="stealth"/>
          </a:ln>
        </p:spPr>
        <p:txBody>
          <a:bodyPr lIns="0" tIns="0" rIns="0" bIns="0"/>
          <a:lstStyle/>
          <a:p>
            <a:pPr defTabSz="457184">
              <a:defRPr sz="1600" b="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-377825"/>
            <a:ext cx="8229600" cy="1508125"/>
          </a:xfrm>
        </p:spPr>
        <p:txBody>
          <a:bodyPr/>
          <a:lstStyle/>
          <a:p>
            <a:r>
              <a:rPr lang="en-US"/>
              <a:t>Laplacian pyramid algorithm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2000" y="1981200"/>
            <a:ext cx="2981325" cy="4410075"/>
            <a:chOff x="0" y="0"/>
            <a:chExt cx="2981325" cy="4410075"/>
          </a:xfrm>
        </p:grpSpPr>
        <p:pic>
          <p:nvPicPr>
            <p:cNvPr id="37891" name="Picture 3" descr="tmp.jpg"/>
            <p:cNvPicPr>
              <a:picLocks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295400" cy="1247775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pic>
          <p:nvPicPr>
            <p:cNvPr id="37892" name="Picture 4" descr="tmp.jpg"/>
            <p:cNvPicPr>
              <a:picLocks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81200" y="28575"/>
              <a:ext cx="685800" cy="660401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pic>
          <p:nvPicPr>
            <p:cNvPr id="37893" name="Picture 5" descr="tmp.jpg"/>
            <p:cNvPicPr>
              <a:picLocks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76400" y="1552575"/>
              <a:ext cx="1304925" cy="12192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pic>
          <p:nvPicPr>
            <p:cNvPr id="37894" name="Picture 6" descr="tmp.jpg"/>
            <p:cNvPicPr>
              <a:picLocks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" y="3152775"/>
              <a:ext cx="1304925" cy="12573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sp>
          <p:nvSpPr>
            <p:cNvPr id="37895" name="Oval 7"/>
            <p:cNvSpPr>
              <a:spLocks/>
            </p:cNvSpPr>
            <p:nvPr/>
          </p:nvSpPr>
          <p:spPr bwMode="auto">
            <a:xfrm>
              <a:off x="457200" y="1933575"/>
              <a:ext cx="457200" cy="4572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marL="39688" defTabSz="914400"/>
              <a:endPara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endParaRPr>
            </a:p>
          </p:txBody>
        </p:sp>
        <p:sp>
          <p:nvSpPr>
            <p:cNvPr id="37896" name="Line 8"/>
            <p:cNvSpPr>
              <a:spLocks noChangeShapeType="1"/>
            </p:cNvSpPr>
            <p:nvPr/>
          </p:nvSpPr>
          <p:spPr bwMode="auto">
            <a:xfrm>
              <a:off x="685800" y="1247775"/>
              <a:ext cx="1588" cy="68580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Line 9"/>
            <p:cNvSpPr>
              <a:spLocks noChangeShapeType="1"/>
            </p:cNvSpPr>
            <p:nvPr/>
          </p:nvSpPr>
          <p:spPr bwMode="auto">
            <a:xfrm>
              <a:off x="2286000" y="714375"/>
              <a:ext cx="1588" cy="83820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8" name="Line 10"/>
            <p:cNvSpPr>
              <a:spLocks noChangeShapeType="1"/>
            </p:cNvSpPr>
            <p:nvPr/>
          </p:nvSpPr>
          <p:spPr bwMode="auto">
            <a:xfrm flipV="1">
              <a:off x="1296193" y="408781"/>
              <a:ext cx="685801" cy="1588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9" name="Line 11"/>
            <p:cNvSpPr>
              <a:spLocks noChangeShapeType="1"/>
            </p:cNvSpPr>
            <p:nvPr/>
          </p:nvSpPr>
          <p:spPr bwMode="auto">
            <a:xfrm flipH="1" flipV="1">
              <a:off x="991393" y="2161381"/>
              <a:ext cx="685801" cy="1588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00" name="Line 12"/>
            <p:cNvSpPr>
              <a:spLocks noChangeShapeType="1"/>
            </p:cNvSpPr>
            <p:nvPr/>
          </p:nvSpPr>
          <p:spPr bwMode="auto">
            <a:xfrm>
              <a:off x="685800" y="2390775"/>
              <a:ext cx="1588" cy="68580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7901" name="Picture 13" descr="image.pdf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8400" y="1479550"/>
            <a:ext cx="355600" cy="5016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37902" name="Picture 14" descr="image.pdf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1479550"/>
            <a:ext cx="679450" cy="5016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37903" name="Picture 15" descr="image.pdf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67000" y="4724400"/>
            <a:ext cx="973138" cy="5016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37904" name="Picture 16" descr="image.pdf"/>
          <p:cNvPicPr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1688" y="6324600"/>
            <a:ext cx="1712912" cy="5000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37905" name="Picture 17" descr="image.pdf"/>
          <p:cNvPicPr>
            <a:picLocks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35350" y="1479550"/>
            <a:ext cx="679450" cy="5016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371600" y="4189413"/>
            <a:ext cx="152400" cy="1587"/>
          </a:xfrm>
          <a:prstGeom prst="line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929292">
                <a:alpha val="37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505200" y="1479550"/>
            <a:ext cx="2574925" cy="3168650"/>
            <a:chOff x="0" y="0"/>
            <a:chExt cx="2574925" cy="3168651"/>
          </a:xfrm>
        </p:grpSpPr>
        <p:pic>
          <p:nvPicPr>
            <p:cNvPr id="37908" name="Picture 20" descr="tmp.jpg"/>
            <p:cNvPicPr>
              <a:picLocks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90600" y="577850"/>
              <a:ext cx="627063" cy="60325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pic>
          <p:nvPicPr>
            <p:cNvPr id="37909" name="Picture 21" descr="tmp.jpg"/>
            <p:cNvPicPr>
              <a:picLocks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49450" y="592137"/>
              <a:ext cx="331788" cy="319088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pic>
          <p:nvPicPr>
            <p:cNvPr id="37910" name="Picture 22" descr="tmp.jpg"/>
            <p:cNvPicPr>
              <a:picLocks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1812" y="1328737"/>
              <a:ext cx="631826" cy="590551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pic>
          <p:nvPicPr>
            <p:cNvPr id="37911" name="Picture 23" descr="tmp.jpg"/>
            <p:cNvPicPr>
              <a:picLocks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63625" y="2103437"/>
              <a:ext cx="631825" cy="608014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sp>
          <p:nvSpPr>
            <p:cNvPr id="37912" name="Oval 24"/>
            <p:cNvSpPr>
              <a:spLocks/>
            </p:cNvSpPr>
            <p:nvPr/>
          </p:nvSpPr>
          <p:spPr bwMode="auto">
            <a:xfrm>
              <a:off x="1211262" y="1492250"/>
              <a:ext cx="222251" cy="220663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marL="39688" defTabSz="914400"/>
              <a:endPara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endParaRPr>
            </a:p>
          </p:txBody>
        </p:sp>
        <p:sp>
          <p:nvSpPr>
            <p:cNvPr id="37913" name="Line 25"/>
            <p:cNvSpPr>
              <a:spLocks noChangeShapeType="1"/>
            </p:cNvSpPr>
            <p:nvPr/>
          </p:nvSpPr>
          <p:spPr bwMode="auto">
            <a:xfrm>
              <a:off x="1322387" y="1181100"/>
              <a:ext cx="1588" cy="331788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4" name="Line 26"/>
            <p:cNvSpPr>
              <a:spLocks noChangeShapeType="1"/>
            </p:cNvSpPr>
            <p:nvPr/>
          </p:nvSpPr>
          <p:spPr bwMode="auto">
            <a:xfrm>
              <a:off x="2097087" y="923925"/>
              <a:ext cx="1588" cy="404813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5" name="Line 27"/>
            <p:cNvSpPr>
              <a:spLocks noChangeShapeType="1"/>
            </p:cNvSpPr>
            <p:nvPr/>
          </p:nvSpPr>
          <p:spPr bwMode="auto">
            <a:xfrm flipV="1">
              <a:off x="1618456" y="775493"/>
              <a:ext cx="331788" cy="1589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6" name="Line 28"/>
            <p:cNvSpPr>
              <a:spLocks noChangeShapeType="1"/>
            </p:cNvSpPr>
            <p:nvPr/>
          </p:nvSpPr>
          <p:spPr bwMode="auto">
            <a:xfrm flipH="1" flipV="1">
              <a:off x="1470818" y="1623218"/>
              <a:ext cx="331789" cy="1589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7" name="Line 29"/>
            <p:cNvSpPr>
              <a:spLocks noChangeShapeType="1"/>
            </p:cNvSpPr>
            <p:nvPr/>
          </p:nvSpPr>
          <p:spPr bwMode="auto">
            <a:xfrm>
              <a:off x="1322387" y="1735137"/>
              <a:ext cx="1588" cy="331788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8" name="Line 30"/>
            <p:cNvSpPr>
              <a:spLocks noChangeShapeType="1"/>
            </p:cNvSpPr>
            <p:nvPr/>
          </p:nvSpPr>
          <p:spPr bwMode="auto">
            <a:xfrm>
              <a:off x="0" y="806450"/>
              <a:ext cx="914400" cy="1588"/>
            </a:xfrm>
            <a:prstGeom prst="lin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7919" name="Picture 31" descr="image.pdf"/>
            <p:cNvPicPr>
              <a:picLocks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42950" y="2667000"/>
              <a:ext cx="1831975" cy="501651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pic>
          <p:nvPicPr>
            <p:cNvPr id="37920" name="Picture 32" descr="image.pdf"/>
            <p:cNvPicPr>
              <a:picLocks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139825" y="0"/>
              <a:ext cx="384175" cy="501651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sp>
          <p:nvSpPr>
            <p:cNvPr id="37921" name="Line 33"/>
            <p:cNvSpPr>
              <a:spLocks noChangeShapeType="1"/>
            </p:cNvSpPr>
            <p:nvPr/>
          </p:nvSpPr>
          <p:spPr bwMode="auto">
            <a:xfrm>
              <a:off x="1295400" y="1568450"/>
              <a:ext cx="152400" cy="1588"/>
            </a:xfrm>
            <a:prstGeom prst="line">
              <a:avLst/>
            </a:prstGeom>
            <a:noFill/>
            <a:ln w="571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ctr" rotWithShape="0">
                <a:srgbClr val="929292">
                  <a:alpha val="37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5867400" y="1508125"/>
            <a:ext cx="2424113" cy="2057400"/>
            <a:chOff x="0" y="-1"/>
            <a:chExt cx="2424113" cy="2055814"/>
          </a:xfrm>
        </p:grpSpPr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1006474" y="623887"/>
              <a:ext cx="669927" cy="990601"/>
              <a:chOff x="-1" y="-1"/>
              <a:chExt cx="669927" cy="990602"/>
            </a:xfrm>
          </p:grpSpPr>
          <p:pic>
            <p:nvPicPr>
              <p:cNvPr id="37924" name="Picture 36" descr="tmp.jpg"/>
              <p:cNvPicPr>
                <a:picLocks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0"/>
                <a:ext cx="291086" cy="280278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</p:pic>
          <p:pic>
            <p:nvPicPr>
              <p:cNvPr id="37925" name="Picture 37" descr="tmp.jpg"/>
              <p:cNvPicPr>
                <a:picLocks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45189" y="6418"/>
                <a:ext cx="154106" cy="148341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</p:pic>
          <p:pic>
            <p:nvPicPr>
              <p:cNvPr id="37926" name="Picture 38" descr="tmp.jpg"/>
              <p:cNvPicPr>
                <a:picLocks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76699" y="348742"/>
                <a:ext cx="293227" cy="273860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</p:pic>
          <p:pic>
            <p:nvPicPr>
              <p:cNvPr id="37927" name="Picture 39" descr="tmp.jpg"/>
              <p:cNvPicPr>
                <a:picLocks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4245" y="708182"/>
                <a:ext cx="293227" cy="282419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7928" name="Oval 40"/>
              <p:cNvSpPr>
                <a:spLocks/>
              </p:cNvSpPr>
              <p:nvPr/>
            </p:nvSpPr>
            <p:spPr bwMode="auto">
              <a:xfrm>
                <a:off x="102735" y="434323"/>
                <a:ext cx="102737" cy="102698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50800" tIns="50800" rIns="50800" bIns="50800" anchor="ctr">
                <a:prstTxWarp prst="textNoShape">
                  <a:avLst/>
                </a:prstTxWarp>
              </a:bodyPr>
              <a:lstStyle/>
              <a:p>
                <a:pPr marL="39688" defTabSz="914400"/>
                <a:endParaRPr lang="en-US" sz="2400">
                  <a:latin typeface="Times New Roman" pitchFamily="-108" charset="0"/>
                  <a:ea typeface="Times New Roman" pitchFamily="-108" charset="0"/>
                  <a:cs typeface="Times New Roman" pitchFamily="-108" charset="0"/>
                  <a:sym typeface="Times New Roman" pitchFamily="-108" charset="0"/>
                </a:endParaRPr>
              </a:p>
            </p:txBody>
          </p:sp>
          <p:sp>
            <p:nvSpPr>
              <p:cNvPr id="37929" name="Line 41"/>
              <p:cNvSpPr>
                <a:spLocks noChangeShapeType="1"/>
              </p:cNvSpPr>
              <p:nvPr/>
            </p:nvSpPr>
            <p:spPr bwMode="auto">
              <a:xfrm>
                <a:off x="154103" y="280277"/>
                <a:ext cx="1589" cy="154047"/>
              </a:xfrm>
              <a:prstGeom prst="line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30" name="Line 42"/>
              <p:cNvSpPr>
                <a:spLocks noChangeShapeType="1"/>
              </p:cNvSpPr>
              <p:nvPr/>
            </p:nvSpPr>
            <p:spPr bwMode="auto">
              <a:xfrm>
                <a:off x="513680" y="160464"/>
                <a:ext cx="1588" cy="188279"/>
              </a:xfrm>
              <a:prstGeom prst="line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31" name="Line 43"/>
              <p:cNvSpPr>
                <a:spLocks noChangeShapeType="1"/>
              </p:cNvSpPr>
              <p:nvPr/>
            </p:nvSpPr>
            <p:spPr bwMode="auto">
              <a:xfrm flipV="1">
                <a:off x="291879" y="91205"/>
                <a:ext cx="154105" cy="1589"/>
              </a:xfrm>
              <a:prstGeom prst="line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32" name="Line 44"/>
              <p:cNvSpPr>
                <a:spLocks noChangeShapeType="1"/>
              </p:cNvSpPr>
              <p:nvPr/>
            </p:nvSpPr>
            <p:spPr bwMode="auto">
              <a:xfrm flipH="1" flipV="1">
                <a:off x="223389" y="484878"/>
                <a:ext cx="154105" cy="1588"/>
              </a:xfrm>
              <a:prstGeom prst="line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33" name="Line 45"/>
              <p:cNvSpPr>
                <a:spLocks noChangeShapeType="1"/>
              </p:cNvSpPr>
              <p:nvPr/>
            </p:nvSpPr>
            <p:spPr bwMode="auto">
              <a:xfrm>
                <a:off x="154103" y="537020"/>
                <a:ext cx="1589" cy="154047"/>
              </a:xfrm>
              <a:prstGeom prst="line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934" name="Line 46"/>
            <p:cNvSpPr>
              <a:spLocks noChangeShapeType="1"/>
            </p:cNvSpPr>
            <p:nvPr/>
          </p:nvSpPr>
          <p:spPr bwMode="auto">
            <a:xfrm>
              <a:off x="0" y="700087"/>
              <a:ext cx="914400" cy="1588"/>
            </a:xfrm>
            <a:prstGeom prst="lin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7935" name="Picture 47" descr="image.pdf"/>
            <p:cNvPicPr>
              <a:picLocks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20712" y="1524000"/>
              <a:ext cx="1803401" cy="531813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pic>
          <p:nvPicPr>
            <p:cNvPr id="37936" name="Picture 48" descr="image.pdf"/>
            <p:cNvPicPr>
              <a:picLocks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990600" y="0"/>
              <a:ext cx="384175" cy="531813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sp>
          <p:nvSpPr>
            <p:cNvPr id="37937" name="Line 49"/>
            <p:cNvSpPr>
              <a:spLocks noChangeShapeType="1"/>
            </p:cNvSpPr>
            <p:nvPr/>
          </p:nvSpPr>
          <p:spPr bwMode="auto">
            <a:xfrm>
              <a:off x="1130300" y="1081087"/>
              <a:ext cx="88900" cy="1588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ctr" rotWithShape="0">
                <a:srgbClr val="929292">
                  <a:alpha val="37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938" name="Rectangle 50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algn="ctr" defTabSz="584200"/>
            <a:fld id="{F6AE8C07-54D9-754B-8337-19AA4C91A46A}" type="slidenum">
              <a:rPr lang="en-US" sz="14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pPr algn="ctr" defTabSz="584200"/>
              <a:t>91</a:t>
            </a:fld>
            <a:endParaRPr lang="en-US" sz="140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r>
              <a:rPr lang="en-US" sz="2400"/>
              <a:t>Showing, at full resolution, the information captured at each level of a Gaussian (top) and Laplacian (bottom) pyramid.</a:t>
            </a:r>
          </a:p>
        </p:txBody>
      </p:sp>
      <p:pic>
        <p:nvPicPr>
          <p:cNvPr id="39938" name="Picture 2" descr="image.pn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57300"/>
            <a:ext cx="8710613" cy="48387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39939" name="Picture 3" descr="image.pn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2700" y="6553200"/>
            <a:ext cx="3975100" cy="2286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39940" name="Rectangle 4"/>
          <p:cNvSpPr>
            <a:spLocks/>
          </p:cNvSpPr>
          <p:nvPr/>
        </p:nvSpPr>
        <p:spPr bwMode="auto">
          <a:xfrm>
            <a:off x="0" y="6546850"/>
            <a:ext cx="4772025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400" u="sng">
                <a:solidFill>
                  <a:srgbClr val="00A8AA"/>
                </a:solidFill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  <a:hlinkClick r:id="rId4"/>
              </a:rPr>
              <a:t>http://www-bcs.mit.edu/people/adelson/pub_pdfs/pyramid83.pdf</a:t>
            </a:r>
            <a:endParaRPr lang="en-US" sz="2400">
              <a:latin typeface="Times New Roman" pitchFamily="-108" charset="0"/>
              <a:ea typeface="Times New Roman" pitchFamily="-108" charset="0"/>
              <a:cs typeface="Times New Roman" pitchFamily="-108" charset="0"/>
              <a:sym typeface="Times New Roman" pitchFamily="-108" charset="0"/>
            </a:endParaRPr>
          </a:p>
        </p:txBody>
      </p:sp>
      <p:sp>
        <p:nvSpPr>
          <p:cNvPr id="39941" name="Rectangle 5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algn="ctr" defTabSz="584200"/>
            <a:fld id="{8557443C-92B5-7A4C-BA6C-0359397E2819}" type="slidenum">
              <a:rPr lang="en-US" sz="14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pPr algn="ctr" defTabSz="584200"/>
              <a:t>92</a:t>
            </a:fld>
            <a:endParaRPr lang="en-US" sz="140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Laplacian pyramid reconstruction algorithm:  recover x</a:t>
            </a:r>
            <a:r>
              <a:rPr lang="en-US" sz="3200" baseline="-25000"/>
              <a:t>1</a:t>
            </a:r>
            <a:r>
              <a:rPr lang="en-US" sz="3200"/>
              <a:t> from L</a:t>
            </a:r>
            <a:r>
              <a:rPr lang="en-US" sz="3200" baseline="-25000"/>
              <a:t>1</a:t>
            </a:r>
            <a:r>
              <a:rPr lang="en-US" sz="3200"/>
              <a:t>, L</a:t>
            </a:r>
            <a:r>
              <a:rPr lang="en-US" sz="3200" baseline="-25000"/>
              <a:t>2</a:t>
            </a:r>
            <a:r>
              <a:rPr lang="en-US" sz="3200"/>
              <a:t>, L</a:t>
            </a:r>
            <a:r>
              <a:rPr lang="en-US" sz="3200" baseline="-25000"/>
              <a:t>3</a:t>
            </a:r>
            <a:r>
              <a:rPr lang="en-US" sz="3200"/>
              <a:t> and x</a:t>
            </a:r>
            <a:r>
              <a:rPr lang="en-US" sz="3200" baseline="-25000"/>
              <a:t>4</a:t>
            </a:r>
            <a:endParaRPr lang="en-US"/>
          </a:p>
        </p:txBody>
      </p:sp>
      <p:sp>
        <p:nvSpPr>
          <p:cNvPr id="40962" name="Rectangle 2"/>
          <p:cNvSpPr>
            <a:spLocks/>
          </p:cNvSpPr>
          <p:nvPr/>
        </p:nvSpPr>
        <p:spPr bwMode="auto">
          <a:xfrm>
            <a:off x="990600" y="1752600"/>
            <a:ext cx="7099300" cy="43576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G# is the blur-and-downsample operator at pyramid level #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F# is the blur-and-upsample operator at pyramid level #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endParaRPr lang="en-US" sz="1800">
              <a:latin typeface="Times New Roman" pitchFamily="-108" charset="0"/>
              <a:ea typeface="Times New Roman" pitchFamily="-108" charset="0"/>
              <a:cs typeface="Times New Roman" pitchFamily="-108" charset="0"/>
              <a:sym typeface="Times New Roman" pitchFamily="-108" charset="0"/>
            </a:endParaRP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Laplacian pyramid elements: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L1 = (I – F1 G1) x1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L2 = (I – F2 G2) x2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L3 = (I – F3 G3) x3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x2 = G1 x1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x3 = G2 x2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x4 = G3 x3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endParaRPr lang="en-US" sz="1800">
              <a:latin typeface="Times New Roman" pitchFamily="-108" charset="0"/>
              <a:ea typeface="Times New Roman" pitchFamily="-108" charset="0"/>
              <a:cs typeface="Times New Roman" pitchFamily="-108" charset="0"/>
              <a:sym typeface="Times New Roman" pitchFamily="-108" charset="0"/>
            </a:endParaRP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endParaRPr lang="en-US" sz="1800">
              <a:latin typeface="Times New Roman" pitchFamily="-108" charset="0"/>
              <a:ea typeface="Times New Roman" pitchFamily="-108" charset="0"/>
              <a:cs typeface="Times New Roman" pitchFamily="-108" charset="0"/>
              <a:sym typeface="Times New Roman" pitchFamily="-108" charset="0"/>
            </a:endParaRP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Reconstruction of original image (x1) from Laplacian pyramid elements: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x3 = L3 + F3 x4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x2 = L2 + F2 x3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x1 = L1 + F1 x2</a:t>
            </a:r>
          </a:p>
        </p:txBody>
      </p:sp>
      <p:sp>
        <p:nvSpPr>
          <p:cNvPr id="40963" name="Rectangle 3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algn="ctr" defTabSz="584200"/>
            <a:fld id="{53624C48-4307-C84F-A29A-429942B59E37}" type="slidenum">
              <a:rPr lang="en-US" sz="14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pPr algn="ctr" defTabSz="584200"/>
              <a:t>93</a:t>
            </a:fld>
            <a:endParaRPr lang="en-US" sz="140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81994" y="5957785"/>
            <a:ext cx="1689029" cy="27497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/>
          </p:cNvSpPr>
          <p:nvPr/>
        </p:nvSpPr>
        <p:spPr bwMode="auto">
          <a:xfrm>
            <a:off x="1104900" y="1549400"/>
            <a:ext cx="457200" cy="406400"/>
          </a:xfrm>
          <a:prstGeom prst="rect">
            <a:avLst/>
          </a:prstGeom>
          <a:solidFill>
            <a:srgbClr val="FFD47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defTabSz="914400"/>
            <a:endParaRPr lang="en-US" sz="2400">
              <a:latin typeface="Times New Roman" pitchFamily="-108" charset="0"/>
              <a:ea typeface="Times New Roman" pitchFamily="-108" charset="0"/>
              <a:cs typeface="Times New Roman" pitchFamily="-108" charset="0"/>
              <a:sym typeface="Times New Roman" pitchFamily="-108" charset="0"/>
            </a:endParaRPr>
          </a:p>
        </p:txBody>
      </p:sp>
      <p:sp>
        <p:nvSpPr>
          <p:cNvPr id="41986" name="Rectangle 2"/>
          <p:cNvSpPr>
            <a:spLocks/>
          </p:cNvSpPr>
          <p:nvPr/>
        </p:nvSpPr>
        <p:spPr bwMode="auto">
          <a:xfrm>
            <a:off x="7480300" y="1879600"/>
            <a:ext cx="457200" cy="406400"/>
          </a:xfrm>
          <a:prstGeom prst="rect">
            <a:avLst/>
          </a:prstGeom>
          <a:solidFill>
            <a:srgbClr val="0096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defTabSz="914400"/>
            <a:endParaRPr lang="en-US" sz="2400">
              <a:latin typeface="Times New Roman" pitchFamily="-108" charset="0"/>
              <a:ea typeface="Times New Roman" pitchFamily="-108" charset="0"/>
              <a:cs typeface="Times New Roman" pitchFamily="-108" charset="0"/>
              <a:sym typeface="Times New Roman" pitchFamily="-108" charset="0"/>
            </a:endParaRPr>
          </a:p>
        </p:txBody>
      </p:sp>
      <p:sp>
        <p:nvSpPr>
          <p:cNvPr id="41987" name="Rectangle 3"/>
          <p:cNvSpPr>
            <a:spLocks/>
          </p:cNvSpPr>
          <p:nvPr/>
        </p:nvSpPr>
        <p:spPr bwMode="auto">
          <a:xfrm>
            <a:off x="6769100" y="3238500"/>
            <a:ext cx="457200" cy="406400"/>
          </a:xfrm>
          <a:prstGeom prst="rect">
            <a:avLst/>
          </a:prstGeom>
          <a:solidFill>
            <a:srgbClr val="0096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defTabSz="914400"/>
            <a:endParaRPr lang="en-US" sz="2400">
              <a:latin typeface="Times New Roman" pitchFamily="-108" charset="0"/>
              <a:ea typeface="Times New Roman" pitchFamily="-108" charset="0"/>
              <a:cs typeface="Times New Roman" pitchFamily="-108" charset="0"/>
              <a:sym typeface="Times New Roman" pitchFamily="-108" charset="0"/>
            </a:endParaRPr>
          </a:p>
        </p:txBody>
      </p:sp>
      <p:sp>
        <p:nvSpPr>
          <p:cNvPr id="41988" name="Rectangle 4"/>
          <p:cNvSpPr>
            <a:spLocks/>
          </p:cNvSpPr>
          <p:nvPr/>
        </p:nvSpPr>
        <p:spPr bwMode="auto">
          <a:xfrm>
            <a:off x="4597400" y="4165600"/>
            <a:ext cx="457200" cy="406400"/>
          </a:xfrm>
          <a:prstGeom prst="rect">
            <a:avLst/>
          </a:prstGeom>
          <a:solidFill>
            <a:srgbClr val="0096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defTabSz="914400"/>
            <a:endParaRPr lang="en-US" sz="2400">
              <a:latin typeface="Times New Roman" pitchFamily="-108" charset="0"/>
              <a:ea typeface="Times New Roman" pitchFamily="-108" charset="0"/>
              <a:cs typeface="Times New Roman" pitchFamily="-108" charset="0"/>
              <a:sym typeface="Times New Roman" pitchFamily="-108" charset="0"/>
            </a:endParaRPr>
          </a:p>
        </p:txBody>
      </p:sp>
      <p:sp>
        <p:nvSpPr>
          <p:cNvPr id="41989" name="Rectangle 5"/>
          <p:cNvSpPr>
            <a:spLocks/>
          </p:cNvSpPr>
          <p:nvPr/>
        </p:nvSpPr>
        <p:spPr bwMode="auto">
          <a:xfrm>
            <a:off x="1270000" y="6388100"/>
            <a:ext cx="457200" cy="406400"/>
          </a:xfrm>
          <a:prstGeom prst="rect">
            <a:avLst/>
          </a:prstGeom>
          <a:solidFill>
            <a:srgbClr val="0096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defTabSz="914400"/>
            <a:endParaRPr lang="en-US" sz="2400">
              <a:latin typeface="Times New Roman" pitchFamily="-108" charset="0"/>
              <a:ea typeface="Times New Roman" pitchFamily="-108" charset="0"/>
              <a:cs typeface="Times New Roman" pitchFamily="-108" charset="0"/>
              <a:sym typeface="Times New Roman" pitchFamily="-108" charset="0"/>
            </a:endParaRP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Laplacian pyramid reconstruction algorithm:  recover x</a:t>
            </a:r>
            <a:r>
              <a:rPr lang="en-US" sz="3200" baseline="-25000"/>
              <a:t>1</a:t>
            </a:r>
            <a:r>
              <a:rPr lang="en-US" sz="3200"/>
              <a:t> from L</a:t>
            </a:r>
            <a:r>
              <a:rPr lang="en-US" sz="3200" baseline="-25000"/>
              <a:t>1</a:t>
            </a:r>
            <a:r>
              <a:rPr lang="en-US" sz="3200"/>
              <a:t>, L</a:t>
            </a:r>
            <a:r>
              <a:rPr lang="en-US" sz="3200" baseline="-25000"/>
              <a:t>2</a:t>
            </a:r>
            <a:r>
              <a:rPr lang="en-US" sz="3200"/>
              <a:t>, L</a:t>
            </a:r>
            <a:r>
              <a:rPr lang="en-US" sz="3200" baseline="-25000"/>
              <a:t>3</a:t>
            </a:r>
            <a:r>
              <a:rPr lang="en-US" sz="3200"/>
              <a:t> and g</a:t>
            </a:r>
            <a:r>
              <a:rPr lang="en-US" sz="3200" baseline="-25000"/>
              <a:t>3</a:t>
            </a:r>
            <a:endParaRPr lang="en-US"/>
          </a:p>
        </p:txBody>
      </p:sp>
      <p:pic>
        <p:nvPicPr>
          <p:cNvPr id="41991" name="Picture 7" descr="tmp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981200"/>
            <a:ext cx="1295400" cy="124777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1992" name="Picture 8" descr="tmp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2009775"/>
            <a:ext cx="684213" cy="6604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1993" name="Picture 9" descr="tmp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3533775"/>
            <a:ext cx="1304925" cy="12192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1994" name="Picture 10" descr="tmp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5133975"/>
            <a:ext cx="1304925" cy="12573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219200" y="3844925"/>
            <a:ext cx="457200" cy="595313"/>
            <a:chOff x="0" y="1128"/>
            <a:chExt cx="457200" cy="594644"/>
          </a:xfrm>
        </p:grpSpPr>
        <p:sp>
          <p:nvSpPr>
            <p:cNvPr id="41996" name="Oval 12"/>
            <p:cNvSpPr>
              <a:spLocks/>
            </p:cNvSpPr>
            <p:nvPr/>
          </p:nvSpPr>
          <p:spPr bwMode="auto">
            <a:xfrm>
              <a:off x="0" y="69850"/>
              <a:ext cx="457200" cy="4572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marL="39688" defTabSz="914400"/>
              <a:endPara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endParaRPr>
            </a:p>
          </p:txBody>
        </p:sp>
        <p:sp>
          <p:nvSpPr>
            <p:cNvPr id="41997" name="Rectangle 13"/>
            <p:cNvSpPr>
              <a:spLocks/>
            </p:cNvSpPr>
            <p:nvPr/>
          </p:nvSpPr>
          <p:spPr bwMode="auto">
            <a:xfrm>
              <a:off x="30676" y="1128"/>
              <a:ext cx="395848" cy="594644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marL="39688" algn="ctr" defTabSz="914400">
                <a:buClr>
                  <a:srgbClr val="000000"/>
                </a:buClr>
                <a:buFont typeface="Arial" pitchFamily="-108" charset="0"/>
                <a:buNone/>
              </a:pPr>
              <a:r>
                <a:rPr lang="en-US" sz="3600">
                  <a:latin typeface="Arial" pitchFamily="-108" charset="0"/>
                  <a:ea typeface="Arial" pitchFamily="-108" charset="0"/>
                  <a:cs typeface="Arial" pitchFamily="-108" charset="0"/>
                  <a:sym typeface="Arial" pitchFamily="-108" charset="0"/>
                </a:rPr>
                <a:t>+</a:t>
              </a:r>
            </a:p>
          </p:txBody>
        </p:sp>
      </p:grp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1447800" y="3228975"/>
            <a:ext cx="1588" cy="68580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>
            <a:off x="3048000" y="2695575"/>
            <a:ext cx="1588" cy="83820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0" name="Line 16"/>
          <p:cNvSpPr>
            <a:spLocks noChangeShapeType="1"/>
          </p:cNvSpPr>
          <p:nvPr/>
        </p:nvSpPr>
        <p:spPr bwMode="auto">
          <a:xfrm flipH="1" flipV="1">
            <a:off x="1752600" y="4141788"/>
            <a:ext cx="685800" cy="1587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1447800" y="4371975"/>
            <a:ext cx="1588" cy="68580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2002" name="Picture 18" descr="tmp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057400"/>
            <a:ext cx="627063" cy="6016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03" name="Picture 19" descr="tmp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4650" y="2071688"/>
            <a:ext cx="331788" cy="3175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04" name="Picture 20" descr="tmp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7013" y="2808288"/>
            <a:ext cx="630237" cy="5905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05" name="Picture 21" descr="tmp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8825" y="3582988"/>
            <a:ext cx="630238" cy="608012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827588" y="2660650"/>
            <a:ext cx="1587" cy="331788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7" name="Line 23"/>
          <p:cNvSpPr>
            <a:spLocks noChangeShapeType="1"/>
          </p:cNvSpPr>
          <p:nvPr/>
        </p:nvSpPr>
        <p:spPr bwMode="auto">
          <a:xfrm>
            <a:off x="5602288" y="2403475"/>
            <a:ext cx="1587" cy="404813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8" name="Line 24"/>
          <p:cNvSpPr>
            <a:spLocks noChangeShapeType="1"/>
          </p:cNvSpPr>
          <p:nvPr/>
        </p:nvSpPr>
        <p:spPr bwMode="auto">
          <a:xfrm flipH="1" flipV="1">
            <a:off x="4975225" y="3101975"/>
            <a:ext cx="331788" cy="1588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9" name="Line 25"/>
          <p:cNvSpPr>
            <a:spLocks noChangeShapeType="1"/>
          </p:cNvSpPr>
          <p:nvPr/>
        </p:nvSpPr>
        <p:spPr bwMode="auto">
          <a:xfrm>
            <a:off x="4827588" y="3214688"/>
            <a:ext cx="1587" cy="331787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3505200" y="2286000"/>
            <a:ext cx="914400" cy="158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2011" name="Picture 27" descr="tmp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3875" y="2133600"/>
            <a:ext cx="288925" cy="2794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12" name="Picture 28" descr="tmp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2139950"/>
            <a:ext cx="153988" cy="14763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13" name="Picture 29" descr="tmp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3613" y="2520950"/>
            <a:ext cx="292100" cy="2730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14" name="Picture 30" descr="tmp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08800" y="2955925"/>
            <a:ext cx="292100" cy="28257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42015" name="Line 31"/>
          <p:cNvSpPr>
            <a:spLocks noChangeShapeType="1"/>
          </p:cNvSpPr>
          <p:nvPr/>
        </p:nvSpPr>
        <p:spPr bwMode="auto">
          <a:xfrm>
            <a:off x="7027863" y="2414588"/>
            <a:ext cx="1587" cy="153987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6" name="Line 32"/>
          <p:cNvSpPr>
            <a:spLocks noChangeShapeType="1"/>
          </p:cNvSpPr>
          <p:nvPr/>
        </p:nvSpPr>
        <p:spPr bwMode="auto">
          <a:xfrm>
            <a:off x="7388225" y="2293938"/>
            <a:ext cx="1588" cy="18891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7" name="Line 33"/>
          <p:cNvSpPr>
            <a:spLocks noChangeShapeType="1"/>
          </p:cNvSpPr>
          <p:nvPr/>
        </p:nvSpPr>
        <p:spPr bwMode="auto">
          <a:xfrm flipH="1" flipV="1">
            <a:off x="7159625" y="2655888"/>
            <a:ext cx="153988" cy="1587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8" name="Line 34"/>
          <p:cNvSpPr>
            <a:spLocks noChangeShapeType="1"/>
          </p:cNvSpPr>
          <p:nvPr/>
        </p:nvSpPr>
        <p:spPr bwMode="auto">
          <a:xfrm>
            <a:off x="7010400" y="2781300"/>
            <a:ext cx="17463" cy="157163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9" name="Line 35"/>
          <p:cNvSpPr>
            <a:spLocks noChangeShapeType="1"/>
          </p:cNvSpPr>
          <p:nvPr/>
        </p:nvSpPr>
        <p:spPr bwMode="auto">
          <a:xfrm>
            <a:off x="5867400" y="2209800"/>
            <a:ext cx="914400" cy="158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2020" name="Picture 36" descr="image.pdf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8400" y="1479550"/>
            <a:ext cx="355600" cy="5016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21" name="Picture 37" descr="image.pdf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5025" y="1479550"/>
            <a:ext cx="382588" cy="5016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22" name="Picture 38" descr="image.pdf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1509713"/>
            <a:ext cx="382588" cy="53022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23" name="Picture 39" descr="image.pdf"/>
          <p:cNvPicPr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53313" y="1752600"/>
            <a:ext cx="412750" cy="53022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24" name="Picture 40" descr="image.pdf"/>
          <p:cNvPicPr>
            <a:picLocks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06513" y="6280150"/>
            <a:ext cx="384175" cy="5016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25" name="Picture 41" descr="image.pdf"/>
          <p:cNvPicPr>
            <a:picLocks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29150" y="4114800"/>
            <a:ext cx="415925" cy="5016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26" name="Picture 42" descr="image.pdf"/>
          <p:cNvPicPr>
            <a:picLocks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23075" y="3148013"/>
            <a:ext cx="415925" cy="53022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6819900" y="2425700"/>
            <a:ext cx="365125" cy="531813"/>
            <a:chOff x="0" y="297"/>
            <a:chExt cx="366181" cy="532806"/>
          </a:xfrm>
        </p:grpSpPr>
        <p:sp>
          <p:nvSpPr>
            <p:cNvPr id="42028" name="Oval 44"/>
            <p:cNvSpPr>
              <a:spLocks/>
            </p:cNvSpPr>
            <p:nvPr/>
          </p:nvSpPr>
          <p:spPr bwMode="auto">
            <a:xfrm>
              <a:off x="81490" y="152400"/>
              <a:ext cx="228601" cy="2286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marL="39688" defTabSz="914400"/>
              <a:endPara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endParaRPr>
            </a:p>
          </p:txBody>
        </p:sp>
        <p:sp>
          <p:nvSpPr>
            <p:cNvPr id="42029" name="Rectangle 45"/>
            <p:cNvSpPr>
              <a:spLocks/>
            </p:cNvSpPr>
            <p:nvPr/>
          </p:nvSpPr>
          <p:spPr bwMode="auto">
            <a:xfrm>
              <a:off x="0" y="297"/>
              <a:ext cx="366181" cy="532806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marL="39688" algn="ctr" defTabSz="914400">
                <a:buClr>
                  <a:srgbClr val="000000"/>
                </a:buClr>
                <a:buFont typeface="Arial" pitchFamily="-108" charset="0"/>
                <a:buNone/>
              </a:pPr>
              <a:r>
                <a:rPr lang="en-US" sz="3200">
                  <a:latin typeface="Arial" pitchFamily="-108" charset="0"/>
                  <a:ea typeface="Arial" pitchFamily="-108" charset="0"/>
                  <a:cs typeface="Arial" pitchFamily="-108" charset="0"/>
                  <a:sym typeface="Arial" pitchFamily="-108" charset="0"/>
                </a:rPr>
                <a:t>+</a:t>
              </a:r>
            </a:p>
          </p:txBody>
        </p: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4635500" y="2844800"/>
            <a:ext cx="365125" cy="531813"/>
            <a:chOff x="0" y="297"/>
            <a:chExt cx="366181" cy="532806"/>
          </a:xfrm>
        </p:grpSpPr>
        <p:sp>
          <p:nvSpPr>
            <p:cNvPr id="42031" name="Oval 47"/>
            <p:cNvSpPr>
              <a:spLocks/>
            </p:cNvSpPr>
            <p:nvPr/>
          </p:nvSpPr>
          <p:spPr bwMode="auto">
            <a:xfrm>
              <a:off x="81490" y="152400"/>
              <a:ext cx="228601" cy="2286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marL="39688" defTabSz="914400"/>
              <a:endPara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endParaRPr>
            </a:p>
          </p:txBody>
        </p:sp>
        <p:sp>
          <p:nvSpPr>
            <p:cNvPr id="42032" name="Rectangle 48"/>
            <p:cNvSpPr>
              <a:spLocks/>
            </p:cNvSpPr>
            <p:nvPr/>
          </p:nvSpPr>
          <p:spPr bwMode="auto">
            <a:xfrm>
              <a:off x="0" y="297"/>
              <a:ext cx="366181" cy="532806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marL="39688" algn="ctr" defTabSz="914400">
                <a:buClr>
                  <a:srgbClr val="000000"/>
                </a:buClr>
                <a:buFont typeface="Arial" pitchFamily="-108" charset="0"/>
                <a:buNone/>
              </a:pPr>
              <a:r>
                <a:rPr lang="en-US" sz="3200">
                  <a:latin typeface="Arial" pitchFamily="-108" charset="0"/>
                  <a:ea typeface="Arial" pitchFamily="-108" charset="0"/>
                  <a:cs typeface="Arial" pitchFamily="-108" charset="0"/>
                  <a:sym typeface="Arial" pitchFamily="-108" charset="0"/>
                </a:rPr>
                <a:t>+</a:t>
              </a:r>
            </a:p>
          </p:txBody>
        </p:sp>
      </p:grpSp>
      <p:sp>
        <p:nvSpPr>
          <p:cNvPr id="42033" name="Rectangle 49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algn="ctr" defTabSz="584200"/>
            <a:fld id="{26932B11-1856-CB4D-BE89-15BE34E70EB5}" type="slidenum">
              <a:rPr lang="en-US" sz="14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pPr algn="ctr" defTabSz="584200"/>
              <a:t>94</a:t>
            </a:fld>
            <a:endParaRPr lang="en-US" sz="140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image.pn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6988"/>
            <a:ext cx="7618413" cy="6831012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43010" name="Rectangle 2"/>
          <p:cNvSpPr>
            <a:spLocks/>
          </p:cNvSpPr>
          <p:nvPr/>
        </p:nvSpPr>
        <p:spPr bwMode="auto">
          <a:xfrm>
            <a:off x="6629400" y="6137275"/>
            <a:ext cx="2363788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Gaussian pyramid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image.pn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1750"/>
            <a:ext cx="7543800" cy="68246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45058" name="Rectangle 2"/>
          <p:cNvSpPr>
            <a:spLocks/>
          </p:cNvSpPr>
          <p:nvPr/>
        </p:nvSpPr>
        <p:spPr bwMode="auto">
          <a:xfrm>
            <a:off x="6629400" y="6137275"/>
            <a:ext cx="2447925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Laplacian pyramid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75735" y="1139181"/>
            <a:ext cx="942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(Low-pass</a:t>
            </a:r>
            <a:br>
              <a:rPr lang="en-US" sz="1400" dirty="0" smtClean="0"/>
            </a:br>
            <a:r>
              <a:rPr lang="en-US" sz="1400" dirty="0" smtClean="0"/>
              <a:t>residual)</a:t>
            </a:r>
            <a:endParaRPr lang="en-US" sz="1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algn="ctr" defTabSz="584200"/>
            <a:fld id="{5C9760DE-355A-5141-96AA-196E1F7E034E}" type="slidenum">
              <a:rPr lang="en-US" sz="14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pPr algn="ctr" defTabSz="584200"/>
              <a:t>97</a:t>
            </a:fld>
            <a:endParaRPr lang="en-US" sz="140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  <p:pic>
        <p:nvPicPr>
          <p:cNvPr id="47106" name="Picture 2" descr="dropped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931863"/>
            <a:ext cx="3340100" cy="58547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>
          <a:xfrm>
            <a:off x="101600" y="-290513"/>
            <a:ext cx="9017000" cy="1511301"/>
          </a:xfrm>
        </p:spPr>
        <p:txBody>
          <a:bodyPr/>
          <a:lstStyle/>
          <a:p>
            <a:r>
              <a:rPr lang="en-US" sz="2400"/>
              <a:t>1-d Laplacian pyramid matrix, for [1 4 6 4 1]  low-pass filter</a:t>
            </a:r>
          </a:p>
        </p:txBody>
      </p:sp>
      <p:sp>
        <p:nvSpPr>
          <p:cNvPr id="47108" name="Rectangle 4"/>
          <p:cNvSpPr>
            <a:spLocks/>
          </p:cNvSpPr>
          <p:nvPr/>
        </p:nvSpPr>
        <p:spPr bwMode="auto">
          <a:xfrm>
            <a:off x="990600" y="2057400"/>
            <a:ext cx="1816100" cy="3571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r" defTabSz="914400"/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high frequencies</a:t>
            </a:r>
          </a:p>
        </p:txBody>
      </p:sp>
      <p:sp>
        <p:nvSpPr>
          <p:cNvPr id="47109" name="Rectangle 5"/>
          <p:cNvSpPr>
            <a:spLocks/>
          </p:cNvSpPr>
          <p:nvPr/>
        </p:nvSpPr>
        <p:spPr bwMode="auto">
          <a:xfrm>
            <a:off x="990600" y="4445000"/>
            <a:ext cx="1816100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r" defTabSz="914400"/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mid-band frequencies</a:t>
            </a:r>
          </a:p>
        </p:txBody>
      </p:sp>
      <p:sp>
        <p:nvSpPr>
          <p:cNvPr id="47110" name="Rectangle 6"/>
          <p:cNvSpPr>
            <a:spLocks/>
          </p:cNvSpPr>
          <p:nvPr/>
        </p:nvSpPr>
        <p:spPr bwMode="auto">
          <a:xfrm>
            <a:off x="990600" y="5905500"/>
            <a:ext cx="1816100" cy="3571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r" defTabSz="914400"/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low frequencies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Laplacian pyramid applications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Times New Roman" pitchFamily="-108" charset="0"/>
              <a:buChar char="•"/>
            </a:pPr>
            <a:r>
              <a:rPr lang="en-US" dirty="0"/>
              <a:t>Texture synthesis</a:t>
            </a:r>
          </a:p>
          <a:p>
            <a:pPr>
              <a:buClr>
                <a:srgbClr val="000000"/>
              </a:buClr>
              <a:buFont typeface="Times New Roman" pitchFamily="-108" charset="0"/>
              <a:buChar char="•"/>
            </a:pPr>
            <a:r>
              <a:rPr lang="en-US" dirty="0"/>
              <a:t>Image compression</a:t>
            </a:r>
          </a:p>
          <a:p>
            <a:pPr>
              <a:buClr>
                <a:srgbClr val="000000"/>
              </a:buClr>
              <a:buFont typeface="Times New Roman" pitchFamily="-108" charset="0"/>
              <a:buChar char="•"/>
            </a:pPr>
            <a:r>
              <a:rPr lang="en-US" dirty="0"/>
              <a:t>Noise </a:t>
            </a:r>
            <a:r>
              <a:rPr lang="en-US" dirty="0" smtClean="0"/>
              <a:t>removal</a:t>
            </a:r>
          </a:p>
          <a:p>
            <a:pPr>
              <a:buClr>
                <a:srgbClr val="000000"/>
              </a:buClr>
              <a:buFont typeface="Times New Roman" pitchFamily="-108" charset="0"/>
              <a:buChar char="•"/>
            </a:pPr>
            <a:endParaRPr lang="en-US" dirty="0" smtClean="0"/>
          </a:p>
          <a:p>
            <a:pPr>
              <a:buClr>
                <a:srgbClr val="000000"/>
              </a:buClr>
              <a:buNone/>
            </a:pPr>
            <a:endParaRPr lang="en-US" dirty="0"/>
          </a:p>
        </p:txBody>
      </p:sp>
      <p:sp>
        <p:nvSpPr>
          <p:cNvPr id="48131" name="Rectangle 3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algn="ctr" defTabSz="584200"/>
            <a:fld id="{D2EDD164-B84F-054B-8243-65B88EE06602}" type="slidenum">
              <a:rPr lang="en-US" sz="14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pPr algn="ctr" defTabSz="584200"/>
              <a:t>98</a:t>
            </a:fld>
            <a:endParaRPr lang="en-US" sz="140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2_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="http://schemas.openxmlformats.org/drawingml/2006/main"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="http://schemas.openxmlformats.org/drawingml/2006/main"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2_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333399"/>
      </a:accent2>
      <a:accent3>
        <a:srgbClr val="FFFFFF"/>
      </a:accent3>
      <a:accent4>
        <a:srgbClr val="000000"/>
      </a:accent4>
      <a:accent5>
        <a:srgbClr val="EBEBEB"/>
      </a:accent5>
      <a:accent6>
        <a:srgbClr val="2D2D8A"/>
      </a:accent6>
      <a:hlink>
        <a:srgbClr val="009999"/>
      </a:hlink>
      <a:folHlink>
        <a:srgbClr val="99CC00"/>
      </a:folHlink>
    </a:clrScheme>
    <a:fontScheme name="3_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="http://schemas.openxmlformats.org/drawingml/2006/main"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="http://schemas.openxmlformats.org/drawingml/2006/main"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3_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="http://schemas.openxmlformats.org/drawingml/2006/main"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="http://schemas.openxmlformats.org/drawingml/2006/main"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0_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="http://schemas.openxmlformats.org/drawingml/2006/main"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="http://schemas.openxmlformats.org/drawingml/2006/main"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13573</TotalTime>
  <Pages>0</Pages>
  <Words>2668</Words>
  <Characters>0</Characters>
  <Application>Microsoft Macintosh PowerPoint</Application>
  <PresentationFormat>On-screen Show (4:3)</PresentationFormat>
  <Lines>0</Lines>
  <Paragraphs>458</Paragraphs>
  <Slides>101</Slides>
  <Notes>8</Notes>
  <HiddenSlides>5</HiddenSlides>
  <MMClips>2</MMClips>
  <ScaleCrop>false</ScaleCrop>
  <HeadingPairs>
    <vt:vector size="6" baseType="variant">
      <vt:variant>
        <vt:lpstr>Design Template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101</vt:i4>
      </vt:variant>
    </vt:vector>
  </HeadingPairs>
  <TitlesOfParts>
    <vt:vector size="110" baseType="lpstr">
      <vt:lpstr>2_Office Theme</vt:lpstr>
      <vt:lpstr>3_Office Theme</vt:lpstr>
      <vt:lpstr>8_Office Theme</vt:lpstr>
      <vt:lpstr>1_Office Theme</vt:lpstr>
      <vt:lpstr>14_Office Theme</vt:lpstr>
      <vt:lpstr>12_Office Theme</vt:lpstr>
      <vt:lpstr>10_Title &amp; Bullets</vt:lpstr>
      <vt:lpstr>Image</vt:lpstr>
      <vt:lpstr>Equation</vt:lpstr>
      <vt:lpstr>Slide 1</vt:lpstr>
      <vt:lpstr>General class comments</vt:lpstr>
      <vt:lpstr>Outline </vt:lpstr>
      <vt:lpstr>Outline </vt:lpstr>
      <vt:lpstr>Slide 5</vt:lpstr>
      <vt:lpstr>Slide 6</vt:lpstr>
      <vt:lpstr>Box filter</vt:lpstr>
      <vt:lpstr>Gaussian filter</vt:lpstr>
      <vt:lpstr>Gaussian filter</vt:lpstr>
      <vt:lpstr>Gaussian filter</vt:lpstr>
      <vt:lpstr>Gaussian low-pass filters allow for selection of scale</vt:lpstr>
      <vt:lpstr>Properties of the Gaussian filter</vt:lpstr>
      <vt:lpstr>Binomial filter</vt:lpstr>
      <vt:lpstr>Binomial filter</vt:lpstr>
      <vt:lpstr>Binomial filter</vt:lpstr>
      <vt:lpstr>Properties of binomial filters</vt:lpstr>
      <vt:lpstr>B2[n]</vt:lpstr>
      <vt:lpstr>B2[n] versus the 3-tap box filter</vt:lpstr>
      <vt:lpstr>B2[n] versus the 3-tap box filter</vt:lpstr>
      <vt:lpstr>Slide 20</vt:lpstr>
      <vt:lpstr>Outline </vt:lpstr>
      <vt:lpstr>What is a good representation for image analysis?</vt:lpstr>
      <vt:lpstr>Gabor wavelets and quadrature filters</vt:lpstr>
      <vt:lpstr>Slide 24</vt:lpstr>
      <vt:lpstr>Slide 25</vt:lpstr>
      <vt:lpstr>Analysis of local frequency </vt:lpstr>
      <vt:lpstr>Gabor wavelets</vt:lpstr>
      <vt:lpstr>Slide 28</vt:lpstr>
      <vt:lpstr>Fourier transform of a Gabor wavelet</vt:lpstr>
      <vt:lpstr>Slide 30</vt:lpstr>
      <vt:lpstr>Quadrature filter pairs</vt:lpstr>
      <vt:lpstr>Slide 32</vt:lpstr>
      <vt:lpstr>Slide 33</vt:lpstr>
      <vt:lpstr>Slide 34</vt:lpstr>
      <vt:lpstr>A contour detector</vt:lpstr>
      <vt:lpstr>Slide 36</vt:lpstr>
      <vt:lpstr>Slide 37</vt:lpstr>
      <vt:lpstr>[-1 1]</vt:lpstr>
      <vt:lpstr>Derivatives</vt:lpstr>
      <vt:lpstr>Gaussian derivatives</vt:lpstr>
      <vt:lpstr>Gaussian derivatives</vt:lpstr>
      <vt:lpstr>n-th order Gaussian derivatives</vt:lpstr>
      <vt:lpstr>Gaussian Scale</vt:lpstr>
      <vt:lpstr>Derivatives of Gaussians: Scale</vt:lpstr>
      <vt:lpstr>Laplacian filter</vt:lpstr>
      <vt:lpstr>Slide 46</vt:lpstr>
      <vt:lpstr>Contrast Sensitivity Function</vt:lpstr>
      <vt:lpstr>Slide 48</vt:lpstr>
      <vt:lpstr>Slide 49</vt:lpstr>
      <vt:lpstr>Slide 50</vt:lpstr>
      <vt:lpstr>Orientation</vt:lpstr>
      <vt:lpstr>Orientation</vt:lpstr>
      <vt:lpstr>Simple example of steerable filter</vt:lpstr>
      <vt:lpstr>Slide 54</vt:lpstr>
      <vt:lpstr>Orientation analysis</vt:lpstr>
      <vt:lpstr>Orientation analysis</vt:lpstr>
      <vt:lpstr>Slide 57</vt:lpstr>
      <vt:lpstr>Discretization Gaussian derivatives</vt:lpstr>
      <vt:lpstr>Discretization 2D Gaussian derivatives</vt:lpstr>
      <vt:lpstr>Image sharpening filter</vt:lpstr>
      <vt:lpstr>Slide 61</vt:lpstr>
      <vt:lpstr>Outline </vt:lpstr>
      <vt:lpstr>Slide 63</vt:lpstr>
      <vt:lpstr>Slide 64</vt:lpstr>
      <vt:lpstr>Slide 65</vt:lpstr>
      <vt:lpstr>Properties for the DFT</vt:lpstr>
      <vt:lpstr>Slide 67</vt:lpstr>
      <vt:lpstr>Outline </vt:lpstr>
      <vt:lpstr>Image pyramids</vt:lpstr>
      <vt:lpstr>Image information occurs at all spatial scales</vt:lpstr>
      <vt:lpstr>Gaussian filter</vt:lpstr>
      <vt:lpstr>The Gaussian pyramid</vt:lpstr>
      <vt:lpstr>The Gaussian pyramid</vt:lpstr>
      <vt:lpstr>The Gaussian pyramid</vt:lpstr>
      <vt:lpstr>The Gaussian pyramid</vt:lpstr>
      <vt:lpstr>Downsampling</vt:lpstr>
      <vt:lpstr>In 1D, one step of the Gaussian pyramid is:</vt:lpstr>
      <vt:lpstr>Slide 78</vt:lpstr>
      <vt:lpstr>Convolution and subsampling as a matrix multiply (1D case)</vt:lpstr>
      <vt:lpstr>Next pyramid level</vt:lpstr>
      <vt:lpstr>The combined effect of the two pyramid levels</vt:lpstr>
      <vt:lpstr>1D Gaussian pyramid matrix, for  [1 4 6 4 1]  low-pass filter</vt:lpstr>
      <vt:lpstr>Gaussian pyramids used for</vt:lpstr>
      <vt:lpstr>The Laplacian Pyramid</vt:lpstr>
      <vt:lpstr>Image down-sampling</vt:lpstr>
      <vt:lpstr>Image up-sampling</vt:lpstr>
      <vt:lpstr>Image up-sampling</vt:lpstr>
      <vt:lpstr>Convolution and up-sampling as a matrix multiply (1D case)</vt:lpstr>
      <vt:lpstr>Down-sampling</vt:lpstr>
      <vt:lpstr>Down-sampling and Up-sampling</vt:lpstr>
      <vt:lpstr>Laplacian pyramid algorithm</vt:lpstr>
      <vt:lpstr>Showing, at full resolution, the information captured at each level of a Gaussian (top) and Laplacian (bottom) pyramid.</vt:lpstr>
      <vt:lpstr>Laplacian pyramid reconstruction algorithm:  recover x1 from L1, L2, L3 and x4</vt:lpstr>
      <vt:lpstr>Laplacian pyramid reconstruction algorithm:  recover x1 from L1, L2, L3 and g3</vt:lpstr>
      <vt:lpstr>Slide 95</vt:lpstr>
      <vt:lpstr>Slide 96</vt:lpstr>
      <vt:lpstr>1-d Laplacian pyramid matrix, for [1 4 6 4 1]  low-pass filter</vt:lpstr>
      <vt:lpstr>Laplacian pyramid applications</vt:lpstr>
      <vt:lpstr>end</vt:lpstr>
      <vt:lpstr>Slide 100</vt:lpstr>
      <vt:lpstr>Slide 101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 class,  fast-forward</dc:title>
  <dc:subject/>
  <dc:creator>wtf</dc:creator>
  <cp:keywords/>
  <dc:description/>
  <cp:lastModifiedBy>Bill Freeman</cp:lastModifiedBy>
  <cp:revision>261</cp:revision>
  <dcterms:created xsi:type="dcterms:W3CDTF">2017-09-19T12:10:49Z</dcterms:created>
  <dcterms:modified xsi:type="dcterms:W3CDTF">2017-09-19T12:13:20Z</dcterms:modified>
</cp:coreProperties>
</file>