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  <p:sldMasterId id="2147483793" r:id="rId2"/>
    <p:sldMasterId id="2147483851" r:id="rId3"/>
    <p:sldMasterId id="2147483884" r:id="rId4"/>
    <p:sldMasterId id="2147483889" r:id="rId5"/>
    <p:sldMasterId id="2147483891" r:id="rId6"/>
    <p:sldMasterId id="2147483893" r:id="rId7"/>
    <p:sldMasterId id="2147483895" r:id="rId8"/>
    <p:sldMasterId id="2147483898" r:id="rId9"/>
    <p:sldMasterId id="2147483900" r:id="rId10"/>
    <p:sldMasterId id="2147483902" r:id="rId11"/>
    <p:sldMasterId id="2147483916" r:id="rId12"/>
    <p:sldMasterId id="2147483921" r:id="rId13"/>
  </p:sldMasterIdLst>
  <p:notesMasterIdLst>
    <p:notesMasterId r:id="rId102"/>
  </p:notesMasterIdLst>
  <p:sldIdLst>
    <p:sldId id="597" r:id="rId14"/>
    <p:sldId id="1208" r:id="rId15"/>
    <p:sldId id="1209" r:id="rId16"/>
    <p:sldId id="1210" r:id="rId17"/>
    <p:sldId id="1211" r:id="rId18"/>
    <p:sldId id="1212" r:id="rId19"/>
    <p:sldId id="1184" r:id="rId20"/>
    <p:sldId id="1185" r:id="rId21"/>
    <p:sldId id="1186" r:id="rId22"/>
    <p:sldId id="1187" r:id="rId23"/>
    <p:sldId id="1188" r:id="rId24"/>
    <p:sldId id="1189" r:id="rId25"/>
    <p:sldId id="1190" r:id="rId26"/>
    <p:sldId id="1191" r:id="rId27"/>
    <p:sldId id="1192" r:id="rId28"/>
    <p:sldId id="1193" r:id="rId29"/>
    <p:sldId id="1194" r:id="rId30"/>
    <p:sldId id="1195" r:id="rId31"/>
    <p:sldId id="1196" r:id="rId32"/>
    <p:sldId id="1197" r:id="rId33"/>
    <p:sldId id="1198" r:id="rId34"/>
    <p:sldId id="1199" r:id="rId35"/>
    <p:sldId id="1200" r:id="rId36"/>
    <p:sldId id="1201" r:id="rId37"/>
    <p:sldId id="1202" r:id="rId38"/>
    <p:sldId id="1203" r:id="rId39"/>
    <p:sldId id="1204" r:id="rId40"/>
    <p:sldId id="1205" r:id="rId41"/>
    <p:sldId id="1206" r:id="rId42"/>
    <p:sldId id="1232" r:id="rId43"/>
    <p:sldId id="1241" r:id="rId44"/>
    <p:sldId id="1156" r:id="rId45"/>
    <p:sldId id="1158" r:id="rId46"/>
    <p:sldId id="1160" r:id="rId47"/>
    <p:sldId id="1233" r:id="rId48"/>
    <p:sldId id="1162" r:id="rId49"/>
    <p:sldId id="1163" r:id="rId50"/>
    <p:sldId id="1164" r:id="rId51"/>
    <p:sldId id="1165" r:id="rId52"/>
    <p:sldId id="1159" r:id="rId53"/>
    <p:sldId id="1161" r:id="rId54"/>
    <p:sldId id="1169" r:id="rId55"/>
    <p:sldId id="1166" r:id="rId56"/>
    <p:sldId id="1167" r:id="rId57"/>
    <p:sldId id="1168" r:id="rId58"/>
    <p:sldId id="1170" r:id="rId59"/>
    <p:sldId id="1237" r:id="rId60"/>
    <p:sldId id="1239" r:id="rId61"/>
    <p:sldId id="1240" r:id="rId62"/>
    <p:sldId id="1234" r:id="rId63"/>
    <p:sldId id="1235" r:id="rId64"/>
    <p:sldId id="1236" r:id="rId65"/>
    <p:sldId id="1244" r:id="rId66"/>
    <p:sldId id="1245" r:id="rId67"/>
    <p:sldId id="1246" r:id="rId68"/>
    <p:sldId id="1247" r:id="rId69"/>
    <p:sldId id="1248" r:id="rId70"/>
    <p:sldId id="1249" r:id="rId71"/>
    <p:sldId id="1238" r:id="rId72"/>
    <p:sldId id="1171" r:id="rId73"/>
    <p:sldId id="1173" r:id="rId74"/>
    <p:sldId id="1152" r:id="rId75"/>
    <p:sldId id="1172" r:id="rId76"/>
    <p:sldId id="1174" r:id="rId77"/>
    <p:sldId id="1175" r:id="rId78"/>
    <p:sldId id="1176" r:id="rId79"/>
    <p:sldId id="1213" r:id="rId80"/>
    <p:sldId id="1214" r:id="rId81"/>
    <p:sldId id="1215" r:id="rId82"/>
    <p:sldId id="1216" r:id="rId83"/>
    <p:sldId id="1177" r:id="rId84"/>
    <p:sldId id="1242" r:id="rId85"/>
    <p:sldId id="1243" r:id="rId86"/>
    <p:sldId id="1217" r:id="rId87"/>
    <p:sldId id="1218" r:id="rId88"/>
    <p:sldId id="1219" r:id="rId89"/>
    <p:sldId id="1220" r:id="rId90"/>
    <p:sldId id="1221" r:id="rId91"/>
    <p:sldId id="1222" r:id="rId92"/>
    <p:sldId id="1223" r:id="rId93"/>
    <p:sldId id="1224" r:id="rId94"/>
    <p:sldId id="1225" r:id="rId95"/>
    <p:sldId id="1226" r:id="rId96"/>
    <p:sldId id="1227" r:id="rId97"/>
    <p:sldId id="1228" r:id="rId98"/>
    <p:sldId id="1229" r:id="rId99"/>
    <p:sldId id="1230" r:id="rId100"/>
    <p:sldId id="1231" r:id="rId1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C56E"/>
    <a:srgbClr val="DB9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331" autoAdjust="0"/>
    <p:restoredTop sz="91117"/>
  </p:normalViewPr>
  <p:slideViewPr>
    <p:cSldViewPr snapToGrid="0">
      <p:cViewPr varScale="1">
        <p:scale>
          <a:sx n="122" d="100"/>
          <a:sy n="122" d="100"/>
        </p:scale>
        <p:origin x="208" y="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88.xml"/><Relationship Id="rId102" Type="http://schemas.openxmlformats.org/officeDocument/2006/relationships/notesMaster" Target="notesMasters/notesMaster1.xml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73" Type="http://schemas.openxmlformats.org/officeDocument/2006/relationships/slide" Target="slides/slide60.xml"/><Relationship Id="rId74" Type="http://schemas.openxmlformats.org/officeDocument/2006/relationships/slide" Target="slides/slide61.xml"/><Relationship Id="rId75" Type="http://schemas.openxmlformats.org/officeDocument/2006/relationships/slide" Target="slides/slide62.xml"/><Relationship Id="rId76" Type="http://schemas.openxmlformats.org/officeDocument/2006/relationships/slide" Target="slides/slide63.xml"/><Relationship Id="rId77" Type="http://schemas.openxmlformats.org/officeDocument/2006/relationships/slide" Target="slides/slide64.xml"/><Relationship Id="rId78" Type="http://schemas.openxmlformats.org/officeDocument/2006/relationships/slide" Target="slides/slide65.xml"/><Relationship Id="rId79" Type="http://schemas.openxmlformats.org/officeDocument/2006/relationships/slide" Target="slides/slide66.xml"/><Relationship Id="rId90" Type="http://schemas.openxmlformats.org/officeDocument/2006/relationships/slide" Target="slides/slide77.xml"/><Relationship Id="rId91" Type="http://schemas.openxmlformats.org/officeDocument/2006/relationships/slide" Target="slides/slide78.xml"/><Relationship Id="rId92" Type="http://schemas.openxmlformats.org/officeDocument/2006/relationships/slide" Target="slides/slide79.xml"/><Relationship Id="rId93" Type="http://schemas.openxmlformats.org/officeDocument/2006/relationships/slide" Target="slides/slide80.xml"/><Relationship Id="rId94" Type="http://schemas.openxmlformats.org/officeDocument/2006/relationships/slide" Target="slides/slide81.xml"/><Relationship Id="rId95" Type="http://schemas.openxmlformats.org/officeDocument/2006/relationships/slide" Target="slides/slide82.xml"/><Relationship Id="rId96" Type="http://schemas.openxmlformats.org/officeDocument/2006/relationships/slide" Target="slides/slide83.xml"/><Relationship Id="rId97" Type="http://schemas.openxmlformats.org/officeDocument/2006/relationships/slide" Target="slides/slide84.xml"/><Relationship Id="rId98" Type="http://schemas.openxmlformats.org/officeDocument/2006/relationships/slide" Target="slides/slide85.xml"/><Relationship Id="rId99" Type="http://schemas.openxmlformats.org/officeDocument/2006/relationships/slide" Target="slides/slide8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100" Type="http://schemas.openxmlformats.org/officeDocument/2006/relationships/slide" Target="slides/slide87.xml"/><Relationship Id="rId80" Type="http://schemas.openxmlformats.org/officeDocument/2006/relationships/slide" Target="slides/slide67.xml"/><Relationship Id="rId81" Type="http://schemas.openxmlformats.org/officeDocument/2006/relationships/slide" Target="slides/slide68.xml"/><Relationship Id="rId82" Type="http://schemas.openxmlformats.org/officeDocument/2006/relationships/slide" Target="slides/slide69.xml"/><Relationship Id="rId83" Type="http://schemas.openxmlformats.org/officeDocument/2006/relationships/slide" Target="slides/slide70.xml"/><Relationship Id="rId84" Type="http://schemas.openxmlformats.org/officeDocument/2006/relationships/slide" Target="slides/slide71.xml"/><Relationship Id="rId85" Type="http://schemas.openxmlformats.org/officeDocument/2006/relationships/slide" Target="slides/slide72.xml"/><Relationship Id="rId86" Type="http://schemas.openxmlformats.org/officeDocument/2006/relationships/slide" Target="slides/slide73.xml"/><Relationship Id="rId87" Type="http://schemas.openxmlformats.org/officeDocument/2006/relationships/slide" Target="slides/slide74.xml"/><Relationship Id="rId88" Type="http://schemas.openxmlformats.org/officeDocument/2006/relationships/slide" Target="slides/slide75.xml"/><Relationship Id="rId89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74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image" Target="../media/image58.png"/><Relationship Id="rId2" Type="http://schemas.openxmlformats.org/officeDocument/2006/relationships/image" Target="../media/image6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image" Target="../media/image113.png"/><Relationship Id="rId2" Type="http://schemas.openxmlformats.org/officeDocument/2006/relationships/image" Target="../media/image114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image" Target="../media/image114.png"/><Relationship Id="rId2" Type="http://schemas.openxmlformats.org/officeDocument/2006/relationships/image" Target="../media/image115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15.png"/><Relationship Id="rId1" Type="http://schemas.openxmlformats.org/officeDocument/2006/relationships/image" Target="../media/image119.png"/><Relationship Id="rId2" Type="http://schemas.openxmlformats.org/officeDocument/2006/relationships/image" Target="../media/image120.png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2.png"/><Relationship Id="rId1" Type="http://schemas.openxmlformats.org/officeDocument/2006/relationships/image" Target="../media/image121.png"/><Relationship Id="rId2" Type="http://schemas.openxmlformats.org/officeDocument/2006/relationships/image" Target="../media/image123.png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1" Type="http://schemas.openxmlformats.org/officeDocument/2006/relationships/image" Target="../media/image129.png"/><Relationship Id="rId2" Type="http://schemas.openxmlformats.org/officeDocument/2006/relationships/image" Target="../media/image130.png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9.png"/><Relationship Id="rId5" Type="http://schemas.openxmlformats.org/officeDocument/2006/relationships/image" Target="../media/image131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43.png"/><Relationship Id="rId1" Type="http://schemas.openxmlformats.org/officeDocument/2006/relationships/image" Target="../media/image138.png"/><Relationship Id="rId2" Type="http://schemas.openxmlformats.org/officeDocument/2006/relationships/image" Target="../media/image129.png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35.png"/><Relationship Id="rId5" Type="http://schemas.openxmlformats.org/officeDocument/2006/relationships/image" Target="../media/image143.png"/><Relationship Id="rId6" Type="http://schemas.openxmlformats.org/officeDocument/2006/relationships/image" Target="../media/image146.png"/><Relationship Id="rId1" Type="http://schemas.openxmlformats.org/officeDocument/2006/relationships/image" Target="../media/image129.png"/><Relationship Id="rId2" Type="http://schemas.openxmlformats.org/officeDocument/2006/relationships/image" Target="../media/image13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3.png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1" Type="http://schemas.openxmlformats.org/officeDocument/2006/relationships/image" Target="../media/image129.png"/><Relationship Id="rId2" Type="http://schemas.openxmlformats.org/officeDocument/2006/relationships/image" Target="../media/image130.png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47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1" Type="http://schemas.openxmlformats.org/officeDocument/2006/relationships/image" Target="../media/image129.png"/><Relationship Id="rId2" Type="http://schemas.openxmlformats.org/officeDocument/2006/relationships/image" Target="../media/image130.png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image" Target="../media/image154.png"/><Relationship Id="rId2" Type="http://schemas.openxmlformats.org/officeDocument/2006/relationships/image" Target="../media/image13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image" Target="../media/image50.png"/><Relationship Id="rId2" Type="http://schemas.openxmlformats.org/officeDocument/2006/relationships/image" Target="../media/image51.png"/></Relationships>
</file>

<file path=ppt/drawings/_rels/vmlDrawing9.v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20" Type="http://schemas.openxmlformats.org/officeDocument/2006/relationships/image" Target="../media/image73.png"/><Relationship Id="rId21" Type="http://schemas.openxmlformats.org/officeDocument/2006/relationships/image" Target="../media/image74.png"/><Relationship Id="rId22" Type="http://schemas.openxmlformats.org/officeDocument/2006/relationships/image" Target="../media/image75.png"/><Relationship Id="rId23" Type="http://schemas.openxmlformats.org/officeDocument/2006/relationships/image" Target="../media/image76.png"/><Relationship Id="rId24" Type="http://schemas.openxmlformats.org/officeDocument/2006/relationships/image" Target="../media/image77.png"/><Relationship Id="rId25" Type="http://schemas.openxmlformats.org/officeDocument/2006/relationships/image" Target="../media/image78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71.png"/><Relationship Id="rId19" Type="http://schemas.openxmlformats.org/officeDocument/2006/relationships/image" Target="../media/image72.png"/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 val="1"/>
            </a:ext>
          </a:extLst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3187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  <a:noFill/>
        </p:spPr>
        <p:txBody>
          <a:bodyPr/>
          <a:lstStyle/>
          <a:p>
            <a:fld id="{75ACF7B1-AEE8-EF46-8C93-5BA49F4FB139}" type="slidenum">
              <a:rPr lang="en-US">
                <a:latin typeface="Times New Roman" pitchFamily="-1" charset="0"/>
              </a:rPr>
              <a:pPr/>
              <a:t>49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22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9E5B3A7-AF5D-6F4C-A441-40CDFBC0B124}" type="slidenum">
              <a:rPr lang="en-US" altLang="x-none" sz="1200"/>
              <a:pPr eaLnBrk="1" hangingPunct="1"/>
              <a:t>50</a:t>
            </a:fld>
            <a:endParaRPr lang="en-US" altLang="x-none" sz="12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Times New Roman" charset="0"/>
                <a:ea typeface="ＭＳ Ｐゴシック" charset="-128"/>
              </a:rPr>
              <a:t>Object detection and recognition is formulated as a classification problem. The image is partitioned into a set of overlapping windows, and a decision is taken at each window about if it contains a target object or not.</a:t>
            </a:r>
          </a:p>
          <a:p>
            <a:pPr eaLnBrk="1" hangingPunct="1"/>
            <a:r>
              <a:rPr lang="en-US" altLang="x-none">
                <a:latin typeface="Times New Roman" charset="0"/>
                <a:ea typeface="ＭＳ Ｐゴシック" charset="-128"/>
              </a:rPr>
              <a:t>Each window is represented by extracting a large number of features that encode information such as boundaries, textures, color, spatial structure.</a:t>
            </a:r>
          </a:p>
          <a:p>
            <a:pPr eaLnBrk="1" hangingPunct="1"/>
            <a:r>
              <a:rPr lang="en-US" altLang="x-none">
                <a:latin typeface="Times New Roman" charset="0"/>
                <a:ea typeface="ＭＳ Ｐゴシック" charset="-128"/>
              </a:rPr>
              <a:t>The classification function, that maps an image window into a binary decision, is learnt using methods such as SVMs, boosting or neural networks. </a:t>
            </a:r>
          </a:p>
          <a:p>
            <a:pPr eaLnBrk="1" hangingPunct="1"/>
            <a:endParaRPr lang="en-US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691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22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BD8FBB7-A214-2E48-ABDA-15516535193B}" type="slidenum">
              <a:rPr lang="en-US" altLang="x-none" sz="1200"/>
              <a:pPr eaLnBrk="1" hangingPunct="1"/>
              <a:t>51</a:t>
            </a:fld>
            <a:endParaRPr lang="en-US" altLang="x-none" sz="120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In many cases, F(x) will give a real value and the classification is perform with a Threshold. If F(x)&gt;0 then y =+1</a:t>
            </a:r>
          </a:p>
        </p:txBody>
      </p:sp>
    </p:spTree>
    <p:extLst>
      <p:ext uri="{BB962C8B-B14F-4D97-AF65-F5344CB8AC3E}">
        <p14:creationId xmlns:p14="http://schemas.microsoft.com/office/powerpoint/2010/main" val="107596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922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BC5A3B2-3AAA-6649-9FC1-83CD605C7F17}" type="slidenum">
              <a:rPr lang="en-US" altLang="x-none" sz="1200"/>
              <a:pPr eaLnBrk="1" hangingPunct="1"/>
              <a:t>52</a:t>
            </a:fld>
            <a:endParaRPr lang="en-US" altLang="x-none" sz="120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7804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During training, each layer will have three outputs:</a:t>
            </a:r>
          </a:p>
          <a:p>
            <a:pPr>
              <a:buFontTx/>
              <a:buChar char="-"/>
            </a:pPr>
            <a:r>
              <a:rPr lang="en-US" sz="1200" dirty="0" smtClean="0"/>
              <a:t>the forward pass. To compute the operating point for each layer and training example </a:t>
            </a:r>
          </a:p>
          <a:p>
            <a:pPr>
              <a:buFontTx/>
              <a:buChar char="-"/>
            </a:pPr>
            <a:r>
              <a:rPr lang="en-US" sz="1200" dirty="0" smtClean="0"/>
              <a:t>the backwards pass to propagate the energy derivative with respect to the input of the layer</a:t>
            </a:r>
          </a:p>
          <a:p>
            <a:r>
              <a:rPr lang="en-US" sz="1200" dirty="0" smtClean="0"/>
              <a:t>- and the derivative of the energy with respect to the weights.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65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Things to notice: </a:t>
            </a:r>
            <a:r>
              <a:rPr lang="en-US" dirty="0" err="1" smtClean="0"/>
              <a:t>dC/dW</a:t>
            </a:r>
            <a:r>
              <a:rPr lang="en-US" dirty="0" smtClean="0"/>
              <a:t> is the</a:t>
            </a:r>
            <a:r>
              <a:rPr lang="en-US" baseline="0" dirty="0" smtClean="0"/>
              <a:t> derivative of a scalar by a matrix. So it is well defined. </a:t>
            </a:r>
          </a:p>
          <a:p>
            <a:r>
              <a:rPr lang="en-US" baseline="0" dirty="0" smtClean="0"/>
              <a:t>If there is a single training example, then E = 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EA96466-8969-074D-AD37-08A0C938935C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EA96466-8969-074D-AD37-08A0C938935C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EA96466-8969-074D-AD37-08A0C938935C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8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737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6626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131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2AD1F-0B77-BD46-A36D-311EB3C4C8CC}" type="datetime1">
              <a:rPr lang="en-US"/>
              <a:pPr>
                <a:defRPr/>
              </a:pPr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5802-5F50-3D4D-BB81-F7442B412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5346CD-C9EF-6344-8B59-DEE5041F41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05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79C4AC-D7D3-8448-9ECD-554CE3CFA8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8414-CC02-B549-9F13-37CA303ABEE6}" type="datetime1">
              <a:rPr lang="en-US"/>
              <a:pPr>
                <a:defRPr/>
              </a:pPr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AFB5-0568-6944-82AF-29E95553D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 altLang="x-non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D8BF7-0EB9-7E4A-85CF-BDDC83BED4C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01681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C0508A-5098-FD47-992B-1EF2313ECD0B}" type="datetime1">
              <a:rPr lang="en-US"/>
              <a:pPr/>
              <a:t>9/25/17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8F3CB-E70E-C746-9760-8E4DA8706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56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473796-E5D0-1F47-B5A7-38812C906D75}" type="datetime1">
              <a:rPr lang="en-US"/>
              <a:pPr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52640-15AA-D645-9B95-F957DC3332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79C4AC-D7D3-8448-9ECD-554CE3CFA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9075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79C4AC-D7D3-8448-9ECD-554CE3CFA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8414-CC02-B549-9F13-37CA303ABEE6}" type="datetime1">
              <a:rPr lang="en-US"/>
              <a:pPr>
                <a:defRPr/>
              </a:pPr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AFB5-0568-6944-82AF-29E95553D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5346CD-C9EF-6344-8B59-DEE5041F413C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29960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E1EC-7420-BA42-9A83-FF9EE6F0FCB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45787-DB8C-A440-AB00-E4C5901092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1BA10-4DE9-0C4B-8FEE-2E305859D2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014F8-7023-F34E-8ECD-5101DD9358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3990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839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243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82410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04925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970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theme" Target="../theme/theme12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003161-E2C8-2B4C-8D29-363DB88593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80368F7-EDF8-AA45-B80C-F8F113B80E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9/25/17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55E37A0-AAE3-5342-A710-3E137B27D7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4957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79388"/>
            <a:ext cx="845820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085850"/>
            <a:ext cx="8415337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27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3DF4FB6D-FBE5-4C42-8779-CCE3BEE06E97}" type="datetime1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9/25/17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A96E1ED-23D7-5240-B4BD-695C11095DEA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5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73668BD2-8C85-324A-8562-120E288C8BEB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9/25/17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003161-E2C8-2B4C-8D29-363DB88593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31838" indent="-28575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57200" y="90488"/>
            <a:ext cx="8229600" cy="15081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pitchFamily="-111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pitchFamily="-111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pitchFamily="-111" charset="0"/>
              </a:rPr>
              <a:t>Second level</a:t>
            </a:r>
          </a:p>
          <a:p>
            <a:pPr lvl="2"/>
            <a:r>
              <a:rPr lang="en-US">
                <a:sym typeface="Times New Roman" pitchFamily="-111" charset="0"/>
              </a:rPr>
              <a:t>Third level</a:t>
            </a:r>
          </a:p>
          <a:p>
            <a:pPr lvl="3"/>
            <a:r>
              <a:rPr lang="en-US">
                <a:sym typeface="Times New Roman" pitchFamily="-111" charset="0"/>
              </a:rPr>
              <a:t>Fourth level</a:t>
            </a:r>
          </a:p>
          <a:p>
            <a:pPr lvl="4"/>
            <a:r>
              <a:rPr lang="en-US">
                <a:sym typeface="Times New Roman" pitchFamily="-111" charset="0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7462838" y="6245225"/>
            <a:ext cx="312737" cy="298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defTabSz="584200">
              <a:defRPr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 hangingPunct="0"/>
            <a:fld id="{25C13C65-6725-974C-969B-5DF24F299F49}" type="slidenum">
              <a:rPr lang="en-US"/>
              <a:pPr hangingPunct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Times New Roman" pitchFamily="-111" charset="0"/>
        </a:defRPr>
      </a:lvl1pPr>
      <a:lvl2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2pPr>
      <a:lvl3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3pPr>
      <a:lvl4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4pPr>
      <a:lvl5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5pPr>
      <a:lvl6pPr marL="4968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6pPr>
      <a:lvl7pPr marL="9540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7pPr>
      <a:lvl8pPr marL="14112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8pPr>
      <a:lvl9pPr marL="18684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9pPr>
    </p:titleStyle>
    <p:bodyStyle>
      <a:lvl1pPr marL="382588" indent="-342900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1pPr>
      <a:lvl2pPr marL="823913" indent="-327025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2pPr>
      <a:lvl3pPr marL="1258888" indent="-304800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3pPr>
      <a:lvl4pPr marL="17780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4pPr>
      <a:lvl5pPr marL="22352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5pPr>
      <a:lvl6pPr marL="26924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6pPr>
      <a:lvl7pPr marL="31496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7pPr>
      <a:lvl8pPr marL="36068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8pPr>
      <a:lvl9pPr marL="40640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73668BD2-8C85-324A-8562-120E288C8BEB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9/25/17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914" r:id="rId2"/>
    <p:sldLayoutId id="2147483915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98DD2670-D8E0-9849-8D35-535399EA6E6C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9/25/17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/>
            <a:fld id="{10ED17EC-936C-B545-9E9D-667108BF42E8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/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57200" y="90488"/>
            <a:ext cx="8229600" cy="15081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pitchFamily="-111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pitchFamily="-111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pitchFamily="-111" charset="0"/>
              </a:rPr>
              <a:t>Second level</a:t>
            </a:r>
          </a:p>
          <a:p>
            <a:pPr lvl="2"/>
            <a:r>
              <a:rPr lang="en-US">
                <a:sym typeface="Times New Roman" pitchFamily="-111" charset="0"/>
              </a:rPr>
              <a:t>Third level</a:t>
            </a:r>
          </a:p>
          <a:p>
            <a:pPr lvl="3"/>
            <a:r>
              <a:rPr lang="en-US">
                <a:sym typeface="Times New Roman" pitchFamily="-111" charset="0"/>
              </a:rPr>
              <a:t>Fourth level</a:t>
            </a:r>
          </a:p>
          <a:p>
            <a:pPr lvl="4"/>
            <a:r>
              <a:rPr lang="en-US">
                <a:sym typeface="Times New Roman" pitchFamily="-111" charset="0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7462838" y="6245225"/>
            <a:ext cx="312737" cy="298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defTabSz="584200">
              <a:defRPr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 hangingPunct="0"/>
            <a:fld id="{25C13C65-6725-974C-969B-5DF24F299F49}" type="slidenum">
              <a:rPr lang="en-US"/>
              <a:pPr hangingPunct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5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</p:sldLayoutIdLst>
  <p:txStyles>
    <p:titleStyle>
      <a:lvl1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Times New Roman" pitchFamily="-111" charset="0"/>
        </a:defRPr>
      </a:lvl1pPr>
      <a:lvl2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2pPr>
      <a:lvl3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3pPr>
      <a:lvl4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4pPr>
      <a:lvl5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5pPr>
      <a:lvl6pPr marL="4968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6pPr>
      <a:lvl7pPr marL="9540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7pPr>
      <a:lvl8pPr marL="14112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8pPr>
      <a:lvl9pPr marL="18684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9pPr>
    </p:titleStyle>
    <p:bodyStyle>
      <a:lvl1pPr marL="382588" indent="-342900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1pPr>
      <a:lvl2pPr marL="823913" indent="-327025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2pPr>
      <a:lvl3pPr marL="1258888" indent="-304800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3pPr>
      <a:lvl4pPr marL="17780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4pPr>
      <a:lvl5pPr marL="22352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5pPr>
      <a:lvl6pPr marL="26924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6pPr>
      <a:lvl7pPr marL="31496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7pPr>
      <a:lvl8pPr marL="36068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8pPr>
      <a:lvl9pPr marL="40640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57200" y="90488"/>
            <a:ext cx="8229600" cy="15081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pitchFamily="-111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pitchFamily="-111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pitchFamily="-111" charset="0"/>
              </a:rPr>
              <a:t>Second level</a:t>
            </a:r>
          </a:p>
          <a:p>
            <a:pPr lvl="2"/>
            <a:r>
              <a:rPr lang="en-US">
                <a:sym typeface="Times New Roman" pitchFamily="-111" charset="0"/>
              </a:rPr>
              <a:t>Third level</a:t>
            </a:r>
          </a:p>
          <a:p>
            <a:pPr lvl="3"/>
            <a:r>
              <a:rPr lang="en-US">
                <a:sym typeface="Times New Roman" pitchFamily="-111" charset="0"/>
              </a:rPr>
              <a:t>Fourth level</a:t>
            </a:r>
          </a:p>
          <a:p>
            <a:pPr lvl="4"/>
            <a:r>
              <a:rPr lang="en-US">
                <a:sym typeface="Times New Roman" pitchFamily="-111" charset="0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7462838" y="6245225"/>
            <a:ext cx="312737" cy="29845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defTabSz="584200">
              <a:defRPr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 hangingPunct="0"/>
            <a:fld id="{25C13C65-6725-974C-969B-5DF24F299F49}" type="slidenum">
              <a:rPr lang="en-US"/>
              <a:pPr hangingPunct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</p:sldLayoutIdLst>
  <p:txStyles>
    <p:titleStyle>
      <a:lvl1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Times New Roman" pitchFamily="-111" charset="0"/>
        </a:defRPr>
      </a:lvl1pPr>
      <a:lvl2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2pPr>
      <a:lvl3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3pPr>
      <a:lvl4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4pPr>
      <a:lvl5pPr marL="396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5pPr>
      <a:lvl6pPr marL="4968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6pPr>
      <a:lvl7pPr marL="9540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7pPr>
      <a:lvl8pPr marL="14112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8pPr>
      <a:lvl9pPr marL="1868488" algn="ctr" rtl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Times New Roman" pitchFamily="-111" charset="0"/>
          <a:ea typeface="Times New Roman" pitchFamily="-111" charset="0"/>
          <a:cs typeface="Times New Roman" pitchFamily="-111" charset="0"/>
          <a:sym typeface="Times New Roman" pitchFamily="-111" charset="0"/>
        </a:defRPr>
      </a:lvl9pPr>
    </p:titleStyle>
    <p:bodyStyle>
      <a:lvl1pPr marL="382588" indent="-342900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1pPr>
      <a:lvl2pPr marL="823913" indent="-327025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2pPr>
      <a:lvl3pPr marL="1258888" indent="-304800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3pPr>
      <a:lvl4pPr marL="17780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4pPr>
      <a:lvl5pPr marL="22352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5pPr>
      <a:lvl6pPr marL="26924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6pPr>
      <a:lvl7pPr marL="31496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7pPr>
      <a:lvl8pPr marL="36068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8pPr>
      <a:lvl9pPr marL="4064000" indent="-366713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Times New Roman" pitchFamily="-111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73668BD2-8C85-324A-8562-120E288C8BEB}" type="datetime1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9/25/17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457200">
              <a:defRPr/>
            </a:pPr>
            <a:fld id="{3D1E02F6-E2DC-DA41-BB30-4546FFE8108E}" type="slidenum">
              <a:rPr lang="en-US">
                <a:ea typeface="ＭＳ Ｐゴシック" pitchFamily="-1" charset="-128"/>
                <a:cs typeface="ＭＳ Ｐゴシック" pitchFamily="-1" charset="-128"/>
              </a:rPr>
              <a:pPr defTabSz="457200">
                <a:defRPr/>
              </a:pPr>
              <a:t>‹#›</a:t>
            </a:fld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24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yann.lecun.com/exdb/lenet/index.html" TargetMode="Externa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.png"/><Relationship Id="rId3" Type="http://schemas.openxmlformats.org/officeDocument/2006/relationships/hyperlink" Target="http://pub.clement.farabet.net/ecvw09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eg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9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1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3.png"/><Relationship Id="rId7" Type="http://schemas.openxmlformats.org/officeDocument/2006/relationships/image" Target="../media/image3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3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0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eplearningbook.org/contents/mlp.html" TargetMode="External"/><Relationship Id="rId4" Type="http://schemas.openxmlformats.org/officeDocument/2006/relationships/hyperlink" Target="http://neuralnetworksanddeeplearning.com/chap4.html" TargetMode="External"/><Relationship Id="rId5" Type="http://schemas.openxmlformats.org/officeDocument/2006/relationships/hyperlink" Target="http://www.inference.phy.cam.ac.uk/mackay/itprnn/ps/482.491.pdf" TargetMode="External"/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www.iro.umontreal.ca/~bengioy/papers/ftml.pdf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0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51.png"/><Relationship Id="rId8" Type="http://schemas.openxmlformats.org/officeDocument/2006/relationships/oleObject" Target="../embeddings/oleObject15.bin"/><Relationship Id="rId9" Type="http://schemas.openxmlformats.org/officeDocument/2006/relationships/image" Target="../media/image52.png"/><Relationship Id="rId10" Type="http://schemas.openxmlformats.org/officeDocument/2006/relationships/oleObject" Target="../embeddings/oleObject16.bin"/><Relationship Id="rId11" Type="http://schemas.openxmlformats.org/officeDocument/2006/relationships/image" Target="../media/image5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59.png"/><Relationship Id="rId16" Type="http://schemas.openxmlformats.org/officeDocument/2006/relationships/oleObject" Target="../embeddings/oleObject23.bin"/><Relationship Id="rId17" Type="http://schemas.openxmlformats.org/officeDocument/2006/relationships/image" Target="../media/image60.png"/><Relationship Id="rId18" Type="http://schemas.openxmlformats.org/officeDocument/2006/relationships/oleObject" Target="../embeddings/oleObject24.bin"/><Relationship Id="rId19" Type="http://schemas.openxmlformats.org/officeDocument/2006/relationships/image" Target="../media/image61.png"/><Relationship Id="rId63" Type="http://schemas.openxmlformats.org/officeDocument/2006/relationships/oleObject" Target="../embeddings/oleObject54.bin"/><Relationship Id="rId64" Type="http://schemas.openxmlformats.org/officeDocument/2006/relationships/oleObject" Target="../embeddings/oleObject55.bin"/><Relationship Id="rId65" Type="http://schemas.openxmlformats.org/officeDocument/2006/relationships/oleObject" Target="../embeddings/oleObject56.bin"/><Relationship Id="rId66" Type="http://schemas.openxmlformats.org/officeDocument/2006/relationships/oleObject" Target="../embeddings/oleObject57.bin"/><Relationship Id="rId67" Type="http://schemas.openxmlformats.org/officeDocument/2006/relationships/oleObject" Target="../embeddings/oleObject58.bin"/><Relationship Id="rId68" Type="http://schemas.openxmlformats.org/officeDocument/2006/relationships/oleObject" Target="../embeddings/oleObject59.bin"/><Relationship Id="rId69" Type="http://schemas.openxmlformats.org/officeDocument/2006/relationships/image" Target="../media/image76.png"/><Relationship Id="rId50" Type="http://schemas.openxmlformats.org/officeDocument/2006/relationships/oleObject" Target="../embeddings/oleObject41.bin"/><Relationship Id="rId51" Type="http://schemas.openxmlformats.org/officeDocument/2006/relationships/oleObject" Target="../embeddings/oleObject42.bin"/><Relationship Id="rId52" Type="http://schemas.openxmlformats.org/officeDocument/2006/relationships/oleObject" Target="../embeddings/oleObject43.bin"/><Relationship Id="rId53" Type="http://schemas.openxmlformats.org/officeDocument/2006/relationships/oleObject" Target="../embeddings/oleObject44.bin"/><Relationship Id="rId54" Type="http://schemas.openxmlformats.org/officeDocument/2006/relationships/oleObject" Target="../embeddings/oleObject45.bin"/><Relationship Id="rId55" Type="http://schemas.openxmlformats.org/officeDocument/2006/relationships/oleObject" Target="../embeddings/oleObject46.bin"/><Relationship Id="rId56" Type="http://schemas.openxmlformats.org/officeDocument/2006/relationships/oleObject" Target="../embeddings/oleObject47.bin"/><Relationship Id="rId57" Type="http://schemas.openxmlformats.org/officeDocument/2006/relationships/oleObject" Target="../embeddings/oleObject48.bin"/><Relationship Id="rId58" Type="http://schemas.openxmlformats.org/officeDocument/2006/relationships/oleObject" Target="../embeddings/oleObject49.bin"/><Relationship Id="rId59" Type="http://schemas.openxmlformats.org/officeDocument/2006/relationships/oleObject" Target="../embeddings/oleObject50.bin"/><Relationship Id="rId40" Type="http://schemas.openxmlformats.org/officeDocument/2006/relationships/oleObject" Target="../embeddings/oleObject35.bin"/><Relationship Id="rId41" Type="http://schemas.openxmlformats.org/officeDocument/2006/relationships/image" Target="../media/image72.png"/><Relationship Id="rId42" Type="http://schemas.openxmlformats.org/officeDocument/2006/relationships/oleObject" Target="../embeddings/oleObject36.bin"/><Relationship Id="rId43" Type="http://schemas.openxmlformats.org/officeDocument/2006/relationships/image" Target="../media/image73.png"/><Relationship Id="rId44" Type="http://schemas.openxmlformats.org/officeDocument/2006/relationships/oleObject" Target="../embeddings/oleObject37.bin"/><Relationship Id="rId45" Type="http://schemas.openxmlformats.org/officeDocument/2006/relationships/image" Target="../media/image74.png"/><Relationship Id="rId46" Type="http://schemas.openxmlformats.org/officeDocument/2006/relationships/oleObject" Target="../embeddings/oleObject38.bin"/><Relationship Id="rId47" Type="http://schemas.openxmlformats.org/officeDocument/2006/relationships/image" Target="../media/image75.png"/><Relationship Id="rId48" Type="http://schemas.openxmlformats.org/officeDocument/2006/relationships/oleObject" Target="../embeddings/oleObject39.bin"/><Relationship Id="rId49" Type="http://schemas.openxmlformats.org/officeDocument/2006/relationships/oleObject" Target="../embeddings/oleObject40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4.png"/><Relationship Id="rId6" Type="http://schemas.openxmlformats.org/officeDocument/2006/relationships/oleObject" Target="../embeddings/oleObject18.bin"/><Relationship Id="rId7" Type="http://schemas.openxmlformats.org/officeDocument/2006/relationships/image" Target="../media/image55.png"/><Relationship Id="rId8" Type="http://schemas.openxmlformats.org/officeDocument/2006/relationships/oleObject" Target="../embeddings/oleObject19.bin"/><Relationship Id="rId9" Type="http://schemas.openxmlformats.org/officeDocument/2006/relationships/image" Target="../media/image56.png"/><Relationship Id="rId30" Type="http://schemas.openxmlformats.org/officeDocument/2006/relationships/oleObject" Target="../embeddings/oleObject30.bin"/><Relationship Id="rId31" Type="http://schemas.openxmlformats.org/officeDocument/2006/relationships/image" Target="../media/image67.png"/><Relationship Id="rId32" Type="http://schemas.openxmlformats.org/officeDocument/2006/relationships/oleObject" Target="../embeddings/oleObject31.bin"/><Relationship Id="rId33" Type="http://schemas.openxmlformats.org/officeDocument/2006/relationships/image" Target="../media/image68.png"/><Relationship Id="rId34" Type="http://schemas.openxmlformats.org/officeDocument/2006/relationships/oleObject" Target="../embeddings/oleObject32.bin"/><Relationship Id="rId35" Type="http://schemas.openxmlformats.org/officeDocument/2006/relationships/image" Target="../media/image69.png"/><Relationship Id="rId36" Type="http://schemas.openxmlformats.org/officeDocument/2006/relationships/oleObject" Target="../embeddings/oleObject33.bin"/><Relationship Id="rId37" Type="http://schemas.openxmlformats.org/officeDocument/2006/relationships/image" Target="../media/image70.png"/><Relationship Id="rId38" Type="http://schemas.openxmlformats.org/officeDocument/2006/relationships/oleObject" Target="../embeddings/oleObject34.bin"/><Relationship Id="rId39" Type="http://schemas.openxmlformats.org/officeDocument/2006/relationships/image" Target="../media/image71.png"/><Relationship Id="rId70" Type="http://schemas.openxmlformats.org/officeDocument/2006/relationships/oleObject" Target="../embeddings/oleObject60.bin"/><Relationship Id="rId71" Type="http://schemas.openxmlformats.org/officeDocument/2006/relationships/image" Target="../media/image77.png"/><Relationship Id="rId72" Type="http://schemas.openxmlformats.org/officeDocument/2006/relationships/oleObject" Target="../embeddings/oleObject61.bin"/><Relationship Id="rId20" Type="http://schemas.openxmlformats.org/officeDocument/2006/relationships/oleObject" Target="../embeddings/oleObject25.bin"/><Relationship Id="rId21" Type="http://schemas.openxmlformats.org/officeDocument/2006/relationships/image" Target="../media/image62.png"/><Relationship Id="rId22" Type="http://schemas.openxmlformats.org/officeDocument/2006/relationships/oleObject" Target="../embeddings/oleObject26.bin"/><Relationship Id="rId23" Type="http://schemas.openxmlformats.org/officeDocument/2006/relationships/image" Target="../media/image63.png"/><Relationship Id="rId24" Type="http://schemas.openxmlformats.org/officeDocument/2006/relationships/oleObject" Target="../embeddings/oleObject27.bin"/><Relationship Id="rId25" Type="http://schemas.openxmlformats.org/officeDocument/2006/relationships/image" Target="../media/image64.png"/><Relationship Id="rId26" Type="http://schemas.openxmlformats.org/officeDocument/2006/relationships/oleObject" Target="../embeddings/oleObject28.bin"/><Relationship Id="rId27" Type="http://schemas.openxmlformats.org/officeDocument/2006/relationships/image" Target="../media/image65.png"/><Relationship Id="rId28" Type="http://schemas.openxmlformats.org/officeDocument/2006/relationships/oleObject" Target="../embeddings/oleObject29.bin"/><Relationship Id="rId29" Type="http://schemas.openxmlformats.org/officeDocument/2006/relationships/image" Target="../media/image66.png"/><Relationship Id="rId73" Type="http://schemas.openxmlformats.org/officeDocument/2006/relationships/image" Target="../media/image78.png"/><Relationship Id="rId60" Type="http://schemas.openxmlformats.org/officeDocument/2006/relationships/oleObject" Target="../embeddings/oleObject51.bin"/><Relationship Id="rId61" Type="http://schemas.openxmlformats.org/officeDocument/2006/relationships/oleObject" Target="../embeddings/oleObject52.bin"/><Relationship Id="rId62" Type="http://schemas.openxmlformats.org/officeDocument/2006/relationships/oleObject" Target="../embeddings/oleObject53.bin"/><Relationship Id="rId10" Type="http://schemas.openxmlformats.org/officeDocument/2006/relationships/oleObject" Target="../embeddings/oleObject20.bin"/><Relationship Id="rId11" Type="http://schemas.openxmlformats.org/officeDocument/2006/relationships/image" Target="../media/image57.png"/><Relationship Id="rId12" Type="http://schemas.openxmlformats.org/officeDocument/2006/relationships/oleObject" Target="../embeddings/oleObject21.bin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10" Type="http://schemas.openxmlformats.org/officeDocument/2006/relationships/oleObject" Target="../embeddings/oleObject64.bin"/><Relationship Id="rId11" Type="http://schemas.openxmlformats.org/officeDocument/2006/relationships/image" Target="../media/image67.png"/><Relationship Id="rId12" Type="http://schemas.openxmlformats.org/officeDocument/2006/relationships/oleObject" Target="../embeddings/oleObject65.bin"/><Relationship Id="rId13" Type="http://schemas.openxmlformats.org/officeDocument/2006/relationships/image" Target="../media/image74.png"/><Relationship Id="rId14" Type="http://schemas.openxmlformats.org/officeDocument/2006/relationships/oleObject" Target="../embeddings/oleObject66.bin"/><Relationship Id="rId15" Type="http://schemas.openxmlformats.org/officeDocument/2006/relationships/image" Target="../media/image79.png"/><Relationship Id="rId16" Type="http://schemas.openxmlformats.org/officeDocument/2006/relationships/oleObject" Target="../embeddings/oleObject67.bin"/><Relationship Id="rId17" Type="http://schemas.openxmlformats.org/officeDocument/2006/relationships/image" Target="../media/image80.png"/><Relationship Id="rId18" Type="http://schemas.openxmlformats.org/officeDocument/2006/relationships/oleObject" Target="../embeddings/oleObject68.bin"/><Relationship Id="rId19" Type="http://schemas.openxmlformats.org/officeDocument/2006/relationships/image" Target="../media/image81.png"/><Relationship Id="rId1" Type="http://schemas.openxmlformats.org/officeDocument/2006/relationships/vmlDrawing" Target="../drawings/vmlDrawing10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3.xml"/><Relationship Id="rId6" Type="http://schemas.openxmlformats.org/officeDocument/2006/relationships/oleObject" Target="../embeddings/oleObject62.bin"/><Relationship Id="rId7" Type="http://schemas.openxmlformats.org/officeDocument/2006/relationships/image" Target="../media/image58.png"/><Relationship Id="rId8" Type="http://schemas.openxmlformats.org/officeDocument/2006/relationships/oleObject" Target="../embeddings/oleObject6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miniplaces.csail.mit.edu/submit.php" TargetMode="External"/><Relationship Id="rId4" Type="http://schemas.openxmlformats.org/officeDocument/2006/relationships/hyperlink" Target="http://miniplaces.csail.mit.edu/leaderboard.php" TargetMode="External"/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miniplaces.csail.mit.edu/signup.html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aws.amazon.com/ec2/" TargetMode="External"/><Relationship Id="rId3" Type="http://schemas.openxmlformats.org/officeDocument/2006/relationships/hyperlink" Target="https://www.awseducate.com/Application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4" Type="http://schemas.openxmlformats.org/officeDocument/2006/relationships/image" Target="../media/image9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oleObject" Target="../embeddings/oleObject70.bin"/><Relationship Id="rId6" Type="http://schemas.openxmlformats.org/officeDocument/2006/relationships/image" Target="../media/image9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oleObject" Target="../embeddings/oleObject71.bin"/><Relationship Id="rId5" Type="http://schemas.openxmlformats.org/officeDocument/2006/relationships/image" Target="../media/image9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4" Type="http://schemas.openxmlformats.org/officeDocument/2006/relationships/image" Target="../media/image99.png"/><Relationship Id="rId5" Type="http://schemas.openxmlformats.org/officeDocument/2006/relationships/oleObject" Target="../embeddings/oleObject73.bin"/><Relationship Id="rId6" Type="http://schemas.openxmlformats.org/officeDocument/2006/relationships/image" Target="../media/image100.png"/><Relationship Id="rId7" Type="http://schemas.openxmlformats.org/officeDocument/2006/relationships/oleObject" Target="../embeddings/oleObject74.bin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4" Type="http://schemas.openxmlformats.org/officeDocument/2006/relationships/image" Target="../media/image103.png"/><Relationship Id="rId5" Type="http://schemas.openxmlformats.org/officeDocument/2006/relationships/image" Target="../media/image102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4" Type="http://schemas.openxmlformats.org/officeDocument/2006/relationships/image" Target="../media/image104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4" Type="http://schemas.openxmlformats.org/officeDocument/2006/relationships/image" Target="../media/image105.png"/><Relationship Id="rId5" Type="http://schemas.openxmlformats.org/officeDocument/2006/relationships/image" Target="../media/image102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oleObject" Target="../embeddings/oleObject78.bin"/><Relationship Id="rId5" Type="http://schemas.openxmlformats.org/officeDocument/2006/relationships/image" Target="../media/image97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4" Type="http://schemas.openxmlformats.org/officeDocument/2006/relationships/image" Target="../media/image106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4" Type="http://schemas.openxmlformats.org/officeDocument/2006/relationships/image" Target="../media/image106.png"/><Relationship Id="rId5" Type="http://schemas.openxmlformats.org/officeDocument/2006/relationships/oleObject" Target="../embeddings/oleObject81.bin"/><Relationship Id="rId6" Type="http://schemas.openxmlformats.org/officeDocument/2006/relationships/image" Target="../media/image107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4" Type="http://schemas.openxmlformats.org/officeDocument/2006/relationships/image" Target="../media/image108.png"/><Relationship Id="rId5" Type="http://schemas.openxmlformats.org/officeDocument/2006/relationships/oleObject" Target="../embeddings/oleObject83.bin"/><Relationship Id="rId6" Type="http://schemas.openxmlformats.org/officeDocument/2006/relationships/image" Target="../media/image109.png"/><Relationship Id="rId7" Type="http://schemas.openxmlformats.org/officeDocument/2006/relationships/oleObject" Target="../embeddings/oleObject84.bin"/><Relationship Id="rId8" Type="http://schemas.openxmlformats.org/officeDocument/2006/relationships/image" Target="../media/image110.png"/><Relationship Id="rId9" Type="http://schemas.openxmlformats.org/officeDocument/2006/relationships/image" Target="../media/image102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4" Type="http://schemas.openxmlformats.org/officeDocument/2006/relationships/image" Target="../media/image110.png"/><Relationship Id="rId5" Type="http://schemas.openxmlformats.org/officeDocument/2006/relationships/oleObject" Target="../embeddings/oleObject86.bin"/><Relationship Id="rId6" Type="http://schemas.openxmlformats.org/officeDocument/2006/relationships/image" Target="../media/image111.png"/><Relationship Id="rId7" Type="http://schemas.openxmlformats.org/officeDocument/2006/relationships/oleObject" Target="../embeddings/oleObject87.bin"/><Relationship Id="rId8" Type="http://schemas.openxmlformats.org/officeDocument/2006/relationships/image" Target="../media/image112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4" Type="http://schemas.openxmlformats.org/officeDocument/2006/relationships/image" Target="../media/image113.png"/><Relationship Id="rId5" Type="http://schemas.openxmlformats.org/officeDocument/2006/relationships/oleObject" Target="../embeddings/oleObject89.bin"/><Relationship Id="rId6" Type="http://schemas.openxmlformats.org/officeDocument/2006/relationships/image" Target="../media/image114.png"/><Relationship Id="rId7" Type="http://schemas.openxmlformats.org/officeDocument/2006/relationships/oleObject" Target="../embeddings/oleObject90.bin"/><Relationship Id="rId8" Type="http://schemas.openxmlformats.org/officeDocument/2006/relationships/image" Target="../media/image115.png"/><Relationship Id="rId9" Type="http://schemas.openxmlformats.org/officeDocument/2006/relationships/oleObject" Target="../embeddings/oleObject91.bin"/><Relationship Id="rId10" Type="http://schemas.openxmlformats.org/officeDocument/2006/relationships/image" Target="../media/image116.png"/><Relationship Id="rId11" Type="http://schemas.openxmlformats.org/officeDocument/2006/relationships/image" Target="../media/image102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6.bin"/><Relationship Id="rId12" Type="http://schemas.openxmlformats.org/officeDocument/2006/relationships/oleObject" Target="../embeddings/oleObject97.bin"/><Relationship Id="rId13" Type="http://schemas.openxmlformats.org/officeDocument/2006/relationships/image" Target="../media/image118.png"/><Relationship Id="rId14" Type="http://schemas.openxmlformats.org/officeDocument/2006/relationships/image" Target="../media/image102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1.xml"/><Relationship Id="rId3" Type="http://schemas.openxmlformats.org/officeDocument/2006/relationships/oleObject" Target="../embeddings/oleObject92.bin"/><Relationship Id="rId4" Type="http://schemas.openxmlformats.org/officeDocument/2006/relationships/image" Target="../media/image114.png"/><Relationship Id="rId5" Type="http://schemas.openxmlformats.org/officeDocument/2006/relationships/oleObject" Target="../embeddings/oleObject93.bin"/><Relationship Id="rId6" Type="http://schemas.openxmlformats.org/officeDocument/2006/relationships/image" Target="../media/image115.png"/><Relationship Id="rId7" Type="http://schemas.openxmlformats.org/officeDocument/2006/relationships/oleObject" Target="../embeddings/oleObject94.bin"/><Relationship Id="rId8" Type="http://schemas.openxmlformats.org/officeDocument/2006/relationships/image" Target="../media/image116.png"/><Relationship Id="rId9" Type="http://schemas.openxmlformats.org/officeDocument/2006/relationships/oleObject" Target="../embeddings/oleObject95.bin"/><Relationship Id="rId10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20" Type="http://schemas.openxmlformats.org/officeDocument/2006/relationships/oleObject" Target="../embeddings/oleObject106.bin"/><Relationship Id="rId10" Type="http://schemas.openxmlformats.org/officeDocument/2006/relationships/oleObject" Target="../embeddings/oleObject101.bin"/><Relationship Id="rId11" Type="http://schemas.openxmlformats.org/officeDocument/2006/relationships/image" Target="../media/image122.png"/><Relationship Id="rId12" Type="http://schemas.openxmlformats.org/officeDocument/2006/relationships/oleObject" Target="../embeddings/oleObject102.bin"/><Relationship Id="rId13" Type="http://schemas.openxmlformats.org/officeDocument/2006/relationships/image" Target="../media/image123.png"/><Relationship Id="rId14" Type="http://schemas.openxmlformats.org/officeDocument/2006/relationships/oleObject" Target="../embeddings/oleObject103.bin"/><Relationship Id="rId15" Type="http://schemas.openxmlformats.org/officeDocument/2006/relationships/image" Target="../media/image124.png"/><Relationship Id="rId16" Type="http://schemas.openxmlformats.org/officeDocument/2006/relationships/oleObject" Target="../embeddings/oleObject104.bin"/><Relationship Id="rId17" Type="http://schemas.openxmlformats.org/officeDocument/2006/relationships/image" Target="../media/image125.png"/><Relationship Id="rId18" Type="http://schemas.openxmlformats.org/officeDocument/2006/relationships/oleObject" Target="../embeddings/oleObject105.bin"/><Relationship Id="rId19" Type="http://schemas.openxmlformats.org/officeDocument/2006/relationships/image" Target="../media/image115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98.bin"/><Relationship Id="rId5" Type="http://schemas.openxmlformats.org/officeDocument/2006/relationships/image" Target="../media/image119.png"/><Relationship Id="rId6" Type="http://schemas.openxmlformats.org/officeDocument/2006/relationships/oleObject" Target="../embeddings/oleObject99.bin"/><Relationship Id="rId7" Type="http://schemas.openxmlformats.org/officeDocument/2006/relationships/image" Target="../media/image120.png"/><Relationship Id="rId8" Type="http://schemas.openxmlformats.org/officeDocument/2006/relationships/oleObject" Target="../embeddings/oleObject100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1.bin"/><Relationship Id="rId12" Type="http://schemas.openxmlformats.org/officeDocument/2006/relationships/image" Target="../media/image127.png"/><Relationship Id="rId13" Type="http://schemas.openxmlformats.org/officeDocument/2006/relationships/oleObject" Target="../embeddings/oleObject112.bin"/><Relationship Id="rId14" Type="http://schemas.openxmlformats.org/officeDocument/2006/relationships/image" Target="../media/image128.png"/><Relationship Id="rId15" Type="http://schemas.openxmlformats.org/officeDocument/2006/relationships/oleObject" Target="../embeddings/oleObject113.bin"/><Relationship Id="rId16" Type="http://schemas.openxmlformats.org/officeDocument/2006/relationships/image" Target="../media/image122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2.xml"/><Relationship Id="rId3" Type="http://schemas.openxmlformats.org/officeDocument/2006/relationships/oleObject" Target="../embeddings/oleObject107.bin"/><Relationship Id="rId4" Type="http://schemas.openxmlformats.org/officeDocument/2006/relationships/image" Target="../media/image121.png"/><Relationship Id="rId5" Type="http://schemas.openxmlformats.org/officeDocument/2006/relationships/oleObject" Target="../embeddings/oleObject108.bin"/><Relationship Id="rId6" Type="http://schemas.openxmlformats.org/officeDocument/2006/relationships/image" Target="../media/image123.png"/><Relationship Id="rId7" Type="http://schemas.openxmlformats.org/officeDocument/2006/relationships/oleObject" Target="../embeddings/oleObject109.bin"/><Relationship Id="rId8" Type="http://schemas.openxmlformats.org/officeDocument/2006/relationships/image" Target="../media/image115.png"/><Relationship Id="rId9" Type="http://schemas.openxmlformats.org/officeDocument/2006/relationships/oleObject" Target="../embeddings/oleObject110.bin"/><Relationship Id="rId10" Type="http://schemas.openxmlformats.org/officeDocument/2006/relationships/image" Target="../media/image126.png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png"/><Relationship Id="rId12" Type="http://schemas.openxmlformats.org/officeDocument/2006/relationships/oleObject" Target="../embeddings/oleObject118.bin"/><Relationship Id="rId13" Type="http://schemas.openxmlformats.org/officeDocument/2006/relationships/image" Target="../media/image133.png"/><Relationship Id="rId14" Type="http://schemas.openxmlformats.org/officeDocument/2006/relationships/oleObject" Target="../embeddings/oleObject119.bin"/><Relationship Id="rId15" Type="http://schemas.openxmlformats.org/officeDocument/2006/relationships/image" Target="../media/image134.png"/><Relationship Id="rId16" Type="http://schemas.openxmlformats.org/officeDocument/2006/relationships/oleObject" Target="../embeddings/oleObject120.bin"/><Relationship Id="rId17" Type="http://schemas.openxmlformats.org/officeDocument/2006/relationships/image" Target="../media/image135.png"/><Relationship Id="rId18" Type="http://schemas.openxmlformats.org/officeDocument/2006/relationships/image" Target="../media/image137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1.xml"/><Relationship Id="rId3" Type="http://schemas.openxmlformats.org/officeDocument/2006/relationships/image" Target="../media/image136.png"/><Relationship Id="rId4" Type="http://schemas.openxmlformats.org/officeDocument/2006/relationships/oleObject" Target="../embeddings/oleObject114.bin"/><Relationship Id="rId5" Type="http://schemas.openxmlformats.org/officeDocument/2006/relationships/image" Target="../media/image129.png"/><Relationship Id="rId6" Type="http://schemas.openxmlformats.org/officeDocument/2006/relationships/oleObject" Target="../embeddings/oleObject115.bin"/><Relationship Id="rId7" Type="http://schemas.openxmlformats.org/officeDocument/2006/relationships/image" Target="../media/image130.png"/><Relationship Id="rId8" Type="http://schemas.openxmlformats.org/officeDocument/2006/relationships/oleObject" Target="../embeddings/oleObject116.bin"/><Relationship Id="rId9" Type="http://schemas.openxmlformats.org/officeDocument/2006/relationships/image" Target="../media/image131.png"/><Relationship Id="rId10" Type="http://schemas.openxmlformats.org/officeDocument/2006/relationships/oleObject" Target="../embeddings/oleObject117.bin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0.png"/><Relationship Id="rId20" Type="http://schemas.openxmlformats.org/officeDocument/2006/relationships/oleObject" Target="../embeddings/oleObject129.bin"/><Relationship Id="rId21" Type="http://schemas.openxmlformats.org/officeDocument/2006/relationships/image" Target="../media/image143.png"/><Relationship Id="rId22" Type="http://schemas.openxmlformats.org/officeDocument/2006/relationships/image" Target="../media/image144.png"/><Relationship Id="rId10" Type="http://schemas.openxmlformats.org/officeDocument/2006/relationships/oleObject" Target="../embeddings/oleObject124.bin"/><Relationship Id="rId11" Type="http://schemas.openxmlformats.org/officeDocument/2006/relationships/image" Target="../media/image139.png"/><Relationship Id="rId12" Type="http://schemas.openxmlformats.org/officeDocument/2006/relationships/oleObject" Target="../embeddings/oleObject125.bin"/><Relationship Id="rId13" Type="http://schemas.openxmlformats.org/officeDocument/2006/relationships/image" Target="../media/image131.png"/><Relationship Id="rId14" Type="http://schemas.openxmlformats.org/officeDocument/2006/relationships/oleObject" Target="../embeddings/oleObject126.bin"/><Relationship Id="rId15" Type="http://schemas.openxmlformats.org/officeDocument/2006/relationships/image" Target="../media/image140.png"/><Relationship Id="rId16" Type="http://schemas.openxmlformats.org/officeDocument/2006/relationships/oleObject" Target="../embeddings/oleObject127.bin"/><Relationship Id="rId17" Type="http://schemas.openxmlformats.org/officeDocument/2006/relationships/image" Target="../media/image141.png"/><Relationship Id="rId18" Type="http://schemas.openxmlformats.org/officeDocument/2006/relationships/oleObject" Target="../embeddings/oleObject128.bin"/><Relationship Id="rId19" Type="http://schemas.openxmlformats.org/officeDocument/2006/relationships/image" Target="../media/image142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21.bin"/><Relationship Id="rId5" Type="http://schemas.openxmlformats.org/officeDocument/2006/relationships/image" Target="../media/image138.png"/><Relationship Id="rId6" Type="http://schemas.openxmlformats.org/officeDocument/2006/relationships/oleObject" Target="../embeddings/oleObject122.bin"/><Relationship Id="rId7" Type="http://schemas.openxmlformats.org/officeDocument/2006/relationships/image" Target="../media/image129.png"/><Relationship Id="rId8" Type="http://schemas.openxmlformats.org/officeDocument/2006/relationships/oleObject" Target="../embeddings/oleObject123.bin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5.png"/><Relationship Id="rId12" Type="http://schemas.openxmlformats.org/officeDocument/2006/relationships/oleObject" Target="../embeddings/oleObject134.bin"/><Relationship Id="rId13" Type="http://schemas.openxmlformats.org/officeDocument/2006/relationships/image" Target="../media/image143.png"/><Relationship Id="rId14" Type="http://schemas.openxmlformats.org/officeDocument/2006/relationships/oleObject" Target="../embeddings/oleObject135.bin"/><Relationship Id="rId15" Type="http://schemas.openxmlformats.org/officeDocument/2006/relationships/image" Target="../media/image146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30.bin"/><Relationship Id="rId5" Type="http://schemas.openxmlformats.org/officeDocument/2006/relationships/image" Target="../media/image129.png"/><Relationship Id="rId6" Type="http://schemas.openxmlformats.org/officeDocument/2006/relationships/oleObject" Target="../embeddings/oleObject131.bin"/><Relationship Id="rId7" Type="http://schemas.openxmlformats.org/officeDocument/2006/relationships/image" Target="../media/image130.png"/><Relationship Id="rId8" Type="http://schemas.openxmlformats.org/officeDocument/2006/relationships/oleObject" Target="../embeddings/oleObject132.bin"/><Relationship Id="rId9" Type="http://schemas.openxmlformats.org/officeDocument/2006/relationships/image" Target="../media/image145.png"/><Relationship Id="rId10" Type="http://schemas.openxmlformats.org/officeDocument/2006/relationships/oleObject" Target="../embeddings/oleObject133.bin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0.bin"/><Relationship Id="rId12" Type="http://schemas.openxmlformats.org/officeDocument/2006/relationships/image" Target="../media/image149.png"/><Relationship Id="rId13" Type="http://schemas.openxmlformats.org/officeDocument/2006/relationships/oleObject" Target="../embeddings/oleObject141.bin"/><Relationship Id="rId14" Type="http://schemas.openxmlformats.org/officeDocument/2006/relationships/image" Target="../media/image150.pn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1.xml"/><Relationship Id="rId3" Type="http://schemas.openxmlformats.org/officeDocument/2006/relationships/oleObject" Target="../embeddings/oleObject136.bin"/><Relationship Id="rId4" Type="http://schemas.openxmlformats.org/officeDocument/2006/relationships/image" Target="../media/image129.png"/><Relationship Id="rId5" Type="http://schemas.openxmlformats.org/officeDocument/2006/relationships/oleObject" Target="../embeddings/oleObject137.bin"/><Relationship Id="rId6" Type="http://schemas.openxmlformats.org/officeDocument/2006/relationships/image" Target="../media/image130.png"/><Relationship Id="rId7" Type="http://schemas.openxmlformats.org/officeDocument/2006/relationships/oleObject" Target="../embeddings/oleObject138.bin"/><Relationship Id="rId8" Type="http://schemas.openxmlformats.org/officeDocument/2006/relationships/image" Target="../media/image147.png"/><Relationship Id="rId9" Type="http://schemas.openxmlformats.org/officeDocument/2006/relationships/oleObject" Target="../embeddings/oleObject139.bin"/><Relationship Id="rId10" Type="http://schemas.openxmlformats.org/officeDocument/2006/relationships/image" Target="../media/image148.png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7.png"/><Relationship Id="rId12" Type="http://schemas.openxmlformats.org/officeDocument/2006/relationships/oleObject" Target="../embeddings/oleObject146.bin"/><Relationship Id="rId13" Type="http://schemas.openxmlformats.org/officeDocument/2006/relationships/image" Target="../media/image152.png"/><Relationship Id="rId14" Type="http://schemas.openxmlformats.org/officeDocument/2006/relationships/oleObject" Target="../embeddings/oleObject147.bin"/><Relationship Id="rId15" Type="http://schemas.openxmlformats.org/officeDocument/2006/relationships/image" Target="../media/image153.png"/><Relationship Id="rId16" Type="http://schemas.openxmlformats.org/officeDocument/2006/relationships/image" Target="../media/image102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42.bin"/><Relationship Id="rId5" Type="http://schemas.openxmlformats.org/officeDocument/2006/relationships/image" Target="../media/image129.png"/><Relationship Id="rId6" Type="http://schemas.openxmlformats.org/officeDocument/2006/relationships/oleObject" Target="../embeddings/oleObject143.bin"/><Relationship Id="rId7" Type="http://schemas.openxmlformats.org/officeDocument/2006/relationships/image" Target="../media/image130.png"/><Relationship Id="rId8" Type="http://schemas.openxmlformats.org/officeDocument/2006/relationships/oleObject" Target="../embeddings/oleObject144.bin"/><Relationship Id="rId9" Type="http://schemas.openxmlformats.org/officeDocument/2006/relationships/image" Target="../media/image151.png"/><Relationship Id="rId10" Type="http://schemas.openxmlformats.org/officeDocument/2006/relationships/oleObject" Target="../embeddings/oleObject145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4" Type="http://schemas.openxmlformats.org/officeDocument/2006/relationships/image" Target="../media/image154.png"/><Relationship Id="rId5" Type="http://schemas.openxmlformats.org/officeDocument/2006/relationships/oleObject" Target="../embeddings/oleObject149.bin"/><Relationship Id="rId6" Type="http://schemas.openxmlformats.org/officeDocument/2006/relationships/image" Target="../media/image130.png"/><Relationship Id="rId7" Type="http://schemas.openxmlformats.org/officeDocument/2006/relationships/oleObject" Target="../embeddings/oleObject150.bin"/><Relationship Id="rId8" Type="http://schemas.openxmlformats.org/officeDocument/2006/relationships/image" Target="../media/image155.png"/><Relationship Id="rId9" Type="http://schemas.openxmlformats.org/officeDocument/2006/relationships/oleObject" Target="../embeddings/oleObject151.bin"/><Relationship Id="rId10" Type="http://schemas.openxmlformats.org/officeDocument/2006/relationships/image" Target="../media/image156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://www.ecse.rpi.edu/homepages/nagy/PDF_chrono/2011_Nagy_Pace_FR.pdf" TargetMode="External"/><Relationship Id="rId5" Type="http://schemas.openxmlformats.org/officeDocument/2006/relationships/hyperlink" Target="http://www.manhattanrarebooks-science.com/rosenblatt.htm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503488"/>
            <a:ext cx="7010400" cy="99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3000" b="1" dirty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Lecture</a:t>
            </a:r>
            <a:r>
              <a:rPr lang="en-US" sz="3000" b="1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 6</a:t>
            </a:r>
            <a:endParaRPr lang="en-US" sz="3000" dirty="0" smtClean="0">
              <a:solidFill>
                <a:schemeClr val="tx1"/>
              </a:solidFill>
              <a:ea typeface="ＭＳ Ｐゴシック" pitchFamily="-1" charset="-128"/>
              <a:cs typeface="ＭＳ Ｐゴシック" pitchFamily="-1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Learned feedforward visual processing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	Neural Networks, Deep learning, </a:t>
            </a:r>
            <a:r>
              <a:rPr lang="en-US" sz="2800" dirty="0" err="1" smtClean="0">
                <a:solidFill>
                  <a:schemeClr val="tx1"/>
                </a:solidFill>
              </a:rPr>
              <a:t>ConvNets</a:t>
            </a:r>
            <a:r>
              <a:rPr lang="en-US" sz="2800" dirty="0" smtClean="0">
                <a:solidFill>
                  <a:schemeClr val="tx1"/>
                </a:solidFill>
              </a:rPr>
              <a:t>  </a:t>
            </a:r>
            <a:endParaRPr lang="en-US" sz="3000" dirty="0">
              <a:solidFill>
                <a:schemeClr val="tx1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843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36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0478" y="1087975"/>
            <a:ext cx="3591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William T. Freeman, Antonio Torralba, 2017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48547" y="6396335"/>
            <a:ext cx="479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slides modified from R. Fergus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Perceptrons, 1958</a:t>
            </a:r>
          </a:p>
        </p:txBody>
      </p:sp>
      <p:sp>
        <p:nvSpPr>
          <p:cNvPr id="55298" name="Rectangle 2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B341285C-17A8-8249-9D93-5D5FF06E59D0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10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55299" name="Picture 3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1854200"/>
            <a:ext cx="6350000" cy="3378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272501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roppedImage.tiff"/>
          <p:cNvPicPr>
            <a:picLocks noChangeAspect="1"/>
          </p:cNvPicPr>
          <p:nvPr/>
        </p:nvPicPr>
        <p:blipFill rotWithShape="1">
          <a:blip r:embed="rId2"/>
          <a:srcRect r="95123"/>
          <a:stretch/>
        </p:blipFill>
        <p:spPr bwMode="auto">
          <a:xfrm>
            <a:off x="1695245" y="2045110"/>
            <a:ext cx="349866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1770780" y="1423629"/>
            <a:ext cx="16637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Perceptrons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1958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74838" y="4057869"/>
            <a:ext cx="6567947" cy="533436"/>
            <a:chOff x="-4450530" y="-103546"/>
            <a:chExt cx="6560922" cy="535097"/>
          </a:xfrm>
        </p:grpSpPr>
        <p:sp>
          <p:nvSpPr>
            <p:cNvPr id="5" name="Rectangle 10"/>
            <p:cNvSpPr>
              <a:spLocks/>
            </p:cNvSpPr>
            <p:nvPr/>
          </p:nvSpPr>
          <p:spPr bwMode="auto">
            <a:xfrm>
              <a:off x="1384866" y="-1"/>
              <a:ext cx="696675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time</a:t>
              </a: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 flipH="1">
              <a:off x="-4450530" y="-103546"/>
              <a:ext cx="656092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0" y="1905623"/>
            <a:ext cx="1668745" cy="2450068"/>
            <a:chOff x="-502231" y="-991470"/>
            <a:chExt cx="1671363" cy="2449577"/>
          </a:xfrm>
        </p:grpSpPr>
        <p:sp>
          <p:nvSpPr>
            <p:cNvPr id="8" name="Rectangle 13"/>
            <p:cNvSpPr>
              <a:spLocks/>
            </p:cNvSpPr>
            <p:nvPr/>
          </p:nvSpPr>
          <p:spPr bwMode="auto">
            <a:xfrm>
              <a:off x="-502231" y="-991470"/>
              <a:ext cx="1526392" cy="43155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enthusiasm</a:t>
              </a: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1169132" y="-989634"/>
              <a:ext cx="0" cy="244774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DF6A1CB7-F3B5-7C45-9124-8229923CC9CE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12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57346" name="Picture 2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639" y="575917"/>
            <a:ext cx="8356600" cy="544988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57353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530225"/>
            <a:ext cx="8229600" cy="1508125"/>
          </a:xfrm>
        </p:spPr>
        <p:txBody>
          <a:bodyPr/>
          <a:lstStyle/>
          <a:p>
            <a:r>
              <a:rPr lang="en-US"/>
              <a:t>Minsky and Papert, Perceptrons, 1972</a:t>
            </a:r>
          </a:p>
        </p:txBody>
      </p:sp>
    </p:spTree>
    <p:extLst>
      <p:ext uri="{BB962C8B-B14F-4D97-AF65-F5344CB8AC3E}">
        <p14:creationId xmlns:p14="http://schemas.microsoft.com/office/powerpoint/2010/main" val="1915024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roppedImage.tiff"/>
          <p:cNvPicPr>
            <a:picLocks noChangeAspect="1"/>
          </p:cNvPicPr>
          <p:nvPr/>
        </p:nvPicPr>
        <p:blipFill rotWithShape="1">
          <a:blip r:embed="rId2"/>
          <a:srcRect r="82239"/>
          <a:stretch/>
        </p:blipFill>
        <p:spPr bwMode="auto">
          <a:xfrm>
            <a:off x="1695245" y="2045110"/>
            <a:ext cx="1274098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1770780" y="1423629"/>
            <a:ext cx="16637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Perceptrons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1958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2119210" y="4049661"/>
            <a:ext cx="1995487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Minsky and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Papert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1972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74838" y="4057869"/>
            <a:ext cx="6567947" cy="533436"/>
            <a:chOff x="-4450530" y="-103546"/>
            <a:chExt cx="6560922" cy="535097"/>
          </a:xfrm>
        </p:grpSpPr>
        <p:sp>
          <p:nvSpPr>
            <p:cNvPr id="5" name="Rectangle 10"/>
            <p:cNvSpPr>
              <a:spLocks/>
            </p:cNvSpPr>
            <p:nvPr/>
          </p:nvSpPr>
          <p:spPr bwMode="auto">
            <a:xfrm>
              <a:off x="1384866" y="-1"/>
              <a:ext cx="696675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time</a:t>
              </a: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 flipH="1">
              <a:off x="-4450530" y="-103546"/>
              <a:ext cx="656092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0" y="1905623"/>
            <a:ext cx="1668745" cy="2450068"/>
            <a:chOff x="-502231" y="-991470"/>
            <a:chExt cx="1671363" cy="2449577"/>
          </a:xfrm>
        </p:grpSpPr>
        <p:sp>
          <p:nvSpPr>
            <p:cNvPr id="8" name="Rectangle 13"/>
            <p:cNvSpPr>
              <a:spLocks/>
            </p:cNvSpPr>
            <p:nvPr/>
          </p:nvSpPr>
          <p:spPr bwMode="auto">
            <a:xfrm>
              <a:off x="-502231" y="-991470"/>
              <a:ext cx="1526392" cy="43155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enthusiasm</a:t>
              </a: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1169132" y="-989634"/>
              <a:ext cx="0" cy="244774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4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492125"/>
            <a:ext cx="8229600" cy="1508125"/>
          </a:xfrm>
        </p:spPr>
        <p:txBody>
          <a:bodyPr/>
          <a:lstStyle/>
          <a:p>
            <a:r>
              <a:rPr lang="en-US" sz="2400"/>
              <a:t>Parallel Distributed Processing (PDP), 1986</a:t>
            </a:r>
          </a:p>
        </p:txBody>
      </p:sp>
      <p:sp>
        <p:nvSpPr>
          <p:cNvPr id="58370" name="Rectangle 2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2FA7C7C7-56CE-8043-BA67-321677BC307F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14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58375" name="Picture 7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9071" y="508000"/>
            <a:ext cx="4087813" cy="635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20971753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XOR problem</a:t>
            </a:r>
          </a:p>
        </p:txBody>
      </p:sp>
      <p:sp>
        <p:nvSpPr>
          <p:cNvPr id="59394" name="Rectangle 2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33608D29-9128-D246-ADD5-2EAADC172A38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15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sp>
        <p:nvSpPr>
          <p:cNvPr id="59395" name="Rectangle 3"/>
          <p:cNvSpPr>
            <a:spLocks/>
          </p:cNvSpPr>
          <p:nvPr/>
        </p:nvSpPr>
        <p:spPr bwMode="auto">
          <a:xfrm>
            <a:off x="1625600" y="2095500"/>
            <a:ext cx="9159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Inputs</a:t>
            </a:r>
          </a:p>
        </p:txBody>
      </p:sp>
      <p:sp>
        <p:nvSpPr>
          <p:cNvPr id="59396" name="Rectangle 4"/>
          <p:cNvSpPr>
            <a:spLocks/>
          </p:cNvSpPr>
          <p:nvPr/>
        </p:nvSpPr>
        <p:spPr bwMode="auto">
          <a:xfrm>
            <a:off x="4013200" y="2095500"/>
            <a:ext cx="1000125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Output</a:t>
            </a:r>
          </a:p>
        </p:txBody>
      </p:sp>
      <p:sp>
        <p:nvSpPr>
          <p:cNvPr id="59397" name="Rectangle 5"/>
          <p:cNvSpPr>
            <a:spLocks/>
          </p:cNvSpPr>
          <p:nvPr/>
        </p:nvSpPr>
        <p:spPr bwMode="auto">
          <a:xfrm>
            <a:off x="1625600" y="2768600"/>
            <a:ext cx="3201988" cy="1460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0       0                          0</a:t>
            </a:r>
          </a:p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1       0                          1</a:t>
            </a:r>
          </a:p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0       1                          1</a:t>
            </a:r>
          </a:p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1       1                          0</a:t>
            </a:r>
          </a:p>
        </p:txBody>
      </p:sp>
      <p:sp>
        <p:nvSpPr>
          <p:cNvPr id="59398" name="Rectangle 6"/>
          <p:cNvSpPr>
            <a:spLocks/>
          </p:cNvSpPr>
          <p:nvPr/>
        </p:nvSpPr>
        <p:spPr bwMode="auto">
          <a:xfrm>
            <a:off x="990600" y="4724400"/>
            <a:ext cx="8153400" cy="1460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PDP authors pointed to the backpropagation algorithm</a:t>
            </a:r>
          </a:p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as a breakthrough, allowing multi-layer neural networks to be</a:t>
            </a:r>
          </a:p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trained.  Among the functions that a multi-layer network can represent but a single-layer network cannot:  the XOR function.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5991225" y="2066925"/>
            <a:ext cx="0" cy="1920875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H="1">
            <a:off x="5994400" y="3989388"/>
            <a:ext cx="2065338" cy="0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59401" name="Rectangle 9"/>
          <p:cNvSpPr>
            <a:spLocks/>
          </p:cNvSpPr>
          <p:nvPr/>
        </p:nvSpPr>
        <p:spPr bwMode="auto">
          <a:xfrm>
            <a:off x="5905500" y="3962400"/>
            <a:ext cx="16779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0                1</a:t>
            </a:r>
          </a:p>
        </p:txBody>
      </p:sp>
      <p:sp>
        <p:nvSpPr>
          <p:cNvPr id="59402" name="Rectangle 10"/>
          <p:cNvSpPr>
            <a:spLocks/>
          </p:cNvSpPr>
          <p:nvPr/>
        </p:nvSpPr>
        <p:spPr bwMode="auto">
          <a:xfrm rot="16200000">
            <a:off x="4914106" y="2729707"/>
            <a:ext cx="1677987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0                1</a:t>
            </a:r>
          </a:p>
        </p:txBody>
      </p:sp>
      <p:sp>
        <p:nvSpPr>
          <p:cNvPr id="59403" name="Rectangle 11"/>
          <p:cNvSpPr>
            <a:spLocks/>
          </p:cNvSpPr>
          <p:nvPr/>
        </p:nvSpPr>
        <p:spPr bwMode="auto">
          <a:xfrm>
            <a:off x="5981700" y="3086100"/>
            <a:ext cx="901700" cy="901700"/>
          </a:xfrm>
          <a:prstGeom prst="rect">
            <a:avLst/>
          </a:prstGeom>
          <a:solidFill>
            <a:srgbClr val="60606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/>
            <a:endParaRPr lang="en-US">
              <a:latin typeface="Times New Roman"/>
              <a:ea typeface="Times New Roman"/>
              <a:cs typeface="Times New Roman"/>
              <a:sym typeface="Times New Roman" pitchFamily="-111" charset="0"/>
            </a:endParaRPr>
          </a:p>
        </p:txBody>
      </p:sp>
      <p:sp>
        <p:nvSpPr>
          <p:cNvPr id="59404" name="Rectangle 12"/>
          <p:cNvSpPr>
            <a:spLocks/>
          </p:cNvSpPr>
          <p:nvPr/>
        </p:nvSpPr>
        <p:spPr bwMode="auto">
          <a:xfrm>
            <a:off x="6883400" y="2171700"/>
            <a:ext cx="901700" cy="901700"/>
          </a:xfrm>
          <a:prstGeom prst="rect">
            <a:avLst/>
          </a:prstGeom>
          <a:solidFill>
            <a:srgbClr val="60606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/>
            <a:endParaRPr lang="en-US">
              <a:latin typeface="Times New Roman"/>
              <a:ea typeface="Times New Roman"/>
              <a:cs typeface="Times New Roman"/>
              <a:sym typeface="Times New Roman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11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roppedImage.tiff"/>
          <p:cNvPicPr>
            <a:picLocks noChangeAspect="1"/>
          </p:cNvPicPr>
          <p:nvPr/>
        </p:nvPicPr>
        <p:blipFill rotWithShape="1">
          <a:blip r:embed="rId2"/>
          <a:srcRect r="70040"/>
          <a:stretch/>
        </p:blipFill>
        <p:spPr bwMode="auto">
          <a:xfrm>
            <a:off x="1695244" y="2045110"/>
            <a:ext cx="2149169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1770780" y="1423629"/>
            <a:ext cx="16637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Perceptrons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1958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2119210" y="4049661"/>
            <a:ext cx="1995487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Minsky and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Papert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1972</a:t>
            </a:r>
          </a:p>
        </p:txBody>
      </p:sp>
      <p:sp>
        <p:nvSpPr>
          <p:cNvPr id="13" name="Rectangle 6"/>
          <p:cNvSpPr>
            <a:spLocks/>
          </p:cNvSpPr>
          <p:nvPr/>
        </p:nvSpPr>
        <p:spPr bwMode="auto">
          <a:xfrm>
            <a:off x="3343736" y="1403965"/>
            <a:ext cx="11938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PDP book,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1986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74838" y="4057869"/>
            <a:ext cx="6567947" cy="533436"/>
            <a:chOff x="-4450530" y="-103546"/>
            <a:chExt cx="6560922" cy="535097"/>
          </a:xfrm>
        </p:grpSpPr>
        <p:sp>
          <p:nvSpPr>
            <p:cNvPr id="5" name="Rectangle 10"/>
            <p:cNvSpPr>
              <a:spLocks/>
            </p:cNvSpPr>
            <p:nvPr/>
          </p:nvSpPr>
          <p:spPr bwMode="auto">
            <a:xfrm>
              <a:off x="1384866" y="-1"/>
              <a:ext cx="696675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time</a:t>
              </a: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 flipH="1">
              <a:off x="-4450530" y="-103546"/>
              <a:ext cx="656092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0" y="1905623"/>
            <a:ext cx="1668745" cy="2450068"/>
            <a:chOff x="-502231" y="-991470"/>
            <a:chExt cx="1671363" cy="2449577"/>
          </a:xfrm>
        </p:grpSpPr>
        <p:sp>
          <p:nvSpPr>
            <p:cNvPr id="8" name="Rectangle 13"/>
            <p:cNvSpPr>
              <a:spLocks/>
            </p:cNvSpPr>
            <p:nvPr/>
          </p:nvSpPr>
          <p:spPr bwMode="auto">
            <a:xfrm>
              <a:off x="-502231" y="-991470"/>
              <a:ext cx="1526392" cy="43155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enthusiasm</a:t>
              </a: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1169132" y="-989634"/>
              <a:ext cx="0" cy="244774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7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LeCun conv nets, 1998</a:t>
            </a:r>
          </a:p>
        </p:txBody>
      </p:sp>
      <p:sp>
        <p:nvSpPr>
          <p:cNvPr id="60418" name="Rectangle 2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6902E491-65E2-3246-AD2F-E66CD1C85113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17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sp>
        <p:nvSpPr>
          <p:cNvPr id="60419" name="Rectangle 3"/>
          <p:cNvSpPr>
            <a:spLocks/>
          </p:cNvSpPr>
          <p:nvPr/>
        </p:nvSpPr>
        <p:spPr bwMode="auto">
          <a:xfrm>
            <a:off x="1168400" y="5969000"/>
            <a:ext cx="556260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u="sng">
                <a:latin typeface="Times New Roman"/>
                <a:ea typeface="Times New Roman"/>
                <a:cs typeface="Times New Roman"/>
                <a:sym typeface="Times New Roman" pitchFamily="-111" charset="0"/>
                <a:hlinkClick r:id="rId2"/>
              </a:rPr>
              <a:t>http://yann.lecun.com/exdb/lenet/index.html</a:t>
            </a:r>
            <a:endParaRPr lang="en-US">
              <a:latin typeface="Times New Roman"/>
              <a:ea typeface="Times New Roman"/>
              <a:cs typeface="Times New Roman"/>
              <a:sym typeface="Times New Roman" pitchFamily="-111" charset="0"/>
            </a:endParaRPr>
          </a:p>
        </p:txBody>
      </p:sp>
      <p:pic>
        <p:nvPicPr>
          <p:cNvPr id="60420" name="Picture 4" descr="dropped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8096"/>
            <a:ext cx="9025194" cy="345752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60421" name="Rectangle 5"/>
          <p:cNvSpPr>
            <a:spLocks/>
          </p:cNvSpPr>
          <p:nvPr/>
        </p:nvSpPr>
        <p:spPr bwMode="auto">
          <a:xfrm>
            <a:off x="1143000" y="5588000"/>
            <a:ext cx="1101725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Demos:</a:t>
            </a:r>
          </a:p>
        </p:txBody>
      </p:sp>
    </p:spTree>
    <p:extLst>
      <p:ext uri="{BB962C8B-B14F-4D97-AF65-F5344CB8AC3E}">
        <p14:creationId xmlns:p14="http://schemas.microsoft.com/office/powerpoint/2010/main" val="1368220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42" name="Rectangle 2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F6B4F10E-98A7-264E-B65C-5684B932E468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18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61443" name="Picture 3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93700"/>
            <a:ext cx="9144000" cy="7137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429085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AFF7CBEF-CEDF-9846-B2BA-60F5F2358258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19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62466" name="Picture 2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867" y="213033"/>
            <a:ext cx="4991100" cy="5981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62467" name="Rectangle 3"/>
          <p:cNvSpPr>
            <a:spLocks/>
          </p:cNvSpPr>
          <p:nvPr/>
        </p:nvSpPr>
        <p:spPr bwMode="auto">
          <a:xfrm>
            <a:off x="540774" y="6325419"/>
            <a:ext cx="4015843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 u="sng" dirty="0">
                <a:latin typeface="Times New Roman"/>
                <a:ea typeface="Times New Roman"/>
                <a:cs typeface="Times New Roman"/>
                <a:sym typeface="Times New Roman" pitchFamily="-111" charset="0"/>
                <a:hlinkClick r:id="rId3"/>
              </a:rPr>
              <a:t>http://pub.clement.farabet.net/ecvw09.pdf</a:t>
            </a:r>
            <a:endParaRPr lang="en-US" sz="1800" dirty="0">
              <a:latin typeface="Times New Roman"/>
              <a:ea typeface="Times New Roman"/>
              <a:cs typeface="Times New Roman"/>
              <a:sym typeface="Times New Roman" pitchFamily="-111" charset="0"/>
            </a:endParaRPr>
          </a:p>
        </p:txBody>
      </p:sp>
      <p:sp>
        <p:nvSpPr>
          <p:cNvPr id="62470" name="Rectangle 6"/>
          <p:cNvSpPr>
            <a:spLocks/>
          </p:cNvSpPr>
          <p:nvPr/>
        </p:nvSpPr>
        <p:spPr bwMode="auto">
          <a:xfrm>
            <a:off x="6235700" y="876300"/>
            <a:ext cx="2908300" cy="24892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Neural networks to recognize handwritten digits?  yes</a:t>
            </a:r>
          </a:p>
          <a:p>
            <a:pPr marL="39688"/>
            <a:endParaRPr lang="en-US">
              <a:latin typeface="Times New Roman"/>
              <a:ea typeface="Times New Roman"/>
              <a:cs typeface="Times New Roman"/>
              <a:sym typeface="Times New Roman" pitchFamily="-111" charset="0"/>
            </a:endParaRPr>
          </a:p>
          <a:p>
            <a:pPr marL="39688"/>
            <a:r>
              <a:rPr lang="en-US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Neural networks for tougher problems?  not really</a:t>
            </a:r>
          </a:p>
        </p:txBody>
      </p:sp>
    </p:spTree>
    <p:extLst>
      <p:ext uri="{BB962C8B-B14F-4D97-AF65-F5344CB8AC3E}">
        <p14:creationId xmlns:p14="http://schemas.microsoft.com/office/powerpoint/2010/main" val="382701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9535" cy="6207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0200" y="6229299"/>
            <a:ext cx="405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 need translation </a:t>
            </a:r>
            <a:r>
              <a:rPr lang="en-US" dirty="0" smtClean="0"/>
              <a:t>invariance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2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276225"/>
            <a:ext cx="8229600" cy="1508125"/>
          </a:xfrm>
        </p:spPr>
        <p:txBody>
          <a:bodyPr/>
          <a:lstStyle/>
          <a:p>
            <a:r>
              <a:rPr lang="en-US"/>
              <a:t>NIPS 2000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79500"/>
            <a:ext cx="8229600" cy="5257800"/>
          </a:xfrm>
        </p:spPr>
        <p:txBody>
          <a:bodyPr/>
          <a:lstStyle/>
          <a:p>
            <a:pPr marL="823913" indent="-327025"/>
            <a:r>
              <a:rPr lang="en-US"/>
              <a:t>NIPS,  Neural Information Processing Systems, is the premier conference on machine learning.  Evolved from an interdisciplinary conference to a machine learning conference.</a:t>
            </a:r>
          </a:p>
          <a:p>
            <a:pPr marL="823913" indent="-327025"/>
            <a:r>
              <a:rPr lang="en-US"/>
              <a:t>For the NIPS 2000 conference: </a:t>
            </a:r>
          </a:p>
          <a:p>
            <a:pPr marL="1220788" lvl="1" indent="-266700">
              <a:spcBef>
                <a:spcPts val="600"/>
              </a:spcBef>
              <a:buFontTx/>
              <a:buChar char="–"/>
            </a:pPr>
            <a:r>
              <a:rPr lang="en-US" sz="2800" u="sng"/>
              <a:t>title words predictive of paper acceptance</a:t>
            </a:r>
            <a:r>
              <a:rPr lang="en-US" sz="2800"/>
              <a:t>:  “Belief Propagation” and “Gaussian”.</a:t>
            </a:r>
          </a:p>
          <a:p>
            <a:pPr marL="1220788" lvl="1" indent="-266700">
              <a:spcBef>
                <a:spcPts val="600"/>
              </a:spcBef>
              <a:buFontTx/>
              <a:buChar char="–"/>
            </a:pPr>
            <a:r>
              <a:rPr lang="en-US" sz="2800" u="sng"/>
              <a:t>title words predictive of paper rejection</a:t>
            </a:r>
            <a:r>
              <a:rPr lang="en-US" sz="2800"/>
              <a:t>:  “Neural” and “Network”.</a:t>
            </a:r>
          </a:p>
        </p:txBody>
      </p:sp>
      <p:sp>
        <p:nvSpPr>
          <p:cNvPr id="63491" name="Rectangle 3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BEFCCE31-3656-1E4B-81C8-CA8AF21A2A1A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20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1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bldLvl="5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roppedImage.tiff"/>
          <p:cNvPicPr>
            <a:picLocks noChangeAspect="1"/>
          </p:cNvPicPr>
          <p:nvPr/>
        </p:nvPicPr>
        <p:blipFill rotWithShape="1">
          <a:blip r:embed="rId2"/>
          <a:srcRect r="57567"/>
          <a:stretch/>
        </p:blipFill>
        <p:spPr bwMode="auto">
          <a:xfrm>
            <a:off x="1695245" y="2045110"/>
            <a:ext cx="3043904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1770780" y="1423629"/>
            <a:ext cx="16637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Perceptrons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1958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2119210" y="4049661"/>
            <a:ext cx="1995487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Minsky and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Papert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1972</a:t>
            </a:r>
          </a:p>
        </p:txBody>
      </p:sp>
      <p:sp>
        <p:nvSpPr>
          <p:cNvPr id="13" name="Rectangle 6"/>
          <p:cNvSpPr>
            <a:spLocks/>
          </p:cNvSpPr>
          <p:nvPr/>
        </p:nvSpPr>
        <p:spPr bwMode="auto">
          <a:xfrm>
            <a:off x="3343736" y="1403965"/>
            <a:ext cx="11938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PDP book,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1986</a:t>
            </a:r>
          </a:p>
        </p:txBody>
      </p:sp>
      <p:sp>
        <p:nvSpPr>
          <p:cNvPr id="14" name="Rectangle 7"/>
          <p:cNvSpPr>
            <a:spLocks/>
          </p:cNvSpPr>
          <p:nvPr/>
        </p:nvSpPr>
        <p:spPr bwMode="auto">
          <a:xfrm>
            <a:off x="4321892" y="4059493"/>
            <a:ext cx="11430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AI winter,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2000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74838" y="4057869"/>
            <a:ext cx="6567947" cy="533436"/>
            <a:chOff x="-4450530" y="-103546"/>
            <a:chExt cx="6560922" cy="535097"/>
          </a:xfrm>
        </p:grpSpPr>
        <p:sp>
          <p:nvSpPr>
            <p:cNvPr id="5" name="Rectangle 10"/>
            <p:cNvSpPr>
              <a:spLocks/>
            </p:cNvSpPr>
            <p:nvPr/>
          </p:nvSpPr>
          <p:spPr bwMode="auto">
            <a:xfrm>
              <a:off x="1384866" y="-1"/>
              <a:ext cx="696675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time</a:t>
              </a: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 flipH="1">
              <a:off x="-4450530" y="-103546"/>
              <a:ext cx="656092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0" y="1905623"/>
            <a:ext cx="1668745" cy="2450068"/>
            <a:chOff x="-502231" y="-991470"/>
            <a:chExt cx="1671363" cy="2449577"/>
          </a:xfrm>
        </p:grpSpPr>
        <p:sp>
          <p:nvSpPr>
            <p:cNvPr id="8" name="Rectangle 13"/>
            <p:cNvSpPr>
              <a:spLocks/>
            </p:cNvSpPr>
            <p:nvPr/>
          </p:nvSpPr>
          <p:spPr bwMode="auto">
            <a:xfrm>
              <a:off x="-502231" y="-991470"/>
              <a:ext cx="1526392" cy="43155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enthusiasm</a:t>
              </a: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1169132" y="-989634"/>
              <a:ext cx="0" cy="244774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5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D410BDCB-D40D-3D4E-8524-422B35C0427C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22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64518" name="Picture 6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1752600"/>
            <a:ext cx="8361363" cy="2743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64519" name="Rectangle 7"/>
          <p:cNvSpPr>
            <a:spLocks/>
          </p:cNvSpPr>
          <p:nvPr/>
        </p:nvSpPr>
        <p:spPr bwMode="auto">
          <a:xfrm>
            <a:off x="457200" y="-272128"/>
            <a:ext cx="8229600" cy="150812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/>
            <a:r>
              <a:rPr lang="en-US" dirty="0" err="1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Krizhevsky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Sutskever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 and Hinton, NIPS 2012</a:t>
            </a:r>
          </a:p>
        </p:txBody>
      </p:sp>
    </p:spTree>
    <p:extLst>
      <p:ext uri="{BB962C8B-B14F-4D97-AF65-F5344CB8AC3E}">
        <p14:creationId xmlns:p14="http://schemas.microsoft.com/office/powerpoint/2010/main" val="903086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5638"/>
            <a:ext cx="9144000" cy="6858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" y="44450"/>
            <a:ext cx="1930400" cy="260350"/>
            <a:chOff x="0" y="0"/>
            <a:chExt cx="1930400" cy="260350"/>
          </a:xfrm>
        </p:grpSpPr>
        <p:sp>
          <p:nvSpPr>
            <p:cNvPr id="65539" name="Rectangle 3"/>
            <p:cNvSpPr>
              <a:spLocks/>
            </p:cNvSpPr>
            <p:nvPr/>
          </p:nvSpPr>
          <p:spPr bwMode="auto">
            <a:xfrm>
              <a:off x="0" y="6350"/>
              <a:ext cx="1930400" cy="254000"/>
            </a:xfrm>
            <a:prstGeom prst="rect">
              <a:avLst/>
            </a:prstGeom>
            <a:solidFill>
              <a:srgbClr val="D9CAFE"/>
            </a:solidFill>
            <a:ln w="25400" cap="flat" cmpd="sng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endParaRPr>
            </a:p>
          </p:txBody>
        </p:sp>
        <p:sp>
          <p:nvSpPr>
            <p:cNvPr id="65540" name="Rectangle 4"/>
            <p:cNvSpPr>
              <a:spLocks/>
            </p:cNvSpPr>
            <p:nvPr/>
          </p:nvSpPr>
          <p:spPr bwMode="auto">
            <a:xfrm>
              <a:off x="49604" y="0"/>
              <a:ext cx="1828801" cy="2413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  <a:spAutoFit/>
            </a:bodyPr>
            <a:lstStyle/>
            <a:p>
              <a:r>
                <a:rPr lang="en-US" sz="900">
                  <a:solidFill>
                    <a:srgbClr val="E32400"/>
                  </a:solidFill>
                  <a:latin typeface="Helvetica" pitchFamily="-111" charset="0"/>
                  <a:ea typeface="Helvetica" pitchFamily="-111" charset="0"/>
                  <a:cs typeface="Helvetica" pitchFamily="-111" charset="0"/>
                  <a:sym typeface="Helvetica" pitchFamily="-111" charset="0"/>
                </a:rPr>
                <a:t>Slide from Rob Fergus, NYU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2438400" y="4955458"/>
            <a:ext cx="442452" cy="150433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57200" hangingPunct="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26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606425"/>
            <a:ext cx="8229600" cy="1508125"/>
          </a:xfrm>
        </p:spPr>
        <p:txBody>
          <a:bodyPr/>
          <a:lstStyle/>
          <a:p>
            <a:r>
              <a:rPr lang="en-US" sz="2400"/>
              <a:t>Krizhevsky, Sutskever, and Hinton, NIPS 2012</a:t>
            </a:r>
          </a:p>
        </p:txBody>
      </p:sp>
      <p:sp>
        <p:nvSpPr>
          <p:cNvPr id="66562" name="Rectangle 2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7417C877-A6A3-154D-93E3-93A0038FCD64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24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66563" name="Picture 3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4800" y="482600"/>
            <a:ext cx="6415088" cy="52578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0491757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8F414579-17B0-044B-8210-0B3FFEB0AEB9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25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67586" name="Picture 2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" y="796925"/>
            <a:ext cx="7213600" cy="525938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67587" name="Rectangle 3"/>
          <p:cNvSpPr>
            <a:spLocks/>
          </p:cNvSpPr>
          <p:nvPr/>
        </p:nvSpPr>
        <p:spPr bwMode="auto">
          <a:xfrm>
            <a:off x="965200" y="406400"/>
            <a:ext cx="657225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Test</a:t>
            </a:r>
          </a:p>
        </p:txBody>
      </p:sp>
      <p:sp>
        <p:nvSpPr>
          <p:cNvPr id="67588" name="Rectangle 4"/>
          <p:cNvSpPr>
            <a:spLocks/>
          </p:cNvSpPr>
          <p:nvPr/>
        </p:nvSpPr>
        <p:spPr bwMode="auto">
          <a:xfrm>
            <a:off x="2374900" y="406400"/>
            <a:ext cx="521493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Nearby images, according to NN features</a:t>
            </a: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756275"/>
            <a:ext cx="8229600" cy="1508125"/>
          </a:xfrm>
        </p:spPr>
        <p:txBody>
          <a:bodyPr/>
          <a:lstStyle/>
          <a:p>
            <a:r>
              <a:rPr lang="en-US" sz="2400"/>
              <a:t>Krizhevsky, Sutskever, and Hinton, NIPS 2012</a:t>
            </a:r>
          </a:p>
        </p:txBody>
      </p:sp>
    </p:spTree>
    <p:extLst>
      <p:ext uri="{BB962C8B-B14F-4D97-AF65-F5344CB8AC3E}">
        <p14:creationId xmlns:p14="http://schemas.microsoft.com/office/powerpoint/2010/main" val="5086047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roppedImage.tiff"/>
          <p:cNvPicPr>
            <a:picLocks noChangeAspect="1"/>
          </p:cNvPicPr>
          <p:nvPr/>
        </p:nvPicPr>
        <p:blipFill rotWithShape="1">
          <a:blip r:embed="rId2"/>
          <a:srcRect r="44957"/>
          <a:stretch/>
        </p:blipFill>
        <p:spPr bwMode="auto">
          <a:xfrm>
            <a:off x="1695245" y="2045110"/>
            <a:ext cx="3948472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1770780" y="1423629"/>
            <a:ext cx="16637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Perceptrons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1958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2119210" y="4049661"/>
            <a:ext cx="1995487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Minsky and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Papert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1972</a:t>
            </a:r>
          </a:p>
        </p:txBody>
      </p:sp>
      <p:sp>
        <p:nvSpPr>
          <p:cNvPr id="13" name="Rectangle 6"/>
          <p:cNvSpPr>
            <a:spLocks/>
          </p:cNvSpPr>
          <p:nvPr/>
        </p:nvSpPr>
        <p:spPr bwMode="auto">
          <a:xfrm>
            <a:off x="3343736" y="1403965"/>
            <a:ext cx="11938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PDP book,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1986</a:t>
            </a:r>
          </a:p>
        </p:txBody>
      </p:sp>
      <p:sp>
        <p:nvSpPr>
          <p:cNvPr id="14" name="Rectangle 7"/>
          <p:cNvSpPr>
            <a:spLocks/>
          </p:cNvSpPr>
          <p:nvPr/>
        </p:nvSpPr>
        <p:spPr bwMode="auto">
          <a:xfrm>
            <a:off x="4321892" y="4059493"/>
            <a:ext cx="11430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AI winter,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2000</a:t>
            </a:r>
          </a:p>
        </p:txBody>
      </p:sp>
      <p:sp>
        <p:nvSpPr>
          <p:cNvPr id="15" name="Rectangle 8"/>
          <p:cNvSpPr>
            <a:spLocks/>
          </p:cNvSpPr>
          <p:nvPr/>
        </p:nvSpPr>
        <p:spPr bwMode="auto">
          <a:xfrm>
            <a:off x="4967748" y="1109407"/>
            <a:ext cx="1828800" cy="8905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Krizhevsky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Sutskever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Hinton, 2012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74838" y="4057869"/>
            <a:ext cx="6567947" cy="533436"/>
            <a:chOff x="-4450530" y="-103546"/>
            <a:chExt cx="6560922" cy="535097"/>
          </a:xfrm>
        </p:grpSpPr>
        <p:sp>
          <p:nvSpPr>
            <p:cNvPr id="5" name="Rectangle 10"/>
            <p:cNvSpPr>
              <a:spLocks/>
            </p:cNvSpPr>
            <p:nvPr/>
          </p:nvSpPr>
          <p:spPr bwMode="auto">
            <a:xfrm>
              <a:off x="1384866" y="-1"/>
              <a:ext cx="696675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time</a:t>
              </a: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 flipH="1">
              <a:off x="-4450530" y="-103546"/>
              <a:ext cx="656092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0" y="1905623"/>
            <a:ext cx="1668745" cy="2450068"/>
            <a:chOff x="-502231" y="-991470"/>
            <a:chExt cx="1671363" cy="2449577"/>
          </a:xfrm>
        </p:grpSpPr>
        <p:sp>
          <p:nvSpPr>
            <p:cNvPr id="8" name="Rectangle 13"/>
            <p:cNvSpPr>
              <a:spLocks/>
            </p:cNvSpPr>
            <p:nvPr/>
          </p:nvSpPr>
          <p:spPr bwMode="auto">
            <a:xfrm>
              <a:off x="-502231" y="-991470"/>
              <a:ext cx="1526392" cy="43155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enthusiasm</a:t>
              </a: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1169132" y="-989634"/>
              <a:ext cx="0" cy="244774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8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roppedImage.tiff"/>
          <p:cNvPicPr>
            <a:picLocks noChangeAspect="1"/>
          </p:cNvPicPr>
          <p:nvPr/>
        </p:nvPicPr>
        <p:blipFill rotWithShape="1">
          <a:blip r:embed="rId2"/>
          <a:srcRect r="44957"/>
          <a:stretch/>
        </p:blipFill>
        <p:spPr bwMode="auto">
          <a:xfrm>
            <a:off x="1695245" y="2045110"/>
            <a:ext cx="3948472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1" name="Rectangle 4"/>
          <p:cNvSpPr>
            <a:spLocks/>
          </p:cNvSpPr>
          <p:nvPr/>
        </p:nvSpPr>
        <p:spPr bwMode="auto">
          <a:xfrm>
            <a:off x="1770780" y="1423629"/>
            <a:ext cx="16637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Perceptrons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1958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2119210" y="4049661"/>
            <a:ext cx="1995487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Minsky and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Papert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1972</a:t>
            </a:r>
          </a:p>
        </p:txBody>
      </p:sp>
      <p:sp>
        <p:nvSpPr>
          <p:cNvPr id="13" name="Rectangle 6"/>
          <p:cNvSpPr>
            <a:spLocks/>
          </p:cNvSpPr>
          <p:nvPr/>
        </p:nvSpPr>
        <p:spPr bwMode="auto">
          <a:xfrm>
            <a:off x="3343736" y="1403965"/>
            <a:ext cx="11938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PDP book,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1986</a:t>
            </a:r>
          </a:p>
        </p:txBody>
      </p:sp>
      <p:sp>
        <p:nvSpPr>
          <p:cNvPr id="14" name="Rectangle 7"/>
          <p:cNvSpPr>
            <a:spLocks/>
          </p:cNvSpPr>
          <p:nvPr/>
        </p:nvSpPr>
        <p:spPr bwMode="auto">
          <a:xfrm>
            <a:off x="4321892" y="4059493"/>
            <a:ext cx="11430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AI winter,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2000</a:t>
            </a:r>
          </a:p>
        </p:txBody>
      </p:sp>
      <p:sp>
        <p:nvSpPr>
          <p:cNvPr id="15" name="Rectangle 8"/>
          <p:cNvSpPr>
            <a:spLocks/>
          </p:cNvSpPr>
          <p:nvPr/>
        </p:nvSpPr>
        <p:spPr bwMode="auto">
          <a:xfrm>
            <a:off x="4967748" y="1109407"/>
            <a:ext cx="1828800" cy="8905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Krizhevsky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Sutskever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Hinton, 2012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74838" y="4057869"/>
            <a:ext cx="6567947" cy="533436"/>
            <a:chOff x="-4450530" y="-103546"/>
            <a:chExt cx="6560922" cy="535097"/>
          </a:xfrm>
        </p:grpSpPr>
        <p:sp>
          <p:nvSpPr>
            <p:cNvPr id="5" name="Rectangle 10"/>
            <p:cNvSpPr>
              <a:spLocks/>
            </p:cNvSpPr>
            <p:nvPr/>
          </p:nvSpPr>
          <p:spPr bwMode="auto">
            <a:xfrm>
              <a:off x="1384866" y="-1"/>
              <a:ext cx="696675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time</a:t>
              </a:r>
            </a:p>
          </p:txBody>
        </p:sp>
        <p:sp>
          <p:nvSpPr>
            <p:cNvPr id="6" name="Line 11"/>
            <p:cNvSpPr>
              <a:spLocks noChangeShapeType="1"/>
            </p:cNvSpPr>
            <p:nvPr/>
          </p:nvSpPr>
          <p:spPr bwMode="auto">
            <a:xfrm flipH="1">
              <a:off x="-4450530" y="-103546"/>
              <a:ext cx="656092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0" y="1905623"/>
            <a:ext cx="1668745" cy="2450068"/>
            <a:chOff x="-502231" y="-991470"/>
            <a:chExt cx="1671363" cy="2449577"/>
          </a:xfrm>
        </p:grpSpPr>
        <p:sp>
          <p:nvSpPr>
            <p:cNvPr id="8" name="Rectangle 13"/>
            <p:cNvSpPr>
              <a:spLocks/>
            </p:cNvSpPr>
            <p:nvPr/>
          </p:nvSpPr>
          <p:spPr bwMode="auto">
            <a:xfrm>
              <a:off x="-502231" y="-991470"/>
              <a:ext cx="1526392" cy="43155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enthusiasm</a:t>
              </a: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1169132" y="-989634"/>
              <a:ext cx="0" cy="244774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4315134" y="4542502"/>
            <a:ext cx="4590927" cy="2315497"/>
            <a:chOff x="-2043881" y="884901"/>
            <a:chExt cx="4590929" cy="2315498"/>
          </a:xfrm>
        </p:grpSpPr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-2043881" y="884901"/>
              <a:ext cx="4590929" cy="2315498"/>
              <a:chOff x="-2043881" y="884901"/>
              <a:chExt cx="4590929" cy="2315498"/>
            </a:xfrm>
          </p:grpSpPr>
          <p:pic>
            <p:nvPicPr>
              <p:cNvPr id="19" name="Picture 20" descr="droppedImage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884901"/>
                <a:ext cx="2547048" cy="2315498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20" name="Rectangle 21"/>
              <p:cNvSpPr>
                <a:spLocks/>
              </p:cNvSpPr>
              <p:nvPr/>
            </p:nvSpPr>
            <p:spPr bwMode="auto">
              <a:xfrm>
                <a:off x="-2043881" y="1504336"/>
                <a:ext cx="2095500" cy="774452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lIns="50800" tIns="50800" rIns="50800" bIns="50800">
                <a:prstTxWarp prst="textNoShape">
                  <a:avLst/>
                </a:prstTxWarp>
                <a:spAutoFit/>
              </a:bodyPr>
              <a:lstStyle/>
              <a:p>
                <a:pPr marL="39688"/>
                <a:r>
                  <a:rPr lang="en-US" dirty="0">
                    <a:latin typeface="Times New Roman"/>
                    <a:ea typeface="Times New Roman"/>
                    <a:cs typeface="Times New Roman"/>
                    <a:sym typeface="Times New Roman" pitchFamily="-111" charset="0"/>
                  </a:rPr>
                  <a:t>Geoff Hinton’s citations</a:t>
                </a:r>
              </a:p>
            </p:txBody>
          </p:sp>
        </p:grpSp>
        <p:sp>
          <p:nvSpPr>
            <p:cNvPr id="18" name="Rectangle 22"/>
            <p:cNvSpPr>
              <a:spLocks/>
            </p:cNvSpPr>
            <p:nvPr/>
          </p:nvSpPr>
          <p:spPr bwMode="auto">
            <a:xfrm>
              <a:off x="2270840" y="2369164"/>
              <a:ext cx="114300" cy="292100"/>
            </a:xfrm>
            <a:prstGeom prst="rect">
              <a:avLst/>
            </a:prstGeom>
            <a:solidFill>
              <a:srgbClr val="C6E6E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/>
              <a:endParaRPr lang="en-US">
                <a:latin typeface="Times New Roman"/>
                <a:ea typeface="Times New Roman"/>
                <a:cs typeface="Times New Roman"/>
                <a:sym typeface="Times New Roman" pitchFamily="-111" charset="0"/>
              </a:endParaRPr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031048" y="1000760"/>
            <a:ext cx="1651000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22" name="Rectangle 17"/>
          <p:cNvSpPr>
            <a:spLocks/>
          </p:cNvSpPr>
          <p:nvPr/>
        </p:nvSpPr>
        <p:spPr bwMode="auto">
          <a:xfrm>
            <a:off x="2308860" y="473710"/>
            <a:ext cx="1177925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28 years</a:t>
            </a: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3897948" y="935990"/>
            <a:ext cx="1651000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24" name="Rectangle 17"/>
          <p:cNvSpPr>
            <a:spLocks/>
          </p:cNvSpPr>
          <p:nvPr/>
        </p:nvSpPr>
        <p:spPr bwMode="auto">
          <a:xfrm>
            <a:off x="4175760" y="408940"/>
            <a:ext cx="1177925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28 years</a:t>
            </a:r>
          </a:p>
        </p:txBody>
      </p:sp>
    </p:spTree>
    <p:extLst>
      <p:ext uri="{BB962C8B-B14F-4D97-AF65-F5344CB8AC3E}">
        <p14:creationId xmlns:p14="http://schemas.microsoft.com/office/powerpoint/2010/main" val="13270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>
          <a:xfrm>
            <a:off x="-165100" y="-11113"/>
            <a:ext cx="6863080" cy="1509713"/>
          </a:xfrm>
        </p:spPr>
        <p:txBody>
          <a:bodyPr/>
          <a:lstStyle/>
          <a:p>
            <a:r>
              <a:rPr lang="en-US" dirty="0" smtClean="0"/>
              <a:t>What comes next?</a:t>
            </a:r>
            <a:endParaRPr lang="en-US" dirty="0"/>
          </a:p>
        </p:txBody>
      </p:sp>
      <p:pic>
        <p:nvPicPr>
          <p:cNvPr id="24" name="Picture 3" descr="droppedImage.tiff"/>
          <p:cNvPicPr>
            <a:picLocks noChangeAspect="1"/>
          </p:cNvPicPr>
          <p:nvPr/>
        </p:nvPicPr>
        <p:blipFill rotWithShape="1">
          <a:blip r:embed="rId2"/>
          <a:srcRect r="44957"/>
          <a:stretch/>
        </p:blipFill>
        <p:spPr bwMode="auto">
          <a:xfrm>
            <a:off x="1695245" y="2045110"/>
            <a:ext cx="3948472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5" name="Rectangle 4"/>
          <p:cNvSpPr>
            <a:spLocks/>
          </p:cNvSpPr>
          <p:nvPr/>
        </p:nvSpPr>
        <p:spPr bwMode="auto">
          <a:xfrm>
            <a:off x="1770780" y="1423629"/>
            <a:ext cx="16637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Perceptrons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1958</a:t>
            </a:r>
          </a:p>
        </p:txBody>
      </p:sp>
      <p:sp>
        <p:nvSpPr>
          <p:cNvPr id="26" name="Rectangle 5"/>
          <p:cNvSpPr>
            <a:spLocks/>
          </p:cNvSpPr>
          <p:nvPr/>
        </p:nvSpPr>
        <p:spPr bwMode="auto">
          <a:xfrm>
            <a:off x="2119210" y="4049661"/>
            <a:ext cx="1995487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Minsky and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Papert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1972</a:t>
            </a:r>
          </a:p>
        </p:txBody>
      </p:sp>
      <p:sp>
        <p:nvSpPr>
          <p:cNvPr id="27" name="Rectangle 6"/>
          <p:cNvSpPr>
            <a:spLocks/>
          </p:cNvSpPr>
          <p:nvPr/>
        </p:nvSpPr>
        <p:spPr bwMode="auto">
          <a:xfrm>
            <a:off x="3343736" y="1403965"/>
            <a:ext cx="11938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PDP book,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1986</a:t>
            </a:r>
          </a:p>
        </p:txBody>
      </p:sp>
      <p:sp>
        <p:nvSpPr>
          <p:cNvPr id="28" name="Rectangle 7"/>
          <p:cNvSpPr>
            <a:spLocks/>
          </p:cNvSpPr>
          <p:nvPr/>
        </p:nvSpPr>
        <p:spPr bwMode="auto">
          <a:xfrm>
            <a:off x="4321892" y="4059493"/>
            <a:ext cx="11430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AI winter,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2000</a:t>
            </a:r>
          </a:p>
        </p:txBody>
      </p:sp>
      <p:grpSp>
        <p:nvGrpSpPr>
          <p:cNvPr id="30" name="Group 9"/>
          <p:cNvGrpSpPr>
            <a:grpSpLocks/>
          </p:cNvGrpSpPr>
          <p:nvPr/>
        </p:nvGrpSpPr>
        <p:grpSpPr bwMode="auto">
          <a:xfrm>
            <a:off x="1474838" y="4057869"/>
            <a:ext cx="6567947" cy="533436"/>
            <a:chOff x="-4450530" y="-103546"/>
            <a:chExt cx="6560922" cy="535097"/>
          </a:xfrm>
        </p:grpSpPr>
        <p:sp>
          <p:nvSpPr>
            <p:cNvPr id="31" name="Rectangle 10"/>
            <p:cNvSpPr>
              <a:spLocks/>
            </p:cNvSpPr>
            <p:nvPr/>
          </p:nvSpPr>
          <p:spPr bwMode="auto">
            <a:xfrm>
              <a:off x="1384866" y="-1"/>
              <a:ext cx="696675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time</a:t>
              </a:r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 flipH="1">
              <a:off x="-4450530" y="-103546"/>
              <a:ext cx="656092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33" name="Group 12"/>
          <p:cNvGrpSpPr>
            <a:grpSpLocks/>
          </p:cNvGrpSpPr>
          <p:nvPr/>
        </p:nvGrpSpPr>
        <p:grpSpPr bwMode="auto">
          <a:xfrm>
            <a:off x="0" y="1905623"/>
            <a:ext cx="1668745" cy="2450068"/>
            <a:chOff x="-502231" y="-991470"/>
            <a:chExt cx="1671363" cy="2449577"/>
          </a:xfrm>
        </p:grpSpPr>
        <p:sp>
          <p:nvSpPr>
            <p:cNvPr id="34" name="Rectangle 13"/>
            <p:cNvSpPr>
              <a:spLocks/>
            </p:cNvSpPr>
            <p:nvPr/>
          </p:nvSpPr>
          <p:spPr bwMode="auto">
            <a:xfrm>
              <a:off x="-502231" y="-991470"/>
              <a:ext cx="1526392" cy="43155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enthusiasm</a:t>
              </a: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1169132" y="-989634"/>
              <a:ext cx="0" cy="244774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31570" y="4748530"/>
            <a:ext cx="1853248" cy="486410"/>
            <a:chOff x="1131570" y="4748530"/>
            <a:chExt cx="1853248" cy="486410"/>
          </a:xfrm>
        </p:grpSpPr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1131570" y="5229860"/>
              <a:ext cx="1853248" cy="508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  <p:sp>
          <p:nvSpPr>
            <p:cNvPr id="37" name="Rectangle 17"/>
            <p:cNvSpPr>
              <a:spLocks/>
            </p:cNvSpPr>
            <p:nvPr/>
          </p:nvSpPr>
          <p:spPr bwMode="auto">
            <a:xfrm>
              <a:off x="1440180" y="4748530"/>
              <a:ext cx="1177925" cy="431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28 years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86100" y="4752340"/>
            <a:ext cx="1777048" cy="482600"/>
            <a:chOff x="3086100" y="4752340"/>
            <a:chExt cx="1777048" cy="482600"/>
          </a:xfrm>
        </p:grpSpPr>
        <p:sp>
          <p:nvSpPr>
            <p:cNvPr id="38" name="Line 16"/>
            <p:cNvSpPr>
              <a:spLocks noChangeShapeType="1"/>
            </p:cNvSpPr>
            <p:nvPr/>
          </p:nvSpPr>
          <p:spPr bwMode="auto">
            <a:xfrm flipV="1">
              <a:off x="3086100" y="5233670"/>
              <a:ext cx="1777048" cy="127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  <p:sp>
          <p:nvSpPr>
            <p:cNvPr id="39" name="Rectangle 17"/>
            <p:cNvSpPr>
              <a:spLocks/>
            </p:cNvSpPr>
            <p:nvPr/>
          </p:nvSpPr>
          <p:spPr bwMode="auto">
            <a:xfrm>
              <a:off x="3364230" y="4752340"/>
              <a:ext cx="1177925" cy="431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28 years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6409" y="-863764"/>
            <a:ext cx="1135381" cy="3062872"/>
            <a:chOff x="5566409" y="-863764"/>
            <a:chExt cx="1135381" cy="3062872"/>
          </a:xfrm>
        </p:grpSpPr>
        <p:pic>
          <p:nvPicPr>
            <p:cNvPr id="44" name="Picture 3" descr="droppedImage.tiff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18858" r="71422"/>
            <a:stretch/>
          </p:blipFill>
          <p:spPr bwMode="auto">
            <a:xfrm>
              <a:off x="5566409" y="380140"/>
              <a:ext cx="697231" cy="1818968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46" name="Picture 3" descr="droppedImage.tiff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0239" r="71422"/>
            <a:stretch/>
          </p:blipFill>
          <p:spPr bwMode="auto">
            <a:xfrm>
              <a:off x="6103620" y="-863764"/>
              <a:ext cx="598170" cy="1818968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pic>
        <p:nvPicPr>
          <p:cNvPr id="45" name="Picture 3" descr="droppedImage.tiff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262" r="69562"/>
          <a:stretch/>
        </p:blipFill>
        <p:spPr bwMode="auto">
          <a:xfrm>
            <a:off x="5612130" y="2064160"/>
            <a:ext cx="1805939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9" name="Rectangle 8"/>
          <p:cNvSpPr>
            <a:spLocks/>
          </p:cNvSpPr>
          <p:nvPr/>
        </p:nvSpPr>
        <p:spPr bwMode="auto">
          <a:xfrm>
            <a:off x="4967748" y="1109407"/>
            <a:ext cx="1828800" cy="8905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Krizhevsky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Sutskever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Hinton, 2012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63334" y="4090154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90" fontAlgn="auto">
              <a:spcBef>
                <a:spcPts val="0"/>
              </a:spcBef>
              <a:spcAft>
                <a:spcPts val="0"/>
              </a:spcAft>
            </a:pPr>
            <a:r>
              <a:rPr lang="en-US" sz="28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2028 ?</a:t>
            </a:r>
            <a:endParaRPr lang="en-US" sz="280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651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>
          <a:xfrm>
            <a:off x="-165100" y="-11113"/>
            <a:ext cx="6863080" cy="1509713"/>
          </a:xfrm>
        </p:spPr>
        <p:txBody>
          <a:bodyPr/>
          <a:lstStyle/>
          <a:p>
            <a:r>
              <a:rPr lang="en-US" dirty="0" smtClean="0"/>
              <a:t>What comes next?</a:t>
            </a:r>
            <a:endParaRPr lang="en-US" dirty="0"/>
          </a:p>
        </p:txBody>
      </p:sp>
      <p:pic>
        <p:nvPicPr>
          <p:cNvPr id="24" name="Picture 3" descr="droppedImage.tiff"/>
          <p:cNvPicPr>
            <a:picLocks noChangeAspect="1"/>
          </p:cNvPicPr>
          <p:nvPr/>
        </p:nvPicPr>
        <p:blipFill rotWithShape="1">
          <a:blip r:embed="rId2"/>
          <a:srcRect r="44957"/>
          <a:stretch/>
        </p:blipFill>
        <p:spPr bwMode="auto">
          <a:xfrm>
            <a:off x="1695245" y="2045110"/>
            <a:ext cx="3948472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5" name="Rectangle 4"/>
          <p:cNvSpPr>
            <a:spLocks/>
          </p:cNvSpPr>
          <p:nvPr/>
        </p:nvSpPr>
        <p:spPr bwMode="auto">
          <a:xfrm>
            <a:off x="1770780" y="1423629"/>
            <a:ext cx="16637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Perceptrons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1958</a:t>
            </a:r>
          </a:p>
        </p:txBody>
      </p:sp>
      <p:sp>
        <p:nvSpPr>
          <p:cNvPr id="26" name="Rectangle 5"/>
          <p:cNvSpPr>
            <a:spLocks/>
          </p:cNvSpPr>
          <p:nvPr/>
        </p:nvSpPr>
        <p:spPr bwMode="auto">
          <a:xfrm>
            <a:off x="2119210" y="4049661"/>
            <a:ext cx="1995487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Minsky and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Papert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1972</a:t>
            </a:r>
          </a:p>
        </p:txBody>
      </p:sp>
      <p:sp>
        <p:nvSpPr>
          <p:cNvPr id="27" name="Rectangle 6"/>
          <p:cNvSpPr>
            <a:spLocks/>
          </p:cNvSpPr>
          <p:nvPr/>
        </p:nvSpPr>
        <p:spPr bwMode="auto">
          <a:xfrm>
            <a:off x="3343736" y="1403965"/>
            <a:ext cx="11938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PDP book,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1986</a:t>
            </a:r>
          </a:p>
        </p:txBody>
      </p:sp>
      <p:sp>
        <p:nvSpPr>
          <p:cNvPr id="28" name="Rectangle 7"/>
          <p:cNvSpPr>
            <a:spLocks/>
          </p:cNvSpPr>
          <p:nvPr/>
        </p:nvSpPr>
        <p:spPr bwMode="auto">
          <a:xfrm>
            <a:off x="4321892" y="4059493"/>
            <a:ext cx="1143000" cy="6238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AI winter,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2000</a:t>
            </a:r>
          </a:p>
        </p:txBody>
      </p:sp>
      <p:grpSp>
        <p:nvGrpSpPr>
          <p:cNvPr id="30" name="Group 9"/>
          <p:cNvGrpSpPr>
            <a:grpSpLocks/>
          </p:cNvGrpSpPr>
          <p:nvPr/>
        </p:nvGrpSpPr>
        <p:grpSpPr bwMode="auto">
          <a:xfrm>
            <a:off x="1474838" y="4057869"/>
            <a:ext cx="6567947" cy="533436"/>
            <a:chOff x="-4450530" y="-103546"/>
            <a:chExt cx="6560922" cy="535097"/>
          </a:xfrm>
        </p:grpSpPr>
        <p:sp>
          <p:nvSpPr>
            <p:cNvPr id="31" name="Rectangle 10"/>
            <p:cNvSpPr>
              <a:spLocks/>
            </p:cNvSpPr>
            <p:nvPr/>
          </p:nvSpPr>
          <p:spPr bwMode="auto">
            <a:xfrm>
              <a:off x="1384866" y="-1"/>
              <a:ext cx="696675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time</a:t>
              </a:r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 flipH="1">
              <a:off x="-4450530" y="-103546"/>
              <a:ext cx="656092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33" name="Group 12"/>
          <p:cNvGrpSpPr>
            <a:grpSpLocks/>
          </p:cNvGrpSpPr>
          <p:nvPr/>
        </p:nvGrpSpPr>
        <p:grpSpPr bwMode="auto">
          <a:xfrm>
            <a:off x="0" y="1905623"/>
            <a:ext cx="1668745" cy="2450068"/>
            <a:chOff x="-502231" y="-991470"/>
            <a:chExt cx="1671363" cy="2449577"/>
          </a:xfrm>
        </p:grpSpPr>
        <p:sp>
          <p:nvSpPr>
            <p:cNvPr id="34" name="Rectangle 13"/>
            <p:cNvSpPr>
              <a:spLocks/>
            </p:cNvSpPr>
            <p:nvPr/>
          </p:nvSpPr>
          <p:spPr bwMode="auto">
            <a:xfrm>
              <a:off x="-502231" y="-991470"/>
              <a:ext cx="1526392" cy="43155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enthusiasm</a:t>
              </a: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1169132" y="-989634"/>
              <a:ext cx="0" cy="244774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31570" y="4748530"/>
            <a:ext cx="1853248" cy="486410"/>
            <a:chOff x="1131570" y="4748530"/>
            <a:chExt cx="1853248" cy="486410"/>
          </a:xfrm>
        </p:grpSpPr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1131570" y="5229860"/>
              <a:ext cx="1853248" cy="508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  <p:sp>
          <p:nvSpPr>
            <p:cNvPr id="37" name="Rectangle 17"/>
            <p:cNvSpPr>
              <a:spLocks/>
            </p:cNvSpPr>
            <p:nvPr/>
          </p:nvSpPr>
          <p:spPr bwMode="auto">
            <a:xfrm>
              <a:off x="1440180" y="4748530"/>
              <a:ext cx="1177925" cy="431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28 years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86100" y="4752340"/>
            <a:ext cx="1777048" cy="482600"/>
            <a:chOff x="3086100" y="4752340"/>
            <a:chExt cx="1777048" cy="482600"/>
          </a:xfrm>
        </p:grpSpPr>
        <p:sp>
          <p:nvSpPr>
            <p:cNvPr id="38" name="Line 16"/>
            <p:cNvSpPr>
              <a:spLocks noChangeShapeType="1"/>
            </p:cNvSpPr>
            <p:nvPr/>
          </p:nvSpPr>
          <p:spPr bwMode="auto">
            <a:xfrm flipV="1">
              <a:off x="3086100" y="5233670"/>
              <a:ext cx="1777048" cy="127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  <p:sp>
          <p:nvSpPr>
            <p:cNvPr id="39" name="Rectangle 17"/>
            <p:cNvSpPr>
              <a:spLocks/>
            </p:cNvSpPr>
            <p:nvPr/>
          </p:nvSpPr>
          <p:spPr bwMode="auto">
            <a:xfrm>
              <a:off x="3364230" y="4752340"/>
              <a:ext cx="1177925" cy="4318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28 years</a:t>
              </a:r>
            </a:p>
          </p:txBody>
        </p:sp>
      </p:grpSp>
      <p:pic>
        <p:nvPicPr>
          <p:cNvPr id="45" name="Picture 3" descr="droppedImage.tiff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45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674" r="28452"/>
          <a:stretch/>
        </p:blipFill>
        <p:spPr bwMode="auto">
          <a:xfrm>
            <a:off x="5566410" y="658270"/>
            <a:ext cx="3577590" cy="181896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9" name="Rectangle 8"/>
          <p:cNvSpPr>
            <a:spLocks/>
          </p:cNvSpPr>
          <p:nvPr/>
        </p:nvSpPr>
        <p:spPr bwMode="auto">
          <a:xfrm>
            <a:off x="4967748" y="1109407"/>
            <a:ext cx="1828800" cy="89058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Krizhevsky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 </a:t>
            </a:r>
            <a:r>
              <a:rPr lang="en-US" sz="1800" dirty="0" err="1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Sutskever</a:t>
            </a:r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,</a:t>
            </a:r>
          </a:p>
          <a:p>
            <a:pPr marL="39688"/>
            <a:r>
              <a:rPr lang="en-US" sz="1800" dirty="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Hinton, 2012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63334" y="4090154"/>
            <a:ext cx="115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90" fontAlgn="auto">
              <a:spcBef>
                <a:spcPts val="0"/>
              </a:spcBef>
              <a:spcAft>
                <a:spcPts val="0"/>
              </a:spcAft>
            </a:pPr>
            <a:r>
              <a:rPr lang="en-US" sz="28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 pitchFamily="-111" charset="0"/>
              </a:rPr>
              <a:t>2028 ?</a:t>
            </a:r>
            <a:endParaRPr lang="en-US" sz="280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55496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6" y="834557"/>
            <a:ext cx="7273820" cy="2253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59" y="3730373"/>
            <a:ext cx="3689246" cy="2551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6656" b="11383"/>
          <a:stretch/>
        </p:blipFill>
        <p:spPr>
          <a:xfrm>
            <a:off x="6032938" y="3336576"/>
            <a:ext cx="2939092" cy="19501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248" y="252249"/>
            <a:ext cx="3770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useful linear filters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48552" y="5969875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many more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7462" y="2774731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Gaussian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68869" y="2380592"/>
            <a:ext cx="261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Gaussian derivative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2745" y="1881352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Laplacian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52593" y="5165834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Gabor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5311" y="6211614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order </a:t>
            </a:r>
            <a:r>
              <a:rPr lang="en-US" dirty="0"/>
              <a:t>G</a:t>
            </a:r>
            <a:r>
              <a:rPr lang="en-US" dirty="0" smtClean="0"/>
              <a:t>aussian derivatives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0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7071" y="623410"/>
            <a:ext cx="4412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www.deeplearningbook.org</a:t>
            </a:r>
            <a:r>
              <a:rPr lang="en-US" dirty="0"/>
              <a:t>/</a:t>
            </a:r>
          </a:p>
        </p:txBody>
      </p:sp>
      <p:pic>
        <p:nvPicPr>
          <p:cNvPr id="1031170" name="Picture 2" descr="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5" y="697831"/>
            <a:ext cx="4153903" cy="553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03558" y="116063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By Ian </a:t>
            </a:r>
            <a:r>
              <a:rPr lang="en-US" dirty="0" err="1"/>
              <a:t>Goodfellow</a:t>
            </a:r>
            <a:r>
              <a:rPr lang="en-US" dirty="0"/>
              <a:t>,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 and Aaron </a:t>
            </a:r>
            <a:r>
              <a:rPr lang="en-US" dirty="0" err="1"/>
              <a:t>Courville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37192" y="6190021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November 2016</a:t>
            </a:r>
          </a:p>
        </p:txBody>
      </p:sp>
    </p:spTree>
    <p:extLst>
      <p:ext uri="{BB962C8B-B14F-4D97-AF65-F5344CB8AC3E}">
        <p14:creationId xmlns:p14="http://schemas.microsoft.com/office/powerpoint/2010/main" val="1177771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Tutorials for Deep Learning </a:t>
            </a:r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Frameworks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err="1" smtClean="0">
                <a:latin typeface="Helvetica" charset="0"/>
                <a:ea typeface="Helvetica" charset="0"/>
                <a:cs typeface="Helvetica" charset="0"/>
              </a:rPr>
              <a:t>TensorFlow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Sessions: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mr-IN" dirty="0" smtClean="0">
                <a:latin typeface="Helvetica" charset="0"/>
                <a:ea typeface="Helvetica" charset="0"/>
                <a:cs typeface="Helvetica" charset="0"/>
              </a:rPr>
              <a:t>5-6pm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Tue </a:t>
            </a:r>
            <a:r>
              <a:rPr lang="mr-IN" dirty="0" smtClean="0">
                <a:latin typeface="Helvetica" charset="0"/>
                <a:ea typeface="Helvetica" charset="0"/>
                <a:cs typeface="Helvetica" charset="0"/>
              </a:rPr>
              <a:t>10/3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, 3-270, by Hunter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2-3pm, Thu 10/5, 3-270, by Jimmy</a:t>
            </a:r>
          </a:p>
          <a:p>
            <a:pPr>
              <a:lnSpc>
                <a:spcPct val="150000"/>
              </a:lnSpc>
            </a:pP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err="1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PyTorch</a:t>
            </a:r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Sessions: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4-5pm, Thu 10/5, 4-370, by </a:t>
            </a:r>
            <a:r>
              <a:rPr lang="en-US" dirty="0" err="1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Xiuming</a:t>
            </a:r>
            <a:endParaRPr lang="en-US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6-7pm, Thu 10/5, 4-270, by Daniel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7031" y="6396335"/>
            <a:ext cx="5365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Information available on the class website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86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235" y="2077078"/>
            <a:ext cx="3486582" cy="3269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943" y="203890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Neural nets composed of layers of artificial neurons.</a:t>
            </a:r>
          </a:p>
          <a:p>
            <a:pPr>
              <a:buFont typeface="Arial"/>
              <a:buChar char="•"/>
            </a:pPr>
            <a:r>
              <a:rPr lang="en-US" dirty="0" smtClean="0"/>
              <a:t> Each layer computes some function of layer beneath.</a:t>
            </a:r>
          </a:p>
          <a:p>
            <a:pPr>
              <a:buFont typeface="Arial"/>
              <a:buChar char="•"/>
            </a:pPr>
            <a:r>
              <a:rPr lang="en-US" dirty="0" smtClean="0"/>
              <a:t> Inputs mapped in feed-forward fashion to output.</a:t>
            </a:r>
          </a:p>
          <a:p>
            <a:pPr>
              <a:buFont typeface="Arial"/>
              <a:buChar char="•"/>
            </a:pPr>
            <a:r>
              <a:rPr lang="en-US" dirty="0" smtClean="0"/>
              <a:t> Consider only feed-forward neural models at the moment, i.e. no cycles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individual neuron (unit)</a:t>
            </a:r>
            <a:endParaRPr lang="en-US" dirty="0"/>
          </a:p>
        </p:txBody>
      </p:sp>
      <p:sp>
        <p:nvSpPr>
          <p:cNvPr id="69636" name="Oval 4"/>
          <p:cNvSpPr>
            <a:spLocks/>
          </p:cNvSpPr>
          <p:nvPr/>
        </p:nvSpPr>
        <p:spPr bwMode="auto">
          <a:xfrm>
            <a:off x="5616749" y="998496"/>
            <a:ext cx="292100" cy="2921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algn="l" defTabSz="914400"/>
            <a:endParaRPr lang="en-US" sz="2400"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9637" name="Oval 5"/>
          <p:cNvSpPr>
            <a:spLocks/>
          </p:cNvSpPr>
          <p:nvPr/>
        </p:nvSpPr>
        <p:spPr bwMode="auto">
          <a:xfrm>
            <a:off x="5604049" y="1760496"/>
            <a:ext cx="292100" cy="2921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algn="l" defTabSz="914400"/>
            <a:endParaRPr lang="en-US" sz="2400"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9638" name="Oval 6"/>
          <p:cNvSpPr>
            <a:spLocks/>
          </p:cNvSpPr>
          <p:nvPr/>
        </p:nvSpPr>
        <p:spPr bwMode="auto">
          <a:xfrm>
            <a:off x="5591349" y="2522496"/>
            <a:ext cx="292100" cy="2921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algn="l" defTabSz="914400"/>
            <a:endParaRPr lang="en-US" sz="2400"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9639" name="Oval 7"/>
          <p:cNvSpPr>
            <a:spLocks/>
          </p:cNvSpPr>
          <p:nvPr/>
        </p:nvSpPr>
        <p:spPr bwMode="auto">
          <a:xfrm>
            <a:off x="5578649" y="3284496"/>
            <a:ext cx="292100" cy="2921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algn="l" defTabSz="914400"/>
            <a:endParaRPr lang="en-US" sz="2400"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9641" name="Oval 9"/>
          <p:cNvSpPr>
            <a:spLocks/>
          </p:cNvSpPr>
          <p:nvPr/>
        </p:nvSpPr>
        <p:spPr bwMode="auto">
          <a:xfrm>
            <a:off x="6823249" y="2446296"/>
            <a:ext cx="533400" cy="5334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algn="l" defTabSz="914400"/>
            <a:endParaRPr lang="en-US" sz="2400"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 flipH="1" flipV="1">
            <a:off x="5888212" y="1185821"/>
            <a:ext cx="993775" cy="1303338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algn="l"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 flipH="1">
            <a:off x="5881862" y="2768559"/>
            <a:ext cx="950912" cy="614362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algn="l"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 flipH="1" flipV="1">
            <a:off x="5883449" y="2001796"/>
            <a:ext cx="927100" cy="623888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algn="l"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 flipH="1">
            <a:off x="5889799" y="2695534"/>
            <a:ext cx="935038" cy="1587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algn="l"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69648" name="Rectangle 16"/>
          <p:cNvSpPr>
            <a:spLocks/>
          </p:cNvSpPr>
          <p:nvPr/>
        </p:nvSpPr>
        <p:spPr bwMode="auto">
          <a:xfrm>
            <a:off x="6924849" y="2497096"/>
            <a:ext cx="32543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+</a:t>
            </a:r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 flipH="1">
            <a:off x="7343949" y="2687596"/>
            <a:ext cx="1060450" cy="0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algn="l"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69650" name="Rectangle 18"/>
          <p:cNvSpPr>
            <a:spLocks/>
          </p:cNvSpPr>
          <p:nvPr/>
        </p:nvSpPr>
        <p:spPr bwMode="auto">
          <a:xfrm>
            <a:off x="5934249" y="1074696"/>
            <a:ext cx="427451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2400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9651" name="Rectangle 19"/>
          <p:cNvSpPr>
            <a:spLocks/>
          </p:cNvSpPr>
          <p:nvPr/>
        </p:nvSpPr>
        <p:spPr bwMode="auto">
          <a:xfrm>
            <a:off x="5934249" y="1731916"/>
            <a:ext cx="427451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2400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2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9652" name="Rectangle 20"/>
          <p:cNvSpPr>
            <a:spLocks/>
          </p:cNvSpPr>
          <p:nvPr/>
        </p:nvSpPr>
        <p:spPr bwMode="auto">
          <a:xfrm>
            <a:off x="5934249" y="2264786"/>
            <a:ext cx="427451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2400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3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9653" name="Rectangle 21"/>
          <p:cNvSpPr>
            <a:spLocks/>
          </p:cNvSpPr>
          <p:nvPr/>
        </p:nvSpPr>
        <p:spPr bwMode="auto">
          <a:xfrm>
            <a:off x="5934249" y="3093996"/>
            <a:ext cx="427451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baseline="-60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585249" y="2395496"/>
            <a:ext cx="584200" cy="584200"/>
            <a:chOff x="0" y="0"/>
            <a:chExt cx="584200" cy="584200"/>
          </a:xfrm>
        </p:grpSpPr>
        <p:sp>
          <p:nvSpPr>
            <p:cNvPr id="69656" name="Rectangle 24"/>
            <p:cNvSpPr>
              <a:spLocks/>
            </p:cNvSpPr>
            <p:nvPr/>
          </p:nvSpPr>
          <p:spPr bwMode="auto">
            <a:xfrm>
              <a:off x="0" y="0"/>
              <a:ext cx="584200" cy="5842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39688" algn="l" defTabSz="914400"/>
              <a:endParaRPr lang="en-US" sz="2400"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H="1">
              <a:off x="289197" y="116312"/>
              <a:ext cx="1" cy="419321"/>
            </a:xfrm>
            <a:prstGeom prst="lin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algn="l"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  <p:sp>
          <p:nvSpPr>
            <p:cNvPr id="69658" name="Line 26"/>
            <p:cNvSpPr>
              <a:spLocks noChangeShapeType="1"/>
            </p:cNvSpPr>
            <p:nvPr/>
          </p:nvSpPr>
          <p:spPr bwMode="auto">
            <a:xfrm>
              <a:off x="95139" y="425560"/>
              <a:ext cx="419322" cy="1"/>
            </a:xfrm>
            <a:prstGeom prst="lin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algn="l"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  <p:sp>
          <p:nvSpPr>
            <p:cNvPr id="69659" name="AutoShape 27"/>
            <p:cNvSpPr>
              <a:spLocks/>
            </p:cNvSpPr>
            <p:nvPr/>
          </p:nvSpPr>
          <p:spPr bwMode="auto">
            <a:xfrm>
              <a:off x="88900" y="174625"/>
              <a:ext cx="393700" cy="241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482"/>
                  </a:moveTo>
                  <a:lnTo>
                    <a:pt x="3525" y="21600"/>
                  </a:lnTo>
                  <a:lnTo>
                    <a:pt x="6637" y="20302"/>
                  </a:lnTo>
                  <a:lnTo>
                    <a:pt x="9007" y="15934"/>
                  </a:lnTo>
                  <a:lnTo>
                    <a:pt x="11377" y="8498"/>
                  </a:lnTo>
                  <a:lnTo>
                    <a:pt x="13340" y="3683"/>
                  </a:lnTo>
                  <a:lnTo>
                    <a:pt x="15748" y="354"/>
                  </a:lnTo>
                  <a:lnTo>
                    <a:pt x="18711" y="0"/>
                  </a:lnTo>
                  <a:lnTo>
                    <a:pt x="21600" y="118"/>
                  </a:ln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584200"/>
              <a:endParaRPr lang="en-US" sz="4200"/>
            </a:p>
          </p:txBody>
        </p:sp>
      </p:grpSp>
      <p:sp>
        <p:nvSpPr>
          <p:cNvPr id="69660" name="Rectangle 28"/>
          <p:cNvSpPr>
            <a:spLocks/>
          </p:cNvSpPr>
          <p:nvPr/>
        </p:nvSpPr>
        <p:spPr bwMode="auto">
          <a:xfrm>
            <a:off x="7307939" y="2098113"/>
            <a:ext cx="243656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a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9661" name="Rectangle 29"/>
          <p:cNvSpPr>
            <a:spLocks/>
          </p:cNvSpPr>
          <p:nvPr/>
        </p:nvSpPr>
        <p:spPr bwMode="auto">
          <a:xfrm>
            <a:off x="8179463" y="2164262"/>
            <a:ext cx="886962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y</a:t>
            </a:r>
            <a:r>
              <a:rPr lang="en-US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=</a:t>
            </a:r>
            <a:r>
              <a:rPr lang="en-US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f</a:t>
            </a:r>
            <a:r>
              <a:rPr lang="en-US" sz="24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(a</a:t>
            </a:r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)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336" y="1018695"/>
            <a:ext cx="349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Input: vector </a:t>
            </a:r>
            <a:r>
              <a:rPr lang="en-US" dirty="0" err="1" smtClean="0"/>
              <a:t>x</a:t>
            </a:r>
            <a:r>
              <a:rPr lang="en-US" dirty="0" smtClean="0"/>
              <a:t> (size n×1)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4997" y="1541530"/>
            <a:ext cx="4878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Unit parameters: vector </a:t>
            </a:r>
            <a:r>
              <a:rPr lang="en-US" dirty="0" err="1" smtClean="0"/>
              <a:t>w</a:t>
            </a:r>
            <a:r>
              <a:rPr lang="en-US" dirty="0" smtClean="0"/>
              <a:t> (size n×1)</a:t>
            </a:r>
            <a:br>
              <a:rPr lang="en-US" dirty="0" smtClean="0"/>
            </a:br>
            <a:r>
              <a:rPr lang="en-US" dirty="0" smtClean="0"/>
              <a:t>		      bias </a:t>
            </a:r>
            <a:r>
              <a:rPr lang="en-US" dirty="0" err="1" smtClean="0"/>
              <a:t>b</a:t>
            </a:r>
            <a:r>
              <a:rPr lang="en-US" dirty="0" smtClean="0"/>
              <a:t> (scalar)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1339" y="2588645"/>
            <a:ext cx="4305884" cy="599733"/>
            <a:chOff x="251339" y="2588645"/>
            <a:chExt cx="4305884" cy="599733"/>
          </a:xfrm>
        </p:grpSpPr>
        <p:sp>
          <p:nvSpPr>
            <p:cNvPr id="35" name="TextBox 34"/>
            <p:cNvSpPr txBox="1"/>
            <p:nvPr/>
          </p:nvSpPr>
          <p:spPr>
            <a:xfrm>
              <a:off x="251339" y="2645958"/>
              <a:ext cx="2262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Unit activation:</a:t>
              </a:r>
              <a:endParaRPr lang="en-US" dirty="0"/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3432184"/>
                </p:ext>
              </p:extLst>
            </p:nvPr>
          </p:nvGraphicFramePr>
          <p:xfrm>
            <a:off x="2533124" y="2588645"/>
            <a:ext cx="2024099" cy="5997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5036" name="Equation" r:id="rId3" imgW="1028700" imgH="304800" progId="Equation.3">
                    <p:embed/>
                  </p:oleObj>
                </mc:Choice>
                <mc:Fallback>
                  <p:oleObj name="Equation" r:id="rId3" imgW="1028700" imgH="304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33124" y="2588645"/>
                          <a:ext cx="2024099" cy="5997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291025" y="3509929"/>
            <a:ext cx="4496821" cy="676275"/>
            <a:chOff x="291025" y="3509929"/>
            <a:chExt cx="4496821" cy="676275"/>
          </a:xfrm>
        </p:grpSpPr>
        <p:sp>
          <p:nvSpPr>
            <p:cNvPr id="37" name="TextBox 36"/>
            <p:cNvSpPr txBox="1"/>
            <p:nvPr/>
          </p:nvSpPr>
          <p:spPr>
            <a:xfrm>
              <a:off x="291025" y="3611729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Output:</a:t>
              </a:r>
              <a:endParaRPr lang="en-US" dirty="0"/>
            </a:p>
          </p:txBody>
        </p:sp>
        <p:graphicFrame>
          <p:nvGraphicFramePr>
            <p:cNvPr id="97485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530620"/>
                </p:ext>
              </p:extLst>
            </p:nvPr>
          </p:nvGraphicFramePr>
          <p:xfrm>
            <a:off x="1466796" y="3509929"/>
            <a:ext cx="332105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5037" name="Equation" r:id="rId5" imgW="1689100" imgH="342900" progId="Equation.3">
                    <p:embed/>
                  </p:oleObj>
                </mc:Choice>
                <mc:Fallback>
                  <p:oleObj name="Equation" r:id="rId5" imgW="1689100" imgH="3429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6796" y="3509929"/>
                          <a:ext cx="3321050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1362505" y="4418755"/>
            <a:ext cx="6733160" cy="2193253"/>
            <a:chOff x="1362505" y="4418755"/>
            <a:chExt cx="6733160" cy="2193253"/>
          </a:xfrm>
        </p:grpSpPr>
        <p:sp>
          <p:nvSpPr>
            <p:cNvPr id="39" name="TextBox 38"/>
            <p:cNvSpPr txBox="1"/>
            <p:nvPr/>
          </p:nvSpPr>
          <p:spPr>
            <a:xfrm>
              <a:off x="1362505" y="4418755"/>
              <a:ext cx="5620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</a:t>
              </a:r>
              <a:r>
                <a:rPr lang="en-US" dirty="0" smtClean="0"/>
                <a:t>(.) is a point-wise non-linear function. E.g.:</a:t>
              </a:r>
              <a:endParaRPr lang="en-US" dirty="0"/>
            </a:p>
          </p:txBody>
        </p:sp>
        <p:graphicFrame>
          <p:nvGraphicFramePr>
            <p:cNvPr id="97485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9584883"/>
                </p:ext>
              </p:extLst>
            </p:nvPr>
          </p:nvGraphicFramePr>
          <p:xfrm>
            <a:off x="3250724" y="4894744"/>
            <a:ext cx="3097213" cy="750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5038" name="Equation" r:id="rId7" imgW="1574800" imgH="381000" progId="Equation.3">
                    <p:embed/>
                  </p:oleObj>
                </mc:Choice>
                <mc:Fallback>
                  <p:oleObj name="Equation" r:id="rId7" imgW="1574800" imgH="3810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0724" y="4894744"/>
                          <a:ext cx="3097213" cy="7508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Rectangle 40"/>
            <p:cNvSpPr/>
            <p:nvPr/>
          </p:nvSpPr>
          <p:spPr>
            <a:xfrm>
              <a:off x="1388963" y="5781011"/>
              <a:ext cx="670670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Can think of bias as weight w</a:t>
              </a:r>
              <a:r>
                <a:rPr lang="en-US" baseline="-25000" dirty="0" smtClean="0"/>
                <a:t>0</a:t>
              </a:r>
              <a:r>
                <a:rPr lang="en-US" dirty="0" smtClean="0"/>
                <a:t>, connected </a:t>
              </a:r>
              <a:br>
                <a:rPr lang="en-US" dirty="0" smtClean="0"/>
              </a:br>
              <a:r>
                <a:rPr lang="en-US" dirty="0" smtClean="0"/>
                <a:t>to constant input 1:  </a:t>
              </a:r>
              <a:r>
                <a:rPr lang="en-US" dirty="0" err="1" smtClean="0"/>
                <a:t>y</a:t>
              </a:r>
              <a:r>
                <a:rPr lang="en-US" dirty="0" smtClean="0"/>
                <a:t>  = </a:t>
              </a:r>
              <a:r>
                <a:rPr lang="en-US" dirty="0" err="1" smtClean="0"/>
                <a:t>f</a:t>
              </a:r>
              <a:r>
                <a:rPr lang="en-US" dirty="0" smtClean="0"/>
                <a:t>  ([w</a:t>
              </a:r>
              <a:r>
                <a:rPr lang="en-US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dirty="0" err="1" smtClean="0"/>
                <a:t>w]</a:t>
              </a:r>
              <a:r>
                <a:rPr lang="en-US" baseline="30000" dirty="0" err="1" smtClean="0"/>
                <a:t>T</a:t>
              </a:r>
              <a:r>
                <a:rPr lang="en-US" dirty="0" smtClean="0"/>
                <a:t>  [1; </a:t>
              </a:r>
              <a:r>
                <a:rPr lang="en-US" dirty="0" err="1" smtClean="0"/>
                <a:t>x</a:t>
              </a:r>
              <a:r>
                <a:rPr lang="en-US" dirty="0" smtClean="0"/>
                <a:t> ]).</a:t>
              </a:r>
              <a:endParaRPr lang="en-US" dirty="0"/>
            </a:p>
          </p:txBody>
        </p:sp>
      </p:grpSp>
      <p:sp>
        <p:nvSpPr>
          <p:cNvPr id="42" name="TextBox 41"/>
          <p:cNvSpPr txBox="1"/>
          <p:nvPr/>
        </p:nvSpPr>
        <p:spPr>
          <a:xfrm rot="5400000">
            <a:off x="5582301" y="28179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H="1">
            <a:off x="5913006" y="2963475"/>
            <a:ext cx="1018571" cy="1203913"/>
          </a:xfrm>
          <a:prstGeom prst="lin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algn="l"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11430" y="37175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b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46" name="Straight Arrow Connector 45"/>
          <p:cNvCxnSpPr>
            <a:endCxn id="69636" idx="2"/>
          </p:cNvCxnSpPr>
          <p:nvPr/>
        </p:nvCxnSpPr>
        <p:spPr>
          <a:xfrm flipV="1">
            <a:off x="5383878" y="1144546"/>
            <a:ext cx="232871" cy="644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18"/>
          <p:cNvSpPr>
            <a:spLocks/>
          </p:cNvSpPr>
          <p:nvPr/>
        </p:nvSpPr>
        <p:spPr bwMode="auto">
          <a:xfrm>
            <a:off x="5147445" y="724361"/>
            <a:ext cx="359073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x</a:t>
            </a:r>
            <a:r>
              <a:rPr lang="en-US" sz="2400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5390768" y="1918747"/>
            <a:ext cx="232871" cy="644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18"/>
          <p:cNvSpPr>
            <a:spLocks/>
          </p:cNvSpPr>
          <p:nvPr/>
        </p:nvSpPr>
        <p:spPr bwMode="auto">
          <a:xfrm>
            <a:off x="5154335" y="1498562"/>
            <a:ext cx="359073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x</a:t>
            </a:r>
            <a:r>
              <a:rPr lang="en-US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2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5377540" y="2672846"/>
            <a:ext cx="232871" cy="644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18"/>
          <p:cNvSpPr>
            <a:spLocks/>
          </p:cNvSpPr>
          <p:nvPr/>
        </p:nvSpPr>
        <p:spPr bwMode="auto">
          <a:xfrm>
            <a:off x="5141107" y="2252661"/>
            <a:ext cx="359073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x</a:t>
            </a:r>
            <a:r>
              <a:rPr lang="en-US" sz="2400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3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351083" y="3440174"/>
            <a:ext cx="232871" cy="644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18"/>
          <p:cNvSpPr>
            <a:spLocks/>
          </p:cNvSpPr>
          <p:nvPr/>
        </p:nvSpPr>
        <p:spPr bwMode="auto">
          <a:xfrm>
            <a:off x="5114650" y="3019989"/>
            <a:ext cx="359073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x</a:t>
            </a:r>
            <a:r>
              <a:rPr lang="en-US" sz="2400" baseline="-60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54" name="Oval 7"/>
          <p:cNvSpPr>
            <a:spLocks/>
          </p:cNvSpPr>
          <p:nvPr/>
        </p:nvSpPr>
        <p:spPr bwMode="auto">
          <a:xfrm>
            <a:off x="5625223" y="4032237"/>
            <a:ext cx="292100" cy="2921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algn="l" defTabSz="914400"/>
            <a:endParaRPr lang="en-US" sz="2400"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5397657" y="4187915"/>
            <a:ext cx="232871" cy="644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18"/>
          <p:cNvSpPr>
            <a:spLocks/>
          </p:cNvSpPr>
          <p:nvPr/>
        </p:nvSpPr>
        <p:spPr bwMode="auto">
          <a:xfrm>
            <a:off x="5161224" y="3767730"/>
            <a:ext cx="256480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layer network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51336" y="1018695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Input: column vector </a:t>
            </a:r>
            <a:r>
              <a:rPr lang="en-US" dirty="0" err="1" smtClean="0"/>
              <a:t>x</a:t>
            </a:r>
            <a:r>
              <a:rPr lang="en-US" dirty="0" smtClean="0"/>
              <a:t> (size n×1)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84682" y="2335318"/>
            <a:ext cx="45865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Layer parameters: </a:t>
            </a:r>
            <a:br>
              <a:rPr lang="en-US" dirty="0" smtClean="0"/>
            </a:br>
            <a:r>
              <a:rPr lang="en-US" dirty="0" smtClean="0"/>
              <a:t>	weight matrix W (size </a:t>
            </a:r>
            <a:r>
              <a:rPr lang="en-US" dirty="0" err="1" smtClean="0"/>
              <a:t>n×m</a:t>
            </a:r>
            <a:r>
              <a:rPr lang="en-US" dirty="0" smtClean="0"/>
              <a:t>)</a:t>
            </a:r>
          </a:p>
          <a:p>
            <a:pPr>
              <a:buClr>
                <a:srgbClr val="3366FF"/>
              </a:buClr>
            </a:pPr>
            <a:r>
              <a:rPr lang="en-US" dirty="0" smtClean="0"/>
              <a:t>	bias vector </a:t>
            </a:r>
            <a:r>
              <a:rPr lang="en-US" dirty="0" err="1" smtClean="0"/>
              <a:t>b</a:t>
            </a:r>
            <a:r>
              <a:rPr lang="en-US" dirty="0" smtClean="0"/>
              <a:t> (m×1)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70394" y="3598498"/>
            <a:ext cx="3954488" cy="461665"/>
            <a:chOff x="370394" y="3598498"/>
            <a:chExt cx="3954488" cy="461665"/>
          </a:xfrm>
        </p:grpSpPr>
        <p:sp>
          <p:nvSpPr>
            <p:cNvPr id="35" name="TextBox 34"/>
            <p:cNvSpPr txBox="1"/>
            <p:nvPr/>
          </p:nvSpPr>
          <p:spPr>
            <a:xfrm>
              <a:off x="370394" y="3598498"/>
              <a:ext cx="2377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Units activation:</a:t>
              </a:r>
              <a:endParaRPr lang="en-US" dirty="0"/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2147724"/>
                </p:ext>
              </p:extLst>
            </p:nvPr>
          </p:nvGraphicFramePr>
          <p:xfrm>
            <a:off x="3000907" y="3702505"/>
            <a:ext cx="1323975" cy="274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6988" name="Equation" r:id="rId3" imgW="673100" imgH="139700" progId="Equation.3">
                    <p:embed/>
                  </p:oleObj>
                </mc:Choice>
                <mc:Fallback>
                  <p:oleObj name="Equation" r:id="rId3" imgW="673100" imgH="1397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0907" y="3702505"/>
                          <a:ext cx="1323975" cy="2746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715" y="1059446"/>
            <a:ext cx="4053677" cy="424591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71454" y="1647367"/>
            <a:ext cx="477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Output: column vector </a:t>
            </a:r>
            <a:r>
              <a:rPr lang="en-US" dirty="0" err="1" smtClean="0"/>
              <a:t>y</a:t>
            </a:r>
            <a:r>
              <a:rPr lang="en-US" dirty="0" smtClean="0"/>
              <a:t> (size m×1)</a:t>
            </a:r>
            <a:endParaRPr lang="en-US" dirty="0"/>
          </a:p>
        </p:txBody>
      </p:sp>
      <p:sp>
        <p:nvSpPr>
          <p:cNvPr id="61" name="Rectangle 18"/>
          <p:cNvSpPr>
            <a:spLocks/>
          </p:cNvSpPr>
          <p:nvPr/>
        </p:nvSpPr>
        <p:spPr bwMode="auto">
          <a:xfrm>
            <a:off x="6739231" y="2199585"/>
            <a:ext cx="581339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2400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1,1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2" name="Rectangle 18"/>
          <p:cNvSpPr>
            <a:spLocks/>
          </p:cNvSpPr>
          <p:nvPr/>
        </p:nvSpPr>
        <p:spPr bwMode="auto">
          <a:xfrm>
            <a:off x="6046965" y="2325170"/>
            <a:ext cx="638346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2400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1,m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3" name="Rectangle 18"/>
          <p:cNvSpPr>
            <a:spLocks/>
          </p:cNvSpPr>
          <p:nvPr/>
        </p:nvSpPr>
        <p:spPr bwMode="auto">
          <a:xfrm>
            <a:off x="6629006" y="4283181"/>
            <a:ext cx="638346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baseline="-60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</a:t>
            </a:r>
            <a:r>
              <a:rPr lang="en-US" sz="2400" baseline="-60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,m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6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layer network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51336" y="1018695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Input: column vector </a:t>
            </a:r>
            <a:r>
              <a:rPr lang="en-US" dirty="0" err="1" smtClean="0"/>
              <a:t>x</a:t>
            </a:r>
            <a:r>
              <a:rPr lang="en-US" dirty="0" smtClean="0"/>
              <a:t> (size n×1)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84682" y="2335318"/>
            <a:ext cx="45865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Layer parameters: </a:t>
            </a:r>
            <a:br>
              <a:rPr lang="en-US" dirty="0" smtClean="0"/>
            </a:br>
            <a:r>
              <a:rPr lang="en-US" dirty="0" smtClean="0"/>
              <a:t>	weight matrix W (size </a:t>
            </a:r>
            <a:r>
              <a:rPr lang="en-US" dirty="0" err="1" smtClean="0"/>
              <a:t>n×m</a:t>
            </a:r>
            <a:r>
              <a:rPr lang="en-US" dirty="0" smtClean="0"/>
              <a:t>)</a:t>
            </a:r>
          </a:p>
          <a:p>
            <a:pPr>
              <a:buClr>
                <a:srgbClr val="3366FF"/>
              </a:buClr>
            </a:pPr>
            <a:r>
              <a:rPr lang="en-US" dirty="0" smtClean="0"/>
              <a:t>	bias vector </a:t>
            </a:r>
            <a:r>
              <a:rPr lang="en-US" dirty="0" err="1" smtClean="0"/>
              <a:t>b</a:t>
            </a:r>
            <a:r>
              <a:rPr lang="en-US" dirty="0" smtClean="0"/>
              <a:t> (m×1)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70394" y="3598498"/>
            <a:ext cx="3954488" cy="461665"/>
            <a:chOff x="370394" y="3598498"/>
            <a:chExt cx="3954488" cy="461665"/>
          </a:xfrm>
        </p:grpSpPr>
        <p:sp>
          <p:nvSpPr>
            <p:cNvPr id="35" name="TextBox 34"/>
            <p:cNvSpPr txBox="1"/>
            <p:nvPr/>
          </p:nvSpPr>
          <p:spPr>
            <a:xfrm>
              <a:off x="370394" y="3598498"/>
              <a:ext cx="2377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Units activation:</a:t>
              </a:r>
              <a:endParaRPr lang="en-US" dirty="0"/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/>
          </p:nvGraphicFramePr>
          <p:xfrm>
            <a:off x="3000907" y="3702505"/>
            <a:ext cx="1323975" cy="274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264" name="Equation" r:id="rId3" imgW="673100" imgH="139700" progId="Equation.3">
                    <p:embed/>
                  </p:oleObj>
                </mc:Choice>
                <mc:Fallback>
                  <p:oleObj name="Equation" r:id="rId3" imgW="6731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0907" y="3702505"/>
                          <a:ext cx="1323975" cy="2746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"/>
          <p:cNvGrpSpPr/>
          <p:nvPr/>
        </p:nvGrpSpPr>
        <p:grpSpPr>
          <a:xfrm>
            <a:off x="436536" y="6098935"/>
            <a:ext cx="4148162" cy="461665"/>
            <a:chOff x="436536" y="6098935"/>
            <a:chExt cx="4148162" cy="461665"/>
          </a:xfrm>
        </p:grpSpPr>
        <p:sp>
          <p:nvSpPr>
            <p:cNvPr id="37" name="TextBox 36"/>
            <p:cNvSpPr txBox="1"/>
            <p:nvPr/>
          </p:nvSpPr>
          <p:spPr>
            <a:xfrm>
              <a:off x="436536" y="6098935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Output:</a:t>
              </a:r>
              <a:endParaRPr lang="en-US" dirty="0"/>
            </a:p>
          </p:txBody>
        </p:sp>
        <p:graphicFrame>
          <p:nvGraphicFramePr>
            <p:cNvPr id="97485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8773095"/>
                </p:ext>
              </p:extLst>
            </p:nvPr>
          </p:nvGraphicFramePr>
          <p:xfrm>
            <a:off x="1962148" y="6123003"/>
            <a:ext cx="2622550" cy="425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265" name="Equation" r:id="rId5" imgW="1333500" imgH="215900" progId="Equation.3">
                    <p:embed/>
                  </p:oleObj>
                </mc:Choice>
                <mc:Fallback>
                  <p:oleObj name="Equation" r:id="rId5" imgW="13335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2148" y="6123003"/>
                          <a:ext cx="2622550" cy="425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715" y="1059446"/>
            <a:ext cx="4053677" cy="424591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71454" y="1647367"/>
            <a:ext cx="477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Output: column vector </a:t>
            </a:r>
            <a:r>
              <a:rPr lang="en-US" dirty="0" err="1" smtClean="0"/>
              <a:t>y</a:t>
            </a:r>
            <a:r>
              <a:rPr lang="en-US" dirty="0" smtClean="0"/>
              <a:t> (size m×1)</a:t>
            </a:r>
            <a:endParaRPr lang="en-US" dirty="0"/>
          </a:p>
        </p:txBody>
      </p:sp>
      <p:sp>
        <p:nvSpPr>
          <p:cNvPr id="61" name="Rectangle 18"/>
          <p:cNvSpPr>
            <a:spLocks/>
          </p:cNvSpPr>
          <p:nvPr/>
        </p:nvSpPr>
        <p:spPr bwMode="auto">
          <a:xfrm>
            <a:off x="6739231" y="2199585"/>
            <a:ext cx="581339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2400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1,1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2" name="Rectangle 18"/>
          <p:cNvSpPr>
            <a:spLocks/>
          </p:cNvSpPr>
          <p:nvPr/>
        </p:nvSpPr>
        <p:spPr bwMode="auto">
          <a:xfrm>
            <a:off x="6046965" y="2325170"/>
            <a:ext cx="638346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2400" baseline="-6000" dirty="0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1,m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3" name="Rectangle 18"/>
          <p:cNvSpPr>
            <a:spLocks/>
          </p:cNvSpPr>
          <p:nvPr/>
        </p:nvSpPr>
        <p:spPr bwMode="auto">
          <a:xfrm>
            <a:off x="6629006" y="4283181"/>
            <a:ext cx="638346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24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baseline="-60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</a:t>
            </a:r>
            <a:r>
              <a:rPr lang="en-US" sz="2400" baseline="-6000" dirty="0" err="1" smtClean="0">
                <a:solidFill>
                  <a:srgbClr val="0433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,m</a:t>
            </a:r>
            <a:endParaRPr lang="en-US" sz="2400" dirty="0">
              <a:solidFill>
                <a:srgbClr val="0433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1487622" y="4551844"/>
          <a:ext cx="27503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37"/>
              </a:tblGrid>
              <a:tr h="304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/>
        </p:nvGraphicFramePr>
        <p:xfrm>
          <a:off x="2162261" y="4545691"/>
          <a:ext cx="1425892" cy="1129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473"/>
                <a:gridCol w="356473"/>
                <a:gridCol w="356473"/>
                <a:gridCol w="356473"/>
              </a:tblGrid>
              <a:tr h="3766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66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3766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/>
        </p:nvGraphicFramePr>
        <p:xfrm>
          <a:off x="3706655" y="4543291"/>
          <a:ext cx="31472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721"/>
              </a:tblGrid>
              <a:tr h="31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1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12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1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256680" y="4035091"/>
            <a:ext cx="2450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ex. 4 inputs, 3 outputs</a:t>
            </a:r>
            <a:endParaRPr lang="en-US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1799039" y="4484901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4401411" y="4550164"/>
          <a:ext cx="31472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721"/>
              </a:tblGrid>
              <a:tr h="31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31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312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31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4054724" y="4557922"/>
            <a:ext cx="35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1" name="Rectangle 18"/>
          <p:cNvSpPr>
            <a:spLocks/>
          </p:cNvSpPr>
          <p:nvPr/>
        </p:nvSpPr>
        <p:spPr bwMode="auto">
          <a:xfrm>
            <a:off x="2071275" y="4496874"/>
            <a:ext cx="502061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1800" baseline="-250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1,1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22" name="Rectangle 18"/>
          <p:cNvSpPr>
            <a:spLocks/>
          </p:cNvSpPr>
          <p:nvPr/>
        </p:nvSpPr>
        <p:spPr bwMode="auto">
          <a:xfrm>
            <a:off x="3126786" y="5270163"/>
            <a:ext cx="502061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1800" baseline="-250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4,3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23" name="Rectangle 18"/>
          <p:cNvSpPr>
            <a:spLocks/>
          </p:cNvSpPr>
          <p:nvPr/>
        </p:nvSpPr>
        <p:spPr bwMode="auto">
          <a:xfrm>
            <a:off x="2065631" y="5247586"/>
            <a:ext cx="502061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sz="1800" baseline="-250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3,1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24" name="Rectangle 18"/>
          <p:cNvSpPr>
            <a:spLocks/>
          </p:cNvSpPr>
          <p:nvPr/>
        </p:nvSpPr>
        <p:spPr bwMode="auto">
          <a:xfrm>
            <a:off x="1433454" y="4491230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y</a:t>
            </a:r>
            <a:r>
              <a:rPr lang="en-US" sz="1800" baseline="-2500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26" name="Rectangle 18"/>
          <p:cNvSpPr>
            <a:spLocks/>
          </p:cNvSpPr>
          <p:nvPr/>
        </p:nvSpPr>
        <p:spPr bwMode="auto">
          <a:xfrm>
            <a:off x="1439099" y="5241942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y</a:t>
            </a:r>
            <a:r>
              <a:rPr lang="en-US" sz="1800" baseline="-250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3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27" name="Rectangle 18"/>
          <p:cNvSpPr>
            <a:spLocks/>
          </p:cNvSpPr>
          <p:nvPr/>
        </p:nvSpPr>
        <p:spPr bwMode="auto">
          <a:xfrm>
            <a:off x="3685587" y="4451719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x</a:t>
            </a:r>
            <a:r>
              <a:rPr lang="en-US" sz="1800" baseline="-250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28" name="Rectangle 18"/>
          <p:cNvSpPr>
            <a:spLocks/>
          </p:cNvSpPr>
          <p:nvPr/>
        </p:nvSpPr>
        <p:spPr bwMode="auto">
          <a:xfrm>
            <a:off x="3674299" y="5569319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x</a:t>
            </a:r>
            <a:r>
              <a:rPr lang="en-US" sz="1800" baseline="-25000" dirty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4</a:t>
            </a:r>
          </a:p>
        </p:txBody>
      </p:sp>
      <p:sp>
        <p:nvSpPr>
          <p:cNvPr id="29" name="Rectangle 18"/>
          <p:cNvSpPr>
            <a:spLocks/>
          </p:cNvSpPr>
          <p:nvPr/>
        </p:nvSpPr>
        <p:spPr bwMode="auto">
          <a:xfrm>
            <a:off x="4391142" y="4468652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b</a:t>
            </a:r>
            <a:r>
              <a:rPr lang="en-US" sz="1800" baseline="-250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30" name="Rectangle 18"/>
          <p:cNvSpPr>
            <a:spLocks/>
          </p:cNvSpPr>
          <p:nvPr/>
        </p:nvSpPr>
        <p:spPr bwMode="auto">
          <a:xfrm>
            <a:off x="4379854" y="5586252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b</a:t>
            </a:r>
            <a:r>
              <a:rPr lang="en-US" sz="1800" baseline="-250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4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31" name="Rectangle 18"/>
          <p:cNvSpPr>
            <a:spLocks/>
          </p:cNvSpPr>
          <p:nvPr/>
        </p:nvSpPr>
        <p:spPr bwMode="auto">
          <a:xfrm>
            <a:off x="1439099" y="4858118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y</a:t>
            </a:r>
            <a:r>
              <a:rPr lang="en-US" sz="1800" baseline="-25000" dirty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2</a:t>
            </a:r>
          </a:p>
        </p:txBody>
      </p:sp>
      <p:sp>
        <p:nvSpPr>
          <p:cNvPr id="32" name="Rectangle 18"/>
          <p:cNvSpPr>
            <a:spLocks/>
          </p:cNvSpPr>
          <p:nvPr/>
        </p:nvSpPr>
        <p:spPr bwMode="auto">
          <a:xfrm>
            <a:off x="3691231" y="4841186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x</a:t>
            </a:r>
            <a:r>
              <a:rPr lang="en-US" sz="1800" baseline="-25000" dirty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2</a:t>
            </a:r>
          </a:p>
        </p:txBody>
      </p:sp>
      <p:sp>
        <p:nvSpPr>
          <p:cNvPr id="38" name="Rectangle 18"/>
          <p:cNvSpPr>
            <a:spLocks/>
          </p:cNvSpPr>
          <p:nvPr/>
        </p:nvSpPr>
        <p:spPr bwMode="auto">
          <a:xfrm>
            <a:off x="3679942" y="5236297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x</a:t>
            </a:r>
            <a:r>
              <a:rPr lang="en-US" sz="1800" baseline="-250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3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39" name="Rectangle 18"/>
          <p:cNvSpPr>
            <a:spLocks/>
          </p:cNvSpPr>
          <p:nvPr/>
        </p:nvSpPr>
        <p:spPr bwMode="auto">
          <a:xfrm>
            <a:off x="4374209" y="4869407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b</a:t>
            </a:r>
            <a:r>
              <a:rPr lang="en-US" sz="1800" baseline="-25000" dirty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2</a:t>
            </a:r>
          </a:p>
        </p:txBody>
      </p:sp>
      <p:sp>
        <p:nvSpPr>
          <p:cNvPr id="40" name="Rectangle 18"/>
          <p:cNvSpPr>
            <a:spLocks/>
          </p:cNvSpPr>
          <p:nvPr/>
        </p:nvSpPr>
        <p:spPr bwMode="auto">
          <a:xfrm>
            <a:off x="4374209" y="5241941"/>
            <a:ext cx="335348" cy="37959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8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b</a:t>
            </a:r>
            <a:r>
              <a:rPr lang="en-US" sz="1800" baseline="-25000" dirty="0" smtClean="0"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3</a:t>
            </a:r>
            <a:endParaRPr lang="en-US" sz="1800" baseline="-25000" dirty="0">
              <a:solidFill>
                <a:schemeClr val="tx1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3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</a:t>
            </a:r>
            <a:r>
              <a:rPr lang="en-US" dirty="0" err="1" smtClean="0"/>
              <a:t>linearities</a:t>
            </a:r>
            <a:r>
              <a:rPr lang="en-US" dirty="0" smtClean="0"/>
              <a:t>: sigmoid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540"/>
            <a:ext cx="4292036" cy="3342609"/>
          </a:xfrm>
          <a:prstGeom prst="rect">
            <a:avLst/>
          </a:prstGeom>
        </p:spPr>
      </p:pic>
      <p:graphicFrame>
        <p:nvGraphicFramePr>
          <p:cNvPr id="978946" name="Object 2"/>
          <p:cNvGraphicFramePr>
            <a:graphicFrameLocks noChangeAspect="1"/>
          </p:cNvGraphicFramePr>
          <p:nvPr/>
        </p:nvGraphicFramePr>
        <p:xfrm>
          <a:off x="388935" y="1229248"/>
          <a:ext cx="3346450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010" name="Equation" r:id="rId4" imgW="1701800" imgH="355600" progId="Equation.3">
                  <p:embed/>
                </p:oleObj>
              </mc:Choice>
              <mc:Fallback>
                <p:oleObj name="Equation" r:id="rId4" imgW="1701800" imgH="35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5" y="1229248"/>
                        <a:ext cx="3346450" cy="700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0" y="993203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Interpretation as firing rate of neuron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Bounded between [0,1]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Saturation for large +</a:t>
            </a:r>
            <a:r>
              <a:rPr lang="en-US" dirty="0" err="1" smtClean="0"/>
              <a:t>ve</a:t>
            </a:r>
            <a:r>
              <a:rPr lang="en-US" dirty="0" smtClean="0"/>
              <a:t>,-</a:t>
            </a:r>
            <a:r>
              <a:rPr lang="en-US" dirty="0" err="1" smtClean="0"/>
              <a:t>ve</a:t>
            </a:r>
            <a:r>
              <a:rPr lang="en-US" dirty="0" smtClean="0"/>
              <a:t> inputs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Gradients go to zero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Outputs centered at 0.5 </a:t>
            </a:r>
            <a:br>
              <a:rPr lang="en-US" dirty="0" smtClean="0"/>
            </a:br>
            <a:r>
              <a:rPr lang="en-US" dirty="0" smtClean="0"/>
              <a:t>		(poor conditioning)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Not used in practice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</a:t>
            </a:r>
            <a:r>
              <a:rPr lang="en-US" dirty="0" err="1" smtClean="0"/>
              <a:t>linearities</a:t>
            </a:r>
            <a:r>
              <a:rPr lang="en-US" dirty="0" smtClean="0"/>
              <a:t>: </a:t>
            </a:r>
            <a:r>
              <a:rPr lang="en-US" dirty="0" err="1" smtClean="0"/>
              <a:t>tanh</a:t>
            </a:r>
            <a:endParaRPr lang="en-US" dirty="0"/>
          </a:p>
        </p:txBody>
      </p:sp>
      <p:graphicFrame>
        <p:nvGraphicFramePr>
          <p:cNvPr id="979971" name="Object 3"/>
          <p:cNvGraphicFramePr>
            <a:graphicFrameLocks noChangeAspect="1"/>
          </p:cNvGraphicFramePr>
          <p:nvPr/>
        </p:nvGraphicFramePr>
        <p:xfrm>
          <a:off x="658471" y="1203148"/>
          <a:ext cx="3097213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035" name="Equation" r:id="rId3" imgW="1574800" imgH="381000" progId="Equation.3">
                  <p:embed/>
                </p:oleObj>
              </mc:Choice>
              <mc:Fallback>
                <p:oleObj name="Equation" r:id="rId3" imgW="1574800" imgH="38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71" y="1203148"/>
                        <a:ext cx="3097213" cy="750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07" y="2157232"/>
            <a:ext cx="4171559" cy="34354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2000" y="1054678"/>
            <a:ext cx="4572000" cy="4036339"/>
            <a:chOff x="4572000" y="1054678"/>
            <a:chExt cx="4572000" cy="4036339"/>
          </a:xfrm>
        </p:grpSpPr>
        <p:sp>
          <p:nvSpPr>
            <p:cNvPr id="6" name="Rectangle 5"/>
            <p:cNvSpPr/>
            <p:nvPr/>
          </p:nvSpPr>
          <p:spPr>
            <a:xfrm>
              <a:off x="4572000" y="1054678"/>
              <a:ext cx="4572000" cy="34163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Bounded between [-1,+1]</a:t>
              </a:r>
            </a:p>
            <a:p>
              <a:pPr>
                <a:buClr>
                  <a:srgbClr val="3366FF"/>
                </a:buClr>
                <a:buFont typeface="Arial"/>
                <a:buChar char="•"/>
              </a:pPr>
              <a:endParaRPr lang="en-US" dirty="0" smtClean="0"/>
            </a:p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Saturation for large +</a:t>
              </a:r>
              <a:r>
                <a:rPr lang="en-US" dirty="0" err="1" smtClean="0"/>
                <a:t>ve,-ve</a:t>
              </a:r>
              <a:r>
                <a:rPr lang="en-US" dirty="0" smtClean="0"/>
                <a:t> inputs</a:t>
              </a:r>
            </a:p>
            <a:p>
              <a:pPr>
                <a:buClr>
                  <a:srgbClr val="3366FF"/>
                </a:buClr>
                <a:buFont typeface="Arial"/>
                <a:buChar char="•"/>
              </a:pPr>
              <a:endParaRPr lang="en-US" dirty="0" smtClean="0"/>
            </a:p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Gradients go to zero</a:t>
              </a:r>
            </a:p>
            <a:p>
              <a:pPr>
                <a:buClr>
                  <a:srgbClr val="3366FF"/>
                </a:buClr>
                <a:buFont typeface="Arial"/>
                <a:buChar char="•"/>
              </a:pPr>
              <a:endParaRPr lang="en-US" dirty="0" smtClean="0"/>
            </a:p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Outputs centered at 0</a:t>
              </a:r>
            </a:p>
            <a:p>
              <a:pPr>
                <a:buClr>
                  <a:srgbClr val="3366FF"/>
                </a:buClr>
                <a:buFont typeface="Arial"/>
                <a:buChar char="•"/>
              </a:pPr>
              <a:endParaRPr lang="en-US" dirty="0" smtClean="0"/>
            </a:p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 smtClean="0"/>
                <a:t> Preferable to sigmoid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119140" y="4629352"/>
              <a:ext cx="35407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tanh(x</a:t>
              </a:r>
              <a:r>
                <a:rPr lang="en-US" dirty="0" smtClean="0"/>
                <a:t>) = 2 sigmoid(2x) −1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2175"/>
          </a:xfrm>
        </p:spPr>
        <p:txBody>
          <a:bodyPr/>
          <a:lstStyle/>
          <a:p>
            <a:r>
              <a:rPr lang="en-US" dirty="0" smtClean="0"/>
              <a:t>Non-</a:t>
            </a:r>
            <a:r>
              <a:rPr lang="en-US" dirty="0" err="1" smtClean="0"/>
              <a:t>linearities</a:t>
            </a:r>
            <a:r>
              <a:rPr lang="en-US" dirty="0" smtClean="0"/>
              <a:t>: rectified linear (</a:t>
            </a:r>
            <a:r>
              <a:rPr lang="en-US" dirty="0" err="1" smtClean="0"/>
              <a:t>ReLU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66887" y="940281"/>
            <a:ext cx="4977114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Unbounded output (on positive side)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Efficient to implement: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b="1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Also seems to help convergence (see 6x speedup vs </a:t>
            </a:r>
            <a:r>
              <a:rPr lang="en-US" dirty="0" err="1" smtClean="0"/>
              <a:t>tanh</a:t>
            </a:r>
            <a:r>
              <a:rPr lang="en-US" dirty="0" smtClean="0"/>
              <a:t> in [</a:t>
            </a:r>
            <a:r>
              <a:rPr lang="en-US" dirty="0" err="1" smtClean="0"/>
              <a:t>Krizhevsky</a:t>
            </a:r>
            <a:r>
              <a:rPr lang="en-US" dirty="0" smtClean="0"/>
              <a:t> et al.])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Drawback: if strongly in negative region, unit is dead forever (no gradient).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Default choice: widely used in current models.</a:t>
            </a:r>
            <a:endParaRPr lang="en-US" dirty="0"/>
          </a:p>
        </p:txBody>
      </p:sp>
      <p:graphicFrame>
        <p:nvGraphicFramePr>
          <p:cNvPr id="979971" name="Object 3"/>
          <p:cNvGraphicFramePr>
            <a:graphicFrameLocks noChangeAspect="1"/>
          </p:cNvGraphicFramePr>
          <p:nvPr/>
        </p:nvGraphicFramePr>
        <p:xfrm>
          <a:off x="1063106" y="1244592"/>
          <a:ext cx="202406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119" name="Equation" r:id="rId3" imgW="1028700" imgH="177800" progId="Equation.3">
                  <p:embed/>
                </p:oleObj>
              </mc:Choice>
              <mc:Fallback>
                <p:oleObj name="Equation" r:id="rId3" imgW="1028700" imgH="177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106" y="1244592"/>
                        <a:ext cx="2024062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7123"/>
            <a:ext cx="4113973" cy="3351270"/>
          </a:xfrm>
          <a:prstGeom prst="rect">
            <a:avLst/>
          </a:prstGeom>
        </p:spPr>
      </p:pic>
      <p:graphicFrame>
        <p:nvGraphicFramePr>
          <p:cNvPr id="980995" name="Object 3"/>
          <p:cNvGraphicFramePr>
            <a:graphicFrameLocks noChangeAspect="1"/>
          </p:cNvGraphicFramePr>
          <p:nvPr/>
        </p:nvGraphicFramePr>
        <p:xfrm>
          <a:off x="4876989" y="2206462"/>
          <a:ext cx="28495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120" name="Equation" r:id="rId6" imgW="1447800" imgH="444500" progId="Equation.3">
                  <p:embed/>
                </p:oleObj>
              </mc:Choice>
              <mc:Fallback>
                <p:oleObj name="Equation" r:id="rId6" imgW="1447800" imgH="444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989" y="2206462"/>
                        <a:ext cx="2849563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2175"/>
          </a:xfrm>
        </p:spPr>
        <p:txBody>
          <a:bodyPr/>
          <a:lstStyle/>
          <a:p>
            <a:r>
              <a:rPr lang="en-US" dirty="0" smtClean="0"/>
              <a:t>Non-</a:t>
            </a:r>
            <a:r>
              <a:rPr lang="en-US" dirty="0" err="1" smtClean="0"/>
              <a:t>linearities</a:t>
            </a:r>
            <a:r>
              <a:rPr lang="en-US" dirty="0" smtClean="0"/>
              <a:t>: Leaky </a:t>
            </a:r>
            <a:r>
              <a:rPr lang="en-US" dirty="0" err="1" smtClean="0"/>
              <a:t>ReLU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66887" y="940281"/>
            <a:ext cx="49771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where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is small (e.g. 0.02)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Efficient to implement: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b="1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Also known as probabilistic </a:t>
            </a:r>
            <a:r>
              <a:rPr lang="en-US" dirty="0" err="1" smtClean="0"/>
              <a:t>ReLU</a:t>
            </a:r>
            <a:r>
              <a:rPr lang="en-US" dirty="0" smtClean="0"/>
              <a:t> (</a:t>
            </a:r>
            <a:r>
              <a:rPr lang="en-US" dirty="0" err="1" smtClean="0"/>
              <a:t>PReLU</a:t>
            </a:r>
            <a:r>
              <a:rPr lang="en-US" dirty="0" smtClean="0"/>
              <a:t>)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Has non-zero gradients everywhere (unlike </a:t>
            </a:r>
            <a:r>
              <a:rPr lang="en-US" dirty="0" err="1" smtClean="0"/>
              <a:t>ReLU</a:t>
            </a:r>
            <a:r>
              <a:rPr lang="en-US" dirty="0" smtClean="0"/>
              <a:t>)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 a</a:t>
            </a:r>
            <a:r>
              <a:rPr lang="en-US" dirty="0" smtClean="0"/>
              <a:t> can also be learned (see</a:t>
            </a:r>
          </a:p>
          <a:p>
            <a:r>
              <a:rPr lang="en-US" dirty="0" err="1" smtClean="0"/>
              <a:t>Kaiming</a:t>
            </a:r>
            <a:r>
              <a:rPr lang="en-US" dirty="0" smtClean="0"/>
              <a:t> He et al. 2015).</a:t>
            </a:r>
            <a:endParaRPr lang="en-US" dirty="0"/>
          </a:p>
        </p:txBody>
      </p:sp>
      <p:graphicFrame>
        <p:nvGraphicFramePr>
          <p:cNvPr id="980995" name="Object 3"/>
          <p:cNvGraphicFramePr>
            <a:graphicFrameLocks noChangeAspect="1"/>
          </p:cNvGraphicFramePr>
          <p:nvPr/>
        </p:nvGraphicFramePr>
        <p:xfrm>
          <a:off x="4765675" y="2206625"/>
          <a:ext cx="30734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44" name="Equation" r:id="rId3" imgW="1562100" imgH="444500" progId="Equation.3">
                  <p:embed/>
                </p:oleObj>
              </mc:Choice>
              <mc:Fallback>
                <p:oleObj name="Equation" r:id="rId3" imgW="1562100" imgH="444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5675" y="2206625"/>
                        <a:ext cx="3073400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2020" name="Object 4"/>
          <p:cNvGraphicFramePr>
            <a:graphicFrameLocks noChangeAspect="1"/>
          </p:cNvGraphicFramePr>
          <p:nvPr/>
        </p:nvGraphicFramePr>
        <p:xfrm>
          <a:off x="266700" y="1049338"/>
          <a:ext cx="32496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145" name="Equation" r:id="rId5" imgW="1651000" imgH="444500" progId="Equation.3">
                  <p:embed/>
                </p:oleObj>
              </mc:Choice>
              <mc:Fallback>
                <p:oleObj name="Equation" r:id="rId5" imgW="1651000" imgH="4445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049338"/>
                        <a:ext cx="3249613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82916"/>
            <a:ext cx="3937634" cy="305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412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7978" y="6312568"/>
            <a:ext cx="518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need translation </a:t>
            </a:r>
            <a:r>
              <a:rPr lang="en-US" smtClean="0"/>
              <a:t>and scale </a:t>
            </a:r>
            <a:r>
              <a:rPr lang="en-US" dirty="0" smtClean="0"/>
              <a:t>invariance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9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layers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378" y="1481739"/>
            <a:ext cx="4169622" cy="4088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573" y="856358"/>
            <a:ext cx="4870461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Neural networks are composed of multiple layers of neurons.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Acyclic structure. Basic model assumes full connections between layers.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Layers between input and output are called hidden.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Various names used:</a:t>
            </a:r>
          </a:p>
          <a:p>
            <a:pPr lvl="1"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Artificial Neural Nets (ANN)</a:t>
            </a:r>
          </a:p>
          <a:p>
            <a:pPr lvl="1"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Multi-layer </a:t>
            </a:r>
            <a:r>
              <a:rPr lang="en-US" dirty="0" err="1" smtClean="0"/>
              <a:t>Perceptron</a:t>
            </a:r>
            <a:r>
              <a:rPr lang="en-US" dirty="0" smtClean="0"/>
              <a:t> (MLP)</a:t>
            </a:r>
          </a:p>
          <a:p>
            <a:pPr lvl="1"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Fully-connected network</a:t>
            </a:r>
          </a:p>
          <a:p>
            <a:pPr lvl="1"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Neurons typically called units.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 layer MLP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685" y="1322980"/>
            <a:ext cx="4448315" cy="44930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7631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By convention, number of layers is hidden + output (i.e. does not include input).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So 3-layer model has 2 hidden layers.</a:t>
            </a:r>
          </a:p>
          <a:p>
            <a:pPr>
              <a:buClr>
                <a:srgbClr val="3366FF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 smtClean="0"/>
              <a:t> Parameters: </a:t>
            </a:r>
            <a:br>
              <a:rPr lang="en-US" dirty="0" smtClean="0"/>
            </a:br>
            <a:r>
              <a:rPr lang="en-US" dirty="0" smtClean="0"/>
              <a:t>	weight matrices W</a:t>
            </a:r>
            <a:r>
              <a:rPr lang="en-US" baseline="-25000" dirty="0" smtClean="0"/>
              <a:t>1</a:t>
            </a:r>
            <a:r>
              <a:rPr lang="en-US" dirty="0" smtClean="0"/>
              <a:t>;W</a:t>
            </a:r>
            <a:r>
              <a:rPr lang="en-US" baseline="-25000" dirty="0" smtClean="0"/>
              <a:t>2</a:t>
            </a:r>
            <a:r>
              <a:rPr lang="en-US" dirty="0" smtClean="0"/>
              <a:t>;W</a:t>
            </a:r>
            <a:r>
              <a:rPr lang="en-US" baseline="-25000" dirty="0" smtClean="0"/>
              <a:t>3</a:t>
            </a:r>
            <a:r>
              <a:rPr lang="en-US" dirty="0" smtClean="0"/>
              <a:t> 	bias vectors b</a:t>
            </a:r>
            <a:r>
              <a:rPr lang="en-US" baseline="-25000" dirty="0" smtClean="0"/>
              <a:t>1</a:t>
            </a:r>
            <a:r>
              <a:rPr lang="en-US" dirty="0" smtClean="0"/>
              <a:t>; b</a:t>
            </a:r>
            <a:r>
              <a:rPr lang="en-US" baseline="-25000" dirty="0" smtClean="0"/>
              <a:t>2</a:t>
            </a:r>
            <a:r>
              <a:rPr lang="en-US" dirty="0" smtClean="0"/>
              <a:t>; b</a:t>
            </a:r>
            <a:r>
              <a:rPr lang="en-US" baseline="-25000" dirty="0" smtClean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layers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31664"/>
          <a:stretch>
            <a:fillRect/>
          </a:stretch>
        </p:blipFill>
        <p:spPr>
          <a:xfrm rot="16200000">
            <a:off x="5905416" y="3685524"/>
            <a:ext cx="2399557" cy="34426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173166" y="4609866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328" y="5515527"/>
            <a:ext cx="177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Input layer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543486"/>
            <a:ext cx="2013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Hidden layer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493" y="2933248"/>
            <a:ext cx="194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Hidden layer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538610"/>
            <a:ext cx="196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Output layer </a:t>
            </a:r>
            <a:r>
              <a:rPr lang="en-US" dirty="0" err="1" smtClean="0"/>
              <a:t>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14813" y="4628627"/>
            <a:ext cx="1461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(x</a:t>
            </a:r>
            <a:r>
              <a:rPr lang="en-US" baseline="-25000" dirty="0" smtClean="0"/>
              <a:t>0</a:t>
            </a:r>
            <a:r>
              <a:rPr lang="en-US" dirty="0" smtClean="0"/>
              <a:t>, W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2243788" y="2890534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5435" y="2909295"/>
            <a:ext cx="1495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i</a:t>
            </a:r>
            <a:r>
              <a:rPr lang="en-US" dirty="0" smtClean="0"/>
              <a:t>(x</a:t>
            </a:r>
            <a:r>
              <a:rPr lang="en-US" baseline="-25000" dirty="0" smtClean="0"/>
              <a:t>i-1</a:t>
            </a:r>
            <a:r>
              <a:rPr lang="en-US" dirty="0" smtClean="0"/>
              <a:t>,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i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2231336" y="1558158"/>
            <a:ext cx="2182771" cy="5064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72983" y="1576919"/>
            <a:ext cx="1632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n</a:t>
            </a:r>
            <a:r>
              <a:rPr lang="en-US" dirty="0" smtClean="0"/>
              <a:t>(x</a:t>
            </a:r>
            <a:r>
              <a:rPr lang="en-US" baseline="-25000" dirty="0" smtClean="0"/>
              <a:t>n-1</a:t>
            </a:r>
            <a:r>
              <a:rPr lang="en-US" dirty="0" smtClean="0"/>
              <a:t>,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n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2992491" y="5346647"/>
            <a:ext cx="485633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3054427" y="5462918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2983022" y="4378357"/>
            <a:ext cx="485633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3139631" y="3531069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3127181" y="2746586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rot="5400000" flipH="1" flipV="1">
            <a:off x="3117713" y="2201667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Rectangle 25"/>
          <p:cNvSpPr/>
          <p:nvPr/>
        </p:nvSpPr>
        <p:spPr>
          <a:xfrm>
            <a:off x="3181926" y="4096161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267984" y="3276354"/>
            <a:ext cx="56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i-1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270967" y="2407682"/>
            <a:ext cx="39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i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2953539" y="1267040"/>
            <a:ext cx="576066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Rectangle 30"/>
          <p:cNvSpPr/>
          <p:nvPr/>
        </p:nvSpPr>
        <p:spPr>
          <a:xfrm>
            <a:off x="3261500" y="1925025"/>
            <a:ext cx="612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n-1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5400000">
            <a:off x="3129377" y="226670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 rot="5400000">
            <a:off x="3144809" y="360205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3264483" y="1050901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5400000">
            <a:off x="820230" y="228213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 rot="5400000">
            <a:off x="785859" y="361748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2214700" y="1045157"/>
            <a:ext cx="10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(output)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2128269" y="5497243"/>
            <a:ext cx="882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(input)</a:t>
            </a:r>
            <a:endParaRPr lang="en-US" sz="20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rcRect l="68501"/>
          <a:stretch>
            <a:fillRect/>
          </a:stretch>
        </p:blipFill>
        <p:spPr>
          <a:xfrm rot="16200000">
            <a:off x="6368011" y="-310894"/>
            <a:ext cx="1313381" cy="408801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 rot="5400000">
            <a:off x="7242168" y="284961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selection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Active area of research</a:t>
            </a:r>
          </a:p>
          <a:p>
            <a:endParaRPr lang="en-US" dirty="0" smtClean="0"/>
          </a:p>
          <a:p>
            <a:r>
              <a:rPr lang="en-US" dirty="0" smtClean="0"/>
              <a:t>For fully connected models 2 or 3 layers seems the most that can be effectively trained.</a:t>
            </a:r>
          </a:p>
          <a:p>
            <a:endParaRPr lang="en-US" dirty="0" smtClean="0"/>
          </a:p>
          <a:p>
            <a:r>
              <a:rPr lang="en-US" dirty="0" smtClean="0"/>
              <a:t>Regarding number of units/layer:</a:t>
            </a:r>
          </a:p>
          <a:p>
            <a:pPr lvl="1"/>
            <a:r>
              <a:rPr lang="en-US" dirty="0" smtClean="0"/>
              <a:t>Parameters grows with (units/layer)</a:t>
            </a:r>
            <a:r>
              <a:rPr lang="en-US" b="1" baseline="30000" dirty="0" smtClean="0"/>
              <a:t>2</a:t>
            </a:r>
            <a:r>
              <a:rPr lang="en-US" b="1" dirty="0" smtClean="0"/>
              <a:t> .</a:t>
            </a:r>
          </a:p>
          <a:p>
            <a:pPr lvl="1"/>
            <a:r>
              <a:rPr lang="en-US" dirty="0" smtClean="0"/>
              <a:t>With large units/layer, can easily </a:t>
            </a:r>
            <a:r>
              <a:rPr lang="en-US" dirty="0" err="1" smtClean="0"/>
              <a:t>overfit</a:t>
            </a:r>
            <a:r>
              <a:rPr lang="en-US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8130" y="817355"/>
            <a:ext cx="6285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How to pick number of layers and units/layer?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3510"/>
            <a:ext cx="9144000" cy="621459"/>
          </a:xfrm>
        </p:spPr>
        <p:txBody>
          <a:bodyPr/>
          <a:lstStyle/>
          <a:p>
            <a:r>
              <a:rPr lang="en-US" sz="3600" dirty="0"/>
              <a:t>Representational power of two-layer </a:t>
            </a:r>
            <a:r>
              <a:rPr lang="en-US" sz="3600" dirty="0" smtClean="0"/>
              <a:t>network</a:t>
            </a:r>
            <a:endParaRPr lang="en-US" sz="3600" dirty="0"/>
          </a:p>
        </p:txBody>
      </p:sp>
      <p:sp>
        <p:nvSpPr>
          <p:cNvPr id="71682" name="Rectangle 2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66670E23-3947-D449-887D-4EE9CC9FA0E3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44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71683" name="Picture 3" descr="droppedImage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0872">
            <a:off x="50800" y="623175"/>
            <a:ext cx="8699500" cy="532447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1684" name="Picture 4" descr="dropped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06925"/>
            <a:ext cx="1665288" cy="22479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1685" name="Picture 5" descr="dropped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9088" y="4610100"/>
            <a:ext cx="1558925" cy="2298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617913" y="5778500"/>
            <a:ext cx="2174875" cy="976313"/>
            <a:chOff x="-1" y="0"/>
            <a:chExt cx="2174242" cy="97790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82600" y="0"/>
              <a:ext cx="1028701" cy="977900"/>
              <a:chOff x="0" y="0"/>
              <a:chExt cx="1028701" cy="977900"/>
            </a:xfrm>
          </p:grpSpPr>
          <p:sp>
            <p:nvSpPr>
              <p:cNvPr id="71688" name="Oval 8"/>
              <p:cNvSpPr>
                <a:spLocks/>
              </p:cNvSpPr>
              <p:nvPr/>
            </p:nvSpPr>
            <p:spPr bwMode="auto">
              <a:xfrm>
                <a:off x="422577" y="0"/>
                <a:ext cx="98176" cy="97790"/>
              </a:xfrm>
              <a:prstGeom prst="ellips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marL="39688" algn="l" defTabSz="914400"/>
                <a:endParaRPr lang="en-US" sz="2400">
                  <a:latin typeface="Times New Roman" pitchFamily="-111" charset="0"/>
                  <a:ea typeface="Times New Roman" pitchFamily="-111" charset="0"/>
                  <a:cs typeface="Times New Roman" pitchFamily="-111" charset="0"/>
                  <a:sym typeface="Times New Roman" pitchFamily="-111" charset="0"/>
                </a:endParaRPr>
              </a:p>
            </p:txBody>
          </p:sp>
          <p:sp>
            <p:nvSpPr>
              <p:cNvPr id="71689" name="Oval 9"/>
              <p:cNvSpPr>
                <a:spLocks/>
              </p:cNvSpPr>
              <p:nvPr/>
            </p:nvSpPr>
            <p:spPr bwMode="auto">
              <a:xfrm>
                <a:off x="422577" y="416670"/>
                <a:ext cx="98176" cy="97791"/>
              </a:xfrm>
              <a:prstGeom prst="ellips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marL="39688" algn="l" defTabSz="914400"/>
                <a:endParaRPr lang="en-US" sz="2400">
                  <a:latin typeface="Times New Roman" pitchFamily="-111" charset="0"/>
                  <a:ea typeface="Times New Roman" pitchFamily="-111" charset="0"/>
                  <a:cs typeface="Times New Roman" pitchFamily="-111" charset="0"/>
                  <a:sym typeface="Times New Roman" pitchFamily="-111" charset="0"/>
                </a:endParaRPr>
              </a:p>
            </p:txBody>
          </p:sp>
          <p:sp>
            <p:nvSpPr>
              <p:cNvPr id="71690" name="Oval 10"/>
              <p:cNvSpPr>
                <a:spLocks/>
              </p:cNvSpPr>
              <p:nvPr/>
            </p:nvSpPr>
            <p:spPr bwMode="auto">
              <a:xfrm>
                <a:off x="422577" y="880109"/>
                <a:ext cx="98176" cy="97791"/>
              </a:xfrm>
              <a:prstGeom prst="ellips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marL="39688" algn="l" defTabSz="914400"/>
                <a:endParaRPr lang="en-US" sz="2400">
                  <a:latin typeface="Times New Roman" pitchFamily="-111" charset="0"/>
                  <a:ea typeface="Times New Roman" pitchFamily="-111" charset="0"/>
                  <a:cs typeface="Times New Roman" pitchFamily="-111" charset="0"/>
                  <a:sym typeface="Times New Roman" pitchFamily="-111" charset="0"/>
                </a:endParaRPr>
              </a:p>
            </p:txBody>
          </p:sp>
          <p:sp>
            <p:nvSpPr>
              <p:cNvPr id="71691" name="Oval 11"/>
              <p:cNvSpPr>
                <a:spLocks/>
              </p:cNvSpPr>
              <p:nvPr/>
            </p:nvSpPr>
            <p:spPr bwMode="auto">
              <a:xfrm>
                <a:off x="0" y="412418"/>
                <a:ext cx="98175" cy="97791"/>
              </a:xfrm>
              <a:prstGeom prst="ellips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marL="39688" algn="l" defTabSz="914400"/>
                <a:endParaRPr lang="en-US" sz="2400">
                  <a:latin typeface="Times New Roman" pitchFamily="-111" charset="0"/>
                  <a:ea typeface="Times New Roman" pitchFamily="-111" charset="0"/>
                  <a:cs typeface="Times New Roman" pitchFamily="-111" charset="0"/>
                  <a:sym typeface="Times New Roman" pitchFamily="-111" charset="0"/>
                </a:endParaRPr>
              </a:p>
            </p:txBody>
          </p:sp>
          <p:sp>
            <p:nvSpPr>
              <p:cNvPr id="71692" name="Oval 12"/>
              <p:cNvSpPr>
                <a:spLocks/>
              </p:cNvSpPr>
              <p:nvPr/>
            </p:nvSpPr>
            <p:spPr bwMode="auto">
              <a:xfrm>
                <a:off x="930525" y="416670"/>
                <a:ext cx="98176" cy="97791"/>
              </a:xfrm>
              <a:prstGeom prst="ellips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marL="39688" algn="l" defTabSz="914400"/>
                <a:endParaRPr lang="en-US" sz="2400">
                  <a:latin typeface="Times New Roman" pitchFamily="-111" charset="0"/>
                  <a:ea typeface="Times New Roman" pitchFamily="-111" charset="0"/>
                  <a:cs typeface="Times New Roman" pitchFamily="-111" charset="0"/>
                  <a:sym typeface="Times New Roman" pitchFamily="-111" charset="0"/>
                </a:endParaRPr>
              </a:p>
            </p:txBody>
          </p:sp>
          <p:sp>
            <p:nvSpPr>
              <p:cNvPr id="71693" name="Line 13"/>
              <p:cNvSpPr>
                <a:spLocks noChangeShapeType="1"/>
              </p:cNvSpPr>
              <p:nvPr/>
            </p:nvSpPr>
            <p:spPr bwMode="auto">
              <a:xfrm flipH="1">
                <a:off x="90888" y="80251"/>
                <a:ext cx="326989" cy="333298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algn="l" defTabSz="457200"/>
                <a:endParaRPr lang="en-US" sz="1200">
                  <a:latin typeface="Helvetica" pitchFamily="-111" charset="0"/>
                  <a:ea typeface="Helvetica" pitchFamily="-111" charset="0"/>
                  <a:cs typeface="Helvetica" pitchFamily="-111" charset="0"/>
                  <a:sym typeface="Helvetica" pitchFamily="-111" charset="0"/>
                </a:endParaRPr>
              </a:p>
            </p:txBody>
          </p:sp>
          <p:sp>
            <p:nvSpPr>
              <p:cNvPr id="71694" name="Line 14"/>
              <p:cNvSpPr>
                <a:spLocks noChangeShapeType="1"/>
              </p:cNvSpPr>
              <p:nvPr/>
            </p:nvSpPr>
            <p:spPr bwMode="auto">
              <a:xfrm flipH="1">
                <a:off x="98142" y="465333"/>
                <a:ext cx="314948" cy="1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algn="l" defTabSz="457200"/>
                <a:endParaRPr lang="en-US" sz="1200">
                  <a:latin typeface="Helvetica" pitchFamily="-111" charset="0"/>
                  <a:ea typeface="Helvetica" pitchFamily="-111" charset="0"/>
                  <a:cs typeface="Helvetica" pitchFamily="-111" charset="0"/>
                  <a:sym typeface="Helvetica" pitchFamily="-111" charset="0"/>
                </a:endParaRPr>
              </a:p>
            </p:txBody>
          </p:sp>
          <p:sp>
            <p:nvSpPr>
              <p:cNvPr id="71695" name="Line 15"/>
              <p:cNvSpPr>
                <a:spLocks noChangeShapeType="1"/>
              </p:cNvSpPr>
              <p:nvPr/>
            </p:nvSpPr>
            <p:spPr bwMode="auto">
              <a:xfrm flipH="1" flipV="1">
                <a:off x="76965" y="512467"/>
                <a:ext cx="334059" cy="371546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algn="l" defTabSz="457200"/>
                <a:endParaRPr lang="en-US" sz="1200">
                  <a:latin typeface="Helvetica" pitchFamily="-111" charset="0"/>
                  <a:ea typeface="Helvetica" pitchFamily="-111" charset="0"/>
                  <a:cs typeface="Helvetica" pitchFamily="-111" charset="0"/>
                  <a:sym typeface="Helvetica" pitchFamily="-111" charset="0"/>
                </a:endParaRPr>
              </a:p>
            </p:txBody>
          </p:sp>
          <p:sp>
            <p:nvSpPr>
              <p:cNvPr id="71696" name="Line 16"/>
              <p:cNvSpPr>
                <a:spLocks noChangeShapeType="1"/>
              </p:cNvSpPr>
              <p:nvPr/>
            </p:nvSpPr>
            <p:spPr bwMode="auto">
              <a:xfrm flipH="1">
                <a:off x="525021" y="467691"/>
                <a:ext cx="413195" cy="1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algn="l" defTabSz="457200"/>
                <a:endParaRPr lang="en-US" sz="1200">
                  <a:latin typeface="Helvetica" pitchFamily="-111" charset="0"/>
                  <a:ea typeface="Helvetica" pitchFamily="-111" charset="0"/>
                  <a:cs typeface="Helvetica" pitchFamily="-111" charset="0"/>
                  <a:sym typeface="Helvetica" pitchFamily="-111" charset="0"/>
                </a:endParaRPr>
              </a:p>
            </p:txBody>
          </p:sp>
          <p:sp>
            <p:nvSpPr>
              <p:cNvPr id="71697" name="Line 17"/>
              <p:cNvSpPr>
                <a:spLocks noChangeShapeType="1"/>
              </p:cNvSpPr>
              <p:nvPr/>
            </p:nvSpPr>
            <p:spPr bwMode="auto">
              <a:xfrm flipH="1">
                <a:off x="517884" y="525571"/>
                <a:ext cx="416793" cy="391361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algn="l" defTabSz="457200"/>
                <a:endParaRPr lang="en-US" sz="1200">
                  <a:latin typeface="Helvetica" pitchFamily="-111" charset="0"/>
                  <a:ea typeface="Helvetica" pitchFamily="-111" charset="0"/>
                  <a:cs typeface="Helvetica" pitchFamily="-111" charset="0"/>
                  <a:sym typeface="Helvetica" pitchFamily="-111" charset="0"/>
                </a:endParaRPr>
              </a:p>
            </p:txBody>
          </p:sp>
          <p:sp>
            <p:nvSpPr>
              <p:cNvPr id="71698" name="Line 18"/>
              <p:cNvSpPr>
                <a:spLocks noChangeShapeType="1"/>
              </p:cNvSpPr>
              <p:nvPr/>
            </p:nvSpPr>
            <p:spPr bwMode="auto">
              <a:xfrm flipH="1" flipV="1">
                <a:off x="520169" y="74488"/>
                <a:ext cx="412458" cy="353227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  <p:txBody>
              <a:bodyPr lIns="50800" tIns="50800" rIns="50800" bIns="50800" anchor="ctr">
                <a:prstTxWarp prst="textNoShape">
                  <a:avLst/>
                </a:prstTxWarp>
              </a:bodyPr>
              <a:lstStyle/>
              <a:p>
                <a:pPr algn="l" defTabSz="457200"/>
                <a:endParaRPr lang="en-US" sz="1200">
                  <a:latin typeface="Helvetica" pitchFamily="-111" charset="0"/>
                  <a:ea typeface="Helvetica" pitchFamily="-111" charset="0"/>
                  <a:cs typeface="Helvetica" pitchFamily="-111" charset="0"/>
                  <a:sym typeface="Helvetica" pitchFamily="-111" charset="0"/>
                </a:endParaRPr>
              </a:p>
            </p:txBody>
          </p:sp>
        </p:grpSp>
        <p:sp>
          <p:nvSpPr>
            <p:cNvPr id="71699" name="Rectangle 19"/>
            <p:cNvSpPr>
              <a:spLocks/>
            </p:cNvSpPr>
            <p:nvPr/>
          </p:nvSpPr>
          <p:spPr bwMode="auto">
            <a:xfrm>
              <a:off x="0" y="279400"/>
              <a:ext cx="408841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 algn="l" defTabSz="914400"/>
              <a:r>
                <a:rPr lang="en-US" sz="2400">
                  <a:latin typeface="Times New Roman" pitchFamily="-111" charset="0"/>
                  <a:ea typeface="Times New Roman" pitchFamily="-111" charset="0"/>
                  <a:cs typeface="Times New Roman" pitchFamily="-111" charset="0"/>
                  <a:sym typeface="Times New Roman" pitchFamily="-111" charset="0"/>
                </a:rPr>
                <a:t>In</a:t>
              </a:r>
            </a:p>
          </p:txBody>
        </p:sp>
        <p:sp>
          <p:nvSpPr>
            <p:cNvPr id="71700" name="Rectangle 20"/>
            <p:cNvSpPr>
              <a:spLocks/>
            </p:cNvSpPr>
            <p:nvPr/>
          </p:nvSpPr>
          <p:spPr bwMode="auto">
            <a:xfrm>
              <a:off x="1562100" y="279400"/>
              <a:ext cx="612140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 algn="l" defTabSz="914400"/>
              <a:r>
                <a:rPr lang="en-US" sz="2400">
                  <a:latin typeface="Times New Roman" pitchFamily="-111" charset="0"/>
                  <a:ea typeface="Times New Roman" pitchFamily="-111" charset="0"/>
                  <a:cs typeface="Times New Roman" pitchFamily="-111" charset="0"/>
                  <a:sym typeface="Times New Roman" pitchFamily="-111" charset="0"/>
                </a:rPr>
                <a:t>Out</a:t>
              </a:r>
            </a:p>
          </p:txBody>
        </p:sp>
      </p:grpSp>
      <p:sp>
        <p:nvSpPr>
          <p:cNvPr id="71701" name="Rectangle 21"/>
          <p:cNvSpPr>
            <a:spLocks/>
          </p:cNvSpPr>
          <p:nvPr/>
        </p:nvSpPr>
        <p:spPr bwMode="auto">
          <a:xfrm>
            <a:off x="3975100" y="5918200"/>
            <a:ext cx="242888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400">
                <a:solidFill>
                  <a:srgbClr val="E324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</a:p>
        </p:txBody>
      </p:sp>
      <p:sp>
        <p:nvSpPr>
          <p:cNvPr id="71702" name="Rectangle 22"/>
          <p:cNvSpPr>
            <a:spLocks/>
          </p:cNvSpPr>
          <p:nvPr/>
        </p:nvSpPr>
        <p:spPr bwMode="auto">
          <a:xfrm>
            <a:off x="4495800" y="5549900"/>
            <a:ext cx="242888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400">
                <a:solidFill>
                  <a:srgbClr val="E324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2</a:t>
            </a:r>
          </a:p>
        </p:txBody>
      </p:sp>
      <p:sp>
        <p:nvSpPr>
          <p:cNvPr id="71703" name="Rectangle 23"/>
          <p:cNvSpPr>
            <a:spLocks/>
          </p:cNvSpPr>
          <p:nvPr/>
        </p:nvSpPr>
        <p:spPr bwMode="auto">
          <a:xfrm>
            <a:off x="4495800" y="5918200"/>
            <a:ext cx="242888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400">
                <a:solidFill>
                  <a:srgbClr val="E324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3</a:t>
            </a:r>
          </a:p>
        </p:txBody>
      </p:sp>
      <p:sp>
        <p:nvSpPr>
          <p:cNvPr id="71704" name="Rectangle 24"/>
          <p:cNvSpPr>
            <a:spLocks/>
          </p:cNvSpPr>
          <p:nvPr/>
        </p:nvSpPr>
        <p:spPr bwMode="auto">
          <a:xfrm>
            <a:off x="4445000" y="6400800"/>
            <a:ext cx="242888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400">
                <a:solidFill>
                  <a:srgbClr val="E324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4</a:t>
            </a:r>
          </a:p>
        </p:txBody>
      </p:sp>
      <p:sp>
        <p:nvSpPr>
          <p:cNvPr id="71705" name="Rectangle 25"/>
          <p:cNvSpPr>
            <a:spLocks/>
          </p:cNvSpPr>
          <p:nvPr/>
        </p:nvSpPr>
        <p:spPr bwMode="auto">
          <a:xfrm>
            <a:off x="4978400" y="5918200"/>
            <a:ext cx="242888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l" defTabSz="914400"/>
            <a:r>
              <a:rPr lang="en-US" sz="1400">
                <a:solidFill>
                  <a:srgbClr val="E324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5</a:t>
            </a:r>
          </a:p>
        </p:txBody>
      </p:sp>
      <p:pic>
        <p:nvPicPr>
          <p:cNvPr id="71706" name="Picture 26" descr="droppedIma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5969000"/>
            <a:ext cx="2755900" cy="8255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71707" name="Rectangle 27"/>
          <p:cNvSpPr>
            <a:spLocks/>
          </p:cNvSpPr>
          <p:nvPr/>
        </p:nvSpPr>
        <p:spPr bwMode="auto">
          <a:xfrm>
            <a:off x="8056313" y="5851169"/>
            <a:ext cx="739762" cy="31803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50800" tIns="50800" rIns="50800" bIns="50800">
            <a:prstTxWarp prst="textNoShape">
              <a:avLst/>
            </a:prstTxWarp>
            <a:spAutoFit/>
          </a:bodyPr>
          <a:lstStyle/>
          <a:p>
            <a:pPr marL="39688" algn="r" defTabSz="914400"/>
            <a:r>
              <a:rPr lang="en-US" sz="1400" dirty="0" smtClean="0">
                <a:solidFill>
                  <a:srgbClr val="0061F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bias</a:t>
            </a:r>
            <a:endParaRPr lang="en-US" sz="1400" dirty="0">
              <a:solidFill>
                <a:srgbClr val="0061FF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71708" name="Line 28"/>
          <p:cNvSpPr>
            <a:spLocks noChangeShapeType="1"/>
          </p:cNvSpPr>
          <p:nvPr/>
        </p:nvSpPr>
        <p:spPr bwMode="auto">
          <a:xfrm flipV="1">
            <a:off x="8621713" y="6118225"/>
            <a:ext cx="0" cy="168275"/>
          </a:xfrm>
          <a:prstGeom prst="line">
            <a:avLst/>
          </a:prstGeom>
          <a:noFill/>
          <a:ln w="9525" cap="flat" cmpd="sng">
            <a:solidFill>
              <a:srgbClr val="0056D6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algn="l" defTabSz="457200"/>
            <a:endParaRPr lang="en-US" sz="1200"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Representational power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48788"/>
            <a:ext cx="8229600" cy="5045075"/>
          </a:xfrm>
        </p:spPr>
        <p:txBody>
          <a:bodyPr/>
          <a:lstStyle/>
          <a:p>
            <a:r>
              <a:rPr lang="en-US" dirty="0" smtClean="0"/>
              <a:t>1 layer? Linear decision surface.</a:t>
            </a:r>
          </a:p>
          <a:p>
            <a:r>
              <a:rPr lang="en-US" dirty="0" smtClean="0"/>
              <a:t>2+ layers? In theory, can represent any function. Assuming non-trivial non-linearity.</a:t>
            </a:r>
          </a:p>
          <a:p>
            <a:pPr lvl="1"/>
            <a:r>
              <a:rPr lang="en-US" sz="2000" dirty="0" err="1" smtClean="0"/>
              <a:t>Bengio</a:t>
            </a:r>
            <a:r>
              <a:rPr lang="en-US" sz="2000" dirty="0" smtClean="0"/>
              <a:t> 2009,</a:t>
            </a:r>
          </a:p>
          <a:p>
            <a:pPr lvl="2">
              <a:buNone/>
            </a:pPr>
            <a:r>
              <a:rPr lang="en-US" sz="1600" dirty="0" smtClean="0">
                <a:hlinkClick r:id="rId2"/>
              </a:rPr>
              <a:t>http://www.iro.umontreal.ca/~bengioy/papers/ftml.pdf</a:t>
            </a:r>
            <a:endParaRPr lang="en-US" sz="1600" dirty="0" smtClean="0"/>
          </a:p>
          <a:p>
            <a:pPr lvl="1"/>
            <a:r>
              <a:rPr lang="en-US" sz="2000" dirty="0" err="1" smtClean="0"/>
              <a:t>Bengio</a:t>
            </a:r>
            <a:r>
              <a:rPr lang="en-US" sz="2000" dirty="0" smtClean="0"/>
              <a:t>, </a:t>
            </a:r>
            <a:r>
              <a:rPr lang="en-US" sz="2000" dirty="0" err="1" smtClean="0"/>
              <a:t>Courville</a:t>
            </a:r>
            <a:r>
              <a:rPr lang="en-US" sz="2000" dirty="0" smtClean="0"/>
              <a:t>, </a:t>
            </a:r>
            <a:r>
              <a:rPr lang="en-US" sz="2000" dirty="0" err="1" smtClean="0"/>
              <a:t>Goodfellow</a:t>
            </a:r>
            <a:r>
              <a:rPr lang="en-US" sz="2000" dirty="0" smtClean="0"/>
              <a:t> book</a:t>
            </a:r>
          </a:p>
          <a:p>
            <a:pPr lvl="1">
              <a:buNone/>
            </a:pPr>
            <a:r>
              <a:rPr lang="en-US" sz="1600" dirty="0" smtClean="0"/>
              <a:t>		</a:t>
            </a:r>
            <a:r>
              <a:rPr lang="en-US" sz="1600" dirty="0" smtClean="0">
                <a:hlinkClick r:id="rId3"/>
              </a:rPr>
              <a:t>http://www.deeplearningbook.org/contents/mlp.html</a:t>
            </a:r>
            <a:endParaRPr lang="en-US" sz="1600" dirty="0" smtClean="0"/>
          </a:p>
          <a:p>
            <a:pPr lvl="1"/>
            <a:r>
              <a:rPr lang="en-US" sz="2000" dirty="0" smtClean="0"/>
              <a:t>Simple proof by M. </a:t>
            </a:r>
            <a:r>
              <a:rPr lang="en-US" sz="2000" dirty="0" err="1" smtClean="0"/>
              <a:t>Neilsen</a:t>
            </a:r>
            <a:endParaRPr lang="en-US" sz="2000" dirty="0" smtClean="0"/>
          </a:p>
          <a:p>
            <a:pPr lvl="2">
              <a:buNone/>
            </a:pPr>
            <a:r>
              <a:rPr lang="en-US" sz="1600" dirty="0" smtClean="0">
                <a:hlinkClick r:id="rId4"/>
              </a:rPr>
              <a:t>http://neuralnetworksanddeeplearning.com/chap4.html</a:t>
            </a:r>
            <a:endParaRPr lang="en-US" sz="1600" dirty="0" smtClean="0"/>
          </a:p>
          <a:p>
            <a:pPr lvl="1"/>
            <a:r>
              <a:rPr lang="en-US" sz="2000" dirty="0" smtClean="0"/>
              <a:t> D. Mackay book </a:t>
            </a:r>
          </a:p>
          <a:p>
            <a:pPr>
              <a:buNone/>
            </a:pPr>
            <a:r>
              <a:rPr lang="en-US" sz="1600" dirty="0" smtClean="0"/>
              <a:t>			</a:t>
            </a:r>
            <a:r>
              <a:rPr lang="en-US" sz="1600" dirty="0" smtClean="0">
                <a:hlinkClick r:id="rId5"/>
              </a:rPr>
              <a:t>http://www.inference.phy.cam.ac.uk/mackay/itprnn/ps/482.491.pdf</a:t>
            </a:r>
            <a:endParaRPr lang="en-US" sz="1600" dirty="0" smtClean="0"/>
          </a:p>
          <a:p>
            <a:r>
              <a:rPr lang="en-US" dirty="0" smtClean="0"/>
              <a:t>But issue is efficiency: very wide two layers </a:t>
            </a:r>
            <a:r>
              <a:rPr lang="en-US" dirty="0" err="1" smtClean="0"/>
              <a:t>vs</a:t>
            </a:r>
            <a:r>
              <a:rPr lang="en-US" dirty="0" smtClean="0"/>
              <a:t> narrow deep model? In practice, more layers helps.</a:t>
            </a:r>
          </a:p>
          <a:p>
            <a:pPr lvl="1">
              <a:buNone/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 model: overview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3366FF"/>
              </a:buClr>
            </a:pPr>
            <a:r>
              <a:rPr lang="en-US" dirty="0" smtClean="0"/>
              <a:t>Given dataset {</a:t>
            </a:r>
            <a:r>
              <a:rPr lang="en-US" dirty="0" err="1" smtClean="0"/>
              <a:t>x</a:t>
            </a:r>
            <a:r>
              <a:rPr lang="en-US" dirty="0" smtClean="0"/>
              <a:t>; </a:t>
            </a:r>
            <a:r>
              <a:rPr lang="en-US" dirty="0" err="1" smtClean="0"/>
              <a:t>y</a:t>
            </a:r>
            <a:r>
              <a:rPr lang="en-US" dirty="0" smtClean="0"/>
              <a:t>}, pick appropriate cost function C.</a:t>
            </a:r>
          </a:p>
          <a:p>
            <a:pPr>
              <a:buClr>
                <a:srgbClr val="3366FF"/>
              </a:buClr>
            </a:pPr>
            <a:r>
              <a:rPr lang="en-US" dirty="0" smtClean="0"/>
              <a:t>Forward-pass (</a:t>
            </a:r>
            <a:r>
              <a:rPr lang="en-US" dirty="0" err="1" smtClean="0"/>
              <a:t>f</a:t>
            </a:r>
            <a:r>
              <a:rPr lang="en-US" dirty="0" smtClean="0"/>
              <a:t>-prop) training examples through the model to get network output.</a:t>
            </a:r>
          </a:p>
          <a:p>
            <a:pPr>
              <a:buClr>
                <a:srgbClr val="3366FF"/>
              </a:buClr>
            </a:pPr>
            <a:r>
              <a:rPr lang="en-US" dirty="0" smtClean="0"/>
              <a:t>Get error using cost function C to compare output to targets </a:t>
            </a:r>
            <a:r>
              <a:rPr lang="en-US" dirty="0" err="1" smtClean="0"/>
              <a:t>y</a:t>
            </a:r>
            <a:endParaRPr lang="en-US" dirty="0" smtClean="0"/>
          </a:p>
          <a:p>
            <a:pPr>
              <a:buClr>
                <a:srgbClr val="3366FF"/>
              </a:buClr>
            </a:pPr>
            <a:r>
              <a:rPr lang="en-US" dirty="0" smtClean="0"/>
              <a:t>Use Stochastic Gradient Descent (SGD) to update weights adjusting parameters to minimize loss/energy E (sum of the costs for each training example)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8464" y="1494968"/>
            <a:ext cx="10387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 smtClean="0"/>
              <a:t>(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1983542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3079" t="5048" b="8725"/>
          <a:stretch>
            <a:fillRect/>
          </a:stretch>
        </p:blipFill>
        <p:spPr bwMode="auto">
          <a:xfrm>
            <a:off x="1736521" y="1138989"/>
            <a:ext cx="5554615" cy="494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49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482" name="Object 2"/>
          <p:cNvGraphicFramePr>
            <a:graphicFrameLocks noChangeAspect="1"/>
          </p:cNvGraphicFramePr>
          <p:nvPr/>
        </p:nvGraphicFramePr>
        <p:xfrm>
          <a:off x="0" y="0"/>
          <a:ext cx="4114800" cy="286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486" name="Image" r:id="rId4" imgW="2516061" imgH="1753618" progId="">
                  <p:embed/>
                </p:oleObj>
              </mc:Choice>
              <mc:Fallback>
                <p:oleObj name="Image" r:id="rId4" imgW="2516061" imgH="17536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114800" cy="286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3" name="Object 3"/>
          <p:cNvGraphicFramePr>
            <a:graphicFrameLocks noChangeAspect="1"/>
          </p:cNvGraphicFramePr>
          <p:nvPr/>
        </p:nvGraphicFramePr>
        <p:xfrm>
          <a:off x="5867400" y="228600"/>
          <a:ext cx="2905125" cy="476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487" name="Image" r:id="rId6" imgW="1372397" imgH="2249206" progId="">
                  <p:embed/>
                </p:oleObj>
              </mc:Choice>
              <mc:Fallback>
                <p:oleObj name="Image" r:id="rId6" imgW="1372397" imgH="22492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28600"/>
                        <a:ext cx="2905125" cy="476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4" name="Object 4"/>
          <p:cNvGraphicFramePr>
            <a:graphicFrameLocks noChangeAspect="1"/>
          </p:cNvGraphicFramePr>
          <p:nvPr/>
        </p:nvGraphicFramePr>
        <p:xfrm>
          <a:off x="152400" y="4621213"/>
          <a:ext cx="6096000" cy="223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488" name="Image" r:id="rId8" imgW="4498412" imgH="1651959" progId="">
                  <p:embed/>
                </p:oleObj>
              </mc:Choice>
              <mc:Fallback>
                <p:oleObj name="Image" r:id="rId8" imgW="4498412" imgH="16519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621213"/>
                        <a:ext cx="6096000" cy="223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5" name="Object 5"/>
          <p:cNvGraphicFramePr>
            <a:graphicFrameLocks noChangeAspect="1"/>
          </p:cNvGraphicFramePr>
          <p:nvPr/>
        </p:nvGraphicFramePr>
        <p:xfrm>
          <a:off x="2438400" y="2057400"/>
          <a:ext cx="3854450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489" name="Image" r:id="rId10" imgW="7624426" imgH="5082951" progId="">
                  <p:embed/>
                </p:oleObj>
              </mc:Choice>
              <mc:Fallback>
                <p:oleObj name="Image" r:id="rId10" imgW="7624426" imgH="50829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057400"/>
                        <a:ext cx="3854450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1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017" y="1139252"/>
            <a:ext cx="4104283" cy="368008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6" name="Picture 5" descr="image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11" y="1139253"/>
            <a:ext cx="4077325" cy="368864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2248" y="252249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image pyramids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173" y="4803227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 </a:t>
            </a:r>
            <a:r>
              <a:rPr lang="en-US" dirty="0" err="1" smtClean="0"/>
              <a:t>Pyr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87160" y="4818993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Laplacian </a:t>
            </a:r>
            <a:r>
              <a:rPr lang="en-US" dirty="0" err="1" smtClean="0"/>
              <a:t>Pyr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5972" y="5717627"/>
            <a:ext cx="4696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many more: QMF, steerable, 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6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0066FF"/>
                </a:solidFill>
              </a:rPr>
              <a:t>Discriminative methods</a:t>
            </a:r>
          </a:p>
        </p:txBody>
      </p:sp>
      <p:sp>
        <p:nvSpPr>
          <p:cNvPr id="162864" name="Rectangle 4"/>
          <p:cNvSpPr>
            <a:spLocks noChangeArrowheads="1"/>
          </p:cNvSpPr>
          <p:nvPr/>
        </p:nvSpPr>
        <p:spPr bwMode="auto">
          <a:xfrm>
            <a:off x="195263" y="1028700"/>
            <a:ext cx="868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Object detection and recognition is formulated as a classification problem.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33625" y="2897188"/>
            <a:ext cx="2979738" cy="2643187"/>
            <a:chOff x="2333625" y="2897188"/>
            <a:chExt cx="2979738" cy="2643187"/>
          </a:xfrm>
        </p:grpSpPr>
        <p:grpSp>
          <p:nvGrpSpPr>
            <p:cNvPr id="162865" name="Group 5"/>
            <p:cNvGrpSpPr>
              <a:grpSpLocks/>
            </p:cNvGrpSpPr>
            <p:nvPr/>
          </p:nvGrpSpPr>
          <p:grpSpPr bwMode="auto">
            <a:xfrm>
              <a:off x="2906713" y="2897188"/>
              <a:ext cx="2406650" cy="2643187"/>
              <a:chOff x="1831" y="1825"/>
              <a:chExt cx="1516" cy="1665"/>
            </a:xfrm>
          </p:grpSpPr>
          <p:graphicFrame>
            <p:nvGraphicFramePr>
              <p:cNvPr id="162842" name="Object 26"/>
              <p:cNvGraphicFramePr>
                <a:graphicFrameLocks noChangeAspect="1"/>
              </p:cNvGraphicFramePr>
              <p:nvPr/>
            </p:nvGraphicFramePr>
            <p:xfrm>
              <a:off x="2265" y="2331"/>
              <a:ext cx="205" cy="1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26" name="Image" r:id="rId4" imgW="672779" imgH="622003" progId="Photoshop.Image.7">
                      <p:embed/>
                    </p:oleObj>
                  </mc:Choice>
                  <mc:Fallback>
                    <p:oleObj name="Image" r:id="rId4" imgW="672779" imgH="622003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65" y="2331"/>
                            <a:ext cx="205" cy="199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43" name="Object 27"/>
              <p:cNvGraphicFramePr>
                <a:graphicFrameLocks noChangeAspect="1"/>
              </p:cNvGraphicFramePr>
              <p:nvPr/>
            </p:nvGraphicFramePr>
            <p:xfrm>
              <a:off x="2265" y="2518"/>
              <a:ext cx="252" cy="2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27" name="Image" r:id="rId6" imgW="825106" imgH="812412" progId="Photoshop.Image.7">
                      <p:embed/>
                    </p:oleObj>
                  </mc:Choice>
                  <mc:Fallback>
                    <p:oleObj name="Image" r:id="rId6" imgW="825106" imgH="812412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65" y="2518"/>
                            <a:ext cx="252" cy="260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44" name="Object 28"/>
              <p:cNvGraphicFramePr>
                <a:graphicFrameLocks noChangeAspect="1"/>
              </p:cNvGraphicFramePr>
              <p:nvPr/>
            </p:nvGraphicFramePr>
            <p:xfrm>
              <a:off x="2570" y="2414"/>
              <a:ext cx="221" cy="2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28" name="Image" r:id="rId8" imgW="723554" imgH="761636" progId="Photoshop.Image.7">
                      <p:embed/>
                    </p:oleObj>
                  </mc:Choice>
                  <mc:Fallback>
                    <p:oleObj name="Image" r:id="rId8" imgW="723554" imgH="761636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70" y="2414"/>
                            <a:ext cx="221" cy="245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45" name="Object 29"/>
              <p:cNvGraphicFramePr>
                <a:graphicFrameLocks noChangeAspect="1"/>
              </p:cNvGraphicFramePr>
              <p:nvPr/>
            </p:nvGraphicFramePr>
            <p:xfrm>
              <a:off x="2316" y="2091"/>
              <a:ext cx="248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29" name="Image" r:id="rId10" imgW="812412" imgH="800000" progId="Photoshop.Image.7">
                      <p:embed/>
                    </p:oleObj>
                  </mc:Choice>
                  <mc:Fallback>
                    <p:oleObj name="Image" r:id="rId10" imgW="812412" imgH="800000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16" y="2091"/>
                            <a:ext cx="248" cy="257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46" name="Object 30"/>
              <p:cNvGraphicFramePr>
                <a:graphicFrameLocks noChangeAspect="1"/>
              </p:cNvGraphicFramePr>
              <p:nvPr/>
            </p:nvGraphicFramePr>
            <p:xfrm>
              <a:off x="2189" y="2917"/>
              <a:ext cx="279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0" name="Image" r:id="rId12" imgW="1294781" imgH="1244006" progId="Photoshop.Image.7">
                      <p:embed/>
                    </p:oleObj>
                  </mc:Choice>
                  <mc:Fallback>
                    <p:oleObj name="Image" r:id="rId12" imgW="1294781" imgH="1244006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89" y="2917"/>
                            <a:ext cx="279" cy="282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47" name="Object 31"/>
              <p:cNvGraphicFramePr>
                <a:graphicFrameLocks noChangeAspect="1"/>
              </p:cNvGraphicFramePr>
              <p:nvPr/>
            </p:nvGraphicFramePr>
            <p:xfrm>
              <a:off x="2441" y="2586"/>
              <a:ext cx="190" cy="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1" name="Image" r:id="rId14" imgW="622003" imgH="647391" progId="Photoshop.Image.7">
                      <p:embed/>
                    </p:oleObj>
                  </mc:Choice>
                  <mc:Fallback>
                    <p:oleObj name="Image" r:id="rId14" imgW="622003" imgH="647391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1" y="2586"/>
                            <a:ext cx="190" cy="208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48" name="Object 32"/>
              <p:cNvGraphicFramePr>
                <a:graphicFrameLocks noChangeAspect="1"/>
              </p:cNvGraphicFramePr>
              <p:nvPr/>
            </p:nvGraphicFramePr>
            <p:xfrm>
              <a:off x="2418" y="2731"/>
              <a:ext cx="205" cy="2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2" name="Image" r:id="rId16" imgW="672779" imgH="672779" progId="Photoshop.Image.7">
                      <p:embed/>
                    </p:oleObj>
                  </mc:Choice>
                  <mc:Fallback>
                    <p:oleObj name="Image" r:id="rId16" imgW="672779" imgH="672779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18" y="2731"/>
                            <a:ext cx="205" cy="215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49" name="Object 33"/>
              <p:cNvGraphicFramePr>
                <a:graphicFrameLocks noChangeAspect="1"/>
              </p:cNvGraphicFramePr>
              <p:nvPr/>
            </p:nvGraphicFramePr>
            <p:xfrm>
              <a:off x="2621" y="2944"/>
              <a:ext cx="229" cy="2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3" name="Image" r:id="rId18" imgW="749206" imgH="761636" progId="Photoshop.Image.7">
                      <p:embed/>
                    </p:oleObj>
                  </mc:Choice>
                  <mc:Fallback>
                    <p:oleObj name="Image" r:id="rId18" imgW="749206" imgH="761636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21" y="2944"/>
                            <a:ext cx="229" cy="244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0" name="Object 34"/>
              <p:cNvGraphicFramePr>
                <a:graphicFrameLocks noChangeAspect="1"/>
              </p:cNvGraphicFramePr>
              <p:nvPr/>
            </p:nvGraphicFramePr>
            <p:xfrm>
              <a:off x="2595" y="2121"/>
              <a:ext cx="248" cy="2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4" name="Image" r:id="rId20" imgW="812412" imgH="888889" progId="Photoshop.Image.7">
                      <p:embed/>
                    </p:oleObj>
                  </mc:Choice>
                  <mc:Fallback>
                    <p:oleObj name="Image" r:id="rId20" imgW="812412" imgH="888889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95" y="2121"/>
                            <a:ext cx="248" cy="285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1" name="Object 35"/>
              <p:cNvGraphicFramePr>
                <a:graphicFrameLocks noChangeAspect="1"/>
              </p:cNvGraphicFramePr>
              <p:nvPr/>
            </p:nvGraphicFramePr>
            <p:xfrm>
              <a:off x="2976" y="2837"/>
              <a:ext cx="232" cy="2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5" name="Image" r:id="rId22" imgW="761636" imgH="787024" progId="Photoshop.Image.7">
                      <p:embed/>
                    </p:oleObj>
                  </mc:Choice>
                  <mc:Fallback>
                    <p:oleObj name="Image" r:id="rId22" imgW="761636" imgH="787024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6" y="2837"/>
                            <a:ext cx="232" cy="252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2" name="Object 36"/>
              <p:cNvGraphicFramePr>
                <a:graphicFrameLocks noChangeAspect="1"/>
              </p:cNvGraphicFramePr>
              <p:nvPr/>
            </p:nvGraphicFramePr>
            <p:xfrm>
              <a:off x="2621" y="2548"/>
              <a:ext cx="271" cy="2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6" name="Image" r:id="rId24" imgW="888889" imgH="913963" progId="Photoshop.Image.7">
                      <p:embed/>
                    </p:oleObj>
                  </mc:Choice>
                  <mc:Fallback>
                    <p:oleObj name="Image" r:id="rId24" imgW="888889" imgH="913963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21" y="2548"/>
                            <a:ext cx="271" cy="293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3" name="Object 37"/>
              <p:cNvGraphicFramePr>
                <a:graphicFrameLocks noChangeAspect="1"/>
              </p:cNvGraphicFramePr>
              <p:nvPr/>
            </p:nvGraphicFramePr>
            <p:xfrm>
              <a:off x="2037" y="2065"/>
              <a:ext cx="271" cy="2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7" name="Image" r:id="rId26" imgW="888889" imgH="812412" progId="Photoshop.Image.7">
                      <p:embed/>
                    </p:oleObj>
                  </mc:Choice>
                  <mc:Fallback>
                    <p:oleObj name="Image" r:id="rId26" imgW="888889" imgH="812412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37" y="2065"/>
                            <a:ext cx="271" cy="260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4" name="Object 38"/>
              <p:cNvGraphicFramePr>
                <a:graphicFrameLocks noChangeAspect="1"/>
              </p:cNvGraphicFramePr>
              <p:nvPr/>
            </p:nvGraphicFramePr>
            <p:xfrm>
              <a:off x="1910" y="1905"/>
              <a:ext cx="252" cy="2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8" name="Image" r:id="rId28" imgW="825106" imgH="800000" progId="Photoshop.Image.7">
                      <p:embed/>
                    </p:oleObj>
                  </mc:Choice>
                  <mc:Fallback>
                    <p:oleObj name="Image" r:id="rId28" imgW="825106" imgH="800000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10" y="1905"/>
                            <a:ext cx="252" cy="256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5" name="Object 39"/>
              <p:cNvGraphicFramePr>
                <a:graphicFrameLocks noChangeAspect="1"/>
              </p:cNvGraphicFramePr>
              <p:nvPr/>
            </p:nvGraphicFramePr>
            <p:xfrm>
              <a:off x="1961" y="2304"/>
              <a:ext cx="256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39" name="Image" r:id="rId30" imgW="838095" imgH="800000" progId="Photoshop.Image.7">
                      <p:embed/>
                    </p:oleObj>
                  </mc:Choice>
                  <mc:Fallback>
                    <p:oleObj name="Image" r:id="rId30" imgW="838095" imgH="800000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1" y="2304"/>
                            <a:ext cx="256" cy="257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6" name="Object 40"/>
              <p:cNvGraphicFramePr>
                <a:graphicFrameLocks noChangeAspect="1"/>
              </p:cNvGraphicFramePr>
              <p:nvPr/>
            </p:nvGraphicFramePr>
            <p:xfrm>
              <a:off x="2874" y="2308"/>
              <a:ext cx="318" cy="3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0" name="Image" r:id="rId32" imgW="1041270" imgH="977778" progId="Photoshop.Image.7">
                      <p:embed/>
                    </p:oleObj>
                  </mc:Choice>
                  <mc:Fallback>
                    <p:oleObj name="Image" r:id="rId32" imgW="1041270" imgH="97777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4" y="2308"/>
                            <a:ext cx="318" cy="313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7" name="Object 41"/>
              <p:cNvGraphicFramePr>
                <a:graphicFrameLocks noChangeAspect="1"/>
              </p:cNvGraphicFramePr>
              <p:nvPr/>
            </p:nvGraphicFramePr>
            <p:xfrm>
              <a:off x="2747" y="2041"/>
              <a:ext cx="22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1" name="Image" r:id="rId34" imgW="749206" imgH="736248" progId="Photoshop.Image.7">
                      <p:embed/>
                    </p:oleObj>
                  </mc:Choice>
                  <mc:Fallback>
                    <p:oleObj name="Image" r:id="rId34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47" y="2041"/>
                            <a:ext cx="229" cy="236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8" name="Object 42"/>
              <p:cNvGraphicFramePr>
                <a:graphicFrameLocks noChangeAspect="1"/>
              </p:cNvGraphicFramePr>
              <p:nvPr/>
            </p:nvGraphicFramePr>
            <p:xfrm>
              <a:off x="2874" y="2041"/>
              <a:ext cx="22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2" name="Image" r:id="rId36" imgW="749206" imgH="736248" progId="Photoshop.Image.7">
                      <p:embed/>
                    </p:oleObj>
                  </mc:Choice>
                  <mc:Fallback>
                    <p:oleObj name="Image" r:id="rId36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4" y="2041"/>
                            <a:ext cx="229" cy="236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59" name="Object 43"/>
              <p:cNvGraphicFramePr>
                <a:graphicFrameLocks noChangeAspect="1"/>
              </p:cNvGraphicFramePr>
              <p:nvPr/>
            </p:nvGraphicFramePr>
            <p:xfrm>
              <a:off x="2062" y="2516"/>
              <a:ext cx="22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3" name="Image" r:id="rId38" imgW="749206" imgH="736248" progId="Photoshop.Image.7">
                      <p:embed/>
                    </p:oleObj>
                  </mc:Choice>
                  <mc:Fallback>
                    <p:oleObj name="Image" r:id="rId38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62" y="2516"/>
                            <a:ext cx="229" cy="236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60" name="Object 44"/>
              <p:cNvGraphicFramePr>
                <a:graphicFrameLocks noChangeAspect="1"/>
              </p:cNvGraphicFramePr>
              <p:nvPr/>
            </p:nvGraphicFramePr>
            <p:xfrm>
              <a:off x="1935" y="2761"/>
              <a:ext cx="22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4" name="Image" r:id="rId40" imgW="749206" imgH="736248" progId="Photoshop.Image.7">
                      <p:embed/>
                    </p:oleObj>
                  </mc:Choice>
                  <mc:Fallback>
                    <p:oleObj name="Image" r:id="rId40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35" y="2761"/>
                            <a:ext cx="229" cy="236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61" name="Object 45"/>
              <p:cNvGraphicFramePr>
                <a:graphicFrameLocks noChangeAspect="1"/>
              </p:cNvGraphicFramePr>
              <p:nvPr/>
            </p:nvGraphicFramePr>
            <p:xfrm>
              <a:off x="2240" y="1825"/>
              <a:ext cx="228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5" name="Image" r:id="rId42" imgW="749206" imgH="736248" progId="Photoshop.Image.7">
                      <p:embed/>
                    </p:oleObj>
                  </mc:Choice>
                  <mc:Fallback>
                    <p:oleObj name="Image" r:id="rId42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40" y="1825"/>
                            <a:ext cx="228" cy="236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62" name="Object 46"/>
              <p:cNvGraphicFramePr>
                <a:graphicFrameLocks noChangeAspect="1"/>
              </p:cNvGraphicFramePr>
              <p:nvPr/>
            </p:nvGraphicFramePr>
            <p:xfrm>
              <a:off x="2544" y="1855"/>
              <a:ext cx="22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6" name="Image" r:id="rId44" imgW="749206" imgH="736248" progId="Photoshop.Image.7">
                      <p:embed/>
                    </p:oleObj>
                  </mc:Choice>
                  <mc:Fallback>
                    <p:oleObj name="Image" r:id="rId44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44" y="1855"/>
                            <a:ext cx="229" cy="236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2877" name="Text Box 27"/>
              <p:cNvSpPr txBox="1">
                <a:spLocks noChangeArrowheads="1"/>
              </p:cNvSpPr>
              <p:nvPr/>
            </p:nvSpPr>
            <p:spPr bwMode="auto">
              <a:xfrm>
                <a:off x="1831" y="3278"/>
                <a:ext cx="151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x-none" sz="1600"/>
                  <a:t>Bag of image patches</a:t>
                </a:r>
              </a:p>
            </p:txBody>
          </p:sp>
        </p:grpSp>
        <p:sp>
          <p:nvSpPr>
            <p:cNvPr id="162866" name="Line 28"/>
            <p:cNvSpPr>
              <a:spLocks noChangeShapeType="1"/>
            </p:cNvSpPr>
            <p:nvPr/>
          </p:nvSpPr>
          <p:spPr bwMode="auto">
            <a:xfrm>
              <a:off x="2333625" y="3956050"/>
              <a:ext cx="609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2870" name="Rectangle 32"/>
          <p:cNvSpPr>
            <a:spLocks noChangeArrowheads="1"/>
          </p:cNvSpPr>
          <p:nvPr/>
        </p:nvSpPr>
        <p:spPr bwMode="auto">
          <a:xfrm>
            <a:off x="195263" y="1803400"/>
            <a:ext cx="868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x-none" sz="1800"/>
              <a:t>… and a decision is taken at each window about if it contains a target object or not.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70500" y="2292350"/>
            <a:ext cx="3656013" cy="3544888"/>
            <a:chOff x="5270500" y="2292350"/>
            <a:chExt cx="3656013" cy="3544888"/>
          </a:xfrm>
        </p:grpSpPr>
        <p:sp>
          <p:nvSpPr>
            <p:cNvPr id="162867" name="Line 29"/>
            <p:cNvSpPr>
              <a:spLocks noChangeShapeType="1"/>
            </p:cNvSpPr>
            <p:nvPr/>
          </p:nvSpPr>
          <p:spPr bwMode="auto">
            <a:xfrm>
              <a:off x="5270500" y="3943350"/>
              <a:ext cx="609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868" name="Freeform 30"/>
            <p:cNvSpPr>
              <a:spLocks/>
            </p:cNvSpPr>
            <p:nvPr/>
          </p:nvSpPr>
          <p:spPr bwMode="auto">
            <a:xfrm rot="-4068071">
              <a:off x="6453188" y="3835400"/>
              <a:ext cx="2547938" cy="287337"/>
            </a:xfrm>
            <a:custGeom>
              <a:avLst/>
              <a:gdLst>
                <a:gd name="T0" fmla="*/ 0 w 1776"/>
                <a:gd name="T1" fmla="*/ 2147483647 h 200"/>
                <a:gd name="T2" fmla="*/ 2147483647 w 1776"/>
                <a:gd name="T3" fmla="*/ 2147483647 h 200"/>
                <a:gd name="T4" fmla="*/ 2147483647 w 1776"/>
                <a:gd name="T5" fmla="*/ 2147483647 h 200"/>
                <a:gd name="T6" fmla="*/ 2147483647 w 1776"/>
                <a:gd name="T7" fmla="*/ 2147483647 h 200"/>
                <a:gd name="T8" fmla="*/ 2147483647 w 1776"/>
                <a:gd name="T9" fmla="*/ 2147483647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"/>
                <a:gd name="T16" fmla="*/ 0 h 200"/>
                <a:gd name="T17" fmla="*/ 1776 w 1776"/>
                <a:gd name="T18" fmla="*/ 200 h 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" h="200">
                  <a:moveTo>
                    <a:pt x="0" y="56"/>
                  </a:moveTo>
                  <a:cubicBezTo>
                    <a:pt x="164" y="28"/>
                    <a:pt x="328" y="0"/>
                    <a:pt x="480" y="8"/>
                  </a:cubicBezTo>
                  <a:cubicBezTo>
                    <a:pt x="632" y="16"/>
                    <a:pt x="776" y="72"/>
                    <a:pt x="912" y="104"/>
                  </a:cubicBezTo>
                  <a:cubicBezTo>
                    <a:pt x="1048" y="136"/>
                    <a:pt x="1152" y="200"/>
                    <a:pt x="1296" y="200"/>
                  </a:cubicBezTo>
                  <a:cubicBezTo>
                    <a:pt x="1440" y="200"/>
                    <a:pt x="1608" y="152"/>
                    <a:pt x="1776" y="10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  <p:sp>
          <p:nvSpPr>
            <p:cNvPr id="162869" name="Text Box 31"/>
            <p:cNvSpPr txBox="1">
              <a:spLocks noChangeArrowheads="1"/>
            </p:cNvSpPr>
            <p:nvPr/>
          </p:nvSpPr>
          <p:spPr bwMode="auto">
            <a:xfrm>
              <a:off x="7818438" y="2292350"/>
              <a:ext cx="94932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x-none" sz="1400"/>
                <a:t>Decision boundary</a:t>
              </a:r>
            </a:p>
          </p:txBody>
        </p:sp>
        <p:grpSp>
          <p:nvGrpSpPr>
            <p:cNvPr id="162871" name="Group 33"/>
            <p:cNvGrpSpPr>
              <a:grpSpLocks/>
            </p:cNvGrpSpPr>
            <p:nvPr/>
          </p:nvGrpSpPr>
          <p:grpSpPr bwMode="auto">
            <a:xfrm>
              <a:off x="5900738" y="2535238"/>
              <a:ext cx="3025775" cy="3302000"/>
              <a:chOff x="3717" y="1597"/>
              <a:chExt cx="1906" cy="2080"/>
            </a:xfrm>
          </p:grpSpPr>
          <p:graphicFrame>
            <p:nvGraphicFramePr>
              <p:cNvPr id="162819" name="Object 3"/>
              <p:cNvGraphicFramePr>
                <a:graphicFrameLocks noChangeAspect="1"/>
              </p:cNvGraphicFramePr>
              <p:nvPr/>
            </p:nvGraphicFramePr>
            <p:xfrm>
              <a:off x="5155" y="2017"/>
              <a:ext cx="286" cy="2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7" name="Image" r:id="rId46" imgW="901587" imgH="875882" progId="Photoshop.Image.7">
                      <p:embed/>
                    </p:oleObj>
                  </mc:Choice>
                  <mc:Fallback>
                    <p:oleObj name="Image" r:id="rId46" imgW="901587" imgH="875882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55" y="2017"/>
                            <a:ext cx="286" cy="278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66FF33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0" name="Object 4"/>
              <p:cNvGraphicFramePr>
                <a:graphicFrameLocks noChangeAspect="1"/>
              </p:cNvGraphicFramePr>
              <p:nvPr/>
            </p:nvGraphicFramePr>
            <p:xfrm>
              <a:off x="4487" y="1800"/>
              <a:ext cx="183" cy="1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8" name="Image" r:id="rId48" imgW="672779" imgH="622003" progId="Photoshop.Image.7">
                      <p:embed/>
                    </p:oleObj>
                  </mc:Choice>
                  <mc:Fallback>
                    <p:oleObj name="Image" r:id="rId48" imgW="672779" imgH="622003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87" y="1800"/>
                            <a:ext cx="183" cy="169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1" name="Object 5"/>
              <p:cNvGraphicFramePr>
                <a:graphicFrameLocks noChangeAspect="1"/>
              </p:cNvGraphicFramePr>
              <p:nvPr/>
            </p:nvGraphicFramePr>
            <p:xfrm>
              <a:off x="4463" y="2067"/>
              <a:ext cx="224" cy="2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49" name="Image" r:id="rId49" imgW="825106" imgH="812412" progId="Photoshop.Image.7">
                      <p:embed/>
                    </p:oleObj>
                  </mc:Choice>
                  <mc:Fallback>
                    <p:oleObj name="Image" r:id="rId49" imgW="825106" imgH="812412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63" y="2067"/>
                            <a:ext cx="224" cy="221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2" name="Object 6"/>
              <p:cNvGraphicFramePr>
                <a:graphicFrameLocks noChangeAspect="1"/>
              </p:cNvGraphicFramePr>
              <p:nvPr/>
            </p:nvGraphicFramePr>
            <p:xfrm>
              <a:off x="4295" y="2429"/>
              <a:ext cx="196" cy="2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0" name="Image" r:id="rId50" imgW="723554" imgH="761636" progId="Photoshop.Image.7">
                      <p:embed/>
                    </p:oleObj>
                  </mc:Choice>
                  <mc:Fallback>
                    <p:oleObj name="Image" r:id="rId50" imgW="723554" imgH="761636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95" y="2429"/>
                            <a:ext cx="196" cy="207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3" name="Object 7"/>
              <p:cNvGraphicFramePr>
                <a:graphicFrameLocks noChangeAspect="1"/>
              </p:cNvGraphicFramePr>
              <p:nvPr/>
            </p:nvGraphicFramePr>
            <p:xfrm>
              <a:off x="4849" y="1800"/>
              <a:ext cx="220" cy="2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1" name="Image" r:id="rId51" imgW="812412" imgH="800000" progId="Photoshop.Image.7">
                      <p:embed/>
                    </p:oleObj>
                  </mc:Choice>
                  <mc:Fallback>
                    <p:oleObj name="Image" r:id="rId51" imgW="812412" imgH="800000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9" y="1800"/>
                            <a:ext cx="220" cy="217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4" name="Object 8"/>
              <p:cNvGraphicFramePr>
                <a:graphicFrameLocks noChangeAspect="1"/>
              </p:cNvGraphicFramePr>
              <p:nvPr/>
            </p:nvGraphicFramePr>
            <p:xfrm>
              <a:off x="4792" y="2840"/>
              <a:ext cx="289" cy="2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2" name="Image" r:id="rId52" imgW="1294781" imgH="1244006" progId="Photoshop.Image.7">
                      <p:embed/>
                    </p:oleObj>
                  </mc:Choice>
                  <mc:Fallback>
                    <p:oleObj name="Image" r:id="rId52" imgW="1294781" imgH="1244006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92" y="2840"/>
                            <a:ext cx="289" cy="278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66FF33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5" name="Object 9"/>
              <p:cNvGraphicFramePr>
                <a:graphicFrameLocks noChangeAspect="1"/>
              </p:cNvGraphicFramePr>
              <p:nvPr/>
            </p:nvGraphicFramePr>
            <p:xfrm>
              <a:off x="4560" y="2355"/>
              <a:ext cx="231" cy="2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3" name="Image" r:id="rId53" imgW="622003" imgH="647391" progId="Photoshop.Image.7">
                      <p:embed/>
                    </p:oleObj>
                  </mc:Choice>
                  <mc:Fallback>
                    <p:oleObj name="Image" r:id="rId53" imgW="622003" imgH="647391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60" y="2355"/>
                            <a:ext cx="231" cy="241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6" name="Object 10"/>
              <p:cNvGraphicFramePr>
                <a:graphicFrameLocks noChangeAspect="1"/>
              </p:cNvGraphicFramePr>
              <p:nvPr/>
            </p:nvGraphicFramePr>
            <p:xfrm>
              <a:off x="4343" y="2170"/>
              <a:ext cx="183" cy="1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4" name="Image" r:id="rId54" imgW="672779" imgH="672779" progId="Photoshop.Image.7">
                      <p:embed/>
                    </p:oleObj>
                  </mc:Choice>
                  <mc:Fallback>
                    <p:oleObj name="Image" r:id="rId54" imgW="672779" imgH="672779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3" y="2170"/>
                            <a:ext cx="183" cy="183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7" name="Object 11"/>
              <p:cNvGraphicFramePr>
                <a:graphicFrameLocks noChangeAspect="1"/>
              </p:cNvGraphicFramePr>
              <p:nvPr/>
            </p:nvGraphicFramePr>
            <p:xfrm>
              <a:off x="4343" y="2222"/>
              <a:ext cx="203" cy="2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5" name="Image" r:id="rId55" imgW="749206" imgH="761636" progId="Photoshop.Image.7">
                      <p:embed/>
                    </p:oleObj>
                  </mc:Choice>
                  <mc:Fallback>
                    <p:oleObj name="Image" r:id="rId55" imgW="749206" imgH="761636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3" y="2222"/>
                            <a:ext cx="203" cy="207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8" name="Object 12"/>
              <p:cNvGraphicFramePr>
                <a:graphicFrameLocks noChangeAspect="1"/>
              </p:cNvGraphicFramePr>
              <p:nvPr/>
            </p:nvGraphicFramePr>
            <p:xfrm>
              <a:off x="4126" y="1897"/>
              <a:ext cx="220" cy="2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6" name="Image" r:id="rId56" imgW="812412" imgH="888889" progId="Photoshop.Image.7">
                      <p:embed/>
                    </p:oleObj>
                  </mc:Choice>
                  <mc:Fallback>
                    <p:oleObj name="Image" r:id="rId56" imgW="812412" imgH="888889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26" y="1897"/>
                            <a:ext cx="220" cy="241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29" name="Object 13"/>
              <p:cNvGraphicFramePr>
                <a:graphicFrameLocks noChangeAspect="1"/>
              </p:cNvGraphicFramePr>
              <p:nvPr/>
            </p:nvGraphicFramePr>
            <p:xfrm>
              <a:off x="4391" y="2596"/>
              <a:ext cx="206" cy="2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7" name="Image" r:id="rId57" imgW="761636" imgH="787024" progId="Photoshop.Image.7">
                      <p:embed/>
                    </p:oleObj>
                  </mc:Choice>
                  <mc:Fallback>
                    <p:oleObj name="Image" r:id="rId57" imgW="761636" imgH="787024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91" y="2596"/>
                            <a:ext cx="206" cy="214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0" name="Object 14"/>
              <p:cNvGraphicFramePr>
                <a:graphicFrameLocks noChangeAspect="1"/>
              </p:cNvGraphicFramePr>
              <p:nvPr/>
            </p:nvGraphicFramePr>
            <p:xfrm>
              <a:off x="4343" y="1921"/>
              <a:ext cx="241" cy="2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8" name="Image" r:id="rId58" imgW="888889" imgH="812412" progId="Photoshop.Image.7">
                      <p:embed/>
                    </p:oleObj>
                  </mc:Choice>
                  <mc:Fallback>
                    <p:oleObj name="Image" r:id="rId58" imgW="888889" imgH="812412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3" y="1921"/>
                            <a:ext cx="241" cy="221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1" name="Object 15"/>
              <p:cNvGraphicFramePr>
                <a:graphicFrameLocks noChangeAspect="1"/>
              </p:cNvGraphicFramePr>
              <p:nvPr/>
            </p:nvGraphicFramePr>
            <p:xfrm>
              <a:off x="4295" y="2693"/>
              <a:ext cx="224" cy="2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59" name="Image" r:id="rId59" imgW="825106" imgH="800000" progId="Photoshop.Image.7">
                      <p:embed/>
                    </p:oleObj>
                  </mc:Choice>
                  <mc:Fallback>
                    <p:oleObj name="Image" r:id="rId59" imgW="825106" imgH="800000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95" y="2693"/>
                            <a:ext cx="224" cy="217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2" name="Object 16"/>
              <p:cNvGraphicFramePr>
                <a:graphicFrameLocks noChangeAspect="1"/>
              </p:cNvGraphicFramePr>
              <p:nvPr/>
            </p:nvGraphicFramePr>
            <p:xfrm>
              <a:off x="4030" y="2574"/>
              <a:ext cx="227" cy="2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0" name="Image" r:id="rId60" imgW="838095" imgH="800000" progId="Photoshop.Image.7">
                      <p:embed/>
                    </p:oleObj>
                  </mc:Choice>
                  <mc:Fallback>
                    <p:oleObj name="Image" r:id="rId60" imgW="838095" imgH="800000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0" y="2574"/>
                            <a:ext cx="227" cy="217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3" name="Object 17"/>
              <p:cNvGraphicFramePr>
                <a:graphicFrameLocks noChangeAspect="1"/>
              </p:cNvGraphicFramePr>
              <p:nvPr/>
            </p:nvGraphicFramePr>
            <p:xfrm>
              <a:off x="3971" y="2140"/>
              <a:ext cx="282" cy="2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1" name="Image" r:id="rId61" imgW="1041270" imgH="977778" progId="Photoshop.Image.7">
                      <p:embed/>
                    </p:oleObj>
                  </mc:Choice>
                  <mc:Fallback>
                    <p:oleObj name="Image" r:id="rId61" imgW="1041270" imgH="97777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71" y="2140"/>
                            <a:ext cx="282" cy="265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4" name="Object 18"/>
              <p:cNvGraphicFramePr>
                <a:graphicFrameLocks noChangeAspect="1"/>
              </p:cNvGraphicFramePr>
              <p:nvPr/>
            </p:nvGraphicFramePr>
            <p:xfrm>
              <a:off x="4054" y="2477"/>
              <a:ext cx="203" cy="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2" name="Image" r:id="rId62" imgW="749206" imgH="736248" progId="Photoshop.Image.7">
                      <p:embed/>
                    </p:oleObj>
                  </mc:Choice>
                  <mc:Fallback>
                    <p:oleObj name="Image" r:id="rId62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4" y="2477"/>
                            <a:ext cx="203" cy="200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5" name="Object 19"/>
              <p:cNvGraphicFramePr>
                <a:graphicFrameLocks noChangeAspect="1"/>
              </p:cNvGraphicFramePr>
              <p:nvPr/>
            </p:nvGraphicFramePr>
            <p:xfrm>
              <a:off x="4295" y="2861"/>
              <a:ext cx="203" cy="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3" name="Image" r:id="rId63" imgW="749206" imgH="736248" progId="Photoshop.Image.7">
                      <p:embed/>
                    </p:oleObj>
                  </mc:Choice>
                  <mc:Fallback>
                    <p:oleObj name="Image" r:id="rId63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95" y="2861"/>
                            <a:ext cx="203" cy="200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6" name="Object 20"/>
              <p:cNvGraphicFramePr>
                <a:graphicFrameLocks noChangeAspect="1"/>
              </p:cNvGraphicFramePr>
              <p:nvPr/>
            </p:nvGraphicFramePr>
            <p:xfrm>
              <a:off x="3960" y="2353"/>
              <a:ext cx="203" cy="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4" name="Image" r:id="rId64" imgW="749206" imgH="736248" progId="Photoshop.Image.7">
                      <p:embed/>
                    </p:oleObj>
                  </mc:Choice>
                  <mc:Fallback>
                    <p:oleObj name="Image" r:id="rId64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60" y="2353"/>
                            <a:ext cx="203" cy="200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7" name="Object 21"/>
              <p:cNvGraphicFramePr>
                <a:graphicFrameLocks noChangeAspect="1"/>
              </p:cNvGraphicFramePr>
              <p:nvPr/>
            </p:nvGraphicFramePr>
            <p:xfrm>
              <a:off x="3909" y="2934"/>
              <a:ext cx="203" cy="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5" name="Image" r:id="rId65" imgW="749206" imgH="736248" progId="Photoshop.Image.7">
                      <p:embed/>
                    </p:oleObj>
                  </mc:Choice>
                  <mc:Fallback>
                    <p:oleObj name="Image" r:id="rId65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9" y="2934"/>
                            <a:ext cx="203" cy="200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8" name="Object 22"/>
              <p:cNvGraphicFramePr>
                <a:graphicFrameLocks noChangeAspect="1"/>
              </p:cNvGraphicFramePr>
              <p:nvPr/>
            </p:nvGraphicFramePr>
            <p:xfrm>
              <a:off x="4102" y="2765"/>
              <a:ext cx="203" cy="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6" name="Image" r:id="rId66" imgW="749206" imgH="736248" progId="Photoshop.Image.7">
                      <p:embed/>
                    </p:oleObj>
                  </mc:Choice>
                  <mc:Fallback>
                    <p:oleObj name="Image" r:id="rId66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02" y="2765"/>
                            <a:ext cx="203" cy="200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39" name="Object 23"/>
              <p:cNvGraphicFramePr>
                <a:graphicFrameLocks noChangeAspect="1"/>
              </p:cNvGraphicFramePr>
              <p:nvPr/>
            </p:nvGraphicFramePr>
            <p:xfrm>
              <a:off x="3852" y="2646"/>
              <a:ext cx="203" cy="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7" name="Image" r:id="rId67" imgW="749206" imgH="736248" progId="Photoshop.Image.7">
                      <p:embed/>
                    </p:oleObj>
                  </mc:Choice>
                  <mc:Fallback>
                    <p:oleObj name="Image" r:id="rId67" imgW="749206" imgH="736248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52" y="2646"/>
                            <a:ext cx="203" cy="200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840" name="Object 24"/>
              <p:cNvGraphicFramePr>
                <a:graphicFrameLocks noChangeAspect="1"/>
              </p:cNvGraphicFramePr>
              <p:nvPr/>
            </p:nvGraphicFramePr>
            <p:xfrm>
              <a:off x="4753" y="2090"/>
              <a:ext cx="241" cy="2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8" name="Image" r:id="rId68" imgW="1142454" imgH="1015515" progId="Photoshop.Image.7">
                      <p:embed/>
                    </p:oleObj>
                  </mc:Choice>
                  <mc:Fallback>
                    <p:oleObj name="Image" r:id="rId68" imgW="1142454" imgH="1015515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3" y="2090"/>
                            <a:ext cx="241" cy="214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E605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2874" name="Text Box 56"/>
              <p:cNvSpPr txBox="1">
                <a:spLocks noChangeArrowheads="1"/>
              </p:cNvSpPr>
              <p:nvPr/>
            </p:nvSpPr>
            <p:spPr bwMode="auto">
              <a:xfrm>
                <a:off x="4651" y="3238"/>
                <a:ext cx="97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400">
                    <a:solidFill>
                      <a:srgbClr val="33CC33"/>
                    </a:solidFill>
                  </a:rPr>
                  <a:t>Computer screen</a:t>
                </a:r>
              </a:p>
            </p:txBody>
          </p:sp>
          <p:sp>
            <p:nvSpPr>
              <p:cNvPr id="162875" name="Text Box 57"/>
              <p:cNvSpPr txBox="1">
                <a:spLocks noChangeArrowheads="1"/>
              </p:cNvSpPr>
              <p:nvPr/>
            </p:nvSpPr>
            <p:spPr bwMode="auto">
              <a:xfrm>
                <a:off x="3717" y="1597"/>
                <a:ext cx="7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400">
                    <a:solidFill>
                      <a:srgbClr val="E60500"/>
                    </a:solidFill>
                  </a:rPr>
                  <a:t>Background</a:t>
                </a:r>
              </a:p>
            </p:txBody>
          </p:sp>
          <p:graphicFrame>
            <p:nvGraphicFramePr>
              <p:cNvPr id="162841" name="Object 25"/>
              <p:cNvGraphicFramePr>
                <a:graphicFrameLocks noChangeAspect="1"/>
              </p:cNvGraphicFramePr>
              <p:nvPr/>
            </p:nvGraphicFramePr>
            <p:xfrm>
              <a:off x="5209" y="2522"/>
              <a:ext cx="285" cy="2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169" name="Image" r:id="rId70" imgW="901587" imgH="875882" progId="Photoshop.Image.7">
                      <p:embed/>
                    </p:oleObj>
                  </mc:Choice>
                  <mc:Fallback>
                    <p:oleObj name="Image" r:id="rId70" imgW="901587" imgH="875882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9" y="2522"/>
                            <a:ext cx="285" cy="277"/>
                          </a:xfrm>
                          <a:prstGeom prst="rect">
                            <a:avLst/>
                          </a:prstGeom>
                          <a:noFill/>
                          <a:ln w="57150" cmpd="thinThick">
                            <a:solidFill>
                              <a:srgbClr val="66FF33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2876" name="Text Box 59"/>
              <p:cNvSpPr txBox="1">
                <a:spLocks noChangeArrowheads="1"/>
              </p:cNvSpPr>
              <p:nvPr/>
            </p:nvSpPr>
            <p:spPr bwMode="auto">
              <a:xfrm>
                <a:off x="3749" y="3446"/>
                <a:ext cx="17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x-none" sz="1800"/>
                  <a:t>In some feature space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0" y="2705100"/>
            <a:ext cx="2354263" cy="2181225"/>
            <a:chOff x="0" y="2705100"/>
            <a:chExt cx="2354263" cy="2181225"/>
          </a:xfrm>
        </p:grpSpPr>
        <p:graphicFrame>
          <p:nvGraphicFramePr>
            <p:cNvPr id="162818" name="Object 2"/>
            <p:cNvGraphicFramePr>
              <a:graphicFrameLocks noGrp="1" noChangeAspect="1"/>
            </p:cNvGraphicFramePr>
            <p:nvPr>
              <p:ph sz="quarter" idx="1"/>
              <p:extLst>
                <p:ext uri="{D42A27DB-BD31-4B8C-83A1-F6EECF244321}">
                  <p14:modId xmlns:p14="http://schemas.microsoft.com/office/powerpoint/2010/main" val="643501500"/>
                </p:ext>
              </p:extLst>
            </p:nvPr>
          </p:nvGraphicFramePr>
          <p:xfrm>
            <a:off x="38100" y="3021013"/>
            <a:ext cx="2260600" cy="1865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170" name="Image" r:id="rId72" imgW="5866667" imgH="5511111" progId="Photoshop.Image.7">
                    <p:embed/>
                  </p:oleObj>
                </mc:Choice>
                <mc:Fallback>
                  <p:oleObj name="Image" r:id="rId72" imgW="5866667" imgH="5511111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21387" r="19423" b="7364"/>
                        <a:stretch>
                          <a:fillRect/>
                        </a:stretch>
                      </p:blipFill>
                      <p:spPr bwMode="auto">
                        <a:xfrm>
                          <a:off x="38100" y="3021013"/>
                          <a:ext cx="2260600" cy="1865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2872" name="Text Box 60"/>
            <p:cNvSpPr txBox="1">
              <a:spLocks noChangeArrowheads="1"/>
            </p:cNvSpPr>
            <p:nvPr/>
          </p:nvSpPr>
          <p:spPr bwMode="auto">
            <a:xfrm>
              <a:off x="0" y="2705100"/>
              <a:ext cx="23542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600" dirty="0"/>
                <a:t>Where are the screens?</a:t>
              </a:r>
            </a:p>
          </p:txBody>
        </p:sp>
      </p:grpSp>
      <p:sp>
        <p:nvSpPr>
          <p:cNvPr id="162873" name="Rectangle 61"/>
          <p:cNvSpPr>
            <a:spLocks noChangeArrowheads="1"/>
          </p:cNvSpPr>
          <p:nvPr/>
        </p:nvSpPr>
        <p:spPr bwMode="auto">
          <a:xfrm>
            <a:off x="195263" y="1417638"/>
            <a:ext cx="605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The image is partitioned into a set of overlapping windows</a:t>
            </a:r>
          </a:p>
        </p:txBody>
      </p:sp>
    </p:spTree>
    <p:extLst>
      <p:ext uri="{BB962C8B-B14F-4D97-AF65-F5344CB8AC3E}">
        <p14:creationId xmlns:p14="http://schemas.microsoft.com/office/powerpoint/2010/main" val="94127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252538"/>
            <a:ext cx="8229600" cy="4873625"/>
          </a:xfrm>
        </p:spPr>
        <p:txBody>
          <a:bodyPr/>
          <a:lstStyle/>
          <a:p>
            <a:pPr eaLnBrk="1" hangingPunct="1"/>
            <a:r>
              <a:rPr lang="en-US" altLang="x-none"/>
              <a:t>Formulation: binary classification</a:t>
            </a:r>
          </a:p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  <a:p>
            <a:pPr eaLnBrk="1" hangingPunct="1"/>
            <a:endParaRPr lang="en-US" altLang="x-none"/>
          </a:p>
          <a:p>
            <a:pPr eaLnBrk="1" hangingPunct="1">
              <a:buFontTx/>
              <a:buNone/>
            </a:pPr>
            <a:endParaRPr lang="en-US" altLang="x-none"/>
          </a:p>
        </p:txBody>
      </p:sp>
      <p:sp>
        <p:nvSpPr>
          <p:cNvPr id="1669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solidFill>
                  <a:srgbClr val="0066FF"/>
                </a:solidFill>
              </a:rPr>
              <a:t>Formulation</a:t>
            </a:r>
          </a:p>
        </p:txBody>
      </p:sp>
      <p:graphicFrame>
        <p:nvGraphicFramePr>
          <p:cNvPr id="166914" name="Object 2"/>
          <p:cNvGraphicFramePr>
            <a:graphicFrameLocks noChangeAspect="1"/>
          </p:cNvGraphicFramePr>
          <p:nvPr/>
        </p:nvGraphicFramePr>
        <p:xfrm>
          <a:off x="2997200" y="1839913"/>
          <a:ext cx="627063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86" name="Image" r:id="rId6" imgW="1294781" imgH="1244006" progId="Photoshop.Image.7">
                  <p:embed/>
                </p:oleObj>
              </mc:Choice>
              <mc:Fallback>
                <p:oleObj name="Image" r:id="rId6" imgW="1294781" imgH="124400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200" y="1839913"/>
                        <a:ext cx="627063" cy="6334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33CC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15" name="Object 3"/>
          <p:cNvGraphicFramePr>
            <a:graphicFrameLocks noChangeAspect="1"/>
          </p:cNvGraphicFramePr>
          <p:nvPr/>
        </p:nvGraphicFramePr>
        <p:xfrm>
          <a:off x="2249488" y="1870075"/>
          <a:ext cx="5651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87" name="Image" r:id="rId8" imgW="825106" imgH="800000" progId="Photoshop.Image.7">
                  <p:embed/>
                </p:oleObj>
              </mc:Choice>
              <mc:Fallback>
                <p:oleObj name="Image" r:id="rId8" imgW="825106" imgH="80000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9488" y="1870075"/>
                        <a:ext cx="565150" cy="5746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E605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16" name="Object 4"/>
          <p:cNvGraphicFramePr>
            <a:graphicFrameLocks noChangeAspect="1"/>
          </p:cNvGraphicFramePr>
          <p:nvPr/>
        </p:nvGraphicFramePr>
        <p:xfrm>
          <a:off x="4886325" y="1878013"/>
          <a:ext cx="57467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88" name="Image" r:id="rId10" imgW="838095" imgH="800000" progId="Photoshop.Image.7">
                  <p:embed/>
                </p:oleObj>
              </mc:Choice>
              <mc:Fallback>
                <p:oleObj name="Image" r:id="rId10" imgW="838095" imgH="80000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325" y="1878013"/>
                        <a:ext cx="574675" cy="5762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E605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17" name="Object 5"/>
          <p:cNvGraphicFramePr>
            <a:graphicFrameLocks noChangeAspect="1"/>
          </p:cNvGraphicFramePr>
          <p:nvPr/>
        </p:nvGraphicFramePr>
        <p:xfrm>
          <a:off x="3900488" y="1884363"/>
          <a:ext cx="5143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89" name="Image" r:id="rId12" imgW="749206" imgH="736248" progId="Photoshop.Image.7">
                  <p:embed/>
                </p:oleObj>
              </mc:Choice>
              <mc:Fallback>
                <p:oleObj name="Image" r:id="rId12" imgW="749206" imgH="73624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1884363"/>
                        <a:ext cx="514350" cy="5302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E605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3" name="Text Box 8"/>
          <p:cNvSpPr txBox="1">
            <a:spLocks noChangeArrowheads="1"/>
          </p:cNvSpPr>
          <p:nvPr/>
        </p:nvSpPr>
        <p:spPr bwMode="auto">
          <a:xfrm>
            <a:off x="2989263" y="3022600"/>
            <a:ext cx="531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+1</a:t>
            </a:r>
          </a:p>
        </p:txBody>
      </p:sp>
      <p:sp>
        <p:nvSpPr>
          <p:cNvPr id="166924" name="Text Box 9"/>
          <p:cNvSpPr txBox="1">
            <a:spLocks noChangeArrowheads="1"/>
          </p:cNvSpPr>
          <p:nvPr/>
        </p:nvSpPr>
        <p:spPr bwMode="auto">
          <a:xfrm>
            <a:off x="2271713" y="3022600"/>
            <a:ext cx="45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-1</a:t>
            </a:r>
          </a:p>
        </p:txBody>
      </p:sp>
      <p:graphicFrame>
        <p:nvGraphicFramePr>
          <p:cNvPr id="166918" name="Object 6"/>
          <p:cNvGraphicFramePr>
            <a:graphicFrameLocks noChangeAspect="1"/>
          </p:cNvGraphicFramePr>
          <p:nvPr/>
        </p:nvGraphicFramePr>
        <p:xfrm>
          <a:off x="6003925" y="1819275"/>
          <a:ext cx="673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90" name="Image" r:id="rId14" imgW="264958" imgH="260274" progId="Photoshop.Image.7">
                  <p:embed/>
                </p:oleObj>
              </mc:Choice>
              <mc:Fallback>
                <p:oleObj name="Image" r:id="rId14" imgW="264958" imgH="260274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3925" y="1819275"/>
                        <a:ext cx="6731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19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8131175" y="1820863"/>
          <a:ext cx="6238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91" name="Image" r:id="rId16" imgW="187203" imgH="194039" progId="Photoshop.Image.7">
                  <p:embed/>
                </p:oleObj>
              </mc:Choice>
              <mc:Fallback>
                <p:oleObj name="Image" r:id="rId16" imgW="187203" imgH="19403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1175" y="1820863"/>
                        <a:ext cx="623888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20" name="Object 8"/>
          <p:cNvGraphicFramePr>
            <a:graphicFrameLocks noChangeAspect="1"/>
          </p:cNvGraphicFramePr>
          <p:nvPr/>
        </p:nvGraphicFramePr>
        <p:xfrm>
          <a:off x="6894513" y="1817688"/>
          <a:ext cx="684212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492" name="Image" r:id="rId18" imgW="175677" imgH="171363" progId="Photoshop.Image.7">
                  <p:embed/>
                </p:oleObj>
              </mc:Choice>
              <mc:Fallback>
                <p:oleObj name="Image" r:id="rId18" imgW="175677" imgH="17136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1817688"/>
                        <a:ext cx="684212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5" name="Text Box 13"/>
          <p:cNvSpPr txBox="1">
            <a:spLocks noChangeArrowheads="1"/>
          </p:cNvSpPr>
          <p:nvPr/>
        </p:nvSpPr>
        <p:spPr bwMode="auto">
          <a:xfrm>
            <a:off x="2251075" y="2447925"/>
            <a:ext cx="496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/>
              <a:t>x</a:t>
            </a:r>
            <a:r>
              <a:rPr lang="en-US" altLang="x-none" sz="2800" baseline="-25000"/>
              <a:t>1</a:t>
            </a:r>
          </a:p>
        </p:txBody>
      </p:sp>
      <p:sp>
        <p:nvSpPr>
          <p:cNvPr id="166926" name="Text Box 14"/>
          <p:cNvSpPr txBox="1">
            <a:spLocks noChangeArrowheads="1"/>
          </p:cNvSpPr>
          <p:nvPr/>
        </p:nvSpPr>
        <p:spPr bwMode="auto">
          <a:xfrm>
            <a:off x="3030538" y="2447925"/>
            <a:ext cx="4968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/>
              <a:t>x</a:t>
            </a:r>
            <a:r>
              <a:rPr lang="en-US" altLang="x-none" sz="2800" baseline="-25000"/>
              <a:t>2</a:t>
            </a:r>
          </a:p>
        </p:txBody>
      </p:sp>
      <p:sp>
        <p:nvSpPr>
          <p:cNvPr id="166927" name="Text Box 15"/>
          <p:cNvSpPr txBox="1">
            <a:spLocks noChangeArrowheads="1"/>
          </p:cNvSpPr>
          <p:nvPr/>
        </p:nvSpPr>
        <p:spPr bwMode="auto">
          <a:xfrm>
            <a:off x="3848100" y="2447925"/>
            <a:ext cx="496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/>
              <a:t>x</a:t>
            </a:r>
            <a:r>
              <a:rPr lang="en-US" altLang="x-none" sz="2800" baseline="-25000"/>
              <a:t>3</a:t>
            </a:r>
          </a:p>
        </p:txBody>
      </p:sp>
      <p:sp>
        <p:nvSpPr>
          <p:cNvPr id="166928" name="Text Box 16"/>
          <p:cNvSpPr txBox="1">
            <a:spLocks noChangeArrowheads="1"/>
          </p:cNvSpPr>
          <p:nvPr/>
        </p:nvSpPr>
        <p:spPr bwMode="auto">
          <a:xfrm>
            <a:off x="4879975" y="2447925"/>
            <a:ext cx="53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/>
              <a:t>x</a:t>
            </a:r>
            <a:r>
              <a:rPr lang="en-US" altLang="x-none" sz="2800" baseline="-25000"/>
              <a:t>N</a:t>
            </a:r>
          </a:p>
        </p:txBody>
      </p:sp>
      <p:sp>
        <p:nvSpPr>
          <p:cNvPr id="166929" name="Text Box 17"/>
          <p:cNvSpPr txBox="1">
            <a:spLocks noChangeArrowheads="1"/>
          </p:cNvSpPr>
          <p:nvPr/>
        </p:nvSpPr>
        <p:spPr bwMode="auto">
          <a:xfrm>
            <a:off x="4403725" y="190341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…</a:t>
            </a:r>
          </a:p>
        </p:txBody>
      </p:sp>
      <p:sp>
        <p:nvSpPr>
          <p:cNvPr id="166930" name="Text Box 18"/>
          <p:cNvSpPr txBox="1">
            <a:spLocks noChangeArrowheads="1"/>
          </p:cNvSpPr>
          <p:nvPr/>
        </p:nvSpPr>
        <p:spPr bwMode="auto">
          <a:xfrm>
            <a:off x="4406900" y="24479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…</a:t>
            </a:r>
          </a:p>
        </p:txBody>
      </p:sp>
      <p:sp>
        <p:nvSpPr>
          <p:cNvPr id="166931" name="Text Box 19"/>
          <p:cNvSpPr txBox="1">
            <a:spLocks noChangeArrowheads="1"/>
          </p:cNvSpPr>
          <p:nvPr/>
        </p:nvSpPr>
        <p:spPr bwMode="auto">
          <a:xfrm>
            <a:off x="6034088" y="2447925"/>
            <a:ext cx="81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/>
              <a:t>x</a:t>
            </a:r>
            <a:r>
              <a:rPr lang="en-US" altLang="x-none" sz="2800" baseline="-25000"/>
              <a:t>N+1</a:t>
            </a:r>
          </a:p>
        </p:txBody>
      </p:sp>
      <p:sp>
        <p:nvSpPr>
          <p:cNvPr id="166932" name="Text Box 20"/>
          <p:cNvSpPr txBox="1">
            <a:spLocks noChangeArrowheads="1"/>
          </p:cNvSpPr>
          <p:nvPr/>
        </p:nvSpPr>
        <p:spPr bwMode="auto">
          <a:xfrm>
            <a:off x="6813550" y="2447925"/>
            <a:ext cx="81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/>
              <a:t>x</a:t>
            </a:r>
            <a:r>
              <a:rPr lang="en-US" altLang="x-none" sz="2800" baseline="-25000"/>
              <a:t>N+2</a:t>
            </a:r>
          </a:p>
        </p:txBody>
      </p:sp>
      <p:sp>
        <p:nvSpPr>
          <p:cNvPr id="166933" name="Text Box 21"/>
          <p:cNvSpPr txBox="1">
            <a:spLocks noChangeArrowheads="1"/>
          </p:cNvSpPr>
          <p:nvPr/>
        </p:nvSpPr>
        <p:spPr bwMode="auto">
          <a:xfrm>
            <a:off x="7980363" y="2447925"/>
            <a:ext cx="879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/>
              <a:t>x</a:t>
            </a:r>
            <a:r>
              <a:rPr lang="en-US" altLang="x-none" sz="2800" baseline="-25000"/>
              <a:t>N+M</a:t>
            </a:r>
          </a:p>
        </p:txBody>
      </p:sp>
      <p:sp>
        <p:nvSpPr>
          <p:cNvPr id="166934" name="Text Box 22"/>
          <p:cNvSpPr txBox="1">
            <a:spLocks noChangeArrowheads="1"/>
          </p:cNvSpPr>
          <p:nvPr/>
        </p:nvSpPr>
        <p:spPr bwMode="auto">
          <a:xfrm>
            <a:off x="3825875" y="30226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-1</a:t>
            </a:r>
          </a:p>
        </p:txBody>
      </p:sp>
      <p:sp>
        <p:nvSpPr>
          <p:cNvPr id="166935" name="Text Box 23"/>
          <p:cNvSpPr txBox="1">
            <a:spLocks noChangeArrowheads="1"/>
          </p:cNvSpPr>
          <p:nvPr/>
        </p:nvSpPr>
        <p:spPr bwMode="auto">
          <a:xfrm>
            <a:off x="4883150" y="30226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-1</a:t>
            </a:r>
          </a:p>
        </p:txBody>
      </p:sp>
      <p:sp>
        <p:nvSpPr>
          <p:cNvPr id="166936" name="Text Box 24"/>
          <p:cNvSpPr txBox="1">
            <a:spLocks noChangeArrowheads="1"/>
          </p:cNvSpPr>
          <p:nvPr/>
        </p:nvSpPr>
        <p:spPr bwMode="auto">
          <a:xfrm>
            <a:off x="6137275" y="305593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?</a:t>
            </a:r>
          </a:p>
        </p:txBody>
      </p:sp>
      <p:sp>
        <p:nvSpPr>
          <p:cNvPr id="166937" name="Text Box 25"/>
          <p:cNvSpPr txBox="1">
            <a:spLocks noChangeArrowheads="1"/>
          </p:cNvSpPr>
          <p:nvPr/>
        </p:nvSpPr>
        <p:spPr bwMode="auto">
          <a:xfrm>
            <a:off x="7064375" y="305593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?</a:t>
            </a:r>
          </a:p>
        </p:txBody>
      </p:sp>
      <p:sp>
        <p:nvSpPr>
          <p:cNvPr id="166938" name="Text Box 26"/>
          <p:cNvSpPr txBox="1">
            <a:spLocks noChangeArrowheads="1"/>
          </p:cNvSpPr>
          <p:nvPr/>
        </p:nvSpPr>
        <p:spPr bwMode="auto">
          <a:xfrm>
            <a:off x="8299450" y="305593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?</a:t>
            </a:r>
          </a:p>
        </p:txBody>
      </p:sp>
      <p:sp>
        <p:nvSpPr>
          <p:cNvPr id="166939" name="Text Box 27"/>
          <p:cNvSpPr txBox="1">
            <a:spLocks noChangeArrowheads="1"/>
          </p:cNvSpPr>
          <p:nvPr/>
        </p:nvSpPr>
        <p:spPr bwMode="auto">
          <a:xfrm>
            <a:off x="7546975" y="2471738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…</a:t>
            </a:r>
          </a:p>
        </p:txBody>
      </p:sp>
      <p:sp>
        <p:nvSpPr>
          <p:cNvPr id="166940" name="AutoShape 28"/>
          <p:cNvSpPr>
            <a:spLocks/>
          </p:cNvSpPr>
          <p:nvPr/>
        </p:nvSpPr>
        <p:spPr bwMode="auto">
          <a:xfrm rot="5400000">
            <a:off x="3692525" y="2068513"/>
            <a:ext cx="219075" cy="3359150"/>
          </a:xfrm>
          <a:prstGeom prst="rightBrace">
            <a:avLst>
              <a:gd name="adj1" fmla="val 1277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sp>
        <p:nvSpPr>
          <p:cNvPr id="166941" name="Text Box 29"/>
          <p:cNvSpPr txBox="1">
            <a:spLocks noChangeArrowheads="1"/>
          </p:cNvSpPr>
          <p:nvPr/>
        </p:nvSpPr>
        <p:spPr bwMode="auto">
          <a:xfrm>
            <a:off x="1558925" y="3860800"/>
            <a:ext cx="447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Training data: each image patch is labeled</a:t>
            </a:r>
          </a:p>
          <a:p>
            <a:pPr eaLnBrk="1" hangingPunct="1"/>
            <a:r>
              <a:rPr lang="en-US" altLang="x-none" sz="1800"/>
              <a:t>as containing the object or background</a:t>
            </a:r>
          </a:p>
        </p:txBody>
      </p:sp>
      <p:sp>
        <p:nvSpPr>
          <p:cNvPr id="166942" name="AutoShape 30"/>
          <p:cNvSpPr>
            <a:spLocks/>
          </p:cNvSpPr>
          <p:nvPr/>
        </p:nvSpPr>
        <p:spPr bwMode="auto">
          <a:xfrm rot="5400000">
            <a:off x="7358062" y="2325688"/>
            <a:ext cx="219075" cy="2813050"/>
          </a:xfrm>
          <a:prstGeom prst="rightBrace">
            <a:avLst>
              <a:gd name="adj1" fmla="val 10700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sp>
        <p:nvSpPr>
          <p:cNvPr id="166943" name="Rectangle 31"/>
          <p:cNvSpPr>
            <a:spLocks noChangeArrowheads="1"/>
          </p:cNvSpPr>
          <p:nvPr/>
        </p:nvSpPr>
        <p:spPr bwMode="auto">
          <a:xfrm>
            <a:off x="6931025" y="3906838"/>
            <a:ext cx="113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Test data</a:t>
            </a:r>
          </a:p>
        </p:txBody>
      </p:sp>
      <p:sp>
        <p:nvSpPr>
          <p:cNvPr id="166944" name="Text Box 32"/>
          <p:cNvSpPr txBox="1">
            <a:spLocks noChangeArrowheads="1"/>
          </p:cNvSpPr>
          <p:nvPr/>
        </p:nvSpPr>
        <p:spPr bwMode="auto">
          <a:xfrm>
            <a:off x="584200" y="258603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Features  x =</a:t>
            </a:r>
          </a:p>
        </p:txBody>
      </p:sp>
      <p:sp>
        <p:nvSpPr>
          <p:cNvPr id="166945" name="Text Box 33"/>
          <p:cNvSpPr txBox="1">
            <a:spLocks noChangeArrowheads="1"/>
          </p:cNvSpPr>
          <p:nvPr/>
        </p:nvSpPr>
        <p:spPr bwMode="auto">
          <a:xfrm>
            <a:off x="584200" y="3090863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Labels</a:t>
            </a:r>
          </a:p>
        </p:txBody>
      </p:sp>
      <p:sp>
        <p:nvSpPr>
          <p:cNvPr id="166946" name="Rectangle 34"/>
          <p:cNvSpPr>
            <a:spLocks noChangeArrowheads="1"/>
          </p:cNvSpPr>
          <p:nvPr/>
        </p:nvSpPr>
        <p:spPr bwMode="auto">
          <a:xfrm>
            <a:off x="1600200" y="3076575"/>
            <a:ext cx="49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y =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61975" y="4552950"/>
            <a:ext cx="8170863" cy="1155700"/>
            <a:chOff x="354" y="3067"/>
            <a:chExt cx="5147" cy="728"/>
          </a:xfrm>
        </p:grpSpPr>
        <p:pic>
          <p:nvPicPr>
            <p:cNvPr id="166949" name="Picture 3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" y="3552"/>
              <a:ext cx="1035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50" name="Text Box 37"/>
            <p:cNvSpPr txBox="1">
              <a:spLocks noChangeArrowheads="1"/>
            </p:cNvSpPr>
            <p:nvPr/>
          </p:nvSpPr>
          <p:spPr bwMode="auto">
            <a:xfrm>
              <a:off x="2033" y="3563"/>
              <a:ext cx="34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/>
                <a:t>Where                 belongs to some family of functions</a:t>
              </a:r>
            </a:p>
          </p:txBody>
        </p:sp>
        <p:pic>
          <p:nvPicPr>
            <p:cNvPr id="166951" name="Picture 3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" y="3560"/>
              <a:ext cx="529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6952" name="Rectangle 39"/>
            <p:cNvSpPr>
              <a:spLocks noChangeArrowheads="1"/>
            </p:cNvSpPr>
            <p:nvPr/>
          </p:nvSpPr>
          <p:spPr bwMode="auto">
            <a:xfrm>
              <a:off x="354" y="3067"/>
              <a:ext cx="275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r>
                <a:rPr lang="en-US" altLang="x-none" sz="3200"/>
                <a:t> Classification function</a:t>
              </a:r>
            </a:p>
          </p:txBody>
        </p:sp>
      </p:grpSp>
      <p:sp>
        <p:nvSpPr>
          <p:cNvPr id="201768" name="Rectangle 40"/>
          <p:cNvSpPr>
            <a:spLocks noChangeArrowheads="1"/>
          </p:cNvSpPr>
          <p:nvPr/>
        </p:nvSpPr>
        <p:spPr bwMode="auto">
          <a:xfrm>
            <a:off x="544513" y="5821363"/>
            <a:ext cx="78930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x-none" sz="2800"/>
              <a:t> </a:t>
            </a:r>
            <a:r>
              <a:rPr lang="en-US" altLang="x-none" sz="1800"/>
              <a:t> </a:t>
            </a:r>
            <a:r>
              <a:rPr lang="en-US" altLang="x-none" sz="3200"/>
              <a:t>Minimize misclassification error</a:t>
            </a:r>
            <a:endParaRPr lang="en-US" altLang="x-none" sz="4400"/>
          </a:p>
          <a:p>
            <a:pPr eaLnBrk="1" hangingPunct="1">
              <a:spcBef>
                <a:spcPct val="20000"/>
              </a:spcBef>
            </a:pPr>
            <a:r>
              <a:rPr lang="en-US" altLang="x-none" sz="1800"/>
              <a:t>(Not that simple: we need some guarantees that there will be generalization)</a:t>
            </a:r>
          </a:p>
        </p:txBody>
      </p:sp>
    </p:spTree>
    <p:extLst>
      <p:ext uri="{BB962C8B-B14F-4D97-AF65-F5344CB8AC3E}">
        <p14:creationId xmlns:p14="http://schemas.microsoft.com/office/powerpoint/2010/main" val="41149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6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 smtClean="0">
                <a:solidFill>
                  <a:srgbClr val="0000FF"/>
                </a:solidFill>
              </a:rPr>
              <a:t>Cost functions</a:t>
            </a:r>
            <a:endParaRPr lang="en-US" altLang="x-none" dirty="0">
              <a:solidFill>
                <a:srgbClr val="0000FF"/>
              </a:solidFill>
            </a:endParaRP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844550" y="2308225"/>
            <a:ext cx="3571875" cy="2814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sp>
        <p:nvSpPr>
          <p:cNvPr id="201732" name="Line 4"/>
          <p:cNvSpPr>
            <a:spLocks noChangeShapeType="1"/>
          </p:cNvSpPr>
          <p:nvPr/>
        </p:nvSpPr>
        <p:spPr bwMode="auto">
          <a:xfrm>
            <a:off x="844550" y="2308225"/>
            <a:ext cx="35718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33" name="Freeform 5"/>
          <p:cNvSpPr>
            <a:spLocks/>
          </p:cNvSpPr>
          <p:nvPr/>
        </p:nvSpPr>
        <p:spPr bwMode="auto">
          <a:xfrm>
            <a:off x="844550" y="2308225"/>
            <a:ext cx="3571875" cy="2814638"/>
          </a:xfrm>
          <a:custGeom>
            <a:avLst/>
            <a:gdLst>
              <a:gd name="T0" fmla="*/ 0 w 434"/>
              <a:gd name="T1" fmla="*/ 2147483647 h 342"/>
              <a:gd name="T2" fmla="*/ 2147483647 w 434"/>
              <a:gd name="T3" fmla="*/ 2147483647 h 342"/>
              <a:gd name="T4" fmla="*/ 2147483647 w 434"/>
              <a:gd name="T5" fmla="*/ 0 h 342"/>
              <a:gd name="T6" fmla="*/ 0 60000 65536"/>
              <a:gd name="T7" fmla="*/ 0 60000 65536"/>
              <a:gd name="T8" fmla="*/ 0 60000 65536"/>
              <a:gd name="T9" fmla="*/ 0 w 434"/>
              <a:gd name="T10" fmla="*/ 0 h 342"/>
              <a:gd name="T11" fmla="*/ 434 w 434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2">
                <a:moveTo>
                  <a:pt x="0" y="342"/>
                </a:moveTo>
                <a:lnTo>
                  <a:pt x="434" y="342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sp>
        <p:nvSpPr>
          <p:cNvPr id="201734" name="Line 6"/>
          <p:cNvSpPr>
            <a:spLocks noChangeShapeType="1"/>
          </p:cNvSpPr>
          <p:nvPr/>
        </p:nvSpPr>
        <p:spPr bwMode="auto">
          <a:xfrm flipV="1">
            <a:off x="844550" y="2308225"/>
            <a:ext cx="1588" cy="2814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35" name="Line 7"/>
          <p:cNvSpPr>
            <a:spLocks noChangeShapeType="1"/>
          </p:cNvSpPr>
          <p:nvPr/>
        </p:nvSpPr>
        <p:spPr bwMode="auto">
          <a:xfrm>
            <a:off x="844550" y="5122863"/>
            <a:ext cx="35718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 flipV="1">
            <a:off x="844550" y="2308225"/>
            <a:ext cx="1588" cy="2814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37" name="Line 9"/>
          <p:cNvSpPr>
            <a:spLocks noChangeShapeType="1"/>
          </p:cNvSpPr>
          <p:nvPr/>
        </p:nvSpPr>
        <p:spPr bwMode="auto">
          <a:xfrm flipV="1">
            <a:off x="844550" y="5081588"/>
            <a:ext cx="15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38" name="Line 10"/>
          <p:cNvSpPr>
            <a:spLocks noChangeShapeType="1"/>
          </p:cNvSpPr>
          <p:nvPr/>
        </p:nvSpPr>
        <p:spPr bwMode="auto">
          <a:xfrm>
            <a:off x="844550" y="2308225"/>
            <a:ext cx="1588" cy="333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39" name="Rectangle 11"/>
          <p:cNvSpPr>
            <a:spLocks noChangeArrowheads="1"/>
          </p:cNvSpPr>
          <p:nvPr/>
        </p:nvSpPr>
        <p:spPr bwMode="auto">
          <a:xfrm>
            <a:off x="738188" y="5146675"/>
            <a:ext cx="1762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-1.5</a:t>
            </a:r>
            <a:endParaRPr lang="en-US" altLang="x-none" sz="1800"/>
          </a:p>
        </p:txBody>
      </p:sp>
      <p:sp>
        <p:nvSpPr>
          <p:cNvPr id="201740" name="Line 12"/>
          <p:cNvSpPr>
            <a:spLocks noChangeShapeType="1"/>
          </p:cNvSpPr>
          <p:nvPr/>
        </p:nvSpPr>
        <p:spPr bwMode="auto">
          <a:xfrm flipV="1">
            <a:off x="1355725" y="5081588"/>
            <a:ext cx="15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1" name="Line 13"/>
          <p:cNvSpPr>
            <a:spLocks noChangeShapeType="1"/>
          </p:cNvSpPr>
          <p:nvPr/>
        </p:nvSpPr>
        <p:spPr bwMode="auto">
          <a:xfrm>
            <a:off x="1355725" y="2308225"/>
            <a:ext cx="1588" cy="333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2" name="Rectangle 14"/>
          <p:cNvSpPr>
            <a:spLocks noChangeArrowheads="1"/>
          </p:cNvSpPr>
          <p:nvPr/>
        </p:nvSpPr>
        <p:spPr bwMode="auto">
          <a:xfrm>
            <a:off x="1298575" y="5146675"/>
            <a:ext cx="904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-1</a:t>
            </a:r>
            <a:endParaRPr lang="en-US" altLang="x-none" sz="1800"/>
          </a:p>
        </p:txBody>
      </p:sp>
      <p:sp>
        <p:nvSpPr>
          <p:cNvPr id="201743" name="Line 15"/>
          <p:cNvSpPr>
            <a:spLocks noChangeShapeType="1"/>
          </p:cNvSpPr>
          <p:nvPr/>
        </p:nvSpPr>
        <p:spPr bwMode="auto">
          <a:xfrm flipV="1">
            <a:off x="1865313" y="5081588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4" name="Line 16"/>
          <p:cNvSpPr>
            <a:spLocks noChangeShapeType="1"/>
          </p:cNvSpPr>
          <p:nvPr/>
        </p:nvSpPr>
        <p:spPr bwMode="auto">
          <a:xfrm>
            <a:off x="1865313" y="2308225"/>
            <a:ext cx="1587" cy="333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5" name="Rectangle 17"/>
          <p:cNvSpPr>
            <a:spLocks noChangeArrowheads="1"/>
          </p:cNvSpPr>
          <p:nvPr/>
        </p:nvSpPr>
        <p:spPr bwMode="auto">
          <a:xfrm>
            <a:off x="1758950" y="5146675"/>
            <a:ext cx="1762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-0.5</a:t>
            </a:r>
            <a:endParaRPr lang="en-US" altLang="x-none" sz="1800"/>
          </a:p>
        </p:txBody>
      </p:sp>
      <p:sp>
        <p:nvSpPr>
          <p:cNvPr id="201746" name="Line 18"/>
          <p:cNvSpPr>
            <a:spLocks noChangeShapeType="1"/>
          </p:cNvSpPr>
          <p:nvPr/>
        </p:nvSpPr>
        <p:spPr bwMode="auto">
          <a:xfrm flipV="1">
            <a:off x="2376488" y="5081588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7" name="Line 19"/>
          <p:cNvSpPr>
            <a:spLocks noChangeShapeType="1"/>
          </p:cNvSpPr>
          <p:nvPr/>
        </p:nvSpPr>
        <p:spPr bwMode="auto">
          <a:xfrm>
            <a:off x="2376488" y="2308225"/>
            <a:ext cx="1587" cy="333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8" name="Rectangle 20"/>
          <p:cNvSpPr>
            <a:spLocks noChangeArrowheads="1"/>
          </p:cNvSpPr>
          <p:nvPr/>
        </p:nvSpPr>
        <p:spPr bwMode="auto">
          <a:xfrm>
            <a:off x="2351088" y="5146675"/>
            <a:ext cx="571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0</a:t>
            </a:r>
            <a:endParaRPr lang="en-US" altLang="x-none" sz="1800"/>
          </a:p>
        </p:txBody>
      </p:sp>
      <p:sp>
        <p:nvSpPr>
          <p:cNvPr id="201749" name="Line 21"/>
          <p:cNvSpPr>
            <a:spLocks noChangeShapeType="1"/>
          </p:cNvSpPr>
          <p:nvPr/>
        </p:nvSpPr>
        <p:spPr bwMode="auto">
          <a:xfrm flipV="1">
            <a:off x="2886075" y="5081588"/>
            <a:ext cx="15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50" name="Line 22"/>
          <p:cNvSpPr>
            <a:spLocks noChangeShapeType="1"/>
          </p:cNvSpPr>
          <p:nvPr/>
        </p:nvSpPr>
        <p:spPr bwMode="auto">
          <a:xfrm>
            <a:off x="2886075" y="2308225"/>
            <a:ext cx="1588" cy="333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51" name="Rectangle 23"/>
          <p:cNvSpPr>
            <a:spLocks noChangeArrowheads="1"/>
          </p:cNvSpPr>
          <p:nvPr/>
        </p:nvSpPr>
        <p:spPr bwMode="auto">
          <a:xfrm>
            <a:off x="2811463" y="5146675"/>
            <a:ext cx="142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0.5</a:t>
            </a:r>
            <a:endParaRPr lang="en-US" altLang="x-none" sz="1800"/>
          </a:p>
        </p:txBody>
      </p:sp>
      <p:sp>
        <p:nvSpPr>
          <p:cNvPr id="201752" name="Line 24"/>
          <p:cNvSpPr>
            <a:spLocks noChangeShapeType="1"/>
          </p:cNvSpPr>
          <p:nvPr/>
        </p:nvSpPr>
        <p:spPr bwMode="auto">
          <a:xfrm flipV="1">
            <a:off x="3395663" y="5081588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53" name="Line 25"/>
          <p:cNvSpPr>
            <a:spLocks noChangeShapeType="1"/>
          </p:cNvSpPr>
          <p:nvPr/>
        </p:nvSpPr>
        <p:spPr bwMode="auto">
          <a:xfrm>
            <a:off x="3395663" y="2308225"/>
            <a:ext cx="1587" cy="333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54" name="Rectangle 26"/>
          <p:cNvSpPr>
            <a:spLocks noChangeArrowheads="1"/>
          </p:cNvSpPr>
          <p:nvPr/>
        </p:nvSpPr>
        <p:spPr bwMode="auto">
          <a:xfrm>
            <a:off x="3371850" y="5146675"/>
            <a:ext cx="571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1</a:t>
            </a:r>
            <a:endParaRPr lang="en-US" altLang="x-none" sz="1800"/>
          </a:p>
        </p:txBody>
      </p:sp>
      <p:sp>
        <p:nvSpPr>
          <p:cNvPr id="201755" name="Line 27"/>
          <p:cNvSpPr>
            <a:spLocks noChangeShapeType="1"/>
          </p:cNvSpPr>
          <p:nvPr/>
        </p:nvSpPr>
        <p:spPr bwMode="auto">
          <a:xfrm flipV="1">
            <a:off x="3906838" y="5081588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56" name="Line 28"/>
          <p:cNvSpPr>
            <a:spLocks noChangeShapeType="1"/>
          </p:cNvSpPr>
          <p:nvPr/>
        </p:nvSpPr>
        <p:spPr bwMode="auto">
          <a:xfrm>
            <a:off x="3906838" y="2308225"/>
            <a:ext cx="1587" cy="333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57" name="Rectangle 29"/>
          <p:cNvSpPr>
            <a:spLocks noChangeArrowheads="1"/>
          </p:cNvSpPr>
          <p:nvPr/>
        </p:nvSpPr>
        <p:spPr bwMode="auto">
          <a:xfrm>
            <a:off x="3832225" y="5146675"/>
            <a:ext cx="142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1.5</a:t>
            </a:r>
            <a:endParaRPr lang="en-US" altLang="x-none" sz="1800"/>
          </a:p>
        </p:txBody>
      </p:sp>
      <p:sp>
        <p:nvSpPr>
          <p:cNvPr id="201758" name="Line 30"/>
          <p:cNvSpPr>
            <a:spLocks noChangeShapeType="1"/>
          </p:cNvSpPr>
          <p:nvPr/>
        </p:nvSpPr>
        <p:spPr bwMode="auto">
          <a:xfrm flipV="1">
            <a:off x="4416425" y="5081588"/>
            <a:ext cx="15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59" name="Line 31"/>
          <p:cNvSpPr>
            <a:spLocks noChangeShapeType="1"/>
          </p:cNvSpPr>
          <p:nvPr/>
        </p:nvSpPr>
        <p:spPr bwMode="auto">
          <a:xfrm>
            <a:off x="4416425" y="2308225"/>
            <a:ext cx="1588" cy="333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60" name="Rectangle 32"/>
          <p:cNvSpPr>
            <a:spLocks noChangeArrowheads="1"/>
          </p:cNvSpPr>
          <p:nvPr/>
        </p:nvSpPr>
        <p:spPr bwMode="auto">
          <a:xfrm>
            <a:off x="4392613" y="5146675"/>
            <a:ext cx="571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2</a:t>
            </a:r>
            <a:endParaRPr lang="en-US" altLang="x-none" sz="1800"/>
          </a:p>
        </p:txBody>
      </p:sp>
      <p:sp>
        <p:nvSpPr>
          <p:cNvPr id="201761" name="Line 33"/>
          <p:cNvSpPr>
            <a:spLocks noChangeShapeType="1"/>
          </p:cNvSpPr>
          <p:nvPr/>
        </p:nvSpPr>
        <p:spPr bwMode="auto">
          <a:xfrm>
            <a:off x="844550" y="5122863"/>
            <a:ext cx="3333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62" name="Line 34"/>
          <p:cNvSpPr>
            <a:spLocks noChangeShapeType="1"/>
          </p:cNvSpPr>
          <p:nvPr/>
        </p:nvSpPr>
        <p:spPr bwMode="auto">
          <a:xfrm flipH="1">
            <a:off x="4375150" y="5122863"/>
            <a:ext cx="412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63" name="Rectangle 35"/>
          <p:cNvSpPr>
            <a:spLocks noChangeArrowheads="1"/>
          </p:cNvSpPr>
          <p:nvPr/>
        </p:nvSpPr>
        <p:spPr bwMode="auto">
          <a:xfrm>
            <a:off x="754063" y="505618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0</a:t>
            </a:r>
            <a:endParaRPr lang="en-US" altLang="x-none" sz="1800"/>
          </a:p>
        </p:txBody>
      </p:sp>
      <p:sp>
        <p:nvSpPr>
          <p:cNvPr id="201764" name="Line 36"/>
          <p:cNvSpPr>
            <a:spLocks noChangeShapeType="1"/>
          </p:cNvSpPr>
          <p:nvPr/>
        </p:nvSpPr>
        <p:spPr bwMode="auto">
          <a:xfrm>
            <a:off x="844550" y="4768850"/>
            <a:ext cx="333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65" name="Line 37"/>
          <p:cNvSpPr>
            <a:spLocks noChangeShapeType="1"/>
          </p:cNvSpPr>
          <p:nvPr/>
        </p:nvSpPr>
        <p:spPr bwMode="auto">
          <a:xfrm flipH="1">
            <a:off x="4375150" y="4768850"/>
            <a:ext cx="412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66" name="Rectangle 38"/>
          <p:cNvSpPr>
            <a:spLocks noChangeArrowheads="1"/>
          </p:cNvSpPr>
          <p:nvPr/>
        </p:nvSpPr>
        <p:spPr bwMode="auto">
          <a:xfrm>
            <a:off x="663575" y="4702175"/>
            <a:ext cx="142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0.5</a:t>
            </a:r>
            <a:endParaRPr lang="en-US" altLang="x-none" sz="1800"/>
          </a:p>
        </p:txBody>
      </p:sp>
      <p:sp>
        <p:nvSpPr>
          <p:cNvPr id="201767" name="Line 39"/>
          <p:cNvSpPr>
            <a:spLocks noChangeShapeType="1"/>
          </p:cNvSpPr>
          <p:nvPr/>
        </p:nvSpPr>
        <p:spPr bwMode="auto">
          <a:xfrm>
            <a:off x="844550" y="4414838"/>
            <a:ext cx="3333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68" name="Line 40"/>
          <p:cNvSpPr>
            <a:spLocks noChangeShapeType="1"/>
          </p:cNvSpPr>
          <p:nvPr/>
        </p:nvSpPr>
        <p:spPr bwMode="auto">
          <a:xfrm flipH="1">
            <a:off x="4375150" y="4414838"/>
            <a:ext cx="412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69" name="Rectangle 41"/>
          <p:cNvSpPr>
            <a:spLocks noChangeArrowheads="1"/>
          </p:cNvSpPr>
          <p:nvPr/>
        </p:nvSpPr>
        <p:spPr bwMode="auto">
          <a:xfrm>
            <a:off x="754063" y="4348163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1</a:t>
            </a:r>
            <a:endParaRPr lang="en-US" altLang="x-none" sz="1800"/>
          </a:p>
        </p:txBody>
      </p:sp>
      <p:sp>
        <p:nvSpPr>
          <p:cNvPr id="201770" name="Line 42"/>
          <p:cNvSpPr>
            <a:spLocks noChangeShapeType="1"/>
          </p:cNvSpPr>
          <p:nvPr/>
        </p:nvSpPr>
        <p:spPr bwMode="auto">
          <a:xfrm>
            <a:off x="844550" y="4060825"/>
            <a:ext cx="333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71" name="Line 43"/>
          <p:cNvSpPr>
            <a:spLocks noChangeShapeType="1"/>
          </p:cNvSpPr>
          <p:nvPr/>
        </p:nvSpPr>
        <p:spPr bwMode="auto">
          <a:xfrm flipH="1">
            <a:off x="4375150" y="4060825"/>
            <a:ext cx="412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72" name="Rectangle 44"/>
          <p:cNvSpPr>
            <a:spLocks noChangeArrowheads="1"/>
          </p:cNvSpPr>
          <p:nvPr/>
        </p:nvSpPr>
        <p:spPr bwMode="auto">
          <a:xfrm>
            <a:off x="663575" y="3994150"/>
            <a:ext cx="142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1.5</a:t>
            </a:r>
            <a:endParaRPr lang="en-US" altLang="x-none" sz="1800"/>
          </a:p>
        </p:txBody>
      </p:sp>
      <p:sp>
        <p:nvSpPr>
          <p:cNvPr id="201773" name="Line 45"/>
          <p:cNvSpPr>
            <a:spLocks noChangeShapeType="1"/>
          </p:cNvSpPr>
          <p:nvPr/>
        </p:nvSpPr>
        <p:spPr bwMode="auto">
          <a:xfrm>
            <a:off x="844550" y="3714750"/>
            <a:ext cx="333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74" name="Line 46"/>
          <p:cNvSpPr>
            <a:spLocks noChangeShapeType="1"/>
          </p:cNvSpPr>
          <p:nvPr/>
        </p:nvSpPr>
        <p:spPr bwMode="auto">
          <a:xfrm flipH="1">
            <a:off x="4375150" y="3714750"/>
            <a:ext cx="412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75" name="Rectangle 47"/>
          <p:cNvSpPr>
            <a:spLocks noChangeArrowheads="1"/>
          </p:cNvSpPr>
          <p:nvPr/>
        </p:nvSpPr>
        <p:spPr bwMode="auto">
          <a:xfrm>
            <a:off x="754063" y="3649663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2</a:t>
            </a:r>
            <a:endParaRPr lang="en-US" altLang="x-none" sz="1800"/>
          </a:p>
        </p:txBody>
      </p:sp>
      <p:sp>
        <p:nvSpPr>
          <p:cNvPr id="201776" name="Line 48"/>
          <p:cNvSpPr>
            <a:spLocks noChangeShapeType="1"/>
          </p:cNvSpPr>
          <p:nvPr/>
        </p:nvSpPr>
        <p:spPr bwMode="auto">
          <a:xfrm>
            <a:off x="844550" y="3360738"/>
            <a:ext cx="3333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77" name="Line 49"/>
          <p:cNvSpPr>
            <a:spLocks noChangeShapeType="1"/>
          </p:cNvSpPr>
          <p:nvPr/>
        </p:nvSpPr>
        <p:spPr bwMode="auto">
          <a:xfrm flipH="1">
            <a:off x="4375150" y="3360738"/>
            <a:ext cx="412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78" name="Rectangle 50"/>
          <p:cNvSpPr>
            <a:spLocks noChangeArrowheads="1"/>
          </p:cNvSpPr>
          <p:nvPr/>
        </p:nvSpPr>
        <p:spPr bwMode="auto">
          <a:xfrm>
            <a:off x="663575" y="3295650"/>
            <a:ext cx="142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2.5</a:t>
            </a:r>
            <a:endParaRPr lang="en-US" altLang="x-none" sz="1800"/>
          </a:p>
        </p:txBody>
      </p:sp>
      <p:sp>
        <p:nvSpPr>
          <p:cNvPr id="201779" name="Line 51"/>
          <p:cNvSpPr>
            <a:spLocks noChangeShapeType="1"/>
          </p:cNvSpPr>
          <p:nvPr/>
        </p:nvSpPr>
        <p:spPr bwMode="auto">
          <a:xfrm>
            <a:off x="844550" y="3006725"/>
            <a:ext cx="333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80" name="Line 52"/>
          <p:cNvSpPr>
            <a:spLocks noChangeShapeType="1"/>
          </p:cNvSpPr>
          <p:nvPr/>
        </p:nvSpPr>
        <p:spPr bwMode="auto">
          <a:xfrm flipH="1">
            <a:off x="4375150" y="3006725"/>
            <a:ext cx="412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81" name="Rectangle 53"/>
          <p:cNvSpPr>
            <a:spLocks noChangeArrowheads="1"/>
          </p:cNvSpPr>
          <p:nvPr/>
        </p:nvSpPr>
        <p:spPr bwMode="auto">
          <a:xfrm>
            <a:off x="754063" y="2941638"/>
            <a:ext cx="5715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3</a:t>
            </a:r>
            <a:endParaRPr lang="en-US" altLang="x-none" sz="1800"/>
          </a:p>
        </p:txBody>
      </p:sp>
      <p:sp>
        <p:nvSpPr>
          <p:cNvPr id="201782" name="Line 54"/>
          <p:cNvSpPr>
            <a:spLocks noChangeShapeType="1"/>
          </p:cNvSpPr>
          <p:nvPr/>
        </p:nvSpPr>
        <p:spPr bwMode="auto">
          <a:xfrm>
            <a:off x="844550" y="2654300"/>
            <a:ext cx="333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83" name="Line 55"/>
          <p:cNvSpPr>
            <a:spLocks noChangeShapeType="1"/>
          </p:cNvSpPr>
          <p:nvPr/>
        </p:nvSpPr>
        <p:spPr bwMode="auto">
          <a:xfrm flipH="1">
            <a:off x="4375150" y="2654300"/>
            <a:ext cx="412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84" name="Rectangle 56"/>
          <p:cNvSpPr>
            <a:spLocks noChangeArrowheads="1"/>
          </p:cNvSpPr>
          <p:nvPr/>
        </p:nvSpPr>
        <p:spPr bwMode="auto">
          <a:xfrm>
            <a:off x="663575" y="2587625"/>
            <a:ext cx="1428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3.5</a:t>
            </a:r>
            <a:endParaRPr lang="en-US" altLang="x-none" sz="1800"/>
          </a:p>
        </p:txBody>
      </p:sp>
      <p:sp>
        <p:nvSpPr>
          <p:cNvPr id="201785" name="Line 57"/>
          <p:cNvSpPr>
            <a:spLocks noChangeShapeType="1"/>
          </p:cNvSpPr>
          <p:nvPr/>
        </p:nvSpPr>
        <p:spPr bwMode="auto">
          <a:xfrm>
            <a:off x="844550" y="2308225"/>
            <a:ext cx="3333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86" name="Line 58"/>
          <p:cNvSpPr>
            <a:spLocks noChangeShapeType="1"/>
          </p:cNvSpPr>
          <p:nvPr/>
        </p:nvSpPr>
        <p:spPr bwMode="auto">
          <a:xfrm flipH="1">
            <a:off x="4375150" y="2308225"/>
            <a:ext cx="412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87" name="Rectangle 59"/>
          <p:cNvSpPr>
            <a:spLocks noChangeArrowheads="1"/>
          </p:cNvSpPr>
          <p:nvPr/>
        </p:nvSpPr>
        <p:spPr bwMode="auto">
          <a:xfrm>
            <a:off x="754063" y="2241550"/>
            <a:ext cx="571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800">
                <a:solidFill>
                  <a:srgbClr val="000000"/>
                </a:solidFill>
                <a:latin typeface="Helvetica" charset="0"/>
              </a:rPr>
              <a:t>4</a:t>
            </a:r>
            <a:endParaRPr lang="en-US" altLang="x-none" sz="1800"/>
          </a:p>
        </p:txBody>
      </p:sp>
      <p:sp>
        <p:nvSpPr>
          <p:cNvPr id="201788" name="Line 60"/>
          <p:cNvSpPr>
            <a:spLocks noChangeShapeType="1"/>
          </p:cNvSpPr>
          <p:nvPr/>
        </p:nvSpPr>
        <p:spPr bwMode="auto">
          <a:xfrm>
            <a:off x="844550" y="2308225"/>
            <a:ext cx="35718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89" name="Freeform 61"/>
          <p:cNvSpPr>
            <a:spLocks/>
          </p:cNvSpPr>
          <p:nvPr/>
        </p:nvSpPr>
        <p:spPr bwMode="auto">
          <a:xfrm>
            <a:off x="844550" y="2308225"/>
            <a:ext cx="3571875" cy="2814638"/>
          </a:xfrm>
          <a:custGeom>
            <a:avLst/>
            <a:gdLst>
              <a:gd name="T0" fmla="*/ 0 w 434"/>
              <a:gd name="T1" fmla="*/ 2147483647 h 342"/>
              <a:gd name="T2" fmla="*/ 2147483647 w 434"/>
              <a:gd name="T3" fmla="*/ 2147483647 h 342"/>
              <a:gd name="T4" fmla="*/ 2147483647 w 434"/>
              <a:gd name="T5" fmla="*/ 0 h 342"/>
              <a:gd name="T6" fmla="*/ 0 60000 65536"/>
              <a:gd name="T7" fmla="*/ 0 60000 65536"/>
              <a:gd name="T8" fmla="*/ 0 60000 65536"/>
              <a:gd name="T9" fmla="*/ 0 w 434"/>
              <a:gd name="T10" fmla="*/ 0 h 342"/>
              <a:gd name="T11" fmla="*/ 434 w 434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" h="342">
                <a:moveTo>
                  <a:pt x="0" y="342"/>
                </a:moveTo>
                <a:lnTo>
                  <a:pt x="434" y="342"/>
                </a:lnTo>
                <a:lnTo>
                  <a:pt x="434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sp>
        <p:nvSpPr>
          <p:cNvPr id="201790" name="Line 62"/>
          <p:cNvSpPr>
            <a:spLocks noChangeShapeType="1"/>
          </p:cNvSpPr>
          <p:nvPr/>
        </p:nvSpPr>
        <p:spPr bwMode="auto">
          <a:xfrm flipV="1">
            <a:off x="844550" y="2308225"/>
            <a:ext cx="1588" cy="2814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1791" name="Group 63"/>
          <p:cNvGrpSpPr>
            <a:grpSpLocks/>
          </p:cNvGrpSpPr>
          <p:nvPr/>
        </p:nvGrpSpPr>
        <p:grpSpPr bwMode="auto">
          <a:xfrm>
            <a:off x="844550" y="4414838"/>
            <a:ext cx="3571875" cy="709612"/>
            <a:chOff x="963" y="3282"/>
            <a:chExt cx="2250" cy="447"/>
          </a:xfrm>
        </p:grpSpPr>
        <p:grpSp>
          <p:nvGrpSpPr>
            <p:cNvPr id="201809" name="Group 64"/>
            <p:cNvGrpSpPr>
              <a:grpSpLocks/>
            </p:cNvGrpSpPr>
            <p:nvPr/>
          </p:nvGrpSpPr>
          <p:grpSpPr bwMode="auto">
            <a:xfrm>
              <a:off x="963" y="3282"/>
              <a:ext cx="1628" cy="446"/>
              <a:chOff x="1806" y="2566"/>
              <a:chExt cx="1628" cy="446"/>
            </a:xfrm>
          </p:grpSpPr>
          <p:sp>
            <p:nvSpPr>
              <p:cNvPr id="201811" name="Freeform 65"/>
              <p:cNvSpPr>
                <a:spLocks/>
              </p:cNvSpPr>
              <p:nvPr/>
            </p:nvSpPr>
            <p:spPr bwMode="auto">
              <a:xfrm>
                <a:off x="1806" y="2566"/>
                <a:ext cx="814" cy="1"/>
              </a:xfrm>
              <a:custGeom>
                <a:avLst/>
                <a:gdLst>
                  <a:gd name="T0" fmla="*/ 11 w 814"/>
                  <a:gd name="T1" fmla="*/ 0 h 1"/>
                  <a:gd name="T2" fmla="*/ 32 w 814"/>
                  <a:gd name="T3" fmla="*/ 0 h 1"/>
                  <a:gd name="T4" fmla="*/ 47 w 814"/>
                  <a:gd name="T5" fmla="*/ 0 h 1"/>
                  <a:gd name="T6" fmla="*/ 68 w 814"/>
                  <a:gd name="T7" fmla="*/ 0 h 1"/>
                  <a:gd name="T8" fmla="*/ 89 w 814"/>
                  <a:gd name="T9" fmla="*/ 0 h 1"/>
                  <a:gd name="T10" fmla="*/ 109 w 814"/>
                  <a:gd name="T11" fmla="*/ 0 h 1"/>
                  <a:gd name="T12" fmla="*/ 125 w 814"/>
                  <a:gd name="T13" fmla="*/ 0 h 1"/>
                  <a:gd name="T14" fmla="*/ 146 w 814"/>
                  <a:gd name="T15" fmla="*/ 0 h 1"/>
                  <a:gd name="T16" fmla="*/ 166 w 814"/>
                  <a:gd name="T17" fmla="*/ 0 h 1"/>
                  <a:gd name="T18" fmla="*/ 182 w 814"/>
                  <a:gd name="T19" fmla="*/ 0 h 1"/>
                  <a:gd name="T20" fmla="*/ 203 w 814"/>
                  <a:gd name="T21" fmla="*/ 0 h 1"/>
                  <a:gd name="T22" fmla="*/ 223 w 814"/>
                  <a:gd name="T23" fmla="*/ 0 h 1"/>
                  <a:gd name="T24" fmla="*/ 244 w 814"/>
                  <a:gd name="T25" fmla="*/ 0 h 1"/>
                  <a:gd name="T26" fmla="*/ 260 w 814"/>
                  <a:gd name="T27" fmla="*/ 0 h 1"/>
                  <a:gd name="T28" fmla="*/ 280 w 814"/>
                  <a:gd name="T29" fmla="*/ 0 h 1"/>
                  <a:gd name="T30" fmla="*/ 301 w 814"/>
                  <a:gd name="T31" fmla="*/ 0 h 1"/>
                  <a:gd name="T32" fmla="*/ 322 w 814"/>
                  <a:gd name="T33" fmla="*/ 0 h 1"/>
                  <a:gd name="T34" fmla="*/ 337 w 814"/>
                  <a:gd name="T35" fmla="*/ 0 h 1"/>
                  <a:gd name="T36" fmla="*/ 358 w 814"/>
                  <a:gd name="T37" fmla="*/ 0 h 1"/>
                  <a:gd name="T38" fmla="*/ 379 w 814"/>
                  <a:gd name="T39" fmla="*/ 0 h 1"/>
                  <a:gd name="T40" fmla="*/ 394 w 814"/>
                  <a:gd name="T41" fmla="*/ 0 h 1"/>
                  <a:gd name="T42" fmla="*/ 415 w 814"/>
                  <a:gd name="T43" fmla="*/ 0 h 1"/>
                  <a:gd name="T44" fmla="*/ 436 w 814"/>
                  <a:gd name="T45" fmla="*/ 0 h 1"/>
                  <a:gd name="T46" fmla="*/ 457 w 814"/>
                  <a:gd name="T47" fmla="*/ 0 h 1"/>
                  <a:gd name="T48" fmla="*/ 472 w 814"/>
                  <a:gd name="T49" fmla="*/ 0 h 1"/>
                  <a:gd name="T50" fmla="*/ 493 w 814"/>
                  <a:gd name="T51" fmla="*/ 0 h 1"/>
                  <a:gd name="T52" fmla="*/ 514 w 814"/>
                  <a:gd name="T53" fmla="*/ 0 h 1"/>
                  <a:gd name="T54" fmla="*/ 529 w 814"/>
                  <a:gd name="T55" fmla="*/ 0 h 1"/>
                  <a:gd name="T56" fmla="*/ 550 w 814"/>
                  <a:gd name="T57" fmla="*/ 0 h 1"/>
                  <a:gd name="T58" fmla="*/ 571 w 814"/>
                  <a:gd name="T59" fmla="*/ 0 h 1"/>
                  <a:gd name="T60" fmla="*/ 591 w 814"/>
                  <a:gd name="T61" fmla="*/ 0 h 1"/>
                  <a:gd name="T62" fmla="*/ 607 w 814"/>
                  <a:gd name="T63" fmla="*/ 0 h 1"/>
                  <a:gd name="T64" fmla="*/ 628 w 814"/>
                  <a:gd name="T65" fmla="*/ 0 h 1"/>
                  <a:gd name="T66" fmla="*/ 648 w 814"/>
                  <a:gd name="T67" fmla="*/ 0 h 1"/>
                  <a:gd name="T68" fmla="*/ 664 w 814"/>
                  <a:gd name="T69" fmla="*/ 0 h 1"/>
                  <a:gd name="T70" fmla="*/ 685 w 814"/>
                  <a:gd name="T71" fmla="*/ 0 h 1"/>
                  <a:gd name="T72" fmla="*/ 705 w 814"/>
                  <a:gd name="T73" fmla="*/ 0 h 1"/>
                  <a:gd name="T74" fmla="*/ 726 w 814"/>
                  <a:gd name="T75" fmla="*/ 0 h 1"/>
                  <a:gd name="T76" fmla="*/ 742 w 814"/>
                  <a:gd name="T77" fmla="*/ 0 h 1"/>
                  <a:gd name="T78" fmla="*/ 762 w 814"/>
                  <a:gd name="T79" fmla="*/ 0 h 1"/>
                  <a:gd name="T80" fmla="*/ 783 w 814"/>
                  <a:gd name="T81" fmla="*/ 0 h 1"/>
                  <a:gd name="T82" fmla="*/ 804 w 814"/>
                  <a:gd name="T83" fmla="*/ 0 h 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14"/>
                  <a:gd name="T127" fmla="*/ 0 h 1"/>
                  <a:gd name="T128" fmla="*/ 814 w 814"/>
                  <a:gd name="T129" fmla="*/ 1 h 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14" h="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83" y="0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99" y="0"/>
                    </a:lnTo>
                    <a:lnTo>
                      <a:pt x="109" y="0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25" y="0"/>
                    </a:lnTo>
                    <a:lnTo>
                      <a:pt x="135" y="0"/>
                    </a:lnTo>
                    <a:lnTo>
                      <a:pt x="140" y="0"/>
                    </a:lnTo>
                    <a:lnTo>
                      <a:pt x="146" y="0"/>
                    </a:lnTo>
                    <a:lnTo>
                      <a:pt x="151" y="0"/>
                    </a:lnTo>
                    <a:lnTo>
                      <a:pt x="161" y="0"/>
                    </a:lnTo>
                    <a:lnTo>
                      <a:pt x="166" y="0"/>
                    </a:lnTo>
                    <a:lnTo>
                      <a:pt x="171" y="0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7" y="0"/>
                    </a:lnTo>
                    <a:lnTo>
                      <a:pt x="203" y="0"/>
                    </a:lnTo>
                    <a:lnTo>
                      <a:pt x="208" y="0"/>
                    </a:lnTo>
                    <a:lnTo>
                      <a:pt x="218" y="0"/>
                    </a:lnTo>
                    <a:lnTo>
                      <a:pt x="223" y="0"/>
                    </a:lnTo>
                    <a:lnTo>
                      <a:pt x="229" y="0"/>
                    </a:lnTo>
                    <a:lnTo>
                      <a:pt x="234" y="0"/>
                    </a:lnTo>
                    <a:lnTo>
                      <a:pt x="244" y="0"/>
                    </a:lnTo>
                    <a:lnTo>
                      <a:pt x="249" y="0"/>
                    </a:lnTo>
                    <a:lnTo>
                      <a:pt x="254" y="0"/>
                    </a:lnTo>
                    <a:lnTo>
                      <a:pt x="260" y="0"/>
                    </a:lnTo>
                    <a:lnTo>
                      <a:pt x="270" y="0"/>
                    </a:lnTo>
                    <a:lnTo>
                      <a:pt x="275" y="0"/>
                    </a:lnTo>
                    <a:lnTo>
                      <a:pt x="280" y="0"/>
                    </a:lnTo>
                    <a:lnTo>
                      <a:pt x="286" y="0"/>
                    </a:lnTo>
                    <a:lnTo>
                      <a:pt x="296" y="0"/>
                    </a:lnTo>
                    <a:lnTo>
                      <a:pt x="301" y="0"/>
                    </a:lnTo>
                    <a:lnTo>
                      <a:pt x="306" y="0"/>
                    </a:lnTo>
                    <a:lnTo>
                      <a:pt x="311" y="0"/>
                    </a:lnTo>
                    <a:lnTo>
                      <a:pt x="322" y="0"/>
                    </a:lnTo>
                    <a:lnTo>
                      <a:pt x="327" y="0"/>
                    </a:lnTo>
                    <a:lnTo>
                      <a:pt x="332" y="0"/>
                    </a:lnTo>
                    <a:lnTo>
                      <a:pt x="337" y="0"/>
                    </a:lnTo>
                    <a:lnTo>
                      <a:pt x="343" y="0"/>
                    </a:lnTo>
                    <a:lnTo>
                      <a:pt x="353" y="0"/>
                    </a:lnTo>
                    <a:lnTo>
                      <a:pt x="358" y="0"/>
                    </a:lnTo>
                    <a:lnTo>
                      <a:pt x="363" y="0"/>
                    </a:lnTo>
                    <a:lnTo>
                      <a:pt x="368" y="0"/>
                    </a:lnTo>
                    <a:lnTo>
                      <a:pt x="379" y="0"/>
                    </a:lnTo>
                    <a:lnTo>
                      <a:pt x="384" y="0"/>
                    </a:lnTo>
                    <a:lnTo>
                      <a:pt x="389" y="0"/>
                    </a:lnTo>
                    <a:lnTo>
                      <a:pt x="394" y="0"/>
                    </a:lnTo>
                    <a:lnTo>
                      <a:pt x="405" y="0"/>
                    </a:lnTo>
                    <a:lnTo>
                      <a:pt x="410" y="0"/>
                    </a:lnTo>
                    <a:lnTo>
                      <a:pt x="415" y="0"/>
                    </a:lnTo>
                    <a:lnTo>
                      <a:pt x="420" y="0"/>
                    </a:lnTo>
                    <a:lnTo>
                      <a:pt x="431" y="0"/>
                    </a:lnTo>
                    <a:lnTo>
                      <a:pt x="436" y="0"/>
                    </a:lnTo>
                    <a:lnTo>
                      <a:pt x="441" y="0"/>
                    </a:lnTo>
                    <a:lnTo>
                      <a:pt x="446" y="0"/>
                    </a:lnTo>
                    <a:lnTo>
                      <a:pt x="457" y="0"/>
                    </a:lnTo>
                    <a:lnTo>
                      <a:pt x="462" y="0"/>
                    </a:lnTo>
                    <a:lnTo>
                      <a:pt x="467" y="0"/>
                    </a:lnTo>
                    <a:lnTo>
                      <a:pt x="472" y="0"/>
                    </a:lnTo>
                    <a:lnTo>
                      <a:pt x="483" y="0"/>
                    </a:lnTo>
                    <a:lnTo>
                      <a:pt x="488" y="0"/>
                    </a:lnTo>
                    <a:lnTo>
                      <a:pt x="493" y="0"/>
                    </a:lnTo>
                    <a:lnTo>
                      <a:pt x="498" y="0"/>
                    </a:lnTo>
                    <a:lnTo>
                      <a:pt x="503" y="0"/>
                    </a:lnTo>
                    <a:lnTo>
                      <a:pt x="514" y="0"/>
                    </a:lnTo>
                    <a:lnTo>
                      <a:pt x="519" y="0"/>
                    </a:lnTo>
                    <a:lnTo>
                      <a:pt x="524" y="0"/>
                    </a:lnTo>
                    <a:lnTo>
                      <a:pt x="529" y="0"/>
                    </a:lnTo>
                    <a:lnTo>
                      <a:pt x="540" y="0"/>
                    </a:lnTo>
                    <a:lnTo>
                      <a:pt x="545" y="0"/>
                    </a:lnTo>
                    <a:lnTo>
                      <a:pt x="550" y="0"/>
                    </a:lnTo>
                    <a:lnTo>
                      <a:pt x="555" y="0"/>
                    </a:lnTo>
                    <a:lnTo>
                      <a:pt x="565" y="0"/>
                    </a:lnTo>
                    <a:lnTo>
                      <a:pt x="571" y="0"/>
                    </a:lnTo>
                    <a:lnTo>
                      <a:pt x="576" y="0"/>
                    </a:lnTo>
                    <a:lnTo>
                      <a:pt x="581" y="0"/>
                    </a:lnTo>
                    <a:lnTo>
                      <a:pt x="591" y="0"/>
                    </a:lnTo>
                    <a:lnTo>
                      <a:pt x="597" y="0"/>
                    </a:lnTo>
                    <a:lnTo>
                      <a:pt x="602" y="0"/>
                    </a:lnTo>
                    <a:lnTo>
                      <a:pt x="607" y="0"/>
                    </a:lnTo>
                    <a:lnTo>
                      <a:pt x="617" y="0"/>
                    </a:lnTo>
                    <a:lnTo>
                      <a:pt x="622" y="0"/>
                    </a:lnTo>
                    <a:lnTo>
                      <a:pt x="628" y="0"/>
                    </a:lnTo>
                    <a:lnTo>
                      <a:pt x="633" y="0"/>
                    </a:lnTo>
                    <a:lnTo>
                      <a:pt x="643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59" y="0"/>
                    </a:lnTo>
                    <a:lnTo>
                      <a:pt x="664" y="0"/>
                    </a:lnTo>
                    <a:lnTo>
                      <a:pt x="674" y="0"/>
                    </a:lnTo>
                    <a:lnTo>
                      <a:pt x="680" y="0"/>
                    </a:lnTo>
                    <a:lnTo>
                      <a:pt x="685" y="0"/>
                    </a:lnTo>
                    <a:lnTo>
                      <a:pt x="690" y="0"/>
                    </a:lnTo>
                    <a:lnTo>
                      <a:pt x="700" y="0"/>
                    </a:lnTo>
                    <a:lnTo>
                      <a:pt x="705" y="0"/>
                    </a:lnTo>
                    <a:lnTo>
                      <a:pt x="711" y="0"/>
                    </a:lnTo>
                    <a:lnTo>
                      <a:pt x="716" y="0"/>
                    </a:lnTo>
                    <a:lnTo>
                      <a:pt x="726" y="0"/>
                    </a:lnTo>
                    <a:lnTo>
                      <a:pt x="731" y="0"/>
                    </a:lnTo>
                    <a:lnTo>
                      <a:pt x="737" y="0"/>
                    </a:lnTo>
                    <a:lnTo>
                      <a:pt x="742" y="0"/>
                    </a:lnTo>
                    <a:lnTo>
                      <a:pt x="752" y="0"/>
                    </a:lnTo>
                    <a:lnTo>
                      <a:pt x="757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78" y="0"/>
                    </a:lnTo>
                    <a:lnTo>
                      <a:pt x="783" y="0"/>
                    </a:lnTo>
                    <a:lnTo>
                      <a:pt x="788" y="0"/>
                    </a:lnTo>
                    <a:lnTo>
                      <a:pt x="794" y="0"/>
                    </a:lnTo>
                    <a:lnTo>
                      <a:pt x="804" y="0"/>
                    </a:lnTo>
                    <a:lnTo>
                      <a:pt x="809" y="0"/>
                    </a:lnTo>
                    <a:lnTo>
                      <a:pt x="814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x-none" altLang="x-none" sz="1800"/>
              </a:p>
            </p:txBody>
          </p:sp>
          <p:sp>
            <p:nvSpPr>
              <p:cNvPr id="201812" name="Freeform 66"/>
              <p:cNvSpPr>
                <a:spLocks/>
              </p:cNvSpPr>
              <p:nvPr/>
            </p:nvSpPr>
            <p:spPr bwMode="auto">
              <a:xfrm>
                <a:off x="2620" y="2566"/>
                <a:ext cx="814" cy="446"/>
              </a:xfrm>
              <a:custGeom>
                <a:avLst/>
                <a:gdLst>
                  <a:gd name="T0" fmla="*/ 11 w 814"/>
                  <a:gd name="T1" fmla="*/ 0 h 446"/>
                  <a:gd name="T2" fmla="*/ 31 w 814"/>
                  <a:gd name="T3" fmla="*/ 0 h 446"/>
                  <a:gd name="T4" fmla="*/ 52 w 814"/>
                  <a:gd name="T5" fmla="*/ 0 h 446"/>
                  <a:gd name="T6" fmla="*/ 73 w 814"/>
                  <a:gd name="T7" fmla="*/ 0 h 446"/>
                  <a:gd name="T8" fmla="*/ 88 w 814"/>
                  <a:gd name="T9" fmla="*/ 0 h 446"/>
                  <a:gd name="T10" fmla="*/ 109 w 814"/>
                  <a:gd name="T11" fmla="*/ 0 h 446"/>
                  <a:gd name="T12" fmla="*/ 130 w 814"/>
                  <a:gd name="T13" fmla="*/ 0 h 446"/>
                  <a:gd name="T14" fmla="*/ 151 w 814"/>
                  <a:gd name="T15" fmla="*/ 223 h 446"/>
                  <a:gd name="T16" fmla="*/ 166 w 814"/>
                  <a:gd name="T17" fmla="*/ 446 h 446"/>
                  <a:gd name="T18" fmla="*/ 187 w 814"/>
                  <a:gd name="T19" fmla="*/ 446 h 446"/>
                  <a:gd name="T20" fmla="*/ 208 w 814"/>
                  <a:gd name="T21" fmla="*/ 446 h 446"/>
                  <a:gd name="T22" fmla="*/ 223 w 814"/>
                  <a:gd name="T23" fmla="*/ 446 h 446"/>
                  <a:gd name="T24" fmla="*/ 244 w 814"/>
                  <a:gd name="T25" fmla="*/ 446 h 446"/>
                  <a:gd name="T26" fmla="*/ 265 w 814"/>
                  <a:gd name="T27" fmla="*/ 446 h 446"/>
                  <a:gd name="T28" fmla="*/ 285 w 814"/>
                  <a:gd name="T29" fmla="*/ 446 h 446"/>
                  <a:gd name="T30" fmla="*/ 301 w 814"/>
                  <a:gd name="T31" fmla="*/ 446 h 446"/>
                  <a:gd name="T32" fmla="*/ 322 w 814"/>
                  <a:gd name="T33" fmla="*/ 446 h 446"/>
                  <a:gd name="T34" fmla="*/ 342 w 814"/>
                  <a:gd name="T35" fmla="*/ 446 h 446"/>
                  <a:gd name="T36" fmla="*/ 358 w 814"/>
                  <a:gd name="T37" fmla="*/ 446 h 446"/>
                  <a:gd name="T38" fmla="*/ 379 w 814"/>
                  <a:gd name="T39" fmla="*/ 446 h 446"/>
                  <a:gd name="T40" fmla="*/ 399 w 814"/>
                  <a:gd name="T41" fmla="*/ 446 h 446"/>
                  <a:gd name="T42" fmla="*/ 420 w 814"/>
                  <a:gd name="T43" fmla="*/ 446 h 446"/>
                  <a:gd name="T44" fmla="*/ 436 w 814"/>
                  <a:gd name="T45" fmla="*/ 446 h 446"/>
                  <a:gd name="T46" fmla="*/ 456 w 814"/>
                  <a:gd name="T47" fmla="*/ 446 h 446"/>
                  <a:gd name="T48" fmla="*/ 477 w 814"/>
                  <a:gd name="T49" fmla="*/ 446 h 446"/>
                  <a:gd name="T50" fmla="*/ 493 w 814"/>
                  <a:gd name="T51" fmla="*/ 446 h 446"/>
                  <a:gd name="T52" fmla="*/ 514 w 814"/>
                  <a:gd name="T53" fmla="*/ 446 h 446"/>
                  <a:gd name="T54" fmla="*/ 534 w 814"/>
                  <a:gd name="T55" fmla="*/ 446 h 446"/>
                  <a:gd name="T56" fmla="*/ 555 w 814"/>
                  <a:gd name="T57" fmla="*/ 446 h 446"/>
                  <a:gd name="T58" fmla="*/ 571 w 814"/>
                  <a:gd name="T59" fmla="*/ 446 h 446"/>
                  <a:gd name="T60" fmla="*/ 591 w 814"/>
                  <a:gd name="T61" fmla="*/ 446 h 446"/>
                  <a:gd name="T62" fmla="*/ 612 w 814"/>
                  <a:gd name="T63" fmla="*/ 446 h 446"/>
                  <a:gd name="T64" fmla="*/ 633 w 814"/>
                  <a:gd name="T65" fmla="*/ 446 h 446"/>
                  <a:gd name="T66" fmla="*/ 648 w 814"/>
                  <a:gd name="T67" fmla="*/ 446 h 446"/>
                  <a:gd name="T68" fmla="*/ 669 w 814"/>
                  <a:gd name="T69" fmla="*/ 446 h 446"/>
                  <a:gd name="T70" fmla="*/ 690 w 814"/>
                  <a:gd name="T71" fmla="*/ 446 h 446"/>
                  <a:gd name="T72" fmla="*/ 705 w 814"/>
                  <a:gd name="T73" fmla="*/ 446 h 446"/>
                  <a:gd name="T74" fmla="*/ 726 w 814"/>
                  <a:gd name="T75" fmla="*/ 446 h 446"/>
                  <a:gd name="T76" fmla="*/ 747 w 814"/>
                  <a:gd name="T77" fmla="*/ 446 h 446"/>
                  <a:gd name="T78" fmla="*/ 768 w 814"/>
                  <a:gd name="T79" fmla="*/ 446 h 446"/>
                  <a:gd name="T80" fmla="*/ 783 w 814"/>
                  <a:gd name="T81" fmla="*/ 446 h 446"/>
                  <a:gd name="T82" fmla="*/ 804 w 814"/>
                  <a:gd name="T83" fmla="*/ 446 h 4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14"/>
                  <a:gd name="T127" fmla="*/ 0 h 446"/>
                  <a:gd name="T128" fmla="*/ 814 w 814"/>
                  <a:gd name="T129" fmla="*/ 446 h 4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14" h="446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73" y="0"/>
                    </a:lnTo>
                    <a:lnTo>
                      <a:pt x="78" y="0"/>
                    </a:lnTo>
                    <a:lnTo>
                      <a:pt x="83" y="0"/>
                    </a:lnTo>
                    <a:lnTo>
                      <a:pt x="88" y="0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09" y="0"/>
                    </a:lnTo>
                    <a:lnTo>
                      <a:pt x="114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5" y="0"/>
                    </a:lnTo>
                    <a:lnTo>
                      <a:pt x="140" y="0"/>
                    </a:lnTo>
                    <a:lnTo>
                      <a:pt x="151" y="223"/>
                    </a:lnTo>
                    <a:lnTo>
                      <a:pt x="156" y="446"/>
                    </a:lnTo>
                    <a:lnTo>
                      <a:pt x="161" y="446"/>
                    </a:lnTo>
                    <a:lnTo>
                      <a:pt x="166" y="446"/>
                    </a:lnTo>
                    <a:lnTo>
                      <a:pt x="171" y="446"/>
                    </a:lnTo>
                    <a:lnTo>
                      <a:pt x="182" y="446"/>
                    </a:lnTo>
                    <a:lnTo>
                      <a:pt x="187" y="446"/>
                    </a:lnTo>
                    <a:lnTo>
                      <a:pt x="192" y="446"/>
                    </a:lnTo>
                    <a:lnTo>
                      <a:pt x="197" y="446"/>
                    </a:lnTo>
                    <a:lnTo>
                      <a:pt x="208" y="446"/>
                    </a:lnTo>
                    <a:lnTo>
                      <a:pt x="213" y="446"/>
                    </a:lnTo>
                    <a:lnTo>
                      <a:pt x="218" y="446"/>
                    </a:lnTo>
                    <a:lnTo>
                      <a:pt x="223" y="446"/>
                    </a:lnTo>
                    <a:lnTo>
                      <a:pt x="234" y="446"/>
                    </a:lnTo>
                    <a:lnTo>
                      <a:pt x="239" y="446"/>
                    </a:lnTo>
                    <a:lnTo>
                      <a:pt x="244" y="446"/>
                    </a:lnTo>
                    <a:lnTo>
                      <a:pt x="249" y="446"/>
                    </a:lnTo>
                    <a:lnTo>
                      <a:pt x="260" y="446"/>
                    </a:lnTo>
                    <a:lnTo>
                      <a:pt x="265" y="446"/>
                    </a:lnTo>
                    <a:lnTo>
                      <a:pt x="270" y="446"/>
                    </a:lnTo>
                    <a:lnTo>
                      <a:pt x="275" y="446"/>
                    </a:lnTo>
                    <a:lnTo>
                      <a:pt x="285" y="446"/>
                    </a:lnTo>
                    <a:lnTo>
                      <a:pt x="291" y="446"/>
                    </a:lnTo>
                    <a:lnTo>
                      <a:pt x="296" y="446"/>
                    </a:lnTo>
                    <a:lnTo>
                      <a:pt x="301" y="446"/>
                    </a:lnTo>
                    <a:lnTo>
                      <a:pt x="311" y="446"/>
                    </a:lnTo>
                    <a:lnTo>
                      <a:pt x="317" y="446"/>
                    </a:lnTo>
                    <a:lnTo>
                      <a:pt x="322" y="446"/>
                    </a:lnTo>
                    <a:lnTo>
                      <a:pt x="327" y="446"/>
                    </a:lnTo>
                    <a:lnTo>
                      <a:pt x="332" y="446"/>
                    </a:lnTo>
                    <a:lnTo>
                      <a:pt x="342" y="446"/>
                    </a:lnTo>
                    <a:lnTo>
                      <a:pt x="348" y="446"/>
                    </a:lnTo>
                    <a:lnTo>
                      <a:pt x="353" y="446"/>
                    </a:lnTo>
                    <a:lnTo>
                      <a:pt x="358" y="446"/>
                    </a:lnTo>
                    <a:lnTo>
                      <a:pt x="368" y="446"/>
                    </a:lnTo>
                    <a:lnTo>
                      <a:pt x="374" y="446"/>
                    </a:lnTo>
                    <a:lnTo>
                      <a:pt x="379" y="446"/>
                    </a:lnTo>
                    <a:lnTo>
                      <a:pt x="384" y="446"/>
                    </a:lnTo>
                    <a:lnTo>
                      <a:pt x="394" y="446"/>
                    </a:lnTo>
                    <a:lnTo>
                      <a:pt x="399" y="446"/>
                    </a:lnTo>
                    <a:lnTo>
                      <a:pt x="405" y="446"/>
                    </a:lnTo>
                    <a:lnTo>
                      <a:pt x="410" y="446"/>
                    </a:lnTo>
                    <a:lnTo>
                      <a:pt x="420" y="446"/>
                    </a:lnTo>
                    <a:lnTo>
                      <a:pt x="425" y="446"/>
                    </a:lnTo>
                    <a:lnTo>
                      <a:pt x="431" y="446"/>
                    </a:lnTo>
                    <a:lnTo>
                      <a:pt x="436" y="446"/>
                    </a:lnTo>
                    <a:lnTo>
                      <a:pt x="446" y="446"/>
                    </a:lnTo>
                    <a:lnTo>
                      <a:pt x="451" y="446"/>
                    </a:lnTo>
                    <a:lnTo>
                      <a:pt x="456" y="446"/>
                    </a:lnTo>
                    <a:lnTo>
                      <a:pt x="462" y="446"/>
                    </a:lnTo>
                    <a:lnTo>
                      <a:pt x="472" y="446"/>
                    </a:lnTo>
                    <a:lnTo>
                      <a:pt x="477" y="446"/>
                    </a:lnTo>
                    <a:lnTo>
                      <a:pt x="482" y="446"/>
                    </a:lnTo>
                    <a:lnTo>
                      <a:pt x="488" y="446"/>
                    </a:lnTo>
                    <a:lnTo>
                      <a:pt x="493" y="446"/>
                    </a:lnTo>
                    <a:lnTo>
                      <a:pt x="503" y="446"/>
                    </a:lnTo>
                    <a:lnTo>
                      <a:pt x="508" y="446"/>
                    </a:lnTo>
                    <a:lnTo>
                      <a:pt x="514" y="446"/>
                    </a:lnTo>
                    <a:lnTo>
                      <a:pt x="519" y="446"/>
                    </a:lnTo>
                    <a:lnTo>
                      <a:pt x="529" y="446"/>
                    </a:lnTo>
                    <a:lnTo>
                      <a:pt x="534" y="446"/>
                    </a:lnTo>
                    <a:lnTo>
                      <a:pt x="539" y="446"/>
                    </a:lnTo>
                    <a:lnTo>
                      <a:pt x="545" y="446"/>
                    </a:lnTo>
                    <a:lnTo>
                      <a:pt x="555" y="446"/>
                    </a:lnTo>
                    <a:lnTo>
                      <a:pt x="560" y="446"/>
                    </a:lnTo>
                    <a:lnTo>
                      <a:pt x="565" y="446"/>
                    </a:lnTo>
                    <a:lnTo>
                      <a:pt x="571" y="446"/>
                    </a:lnTo>
                    <a:lnTo>
                      <a:pt x="581" y="446"/>
                    </a:lnTo>
                    <a:lnTo>
                      <a:pt x="586" y="446"/>
                    </a:lnTo>
                    <a:lnTo>
                      <a:pt x="591" y="446"/>
                    </a:lnTo>
                    <a:lnTo>
                      <a:pt x="596" y="446"/>
                    </a:lnTo>
                    <a:lnTo>
                      <a:pt x="607" y="446"/>
                    </a:lnTo>
                    <a:lnTo>
                      <a:pt x="612" y="446"/>
                    </a:lnTo>
                    <a:lnTo>
                      <a:pt x="617" y="446"/>
                    </a:lnTo>
                    <a:lnTo>
                      <a:pt x="622" y="446"/>
                    </a:lnTo>
                    <a:lnTo>
                      <a:pt x="633" y="446"/>
                    </a:lnTo>
                    <a:lnTo>
                      <a:pt x="638" y="446"/>
                    </a:lnTo>
                    <a:lnTo>
                      <a:pt x="643" y="446"/>
                    </a:lnTo>
                    <a:lnTo>
                      <a:pt x="648" y="446"/>
                    </a:lnTo>
                    <a:lnTo>
                      <a:pt x="653" y="446"/>
                    </a:lnTo>
                    <a:lnTo>
                      <a:pt x="664" y="446"/>
                    </a:lnTo>
                    <a:lnTo>
                      <a:pt x="669" y="446"/>
                    </a:lnTo>
                    <a:lnTo>
                      <a:pt x="674" y="446"/>
                    </a:lnTo>
                    <a:lnTo>
                      <a:pt x="679" y="446"/>
                    </a:lnTo>
                    <a:lnTo>
                      <a:pt x="690" y="446"/>
                    </a:lnTo>
                    <a:lnTo>
                      <a:pt x="695" y="446"/>
                    </a:lnTo>
                    <a:lnTo>
                      <a:pt x="700" y="446"/>
                    </a:lnTo>
                    <a:lnTo>
                      <a:pt x="705" y="446"/>
                    </a:lnTo>
                    <a:lnTo>
                      <a:pt x="716" y="446"/>
                    </a:lnTo>
                    <a:lnTo>
                      <a:pt x="721" y="446"/>
                    </a:lnTo>
                    <a:lnTo>
                      <a:pt x="726" y="446"/>
                    </a:lnTo>
                    <a:lnTo>
                      <a:pt x="731" y="446"/>
                    </a:lnTo>
                    <a:lnTo>
                      <a:pt x="742" y="446"/>
                    </a:lnTo>
                    <a:lnTo>
                      <a:pt x="747" y="446"/>
                    </a:lnTo>
                    <a:lnTo>
                      <a:pt x="752" y="446"/>
                    </a:lnTo>
                    <a:lnTo>
                      <a:pt x="757" y="446"/>
                    </a:lnTo>
                    <a:lnTo>
                      <a:pt x="768" y="446"/>
                    </a:lnTo>
                    <a:lnTo>
                      <a:pt x="773" y="446"/>
                    </a:lnTo>
                    <a:lnTo>
                      <a:pt x="778" y="446"/>
                    </a:lnTo>
                    <a:lnTo>
                      <a:pt x="783" y="446"/>
                    </a:lnTo>
                    <a:lnTo>
                      <a:pt x="793" y="446"/>
                    </a:lnTo>
                    <a:lnTo>
                      <a:pt x="799" y="446"/>
                    </a:lnTo>
                    <a:lnTo>
                      <a:pt x="804" y="446"/>
                    </a:lnTo>
                    <a:lnTo>
                      <a:pt x="809" y="446"/>
                    </a:lnTo>
                    <a:lnTo>
                      <a:pt x="814" y="446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x-none" altLang="x-none" sz="1800"/>
              </a:p>
            </p:txBody>
          </p:sp>
        </p:grpSp>
        <p:sp>
          <p:nvSpPr>
            <p:cNvPr id="201810" name="Freeform 67"/>
            <p:cNvSpPr>
              <a:spLocks/>
            </p:cNvSpPr>
            <p:nvPr/>
          </p:nvSpPr>
          <p:spPr bwMode="auto">
            <a:xfrm>
              <a:off x="2591" y="3728"/>
              <a:ext cx="622" cy="1"/>
            </a:xfrm>
            <a:custGeom>
              <a:avLst/>
              <a:gdLst>
                <a:gd name="T0" fmla="*/ 11 w 622"/>
                <a:gd name="T1" fmla="*/ 0 h 1"/>
                <a:gd name="T2" fmla="*/ 21 w 622"/>
                <a:gd name="T3" fmla="*/ 0 h 1"/>
                <a:gd name="T4" fmla="*/ 36 w 622"/>
                <a:gd name="T5" fmla="*/ 0 h 1"/>
                <a:gd name="T6" fmla="*/ 47 w 622"/>
                <a:gd name="T7" fmla="*/ 0 h 1"/>
                <a:gd name="T8" fmla="*/ 62 w 622"/>
                <a:gd name="T9" fmla="*/ 0 h 1"/>
                <a:gd name="T10" fmla="*/ 73 w 622"/>
                <a:gd name="T11" fmla="*/ 0 h 1"/>
                <a:gd name="T12" fmla="*/ 88 w 622"/>
                <a:gd name="T13" fmla="*/ 0 h 1"/>
                <a:gd name="T14" fmla="*/ 99 w 622"/>
                <a:gd name="T15" fmla="*/ 0 h 1"/>
                <a:gd name="T16" fmla="*/ 114 w 622"/>
                <a:gd name="T17" fmla="*/ 0 h 1"/>
                <a:gd name="T18" fmla="*/ 125 w 622"/>
                <a:gd name="T19" fmla="*/ 0 h 1"/>
                <a:gd name="T20" fmla="*/ 140 w 622"/>
                <a:gd name="T21" fmla="*/ 0 h 1"/>
                <a:gd name="T22" fmla="*/ 151 w 622"/>
                <a:gd name="T23" fmla="*/ 0 h 1"/>
                <a:gd name="T24" fmla="*/ 161 w 622"/>
                <a:gd name="T25" fmla="*/ 0 h 1"/>
                <a:gd name="T26" fmla="*/ 176 w 622"/>
                <a:gd name="T27" fmla="*/ 0 h 1"/>
                <a:gd name="T28" fmla="*/ 187 w 622"/>
                <a:gd name="T29" fmla="*/ 0 h 1"/>
                <a:gd name="T30" fmla="*/ 202 w 622"/>
                <a:gd name="T31" fmla="*/ 0 h 1"/>
                <a:gd name="T32" fmla="*/ 213 w 622"/>
                <a:gd name="T33" fmla="*/ 0 h 1"/>
                <a:gd name="T34" fmla="*/ 228 w 622"/>
                <a:gd name="T35" fmla="*/ 0 h 1"/>
                <a:gd name="T36" fmla="*/ 239 w 622"/>
                <a:gd name="T37" fmla="*/ 0 h 1"/>
                <a:gd name="T38" fmla="*/ 254 w 622"/>
                <a:gd name="T39" fmla="*/ 0 h 1"/>
                <a:gd name="T40" fmla="*/ 265 w 622"/>
                <a:gd name="T41" fmla="*/ 0 h 1"/>
                <a:gd name="T42" fmla="*/ 280 w 622"/>
                <a:gd name="T43" fmla="*/ 0 h 1"/>
                <a:gd name="T44" fmla="*/ 290 w 622"/>
                <a:gd name="T45" fmla="*/ 0 h 1"/>
                <a:gd name="T46" fmla="*/ 306 w 622"/>
                <a:gd name="T47" fmla="*/ 0 h 1"/>
                <a:gd name="T48" fmla="*/ 316 w 622"/>
                <a:gd name="T49" fmla="*/ 0 h 1"/>
                <a:gd name="T50" fmla="*/ 332 w 622"/>
                <a:gd name="T51" fmla="*/ 0 h 1"/>
                <a:gd name="T52" fmla="*/ 342 w 622"/>
                <a:gd name="T53" fmla="*/ 0 h 1"/>
                <a:gd name="T54" fmla="*/ 358 w 622"/>
                <a:gd name="T55" fmla="*/ 0 h 1"/>
                <a:gd name="T56" fmla="*/ 368 w 622"/>
                <a:gd name="T57" fmla="*/ 0 h 1"/>
                <a:gd name="T58" fmla="*/ 384 w 622"/>
                <a:gd name="T59" fmla="*/ 0 h 1"/>
                <a:gd name="T60" fmla="*/ 394 w 622"/>
                <a:gd name="T61" fmla="*/ 0 h 1"/>
                <a:gd name="T62" fmla="*/ 410 w 622"/>
                <a:gd name="T63" fmla="*/ 0 h 1"/>
                <a:gd name="T64" fmla="*/ 420 w 622"/>
                <a:gd name="T65" fmla="*/ 0 h 1"/>
                <a:gd name="T66" fmla="*/ 436 w 622"/>
                <a:gd name="T67" fmla="*/ 0 h 1"/>
                <a:gd name="T68" fmla="*/ 446 w 622"/>
                <a:gd name="T69" fmla="*/ 0 h 1"/>
                <a:gd name="T70" fmla="*/ 462 w 622"/>
                <a:gd name="T71" fmla="*/ 0 h 1"/>
                <a:gd name="T72" fmla="*/ 472 w 622"/>
                <a:gd name="T73" fmla="*/ 0 h 1"/>
                <a:gd name="T74" fmla="*/ 482 w 622"/>
                <a:gd name="T75" fmla="*/ 0 h 1"/>
                <a:gd name="T76" fmla="*/ 498 w 622"/>
                <a:gd name="T77" fmla="*/ 0 h 1"/>
                <a:gd name="T78" fmla="*/ 508 w 622"/>
                <a:gd name="T79" fmla="*/ 0 h 1"/>
                <a:gd name="T80" fmla="*/ 524 w 622"/>
                <a:gd name="T81" fmla="*/ 0 h 1"/>
                <a:gd name="T82" fmla="*/ 534 w 622"/>
                <a:gd name="T83" fmla="*/ 0 h 1"/>
                <a:gd name="T84" fmla="*/ 550 w 622"/>
                <a:gd name="T85" fmla="*/ 0 h 1"/>
                <a:gd name="T86" fmla="*/ 560 w 622"/>
                <a:gd name="T87" fmla="*/ 0 h 1"/>
                <a:gd name="T88" fmla="*/ 576 w 622"/>
                <a:gd name="T89" fmla="*/ 0 h 1"/>
                <a:gd name="T90" fmla="*/ 586 w 622"/>
                <a:gd name="T91" fmla="*/ 0 h 1"/>
                <a:gd name="T92" fmla="*/ 602 w 622"/>
                <a:gd name="T93" fmla="*/ 0 h 1"/>
                <a:gd name="T94" fmla="*/ 612 w 622"/>
                <a:gd name="T95" fmla="*/ 0 h 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22"/>
                <a:gd name="T145" fmla="*/ 0 h 1"/>
                <a:gd name="T146" fmla="*/ 622 w 622"/>
                <a:gd name="T147" fmla="*/ 1 h 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22" h="1">
                  <a:moveTo>
                    <a:pt x="0" y="0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99" y="0"/>
                  </a:lnTo>
                  <a:lnTo>
                    <a:pt x="104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25" y="0"/>
                  </a:lnTo>
                  <a:lnTo>
                    <a:pt x="130" y="0"/>
                  </a:lnTo>
                  <a:lnTo>
                    <a:pt x="140" y="0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1" y="0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2" y="0"/>
                  </a:lnTo>
                  <a:lnTo>
                    <a:pt x="187" y="0"/>
                  </a:lnTo>
                  <a:lnTo>
                    <a:pt x="197" y="0"/>
                  </a:lnTo>
                  <a:lnTo>
                    <a:pt x="202" y="0"/>
                  </a:lnTo>
                  <a:lnTo>
                    <a:pt x="208" y="0"/>
                  </a:lnTo>
                  <a:lnTo>
                    <a:pt x="213" y="0"/>
                  </a:lnTo>
                  <a:lnTo>
                    <a:pt x="223" y="0"/>
                  </a:lnTo>
                  <a:lnTo>
                    <a:pt x="228" y="0"/>
                  </a:lnTo>
                  <a:lnTo>
                    <a:pt x="233" y="0"/>
                  </a:lnTo>
                  <a:lnTo>
                    <a:pt x="239" y="0"/>
                  </a:lnTo>
                  <a:lnTo>
                    <a:pt x="249" y="0"/>
                  </a:lnTo>
                  <a:lnTo>
                    <a:pt x="254" y="0"/>
                  </a:lnTo>
                  <a:lnTo>
                    <a:pt x="259" y="0"/>
                  </a:lnTo>
                  <a:lnTo>
                    <a:pt x="265" y="0"/>
                  </a:lnTo>
                  <a:lnTo>
                    <a:pt x="275" y="0"/>
                  </a:lnTo>
                  <a:lnTo>
                    <a:pt x="280" y="0"/>
                  </a:lnTo>
                  <a:lnTo>
                    <a:pt x="285" y="0"/>
                  </a:lnTo>
                  <a:lnTo>
                    <a:pt x="290" y="0"/>
                  </a:lnTo>
                  <a:lnTo>
                    <a:pt x="301" y="0"/>
                  </a:lnTo>
                  <a:lnTo>
                    <a:pt x="306" y="0"/>
                  </a:lnTo>
                  <a:lnTo>
                    <a:pt x="311" y="0"/>
                  </a:lnTo>
                  <a:lnTo>
                    <a:pt x="316" y="0"/>
                  </a:lnTo>
                  <a:lnTo>
                    <a:pt x="322" y="0"/>
                  </a:lnTo>
                  <a:lnTo>
                    <a:pt x="332" y="0"/>
                  </a:lnTo>
                  <a:lnTo>
                    <a:pt x="337" y="0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8" y="0"/>
                  </a:lnTo>
                  <a:lnTo>
                    <a:pt x="363" y="0"/>
                  </a:lnTo>
                  <a:lnTo>
                    <a:pt x="368" y="0"/>
                  </a:lnTo>
                  <a:lnTo>
                    <a:pt x="373" y="0"/>
                  </a:lnTo>
                  <a:lnTo>
                    <a:pt x="384" y="0"/>
                  </a:lnTo>
                  <a:lnTo>
                    <a:pt x="389" y="0"/>
                  </a:lnTo>
                  <a:lnTo>
                    <a:pt x="394" y="0"/>
                  </a:lnTo>
                  <a:lnTo>
                    <a:pt x="399" y="0"/>
                  </a:lnTo>
                  <a:lnTo>
                    <a:pt x="410" y="0"/>
                  </a:lnTo>
                  <a:lnTo>
                    <a:pt x="415" y="0"/>
                  </a:lnTo>
                  <a:lnTo>
                    <a:pt x="420" y="0"/>
                  </a:lnTo>
                  <a:lnTo>
                    <a:pt x="425" y="0"/>
                  </a:lnTo>
                  <a:lnTo>
                    <a:pt x="436" y="0"/>
                  </a:lnTo>
                  <a:lnTo>
                    <a:pt x="441" y="0"/>
                  </a:lnTo>
                  <a:lnTo>
                    <a:pt x="446" y="0"/>
                  </a:lnTo>
                  <a:lnTo>
                    <a:pt x="451" y="0"/>
                  </a:lnTo>
                  <a:lnTo>
                    <a:pt x="462" y="0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93" y="0"/>
                  </a:lnTo>
                  <a:lnTo>
                    <a:pt x="498" y="0"/>
                  </a:lnTo>
                  <a:lnTo>
                    <a:pt x="503" y="0"/>
                  </a:lnTo>
                  <a:lnTo>
                    <a:pt x="508" y="0"/>
                  </a:lnTo>
                  <a:lnTo>
                    <a:pt x="519" y="0"/>
                  </a:lnTo>
                  <a:lnTo>
                    <a:pt x="524" y="0"/>
                  </a:lnTo>
                  <a:lnTo>
                    <a:pt x="529" y="0"/>
                  </a:lnTo>
                  <a:lnTo>
                    <a:pt x="534" y="0"/>
                  </a:lnTo>
                  <a:lnTo>
                    <a:pt x="544" y="0"/>
                  </a:lnTo>
                  <a:lnTo>
                    <a:pt x="550" y="0"/>
                  </a:lnTo>
                  <a:lnTo>
                    <a:pt x="555" y="0"/>
                  </a:lnTo>
                  <a:lnTo>
                    <a:pt x="560" y="0"/>
                  </a:lnTo>
                  <a:lnTo>
                    <a:pt x="570" y="0"/>
                  </a:lnTo>
                  <a:lnTo>
                    <a:pt x="576" y="0"/>
                  </a:lnTo>
                  <a:lnTo>
                    <a:pt x="581" y="0"/>
                  </a:lnTo>
                  <a:lnTo>
                    <a:pt x="586" y="0"/>
                  </a:lnTo>
                  <a:lnTo>
                    <a:pt x="596" y="0"/>
                  </a:lnTo>
                  <a:lnTo>
                    <a:pt x="602" y="0"/>
                  </a:lnTo>
                  <a:lnTo>
                    <a:pt x="607" y="0"/>
                  </a:lnTo>
                  <a:lnTo>
                    <a:pt x="612" y="0"/>
                  </a:lnTo>
                  <a:lnTo>
                    <a:pt x="622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</p:grpSp>
      <p:grpSp>
        <p:nvGrpSpPr>
          <p:cNvPr id="201792" name="Group 68"/>
          <p:cNvGrpSpPr>
            <a:grpSpLocks/>
          </p:cNvGrpSpPr>
          <p:nvPr/>
        </p:nvGrpSpPr>
        <p:grpSpPr bwMode="auto">
          <a:xfrm>
            <a:off x="1355725" y="2308225"/>
            <a:ext cx="3060700" cy="2814638"/>
            <a:chOff x="2128" y="1239"/>
            <a:chExt cx="1928" cy="1773"/>
          </a:xfrm>
        </p:grpSpPr>
        <p:sp>
          <p:nvSpPr>
            <p:cNvPr id="201806" name="Freeform 69"/>
            <p:cNvSpPr>
              <a:spLocks/>
            </p:cNvSpPr>
            <p:nvPr/>
          </p:nvSpPr>
          <p:spPr bwMode="auto">
            <a:xfrm>
              <a:off x="2128" y="1239"/>
              <a:ext cx="814" cy="1534"/>
            </a:xfrm>
            <a:custGeom>
              <a:avLst/>
              <a:gdLst>
                <a:gd name="T0" fmla="*/ 10 w 814"/>
                <a:gd name="T1" fmla="*/ 31 h 1534"/>
                <a:gd name="T2" fmla="*/ 31 w 814"/>
                <a:gd name="T3" fmla="*/ 83 h 1534"/>
                <a:gd name="T4" fmla="*/ 46 w 814"/>
                <a:gd name="T5" fmla="*/ 135 h 1534"/>
                <a:gd name="T6" fmla="*/ 67 w 814"/>
                <a:gd name="T7" fmla="*/ 186 h 1534"/>
                <a:gd name="T8" fmla="*/ 88 w 814"/>
                <a:gd name="T9" fmla="*/ 238 h 1534"/>
                <a:gd name="T10" fmla="*/ 109 w 814"/>
                <a:gd name="T11" fmla="*/ 285 h 1534"/>
                <a:gd name="T12" fmla="*/ 124 w 814"/>
                <a:gd name="T13" fmla="*/ 332 h 1534"/>
                <a:gd name="T14" fmla="*/ 145 w 814"/>
                <a:gd name="T15" fmla="*/ 383 h 1534"/>
                <a:gd name="T16" fmla="*/ 166 w 814"/>
                <a:gd name="T17" fmla="*/ 430 h 1534"/>
                <a:gd name="T18" fmla="*/ 181 w 814"/>
                <a:gd name="T19" fmla="*/ 472 h 1534"/>
                <a:gd name="T20" fmla="*/ 202 w 814"/>
                <a:gd name="T21" fmla="*/ 518 h 1534"/>
                <a:gd name="T22" fmla="*/ 223 w 814"/>
                <a:gd name="T23" fmla="*/ 565 h 1534"/>
                <a:gd name="T24" fmla="*/ 243 w 814"/>
                <a:gd name="T25" fmla="*/ 606 h 1534"/>
                <a:gd name="T26" fmla="*/ 259 w 814"/>
                <a:gd name="T27" fmla="*/ 648 h 1534"/>
                <a:gd name="T28" fmla="*/ 280 w 814"/>
                <a:gd name="T29" fmla="*/ 689 h 1534"/>
                <a:gd name="T30" fmla="*/ 300 w 814"/>
                <a:gd name="T31" fmla="*/ 731 h 1534"/>
                <a:gd name="T32" fmla="*/ 321 w 814"/>
                <a:gd name="T33" fmla="*/ 772 h 1534"/>
                <a:gd name="T34" fmla="*/ 337 w 814"/>
                <a:gd name="T35" fmla="*/ 814 h 1534"/>
                <a:gd name="T36" fmla="*/ 358 w 814"/>
                <a:gd name="T37" fmla="*/ 850 h 1534"/>
                <a:gd name="T38" fmla="*/ 378 w 814"/>
                <a:gd name="T39" fmla="*/ 891 h 1534"/>
                <a:gd name="T40" fmla="*/ 394 w 814"/>
                <a:gd name="T41" fmla="*/ 928 h 1534"/>
                <a:gd name="T42" fmla="*/ 415 w 814"/>
                <a:gd name="T43" fmla="*/ 964 h 1534"/>
                <a:gd name="T44" fmla="*/ 435 w 814"/>
                <a:gd name="T45" fmla="*/ 1000 h 1534"/>
                <a:gd name="T46" fmla="*/ 456 w 814"/>
                <a:gd name="T47" fmla="*/ 1031 h 1534"/>
                <a:gd name="T48" fmla="*/ 472 w 814"/>
                <a:gd name="T49" fmla="*/ 1068 h 1534"/>
                <a:gd name="T50" fmla="*/ 492 w 814"/>
                <a:gd name="T51" fmla="*/ 1099 h 1534"/>
                <a:gd name="T52" fmla="*/ 513 w 814"/>
                <a:gd name="T53" fmla="*/ 1130 h 1534"/>
                <a:gd name="T54" fmla="*/ 529 w 814"/>
                <a:gd name="T55" fmla="*/ 1161 h 1534"/>
                <a:gd name="T56" fmla="*/ 549 w 814"/>
                <a:gd name="T57" fmla="*/ 1192 h 1534"/>
                <a:gd name="T58" fmla="*/ 570 w 814"/>
                <a:gd name="T59" fmla="*/ 1223 h 1534"/>
                <a:gd name="T60" fmla="*/ 591 w 814"/>
                <a:gd name="T61" fmla="*/ 1254 h 1534"/>
                <a:gd name="T62" fmla="*/ 606 w 814"/>
                <a:gd name="T63" fmla="*/ 1280 h 1534"/>
                <a:gd name="T64" fmla="*/ 627 w 814"/>
                <a:gd name="T65" fmla="*/ 1311 h 1534"/>
                <a:gd name="T66" fmla="*/ 648 w 814"/>
                <a:gd name="T67" fmla="*/ 1337 h 1534"/>
                <a:gd name="T68" fmla="*/ 663 w 814"/>
                <a:gd name="T69" fmla="*/ 1363 h 1534"/>
                <a:gd name="T70" fmla="*/ 684 w 814"/>
                <a:gd name="T71" fmla="*/ 1389 h 1534"/>
                <a:gd name="T72" fmla="*/ 705 w 814"/>
                <a:gd name="T73" fmla="*/ 1410 h 1534"/>
                <a:gd name="T74" fmla="*/ 726 w 814"/>
                <a:gd name="T75" fmla="*/ 1436 h 1534"/>
                <a:gd name="T76" fmla="*/ 741 w 814"/>
                <a:gd name="T77" fmla="*/ 1456 h 1534"/>
                <a:gd name="T78" fmla="*/ 762 w 814"/>
                <a:gd name="T79" fmla="*/ 1477 h 1534"/>
                <a:gd name="T80" fmla="*/ 783 w 814"/>
                <a:gd name="T81" fmla="*/ 1498 h 1534"/>
                <a:gd name="T82" fmla="*/ 803 w 814"/>
                <a:gd name="T83" fmla="*/ 1519 h 15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4"/>
                <a:gd name="T127" fmla="*/ 0 h 1534"/>
                <a:gd name="T128" fmla="*/ 814 w 814"/>
                <a:gd name="T129" fmla="*/ 1534 h 15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4" h="1534">
                  <a:moveTo>
                    <a:pt x="0" y="0"/>
                  </a:moveTo>
                  <a:lnTo>
                    <a:pt x="5" y="15"/>
                  </a:lnTo>
                  <a:lnTo>
                    <a:pt x="10" y="31"/>
                  </a:lnTo>
                  <a:lnTo>
                    <a:pt x="15" y="52"/>
                  </a:lnTo>
                  <a:lnTo>
                    <a:pt x="21" y="67"/>
                  </a:lnTo>
                  <a:lnTo>
                    <a:pt x="31" y="83"/>
                  </a:lnTo>
                  <a:lnTo>
                    <a:pt x="36" y="104"/>
                  </a:lnTo>
                  <a:lnTo>
                    <a:pt x="41" y="119"/>
                  </a:lnTo>
                  <a:lnTo>
                    <a:pt x="46" y="135"/>
                  </a:lnTo>
                  <a:lnTo>
                    <a:pt x="57" y="155"/>
                  </a:lnTo>
                  <a:lnTo>
                    <a:pt x="62" y="171"/>
                  </a:lnTo>
                  <a:lnTo>
                    <a:pt x="67" y="186"/>
                  </a:lnTo>
                  <a:lnTo>
                    <a:pt x="72" y="202"/>
                  </a:lnTo>
                  <a:lnTo>
                    <a:pt x="83" y="223"/>
                  </a:lnTo>
                  <a:lnTo>
                    <a:pt x="88" y="238"/>
                  </a:lnTo>
                  <a:lnTo>
                    <a:pt x="93" y="254"/>
                  </a:lnTo>
                  <a:lnTo>
                    <a:pt x="98" y="269"/>
                  </a:lnTo>
                  <a:lnTo>
                    <a:pt x="109" y="285"/>
                  </a:lnTo>
                  <a:lnTo>
                    <a:pt x="114" y="301"/>
                  </a:lnTo>
                  <a:lnTo>
                    <a:pt x="119" y="316"/>
                  </a:lnTo>
                  <a:lnTo>
                    <a:pt x="124" y="332"/>
                  </a:lnTo>
                  <a:lnTo>
                    <a:pt x="135" y="352"/>
                  </a:lnTo>
                  <a:lnTo>
                    <a:pt x="140" y="368"/>
                  </a:lnTo>
                  <a:lnTo>
                    <a:pt x="145" y="383"/>
                  </a:lnTo>
                  <a:lnTo>
                    <a:pt x="150" y="399"/>
                  </a:lnTo>
                  <a:lnTo>
                    <a:pt x="161" y="415"/>
                  </a:lnTo>
                  <a:lnTo>
                    <a:pt x="166" y="430"/>
                  </a:lnTo>
                  <a:lnTo>
                    <a:pt x="171" y="446"/>
                  </a:lnTo>
                  <a:lnTo>
                    <a:pt x="176" y="461"/>
                  </a:lnTo>
                  <a:lnTo>
                    <a:pt x="181" y="472"/>
                  </a:lnTo>
                  <a:lnTo>
                    <a:pt x="192" y="487"/>
                  </a:lnTo>
                  <a:lnTo>
                    <a:pt x="197" y="503"/>
                  </a:lnTo>
                  <a:lnTo>
                    <a:pt x="202" y="518"/>
                  </a:lnTo>
                  <a:lnTo>
                    <a:pt x="207" y="534"/>
                  </a:lnTo>
                  <a:lnTo>
                    <a:pt x="218" y="549"/>
                  </a:lnTo>
                  <a:lnTo>
                    <a:pt x="223" y="565"/>
                  </a:lnTo>
                  <a:lnTo>
                    <a:pt x="228" y="580"/>
                  </a:lnTo>
                  <a:lnTo>
                    <a:pt x="233" y="591"/>
                  </a:lnTo>
                  <a:lnTo>
                    <a:pt x="243" y="606"/>
                  </a:lnTo>
                  <a:lnTo>
                    <a:pt x="249" y="622"/>
                  </a:lnTo>
                  <a:lnTo>
                    <a:pt x="254" y="637"/>
                  </a:lnTo>
                  <a:lnTo>
                    <a:pt x="259" y="648"/>
                  </a:lnTo>
                  <a:lnTo>
                    <a:pt x="269" y="663"/>
                  </a:lnTo>
                  <a:lnTo>
                    <a:pt x="275" y="679"/>
                  </a:lnTo>
                  <a:lnTo>
                    <a:pt x="280" y="689"/>
                  </a:lnTo>
                  <a:lnTo>
                    <a:pt x="285" y="705"/>
                  </a:lnTo>
                  <a:lnTo>
                    <a:pt x="295" y="720"/>
                  </a:lnTo>
                  <a:lnTo>
                    <a:pt x="300" y="731"/>
                  </a:lnTo>
                  <a:lnTo>
                    <a:pt x="306" y="746"/>
                  </a:lnTo>
                  <a:lnTo>
                    <a:pt x="311" y="762"/>
                  </a:lnTo>
                  <a:lnTo>
                    <a:pt x="321" y="772"/>
                  </a:lnTo>
                  <a:lnTo>
                    <a:pt x="326" y="788"/>
                  </a:lnTo>
                  <a:lnTo>
                    <a:pt x="332" y="798"/>
                  </a:lnTo>
                  <a:lnTo>
                    <a:pt x="337" y="814"/>
                  </a:lnTo>
                  <a:lnTo>
                    <a:pt x="342" y="824"/>
                  </a:lnTo>
                  <a:lnTo>
                    <a:pt x="352" y="840"/>
                  </a:lnTo>
                  <a:lnTo>
                    <a:pt x="358" y="850"/>
                  </a:lnTo>
                  <a:lnTo>
                    <a:pt x="363" y="865"/>
                  </a:lnTo>
                  <a:lnTo>
                    <a:pt x="368" y="876"/>
                  </a:lnTo>
                  <a:lnTo>
                    <a:pt x="378" y="891"/>
                  </a:lnTo>
                  <a:lnTo>
                    <a:pt x="383" y="902"/>
                  </a:lnTo>
                  <a:lnTo>
                    <a:pt x="389" y="912"/>
                  </a:lnTo>
                  <a:lnTo>
                    <a:pt x="394" y="928"/>
                  </a:lnTo>
                  <a:lnTo>
                    <a:pt x="404" y="938"/>
                  </a:lnTo>
                  <a:lnTo>
                    <a:pt x="409" y="948"/>
                  </a:lnTo>
                  <a:lnTo>
                    <a:pt x="415" y="964"/>
                  </a:lnTo>
                  <a:lnTo>
                    <a:pt x="420" y="974"/>
                  </a:lnTo>
                  <a:lnTo>
                    <a:pt x="430" y="985"/>
                  </a:lnTo>
                  <a:lnTo>
                    <a:pt x="435" y="1000"/>
                  </a:lnTo>
                  <a:lnTo>
                    <a:pt x="440" y="1011"/>
                  </a:lnTo>
                  <a:lnTo>
                    <a:pt x="446" y="1021"/>
                  </a:lnTo>
                  <a:lnTo>
                    <a:pt x="456" y="1031"/>
                  </a:lnTo>
                  <a:lnTo>
                    <a:pt x="461" y="1042"/>
                  </a:lnTo>
                  <a:lnTo>
                    <a:pt x="466" y="1057"/>
                  </a:lnTo>
                  <a:lnTo>
                    <a:pt x="472" y="1068"/>
                  </a:lnTo>
                  <a:lnTo>
                    <a:pt x="482" y="1078"/>
                  </a:lnTo>
                  <a:lnTo>
                    <a:pt x="487" y="1088"/>
                  </a:lnTo>
                  <a:lnTo>
                    <a:pt x="492" y="1099"/>
                  </a:lnTo>
                  <a:lnTo>
                    <a:pt x="497" y="1109"/>
                  </a:lnTo>
                  <a:lnTo>
                    <a:pt x="503" y="1119"/>
                  </a:lnTo>
                  <a:lnTo>
                    <a:pt x="513" y="1130"/>
                  </a:lnTo>
                  <a:lnTo>
                    <a:pt x="518" y="1140"/>
                  </a:lnTo>
                  <a:lnTo>
                    <a:pt x="523" y="1151"/>
                  </a:lnTo>
                  <a:lnTo>
                    <a:pt x="529" y="1161"/>
                  </a:lnTo>
                  <a:lnTo>
                    <a:pt x="539" y="1171"/>
                  </a:lnTo>
                  <a:lnTo>
                    <a:pt x="544" y="1182"/>
                  </a:lnTo>
                  <a:lnTo>
                    <a:pt x="549" y="1192"/>
                  </a:lnTo>
                  <a:lnTo>
                    <a:pt x="555" y="1202"/>
                  </a:lnTo>
                  <a:lnTo>
                    <a:pt x="565" y="1213"/>
                  </a:lnTo>
                  <a:lnTo>
                    <a:pt x="570" y="1223"/>
                  </a:lnTo>
                  <a:lnTo>
                    <a:pt x="575" y="1234"/>
                  </a:lnTo>
                  <a:lnTo>
                    <a:pt x="580" y="1244"/>
                  </a:lnTo>
                  <a:lnTo>
                    <a:pt x="591" y="1254"/>
                  </a:lnTo>
                  <a:lnTo>
                    <a:pt x="596" y="1265"/>
                  </a:lnTo>
                  <a:lnTo>
                    <a:pt x="601" y="1270"/>
                  </a:lnTo>
                  <a:lnTo>
                    <a:pt x="606" y="1280"/>
                  </a:lnTo>
                  <a:lnTo>
                    <a:pt x="617" y="1291"/>
                  </a:lnTo>
                  <a:lnTo>
                    <a:pt x="622" y="1301"/>
                  </a:lnTo>
                  <a:lnTo>
                    <a:pt x="627" y="1311"/>
                  </a:lnTo>
                  <a:lnTo>
                    <a:pt x="632" y="1316"/>
                  </a:lnTo>
                  <a:lnTo>
                    <a:pt x="643" y="1327"/>
                  </a:lnTo>
                  <a:lnTo>
                    <a:pt x="648" y="1337"/>
                  </a:lnTo>
                  <a:lnTo>
                    <a:pt x="653" y="1342"/>
                  </a:lnTo>
                  <a:lnTo>
                    <a:pt x="658" y="1353"/>
                  </a:lnTo>
                  <a:lnTo>
                    <a:pt x="663" y="1363"/>
                  </a:lnTo>
                  <a:lnTo>
                    <a:pt x="674" y="1368"/>
                  </a:lnTo>
                  <a:lnTo>
                    <a:pt x="679" y="1379"/>
                  </a:lnTo>
                  <a:lnTo>
                    <a:pt x="684" y="1389"/>
                  </a:lnTo>
                  <a:lnTo>
                    <a:pt x="689" y="1394"/>
                  </a:lnTo>
                  <a:lnTo>
                    <a:pt x="700" y="1405"/>
                  </a:lnTo>
                  <a:lnTo>
                    <a:pt x="705" y="1410"/>
                  </a:lnTo>
                  <a:lnTo>
                    <a:pt x="710" y="1420"/>
                  </a:lnTo>
                  <a:lnTo>
                    <a:pt x="715" y="1425"/>
                  </a:lnTo>
                  <a:lnTo>
                    <a:pt x="726" y="1436"/>
                  </a:lnTo>
                  <a:lnTo>
                    <a:pt x="731" y="1441"/>
                  </a:lnTo>
                  <a:lnTo>
                    <a:pt x="736" y="1451"/>
                  </a:lnTo>
                  <a:lnTo>
                    <a:pt x="741" y="1456"/>
                  </a:lnTo>
                  <a:lnTo>
                    <a:pt x="752" y="1467"/>
                  </a:lnTo>
                  <a:lnTo>
                    <a:pt x="757" y="1472"/>
                  </a:lnTo>
                  <a:lnTo>
                    <a:pt x="762" y="1477"/>
                  </a:lnTo>
                  <a:lnTo>
                    <a:pt x="767" y="1487"/>
                  </a:lnTo>
                  <a:lnTo>
                    <a:pt x="777" y="1493"/>
                  </a:lnTo>
                  <a:lnTo>
                    <a:pt x="783" y="1498"/>
                  </a:lnTo>
                  <a:lnTo>
                    <a:pt x="788" y="1508"/>
                  </a:lnTo>
                  <a:lnTo>
                    <a:pt x="793" y="1513"/>
                  </a:lnTo>
                  <a:lnTo>
                    <a:pt x="803" y="1519"/>
                  </a:lnTo>
                  <a:lnTo>
                    <a:pt x="809" y="1529"/>
                  </a:lnTo>
                  <a:lnTo>
                    <a:pt x="814" y="1534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  <p:sp>
          <p:nvSpPr>
            <p:cNvPr id="201807" name="Freeform 70"/>
            <p:cNvSpPr>
              <a:spLocks/>
            </p:cNvSpPr>
            <p:nvPr/>
          </p:nvSpPr>
          <p:spPr bwMode="auto">
            <a:xfrm>
              <a:off x="2942" y="2773"/>
              <a:ext cx="814" cy="239"/>
            </a:xfrm>
            <a:custGeom>
              <a:avLst/>
              <a:gdLst>
                <a:gd name="T0" fmla="*/ 10 w 814"/>
                <a:gd name="T1" fmla="*/ 11 h 239"/>
                <a:gd name="T2" fmla="*/ 31 w 814"/>
                <a:gd name="T3" fmla="*/ 31 h 239"/>
                <a:gd name="T4" fmla="*/ 52 w 814"/>
                <a:gd name="T5" fmla="*/ 47 h 239"/>
                <a:gd name="T6" fmla="*/ 72 w 814"/>
                <a:gd name="T7" fmla="*/ 68 h 239"/>
                <a:gd name="T8" fmla="*/ 88 w 814"/>
                <a:gd name="T9" fmla="*/ 83 h 239"/>
                <a:gd name="T10" fmla="*/ 109 w 814"/>
                <a:gd name="T11" fmla="*/ 99 h 239"/>
                <a:gd name="T12" fmla="*/ 129 w 814"/>
                <a:gd name="T13" fmla="*/ 109 h 239"/>
                <a:gd name="T14" fmla="*/ 150 w 814"/>
                <a:gd name="T15" fmla="*/ 125 h 239"/>
                <a:gd name="T16" fmla="*/ 166 w 814"/>
                <a:gd name="T17" fmla="*/ 140 h 239"/>
                <a:gd name="T18" fmla="*/ 186 w 814"/>
                <a:gd name="T19" fmla="*/ 150 h 239"/>
                <a:gd name="T20" fmla="*/ 207 w 814"/>
                <a:gd name="T21" fmla="*/ 161 h 239"/>
                <a:gd name="T22" fmla="*/ 223 w 814"/>
                <a:gd name="T23" fmla="*/ 171 h 239"/>
                <a:gd name="T24" fmla="*/ 243 w 814"/>
                <a:gd name="T25" fmla="*/ 182 h 239"/>
                <a:gd name="T26" fmla="*/ 264 w 814"/>
                <a:gd name="T27" fmla="*/ 192 h 239"/>
                <a:gd name="T28" fmla="*/ 285 w 814"/>
                <a:gd name="T29" fmla="*/ 197 h 239"/>
                <a:gd name="T30" fmla="*/ 300 w 814"/>
                <a:gd name="T31" fmla="*/ 207 h 239"/>
                <a:gd name="T32" fmla="*/ 321 w 814"/>
                <a:gd name="T33" fmla="*/ 213 h 239"/>
                <a:gd name="T34" fmla="*/ 342 w 814"/>
                <a:gd name="T35" fmla="*/ 218 h 239"/>
                <a:gd name="T36" fmla="*/ 357 w 814"/>
                <a:gd name="T37" fmla="*/ 223 h 239"/>
                <a:gd name="T38" fmla="*/ 378 w 814"/>
                <a:gd name="T39" fmla="*/ 228 h 239"/>
                <a:gd name="T40" fmla="*/ 399 w 814"/>
                <a:gd name="T41" fmla="*/ 228 h 239"/>
                <a:gd name="T42" fmla="*/ 420 w 814"/>
                <a:gd name="T43" fmla="*/ 233 h 239"/>
                <a:gd name="T44" fmla="*/ 435 w 814"/>
                <a:gd name="T45" fmla="*/ 233 h 239"/>
                <a:gd name="T46" fmla="*/ 456 w 814"/>
                <a:gd name="T47" fmla="*/ 233 h 239"/>
                <a:gd name="T48" fmla="*/ 477 w 814"/>
                <a:gd name="T49" fmla="*/ 233 h 239"/>
                <a:gd name="T50" fmla="*/ 492 w 814"/>
                <a:gd name="T51" fmla="*/ 233 h 239"/>
                <a:gd name="T52" fmla="*/ 513 w 814"/>
                <a:gd name="T53" fmla="*/ 233 h 239"/>
                <a:gd name="T54" fmla="*/ 534 w 814"/>
                <a:gd name="T55" fmla="*/ 233 h 239"/>
                <a:gd name="T56" fmla="*/ 554 w 814"/>
                <a:gd name="T57" fmla="*/ 228 h 239"/>
                <a:gd name="T58" fmla="*/ 570 w 814"/>
                <a:gd name="T59" fmla="*/ 223 h 239"/>
                <a:gd name="T60" fmla="*/ 591 w 814"/>
                <a:gd name="T61" fmla="*/ 218 h 239"/>
                <a:gd name="T62" fmla="*/ 611 w 814"/>
                <a:gd name="T63" fmla="*/ 213 h 239"/>
                <a:gd name="T64" fmla="*/ 632 w 814"/>
                <a:gd name="T65" fmla="*/ 207 h 239"/>
                <a:gd name="T66" fmla="*/ 648 w 814"/>
                <a:gd name="T67" fmla="*/ 202 h 239"/>
                <a:gd name="T68" fmla="*/ 668 w 814"/>
                <a:gd name="T69" fmla="*/ 192 h 239"/>
                <a:gd name="T70" fmla="*/ 689 w 814"/>
                <a:gd name="T71" fmla="*/ 187 h 239"/>
                <a:gd name="T72" fmla="*/ 705 w 814"/>
                <a:gd name="T73" fmla="*/ 176 h 239"/>
                <a:gd name="T74" fmla="*/ 725 w 814"/>
                <a:gd name="T75" fmla="*/ 166 h 239"/>
                <a:gd name="T76" fmla="*/ 746 w 814"/>
                <a:gd name="T77" fmla="*/ 156 h 239"/>
                <a:gd name="T78" fmla="*/ 767 w 814"/>
                <a:gd name="T79" fmla="*/ 140 h 239"/>
                <a:gd name="T80" fmla="*/ 782 w 814"/>
                <a:gd name="T81" fmla="*/ 130 h 239"/>
                <a:gd name="T82" fmla="*/ 803 w 814"/>
                <a:gd name="T83" fmla="*/ 114 h 2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4"/>
                <a:gd name="T127" fmla="*/ 0 h 239"/>
                <a:gd name="T128" fmla="*/ 814 w 814"/>
                <a:gd name="T129" fmla="*/ 239 h 2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4" h="239">
                  <a:moveTo>
                    <a:pt x="0" y="0"/>
                  </a:moveTo>
                  <a:lnTo>
                    <a:pt x="5" y="5"/>
                  </a:lnTo>
                  <a:lnTo>
                    <a:pt x="10" y="11"/>
                  </a:lnTo>
                  <a:lnTo>
                    <a:pt x="20" y="21"/>
                  </a:lnTo>
                  <a:lnTo>
                    <a:pt x="26" y="26"/>
                  </a:lnTo>
                  <a:lnTo>
                    <a:pt x="31" y="31"/>
                  </a:lnTo>
                  <a:lnTo>
                    <a:pt x="36" y="36"/>
                  </a:lnTo>
                  <a:lnTo>
                    <a:pt x="46" y="42"/>
                  </a:lnTo>
                  <a:lnTo>
                    <a:pt x="52" y="47"/>
                  </a:lnTo>
                  <a:lnTo>
                    <a:pt x="57" y="52"/>
                  </a:lnTo>
                  <a:lnTo>
                    <a:pt x="62" y="62"/>
                  </a:lnTo>
                  <a:lnTo>
                    <a:pt x="72" y="68"/>
                  </a:lnTo>
                  <a:lnTo>
                    <a:pt x="77" y="73"/>
                  </a:lnTo>
                  <a:lnTo>
                    <a:pt x="83" y="78"/>
                  </a:lnTo>
                  <a:lnTo>
                    <a:pt x="88" y="83"/>
                  </a:lnTo>
                  <a:lnTo>
                    <a:pt x="98" y="88"/>
                  </a:lnTo>
                  <a:lnTo>
                    <a:pt x="103" y="93"/>
                  </a:lnTo>
                  <a:lnTo>
                    <a:pt x="109" y="99"/>
                  </a:lnTo>
                  <a:lnTo>
                    <a:pt x="114" y="104"/>
                  </a:lnTo>
                  <a:lnTo>
                    <a:pt x="124" y="109"/>
                  </a:lnTo>
                  <a:lnTo>
                    <a:pt x="129" y="109"/>
                  </a:lnTo>
                  <a:lnTo>
                    <a:pt x="134" y="114"/>
                  </a:lnTo>
                  <a:lnTo>
                    <a:pt x="140" y="119"/>
                  </a:lnTo>
                  <a:lnTo>
                    <a:pt x="150" y="125"/>
                  </a:lnTo>
                  <a:lnTo>
                    <a:pt x="155" y="130"/>
                  </a:lnTo>
                  <a:lnTo>
                    <a:pt x="160" y="135"/>
                  </a:lnTo>
                  <a:lnTo>
                    <a:pt x="166" y="140"/>
                  </a:lnTo>
                  <a:lnTo>
                    <a:pt x="171" y="140"/>
                  </a:lnTo>
                  <a:lnTo>
                    <a:pt x="181" y="145"/>
                  </a:lnTo>
                  <a:lnTo>
                    <a:pt x="186" y="150"/>
                  </a:lnTo>
                  <a:lnTo>
                    <a:pt x="192" y="156"/>
                  </a:lnTo>
                  <a:lnTo>
                    <a:pt x="197" y="156"/>
                  </a:lnTo>
                  <a:lnTo>
                    <a:pt x="207" y="161"/>
                  </a:lnTo>
                  <a:lnTo>
                    <a:pt x="212" y="166"/>
                  </a:lnTo>
                  <a:lnTo>
                    <a:pt x="217" y="166"/>
                  </a:lnTo>
                  <a:lnTo>
                    <a:pt x="223" y="171"/>
                  </a:lnTo>
                  <a:lnTo>
                    <a:pt x="233" y="176"/>
                  </a:lnTo>
                  <a:lnTo>
                    <a:pt x="238" y="176"/>
                  </a:lnTo>
                  <a:lnTo>
                    <a:pt x="243" y="182"/>
                  </a:lnTo>
                  <a:lnTo>
                    <a:pt x="249" y="187"/>
                  </a:lnTo>
                  <a:lnTo>
                    <a:pt x="259" y="187"/>
                  </a:lnTo>
                  <a:lnTo>
                    <a:pt x="264" y="192"/>
                  </a:lnTo>
                  <a:lnTo>
                    <a:pt x="269" y="192"/>
                  </a:lnTo>
                  <a:lnTo>
                    <a:pt x="274" y="197"/>
                  </a:lnTo>
                  <a:lnTo>
                    <a:pt x="285" y="197"/>
                  </a:lnTo>
                  <a:lnTo>
                    <a:pt x="290" y="202"/>
                  </a:lnTo>
                  <a:lnTo>
                    <a:pt x="295" y="202"/>
                  </a:lnTo>
                  <a:lnTo>
                    <a:pt x="300" y="207"/>
                  </a:lnTo>
                  <a:lnTo>
                    <a:pt x="311" y="207"/>
                  </a:lnTo>
                  <a:lnTo>
                    <a:pt x="316" y="213"/>
                  </a:lnTo>
                  <a:lnTo>
                    <a:pt x="321" y="213"/>
                  </a:lnTo>
                  <a:lnTo>
                    <a:pt x="326" y="213"/>
                  </a:lnTo>
                  <a:lnTo>
                    <a:pt x="331" y="218"/>
                  </a:lnTo>
                  <a:lnTo>
                    <a:pt x="342" y="218"/>
                  </a:lnTo>
                  <a:lnTo>
                    <a:pt x="347" y="218"/>
                  </a:lnTo>
                  <a:lnTo>
                    <a:pt x="352" y="223"/>
                  </a:lnTo>
                  <a:lnTo>
                    <a:pt x="357" y="223"/>
                  </a:lnTo>
                  <a:lnTo>
                    <a:pt x="368" y="223"/>
                  </a:lnTo>
                  <a:lnTo>
                    <a:pt x="373" y="228"/>
                  </a:lnTo>
                  <a:lnTo>
                    <a:pt x="378" y="228"/>
                  </a:lnTo>
                  <a:lnTo>
                    <a:pt x="383" y="228"/>
                  </a:lnTo>
                  <a:lnTo>
                    <a:pt x="394" y="228"/>
                  </a:lnTo>
                  <a:lnTo>
                    <a:pt x="399" y="228"/>
                  </a:lnTo>
                  <a:lnTo>
                    <a:pt x="404" y="233"/>
                  </a:lnTo>
                  <a:lnTo>
                    <a:pt x="409" y="233"/>
                  </a:lnTo>
                  <a:lnTo>
                    <a:pt x="420" y="233"/>
                  </a:lnTo>
                  <a:lnTo>
                    <a:pt x="425" y="233"/>
                  </a:lnTo>
                  <a:lnTo>
                    <a:pt x="430" y="233"/>
                  </a:lnTo>
                  <a:lnTo>
                    <a:pt x="435" y="233"/>
                  </a:lnTo>
                  <a:lnTo>
                    <a:pt x="446" y="233"/>
                  </a:lnTo>
                  <a:lnTo>
                    <a:pt x="451" y="233"/>
                  </a:lnTo>
                  <a:lnTo>
                    <a:pt x="456" y="233"/>
                  </a:lnTo>
                  <a:lnTo>
                    <a:pt x="461" y="233"/>
                  </a:lnTo>
                  <a:lnTo>
                    <a:pt x="471" y="239"/>
                  </a:lnTo>
                  <a:lnTo>
                    <a:pt x="477" y="233"/>
                  </a:lnTo>
                  <a:lnTo>
                    <a:pt x="482" y="233"/>
                  </a:lnTo>
                  <a:lnTo>
                    <a:pt x="487" y="233"/>
                  </a:lnTo>
                  <a:lnTo>
                    <a:pt x="492" y="233"/>
                  </a:lnTo>
                  <a:lnTo>
                    <a:pt x="503" y="233"/>
                  </a:lnTo>
                  <a:lnTo>
                    <a:pt x="508" y="233"/>
                  </a:lnTo>
                  <a:lnTo>
                    <a:pt x="513" y="233"/>
                  </a:lnTo>
                  <a:lnTo>
                    <a:pt x="518" y="233"/>
                  </a:lnTo>
                  <a:lnTo>
                    <a:pt x="528" y="233"/>
                  </a:lnTo>
                  <a:lnTo>
                    <a:pt x="534" y="233"/>
                  </a:lnTo>
                  <a:lnTo>
                    <a:pt x="539" y="228"/>
                  </a:lnTo>
                  <a:lnTo>
                    <a:pt x="544" y="228"/>
                  </a:lnTo>
                  <a:lnTo>
                    <a:pt x="554" y="228"/>
                  </a:lnTo>
                  <a:lnTo>
                    <a:pt x="560" y="228"/>
                  </a:lnTo>
                  <a:lnTo>
                    <a:pt x="565" y="228"/>
                  </a:lnTo>
                  <a:lnTo>
                    <a:pt x="570" y="223"/>
                  </a:lnTo>
                  <a:lnTo>
                    <a:pt x="580" y="223"/>
                  </a:lnTo>
                  <a:lnTo>
                    <a:pt x="585" y="223"/>
                  </a:lnTo>
                  <a:lnTo>
                    <a:pt x="591" y="218"/>
                  </a:lnTo>
                  <a:lnTo>
                    <a:pt x="596" y="218"/>
                  </a:lnTo>
                  <a:lnTo>
                    <a:pt x="606" y="218"/>
                  </a:lnTo>
                  <a:lnTo>
                    <a:pt x="611" y="213"/>
                  </a:lnTo>
                  <a:lnTo>
                    <a:pt x="617" y="213"/>
                  </a:lnTo>
                  <a:lnTo>
                    <a:pt x="622" y="213"/>
                  </a:lnTo>
                  <a:lnTo>
                    <a:pt x="632" y="207"/>
                  </a:lnTo>
                  <a:lnTo>
                    <a:pt x="637" y="207"/>
                  </a:lnTo>
                  <a:lnTo>
                    <a:pt x="643" y="202"/>
                  </a:lnTo>
                  <a:lnTo>
                    <a:pt x="648" y="202"/>
                  </a:lnTo>
                  <a:lnTo>
                    <a:pt x="653" y="197"/>
                  </a:lnTo>
                  <a:lnTo>
                    <a:pt x="663" y="197"/>
                  </a:lnTo>
                  <a:lnTo>
                    <a:pt x="668" y="192"/>
                  </a:lnTo>
                  <a:lnTo>
                    <a:pt x="674" y="192"/>
                  </a:lnTo>
                  <a:lnTo>
                    <a:pt x="679" y="187"/>
                  </a:lnTo>
                  <a:lnTo>
                    <a:pt x="689" y="187"/>
                  </a:lnTo>
                  <a:lnTo>
                    <a:pt x="694" y="182"/>
                  </a:lnTo>
                  <a:lnTo>
                    <a:pt x="700" y="176"/>
                  </a:lnTo>
                  <a:lnTo>
                    <a:pt x="705" y="176"/>
                  </a:lnTo>
                  <a:lnTo>
                    <a:pt x="715" y="171"/>
                  </a:lnTo>
                  <a:lnTo>
                    <a:pt x="720" y="166"/>
                  </a:lnTo>
                  <a:lnTo>
                    <a:pt x="725" y="166"/>
                  </a:lnTo>
                  <a:lnTo>
                    <a:pt x="731" y="161"/>
                  </a:lnTo>
                  <a:lnTo>
                    <a:pt x="741" y="156"/>
                  </a:lnTo>
                  <a:lnTo>
                    <a:pt x="746" y="156"/>
                  </a:lnTo>
                  <a:lnTo>
                    <a:pt x="751" y="150"/>
                  </a:lnTo>
                  <a:lnTo>
                    <a:pt x="757" y="145"/>
                  </a:lnTo>
                  <a:lnTo>
                    <a:pt x="767" y="140"/>
                  </a:lnTo>
                  <a:lnTo>
                    <a:pt x="772" y="140"/>
                  </a:lnTo>
                  <a:lnTo>
                    <a:pt x="777" y="135"/>
                  </a:lnTo>
                  <a:lnTo>
                    <a:pt x="782" y="130"/>
                  </a:lnTo>
                  <a:lnTo>
                    <a:pt x="793" y="125"/>
                  </a:lnTo>
                  <a:lnTo>
                    <a:pt x="798" y="119"/>
                  </a:lnTo>
                  <a:lnTo>
                    <a:pt x="803" y="114"/>
                  </a:lnTo>
                  <a:lnTo>
                    <a:pt x="808" y="109"/>
                  </a:lnTo>
                  <a:lnTo>
                    <a:pt x="814" y="109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  <p:sp>
          <p:nvSpPr>
            <p:cNvPr id="201808" name="Freeform 71"/>
            <p:cNvSpPr>
              <a:spLocks/>
            </p:cNvSpPr>
            <p:nvPr/>
          </p:nvSpPr>
          <p:spPr bwMode="auto">
            <a:xfrm>
              <a:off x="3756" y="2566"/>
              <a:ext cx="300" cy="316"/>
            </a:xfrm>
            <a:custGeom>
              <a:avLst/>
              <a:gdLst>
                <a:gd name="T0" fmla="*/ 0 w 300"/>
                <a:gd name="T1" fmla="*/ 316 h 316"/>
                <a:gd name="T2" fmla="*/ 10 w 300"/>
                <a:gd name="T3" fmla="*/ 311 h 316"/>
                <a:gd name="T4" fmla="*/ 15 w 300"/>
                <a:gd name="T5" fmla="*/ 306 h 316"/>
                <a:gd name="T6" fmla="*/ 20 w 300"/>
                <a:gd name="T7" fmla="*/ 300 h 316"/>
                <a:gd name="T8" fmla="*/ 26 w 300"/>
                <a:gd name="T9" fmla="*/ 295 h 316"/>
                <a:gd name="T10" fmla="*/ 36 w 300"/>
                <a:gd name="T11" fmla="*/ 290 h 316"/>
                <a:gd name="T12" fmla="*/ 41 w 300"/>
                <a:gd name="T13" fmla="*/ 285 h 316"/>
                <a:gd name="T14" fmla="*/ 46 w 300"/>
                <a:gd name="T15" fmla="*/ 280 h 316"/>
                <a:gd name="T16" fmla="*/ 51 w 300"/>
                <a:gd name="T17" fmla="*/ 275 h 316"/>
                <a:gd name="T18" fmla="*/ 62 w 300"/>
                <a:gd name="T19" fmla="*/ 269 h 316"/>
                <a:gd name="T20" fmla="*/ 67 w 300"/>
                <a:gd name="T21" fmla="*/ 259 h 316"/>
                <a:gd name="T22" fmla="*/ 72 w 300"/>
                <a:gd name="T23" fmla="*/ 254 h 316"/>
                <a:gd name="T24" fmla="*/ 77 w 300"/>
                <a:gd name="T25" fmla="*/ 249 h 316"/>
                <a:gd name="T26" fmla="*/ 88 w 300"/>
                <a:gd name="T27" fmla="*/ 243 h 316"/>
                <a:gd name="T28" fmla="*/ 93 w 300"/>
                <a:gd name="T29" fmla="*/ 238 h 316"/>
                <a:gd name="T30" fmla="*/ 98 w 300"/>
                <a:gd name="T31" fmla="*/ 233 h 316"/>
                <a:gd name="T32" fmla="*/ 103 w 300"/>
                <a:gd name="T33" fmla="*/ 228 h 316"/>
                <a:gd name="T34" fmla="*/ 114 w 300"/>
                <a:gd name="T35" fmla="*/ 218 h 316"/>
                <a:gd name="T36" fmla="*/ 119 w 300"/>
                <a:gd name="T37" fmla="*/ 212 h 316"/>
                <a:gd name="T38" fmla="*/ 124 w 300"/>
                <a:gd name="T39" fmla="*/ 207 h 316"/>
                <a:gd name="T40" fmla="*/ 129 w 300"/>
                <a:gd name="T41" fmla="*/ 202 h 316"/>
                <a:gd name="T42" fmla="*/ 140 w 300"/>
                <a:gd name="T43" fmla="*/ 192 h 316"/>
                <a:gd name="T44" fmla="*/ 145 w 300"/>
                <a:gd name="T45" fmla="*/ 186 h 316"/>
                <a:gd name="T46" fmla="*/ 150 w 300"/>
                <a:gd name="T47" fmla="*/ 181 h 316"/>
                <a:gd name="T48" fmla="*/ 155 w 300"/>
                <a:gd name="T49" fmla="*/ 171 h 316"/>
                <a:gd name="T50" fmla="*/ 160 w 300"/>
                <a:gd name="T51" fmla="*/ 166 h 316"/>
                <a:gd name="T52" fmla="*/ 171 w 300"/>
                <a:gd name="T53" fmla="*/ 160 h 316"/>
                <a:gd name="T54" fmla="*/ 176 w 300"/>
                <a:gd name="T55" fmla="*/ 150 h 316"/>
                <a:gd name="T56" fmla="*/ 181 w 300"/>
                <a:gd name="T57" fmla="*/ 145 h 316"/>
                <a:gd name="T58" fmla="*/ 186 w 300"/>
                <a:gd name="T59" fmla="*/ 140 h 316"/>
                <a:gd name="T60" fmla="*/ 197 w 300"/>
                <a:gd name="T61" fmla="*/ 129 h 316"/>
                <a:gd name="T62" fmla="*/ 202 w 300"/>
                <a:gd name="T63" fmla="*/ 124 h 316"/>
                <a:gd name="T64" fmla="*/ 207 w 300"/>
                <a:gd name="T65" fmla="*/ 114 h 316"/>
                <a:gd name="T66" fmla="*/ 212 w 300"/>
                <a:gd name="T67" fmla="*/ 109 h 316"/>
                <a:gd name="T68" fmla="*/ 222 w 300"/>
                <a:gd name="T69" fmla="*/ 98 h 316"/>
                <a:gd name="T70" fmla="*/ 228 w 300"/>
                <a:gd name="T71" fmla="*/ 93 h 316"/>
                <a:gd name="T72" fmla="*/ 233 w 300"/>
                <a:gd name="T73" fmla="*/ 83 h 316"/>
                <a:gd name="T74" fmla="*/ 238 w 300"/>
                <a:gd name="T75" fmla="*/ 78 h 316"/>
                <a:gd name="T76" fmla="*/ 248 w 300"/>
                <a:gd name="T77" fmla="*/ 67 h 316"/>
                <a:gd name="T78" fmla="*/ 254 w 300"/>
                <a:gd name="T79" fmla="*/ 62 h 316"/>
                <a:gd name="T80" fmla="*/ 259 w 300"/>
                <a:gd name="T81" fmla="*/ 52 h 316"/>
                <a:gd name="T82" fmla="*/ 264 w 300"/>
                <a:gd name="T83" fmla="*/ 41 h 316"/>
                <a:gd name="T84" fmla="*/ 274 w 300"/>
                <a:gd name="T85" fmla="*/ 36 h 316"/>
                <a:gd name="T86" fmla="*/ 280 w 300"/>
                <a:gd name="T87" fmla="*/ 26 h 316"/>
                <a:gd name="T88" fmla="*/ 285 w 300"/>
                <a:gd name="T89" fmla="*/ 15 h 316"/>
                <a:gd name="T90" fmla="*/ 290 w 300"/>
                <a:gd name="T91" fmla="*/ 10 h 316"/>
                <a:gd name="T92" fmla="*/ 300 w 300"/>
                <a:gd name="T93" fmla="*/ 0 h 3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0"/>
                <a:gd name="T142" fmla="*/ 0 h 316"/>
                <a:gd name="T143" fmla="*/ 300 w 300"/>
                <a:gd name="T144" fmla="*/ 316 h 3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0" h="316">
                  <a:moveTo>
                    <a:pt x="0" y="316"/>
                  </a:moveTo>
                  <a:lnTo>
                    <a:pt x="10" y="311"/>
                  </a:lnTo>
                  <a:lnTo>
                    <a:pt x="15" y="306"/>
                  </a:lnTo>
                  <a:lnTo>
                    <a:pt x="20" y="300"/>
                  </a:lnTo>
                  <a:lnTo>
                    <a:pt x="26" y="295"/>
                  </a:lnTo>
                  <a:lnTo>
                    <a:pt x="36" y="290"/>
                  </a:lnTo>
                  <a:lnTo>
                    <a:pt x="41" y="285"/>
                  </a:lnTo>
                  <a:lnTo>
                    <a:pt x="46" y="280"/>
                  </a:lnTo>
                  <a:lnTo>
                    <a:pt x="51" y="275"/>
                  </a:lnTo>
                  <a:lnTo>
                    <a:pt x="62" y="269"/>
                  </a:lnTo>
                  <a:lnTo>
                    <a:pt x="67" y="259"/>
                  </a:lnTo>
                  <a:lnTo>
                    <a:pt x="72" y="254"/>
                  </a:lnTo>
                  <a:lnTo>
                    <a:pt x="77" y="249"/>
                  </a:lnTo>
                  <a:lnTo>
                    <a:pt x="88" y="243"/>
                  </a:lnTo>
                  <a:lnTo>
                    <a:pt x="93" y="238"/>
                  </a:lnTo>
                  <a:lnTo>
                    <a:pt x="98" y="233"/>
                  </a:lnTo>
                  <a:lnTo>
                    <a:pt x="103" y="228"/>
                  </a:lnTo>
                  <a:lnTo>
                    <a:pt x="114" y="218"/>
                  </a:lnTo>
                  <a:lnTo>
                    <a:pt x="119" y="212"/>
                  </a:lnTo>
                  <a:lnTo>
                    <a:pt x="124" y="207"/>
                  </a:lnTo>
                  <a:lnTo>
                    <a:pt x="129" y="202"/>
                  </a:lnTo>
                  <a:lnTo>
                    <a:pt x="140" y="192"/>
                  </a:lnTo>
                  <a:lnTo>
                    <a:pt x="145" y="186"/>
                  </a:lnTo>
                  <a:lnTo>
                    <a:pt x="150" y="181"/>
                  </a:lnTo>
                  <a:lnTo>
                    <a:pt x="155" y="171"/>
                  </a:lnTo>
                  <a:lnTo>
                    <a:pt x="160" y="166"/>
                  </a:lnTo>
                  <a:lnTo>
                    <a:pt x="171" y="160"/>
                  </a:lnTo>
                  <a:lnTo>
                    <a:pt x="176" y="150"/>
                  </a:lnTo>
                  <a:lnTo>
                    <a:pt x="181" y="145"/>
                  </a:lnTo>
                  <a:lnTo>
                    <a:pt x="186" y="140"/>
                  </a:lnTo>
                  <a:lnTo>
                    <a:pt x="197" y="129"/>
                  </a:lnTo>
                  <a:lnTo>
                    <a:pt x="202" y="124"/>
                  </a:lnTo>
                  <a:lnTo>
                    <a:pt x="207" y="114"/>
                  </a:lnTo>
                  <a:lnTo>
                    <a:pt x="212" y="109"/>
                  </a:lnTo>
                  <a:lnTo>
                    <a:pt x="222" y="98"/>
                  </a:lnTo>
                  <a:lnTo>
                    <a:pt x="228" y="93"/>
                  </a:lnTo>
                  <a:lnTo>
                    <a:pt x="233" y="83"/>
                  </a:lnTo>
                  <a:lnTo>
                    <a:pt x="238" y="78"/>
                  </a:lnTo>
                  <a:lnTo>
                    <a:pt x="248" y="67"/>
                  </a:lnTo>
                  <a:lnTo>
                    <a:pt x="254" y="62"/>
                  </a:lnTo>
                  <a:lnTo>
                    <a:pt x="259" y="52"/>
                  </a:lnTo>
                  <a:lnTo>
                    <a:pt x="264" y="41"/>
                  </a:lnTo>
                  <a:lnTo>
                    <a:pt x="274" y="36"/>
                  </a:lnTo>
                  <a:lnTo>
                    <a:pt x="280" y="26"/>
                  </a:lnTo>
                  <a:lnTo>
                    <a:pt x="285" y="15"/>
                  </a:lnTo>
                  <a:lnTo>
                    <a:pt x="290" y="10"/>
                  </a:lnTo>
                  <a:lnTo>
                    <a:pt x="30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</p:grpSp>
      <p:sp>
        <p:nvSpPr>
          <p:cNvPr id="201793" name="Text Box 72"/>
          <p:cNvSpPr txBox="1">
            <a:spLocks noChangeArrowheads="1"/>
          </p:cNvSpPr>
          <p:nvPr/>
        </p:nvSpPr>
        <p:spPr bwMode="auto">
          <a:xfrm>
            <a:off x="5438775" y="2084388"/>
            <a:ext cx="159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10101"/>
                </a:solidFill>
              </a:rPr>
              <a:t>Squared error</a:t>
            </a:r>
          </a:p>
        </p:txBody>
      </p:sp>
      <p:pic>
        <p:nvPicPr>
          <p:cNvPr id="201794" name="Picture 7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2459038"/>
            <a:ext cx="3486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1795" name="Group 74"/>
          <p:cNvGrpSpPr>
            <a:grpSpLocks/>
          </p:cNvGrpSpPr>
          <p:nvPr/>
        </p:nvGrpSpPr>
        <p:grpSpPr bwMode="auto">
          <a:xfrm>
            <a:off x="960438" y="2308225"/>
            <a:ext cx="3455987" cy="2714625"/>
            <a:chOff x="1879" y="1239"/>
            <a:chExt cx="2177" cy="1710"/>
          </a:xfrm>
        </p:grpSpPr>
        <p:sp>
          <p:nvSpPr>
            <p:cNvPr id="201803" name="Freeform 75"/>
            <p:cNvSpPr>
              <a:spLocks/>
            </p:cNvSpPr>
            <p:nvPr/>
          </p:nvSpPr>
          <p:spPr bwMode="auto">
            <a:xfrm>
              <a:off x="1879" y="1239"/>
              <a:ext cx="814" cy="1270"/>
            </a:xfrm>
            <a:custGeom>
              <a:avLst/>
              <a:gdLst>
                <a:gd name="T0" fmla="*/ 10 w 814"/>
                <a:gd name="T1" fmla="*/ 26 h 1270"/>
                <a:gd name="T2" fmla="*/ 26 w 814"/>
                <a:gd name="T3" fmla="*/ 78 h 1270"/>
                <a:gd name="T4" fmla="*/ 47 w 814"/>
                <a:gd name="T5" fmla="*/ 129 h 1270"/>
                <a:gd name="T6" fmla="*/ 67 w 814"/>
                <a:gd name="T7" fmla="*/ 176 h 1270"/>
                <a:gd name="T8" fmla="*/ 88 w 814"/>
                <a:gd name="T9" fmla="*/ 223 h 1270"/>
                <a:gd name="T10" fmla="*/ 104 w 814"/>
                <a:gd name="T11" fmla="*/ 269 h 1270"/>
                <a:gd name="T12" fmla="*/ 124 w 814"/>
                <a:gd name="T13" fmla="*/ 311 h 1270"/>
                <a:gd name="T14" fmla="*/ 145 w 814"/>
                <a:gd name="T15" fmla="*/ 358 h 1270"/>
                <a:gd name="T16" fmla="*/ 161 w 814"/>
                <a:gd name="T17" fmla="*/ 399 h 1270"/>
                <a:gd name="T18" fmla="*/ 181 w 814"/>
                <a:gd name="T19" fmla="*/ 440 h 1270"/>
                <a:gd name="T20" fmla="*/ 202 w 814"/>
                <a:gd name="T21" fmla="*/ 477 h 1270"/>
                <a:gd name="T22" fmla="*/ 223 w 814"/>
                <a:gd name="T23" fmla="*/ 518 h 1270"/>
                <a:gd name="T24" fmla="*/ 238 w 814"/>
                <a:gd name="T25" fmla="*/ 554 h 1270"/>
                <a:gd name="T26" fmla="*/ 259 w 814"/>
                <a:gd name="T27" fmla="*/ 591 h 1270"/>
                <a:gd name="T28" fmla="*/ 280 w 814"/>
                <a:gd name="T29" fmla="*/ 622 h 1270"/>
                <a:gd name="T30" fmla="*/ 295 w 814"/>
                <a:gd name="T31" fmla="*/ 658 h 1270"/>
                <a:gd name="T32" fmla="*/ 316 w 814"/>
                <a:gd name="T33" fmla="*/ 689 h 1270"/>
                <a:gd name="T34" fmla="*/ 337 w 814"/>
                <a:gd name="T35" fmla="*/ 720 h 1270"/>
                <a:gd name="T36" fmla="*/ 358 w 814"/>
                <a:gd name="T37" fmla="*/ 751 h 1270"/>
                <a:gd name="T38" fmla="*/ 373 w 814"/>
                <a:gd name="T39" fmla="*/ 783 h 1270"/>
                <a:gd name="T40" fmla="*/ 394 w 814"/>
                <a:gd name="T41" fmla="*/ 814 h 1270"/>
                <a:gd name="T42" fmla="*/ 415 w 814"/>
                <a:gd name="T43" fmla="*/ 840 h 1270"/>
                <a:gd name="T44" fmla="*/ 430 w 814"/>
                <a:gd name="T45" fmla="*/ 871 h 1270"/>
                <a:gd name="T46" fmla="*/ 451 w 814"/>
                <a:gd name="T47" fmla="*/ 897 h 1270"/>
                <a:gd name="T48" fmla="*/ 472 w 814"/>
                <a:gd name="T49" fmla="*/ 923 h 1270"/>
                <a:gd name="T50" fmla="*/ 492 w 814"/>
                <a:gd name="T51" fmla="*/ 948 h 1270"/>
                <a:gd name="T52" fmla="*/ 508 w 814"/>
                <a:gd name="T53" fmla="*/ 969 h 1270"/>
                <a:gd name="T54" fmla="*/ 529 w 814"/>
                <a:gd name="T55" fmla="*/ 995 h 1270"/>
                <a:gd name="T56" fmla="*/ 549 w 814"/>
                <a:gd name="T57" fmla="*/ 1016 h 1270"/>
                <a:gd name="T58" fmla="*/ 570 w 814"/>
                <a:gd name="T59" fmla="*/ 1042 h 1270"/>
                <a:gd name="T60" fmla="*/ 586 w 814"/>
                <a:gd name="T61" fmla="*/ 1062 h 1270"/>
                <a:gd name="T62" fmla="*/ 607 w 814"/>
                <a:gd name="T63" fmla="*/ 1083 h 1270"/>
                <a:gd name="T64" fmla="*/ 627 w 814"/>
                <a:gd name="T65" fmla="*/ 1104 h 1270"/>
                <a:gd name="T66" fmla="*/ 643 w 814"/>
                <a:gd name="T67" fmla="*/ 1119 h 1270"/>
                <a:gd name="T68" fmla="*/ 664 w 814"/>
                <a:gd name="T69" fmla="*/ 1140 h 1270"/>
                <a:gd name="T70" fmla="*/ 684 w 814"/>
                <a:gd name="T71" fmla="*/ 1161 h 1270"/>
                <a:gd name="T72" fmla="*/ 705 w 814"/>
                <a:gd name="T73" fmla="*/ 1176 h 1270"/>
                <a:gd name="T74" fmla="*/ 721 w 814"/>
                <a:gd name="T75" fmla="*/ 1197 h 1270"/>
                <a:gd name="T76" fmla="*/ 741 w 814"/>
                <a:gd name="T77" fmla="*/ 1213 h 1270"/>
                <a:gd name="T78" fmla="*/ 762 w 814"/>
                <a:gd name="T79" fmla="*/ 1228 h 1270"/>
                <a:gd name="T80" fmla="*/ 778 w 814"/>
                <a:gd name="T81" fmla="*/ 1244 h 1270"/>
                <a:gd name="T82" fmla="*/ 798 w 814"/>
                <a:gd name="T83" fmla="*/ 1259 h 12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4"/>
                <a:gd name="T127" fmla="*/ 0 h 1270"/>
                <a:gd name="T128" fmla="*/ 814 w 814"/>
                <a:gd name="T129" fmla="*/ 1270 h 12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4" h="1270">
                  <a:moveTo>
                    <a:pt x="0" y="0"/>
                  </a:moveTo>
                  <a:lnTo>
                    <a:pt x="0" y="10"/>
                  </a:lnTo>
                  <a:lnTo>
                    <a:pt x="10" y="26"/>
                  </a:lnTo>
                  <a:lnTo>
                    <a:pt x="16" y="41"/>
                  </a:lnTo>
                  <a:lnTo>
                    <a:pt x="21" y="62"/>
                  </a:lnTo>
                  <a:lnTo>
                    <a:pt x="26" y="78"/>
                  </a:lnTo>
                  <a:lnTo>
                    <a:pt x="36" y="93"/>
                  </a:lnTo>
                  <a:lnTo>
                    <a:pt x="41" y="109"/>
                  </a:lnTo>
                  <a:lnTo>
                    <a:pt x="47" y="129"/>
                  </a:lnTo>
                  <a:lnTo>
                    <a:pt x="52" y="145"/>
                  </a:lnTo>
                  <a:lnTo>
                    <a:pt x="62" y="161"/>
                  </a:lnTo>
                  <a:lnTo>
                    <a:pt x="67" y="176"/>
                  </a:lnTo>
                  <a:lnTo>
                    <a:pt x="73" y="192"/>
                  </a:lnTo>
                  <a:lnTo>
                    <a:pt x="78" y="207"/>
                  </a:lnTo>
                  <a:lnTo>
                    <a:pt x="88" y="223"/>
                  </a:lnTo>
                  <a:lnTo>
                    <a:pt x="93" y="238"/>
                  </a:lnTo>
                  <a:lnTo>
                    <a:pt x="98" y="254"/>
                  </a:lnTo>
                  <a:lnTo>
                    <a:pt x="104" y="269"/>
                  </a:lnTo>
                  <a:lnTo>
                    <a:pt x="109" y="285"/>
                  </a:lnTo>
                  <a:lnTo>
                    <a:pt x="119" y="301"/>
                  </a:lnTo>
                  <a:lnTo>
                    <a:pt x="124" y="311"/>
                  </a:lnTo>
                  <a:lnTo>
                    <a:pt x="130" y="326"/>
                  </a:lnTo>
                  <a:lnTo>
                    <a:pt x="135" y="342"/>
                  </a:lnTo>
                  <a:lnTo>
                    <a:pt x="145" y="358"/>
                  </a:lnTo>
                  <a:lnTo>
                    <a:pt x="150" y="368"/>
                  </a:lnTo>
                  <a:lnTo>
                    <a:pt x="156" y="383"/>
                  </a:lnTo>
                  <a:lnTo>
                    <a:pt x="161" y="399"/>
                  </a:lnTo>
                  <a:lnTo>
                    <a:pt x="171" y="409"/>
                  </a:lnTo>
                  <a:lnTo>
                    <a:pt x="176" y="425"/>
                  </a:lnTo>
                  <a:lnTo>
                    <a:pt x="181" y="440"/>
                  </a:lnTo>
                  <a:lnTo>
                    <a:pt x="187" y="451"/>
                  </a:lnTo>
                  <a:lnTo>
                    <a:pt x="197" y="466"/>
                  </a:lnTo>
                  <a:lnTo>
                    <a:pt x="202" y="477"/>
                  </a:lnTo>
                  <a:lnTo>
                    <a:pt x="207" y="492"/>
                  </a:lnTo>
                  <a:lnTo>
                    <a:pt x="213" y="503"/>
                  </a:lnTo>
                  <a:lnTo>
                    <a:pt x="223" y="518"/>
                  </a:lnTo>
                  <a:lnTo>
                    <a:pt x="228" y="529"/>
                  </a:lnTo>
                  <a:lnTo>
                    <a:pt x="233" y="539"/>
                  </a:lnTo>
                  <a:lnTo>
                    <a:pt x="238" y="554"/>
                  </a:lnTo>
                  <a:lnTo>
                    <a:pt x="249" y="565"/>
                  </a:lnTo>
                  <a:lnTo>
                    <a:pt x="254" y="575"/>
                  </a:lnTo>
                  <a:lnTo>
                    <a:pt x="259" y="591"/>
                  </a:lnTo>
                  <a:lnTo>
                    <a:pt x="264" y="601"/>
                  </a:lnTo>
                  <a:lnTo>
                    <a:pt x="270" y="612"/>
                  </a:lnTo>
                  <a:lnTo>
                    <a:pt x="280" y="622"/>
                  </a:lnTo>
                  <a:lnTo>
                    <a:pt x="285" y="637"/>
                  </a:lnTo>
                  <a:lnTo>
                    <a:pt x="290" y="648"/>
                  </a:lnTo>
                  <a:lnTo>
                    <a:pt x="295" y="658"/>
                  </a:lnTo>
                  <a:lnTo>
                    <a:pt x="306" y="669"/>
                  </a:lnTo>
                  <a:lnTo>
                    <a:pt x="311" y="679"/>
                  </a:lnTo>
                  <a:lnTo>
                    <a:pt x="316" y="689"/>
                  </a:lnTo>
                  <a:lnTo>
                    <a:pt x="321" y="700"/>
                  </a:lnTo>
                  <a:lnTo>
                    <a:pt x="332" y="710"/>
                  </a:lnTo>
                  <a:lnTo>
                    <a:pt x="337" y="720"/>
                  </a:lnTo>
                  <a:lnTo>
                    <a:pt x="342" y="731"/>
                  </a:lnTo>
                  <a:lnTo>
                    <a:pt x="347" y="741"/>
                  </a:lnTo>
                  <a:lnTo>
                    <a:pt x="358" y="751"/>
                  </a:lnTo>
                  <a:lnTo>
                    <a:pt x="363" y="762"/>
                  </a:lnTo>
                  <a:lnTo>
                    <a:pt x="368" y="772"/>
                  </a:lnTo>
                  <a:lnTo>
                    <a:pt x="373" y="783"/>
                  </a:lnTo>
                  <a:lnTo>
                    <a:pt x="384" y="793"/>
                  </a:lnTo>
                  <a:lnTo>
                    <a:pt x="389" y="803"/>
                  </a:lnTo>
                  <a:lnTo>
                    <a:pt x="394" y="814"/>
                  </a:lnTo>
                  <a:lnTo>
                    <a:pt x="399" y="824"/>
                  </a:lnTo>
                  <a:lnTo>
                    <a:pt x="410" y="829"/>
                  </a:lnTo>
                  <a:lnTo>
                    <a:pt x="415" y="840"/>
                  </a:lnTo>
                  <a:lnTo>
                    <a:pt x="420" y="850"/>
                  </a:lnTo>
                  <a:lnTo>
                    <a:pt x="425" y="860"/>
                  </a:lnTo>
                  <a:lnTo>
                    <a:pt x="430" y="871"/>
                  </a:lnTo>
                  <a:lnTo>
                    <a:pt x="441" y="876"/>
                  </a:lnTo>
                  <a:lnTo>
                    <a:pt x="446" y="886"/>
                  </a:lnTo>
                  <a:lnTo>
                    <a:pt x="451" y="897"/>
                  </a:lnTo>
                  <a:lnTo>
                    <a:pt x="456" y="902"/>
                  </a:lnTo>
                  <a:lnTo>
                    <a:pt x="467" y="912"/>
                  </a:lnTo>
                  <a:lnTo>
                    <a:pt x="472" y="923"/>
                  </a:lnTo>
                  <a:lnTo>
                    <a:pt x="477" y="928"/>
                  </a:lnTo>
                  <a:lnTo>
                    <a:pt x="482" y="938"/>
                  </a:lnTo>
                  <a:lnTo>
                    <a:pt x="492" y="948"/>
                  </a:lnTo>
                  <a:lnTo>
                    <a:pt x="498" y="954"/>
                  </a:lnTo>
                  <a:lnTo>
                    <a:pt x="503" y="964"/>
                  </a:lnTo>
                  <a:lnTo>
                    <a:pt x="508" y="969"/>
                  </a:lnTo>
                  <a:lnTo>
                    <a:pt x="518" y="980"/>
                  </a:lnTo>
                  <a:lnTo>
                    <a:pt x="524" y="985"/>
                  </a:lnTo>
                  <a:lnTo>
                    <a:pt x="529" y="995"/>
                  </a:lnTo>
                  <a:lnTo>
                    <a:pt x="534" y="1000"/>
                  </a:lnTo>
                  <a:lnTo>
                    <a:pt x="544" y="1011"/>
                  </a:lnTo>
                  <a:lnTo>
                    <a:pt x="549" y="1016"/>
                  </a:lnTo>
                  <a:lnTo>
                    <a:pt x="555" y="1026"/>
                  </a:lnTo>
                  <a:lnTo>
                    <a:pt x="560" y="1031"/>
                  </a:lnTo>
                  <a:lnTo>
                    <a:pt x="570" y="1042"/>
                  </a:lnTo>
                  <a:lnTo>
                    <a:pt x="575" y="1047"/>
                  </a:lnTo>
                  <a:lnTo>
                    <a:pt x="581" y="1052"/>
                  </a:lnTo>
                  <a:lnTo>
                    <a:pt x="586" y="1062"/>
                  </a:lnTo>
                  <a:lnTo>
                    <a:pt x="591" y="1068"/>
                  </a:lnTo>
                  <a:lnTo>
                    <a:pt x="601" y="1073"/>
                  </a:lnTo>
                  <a:lnTo>
                    <a:pt x="607" y="1083"/>
                  </a:lnTo>
                  <a:lnTo>
                    <a:pt x="612" y="1088"/>
                  </a:lnTo>
                  <a:lnTo>
                    <a:pt x="617" y="1094"/>
                  </a:lnTo>
                  <a:lnTo>
                    <a:pt x="627" y="1104"/>
                  </a:lnTo>
                  <a:lnTo>
                    <a:pt x="632" y="1109"/>
                  </a:lnTo>
                  <a:lnTo>
                    <a:pt x="638" y="1114"/>
                  </a:lnTo>
                  <a:lnTo>
                    <a:pt x="643" y="1119"/>
                  </a:lnTo>
                  <a:lnTo>
                    <a:pt x="653" y="1130"/>
                  </a:lnTo>
                  <a:lnTo>
                    <a:pt x="658" y="1135"/>
                  </a:lnTo>
                  <a:lnTo>
                    <a:pt x="664" y="1140"/>
                  </a:lnTo>
                  <a:lnTo>
                    <a:pt x="669" y="1145"/>
                  </a:lnTo>
                  <a:lnTo>
                    <a:pt x="679" y="1156"/>
                  </a:lnTo>
                  <a:lnTo>
                    <a:pt x="684" y="1161"/>
                  </a:lnTo>
                  <a:lnTo>
                    <a:pt x="689" y="1166"/>
                  </a:lnTo>
                  <a:lnTo>
                    <a:pt x="695" y="1171"/>
                  </a:lnTo>
                  <a:lnTo>
                    <a:pt x="705" y="1176"/>
                  </a:lnTo>
                  <a:lnTo>
                    <a:pt x="710" y="1182"/>
                  </a:lnTo>
                  <a:lnTo>
                    <a:pt x="715" y="1187"/>
                  </a:lnTo>
                  <a:lnTo>
                    <a:pt x="721" y="1197"/>
                  </a:lnTo>
                  <a:lnTo>
                    <a:pt x="731" y="1202"/>
                  </a:lnTo>
                  <a:lnTo>
                    <a:pt x="736" y="1208"/>
                  </a:lnTo>
                  <a:lnTo>
                    <a:pt x="741" y="1213"/>
                  </a:lnTo>
                  <a:lnTo>
                    <a:pt x="746" y="1218"/>
                  </a:lnTo>
                  <a:lnTo>
                    <a:pt x="752" y="1223"/>
                  </a:lnTo>
                  <a:lnTo>
                    <a:pt x="762" y="1228"/>
                  </a:lnTo>
                  <a:lnTo>
                    <a:pt x="767" y="1234"/>
                  </a:lnTo>
                  <a:lnTo>
                    <a:pt x="772" y="1239"/>
                  </a:lnTo>
                  <a:lnTo>
                    <a:pt x="778" y="1244"/>
                  </a:lnTo>
                  <a:lnTo>
                    <a:pt x="788" y="1249"/>
                  </a:lnTo>
                  <a:lnTo>
                    <a:pt x="793" y="1254"/>
                  </a:lnTo>
                  <a:lnTo>
                    <a:pt x="798" y="1259"/>
                  </a:lnTo>
                  <a:lnTo>
                    <a:pt x="804" y="1265"/>
                  </a:lnTo>
                  <a:lnTo>
                    <a:pt x="814" y="127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  <p:sp>
          <p:nvSpPr>
            <p:cNvPr id="201804" name="Freeform 76"/>
            <p:cNvSpPr>
              <a:spLocks/>
            </p:cNvSpPr>
            <p:nvPr/>
          </p:nvSpPr>
          <p:spPr bwMode="auto">
            <a:xfrm>
              <a:off x="2693" y="2509"/>
              <a:ext cx="814" cy="357"/>
            </a:xfrm>
            <a:custGeom>
              <a:avLst/>
              <a:gdLst>
                <a:gd name="T0" fmla="*/ 10 w 814"/>
                <a:gd name="T1" fmla="*/ 10 h 357"/>
                <a:gd name="T2" fmla="*/ 31 w 814"/>
                <a:gd name="T3" fmla="*/ 26 h 357"/>
                <a:gd name="T4" fmla="*/ 52 w 814"/>
                <a:gd name="T5" fmla="*/ 41 h 357"/>
                <a:gd name="T6" fmla="*/ 67 w 814"/>
                <a:gd name="T7" fmla="*/ 52 h 357"/>
                <a:gd name="T8" fmla="*/ 88 w 814"/>
                <a:gd name="T9" fmla="*/ 67 h 357"/>
                <a:gd name="T10" fmla="*/ 109 w 814"/>
                <a:gd name="T11" fmla="*/ 78 h 357"/>
                <a:gd name="T12" fmla="*/ 124 w 814"/>
                <a:gd name="T13" fmla="*/ 93 h 357"/>
                <a:gd name="T14" fmla="*/ 145 w 814"/>
                <a:gd name="T15" fmla="*/ 103 h 357"/>
                <a:gd name="T16" fmla="*/ 166 w 814"/>
                <a:gd name="T17" fmla="*/ 114 h 357"/>
                <a:gd name="T18" fmla="*/ 187 w 814"/>
                <a:gd name="T19" fmla="*/ 124 h 357"/>
                <a:gd name="T20" fmla="*/ 202 w 814"/>
                <a:gd name="T21" fmla="*/ 135 h 357"/>
                <a:gd name="T22" fmla="*/ 223 w 814"/>
                <a:gd name="T23" fmla="*/ 150 h 357"/>
                <a:gd name="T24" fmla="*/ 244 w 814"/>
                <a:gd name="T25" fmla="*/ 160 h 357"/>
                <a:gd name="T26" fmla="*/ 259 w 814"/>
                <a:gd name="T27" fmla="*/ 171 h 357"/>
                <a:gd name="T28" fmla="*/ 280 w 814"/>
                <a:gd name="T29" fmla="*/ 176 h 357"/>
                <a:gd name="T30" fmla="*/ 301 w 814"/>
                <a:gd name="T31" fmla="*/ 186 h 357"/>
                <a:gd name="T32" fmla="*/ 321 w 814"/>
                <a:gd name="T33" fmla="*/ 197 h 357"/>
                <a:gd name="T34" fmla="*/ 337 w 814"/>
                <a:gd name="T35" fmla="*/ 207 h 357"/>
                <a:gd name="T36" fmla="*/ 358 w 814"/>
                <a:gd name="T37" fmla="*/ 212 h 357"/>
                <a:gd name="T38" fmla="*/ 378 w 814"/>
                <a:gd name="T39" fmla="*/ 223 h 357"/>
                <a:gd name="T40" fmla="*/ 399 w 814"/>
                <a:gd name="T41" fmla="*/ 233 h 357"/>
                <a:gd name="T42" fmla="*/ 415 w 814"/>
                <a:gd name="T43" fmla="*/ 238 h 357"/>
                <a:gd name="T44" fmla="*/ 435 w 814"/>
                <a:gd name="T45" fmla="*/ 249 h 357"/>
                <a:gd name="T46" fmla="*/ 456 w 814"/>
                <a:gd name="T47" fmla="*/ 254 h 357"/>
                <a:gd name="T48" fmla="*/ 472 w 814"/>
                <a:gd name="T49" fmla="*/ 264 h 357"/>
                <a:gd name="T50" fmla="*/ 492 w 814"/>
                <a:gd name="T51" fmla="*/ 269 h 357"/>
                <a:gd name="T52" fmla="*/ 513 w 814"/>
                <a:gd name="T53" fmla="*/ 275 h 357"/>
                <a:gd name="T54" fmla="*/ 534 w 814"/>
                <a:gd name="T55" fmla="*/ 280 h 357"/>
                <a:gd name="T56" fmla="*/ 549 w 814"/>
                <a:gd name="T57" fmla="*/ 290 h 357"/>
                <a:gd name="T58" fmla="*/ 570 w 814"/>
                <a:gd name="T59" fmla="*/ 295 h 357"/>
                <a:gd name="T60" fmla="*/ 591 w 814"/>
                <a:gd name="T61" fmla="*/ 300 h 357"/>
                <a:gd name="T62" fmla="*/ 606 w 814"/>
                <a:gd name="T63" fmla="*/ 306 h 357"/>
                <a:gd name="T64" fmla="*/ 627 w 814"/>
                <a:gd name="T65" fmla="*/ 311 h 357"/>
                <a:gd name="T66" fmla="*/ 648 w 814"/>
                <a:gd name="T67" fmla="*/ 316 h 357"/>
                <a:gd name="T68" fmla="*/ 669 w 814"/>
                <a:gd name="T69" fmla="*/ 321 h 357"/>
                <a:gd name="T70" fmla="*/ 684 w 814"/>
                <a:gd name="T71" fmla="*/ 326 h 357"/>
                <a:gd name="T72" fmla="*/ 705 w 814"/>
                <a:gd name="T73" fmla="*/ 332 h 357"/>
                <a:gd name="T74" fmla="*/ 726 w 814"/>
                <a:gd name="T75" fmla="*/ 337 h 357"/>
                <a:gd name="T76" fmla="*/ 741 w 814"/>
                <a:gd name="T77" fmla="*/ 342 h 357"/>
                <a:gd name="T78" fmla="*/ 762 w 814"/>
                <a:gd name="T79" fmla="*/ 347 h 357"/>
                <a:gd name="T80" fmla="*/ 783 w 814"/>
                <a:gd name="T81" fmla="*/ 352 h 357"/>
                <a:gd name="T82" fmla="*/ 803 w 814"/>
                <a:gd name="T83" fmla="*/ 357 h 3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4"/>
                <a:gd name="T127" fmla="*/ 0 h 357"/>
                <a:gd name="T128" fmla="*/ 814 w 814"/>
                <a:gd name="T129" fmla="*/ 357 h 3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4" h="357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5" y="15"/>
                  </a:lnTo>
                  <a:lnTo>
                    <a:pt x="26" y="21"/>
                  </a:lnTo>
                  <a:lnTo>
                    <a:pt x="31" y="26"/>
                  </a:lnTo>
                  <a:lnTo>
                    <a:pt x="36" y="31"/>
                  </a:lnTo>
                  <a:lnTo>
                    <a:pt x="41" y="36"/>
                  </a:lnTo>
                  <a:lnTo>
                    <a:pt x="52" y="41"/>
                  </a:lnTo>
                  <a:lnTo>
                    <a:pt x="57" y="41"/>
                  </a:lnTo>
                  <a:lnTo>
                    <a:pt x="62" y="46"/>
                  </a:lnTo>
                  <a:lnTo>
                    <a:pt x="67" y="52"/>
                  </a:lnTo>
                  <a:lnTo>
                    <a:pt x="78" y="57"/>
                  </a:lnTo>
                  <a:lnTo>
                    <a:pt x="83" y="62"/>
                  </a:lnTo>
                  <a:lnTo>
                    <a:pt x="88" y="67"/>
                  </a:lnTo>
                  <a:lnTo>
                    <a:pt x="93" y="72"/>
                  </a:lnTo>
                  <a:lnTo>
                    <a:pt x="98" y="72"/>
                  </a:lnTo>
                  <a:lnTo>
                    <a:pt x="109" y="78"/>
                  </a:lnTo>
                  <a:lnTo>
                    <a:pt x="114" y="83"/>
                  </a:lnTo>
                  <a:lnTo>
                    <a:pt x="119" y="88"/>
                  </a:lnTo>
                  <a:lnTo>
                    <a:pt x="124" y="93"/>
                  </a:lnTo>
                  <a:lnTo>
                    <a:pt x="135" y="93"/>
                  </a:lnTo>
                  <a:lnTo>
                    <a:pt x="140" y="98"/>
                  </a:lnTo>
                  <a:lnTo>
                    <a:pt x="145" y="103"/>
                  </a:lnTo>
                  <a:lnTo>
                    <a:pt x="150" y="109"/>
                  </a:lnTo>
                  <a:lnTo>
                    <a:pt x="161" y="109"/>
                  </a:lnTo>
                  <a:lnTo>
                    <a:pt x="166" y="114"/>
                  </a:lnTo>
                  <a:lnTo>
                    <a:pt x="171" y="119"/>
                  </a:lnTo>
                  <a:lnTo>
                    <a:pt x="176" y="124"/>
                  </a:lnTo>
                  <a:lnTo>
                    <a:pt x="187" y="124"/>
                  </a:lnTo>
                  <a:lnTo>
                    <a:pt x="192" y="129"/>
                  </a:lnTo>
                  <a:lnTo>
                    <a:pt x="197" y="135"/>
                  </a:lnTo>
                  <a:lnTo>
                    <a:pt x="202" y="135"/>
                  </a:lnTo>
                  <a:lnTo>
                    <a:pt x="212" y="140"/>
                  </a:lnTo>
                  <a:lnTo>
                    <a:pt x="218" y="145"/>
                  </a:lnTo>
                  <a:lnTo>
                    <a:pt x="223" y="150"/>
                  </a:lnTo>
                  <a:lnTo>
                    <a:pt x="228" y="150"/>
                  </a:lnTo>
                  <a:lnTo>
                    <a:pt x="238" y="155"/>
                  </a:lnTo>
                  <a:lnTo>
                    <a:pt x="244" y="160"/>
                  </a:lnTo>
                  <a:lnTo>
                    <a:pt x="249" y="160"/>
                  </a:lnTo>
                  <a:lnTo>
                    <a:pt x="254" y="166"/>
                  </a:lnTo>
                  <a:lnTo>
                    <a:pt x="259" y="171"/>
                  </a:lnTo>
                  <a:lnTo>
                    <a:pt x="269" y="171"/>
                  </a:lnTo>
                  <a:lnTo>
                    <a:pt x="275" y="176"/>
                  </a:lnTo>
                  <a:lnTo>
                    <a:pt x="280" y="176"/>
                  </a:lnTo>
                  <a:lnTo>
                    <a:pt x="285" y="181"/>
                  </a:lnTo>
                  <a:lnTo>
                    <a:pt x="295" y="186"/>
                  </a:lnTo>
                  <a:lnTo>
                    <a:pt x="301" y="186"/>
                  </a:lnTo>
                  <a:lnTo>
                    <a:pt x="306" y="192"/>
                  </a:lnTo>
                  <a:lnTo>
                    <a:pt x="311" y="192"/>
                  </a:lnTo>
                  <a:lnTo>
                    <a:pt x="321" y="197"/>
                  </a:lnTo>
                  <a:lnTo>
                    <a:pt x="326" y="202"/>
                  </a:lnTo>
                  <a:lnTo>
                    <a:pt x="332" y="202"/>
                  </a:lnTo>
                  <a:lnTo>
                    <a:pt x="337" y="207"/>
                  </a:lnTo>
                  <a:lnTo>
                    <a:pt x="347" y="207"/>
                  </a:lnTo>
                  <a:lnTo>
                    <a:pt x="352" y="212"/>
                  </a:lnTo>
                  <a:lnTo>
                    <a:pt x="358" y="212"/>
                  </a:lnTo>
                  <a:lnTo>
                    <a:pt x="363" y="217"/>
                  </a:lnTo>
                  <a:lnTo>
                    <a:pt x="373" y="223"/>
                  </a:lnTo>
                  <a:lnTo>
                    <a:pt x="378" y="223"/>
                  </a:lnTo>
                  <a:lnTo>
                    <a:pt x="383" y="228"/>
                  </a:lnTo>
                  <a:lnTo>
                    <a:pt x="389" y="228"/>
                  </a:lnTo>
                  <a:lnTo>
                    <a:pt x="399" y="233"/>
                  </a:lnTo>
                  <a:lnTo>
                    <a:pt x="404" y="233"/>
                  </a:lnTo>
                  <a:lnTo>
                    <a:pt x="409" y="238"/>
                  </a:lnTo>
                  <a:lnTo>
                    <a:pt x="415" y="238"/>
                  </a:lnTo>
                  <a:lnTo>
                    <a:pt x="420" y="243"/>
                  </a:lnTo>
                  <a:lnTo>
                    <a:pt x="430" y="243"/>
                  </a:lnTo>
                  <a:lnTo>
                    <a:pt x="435" y="249"/>
                  </a:lnTo>
                  <a:lnTo>
                    <a:pt x="441" y="249"/>
                  </a:lnTo>
                  <a:lnTo>
                    <a:pt x="446" y="254"/>
                  </a:lnTo>
                  <a:lnTo>
                    <a:pt x="456" y="254"/>
                  </a:lnTo>
                  <a:lnTo>
                    <a:pt x="461" y="259"/>
                  </a:lnTo>
                  <a:lnTo>
                    <a:pt x="466" y="259"/>
                  </a:lnTo>
                  <a:lnTo>
                    <a:pt x="472" y="264"/>
                  </a:lnTo>
                  <a:lnTo>
                    <a:pt x="482" y="264"/>
                  </a:lnTo>
                  <a:lnTo>
                    <a:pt x="487" y="264"/>
                  </a:lnTo>
                  <a:lnTo>
                    <a:pt x="492" y="269"/>
                  </a:lnTo>
                  <a:lnTo>
                    <a:pt x="498" y="269"/>
                  </a:lnTo>
                  <a:lnTo>
                    <a:pt x="508" y="275"/>
                  </a:lnTo>
                  <a:lnTo>
                    <a:pt x="513" y="275"/>
                  </a:lnTo>
                  <a:lnTo>
                    <a:pt x="518" y="280"/>
                  </a:lnTo>
                  <a:lnTo>
                    <a:pt x="523" y="280"/>
                  </a:lnTo>
                  <a:lnTo>
                    <a:pt x="534" y="280"/>
                  </a:lnTo>
                  <a:lnTo>
                    <a:pt x="539" y="285"/>
                  </a:lnTo>
                  <a:lnTo>
                    <a:pt x="544" y="285"/>
                  </a:lnTo>
                  <a:lnTo>
                    <a:pt x="549" y="290"/>
                  </a:lnTo>
                  <a:lnTo>
                    <a:pt x="560" y="290"/>
                  </a:lnTo>
                  <a:lnTo>
                    <a:pt x="565" y="295"/>
                  </a:lnTo>
                  <a:lnTo>
                    <a:pt x="570" y="295"/>
                  </a:lnTo>
                  <a:lnTo>
                    <a:pt x="575" y="295"/>
                  </a:lnTo>
                  <a:lnTo>
                    <a:pt x="580" y="300"/>
                  </a:lnTo>
                  <a:lnTo>
                    <a:pt x="591" y="300"/>
                  </a:lnTo>
                  <a:lnTo>
                    <a:pt x="596" y="300"/>
                  </a:lnTo>
                  <a:lnTo>
                    <a:pt x="601" y="306"/>
                  </a:lnTo>
                  <a:lnTo>
                    <a:pt x="606" y="306"/>
                  </a:lnTo>
                  <a:lnTo>
                    <a:pt x="617" y="311"/>
                  </a:lnTo>
                  <a:lnTo>
                    <a:pt x="622" y="311"/>
                  </a:lnTo>
                  <a:lnTo>
                    <a:pt x="627" y="311"/>
                  </a:lnTo>
                  <a:lnTo>
                    <a:pt x="632" y="316"/>
                  </a:lnTo>
                  <a:lnTo>
                    <a:pt x="643" y="316"/>
                  </a:lnTo>
                  <a:lnTo>
                    <a:pt x="648" y="316"/>
                  </a:lnTo>
                  <a:lnTo>
                    <a:pt x="653" y="321"/>
                  </a:lnTo>
                  <a:lnTo>
                    <a:pt x="658" y="321"/>
                  </a:lnTo>
                  <a:lnTo>
                    <a:pt x="669" y="321"/>
                  </a:lnTo>
                  <a:lnTo>
                    <a:pt x="674" y="326"/>
                  </a:lnTo>
                  <a:lnTo>
                    <a:pt x="679" y="326"/>
                  </a:lnTo>
                  <a:lnTo>
                    <a:pt x="684" y="326"/>
                  </a:lnTo>
                  <a:lnTo>
                    <a:pt x="695" y="332"/>
                  </a:lnTo>
                  <a:lnTo>
                    <a:pt x="700" y="332"/>
                  </a:lnTo>
                  <a:lnTo>
                    <a:pt x="705" y="332"/>
                  </a:lnTo>
                  <a:lnTo>
                    <a:pt x="710" y="337"/>
                  </a:lnTo>
                  <a:lnTo>
                    <a:pt x="720" y="337"/>
                  </a:lnTo>
                  <a:lnTo>
                    <a:pt x="726" y="337"/>
                  </a:lnTo>
                  <a:lnTo>
                    <a:pt x="731" y="342"/>
                  </a:lnTo>
                  <a:lnTo>
                    <a:pt x="736" y="342"/>
                  </a:lnTo>
                  <a:lnTo>
                    <a:pt x="741" y="342"/>
                  </a:lnTo>
                  <a:lnTo>
                    <a:pt x="752" y="347"/>
                  </a:lnTo>
                  <a:lnTo>
                    <a:pt x="757" y="347"/>
                  </a:lnTo>
                  <a:lnTo>
                    <a:pt x="762" y="347"/>
                  </a:lnTo>
                  <a:lnTo>
                    <a:pt x="767" y="347"/>
                  </a:lnTo>
                  <a:lnTo>
                    <a:pt x="777" y="352"/>
                  </a:lnTo>
                  <a:lnTo>
                    <a:pt x="783" y="352"/>
                  </a:lnTo>
                  <a:lnTo>
                    <a:pt x="788" y="352"/>
                  </a:lnTo>
                  <a:lnTo>
                    <a:pt x="793" y="357"/>
                  </a:lnTo>
                  <a:lnTo>
                    <a:pt x="803" y="357"/>
                  </a:lnTo>
                  <a:lnTo>
                    <a:pt x="809" y="357"/>
                  </a:lnTo>
                  <a:lnTo>
                    <a:pt x="814" y="357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  <p:sp>
          <p:nvSpPr>
            <p:cNvPr id="201805" name="Freeform 77"/>
            <p:cNvSpPr>
              <a:spLocks/>
            </p:cNvSpPr>
            <p:nvPr/>
          </p:nvSpPr>
          <p:spPr bwMode="auto">
            <a:xfrm>
              <a:off x="3507" y="2866"/>
              <a:ext cx="549" cy="83"/>
            </a:xfrm>
            <a:custGeom>
              <a:avLst/>
              <a:gdLst>
                <a:gd name="T0" fmla="*/ 5 w 549"/>
                <a:gd name="T1" fmla="*/ 6 h 83"/>
                <a:gd name="T2" fmla="*/ 20 w 549"/>
                <a:gd name="T3" fmla="*/ 6 h 83"/>
                <a:gd name="T4" fmla="*/ 31 w 549"/>
                <a:gd name="T5" fmla="*/ 11 h 83"/>
                <a:gd name="T6" fmla="*/ 46 w 549"/>
                <a:gd name="T7" fmla="*/ 11 h 83"/>
                <a:gd name="T8" fmla="*/ 57 w 549"/>
                <a:gd name="T9" fmla="*/ 16 h 83"/>
                <a:gd name="T10" fmla="*/ 72 w 549"/>
                <a:gd name="T11" fmla="*/ 16 h 83"/>
                <a:gd name="T12" fmla="*/ 83 w 549"/>
                <a:gd name="T13" fmla="*/ 21 h 83"/>
                <a:gd name="T14" fmla="*/ 98 w 549"/>
                <a:gd name="T15" fmla="*/ 21 h 83"/>
                <a:gd name="T16" fmla="*/ 109 w 549"/>
                <a:gd name="T17" fmla="*/ 26 h 83"/>
                <a:gd name="T18" fmla="*/ 124 w 549"/>
                <a:gd name="T19" fmla="*/ 26 h 83"/>
                <a:gd name="T20" fmla="*/ 135 w 549"/>
                <a:gd name="T21" fmla="*/ 32 h 83"/>
                <a:gd name="T22" fmla="*/ 150 w 549"/>
                <a:gd name="T23" fmla="*/ 32 h 83"/>
                <a:gd name="T24" fmla="*/ 160 w 549"/>
                <a:gd name="T25" fmla="*/ 32 h 83"/>
                <a:gd name="T26" fmla="*/ 176 w 549"/>
                <a:gd name="T27" fmla="*/ 37 h 83"/>
                <a:gd name="T28" fmla="*/ 186 w 549"/>
                <a:gd name="T29" fmla="*/ 37 h 83"/>
                <a:gd name="T30" fmla="*/ 202 w 549"/>
                <a:gd name="T31" fmla="*/ 42 h 83"/>
                <a:gd name="T32" fmla="*/ 212 w 549"/>
                <a:gd name="T33" fmla="*/ 42 h 83"/>
                <a:gd name="T34" fmla="*/ 228 w 549"/>
                <a:gd name="T35" fmla="*/ 42 h 83"/>
                <a:gd name="T36" fmla="*/ 238 w 549"/>
                <a:gd name="T37" fmla="*/ 47 h 83"/>
                <a:gd name="T38" fmla="*/ 249 w 549"/>
                <a:gd name="T39" fmla="*/ 47 h 83"/>
                <a:gd name="T40" fmla="*/ 264 w 549"/>
                <a:gd name="T41" fmla="*/ 52 h 83"/>
                <a:gd name="T42" fmla="*/ 275 w 549"/>
                <a:gd name="T43" fmla="*/ 52 h 83"/>
                <a:gd name="T44" fmla="*/ 290 w 549"/>
                <a:gd name="T45" fmla="*/ 52 h 83"/>
                <a:gd name="T46" fmla="*/ 300 w 549"/>
                <a:gd name="T47" fmla="*/ 57 h 83"/>
                <a:gd name="T48" fmla="*/ 316 w 549"/>
                <a:gd name="T49" fmla="*/ 57 h 83"/>
                <a:gd name="T50" fmla="*/ 326 w 549"/>
                <a:gd name="T51" fmla="*/ 57 h 83"/>
                <a:gd name="T52" fmla="*/ 342 w 549"/>
                <a:gd name="T53" fmla="*/ 63 h 83"/>
                <a:gd name="T54" fmla="*/ 352 w 549"/>
                <a:gd name="T55" fmla="*/ 63 h 83"/>
                <a:gd name="T56" fmla="*/ 368 w 549"/>
                <a:gd name="T57" fmla="*/ 63 h 83"/>
                <a:gd name="T58" fmla="*/ 378 w 549"/>
                <a:gd name="T59" fmla="*/ 63 h 83"/>
                <a:gd name="T60" fmla="*/ 394 w 549"/>
                <a:gd name="T61" fmla="*/ 68 h 83"/>
                <a:gd name="T62" fmla="*/ 404 w 549"/>
                <a:gd name="T63" fmla="*/ 68 h 83"/>
                <a:gd name="T64" fmla="*/ 420 w 549"/>
                <a:gd name="T65" fmla="*/ 68 h 83"/>
                <a:gd name="T66" fmla="*/ 430 w 549"/>
                <a:gd name="T67" fmla="*/ 73 h 83"/>
                <a:gd name="T68" fmla="*/ 446 w 549"/>
                <a:gd name="T69" fmla="*/ 73 h 83"/>
                <a:gd name="T70" fmla="*/ 456 w 549"/>
                <a:gd name="T71" fmla="*/ 73 h 83"/>
                <a:gd name="T72" fmla="*/ 471 w 549"/>
                <a:gd name="T73" fmla="*/ 73 h 83"/>
                <a:gd name="T74" fmla="*/ 482 w 549"/>
                <a:gd name="T75" fmla="*/ 78 h 83"/>
                <a:gd name="T76" fmla="*/ 497 w 549"/>
                <a:gd name="T77" fmla="*/ 78 h 83"/>
                <a:gd name="T78" fmla="*/ 508 w 549"/>
                <a:gd name="T79" fmla="*/ 78 h 83"/>
                <a:gd name="T80" fmla="*/ 523 w 549"/>
                <a:gd name="T81" fmla="*/ 78 h 83"/>
                <a:gd name="T82" fmla="*/ 534 w 549"/>
                <a:gd name="T83" fmla="*/ 83 h 83"/>
                <a:gd name="T84" fmla="*/ 549 w 549"/>
                <a:gd name="T85" fmla="*/ 83 h 8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49"/>
                <a:gd name="T130" fmla="*/ 0 h 83"/>
                <a:gd name="T131" fmla="*/ 549 w 549"/>
                <a:gd name="T132" fmla="*/ 83 h 8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49" h="83">
                  <a:moveTo>
                    <a:pt x="0" y="0"/>
                  </a:moveTo>
                  <a:lnTo>
                    <a:pt x="5" y="6"/>
                  </a:lnTo>
                  <a:lnTo>
                    <a:pt x="15" y="6"/>
                  </a:lnTo>
                  <a:lnTo>
                    <a:pt x="20" y="6"/>
                  </a:lnTo>
                  <a:lnTo>
                    <a:pt x="26" y="6"/>
                  </a:lnTo>
                  <a:lnTo>
                    <a:pt x="31" y="11"/>
                  </a:lnTo>
                  <a:lnTo>
                    <a:pt x="41" y="11"/>
                  </a:lnTo>
                  <a:lnTo>
                    <a:pt x="46" y="11"/>
                  </a:lnTo>
                  <a:lnTo>
                    <a:pt x="52" y="16"/>
                  </a:lnTo>
                  <a:lnTo>
                    <a:pt x="57" y="16"/>
                  </a:lnTo>
                  <a:lnTo>
                    <a:pt x="67" y="16"/>
                  </a:lnTo>
                  <a:lnTo>
                    <a:pt x="72" y="16"/>
                  </a:lnTo>
                  <a:lnTo>
                    <a:pt x="78" y="16"/>
                  </a:lnTo>
                  <a:lnTo>
                    <a:pt x="83" y="21"/>
                  </a:lnTo>
                  <a:lnTo>
                    <a:pt x="88" y="21"/>
                  </a:lnTo>
                  <a:lnTo>
                    <a:pt x="98" y="21"/>
                  </a:lnTo>
                  <a:lnTo>
                    <a:pt x="103" y="21"/>
                  </a:lnTo>
                  <a:lnTo>
                    <a:pt x="109" y="26"/>
                  </a:lnTo>
                  <a:lnTo>
                    <a:pt x="114" y="26"/>
                  </a:lnTo>
                  <a:lnTo>
                    <a:pt x="124" y="26"/>
                  </a:lnTo>
                  <a:lnTo>
                    <a:pt x="129" y="26"/>
                  </a:lnTo>
                  <a:lnTo>
                    <a:pt x="135" y="32"/>
                  </a:lnTo>
                  <a:lnTo>
                    <a:pt x="140" y="32"/>
                  </a:lnTo>
                  <a:lnTo>
                    <a:pt x="150" y="32"/>
                  </a:lnTo>
                  <a:lnTo>
                    <a:pt x="155" y="32"/>
                  </a:lnTo>
                  <a:lnTo>
                    <a:pt x="160" y="32"/>
                  </a:lnTo>
                  <a:lnTo>
                    <a:pt x="166" y="37"/>
                  </a:lnTo>
                  <a:lnTo>
                    <a:pt x="176" y="37"/>
                  </a:lnTo>
                  <a:lnTo>
                    <a:pt x="181" y="37"/>
                  </a:lnTo>
                  <a:lnTo>
                    <a:pt x="186" y="37"/>
                  </a:lnTo>
                  <a:lnTo>
                    <a:pt x="192" y="37"/>
                  </a:lnTo>
                  <a:lnTo>
                    <a:pt x="202" y="42"/>
                  </a:lnTo>
                  <a:lnTo>
                    <a:pt x="207" y="42"/>
                  </a:lnTo>
                  <a:lnTo>
                    <a:pt x="212" y="42"/>
                  </a:lnTo>
                  <a:lnTo>
                    <a:pt x="217" y="42"/>
                  </a:lnTo>
                  <a:lnTo>
                    <a:pt x="228" y="42"/>
                  </a:lnTo>
                  <a:lnTo>
                    <a:pt x="233" y="47"/>
                  </a:lnTo>
                  <a:lnTo>
                    <a:pt x="238" y="47"/>
                  </a:lnTo>
                  <a:lnTo>
                    <a:pt x="243" y="47"/>
                  </a:lnTo>
                  <a:lnTo>
                    <a:pt x="249" y="47"/>
                  </a:lnTo>
                  <a:lnTo>
                    <a:pt x="259" y="47"/>
                  </a:lnTo>
                  <a:lnTo>
                    <a:pt x="264" y="52"/>
                  </a:lnTo>
                  <a:lnTo>
                    <a:pt x="269" y="52"/>
                  </a:lnTo>
                  <a:lnTo>
                    <a:pt x="275" y="52"/>
                  </a:lnTo>
                  <a:lnTo>
                    <a:pt x="285" y="52"/>
                  </a:lnTo>
                  <a:lnTo>
                    <a:pt x="290" y="52"/>
                  </a:lnTo>
                  <a:lnTo>
                    <a:pt x="295" y="52"/>
                  </a:lnTo>
                  <a:lnTo>
                    <a:pt x="300" y="57"/>
                  </a:lnTo>
                  <a:lnTo>
                    <a:pt x="311" y="57"/>
                  </a:lnTo>
                  <a:lnTo>
                    <a:pt x="316" y="57"/>
                  </a:lnTo>
                  <a:lnTo>
                    <a:pt x="321" y="57"/>
                  </a:lnTo>
                  <a:lnTo>
                    <a:pt x="326" y="57"/>
                  </a:lnTo>
                  <a:lnTo>
                    <a:pt x="337" y="57"/>
                  </a:lnTo>
                  <a:lnTo>
                    <a:pt x="342" y="63"/>
                  </a:lnTo>
                  <a:lnTo>
                    <a:pt x="347" y="63"/>
                  </a:lnTo>
                  <a:lnTo>
                    <a:pt x="352" y="63"/>
                  </a:lnTo>
                  <a:lnTo>
                    <a:pt x="363" y="63"/>
                  </a:lnTo>
                  <a:lnTo>
                    <a:pt x="368" y="63"/>
                  </a:lnTo>
                  <a:lnTo>
                    <a:pt x="373" y="63"/>
                  </a:lnTo>
                  <a:lnTo>
                    <a:pt x="378" y="63"/>
                  </a:lnTo>
                  <a:lnTo>
                    <a:pt x="389" y="68"/>
                  </a:lnTo>
                  <a:lnTo>
                    <a:pt x="394" y="68"/>
                  </a:lnTo>
                  <a:lnTo>
                    <a:pt x="399" y="68"/>
                  </a:lnTo>
                  <a:lnTo>
                    <a:pt x="404" y="68"/>
                  </a:lnTo>
                  <a:lnTo>
                    <a:pt x="409" y="68"/>
                  </a:lnTo>
                  <a:lnTo>
                    <a:pt x="420" y="68"/>
                  </a:lnTo>
                  <a:lnTo>
                    <a:pt x="425" y="73"/>
                  </a:lnTo>
                  <a:lnTo>
                    <a:pt x="430" y="73"/>
                  </a:lnTo>
                  <a:lnTo>
                    <a:pt x="435" y="73"/>
                  </a:lnTo>
                  <a:lnTo>
                    <a:pt x="446" y="73"/>
                  </a:lnTo>
                  <a:lnTo>
                    <a:pt x="451" y="73"/>
                  </a:lnTo>
                  <a:lnTo>
                    <a:pt x="456" y="73"/>
                  </a:lnTo>
                  <a:lnTo>
                    <a:pt x="461" y="73"/>
                  </a:lnTo>
                  <a:lnTo>
                    <a:pt x="471" y="73"/>
                  </a:lnTo>
                  <a:lnTo>
                    <a:pt x="477" y="78"/>
                  </a:lnTo>
                  <a:lnTo>
                    <a:pt x="482" y="78"/>
                  </a:lnTo>
                  <a:lnTo>
                    <a:pt x="487" y="78"/>
                  </a:lnTo>
                  <a:lnTo>
                    <a:pt x="497" y="78"/>
                  </a:lnTo>
                  <a:lnTo>
                    <a:pt x="503" y="78"/>
                  </a:lnTo>
                  <a:lnTo>
                    <a:pt x="508" y="78"/>
                  </a:lnTo>
                  <a:lnTo>
                    <a:pt x="513" y="78"/>
                  </a:lnTo>
                  <a:lnTo>
                    <a:pt x="523" y="78"/>
                  </a:lnTo>
                  <a:lnTo>
                    <a:pt x="529" y="83"/>
                  </a:lnTo>
                  <a:lnTo>
                    <a:pt x="534" y="83"/>
                  </a:lnTo>
                  <a:lnTo>
                    <a:pt x="539" y="83"/>
                  </a:lnTo>
                  <a:lnTo>
                    <a:pt x="549" y="83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/>
            </a:p>
          </p:txBody>
        </p:sp>
      </p:grpSp>
      <p:sp>
        <p:nvSpPr>
          <p:cNvPr id="201796" name="Text Box 78"/>
          <p:cNvSpPr txBox="1">
            <a:spLocks noChangeArrowheads="1"/>
          </p:cNvSpPr>
          <p:nvPr/>
        </p:nvSpPr>
        <p:spPr bwMode="auto">
          <a:xfrm>
            <a:off x="5446713" y="3903663"/>
            <a:ext cx="184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33CC33"/>
                </a:solidFill>
              </a:rPr>
              <a:t>Exponential loss</a:t>
            </a:r>
          </a:p>
        </p:txBody>
      </p:sp>
      <p:pic>
        <p:nvPicPr>
          <p:cNvPr id="201797" name="Picture 7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4233863"/>
            <a:ext cx="280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98" name="Text Box 80"/>
          <p:cNvSpPr txBox="1">
            <a:spLocks noChangeArrowheads="1"/>
          </p:cNvSpPr>
          <p:nvPr/>
        </p:nvSpPr>
        <p:spPr bwMode="auto">
          <a:xfrm>
            <a:off x="3963988" y="5192713"/>
            <a:ext cx="1663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yF(x) = margin</a:t>
            </a:r>
          </a:p>
        </p:txBody>
      </p:sp>
      <p:sp>
        <p:nvSpPr>
          <p:cNvPr id="201799" name="Text Box 81"/>
          <p:cNvSpPr txBox="1">
            <a:spLocks noChangeArrowheads="1"/>
          </p:cNvSpPr>
          <p:nvPr/>
        </p:nvSpPr>
        <p:spPr bwMode="auto">
          <a:xfrm>
            <a:off x="1985963" y="2346325"/>
            <a:ext cx="238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0000FF"/>
                </a:solidFill>
              </a:rPr>
              <a:t>Misclassification error</a:t>
            </a:r>
          </a:p>
        </p:txBody>
      </p:sp>
      <p:sp>
        <p:nvSpPr>
          <p:cNvPr id="201800" name="Text Box 82"/>
          <p:cNvSpPr txBox="1">
            <a:spLocks noChangeArrowheads="1"/>
          </p:cNvSpPr>
          <p:nvPr/>
        </p:nvSpPr>
        <p:spPr bwMode="auto">
          <a:xfrm>
            <a:off x="46038" y="213360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Loss</a:t>
            </a:r>
          </a:p>
        </p:txBody>
      </p:sp>
      <p:sp>
        <p:nvSpPr>
          <p:cNvPr id="201801" name="Text Box 83"/>
          <p:cNvSpPr txBox="1">
            <a:spLocks noChangeArrowheads="1"/>
          </p:cNvSpPr>
          <p:nvPr/>
        </p:nvSpPr>
        <p:spPr bwMode="auto">
          <a:xfrm>
            <a:off x="2692400" y="2689225"/>
            <a:ext cx="159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10101"/>
                </a:solidFill>
              </a:rPr>
              <a:t>Squared error</a:t>
            </a:r>
          </a:p>
        </p:txBody>
      </p:sp>
      <p:sp>
        <p:nvSpPr>
          <p:cNvPr id="201802" name="Text Box 84"/>
          <p:cNvSpPr txBox="1">
            <a:spLocks noChangeArrowheads="1"/>
          </p:cNvSpPr>
          <p:nvPr/>
        </p:nvSpPr>
        <p:spPr bwMode="auto">
          <a:xfrm>
            <a:off x="2422525" y="3057525"/>
            <a:ext cx="184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33CC33"/>
                </a:solidFill>
              </a:rPr>
              <a:t>Exponential loss</a:t>
            </a:r>
          </a:p>
        </p:txBody>
      </p:sp>
    </p:spTree>
    <p:extLst>
      <p:ext uri="{BB962C8B-B14F-4D97-AF65-F5344CB8AC3E}">
        <p14:creationId xmlns:p14="http://schemas.microsoft.com/office/powerpoint/2010/main" val="187453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MiniPlaces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Challenge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031" y="1037239"/>
            <a:ext cx="7886700" cy="31218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Goal: </a:t>
            </a:r>
            <a:r>
              <a:rPr lang="en-US" dirty="0"/>
              <a:t>identify the scene category depicted in a photograph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100,000 </a:t>
            </a:r>
            <a:r>
              <a:rPr lang="en-US" dirty="0"/>
              <a:t>images for training, 10,000 </a:t>
            </a:r>
            <a:r>
              <a:rPr lang="en-US" dirty="0" smtClean="0"/>
              <a:t>for </a:t>
            </a:r>
            <a:r>
              <a:rPr lang="en-US" dirty="0"/>
              <a:t>validation and 10,000 </a:t>
            </a:r>
            <a:r>
              <a:rPr lang="en-US" dirty="0" smtClean="0"/>
              <a:t>for </a:t>
            </a:r>
            <a:r>
              <a:rPr lang="en-US" dirty="0"/>
              <a:t>testing </a:t>
            </a:r>
            <a:endParaRPr lang="en-US" dirty="0" smtClean="0"/>
          </a:p>
          <a:p>
            <a:pPr lvl="1"/>
            <a:r>
              <a:rPr lang="en-US" dirty="0" smtClean="0"/>
              <a:t>100 </a:t>
            </a:r>
            <a:r>
              <a:rPr lang="en-US" dirty="0"/>
              <a:t>scene </a:t>
            </a:r>
            <a:r>
              <a:rPr lang="en-US" dirty="0" smtClean="0"/>
              <a:t>categories</a:t>
            </a:r>
          </a:p>
          <a:p>
            <a:endParaRPr lang="en-US" dirty="0" smtClean="0"/>
          </a:p>
          <a:p>
            <a:r>
              <a:rPr lang="en-US" dirty="0" smtClean="0"/>
              <a:t>Task: produce up to 5 categories </a:t>
            </a:r>
            <a:r>
              <a:rPr lang="en-US" dirty="0"/>
              <a:t>in descending order of </a:t>
            </a:r>
            <a:r>
              <a:rPr lang="en-US" dirty="0" smtClean="0"/>
              <a:t>confidence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1736"/>
            <a:ext cx="9144000" cy="102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MiniPlaces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689" y="881392"/>
            <a:ext cx="8229600" cy="504507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Steps:</a:t>
            </a:r>
          </a:p>
          <a:p>
            <a:r>
              <a:rPr lang="en-US" sz="2800" dirty="0" smtClean="0"/>
              <a:t>Students </a:t>
            </a:r>
            <a:r>
              <a:rPr lang="en-US" sz="2800" dirty="0"/>
              <a:t>have to sign up with a team name and the team members to receive a team code and instructions for submitting to the leaderboard. This can be done </a:t>
            </a:r>
            <a:r>
              <a:rPr lang="en-US" sz="2800" dirty="0">
                <a:hlinkClick r:id="rId2"/>
              </a:rPr>
              <a:t>here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After </a:t>
            </a:r>
            <a:r>
              <a:rPr lang="en-US" sz="2800" dirty="0"/>
              <a:t>sign-up, upload the prediction </a:t>
            </a:r>
            <a:r>
              <a:rPr lang="en-US" sz="2800" dirty="0" smtClean="0"/>
              <a:t>results </a:t>
            </a:r>
            <a:r>
              <a:rPr lang="en-US" sz="2800" dirty="0" smtClean="0">
                <a:hlinkClick r:id="rId3"/>
              </a:rPr>
              <a:t>here</a:t>
            </a:r>
            <a:r>
              <a:rPr lang="en-US" sz="2800" dirty="0"/>
              <a:t>. Each team is allowed to upload a submission at most every 4 </a:t>
            </a:r>
            <a:r>
              <a:rPr lang="en-US" sz="2800" dirty="0" smtClean="0"/>
              <a:t>hours.</a:t>
            </a:r>
          </a:p>
          <a:p>
            <a:endParaRPr lang="en-US" sz="2800" dirty="0"/>
          </a:p>
          <a:p>
            <a:r>
              <a:rPr lang="en-US" sz="2800" dirty="0" smtClean="0"/>
              <a:t>The </a:t>
            </a:r>
            <a:r>
              <a:rPr lang="en-US" sz="2800" dirty="0"/>
              <a:t>leaderboard is </a:t>
            </a:r>
            <a:r>
              <a:rPr lang="en-US" sz="2800" dirty="0">
                <a:hlinkClick r:id="rId4"/>
              </a:rPr>
              <a:t>here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62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MiniPlaces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4757"/>
            <a:ext cx="8229600" cy="504507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Suggestions:</a:t>
            </a:r>
          </a:p>
          <a:p>
            <a:r>
              <a:rPr lang="en-US" sz="2800" dirty="0" smtClean="0"/>
              <a:t>Computation:</a:t>
            </a:r>
            <a:r>
              <a:rPr lang="en-US" sz="2800" dirty="0"/>
              <a:t> </a:t>
            </a:r>
            <a:r>
              <a:rPr lang="en-US" sz="2800" dirty="0">
                <a:hlinkClick r:id="rId2"/>
              </a:rPr>
              <a:t>Amazon's </a:t>
            </a:r>
            <a:r>
              <a:rPr lang="en-US" sz="2800" dirty="0" smtClean="0">
                <a:hlinkClick r:id="rId2"/>
              </a:rPr>
              <a:t>EC2</a:t>
            </a:r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Students </a:t>
            </a:r>
            <a:r>
              <a:rPr lang="en-US" sz="2400" dirty="0"/>
              <a:t>can </a:t>
            </a:r>
            <a:r>
              <a:rPr lang="en-US" sz="2400" dirty="0" smtClean="0"/>
              <a:t>receive </a:t>
            </a:r>
            <a:r>
              <a:rPr lang="en-US" sz="2400" dirty="0"/>
              <a:t>free $100 credit through the </a:t>
            </a:r>
            <a:r>
              <a:rPr lang="en-US" sz="2400" dirty="0" smtClean="0">
                <a:hlinkClick r:id="rId3"/>
              </a:rPr>
              <a:t>AWS </a:t>
            </a:r>
            <a:r>
              <a:rPr lang="en-US" sz="2400" dirty="0">
                <a:hlinkClick r:id="rId3"/>
              </a:rPr>
              <a:t>Educate program</a:t>
            </a:r>
            <a:r>
              <a:rPr lang="en-US" sz="2400" dirty="0" smtClean="0"/>
              <a:t>.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Model: It </a:t>
            </a:r>
            <a:r>
              <a:rPr lang="en-US" sz="2800" dirty="0"/>
              <a:t>is very helpful to go through the examples of training convolutional neural nets in </a:t>
            </a:r>
            <a:r>
              <a:rPr lang="en-US" sz="2800" dirty="0" err="1"/>
              <a:t>Caffe</a:t>
            </a:r>
            <a:r>
              <a:rPr lang="en-US" sz="2800" dirty="0"/>
              <a:t>, </a:t>
            </a:r>
            <a:r>
              <a:rPr lang="en-US" sz="2800" dirty="0" err="1" smtClean="0"/>
              <a:t>TensorFlow</a:t>
            </a:r>
            <a:r>
              <a:rPr lang="en-US" sz="2800" dirty="0" smtClean="0"/>
              <a:t>, </a:t>
            </a:r>
            <a:r>
              <a:rPr lang="en-US" sz="2800" dirty="0"/>
              <a:t>or </a:t>
            </a:r>
            <a:r>
              <a:rPr lang="en-US" sz="2800" dirty="0" err="1" smtClean="0"/>
              <a:t>PyTorch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Algorithm: Use </a:t>
            </a:r>
            <a:r>
              <a:rPr lang="en-US" sz="2800" dirty="0"/>
              <a:t>data augmentation, deeper layers, or object annotation </a:t>
            </a:r>
            <a:r>
              <a:rPr lang="en-US" sz="2800" dirty="0" err="1"/>
              <a:t>etc</a:t>
            </a:r>
            <a:r>
              <a:rPr lang="en-US" sz="2800" dirty="0"/>
              <a:t>, to boost the classification accuracy.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49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3260"/>
            <a:ext cx="8931275" cy="579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15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0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48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85800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685800"/>
            <a:ext cx="3378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700" y="3429000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0" y="3429000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2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8464" y="1494968"/>
            <a:ext cx="10387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 smtClean="0"/>
              <a:t>)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2005321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70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2190" y="6224337"/>
            <a:ext cx="162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need 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1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197556" y="5152288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39203" y="5171049"/>
            <a:ext cx="1461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(x</a:t>
            </a:r>
            <a:r>
              <a:rPr lang="en-US" baseline="-25000" dirty="0" smtClean="0"/>
              <a:t>0</a:t>
            </a:r>
            <a:r>
              <a:rPr lang="en-US" dirty="0" smtClean="0"/>
              <a:t>, W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5200538" y="4183998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42185" y="4202759"/>
            <a:ext cx="1461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(x</a:t>
            </a:r>
            <a:r>
              <a:rPr lang="en-US" baseline="-25000" dirty="0" smtClean="0"/>
              <a:t>1</a:t>
            </a:r>
            <a:r>
              <a:rPr lang="en-US" dirty="0" smtClean="0"/>
              <a:t>, W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5188086" y="2864075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29733" y="2882836"/>
            <a:ext cx="1495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i</a:t>
            </a:r>
            <a:r>
              <a:rPr lang="en-US" dirty="0" smtClean="0"/>
              <a:t>(x</a:t>
            </a:r>
            <a:r>
              <a:rPr lang="en-US" baseline="-25000" dirty="0" smtClean="0"/>
              <a:t>i-1</a:t>
            </a:r>
            <a:r>
              <a:rPr lang="en-US" dirty="0" smtClean="0"/>
              <a:t>,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i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5175634" y="1531699"/>
            <a:ext cx="2182771" cy="5064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17281" y="1550460"/>
            <a:ext cx="1632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n</a:t>
            </a:r>
            <a:r>
              <a:rPr lang="en-US" dirty="0" smtClean="0"/>
              <a:t>(x</a:t>
            </a:r>
            <a:r>
              <a:rPr lang="en-US" baseline="-25000" dirty="0" smtClean="0"/>
              <a:t>n-1</a:t>
            </a:r>
            <a:r>
              <a:rPr lang="en-US" dirty="0" smtClean="0"/>
              <a:t>,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n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6016881" y="5889069"/>
            <a:ext cx="485633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Rectangle 34"/>
          <p:cNvSpPr/>
          <p:nvPr/>
        </p:nvSpPr>
        <p:spPr>
          <a:xfrm>
            <a:off x="6078817" y="6005340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6007412" y="4920779"/>
            <a:ext cx="485633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rot="5400000" flipH="1" flipV="1">
            <a:off x="6080946" y="4037077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rot="5400000" flipH="1" flipV="1">
            <a:off x="6083929" y="3504610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rot="5400000" flipH="1" flipV="1">
            <a:off x="6071479" y="2720127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 rot="5400000" flipH="1" flipV="1">
            <a:off x="6062011" y="2175208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Rectangle 42"/>
          <p:cNvSpPr/>
          <p:nvPr/>
        </p:nvSpPr>
        <p:spPr>
          <a:xfrm>
            <a:off x="6206316" y="4638583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221750" y="3720101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212282" y="3249895"/>
            <a:ext cx="56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i-1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215265" y="2381223"/>
            <a:ext cx="39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i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 bwMode="auto">
          <a:xfrm rot="5400000" flipH="1" flipV="1">
            <a:off x="5897837" y="1240581"/>
            <a:ext cx="576066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8" name="Rectangle 47"/>
          <p:cNvSpPr/>
          <p:nvPr/>
        </p:nvSpPr>
        <p:spPr>
          <a:xfrm>
            <a:off x="6205798" y="1898566"/>
            <a:ext cx="612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n-1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5400000">
            <a:off x="6073675" y="224024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 rot="5400000">
            <a:off x="6089107" y="357559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51" name="Rectangle 50"/>
          <p:cNvSpPr/>
          <p:nvPr/>
        </p:nvSpPr>
        <p:spPr>
          <a:xfrm>
            <a:off x="6208781" y="1024442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158998" y="1018698"/>
            <a:ext cx="10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(output)</a:t>
            </a:r>
            <a:endParaRPr lang="en-US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5152659" y="6039665"/>
            <a:ext cx="882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(input)</a:t>
            </a:r>
            <a:endParaRPr lang="en-US" sz="2000" dirty="0"/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>
          <a:xfrm>
            <a:off x="401053" y="1"/>
            <a:ext cx="8229600" cy="476272"/>
          </a:xfrm>
        </p:spPr>
        <p:txBody>
          <a:bodyPr/>
          <a:lstStyle/>
          <a:p>
            <a:r>
              <a:rPr lang="en-US" dirty="0" smtClean="0"/>
              <a:t>Cost function</a:t>
            </a:r>
            <a:endParaRPr lang="en-US" dirty="0"/>
          </a:p>
        </p:txBody>
      </p:sp>
      <p:sp>
        <p:nvSpPr>
          <p:cNvPr id="62" name="Content Placeholder 61"/>
          <p:cNvSpPr>
            <a:spLocks noGrp="1"/>
          </p:cNvSpPr>
          <p:nvPr>
            <p:ph idx="1"/>
          </p:nvPr>
        </p:nvSpPr>
        <p:spPr>
          <a:xfrm>
            <a:off x="171966" y="1054628"/>
            <a:ext cx="4775384" cy="5494125"/>
          </a:xfrm>
        </p:spPr>
        <p:txBody>
          <a:bodyPr/>
          <a:lstStyle/>
          <a:p>
            <a:pPr>
              <a:buClr>
                <a:srgbClr val="3366FF"/>
              </a:buClr>
            </a:pPr>
            <a:r>
              <a:rPr lang="en-US" sz="2400" dirty="0" smtClean="0"/>
              <a:t>Consider model with N  layers. Layer </a:t>
            </a:r>
            <a:r>
              <a:rPr lang="en-US" sz="2400" dirty="0" err="1" smtClean="0"/>
              <a:t>i</a:t>
            </a:r>
            <a:r>
              <a:rPr lang="en-US" sz="2400" dirty="0" smtClean="0"/>
              <a:t>  has </a:t>
            </a:r>
            <a:r>
              <a:rPr lang="en-US" sz="2400" dirty="0" smtClean="0"/>
              <a:t>vector </a:t>
            </a:r>
            <a:r>
              <a:rPr lang="en-US" sz="2400" dirty="0" smtClean="0"/>
              <a:t>of weights Wi.</a:t>
            </a:r>
          </a:p>
          <a:p>
            <a:pPr>
              <a:buClr>
                <a:srgbClr val="3366FF"/>
              </a:buClr>
            </a:pPr>
            <a:r>
              <a:rPr lang="en-US" sz="2400" b="1" dirty="0" smtClean="0"/>
              <a:t>Forward pass</a:t>
            </a:r>
            <a:r>
              <a:rPr lang="en-US" sz="2400" dirty="0" smtClean="0"/>
              <a:t>:  takes input </a:t>
            </a:r>
            <a:r>
              <a:rPr lang="en-US" sz="2400" dirty="0" err="1" smtClean="0"/>
              <a:t>x</a:t>
            </a:r>
            <a:r>
              <a:rPr lang="en-US" sz="2400" dirty="0" smtClean="0"/>
              <a:t> and passes it through each layer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/>
              <a:t>		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=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 (x</a:t>
            </a:r>
            <a:r>
              <a:rPr lang="en-US" sz="2400" baseline="-25000" dirty="0" smtClean="0"/>
              <a:t>i-1</a:t>
            </a:r>
            <a:r>
              <a:rPr lang="en-US" sz="2400" b="1" dirty="0" smtClean="0"/>
              <a:t>, 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</a:t>
            </a:r>
          </a:p>
          <a:p>
            <a:pPr>
              <a:buClr>
                <a:srgbClr val="3366FF"/>
              </a:buClr>
            </a:pPr>
            <a:r>
              <a:rPr lang="en-US" sz="2400" dirty="0" smtClean="0"/>
              <a:t>Output of layer </a:t>
            </a:r>
            <a:r>
              <a:rPr lang="en-US" sz="2400" dirty="0" err="1" smtClean="0"/>
              <a:t>i</a:t>
            </a:r>
            <a:r>
              <a:rPr lang="en-US" sz="2400" dirty="0" smtClean="0"/>
              <a:t> is 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pPr>
              <a:buClr>
                <a:srgbClr val="3366FF"/>
              </a:buClr>
            </a:pPr>
            <a:r>
              <a:rPr lang="en-US" sz="2400" dirty="0" smtClean="0"/>
              <a:t>Network </a:t>
            </a:r>
            <a:r>
              <a:rPr lang="en-US" sz="2400" dirty="0" smtClean="0"/>
              <a:t>output (top layer) is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.</a:t>
            </a:r>
          </a:p>
          <a:p>
            <a:pPr>
              <a:buClr>
                <a:srgbClr val="3366FF"/>
              </a:buClr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197556" y="5152288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39203" y="5171049"/>
            <a:ext cx="1461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(x</a:t>
            </a:r>
            <a:r>
              <a:rPr lang="en-US" baseline="-25000" dirty="0" smtClean="0"/>
              <a:t>0</a:t>
            </a:r>
            <a:r>
              <a:rPr lang="en-US" dirty="0" smtClean="0"/>
              <a:t>, W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5200538" y="4183998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42185" y="4202759"/>
            <a:ext cx="1461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(x</a:t>
            </a:r>
            <a:r>
              <a:rPr lang="en-US" baseline="-25000" dirty="0" smtClean="0"/>
              <a:t>1</a:t>
            </a:r>
            <a:r>
              <a:rPr lang="en-US" dirty="0" smtClean="0"/>
              <a:t>, W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5188086" y="2864075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29733" y="2882836"/>
            <a:ext cx="1495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i</a:t>
            </a:r>
            <a:r>
              <a:rPr lang="en-US" dirty="0" smtClean="0"/>
              <a:t>(x</a:t>
            </a:r>
            <a:r>
              <a:rPr lang="en-US" baseline="-25000" dirty="0" smtClean="0"/>
              <a:t>i-1</a:t>
            </a:r>
            <a:r>
              <a:rPr lang="en-US" dirty="0" smtClean="0"/>
              <a:t>,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i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5175634" y="1531699"/>
            <a:ext cx="2182771" cy="5064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17281" y="1550460"/>
            <a:ext cx="1632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n</a:t>
            </a:r>
            <a:r>
              <a:rPr lang="en-US" dirty="0" smtClean="0"/>
              <a:t>(x</a:t>
            </a:r>
            <a:r>
              <a:rPr lang="en-US" baseline="-25000" dirty="0" smtClean="0"/>
              <a:t>n-1</a:t>
            </a:r>
            <a:r>
              <a:rPr lang="en-US" dirty="0" smtClean="0"/>
              <a:t>,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n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6016881" y="5889069"/>
            <a:ext cx="485633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Rectangle 34"/>
          <p:cNvSpPr/>
          <p:nvPr/>
        </p:nvSpPr>
        <p:spPr>
          <a:xfrm>
            <a:off x="6078817" y="6005340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6007412" y="4920779"/>
            <a:ext cx="485633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rot="5400000" flipH="1" flipV="1">
            <a:off x="6080946" y="4037077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rot="5400000" flipH="1" flipV="1">
            <a:off x="6083929" y="3504610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rot="5400000" flipH="1" flipV="1">
            <a:off x="6071479" y="2720127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 rot="5400000" flipH="1" flipV="1">
            <a:off x="6062011" y="2175208"/>
            <a:ext cx="268239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Rectangle 42"/>
          <p:cNvSpPr/>
          <p:nvPr/>
        </p:nvSpPr>
        <p:spPr>
          <a:xfrm>
            <a:off x="6206316" y="4638583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221750" y="3720101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212282" y="3249895"/>
            <a:ext cx="56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i-1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215265" y="2381223"/>
            <a:ext cx="39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i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 bwMode="auto">
          <a:xfrm rot="5400000" flipH="1" flipV="1">
            <a:off x="5897837" y="1240581"/>
            <a:ext cx="576066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8" name="Rectangle 47"/>
          <p:cNvSpPr/>
          <p:nvPr/>
        </p:nvSpPr>
        <p:spPr>
          <a:xfrm>
            <a:off x="6205798" y="1898566"/>
            <a:ext cx="612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n-1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5400000">
            <a:off x="6073675" y="224024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 rot="5400000">
            <a:off x="6089107" y="357559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51" name="Rectangle 50"/>
          <p:cNvSpPr/>
          <p:nvPr/>
        </p:nvSpPr>
        <p:spPr>
          <a:xfrm>
            <a:off x="6208781" y="1024442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158998" y="1018698"/>
            <a:ext cx="10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(output)</a:t>
            </a:r>
            <a:endParaRPr lang="en-US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5152659" y="6039665"/>
            <a:ext cx="882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(input)</a:t>
            </a:r>
            <a:endParaRPr lang="en-US" sz="2000" dirty="0"/>
          </a:p>
        </p:txBody>
      </p:sp>
      <p:sp>
        <p:nvSpPr>
          <p:cNvPr id="59" name="Rectangle 58"/>
          <p:cNvSpPr/>
          <p:nvPr/>
        </p:nvSpPr>
        <p:spPr bwMode="auto">
          <a:xfrm>
            <a:off x="5833642" y="542423"/>
            <a:ext cx="3148314" cy="423355"/>
          </a:xfrm>
          <a:prstGeom prst="rect">
            <a:avLst/>
          </a:prstGeom>
          <a:solidFill>
            <a:srgbClr val="70C56E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 rot="5400000" flipH="1" flipV="1">
            <a:off x="7251678" y="403909"/>
            <a:ext cx="252164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" name="TextBox 62"/>
          <p:cNvSpPr txBox="1"/>
          <p:nvPr/>
        </p:nvSpPr>
        <p:spPr>
          <a:xfrm>
            <a:off x="7196146" y="-119070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759617" y="502733"/>
            <a:ext cx="11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C(x</a:t>
            </a:r>
            <a:r>
              <a:rPr lang="en-US" baseline="-25000" dirty="0" err="1" smtClean="0"/>
              <a:t>n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 bwMode="auto">
          <a:xfrm rot="5400000" flipH="1" flipV="1">
            <a:off x="5983349" y="3519871"/>
            <a:ext cx="5125019" cy="18422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" name="Rectangle 66"/>
          <p:cNvSpPr/>
          <p:nvPr/>
        </p:nvSpPr>
        <p:spPr>
          <a:xfrm>
            <a:off x="8360958" y="5985751"/>
            <a:ext cx="351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</a:t>
            </a:r>
            <a:endParaRPr lang="en-US" dirty="0"/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>
          <a:xfrm>
            <a:off x="400124" y="0"/>
            <a:ext cx="8229600" cy="476272"/>
          </a:xfrm>
        </p:spPr>
        <p:txBody>
          <a:bodyPr/>
          <a:lstStyle/>
          <a:p>
            <a:r>
              <a:rPr lang="en-US" dirty="0" smtClean="0"/>
              <a:t>Cost function</a:t>
            </a:r>
            <a:endParaRPr lang="en-US" dirty="0"/>
          </a:p>
        </p:txBody>
      </p:sp>
      <p:sp>
        <p:nvSpPr>
          <p:cNvPr id="62" name="Content Placeholder 61"/>
          <p:cNvSpPr>
            <a:spLocks noGrp="1"/>
          </p:cNvSpPr>
          <p:nvPr>
            <p:ph idx="1"/>
          </p:nvPr>
        </p:nvSpPr>
        <p:spPr>
          <a:xfrm>
            <a:off x="171966" y="1054628"/>
            <a:ext cx="4775384" cy="5494125"/>
          </a:xfrm>
        </p:spPr>
        <p:txBody>
          <a:bodyPr/>
          <a:lstStyle/>
          <a:p>
            <a:pPr>
              <a:buClr>
                <a:srgbClr val="3366FF"/>
              </a:buClr>
            </a:pPr>
            <a:r>
              <a:rPr lang="en-US" sz="2400" dirty="0" smtClean="0"/>
              <a:t>Consider model with N  layers. Layer </a:t>
            </a:r>
            <a:r>
              <a:rPr lang="en-US" sz="2400" dirty="0" err="1" smtClean="0"/>
              <a:t>i</a:t>
            </a:r>
            <a:r>
              <a:rPr lang="en-US" sz="2400" dirty="0" smtClean="0"/>
              <a:t>  has vector </a:t>
            </a:r>
            <a:r>
              <a:rPr lang="en-US" sz="2400" dirty="0" smtClean="0"/>
              <a:t>of </a:t>
            </a:r>
            <a:r>
              <a:rPr lang="en-US" sz="2400" dirty="0" smtClean="0"/>
              <a:t>weights Wi.</a:t>
            </a:r>
          </a:p>
          <a:p>
            <a:pPr>
              <a:buClr>
                <a:srgbClr val="3366FF"/>
              </a:buClr>
            </a:pPr>
            <a:r>
              <a:rPr lang="en-US" sz="2400" b="1" dirty="0" smtClean="0"/>
              <a:t>Forward pass</a:t>
            </a:r>
            <a:r>
              <a:rPr lang="en-US" sz="2400" dirty="0" smtClean="0"/>
              <a:t>:  takes input </a:t>
            </a:r>
            <a:r>
              <a:rPr lang="en-US" sz="2400" dirty="0" err="1" smtClean="0"/>
              <a:t>x</a:t>
            </a:r>
            <a:r>
              <a:rPr lang="en-US" sz="2400" dirty="0" smtClean="0"/>
              <a:t> and passes it through each layer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/>
              <a:t>		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=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 (x</a:t>
            </a:r>
            <a:r>
              <a:rPr lang="en-US" sz="2400" baseline="-25000" dirty="0" smtClean="0"/>
              <a:t>i-1</a:t>
            </a:r>
            <a:r>
              <a:rPr lang="en-US" sz="2400" b="1" dirty="0" smtClean="0"/>
              <a:t>, 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</a:t>
            </a:r>
          </a:p>
          <a:p>
            <a:pPr>
              <a:buClr>
                <a:srgbClr val="3366FF"/>
              </a:buClr>
            </a:pPr>
            <a:r>
              <a:rPr lang="en-US" sz="2400" dirty="0" smtClean="0"/>
              <a:t>Output of layer </a:t>
            </a:r>
            <a:r>
              <a:rPr lang="en-US" sz="2400" dirty="0" err="1" smtClean="0"/>
              <a:t>i</a:t>
            </a:r>
            <a:r>
              <a:rPr lang="en-US" sz="2400" dirty="0" smtClean="0"/>
              <a:t> is 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pPr>
              <a:buClr>
                <a:srgbClr val="3366FF"/>
              </a:buClr>
            </a:pPr>
            <a:r>
              <a:rPr lang="en-US" sz="2400" dirty="0" smtClean="0"/>
              <a:t>Network </a:t>
            </a:r>
            <a:r>
              <a:rPr lang="en-US" sz="2400" dirty="0" smtClean="0"/>
              <a:t>output (top layer) is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.</a:t>
            </a:r>
          </a:p>
          <a:p>
            <a:pPr>
              <a:buClr>
                <a:srgbClr val="3366FF"/>
              </a:buClr>
            </a:pPr>
            <a:r>
              <a:rPr lang="en-US" sz="2400" b="1" dirty="0" smtClean="0"/>
              <a:t>Cost function </a:t>
            </a:r>
            <a:r>
              <a:rPr lang="en-US" sz="2400" dirty="0" smtClean="0"/>
              <a:t>C </a:t>
            </a:r>
            <a:r>
              <a:rPr lang="en-US" sz="2400" dirty="0" smtClean="0"/>
              <a:t>compares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 to y</a:t>
            </a:r>
          </a:p>
          <a:p>
            <a:pPr>
              <a:buClr>
                <a:srgbClr val="3366FF"/>
              </a:buClr>
            </a:pPr>
            <a:r>
              <a:rPr lang="en-US" sz="2400" dirty="0" smtClean="0"/>
              <a:t>Overall energy is the sum of the cost over all training examples:</a:t>
            </a:r>
          </a:p>
        </p:txBody>
      </p:sp>
      <p:graphicFrame>
        <p:nvGraphicFramePr>
          <p:cNvPr id="66" name="Object 65"/>
          <p:cNvGraphicFramePr>
            <a:graphicFrameLocks noChangeAspect="1"/>
          </p:cNvGraphicFramePr>
          <p:nvPr/>
        </p:nvGraphicFramePr>
        <p:xfrm>
          <a:off x="1188185" y="5182703"/>
          <a:ext cx="2450054" cy="1008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0274" name="Equation" r:id="rId3" imgW="1079500" imgH="444500" progId="Equation.3">
                  <p:embed/>
                </p:oleObj>
              </mc:Choice>
              <mc:Fallback>
                <p:oleObj name="Equation" r:id="rId3" imgW="10795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8185" y="5182703"/>
                        <a:ext cx="2450054" cy="10088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3478"/>
          </a:xfrm>
        </p:spPr>
        <p:txBody>
          <a:bodyPr/>
          <a:lstStyle/>
          <a:p>
            <a:r>
              <a:rPr lang="en-US" dirty="0" smtClean="0"/>
              <a:t>Stochastic gradient descend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68" y="951940"/>
            <a:ext cx="8845538" cy="5257800"/>
          </a:xfrm>
        </p:spPr>
        <p:txBody>
          <a:bodyPr/>
          <a:lstStyle/>
          <a:p>
            <a:pPr>
              <a:buClr>
                <a:srgbClr val="3366FF"/>
              </a:buClr>
            </a:pPr>
            <a:r>
              <a:rPr lang="en-US" sz="2400" dirty="0" smtClean="0"/>
              <a:t>Want to minimize overall loss function </a:t>
            </a:r>
            <a:r>
              <a:rPr lang="en-US" sz="2400" b="1" dirty="0" smtClean="0"/>
              <a:t>E. </a:t>
            </a:r>
            <a:r>
              <a:rPr lang="en-US" sz="2400" dirty="0" smtClean="0"/>
              <a:t>Loss is sum of individual losses over each example.</a:t>
            </a:r>
          </a:p>
          <a:p>
            <a:pPr>
              <a:buClr>
                <a:srgbClr val="3366FF"/>
              </a:buClr>
            </a:pPr>
            <a:r>
              <a:rPr lang="en-US" sz="2400" dirty="0" smtClean="0"/>
              <a:t>In gradient descent, we start with some initial set of parameters </a:t>
            </a:r>
            <a:r>
              <a:rPr lang="en-US" sz="2400" dirty="0" err="1" smtClean="0"/>
              <a:t>θ</a:t>
            </a:r>
            <a:endParaRPr lang="en-US" sz="2400" dirty="0" smtClean="0"/>
          </a:p>
          <a:p>
            <a:pPr>
              <a:buClr>
                <a:srgbClr val="3366FF"/>
              </a:buClr>
            </a:pPr>
            <a:r>
              <a:rPr lang="en-US" sz="2400" dirty="0" smtClean="0"/>
              <a:t>Update parameters:</a:t>
            </a:r>
            <a:endParaRPr lang="en-US" sz="2400" b="1" dirty="0" smtClean="0"/>
          </a:p>
          <a:p>
            <a:pPr>
              <a:buClr>
                <a:srgbClr val="3366FF"/>
              </a:buClr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k</a:t>
            </a:r>
            <a:r>
              <a:rPr lang="en-US" sz="2400" dirty="0" smtClean="0"/>
              <a:t> is iteration index, </a:t>
            </a:r>
            <a:r>
              <a:rPr lang="en-US" sz="2400" i="1" dirty="0" err="1" smtClean="0"/>
              <a:t>η</a:t>
            </a:r>
            <a:r>
              <a:rPr lang="en-US" sz="2400" dirty="0" smtClean="0"/>
              <a:t> is learning rate (scalar; set semi-manually).</a:t>
            </a:r>
          </a:p>
          <a:p>
            <a:pPr>
              <a:buClr>
                <a:srgbClr val="3366FF"/>
              </a:buClr>
            </a:pPr>
            <a:r>
              <a:rPr lang="en-US" sz="2400" dirty="0" smtClean="0"/>
              <a:t>Gradients                        computed by </a:t>
            </a:r>
            <a:r>
              <a:rPr lang="en-US" sz="2400" dirty="0" err="1" smtClean="0"/>
              <a:t>b</a:t>
            </a:r>
            <a:r>
              <a:rPr lang="en-US" sz="2400" dirty="0" smtClean="0"/>
              <a:t>-prop.</a:t>
            </a:r>
          </a:p>
          <a:p>
            <a:pPr>
              <a:buClr>
                <a:srgbClr val="3366FF"/>
              </a:buClr>
            </a:pPr>
            <a:r>
              <a:rPr lang="en-US" sz="2400" dirty="0" smtClean="0"/>
              <a:t>In Stochastic gradient descent, compute gradient on sub-set (batch) of data.</a:t>
            </a:r>
          </a:p>
          <a:p>
            <a:pPr>
              <a:buClr>
                <a:srgbClr val="3366FF"/>
              </a:buClr>
              <a:buNone/>
            </a:pPr>
            <a:r>
              <a:rPr lang="en-US" sz="2400" dirty="0" smtClean="0"/>
              <a:t>		If </a:t>
            </a:r>
            <a:r>
              <a:rPr lang="en-US" sz="2400" dirty="0" err="1" smtClean="0"/>
              <a:t>batchsize</a:t>
            </a:r>
            <a:r>
              <a:rPr lang="en-US" sz="2400" dirty="0" smtClean="0"/>
              <a:t>=1 then </a:t>
            </a:r>
            <a:r>
              <a:rPr lang="en-US" sz="2400" dirty="0" err="1" smtClean="0"/>
              <a:t>θ</a:t>
            </a:r>
            <a:r>
              <a:rPr lang="en-US" sz="2400" dirty="0" smtClean="0"/>
              <a:t> is updated after each example.</a:t>
            </a:r>
          </a:p>
          <a:p>
            <a:pPr>
              <a:buClr>
                <a:srgbClr val="3366FF"/>
              </a:buClr>
              <a:buNone/>
            </a:pPr>
            <a:r>
              <a:rPr lang="en-US" sz="2400" dirty="0" smtClean="0"/>
              <a:t>		If </a:t>
            </a:r>
            <a:r>
              <a:rPr lang="en-US" sz="2400" dirty="0" err="1" smtClean="0"/>
              <a:t>batchsize</a:t>
            </a:r>
            <a:r>
              <a:rPr lang="en-US" sz="2400" dirty="0" smtClean="0"/>
              <a:t>=N (full set) then this is standard gradient descent.</a:t>
            </a:r>
          </a:p>
          <a:p>
            <a:pPr>
              <a:buClr>
                <a:srgbClr val="3366FF"/>
              </a:buClr>
            </a:pPr>
            <a:r>
              <a:rPr lang="en-US" sz="2400" dirty="0" smtClean="0"/>
              <a:t>Gradient direction is noisy, relative to average over all examples (standard gradient descent).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71835" y="6015549"/>
            <a:ext cx="268287" cy="279400"/>
          </a:xfrm>
        </p:spPr>
        <p:txBody>
          <a:bodyPr/>
          <a:lstStyle/>
          <a:p>
            <a:fld id="{665346CD-C9EF-6344-8B59-DEE5041F413C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2301985"/>
            <a:ext cx="2506528" cy="428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245" y="3194290"/>
            <a:ext cx="1183385" cy="5183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3478"/>
          </a:xfrm>
        </p:spPr>
        <p:txBody>
          <a:bodyPr/>
          <a:lstStyle/>
          <a:p>
            <a:r>
              <a:rPr lang="en-US" dirty="0" smtClean="0"/>
              <a:t>Stochastic gradient descend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80" y="1216536"/>
            <a:ext cx="8845538" cy="5257800"/>
          </a:xfrm>
        </p:spPr>
        <p:txBody>
          <a:bodyPr/>
          <a:lstStyle/>
          <a:p>
            <a:pPr>
              <a:buClr>
                <a:srgbClr val="3366FF"/>
              </a:buClr>
            </a:pPr>
            <a:r>
              <a:rPr lang="en-US" sz="2800" dirty="0" smtClean="0"/>
              <a:t>We need to compute gradients of the cost with respect to model parameters </a:t>
            </a:r>
            <a:r>
              <a:rPr lang="en-US" sz="2800" dirty="0" err="1" smtClean="0"/>
              <a:t>w</a:t>
            </a:r>
            <a:r>
              <a:rPr lang="en-US" sz="2800" baseline="-25000" dirty="0" err="1" smtClean="0"/>
              <a:t>i</a:t>
            </a:r>
            <a:endParaRPr lang="en-US" sz="2800" baseline="-25000" dirty="0" smtClean="0"/>
          </a:p>
          <a:p>
            <a:pPr>
              <a:buClr>
                <a:srgbClr val="3366FF"/>
              </a:buClr>
            </a:pPr>
            <a:endParaRPr lang="en-US" sz="2800" baseline="-25000" dirty="0" smtClean="0"/>
          </a:p>
          <a:p>
            <a:pPr>
              <a:buClr>
                <a:srgbClr val="3366FF"/>
              </a:buClr>
            </a:pPr>
            <a:r>
              <a:rPr lang="en-US" sz="2800" dirty="0" smtClean="0"/>
              <a:t>Back-propagation is essentially chain rule of derivatives back through the model.</a:t>
            </a:r>
          </a:p>
          <a:p>
            <a:pPr>
              <a:buClr>
                <a:srgbClr val="3366FF"/>
              </a:buClr>
            </a:pPr>
            <a:endParaRPr lang="en-US" sz="2800" b="1" dirty="0" smtClean="0"/>
          </a:p>
          <a:p>
            <a:pPr>
              <a:buClr>
                <a:srgbClr val="3366FF"/>
              </a:buClr>
            </a:pPr>
            <a:r>
              <a:rPr lang="en-US" sz="2800" dirty="0" smtClean="0"/>
              <a:t>By </a:t>
            </a:r>
            <a:r>
              <a:rPr lang="en-US" sz="2800" dirty="0" err="1" smtClean="0"/>
              <a:t>dessign</a:t>
            </a:r>
            <a:r>
              <a:rPr lang="en-US" sz="2800" dirty="0" smtClean="0"/>
              <a:t>, each </a:t>
            </a:r>
            <a:r>
              <a:rPr lang="en-US" sz="2800" dirty="0" smtClean="0"/>
              <a:t>layer is differentiable with respect to parameters and input.</a:t>
            </a:r>
            <a:endParaRPr lang="en-US" sz="2800" b="1" dirty="0" smtClean="0"/>
          </a:p>
          <a:p>
            <a:pPr>
              <a:buClr>
                <a:srgbClr val="3366FF"/>
              </a:buClr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471835" y="6015549"/>
            <a:ext cx="268287" cy="279400"/>
          </a:xfrm>
        </p:spPr>
        <p:txBody>
          <a:bodyPr/>
          <a:lstStyle/>
          <a:p>
            <a:fld id="{665346CD-C9EF-6344-8B59-DEE5041F413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gradients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will be an iterative procedure, and at each iteration we will update the network parameters</a:t>
            </a:r>
          </a:p>
          <a:p>
            <a:endParaRPr lang="en-US" dirty="0" smtClean="0"/>
          </a:p>
          <a:p>
            <a:r>
              <a:rPr lang="en-US" dirty="0" smtClean="0"/>
              <a:t>We want to compute the gradients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Where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90" y="2169686"/>
            <a:ext cx="2940996" cy="502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045" y="3895468"/>
            <a:ext cx="1606687" cy="703755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970234" y="5041454"/>
          <a:ext cx="2847064" cy="594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1298" name="Equation" r:id="rId5" imgW="1155700" imgH="241300" progId="Equation.3">
                  <p:embed/>
                </p:oleObj>
              </mc:Choice>
              <mc:Fallback>
                <p:oleObj name="Equation" r:id="rId5" imgW="1155700" imgH="241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234" y="5041454"/>
                        <a:ext cx="2847064" cy="5944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37810" y="5061284"/>
            <a:ext cx="3850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gradients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1374" y="1067858"/>
            <a:ext cx="8229600" cy="504507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To compute the gradients, we could start by wring the full energy E as a function of the network parameters.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864" y="2714762"/>
            <a:ext cx="2080136" cy="3450327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21394" y="2805194"/>
          <a:ext cx="6716014" cy="907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323" name="Equation" r:id="rId4" imgW="3289300" imgH="444500" progId="Equation.3">
                  <p:embed/>
                </p:oleObj>
              </mc:Choice>
              <mc:Fallback>
                <p:oleObj name="Equation" r:id="rId4" imgW="3289300" imgH="444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394" y="2805194"/>
                        <a:ext cx="6716014" cy="907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2988" y="4127700"/>
            <a:ext cx="65744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then compute the partial derivatives… instead, we can use the chain rule to derive a compact algorithm:  </a:t>
            </a:r>
            <a:r>
              <a:rPr lang="en-US" sz="3200" b="1" dirty="0" smtClean="0"/>
              <a:t>back-propagation</a:t>
            </a:r>
            <a:endParaRPr lang="en-U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8464" y="1494968"/>
            <a:ext cx="10387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 smtClean="0"/>
              <a:t>(</a:t>
            </a:r>
            <a:endParaRPr lang="en-US" sz="20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597989"/>
          </a:xfrm>
        </p:spPr>
        <p:txBody>
          <a:bodyPr/>
          <a:lstStyle/>
          <a:p>
            <a:r>
              <a:rPr lang="en-US" dirty="0" smtClean="0"/>
              <a:t>Matrix calculus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5412" y="2356121"/>
            <a:ext cx="6160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We now define a function on vector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y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F(x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409" y="2753911"/>
            <a:ext cx="276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If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y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is a scalar, then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711" y="4222067"/>
            <a:ext cx="6750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If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y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is a vector </a:t>
            </a:r>
            <a:r>
              <a:rPr lang="en-US" sz="2400" dirty="0" smtClean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[m×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]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, then (</a:t>
            </a:r>
            <a:r>
              <a:rPr lang="en-US" sz="2400" i="1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Jacobian</a:t>
            </a:r>
            <a:r>
              <a:rPr lang="en-US" sz="2400" i="1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formulation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): 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1822744" y="3247151"/>
            <a:ext cx="6097441" cy="901100"/>
            <a:chOff x="1822744" y="3247151"/>
            <a:chExt cx="6097441" cy="901100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822744" y="3247151"/>
            <a:ext cx="4755800" cy="470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" name="Equation" r:id="rId3" imgW="2438400" imgH="241300" progId="Equation.3">
                    <p:embed/>
                  </p:oleObj>
                </mc:Choice>
                <mc:Fallback>
                  <p:oleObj name="Equation" r:id="rId3" imgW="24384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2744" y="3247151"/>
                          <a:ext cx="4755800" cy="4706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1836067" y="3686586"/>
              <a:ext cx="6084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The derivative of 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y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is a row vector of size [1×n]</a:t>
              </a:r>
            </a:p>
          </p:txBody>
        </p:sp>
      </p:grpSp>
      <p:graphicFrame>
        <p:nvGraphicFramePr>
          <p:cNvPr id="966659" name="Object 3"/>
          <p:cNvGraphicFramePr>
            <a:graphicFrameLocks noChangeAspect="1"/>
          </p:cNvGraphicFramePr>
          <p:nvPr/>
        </p:nvGraphicFramePr>
        <p:xfrm>
          <a:off x="1700651" y="4761606"/>
          <a:ext cx="5275263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Equation" r:id="rId5" imgW="2705100" imgH="673100" progId="Equation.3">
                  <p:embed/>
                </p:oleObj>
              </mc:Choice>
              <mc:Fallback>
                <p:oleObj name="Equation" r:id="rId5" imgW="27051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0651" y="4761606"/>
                        <a:ext cx="5275263" cy="1309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7"/>
          <p:cNvGrpSpPr/>
          <p:nvPr/>
        </p:nvGrpSpPr>
        <p:grpSpPr>
          <a:xfrm>
            <a:off x="351913" y="677902"/>
            <a:ext cx="4697989" cy="1754187"/>
            <a:chOff x="351913" y="677902"/>
            <a:chExt cx="4697989" cy="1754187"/>
          </a:xfrm>
        </p:grpSpPr>
        <p:sp>
          <p:nvSpPr>
            <p:cNvPr id="4" name="TextBox 3"/>
            <p:cNvSpPr txBox="1"/>
            <p:nvPr/>
          </p:nvSpPr>
          <p:spPr>
            <a:xfrm>
              <a:off x="351913" y="719076"/>
              <a:ext cx="39934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Font typeface="Arial"/>
                <a:buChar char="•"/>
              </a:pP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column vector of size [n×1]</a:t>
              </a:r>
            </a:p>
          </p:txBody>
        </p:sp>
        <p:graphicFrame>
          <p:nvGraphicFramePr>
            <p:cNvPr id="966660" name="Object 4"/>
            <p:cNvGraphicFramePr>
              <a:graphicFrameLocks noChangeAspect="1"/>
            </p:cNvGraphicFramePr>
            <p:nvPr/>
          </p:nvGraphicFramePr>
          <p:xfrm>
            <a:off x="3984690" y="677902"/>
            <a:ext cx="1065212" cy="1754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7" name="Equation" r:id="rId7" imgW="546100" imgH="901700" progId="Equation.3">
                    <p:embed/>
                  </p:oleObj>
                </mc:Choice>
                <mc:Fallback>
                  <p:oleObj name="Equation" r:id="rId7" imgW="546100" imgH="901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690" y="677902"/>
                          <a:ext cx="1065212" cy="17541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18"/>
          <p:cNvGrpSpPr/>
          <p:nvPr/>
        </p:nvGrpSpPr>
        <p:grpSpPr>
          <a:xfrm>
            <a:off x="1758958" y="6133910"/>
            <a:ext cx="6188556" cy="677474"/>
            <a:chOff x="1758958" y="6133910"/>
            <a:chExt cx="6188556" cy="677474"/>
          </a:xfrm>
        </p:grpSpPr>
        <p:sp>
          <p:nvSpPr>
            <p:cNvPr id="15" name="TextBox 14"/>
            <p:cNvSpPr txBox="1"/>
            <p:nvPr/>
          </p:nvSpPr>
          <p:spPr>
            <a:xfrm>
              <a:off x="1758958" y="6133910"/>
              <a:ext cx="5648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The derivative of 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y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is a matrix of size [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m×n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]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68312" y="6472830"/>
              <a:ext cx="2179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(</a:t>
              </a:r>
              <a:r>
                <a:rPr lang="en-US" sz="16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m</a:t>
              </a:r>
              <a:r>
                <a:rPr lang="en-US" sz="16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rows and </a:t>
              </a:r>
              <a:r>
                <a:rPr lang="en-US" sz="16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r>
                <a:rPr lang="en-US" sz="16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columns)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1210" y="1574800"/>
            <a:ext cx="341630" cy="3416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9770" y="5222240"/>
            <a:ext cx="372110" cy="372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9130" y="5191760"/>
            <a:ext cx="372110" cy="3721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6970" y="5201920"/>
            <a:ext cx="372110" cy="3721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966970" y="3241040"/>
            <a:ext cx="372110" cy="3721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180330" y="4744720"/>
            <a:ext cx="372110" cy="3721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180330" y="5628640"/>
            <a:ext cx="372110" cy="3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4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597989"/>
          </a:xfrm>
        </p:spPr>
        <p:txBody>
          <a:bodyPr/>
          <a:lstStyle/>
          <a:p>
            <a:r>
              <a:rPr lang="en-US" dirty="0" smtClean="0"/>
              <a:t>Matrix calculus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058384"/>
            <a:ext cx="681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If y is a </a:t>
            </a:r>
            <a:r>
              <a:rPr lang="en-US" sz="2400" dirty="0" smtClean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scalar and </a:t>
            </a:r>
            <a:r>
              <a:rPr lang="en-US" sz="2400" dirty="0" smtClean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X </a:t>
            </a:r>
            <a:r>
              <a:rPr lang="en-US" sz="2400" dirty="0" smtClean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is a matrix of size [</a:t>
            </a:r>
            <a:r>
              <a:rPr lang="en-US" sz="2400" dirty="0" err="1" smtClean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n×m</a:t>
            </a:r>
            <a:r>
              <a:rPr lang="en-US" sz="2400" dirty="0" smtClean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], 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then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9181" y="3362954"/>
            <a:ext cx="4725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The</a:t>
            </a:r>
            <a:r>
              <a:rPr lang="en-US" sz="2400" dirty="0" smtClean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output is 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a matrix of size [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m×n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58958" y="1759563"/>
            <a:ext cx="5200650" cy="1309687"/>
            <a:chOff x="1758958" y="1759563"/>
            <a:chExt cx="5200650" cy="1309687"/>
          </a:xfrm>
        </p:grpSpPr>
        <p:graphicFrame>
          <p:nvGraphicFramePr>
            <p:cNvPr id="96665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9413107"/>
                </p:ext>
              </p:extLst>
            </p:nvPr>
          </p:nvGraphicFramePr>
          <p:xfrm>
            <a:off x="1758958" y="1759563"/>
            <a:ext cx="5200650" cy="1309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1527" name="Equation" r:id="rId3" imgW="2667000" imgH="673100" progId="Equation.3">
                    <p:embed/>
                  </p:oleObj>
                </mc:Choice>
                <mc:Fallback>
                  <p:oleObj name="Equation" r:id="rId3" imgW="2667000" imgH="673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8958" y="1759563"/>
                          <a:ext cx="5200650" cy="13096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1530" y="2204720"/>
              <a:ext cx="372110" cy="3721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200650" y="1767840"/>
              <a:ext cx="372110" cy="3721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0250" y="2164080"/>
              <a:ext cx="372110" cy="3721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231130" y="2631440"/>
              <a:ext cx="372110" cy="37211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7450" y="2174240"/>
              <a:ext cx="372110" cy="372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21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597989"/>
          </a:xfrm>
        </p:spPr>
        <p:txBody>
          <a:bodyPr/>
          <a:lstStyle/>
          <a:p>
            <a:r>
              <a:rPr lang="en-US" dirty="0" smtClean="0"/>
              <a:t>Matrix calculus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1913" y="719076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Chain rule: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334" y="1170499"/>
            <a:ext cx="4531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For the function: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z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h(x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 =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g(x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4551" y="2228756"/>
            <a:ext cx="4027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and writing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z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=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f(u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), and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=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g(x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): </a:t>
            </a:r>
          </a:p>
        </p:txBody>
      </p:sp>
      <p:grpSp>
        <p:nvGrpSpPr>
          <p:cNvPr id="3" name="Group 44"/>
          <p:cNvGrpSpPr/>
          <p:nvPr/>
        </p:nvGrpSpPr>
        <p:grpSpPr>
          <a:xfrm>
            <a:off x="1207010" y="1668585"/>
            <a:ext cx="4983693" cy="477092"/>
            <a:chOff x="1207010" y="1668585"/>
            <a:chExt cx="4983693" cy="477092"/>
          </a:xfrm>
        </p:grpSpPr>
        <p:sp>
          <p:nvSpPr>
            <p:cNvPr id="16" name="TextBox 15"/>
            <p:cNvSpPr txBox="1"/>
            <p:nvPr/>
          </p:nvSpPr>
          <p:spPr>
            <a:xfrm>
              <a:off x="3377313" y="1684012"/>
              <a:ext cx="28133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h’(x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) = 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f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’ (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g(x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)) 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g’(x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07010" y="1668585"/>
              <a:ext cx="2167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Its derivative is: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178996" y="2814533"/>
            <a:ext cx="6434295" cy="2140788"/>
            <a:chOff x="2178996" y="2814533"/>
            <a:chExt cx="6434295" cy="2140788"/>
          </a:xfrm>
        </p:grpSpPr>
        <p:sp>
          <p:nvSpPr>
            <p:cNvPr id="24" name="TextBox 23"/>
            <p:cNvSpPr txBox="1"/>
            <p:nvPr/>
          </p:nvSpPr>
          <p:spPr>
            <a:xfrm>
              <a:off x="2227408" y="4493656"/>
              <a:ext cx="63858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with 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p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= length vector 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u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= |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u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|,  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m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= |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z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|,  and  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 = |</a:t>
              </a:r>
              <a:r>
                <a:rPr lang="en-US" sz="2400" dirty="0" err="1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|</a:t>
              </a:r>
            </a:p>
          </p:txBody>
        </p:sp>
        <p:grpSp>
          <p:nvGrpSpPr>
            <p:cNvPr id="6" name="Group 37"/>
            <p:cNvGrpSpPr/>
            <p:nvPr/>
          </p:nvGrpSpPr>
          <p:grpSpPr>
            <a:xfrm>
              <a:off x="2178996" y="2814533"/>
              <a:ext cx="3790597" cy="1672139"/>
              <a:chOff x="1606231" y="3287713"/>
              <a:chExt cx="3790597" cy="1672139"/>
            </a:xfrm>
          </p:grpSpPr>
          <p:graphicFrame>
            <p:nvGraphicFramePr>
              <p:cNvPr id="19" name="Object 18"/>
              <p:cNvGraphicFramePr>
                <a:graphicFrameLocks noChangeAspect="1"/>
              </p:cNvGraphicFramePr>
              <p:nvPr/>
            </p:nvGraphicFramePr>
            <p:xfrm>
              <a:off x="2019300" y="3287713"/>
              <a:ext cx="3136900" cy="8969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02551" name="Equation" r:id="rId3" imgW="1511300" imgH="431800" progId="Equation.3">
                      <p:embed/>
                    </p:oleObj>
                  </mc:Choice>
                  <mc:Fallback>
                    <p:oleObj name="Equation" r:id="rId3" imgW="1511300" imgH="431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19300" y="3287713"/>
                            <a:ext cx="3136900" cy="8969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TextBox 20"/>
              <p:cNvSpPr txBox="1"/>
              <p:nvPr/>
            </p:nvSpPr>
            <p:spPr>
              <a:xfrm>
                <a:off x="1606231" y="4495212"/>
                <a:ext cx="9565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a typeface="ヒラギノ明朝 ProN W3" charset="0"/>
                    <a:cs typeface="ヒラギノ明朝 ProN W3" charset="0"/>
                    <a:sym typeface="Times New Roman" charset="0"/>
                  </a:rPr>
                  <a:t>[</a:t>
                </a:r>
                <a:r>
                  <a:rPr lang="en-US" sz="2400" dirty="0" err="1">
                    <a:solidFill>
                      <a:srgbClr val="000000"/>
                    </a:solidFill>
                    <a:ea typeface="ヒラギノ明朝 ProN W3" charset="0"/>
                    <a:cs typeface="ヒラギノ明朝 ProN W3" charset="0"/>
                    <a:sym typeface="Times New Roman" charset="0"/>
                  </a:rPr>
                  <a:t>m×n</a:t>
                </a:r>
                <a:r>
                  <a:rPr lang="en-US" sz="2400" dirty="0">
                    <a:solidFill>
                      <a:srgbClr val="000000"/>
                    </a:solidFill>
                    <a:ea typeface="ヒラギノ明朝 ProN W3" charset="0"/>
                    <a:cs typeface="ヒラギノ明朝 ProN W3" charset="0"/>
                    <a:sym typeface="Times New Roman" charset="0"/>
                  </a:rPr>
                  <a:t>]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090932" y="4498187"/>
                <a:ext cx="9565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a typeface="ヒラギノ明朝 ProN W3" charset="0"/>
                    <a:cs typeface="ヒラギノ明朝 ProN W3" charset="0"/>
                    <a:sym typeface="Times New Roman" charset="0"/>
                  </a:rPr>
                  <a:t>[</a:t>
                </a:r>
                <a:r>
                  <a:rPr lang="en-US" sz="2400" dirty="0" err="1">
                    <a:solidFill>
                      <a:srgbClr val="000000"/>
                    </a:solidFill>
                    <a:ea typeface="ヒラギノ明朝 ProN W3" charset="0"/>
                    <a:cs typeface="ヒラギノ明朝 ProN W3" charset="0"/>
                    <a:sym typeface="Times New Roman" charset="0"/>
                  </a:rPr>
                  <a:t>m×p</a:t>
                </a:r>
                <a:r>
                  <a:rPr lang="en-US" sz="2400" dirty="0">
                    <a:solidFill>
                      <a:srgbClr val="000000"/>
                    </a:solidFill>
                    <a:ea typeface="ヒラギノ明朝 ProN W3" charset="0"/>
                    <a:cs typeface="ヒラギノ明朝 ProN W3" charset="0"/>
                    <a:sym typeface="Times New Roman" charset="0"/>
                  </a:rPr>
                  <a:t>]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525826" y="4488710"/>
                <a:ext cx="8710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a typeface="ヒラギノ明朝 ProN W3" charset="0"/>
                    <a:cs typeface="ヒラギノ明朝 ProN W3" charset="0"/>
                    <a:sym typeface="Times New Roman" charset="0"/>
                  </a:rPr>
                  <a:t>[</a:t>
                </a:r>
                <a:r>
                  <a:rPr lang="en-US" sz="2400" dirty="0" err="1">
                    <a:solidFill>
                      <a:srgbClr val="000000"/>
                    </a:solidFill>
                    <a:ea typeface="ヒラギノ明朝 ProN W3" charset="0"/>
                    <a:cs typeface="ヒラギノ明朝 ProN W3" charset="0"/>
                    <a:sym typeface="Times New Roman" charset="0"/>
                  </a:rPr>
                  <a:t>p×n</a:t>
                </a:r>
                <a:r>
                  <a:rPr lang="en-US" sz="2400" dirty="0">
                    <a:solidFill>
                      <a:srgbClr val="000000"/>
                    </a:solidFill>
                    <a:ea typeface="ヒラギノ明朝 ProN W3" charset="0"/>
                    <a:cs typeface="ヒラギノ明朝 ProN W3" charset="0"/>
                    <a:sym typeface="Times New Roman" charset="0"/>
                  </a:rPr>
                  <a:t>]</a:t>
                </a:r>
              </a:p>
            </p:txBody>
          </p:sp>
          <p:cxnSp>
            <p:nvCxnSpPr>
              <p:cNvPr id="29" name="Straight Arrow Connector 28"/>
              <p:cNvCxnSpPr>
                <a:stCxn id="21" idx="0"/>
              </p:cNvCxnSpPr>
              <p:nvPr/>
            </p:nvCxnSpPr>
            <p:spPr bwMode="auto">
              <a:xfrm rot="5400000" flipH="1" flipV="1">
                <a:off x="1982314" y="4223823"/>
                <a:ext cx="373563" cy="169217"/>
              </a:xfrm>
              <a:prstGeom prst="straightConnector1">
                <a:avLst/>
              </a:prstGeom>
              <a:solidFill>
                <a:srgbClr val="C6E6E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Straight Arrow Connector 30"/>
              <p:cNvCxnSpPr>
                <a:stCxn id="22" idx="0"/>
              </p:cNvCxnSpPr>
              <p:nvPr/>
            </p:nvCxnSpPr>
            <p:spPr bwMode="auto">
              <a:xfrm rot="16200000" flipV="1">
                <a:off x="3383103" y="4312101"/>
                <a:ext cx="339182" cy="32989"/>
              </a:xfrm>
              <a:prstGeom prst="straightConnector1">
                <a:avLst/>
              </a:prstGeom>
              <a:solidFill>
                <a:srgbClr val="C6E6E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Arrow Connector 32"/>
              <p:cNvCxnSpPr>
                <a:stCxn id="23" idx="0"/>
              </p:cNvCxnSpPr>
              <p:nvPr/>
            </p:nvCxnSpPr>
            <p:spPr bwMode="auto">
              <a:xfrm rot="16200000" flipV="1">
                <a:off x="4700256" y="4227638"/>
                <a:ext cx="317252" cy="204891"/>
              </a:xfrm>
              <a:prstGeom prst="straightConnector1">
                <a:avLst/>
              </a:prstGeom>
              <a:solidFill>
                <a:srgbClr val="C6E6E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39" name="TextBox 38"/>
          <p:cNvSpPr txBox="1"/>
          <p:nvPr/>
        </p:nvSpPr>
        <p:spPr>
          <a:xfrm>
            <a:off x="1369655" y="5018201"/>
            <a:ext cx="3955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Example, if |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z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|=1, |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| = 2, |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|=4 </a:t>
            </a:r>
          </a:p>
        </p:txBody>
      </p:sp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2886496" y="5728228"/>
          <a:ext cx="129360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402"/>
                <a:gridCol w="323402"/>
                <a:gridCol w="323402"/>
                <a:gridCol w="323402"/>
              </a:tblGrid>
              <a:tr h="3045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4815058" y="5709916"/>
          <a:ext cx="648184" cy="375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92"/>
                <a:gridCol w="324092"/>
              </a:tblGrid>
              <a:tr h="375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704108" y="5709917"/>
          <a:ext cx="130683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09"/>
                <a:gridCol w="326709"/>
                <a:gridCol w="326709"/>
                <a:gridCol w="326709"/>
              </a:tblGrid>
              <a:tr h="2672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672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4325614" y="566235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=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755161" y="5632452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h’(x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 =</a:t>
            </a:r>
          </a:p>
        </p:txBody>
      </p:sp>
    </p:spTree>
    <p:extLst>
      <p:ext uri="{BB962C8B-B14F-4D97-AF65-F5344CB8AC3E}">
        <p14:creationId xmlns:p14="http://schemas.microsoft.com/office/powerpoint/2010/main" val="20934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39" grpId="0"/>
      <p:bldP spid="44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best representation?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the previous representation are manually constructed. </a:t>
            </a:r>
          </a:p>
          <a:p>
            <a:r>
              <a:rPr lang="en-US" dirty="0" smtClean="0"/>
              <a:t>Could they be learnt from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597989"/>
          </a:xfrm>
        </p:spPr>
        <p:txBody>
          <a:bodyPr/>
          <a:lstStyle/>
          <a:p>
            <a:r>
              <a:rPr lang="en-US" dirty="0" smtClean="0"/>
              <a:t>Matrix calculus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1913" y="719076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Chain rule: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334" y="1220307"/>
            <a:ext cx="5315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For the function: 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h(x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 = f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(f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n-1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(…(f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(x)) ))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2884" y="1905172"/>
            <a:ext cx="299347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With 	u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= f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(x)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	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u</a:t>
            </a:r>
            <a:r>
              <a:rPr lang="en-US" sz="2400" baseline="-250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= f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(u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i-1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	</a:t>
            </a:r>
            <a:r>
              <a:rPr lang="en-US" sz="2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z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  = u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= f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(u</a:t>
            </a:r>
            <a:r>
              <a:rPr lang="en-US" sz="2400" baseline="-250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n-1</a:t>
            </a:r>
            <a:r>
              <a:rPr lang="en-US" sz="2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Times New Roman" charset="0"/>
              </a:rPr>
              <a:t>) 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525466" y="3292624"/>
            <a:ext cx="7750232" cy="2054184"/>
            <a:chOff x="1185866" y="3302784"/>
            <a:chExt cx="7750232" cy="2054184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1992224" y="3886666"/>
            <a:ext cx="6943874" cy="838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3575" name="Equation" r:id="rId3" imgW="4000500" imgH="482600" progId="Equation.3">
                    <p:embed/>
                  </p:oleObj>
                </mc:Choice>
                <mc:Fallback>
                  <p:oleObj name="Equation" r:id="rId3" imgW="40005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2224" y="3886666"/>
                          <a:ext cx="6943874" cy="8386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1185866" y="3302784"/>
              <a:ext cx="5893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The derivative becomes a product of matrices: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13359" y="4987636"/>
              <a:ext cx="5504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ea typeface="ヒラギノ明朝 ProN W3" charset="0"/>
                  <a:cs typeface="ヒラギノ明朝 ProN W3" charset="0"/>
                  <a:sym typeface="Times New Roman" charset="0"/>
                </a:rPr>
                <a:t>(exercise: check that all the matrix dimensions work fine)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22010" y="4135120"/>
            <a:ext cx="250190" cy="2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2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8464" y="1494968"/>
            <a:ext cx="10387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 smtClean="0"/>
              <a:t>)</a:t>
            </a:r>
            <a:endParaRPr lang="en-US" sz="2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gradients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1374" y="1067858"/>
            <a:ext cx="8229600" cy="504507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To compute the gradients, we could start by wring the full energy E as a function of the network parameters.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864" y="2714762"/>
            <a:ext cx="2080136" cy="3450327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21394" y="2805194"/>
          <a:ext cx="6716014" cy="907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855" name="Equation" r:id="rId4" imgW="3289300" imgH="444500" progId="Equation.3">
                  <p:embed/>
                </p:oleObj>
              </mc:Choice>
              <mc:Fallback>
                <p:oleObj name="Equation" r:id="rId4" imgW="3289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394" y="2805194"/>
                        <a:ext cx="6716014" cy="907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2988" y="4127700"/>
            <a:ext cx="65744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then compute the partial derivatives… instead, we can use the chain rule to derive a compact algorithm:  </a:t>
            </a:r>
            <a:r>
              <a:rPr lang="en-US" sz="3200" b="1" dirty="0" smtClean="0"/>
              <a:t>back-propagation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46778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gradients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1374" y="1067858"/>
            <a:ext cx="8229600" cy="504507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energy E is the sum of the costs associated to each training example </a:t>
            </a:r>
            <a:r>
              <a:rPr lang="en-US" dirty="0" err="1" smtClean="0"/>
              <a:t>x</a:t>
            </a:r>
            <a:r>
              <a:rPr lang="en-US" baseline="30000" dirty="0" err="1" smtClean="0"/>
              <a:t>m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baseline="30000" dirty="0" err="1" smtClean="0"/>
              <a:t>m</a:t>
            </a:r>
            <a:endParaRPr lang="en-US" baseline="30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73</a:t>
            </a:fld>
            <a:endParaRPr lang="en-US" dirty="0"/>
          </a:p>
        </p:txBody>
      </p:sp>
      <p:graphicFrame>
        <p:nvGraphicFramePr>
          <p:cNvPr id="996355" name="Object 3"/>
          <p:cNvGraphicFramePr>
            <a:graphicFrameLocks noChangeAspect="1"/>
          </p:cNvGraphicFramePr>
          <p:nvPr/>
        </p:nvGraphicFramePr>
        <p:xfrm>
          <a:off x="2831331" y="2410786"/>
          <a:ext cx="285115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871" name="Equation" r:id="rId3" imgW="1397000" imgH="444500" progId="Equation.3">
                  <p:embed/>
                </p:oleObj>
              </mc:Choice>
              <mc:Fallback>
                <p:oleObj name="Equation" r:id="rId3" imgW="1397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1331" y="2410786"/>
                        <a:ext cx="2851150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5356620" y="2638137"/>
            <a:ext cx="192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θ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92379" y="2620652"/>
            <a:ext cx="192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7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gradients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1374" y="1067858"/>
            <a:ext cx="8229600" cy="504507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energy E is the sum of the costs associated to each training example </a:t>
            </a:r>
            <a:r>
              <a:rPr lang="en-US" dirty="0" err="1" smtClean="0"/>
              <a:t>x</a:t>
            </a:r>
            <a:r>
              <a:rPr lang="en-US" baseline="30000" dirty="0" err="1" smtClean="0"/>
              <a:t>m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baseline="30000" dirty="0" err="1" smtClean="0"/>
              <a:t>m</a:t>
            </a:r>
            <a:endParaRPr lang="en-US" baseline="30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Its gradient with respect to the networks parameters </a:t>
            </a:r>
            <a:r>
              <a:rPr lang="en-US" dirty="0" err="1" smtClean="0"/>
              <a:t>θ</a:t>
            </a:r>
            <a:r>
              <a:rPr lang="en-US" dirty="0" smtClean="0"/>
              <a:t> </a:t>
            </a:r>
            <a:r>
              <a:rPr lang="en-US" dirty="0" smtClean="0"/>
              <a:t>is</a:t>
            </a:r>
            <a:r>
              <a:rPr lang="en-US" dirty="0" smtClean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74</a:t>
            </a:fld>
            <a:endParaRPr lang="en-US" dirty="0"/>
          </a:p>
        </p:txBody>
      </p:sp>
      <p:graphicFrame>
        <p:nvGraphicFramePr>
          <p:cNvPr id="996355" name="Object 3"/>
          <p:cNvGraphicFramePr>
            <a:graphicFrameLocks noChangeAspect="1"/>
          </p:cNvGraphicFramePr>
          <p:nvPr/>
        </p:nvGraphicFramePr>
        <p:xfrm>
          <a:off x="2831331" y="2410786"/>
          <a:ext cx="285115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952" name="Equation" r:id="rId3" imgW="1397000" imgH="444500" progId="Equation.3">
                  <p:embed/>
                </p:oleObj>
              </mc:Choice>
              <mc:Fallback>
                <p:oleObj name="Equation" r:id="rId3" imgW="1397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1331" y="2410786"/>
                        <a:ext cx="2851150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6356" name="Object 4"/>
          <p:cNvGraphicFramePr>
            <a:graphicFrameLocks noChangeAspect="1"/>
          </p:cNvGraphicFramePr>
          <p:nvPr/>
        </p:nvGraphicFramePr>
        <p:xfrm>
          <a:off x="2968625" y="4724400"/>
          <a:ext cx="2720975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953" name="Equation" r:id="rId5" imgW="1333500" imgH="469900" progId="Equation.3">
                  <p:embed/>
                </p:oleObj>
              </mc:Choice>
              <mc:Fallback>
                <p:oleObj name="Equation" r:id="rId5" imgW="1333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25" y="4724400"/>
                        <a:ext cx="2720975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681238" y="5776836"/>
            <a:ext cx="7269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is how much E varies when the parameter </a:t>
            </a:r>
            <a:r>
              <a:rPr lang="en-US" dirty="0" err="1"/>
              <a:t>θ</a:t>
            </a:r>
            <a:r>
              <a:rPr lang="en-US" baseline="-25000" dirty="0" err="1"/>
              <a:t>i</a:t>
            </a:r>
            <a:r>
              <a:rPr lang="en-US" dirty="0"/>
              <a:t> is varied.</a:t>
            </a:r>
          </a:p>
        </p:txBody>
      </p:sp>
      <p:sp>
        <p:nvSpPr>
          <p:cNvPr id="2" name="Rectangle 1"/>
          <p:cNvSpPr/>
          <p:nvPr/>
        </p:nvSpPr>
        <p:spPr>
          <a:xfrm>
            <a:off x="5356620" y="2638137"/>
            <a:ext cx="192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θ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19663" y="5235514"/>
            <a:ext cx="68178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∂q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i</a:t>
            </a:r>
            <a:endParaRPr lang="en-US" baseline="-25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6063" y="5235514"/>
            <a:ext cx="68178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∂q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i</a:t>
            </a:r>
            <a:endParaRPr lang="en-US" baseline="-25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0042" y="4754252"/>
            <a:ext cx="192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θ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92379" y="2620652"/>
            <a:ext cx="192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045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gradients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75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082703" y="1881199"/>
          <a:ext cx="375920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9023" name="Equation" r:id="rId3" imgW="1841500" imgH="266700" progId="Equation.3">
                  <p:embed/>
                </p:oleObj>
              </mc:Choice>
              <mc:Fallback>
                <p:oleObj name="Equation" r:id="rId3" imgW="1841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703" y="1881199"/>
                        <a:ext cx="3759200" cy="544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63924" y="455058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3809" y="1185334"/>
            <a:ext cx="6698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could write the cost function to get the gradients: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420" y="3248817"/>
            <a:ext cx="7635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compute the gradient with respect to the parameters of </a:t>
            </a:r>
            <a:br>
              <a:rPr lang="en-US" dirty="0"/>
            </a:br>
            <a:r>
              <a:rPr lang="en-US" dirty="0"/>
              <a:t>the last layer (output layer) </a:t>
            </a:r>
            <a:r>
              <a:rPr lang="en-US" i="1" dirty="0" err="1"/>
              <a:t>w</a:t>
            </a:r>
            <a:r>
              <a:rPr lang="en-US" i="1" baseline="-25000" dirty="0" err="1"/>
              <a:t>n</a:t>
            </a:r>
            <a:r>
              <a:rPr lang="en-US" dirty="0"/>
              <a:t>, using the chain rule:</a:t>
            </a:r>
            <a:endParaRPr lang="en-US" i="1" baseline="-25000" dirty="0"/>
          </a:p>
        </p:txBody>
      </p:sp>
      <p:graphicFrame>
        <p:nvGraphicFramePr>
          <p:cNvPr id="997381" name="Object 5"/>
          <p:cNvGraphicFramePr>
            <a:graphicFrameLocks noChangeAspect="1"/>
          </p:cNvGraphicFramePr>
          <p:nvPr/>
        </p:nvGraphicFramePr>
        <p:xfrm>
          <a:off x="2028474" y="2538941"/>
          <a:ext cx="23082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9024" name="Equation" r:id="rId5" imgW="1130300" imgH="241300" progId="Equation.3">
                  <p:embed/>
                </p:oleObj>
              </mc:Choice>
              <mc:Fallback>
                <p:oleObj name="Equation" r:id="rId5" imgW="1130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474" y="2538941"/>
                        <a:ext cx="2308225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80066" y="2507399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p:graphicFrame>
        <p:nvGraphicFramePr>
          <p:cNvPr id="997382" name="Object 6"/>
          <p:cNvGraphicFramePr>
            <a:graphicFrameLocks noChangeAspect="1"/>
          </p:cNvGraphicFramePr>
          <p:nvPr/>
        </p:nvGraphicFramePr>
        <p:xfrm>
          <a:off x="1238294" y="4241418"/>
          <a:ext cx="4962525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9025" name="Equation" r:id="rId7" imgW="2286000" imgH="444500" progId="Equation.3">
                  <p:embed/>
                </p:oleObj>
              </mc:Choice>
              <mc:Fallback>
                <p:oleObj name="Equation" r:id="rId7" imgW="2286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94" y="4241418"/>
                        <a:ext cx="4962525" cy="963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6824" y="5591152"/>
            <a:ext cx="8133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(how much the cost changes when we change </a:t>
            </a:r>
            <a:r>
              <a:rPr lang="en-US" sz="1600" i="1" dirty="0" err="1" smtClean="0"/>
              <a:t>w</a:t>
            </a:r>
            <a:r>
              <a:rPr lang="en-US" sz="1600" i="1" baseline="-25000" dirty="0" err="1" smtClean="0"/>
              <a:t>n</a:t>
            </a:r>
            <a:r>
              <a:rPr lang="en-US" sz="1600" dirty="0" smtClean="0"/>
              <a:t>: </a:t>
            </a:r>
            <a:r>
              <a:rPr lang="en-US" sz="1600" dirty="0"/>
              <a:t>is the product between how much the cost changes when we change the output of the last </a:t>
            </a:r>
            <a:r>
              <a:rPr lang="en-US" sz="1600" dirty="0" smtClean="0"/>
              <a:t>layer and how </a:t>
            </a:r>
            <a:r>
              <a:rPr lang="en-US" sz="1600" dirty="0"/>
              <a:t>much the output changes when we change the layer parameters.)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468911" y="2578155"/>
            <a:ext cx="324876" cy="3248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69432" y="2556483"/>
            <a:ext cx="192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θ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077453" y="1906778"/>
            <a:ext cx="192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54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gradients: cost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63924" y="455058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7166" y="1075208"/>
            <a:ext cx="7635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compute the gradient with respect to the parameters of </a:t>
            </a:r>
            <a:br>
              <a:rPr lang="en-US" dirty="0"/>
            </a:br>
            <a:r>
              <a:rPr lang="en-US" dirty="0"/>
              <a:t>the last layer (output layer) </a:t>
            </a:r>
            <a:r>
              <a:rPr lang="en-US" i="1" dirty="0" err="1"/>
              <a:t>w</a:t>
            </a:r>
            <a:r>
              <a:rPr lang="en-US" i="1" baseline="-25000" dirty="0" err="1"/>
              <a:t>n</a:t>
            </a:r>
            <a:r>
              <a:rPr lang="en-US" dirty="0"/>
              <a:t>, using the chain rule:</a:t>
            </a:r>
            <a:endParaRPr lang="en-US" i="1" baseline="-25000" dirty="0"/>
          </a:p>
        </p:txBody>
      </p:sp>
      <p:graphicFrame>
        <p:nvGraphicFramePr>
          <p:cNvPr id="997382" name="Object 6"/>
          <p:cNvGraphicFramePr>
            <a:graphicFrameLocks noChangeAspect="1"/>
          </p:cNvGraphicFramePr>
          <p:nvPr/>
        </p:nvGraphicFramePr>
        <p:xfrm>
          <a:off x="1762024" y="2002338"/>
          <a:ext cx="4962525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0047" name="Equation" r:id="rId3" imgW="2286000" imgH="444500" progId="Equation.3">
                  <p:embed/>
                </p:oleObj>
              </mc:Choice>
              <mc:Fallback>
                <p:oleObj name="Equation" r:id="rId3" imgW="2286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024" y="2002338"/>
                        <a:ext cx="4962525" cy="963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0453" name="Object 5"/>
          <p:cNvGraphicFramePr>
            <a:graphicFrameLocks noChangeAspect="1"/>
          </p:cNvGraphicFramePr>
          <p:nvPr/>
        </p:nvGraphicFramePr>
        <p:xfrm>
          <a:off x="1627041" y="3967465"/>
          <a:ext cx="283845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0048" name="Equation" r:id="rId5" imgW="1308100" imgH="355600" progId="Equation.3">
                  <p:embed/>
                </p:oleObj>
              </mc:Choice>
              <mc:Fallback>
                <p:oleObj name="Equation" r:id="rId5" imgW="1308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041" y="3967465"/>
                        <a:ext cx="2838450" cy="769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/>
          <p:nvPr/>
        </p:nvGrpSpPr>
        <p:grpSpPr>
          <a:xfrm>
            <a:off x="785595" y="2919970"/>
            <a:ext cx="4560713" cy="1024708"/>
            <a:chOff x="785595" y="2919970"/>
            <a:chExt cx="4560713" cy="1024708"/>
          </a:xfrm>
        </p:grpSpPr>
        <p:cxnSp>
          <p:nvCxnSpPr>
            <p:cNvPr id="17" name="Straight Arrow Connector 16"/>
            <p:cNvCxnSpPr/>
            <p:nvPr/>
          </p:nvCxnSpPr>
          <p:spPr>
            <a:xfrm rot="5400000" flipH="1" flipV="1">
              <a:off x="4235658" y="3005085"/>
              <a:ext cx="301163" cy="1309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85595" y="3483013"/>
              <a:ext cx="4560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example, for an Euclidean loss:</a:t>
              </a: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804131" y="4826970"/>
            <a:ext cx="2993487" cy="1403483"/>
            <a:chOff x="804131" y="4826970"/>
            <a:chExt cx="2993487" cy="1403483"/>
          </a:xfrm>
        </p:grpSpPr>
        <p:graphicFrame>
          <p:nvGraphicFramePr>
            <p:cNvPr id="1000454" name="Object 6"/>
            <p:cNvGraphicFramePr>
              <a:graphicFrameLocks noChangeAspect="1"/>
            </p:cNvGraphicFramePr>
            <p:nvPr/>
          </p:nvGraphicFramePr>
          <p:xfrm>
            <a:off x="2060893" y="5376378"/>
            <a:ext cx="1736725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0049" name="Equation" r:id="rId7" imgW="800100" imgH="393700" progId="Equation.3">
                    <p:embed/>
                  </p:oleObj>
                </mc:Choice>
                <mc:Fallback>
                  <p:oleObj name="Equation" r:id="rId7" imgW="8001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0893" y="5376378"/>
                          <a:ext cx="1736725" cy="854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804131" y="4826970"/>
              <a:ext cx="2116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gradient is:</a:t>
              </a:r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6240761" y="2875961"/>
            <a:ext cx="2592219" cy="1498731"/>
            <a:chOff x="6240761" y="2875961"/>
            <a:chExt cx="2592219" cy="1498731"/>
          </a:xfrm>
        </p:grpSpPr>
        <p:cxnSp>
          <p:nvCxnSpPr>
            <p:cNvPr id="18" name="Straight Arrow Connector 17"/>
            <p:cNvCxnSpPr/>
            <p:nvPr/>
          </p:nvCxnSpPr>
          <p:spPr>
            <a:xfrm rot="16200000" flipV="1">
              <a:off x="6240749" y="2875973"/>
              <a:ext cx="292796" cy="2927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310234" y="3174364"/>
              <a:ext cx="2522746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Will depend on the </a:t>
              </a:r>
              <a:br>
                <a:rPr lang="en-US" dirty="0"/>
              </a:br>
              <a:r>
                <a:rPr lang="en-US" dirty="0"/>
                <a:t>layer structure and</a:t>
              </a:r>
              <a:br>
                <a:rPr lang="en-US" dirty="0"/>
              </a:br>
              <a:r>
                <a:rPr lang="en-US" dirty="0"/>
                <a:t>non-linearity.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7416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gradients: layer </a:t>
            </a:r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77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124101" y="1568431"/>
          <a:ext cx="67421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1118" name="Equation" r:id="rId3" imgW="3302000" imgH="368300" progId="Equation.3">
                  <p:embed/>
                </p:oleObj>
              </mc:Choice>
              <mc:Fallback>
                <p:oleObj name="Equation" r:id="rId3" imgW="3302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4101" y="1568431"/>
                        <a:ext cx="674211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63924" y="455058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3809" y="1002018"/>
            <a:ext cx="720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could write the full cost function to get the gradients: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092" y="2419533"/>
            <a:ext cx="843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compute the gradient with respect to 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, using the chain rule:</a:t>
            </a:r>
            <a:endParaRPr lang="en-US" i="1" baseline="-25000" dirty="0"/>
          </a:p>
        </p:txBody>
      </p:sp>
      <p:graphicFrame>
        <p:nvGraphicFramePr>
          <p:cNvPr id="998405" name="Object 5"/>
          <p:cNvGraphicFramePr>
            <a:graphicFrameLocks noChangeAspect="1"/>
          </p:cNvGraphicFramePr>
          <p:nvPr/>
        </p:nvGraphicFramePr>
        <p:xfrm>
          <a:off x="1037439" y="3090492"/>
          <a:ext cx="51276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1119" name="Equation" r:id="rId5" imgW="2362200" imgH="393700" progId="Equation.3">
                  <p:embed/>
                </p:oleObj>
              </mc:Choice>
              <mc:Fallback>
                <p:oleObj name="Equation" r:id="rId5" imgW="2362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7439" y="3090492"/>
                        <a:ext cx="5127625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846149" y="4000238"/>
            <a:ext cx="3633436" cy="1313924"/>
            <a:chOff x="1846149" y="4000238"/>
            <a:chExt cx="3633436" cy="1313924"/>
          </a:xfrm>
        </p:grpSpPr>
        <p:sp>
          <p:nvSpPr>
            <p:cNvPr id="18" name="Right Brace 17"/>
            <p:cNvSpPr/>
            <p:nvPr/>
          </p:nvSpPr>
          <p:spPr>
            <a:xfrm rot="5400000">
              <a:off x="3486107" y="2360280"/>
              <a:ext cx="353519" cy="3633436"/>
            </a:xfrm>
            <a:prstGeom prst="rightBrac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graphicFrame>
          <p:nvGraphicFramePr>
            <p:cNvPr id="998407" name="Object 7"/>
            <p:cNvGraphicFramePr>
              <a:graphicFrameLocks noChangeAspect="1"/>
            </p:cNvGraphicFramePr>
            <p:nvPr/>
          </p:nvGraphicFramePr>
          <p:xfrm>
            <a:off x="3375812" y="4460087"/>
            <a:ext cx="523875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120" name="Equation" r:id="rId7" imgW="241300" imgH="393700" progId="Equation.3">
                    <p:embed/>
                  </p:oleObj>
                </mc:Choice>
                <mc:Fallback>
                  <p:oleObj name="Equation" r:id="rId7" imgW="2413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5812" y="4460087"/>
                          <a:ext cx="523875" cy="854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2461532" y="5355460"/>
            <a:ext cx="283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this can be</a:t>
            </a:r>
            <a:br>
              <a:rPr lang="en-US" dirty="0"/>
            </a:br>
            <a:r>
              <a:rPr lang="en-US" dirty="0"/>
              <a:t>computed iteratively!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6022897" y="3993680"/>
            <a:ext cx="1847245" cy="1844905"/>
            <a:chOff x="6022897" y="3993680"/>
            <a:chExt cx="1847245" cy="1844905"/>
          </a:xfrm>
        </p:grpSpPr>
        <p:cxnSp>
          <p:nvCxnSpPr>
            <p:cNvPr id="16" name="Straight Arrow Connector 15"/>
            <p:cNvCxnSpPr/>
            <p:nvPr/>
          </p:nvCxnSpPr>
          <p:spPr>
            <a:xfrm rot="16200000" flipV="1">
              <a:off x="5885403" y="4131174"/>
              <a:ext cx="484479" cy="2094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98406" name="Object 6"/>
            <p:cNvGraphicFramePr>
              <a:graphicFrameLocks noChangeAspect="1"/>
            </p:cNvGraphicFramePr>
            <p:nvPr/>
          </p:nvGraphicFramePr>
          <p:xfrm>
            <a:off x="6049587" y="4424836"/>
            <a:ext cx="1625600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1121" name="Equation" r:id="rId9" imgW="749300" imgH="444500" progId="Equation.3">
                    <p:embed/>
                  </p:oleObj>
                </mc:Choice>
                <mc:Fallback>
                  <p:oleObj name="Equation" r:id="rId9" imgW="7493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9587" y="4424836"/>
                          <a:ext cx="1625600" cy="963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6175297" y="5376920"/>
              <a:ext cx="1694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This is easy.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4286033" y="3260495"/>
            <a:ext cx="372110" cy="3721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17558" y="1706252"/>
            <a:ext cx="1925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92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Backpropagation</a:t>
            </a:r>
            <a:endParaRPr lang="en-US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539895" y="1008540"/>
          <a:ext cx="51276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236" name="Equation" r:id="rId3" imgW="2362200" imgH="393700" progId="Equation.3">
                  <p:embed/>
                </p:oleObj>
              </mc:Choice>
              <mc:Fallback>
                <p:oleObj name="Equation" r:id="rId3" imgW="2362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895" y="1008540"/>
                        <a:ext cx="5127625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Brace 4"/>
          <p:cNvSpPr/>
          <p:nvPr/>
        </p:nvSpPr>
        <p:spPr>
          <a:xfrm rot="5400000">
            <a:off x="2988563" y="278328"/>
            <a:ext cx="353519" cy="3633436"/>
          </a:xfrm>
          <a:prstGeom prst="rightBrac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2878268" y="2378135"/>
          <a:ext cx="52387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237" name="Equation" r:id="rId5" imgW="241300" imgH="393700" progId="Equation.3">
                  <p:embed/>
                </p:oleObj>
              </mc:Choice>
              <mc:Fallback>
                <p:oleObj name="Equation" r:id="rId5" imgW="241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268" y="2378135"/>
                        <a:ext cx="523875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6"/>
          <p:cNvGrpSpPr/>
          <p:nvPr/>
        </p:nvGrpSpPr>
        <p:grpSpPr>
          <a:xfrm>
            <a:off x="5525353" y="1911728"/>
            <a:ext cx="1652290" cy="1394769"/>
            <a:chOff x="6022897" y="3993680"/>
            <a:chExt cx="1652290" cy="1394769"/>
          </a:xfrm>
        </p:grpSpPr>
        <p:cxnSp>
          <p:nvCxnSpPr>
            <p:cNvPr id="8" name="Straight Arrow Connector 7"/>
            <p:cNvCxnSpPr/>
            <p:nvPr/>
          </p:nvCxnSpPr>
          <p:spPr>
            <a:xfrm rot="16200000" flipV="1">
              <a:off x="5885403" y="4131174"/>
              <a:ext cx="484479" cy="2094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" name="Object 6"/>
            <p:cNvGraphicFramePr>
              <a:graphicFrameLocks noChangeAspect="1"/>
            </p:cNvGraphicFramePr>
            <p:nvPr/>
          </p:nvGraphicFramePr>
          <p:xfrm>
            <a:off x="6049587" y="4424836"/>
            <a:ext cx="1625600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238" name="Equation" r:id="rId7" imgW="749300" imgH="444500" progId="Equation.3">
                    <p:embed/>
                  </p:oleObj>
                </mc:Choice>
                <mc:Fallback>
                  <p:oleObj name="Equation" r:id="rId7" imgW="7493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9587" y="4424836"/>
                          <a:ext cx="1625600" cy="963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99429" name="Object 5"/>
          <p:cNvGraphicFramePr>
            <a:graphicFrameLocks noChangeAspect="1"/>
          </p:cNvGraphicFramePr>
          <p:nvPr/>
        </p:nvGraphicFramePr>
        <p:xfrm>
          <a:off x="2684857" y="4415243"/>
          <a:ext cx="231616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2239" name="Equation" r:id="rId9" imgW="1066800" imgH="393700" progId="Equation.3">
                  <p:embed/>
                </p:oleObj>
              </mc:Choice>
              <mc:Fallback>
                <p:oleObj name="Equation" r:id="rId9" imgW="1066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857" y="4415243"/>
                        <a:ext cx="231616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22"/>
          <p:cNvGrpSpPr/>
          <p:nvPr/>
        </p:nvGrpSpPr>
        <p:grpSpPr>
          <a:xfrm>
            <a:off x="458264" y="3289929"/>
            <a:ext cx="8149437" cy="919329"/>
            <a:chOff x="458264" y="3289929"/>
            <a:chExt cx="8149437" cy="919329"/>
          </a:xfrm>
        </p:grpSpPr>
        <p:sp>
          <p:nvSpPr>
            <p:cNvPr id="12" name="TextBox 11"/>
            <p:cNvSpPr txBox="1"/>
            <p:nvPr/>
          </p:nvSpPr>
          <p:spPr>
            <a:xfrm>
              <a:off x="458264" y="3378261"/>
              <a:ext cx="81494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If we have the value of           we can compute the gradient at the </a:t>
              </a:r>
              <a:br>
                <a:rPr lang="en-US" dirty="0"/>
              </a:br>
              <a:r>
                <a:rPr lang="en-US" dirty="0"/>
                <a:t>layer bellow as: </a:t>
              </a:r>
            </a:p>
          </p:txBody>
        </p:sp>
        <p:graphicFrame>
          <p:nvGraphicFramePr>
            <p:cNvPr id="999430" name="Object 6"/>
            <p:cNvGraphicFramePr>
              <a:graphicFrameLocks noChangeAspect="1"/>
            </p:cNvGraphicFramePr>
            <p:nvPr/>
          </p:nvGraphicFramePr>
          <p:xfrm>
            <a:off x="3554268" y="3289929"/>
            <a:ext cx="523875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240" name="Equation" r:id="rId11" imgW="241300" imgH="393700" progId="Equation.3">
                    <p:embed/>
                  </p:oleObj>
                </mc:Choice>
                <mc:Fallback>
                  <p:oleObj name="Equation" r:id="rId11" imgW="2413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4268" y="3289929"/>
                          <a:ext cx="523875" cy="854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13"/>
          <p:cNvGrpSpPr/>
          <p:nvPr/>
        </p:nvGrpSpPr>
        <p:grpSpPr>
          <a:xfrm>
            <a:off x="4879065" y="5306103"/>
            <a:ext cx="1730850" cy="1381675"/>
            <a:chOff x="5983617" y="3836552"/>
            <a:chExt cx="1730850" cy="1381675"/>
          </a:xfrm>
        </p:grpSpPr>
        <p:cxnSp>
          <p:nvCxnSpPr>
            <p:cNvPr id="15" name="Straight Arrow Connector 14"/>
            <p:cNvCxnSpPr/>
            <p:nvPr/>
          </p:nvCxnSpPr>
          <p:spPr>
            <a:xfrm rot="16200000" flipV="1">
              <a:off x="5846123" y="3974046"/>
              <a:ext cx="484479" cy="2094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" name="Object 6"/>
            <p:cNvGraphicFramePr>
              <a:graphicFrameLocks noChangeAspect="1"/>
            </p:cNvGraphicFramePr>
            <p:nvPr/>
          </p:nvGraphicFramePr>
          <p:xfrm>
            <a:off x="6088867" y="4254614"/>
            <a:ext cx="1625600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2241" name="Equation" r:id="rId12" imgW="749300" imgH="444500" progId="Equation.3">
                    <p:embed/>
                  </p:oleObj>
                </mc:Choice>
                <mc:Fallback>
                  <p:oleObj name="Equation" r:id="rId12" imgW="7493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8867" y="4254614"/>
                          <a:ext cx="1625600" cy="963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24"/>
          <p:cNvGrpSpPr/>
          <p:nvPr/>
        </p:nvGrpSpPr>
        <p:grpSpPr>
          <a:xfrm>
            <a:off x="3063821" y="5263802"/>
            <a:ext cx="1261884" cy="1289288"/>
            <a:chOff x="3063821" y="5263802"/>
            <a:chExt cx="1261884" cy="1289288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561354" y="5355465"/>
              <a:ext cx="353539" cy="1702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063821" y="5722093"/>
              <a:ext cx="12618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Gradient </a:t>
              </a:r>
              <a:br>
                <a:rPr lang="en-US" dirty="0"/>
              </a:br>
              <a:r>
                <a:rPr lang="en-US" dirty="0"/>
                <a:t>layer </a:t>
              </a:r>
              <a:r>
                <a:rPr lang="en-US" dirty="0" err="1"/>
                <a:t>i</a:t>
              </a:r>
              <a:endParaRPr lang="en-US" dirty="0"/>
            </a:p>
          </p:txBody>
        </p:sp>
      </p:grpSp>
      <p:grpSp>
        <p:nvGrpSpPr>
          <p:cNvPr id="13" name="Group 23"/>
          <p:cNvGrpSpPr/>
          <p:nvPr/>
        </p:nvGrpSpPr>
        <p:grpSpPr>
          <a:xfrm>
            <a:off x="1383166" y="5224519"/>
            <a:ext cx="1314045" cy="1245278"/>
            <a:chOff x="1383166" y="5224519"/>
            <a:chExt cx="1314045" cy="1245278"/>
          </a:xfrm>
        </p:grpSpPr>
        <p:sp>
          <p:nvSpPr>
            <p:cNvPr id="20" name="TextBox 19"/>
            <p:cNvSpPr txBox="1"/>
            <p:nvPr/>
          </p:nvSpPr>
          <p:spPr>
            <a:xfrm>
              <a:off x="1383166" y="5638800"/>
              <a:ext cx="12618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Gradient </a:t>
              </a:r>
              <a:br>
                <a:rPr lang="en-US" dirty="0"/>
              </a:br>
              <a:r>
                <a:rPr lang="en-US" dirty="0"/>
                <a:t>layer i-1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2258576" y="5252544"/>
              <a:ext cx="466659" cy="4106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3780195" y="1188504"/>
            <a:ext cx="372110" cy="3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0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2762107"/>
            <a:ext cx="150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Hidden layer </a:t>
            </a:r>
            <a:r>
              <a:rPr lang="en-US" sz="1800" dirty="0" err="1"/>
              <a:t>i</a:t>
            </a:r>
            <a:endParaRPr lang="en-US" sz="1800" dirty="0"/>
          </a:p>
        </p:txBody>
      </p:sp>
      <p:sp>
        <p:nvSpPr>
          <p:cNvPr id="29" name="Rectangle 28"/>
          <p:cNvSpPr/>
          <p:nvPr/>
        </p:nvSpPr>
        <p:spPr bwMode="auto">
          <a:xfrm>
            <a:off x="1539634" y="2731773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881281" y="2750534"/>
            <a:ext cx="1495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i</a:t>
            </a:r>
            <a:r>
              <a:rPr lang="en-US" dirty="0"/>
              <a:t>(x</a:t>
            </a:r>
            <a:r>
              <a:rPr lang="en-US" baseline="-25000" dirty="0"/>
              <a:t>i-1</a:t>
            </a:r>
            <a:r>
              <a:rPr lang="en-US" dirty="0"/>
              <a:t>, 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) 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1493611" y="1362745"/>
            <a:ext cx="2182771" cy="5064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835258" y="1381506"/>
            <a:ext cx="631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i+1</a:t>
            </a:r>
            <a:r>
              <a:rPr lang="en-US" dirty="0"/>
              <a:t> 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1520067" y="4141005"/>
            <a:ext cx="2182771" cy="5064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861714" y="4159766"/>
            <a:ext cx="583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i-1</a:t>
            </a:r>
            <a:r>
              <a:rPr lang="en-US" dirty="0"/>
              <a:t> </a:t>
            </a:r>
          </a:p>
        </p:txBody>
      </p:sp>
      <p:grpSp>
        <p:nvGrpSpPr>
          <p:cNvPr id="2" name="Group 79"/>
          <p:cNvGrpSpPr/>
          <p:nvPr/>
        </p:nvGrpSpPr>
        <p:grpSpPr>
          <a:xfrm>
            <a:off x="3980352" y="1769909"/>
            <a:ext cx="4750018" cy="1277727"/>
            <a:chOff x="3891072" y="1044786"/>
            <a:chExt cx="4750018" cy="1277727"/>
          </a:xfrm>
        </p:grpSpPr>
        <p:graphicFrame>
          <p:nvGraphicFramePr>
            <p:cNvPr id="970756" name="Object 4"/>
            <p:cNvGraphicFramePr>
              <a:graphicFrameLocks noChangeAspect="1"/>
            </p:cNvGraphicFramePr>
            <p:nvPr/>
          </p:nvGraphicFramePr>
          <p:xfrm>
            <a:off x="4652963" y="1595438"/>
            <a:ext cx="1374775" cy="722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401" name="Equation" r:id="rId4" imgW="749300" imgH="393700" progId="Equation.3">
                    <p:embed/>
                  </p:oleObj>
                </mc:Choice>
                <mc:Fallback>
                  <p:oleObj name="Equation" r:id="rId4" imgW="7493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2963" y="1595438"/>
                          <a:ext cx="1374775" cy="722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0757" name="Object 5"/>
            <p:cNvGraphicFramePr>
              <a:graphicFrameLocks noChangeAspect="1"/>
            </p:cNvGraphicFramePr>
            <p:nvPr/>
          </p:nvGraphicFramePr>
          <p:xfrm>
            <a:off x="6502400" y="1598613"/>
            <a:ext cx="1374775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402" name="Equation" r:id="rId6" imgW="749300" imgH="393700" progId="Equation.3">
                    <p:embed/>
                  </p:oleObj>
                </mc:Choice>
                <mc:Fallback>
                  <p:oleObj name="Equation" r:id="rId6" imgW="7493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2400" y="1598613"/>
                          <a:ext cx="1374775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Box 69"/>
            <p:cNvSpPr txBox="1"/>
            <p:nvPr/>
          </p:nvSpPr>
          <p:spPr>
            <a:xfrm>
              <a:off x="3891072" y="1044786"/>
              <a:ext cx="4750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/>
                <a:t> For layer </a:t>
              </a:r>
              <a:r>
                <a:rPr lang="en-US" dirty="0" err="1"/>
                <a:t>i</a:t>
              </a:r>
              <a:r>
                <a:rPr lang="en-US" dirty="0"/>
                <a:t>, we need the derivatives: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037848" y="2999967"/>
            <a:ext cx="33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/>
              <a:t> We compute the outputs</a:t>
            </a:r>
          </a:p>
        </p:txBody>
      </p:sp>
      <p:grpSp>
        <p:nvGrpSpPr>
          <p:cNvPr id="3" name="Group 89"/>
          <p:cNvGrpSpPr/>
          <p:nvPr/>
        </p:nvGrpSpPr>
        <p:grpSpPr>
          <a:xfrm>
            <a:off x="2026439" y="1866195"/>
            <a:ext cx="4704138" cy="1972469"/>
            <a:chOff x="2026439" y="1866195"/>
            <a:chExt cx="4704138" cy="1972469"/>
          </a:xfrm>
        </p:grpSpPr>
        <p:grpSp>
          <p:nvGrpSpPr>
            <p:cNvPr id="4" name="Group 80"/>
            <p:cNvGrpSpPr/>
            <p:nvPr/>
          </p:nvGrpSpPr>
          <p:grpSpPr>
            <a:xfrm>
              <a:off x="2026439" y="1866195"/>
              <a:ext cx="406815" cy="857338"/>
              <a:chOff x="2026439" y="1866195"/>
              <a:chExt cx="406815" cy="857338"/>
            </a:xfrm>
          </p:grpSpPr>
          <p:cxnSp>
            <p:nvCxnSpPr>
              <p:cNvPr id="59" name="Straight Arrow Connector 58"/>
              <p:cNvCxnSpPr/>
              <p:nvPr/>
            </p:nvCxnSpPr>
            <p:spPr bwMode="auto">
              <a:xfrm rot="5400000" flipH="1" flipV="1">
                <a:off x="1598564" y="2294070"/>
                <a:ext cx="857338" cy="1588"/>
              </a:xfrm>
              <a:prstGeom prst="straightConnector1">
                <a:avLst/>
              </a:prstGeom>
              <a:solidFill>
                <a:srgbClr val="BBE0E3"/>
              </a:solidFill>
              <a:ln w="317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61" name="Rectangle 60"/>
              <p:cNvSpPr/>
              <p:nvPr/>
            </p:nvSpPr>
            <p:spPr>
              <a:xfrm>
                <a:off x="2037693" y="2248921"/>
                <a:ext cx="3955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x</a:t>
                </a:r>
                <a:r>
                  <a:rPr lang="en-US" baseline="-25000" dirty="0"/>
                  <a:t>i</a:t>
                </a:r>
                <a:endParaRPr lang="en-US" dirty="0"/>
              </a:p>
            </p:txBody>
          </p:sp>
        </p:grpSp>
        <p:graphicFrame>
          <p:nvGraphicFramePr>
            <p:cNvPr id="970758" name="Object 6"/>
            <p:cNvGraphicFramePr>
              <a:graphicFrameLocks noChangeAspect="1"/>
            </p:cNvGraphicFramePr>
            <p:nvPr/>
          </p:nvGraphicFramePr>
          <p:xfrm>
            <a:off x="5006552" y="3511639"/>
            <a:ext cx="1724025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403" name="Equation" r:id="rId8" imgW="939800" imgH="177800" progId="Equation.3">
                    <p:embed/>
                  </p:oleObj>
                </mc:Choice>
                <mc:Fallback>
                  <p:oleObj name="Equation" r:id="rId8" imgW="9398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6552" y="3511639"/>
                          <a:ext cx="1724025" cy="327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90"/>
          <p:cNvGrpSpPr/>
          <p:nvPr/>
        </p:nvGrpSpPr>
        <p:grpSpPr>
          <a:xfrm>
            <a:off x="3196630" y="3248967"/>
            <a:ext cx="4406451" cy="1457116"/>
            <a:chOff x="3196630" y="3248967"/>
            <a:chExt cx="4406451" cy="1457116"/>
          </a:xfrm>
        </p:grpSpPr>
        <p:grpSp>
          <p:nvGrpSpPr>
            <p:cNvPr id="6" name="Group 81"/>
            <p:cNvGrpSpPr/>
            <p:nvPr/>
          </p:nvGrpSpPr>
          <p:grpSpPr>
            <a:xfrm>
              <a:off x="3196630" y="3248967"/>
              <a:ext cx="639279" cy="899627"/>
              <a:chOff x="3196630" y="3248967"/>
              <a:chExt cx="639279" cy="899627"/>
            </a:xfrm>
          </p:grpSpPr>
          <p:cxnSp>
            <p:nvCxnSpPr>
              <p:cNvPr id="68" name="Straight Arrow Connector 67"/>
              <p:cNvCxnSpPr/>
              <p:nvPr/>
            </p:nvCxnSpPr>
            <p:spPr bwMode="auto">
              <a:xfrm rot="5400000">
                <a:off x="2747610" y="3697987"/>
                <a:ext cx="899627" cy="1588"/>
              </a:xfrm>
              <a:prstGeom prst="straightConnector1">
                <a:avLst/>
              </a:prstGeom>
              <a:solidFill>
                <a:srgbClr val="C6E6E9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aphicFrame>
            <p:nvGraphicFramePr>
              <p:cNvPr id="69" name="Object 68"/>
              <p:cNvGraphicFramePr>
                <a:graphicFrameLocks noChangeAspect="1"/>
              </p:cNvGraphicFramePr>
              <p:nvPr/>
            </p:nvGraphicFramePr>
            <p:xfrm>
              <a:off x="3229484" y="3357564"/>
              <a:ext cx="606425" cy="723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3404" name="Equation" r:id="rId10" imgW="330200" imgH="393700" progId="Equation.3">
                      <p:embed/>
                    </p:oleObj>
                  </mc:Choice>
                  <mc:Fallback>
                    <p:oleObj name="Equation" r:id="rId10" imgW="330200" imgH="393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29484" y="3357564"/>
                            <a:ext cx="606425" cy="723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70760" name="Object 8"/>
            <p:cNvGraphicFramePr>
              <a:graphicFrameLocks noChangeAspect="1"/>
            </p:cNvGraphicFramePr>
            <p:nvPr/>
          </p:nvGraphicFramePr>
          <p:xfrm>
            <a:off x="4874168" y="3982183"/>
            <a:ext cx="2728913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405" name="Equation" r:id="rId12" imgW="1485900" imgH="393700" progId="Equation.3">
                    <p:embed/>
                  </p:oleObj>
                </mc:Choice>
                <mc:Fallback>
                  <p:oleObj name="Equation" r:id="rId12" imgW="14859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4168" y="3982183"/>
                          <a:ext cx="2728913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93"/>
          <p:cNvGrpSpPr/>
          <p:nvPr/>
        </p:nvGrpSpPr>
        <p:grpSpPr>
          <a:xfrm>
            <a:off x="4094661" y="4763963"/>
            <a:ext cx="4121641" cy="1252901"/>
            <a:chOff x="4094661" y="4763963"/>
            <a:chExt cx="4121641" cy="1252901"/>
          </a:xfrm>
        </p:grpSpPr>
        <p:sp>
          <p:nvSpPr>
            <p:cNvPr id="72" name="TextBox 71"/>
            <p:cNvSpPr txBox="1"/>
            <p:nvPr/>
          </p:nvSpPr>
          <p:spPr>
            <a:xfrm>
              <a:off x="4094661" y="4763963"/>
              <a:ext cx="41216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/>
                <a:t> The weight update equation is:</a:t>
              </a:r>
            </a:p>
          </p:txBody>
        </p:sp>
        <p:graphicFrame>
          <p:nvGraphicFramePr>
            <p:cNvPr id="970761" name="Object 9"/>
            <p:cNvGraphicFramePr>
              <a:graphicFrameLocks noChangeAspect="1"/>
            </p:cNvGraphicFramePr>
            <p:nvPr/>
          </p:nvGraphicFramePr>
          <p:xfrm>
            <a:off x="4799013" y="5292964"/>
            <a:ext cx="2635250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406" name="Equation" r:id="rId14" imgW="1435100" imgH="393700" progId="Equation.3">
                    <p:embed/>
                  </p:oleObj>
                </mc:Choice>
                <mc:Fallback>
                  <p:oleObj name="Equation" r:id="rId14" imgW="14351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9013" y="5292964"/>
                          <a:ext cx="2635250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5" name="Title 7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0667"/>
          </a:xfrm>
        </p:spPr>
        <p:txBody>
          <a:bodyPr/>
          <a:lstStyle/>
          <a:p>
            <a:r>
              <a:rPr lang="en-US" dirty="0" err="1" smtClean="0"/>
              <a:t>Backpropagation</a:t>
            </a:r>
            <a:r>
              <a:rPr lang="en-US" dirty="0" smtClean="0"/>
              <a:t>: layer </a:t>
            </a:r>
            <a:r>
              <a:rPr lang="en-US" dirty="0" err="1" smtClean="0"/>
              <a:t>i</a:t>
            </a:r>
            <a:endParaRPr lang="en-US" dirty="0"/>
          </a:p>
        </p:txBody>
      </p:sp>
      <p:grpSp>
        <p:nvGrpSpPr>
          <p:cNvPr id="8" name="Group 92"/>
          <p:cNvGrpSpPr/>
          <p:nvPr/>
        </p:nvGrpSpPr>
        <p:grpSpPr>
          <a:xfrm>
            <a:off x="4829175" y="6056267"/>
            <a:ext cx="3752752" cy="723900"/>
            <a:chOff x="4829175" y="6056267"/>
            <a:chExt cx="3752752" cy="723900"/>
          </a:xfrm>
        </p:grpSpPr>
        <p:graphicFrame>
          <p:nvGraphicFramePr>
            <p:cNvPr id="970762" name="Object 10"/>
            <p:cNvGraphicFramePr>
              <a:graphicFrameLocks noChangeAspect="1"/>
            </p:cNvGraphicFramePr>
            <p:nvPr/>
          </p:nvGraphicFramePr>
          <p:xfrm>
            <a:off x="4829175" y="6056267"/>
            <a:ext cx="2166938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407" name="Equation" r:id="rId16" imgW="1181100" imgH="393700" progId="Equation.3">
                    <p:embed/>
                  </p:oleObj>
                </mc:Choice>
                <mc:Fallback>
                  <p:oleObj name="Equation" r:id="rId16" imgW="11811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9175" y="6056267"/>
                          <a:ext cx="2166938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Box 76"/>
            <p:cNvSpPr txBox="1"/>
            <p:nvPr/>
          </p:nvSpPr>
          <p:spPr>
            <a:xfrm>
              <a:off x="7260532" y="6088725"/>
              <a:ext cx="13213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(sum over all</a:t>
              </a:r>
              <a:br>
                <a:rPr lang="en-US" sz="1200" dirty="0"/>
              </a:br>
              <a:r>
                <a:rPr lang="en-US" sz="1200" dirty="0"/>
                <a:t> training examples</a:t>
              </a:r>
              <a:br>
                <a:rPr lang="en-US" sz="1200" dirty="0"/>
              </a:br>
              <a:r>
                <a:rPr lang="en-US" sz="1200" dirty="0"/>
                <a:t>to get E)</a:t>
              </a:r>
            </a:p>
          </p:txBody>
        </p:sp>
      </p:grpSp>
      <p:grpSp>
        <p:nvGrpSpPr>
          <p:cNvPr id="9" name="Group 91"/>
          <p:cNvGrpSpPr/>
          <p:nvPr/>
        </p:nvGrpSpPr>
        <p:grpSpPr>
          <a:xfrm>
            <a:off x="1335511" y="4682936"/>
            <a:ext cx="2673773" cy="835725"/>
            <a:chOff x="1335511" y="4682936"/>
            <a:chExt cx="2673773" cy="835725"/>
          </a:xfrm>
        </p:grpSpPr>
        <p:sp>
          <p:nvSpPr>
            <p:cNvPr id="78" name="TextBox 77"/>
            <p:cNvSpPr txBox="1"/>
            <p:nvPr/>
          </p:nvSpPr>
          <p:spPr>
            <a:xfrm>
              <a:off x="1335511" y="4687664"/>
              <a:ext cx="12274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000"/>
                  </a:solidFill>
                </a:rPr>
                <a:t>Forward</a:t>
              </a:r>
              <a:br>
                <a:rPr lang="en-US" dirty="0">
                  <a:solidFill>
                    <a:srgbClr val="008000"/>
                  </a:solidFill>
                </a:rPr>
              </a:br>
              <a:r>
                <a:rPr lang="en-US" dirty="0">
                  <a:solidFill>
                    <a:srgbClr val="008000"/>
                  </a:solidFill>
                </a:rPr>
                <a:t>pass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76981" y="4682936"/>
              <a:ext cx="1432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Backward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pass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3947223" y="729972"/>
            <a:ext cx="5211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/>
              <a:t> Layer </a:t>
            </a:r>
            <a:r>
              <a:rPr lang="en-US" dirty="0" err="1"/>
              <a:t>i</a:t>
            </a:r>
            <a:r>
              <a:rPr lang="en-US" dirty="0"/>
              <a:t> has two inputs (during training)</a:t>
            </a:r>
          </a:p>
        </p:txBody>
      </p:sp>
      <p:grpSp>
        <p:nvGrpSpPr>
          <p:cNvPr id="10" name="Group 88"/>
          <p:cNvGrpSpPr/>
          <p:nvPr/>
        </p:nvGrpSpPr>
        <p:grpSpPr>
          <a:xfrm>
            <a:off x="3216196" y="1171853"/>
            <a:ext cx="3292947" cy="1580739"/>
            <a:chOff x="3216196" y="1171853"/>
            <a:chExt cx="3292947" cy="1580739"/>
          </a:xfrm>
        </p:grpSpPr>
        <p:grpSp>
          <p:nvGrpSpPr>
            <p:cNvPr id="11" name="Group 82"/>
            <p:cNvGrpSpPr/>
            <p:nvPr/>
          </p:nvGrpSpPr>
          <p:grpSpPr>
            <a:xfrm>
              <a:off x="3216196" y="1852965"/>
              <a:ext cx="463780" cy="899627"/>
              <a:chOff x="3216196" y="1852965"/>
              <a:chExt cx="463780" cy="899627"/>
            </a:xfrm>
          </p:grpSpPr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767176" y="2301985"/>
                <a:ext cx="899627" cy="1588"/>
              </a:xfrm>
              <a:prstGeom prst="straightConnector1">
                <a:avLst/>
              </a:prstGeom>
              <a:solidFill>
                <a:srgbClr val="C6E6E9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aphicFrame>
            <p:nvGraphicFramePr>
              <p:cNvPr id="67" name="Object 66"/>
              <p:cNvGraphicFramePr>
                <a:graphicFrameLocks noChangeAspect="1"/>
              </p:cNvGraphicFramePr>
              <p:nvPr/>
            </p:nvGraphicFramePr>
            <p:xfrm>
              <a:off x="3236888" y="1975317"/>
              <a:ext cx="443088" cy="7229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3408" name="Equation" r:id="rId18" imgW="241300" imgH="393700" progId="Equation.3">
                      <p:embed/>
                    </p:oleObj>
                  </mc:Choice>
                  <mc:Fallback>
                    <p:oleObj name="Equation" r:id="rId18" imgW="241300" imgH="393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6888" y="1975317"/>
                            <a:ext cx="443088" cy="7229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6" name="Object 85"/>
            <p:cNvGraphicFramePr>
              <a:graphicFrameLocks noChangeAspect="1"/>
            </p:cNvGraphicFramePr>
            <p:nvPr/>
          </p:nvGraphicFramePr>
          <p:xfrm>
            <a:off x="6066055" y="1171853"/>
            <a:ext cx="443088" cy="722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3409" name="Equation" r:id="rId20" imgW="241300" imgH="393700" progId="Equation.3">
                    <p:embed/>
                  </p:oleObj>
                </mc:Choice>
                <mc:Fallback>
                  <p:oleObj name="Equation" r:id="rId20" imgW="2413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6055" y="1171853"/>
                          <a:ext cx="443088" cy="7229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87"/>
          <p:cNvGrpSpPr/>
          <p:nvPr/>
        </p:nvGrpSpPr>
        <p:grpSpPr>
          <a:xfrm>
            <a:off x="2040477" y="1148760"/>
            <a:ext cx="3638787" cy="2979731"/>
            <a:chOff x="2040477" y="1148760"/>
            <a:chExt cx="3638787" cy="2979731"/>
          </a:xfrm>
        </p:grpSpPr>
        <p:grpSp>
          <p:nvGrpSpPr>
            <p:cNvPr id="13" name="Group 83"/>
            <p:cNvGrpSpPr/>
            <p:nvPr/>
          </p:nvGrpSpPr>
          <p:grpSpPr>
            <a:xfrm>
              <a:off x="2040477" y="3117593"/>
              <a:ext cx="573942" cy="1010898"/>
              <a:chOff x="2040477" y="3117593"/>
              <a:chExt cx="573942" cy="1010898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 rot="5400000" flipH="1" flipV="1">
                <a:off x="1596914" y="3683340"/>
                <a:ext cx="888714" cy="1588"/>
              </a:xfrm>
              <a:prstGeom prst="straightConnector1">
                <a:avLst/>
              </a:prstGeom>
              <a:solidFill>
                <a:srgbClr val="BBE0E3"/>
              </a:solidFill>
              <a:ln w="317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60" name="Rectangle 59"/>
              <p:cNvSpPr/>
              <p:nvPr/>
            </p:nvSpPr>
            <p:spPr>
              <a:xfrm>
                <a:off x="2047938" y="3117593"/>
                <a:ext cx="5664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x</a:t>
                </a:r>
                <a:r>
                  <a:rPr lang="en-US" baseline="-25000" dirty="0"/>
                  <a:t>i-1</a:t>
                </a:r>
                <a:endParaRPr lang="en-US" dirty="0"/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5112783" y="1148760"/>
              <a:ext cx="5664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i-1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55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Neural Networks</a:t>
            </a:r>
            <a:endParaRPr lang="en-US" dirty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474838" y="4057869"/>
            <a:ext cx="6567947" cy="533436"/>
            <a:chOff x="-4450530" y="-103546"/>
            <a:chExt cx="6560922" cy="535097"/>
          </a:xfrm>
        </p:grpSpPr>
        <p:sp>
          <p:nvSpPr>
            <p:cNvPr id="11" name="Rectangle 10"/>
            <p:cNvSpPr>
              <a:spLocks/>
            </p:cNvSpPr>
            <p:nvPr/>
          </p:nvSpPr>
          <p:spPr bwMode="auto">
            <a:xfrm>
              <a:off x="1384866" y="-1"/>
              <a:ext cx="696675" cy="43155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dirty="0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time</a:t>
              </a: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-4450530" y="-103546"/>
              <a:ext cx="656092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1905623"/>
            <a:ext cx="1668745" cy="2450068"/>
            <a:chOff x="-502231" y="-991470"/>
            <a:chExt cx="1671363" cy="2449577"/>
          </a:xfrm>
        </p:grpSpPr>
        <p:sp>
          <p:nvSpPr>
            <p:cNvPr id="14" name="Rectangle 13"/>
            <p:cNvSpPr>
              <a:spLocks/>
            </p:cNvSpPr>
            <p:nvPr/>
          </p:nvSpPr>
          <p:spPr bwMode="auto">
            <a:xfrm>
              <a:off x="-502231" y="-991470"/>
              <a:ext cx="1526392" cy="43155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50800" tIns="50800" rIns="50800" bIns="5080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>
                  <a:latin typeface="Times New Roman"/>
                  <a:ea typeface="Times New Roman"/>
                  <a:cs typeface="Times New Roman"/>
                  <a:sym typeface="Times New Roman" pitchFamily="-111" charset="0"/>
                </a:rPr>
                <a:t>enthusiasm</a:t>
              </a: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169132" y="-989634"/>
              <a:ext cx="0" cy="244774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defTabSz="457200"/>
              <a:endParaRPr lang="en-US" sz="1200">
                <a:latin typeface="Helvetica" pitchFamily="-111" charset="0"/>
                <a:ea typeface="Helvetica" pitchFamily="-111" charset="0"/>
                <a:cs typeface="Helvetica" pitchFamily="-111" charset="0"/>
                <a:sym typeface="Helvetic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8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961099" y="5503903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02746" y="5522664"/>
            <a:ext cx="1461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(x</a:t>
            </a:r>
            <a:r>
              <a:rPr lang="en-US" baseline="-25000" dirty="0"/>
              <a:t>0</a:t>
            </a:r>
            <a:r>
              <a:rPr lang="en-US" dirty="0"/>
              <a:t>, W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964081" y="4535613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05728" y="4554374"/>
            <a:ext cx="1461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2</a:t>
            </a:r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 W</a:t>
            </a:r>
            <a:r>
              <a:rPr lang="en-US" baseline="-25000" dirty="0"/>
              <a:t>2</a:t>
            </a:r>
            <a:r>
              <a:rPr lang="en-US" dirty="0"/>
              <a:t>) 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951629" y="3215690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93276" y="3234451"/>
            <a:ext cx="1495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i</a:t>
            </a:r>
            <a:r>
              <a:rPr lang="en-US" dirty="0"/>
              <a:t>(x</a:t>
            </a:r>
            <a:r>
              <a:rPr lang="en-US" baseline="-25000" dirty="0"/>
              <a:t>i-1</a:t>
            </a:r>
            <a:r>
              <a:rPr lang="en-US" dirty="0"/>
              <a:t>, 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) 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939177" y="1883314"/>
            <a:ext cx="2182771" cy="5064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280824" y="1902075"/>
            <a:ext cx="1632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n</a:t>
            </a:r>
            <a:r>
              <a:rPr lang="en-US" dirty="0"/>
              <a:t>(x</a:t>
            </a:r>
            <a:r>
              <a:rPr lang="en-US" baseline="-25000" dirty="0"/>
              <a:t>n-1</a:t>
            </a:r>
            <a:r>
              <a:rPr lang="en-US" dirty="0"/>
              <a:t>, </a:t>
            </a:r>
            <a:r>
              <a:rPr lang="en-US" dirty="0" err="1"/>
              <a:t>W</a:t>
            </a:r>
            <a:r>
              <a:rPr lang="en-US" baseline="-25000" dirty="0" err="1"/>
              <a:t>n</a:t>
            </a:r>
            <a:r>
              <a:rPr lang="en-US" dirty="0"/>
              <a:t>) 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5073402" y="6240684"/>
            <a:ext cx="485633" cy="1588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Rectangle 34"/>
          <p:cNvSpPr/>
          <p:nvPr/>
        </p:nvSpPr>
        <p:spPr>
          <a:xfrm>
            <a:off x="5135338" y="6356955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0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5063933" y="5272394"/>
            <a:ext cx="485633" cy="1588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rot="5400000" flipH="1" flipV="1">
            <a:off x="5137467" y="4388692"/>
            <a:ext cx="268239" cy="1588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rot="5400000" flipH="1" flipV="1">
            <a:off x="5140450" y="3856225"/>
            <a:ext cx="268239" cy="1588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rot="5400000" flipH="1" flipV="1">
            <a:off x="5128000" y="3071742"/>
            <a:ext cx="268239" cy="1588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 rot="5400000" flipH="1" flipV="1">
            <a:off x="5118532" y="2526823"/>
            <a:ext cx="268239" cy="1588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Rectangle 42"/>
          <p:cNvSpPr/>
          <p:nvPr/>
        </p:nvSpPr>
        <p:spPr>
          <a:xfrm>
            <a:off x="5316885" y="4990198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278271" y="4071716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309339" y="3601510"/>
            <a:ext cx="56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i-1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5271786" y="2732838"/>
            <a:ext cx="39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 bwMode="auto">
          <a:xfrm rot="5400000" flipH="1" flipV="1">
            <a:off x="4954358" y="1592196"/>
            <a:ext cx="576066" cy="1588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8" name="Rectangle 47"/>
          <p:cNvSpPr/>
          <p:nvPr/>
        </p:nvSpPr>
        <p:spPr>
          <a:xfrm>
            <a:off x="5262319" y="2250181"/>
            <a:ext cx="612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n-1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5400000">
            <a:off x="5130196" y="259186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50" name="TextBox 49"/>
          <p:cNvSpPr txBox="1"/>
          <p:nvPr/>
        </p:nvSpPr>
        <p:spPr>
          <a:xfrm rot="5400000">
            <a:off x="5145628" y="39272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265302" y="1376057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n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278470" y="1370313"/>
            <a:ext cx="10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(output)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2131" y="6391280"/>
            <a:ext cx="882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(input)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5009438" y="896534"/>
            <a:ext cx="3529915" cy="423355"/>
          </a:xfrm>
          <a:prstGeom prst="rect">
            <a:avLst/>
          </a:prstGeom>
          <a:solidFill>
            <a:srgbClr val="70C56E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rot="5400000" flipH="1" flipV="1">
            <a:off x="7015221" y="755524"/>
            <a:ext cx="252164" cy="158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" name="TextBox 62"/>
          <p:cNvSpPr txBox="1"/>
          <p:nvPr/>
        </p:nvSpPr>
        <p:spPr>
          <a:xfrm>
            <a:off x="6946462" y="239853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523160" y="854348"/>
            <a:ext cx="1219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C(X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dirty="0"/>
              <a:t>)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rot="5400000" flipH="1" flipV="1">
            <a:off x="5746892" y="3871486"/>
            <a:ext cx="5125019" cy="18422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" name="Rectangle 66"/>
          <p:cNvSpPr/>
          <p:nvPr/>
        </p:nvSpPr>
        <p:spPr>
          <a:xfrm>
            <a:off x="8124501" y="6337366"/>
            <a:ext cx="351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y</a:t>
            </a:r>
            <a:endParaRPr lang="en-US" dirty="0"/>
          </a:p>
        </p:txBody>
      </p:sp>
      <p:sp>
        <p:nvSpPr>
          <p:cNvPr id="69" name="Title 68"/>
          <p:cNvSpPr>
            <a:spLocks noGrp="1"/>
          </p:cNvSpPr>
          <p:nvPr>
            <p:ph type="title"/>
          </p:nvPr>
        </p:nvSpPr>
        <p:spPr>
          <a:xfrm>
            <a:off x="-164352" y="1"/>
            <a:ext cx="7541689" cy="720172"/>
          </a:xfrm>
        </p:spPr>
        <p:txBody>
          <a:bodyPr/>
          <a:lstStyle/>
          <a:p>
            <a:r>
              <a:rPr lang="en-US" dirty="0" err="1" smtClean="0"/>
              <a:t>Backpropagation</a:t>
            </a:r>
            <a:r>
              <a:rPr lang="en-US" dirty="0" smtClean="0"/>
              <a:t>: summary</a:t>
            </a:r>
            <a:endParaRPr lang="en-US" dirty="0"/>
          </a:p>
        </p:txBody>
      </p:sp>
      <p:sp>
        <p:nvSpPr>
          <p:cNvPr id="70" name="Content Placeholder 69"/>
          <p:cNvSpPr>
            <a:spLocks noGrp="1"/>
          </p:cNvSpPr>
          <p:nvPr>
            <p:ph idx="1"/>
          </p:nvPr>
        </p:nvSpPr>
        <p:spPr>
          <a:xfrm>
            <a:off x="457200" y="824924"/>
            <a:ext cx="4086159" cy="6033076"/>
          </a:xfrm>
        </p:spPr>
        <p:txBody>
          <a:bodyPr/>
          <a:lstStyle/>
          <a:p>
            <a:r>
              <a:rPr lang="en-US" sz="2400" dirty="0" smtClean="0"/>
              <a:t>Forward pass: for each training example. Compute the outputs for all layers</a:t>
            </a:r>
          </a:p>
          <a:p>
            <a:endParaRPr lang="en-US" sz="2400" dirty="0" smtClean="0"/>
          </a:p>
          <a:p>
            <a:r>
              <a:rPr lang="en-US" sz="2400" dirty="0" smtClean="0"/>
              <a:t>Backwards pass: compute cost derivatives iteratively from top to bottom: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Compute gradients and update weights. </a:t>
            </a:r>
          </a:p>
        </p:txBody>
      </p:sp>
      <p:graphicFrame>
        <p:nvGraphicFramePr>
          <p:cNvPr id="71" name="Object 6"/>
          <p:cNvGraphicFramePr>
            <a:graphicFrameLocks noChangeAspect="1"/>
          </p:cNvGraphicFramePr>
          <p:nvPr/>
        </p:nvGraphicFramePr>
        <p:xfrm>
          <a:off x="1641586" y="2123671"/>
          <a:ext cx="17240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1" name="Equation" r:id="rId3" imgW="939800" imgH="177800" progId="Equation.3">
                  <p:embed/>
                </p:oleObj>
              </mc:Choice>
              <mc:Fallback>
                <p:oleObj name="Equation" r:id="rId3" imgW="939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586" y="2123671"/>
                        <a:ext cx="172402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"/>
          <p:cNvGraphicFramePr>
            <a:graphicFrameLocks noChangeAspect="1"/>
          </p:cNvGraphicFramePr>
          <p:nvPr/>
        </p:nvGraphicFramePr>
        <p:xfrm>
          <a:off x="1247338" y="3982183"/>
          <a:ext cx="272891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2" name="Equation" r:id="rId5" imgW="1485900" imgH="393700" progId="Equation.3">
                  <p:embed/>
                </p:oleObj>
              </mc:Choice>
              <mc:Fallback>
                <p:oleObj name="Equation" r:id="rId5" imgW="1485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338" y="3982183"/>
                        <a:ext cx="2728913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Straight Arrow Connector 73"/>
          <p:cNvCxnSpPr/>
          <p:nvPr/>
        </p:nvCxnSpPr>
        <p:spPr bwMode="auto">
          <a:xfrm rot="5400000">
            <a:off x="6289703" y="1600931"/>
            <a:ext cx="580929" cy="1588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Straight Arrow Connector 74"/>
          <p:cNvCxnSpPr/>
          <p:nvPr/>
        </p:nvCxnSpPr>
        <p:spPr bwMode="auto">
          <a:xfrm rot="5400000">
            <a:off x="6404584" y="2564996"/>
            <a:ext cx="343319" cy="1588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7" name="Straight Arrow Connector 76"/>
          <p:cNvCxnSpPr/>
          <p:nvPr/>
        </p:nvCxnSpPr>
        <p:spPr bwMode="auto">
          <a:xfrm rot="5400000">
            <a:off x="6399865" y="3084030"/>
            <a:ext cx="343319" cy="1588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8" name="Straight Arrow Connector 77"/>
          <p:cNvCxnSpPr/>
          <p:nvPr/>
        </p:nvCxnSpPr>
        <p:spPr bwMode="auto">
          <a:xfrm rot="5400000">
            <a:off x="6386772" y="3895860"/>
            <a:ext cx="343319" cy="1588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9" name="Straight Arrow Connector 78"/>
          <p:cNvCxnSpPr/>
          <p:nvPr/>
        </p:nvCxnSpPr>
        <p:spPr bwMode="auto">
          <a:xfrm rot="5400000">
            <a:off x="6373679" y="4406527"/>
            <a:ext cx="343319" cy="1588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0" name="Straight Arrow Connector 79"/>
          <p:cNvCxnSpPr/>
          <p:nvPr/>
        </p:nvCxnSpPr>
        <p:spPr bwMode="auto">
          <a:xfrm rot="5400000">
            <a:off x="6264991" y="5281478"/>
            <a:ext cx="532921" cy="1588"/>
          </a:xfrm>
          <a:prstGeom prst="straightConnector1">
            <a:avLst/>
          </a:prstGeom>
          <a:solidFill>
            <a:srgbClr val="BBE0E3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83" name="Object 82"/>
          <p:cNvGraphicFramePr>
            <a:graphicFrameLocks noChangeAspect="1"/>
          </p:cNvGraphicFramePr>
          <p:nvPr/>
        </p:nvGraphicFramePr>
        <p:xfrm>
          <a:off x="6614947" y="2773227"/>
          <a:ext cx="259010" cy="422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3" name="Equation" r:id="rId7" imgW="241300" imgH="393700" progId="Equation.3">
                  <p:embed/>
                </p:oleObj>
              </mc:Choice>
              <mc:Fallback>
                <p:oleObj name="Equation" r:id="rId7" imgW="241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4947" y="2773227"/>
                        <a:ext cx="259010" cy="4225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5637" name="Object 5"/>
          <p:cNvGraphicFramePr>
            <a:graphicFrameLocks noChangeAspect="1"/>
          </p:cNvGraphicFramePr>
          <p:nvPr/>
        </p:nvGraphicFramePr>
        <p:xfrm>
          <a:off x="6619875" y="1372465"/>
          <a:ext cx="319549" cy="469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4" name="Equation" r:id="rId9" imgW="266700" imgH="393700" progId="Equation.3">
                  <p:embed/>
                </p:oleObj>
              </mc:Choice>
              <mc:Fallback>
                <p:oleObj name="Equation" r:id="rId9" imgW="266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75" y="1372465"/>
                        <a:ext cx="319549" cy="4698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5638" name="Object 6"/>
          <p:cNvGraphicFramePr>
            <a:graphicFrameLocks noChangeAspect="1"/>
          </p:cNvGraphicFramePr>
          <p:nvPr/>
        </p:nvGraphicFramePr>
        <p:xfrm>
          <a:off x="6604000" y="4116782"/>
          <a:ext cx="2730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5" name="Equation" r:id="rId11" imgW="254000" imgH="393700" progId="Equation.3">
                  <p:embed/>
                </p:oleObj>
              </mc:Choice>
              <mc:Fallback>
                <p:oleObj name="Equation" r:id="rId11" imgW="254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0" y="4116782"/>
                        <a:ext cx="273050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5639" name="Object 7"/>
          <p:cNvGraphicFramePr>
            <a:graphicFrameLocks noChangeAspect="1"/>
          </p:cNvGraphicFramePr>
          <p:nvPr/>
        </p:nvGraphicFramePr>
        <p:xfrm>
          <a:off x="6580188" y="5067300"/>
          <a:ext cx="2587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6" name="Equation" r:id="rId13" imgW="241300" imgH="393700" progId="Equation.3">
                  <p:embed/>
                </p:oleObj>
              </mc:Choice>
              <mc:Fallback>
                <p:oleObj name="Equation" r:id="rId13" imgW="241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188" y="5067300"/>
                        <a:ext cx="2587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5640" name="Object 8"/>
          <p:cNvGraphicFramePr>
            <a:graphicFrameLocks noChangeAspect="1"/>
          </p:cNvGraphicFramePr>
          <p:nvPr/>
        </p:nvGraphicFramePr>
        <p:xfrm>
          <a:off x="6584950" y="3692525"/>
          <a:ext cx="3556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37" name="Equation" r:id="rId15" imgW="330200" imgH="393700" progId="Equation.3">
                  <p:embed/>
                </p:oleObj>
              </mc:Choice>
              <mc:Fallback>
                <p:oleObj name="Equation" r:id="rId15" imgW="330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950" y="3692525"/>
                        <a:ext cx="355600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801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683" y="1413364"/>
            <a:ext cx="2997200" cy="1854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51328" y="990774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2975" y="1009535"/>
            <a:ext cx="1313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F(x</a:t>
            </a:r>
            <a:r>
              <a:rPr lang="en-US" baseline="-25000" dirty="0" err="1" smtClean="0"/>
              <a:t>in</a:t>
            </a:r>
            <a:r>
              <a:rPr lang="en-US" dirty="0" smtClean="0"/>
              <a:t>, W) 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 flipH="1" flipV="1">
            <a:off x="110258" y="553071"/>
            <a:ext cx="857338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rot="5400000">
            <a:off x="1278870" y="560986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5400000" flipH="1" flipV="1">
            <a:off x="108608" y="1942341"/>
            <a:ext cx="888714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rot="5400000">
            <a:off x="1259304" y="1956988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549387" y="507922"/>
            <a:ext cx="60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out</a:t>
            </a:r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1733784" y="233851"/>
          <a:ext cx="6064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55" name="Equation" r:id="rId4" imgW="330200" imgH="393700" progId="Equation.3">
                  <p:embed/>
                </p:oleObj>
              </mc:Choice>
              <mc:Fallback>
                <p:oleObj name="Equation" r:id="rId4" imgW="330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784" y="233851"/>
                        <a:ext cx="60642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559632" y="1376594"/>
            <a:ext cx="49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in</a:t>
            </a:r>
            <a:endParaRPr lang="en-US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775594" y="1616564"/>
          <a:ext cx="5365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56" name="Equation" r:id="rId6" imgW="292100" imgH="393700" progId="Equation.3">
                  <p:embed/>
                </p:oleObj>
              </mc:Choice>
              <mc:Fallback>
                <p:oleObj name="Equation" r:id="rId6" imgW="292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94" y="1616564"/>
                        <a:ext cx="5365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20" name="Object 4"/>
          <p:cNvGraphicFramePr>
            <a:graphicFrameLocks noChangeAspect="1"/>
          </p:cNvGraphicFramePr>
          <p:nvPr/>
        </p:nvGraphicFramePr>
        <p:xfrm>
          <a:off x="5729318" y="982534"/>
          <a:ext cx="25876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57" name="Equation" r:id="rId8" imgW="1409700" imgH="177800" progId="Equation.3">
                  <p:embed/>
                </p:oleObj>
              </mc:Choice>
              <mc:Fallback>
                <p:oleObj name="Equation" r:id="rId8" imgW="1409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9318" y="982534"/>
                        <a:ext cx="258762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510883" y="2140546"/>
            <a:ext cx="1633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With W being a </a:t>
            </a:r>
            <a:b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</a:b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matrix of size </a:t>
            </a:r>
            <a:b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</a:b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|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out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|×|x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|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41" name="Object 4"/>
          <p:cNvGraphicFramePr>
            <a:graphicFrameLocks noChangeAspect="1"/>
          </p:cNvGraphicFramePr>
          <p:nvPr/>
        </p:nvGraphicFramePr>
        <p:xfrm>
          <a:off x="927586" y="4623284"/>
          <a:ext cx="13065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58" name="Equation" r:id="rId10" imgW="711200" imgH="457200" progId="Equation.3">
                  <p:embed/>
                </p:oleObj>
              </mc:Choice>
              <mc:Fallback>
                <p:oleObj name="Equation" r:id="rId10" imgW="711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586" y="4623284"/>
                        <a:ext cx="130651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2684895" y="869198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Forward propagation: 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0061" y="2686183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Backprop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to input: 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9360" y="4122604"/>
            <a:ext cx="8984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If we look at the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j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component of output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out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, with respect to the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component of the input,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: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1462118" y="3212199"/>
          <a:ext cx="4267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59" name="Equation" r:id="rId12" imgW="2324100" imgH="393700" progId="Equation.3">
                  <p:embed/>
                </p:oleObj>
              </mc:Choice>
              <mc:Fallback>
                <p:oleObj name="Equation" r:id="rId12" imgW="2324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118" y="3212199"/>
                        <a:ext cx="42672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2819801" y="4737584"/>
            <a:ext cx="2564831" cy="723900"/>
            <a:chOff x="2819801" y="4737584"/>
            <a:chExt cx="2564831" cy="723900"/>
          </a:xfrm>
        </p:grpSpPr>
        <p:graphicFrame>
          <p:nvGraphicFramePr>
            <p:cNvPr id="111628" name="Object 12"/>
            <p:cNvGraphicFramePr>
              <a:graphicFrameLocks noChangeAspect="1"/>
            </p:cNvGraphicFramePr>
            <p:nvPr/>
          </p:nvGraphicFramePr>
          <p:xfrm>
            <a:off x="3541544" y="4737584"/>
            <a:ext cx="1843088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360" name="Equation" r:id="rId14" imgW="1003300" imgH="393700" progId="Equation.3">
                    <p:embed/>
                  </p:oleObj>
                </mc:Choice>
                <mc:Fallback>
                  <p:oleObj name="Equation" r:id="rId14" imgW="10033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1544" y="4737584"/>
                          <a:ext cx="1843088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1" name="Straight Arrow Connector 50"/>
            <p:cNvCxnSpPr/>
            <p:nvPr/>
          </p:nvCxnSpPr>
          <p:spPr>
            <a:xfrm>
              <a:off x="2819801" y="5042384"/>
              <a:ext cx="43992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568869" y="5461484"/>
            <a:ext cx="2250932" cy="1189388"/>
            <a:chOff x="568869" y="5461484"/>
            <a:chExt cx="2250932" cy="1189388"/>
          </a:xfrm>
        </p:grpSpPr>
        <p:sp>
          <p:nvSpPr>
            <p:cNvPr id="53" name="TextBox 52"/>
            <p:cNvSpPr txBox="1"/>
            <p:nvPr/>
          </p:nvSpPr>
          <p:spPr>
            <a:xfrm>
              <a:off x="568869" y="5461484"/>
              <a:ext cx="1164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Therefore:</a:t>
              </a:r>
              <a:endParaRPr lang="en-US" sz="1800" dirty="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024338" y="5926972"/>
              <a:ext cx="1795463" cy="723900"/>
              <a:chOff x="3369143" y="4200525"/>
              <a:chExt cx="1795463" cy="723900"/>
            </a:xfrm>
          </p:grpSpPr>
          <p:graphicFrame>
            <p:nvGraphicFramePr>
              <p:cNvPr id="111629" name="Object 13"/>
              <p:cNvGraphicFramePr>
                <a:graphicFrameLocks noChangeAspect="1"/>
              </p:cNvGraphicFramePr>
              <p:nvPr/>
            </p:nvGraphicFramePr>
            <p:xfrm>
              <a:off x="3369143" y="4200525"/>
              <a:ext cx="1795463" cy="723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361" name="Equation" r:id="rId16" imgW="977900" imgH="393700" progId="Equation.3">
                      <p:embed/>
                    </p:oleObj>
                  </mc:Choice>
                  <mc:Fallback>
                    <p:oleObj name="Equation" r:id="rId16" imgW="977900" imgH="393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69143" y="4200525"/>
                            <a:ext cx="1795463" cy="723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4" name="Rectangle 53"/>
              <p:cNvSpPr/>
              <p:nvPr/>
            </p:nvSpPr>
            <p:spPr>
              <a:xfrm>
                <a:off x="3369143" y="4200525"/>
                <a:ext cx="1795463" cy="7239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42641" y="5528912"/>
            <a:ext cx="4973354" cy="13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5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6" grpId="0"/>
      <p:bldP spid="4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682471" y="1471200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Backprop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to weights: 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57" name="Object 9"/>
          <p:cNvGraphicFramePr>
            <a:graphicFrameLocks noChangeAspect="1"/>
          </p:cNvGraphicFramePr>
          <p:nvPr/>
        </p:nvGraphicFramePr>
        <p:xfrm>
          <a:off x="3517900" y="1933575"/>
          <a:ext cx="4267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73" name="Equation" r:id="rId4" imgW="2324100" imgH="393700" progId="Equation.3">
                  <p:embed/>
                </p:oleObj>
              </mc:Choice>
              <mc:Fallback>
                <p:oleObj name="Equation" r:id="rId4" imgW="2324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1933575"/>
                        <a:ext cx="42672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 bwMode="auto">
          <a:xfrm>
            <a:off x="51328" y="990774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92975" y="1009535"/>
            <a:ext cx="1313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F(x</a:t>
            </a:r>
            <a:r>
              <a:rPr lang="en-US" baseline="-25000" dirty="0" err="1" smtClean="0"/>
              <a:t>in</a:t>
            </a:r>
            <a:r>
              <a:rPr lang="en-US" dirty="0" smtClean="0"/>
              <a:t>, W) 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rot="5400000" flipH="1" flipV="1">
            <a:off x="110258" y="553071"/>
            <a:ext cx="857338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 rot="5400000">
            <a:off x="1278870" y="560986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 flipH="1" flipV="1">
            <a:off x="108608" y="1942341"/>
            <a:ext cx="888714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 rot="5400000">
            <a:off x="1259304" y="1956988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3" name="Rectangle 42"/>
          <p:cNvSpPr/>
          <p:nvPr/>
        </p:nvSpPr>
        <p:spPr>
          <a:xfrm>
            <a:off x="549387" y="507922"/>
            <a:ext cx="60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out</a:t>
            </a:r>
            <a:endParaRPr lang="en-US" dirty="0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1733784" y="233851"/>
          <a:ext cx="6064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74" name="Equation" r:id="rId6" imgW="330200" imgH="393700" progId="Equation.3">
                  <p:embed/>
                </p:oleObj>
              </mc:Choice>
              <mc:Fallback>
                <p:oleObj name="Equation" r:id="rId6" imgW="330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784" y="233851"/>
                        <a:ext cx="60642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559632" y="1376594"/>
            <a:ext cx="49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in</a:t>
            </a:r>
            <a:endParaRPr lang="en-US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1775594" y="1616564"/>
          <a:ext cx="5365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75" name="Equation" r:id="rId8" imgW="292100" imgH="393700" progId="Equation.3">
                  <p:embed/>
                </p:oleObj>
              </mc:Choice>
              <mc:Fallback>
                <p:oleObj name="Equation" r:id="rId8" imgW="292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94" y="1616564"/>
                        <a:ext cx="5365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159361" y="2793417"/>
            <a:ext cx="898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If we look at how the parameter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ij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changes the cost, only the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component of the output</a:t>
            </a:r>
            <a:b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</a:b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will change, therefore: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112653" name="Object 13"/>
          <p:cNvGraphicFramePr>
            <a:graphicFrameLocks noChangeAspect="1"/>
          </p:cNvGraphicFramePr>
          <p:nvPr/>
        </p:nvGraphicFramePr>
        <p:xfrm>
          <a:off x="1422675" y="3439748"/>
          <a:ext cx="2192338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76" name="Equation" r:id="rId10" imgW="1193800" imgH="444500" progId="Equation.3">
                  <p:embed/>
                </p:oleObj>
              </mc:Choice>
              <mc:Fallback>
                <p:oleObj name="Equation" r:id="rId10" imgW="11938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675" y="3439748"/>
                        <a:ext cx="2192338" cy="81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4"/>
          <p:cNvGraphicFramePr>
            <a:graphicFrameLocks noChangeAspect="1"/>
          </p:cNvGraphicFramePr>
          <p:nvPr/>
        </p:nvGraphicFramePr>
        <p:xfrm>
          <a:off x="5729318" y="982534"/>
          <a:ext cx="25876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77" name="Equation" r:id="rId12" imgW="1409700" imgH="177800" progId="Equation.3">
                  <p:embed/>
                </p:oleObj>
              </mc:Choice>
              <mc:Fallback>
                <p:oleObj name="Equation" r:id="rId12" imgW="1409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9318" y="982534"/>
                        <a:ext cx="258762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2684895" y="869198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Forward propagation: 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112655" name="Object 15"/>
          <p:cNvGraphicFramePr>
            <a:graphicFrameLocks noChangeAspect="1"/>
          </p:cNvGraphicFramePr>
          <p:nvPr/>
        </p:nvGraphicFramePr>
        <p:xfrm>
          <a:off x="3686233" y="3463561"/>
          <a:ext cx="1446213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78" name="Equation" r:id="rId14" imgW="787400" imgH="419100" progId="Equation.3">
                  <p:embed/>
                </p:oleObj>
              </mc:Choice>
              <mc:Fallback>
                <p:oleObj name="Equation" r:id="rId14" imgW="787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233" y="3463561"/>
                        <a:ext cx="1446213" cy="769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" name="Group 40"/>
          <p:cNvGrpSpPr/>
          <p:nvPr/>
        </p:nvGrpSpPr>
        <p:grpSpPr>
          <a:xfrm>
            <a:off x="3265017" y="3848530"/>
            <a:ext cx="1170373" cy="1081137"/>
            <a:chOff x="3265017" y="3848530"/>
            <a:chExt cx="1170373" cy="1081137"/>
          </a:xfrm>
        </p:grpSpPr>
        <p:graphicFrame>
          <p:nvGraphicFramePr>
            <p:cNvPr id="111631" name="Object 15"/>
            <p:cNvGraphicFramePr>
              <a:graphicFrameLocks noChangeAspect="1"/>
            </p:cNvGraphicFramePr>
            <p:nvPr/>
          </p:nvGraphicFramePr>
          <p:xfrm>
            <a:off x="3265017" y="4223597"/>
            <a:ext cx="1170373" cy="706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479" name="Equation" r:id="rId16" imgW="736600" imgH="444500" progId="Equation.3">
                    <p:embed/>
                  </p:oleObj>
                </mc:Choice>
                <mc:Fallback>
                  <p:oleObj name="Equation" r:id="rId16" imgW="7366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5017" y="4223597"/>
                          <a:ext cx="1170373" cy="7060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3547257" y="4098308"/>
              <a:ext cx="50114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92"/>
          <p:cNvGrpSpPr/>
          <p:nvPr/>
        </p:nvGrpSpPr>
        <p:grpSpPr>
          <a:xfrm>
            <a:off x="2709921" y="6030033"/>
            <a:ext cx="3879250" cy="769938"/>
            <a:chOff x="4702677" y="6034042"/>
            <a:chExt cx="3879250" cy="769938"/>
          </a:xfrm>
        </p:grpSpPr>
        <p:graphicFrame>
          <p:nvGraphicFramePr>
            <p:cNvPr id="62" name="Object 10"/>
            <p:cNvGraphicFramePr>
              <a:graphicFrameLocks noChangeAspect="1"/>
            </p:cNvGraphicFramePr>
            <p:nvPr/>
          </p:nvGraphicFramePr>
          <p:xfrm>
            <a:off x="4702677" y="6034042"/>
            <a:ext cx="2422525" cy="769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480" name="Equation" r:id="rId18" imgW="1320800" imgH="419100" progId="Equation.3">
                    <p:embed/>
                  </p:oleObj>
                </mc:Choice>
                <mc:Fallback>
                  <p:oleObj name="Equation" r:id="rId18" imgW="13208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2677" y="6034042"/>
                          <a:ext cx="2422525" cy="7699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TextBox 62"/>
            <p:cNvSpPr txBox="1"/>
            <p:nvPr/>
          </p:nvSpPr>
          <p:spPr>
            <a:xfrm>
              <a:off x="7260532" y="6088725"/>
              <a:ext cx="13213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(sum over all</a:t>
              </a:r>
              <a:br>
                <a:rPr lang="en-US" sz="1200" dirty="0"/>
              </a:br>
              <a:r>
                <a:rPr lang="en-US" sz="1200" dirty="0"/>
                <a:t> training examples</a:t>
              </a:r>
              <a:br>
                <a:rPr lang="en-US" sz="1200" dirty="0"/>
              </a:br>
              <a:r>
                <a:rPr lang="en-US" sz="1200" dirty="0"/>
                <a:t>to get E)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13753" y="5660701"/>
            <a:ext cx="772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And now we can update the weights (by summing over all the training examples):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445251" y="3439748"/>
            <a:ext cx="1819275" cy="723900"/>
            <a:chOff x="5445251" y="3439748"/>
            <a:chExt cx="1819275" cy="723900"/>
          </a:xfrm>
        </p:grpSpPr>
        <p:graphicFrame>
          <p:nvGraphicFramePr>
            <p:cNvPr id="112659" name="Object 19"/>
            <p:cNvGraphicFramePr>
              <a:graphicFrameLocks noChangeAspect="1"/>
            </p:cNvGraphicFramePr>
            <p:nvPr/>
          </p:nvGraphicFramePr>
          <p:xfrm>
            <a:off x="5445251" y="3439748"/>
            <a:ext cx="1819275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481" name="Equation" r:id="rId20" imgW="990600" imgH="393700" progId="Equation.3">
                    <p:embed/>
                  </p:oleObj>
                </mc:Choice>
                <mc:Fallback>
                  <p:oleObj name="Equation" r:id="rId20" imgW="9906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5251" y="3439748"/>
                          <a:ext cx="1819275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angle 32"/>
            <p:cNvSpPr/>
            <p:nvPr/>
          </p:nvSpPr>
          <p:spPr>
            <a:xfrm>
              <a:off x="5445251" y="3439748"/>
              <a:ext cx="1795463" cy="7239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56186" y="4325934"/>
            <a:ext cx="2539296" cy="12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30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2" grpId="0"/>
      <p:bldP spid="6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309563" y="2679831"/>
            <a:ext cx="5411485" cy="162904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Module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rot="5400000" flipH="1" flipV="1">
            <a:off x="926887" y="2801672"/>
            <a:ext cx="857338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 rot="5400000">
            <a:off x="3877309" y="2645016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 flipH="1" flipV="1">
            <a:off x="925237" y="4285902"/>
            <a:ext cx="888714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 rot="5400000">
            <a:off x="3875721" y="4392577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3" name="Rectangle 42"/>
          <p:cNvSpPr/>
          <p:nvPr/>
        </p:nvSpPr>
        <p:spPr>
          <a:xfrm>
            <a:off x="1368800" y="2109630"/>
            <a:ext cx="60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out</a:t>
            </a:r>
            <a:endParaRPr lang="en-US" dirty="0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4326328" y="1955931"/>
          <a:ext cx="6064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56" name="Equation" r:id="rId4" imgW="330200" imgH="393700" progId="Equation.3">
                  <p:embed/>
                </p:oleObj>
              </mc:Choice>
              <mc:Fallback>
                <p:oleObj name="Equation" r:id="rId4" imgW="330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6328" y="1955931"/>
                        <a:ext cx="60642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1354762" y="4405260"/>
            <a:ext cx="49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in</a:t>
            </a:r>
            <a:endParaRPr lang="en-US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396178" y="4405260"/>
          <a:ext cx="5365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57" name="Equation" r:id="rId6" imgW="292100" imgH="393700" progId="Equation.3">
                  <p:embed/>
                </p:oleObj>
              </mc:Choice>
              <mc:Fallback>
                <p:oleObj name="Equation" r:id="rId6" imgW="292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6178" y="4405260"/>
                        <a:ext cx="5365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440133" y="3231135"/>
            <a:ext cx="1959154" cy="611204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aphicFrame>
        <p:nvGraphicFramePr>
          <p:cNvPr id="140299" name="Object 11"/>
          <p:cNvGraphicFramePr>
            <a:graphicFrameLocks noChangeAspect="1"/>
          </p:cNvGraphicFramePr>
          <p:nvPr/>
        </p:nvGraphicFramePr>
        <p:xfrm>
          <a:off x="686771" y="3374912"/>
          <a:ext cx="1367233" cy="361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58" name="Equation" r:id="rId8" imgW="673100" imgH="177800" progId="Equation.3">
                  <p:embed/>
                </p:oleObj>
              </mc:Choice>
              <mc:Fallback>
                <p:oleObj name="Equation" r:id="rId8" imgW="673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71" y="3374912"/>
                        <a:ext cx="1367233" cy="3615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3308947" y="3109987"/>
            <a:ext cx="1959154" cy="8273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aphicFrame>
        <p:nvGraphicFramePr>
          <p:cNvPr id="46" name="Object 13"/>
          <p:cNvGraphicFramePr>
            <a:graphicFrameLocks noChangeAspect="1"/>
          </p:cNvGraphicFramePr>
          <p:nvPr/>
        </p:nvGraphicFramePr>
        <p:xfrm>
          <a:off x="3392037" y="3192611"/>
          <a:ext cx="1795463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59" name="Equation" r:id="rId10" imgW="977900" imgH="393700" progId="Equation.3">
                  <p:embed/>
                </p:oleObj>
              </mc:Choice>
              <mc:Fallback>
                <p:oleObj name="Equation" r:id="rId10" imgW="977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037" y="3192611"/>
                        <a:ext cx="1795463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46"/>
          <p:cNvGrpSpPr/>
          <p:nvPr/>
        </p:nvGrpSpPr>
        <p:grpSpPr>
          <a:xfrm>
            <a:off x="6354888" y="3118439"/>
            <a:ext cx="1819275" cy="723900"/>
            <a:chOff x="5445251" y="3439748"/>
            <a:chExt cx="1819275" cy="723900"/>
          </a:xfrm>
        </p:grpSpPr>
        <p:graphicFrame>
          <p:nvGraphicFramePr>
            <p:cNvPr id="48" name="Object 19"/>
            <p:cNvGraphicFramePr>
              <a:graphicFrameLocks noChangeAspect="1"/>
            </p:cNvGraphicFramePr>
            <p:nvPr/>
          </p:nvGraphicFramePr>
          <p:xfrm>
            <a:off x="5445251" y="3439748"/>
            <a:ext cx="1819275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360" name="Equation" r:id="rId12" imgW="990600" imgH="393700" progId="Equation.3">
                    <p:embed/>
                  </p:oleObj>
                </mc:Choice>
                <mc:Fallback>
                  <p:oleObj name="Equation" r:id="rId12" imgW="9906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5251" y="3439748"/>
                          <a:ext cx="1819275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Rectangle 50"/>
            <p:cNvSpPr/>
            <p:nvPr/>
          </p:nvSpPr>
          <p:spPr>
            <a:xfrm>
              <a:off x="5445251" y="3439748"/>
              <a:ext cx="1795463" cy="7239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54" name="Straight Arrow Connector 53"/>
          <p:cNvCxnSpPr/>
          <p:nvPr/>
        </p:nvCxnSpPr>
        <p:spPr>
          <a:xfrm>
            <a:off x="5721048" y="3434262"/>
            <a:ext cx="63384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479052" y="380637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Weight updates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64" name="Object 10"/>
          <p:cNvGraphicFramePr>
            <a:graphicFrameLocks noChangeAspect="1"/>
          </p:cNvGraphicFramePr>
          <p:nvPr/>
        </p:nvGraphicFramePr>
        <p:xfrm>
          <a:off x="5981700" y="4156075"/>
          <a:ext cx="2633663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61" name="Equation" r:id="rId14" imgW="1435100" imgH="419100" progId="Equation.3">
                  <p:embed/>
                </p:oleObj>
              </mc:Choice>
              <mc:Fallback>
                <p:oleObj name="Equation" r:id="rId14" imgW="1435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4156075"/>
                        <a:ext cx="2633663" cy="76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3211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Pointwise</a:t>
            </a:r>
            <a:r>
              <a:rPr lang="en-US" dirty="0" smtClean="0"/>
              <a:t> function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1328" y="990774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2975" y="1009535"/>
            <a:ext cx="1313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F(x</a:t>
            </a:r>
            <a:r>
              <a:rPr lang="en-US" baseline="-25000" dirty="0" err="1" smtClean="0"/>
              <a:t>in</a:t>
            </a:r>
            <a:r>
              <a:rPr lang="en-US" dirty="0" smtClean="0"/>
              <a:t>, W)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 flipH="1" flipV="1">
            <a:off x="110258" y="553071"/>
            <a:ext cx="857338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rot="5400000">
            <a:off x="1278870" y="560986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5400000" flipH="1" flipV="1">
            <a:off x="108608" y="1942341"/>
            <a:ext cx="888714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1259304" y="1956988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549387" y="507922"/>
            <a:ext cx="60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out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733784" y="233851"/>
          <a:ext cx="6064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80" name="Equation" r:id="rId3" imgW="330200" imgH="393700" progId="Equation.3">
                  <p:embed/>
                </p:oleObj>
              </mc:Choice>
              <mc:Fallback>
                <p:oleObj name="Equation" r:id="rId3" imgW="330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784" y="233851"/>
                        <a:ext cx="60642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59632" y="1376594"/>
            <a:ext cx="49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in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775594" y="1616564"/>
          <a:ext cx="5365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81" name="Equation" r:id="rId5" imgW="292100" imgH="393700" progId="Equation.3">
                  <p:embed/>
                </p:oleObj>
              </mc:Choice>
              <mc:Fallback>
                <p:oleObj name="Equation" r:id="rId5" imgW="292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94" y="1616564"/>
                        <a:ext cx="5365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684895" y="869198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Forward propagation: 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21113" y="1430338"/>
            <a:ext cx="4093263" cy="742394"/>
            <a:chOff x="3821113" y="1430338"/>
            <a:chExt cx="4093263" cy="742394"/>
          </a:xfrm>
        </p:grpSpPr>
        <p:graphicFrame>
          <p:nvGraphicFramePr>
            <p:cNvPr id="14" name="Object 4"/>
            <p:cNvGraphicFramePr>
              <a:graphicFrameLocks noChangeAspect="1"/>
            </p:cNvGraphicFramePr>
            <p:nvPr/>
          </p:nvGraphicFramePr>
          <p:xfrm>
            <a:off x="3821113" y="1430338"/>
            <a:ext cx="2005012" cy="373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382" name="Equation" r:id="rId7" imgW="1092200" imgH="203200" progId="Equation.3">
                    <p:embed/>
                  </p:oleObj>
                </mc:Choice>
                <mc:Fallback>
                  <p:oleObj name="Equation" r:id="rId7" imgW="1092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1113" y="1430338"/>
                          <a:ext cx="2005012" cy="3730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3821113" y="1803400"/>
              <a:ext cx="4093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h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 = an arbitrary function, b</a:t>
              </a:r>
              <a:r>
                <a:rPr lang="en-US" sz="1800" baseline="-250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i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 is a bias term.</a:t>
              </a:r>
              <a:endParaRPr lang="en-US" sz="1800" dirty="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80061" y="2686183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Backprop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to input: 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18" name="Object 8"/>
          <p:cNvGraphicFramePr>
            <a:graphicFrameLocks noChangeAspect="1"/>
          </p:cNvGraphicFramePr>
          <p:nvPr/>
        </p:nvGraphicFramePr>
        <p:xfrm>
          <a:off x="3073783" y="2606803"/>
          <a:ext cx="4570413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83" name="Equation" r:id="rId9" imgW="2489200" imgH="444500" progId="Equation.3">
                  <p:embed/>
                </p:oleObj>
              </mc:Choice>
              <mc:Fallback>
                <p:oleObj name="Equation" r:id="rId9" imgW="2489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3783" y="2606803"/>
                        <a:ext cx="4570413" cy="81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80061" y="3786420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3366FF"/>
              </a:buClr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Backprop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to bias: 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142342" name="Object 6"/>
          <p:cNvGraphicFramePr>
            <a:graphicFrameLocks noChangeAspect="1"/>
          </p:cNvGraphicFramePr>
          <p:nvPr/>
        </p:nvGraphicFramePr>
        <p:xfrm>
          <a:off x="2970213" y="3694790"/>
          <a:ext cx="440690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84" name="Equation" r:id="rId11" imgW="2400300" imgH="444500" progId="Equation.3">
                  <p:embed/>
                </p:oleObj>
              </mc:Choice>
              <mc:Fallback>
                <p:oleObj name="Equation" r:id="rId11" imgW="2400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3694790"/>
                        <a:ext cx="4406900" cy="81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501833" y="4521528"/>
            <a:ext cx="451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We use this last expression to update the bias.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3947" y="5182482"/>
            <a:ext cx="5591220" cy="1299995"/>
            <a:chOff x="563947" y="5182482"/>
            <a:chExt cx="5591220" cy="1299995"/>
          </a:xfrm>
        </p:grpSpPr>
        <p:graphicFrame>
          <p:nvGraphicFramePr>
            <p:cNvPr id="142343" name="Object 7"/>
            <p:cNvGraphicFramePr>
              <a:graphicFrameLocks noChangeAspect="1"/>
            </p:cNvGraphicFramePr>
            <p:nvPr/>
          </p:nvGraphicFramePr>
          <p:xfrm>
            <a:off x="3638979" y="5591413"/>
            <a:ext cx="2516188" cy="350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385" name="Equation" r:id="rId13" imgW="1371600" imgH="190500" progId="Equation.3">
                    <p:embed/>
                  </p:oleObj>
                </mc:Choice>
                <mc:Fallback>
                  <p:oleObj name="Equation" r:id="rId13" imgW="13716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8979" y="5591413"/>
                          <a:ext cx="2516188" cy="3508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1312736" y="5591413"/>
              <a:ext cx="2364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For hyperbolic tangent:</a:t>
              </a:r>
              <a:endParaRPr lang="en-US" sz="1800" dirty="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12736" y="6113145"/>
              <a:ext cx="4113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For </a:t>
              </a:r>
              <a:r>
                <a:rPr lang="en-US" sz="1800" dirty="0" err="1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ReLU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:  </a:t>
              </a:r>
              <a:r>
                <a:rPr lang="en-US" sz="1800" dirty="0" err="1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h(x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)  = max(0,x)    </a:t>
              </a:r>
              <a:r>
                <a:rPr lang="en-US" sz="1800" dirty="0" err="1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h’(x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) = 1 [</a:t>
              </a:r>
              <a:r>
                <a:rPr lang="en-US" sz="1800" dirty="0" err="1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x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&gt;0]</a:t>
              </a:r>
              <a:endParaRPr lang="en-US" sz="1800" dirty="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947" y="5182482"/>
              <a:ext cx="2463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Some useful derivatives:</a:t>
              </a:r>
              <a:endParaRPr lang="en-US" sz="1800" dirty="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06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309563" y="2679831"/>
            <a:ext cx="5411485" cy="162904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Pointwise</a:t>
            </a:r>
            <a:r>
              <a:rPr lang="en-US" dirty="0" smtClean="0"/>
              <a:t> function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rot="5400000" flipH="1" flipV="1">
            <a:off x="926887" y="2801672"/>
            <a:ext cx="857338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 rot="5400000">
            <a:off x="3877309" y="2645016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 flipH="1" flipV="1">
            <a:off x="925237" y="4285902"/>
            <a:ext cx="888714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 rot="5400000">
            <a:off x="3875721" y="4392577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3" name="Rectangle 42"/>
          <p:cNvSpPr/>
          <p:nvPr/>
        </p:nvSpPr>
        <p:spPr>
          <a:xfrm>
            <a:off x="1368800" y="2109630"/>
            <a:ext cx="60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out</a:t>
            </a:r>
            <a:endParaRPr lang="en-US" dirty="0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4326328" y="1955931"/>
          <a:ext cx="6064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04" name="Equation" r:id="rId4" imgW="330200" imgH="393700" progId="Equation.3">
                  <p:embed/>
                </p:oleObj>
              </mc:Choice>
              <mc:Fallback>
                <p:oleObj name="Equation" r:id="rId4" imgW="330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6328" y="1955931"/>
                        <a:ext cx="60642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1354762" y="4405260"/>
            <a:ext cx="49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in</a:t>
            </a:r>
            <a:endParaRPr lang="en-US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396178" y="4405260"/>
          <a:ext cx="5365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05" name="Equation" r:id="rId6" imgW="292100" imgH="393700" progId="Equation.3">
                  <p:embed/>
                </p:oleObj>
              </mc:Choice>
              <mc:Fallback>
                <p:oleObj name="Equation" r:id="rId6" imgW="292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6178" y="4405260"/>
                        <a:ext cx="5365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417452" y="3231135"/>
            <a:ext cx="2167985" cy="611204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06398" y="3109987"/>
            <a:ext cx="2750023" cy="8273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354888" y="2994555"/>
            <a:ext cx="2512708" cy="834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5721048" y="3434262"/>
            <a:ext cx="63384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581112" y="380637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Weight updates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aphicFrame>
        <p:nvGraphicFramePr>
          <p:cNvPr id="64" name="Object 10"/>
          <p:cNvGraphicFramePr>
            <a:graphicFrameLocks noChangeAspect="1"/>
          </p:cNvGraphicFramePr>
          <p:nvPr/>
        </p:nvGraphicFramePr>
        <p:xfrm>
          <a:off x="6581112" y="4175703"/>
          <a:ext cx="1981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06" name="Equation" r:id="rId8" imgW="1079500" imgH="393700" progId="Equation.3">
                  <p:embed/>
                </p:oleObj>
              </mc:Choice>
              <mc:Fallback>
                <p:oleObj name="Equation" r:id="rId8" imgW="1079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1112" y="4175703"/>
                        <a:ext cx="19812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468540" y="3399289"/>
          <a:ext cx="2005012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07" name="Equation" r:id="rId10" imgW="1092200" imgH="203200" progId="Equation.3">
                  <p:embed/>
                </p:oleObj>
              </mc:Choice>
              <mc:Fallback>
                <p:oleObj name="Equation" r:id="rId10" imgW="1092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540" y="3399289"/>
                        <a:ext cx="2005012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77" name="Object 9"/>
          <p:cNvGraphicFramePr>
            <a:graphicFrameLocks noChangeAspect="1"/>
          </p:cNvGraphicFramePr>
          <p:nvPr/>
        </p:nvGraphicFramePr>
        <p:xfrm>
          <a:off x="2910015" y="3197115"/>
          <a:ext cx="2534610" cy="670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08" name="Equation" r:id="rId12" imgW="1587500" imgH="419100" progId="Equation.3">
                  <p:embed/>
                </p:oleObj>
              </mc:Choice>
              <mc:Fallback>
                <p:oleObj name="Equation" r:id="rId12" imgW="1587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0015" y="3197115"/>
                        <a:ext cx="2534610" cy="6709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78" name="Object 10"/>
          <p:cNvGraphicFramePr>
            <a:graphicFrameLocks noChangeAspect="1"/>
          </p:cNvGraphicFramePr>
          <p:nvPr/>
        </p:nvGraphicFramePr>
        <p:xfrm>
          <a:off x="6479052" y="3112177"/>
          <a:ext cx="2271713" cy="642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09" name="Equation" r:id="rId14" imgW="1485900" imgH="419100" progId="Equation.3">
                  <p:embed/>
                </p:oleObj>
              </mc:Choice>
              <mc:Fallback>
                <p:oleObj name="Equation" r:id="rId14" imgW="1485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9052" y="3112177"/>
                        <a:ext cx="2271713" cy="642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4966970" y="3241040"/>
            <a:ext cx="372110" cy="3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0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Euclidean cost module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618997" y="2679831"/>
            <a:ext cx="5411485" cy="162904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Straight Arrow Connector 4"/>
          <p:cNvCxnSpPr/>
          <p:nvPr/>
        </p:nvCxnSpPr>
        <p:spPr bwMode="auto">
          <a:xfrm rot="5400000" flipH="1" flipV="1">
            <a:off x="2236321" y="2801672"/>
            <a:ext cx="857338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rot="5400000">
            <a:off x="5186743" y="2645016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5400000" flipH="1" flipV="1">
            <a:off x="2234671" y="4285902"/>
            <a:ext cx="888714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rot="5400000">
            <a:off x="5185155" y="4392577"/>
            <a:ext cx="899627" cy="1588"/>
          </a:xfrm>
          <a:prstGeom prst="straightConnector1">
            <a:avLst/>
          </a:prstGeom>
          <a:solidFill>
            <a:srgbClr val="C6E6E9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2678234" y="2109630"/>
            <a:ext cx="389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705612" y="1917245"/>
          <a:ext cx="7937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34" name="Equation" r:id="rId3" imgW="431800" imgH="355600" progId="Equation.3">
                  <p:embed/>
                </p:oleObj>
              </mc:Choice>
              <mc:Fallback>
                <p:oleObj name="Equation" r:id="rId3" imgW="431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612" y="1917245"/>
                        <a:ext cx="793750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664196" y="4405260"/>
            <a:ext cx="49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in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705612" y="4405260"/>
          <a:ext cx="5365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35" name="Equation" r:id="rId5" imgW="292100" imgH="393700" progId="Equation.3">
                  <p:embed/>
                </p:oleObj>
              </mc:Choice>
              <mc:Fallback>
                <p:oleObj name="Equation" r:id="rId5" imgW="292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612" y="4405260"/>
                        <a:ext cx="53657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726886" y="3231135"/>
            <a:ext cx="2167985" cy="611204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5832" y="3109987"/>
            <a:ext cx="2750023" cy="8273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2022086" y="3231135"/>
          <a:ext cx="1593237" cy="594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36" name="Equation" r:id="rId7" imgW="952500" imgH="355600" progId="Equation.3">
                  <p:embed/>
                </p:oleObj>
              </mc:Choice>
              <mc:Fallback>
                <p:oleObj name="Equation" r:id="rId7" imgW="9525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2086" y="3231135"/>
                        <a:ext cx="1593237" cy="5942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9"/>
          <p:cNvGraphicFramePr>
            <a:graphicFrameLocks noChangeAspect="1"/>
          </p:cNvGraphicFramePr>
          <p:nvPr/>
        </p:nvGraphicFramePr>
        <p:xfrm>
          <a:off x="4806697" y="3217863"/>
          <a:ext cx="135890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37" name="Equation" r:id="rId9" imgW="850900" imgH="393700" progId="Equation.3">
                  <p:embed/>
                </p:oleObj>
              </mc:Choice>
              <mc:Fallback>
                <p:oleObj name="Equation" r:id="rId9" imgW="850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697" y="3217863"/>
                        <a:ext cx="1358900" cy="630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3371594" y="5522691"/>
            <a:ext cx="351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2609149" y="4729925"/>
            <a:ext cx="1810745" cy="1588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1825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428625"/>
            <a:ext cx="8229600" cy="1508125"/>
          </a:xfrm>
        </p:spPr>
        <p:txBody>
          <a:bodyPr/>
          <a:lstStyle/>
          <a:p>
            <a:r>
              <a:rPr lang="en-US"/>
              <a:t>Back propagation example</a:t>
            </a:r>
          </a:p>
        </p:txBody>
      </p:sp>
      <p:sp>
        <p:nvSpPr>
          <p:cNvPr id="81923" name="Oval 3"/>
          <p:cNvSpPr>
            <a:spLocks/>
          </p:cNvSpPr>
          <p:nvPr/>
        </p:nvSpPr>
        <p:spPr bwMode="auto">
          <a:xfrm>
            <a:off x="1663700" y="116998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4" name="Oval 4"/>
          <p:cNvSpPr>
            <a:spLocks/>
          </p:cNvSpPr>
          <p:nvPr/>
        </p:nvSpPr>
        <p:spPr bwMode="auto">
          <a:xfrm>
            <a:off x="1663700" y="302418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5" name="Oval 5"/>
          <p:cNvSpPr>
            <a:spLocks/>
          </p:cNvSpPr>
          <p:nvPr/>
        </p:nvSpPr>
        <p:spPr bwMode="auto">
          <a:xfrm>
            <a:off x="3840840" y="116726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6" name="Oval 6"/>
          <p:cNvSpPr>
            <a:spLocks/>
          </p:cNvSpPr>
          <p:nvPr/>
        </p:nvSpPr>
        <p:spPr bwMode="auto">
          <a:xfrm>
            <a:off x="3886200" y="299878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7" name="Oval 7"/>
          <p:cNvSpPr>
            <a:spLocks/>
          </p:cNvSpPr>
          <p:nvPr/>
        </p:nvSpPr>
        <p:spPr bwMode="auto">
          <a:xfrm>
            <a:off x="5575300" y="195738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8" name="Rectangle 8"/>
          <p:cNvSpPr>
            <a:spLocks/>
          </p:cNvSpPr>
          <p:nvPr/>
        </p:nvSpPr>
        <p:spPr bwMode="auto">
          <a:xfrm>
            <a:off x="1524000" y="8524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1</a:t>
            </a:r>
          </a:p>
        </p:txBody>
      </p:sp>
      <p:sp>
        <p:nvSpPr>
          <p:cNvPr id="81929" name="Rectangle 9"/>
          <p:cNvSpPr>
            <a:spLocks/>
          </p:cNvSpPr>
          <p:nvPr/>
        </p:nvSpPr>
        <p:spPr bwMode="auto">
          <a:xfrm>
            <a:off x="1524000" y="27447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2</a:t>
            </a:r>
          </a:p>
        </p:txBody>
      </p:sp>
      <p:sp>
        <p:nvSpPr>
          <p:cNvPr id="81930" name="Rectangle 10"/>
          <p:cNvSpPr>
            <a:spLocks/>
          </p:cNvSpPr>
          <p:nvPr/>
        </p:nvSpPr>
        <p:spPr bwMode="auto">
          <a:xfrm>
            <a:off x="3746500" y="8524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3</a:t>
            </a:r>
          </a:p>
        </p:txBody>
      </p:sp>
      <p:sp>
        <p:nvSpPr>
          <p:cNvPr id="81931" name="Rectangle 11"/>
          <p:cNvSpPr>
            <a:spLocks/>
          </p:cNvSpPr>
          <p:nvPr/>
        </p:nvSpPr>
        <p:spPr bwMode="auto">
          <a:xfrm>
            <a:off x="3746500" y="27447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4</a:t>
            </a:r>
          </a:p>
        </p:txBody>
      </p:sp>
      <p:sp>
        <p:nvSpPr>
          <p:cNvPr id="81932" name="Rectangle 12"/>
          <p:cNvSpPr>
            <a:spLocks/>
          </p:cNvSpPr>
          <p:nvPr/>
        </p:nvSpPr>
        <p:spPr bwMode="auto">
          <a:xfrm>
            <a:off x="5435600" y="16398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5</a:t>
            </a:r>
          </a:p>
        </p:txBody>
      </p:sp>
      <p:sp>
        <p:nvSpPr>
          <p:cNvPr id="81933" name="Line 13"/>
          <p:cNvSpPr>
            <a:spLocks noChangeShapeType="1"/>
          </p:cNvSpPr>
          <p:nvPr/>
        </p:nvSpPr>
        <p:spPr bwMode="auto">
          <a:xfrm flipH="1">
            <a:off x="1979613" y="1312863"/>
            <a:ext cx="1843087" cy="9525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4" name="Line 14"/>
          <p:cNvSpPr>
            <a:spLocks noChangeShapeType="1"/>
          </p:cNvSpPr>
          <p:nvPr/>
        </p:nvSpPr>
        <p:spPr bwMode="auto">
          <a:xfrm flipH="1">
            <a:off x="2032000" y="3189288"/>
            <a:ext cx="1841500" cy="7938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 flipH="1" flipV="1">
            <a:off x="4222750" y="1425576"/>
            <a:ext cx="1365250" cy="696912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 flipH="1">
            <a:off x="4244975" y="2251076"/>
            <a:ext cx="1344613" cy="871537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flipH="1" flipV="1">
            <a:off x="2006600" y="1511301"/>
            <a:ext cx="1851025" cy="1520825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 flipH="1">
            <a:off x="1993900" y="1500188"/>
            <a:ext cx="1916113" cy="1620838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9" name="Rectangle 19"/>
          <p:cNvSpPr>
            <a:spLocks/>
          </p:cNvSpPr>
          <p:nvPr/>
        </p:nvSpPr>
        <p:spPr bwMode="auto">
          <a:xfrm>
            <a:off x="2222500" y="928688"/>
            <a:ext cx="7937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13=1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0" name="Rectangle 20"/>
          <p:cNvSpPr>
            <a:spLocks/>
          </p:cNvSpPr>
          <p:nvPr/>
        </p:nvSpPr>
        <p:spPr bwMode="auto">
          <a:xfrm>
            <a:off x="2235200" y="1474788"/>
            <a:ext cx="4079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0.2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1" name="Rectangle 21"/>
          <p:cNvSpPr>
            <a:spLocks/>
          </p:cNvSpPr>
          <p:nvPr/>
        </p:nvSpPr>
        <p:spPr bwMode="auto">
          <a:xfrm>
            <a:off x="2260600" y="2274888"/>
            <a:ext cx="3238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-3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2" name="Rectangle 22"/>
          <p:cNvSpPr>
            <a:spLocks/>
          </p:cNvSpPr>
          <p:nvPr/>
        </p:nvSpPr>
        <p:spPr bwMode="auto">
          <a:xfrm>
            <a:off x="2501900" y="3074988"/>
            <a:ext cx="2555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3" name="Rectangle 23"/>
          <p:cNvSpPr>
            <a:spLocks/>
          </p:cNvSpPr>
          <p:nvPr/>
        </p:nvSpPr>
        <p:spPr bwMode="auto">
          <a:xfrm>
            <a:off x="4546600" y="1131888"/>
            <a:ext cx="2555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4" name="Rectangle 24"/>
          <p:cNvSpPr>
            <a:spLocks/>
          </p:cNvSpPr>
          <p:nvPr/>
        </p:nvSpPr>
        <p:spPr bwMode="auto">
          <a:xfrm>
            <a:off x="4508500" y="2808288"/>
            <a:ext cx="3238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-1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5" name="Rectangle 25"/>
          <p:cNvSpPr>
            <a:spLocks/>
          </p:cNvSpPr>
          <p:nvPr/>
        </p:nvSpPr>
        <p:spPr bwMode="auto">
          <a:xfrm>
            <a:off x="926999" y="4829731"/>
            <a:ext cx="1826622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T</a:t>
            </a:r>
            <a:r>
              <a:rPr lang="en-US" dirty="0" smtClean="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raining data:</a:t>
            </a:r>
            <a:endParaRPr lang="en-US" dirty="0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6" name="Rectangle 26"/>
          <p:cNvSpPr>
            <a:spLocks/>
          </p:cNvSpPr>
          <p:nvPr/>
        </p:nvSpPr>
        <p:spPr bwMode="auto">
          <a:xfrm>
            <a:off x="457200" y="1919288"/>
            <a:ext cx="7810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input</a:t>
            </a:r>
          </a:p>
        </p:txBody>
      </p:sp>
      <p:sp>
        <p:nvSpPr>
          <p:cNvPr id="81947" name="Rectangle 27"/>
          <p:cNvSpPr>
            <a:spLocks/>
          </p:cNvSpPr>
          <p:nvPr/>
        </p:nvSpPr>
        <p:spPr bwMode="auto">
          <a:xfrm>
            <a:off x="5043488" y="4869855"/>
            <a:ext cx="1889125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desired output</a:t>
            </a:r>
          </a:p>
        </p:txBody>
      </p:sp>
      <p:sp>
        <p:nvSpPr>
          <p:cNvPr id="81948" name="Rectangle 28"/>
          <p:cNvSpPr>
            <a:spLocks/>
          </p:cNvSpPr>
          <p:nvPr/>
        </p:nvSpPr>
        <p:spPr bwMode="auto">
          <a:xfrm>
            <a:off x="2782888" y="5517555"/>
            <a:ext cx="37353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1.0     0.1                           0.5</a:t>
            </a:r>
          </a:p>
        </p:txBody>
      </p:sp>
      <p:sp>
        <p:nvSpPr>
          <p:cNvPr id="81949" name="Rectangle 29"/>
          <p:cNvSpPr>
            <a:spLocks/>
          </p:cNvSpPr>
          <p:nvPr/>
        </p:nvSpPr>
        <p:spPr bwMode="auto">
          <a:xfrm>
            <a:off x="2757488" y="5276255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1</a:t>
            </a:r>
          </a:p>
        </p:txBody>
      </p:sp>
      <p:sp>
        <p:nvSpPr>
          <p:cNvPr id="81950" name="Rectangle 30"/>
          <p:cNvSpPr>
            <a:spLocks/>
          </p:cNvSpPr>
          <p:nvPr/>
        </p:nvSpPr>
        <p:spPr bwMode="auto">
          <a:xfrm>
            <a:off x="3595688" y="5276255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2</a:t>
            </a:r>
          </a:p>
        </p:txBody>
      </p:sp>
      <p:sp>
        <p:nvSpPr>
          <p:cNvPr id="81951" name="Rectangle 31"/>
          <p:cNvSpPr>
            <a:spLocks/>
          </p:cNvSpPr>
          <p:nvPr/>
        </p:nvSpPr>
        <p:spPr bwMode="auto">
          <a:xfrm>
            <a:off x="5881688" y="5250855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5</a:t>
            </a:r>
          </a:p>
        </p:txBody>
      </p:sp>
      <p:sp>
        <p:nvSpPr>
          <p:cNvPr id="81953" name="Rectangle 33"/>
          <p:cNvSpPr>
            <a:spLocks/>
          </p:cNvSpPr>
          <p:nvPr/>
        </p:nvSpPr>
        <p:spPr bwMode="auto">
          <a:xfrm>
            <a:off x="3163888" y="4869855"/>
            <a:ext cx="7810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input</a:t>
            </a:r>
          </a:p>
        </p:txBody>
      </p:sp>
      <p:sp>
        <p:nvSpPr>
          <p:cNvPr id="81954" name="Rectangle 34"/>
          <p:cNvSpPr>
            <a:spLocks/>
          </p:cNvSpPr>
          <p:nvPr/>
        </p:nvSpPr>
        <p:spPr bwMode="auto">
          <a:xfrm>
            <a:off x="6529388" y="1868488"/>
            <a:ext cx="9334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output</a:t>
            </a:r>
          </a:p>
        </p:txBody>
      </p:sp>
      <p:cxnSp>
        <p:nvCxnSpPr>
          <p:cNvPr id="37" name="Straight Arrow Connector 36"/>
          <p:cNvCxnSpPr>
            <a:stCxn id="81927" idx="6"/>
          </p:cNvCxnSpPr>
          <p:nvPr/>
        </p:nvCxnSpPr>
        <p:spPr>
          <a:xfrm flipV="1">
            <a:off x="5918200" y="2122488"/>
            <a:ext cx="3175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873500" y="1427148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tanh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57625" y="3253373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tanh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37199" y="2166422"/>
            <a:ext cx="8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linear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61019" y="3810315"/>
            <a:ext cx="726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Learning rate = -0.2 (because we used positive increments)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0926" y="4331965"/>
            <a:ext cx="1643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Euclidean loss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79613" y="6149915"/>
            <a:ext cx="504614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Exercise: run one iteration of back propagation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085445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428625"/>
            <a:ext cx="8229600" cy="1508125"/>
          </a:xfrm>
        </p:spPr>
        <p:txBody>
          <a:bodyPr/>
          <a:lstStyle/>
          <a:p>
            <a:r>
              <a:rPr lang="en-US"/>
              <a:t>Back propagation example</a:t>
            </a:r>
          </a:p>
        </p:txBody>
      </p:sp>
      <p:sp>
        <p:nvSpPr>
          <p:cNvPr id="81923" name="Oval 3"/>
          <p:cNvSpPr>
            <a:spLocks/>
          </p:cNvSpPr>
          <p:nvPr/>
        </p:nvSpPr>
        <p:spPr bwMode="auto">
          <a:xfrm>
            <a:off x="2190750" y="416718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4" name="Oval 4"/>
          <p:cNvSpPr>
            <a:spLocks/>
          </p:cNvSpPr>
          <p:nvPr/>
        </p:nvSpPr>
        <p:spPr bwMode="auto">
          <a:xfrm>
            <a:off x="2190750" y="602138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5" name="Oval 5"/>
          <p:cNvSpPr>
            <a:spLocks/>
          </p:cNvSpPr>
          <p:nvPr/>
        </p:nvSpPr>
        <p:spPr bwMode="auto">
          <a:xfrm>
            <a:off x="4367890" y="416446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6" name="Oval 6"/>
          <p:cNvSpPr>
            <a:spLocks/>
          </p:cNvSpPr>
          <p:nvPr/>
        </p:nvSpPr>
        <p:spPr bwMode="auto">
          <a:xfrm>
            <a:off x="4413250" y="599598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7" name="Oval 7"/>
          <p:cNvSpPr>
            <a:spLocks/>
          </p:cNvSpPr>
          <p:nvPr/>
        </p:nvSpPr>
        <p:spPr bwMode="auto">
          <a:xfrm>
            <a:off x="6102350" y="4954588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28" name="Rectangle 8"/>
          <p:cNvSpPr>
            <a:spLocks/>
          </p:cNvSpPr>
          <p:nvPr/>
        </p:nvSpPr>
        <p:spPr bwMode="auto">
          <a:xfrm>
            <a:off x="2051050" y="38496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1</a:t>
            </a:r>
          </a:p>
        </p:txBody>
      </p:sp>
      <p:sp>
        <p:nvSpPr>
          <p:cNvPr id="81929" name="Rectangle 9"/>
          <p:cNvSpPr>
            <a:spLocks/>
          </p:cNvSpPr>
          <p:nvPr/>
        </p:nvSpPr>
        <p:spPr bwMode="auto">
          <a:xfrm>
            <a:off x="2051050" y="57419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2</a:t>
            </a:r>
          </a:p>
        </p:txBody>
      </p:sp>
      <p:sp>
        <p:nvSpPr>
          <p:cNvPr id="81930" name="Rectangle 10"/>
          <p:cNvSpPr>
            <a:spLocks/>
          </p:cNvSpPr>
          <p:nvPr/>
        </p:nvSpPr>
        <p:spPr bwMode="auto">
          <a:xfrm>
            <a:off x="4273550" y="38496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3</a:t>
            </a:r>
          </a:p>
        </p:txBody>
      </p:sp>
      <p:sp>
        <p:nvSpPr>
          <p:cNvPr id="81931" name="Rectangle 11"/>
          <p:cNvSpPr>
            <a:spLocks/>
          </p:cNvSpPr>
          <p:nvPr/>
        </p:nvSpPr>
        <p:spPr bwMode="auto">
          <a:xfrm>
            <a:off x="4273550" y="57419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4</a:t>
            </a:r>
          </a:p>
        </p:txBody>
      </p:sp>
      <p:sp>
        <p:nvSpPr>
          <p:cNvPr id="81932" name="Rectangle 12"/>
          <p:cNvSpPr>
            <a:spLocks/>
          </p:cNvSpPr>
          <p:nvPr/>
        </p:nvSpPr>
        <p:spPr bwMode="auto">
          <a:xfrm>
            <a:off x="5962650" y="4637088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5</a:t>
            </a:r>
          </a:p>
        </p:txBody>
      </p:sp>
      <p:sp>
        <p:nvSpPr>
          <p:cNvPr id="81933" name="Line 13"/>
          <p:cNvSpPr>
            <a:spLocks noChangeShapeType="1"/>
          </p:cNvSpPr>
          <p:nvPr/>
        </p:nvSpPr>
        <p:spPr bwMode="auto">
          <a:xfrm flipH="1">
            <a:off x="2506663" y="4310063"/>
            <a:ext cx="1843087" cy="9525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4" name="Line 14"/>
          <p:cNvSpPr>
            <a:spLocks noChangeShapeType="1"/>
          </p:cNvSpPr>
          <p:nvPr/>
        </p:nvSpPr>
        <p:spPr bwMode="auto">
          <a:xfrm flipH="1">
            <a:off x="2559050" y="6186488"/>
            <a:ext cx="1841500" cy="7938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 flipH="1" flipV="1">
            <a:off x="4710790" y="4352452"/>
            <a:ext cx="1404260" cy="767236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 flipH="1">
            <a:off x="4772025" y="5248276"/>
            <a:ext cx="1344613" cy="871537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flipH="1" flipV="1">
            <a:off x="2506663" y="4471988"/>
            <a:ext cx="1878012" cy="1557338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 flipH="1">
            <a:off x="2520950" y="4497388"/>
            <a:ext cx="1916113" cy="1620838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81939" name="Rectangle 19"/>
          <p:cNvSpPr>
            <a:spLocks/>
          </p:cNvSpPr>
          <p:nvPr/>
        </p:nvSpPr>
        <p:spPr bwMode="auto">
          <a:xfrm>
            <a:off x="2738210" y="3880528"/>
            <a:ext cx="1004832" cy="471924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baseline="-6000" dirty="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13=</a:t>
            </a:r>
            <a:r>
              <a:rPr lang="en-US" baseline="-6000" dirty="0" smtClean="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1.02</a:t>
            </a:r>
            <a:endParaRPr lang="en-US" dirty="0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0" name="Rectangle 20"/>
          <p:cNvSpPr>
            <a:spLocks/>
          </p:cNvSpPr>
          <p:nvPr/>
        </p:nvSpPr>
        <p:spPr bwMode="auto">
          <a:xfrm>
            <a:off x="2762250" y="4471988"/>
            <a:ext cx="461665" cy="34881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 dirty="0" smtClean="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0.17</a:t>
            </a:r>
            <a:endParaRPr lang="en-US" dirty="0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1" name="Rectangle 21"/>
          <p:cNvSpPr>
            <a:spLocks/>
          </p:cNvSpPr>
          <p:nvPr/>
        </p:nvSpPr>
        <p:spPr bwMode="auto">
          <a:xfrm>
            <a:off x="2787650" y="5272088"/>
            <a:ext cx="3238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 dirty="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-3</a:t>
            </a:r>
            <a:endParaRPr lang="en-US" dirty="0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2" name="Rectangle 22"/>
          <p:cNvSpPr>
            <a:spLocks/>
          </p:cNvSpPr>
          <p:nvPr/>
        </p:nvSpPr>
        <p:spPr bwMode="auto">
          <a:xfrm>
            <a:off x="3028950" y="6072188"/>
            <a:ext cx="2555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 dirty="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 dirty="0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3" name="Rectangle 23"/>
          <p:cNvSpPr>
            <a:spLocks/>
          </p:cNvSpPr>
          <p:nvPr/>
        </p:nvSpPr>
        <p:spPr bwMode="auto">
          <a:xfrm>
            <a:off x="5073650" y="4129088"/>
            <a:ext cx="461665" cy="34881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 dirty="0" smtClean="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1.02</a:t>
            </a:r>
            <a:endParaRPr lang="en-US" dirty="0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4" name="Rectangle 24"/>
          <p:cNvSpPr>
            <a:spLocks/>
          </p:cNvSpPr>
          <p:nvPr/>
        </p:nvSpPr>
        <p:spPr bwMode="auto">
          <a:xfrm>
            <a:off x="5035550" y="5805488"/>
            <a:ext cx="529993" cy="34881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 dirty="0" smtClean="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-0.99</a:t>
            </a:r>
            <a:endParaRPr lang="en-US" dirty="0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81946" name="Rectangle 26"/>
          <p:cNvSpPr>
            <a:spLocks/>
          </p:cNvSpPr>
          <p:nvPr/>
        </p:nvSpPr>
        <p:spPr bwMode="auto">
          <a:xfrm>
            <a:off x="984250" y="4916488"/>
            <a:ext cx="7810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input</a:t>
            </a:r>
          </a:p>
        </p:txBody>
      </p:sp>
      <p:sp>
        <p:nvSpPr>
          <p:cNvPr id="81954" name="Rectangle 34"/>
          <p:cNvSpPr>
            <a:spLocks/>
          </p:cNvSpPr>
          <p:nvPr/>
        </p:nvSpPr>
        <p:spPr bwMode="auto">
          <a:xfrm>
            <a:off x="7056438" y="4865688"/>
            <a:ext cx="9334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output</a:t>
            </a:r>
          </a:p>
        </p:txBody>
      </p:sp>
      <p:cxnSp>
        <p:nvCxnSpPr>
          <p:cNvPr id="37" name="Straight Arrow Connector 36"/>
          <p:cNvCxnSpPr>
            <a:stCxn id="81927" idx="6"/>
          </p:cNvCxnSpPr>
          <p:nvPr/>
        </p:nvCxnSpPr>
        <p:spPr>
          <a:xfrm flipV="1">
            <a:off x="6445250" y="5119688"/>
            <a:ext cx="3175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400550" y="4376222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tanh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84675" y="6194426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tanh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64249" y="5163622"/>
            <a:ext cx="8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linear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4" name="Oval 3"/>
          <p:cNvSpPr>
            <a:spLocks/>
          </p:cNvSpPr>
          <p:nvPr/>
        </p:nvSpPr>
        <p:spPr bwMode="auto">
          <a:xfrm>
            <a:off x="2190750" y="1106249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45" name="Oval 4"/>
          <p:cNvSpPr>
            <a:spLocks/>
          </p:cNvSpPr>
          <p:nvPr/>
        </p:nvSpPr>
        <p:spPr bwMode="auto">
          <a:xfrm>
            <a:off x="2190750" y="2960449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46" name="Oval 5"/>
          <p:cNvSpPr>
            <a:spLocks/>
          </p:cNvSpPr>
          <p:nvPr/>
        </p:nvSpPr>
        <p:spPr bwMode="auto">
          <a:xfrm>
            <a:off x="4367890" y="1103529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47" name="Oval 6"/>
          <p:cNvSpPr>
            <a:spLocks/>
          </p:cNvSpPr>
          <p:nvPr/>
        </p:nvSpPr>
        <p:spPr bwMode="auto">
          <a:xfrm>
            <a:off x="4413250" y="2935049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48" name="Oval 7"/>
          <p:cNvSpPr>
            <a:spLocks/>
          </p:cNvSpPr>
          <p:nvPr/>
        </p:nvSpPr>
        <p:spPr bwMode="auto">
          <a:xfrm>
            <a:off x="6102350" y="1893649"/>
            <a:ext cx="342900" cy="342900"/>
          </a:xfrm>
          <a:prstGeom prst="ellips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49" name="Rectangle 8"/>
          <p:cNvSpPr>
            <a:spLocks/>
          </p:cNvSpPr>
          <p:nvPr/>
        </p:nvSpPr>
        <p:spPr bwMode="auto">
          <a:xfrm>
            <a:off x="2051050" y="788749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1</a:t>
            </a:r>
          </a:p>
        </p:txBody>
      </p:sp>
      <p:sp>
        <p:nvSpPr>
          <p:cNvPr id="50" name="Rectangle 9"/>
          <p:cNvSpPr>
            <a:spLocks/>
          </p:cNvSpPr>
          <p:nvPr/>
        </p:nvSpPr>
        <p:spPr bwMode="auto">
          <a:xfrm>
            <a:off x="2051050" y="2681049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2</a:t>
            </a:r>
          </a:p>
        </p:txBody>
      </p:sp>
      <p:sp>
        <p:nvSpPr>
          <p:cNvPr id="51" name="Rectangle 10"/>
          <p:cNvSpPr>
            <a:spLocks/>
          </p:cNvSpPr>
          <p:nvPr/>
        </p:nvSpPr>
        <p:spPr bwMode="auto">
          <a:xfrm>
            <a:off x="4273550" y="788749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3</a:t>
            </a:r>
          </a:p>
        </p:txBody>
      </p:sp>
      <p:sp>
        <p:nvSpPr>
          <p:cNvPr id="52" name="Rectangle 11"/>
          <p:cNvSpPr>
            <a:spLocks/>
          </p:cNvSpPr>
          <p:nvPr/>
        </p:nvSpPr>
        <p:spPr bwMode="auto">
          <a:xfrm>
            <a:off x="4273550" y="2681049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4</a:t>
            </a:r>
          </a:p>
        </p:txBody>
      </p:sp>
      <p:sp>
        <p:nvSpPr>
          <p:cNvPr id="53" name="Rectangle 12"/>
          <p:cNvSpPr>
            <a:spLocks/>
          </p:cNvSpPr>
          <p:nvPr/>
        </p:nvSpPr>
        <p:spPr bwMode="auto">
          <a:xfrm>
            <a:off x="5962650" y="1576149"/>
            <a:ext cx="633413" cy="2968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node 5</a:t>
            </a:r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 flipH="1">
            <a:off x="2506663" y="1249124"/>
            <a:ext cx="1843087" cy="9525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 flipH="1">
            <a:off x="2559050" y="3125549"/>
            <a:ext cx="1841500" cy="7938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 flipH="1" flipV="1">
            <a:off x="4710790" y="1296749"/>
            <a:ext cx="1404260" cy="762000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 flipH="1">
            <a:off x="4772025" y="2187337"/>
            <a:ext cx="1344613" cy="871537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 flipH="1" flipV="1">
            <a:off x="2506663" y="1411049"/>
            <a:ext cx="1878012" cy="1557338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59" name="Line 18"/>
          <p:cNvSpPr>
            <a:spLocks noChangeShapeType="1"/>
          </p:cNvSpPr>
          <p:nvPr/>
        </p:nvSpPr>
        <p:spPr bwMode="auto">
          <a:xfrm flipH="1">
            <a:off x="2520950" y="1436449"/>
            <a:ext cx="1916113" cy="1620838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black"/>
              </a:solidFill>
              <a:latin typeface="Helvetica" pitchFamily="-111" charset="0"/>
              <a:ea typeface="Helvetica" pitchFamily="-111" charset="0"/>
              <a:cs typeface="Helvetica" pitchFamily="-111" charset="0"/>
              <a:sym typeface="Helvetica" pitchFamily="-111" charset="0"/>
            </a:endParaRPr>
          </a:p>
        </p:txBody>
      </p:sp>
      <p:sp>
        <p:nvSpPr>
          <p:cNvPr id="60" name="Rectangle 19"/>
          <p:cNvSpPr>
            <a:spLocks/>
          </p:cNvSpPr>
          <p:nvPr/>
        </p:nvSpPr>
        <p:spPr bwMode="auto">
          <a:xfrm>
            <a:off x="2749550" y="864949"/>
            <a:ext cx="7937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w</a:t>
            </a: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13=1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1" name="Rectangle 20"/>
          <p:cNvSpPr>
            <a:spLocks/>
          </p:cNvSpPr>
          <p:nvPr/>
        </p:nvSpPr>
        <p:spPr bwMode="auto">
          <a:xfrm>
            <a:off x="2762250" y="1411049"/>
            <a:ext cx="4079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0.2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2" name="Rectangle 21"/>
          <p:cNvSpPr>
            <a:spLocks/>
          </p:cNvSpPr>
          <p:nvPr/>
        </p:nvSpPr>
        <p:spPr bwMode="auto">
          <a:xfrm>
            <a:off x="2787650" y="2211149"/>
            <a:ext cx="3238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-3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3" name="Rectangle 22"/>
          <p:cNvSpPr>
            <a:spLocks/>
          </p:cNvSpPr>
          <p:nvPr/>
        </p:nvSpPr>
        <p:spPr bwMode="auto">
          <a:xfrm>
            <a:off x="3028950" y="3011249"/>
            <a:ext cx="2555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4" name="Rectangle 23"/>
          <p:cNvSpPr>
            <a:spLocks/>
          </p:cNvSpPr>
          <p:nvPr/>
        </p:nvSpPr>
        <p:spPr bwMode="auto">
          <a:xfrm>
            <a:off x="5073650" y="1068149"/>
            <a:ext cx="255588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1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5" name="Rectangle 24"/>
          <p:cNvSpPr>
            <a:spLocks/>
          </p:cNvSpPr>
          <p:nvPr/>
        </p:nvSpPr>
        <p:spPr bwMode="auto">
          <a:xfrm>
            <a:off x="5035550" y="2744549"/>
            <a:ext cx="3238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baseline="-6000">
                <a:solidFill>
                  <a:srgbClr val="0042AA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-1</a:t>
            </a:r>
            <a:endParaRPr lang="en-US">
              <a:solidFill>
                <a:srgbClr val="0042AA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  <a:sym typeface="Times New Roman" pitchFamily="-111" charset="0"/>
            </a:endParaRPr>
          </a:p>
        </p:txBody>
      </p:sp>
      <p:sp>
        <p:nvSpPr>
          <p:cNvPr id="66" name="Rectangle 26"/>
          <p:cNvSpPr>
            <a:spLocks/>
          </p:cNvSpPr>
          <p:nvPr/>
        </p:nvSpPr>
        <p:spPr bwMode="auto">
          <a:xfrm>
            <a:off x="984250" y="1855549"/>
            <a:ext cx="7810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input</a:t>
            </a:r>
          </a:p>
        </p:txBody>
      </p:sp>
      <p:sp>
        <p:nvSpPr>
          <p:cNvPr id="67" name="Rectangle 34"/>
          <p:cNvSpPr>
            <a:spLocks/>
          </p:cNvSpPr>
          <p:nvPr/>
        </p:nvSpPr>
        <p:spPr bwMode="auto">
          <a:xfrm>
            <a:off x="7056438" y="1804749"/>
            <a:ext cx="933450" cy="431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  <a:sym typeface="Times New Roman" pitchFamily="-111" charset="0"/>
              </a:rPr>
              <a:t>output</a:t>
            </a:r>
          </a:p>
        </p:txBody>
      </p:sp>
      <p:cxnSp>
        <p:nvCxnSpPr>
          <p:cNvPr id="68" name="Straight Arrow Connector 67"/>
          <p:cNvCxnSpPr>
            <a:stCxn id="48" idx="6"/>
          </p:cNvCxnSpPr>
          <p:nvPr/>
        </p:nvCxnSpPr>
        <p:spPr>
          <a:xfrm flipV="1">
            <a:off x="6445250" y="2058749"/>
            <a:ext cx="3175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400550" y="1315283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tanh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384675" y="3133487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tanh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64249" y="2102683"/>
            <a:ext cx="8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linear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5264" y="3443049"/>
            <a:ext cx="423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After one iteration (rounding to two digits):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23989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defTabSz="584200"/>
            <a:fld id="{E692B37B-53E9-754C-BEA1-64700E3C82F9}" type="slidenum">
              <a:rPr lang="en-US" sz="1400">
                <a:latin typeface="Arial" pitchFamily="-111" charset="0"/>
                <a:ea typeface="Arial" pitchFamily="-111" charset="0"/>
                <a:cs typeface="Arial" pitchFamily="-111" charset="0"/>
                <a:sym typeface="Arial" pitchFamily="-111" charset="0"/>
              </a:rPr>
              <a:pPr defTabSz="584200"/>
              <a:t>9</a:t>
            </a:fld>
            <a:endParaRPr lang="en-US" sz="1400">
              <a:latin typeface="Arial" pitchFamily="-111" charset="0"/>
              <a:ea typeface="Arial" pitchFamily="-111" charset="0"/>
              <a:cs typeface="Arial" pitchFamily="-111" charset="0"/>
              <a:sym typeface="Arial" pitchFamily="-111" charset="0"/>
            </a:endParaRPr>
          </a:p>
        </p:txBody>
      </p:sp>
      <p:pic>
        <p:nvPicPr>
          <p:cNvPr id="54274" name="Picture 2" descr="dropped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0" y="254000"/>
            <a:ext cx="4241800" cy="635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54275" name="Picture 3" descr="dropped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732" y="690102"/>
            <a:ext cx="3717823" cy="501441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54276" name="Rectangle 4"/>
          <p:cNvSpPr>
            <a:spLocks/>
          </p:cNvSpPr>
          <p:nvPr/>
        </p:nvSpPr>
        <p:spPr bwMode="auto">
          <a:xfrm>
            <a:off x="214261" y="5902223"/>
            <a:ext cx="4114800" cy="4746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200" u="sng">
                <a:latin typeface="Times New Roman"/>
                <a:ea typeface="Times New Roman"/>
                <a:cs typeface="Times New Roman"/>
                <a:sym typeface="Times New Roman" pitchFamily="-111" charset="0"/>
                <a:hlinkClick r:id="rId4"/>
              </a:rPr>
              <a:t>http://</a:t>
            </a:r>
            <a:r>
              <a:rPr lang="en-US" sz="1200" u="sng" dirty="0">
                <a:latin typeface="Times New Roman"/>
                <a:ea typeface="Times New Roman"/>
                <a:cs typeface="Times New Roman"/>
                <a:sym typeface="Times New Roman" pitchFamily="-111" charset="0"/>
                <a:hlinkClick r:id="rId4"/>
              </a:rPr>
              <a:t>www.ecse.rpi.edu/homepages/nagy/PDF_chrono/2011_Nagy_Pace_FR.pdf.  Photo by George Nagy</a:t>
            </a:r>
            <a:endParaRPr lang="en-US" sz="1200" dirty="0">
              <a:latin typeface="Times New Roman"/>
              <a:ea typeface="Times New Roman"/>
              <a:cs typeface="Times New Roman"/>
              <a:sym typeface="Times New Roman" pitchFamily="-111" charset="0"/>
            </a:endParaRPr>
          </a:p>
        </p:txBody>
      </p:sp>
      <p:sp>
        <p:nvSpPr>
          <p:cNvPr id="54277" name="Rectangle 5"/>
          <p:cNvSpPr>
            <a:spLocks/>
          </p:cNvSpPr>
          <p:nvPr/>
        </p:nvSpPr>
        <p:spPr bwMode="auto">
          <a:xfrm>
            <a:off x="4762500" y="6578600"/>
            <a:ext cx="3830638" cy="28416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50800" tIns="50800" rIns="50800" bIns="5080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200" u="sng">
                <a:latin typeface="Times New Roman"/>
                <a:ea typeface="Times New Roman"/>
                <a:cs typeface="Times New Roman"/>
                <a:sym typeface="Times New Roman" pitchFamily="-111" charset="0"/>
                <a:hlinkClick r:id="rId5"/>
              </a:rPr>
              <a:t>http://www.manhattanrarebooks-science.com/rosenblatt.htm</a:t>
            </a:r>
            <a:endParaRPr lang="en-US" sz="1200">
              <a:latin typeface="Times New Roman"/>
              <a:ea typeface="Times New Roman"/>
              <a:cs typeface="Times New Roman"/>
              <a:sym typeface="Times New Roman" pitchFamily="-111" charset="0"/>
            </a:endParaRPr>
          </a:p>
        </p:txBody>
      </p:sp>
      <p:sp>
        <p:nvSpPr>
          <p:cNvPr id="54283" name="Rectangle 11"/>
          <p:cNvSpPr>
            <a:spLocks noGrp="1" noChangeArrowheads="1"/>
          </p:cNvSpPr>
          <p:nvPr>
            <p:ph type="title"/>
          </p:nvPr>
        </p:nvSpPr>
        <p:spPr>
          <a:xfrm>
            <a:off x="-863600" y="-454025"/>
            <a:ext cx="6487652" cy="1508125"/>
          </a:xfrm>
        </p:spPr>
        <p:txBody>
          <a:bodyPr/>
          <a:lstStyle/>
          <a:p>
            <a:r>
              <a:rPr lang="en-US" dirty="0" err="1"/>
              <a:t>Perceptrons</a:t>
            </a:r>
            <a:r>
              <a:rPr lang="en-US" dirty="0"/>
              <a:t>, 1958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961" y="521109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9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latin typeface="Times New Roman"/>
                <a:ea typeface="Times New Roman"/>
                <a:cs typeface="Times New Roman"/>
              </a:rPr>
              <a:t>Rosenblatt</a:t>
            </a:r>
            <a:endParaRPr lang="en-US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5620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hat y = F(x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88"/>
  <p:tag name="PICTUREFILESIZE" val="45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F(x)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45"/>
  <p:tag name="PICTUREFILESIZE" val="29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begin{eqnarray}&#13;&#10;J = \sum_{t=1}^N \left[y_t - F(x_t) \right]^2 \nonumber&#13;&#10;\end{eqnarray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200"/>
  <p:tag name="PICTUREFILESIZE" val="131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begin{eqnarray}&#13;&#10;J = \sum_{t=1}^N e^{ -y_t F(x_t)} \nonumber&#13;&#10;\end{eqnarray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61"/>
  <p:tag name="PICTUREFILESIZE" val="11063"/>
</p:tagLst>
</file>

<file path=ppt/theme/theme1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3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6_Custom Design">
  <a:themeElements>
    <a:clrScheme name="5_Custom Design 1">
      <a:dk1>
        <a:srgbClr val="004731"/>
      </a:dk1>
      <a:lt1>
        <a:srgbClr val="FFFFFF"/>
      </a:lt1>
      <a:dk2>
        <a:srgbClr val="004731"/>
      </a:dk2>
      <a:lt2>
        <a:srgbClr val="BFB678"/>
      </a:lt2>
      <a:accent1>
        <a:srgbClr val="7BC5A2"/>
      </a:accent1>
      <a:accent2>
        <a:srgbClr val="F17C0E"/>
      </a:accent2>
      <a:accent3>
        <a:srgbClr val="FFFFFF"/>
      </a:accent3>
      <a:accent4>
        <a:srgbClr val="003B28"/>
      </a:accent4>
      <a:accent5>
        <a:srgbClr val="BFDFCE"/>
      </a:accent5>
      <a:accent6>
        <a:srgbClr val="DA700C"/>
      </a:accent6>
      <a:hlink>
        <a:srgbClr val="D7E300"/>
      </a:hlink>
      <a:folHlink>
        <a:srgbClr val="7BC5A2"/>
      </a:folHlink>
    </a:clrScheme>
    <a:fontScheme name="5_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Custom Design 1">
        <a:dk1>
          <a:srgbClr val="004731"/>
        </a:dk1>
        <a:lt1>
          <a:srgbClr val="FFFFFF"/>
        </a:lt1>
        <a:dk2>
          <a:srgbClr val="004731"/>
        </a:dk2>
        <a:lt2>
          <a:srgbClr val="BFB678"/>
        </a:lt2>
        <a:accent1>
          <a:srgbClr val="7BC5A2"/>
        </a:accent1>
        <a:accent2>
          <a:srgbClr val="F17C0E"/>
        </a:accent2>
        <a:accent3>
          <a:srgbClr val="FFFFFF"/>
        </a:accent3>
        <a:accent4>
          <a:srgbClr val="003B28"/>
        </a:accent4>
        <a:accent5>
          <a:srgbClr val="BFDFCE"/>
        </a:accent5>
        <a:accent6>
          <a:srgbClr val="DA700C"/>
        </a:accent6>
        <a:hlink>
          <a:srgbClr val="D7E300"/>
        </a:hlink>
        <a:folHlink>
          <a:srgbClr val="7BC5A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333399"/>
      </a:accent2>
      <a:accent3>
        <a:srgbClr val="FFFFFF"/>
      </a:accent3>
      <a:accent4>
        <a:srgbClr val="000000"/>
      </a:accent4>
      <a:accent5>
        <a:srgbClr val="EBEBE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111" charset="0"/>
            <a:ea typeface="Helvetica" pitchFamily="-111" charset="0"/>
            <a:cs typeface="Helvetica" pitchFamily="-111" charset="0"/>
            <a:sym typeface="Helvetic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111" charset="0"/>
            <a:ea typeface="Helvetica" pitchFamily="-111" charset="0"/>
            <a:cs typeface="Helvetica" pitchFamily="-111" charset="0"/>
            <a:sym typeface="Helvetica" pitchFamily="-111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111" charset="0"/>
            <a:ea typeface="Helvetica" pitchFamily="-111" charset="0"/>
            <a:cs typeface="Helvetica" pitchFamily="-111" charset="0"/>
            <a:sym typeface="Helvetic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111" charset="0"/>
            <a:ea typeface="Helvetica" pitchFamily="-111" charset="0"/>
            <a:cs typeface="Helvetica" pitchFamily="-111" charset="0"/>
            <a:sym typeface="Helvetica" pitchFamily="-111" charset="0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2_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111" charset="0"/>
            <a:ea typeface="Helvetica" pitchFamily="-111" charset="0"/>
            <a:cs typeface="Helvetica" pitchFamily="-111" charset="0"/>
            <a:sym typeface="Helvetic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pitchFamily="-111" charset="0"/>
            <a:ea typeface="Helvetica" pitchFamily="-111" charset="0"/>
            <a:cs typeface="Helvetica" pitchFamily="-111" charset="0"/>
            <a:sym typeface="Helvetica" pitchFamily="-111" charset="0"/>
          </a:defRPr>
        </a:defPPr>
      </a:lstStyle>
    </a:lnDef>
  </a:objectDefaults>
  <a:extraClrSchemeLst/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28579</TotalTime>
  <Pages>0</Pages>
  <Words>3009</Words>
  <Characters>0</Characters>
  <Application>Microsoft Macintosh PowerPoint</Application>
  <PresentationFormat>On-screen Show (4:3)</PresentationFormat>
  <Lines>0</Lines>
  <Paragraphs>771</Paragraphs>
  <Slides>88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12" baseType="lpstr">
      <vt:lpstr>Calibri</vt:lpstr>
      <vt:lpstr>Helvetica</vt:lpstr>
      <vt:lpstr>ＭＳ Ｐゴシック</vt:lpstr>
      <vt:lpstr>Symbol</vt:lpstr>
      <vt:lpstr>Times</vt:lpstr>
      <vt:lpstr>Times New Roman</vt:lpstr>
      <vt:lpstr>ヒラギノ明朝 ProN W3</vt:lpstr>
      <vt:lpstr>ヒラギノ角ゴ ProN W3</vt:lpstr>
      <vt:lpstr>Arial</vt:lpstr>
      <vt:lpstr>3_Office Theme</vt:lpstr>
      <vt:lpstr>8_Office Theme</vt:lpstr>
      <vt:lpstr>11_Office Theme</vt:lpstr>
      <vt:lpstr>White</vt:lpstr>
      <vt:lpstr>14_Office Theme</vt:lpstr>
      <vt:lpstr>5_Office Theme</vt:lpstr>
      <vt:lpstr>1_White</vt:lpstr>
      <vt:lpstr>2_White</vt:lpstr>
      <vt:lpstr>15_Office Theme</vt:lpstr>
      <vt:lpstr>12_Office Theme</vt:lpstr>
      <vt:lpstr>Office Theme</vt:lpstr>
      <vt:lpstr>6_Custom Design</vt:lpstr>
      <vt:lpstr>4_Office Theme</vt:lpstr>
      <vt:lpstr>Equation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best representation?</vt:lpstr>
      <vt:lpstr>A brief history of Neural Networks</vt:lpstr>
      <vt:lpstr>Perceptrons, 1958</vt:lpstr>
      <vt:lpstr>Perceptrons, 1958</vt:lpstr>
      <vt:lpstr>PowerPoint Presentation</vt:lpstr>
      <vt:lpstr>Minsky and Papert, Perceptrons, 1972</vt:lpstr>
      <vt:lpstr>PowerPoint Presentation</vt:lpstr>
      <vt:lpstr>Parallel Distributed Processing (PDP), 1986</vt:lpstr>
      <vt:lpstr>XOR problem</vt:lpstr>
      <vt:lpstr>PowerPoint Presentation</vt:lpstr>
      <vt:lpstr>LeCun conv nets, 1998</vt:lpstr>
      <vt:lpstr>PowerPoint Presentation</vt:lpstr>
      <vt:lpstr>PowerPoint Presentation</vt:lpstr>
      <vt:lpstr>NIPS 2000</vt:lpstr>
      <vt:lpstr>PowerPoint Presentation</vt:lpstr>
      <vt:lpstr>PowerPoint Presentation</vt:lpstr>
      <vt:lpstr>PowerPoint Presentation</vt:lpstr>
      <vt:lpstr>Krizhevsky, Sutskever, and Hinton, NIPS 2012</vt:lpstr>
      <vt:lpstr>Krizhevsky, Sutskever, and Hinton, NIPS 2012</vt:lpstr>
      <vt:lpstr>PowerPoint Presentation</vt:lpstr>
      <vt:lpstr>PowerPoint Presentation</vt:lpstr>
      <vt:lpstr>What comes next?</vt:lpstr>
      <vt:lpstr>What comes next?</vt:lpstr>
      <vt:lpstr>PowerPoint Presentation</vt:lpstr>
      <vt:lpstr>Tutorials for Deep Learning Frameworks</vt:lpstr>
      <vt:lpstr>Neural networks</vt:lpstr>
      <vt:lpstr>An individual neuron (unit)</vt:lpstr>
      <vt:lpstr>Single layer network</vt:lpstr>
      <vt:lpstr>Single layer network</vt:lpstr>
      <vt:lpstr>Non-linearities: sigmoid</vt:lpstr>
      <vt:lpstr>Non-linearities: tanh</vt:lpstr>
      <vt:lpstr>Non-linearities: rectified linear (ReLU)</vt:lpstr>
      <vt:lpstr>Non-linearities: Leaky ReLU</vt:lpstr>
      <vt:lpstr>Multiple layers</vt:lpstr>
      <vt:lpstr>Example: 3 layer MLP</vt:lpstr>
      <vt:lpstr>Multiple layers</vt:lpstr>
      <vt:lpstr>Architecture selection</vt:lpstr>
      <vt:lpstr>Representational power of two-layer network</vt:lpstr>
      <vt:lpstr>Representational power</vt:lpstr>
      <vt:lpstr>Training a model: overview</vt:lpstr>
      <vt:lpstr>PowerPoint Presentation</vt:lpstr>
      <vt:lpstr>Object detection</vt:lpstr>
      <vt:lpstr>PowerPoint Presentation</vt:lpstr>
      <vt:lpstr>Discriminative methods</vt:lpstr>
      <vt:lpstr>Formulation</vt:lpstr>
      <vt:lpstr>Cost functions</vt:lpstr>
      <vt:lpstr>MiniPlaces Challenge</vt:lpstr>
      <vt:lpstr>MiniPlaces Challenge</vt:lpstr>
      <vt:lpstr>MiniPlaces Challenge</vt:lpstr>
      <vt:lpstr>PowerPoint Presentation</vt:lpstr>
      <vt:lpstr>PowerPoint Presentation</vt:lpstr>
      <vt:lpstr>PowerPoint Presentation</vt:lpstr>
      <vt:lpstr>PowerPoint Presentation</vt:lpstr>
      <vt:lpstr>Cost function</vt:lpstr>
      <vt:lpstr>Cost function</vt:lpstr>
      <vt:lpstr>Stochastic gradient descend</vt:lpstr>
      <vt:lpstr>Stochastic gradient descend</vt:lpstr>
      <vt:lpstr>Computing gradients</vt:lpstr>
      <vt:lpstr>Computing gradients</vt:lpstr>
      <vt:lpstr>PowerPoint Presentation</vt:lpstr>
      <vt:lpstr>Matrix calculus</vt:lpstr>
      <vt:lpstr>Matrix calculus</vt:lpstr>
      <vt:lpstr>Matrix calculus</vt:lpstr>
      <vt:lpstr>Matrix calculus</vt:lpstr>
      <vt:lpstr>PowerPoint Presentation</vt:lpstr>
      <vt:lpstr>Computing gradients</vt:lpstr>
      <vt:lpstr>Computing gradients</vt:lpstr>
      <vt:lpstr>Computing gradients</vt:lpstr>
      <vt:lpstr>Computing gradients</vt:lpstr>
      <vt:lpstr>Computing gradients: cost layer</vt:lpstr>
      <vt:lpstr>Computing gradients: layer i</vt:lpstr>
      <vt:lpstr>Backpropagation</vt:lpstr>
      <vt:lpstr>Backpropagation: layer i</vt:lpstr>
      <vt:lpstr>Backpropagation: summary</vt:lpstr>
      <vt:lpstr>Linear Module</vt:lpstr>
      <vt:lpstr>Linear Module</vt:lpstr>
      <vt:lpstr>Linear Module</vt:lpstr>
      <vt:lpstr>Pointwise function</vt:lpstr>
      <vt:lpstr>Pointwise function</vt:lpstr>
      <vt:lpstr>Euclidean cost module</vt:lpstr>
      <vt:lpstr>Back propagation example</vt:lpstr>
      <vt:lpstr>Back propagation example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class,  fast-forward</dc:title>
  <dc:subject/>
  <dc:creator>wtf</dc:creator>
  <cp:keywords/>
  <dc:description/>
  <cp:lastModifiedBy>Microsoft Office User</cp:lastModifiedBy>
  <cp:revision>354</cp:revision>
  <dcterms:created xsi:type="dcterms:W3CDTF">2016-09-22T08:28:56Z</dcterms:created>
  <dcterms:modified xsi:type="dcterms:W3CDTF">2017-09-26T03:40:12Z</dcterms:modified>
</cp:coreProperties>
</file>