
<file path=[Content_Types].xml><?xml version="1.0" encoding="utf-8"?>
<Types xmlns="http://schemas.openxmlformats.org/package/2006/content-types">
  <Default Extension="xml" ContentType="application/xml"/>
  <Default Extension="jpeg" ContentType="image/jpeg"/>
  <Default Extension="mov" ContentType="video/quicktime"/>
  <Default Extension="png" ContentType="image/png"/>
  <Default Extension="mp4" ContentType="video/mp4"/>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3" r:id="rId3"/>
    <p:sldMasterId id="2147483675" r:id="rId4"/>
  </p:sldMasterIdLst>
  <p:notesMasterIdLst>
    <p:notesMasterId r:id="rId25"/>
  </p:notesMasterIdLst>
  <p:sldIdLst>
    <p:sldId id="256" r:id="rId5"/>
    <p:sldId id="273" r:id="rId6"/>
    <p:sldId id="282" r:id="rId7"/>
    <p:sldId id="275" r:id="rId8"/>
    <p:sldId id="274" r:id="rId9"/>
    <p:sldId id="276" r:id="rId10"/>
    <p:sldId id="277" r:id="rId11"/>
    <p:sldId id="278" r:id="rId12"/>
    <p:sldId id="279" r:id="rId13"/>
    <p:sldId id="280" r:id="rId14"/>
    <p:sldId id="281" r:id="rId15"/>
    <p:sldId id="270" r:id="rId16"/>
    <p:sldId id="271" r:id="rId17"/>
    <p:sldId id="272" r:id="rId18"/>
    <p:sldId id="257" r:id="rId19"/>
    <p:sldId id="258" r:id="rId20"/>
    <p:sldId id="259" r:id="rId21"/>
    <p:sldId id="262" r:id="rId22"/>
    <p:sldId id="263" r:id="rId23"/>
    <p:sldId id="26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95"/>
    <p:restoredTop sz="94670"/>
  </p:normalViewPr>
  <p:slideViewPr>
    <p:cSldViewPr snapToGrid="0" snapToObjects="1">
      <p:cViewPr varScale="1">
        <p:scale>
          <a:sx n="113" d="100"/>
          <a:sy n="113" d="100"/>
        </p:scale>
        <p:origin x="176" y="61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EA922-3BCE-304D-BC46-AD3203897E34}" type="datetimeFigureOut">
              <a:rPr lang="en-US" smtClean="0"/>
              <a:t>11/30/18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8DF10-0CFC-764C-9B42-865D97286441}" type="slidenum">
              <a:rPr lang="en-US" smtClean="0"/>
              <a:t>‹#›</a:t>
            </a:fld>
            <a:endParaRPr lang="en-US"/>
          </a:p>
        </p:txBody>
      </p:sp>
    </p:spTree>
    <p:extLst>
      <p:ext uri="{BB962C8B-B14F-4D97-AF65-F5344CB8AC3E}">
        <p14:creationId xmlns:p14="http://schemas.microsoft.com/office/powerpoint/2010/main" val="1427570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5CFCACC-BE90-C546-A46F-8F952110E53D}" type="slidenum">
              <a:rPr lang="en-US">
                <a:solidFill>
                  <a:prstClr val="black"/>
                </a:solidFill>
              </a:rPr>
              <a:pPr/>
              <a:t>9</a:t>
            </a:fld>
            <a:endParaRPr lang="en-US">
              <a:solidFill>
                <a:prstClr val="black"/>
              </a:solidFill>
            </a:endParaRPr>
          </a:p>
        </p:txBody>
      </p:sp>
      <p:sp>
        <p:nvSpPr>
          <p:cNvPr id="525314" name="Slide Image Placeholder 1"/>
          <p:cNvSpPr>
            <a:spLocks noGrp="1" noRot="1" noChangeAspect="1" noTextEdit="1"/>
          </p:cNvSpPr>
          <p:nvPr>
            <p:ph type="sldImg"/>
          </p:nvPr>
        </p:nvSpPr>
        <p:spPr>
          <a:ln/>
        </p:spPr>
      </p:sp>
      <p:sp>
        <p:nvSpPr>
          <p:cNvPr id="525315" name="Notes Placeholder 2"/>
          <p:cNvSpPr>
            <a:spLocks noGrp="1"/>
          </p:cNvSpPr>
          <p:nvPr>
            <p:ph type="body" idx="1"/>
          </p:nvPr>
        </p:nvSpPr>
        <p:spPr/>
        <p:txBody>
          <a:bodyPr/>
          <a:lstStyle/>
          <a:p>
            <a:pPr defTabSz="457200">
              <a:spcBef>
                <a:spcPct val="0"/>
              </a:spcBef>
            </a:pPr>
            <a:endParaRPr lang="en-US" dirty="0"/>
          </a:p>
        </p:txBody>
      </p:sp>
      <p:sp>
        <p:nvSpPr>
          <p:cNvPr id="52531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defTabSz="457200"/>
            <a:fld id="{8B19BE9C-77DB-6B44-AE97-F6F3AE98368C}" type="slidenum">
              <a:rPr lang="en-US" sz="1200">
                <a:solidFill>
                  <a:prstClr val="black"/>
                </a:solidFill>
              </a:rPr>
              <a:pPr algn="r" defTabSz="457200"/>
              <a:t>9</a:t>
            </a:fld>
            <a:endParaRPr lang="en-US" sz="1200">
              <a:solidFill>
                <a:prstClr val="black"/>
              </a:solidFill>
            </a:endParaRPr>
          </a:p>
        </p:txBody>
      </p:sp>
    </p:spTree>
    <p:extLst>
      <p:ext uri="{BB962C8B-B14F-4D97-AF65-F5344CB8AC3E}">
        <p14:creationId xmlns:p14="http://schemas.microsoft.com/office/powerpoint/2010/main" val="1336053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37DE9BD8-5471-8045-9AB2-C30BD78371BC}" type="slidenum">
              <a:rPr lang="en-US">
                <a:solidFill>
                  <a:prstClr val="black"/>
                </a:solidFill>
              </a:rPr>
              <a:pPr/>
              <a:t>18</a:t>
            </a:fld>
            <a:endParaRPr lang="en-US">
              <a:solidFill>
                <a:prstClr val="black"/>
              </a:solidFill>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endParaRPr lang="en-US">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68974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19AF385-3727-C94E-8A96-6777EF9D077A}" type="slidenum">
              <a:rPr lang="en-US">
                <a:solidFill>
                  <a:prstClr val="black"/>
                </a:solidFill>
              </a:rPr>
              <a:pPr/>
              <a:t>19</a:t>
            </a:fld>
            <a:endParaRPr lang="en-US">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endParaRPr lang="en-US">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1528227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6D1C962-AB60-4D4A-8D6C-A5BFAF064488}" type="slidenum">
              <a:rPr lang="en-US">
                <a:solidFill>
                  <a:prstClr val="black"/>
                </a:solidFill>
              </a:rPr>
              <a:pPr/>
              <a:t>10</a:t>
            </a:fld>
            <a:endParaRPr lang="en-US">
              <a:solidFill>
                <a:prstClr val="black"/>
              </a:solidFill>
            </a:endParaRPr>
          </a:p>
        </p:txBody>
      </p:sp>
      <p:sp>
        <p:nvSpPr>
          <p:cNvPr id="586754" name="Slide Image Placeholder 1"/>
          <p:cNvSpPr>
            <a:spLocks noGrp="1" noRot="1" noChangeAspect="1" noTextEdit="1"/>
          </p:cNvSpPr>
          <p:nvPr>
            <p:ph type="sldImg"/>
          </p:nvPr>
        </p:nvSpPr>
        <p:spPr>
          <a:ln/>
        </p:spPr>
      </p:sp>
      <p:sp>
        <p:nvSpPr>
          <p:cNvPr id="586755" name="Notes Placeholder 2"/>
          <p:cNvSpPr>
            <a:spLocks noGrp="1"/>
          </p:cNvSpPr>
          <p:nvPr>
            <p:ph type="body" idx="1"/>
          </p:nvPr>
        </p:nvSpPr>
        <p:spPr/>
        <p:txBody>
          <a:bodyPr/>
          <a:lstStyle/>
          <a:p>
            <a:pPr defTabSz="457200">
              <a:spcBef>
                <a:spcPct val="0"/>
              </a:spcBef>
            </a:pPr>
            <a:endParaRPr lang="en-US" dirty="0"/>
          </a:p>
        </p:txBody>
      </p:sp>
      <p:sp>
        <p:nvSpPr>
          <p:cNvPr id="58675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defTabSz="457200"/>
            <a:fld id="{004097A6-EC31-6341-BE95-A65079464F16}" type="slidenum">
              <a:rPr lang="en-US" sz="1200">
                <a:solidFill>
                  <a:prstClr val="black"/>
                </a:solidFill>
              </a:rPr>
              <a:pPr algn="r" defTabSz="457200"/>
              <a:t>10</a:t>
            </a:fld>
            <a:endParaRPr lang="en-US" sz="1200">
              <a:solidFill>
                <a:prstClr val="black"/>
              </a:solidFill>
            </a:endParaRPr>
          </a:p>
        </p:txBody>
      </p:sp>
    </p:spTree>
    <p:extLst>
      <p:ext uri="{BB962C8B-B14F-4D97-AF65-F5344CB8AC3E}">
        <p14:creationId xmlns:p14="http://schemas.microsoft.com/office/powerpoint/2010/main" val="285468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0117139-F7A7-9143-A60E-952D81BB513E}" type="slidenum">
              <a:rPr lang="en-US">
                <a:solidFill>
                  <a:prstClr val="black"/>
                </a:solidFill>
              </a:rPr>
              <a:pPr/>
              <a:t>11</a:t>
            </a:fld>
            <a:endParaRPr lang="en-US">
              <a:solidFill>
                <a:prstClr val="black"/>
              </a:solidFill>
            </a:endParaRPr>
          </a:p>
        </p:txBody>
      </p:sp>
      <p:sp>
        <p:nvSpPr>
          <p:cNvPr id="590850" name="Slide Image Placeholder 1"/>
          <p:cNvSpPr>
            <a:spLocks noGrp="1" noRot="1" noChangeAspect="1" noTextEdit="1"/>
          </p:cNvSpPr>
          <p:nvPr>
            <p:ph type="sldImg"/>
          </p:nvPr>
        </p:nvSpPr>
        <p:spPr>
          <a:ln/>
        </p:spPr>
      </p:sp>
      <p:sp>
        <p:nvSpPr>
          <p:cNvPr id="590851" name="Notes Placeholder 2"/>
          <p:cNvSpPr>
            <a:spLocks noGrp="1"/>
          </p:cNvSpPr>
          <p:nvPr>
            <p:ph type="body" idx="1"/>
          </p:nvPr>
        </p:nvSpPr>
        <p:spPr/>
        <p:txBody>
          <a:bodyPr/>
          <a:lstStyle/>
          <a:p>
            <a:pPr defTabSz="457200">
              <a:spcBef>
                <a:spcPct val="0"/>
              </a:spcBef>
            </a:pPr>
            <a:endParaRPr lang="en-US" dirty="0"/>
          </a:p>
        </p:txBody>
      </p:sp>
      <p:sp>
        <p:nvSpPr>
          <p:cNvPr id="59085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defTabSz="457200"/>
            <a:fld id="{F2CD8154-70D0-5649-96D3-38C31E69FF09}" type="slidenum">
              <a:rPr lang="en-US" sz="1200">
                <a:solidFill>
                  <a:prstClr val="black"/>
                </a:solidFill>
              </a:rPr>
              <a:pPr algn="r" defTabSz="457200"/>
              <a:t>11</a:t>
            </a:fld>
            <a:endParaRPr lang="en-US" sz="1200">
              <a:solidFill>
                <a:prstClr val="black"/>
              </a:solidFill>
            </a:endParaRPr>
          </a:p>
        </p:txBody>
      </p:sp>
    </p:spTree>
    <p:extLst>
      <p:ext uri="{BB962C8B-B14F-4D97-AF65-F5344CB8AC3E}">
        <p14:creationId xmlns:p14="http://schemas.microsoft.com/office/powerpoint/2010/main" val="830640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TODO: better align</a:t>
            </a:r>
            <a:endParaRPr lang="en-US" dirty="0"/>
          </a:p>
        </p:txBody>
      </p:sp>
      <p:sp>
        <p:nvSpPr>
          <p:cNvPr id="4" name="Slide Number Placeholder 3"/>
          <p:cNvSpPr>
            <a:spLocks noGrp="1"/>
          </p:cNvSpPr>
          <p:nvPr>
            <p:ph type="sldNum" sz="quarter" idx="10"/>
          </p:nvPr>
        </p:nvSpPr>
        <p:spPr/>
        <p:txBody>
          <a:bodyPr/>
          <a:lstStyle/>
          <a:p>
            <a:fld id="{169AB2D8-D243-CC44-85B6-7309092AEBF4}" type="slidenum">
              <a:rPr lang="en-US" smtClean="0"/>
              <a:t>12</a:t>
            </a:fld>
            <a:endParaRPr lang="en-US"/>
          </a:p>
        </p:txBody>
      </p:sp>
    </p:spTree>
    <p:extLst>
      <p:ext uri="{BB962C8B-B14F-4D97-AF65-F5344CB8AC3E}">
        <p14:creationId xmlns:p14="http://schemas.microsoft.com/office/powerpoint/2010/main" val="450829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a:t>
            </a:r>
            <a:r>
              <a:rPr lang="en-US" baseline="0" dirty="0" smtClean="0"/>
              <a:t> </a:t>
            </a:r>
            <a:r>
              <a:rPr lang="en-US" baseline="0" dirty="0" err="1" smtClean="0"/>
              <a:t>animaitng</a:t>
            </a:r>
            <a:r>
              <a:rPr lang="en-US" baseline="0" dirty="0" smtClean="0"/>
              <a:t> our environment took some effort</a:t>
            </a:r>
            <a:endParaRPr lang="en-US" dirty="0"/>
          </a:p>
        </p:txBody>
      </p:sp>
      <p:sp>
        <p:nvSpPr>
          <p:cNvPr id="4" name="Slide Number Placeholder 3"/>
          <p:cNvSpPr>
            <a:spLocks noGrp="1"/>
          </p:cNvSpPr>
          <p:nvPr>
            <p:ph type="sldNum" sz="quarter" idx="10"/>
          </p:nvPr>
        </p:nvSpPr>
        <p:spPr/>
        <p:txBody>
          <a:bodyPr/>
          <a:lstStyle/>
          <a:p>
            <a:fld id="{169AB2D8-D243-CC44-85B6-7309092AEBF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035698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AB2D8-D243-CC44-85B6-7309092AEBF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03050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p:txBody>
          <a:bodyPr/>
          <a:lstStyle/>
          <a:p>
            <a:fld id="{16235E79-F470-3649-95EF-2A6A63235D9F}" type="slidenum">
              <a:rPr lang="en-US">
                <a:solidFill>
                  <a:prstClr val="black"/>
                </a:solidFill>
                <a:latin typeface="Times New Roman" pitchFamily="-84" charset="0"/>
              </a:rPr>
              <a:pPr/>
              <a:t>15</a:t>
            </a:fld>
            <a:endParaRPr lang="en-US">
              <a:solidFill>
                <a:prstClr val="black"/>
              </a:solidFill>
              <a:latin typeface="Times New Roman" pitchFamily="-84"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a:latin typeface="Times New Roman"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890818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2571F0E-49EA-AA42-A416-05A9506A151A}" type="slidenum">
              <a:rPr lang="en-US">
                <a:solidFill>
                  <a:prstClr val="black"/>
                </a:solidFill>
              </a:rPr>
              <a:pPr/>
              <a:t>16</a:t>
            </a:fld>
            <a:endParaRPr lang="en-US">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endParaRPr lang="en-US">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905624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F37B4FE-431B-1844-94AD-88AF601535B6}" type="slidenum">
              <a:rPr lang="en-US">
                <a:solidFill>
                  <a:prstClr val="black"/>
                </a:solidFill>
              </a:rPr>
              <a:pPr/>
              <a:t>17</a:t>
            </a:fld>
            <a:endParaRPr lang="en-US">
              <a:solidFill>
                <a:prstClr val="black"/>
              </a:solidFill>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endParaRPr lang="en-US">
              <a:latin typeface="Arial"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636261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91205B-49EB-E441-97AB-CBD2A5427632}" type="datetimeFigureOut">
              <a:rPr lang="en-US" smtClean="0"/>
              <a:t>11/30/18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596C4-2517-CC47-A679-DA26BDB15E7D}" type="slidenum">
              <a:rPr lang="en-US" smtClean="0"/>
              <a:t>‹#›</a:t>
            </a:fld>
            <a:endParaRPr lang="en-US"/>
          </a:p>
        </p:txBody>
      </p:sp>
    </p:spTree>
    <p:extLst>
      <p:ext uri="{BB962C8B-B14F-4D97-AF65-F5344CB8AC3E}">
        <p14:creationId xmlns:p14="http://schemas.microsoft.com/office/powerpoint/2010/main" val="1921050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91205B-49EB-E441-97AB-CBD2A5427632}" type="datetimeFigureOut">
              <a:rPr lang="en-US" smtClean="0"/>
              <a:t>11/30/18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596C4-2517-CC47-A679-DA26BDB15E7D}" type="slidenum">
              <a:rPr lang="en-US" smtClean="0"/>
              <a:t>‹#›</a:t>
            </a:fld>
            <a:endParaRPr lang="en-US"/>
          </a:p>
        </p:txBody>
      </p:sp>
    </p:spTree>
    <p:extLst>
      <p:ext uri="{BB962C8B-B14F-4D97-AF65-F5344CB8AC3E}">
        <p14:creationId xmlns:p14="http://schemas.microsoft.com/office/powerpoint/2010/main" val="216737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91205B-49EB-E441-97AB-CBD2A5427632}" type="datetimeFigureOut">
              <a:rPr lang="en-US" smtClean="0"/>
              <a:t>11/30/18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596C4-2517-CC47-A679-DA26BDB15E7D}" type="slidenum">
              <a:rPr lang="en-US" smtClean="0"/>
              <a:t>‹#›</a:t>
            </a:fld>
            <a:endParaRPr lang="en-US"/>
          </a:p>
        </p:txBody>
      </p:sp>
    </p:spTree>
    <p:extLst>
      <p:ext uri="{BB962C8B-B14F-4D97-AF65-F5344CB8AC3E}">
        <p14:creationId xmlns:p14="http://schemas.microsoft.com/office/powerpoint/2010/main" val="569031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27"/>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854722C4-34E7-5A49-8D64-B4014147846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A9F2C3-4B8C-5248-96E1-D6F6864FA19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7BCDAE-A563-7D4E-AAF1-34D84FADBD75}" type="datetimeFigureOut">
              <a:rPr lang="en-US" smtClean="0">
                <a:solidFill>
                  <a:prstClr val="black">
                    <a:tint val="75000"/>
                  </a:prstClr>
                </a:solidFill>
              </a:rPr>
              <a:pPr/>
              <a:t>11/30/18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2AE836-878E-F44F-B4BE-5708773688C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7BCDAE-A563-7D4E-AAF1-34D84FADBD75}" type="datetimeFigureOut">
              <a:rPr lang="en-US" smtClean="0">
                <a:solidFill>
                  <a:prstClr val="black">
                    <a:tint val="75000"/>
                  </a:prstClr>
                </a:solidFill>
              </a:rPr>
              <a:pPr/>
              <a:t>11/30/18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2AE836-878E-F44F-B4BE-5708773688C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7BCDAE-A563-7D4E-AAF1-34D84FADBD75}" type="datetimeFigureOut">
              <a:rPr lang="en-US" smtClean="0">
                <a:solidFill>
                  <a:prstClr val="black">
                    <a:tint val="75000"/>
                  </a:prstClr>
                </a:solidFill>
              </a:rPr>
              <a:pPr/>
              <a:t>11/30/18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2AE836-878E-F44F-B4BE-5708773688C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7BCDAE-A563-7D4E-AAF1-34D84FADBD75}" type="datetimeFigureOut">
              <a:rPr lang="en-US" smtClean="0">
                <a:solidFill>
                  <a:prstClr val="black">
                    <a:tint val="75000"/>
                  </a:prstClr>
                </a:solidFill>
              </a:rPr>
              <a:pPr/>
              <a:t>11/30/18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2AE836-878E-F44F-B4BE-5708773688C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7BCDAE-A563-7D4E-AAF1-34D84FADBD75}" type="datetimeFigureOut">
              <a:rPr lang="en-US" smtClean="0">
                <a:solidFill>
                  <a:prstClr val="black">
                    <a:tint val="75000"/>
                  </a:prstClr>
                </a:solidFill>
              </a:rPr>
              <a:pPr/>
              <a:t>11/30/18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42AE836-878E-F44F-B4BE-5708773688C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7BCDAE-A563-7D4E-AAF1-34D84FADBD75}" type="datetimeFigureOut">
              <a:rPr lang="en-US" smtClean="0">
                <a:solidFill>
                  <a:prstClr val="black">
                    <a:tint val="75000"/>
                  </a:prstClr>
                </a:solidFill>
              </a:rPr>
              <a:pPr/>
              <a:t>11/30/18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2AE836-878E-F44F-B4BE-5708773688C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91205B-49EB-E441-97AB-CBD2A5427632}" type="datetimeFigureOut">
              <a:rPr lang="en-US" smtClean="0"/>
              <a:t>11/30/18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596C4-2517-CC47-A679-DA26BDB15E7D}" type="slidenum">
              <a:rPr lang="en-US" smtClean="0"/>
              <a:t>‹#›</a:t>
            </a:fld>
            <a:endParaRPr lang="en-US"/>
          </a:p>
        </p:txBody>
      </p:sp>
    </p:spTree>
    <p:extLst>
      <p:ext uri="{BB962C8B-B14F-4D97-AF65-F5344CB8AC3E}">
        <p14:creationId xmlns:p14="http://schemas.microsoft.com/office/powerpoint/2010/main" val="182707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BCDAE-A563-7D4E-AAF1-34D84FADBD75}" type="datetimeFigureOut">
              <a:rPr lang="en-US" smtClean="0">
                <a:solidFill>
                  <a:prstClr val="black">
                    <a:tint val="75000"/>
                  </a:prstClr>
                </a:solidFill>
              </a:rPr>
              <a:pPr/>
              <a:t>11/30/18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2AE836-878E-F44F-B4BE-5708773688C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7BCDAE-A563-7D4E-AAF1-34D84FADBD75}" type="datetimeFigureOut">
              <a:rPr lang="en-US" smtClean="0">
                <a:solidFill>
                  <a:prstClr val="black">
                    <a:tint val="75000"/>
                  </a:prstClr>
                </a:solidFill>
              </a:rPr>
              <a:pPr/>
              <a:t>11/30/18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2AE836-878E-F44F-B4BE-5708773688C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7BCDAE-A563-7D4E-AAF1-34D84FADBD75}" type="datetimeFigureOut">
              <a:rPr lang="en-US" smtClean="0">
                <a:solidFill>
                  <a:prstClr val="black">
                    <a:tint val="75000"/>
                  </a:prstClr>
                </a:solidFill>
              </a:rPr>
              <a:pPr/>
              <a:t>11/30/18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2AE836-878E-F44F-B4BE-5708773688C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7BCDAE-A563-7D4E-AAF1-34D84FADBD75}" type="datetimeFigureOut">
              <a:rPr lang="en-US" smtClean="0">
                <a:solidFill>
                  <a:prstClr val="black">
                    <a:tint val="75000"/>
                  </a:prstClr>
                </a:solidFill>
              </a:rPr>
              <a:pPr/>
              <a:t>11/30/18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2AE836-878E-F44F-B4BE-5708773688C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7BCDAE-A563-7D4E-AAF1-34D84FADBD75}" type="datetimeFigureOut">
              <a:rPr lang="en-US" smtClean="0">
                <a:solidFill>
                  <a:prstClr val="black">
                    <a:tint val="75000"/>
                  </a:prstClr>
                </a:solidFill>
              </a:rPr>
              <a:pPr/>
              <a:t>11/30/18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2AE836-878E-F44F-B4BE-5708773688C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FE453E69-FB92-5D43-9E7F-88C40FE8B15B}"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91205B-49EB-E441-97AB-CBD2A5427632}" type="datetimeFigureOut">
              <a:rPr lang="en-US" smtClean="0"/>
              <a:t>11/30/18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596C4-2517-CC47-A679-DA26BDB15E7D}" type="slidenum">
              <a:rPr lang="en-US" smtClean="0"/>
              <a:t>‹#›</a:t>
            </a:fld>
            <a:endParaRPr lang="en-US"/>
          </a:p>
        </p:txBody>
      </p:sp>
    </p:spTree>
    <p:extLst>
      <p:ext uri="{BB962C8B-B14F-4D97-AF65-F5344CB8AC3E}">
        <p14:creationId xmlns:p14="http://schemas.microsoft.com/office/powerpoint/2010/main" val="782503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91205B-49EB-E441-97AB-CBD2A5427632}" type="datetimeFigureOut">
              <a:rPr lang="en-US" smtClean="0"/>
              <a:t>11/30/18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6596C4-2517-CC47-A679-DA26BDB15E7D}" type="slidenum">
              <a:rPr lang="en-US" smtClean="0"/>
              <a:t>‹#›</a:t>
            </a:fld>
            <a:endParaRPr lang="en-US"/>
          </a:p>
        </p:txBody>
      </p:sp>
    </p:spTree>
    <p:extLst>
      <p:ext uri="{BB962C8B-B14F-4D97-AF65-F5344CB8AC3E}">
        <p14:creationId xmlns:p14="http://schemas.microsoft.com/office/powerpoint/2010/main" val="348705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91205B-49EB-E441-97AB-CBD2A5427632}" type="datetimeFigureOut">
              <a:rPr lang="en-US" smtClean="0"/>
              <a:t>11/30/18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6596C4-2517-CC47-A679-DA26BDB15E7D}" type="slidenum">
              <a:rPr lang="en-US" smtClean="0"/>
              <a:t>‹#›</a:t>
            </a:fld>
            <a:endParaRPr lang="en-US"/>
          </a:p>
        </p:txBody>
      </p:sp>
    </p:spTree>
    <p:extLst>
      <p:ext uri="{BB962C8B-B14F-4D97-AF65-F5344CB8AC3E}">
        <p14:creationId xmlns:p14="http://schemas.microsoft.com/office/powerpoint/2010/main" val="212196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91205B-49EB-E441-97AB-CBD2A5427632}" type="datetimeFigureOut">
              <a:rPr lang="en-US" smtClean="0"/>
              <a:t>11/30/18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6596C4-2517-CC47-A679-DA26BDB15E7D}" type="slidenum">
              <a:rPr lang="en-US" smtClean="0"/>
              <a:t>‹#›</a:t>
            </a:fld>
            <a:endParaRPr lang="en-US"/>
          </a:p>
        </p:txBody>
      </p:sp>
    </p:spTree>
    <p:extLst>
      <p:ext uri="{BB962C8B-B14F-4D97-AF65-F5344CB8AC3E}">
        <p14:creationId xmlns:p14="http://schemas.microsoft.com/office/powerpoint/2010/main" val="1571419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91205B-49EB-E441-97AB-CBD2A5427632}" type="datetimeFigureOut">
              <a:rPr lang="en-US" smtClean="0"/>
              <a:t>11/30/18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6596C4-2517-CC47-A679-DA26BDB15E7D}" type="slidenum">
              <a:rPr lang="en-US" smtClean="0"/>
              <a:t>‹#›</a:t>
            </a:fld>
            <a:endParaRPr lang="en-US"/>
          </a:p>
        </p:txBody>
      </p:sp>
    </p:spTree>
    <p:extLst>
      <p:ext uri="{BB962C8B-B14F-4D97-AF65-F5344CB8AC3E}">
        <p14:creationId xmlns:p14="http://schemas.microsoft.com/office/powerpoint/2010/main" val="1086687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91205B-49EB-E441-97AB-CBD2A5427632}" type="datetimeFigureOut">
              <a:rPr lang="en-US" smtClean="0"/>
              <a:t>11/30/18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6596C4-2517-CC47-A679-DA26BDB15E7D}" type="slidenum">
              <a:rPr lang="en-US" smtClean="0"/>
              <a:t>‹#›</a:t>
            </a:fld>
            <a:endParaRPr lang="en-US"/>
          </a:p>
        </p:txBody>
      </p:sp>
    </p:spTree>
    <p:extLst>
      <p:ext uri="{BB962C8B-B14F-4D97-AF65-F5344CB8AC3E}">
        <p14:creationId xmlns:p14="http://schemas.microsoft.com/office/powerpoint/2010/main" val="1757491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91205B-49EB-E441-97AB-CBD2A5427632}" type="datetimeFigureOut">
              <a:rPr lang="en-US" smtClean="0"/>
              <a:t>11/30/18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6596C4-2517-CC47-A679-DA26BDB15E7D}" type="slidenum">
              <a:rPr lang="en-US" smtClean="0"/>
              <a:t>‹#›</a:t>
            </a:fld>
            <a:endParaRPr lang="en-US"/>
          </a:p>
        </p:txBody>
      </p:sp>
    </p:spTree>
    <p:extLst>
      <p:ext uri="{BB962C8B-B14F-4D97-AF65-F5344CB8AC3E}">
        <p14:creationId xmlns:p14="http://schemas.microsoft.com/office/powerpoint/2010/main" val="16760135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91205B-49EB-E441-97AB-CBD2A5427632}" type="datetimeFigureOut">
              <a:rPr lang="en-US" smtClean="0"/>
              <a:t>11/30/18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6596C4-2517-CC47-A679-DA26BDB15E7D}" type="slidenum">
              <a:rPr lang="en-US" smtClean="0"/>
              <a:t>‹#›</a:t>
            </a:fld>
            <a:endParaRPr lang="en-US"/>
          </a:p>
        </p:txBody>
      </p:sp>
    </p:spTree>
    <p:extLst>
      <p:ext uri="{BB962C8B-B14F-4D97-AF65-F5344CB8AC3E}">
        <p14:creationId xmlns:p14="http://schemas.microsoft.com/office/powerpoint/2010/main" val="1205143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0" y="0"/>
            <a:ext cx="12192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pPr>
            <a:endParaRPr lang="en-US">
              <a:solidFill>
                <a:srgbClr val="000000"/>
              </a:solidFill>
              <a:ea typeface="ＭＳ Ｐゴシック" pitchFamily="-84" charset="-128"/>
              <a:cs typeface="ＭＳ Ｐゴシック" pitchFamily="-84" charset="-128"/>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pPr>
            <a:endParaRPr lang="en-US">
              <a:solidFill>
                <a:srgbClr val="000000"/>
              </a:solidFill>
              <a:ea typeface="ＭＳ Ｐゴシック" pitchFamily="-84" charset="-128"/>
              <a:cs typeface="ＭＳ Ｐゴシック" pitchFamily="-84" charset="-128"/>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032136F3-E4B7-6D4D-AA24-4ED7DE13A998}" type="slidenum">
              <a:rPr lang="en-US">
                <a:solidFill>
                  <a:srgbClr val="000000"/>
                </a:solidFill>
                <a:ea typeface="ＭＳ Ｐゴシック" pitchFamily="-84" charset="-128"/>
                <a:cs typeface="ＭＳ Ｐゴシック" pitchFamily="-84" charset="-128"/>
              </a:rPr>
              <a:pPr fontAlgn="base">
                <a:spcBef>
                  <a:spcPct val="0"/>
                </a:spcBef>
                <a:spcAft>
                  <a:spcPct val="0"/>
                </a:spcAft>
              </a:pPr>
              <a:t>‹#›</a:t>
            </a:fld>
            <a:endParaRPr lang="en-US">
              <a:solidFill>
                <a:srgbClr val="000000"/>
              </a:solidFill>
              <a:ea typeface="ＭＳ Ｐゴシック" pitchFamily="-84" charset="-128"/>
              <a:cs typeface="ＭＳ Ｐゴシック" pitchFamily="-84" charset="-128"/>
            </a:endParaRPr>
          </a:p>
        </p:txBody>
      </p:sp>
    </p:spTree>
    <p:extLst>
      <p:ext uri="{BB962C8B-B14F-4D97-AF65-F5344CB8AC3E}">
        <p14:creationId xmlns:p14="http://schemas.microsoft.com/office/powerpoint/2010/main" val="256317313"/>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BCDAE-A563-7D4E-AAF1-34D84FADBD75}" type="datetimeFigureOut">
              <a:rPr lang="en-US" smtClean="0">
                <a:solidFill>
                  <a:prstClr val="black">
                    <a:tint val="75000"/>
                  </a:prstClr>
                </a:solidFill>
              </a:rPr>
              <a:pPr/>
              <a:t>11/30/18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2AE836-878E-F44F-B4BE-57087736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56126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09600" y="0"/>
            <a:ext cx="10972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000000"/>
                </a:solidFill>
                <a:latin typeface="+mn-lt"/>
                <a:ea typeface="+mn-ea"/>
                <a:cs typeface="+mn-cs"/>
              </a:defRPr>
            </a:lvl1pPr>
          </a:lstStyle>
          <a:p>
            <a:pPr defTabSz="457200">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000000"/>
                </a:solidFill>
                <a:latin typeface="+mn-lt"/>
                <a:ea typeface="+mn-ea"/>
                <a:cs typeface="+mn-cs"/>
              </a:defRPr>
            </a:lvl1pPr>
          </a:lstStyle>
          <a:p>
            <a:pPr defTabSz="457200">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solidFill>
                  <a:srgbClr val="000000"/>
                </a:solidFill>
                <a:latin typeface="+mn-lt"/>
                <a:ea typeface="+mn-ea"/>
                <a:cs typeface="+mn-cs"/>
              </a:defRPr>
            </a:lvl1pPr>
          </a:lstStyle>
          <a:p>
            <a:pPr defTabSz="457200">
              <a:defRPr/>
            </a:pPr>
            <a:fld id="{BECBD416-2369-E445-A271-E7FE0F33632C}" type="slidenum">
              <a:rPr lang="en-US" smtClean="0"/>
              <a:pPr defTabSz="457200">
                <a:defRPr/>
              </a:pPr>
              <a:t>‹#›</a:t>
            </a:fld>
            <a:endParaRPr lang="en-US"/>
          </a:p>
        </p:txBody>
      </p:sp>
    </p:spTree>
    <p:extLst>
      <p:ext uri="{BB962C8B-B14F-4D97-AF65-F5344CB8AC3E}">
        <p14:creationId xmlns:p14="http://schemas.microsoft.com/office/powerpoint/2010/main" val="833230012"/>
      </p:ext>
    </p:extLst>
  </p:cSld>
  <p:clrMap bg1="lt1" tx1="dk1" bg2="lt2" tx2="dk2" accent1="accent1" accent2="accent2" accent3="accent3" accent4="accent4" accent5="accent5" accent6="accent6" hlink="hlink" folHlink="folHlink"/>
  <p:sldLayoutIdLst>
    <p:sldLayoutId id="2147483676" r:id="rId1"/>
  </p:sldLayoutIdLst>
  <p:txStyles>
    <p:titleStyle>
      <a:lvl1pPr algn="ctr" rtl="0" eaLnBrk="0" fontAlgn="base" hangingPunct="0">
        <a:spcBef>
          <a:spcPct val="0"/>
        </a:spcBef>
        <a:spcAft>
          <a:spcPct val="0"/>
        </a:spcAft>
        <a:defRPr sz="4400">
          <a:solidFill>
            <a:srgbClr val="000000"/>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00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00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00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000000"/>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rgbClr val="FFFF66"/>
          </a:solidFill>
          <a:latin typeface="Arial" charset="0"/>
        </a:defRPr>
      </a:lvl6pPr>
      <a:lvl7pPr marL="914400" algn="ctr" rtl="0" fontAlgn="base">
        <a:spcBef>
          <a:spcPct val="0"/>
        </a:spcBef>
        <a:spcAft>
          <a:spcPct val="0"/>
        </a:spcAft>
        <a:defRPr sz="4400">
          <a:solidFill>
            <a:srgbClr val="FFFF66"/>
          </a:solidFill>
          <a:latin typeface="Arial" charset="0"/>
        </a:defRPr>
      </a:lvl7pPr>
      <a:lvl8pPr marL="1371600" algn="ctr" rtl="0" fontAlgn="base">
        <a:spcBef>
          <a:spcPct val="0"/>
        </a:spcBef>
        <a:spcAft>
          <a:spcPct val="0"/>
        </a:spcAft>
        <a:defRPr sz="4400">
          <a:solidFill>
            <a:srgbClr val="FFFF66"/>
          </a:solidFill>
          <a:latin typeface="Arial" charset="0"/>
        </a:defRPr>
      </a:lvl8pPr>
      <a:lvl9pPr marL="1828800" algn="ctr" rtl="0" fontAlgn="base">
        <a:spcBef>
          <a:spcPct val="0"/>
        </a:spcBef>
        <a:spcAft>
          <a:spcPct val="0"/>
        </a:spcAft>
        <a:defRPr sz="4400">
          <a:solidFill>
            <a:srgbClr val="FFFF66"/>
          </a:solidFill>
          <a:latin typeface="Arial" charset="0"/>
        </a:defRPr>
      </a:lvl9pPr>
    </p:titleStyle>
    <p:bodyStyle>
      <a:lvl1pPr marL="342900" indent="-342900" algn="l" rtl="0" eaLnBrk="0" fontAlgn="base" hangingPunct="0">
        <a:spcBef>
          <a:spcPct val="20000"/>
        </a:spcBef>
        <a:spcAft>
          <a:spcPct val="0"/>
        </a:spcAft>
        <a:buChar char="•"/>
        <a:defRPr sz="3200">
          <a:solidFill>
            <a:srgbClr val="00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000000"/>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00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000000"/>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000000"/>
          </a:solidFill>
          <a:latin typeface="+mn-lt"/>
          <a:ea typeface="ＭＳ Ｐゴシック" charset="-128"/>
        </a:defRPr>
      </a:lvl5pPr>
      <a:lvl6pPr marL="2514600" indent="-228600" algn="l" rtl="0" fontAlgn="base">
        <a:spcBef>
          <a:spcPct val="20000"/>
        </a:spcBef>
        <a:spcAft>
          <a:spcPct val="0"/>
        </a:spcAft>
        <a:buChar char="»"/>
        <a:defRPr sz="2000">
          <a:solidFill>
            <a:schemeClr val="bg1"/>
          </a:solidFill>
          <a:latin typeface="+mn-lt"/>
          <a:ea typeface="ＭＳ Ｐゴシック" charset="-128"/>
        </a:defRPr>
      </a:lvl6pPr>
      <a:lvl7pPr marL="2971800" indent="-228600" algn="l" rtl="0" fontAlgn="base">
        <a:spcBef>
          <a:spcPct val="20000"/>
        </a:spcBef>
        <a:spcAft>
          <a:spcPct val="0"/>
        </a:spcAft>
        <a:buChar char="»"/>
        <a:defRPr sz="2000">
          <a:solidFill>
            <a:schemeClr val="bg1"/>
          </a:solidFill>
          <a:latin typeface="+mn-lt"/>
          <a:ea typeface="ＭＳ Ｐゴシック" charset="-128"/>
        </a:defRPr>
      </a:lvl7pPr>
      <a:lvl8pPr marL="3429000" indent="-228600" algn="l" rtl="0" fontAlgn="base">
        <a:spcBef>
          <a:spcPct val="20000"/>
        </a:spcBef>
        <a:spcAft>
          <a:spcPct val="0"/>
        </a:spcAft>
        <a:buChar char="»"/>
        <a:defRPr sz="2000">
          <a:solidFill>
            <a:schemeClr val="bg1"/>
          </a:solidFill>
          <a:latin typeface="+mn-lt"/>
          <a:ea typeface="ＭＳ Ｐゴシック" charset="-128"/>
        </a:defRPr>
      </a:lvl8pPr>
      <a:lvl9pPr marL="3886200" indent="-228600" algn="l" rtl="0" fontAlgn="base">
        <a:spcBef>
          <a:spcPct val="20000"/>
        </a:spcBef>
        <a:spcAft>
          <a:spcPct val="0"/>
        </a:spcAft>
        <a:buChar char="»"/>
        <a:defRPr sz="2000">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notesSlide" Target="../notesSlides/notesSlide3.xml"/><Relationship Id="rId5" Type="http://schemas.openxmlformats.org/officeDocument/2006/relationships/image" Target="../media/image8.png"/><Relationship Id="rId6" Type="http://schemas.openxmlformats.org/officeDocument/2006/relationships/image" Target="../media/image7.jpeg"/><Relationship Id="rId1" Type="http://schemas.microsoft.com/office/2007/relationships/media" Target="file:////Users/torralba/atb/TALKS/2013_sicily/motion_synthesis_beach_all.mov" TargetMode="External"/><Relationship Id="rId2" Type="http://schemas.openxmlformats.org/officeDocument/2006/relationships/video" Target="file:////Users/torralba/atb/TALKS/2013_sicily/motion_synthesis_beach_all.mov" TargetMode="External"/></Relationships>
</file>

<file path=ppt/slides/_rels/slide12.xml.rels><?xml version="1.0" encoding="UTF-8" standalone="yes"?>
<Relationships xmlns="http://schemas.openxmlformats.org/package/2006/relationships"><Relationship Id="rId3" Type="http://schemas.microsoft.com/office/2007/relationships/media" Target="../media/media2.mp4"/><Relationship Id="rId4" Type="http://schemas.openxmlformats.org/officeDocument/2006/relationships/video" Target="../media/media2.mp4"/><Relationship Id="rId5" Type="http://schemas.openxmlformats.org/officeDocument/2006/relationships/slideLayout" Target="../slideLayouts/slideLayout2.xml"/><Relationship Id="rId6" Type="http://schemas.openxmlformats.org/officeDocument/2006/relationships/notesSlide" Target="../notesSlides/notesSlide4.xml"/><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hyperlink" Target="http://virtual-home.org/" TargetMode="External"/><Relationship Id="rId1" Type="http://schemas.microsoft.com/office/2007/relationships/media" Target="../media/media1.mov"/><Relationship Id="rId2" Type="http://schemas.openxmlformats.org/officeDocument/2006/relationships/video" Target="../media/media1.mo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5.xml"/><Relationship Id="rId5" Type="http://schemas.openxmlformats.org/officeDocument/2006/relationships/image" Target="../media/image12.png"/><Relationship Id="rId1" Type="http://schemas.microsoft.com/office/2007/relationships/media" Target="../media/media3.mp4"/><Relationship Id="rId2" Type="http://schemas.openxmlformats.org/officeDocument/2006/relationships/video" Target="../media/media3.mp4"/></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6.xml"/><Relationship Id="rId5" Type="http://schemas.openxmlformats.org/officeDocument/2006/relationships/image" Target="../media/image13.png"/><Relationship Id="rId1" Type="http://schemas.microsoft.com/office/2007/relationships/media" Target="../media/media4.mp4"/><Relationship Id="rId2" Type="http://schemas.openxmlformats.org/officeDocument/2006/relationships/video" Target="../media/media4.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png"/><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 Id="rId1" Type="http://schemas.microsoft.com/office/2007/relationships/media" Target="file:////Users/torralba/atb/TALKS/2013_sicily/jetta.mov" TargetMode="External"/><Relationship Id="rId2" Type="http://schemas.openxmlformats.org/officeDocument/2006/relationships/video" Target="file:////Users/torralba/atb/TALKS/2013_sicily/jetta.mov" TargetMode="External"/></Relationships>
</file>

<file path=ppt/slides/_rels/slide9.xml.rels><?xml version="1.0" encoding="UTF-8" standalone="yes"?>
<Relationships xmlns="http://schemas.openxmlformats.org/package/2006/relationships"><Relationship Id="rId3" Type="http://schemas.microsoft.com/office/2007/relationships/media" Target="file:////Users/torralba/atb/TALKS/2013_sicily/golf.mov" TargetMode="External"/><Relationship Id="rId4" Type="http://schemas.openxmlformats.org/officeDocument/2006/relationships/video" Target="file:////Users/torralba/atb/TALKS/2013_sicily/golf.mov" TargetMode="External"/><Relationship Id="rId5" Type="http://schemas.openxmlformats.org/officeDocument/2006/relationships/slideLayout" Target="../slideLayouts/slideLayout25.xml"/><Relationship Id="rId6" Type="http://schemas.openxmlformats.org/officeDocument/2006/relationships/notesSlide" Target="../notesSlides/notesSlide1.xml"/><Relationship Id="rId7" Type="http://schemas.openxmlformats.org/officeDocument/2006/relationships/image" Target="../media/image4.png"/><Relationship Id="rId8" Type="http://schemas.openxmlformats.org/officeDocument/2006/relationships/image" Target="../media/image5.png"/><Relationship Id="rId9" Type="http://schemas.openxmlformats.org/officeDocument/2006/relationships/image" Target="../media/image6.png"/><Relationship Id="rId1" Type="http://schemas.microsoft.com/office/2007/relationships/media" Target="file:////Users/torralba/atb/TALKS/2013_sicily/golf_original.mov" TargetMode="External"/><Relationship Id="rId2" Type="http://schemas.openxmlformats.org/officeDocument/2006/relationships/video" Target="file:////Users/torralba/atb/TALKS/2013_sicily/golf_original.m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a:spLocks noGrp="1"/>
          </p:cNvSpPr>
          <p:nvPr>
            <p:ph type="subTitle" idx="1"/>
          </p:nvPr>
        </p:nvSpPr>
        <p:spPr>
          <a:xfrm>
            <a:off x="2712720" y="3252845"/>
            <a:ext cx="6400800" cy="1752600"/>
          </a:xfrm>
        </p:spPr>
        <p:txBody>
          <a:bodyPr/>
          <a:lstStyle/>
          <a:p>
            <a:r>
              <a:rPr lang="en-US" dirty="0" smtClean="0"/>
              <a:t>Antonio Torralba</a:t>
            </a:r>
          </a:p>
          <a:p>
            <a:endParaRPr lang="en-US" dirty="0"/>
          </a:p>
        </p:txBody>
      </p:sp>
      <p:sp>
        <p:nvSpPr>
          <p:cNvPr id="3" name="Rectangle 2"/>
          <p:cNvSpPr/>
          <p:nvPr/>
        </p:nvSpPr>
        <p:spPr>
          <a:xfrm>
            <a:off x="298128" y="641302"/>
            <a:ext cx="11562140" cy="769441"/>
          </a:xfrm>
          <a:prstGeom prst="rect">
            <a:avLst/>
          </a:prstGeom>
        </p:spPr>
        <p:txBody>
          <a:bodyPr wrap="none">
            <a:spAutoFit/>
          </a:bodyPr>
          <a:lstStyle/>
          <a:p>
            <a:r>
              <a:rPr lang="en-US" sz="4400" dirty="0" smtClean="0">
                <a:solidFill>
                  <a:prstClr val="black"/>
                </a:solidFill>
                <a:ea typeface="+mj-ea"/>
                <a:cs typeface="+mj-cs"/>
              </a:rPr>
              <a:t>Notes on research, giving talks and writing papers</a:t>
            </a:r>
            <a:endParaRPr lang="en-US" dirty="0"/>
          </a:p>
        </p:txBody>
      </p:sp>
    </p:spTree>
    <p:extLst>
      <p:ext uri="{BB962C8B-B14F-4D97-AF65-F5344CB8AC3E}">
        <p14:creationId xmlns:p14="http://schemas.microsoft.com/office/powerpoint/2010/main" val="9684967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733" name="Picture 13" descr="video_overlay_test_joke_bg.jpg"/>
          <p:cNvPicPr>
            <a:picLocks noChangeAspect="1"/>
          </p:cNvPicPr>
          <p:nvPr/>
        </p:nvPicPr>
        <p:blipFill>
          <a:blip r:embed="rId3"/>
          <a:srcRect/>
          <a:stretch>
            <a:fillRect/>
          </a:stretch>
        </p:blipFill>
        <p:spPr bwMode="auto">
          <a:xfrm>
            <a:off x="1734526" y="309563"/>
            <a:ext cx="3663950" cy="2747962"/>
          </a:xfrm>
          <a:prstGeom prst="rect">
            <a:avLst/>
          </a:prstGeom>
          <a:noFill/>
          <a:ln w="9525">
            <a:noFill/>
            <a:miter lim="800000"/>
            <a:headEnd/>
            <a:tailEnd/>
          </a:ln>
        </p:spPr>
      </p:pic>
      <p:sp>
        <p:nvSpPr>
          <p:cNvPr id="6" name="Text Box 23"/>
          <p:cNvSpPr txBox="1">
            <a:spLocks noChangeArrowheads="1"/>
          </p:cNvSpPr>
          <p:nvPr/>
        </p:nvSpPr>
        <p:spPr bwMode="auto">
          <a:xfrm>
            <a:off x="6336992" y="6581002"/>
            <a:ext cx="4331008" cy="276999"/>
          </a:xfrm>
          <a:prstGeom prst="rect">
            <a:avLst/>
          </a:prstGeom>
          <a:noFill/>
          <a:ln w="9525">
            <a:noFill/>
            <a:miter lim="800000"/>
            <a:headEnd/>
            <a:tailEnd/>
          </a:ln>
          <a:effectLst/>
        </p:spPr>
        <p:txBody>
          <a:bodyPr wrap="none">
            <a:prstTxWarp prst="textNoShape">
              <a:avLst/>
            </a:prstTxWarp>
            <a:spAutoFit/>
          </a:bodyPr>
          <a:lstStyle/>
          <a:p>
            <a:pPr defTabSz="457200"/>
            <a:r>
              <a:rPr lang="en-US" sz="1200" dirty="0">
                <a:solidFill>
                  <a:srgbClr val="FFFFFF"/>
                </a:solidFill>
              </a:rPr>
              <a:t>Liu, Yuen, Torralba. CVPR 2009; Yuen, Torralba. ECCV 2010</a:t>
            </a:r>
          </a:p>
        </p:txBody>
      </p:sp>
      <p:sp>
        <p:nvSpPr>
          <p:cNvPr id="7" name="TextBox 6"/>
          <p:cNvSpPr txBox="1">
            <a:spLocks noChangeArrowheads="1"/>
          </p:cNvSpPr>
          <p:nvPr/>
        </p:nvSpPr>
        <p:spPr bwMode="auto">
          <a:xfrm>
            <a:off x="2463190" y="0"/>
            <a:ext cx="2344212" cy="369332"/>
          </a:xfrm>
          <a:prstGeom prst="rect">
            <a:avLst/>
          </a:prstGeom>
          <a:noFill/>
          <a:ln w="9525">
            <a:noFill/>
            <a:miter lim="800000"/>
            <a:headEnd/>
            <a:tailEnd/>
          </a:ln>
        </p:spPr>
        <p:txBody>
          <a:bodyPr wrap="none">
            <a:prstTxWarp prst="textNoShape">
              <a:avLst/>
            </a:prstTxWarp>
            <a:spAutoFit/>
          </a:bodyPr>
          <a:lstStyle/>
          <a:p>
            <a:pPr defTabSz="457200"/>
            <a:r>
              <a:rPr lang="en-US" dirty="0">
                <a:solidFill>
                  <a:srgbClr val="000000"/>
                </a:solidFill>
                <a:latin typeface="Times New Roman" pitchFamily="-65" charset="0"/>
              </a:rPr>
              <a:t>What can happen here?</a:t>
            </a:r>
          </a:p>
        </p:txBody>
      </p:sp>
      <p:sp>
        <p:nvSpPr>
          <p:cNvPr id="5" name="Text Box 23"/>
          <p:cNvSpPr txBox="1">
            <a:spLocks noChangeArrowheads="1"/>
          </p:cNvSpPr>
          <p:nvPr/>
        </p:nvSpPr>
        <p:spPr bwMode="auto">
          <a:xfrm>
            <a:off x="5645936" y="6550224"/>
            <a:ext cx="5022065" cy="307777"/>
          </a:xfrm>
          <a:prstGeom prst="rect">
            <a:avLst/>
          </a:prstGeom>
          <a:noFill/>
          <a:ln w="9525">
            <a:noFill/>
            <a:miter lim="800000"/>
            <a:headEnd/>
            <a:tailEnd/>
          </a:ln>
          <a:effectLst/>
        </p:spPr>
        <p:txBody>
          <a:bodyPr wrap="none">
            <a:prstTxWarp prst="textNoShape">
              <a:avLst/>
            </a:prstTxWarp>
            <a:spAutoFit/>
          </a:bodyPr>
          <a:lstStyle/>
          <a:p>
            <a:pPr defTabSz="457200"/>
            <a:r>
              <a:rPr lang="en-US" sz="1400" dirty="0">
                <a:solidFill>
                  <a:srgbClr val="000000"/>
                </a:solidFill>
              </a:rPr>
              <a:t>Liu, Yuen, Torralba. CVPR 2009. Yuen, Torralba. ECCV 2010</a:t>
            </a:r>
          </a:p>
        </p:txBody>
      </p:sp>
    </p:spTree>
    <p:extLst>
      <p:ext uri="{BB962C8B-B14F-4D97-AF65-F5344CB8AC3E}">
        <p14:creationId xmlns:p14="http://schemas.microsoft.com/office/powerpoint/2010/main" val="96994310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7737231" y="0"/>
            <a:ext cx="1133644" cy="369332"/>
          </a:xfrm>
          <a:prstGeom prst="rect">
            <a:avLst/>
          </a:prstGeom>
          <a:noFill/>
          <a:ln w="9525">
            <a:noFill/>
            <a:miter lim="800000"/>
            <a:headEnd/>
            <a:tailEnd/>
          </a:ln>
        </p:spPr>
        <p:txBody>
          <a:bodyPr wrap="none">
            <a:prstTxWarp prst="textNoShape">
              <a:avLst/>
            </a:prstTxWarp>
            <a:spAutoFit/>
          </a:bodyPr>
          <a:lstStyle/>
          <a:p>
            <a:pPr defTabSz="457200"/>
            <a:r>
              <a:rPr lang="en-US" dirty="0">
                <a:solidFill>
                  <a:srgbClr val="000000"/>
                </a:solidFill>
                <a:latin typeface="Times New Roman" pitchFamily="-65" charset="0"/>
              </a:rPr>
              <a:t>Prediction</a:t>
            </a:r>
          </a:p>
        </p:txBody>
      </p:sp>
      <p:pic>
        <p:nvPicPr>
          <p:cNvPr id="589830" name="Picture 6">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6392497" y="299795"/>
            <a:ext cx="3662363" cy="2746375"/>
          </a:xfrm>
          <a:prstGeom prst="rect">
            <a:avLst/>
          </a:prstGeom>
          <a:noFill/>
        </p:spPr>
      </p:pic>
      <p:sp>
        <p:nvSpPr>
          <p:cNvPr id="7" name="Text Box 23"/>
          <p:cNvSpPr txBox="1">
            <a:spLocks noChangeArrowheads="1"/>
          </p:cNvSpPr>
          <p:nvPr/>
        </p:nvSpPr>
        <p:spPr bwMode="auto">
          <a:xfrm>
            <a:off x="6336992" y="6581002"/>
            <a:ext cx="4331008" cy="276999"/>
          </a:xfrm>
          <a:prstGeom prst="rect">
            <a:avLst/>
          </a:prstGeom>
          <a:noFill/>
          <a:ln w="9525">
            <a:noFill/>
            <a:miter lim="800000"/>
            <a:headEnd/>
            <a:tailEnd/>
          </a:ln>
          <a:effectLst/>
        </p:spPr>
        <p:txBody>
          <a:bodyPr wrap="none">
            <a:prstTxWarp prst="textNoShape">
              <a:avLst/>
            </a:prstTxWarp>
            <a:spAutoFit/>
          </a:bodyPr>
          <a:lstStyle/>
          <a:p>
            <a:pPr defTabSz="457200"/>
            <a:r>
              <a:rPr lang="en-US" sz="1200" dirty="0">
                <a:solidFill>
                  <a:srgbClr val="FFFFFF"/>
                </a:solidFill>
              </a:rPr>
              <a:t>Liu, Yuen, Torralba. CVPR 2009; Yuen, Torralba. ECCV 2010</a:t>
            </a:r>
          </a:p>
        </p:txBody>
      </p:sp>
      <p:pic>
        <p:nvPicPr>
          <p:cNvPr id="10" name="Picture 13" descr="video_overlay_test_joke_bg.jpg"/>
          <p:cNvPicPr>
            <a:picLocks noChangeAspect="1"/>
          </p:cNvPicPr>
          <p:nvPr/>
        </p:nvPicPr>
        <p:blipFill>
          <a:blip r:embed="rId6"/>
          <a:srcRect/>
          <a:stretch>
            <a:fillRect/>
          </a:stretch>
        </p:blipFill>
        <p:spPr bwMode="auto">
          <a:xfrm>
            <a:off x="1734526" y="309563"/>
            <a:ext cx="3663950" cy="2747962"/>
          </a:xfrm>
          <a:prstGeom prst="rect">
            <a:avLst/>
          </a:prstGeom>
          <a:noFill/>
          <a:ln w="9525">
            <a:noFill/>
            <a:miter lim="800000"/>
            <a:headEnd/>
            <a:tailEnd/>
          </a:ln>
        </p:spPr>
      </p:pic>
      <p:sp>
        <p:nvSpPr>
          <p:cNvPr id="11" name="TextBox 10"/>
          <p:cNvSpPr txBox="1">
            <a:spLocks noChangeArrowheads="1"/>
          </p:cNvSpPr>
          <p:nvPr/>
        </p:nvSpPr>
        <p:spPr bwMode="auto">
          <a:xfrm>
            <a:off x="2463190" y="0"/>
            <a:ext cx="2344212" cy="369332"/>
          </a:xfrm>
          <a:prstGeom prst="rect">
            <a:avLst/>
          </a:prstGeom>
          <a:noFill/>
          <a:ln w="9525">
            <a:noFill/>
            <a:miter lim="800000"/>
            <a:headEnd/>
            <a:tailEnd/>
          </a:ln>
        </p:spPr>
        <p:txBody>
          <a:bodyPr wrap="none">
            <a:prstTxWarp prst="textNoShape">
              <a:avLst/>
            </a:prstTxWarp>
            <a:spAutoFit/>
          </a:bodyPr>
          <a:lstStyle/>
          <a:p>
            <a:pPr defTabSz="457200"/>
            <a:r>
              <a:rPr lang="en-US" dirty="0">
                <a:solidFill>
                  <a:srgbClr val="000000"/>
                </a:solidFill>
                <a:latin typeface="Times New Roman" pitchFamily="-65" charset="0"/>
              </a:rPr>
              <a:t>What can happen here?</a:t>
            </a:r>
          </a:p>
        </p:txBody>
      </p:sp>
      <p:sp>
        <p:nvSpPr>
          <p:cNvPr id="8" name="Text Box 23"/>
          <p:cNvSpPr txBox="1">
            <a:spLocks noChangeArrowheads="1"/>
          </p:cNvSpPr>
          <p:nvPr/>
        </p:nvSpPr>
        <p:spPr bwMode="auto">
          <a:xfrm>
            <a:off x="5645936" y="6550224"/>
            <a:ext cx="5022065" cy="307777"/>
          </a:xfrm>
          <a:prstGeom prst="rect">
            <a:avLst/>
          </a:prstGeom>
          <a:noFill/>
          <a:ln w="9525">
            <a:noFill/>
            <a:miter lim="800000"/>
            <a:headEnd/>
            <a:tailEnd/>
          </a:ln>
          <a:effectLst/>
        </p:spPr>
        <p:txBody>
          <a:bodyPr wrap="none">
            <a:prstTxWarp prst="textNoShape">
              <a:avLst/>
            </a:prstTxWarp>
            <a:spAutoFit/>
          </a:bodyPr>
          <a:lstStyle/>
          <a:p>
            <a:pPr defTabSz="457200"/>
            <a:r>
              <a:rPr lang="en-US" sz="1400" dirty="0">
                <a:solidFill>
                  <a:srgbClr val="000000"/>
                </a:solidFill>
              </a:rPr>
              <a:t>Liu, Yuen, Torralba. CVPR 2009. Yuen, Torralba. ECCV 2010</a:t>
            </a:r>
          </a:p>
        </p:txBody>
      </p:sp>
    </p:spTree>
    <p:extLst>
      <p:ext uri="{BB962C8B-B14F-4D97-AF65-F5344CB8AC3E}">
        <p14:creationId xmlns:p14="http://schemas.microsoft.com/office/powerpoint/2010/main" val="3920575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66" fill="hold"/>
                                        <p:tgtEl>
                                          <p:spTgt spid="5898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89830"/>
                </p:tgtEl>
              </p:cMediaNode>
            </p:video>
            <p:seq concurrent="1" nextAc="seek">
              <p:cTn id="8" restart="whenNotActive" fill="hold" evtFilter="cancelBubble" nodeType="interactiveSeq">
                <p:stCondLst>
                  <p:cond evt="onClick" delay="0">
                    <p:tgtEl>
                      <p:spTgt spid="5898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89830"/>
                                        </p:tgtEl>
                                      </p:cBhvr>
                                    </p:cmd>
                                  </p:childTnLst>
                                </p:cTn>
                              </p:par>
                            </p:childTnLst>
                          </p:cTn>
                        </p:par>
                      </p:childTnLst>
                    </p:cTn>
                  </p:par>
                </p:childTnLst>
              </p:cTn>
              <p:nextCondLst>
                <p:cond evt="onClick" delay="0">
                  <p:tgtEl>
                    <p:spTgt spid="58983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a:stretch>
            <a:fillRect/>
          </a:stretch>
        </p:blipFill>
        <p:spPr>
          <a:xfrm>
            <a:off x="0" y="142840"/>
            <a:ext cx="12192000" cy="760389"/>
          </a:xfrm>
          <a:prstGeom prst="rect">
            <a:avLst/>
          </a:prstGeom>
        </p:spPr>
      </p:pic>
      <p:pic>
        <p:nvPicPr>
          <p:cNvPr id="9" name="watch_tv_juice_re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1941073"/>
            <a:ext cx="6467898" cy="3661074"/>
          </a:xfrm>
          <a:prstGeom prst="rect">
            <a:avLst/>
          </a:prstGeom>
        </p:spPr>
      </p:pic>
      <p:pic>
        <p:nvPicPr>
          <p:cNvPr id="10" name="watch_tv_juice_virtual">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690167" y="1941074"/>
            <a:ext cx="5501833" cy="3667889"/>
          </a:xfrm>
          <a:prstGeom prst="rect">
            <a:avLst/>
          </a:prstGeom>
        </p:spPr>
      </p:pic>
      <p:sp>
        <p:nvSpPr>
          <p:cNvPr id="2" name="Rectangle 1"/>
          <p:cNvSpPr/>
          <p:nvPr/>
        </p:nvSpPr>
        <p:spPr>
          <a:xfrm>
            <a:off x="859972" y="5951585"/>
            <a:ext cx="10553699" cy="646331"/>
          </a:xfrm>
          <a:prstGeom prst="rect">
            <a:avLst/>
          </a:prstGeom>
        </p:spPr>
        <p:txBody>
          <a:bodyPr wrap="square">
            <a:spAutoFit/>
          </a:bodyPr>
          <a:lstStyle/>
          <a:p>
            <a:pPr>
              <a:buFont typeface="Arial" charset="0"/>
              <a:buChar char="•"/>
            </a:pPr>
            <a:r>
              <a:rPr lang="en-US">
                <a:hlinkClick r:id="rId10"/>
              </a:rPr>
              <a:t>VirtualHome</a:t>
            </a:r>
            <a:r>
              <a:rPr lang="en-US" dirty="0">
                <a:hlinkClick r:id="rId10"/>
              </a:rPr>
              <a:t>: Simulating Household Activities via Programs.</a:t>
            </a:r>
            <a:r>
              <a:rPr lang="en-US" dirty="0"/>
              <a:t> Xavier </a:t>
            </a:r>
            <a:r>
              <a:rPr lang="en-US" dirty="0" err="1"/>
              <a:t>Puig</a:t>
            </a:r>
            <a:r>
              <a:rPr lang="en-US" dirty="0"/>
              <a:t>, Kevin Ra, Marko </a:t>
            </a:r>
            <a:r>
              <a:rPr lang="en-US" dirty="0" err="1"/>
              <a:t>Boben</a:t>
            </a:r>
            <a:r>
              <a:rPr lang="en-US" dirty="0"/>
              <a:t>, </a:t>
            </a:r>
            <a:r>
              <a:rPr lang="en-US" dirty="0" err="1"/>
              <a:t>Jiaman</a:t>
            </a:r>
            <a:r>
              <a:rPr lang="en-US" dirty="0"/>
              <a:t> Li, </a:t>
            </a:r>
            <a:r>
              <a:rPr lang="en-US" dirty="0" err="1"/>
              <a:t>Tingwu</a:t>
            </a:r>
            <a:r>
              <a:rPr lang="en-US" dirty="0"/>
              <a:t> Wang, </a:t>
            </a:r>
            <a:r>
              <a:rPr lang="en-US" dirty="0" err="1"/>
              <a:t>Sanja</a:t>
            </a:r>
            <a:r>
              <a:rPr lang="en-US" dirty="0"/>
              <a:t> </a:t>
            </a:r>
            <a:r>
              <a:rPr lang="en-US" dirty="0" err="1"/>
              <a:t>Fidler</a:t>
            </a:r>
            <a:r>
              <a:rPr lang="en-US" dirty="0"/>
              <a:t>, Antonio </a:t>
            </a:r>
            <a:r>
              <a:rPr lang="en-US" dirty="0" err="1"/>
              <a:t>Torralba</a:t>
            </a:r>
            <a:r>
              <a:rPr lang="en-US" dirty="0"/>
              <a:t>. Computer Vision and Pattern Recognition (CVPR) 2018 </a:t>
            </a:r>
          </a:p>
        </p:txBody>
      </p:sp>
    </p:spTree>
    <p:extLst>
      <p:ext uri="{BB962C8B-B14F-4D97-AF65-F5344CB8AC3E}">
        <p14:creationId xmlns:p14="http://schemas.microsoft.com/office/powerpoint/2010/main" val="407495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74" fill="hold"/>
                                        <p:tgtEl>
                                          <p:spTgt spid="10"/>
                                        </p:tgtEl>
                                      </p:cBhvr>
                                    </p:cmd>
                                  </p:childTnLst>
                                </p:cTn>
                              </p:par>
                              <p:par>
                                <p:cTn id="7" presetID="1" presetClass="mediacall" presetSubtype="0" fill="hold" nodeType="withEffect">
                                  <p:stCondLst>
                                    <p:cond delay="0"/>
                                  </p:stCondLst>
                                  <p:childTnLst>
                                    <p:cmd type="call" cmd="playFrom(0.0)">
                                      <p:cBhvr>
                                        <p:cTn id="8" dur="4298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9"/>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total_destruction2a">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591670"/>
            <a:ext cx="12192000" cy="7847560"/>
          </a:xfrm>
        </p:spPr>
      </p:pic>
    </p:spTree>
    <p:extLst>
      <p:ext uri="{BB962C8B-B14F-4D97-AF65-F5344CB8AC3E}">
        <p14:creationId xmlns:p14="http://schemas.microsoft.com/office/powerpoint/2010/main" val="2022582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fun_drin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367" y="0"/>
            <a:ext cx="12316367" cy="8210911"/>
          </a:xfrm>
          <a:prstGeom prst="rect">
            <a:avLst/>
          </a:prstGeom>
        </p:spPr>
      </p:pic>
    </p:spTree>
    <p:extLst>
      <p:ext uri="{BB962C8B-B14F-4D97-AF65-F5344CB8AC3E}">
        <p14:creationId xmlns:p14="http://schemas.microsoft.com/office/powerpoint/2010/main" val="2730573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09800" y="76200"/>
            <a:ext cx="7772400" cy="1143000"/>
          </a:xfrm>
        </p:spPr>
        <p:txBody>
          <a:bodyPr/>
          <a:lstStyle/>
          <a:p>
            <a:pPr eaLnBrk="1" hangingPunct="1"/>
            <a:r>
              <a:rPr lang="en-US" dirty="0" smtClean="0">
                <a:ea typeface="ＭＳ Ｐゴシック" pitchFamily="-84" charset="-128"/>
                <a:cs typeface="ＭＳ Ｐゴシック" pitchFamily="-84" charset="-128"/>
              </a:rPr>
              <a:t>Talking</a:t>
            </a:r>
          </a:p>
        </p:txBody>
      </p:sp>
      <p:sp>
        <p:nvSpPr>
          <p:cNvPr id="27651" name="Rectangle 3"/>
          <p:cNvSpPr>
            <a:spLocks noGrp="1" noChangeArrowheads="1"/>
          </p:cNvSpPr>
          <p:nvPr>
            <p:ph type="body" idx="1"/>
          </p:nvPr>
        </p:nvSpPr>
        <p:spPr>
          <a:xfrm>
            <a:off x="2165732" y="2383316"/>
            <a:ext cx="7772400" cy="1362419"/>
          </a:xfrm>
        </p:spPr>
        <p:txBody>
          <a:bodyPr/>
          <a:lstStyle/>
          <a:p>
            <a:pPr eaLnBrk="1" hangingPunct="1">
              <a:buFontTx/>
              <a:buNone/>
            </a:pPr>
            <a:r>
              <a:rPr lang="en-US" dirty="0" smtClean="0">
                <a:ea typeface="ＭＳ Ｐゴシック" pitchFamily="-84" charset="-128"/>
                <a:cs typeface="ＭＳ Ｐゴシック" pitchFamily="-84" charset="-128"/>
              </a:rPr>
              <a:t>The more you work on a talk, the better it gets…</a:t>
            </a:r>
          </a:p>
        </p:txBody>
      </p:sp>
      <p:sp>
        <p:nvSpPr>
          <p:cNvPr id="2" name="TextBox 1"/>
          <p:cNvSpPr txBox="1"/>
          <p:nvPr/>
        </p:nvSpPr>
        <p:spPr>
          <a:xfrm>
            <a:off x="991519" y="1597446"/>
            <a:ext cx="2541080" cy="523220"/>
          </a:xfrm>
          <a:prstGeom prst="rect">
            <a:avLst/>
          </a:prstGeom>
          <a:noFill/>
        </p:spPr>
        <p:txBody>
          <a:bodyPr wrap="none" rtlCol="0">
            <a:spAutoFit/>
          </a:bodyPr>
          <a:lstStyle/>
          <a:p>
            <a:r>
              <a:rPr lang="en-US" sz="2800" smtClean="0"/>
              <a:t>Bad news first:</a:t>
            </a:r>
            <a:endParaRPr lang="en-US" sz="2800"/>
          </a:p>
        </p:txBody>
      </p:sp>
      <p:sp>
        <p:nvSpPr>
          <p:cNvPr id="5" name="TextBox 4"/>
          <p:cNvSpPr txBox="1"/>
          <p:nvPr/>
        </p:nvSpPr>
        <p:spPr>
          <a:xfrm>
            <a:off x="1011717" y="3898135"/>
            <a:ext cx="3262432" cy="523220"/>
          </a:xfrm>
          <a:prstGeom prst="rect">
            <a:avLst/>
          </a:prstGeom>
          <a:noFill/>
        </p:spPr>
        <p:txBody>
          <a:bodyPr wrap="none" rtlCol="0">
            <a:spAutoFit/>
          </a:bodyPr>
          <a:lstStyle/>
          <a:p>
            <a:r>
              <a:rPr lang="en-US" sz="2800" dirty="0" smtClean="0"/>
              <a:t>But the good news:</a:t>
            </a:r>
            <a:endParaRPr lang="en-US" sz="2800" dirty="0"/>
          </a:p>
        </p:txBody>
      </p:sp>
      <p:sp>
        <p:nvSpPr>
          <p:cNvPr id="6" name="Rectangle 3"/>
          <p:cNvSpPr txBox="1">
            <a:spLocks noChangeArrowheads="1"/>
          </p:cNvSpPr>
          <p:nvPr/>
        </p:nvSpPr>
        <p:spPr bwMode="auto">
          <a:xfrm>
            <a:off x="2196946" y="4617904"/>
            <a:ext cx="7772400" cy="13624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buFontTx/>
              <a:buNone/>
            </a:pPr>
            <a:r>
              <a:rPr lang="en-US" kern="0" dirty="0" smtClean="0">
                <a:ea typeface="ＭＳ Ｐゴシック" pitchFamily="-84" charset="-128"/>
                <a:cs typeface="ＭＳ Ｐゴシック" pitchFamily="-84" charset="-128"/>
              </a:rPr>
              <a:t>People usually forget bad talks (unless it is a job talk), and remember only the best talks...</a:t>
            </a:r>
          </a:p>
        </p:txBody>
      </p:sp>
    </p:spTree>
    <p:extLst>
      <p:ext uri="{BB962C8B-B14F-4D97-AF65-F5344CB8AC3E}">
        <p14:creationId xmlns:p14="http://schemas.microsoft.com/office/powerpoint/2010/main" val="7288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P spid="2"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mtClean="0">
                <a:ea typeface="ＭＳ Ｐゴシック" pitchFamily="-84" charset="-128"/>
                <a:cs typeface="ＭＳ Ｐゴシック" pitchFamily="-84" charset="-128"/>
              </a:rPr>
              <a:t>All talks are important</a:t>
            </a:r>
          </a:p>
        </p:txBody>
      </p:sp>
      <p:sp>
        <p:nvSpPr>
          <p:cNvPr id="1150979" name="Rectangle 3"/>
          <p:cNvSpPr>
            <a:spLocks noGrp="1" noChangeArrowheads="1"/>
          </p:cNvSpPr>
          <p:nvPr>
            <p:ph type="body" idx="1"/>
          </p:nvPr>
        </p:nvSpPr>
        <p:spPr>
          <a:xfrm>
            <a:off x="1981200" y="1028701"/>
            <a:ext cx="8229600" cy="5097463"/>
          </a:xfrm>
        </p:spPr>
        <p:txBody>
          <a:bodyPr/>
          <a:lstStyle/>
          <a:p>
            <a:pPr eaLnBrk="1" hangingPunct="1">
              <a:buFontTx/>
              <a:buNone/>
            </a:pPr>
            <a:r>
              <a:rPr lang="en-US" dirty="0" smtClean="0">
                <a:ea typeface="ＭＳ Ｐゴシック" pitchFamily="-84" charset="-128"/>
                <a:cs typeface="ＭＳ Ｐゴシック" pitchFamily="-84" charset="-128"/>
              </a:rPr>
              <a:t>There are no unimportant talks. </a:t>
            </a:r>
          </a:p>
          <a:p>
            <a:pPr eaLnBrk="1" hangingPunct="1">
              <a:buFontTx/>
              <a:buNone/>
            </a:pPr>
            <a:r>
              <a:rPr lang="en-US" dirty="0" smtClean="0">
                <a:ea typeface="ＭＳ Ｐゴシック" pitchFamily="-84" charset="-128"/>
                <a:cs typeface="ＭＳ Ｐゴシック" pitchFamily="-84" charset="-128"/>
              </a:rPr>
              <a:t>There are no big or small audiences. </a:t>
            </a:r>
          </a:p>
          <a:p>
            <a:pPr eaLnBrk="1" hangingPunct="1">
              <a:buFontTx/>
              <a:buNone/>
            </a:pPr>
            <a:endParaRPr lang="en-US" dirty="0" smtClean="0">
              <a:ea typeface="ＭＳ Ｐゴシック" pitchFamily="-84" charset="-128"/>
              <a:cs typeface="ＭＳ Ｐゴシック" pitchFamily="-84" charset="-128"/>
            </a:endParaRPr>
          </a:p>
          <a:p>
            <a:pPr eaLnBrk="1" hangingPunct="1">
              <a:buFontTx/>
              <a:buNone/>
            </a:pPr>
            <a:r>
              <a:rPr lang="en-US" dirty="0" smtClean="0">
                <a:ea typeface="ＭＳ Ｐゴシック" pitchFamily="-84" charset="-128"/>
                <a:cs typeface="ＭＳ Ｐゴシック" pitchFamily="-84" charset="-128"/>
              </a:rPr>
              <a:t>Prepare each talk with the same enthusiasm.</a:t>
            </a:r>
          </a:p>
          <a:p>
            <a:pPr eaLnBrk="1" hangingPunct="1">
              <a:buFontTx/>
              <a:buNone/>
            </a:pPr>
            <a:endParaRPr lang="en-US" dirty="0">
              <a:ea typeface="ＭＳ Ｐゴシック" pitchFamily="-84" charset="-128"/>
              <a:cs typeface="ＭＳ Ｐゴシック" pitchFamily="-84" charset="-128"/>
            </a:endParaRPr>
          </a:p>
          <a:p>
            <a:pPr eaLnBrk="1" hangingPunct="1">
              <a:buFontTx/>
              <a:buNone/>
            </a:pPr>
            <a:r>
              <a:rPr lang="en-US" dirty="0" smtClean="0">
                <a:ea typeface="ＭＳ Ｐゴシック" pitchFamily="-84" charset="-128"/>
                <a:cs typeface="ＭＳ Ｐゴシック" pitchFamily="-84" charset="-128"/>
              </a:rPr>
              <a:t>If you are giving the same talk multiple times, it is helpful to do minor changes. This way you engage with the content again.</a:t>
            </a:r>
          </a:p>
        </p:txBody>
      </p:sp>
    </p:spTree>
    <p:extLst>
      <p:ext uri="{BB962C8B-B14F-4D97-AF65-F5344CB8AC3E}">
        <p14:creationId xmlns:p14="http://schemas.microsoft.com/office/powerpoint/2010/main" val="187589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09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509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5097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09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097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ea typeface="ＭＳ Ｐゴシック" pitchFamily="-84" charset="-128"/>
                <a:cs typeface="ＭＳ Ｐゴシック" pitchFamily="-84" charset="-128"/>
              </a:rPr>
              <a:t>How to give a talk</a:t>
            </a:r>
          </a:p>
        </p:txBody>
      </p:sp>
      <p:sp>
        <p:nvSpPr>
          <p:cNvPr id="1156099" name="Rectangle 3"/>
          <p:cNvSpPr>
            <a:spLocks noGrp="1" noChangeArrowheads="1"/>
          </p:cNvSpPr>
          <p:nvPr>
            <p:ph type="body" idx="1"/>
          </p:nvPr>
        </p:nvSpPr>
        <p:spPr>
          <a:xfrm>
            <a:off x="336175" y="1028701"/>
            <a:ext cx="11456895" cy="5097463"/>
          </a:xfrm>
        </p:spPr>
        <p:txBody>
          <a:bodyPr/>
          <a:lstStyle/>
          <a:p>
            <a:pPr eaLnBrk="1" hangingPunct="1">
              <a:lnSpc>
                <a:spcPct val="80000"/>
              </a:lnSpc>
              <a:buFontTx/>
              <a:buNone/>
            </a:pPr>
            <a:r>
              <a:rPr lang="en-US" sz="2800" b="1" dirty="0">
                <a:ea typeface="ＭＳ Ｐゴシック" pitchFamily="-84" charset="-128"/>
                <a:cs typeface="ＭＳ Ｐゴシック" pitchFamily="-84" charset="-128"/>
              </a:rPr>
              <a:t>Delivering</a:t>
            </a:r>
            <a:r>
              <a:rPr lang="en-US" sz="2800" dirty="0">
                <a:ea typeface="ＭＳ Ｐゴシック" pitchFamily="-84" charset="-128"/>
                <a:cs typeface="ＭＳ Ｐゴシック" pitchFamily="-84" charset="-128"/>
              </a:rPr>
              <a:t>: </a:t>
            </a:r>
          </a:p>
          <a:p>
            <a:pPr eaLnBrk="1" hangingPunct="1">
              <a:lnSpc>
                <a:spcPct val="80000"/>
              </a:lnSpc>
              <a:buFontTx/>
              <a:buNone/>
            </a:pPr>
            <a:r>
              <a:rPr lang="en-US" altLang="ja-JP" sz="2800" dirty="0">
                <a:ea typeface="ＭＳ Ｐゴシック" pitchFamily="-84" charset="-128"/>
                <a:cs typeface="ＭＳ Ｐゴシック" pitchFamily="-84" charset="-128"/>
              </a:rPr>
              <a:t>Look at the audience! Try not to talk to your laptop or to the screen. Instead, look at the other humans in the room</a:t>
            </a:r>
            <a:r>
              <a:rPr lang="en-US" altLang="ja-JP" sz="2800" dirty="0" smtClean="0">
                <a:ea typeface="ＭＳ Ｐゴシック" pitchFamily="-84" charset="-128"/>
                <a:cs typeface="ＭＳ Ｐゴシック" pitchFamily="-84" charset="-128"/>
              </a:rPr>
              <a:t>.</a:t>
            </a:r>
          </a:p>
          <a:p>
            <a:pPr eaLnBrk="1" hangingPunct="1">
              <a:lnSpc>
                <a:spcPct val="80000"/>
              </a:lnSpc>
              <a:buFontTx/>
              <a:buNone/>
            </a:pPr>
            <a:endParaRPr lang="en-US" altLang="ja-JP" sz="2800" dirty="0">
              <a:ea typeface="ＭＳ Ｐゴシック" pitchFamily="-84" charset="-128"/>
              <a:cs typeface="ＭＳ Ｐゴシック" pitchFamily="-84" charset="-128"/>
            </a:endParaRPr>
          </a:p>
          <a:p>
            <a:pPr eaLnBrk="1" hangingPunct="1">
              <a:lnSpc>
                <a:spcPct val="80000"/>
              </a:lnSpc>
              <a:buFontTx/>
              <a:buNone/>
            </a:pPr>
            <a:r>
              <a:rPr lang="en-US" altLang="ja-JP" sz="2800" dirty="0">
                <a:ea typeface="ＭＳ Ｐゴシック" pitchFamily="-84" charset="-128"/>
                <a:cs typeface="ＭＳ Ｐゴシック" pitchFamily="-84" charset="-128"/>
              </a:rPr>
              <a:t>You have to believe in what you present, be confident… even if it only lasts for the time of your presentation</a:t>
            </a:r>
            <a:r>
              <a:rPr lang="en-US" altLang="ja-JP" sz="2800" dirty="0" smtClean="0">
                <a:ea typeface="ＭＳ Ｐゴシック" pitchFamily="-84" charset="-128"/>
                <a:cs typeface="ＭＳ Ｐゴシック" pitchFamily="-84" charset="-128"/>
              </a:rPr>
              <a:t>.</a:t>
            </a:r>
          </a:p>
          <a:p>
            <a:pPr eaLnBrk="1" hangingPunct="1">
              <a:lnSpc>
                <a:spcPct val="80000"/>
              </a:lnSpc>
              <a:buFontTx/>
              <a:buNone/>
            </a:pPr>
            <a:endParaRPr lang="en-US" altLang="ja-JP" sz="2800" dirty="0">
              <a:ea typeface="ＭＳ Ｐゴシック" pitchFamily="-84" charset="-128"/>
              <a:cs typeface="ＭＳ Ｐゴシック" pitchFamily="-84" charset="-128"/>
            </a:endParaRPr>
          </a:p>
          <a:p>
            <a:pPr eaLnBrk="1" hangingPunct="1">
              <a:lnSpc>
                <a:spcPct val="80000"/>
              </a:lnSpc>
              <a:buFontTx/>
              <a:buNone/>
            </a:pPr>
            <a:r>
              <a:rPr lang="en-US" altLang="ja-JP" sz="2800" dirty="0">
                <a:ea typeface="ＭＳ Ｐゴシック" pitchFamily="-84" charset="-128"/>
                <a:cs typeface="ＭＳ Ｐゴシック" pitchFamily="-84" charset="-128"/>
              </a:rPr>
              <a:t>Do not be afraid to acknowledge limitations of whatever you are presenting. Limitations are good. They leave job for the people to come. Trying to hide the problems in your work will make the preparation of the talk a lot harder and your self confidence will be hurt.  </a:t>
            </a:r>
          </a:p>
          <a:p>
            <a:pPr eaLnBrk="1" hangingPunct="1">
              <a:lnSpc>
                <a:spcPct val="80000"/>
              </a:lnSpc>
              <a:buFontTx/>
              <a:buNone/>
            </a:pPr>
            <a:endParaRPr lang="en-US" sz="2800" dirty="0">
              <a:ea typeface="ＭＳ Ｐゴシック" pitchFamily="-84" charset="-128"/>
              <a:cs typeface="ＭＳ Ｐゴシック" pitchFamily="-84" charset="-128"/>
            </a:endParaRPr>
          </a:p>
        </p:txBody>
      </p:sp>
    </p:spTree>
    <p:extLst>
      <p:ext uri="{BB962C8B-B14F-4D97-AF65-F5344CB8AC3E}">
        <p14:creationId xmlns:p14="http://schemas.microsoft.com/office/powerpoint/2010/main" val="160614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6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56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560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60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609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ea typeface="ＭＳ Ｐゴシック" pitchFamily="-84" charset="-128"/>
                <a:cs typeface="ＭＳ Ｐゴシック" pitchFamily="-84" charset="-128"/>
              </a:rPr>
              <a:t>How to give a talk</a:t>
            </a:r>
          </a:p>
        </p:txBody>
      </p:sp>
      <p:sp>
        <p:nvSpPr>
          <p:cNvPr id="1158147" name="Rectangle 3"/>
          <p:cNvSpPr>
            <a:spLocks noGrp="1" noChangeArrowheads="1"/>
          </p:cNvSpPr>
          <p:nvPr>
            <p:ph type="body" idx="1"/>
          </p:nvPr>
        </p:nvSpPr>
        <p:spPr>
          <a:xfrm>
            <a:off x="726141" y="1028701"/>
            <a:ext cx="10717305" cy="5097463"/>
          </a:xfrm>
        </p:spPr>
        <p:txBody>
          <a:bodyPr/>
          <a:lstStyle/>
          <a:p>
            <a:pPr eaLnBrk="1" hangingPunct="1">
              <a:lnSpc>
                <a:spcPct val="80000"/>
              </a:lnSpc>
              <a:buFontTx/>
              <a:buNone/>
            </a:pPr>
            <a:r>
              <a:rPr lang="en-US" sz="2000" b="1" dirty="0">
                <a:ea typeface="ＭＳ Ｐゴシック" pitchFamily="-84" charset="-128"/>
                <a:cs typeface="ＭＳ Ｐゴシック" pitchFamily="-84" charset="-128"/>
              </a:rPr>
              <a:t>Talk organization: </a:t>
            </a:r>
            <a:r>
              <a:rPr lang="en-US" sz="2000" dirty="0">
                <a:ea typeface="ＭＳ Ｐゴシック" pitchFamily="-84" charset="-128"/>
                <a:cs typeface="ＭＳ Ｐゴシック" pitchFamily="-84" charset="-128"/>
              </a:rPr>
              <a:t>here there are as many theories as there are talks. Here there are some extreme advices:</a:t>
            </a:r>
          </a:p>
          <a:p>
            <a:pPr eaLnBrk="1" hangingPunct="1">
              <a:lnSpc>
                <a:spcPct val="80000"/>
              </a:lnSpc>
              <a:buFontTx/>
              <a:buNone/>
            </a:pPr>
            <a:endParaRPr lang="en-US" sz="2000" dirty="0">
              <a:ea typeface="ＭＳ Ｐゴシック" pitchFamily="-84" charset="-128"/>
              <a:cs typeface="ＭＳ Ｐゴシック" pitchFamily="-84" charset="-128"/>
            </a:endParaRPr>
          </a:p>
          <a:p>
            <a:pPr eaLnBrk="1" hangingPunct="1">
              <a:lnSpc>
                <a:spcPct val="80000"/>
              </a:lnSpc>
              <a:buFontTx/>
              <a:buAutoNum type="arabicPeriod"/>
            </a:pPr>
            <a:r>
              <a:rPr lang="en-US" sz="2000" dirty="0">
                <a:ea typeface="ＭＳ Ｐゴシック" pitchFamily="-84" charset="-128"/>
                <a:cs typeface="ＭＳ Ｐゴシック" pitchFamily="-84" charset="-128"/>
              </a:rPr>
              <a:t>Go into details / only big picture</a:t>
            </a:r>
          </a:p>
          <a:p>
            <a:pPr eaLnBrk="1" hangingPunct="1">
              <a:lnSpc>
                <a:spcPct val="80000"/>
              </a:lnSpc>
              <a:buFontTx/>
              <a:buAutoNum type="arabicPeriod"/>
            </a:pPr>
            <a:r>
              <a:rPr lang="en-US" sz="2000" dirty="0">
                <a:ea typeface="ＭＳ Ｐゴシック" pitchFamily="-84" charset="-128"/>
                <a:cs typeface="ＭＳ Ｐゴシック" pitchFamily="-84" charset="-128"/>
              </a:rPr>
              <a:t>Go in depth on a single topic / cover as many things as you can</a:t>
            </a:r>
          </a:p>
          <a:p>
            <a:pPr eaLnBrk="1" hangingPunct="1">
              <a:lnSpc>
                <a:spcPct val="80000"/>
              </a:lnSpc>
              <a:buFontTx/>
              <a:buAutoNum type="arabicPeriod"/>
            </a:pPr>
            <a:r>
              <a:rPr lang="en-US" sz="2000" dirty="0">
                <a:ea typeface="ＭＳ Ｐゴシック" pitchFamily="-84" charset="-128"/>
                <a:cs typeface="ＭＳ Ｐゴシック" pitchFamily="-84" charset="-128"/>
              </a:rPr>
              <a:t>Be serious (never make jokes, maybe only one) / be funny (it is just another form of theater)</a:t>
            </a:r>
          </a:p>
          <a:p>
            <a:pPr eaLnBrk="1" hangingPunct="1">
              <a:lnSpc>
                <a:spcPct val="80000"/>
              </a:lnSpc>
              <a:buFontTx/>
              <a:buNone/>
            </a:pPr>
            <a:endParaRPr lang="en-US" sz="2000" dirty="0">
              <a:ea typeface="ＭＳ Ｐゴシック" pitchFamily="-84" charset="-128"/>
              <a:cs typeface="ＭＳ Ｐゴシック" pitchFamily="-84" charset="-128"/>
            </a:endParaRPr>
          </a:p>
          <a:p>
            <a:pPr eaLnBrk="1" hangingPunct="1">
              <a:lnSpc>
                <a:spcPct val="80000"/>
              </a:lnSpc>
              <a:buFontTx/>
              <a:buNone/>
            </a:pPr>
            <a:r>
              <a:rPr lang="en-US" sz="2000" dirty="0">
                <a:ea typeface="ＭＳ Ｐゴシック" pitchFamily="-84" charset="-128"/>
                <a:cs typeface="ＭＳ Ｐゴシック" pitchFamily="-84" charset="-128"/>
              </a:rPr>
              <a:t>Corollary: ask people for advice, but at the end, if will be just you and the audience. Chose what fits best your style.</a:t>
            </a:r>
          </a:p>
          <a:p>
            <a:pPr eaLnBrk="1" hangingPunct="1">
              <a:lnSpc>
                <a:spcPct val="80000"/>
              </a:lnSpc>
              <a:buFontTx/>
              <a:buNone/>
            </a:pPr>
            <a:endParaRPr lang="en-US" sz="2000" dirty="0">
              <a:ea typeface="ＭＳ Ｐゴシック" pitchFamily="-84" charset="-128"/>
              <a:cs typeface="ＭＳ Ｐゴシック" pitchFamily="-84" charset="-128"/>
            </a:endParaRPr>
          </a:p>
          <a:p>
            <a:pPr eaLnBrk="1" hangingPunct="1">
              <a:lnSpc>
                <a:spcPct val="80000"/>
              </a:lnSpc>
              <a:buFontTx/>
              <a:buNone/>
            </a:pPr>
            <a:r>
              <a:rPr lang="en-US" sz="2000" dirty="0">
                <a:ea typeface="ＭＳ Ｐゴシック" pitchFamily="-84" charset="-128"/>
                <a:cs typeface="ＭＳ Ｐゴシック" pitchFamily="-84" charset="-128"/>
              </a:rPr>
              <a:t>What everybody agree on is that you have to practice in advance (the less your experience, the more you have to practice). Do it with an audience or without, but practice. </a:t>
            </a:r>
          </a:p>
        </p:txBody>
      </p:sp>
      <p:sp>
        <p:nvSpPr>
          <p:cNvPr id="1158149" name="Text Box 5"/>
          <p:cNvSpPr txBox="1">
            <a:spLocks noChangeArrowheads="1"/>
          </p:cNvSpPr>
          <p:nvPr/>
        </p:nvSpPr>
        <p:spPr bwMode="auto">
          <a:xfrm>
            <a:off x="1795464" y="5484814"/>
            <a:ext cx="8428037" cy="396875"/>
          </a:xfrm>
          <a:prstGeom prst="rect">
            <a:avLst/>
          </a:prstGeom>
          <a:noFill/>
          <a:ln w="9525">
            <a:noFill/>
            <a:miter lim="800000"/>
            <a:headEnd/>
            <a:tailEnd/>
          </a:ln>
        </p:spPr>
        <p:txBody>
          <a:bodyPr>
            <a:prstTxWarp prst="textNoShape">
              <a:avLst/>
            </a:prstTxWarp>
            <a:spAutoFit/>
          </a:bodyPr>
          <a:lstStyle/>
          <a:p>
            <a:pPr algn="ctr" fontAlgn="base">
              <a:spcBef>
                <a:spcPct val="50000"/>
              </a:spcBef>
              <a:spcAft>
                <a:spcPct val="0"/>
              </a:spcAft>
            </a:pPr>
            <a:r>
              <a:rPr lang="en-US" sz="2000">
                <a:solidFill>
                  <a:srgbClr val="000000"/>
                </a:solidFill>
                <a:ea typeface="ＭＳ Ｐゴシック" pitchFamily="-84" charset="-128"/>
                <a:cs typeface="ＭＳ Ｐゴシック" pitchFamily="-84" charset="-128"/>
              </a:rPr>
              <a:t>The best advice I got came from Yair Weiss while preparing my job talk: </a:t>
            </a:r>
          </a:p>
        </p:txBody>
      </p:sp>
      <p:sp>
        <p:nvSpPr>
          <p:cNvPr id="1158150" name="Rectangle 6"/>
          <p:cNvSpPr>
            <a:spLocks noChangeArrowheads="1"/>
          </p:cNvSpPr>
          <p:nvPr/>
        </p:nvSpPr>
        <p:spPr bwMode="auto">
          <a:xfrm>
            <a:off x="4341813" y="5986463"/>
            <a:ext cx="3109912" cy="461962"/>
          </a:xfrm>
          <a:prstGeom prst="rect">
            <a:avLst/>
          </a:prstGeom>
          <a:noFill/>
          <a:ln w="9525">
            <a:noFill/>
            <a:miter lim="800000"/>
            <a:headEnd/>
            <a:tailEnd/>
          </a:ln>
        </p:spPr>
        <p:txBody>
          <a:bodyPr wrap="none">
            <a:prstTxWarp prst="textNoShape">
              <a:avLst/>
            </a:prstTxWarp>
            <a:spAutoFit/>
          </a:bodyPr>
          <a:lstStyle/>
          <a:p>
            <a:pPr fontAlgn="base">
              <a:spcBef>
                <a:spcPct val="50000"/>
              </a:spcBef>
              <a:spcAft>
                <a:spcPct val="0"/>
              </a:spcAft>
            </a:pPr>
            <a:r>
              <a:rPr lang="en-US" sz="2400">
                <a:solidFill>
                  <a:srgbClr val="000000"/>
                </a:solidFill>
                <a:ea typeface="ＭＳ Ｐゴシック" pitchFamily="-84" charset="-128"/>
                <a:cs typeface="ＭＳ Ｐゴシック" pitchFamily="-84" charset="-128"/>
              </a:rPr>
              <a:t>“just give a good talk”</a:t>
            </a:r>
          </a:p>
        </p:txBody>
      </p:sp>
    </p:spTree>
    <p:extLst>
      <p:ext uri="{BB962C8B-B14F-4D97-AF65-F5344CB8AC3E}">
        <p14:creationId xmlns:p14="http://schemas.microsoft.com/office/powerpoint/2010/main" val="121921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8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58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581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814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5814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5814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5814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58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8147" grpId="0" build="p"/>
      <p:bldP spid="1158149" grpId="0" build="allAtOnce"/>
      <p:bldP spid="11581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ea typeface="ＭＳ Ｐゴシック" pitchFamily="-84" charset="-128"/>
                <a:cs typeface="ＭＳ Ｐゴシック" pitchFamily="-84" charset="-128"/>
              </a:rPr>
              <a:t>How to give the project class talk</a:t>
            </a:r>
          </a:p>
        </p:txBody>
      </p:sp>
      <p:sp>
        <p:nvSpPr>
          <p:cNvPr id="1168387" name="Rectangle 3"/>
          <p:cNvSpPr>
            <a:spLocks noGrp="1" noChangeArrowheads="1"/>
          </p:cNvSpPr>
          <p:nvPr>
            <p:ph type="body" idx="1"/>
          </p:nvPr>
        </p:nvSpPr>
        <p:spPr>
          <a:xfrm>
            <a:off x="1237129" y="1230313"/>
            <a:ext cx="9897036" cy="4895850"/>
          </a:xfrm>
        </p:spPr>
        <p:txBody>
          <a:bodyPr/>
          <a:lstStyle/>
          <a:p>
            <a:pPr eaLnBrk="1" hangingPunct="1">
              <a:lnSpc>
                <a:spcPct val="90000"/>
              </a:lnSpc>
              <a:buFontTx/>
              <a:buNone/>
            </a:pPr>
            <a:r>
              <a:rPr lang="en-US" dirty="0">
                <a:ea typeface="ＭＳ Ｐゴシック" pitchFamily="-84" charset="-128"/>
                <a:cs typeface="ＭＳ Ｐゴシック" pitchFamily="-84" charset="-128"/>
              </a:rPr>
              <a:t>Initial conditions: </a:t>
            </a:r>
          </a:p>
          <a:p>
            <a:pPr eaLnBrk="1" hangingPunct="1">
              <a:lnSpc>
                <a:spcPct val="90000"/>
              </a:lnSpc>
            </a:pPr>
            <a:r>
              <a:rPr lang="en-US" dirty="0">
                <a:ea typeface="ＭＳ Ｐゴシック" pitchFamily="-84" charset="-128"/>
                <a:cs typeface="ＭＳ Ｐゴシック" pitchFamily="-84" charset="-128"/>
              </a:rPr>
              <a:t>I started with a great idea</a:t>
            </a:r>
          </a:p>
          <a:p>
            <a:pPr eaLnBrk="1" hangingPunct="1">
              <a:lnSpc>
                <a:spcPct val="90000"/>
              </a:lnSpc>
            </a:pPr>
            <a:r>
              <a:rPr lang="en-US" dirty="0">
                <a:ea typeface="ＭＳ Ｐゴシック" pitchFamily="-84" charset="-128"/>
                <a:cs typeface="ＭＳ Ｐゴシック" pitchFamily="-84" charset="-128"/>
              </a:rPr>
              <a:t>It did not work</a:t>
            </a:r>
          </a:p>
          <a:p>
            <a:pPr eaLnBrk="1" hangingPunct="1">
              <a:lnSpc>
                <a:spcPct val="90000"/>
              </a:lnSpc>
            </a:pPr>
            <a:r>
              <a:rPr lang="en-US" dirty="0">
                <a:ea typeface="ＭＳ Ｐゴシック" pitchFamily="-84" charset="-128"/>
                <a:cs typeface="ＭＳ Ｐゴシック" pitchFamily="-84" charset="-128"/>
              </a:rPr>
              <a:t>The day before the presentation I found 40 papers that already did this work</a:t>
            </a:r>
          </a:p>
          <a:p>
            <a:pPr eaLnBrk="1" hangingPunct="1">
              <a:lnSpc>
                <a:spcPct val="90000"/>
              </a:lnSpc>
            </a:pPr>
            <a:r>
              <a:rPr lang="en-US" dirty="0">
                <a:ea typeface="ＭＳ Ｐゴシック" pitchFamily="-84" charset="-128"/>
                <a:cs typeface="ＭＳ Ｐゴシック" pitchFamily="-84" charset="-128"/>
              </a:rPr>
              <a:t>Then I also realized that the idea was not so great</a:t>
            </a:r>
          </a:p>
          <a:p>
            <a:pPr eaLnBrk="1" hangingPunct="1">
              <a:lnSpc>
                <a:spcPct val="90000"/>
              </a:lnSpc>
              <a:buFontTx/>
              <a:buNone/>
            </a:pPr>
            <a:r>
              <a:rPr lang="en-US" dirty="0">
                <a:ea typeface="ＭＳ Ｐゴシック" pitchFamily="-84" charset="-128"/>
                <a:cs typeface="ＭＳ Ｐゴシック" pitchFamily="-84" charset="-128"/>
              </a:rPr>
              <a:t>How do I present?</a:t>
            </a:r>
          </a:p>
          <a:p>
            <a:pPr eaLnBrk="1" hangingPunct="1">
              <a:lnSpc>
                <a:spcPct val="90000"/>
              </a:lnSpc>
            </a:pPr>
            <a:r>
              <a:rPr lang="en-US" dirty="0">
                <a:ea typeface="ＭＳ Ｐゴシック" pitchFamily="-84" charset="-128"/>
                <a:cs typeface="ＭＳ Ｐゴシック" pitchFamily="-84" charset="-128"/>
              </a:rPr>
              <a:t>Just give a good talk</a:t>
            </a:r>
          </a:p>
        </p:txBody>
      </p:sp>
    </p:spTree>
    <p:extLst>
      <p:ext uri="{BB962C8B-B14F-4D97-AF65-F5344CB8AC3E}">
        <p14:creationId xmlns:p14="http://schemas.microsoft.com/office/powerpoint/2010/main" val="175377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8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8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68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68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683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683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683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38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Doing research</a:t>
            </a:r>
            <a:endParaRPr lang="en-US" dirty="0"/>
          </a:p>
        </p:txBody>
      </p:sp>
      <p:sp>
        <p:nvSpPr>
          <p:cNvPr id="3" name="Content Placeholder 2"/>
          <p:cNvSpPr>
            <a:spLocks noGrp="1"/>
          </p:cNvSpPr>
          <p:nvPr>
            <p:ph idx="1"/>
          </p:nvPr>
        </p:nvSpPr>
        <p:spPr/>
        <p:txBody>
          <a:bodyPr/>
          <a:lstStyle/>
          <a:p>
            <a:r>
              <a:rPr lang="en-US" dirty="0" smtClean="0"/>
              <a:t>Collaborators</a:t>
            </a:r>
          </a:p>
          <a:p>
            <a:r>
              <a:rPr lang="en-US" dirty="0" smtClean="0"/>
              <a:t>Doing original work</a:t>
            </a:r>
          </a:p>
          <a:p>
            <a:r>
              <a:rPr lang="en-US" dirty="0" smtClean="0"/>
              <a:t>Finding the right story (you might have not solved the problem you wanted to solve, but maybe you solved a different one). Sometimes discoveries are made by accident. Learn to identify the “accidental” discoveries within your work </a:t>
            </a:r>
          </a:p>
          <a:p>
            <a:endParaRPr lang="en-US" dirty="0"/>
          </a:p>
        </p:txBody>
      </p:sp>
    </p:spTree>
    <p:extLst>
      <p:ext uri="{BB962C8B-B14F-4D97-AF65-F5344CB8AC3E}">
        <p14:creationId xmlns:p14="http://schemas.microsoft.com/office/powerpoint/2010/main" val="162324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Writing</a:t>
            </a:r>
            <a:endParaRPr lang="en-US" dirty="0"/>
          </a:p>
        </p:txBody>
      </p:sp>
      <p:sp>
        <p:nvSpPr>
          <p:cNvPr id="3" name="Content Placeholder 2"/>
          <p:cNvSpPr>
            <a:spLocks noGrp="1"/>
          </p:cNvSpPr>
          <p:nvPr>
            <p:ph idx="1"/>
          </p:nvPr>
        </p:nvSpPr>
        <p:spPr/>
        <p:txBody>
          <a:bodyPr/>
          <a:lstStyle/>
          <a:p>
            <a:r>
              <a:rPr lang="en-US" dirty="0" smtClean="0"/>
              <a:t>Writing is difficult. You learn to write by writing and reading (a lot). </a:t>
            </a:r>
          </a:p>
          <a:p>
            <a:r>
              <a:rPr lang="en-US" dirty="0" smtClean="0"/>
              <a:t>Leave enough time to write your paper.</a:t>
            </a:r>
          </a:p>
          <a:p>
            <a:r>
              <a:rPr lang="en-US" dirty="0" smtClean="0"/>
              <a:t>Clarity of ideas...</a:t>
            </a:r>
          </a:p>
          <a:p>
            <a:r>
              <a:rPr lang="en-US" dirty="0" smtClean="0"/>
              <a:t>Clarity of vocabulary (use the same words to refer to the same concept, ...)</a:t>
            </a:r>
          </a:p>
          <a:p>
            <a:r>
              <a:rPr lang="en-US" dirty="0"/>
              <a:t>T</a:t>
            </a:r>
            <a:r>
              <a:rPr lang="en-US" dirty="0" smtClean="0"/>
              <a:t>he reader is educated but not familiar with your work and ideas. Do not make strong assumptions about what they understand, but do not review all the basic material. </a:t>
            </a:r>
            <a:endParaRPr lang="en-US" dirty="0"/>
          </a:p>
        </p:txBody>
      </p:sp>
    </p:spTree>
    <p:extLst>
      <p:ext uri="{BB962C8B-B14F-4D97-AF65-F5344CB8AC3E}">
        <p14:creationId xmlns:p14="http://schemas.microsoft.com/office/powerpoint/2010/main" val="15444488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Doing research</a:t>
            </a:r>
            <a:endParaRPr lang="en-US" dirty="0"/>
          </a:p>
        </p:txBody>
      </p:sp>
      <p:sp>
        <p:nvSpPr>
          <p:cNvPr id="3" name="Content Placeholder 2"/>
          <p:cNvSpPr>
            <a:spLocks noGrp="1"/>
          </p:cNvSpPr>
          <p:nvPr>
            <p:ph idx="1"/>
          </p:nvPr>
        </p:nvSpPr>
        <p:spPr/>
        <p:txBody>
          <a:bodyPr/>
          <a:lstStyle/>
          <a:p>
            <a:r>
              <a:rPr lang="en-US" dirty="0" smtClean="0"/>
              <a:t>Finding your own vision. It might become visible after several years. even if your work seems </a:t>
            </a:r>
            <a:r>
              <a:rPr lang="en-US" dirty="0" err="1" smtClean="0"/>
              <a:t>disconected</a:t>
            </a:r>
            <a:r>
              <a:rPr lang="en-US" dirty="0" smtClean="0"/>
              <a:t>, there is a reason why you worked in all of </a:t>
            </a:r>
            <a:r>
              <a:rPr lang="en-US" smtClean="0"/>
              <a:t>those projects.</a:t>
            </a:r>
          </a:p>
          <a:p>
            <a:endParaRPr lang="en-US" dirty="0" smtClean="0"/>
          </a:p>
        </p:txBody>
      </p:sp>
    </p:spTree>
    <p:extLst>
      <p:ext uri="{BB962C8B-B14F-4D97-AF65-F5344CB8AC3E}">
        <p14:creationId xmlns:p14="http://schemas.microsoft.com/office/powerpoint/2010/main" val="139290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Knowing when things do not “work”</a:t>
            </a:r>
            <a:endParaRPr lang="en-US" dirty="0"/>
          </a:p>
        </p:txBody>
      </p:sp>
      <p:sp>
        <p:nvSpPr>
          <p:cNvPr id="3" name="Content Placeholder 2"/>
          <p:cNvSpPr>
            <a:spLocks noGrp="1"/>
          </p:cNvSpPr>
          <p:nvPr>
            <p:ph idx="1"/>
          </p:nvPr>
        </p:nvSpPr>
        <p:spPr/>
        <p:txBody>
          <a:bodyPr/>
          <a:lstStyle/>
          <a:p>
            <a:r>
              <a:rPr lang="en-US" dirty="0" smtClean="0"/>
              <a:t>Bugs vs fundamental problems</a:t>
            </a:r>
          </a:p>
          <a:p>
            <a:r>
              <a:rPr lang="en-US" dirty="0" smtClean="0"/>
              <a:t>Pushing vs giving up</a:t>
            </a:r>
          </a:p>
          <a:p>
            <a:r>
              <a:rPr lang="en-US" dirty="0" smtClean="0"/>
              <a:t>Do not hide issues, admit when things do not work</a:t>
            </a:r>
          </a:p>
          <a:p>
            <a:endParaRPr lang="en-US" dirty="0"/>
          </a:p>
          <a:p>
            <a:r>
              <a:rPr lang="en-US" dirty="0" smtClean="0"/>
              <a:t>Sometimes helps reformulating what you are doing (change the story or change the approach)</a:t>
            </a:r>
            <a:endParaRPr lang="en-US" dirty="0"/>
          </a:p>
        </p:txBody>
      </p:sp>
    </p:spTree>
    <p:extLst>
      <p:ext uri="{BB962C8B-B14F-4D97-AF65-F5344CB8AC3E}">
        <p14:creationId xmlns:p14="http://schemas.microsoft.com/office/powerpoint/2010/main" val="206519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Knowing when things “work”</a:t>
            </a:r>
            <a:endParaRPr lang="en-US" dirty="0"/>
          </a:p>
        </p:txBody>
      </p:sp>
      <p:sp>
        <p:nvSpPr>
          <p:cNvPr id="3" name="Content Placeholder 2"/>
          <p:cNvSpPr>
            <a:spLocks noGrp="1"/>
          </p:cNvSpPr>
          <p:nvPr>
            <p:ph idx="1"/>
          </p:nvPr>
        </p:nvSpPr>
        <p:spPr/>
        <p:txBody>
          <a:bodyPr/>
          <a:lstStyle/>
          <a:p>
            <a:r>
              <a:rPr lang="en-US" dirty="0" smtClean="0"/>
              <a:t>In research “work” means something different depending on the context. For a well defined problem, does it work better than previous work? For a new problem, does it show promise? </a:t>
            </a:r>
          </a:p>
          <a:p>
            <a:endParaRPr lang="en-US" dirty="0"/>
          </a:p>
          <a:p>
            <a:r>
              <a:rPr lang="en-US" dirty="0" smtClean="0"/>
              <a:t>Do not get scared by failures in your method. Do not hide them. Failures can be interesting, fun, and pedagogical. Failures can help you to better explain what your method is really doing.</a:t>
            </a:r>
            <a:endParaRPr lang="en-US" dirty="0"/>
          </a:p>
        </p:txBody>
      </p:sp>
    </p:spTree>
    <p:extLst>
      <p:ext uri="{BB962C8B-B14F-4D97-AF65-F5344CB8AC3E}">
        <p14:creationId xmlns:p14="http://schemas.microsoft.com/office/powerpoint/2010/main" val="71855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24920" y="0"/>
            <a:ext cx="3863057" cy="707886"/>
          </a:xfrm>
          <a:prstGeom prst="rect">
            <a:avLst/>
          </a:prstGeom>
          <a:noFill/>
        </p:spPr>
        <p:txBody>
          <a:bodyPr wrap="none" rtlCol="0">
            <a:spAutoFit/>
          </a:bodyPr>
          <a:lstStyle/>
          <a:p>
            <a:pPr defTabSz="457200"/>
            <a:r>
              <a:rPr lang="en-US" sz="4000" dirty="0">
                <a:solidFill>
                  <a:srgbClr val="000000"/>
                </a:solidFill>
              </a:rPr>
              <a:t>Event prediction</a:t>
            </a:r>
          </a:p>
        </p:txBody>
      </p:sp>
      <p:grpSp>
        <p:nvGrpSpPr>
          <p:cNvPr id="2" name="Group 10"/>
          <p:cNvGrpSpPr/>
          <p:nvPr/>
        </p:nvGrpSpPr>
        <p:grpSpPr>
          <a:xfrm>
            <a:off x="1524000" y="964841"/>
            <a:ext cx="2648644" cy="2004643"/>
            <a:chOff x="0" y="964840"/>
            <a:chExt cx="2648644" cy="2004643"/>
          </a:xfrm>
        </p:grpSpPr>
        <p:pic>
          <p:nvPicPr>
            <p:cNvPr id="4" name="Picture 3"/>
            <p:cNvPicPr>
              <a:picLocks noChangeAspect="1"/>
            </p:cNvPicPr>
            <p:nvPr/>
          </p:nvPicPr>
          <p:blipFill>
            <a:blip r:embed="rId2"/>
            <a:srcRect/>
            <a:stretch>
              <a:fillRect/>
            </a:stretch>
          </p:blipFill>
          <p:spPr bwMode="auto">
            <a:xfrm>
              <a:off x="109246" y="1307638"/>
              <a:ext cx="2224692" cy="1661845"/>
            </a:xfrm>
            <a:prstGeom prst="rect">
              <a:avLst/>
            </a:prstGeom>
            <a:noFill/>
            <a:ln w="9525">
              <a:noFill/>
              <a:miter lim="800000"/>
              <a:headEnd/>
              <a:tailEnd/>
            </a:ln>
          </p:spPr>
        </p:pic>
        <p:sp>
          <p:nvSpPr>
            <p:cNvPr id="6" name="TextBox 5"/>
            <p:cNvSpPr txBox="1"/>
            <p:nvPr/>
          </p:nvSpPr>
          <p:spPr>
            <a:xfrm>
              <a:off x="0" y="964840"/>
              <a:ext cx="2648644" cy="369332"/>
            </a:xfrm>
            <a:prstGeom prst="rect">
              <a:avLst/>
            </a:prstGeom>
            <a:noFill/>
          </p:spPr>
          <p:txBody>
            <a:bodyPr wrap="none" rtlCol="0">
              <a:spAutoFit/>
            </a:bodyPr>
            <a:lstStyle/>
            <a:p>
              <a:pPr defTabSz="457200"/>
              <a:r>
                <a:rPr lang="en-US" dirty="0">
                  <a:solidFill>
                    <a:srgbClr val="000000"/>
                  </a:solidFill>
                </a:rPr>
                <a:t>What can happen here?</a:t>
              </a:r>
            </a:p>
          </p:txBody>
        </p:sp>
      </p:grpSp>
      <p:sp>
        <p:nvSpPr>
          <p:cNvPr id="10" name="Text Box 23"/>
          <p:cNvSpPr txBox="1">
            <a:spLocks noChangeArrowheads="1"/>
          </p:cNvSpPr>
          <p:nvPr/>
        </p:nvSpPr>
        <p:spPr bwMode="auto">
          <a:xfrm>
            <a:off x="5645936" y="6550224"/>
            <a:ext cx="5022065" cy="307777"/>
          </a:xfrm>
          <a:prstGeom prst="rect">
            <a:avLst/>
          </a:prstGeom>
          <a:noFill/>
          <a:ln w="9525">
            <a:noFill/>
            <a:miter lim="800000"/>
            <a:headEnd/>
            <a:tailEnd/>
          </a:ln>
          <a:effectLst/>
        </p:spPr>
        <p:txBody>
          <a:bodyPr wrap="none">
            <a:prstTxWarp prst="textNoShape">
              <a:avLst/>
            </a:prstTxWarp>
            <a:spAutoFit/>
          </a:bodyPr>
          <a:lstStyle/>
          <a:p>
            <a:pPr defTabSz="457200"/>
            <a:r>
              <a:rPr lang="en-US" sz="1400" dirty="0">
                <a:solidFill>
                  <a:srgbClr val="000000"/>
                </a:solidFill>
              </a:rPr>
              <a:t>Liu, Yuen, Torralba. CVPR 2009. Yuen, Torralba. ECCV 2010</a:t>
            </a:r>
          </a:p>
        </p:txBody>
      </p:sp>
    </p:spTree>
    <p:extLst>
      <p:ext uri="{BB962C8B-B14F-4D97-AF65-F5344CB8AC3E}">
        <p14:creationId xmlns:p14="http://schemas.microsoft.com/office/powerpoint/2010/main" val="35594959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42031" y="2368307"/>
            <a:ext cx="6073386" cy="3849644"/>
          </a:xfrm>
          <a:prstGeom prst="rect">
            <a:avLst/>
          </a:prstGeom>
        </p:spPr>
      </p:pic>
      <p:sp>
        <p:nvSpPr>
          <p:cNvPr id="5" name="TextBox 4"/>
          <p:cNvSpPr txBox="1"/>
          <p:nvPr/>
        </p:nvSpPr>
        <p:spPr>
          <a:xfrm>
            <a:off x="4624920" y="0"/>
            <a:ext cx="3863057" cy="707886"/>
          </a:xfrm>
          <a:prstGeom prst="rect">
            <a:avLst/>
          </a:prstGeom>
          <a:noFill/>
        </p:spPr>
        <p:txBody>
          <a:bodyPr wrap="none" rtlCol="0">
            <a:spAutoFit/>
          </a:bodyPr>
          <a:lstStyle/>
          <a:p>
            <a:pPr defTabSz="457200"/>
            <a:r>
              <a:rPr lang="en-US" sz="4000" dirty="0">
                <a:solidFill>
                  <a:srgbClr val="000000"/>
                </a:solidFill>
              </a:rPr>
              <a:t>Event prediction</a:t>
            </a:r>
          </a:p>
        </p:txBody>
      </p:sp>
      <p:grpSp>
        <p:nvGrpSpPr>
          <p:cNvPr id="2" name="Group 10"/>
          <p:cNvGrpSpPr/>
          <p:nvPr/>
        </p:nvGrpSpPr>
        <p:grpSpPr>
          <a:xfrm>
            <a:off x="1524000" y="964841"/>
            <a:ext cx="2648644" cy="2004643"/>
            <a:chOff x="0" y="964840"/>
            <a:chExt cx="2648644" cy="2004643"/>
          </a:xfrm>
        </p:grpSpPr>
        <p:pic>
          <p:nvPicPr>
            <p:cNvPr id="4" name="Picture 3"/>
            <p:cNvPicPr>
              <a:picLocks noChangeAspect="1"/>
            </p:cNvPicPr>
            <p:nvPr/>
          </p:nvPicPr>
          <p:blipFill>
            <a:blip r:embed="rId3"/>
            <a:srcRect/>
            <a:stretch>
              <a:fillRect/>
            </a:stretch>
          </p:blipFill>
          <p:spPr bwMode="auto">
            <a:xfrm>
              <a:off x="109246" y="1307638"/>
              <a:ext cx="2224692" cy="1661845"/>
            </a:xfrm>
            <a:prstGeom prst="rect">
              <a:avLst/>
            </a:prstGeom>
            <a:noFill/>
            <a:ln w="9525">
              <a:noFill/>
              <a:miter lim="800000"/>
              <a:headEnd/>
              <a:tailEnd/>
            </a:ln>
          </p:spPr>
        </p:pic>
        <p:sp>
          <p:nvSpPr>
            <p:cNvPr id="6" name="TextBox 5"/>
            <p:cNvSpPr txBox="1"/>
            <p:nvPr/>
          </p:nvSpPr>
          <p:spPr>
            <a:xfrm>
              <a:off x="0" y="964840"/>
              <a:ext cx="2648644" cy="369332"/>
            </a:xfrm>
            <a:prstGeom prst="rect">
              <a:avLst/>
            </a:prstGeom>
            <a:noFill/>
          </p:spPr>
          <p:txBody>
            <a:bodyPr wrap="none" rtlCol="0">
              <a:spAutoFit/>
            </a:bodyPr>
            <a:lstStyle/>
            <a:p>
              <a:pPr defTabSz="457200"/>
              <a:r>
                <a:rPr lang="en-US" dirty="0">
                  <a:solidFill>
                    <a:srgbClr val="000000"/>
                  </a:solidFill>
                </a:rPr>
                <a:t>What can happen here?</a:t>
              </a:r>
            </a:p>
          </p:txBody>
        </p:sp>
      </p:grpSp>
      <p:grpSp>
        <p:nvGrpSpPr>
          <p:cNvPr id="7" name="Group 12"/>
          <p:cNvGrpSpPr/>
          <p:nvPr/>
        </p:nvGrpSpPr>
        <p:grpSpPr>
          <a:xfrm>
            <a:off x="3275971" y="2048379"/>
            <a:ext cx="3386484" cy="3130427"/>
            <a:chOff x="1751971" y="2048378"/>
            <a:chExt cx="3386484" cy="3130427"/>
          </a:xfrm>
        </p:grpSpPr>
        <p:sp>
          <p:nvSpPr>
            <p:cNvPr id="8" name="Freeform 6"/>
            <p:cNvSpPr>
              <a:spLocks/>
            </p:cNvSpPr>
            <p:nvPr/>
          </p:nvSpPr>
          <p:spPr bwMode="auto">
            <a:xfrm rot="1545610">
              <a:off x="1751971" y="2048378"/>
              <a:ext cx="3386484" cy="2131483"/>
            </a:xfrm>
            <a:custGeom>
              <a:avLst/>
              <a:gdLst>
                <a:gd name="T0" fmla="*/ 1627 w 1627"/>
                <a:gd name="T1" fmla="*/ 657 h 657"/>
                <a:gd name="T2" fmla="*/ 0 w 1627"/>
                <a:gd name="T3" fmla="*/ 225 h 657"/>
                <a:gd name="T4" fmla="*/ 0 60000 65536"/>
                <a:gd name="T5" fmla="*/ 0 60000 65536"/>
                <a:gd name="T6" fmla="*/ 0 w 1627"/>
                <a:gd name="T7" fmla="*/ 0 h 657"/>
                <a:gd name="T8" fmla="*/ 1627 w 1627"/>
                <a:gd name="T9" fmla="*/ 657 h 657"/>
              </a:gdLst>
              <a:ahLst/>
              <a:cxnLst>
                <a:cxn ang="T4">
                  <a:pos x="T0" y="T1"/>
                </a:cxn>
                <a:cxn ang="T5">
                  <a:pos x="T2" y="T3"/>
                </a:cxn>
              </a:cxnLst>
              <a:rect l="T6" t="T7" r="T8" b="T9"/>
              <a:pathLst>
                <a:path w="1627" h="657">
                  <a:moveTo>
                    <a:pt x="1627" y="657"/>
                  </a:moveTo>
                  <a:cubicBezTo>
                    <a:pt x="1490" y="193"/>
                    <a:pt x="762" y="0"/>
                    <a:pt x="0" y="225"/>
                  </a:cubicBezTo>
                </a:path>
              </a:pathLst>
            </a:custGeom>
            <a:noFill/>
            <a:ln w="44450">
              <a:solidFill>
                <a:srgbClr val="DE280B"/>
              </a:solidFill>
              <a:miter lim="800000"/>
              <a:headEnd/>
              <a:tailEnd/>
            </a:ln>
          </p:spPr>
          <p:txBody>
            <a:bodyPr>
              <a:prstTxWarp prst="textNoShape">
                <a:avLst/>
              </a:prstTxWarp>
            </a:bodyPr>
            <a:lstStyle/>
            <a:p>
              <a:pPr defTabSz="457200"/>
              <a:endParaRPr lang="en-US">
                <a:solidFill>
                  <a:srgbClr val="FFFFFF"/>
                </a:solidFill>
                <a:latin typeface="Times New Roman" pitchFamily="-65" charset="0"/>
              </a:endParaRPr>
            </a:p>
          </p:txBody>
        </p:sp>
        <p:sp>
          <p:nvSpPr>
            <p:cNvPr id="9" name="Rectangle 8"/>
            <p:cNvSpPr/>
            <p:nvPr/>
          </p:nvSpPr>
          <p:spPr bwMode="auto">
            <a:xfrm>
              <a:off x="3249367" y="4766480"/>
              <a:ext cx="1517471" cy="412325"/>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endParaRPr>
            </a:p>
          </p:txBody>
        </p:sp>
      </p:grpSp>
      <p:sp>
        <p:nvSpPr>
          <p:cNvPr id="10" name="Text Box 23"/>
          <p:cNvSpPr txBox="1">
            <a:spLocks noChangeArrowheads="1"/>
          </p:cNvSpPr>
          <p:nvPr/>
        </p:nvSpPr>
        <p:spPr bwMode="auto">
          <a:xfrm>
            <a:off x="5645936" y="6550224"/>
            <a:ext cx="5022065" cy="307777"/>
          </a:xfrm>
          <a:prstGeom prst="rect">
            <a:avLst/>
          </a:prstGeom>
          <a:noFill/>
          <a:ln w="9525">
            <a:noFill/>
            <a:miter lim="800000"/>
            <a:headEnd/>
            <a:tailEnd/>
          </a:ln>
          <a:effectLst/>
        </p:spPr>
        <p:txBody>
          <a:bodyPr wrap="none">
            <a:prstTxWarp prst="textNoShape">
              <a:avLst/>
            </a:prstTxWarp>
            <a:spAutoFit/>
          </a:bodyPr>
          <a:lstStyle/>
          <a:p>
            <a:pPr defTabSz="457200"/>
            <a:r>
              <a:rPr lang="en-US" sz="1400" dirty="0">
                <a:solidFill>
                  <a:srgbClr val="000000"/>
                </a:solidFill>
              </a:rPr>
              <a:t>Liu, Yuen, Torralba. CVPR 2009. Yuen, Torralba. ECCV 2010</a:t>
            </a:r>
          </a:p>
        </p:txBody>
      </p:sp>
      <p:sp>
        <p:nvSpPr>
          <p:cNvPr id="12" name="TextBox 11"/>
          <p:cNvSpPr txBox="1"/>
          <p:nvPr/>
        </p:nvSpPr>
        <p:spPr>
          <a:xfrm>
            <a:off x="5255653" y="2024357"/>
            <a:ext cx="1797650" cy="369332"/>
          </a:xfrm>
          <a:prstGeom prst="rect">
            <a:avLst/>
          </a:prstGeom>
          <a:noFill/>
        </p:spPr>
        <p:txBody>
          <a:bodyPr wrap="none" rtlCol="0">
            <a:spAutoFit/>
          </a:bodyPr>
          <a:lstStyle/>
          <a:p>
            <a:pPr defTabSz="457200"/>
            <a:r>
              <a:rPr lang="en-US" dirty="0">
                <a:solidFill>
                  <a:srgbClr val="000000"/>
                </a:solidFill>
              </a:rPr>
              <a:t>Video database</a:t>
            </a:r>
          </a:p>
        </p:txBody>
      </p:sp>
    </p:spTree>
    <p:extLst>
      <p:ext uri="{BB962C8B-B14F-4D97-AF65-F5344CB8AC3E}">
        <p14:creationId xmlns:p14="http://schemas.microsoft.com/office/powerpoint/2010/main" val="1702919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3242031" y="2368307"/>
            <a:ext cx="6073386" cy="3849644"/>
          </a:xfrm>
          <a:prstGeom prst="rect">
            <a:avLst/>
          </a:prstGeom>
        </p:spPr>
      </p:pic>
      <p:sp>
        <p:nvSpPr>
          <p:cNvPr id="5" name="TextBox 4"/>
          <p:cNvSpPr txBox="1"/>
          <p:nvPr/>
        </p:nvSpPr>
        <p:spPr>
          <a:xfrm>
            <a:off x="4624920" y="0"/>
            <a:ext cx="3863057" cy="707886"/>
          </a:xfrm>
          <a:prstGeom prst="rect">
            <a:avLst/>
          </a:prstGeom>
          <a:noFill/>
        </p:spPr>
        <p:txBody>
          <a:bodyPr wrap="none" rtlCol="0">
            <a:spAutoFit/>
          </a:bodyPr>
          <a:lstStyle/>
          <a:p>
            <a:pPr defTabSz="457200"/>
            <a:r>
              <a:rPr lang="en-US" sz="4000" dirty="0">
                <a:solidFill>
                  <a:srgbClr val="000000"/>
                </a:solidFill>
              </a:rPr>
              <a:t>Event prediction</a:t>
            </a:r>
          </a:p>
        </p:txBody>
      </p:sp>
      <p:sp>
        <p:nvSpPr>
          <p:cNvPr id="7" name="TextBox 6"/>
          <p:cNvSpPr txBox="1"/>
          <p:nvPr/>
        </p:nvSpPr>
        <p:spPr>
          <a:xfrm>
            <a:off x="5255653" y="2024357"/>
            <a:ext cx="1797650" cy="369332"/>
          </a:xfrm>
          <a:prstGeom prst="rect">
            <a:avLst/>
          </a:prstGeom>
          <a:noFill/>
        </p:spPr>
        <p:txBody>
          <a:bodyPr wrap="none" rtlCol="0">
            <a:spAutoFit/>
          </a:bodyPr>
          <a:lstStyle/>
          <a:p>
            <a:pPr defTabSz="457200"/>
            <a:r>
              <a:rPr lang="en-US" dirty="0">
                <a:solidFill>
                  <a:srgbClr val="000000"/>
                </a:solidFill>
              </a:rPr>
              <a:t>Video database</a:t>
            </a:r>
          </a:p>
        </p:txBody>
      </p:sp>
      <p:sp>
        <p:nvSpPr>
          <p:cNvPr id="9" name="Rectangle 8"/>
          <p:cNvSpPr/>
          <p:nvPr/>
        </p:nvSpPr>
        <p:spPr bwMode="auto">
          <a:xfrm>
            <a:off x="4773368" y="4766481"/>
            <a:ext cx="1517471" cy="412325"/>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endParaRPr>
          </a:p>
        </p:txBody>
      </p:sp>
      <p:sp>
        <p:nvSpPr>
          <p:cNvPr id="10" name="Text Box 23"/>
          <p:cNvSpPr txBox="1">
            <a:spLocks noChangeArrowheads="1"/>
          </p:cNvSpPr>
          <p:nvPr/>
        </p:nvSpPr>
        <p:spPr bwMode="auto">
          <a:xfrm>
            <a:off x="5645936" y="6550224"/>
            <a:ext cx="5022065" cy="307777"/>
          </a:xfrm>
          <a:prstGeom prst="rect">
            <a:avLst/>
          </a:prstGeom>
          <a:noFill/>
          <a:ln w="9525">
            <a:noFill/>
            <a:miter lim="800000"/>
            <a:headEnd/>
            <a:tailEnd/>
          </a:ln>
          <a:effectLst/>
        </p:spPr>
        <p:txBody>
          <a:bodyPr wrap="none">
            <a:prstTxWarp prst="textNoShape">
              <a:avLst/>
            </a:prstTxWarp>
            <a:spAutoFit/>
          </a:bodyPr>
          <a:lstStyle/>
          <a:p>
            <a:pPr defTabSz="457200"/>
            <a:r>
              <a:rPr lang="en-US" sz="1400" dirty="0">
                <a:solidFill>
                  <a:srgbClr val="000000"/>
                </a:solidFill>
              </a:rPr>
              <a:t>Liu, Yuen, Torralba. CVPR 2009; Yuen, Torralba. ECCV 2010</a:t>
            </a:r>
          </a:p>
        </p:txBody>
      </p:sp>
      <p:pic>
        <p:nvPicPr>
          <p:cNvPr id="11" name="Picture 4">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7290326" y="854987"/>
            <a:ext cx="3170237" cy="2378075"/>
          </a:xfrm>
          <a:prstGeom prst="rect">
            <a:avLst/>
          </a:prstGeom>
          <a:noFill/>
        </p:spPr>
      </p:pic>
      <p:grpSp>
        <p:nvGrpSpPr>
          <p:cNvPr id="2" name="Group 11"/>
          <p:cNvGrpSpPr/>
          <p:nvPr/>
        </p:nvGrpSpPr>
        <p:grpSpPr>
          <a:xfrm>
            <a:off x="1524000" y="964841"/>
            <a:ext cx="2648644" cy="2004643"/>
            <a:chOff x="0" y="964840"/>
            <a:chExt cx="2648644" cy="2004643"/>
          </a:xfrm>
        </p:grpSpPr>
        <p:pic>
          <p:nvPicPr>
            <p:cNvPr id="13" name="Picture 12"/>
            <p:cNvPicPr>
              <a:picLocks noChangeAspect="1"/>
            </p:cNvPicPr>
            <p:nvPr/>
          </p:nvPicPr>
          <p:blipFill>
            <a:blip r:embed="rId6"/>
            <a:srcRect/>
            <a:stretch>
              <a:fillRect/>
            </a:stretch>
          </p:blipFill>
          <p:spPr bwMode="auto">
            <a:xfrm>
              <a:off x="109246" y="1307638"/>
              <a:ext cx="2224692" cy="1661845"/>
            </a:xfrm>
            <a:prstGeom prst="rect">
              <a:avLst/>
            </a:prstGeom>
            <a:noFill/>
            <a:ln w="9525">
              <a:noFill/>
              <a:miter lim="800000"/>
              <a:headEnd/>
              <a:tailEnd/>
            </a:ln>
          </p:spPr>
        </p:pic>
        <p:sp>
          <p:nvSpPr>
            <p:cNvPr id="14" name="TextBox 13"/>
            <p:cNvSpPr txBox="1"/>
            <p:nvPr/>
          </p:nvSpPr>
          <p:spPr>
            <a:xfrm>
              <a:off x="0" y="964840"/>
              <a:ext cx="2648644" cy="369332"/>
            </a:xfrm>
            <a:prstGeom prst="rect">
              <a:avLst/>
            </a:prstGeom>
            <a:noFill/>
          </p:spPr>
          <p:txBody>
            <a:bodyPr wrap="none" rtlCol="0">
              <a:spAutoFit/>
            </a:bodyPr>
            <a:lstStyle/>
            <a:p>
              <a:pPr defTabSz="457200"/>
              <a:r>
                <a:rPr lang="en-US" dirty="0">
                  <a:solidFill>
                    <a:srgbClr val="000000"/>
                  </a:solidFill>
                </a:rPr>
                <a:t>What can happen here?</a:t>
              </a:r>
            </a:p>
          </p:txBody>
        </p:sp>
      </p:grpSp>
      <p:sp>
        <p:nvSpPr>
          <p:cNvPr id="8" name="Freeform 6"/>
          <p:cNvSpPr>
            <a:spLocks/>
          </p:cNvSpPr>
          <p:nvPr/>
        </p:nvSpPr>
        <p:spPr bwMode="auto">
          <a:xfrm rot="1545610">
            <a:off x="3275971" y="2048379"/>
            <a:ext cx="3386484" cy="2131483"/>
          </a:xfrm>
          <a:custGeom>
            <a:avLst/>
            <a:gdLst>
              <a:gd name="T0" fmla="*/ 1627 w 1627"/>
              <a:gd name="T1" fmla="*/ 657 h 657"/>
              <a:gd name="T2" fmla="*/ 0 w 1627"/>
              <a:gd name="T3" fmla="*/ 225 h 657"/>
              <a:gd name="T4" fmla="*/ 0 60000 65536"/>
              <a:gd name="T5" fmla="*/ 0 60000 65536"/>
              <a:gd name="T6" fmla="*/ 0 w 1627"/>
              <a:gd name="T7" fmla="*/ 0 h 657"/>
              <a:gd name="T8" fmla="*/ 1627 w 1627"/>
              <a:gd name="T9" fmla="*/ 657 h 657"/>
            </a:gdLst>
            <a:ahLst/>
            <a:cxnLst>
              <a:cxn ang="T4">
                <a:pos x="T0" y="T1"/>
              </a:cxn>
              <a:cxn ang="T5">
                <a:pos x="T2" y="T3"/>
              </a:cxn>
            </a:cxnLst>
            <a:rect l="T6" t="T7" r="T8" b="T9"/>
            <a:pathLst>
              <a:path w="1627" h="657">
                <a:moveTo>
                  <a:pt x="1627" y="657"/>
                </a:moveTo>
                <a:cubicBezTo>
                  <a:pt x="1490" y="193"/>
                  <a:pt x="762" y="0"/>
                  <a:pt x="0" y="225"/>
                </a:cubicBezTo>
              </a:path>
            </a:pathLst>
          </a:custGeom>
          <a:noFill/>
          <a:ln w="44450">
            <a:solidFill>
              <a:srgbClr val="DE280B"/>
            </a:solidFill>
            <a:miter lim="800000"/>
            <a:headEnd/>
            <a:tailEnd/>
          </a:ln>
        </p:spPr>
        <p:txBody>
          <a:bodyPr>
            <a:prstTxWarp prst="textNoShape">
              <a:avLst/>
            </a:prstTxWarp>
          </a:bodyPr>
          <a:lstStyle/>
          <a:p>
            <a:pPr defTabSz="457200"/>
            <a:endParaRPr lang="en-US">
              <a:solidFill>
                <a:srgbClr val="FFFFFF"/>
              </a:solidFill>
              <a:latin typeface="Times New Roman" pitchFamily="-65" charset="0"/>
            </a:endParaRPr>
          </a:p>
        </p:txBody>
      </p:sp>
    </p:spTree>
    <p:extLst>
      <p:ext uri="{BB962C8B-B14F-4D97-AF65-F5344CB8AC3E}">
        <p14:creationId xmlns:p14="http://schemas.microsoft.com/office/powerpoint/2010/main" val="14599268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p:cTn id="12" repeatCount="indefinite" fill="hold" display="0">
                  <p:stCondLst>
                    <p:cond delay="indefinite"/>
                  </p:stCondLst>
                  <p:endCondLst>
                    <p:cond evt="onPrev" delay="0">
                      <p:tgtEl>
                        <p:sldTgt/>
                      </p:tgtEl>
                    </p:cond>
                  </p:endCondLst>
                </p:cTn>
                <p:tgtEl>
                  <p:spTgt spid="1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5292970" y="3394563"/>
            <a:ext cx="1780631" cy="369332"/>
          </a:xfrm>
          <a:prstGeom prst="rect">
            <a:avLst/>
          </a:prstGeom>
          <a:noFill/>
          <a:ln w="9525">
            <a:noFill/>
            <a:miter lim="800000"/>
            <a:headEnd/>
            <a:tailEnd/>
          </a:ln>
        </p:spPr>
        <p:txBody>
          <a:bodyPr wrap="none">
            <a:prstTxWarp prst="textNoShape">
              <a:avLst/>
            </a:prstTxWarp>
            <a:spAutoFit/>
          </a:bodyPr>
          <a:lstStyle/>
          <a:p>
            <a:pPr defTabSz="457200"/>
            <a:r>
              <a:rPr lang="en-US" dirty="0">
                <a:solidFill>
                  <a:srgbClr val="000000"/>
                </a:solidFill>
                <a:latin typeface="Times New Roman" pitchFamily="-65" charset="0"/>
              </a:rPr>
              <a:t>Nearest neighbor</a:t>
            </a:r>
          </a:p>
        </p:txBody>
      </p:sp>
      <p:sp>
        <p:nvSpPr>
          <p:cNvPr id="9" name="TextBox 8"/>
          <p:cNvSpPr txBox="1">
            <a:spLocks noChangeArrowheads="1"/>
          </p:cNvSpPr>
          <p:nvPr/>
        </p:nvSpPr>
        <p:spPr bwMode="auto">
          <a:xfrm>
            <a:off x="7932609" y="0"/>
            <a:ext cx="1133644" cy="369332"/>
          </a:xfrm>
          <a:prstGeom prst="rect">
            <a:avLst/>
          </a:prstGeom>
          <a:noFill/>
          <a:ln w="9525">
            <a:noFill/>
            <a:miter lim="800000"/>
            <a:headEnd/>
            <a:tailEnd/>
          </a:ln>
        </p:spPr>
        <p:txBody>
          <a:bodyPr wrap="none">
            <a:prstTxWarp prst="textNoShape">
              <a:avLst/>
            </a:prstTxWarp>
            <a:spAutoFit/>
          </a:bodyPr>
          <a:lstStyle/>
          <a:p>
            <a:pPr defTabSz="457200"/>
            <a:r>
              <a:rPr lang="en-US" dirty="0">
                <a:solidFill>
                  <a:srgbClr val="000000"/>
                </a:solidFill>
                <a:latin typeface="Times New Roman" pitchFamily="-65" charset="0"/>
              </a:rPr>
              <a:t>Prediction</a:t>
            </a:r>
          </a:p>
        </p:txBody>
      </p:sp>
      <p:sp>
        <p:nvSpPr>
          <p:cNvPr id="524292" name="TextBox 6"/>
          <p:cNvSpPr txBox="1">
            <a:spLocks noChangeArrowheads="1"/>
          </p:cNvSpPr>
          <p:nvPr/>
        </p:nvSpPr>
        <p:spPr bwMode="auto">
          <a:xfrm>
            <a:off x="2463190" y="0"/>
            <a:ext cx="2344212" cy="369332"/>
          </a:xfrm>
          <a:prstGeom prst="rect">
            <a:avLst/>
          </a:prstGeom>
          <a:noFill/>
          <a:ln w="9525">
            <a:noFill/>
            <a:miter lim="800000"/>
            <a:headEnd/>
            <a:tailEnd/>
          </a:ln>
        </p:spPr>
        <p:txBody>
          <a:bodyPr wrap="none">
            <a:prstTxWarp prst="textNoShape">
              <a:avLst/>
            </a:prstTxWarp>
            <a:spAutoFit/>
          </a:bodyPr>
          <a:lstStyle/>
          <a:p>
            <a:pPr defTabSz="457200"/>
            <a:r>
              <a:rPr lang="en-US" dirty="0">
                <a:solidFill>
                  <a:srgbClr val="000000"/>
                </a:solidFill>
                <a:latin typeface="Times New Roman" pitchFamily="-65" charset="0"/>
              </a:rPr>
              <a:t>What can happen here?</a:t>
            </a:r>
          </a:p>
        </p:txBody>
      </p:sp>
      <p:pic>
        <p:nvPicPr>
          <p:cNvPr id="524293" name="Picture 11"/>
          <p:cNvPicPr>
            <a:picLocks noChangeAspect="1"/>
          </p:cNvPicPr>
          <p:nvPr/>
        </p:nvPicPr>
        <p:blipFill>
          <a:blip r:embed="rId7"/>
          <a:srcRect/>
          <a:stretch>
            <a:fillRect/>
          </a:stretch>
        </p:blipFill>
        <p:spPr bwMode="auto">
          <a:xfrm>
            <a:off x="1717432" y="367324"/>
            <a:ext cx="3821722" cy="3008696"/>
          </a:xfrm>
          <a:prstGeom prst="rect">
            <a:avLst/>
          </a:prstGeom>
          <a:noFill/>
          <a:ln w="9525">
            <a:noFill/>
            <a:miter lim="800000"/>
            <a:headEnd/>
            <a:tailEnd/>
          </a:ln>
        </p:spPr>
      </p:pic>
      <p:pic>
        <p:nvPicPr>
          <p:cNvPr id="524296" name="Picture 8">
            <a:hlinkClick r:id="" action="ppaction://media"/>
          </p:cNvPr>
          <p:cNvPicPr/>
          <p:nvPr>
            <a:videoFile r:link="rId2"/>
            <p:extLst>
              <p:ext uri="{DAA4B4D4-6D71-4841-9C94-3DE7FCFB9230}">
                <p14:media xmlns:p14="http://schemas.microsoft.com/office/powerpoint/2010/main" r:link="rId1"/>
              </p:ext>
            </p:extLst>
          </p:nvPr>
        </p:nvPicPr>
        <p:blipFill>
          <a:blip r:embed="rId8"/>
          <a:srcRect/>
          <a:stretch>
            <a:fillRect/>
          </a:stretch>
        </p:blipFill>
        <p:spPr bwMode="auto">
          <a:xfrm>
            <a:off x="4176225" y="3712064"/>
            <a:ext cx="3824287" cy="2868612"/>
          </a:xfrm>
          <a:prstGeom prst="rect">
            <a:avLst/>
          </a:prstGeom>
          <a:noFill/>
        </p:spPr>
      </p:pic>
      <p:pic>
        <p:nvPicPr>
          <p:cNvPr id="524297" name="Picture 9">
            <a:hlinkClick r:id="" action="ppaction://media"/>
          </p:cNvPr>
          <p:cNvPicPr/>
          <p:nvPr>
            <a:videoFile r:link="rId4"/>
            <p:extLst>
              <p:ext uri="{DAA4B4D4-6D71-4841-9C94-3DE7FCFB9230}">
                <p14:media xmlns:p14="http://schemas.microsoft.com/office/powerpoint/2010/main" r:link="rId3"/>
              </p:ext>
            </p:extLst>
          </p:nvPr>
        </p:nvPicPr>
        <p:blipFill>
          <a:blip r:embed="rId9"/>
          <a:srcRect/>
          <a:stretch>
            <a:fillRect/>
          </a:stretch>
        </p:blipFill>
        <p:spPr bwMode="auto">
          <a:xfrm>
            <a:off x="6523282" y="436928"/>
            <a:ext cx="3905250" cy="2928938"/>
          </a:xfrm>
          <a:prstGeom prst="rect">
            <a:avLst/>
          </a:prstGeom>
          <a:noFill/>
        </p:spPr>
      </p:pic>
      <p:sp>
        <p:nvSpPr>
          <p:cNvPr id="10" name="Text Box 23"/>
          <p:cNvSpPr txBox="1">
            <a:spLocks noChangeArrowheads="1"/>
          </p:cNvSpPr>
          <p:nvPr/>
        </p:nvSpPr>
        <p:spPr bwMode="auto">
          <a:xfrm>
            <a:off x="6336992" y="6581002"/>
            <a:ext cx="4331008" cy="276999"/>
          </a:xfrm>
          <a:prstGeom prst="rect">
            <a:avLst/>
          </a:prstGeom>
          <a:noFill/>
          <a:ln w="9525">
            <a:noFill/>
            <a:miter lim="800000"/>
            <a:headEnd/>
            <a:tailEnd/>
          </a:ln>
          <a:effectLst/>
        </p:spPr>
        <p:txBody>
          <a:bodyPr wrap="none">
            <a:prstTxWarp prst="textNoShape">
              <a:avLst/>
            </a:prstTxWarp>
            <a:spAutoFit/>
          </a:bodyPr>
          <a:lstStyle/>
          <a:p>
            <a:pPr defTabSz="457200"/>
            <a:r>
              <a:rPr lang="en-US" sz="1200" dirty="0">
                <a:solidFill>
                  <a:srgbClr val="FFFFFF"/>
                </a:solidFill>
              </a:rPr>
              <a:t>Liu, Yuen, Torralba. CVPR 2009; Yuen, Torralba. ECCV 2010</a:t>
            </a:r>
          </a:p>
        </p:txBody>
      </p:sp>
      <p:sp>
        <p:nvSpPr>
          <p:cNvPr id="11" name="Text Box 23"/>
          <p:cNvSpPr txBox="1">
            <a:spLocks noChangeArrowheads="1"/>
          </p:cNvSpPr>
          <p:nvPr/>
        </p:nvSpPr>
        <p:spPr bwMode="auto">
          <a:xfrm>
            <a:off x="5645936" y="6550224"/>
            <a:ext cx="5022065" cy="307777"/>
          </a:xfrm>
          <a:prstGeom prst="rect">
            <a:avLst/>
          </a:prstGeom>
          <a:noFill/>
          <a:ln w="9525">
            <a:noFill/>
            <a:miter lim="800000"/>
            <a:headEnd/>
            <a:tailEnd/>
          </a:ln>
          <a:effectLst/>
        </p:spPr>
        <p:txBody>
          <a:bodyPr wrap="none">
            <a:prstTxWarp prst="textNoShape">
              <a:avLst/>
            </a:prstTxWarp>
            <a:spAutoFit/>
          </a:bodyPr>
          <a:lstStyle/>
          <a:p>
            <a:pPr defTabSz="457200"/>
            <a:r>
              <a:rPr lang="en-US" sz="1400" dirty="0">
                <a:solidFill>
                  <a:srgbClr val="000000"/>
                </a:solidFill>
              </a:rPr>
              <a:t>Liu, Yuen, Torralba. CVPR 2009. Yuen, Torralba. ECCV 2010</a:t>
            </a:r>
          </a:p>
        </p:txBody>
      </p:sp>
    </p:spTree>
    <p:extLst>
      <p:ext uri="{BB962C8B-B14F-4D97-AF65-F5344CB8AC3E}">
        <p14:creationId xmlns:p14="http://schemas.microsoft.com/office/powerpoint/2010/main" val="19893799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429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266" fill="hold"/>
                                        <p:tgtEl>
                                          <p:spTgt spid="524297"/>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24296"/>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1266" fill="hold"/>
                                        <p:tgtEl>
                                          <p:spTgt spid="52429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5" repeatCount="indefinite" fill="hold" display="0">
                  <p:stCondLst>
                    <p:cond delay="indefinite"/>
                  </p:stCondLst>
                  <p:endCondLst>
                    <p:cond evt="onNext" delay="0">
                      <p:tgtEl>
                        <p:sldTgt/>
                      </p:tgtEl>
                    </p:cond>
                    <p:cond evt="onPrev" delay="0">
                      <p:tgtEl>
                        <p:sldTgt/>
                      </p:tgtEl>
                    </p:cond>
                  </p:endCondLst>
                </p:cTn>
                <p:tgtEl>
                  <p:spTgt spid="524296"/>
                </p:tgtEl>
              </p:cMediaNode>
            </p:video>
            <p:video>
              <p:cMediaNode>
                <p:cTn id="16" repeatCount="indefinite" fill="hold" display="0">
                  <p:stCondLst>
                    <p:cond delay="indefinite"/>
                  </p:stCondLst>
                  <p:endCondLst>
                    <p:cond evt="onNext" delay="0">
                      <p:tgtEl>
                        <p:sldTgt/>
                      </p:tgtEl>
                    </p:cond>
                    <p:cond evt="onPrev" delay="0">
                      <p:tgtEl>
                        <p:sldTgt/>
                      </p:tgtEl>
                    </p:cond>
                  </p:endCondLst>
                </p:cTn>
                <p:tgtEl>
                  <p:spTgt spid="524297"/>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1483</TotalTime>
  <Words>959</Words>
  <Application>Microsoft Macintosh PowerPoint</Application>
  <PresentationFormat>Widescreen</PresentationFormat>
  <Paragraphs>103</Paragraphs>
  <Slides>20</Slides>
  <Notes>11</Notes>
  <HiddenSlides>1</HiddenSlides>
  <MMClips>8</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20</vt:i4>
      </vt:variant>
    </vt:vector>
  </HeadingPairs>
  <TitlesOfParts>
    <vt:vector size="29" baseType="lpstr">
      <vt:lpstr>Calibri</vt:lpstr>
      <vt:lpstr>Calibri Light</vt:lpstr>
      <vt:lpstr>ＭＳ Ｐゴシック</vt:lpstr>
      <vt:lpstr>Times New Roman</vt:lpstr>
      <vt:lpstr>Arial</vt:lpstr>
      <vt:lpstr>Office Theme</vt:lpstr>
      <vt:lpstr>15_Default Design</vt:lpstr>
      <vt:lpstr>1_Office Theme</vt:lpstr>
      <vt:lpstr>9_Default Design</vt:lpstr>
      <vt:lpstr>PowerPoint Presentation</vt:lpstr>
      <vt:lpstr>Doing research</vt:lpstr>
      <vt:lpstr>Doing research</vt:lpstr>
      <vt:lpstr>Knowing when things do not “work”</vt:lpstr>
      <vt:lpstr>Knowing when things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Talking</vt:lpstr>
      <vt:lpstr>All talks are important</vt:lpstr>
      <vt:lpstr>How to give a talk</vt:lpstr>
      <vt:lpstr>How to give a talk</vt:lpstr>
      <vt:lpstr>How to give the project class talk</vt:lpstr>
      <vt:lpstr>Writing</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21</cp:revision>
  <dcterms:created xsi:type="dcterms:W3CDTF">2018-11-25T18:45:47Z</dcterms:created>
  <dcterms:modified xsi:type="dcterms:W3CDTF">2018-12-01T04:50:56Z</dcterms:modified>
</cp:coreProperties>
</file>