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729" r:id="rId2"/>
    <p:sldMasterId id="2147483853" r:id="rId3"/>
    <p:sldMasterId id="2147483917" r:id="rId4"/>
    <p:sldMasterId id="2147483923" r:id="rId5"/>
    <p:sldMasterId id="2147483951" r:id="rId6"/>
  </p:sldMasterIdLst>
  <p:notesMasterIdLst>
    <p:notesMasterId r:id="rId56"/>
  </p:notesMasterIdLst>
  <p:handoutMasterIdLst>
    <p:handoutMasterId r:id="rId57"/>
  </p:handoutMasterIdLst>
  <p:sldIdLst>
    <p:sldId id="613" r:id="rId7"/>
    <p:sldId id="1039" r:id="rId8"/>
    <p:sldId id="1040" r:id="rId9"/>
    <p:sldId id="1096" r:id="rId10"/>
    <p:sldId id="1097" r:id="rId11"/>
    <p:sldId id="1098" r:id="rId12"/>
    <p:sldId id="1041" r:id="rId13"/>
    <p:sldId id="1099" r:id="rId14"/>
    <p:sldId id="1043" r:id="rId15"/>
    <p:sldId id="1060" r:id="rId16"/>
    <p:sldId id="1062" r:id="rId17"/>
    <p:sldId id="1061" r:id="rId18"/>
    <p:sldId id="1063" r:id="rId19"/>
    <p:sldId id="1064" r:id="rId20"/>
    <p:sldId id="1065" r:id="rId21"/>
    <p:sldId id="1066" r:id="rId22"/>
    <p:sldId id="1067" r:id="rId23"/>
    <p:sldId id="1073" r:id="rId24"/>
    <p:sldId id="1072" r:id="rId25"/>
    <p:sldId id="1076" r:id="rId26"/>
    <p:sldId id="1077" r:id="rId27"/>
    <p:sldId id="1078" r:id="rId28"/>
    <p:sldId id="1079" r:id="rId29"/>
    <p:sldId id="1057" r:id="rId30"/>
    <p:sldId id="1081" r:id="rId31"/>
    <p:sldId id="1083" r:id="rId32"/>
    <p:sldId id="1082" r:id="rId33"/>
    <p:sldId id="1084" r:id="rId34"/>
    <p:sldId id="1100" r:id="rId35"/>
    <p:sldId id="1049" r:id="rId36"/>
    <p:sldId id="1085" r:id="rId37"/>
    <p:sldId id="1087" r:id="rId38"/>
    <p:sldId id="1086" r:id="rId39"/>
    <p:sldId id="1101" r:id="rId40"/>
    <p:sldId id="1050" r:id="rId41"/>
    <p:sldId id="1051" r:id="rId42"/>
    <p:sldId id="1088" r:id="rId43"/>
    <p:sldId id="1091" r:id="rId44"/>
    <p:sldId id="1090" r:id="rId45"/>
    <p:sldId id="1089" r:id="rId46"/>
    <p:sldId id="1092" r:id="rId47"/>
    <p:sldId id="1094" r:id="rId48"/>
    <p:sldId id="1093" r:id="rId49"/>
    <p:sldId id="1095" r:id="rId50"/>
    <p:sldId id="919" r:id="rId51"/>
    <p:sldId id="923" r:id="rId52"/>
    <p:sldId id="924" r:id="rId53"/>
    <p:sldId id="925" r:id="rId54"/>
    <p:sldId id="926" r:id="rId55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CCFF"/>
    <a:srgbClr val="33CC33"/>
    <a:srgbClr val="FF9933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49" autoAdjust="0"/>
    <p:restoredTop sz="91460"/>
  </p:normalViewPr>
  <p:slideViewPr>
    <p:cSldViewPr snapToGrid="0">
      <p:cViewPr>
        <p:scale>
          <a:sx n="94" d="100"/>
          <a:sy n="94" d="100"/>
        </p:scale>
        <p:origin x="232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05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DF46E4-B972-D544-9CB1-26A19EDF33E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528B3163-7F23-F64B-B3B9-7147E2CF1B1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7FDD6-C07D-A04C-9B20-B15ADC5D07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E9AEB-04B1-744E-8658-02542D906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49EA-4942-5946-9E17-623A689BC2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57E9B-40B1-544D-9548-2A50138A32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B9358-A847-0947-A1DF-85E7E98D2F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93447-81FD-5948-AB2D-15D1F95CF5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9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AC3047-AE21-6244-A1E8-05DCFD418C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551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9B4E9A-56E3-164D-999E-0DCB855A7D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253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8A1A6-021B-B245-847C-7EC267D23F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2D61F-9F17-EF4D-B97E-D813091D8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2CCFB-F4CB-0741-AC8E-5281144DAF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D823A-B140-544C-A8F1-A83F48A95A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6AC1D-3068-B14A-B2B5-C689ECC41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9FC3D-4DE1-2640-A746-8EAC78EA77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8973A-5E3E-4146-A54C-34CD1AC9D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9DA7A-60AD-FB40-B688-593045EA93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9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9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49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BB0955-9FE9-E74B-A12C-FB7CDFE8DB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fld id="{54EDB184-03F4-214E-A4D6-89B3954B87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371600"/>
            <a:ext cx="8415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2020" name="Line 4"/>
          <p:cNvSpPr>
            <a:spLocks noChangeShapeType="1"/>
          </p:cNvSpPr>
          <p:nvPr userDrawn="1"/>
        </p:nvSpPr>
        <p:spPr bwMode="auto">
          <a:xfrm>
            <a:off x="381000" y="1235075"/>
            <a:ext cx="8382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C11976-2EDB-584E-B875-1CFA68BBD8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-84" charset="0"/>
        <a:buChar char="–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-8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-84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6BCA5DF-D11F-3348-94A0-3725C8A63ED5}" type="slidenum">
              <a:rPr lang="en-US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</a:defRPr>
            </a:lvl1pPr>
            <a:lvl2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9pPr>
          </a:lstStyle>
          <a:p>
            <a:fld id="{45B7CB0F-6E62-A84C-9F19-156B122AF1FE}" type="slidenum">
              <a:rPr lang="en-US">
                <a:solidFill>
                  <a:srgbClr val="000000"/>
                </a:solidFill>
                <a:sym typeface="Arial Bold" charset="0"/>
              </a:rPr>
              <a:pPr/>
              <a:t>‹#›</a:t>
            </a:fld>
            <a:endParaRPr lang="en-US">
              <a:solidFill>
                <a:srgbClr val="000000"/>
              </a:solidFill>
              <a:sym typeface="Arial 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29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9pPr>
          </a:lstStyle>
          <a:p>
            <a:fld id="{882191A7-2470-C64E-9377-A8D2677FA4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+mj-lt"/>
          <a:ea typeface="+mj-ea"/>
          <a:cs typeface="+mj-cs"/>
          <a:sym typeface="Arial" charset="0"/>
        </a:defRPr>
      </a:lvl1pPr>
      <a:lvl2pPr marL="396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marL="396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marL="396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marL="396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10922"/>
            <a:ext cx="8610600" cy="1845488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rPr>
              <a:t>Lecture 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rPr>
              <a:t>4</a:t>
            </a:r>
            <a:endParaRPr lang="en-US" sz="2800" dirty="0" smtClean="0"/>
          </a:p>
          <a:p>
            <a:pPr algn="l" eaLnBrk="1" hangingPunct="1">
              <a:lnSpc>
                <a:spcPct val="80000"/>
              </a:lnSpc>
            </a:pPr>
            <a:r>
              <a:rPr lang="en-US" sz="2800" dirty="0" smtClean="0"/>
              <a:t>	Stereo</a:t>
            </a:r>
            <a:endParaRPr lang="en-US" sz="3000" dirty="0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993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90450" y="630715"/>
            <a:ext cx="46716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6.819 / 6.869: Advances in Computer Vision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7E9B-40B1-544D-9548-2A50138A32A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07462" y="988904"/>
            <a:ext cx="4907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William T. Freeman, Phillip Isola, Antonio Torralba, 2018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28241" y="4758316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888553" y="5393373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938360" y="3039923"/>
            <a:ext cx="0" cy="287320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818641" y="5442563"/>
            <a:ext cx="4348479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960" y="49580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4960" y="477520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Straight Connector 20"/>
          <p:cNvCxnSpPr>
            <a:stCxn id="12" idx="3"/>
            <a:endCxn id="7" idx="0"/>
          </p:cNvCxnSpPr>
          <p:nvPr/>
        </p:nvCxnSpPr>
        <p:spPr bwMode="auto">
          <a:xfrm flipH="1">
            <a:off x="2932133" y="1441954"/>
            <a:ext cx="1975913" cy="3951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560320" y="283464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4480" y="54152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2" name="Oval 11"/>
          <p:cNvSpPr/>
          <p:nvPr/>
        </p:nvSpPr>
        <p:spPr bwMode="auto">
          <a:xfrm>
            <a:off x="4876800" y="1259840"/>
            <a:ext cx="213360" cy="2133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966720" y="4318000"/>
            <a:ext cx="385042" cy="508000"/>
            <a:chOff x="2966720" y="4318000"/>
            <a:chExt cx="385042" cy="508000"/>
          </a:xfrm>
        </p:grpSpPr>
        <p:sp>
          <p:nvSpPr>
            <p:cNvPr id="22" name="Oval 21"/>
            <p:cNvSpPr/>
            <p:nvPr/>
          </p:nvSpPr>
          <p:spPr bwMode="auto">
            <a:xfrm>
              <a:off x="319024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66720" y="4318000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L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78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28241" y="4758316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888553" y="5393373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938360" y="3039923"/>
            <a:ext cx="0" cy="287320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818641" y="5442563"/>
            <a:ext cx="4348479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960" y="49580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4960" y="477520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Straight Connector 20"/>
          <p:cNvCxnSpPr>
            <a:stCxn id="12" idx="3"/>
            <a:endCxn id="7" idx="0"/>
          </p:cNvCxnSpPr>
          <p:nvPr/>
        </p:nvCxnSpPr>
        <p:spPr bwMode="auto">
          <a:xfrm flipH="1">
            <a:off x="2932133" y="1441954"/>
            <a:ext cx="1975913" cy="3951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19024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0320" y="283464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4480" y="54152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973320" y="1361440"/>
            <a:ext cx="18126" cy="4084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968240" y="35763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Z?</a:t>
            </a: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4876800" y="1259840"/>
            <a:ext cx="213360" cy="2133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66720" y="4318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1778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28241" y="4758316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888553" y="5393373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938360" y="3039923"/>
            <a:ext cx="0" cy="287320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697643" y="4758999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 bwMode="auto">
          <a:xfrm>
            <a:off x="6257955" y="5394056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307762" y="3040606"/>
            <a:ext cx="0" cy="289283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818641" y="5442563"/>
            <a:ext cx="4348479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5242560" y="5445600"/>
            <a:ext cx="2529840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960" y="49580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4960" y="477520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Straight Connector 20"/>
          <p:cNvCxnSpPr>
            <a:stCxn id="12" idx="3"/>
            <a:endCxn id="7" idx="0"/>
          </p:cNvCxnSpPr>
          <p:nvPr/>
        </p:nvCxnSpPr>
        <p:spPr bwMode="auto">
          <a:xfrm flipH="1">
            <a:off x="2932133" y="1441954"/>
            <a:ext cx="1975913" cy="3951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19024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0320" y="283464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4480" y="54152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90640" y="48869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400800" y="476504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1" name="Straight Connector 30"/>
          <p:cNvCxnSpPr>
            <a:stCxn id="12" idx="5"/>
            <a:endCxn id="18" idx="1"/>
          </p:cNvCxnSpPr>
          <p:nvPr/>
        </p:nvCxnSpPr>
        <p:spPr bwMode="auto">
          <a:xfrm>
            <a:off x="5058914" y="1441954"/>
            <a:ext cx="1211805" cy="39648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599440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V="1">
            <a:off x="2987040" y="5884676"/>
            <a:ext cx="3291235" cy="18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592320" y="58928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99200" y="290576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5110480" y="54356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973320" y="1361440"/>
            <a:ext cx="18126" cy="4084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968240" y="35763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Z?</a:t>
            </a: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4876800" y="1259840"/>
            <a:ext cx="213360" cy="2133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66720" y="4318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5984240" y="433832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R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329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28241" y="4758316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888553" y="5393373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938360" y="3039923"/>
            <a:ext cx="0" cy="287320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697643" y="4758999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 bwMode="auto">
          <a:xfrm>
            <a:off x="6257955" y="5394056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307762" y="3040606"/>
            <a:ext cx="0" cy="289283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818641" y="5442563"/>
            <a:ext cx="4348479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5242560" y="5445600"/>
            <a:ext cx="2529840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960" y="49580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4960" y="477520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Straight Connector 20"/>
          <p:cNvCxnSpPr>
            <a:stCxn id="12" idx="3"/>
            <a:endCxn id="7" idx="0"/>
          </p:cNvCxnSpPr>
          <p:nvPr/>
        </p:nvCxnSpPr>
        <p:spPr bwMode="auto">
          <a:xfrm flipH="1">
            <a:off x="2932133" y="1441954"/>
            <a:ext cx="1975913" cy="3951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19024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0320" y="283464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4480" y="54152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90640" y="48869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400800" y="476504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1" name="Straight Connector 30"/>
          <p:cNvCxnSpPr>
            <a:stCxn id="12" idx="5"/>
            <a:endCxn id="18" idx="1"/>
          </p:cNvCxnSpPr>
          <p:nvPr/>
        </p:nvCxnSpPr>
        <p:spPr bwMode="auto">
          <a:xfrm>
            <a:off x="5058914" y="1441954"/>
            <a:ext cx="1211805" cy="39648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599440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V="1">
            <a:off x="2987040" y="5884676"/>
            <a:ext cx="3291235" cy="18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592320" y="58928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99200" y="290576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5110480" y="54356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973320" y="1361440"/>
            <a:ext cx="18126" cy="4084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968240" y="35763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Z?</a:t>
            </a: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4876800" y="1259840"/>
            <a:ext cx="213360" cy="2133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66720" y="4318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5984240" y="433832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R</a:t>
            </a:r>
            <a:endParaRPr lang="en-US" baseline="-25000" dirty="0"/>
          </a:p>
        </p:txBody>
      </p:sp>
      <p:sp>
        <p:nvSpPr>
          <p:cNvPr id="3" name="Freeform 2"/>
          <p:cNvSpPr/>
          <p:nvPr/>
        </p:nvSpPr>
        <p:spPr bwMode="auto">
          <a:xfrm>
            <a:off x="3261360" y="1270000"/>
            <a:ext cx="2824480" cy="3505200"/>
          </a:xfrm>
          <a:custGeom>
            <a:avLst/>
            <a:gdLst>
              <a:gd name="connsiteX0" fmla="*/ 0 w 2824480"/>
              <a:gd name="connsiteY0" fmla="*/ 3454400 h 3484880"/>
              <a:gd name="connsiteX1" fmla="*/ 1717040 w 2824480"/>
              <a:gd name="connsiteY1" fmla="*/ 0 h 3484880"/>
              <a:gd name="connsiteX2" fmla="*/ 2824480 w 2824480"/>
              <a:gd name="connsiteY2" fmla="*/ 3484880 h 3484880"/>
              <a:gd name="connsiteX3" fmla="*/ 0 w 2824480"/>
              <a:gd name="connsiteY3" fmla="*/ 3454400 h 3484880"/>
              <a:gd name="connsiteX0" fmla="*/ 0 w 2824480"/>
              <a:gd name="connsiteY0" fmla="*/ 3474720 h 3505200"/>
              <a:gd name="connsiteX1" fmla="*/ 1737360 w 2824480"/>
              <a:gd name="connsiteY1" fmla="*/ 0 h 3505200"/>
              <a:gd name="connsiteX2" fmla="*/ 2824480 w 2824480"/>
              <a:gd name="connsiteY2" fmla="*/ 3505200 h 3505200"/>
              <a:gd name="connsiteX3" fmla="*/ 0 w 2824480"/>
              <a:gd name="connsiteY3" fmla="*/ 347472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480" h="3505200">
                <a:moveTo>
                  <a:pt x="0" y="3474720"/>
                </a:moveTo>
                <a:lnTo>
                  <a:pt x="1737360" y="0"/>
                </a:lnTo>
                <a:lnTo>
                  <a:pt x="2824480" y="3505200"/>
                </a:lnTo>
                <a:lnTo>
                  <a:pt x="0" y="3474720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520" y="632968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Similar triangles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3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28241" y="4758316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888553" y="5393373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938360" y="3039923"/>
            <a:ext cx="0" cy="287320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697643" y="4758999"/>
            <a:ext cx="1220238" cy="1588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 bwMode="auto">
          <a:xfrm>
            <a:off x="6257955" y="5394056"/>
            <a:ext cx="87160" cy="8716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307762" y="3040606"/>
            <a:ext cx="0" cy="289283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818641" y="5442563"/>
            <a:ext cx="4348479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5242560" y="5445600"/>
            <a:ext cx="2529840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960" y="495808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4960" y="477520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Straight Connector 20"/>
          <p:cNvCxnSpPr>
            <a:stCxn id="12" idx="3"/>
            <a:endCxn id="7" idx="0"/>
          </p:cNvCxnSpPr>
          <p:nvPr/>
        </p:nvCxnSpPr>
        <p:spPr bwMode="auto">
          <a:xfrm flipH="1">
            <a:off x="2932133" y="1441954"/>
            <a:ext cx="1975913" cy="3951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19024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0320" y="283464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4480" y="54152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90640" y="48869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400800" y="4765040"/>
            <a:ext cx="0" cy="670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1" name="Straight Connector 30"/>
          <p:cNvCxnSpPr>
            <a:stCxn id="12" idx="5"/>
            <a:endCxn id="18" idx="1"/>
          </p:cNvCxnSpPr>
          <p:nvPr/>
        </p:nvCxnSpPr>
        <p:spPr bwMode="auto">
          <a:xfrm>
            <a:off x="5058914" y="1441954"/>
            <a:ext cx="1211805" cy="39648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5994400" y="4683760"/>
            <a:ext cx="142240" cy="1422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V="1">
            <a:off x="2987040" y="5884676"/>
            <a:ext cx="3291235" cy="18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592320" y="58928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99200" y="290576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5110480" y="54356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973320" y="1361440"/>
            <a:ext cx="18126" cy="40843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968240" y="35763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Z?</a:t>
            </a: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4876800" y="1259840"/>
            <a:ext cx="213360" cy="2133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66720" y="4318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5984240" y="433832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R</a:t>
            </a:r>
            <a:endParaRPr lang="en-US" baseline="-25000" dirty="0"/>
          </a:p>
        </p:txBody>
      </p:sp>
      <p:sp>
        <p:nvSpPr>
          <p:cNvPr id="3" name="Freeform 2"/>
          <p:cNvSpPr/>
          <p:nvPr/>
        </p:nvSpPr>
        <p:spPr bwMode="auto">
          <a:xfrm>
            <a:off x="2936240" y="1270000"/>
            <a:ext cx="3352800" cy="4196080"/>
          </a:xfrm>
          <a:custGeom>
            <a:avLst/>
            <a:gdLst>
              <a:gd name="connsiteX0" fmla="*/ 0 w 2824480"/>
              <a:gd name="connsiteY0" fmla="*/ 3454400 h 3484880"/>
              <a:gd name="connsiteX1" fmla="*/ 1717040 w 2824480"/>
              <a:gd name="connsiteY1" fmla="*/ 0 h 3484880"/>
              <a:gd name="connsiteX2" fmla="*/ 2824480 w 2824480"/>
              <a:gd name="connsiteY2" fmla="*/ 3484880 h 3484880"/>
              <a:gd name="connsiteX3" fmla="*/ 0 w 2824480"/>
              <a:gd name="connsiteY3" fmla="*/ 3454400 h 3484880"/>
              <a:gd name="connsiteX0" fmla="*/ 0 w 2824480"/>
              <a:gd name="connsiteY0" fmla="*/ 3474720 h 3505200"/>
              <a:gd name="connsiteX1" fmla="*/ 1737360 w 2824480"/>
              <a:gd name="connsiteY1" fmla="*/ 0 h 3505200"/>
              <a:gd name="connsiteX2" fmla="*/ 2824480 w 2824480"/>
              <a:gd name="connsiteY2" fmla="*/ 3505200 h 3505200"/>
              <a:gd name="connsiteX3" fmla="*/ 0 w 2824480"/>
              <a:gd name="connsiteY3" fmla="*/ 347472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480" h="3505200">
                <a:moveTo>
                  <a:pt x="0" y="3474720"/>
                </a:moveTo>
                <a:lnTo>
                  <a:pt x="1737360" y="0"/>
                </a:lnTo>
                <a:lnTo>
                  <a:pt x="2824480" y="3505200"/>
                </a:lnTo>
                <a:lnTo>
                  <a:pt x="0" y="347472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79520" y="632968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Similar triangles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/>
        </p:nvSpPr>
        <p:spPr bwMode="auto">
          <a:xfrm>
            <a:off x="1574800" y="1290320"/>
            <a:ext cx="2225040" cy="2712720"/>
          </a:xfrm>
          <a:custGeom>
            <a:avLst/>
            <a:gdLst>
              <a:gd name="connsiteX0" fmla="*/ 0 w 2824480"/>
              <a:gd name="connsiteY0" fmla="*/ 3454400 h 3484880"/>
              <a:gd name="connsiteX1" fmla="*/ 1717040 w 2824480"/>
              <a:gd name="connsiteY1" fmla="*/ 0 h 3484880"/>
              <a:gd name="connsiteX2" fmla="*/ 2824480 w 2824480"/>
              <a:gd name="connsiteY2" fmla="*/ 3484880 h 3484880"/>
              <a:gd name="connsiteX3" fmla="*/ 0 w 2824480"/>
              <a:gd name="connsiteY3" fmla="*/ 3454400 h 3484880"/>
              <a:gd name="connsiteX0" fmla="*/ 0 w 2824480"/>
              <a:gd name="connsiteY0" fmla="*/ 3474720 h 3505200"/>
              <a:gd name="connsiteX1" fmla="*/ 1737360 w 2824480"/>
              <a:gd name="connsiteY1" fmla="*/ 0 h 3505200"/>
              <a:gd name="connsiteX2" fmla="*/ 2824480 w 2824480"/>
              <a:gd name="connsiteY2" fmla="*/ 3505200 h 3505200"/>
              <a:gd name="connsiteX3" fmla="*/ 0 w 2824480"/>
              <a:gd name="connsiteY3" fmla="*/ 347472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480" h="3505200">
                <a:moveTo>
                  <a:pt x="0" y="3474720"/>
                </a:moveTo>
                <a:lnTo>
                  <a:pt x="1737360" y="0"/>
                </a:lnTo>
                <a:lnTo>
                  <a:pt x="2824480" y="3505200"/>
                </a:lnTo>
                <a:lnTo>
                  <a:pt x="0" y="3474720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520" y="1239520"/>
            <a:ext cx="4927600" cy="3964235"/>
            <a:chOff x="1554480" y="1259840"/>
            <a:chExt cx="6217920" cy="500229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328241" y="4758316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Oval 6"/>
            <p:cNvSpPr/>
            <p:nvPr/>
          </p:nvSpPr>
          <p:spPr bwMode="auto">
            <a:xfrm>
              <a:off x="2888553" y="5393373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938360" y="3039923"/>
              <a:ext cx="0" cy="287320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697643" y="4758999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Oval 17"/>
            <p:cNvSpPr/>
            <p:nvPr/>
          </p:nvSpPr>
          <p:spPr bwMode="auto">
            <a:xfrm>
              <a:off x="6257955" y="5394056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6307762" y="3040606"/>
              <a:ext cx="0" cy="289283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1818641" y="5442563"/>
              <a:ext cx="4348479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242560" y="5445600"/>
              <a:ext cx="2529840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600960" y="495808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854960" y="477520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1" name="Straight Connector 20"/>
            <p:cNvCxnSpPr>
              <a:stCxn id="12" idx="3"/>
              <a:endCxn id="7" idx="0"/>
            </p:cNvCxnSpPr>
            <p:nvPr/>
          </p:nvCxnSpPr>
          <p:spPr bwMode="auto">
            <a:xfrm flipH="1">
              <a:off x="2932133" y="1441954"/>
              <a:ext cx="1975913" cy="3951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319024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60320" y="283464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54480" y="541528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90640" y="488696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6400800" y="476504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1" name="Straight Connector 30"/>
            <p:cNvCxnSpPr>
              <a:stCxn id="12" idx="5"/>
              <a:endCxn id="18" idx="1"/>
            </p:cNvCxnSpPr>
            <p:nvPr/>
          </p:nvCxnSpPr>
          <p:spPr bwMode="auto">
            <a:xfrm>
              <a:off x="5058914" y="1441954"/>
              <a:ext cx="1211805" cy="39648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Oval 33"/>
            <p:cNvSpPr/>
            <p:nvPr/>
          </p:nvSpPr>
          <p:spPr bwMode="auto">
            <a:xfrm>
              <a:off x="599440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2987040" y="5884676"/>
              <a:ext cx="3291235" cy="18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4592320" y="5892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99200" y="290576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10480" y="54356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4973320" y="1361440"/>
              <a:ext cx="18126" cy="4084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968240" y="35763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Z?</a:t>
              </a: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876800" y="1259840"/>
              <a:ext cx="213360" cy="21336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28258" y="4228257"/>
              <a:ext cx="385041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L</a:t>
              </a:r>
              <a:endParaRPr lang="en-US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20137" y="4210115"/>
              <a:ext cx="41069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R</a:t>
              </a:r>
              <a:endParaRPr lang="en-US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5280" y="3180080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T+X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-X</a:t>
            </a:r>
            <a:r>
              <a:rPr lang="en-US" sz="2000" baseline="-25000" dirty="0" smtClean="0"/>
              <a:t>R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20080" y="359664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Z-f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405120" y="3586480"/>
            <a:ext cx="1148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04000" y="34137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98720" y="271272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triangles: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/>
        </p:nvSpPr>
        <p:spPr bwMode="auto">
          <a:xfrm>
            <a:off x="1300480" y="1259840"/>
            <a:ext cx="2682240" cy="3302000"/>
          </a:xfrm>
          <a:custGeom>
            <a:avLst/>
            <a:gdLst>
              <a:gd name="connsiteX0" fmla="*/ 0 w 2824480"/>
              <a:gd name="connsiteY0" fmla="*/ 3454400 h 3484880"/>
              <a:gd name="connsiteX1" fmla="*/ 1717040 w 2824480"/>
              <a:gd name="connsiteY1" fmla="*/ 0 h 3484880"/>
              <a:gd name="connsiteX2" fmla="*/ 2824480 w 2824480"/>
              <a:gd name="connsiteY2" fmla="*/ 3484880 h 3484880"/>
              <a:gd name="connsiteX3" fmla="*/ 0 w 2824480"/>
              <a:gd name="connsiteY3" fmla="*/ 3454400 h 3484880"/>
              <a:gd name="connsiteX0" fmla="*/ 0 w 2824480"/>
              <a:gd name="connsiteY0" fmla="*/ 3474720 h 3505200"/>
              <a:gd name="connsiteX1" fmla="*/ 1737360 w 2824480"/>
              <a:gd name="connsiteY1" fmla="*/ 0 h 3505200"/>
              <a:gd name="connsiteX2" fmla="*/ 2824480 w 2824480"/>
              <a:gd name="connsiteY2" fmla="*/ 3505200 h 3505200"/>
              <a:gd name="connsiteX3" fmla="*/ 0 w 2824480"/>
              <a:gd name="connsiteY3" fmla="*/ 347472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480" h="3505200">
                <a:moveTo>
                  <a:pt x="0" y="3474720"/>
                </a:moveTo>
                <a:lnTo>
                  <a:pt x="1737360" y="0"/>
                </a:lnTo>
                <a:lnTo>
                  <a:pt x="2824480" y="3505200"/>
                </a:lnTo>
                <a:lnTo>
                  <a:pt x="0" y="347472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520" y="1239520"/>
            <a:ext cx="4927600" cy="3964235"/>
            <a:chOff x="1554480" y="1259840"/>
            <a:chExt cx="6217920" cy="500229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328241" y="4758316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Oval 6"/>
            <p:cNvSpPr/>
            <p:nvPr/>
          </p:nvSpPr>
          <p:spPr bwMode="auto">
            <a:xfrm>
              <a:off x="2888553" y="5393373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938360" y="3039923"/>
              <a:ext cx="0" cy="287320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697643" y="4758999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Oval 17"/>
            <p:cNvSpPr/>
            <p:nvPr/>
          </p:nvSpPr>
          <p:spPr bwMode="auto">
            <a:xfrm>
              <a:off x="6257955" y="5394056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6307762" y="3040606"/>
              <a:ext cx="0" cy="289283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1818641" y="5442563"/>
              <a:ext cx="4348479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242560" y="5445600"/>
              <a:ext cx="2529840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600960" y="495808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854960" y="477520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1" name="Straight Connector 20"/>
            <p:cNvCxnSpPr>
              <a:stCxn id="12" idx="3"/>
              <a:endCxn id="7" idx="0"/>
            </p:cNvCxnSpPr>
            <p:nvPr/>
          </p:nvCxnSpPr>
          <p:spPr bwMode="auto">
            <a:xfrm flipH="1">
              <a:off x="2932133" y="1441954"/>
              <a:ext cx="1975913" cy="3951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319024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60320" y="283464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54480" y="541528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90640" y="488696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6400800" y="476504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1" name="Straight Connector 30"/>
            <p:cNvCxnSpPr>
              <a:stCxn id="12" idx="5"/>
              <a:endCxn id="18" idx="1"/>
            </p:cNvCxnSpPr>
            <p:nvPr/>
          </p:nvCxnSpPr>
          <p:spPr bwMode="auto">
            <a:xfrm>
              <a:off x="5058914" y="1441954"/>
              <a:ext cx="1211805" cy="39648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Oval 33"/>
            <p:cNvSpPr/>
            <p:nvPr/>
          </p:nvSpPr>
          <p:spPr bwMode="auto">
            <a:xfrm>
              <a:off x="599440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2987040" y="5884676"/>
              <a:ext cx="3291235" cy="18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4592320" y="5892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99200" y="290576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10480" y="54356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4973320" y="1361440"/>
              <a:ext cx="18126" cy="4084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968240" y="35763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Z?</a:t>
              </a: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876800" y="1259840"/>
              <a:ext cx="213360" cy="21336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28258" y="4228257"/>
              <a:ext cx="385041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L</a:t>
              </a:r>
              <a:endParaRPr lang="en-US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20137" y="4210115"/>
              <a:ext cx="41069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R</a:t>
              </a:r>
              <a:endParaRPr lang="en-US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5280" y="3180080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T+X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-X</a:t>
            </a:r>
            <a:r>
              <a:rPr lang="en-US" sz="2000" baseline="-25000" dirty="0" smtClean="0"/>
              <a:t>R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20080" y="359664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Z-f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405120" y="3586480"/>
            <a:ext cx="1148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04000" y="34137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98720" y="271272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triangles: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949440" y="318008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endParaRPr lang="en-US" sz="20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6959600" y="359664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Z</a:t>
            </a:r>
            <a:endParaRPr lang="en-US" sz="2000" dirty="0"/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939280" y="3586480"/>
            <a:ext cx="345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863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/>
        </p:nvSpPr>
        <p:spPr bwMode="auto">
          <a:xfrm>
            <a:off x="1300480" y="1259840"/>
            <a:ext cx="2682240" cy="3302000"/>
          </a:xfrm>
          <a:custGeom>
            <a:avLst/>
            <a:gdLst>
              <a:gd name="connsiteX0" fmla="*/ 0 w 2824480"/>
              <a:gd name="connsiteY0" fmla="*/ 3454400 h 3484880"/>
              <a:gd name="connsiteX1" fmla="*/ 1717040 w 2824480"/>
              <a:gd name="connsiteY1" fmla="*/ 0 h 3484880"/>
              <a:gd name="connsiteX2" fmla="*/ 2824480 w 2824480"/>
              <a:gd name="connsiteY2" fmla="*/ 3484880 h 3484880"/>
              <a:gd name="connsiteX3" fmla="*/ 0 w 2824480"/>
              <a:gd name="connsiteY3" fmla="*/ 3454400 h 3484880"/>
              <a:gd name="connsiteX0" fmla="*/ 0 w 2824480"/>
              <a:gd name="connsiteY0" fmla="*/ 3474720 h 3505200"/>
              <a:gd name="connsiteX1" fmla="*/ 1737360 w 2824480"/>
              <a:gd name="connsiteY1" fmla="*/ 0 h 3505200"/>
              <a:gd name="connsiteX2" fmla="*/ 2824480 w 2824480"/>
              <a:gd name="connsiteY2" fmla="*/ 3505200 h 3505200"/>
              <a:gd name="connsiteX3" fmla="*/ 0 w 2824480"/>
              <a:gd name="connsiteY3" fmla="*/ 347472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480" h="3505200">
                <a:moveTo>
                  <a:pt x="0" y="3474720"/>
                </a:moveTo>
                <a:lnTo>
                  <a:pt x="1737360" y="0"/>
                </a:lnTo>
                <a:lnTo>
                  <a:pt x="2824480" y="3505200"/>
                </a:lnTo>
                <a:lnTo>
                  <a:pt x="0" y="347472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95680"/>
          </a:xfrm>
          <a:ln/>
        </p:spPr>
        <p:txBody>
          <a:bodyPr rIns="132080"/>
          <a:lstStyle/>
          <a:p>
            <a:r>
              <a:rPr lang="en-US" sz="4000" dirty="0"/>
              <a:t>Geometry for a simple stereo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520" y="1239520"/>
            <a:ext cx="4927600" cy="3964235"/>
            <a:chOff x="1554480" y="1259840"/>
            <a:chExt cx="6217920" cy="500229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328241" y="4758316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Oval 6"/>
            <p:cNvSpPr/>
            <p:nvPr/>
          </p:nvSpPr>
          <p:spPr bwMode="auto">
            <a:xfrm>
              <a:off x="2888553" y="5393373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938360" y="3039923"/>
              <a:ext cx="0" cy="287320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697643" y="4758999"/>
              <a:ext cx="1220238" cy="1588"/>
            </a:xfrm>
            <a:prstGeom prst="line">
              <a:avLst/>
            </a:prstGeom>
            <a:solidFill>
              <a:srgbClr val="4F81BD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Oval 17"/>
            <p:cNvSpPr/>
            <p:nvPr/>
          </p:nvSpPr>
          <p:spPr bwMode="auto">
            <a:xfrm>
              <a:off x="6257955" y="5394056"/>
              <a:ext cx="87160" cy="87160"/>
            </a:xfrm>
            <a:prstGeom prst="ellips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6307762" y="3040606"/>
              <a:ext cx="0" cy="289283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1818641" y="5442563"/>
              <a:ext cx="4348479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242560" y="5445600"/>
              <a:ext cx="2529840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600960" y="495808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854960" y="477520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1" name="Straight Connector 20"/>
            <p:cNvCxnSpPr>
              <a:stCxn id="12" idx="3"/>
              <a:endCxn id="7" idx="0"/>
            </p:cNvCxnSpPr>
            <p:nvPr/>
          </p:nvCxnSpPr>
          <p:spPr bwMode="auto">
            <a:xfrm flipH="1">
              <a:off x="2932133" y="1441954"/>
              <a:ext cx="1975913" cy="3951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319024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60320" y="283464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54480" y="541528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90640" y="488696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</a:t>
              </a:r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6400800" y="4765040"/>
              <a:ext cx="0" cy="670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1" name="Straight Connector 30"/>
            <p:cNvCxnSpPr>
              <a:stCxn id="12" idx="5"/>
              <a:endCxn id="18" idx="1"/>
            </p:cNvCxnSpPr>
            <p:nvPr/>
          </p:nvCxnSpPr>
          <p:spPr bwMode="auto">
            <a:xfrm>
              <a:off x="5058914" y="1441954"/>
              <a:ext cx="1211805" cy="39648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Oval 33"/>
            <p:cNvSpPr/>
            <p:nvPr/>
          </p:nvSpPr>
          <p:spPr bwMode="auto">
            <a:xfrm>
              <a:off x="5994400" y="4683760"/>
              <a:ext cx="142240" cy="14224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2987040" y="5884676"/>
              <a:ext cx="3291235" cy="182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4592320" y="5892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99200" y="290576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10480" y="54356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4973320" y="1361440"/>
              <a:ext cx="18126" cy="4084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968240" y="35763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Z?</a:t>
              </a: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876800" y="1259840"/>
              <a:ext cx="213360" cy="21336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28258" y="4228257"/>
              <a:ext cx="385041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L</a:t>
              </a:r>
              <a:endParaRPr lang="en-US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20137" y="4210115"/>
              <a:ext cx="41069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R</a:t>
              </a:r>
              <a:endParaRPr lang="en-US" baseline="-25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5280" y="3180080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T+X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-X</a:t>
            </a:r>
            <a:r>
              <a:rPr lang="en-US" sz="2000" baseline="-25000" dirty="0" smtClean="0"/>
              <a:t>R</a:t>
            </a:r>
            <a:endParaRPr lang="en-US" sz="2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20080" y="359664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Z-f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405120" y="3586480"/>
            <a:ext cx="1148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04000" y="34137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98720" y="271272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triangles: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949440" y="318008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endParaRPr lang="en-US" sz="20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6959600" y="359664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Z</a:t>
            </a:r>
            <a:endParaRPr lang="en-US" sz="2000" dirty="0"/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939280" y="3586480"/>
            <a:ext cx="345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008880" y="47650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Solving for Z: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7200" y="542544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f 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6217920" y="5598160"/>
            <a:ext cx="975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553200" y="521208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endParaRPr lang="en-US" sz="20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6312963" y="5581134"/>
            <a:ext cx="866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X</a:t>
            </a:r>
            <a:r>
              <a:rPr lang="en-US" baseline="-25000" smtClean="0"/>
              <a:t>L </a:t>
            </a:r>
            <a:r>
              <a:rPr lang="en-US" smtClean="0"/>
              <a:t>- X</a:t>
            </a:r>
            <a:r>
              <a:rPr lang="en-US" baseline="-25000" smtClean="0"/>
              <a:t>R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330840" y="5777789"/>
            <a:ext cx="2049863" cy="811473"/>
            <a:chOff x="4330840" y="5777789"/>
            <a:chExt cx="2049863" cy="811473"/>
          </a:xfrm>
        </p:grpSpPr>
        <p:sp>
          <p:nvSpPr>
            <p:cNvPr id="24" name="Freeform 23"/>
            <p:cNvSpPr/>
            <p:nvPr/>
          </p:nvSpPr>
          <p:spPr bwMode="auto">
            <a:xfrm>
              <a:off x="5395965" y="5777789"/>
              <a:ext cx="984738" cy="645523"/>
            </a:xfrm>
            <a:custGeom>
              <a:avLst/>
              <a:gdLst>
                <a:gd name="connsiteX0" fmla="*/ 0 w 984738"/>
                <a:gd name="connsiteY0" fmla="*/ 612963 h 645523"/>
                <a:gd name="connsiteX1" fmla="*/ 40193 w 984738"/>
                <a:gd name="connsiteY1" fmla="*/ 633059 h 645523"/>
                <a:gd name="connsiteX2" fmla="*/ 381837 w 984738"/>
                <a:gd name="connsiteY2" fmla="*/ 633059 h 645523"/>
                <a:gd name="connsiteX3" fmla="*/ 432079 w 984738"/>
                <a:gd name="connsiteY3" fmla="*/ 612963 h 645523"/>
                <a:gd name="connsiteX4" fmla="*/ 522514 w 984738"/>
                <a:gd name="connsiteY4" fmla="*/ 582818 h 645523"/>
                <a:gd name="connsiteX5" fmla="*/ 622998 w 984738"/>
                <a:gd name="connsiteY5" fmla="*/ 522527 h 645523"/>
                <a:gd name="connsiteX6" fmla="*/ 643094 w 984738"/>
                <a:gd name="connsiteY6" fmla="*/ 492382 h 645523"/>
                <a:gd name="connsiteX7" fmla="*/ 713433 w 984738"/>
                <a:gd name="connsiteY7" fmla="*/ 442141 h 645523"/>
                <a:gd name="connsiteX8" fmla="*/ 783771 w 984738"/>
                <a:gd name="connsiteY8" fmla="*/ 351706 h 645523"/>
                <a:gd name="connsiteX9" fmla="*/ 803868 w 984738"/>
                <a:gd name="connsiteY9" fmla="*/ 291415 h 645523"/>
                <a:gd name="connsiteX10" fmla="*/ 813916 w 984738"/>
                <a:gd name="connsiteY10" fmla="*/ 261270 h 645523"/>
                <a:gd name="connsiteX11" fmla="*/ 854110 w 984738"/>
                <a:gd name="connsiteY11" fmla="*/ 150738 h 645523"/>
                <a:gd name="connsiteX12" fmla="*/ 884255 w 984738"/>
                <a:gd name="connsiteY12" fmla="*/ 50255 h 645523"/>
                <a:gd name="connsiteX13" fmla="*/ 904351 w 984738"/>
                <a:gd name="connsiteY13" fmla="*/ 20110 h 645523"/>
                <a:gd name="connsiteX14" fmla="*/ 934497 w 984738"/>
                <a:gd name="connsiteY14" fmla="*/ 10062 h 645523"/>
                <a:gd name="connsiteX15" fmla="*/ 984738 w 984738"/>
                <a:gd name="connsiteY15" fmla="*/ 13 h 64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4738" h="645523">
                  <a:moveTo>
                    <a:pt x="0" y="612963"/>
                  </a:moveTo>
                  <a:cubicBezTo>
                    <a:pt x="13398" y="619662"/>
                    <a:pt x="25846" y="628755"/>
                    <a:pt x="40193" y="633059"/>
                  </a:cubicBezTo>
                  <a:cubicBezTo>
                    <a:pt x="132346" y="660705"/>
                    <a:pt x="359732" y="633849"/>
                    <a:pt x="381837" y="633059"/>
                  </a:cubicBezTo>
                  <a:cubicBezTo>
                    <a:pt x="398584" y="626360"/>
                    <a:pt x="415092" y="619030"/>
                    <a:pt x="432079" y="612963"/>
                  </a:cubicBezTo>
                  <a:cubicBezTo>
                    <a:pt x="462003" y="602276"/>
                    <a:pt x="522514" y="582818"/>
                    <a:pt x="522514" y="582818"/>
                  </a:cubicBezTo>
                  <a:cubicBezTo>
                    <a:pt x="595268" y="534315"/>
                    <a:pt x="561201" y="553426"/>
                    <a:pt x="622998" y="522527"/>
                  </a:cubicBezTo>
                  <a:cubicBezTo>
                    <a:pt x="629697" y="512479"/>
                    <a:pt x="634555" y="500921"/>
                    <a:pt x="643094" y="492382"/>
                  </a:cubicBezTo>
                  <a:cubicBezTo>
                    <a:pt x="679297" y="456179"/>
                    <a:pt x="679198" y="470670"/>
                    <a:pt x="713433" y="442141"/>
                  </a:cubicBezTo>
                  <a:cubicBezTo>
                    <a:pt x="737442" y="422134"/>
                    <a:pt x="775153" y="377561"/>
                    <a:pt x="783771" y="351706"/>
                  </a:cubicBezTo>
                  <a:lnTo>
                    <a:pt x="803868" y="291415"/>
                  </a:lnTo>
                  <a:cubicBezTo>
                    <a:pt x="807217" y="281367"/>
                    <a:pt x="811347" y="271546"/>
                    <a:pt x="813916" y="261270"/>
                  </a:cubicBezTo>
                  <a:cubicBezTo>
                    <a:pt x="836942" y="169168"/>
                    <a:pt x="818692" y="203865"/>
                    <a:pt x="854110" y="150738"/>
                  </a:cubicBezTo>
                  <a:cubicBezTo>
                    <a:pt x="859727" y="128268"/>
                    <a:pt x="874468" y="64936"/>
                    <a:pt x="884255" y="50255"/>
                  </a:cubicBezTo>
                  <a:cubicBezTo>
                    <a:pt x="890954" y="40207"/>
                    <a:pt x="894921" y="27654"/>
                    <a:pt x="904351" y="20110"/>
                  </a:cubicBezTo>
                  <a:cubicBezTo>
                    <a:pt x="912622" y="13493"/>
                    <a:pt x="924312" y="12972"/>
                    <a:pt x="934497" y="10062"/>
                  </a:cubicBezTo>
                  <a:cubicBezTo>
                    <a:pt x="972512" y="-799"/>
                    <a:pt x="962196" y="13"/>
                    <a:pt x="984738" y="13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30840" y="6219930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Disparity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4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 3D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Oval 16"/>
          <p:cNvSpPr>
            <a:spLocks/>
          </p:cNvSpPr>
          <p:nvPr/>
        </p:nvSpPr>
        <p:spPr bwMode="auto">
          <a:xfrm>
            <a:off x="2827158" y="5506132"/>
            <a:ext cx="109723" cy="109725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pic>
        <p:nvPicPr>
          <p:cNvPr id="10" name="Picture 2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52" y="3173918"/>
            <a:ext cx="2572674" cy="178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10" y="3173918"/>
            <a:ext cx="2582012" cy="178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922874" y="1838631"/>
            <a:ext cx="2726754" cy="3714193"/>
            <a:chOff x="2922874" y="1838631"/>
            <a:chExt cx="2726754" cy="3714193"/>
          </a:xfrm>
        </p:grpSpPr>
        <p:sp>
          <p:nvSpPr>
            <p:cNvPr id="8" name="Oval 20"/>
            <p:cNvSpPr>
              <a:spLocks/>
            </p:cNvSpPr>
            <p:nvPr/>
          </p:nvSpPr>
          <p:spPr bwMode="auto">
            <a:xfrm>
              <a:off x="3401457" y="4110072"/>
              <a:ext cx="112058" cy="109725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12" name="Oval 24"/>
            <p:cNvSpPr>
              <a:spLocks/>
            </p:cNvSpPr>
            <p:nvPr/>
          </p:nvSpPr>
          <p:spPr bwMode="auto">
            <a:xfrm>
              <a:off x="5124355" y="4110072"/>
              <a:ext cx="109723" cy="109725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922874" y="1838631"/>
              <a:ext cx="2726754" cy="3714193"/>
              <a:chOff x="2922874" y="1838631"/>
              <a:chExt cx="2726754" cy="3714193"/>
            </a:xfrm>
          </p:grpSpPr>
          <p:sp>
            <p:nvSpPr>
              <p:cNvPr id="5" name="Line 17"/>
              <p:cNvSpPr>
                <a:spLocks noChangeShapeType="1"/>
              </p:cNvSpPr>
              <p:nvPr/>
            </p:nvSpPr>
            <p:spPr bwMode="auto">
              <a:xfrm>
                <a:off x="5231744" y="4271157"/>
                <a:ext cx="417884" cy="1281667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6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3482449" y="1838631"/>
                <a:ext cx="843014" cy="227893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7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2922874" y="4271157"/>
                <a:ext cx="483252" cy="124431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3" name="Line 25"/>
              <p:cNvSpPr>
                <a:spLocks noChangeShapeType="1"/>
              </p:cNvSpPr>
              <p:nvPr/>
            </p:nvSpPr>
            <p:spPr bwMode="auto">
              <a:xfrm rot="10800000">
                <a:off x="4355689" y="1839249"/>
                <a:ext cx="817061" cy="2297985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</p:grpSp>
      <p:sp>
        <p:nvSpPr>
          <p:cNvPr id="14" name="Oval 28"/>
          <p:cNvSpPr>
            <a:spLocks/>
          </p:cNvSpPr>
          <p:nvPr/>
        </p:nvSpPr>
        <p:spPr bwMode="auto">
          <a:xfrm>
            <a:off x="5595934" y="5485122"/>
            <a:ext cx="109723" cy="112058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8297" y="32151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camera 1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76684" y="316107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sp>
        <p:nvSpPr>
          <p:cNvPr id="9" name="Oval 21"/>
          <p:cNvSpPr>
            <a:spLocks/>
          </p:cNvSpPr>
          <p:nvPr/>
        </p:nvSpPr>
        <p:spPr bwMode="auto">
          <a:xfrm>
            <a:off x="4260707" y="1724077"/>
            <a:ext cx="165754" cy="165752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2951626" y="5543724"/>
            <a:ext cx="2608250" cy="144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223785" y="5550162"/>
            <a:ext cx="258136" cy="292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917958" y="1337187"/>
            <a:ext cx="3060055" cy="4202865"/>
            <a:chOff x="2917958" y="1337187"/>
            <a:chExt cx="3060055" cy="4202865"/>
          </a:xfrm>
        </p:grpSpPr>
        <p:sp>
          <p:nvSpPr>
            <p:cNvPr id="21" name="Line 19"/>
            <p:cNvSpPr>
              <a:spLocks noChangeShapeType="1"/>
            </p:cNvSpPr>
            <p:nvPr/>
          </p:nvSpPr>
          <p:spPr bwMode="auto">
            <a:xfrm rot="10800000" flipH="1">
              <a:off x="2917958" y="1356852"/>
              <a:ext cx="3040390" cy="41832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rot="10800000" flipH="1">
              <a:off x="5673212" y="1337187"/>
              <a:ext cx="304801" cy="418854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23" name="Oval 21"/>
            <p:cNvSpPr>
              <a:spLocks/>
            </p:cNvSpPr>
            <p:nvPr/>
          </p:nvSpPr>
          <p:spPr bwMode="auto">
            <a:xfrm>
              <a:off x="4024733" y="3849790"/>
              <a:ext cx="124480" cy="124478"/>
            </a:xfrm>
            <a:prstGeom prst="ellipse">
              <a:avLst/>
            </a:prstGeom>
            <a:solidFill>
              <a:srgbClr val="00B050"/>
            </a:solidFill>
            <a:ln w="12700" cap="flat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24" name="Oval 21"/>
            <p:cNvSpPr>
              <a:spLocks/>
            </p:cNvSpPr>
            <p:nvPr/>
          </p:nvSpPr>
          <p:spPr bwMode="auto">
            <a:xfrm>
              <a:off x="5720799" y="3854707"/>
              <a:ext cx="124480" cy="124478"/>
            </a:xfrm>
            <a:prstGeom prst="ellipse">
              <a:avLst/>
            </a:prstGeom>
            <a:solidFill>
              <a:srgbClr val="00B050"/>
            </a:solidFill>
            <a:ln w="12700" cap="flat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sp>
        <p:nvSpPr>
          <p:cNvPr id="20" name="Oval 21"/>
          <p:cNvSpPr>
            <a:spLocks/>
          </p:cNvSpPr>
          <p:nvPr/>
        </p:nvSpPr>
        <p:spPr bwMode="auto">
          <a:xfrm>
            <a:off x="5887946" y="1237380"/>
            <a:ext cx="165754" cy="165752"/>
          </a:xfrm>
          <a:prstGeom prst="ellipse">
            <a:avLst/>
          </a:prstGeom>
          <a:solidFill>
            <a:srgbClr val="00B050"/>
          </a:solidFill>
          <a:ln w="12700" cap="flat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56"/>
            <a:ext cx="4519561" cy="3389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Disparity 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2993" y="50832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09069" y="505869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image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39" y="1610032"/>
            <a:ext cx="4519561" cy="338967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 bwMode="auto">
          <a:xfrm>
            <a:off x="3077497" y="4129548"/>
            <a:ext cx="226142" cy="47194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151239" y="3529780"/>
            <a:ext cx="211393" cy="35887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831691" y="2846438"/>
            <a:ext cx="196644" cy="19173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420762" y="2467895"/>
            <a:ext cx="545690" cy="452285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629265" y="3765755"/>
            <a:ext cx="422788" cy="432619"/>
          </a:xfrm>
          <a:prstGeom prst="rect">
            <a:avLst/>
          </a:prstGeom>
          <a:noFill/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0" y="1592826"/>
            <a:ext cx="4522839" cy="34019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6916" y="5761704"/>
            <a:ext cx="779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 took one picture, then I moved ~1m to the right and took a second picture.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systems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33600"/>
            <a:ext cx="2209800" cy="2458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9" y="1828800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camera</a:t>
            </a:r>
            <a:endParaRPr lang="en-US" dirty="0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15741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600" y="1676400"/>
            <a:ext cx="155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cameras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6875" r="27500"/>
          <a:stretch>
            <a:fillRect/>
          </a:stretch>
        </p:blipFill>
        <p:spPr>
          <a:xfrm>
            <a:off x="6172200" y="1981200"/>
            <a:ext cx="2667000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1800" y="1600200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cameras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A834C-F7A4-B549-8A64-E8B8E286C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56"/>
            <a:ext cx="4519561" cy="3389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2993" y="50832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09069" y="505869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image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39" y="1610032"/>
            <a:ext cx="4519561" cy="3389671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0" y="1592826"/>
            <a:ext cx="4522839" cy="3401961"/>
            <a:chOff x="0" y="1592826"/>
            <a:chExt cx="4522839" cy="3401961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077497" y="4129548"/>
              <a:ext cx="226142" cy="471949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151239" y="3529780"/>
              <a:ext cx="211393" cy="358878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831691" y="2846438"/>
              <a:ext cx="196644" cy="19173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420762" y="2467895"/>
              <a:ext cx="545690" cy="452285"/>
            </a:xfrm>
            <a:prstGeom prst="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29265" y="3765755"/>
              <a:ext cx="422788" cy="432619"/>
            </a:xfrm>
            <a:prstGeom prst="rect">
              <a:avLst/>
            </a:prstGeom>
            <a:noFill/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0" y="1592826"/>
              <a:ext cx="4522839" cy="34019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1587910"/>
            <a:ext cx="4522839" cy="3401961"/>
            <a:chOff x="0" y="1592826"/>
            <a:chExt cx="4522839" cy="340196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077497" y="4129548"/>
              <a:ext cx="226142" cy="471949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151239" y="3529780"/>
              <a:ext cx="211393" cy="358878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831691" y="2846438"/>
              <a:ext cx="196644" cy="19173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420762" y="2467895"/>
              <a:ext cx="545690" cy="452285"/>
            </a:xfrm>
            <a:prstGeom prst="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29265" y="3765755"/>
              <a:ext cx="422788" cy="432619"/>
            </a:xfrm>
            <a:prstGeom prst="rect">
              <a:avLst/>
            </a:prstGeom>
            <a:noFill/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0" y="1592826"/>
              <a:ext cx="4522839" cy="34019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4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50538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56"/>
            <a:ext cx="4519561" cy="3389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2993" y="50832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09069" y="505869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image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39" y="1610032"/>
            <a:ext cx="4519561" cy="3389671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0" y="1592826"/>
            <a:ext cx="4522839" cy="3401961"/>
            <a:chOff x="0" y="1592826"/>
            <a:chExt cx="4522839" cy="3401961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077497" y="4129548"/>
              <a:ext cx="226142" cy="471949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151239" y="3529780"/>
              <a:ext cx="211393" cy="358878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831691" y="2846438"/>
              <a:ext cx="196644" cy="19173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420762" y="2467895"/>
              <a:ext cx="545690" cy="452285"/>
            </a:xfrm>
            <a:prstGeom prst="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29265" y="3765755"/>
              <a:ext cx="422788" cy="432619"/>
            </a:xfrm>
            <a:prstGeom prst="rect">
              <a:avLst/>
            </a:prstGeom>
            <a:noFill/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0" y="1592826"/>
              <a:ext cx="4522839" cy="34019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1161" y="1587910"/>
            <a:ext cx="4522839" cy="3401961"/>
            <a:chOff x="0" y="1592826"/>
            <a:chExt cx="4522839" cy="340196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077497" y="4129548"/>
              <a:ext cx="226142" cy="471949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151239" y="3529780"/>
              <a:ext cx="211393" cy="358878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831691" y="2846438"/>
              <a:ext cx="196644" cy="19173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420762" y="2467895"/>
              <a:ext cx="545690" cy="452285"/>
            </a:xfrm>
            <a:prstGeom prst="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29265" y="3765755"/>
              <a:ext cx="422788" cy="432619"/>
            </a:xfrm>
            <a:prstGeom prst="rect">
              <a:avLst/>
            </a:prstGeom>
            <a:noFill/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0" y="1592826"/>
              <a:ext cx="4522839" cy="34019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H="1">
            <a:off x="6071616" y="2697480"/>
            <a:ext cx="25603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4983480" y="3974592"/>
            <a:ext cx="5120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7607808" y="3721608"/>
            <a:ext cx="28346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7114032" y="4367784"/>
            <a:ext cx="69189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267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9303" y="970874"/>
            <a:ext cx="7824247" cy="2906751"/>
            <a:chOff x="0" y="933353"/>
            <a:chExt cx="9144000" cy="339704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3353"/>
              <a:ext cx="4519561" cy="33896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439" y="940729"/>
              <a:ext cx="4519561" cy="338967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 flipH="1">
              <a:off x="6071616" y="2028177"/>
              <a:ext cx="25603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4983480" y="3305289"/>
              <a:ext cx="51206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7607808" y="3052305"/>
              <a:ext cx="28346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7114032" y="3698481"/>
              <a:ext cx="69189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2677213" y="3935691"/>
            <a:ext cx="3864990" cy="2922309"/>
            <a:chOff x="2677213" y="3935691"/>
            <a:chExt cx="3864990" cy="2922309"/>
          </a:xfrm>
        </p:grpSpPr>
        <p:sp>
          <p:nvSpPr>
            <p:cNvPr id="6" name="Rectangle 5"/>
            <p:cNvSpPr/>
            <p:nvPr/>
          </p:nvSpPr>
          <p:spPr bwMode="auto">
            <a:xfrm>
              <a:off x="2677213" y="3935691"/>
              <a:ext cx="3864990" cy="292230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8367" y="519417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D(</a:t>
              </a:r>
              <a:r>
                <a:rPr lang="en-US" dirty="0" err="1" smtClean="0"/>
                <a:t>x,y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81536" y="4948129"/>
            <a:ext cx="1976592" cy="738386"/>
            <a:chOff x="6640135" y="4589911"/>
            <a:chExt cx="1976592" cy="738386"/>
          </a:xfrm>
        </p:grpSpPr>
        <p:sp>
          <p:nvSpPr>
            <p:cNvPr id="33" name="TextBox 32"/>
            <p:cNvSpPr txBox="1"/>
            <p:nvPr/>
          </p:nvSpPr>
          <p:spPr>
            <a:xfrm>
              <a:off x="6640135" y="4784419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Z(</a:t>
              </a:r>
              <a:r>
                <a:rPr lang="en-US" dirty="0" err="1" smtClean="0"/>
                <a:t>x,y</a:t>
              </a:r>
              <a:r>
                <a:rPr lang="en-US" dirty="0" smtClean="0"/>
                <a:t>) =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7641367" y="4975991"/>
              <a:ext cx="9753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7976647" y="458991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baseline="-25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736410" y="4958965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D(</a:t>
              </a:r>
              <a:r>
                <a:rPr lang="en-US" dirty="0" err="1" smtClean="0"/>
                <a:t>x,y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06244" y="1042219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773560" y="1027471"/>
            <a:ext cx="2339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I’(</a:t>
            </a:r>
            <a:r>
              <a:rPr lang="en-US" dirty="0" err="1" smtClean="0"/>
              <a:t>x,y</a:t>
            </a:r>
            <a:r>
              <a:rPr lang="en-US" dirty="0" smtClean="0"/>
              <a:t>) = I(</a:t>
            </a:r>
            <a:r>
              <a:rPr lang="en-US" dirty="0" err="1" smtClean="0"/>
              <a:t>x+D</a:t>
            </a:r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), y)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744063" y="1027471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I’(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correspondences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1402" y="1640177"/>
            <a:ext cx="8932093" cy="3318322"/>
            <a:chOff x="0" y="933353"/>
            <a:chExt cx="9144000" cy="339704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3353"/>
              <a:ext cx="4519561" cy="33896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439" y="940729"/>
              <a:ext cx="4519561" cy="338967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1574276" y="3167406"/>
            <a:ext cx="131975" cy="14140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11" name="Straight Connector 10"/>
          <p:cNvCxnSpPr>
            <a:stCxn id="9" idx="6"/>
          </p:cNvCxnSpPr>
          <p:nvPr/>
        </p:nvCxnSpPr>
        <p:spPr bwMode="auto">
          <a:xfrm flipV="1">
            <a:off x="1706251" y="3233394"/>
            <a:ext cx="7522590" cy="47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1934067" y="2480815"/>
            <a:ext cx="131975" cy="14140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000053" y="2546808"/>
            <a:ext cx="7522590" cy="47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3198832" y="4103800"/>
            <a:ext cx="131975" cy="14140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272672" y="4168219"/>
            <a:ext cx="7522590" cy="47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536569" y="5250731"/>
            <a:ext cx="616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only need to </a:t>
            </a:r>
            <a:r>
              <a:rPr lang="en-US" smtClean="0"/>
              <a:t>search for matches along horizontal lines.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83106" y="6542202"/>
            <a:ext cx="560894" cy="31579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101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37" name="Rectangle 1"/>
          <p:cNvSpPr>
            <a:spLocks/>
          </p:cNvSpPr>
          <p:nvPr/>
        </p:nvSpPr>
        <p:spPr bwMode="auto">
          <a:xfrm>
            <a:off x="6858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CSE 576, Spring 2008</a:t>
            </a:r>
          </a:p>
        </p:txBody>
      </p:sp>
      <p:sp>
        <p:nvSpPr>
          <p:cNvPr id="116738" name="Rectangle 2"/>
          <p:cNvSpPr>
            <a:spLocks/>
          </p:cNvSpPr>
          <p:nvPr/>
        </p:nvSpPr>
        <p:spPr bwMode="auto">
          <a:xfrm>
            <a:off x="3124200" y="6248400"/>
            <a:ext cx="2908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Stereo matching</a:t>
            </a:r>
          </a:p>
        </p:txBody>
      </p:sp>
      <p:sp>
        <p:nvSpPr>
          <p:cNvPr id="116739" name="Line 3"/>
          <p:cNvSpPr>
            <a:spLocks noChangeShapeType="1"/>
          </p:cNvSpPr>
          <p:nvPr/>
        </p:nvSpPr>
        <p:spPr bwMode="auto">
          <a:xfrm>
            <a:off x="685800" y="15240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Your basic stereo algorithm</a:t>
            </a:r>
          </a:p>
        </p:txBody>
      </p:sp>
      <p:pic>
        <p:nvPicPr>
          <p:cNvPr id="11674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495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3124200"/>
            <a:ext cx="7785100" cy="1447800"/>
            <a:chOff x="0" y="0"/>
            <a:chExt cx="4904" cy="912"/>
          </a:xfrm>
        </p:grpSpPr>
        <p:sp>
          <p:nvSpPr>
            <p:cNvPr id="116742" name="Rectangle 6"/>
            <p:cNvSpPr>
              <a:spLocks/>
            </p:cNvSpPr>
            <p:nvPr/>
          </p:nvSpPr>
          <p:spPr bwMode="auto">
            <a:xfrm>
              <a:off x="0" y="672"/>
              <a:ext cx="490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2857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496888" indent="-457200">
                <a:spcBef>
                  <a:spcPts val="450"/>
                </a:spcBef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For each epipolar line</a:t>
              </a:r>
            </a:p>
          </p:txBody>
        </p:sp>
        <p:sp>
          <p:nvSpPr>
            <p:cNvPr id="116743" name="Line 7"/>
            <p:cNvSpPr>
              <a:spLocks noChangeShapeType="1"/>
            </p:cNvSpPr>
            <p:nvPr/>
          </p:nvSpPr>
          <p:spPr bwMode="auto">
            <a:xfrm>
              <a:off x="864" y="0"/>
              <a:ext cx="3168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sp>
        <p:nvSpPr>
          <p:cNvPr id="116745" name="Oval 9"/>
          <p:cNvSpPr>
            <a:spLocks/>
          </p:cNvSpPr>
          <p:nvPr/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85800" y="3081338"/>
            <a:ext cx="7785100" cy="1871662"/>
            <a:chOff x="0" y="0"/>
            <a:chExt cx="4904" cy="1179"/>
          </a:xfrm>
        </p:grpSpPr>
        <p:sp>
          <p:nvSpPr>
            <p:cNvPr id="116746" name="Oval 10"/>
            <p:cNvSpPr>
              <a:spLocks/>
            </p:cNvSpPr>
            <p:nvPr/>
          </p:nvSpPr>
          <p:spPr bwMode="auto">
            <a:xfrm>
              <a:off x="1742" y="0"/>
              <a:ext cx="48" cy="48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116747" name="Rectangle 11"/>
            <p:cNvSpPr>
              <a:spLocks/>
            </p:cNvSpPr>
            <p:nvPr/>
          </p:nvSpPr>
          <p:spPr bwMode="auto">
            <a:xfrm>
              <a:off x="0" y="939"/>
              <a:ext cx="490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496888" indent="-457200">
                <a:spcBef>
                  <a:spcPts val="450"/>
                </a:spcBef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	For each pixel in the left image</a:t>
              </a:r>
            </a:p>
          </p:txBody>
        </p:sp>
      </p:grpSp>
      <p:sp>
        <p:nvSpPr>
          <p:cNvPr id="116749" name="Rectangle 13"/>
          <p:cNvSpPr>
            <a:spLocks/>
          </p:cNvSpPr>
          <p:nvPr/>
        </p:nvSpPr>
        <p:spPr bwMode="auto">
          <a:xfrm>
            <a:off x="685800" y="4953000"/>
            <a:ext cx="847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58888" indent="-3048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compare with every pixel on same epipolar line in right image</a:t>
            </a:r>
          </a:p>
        </p:txBody>
      </p:sp>
      <p:sp>
        <p:nvSpPr>
          <p:cNvPr id="116750" name="Rectangle 14"/>
          <p:cNvSpPr>
            <a:spLocks/>
          </p:cNvSpPr>
          <p:nvPr/>
        </p:nvSpPr>
        <p:spPr bwMode="auto">
          <a:xfrm>
            <a:off x="685800" y="5334000"/>
            <a:ext cx="847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58888" indent="-3048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pick pixel with minimum match cost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352800" y="2959100"/>
            <a:ext cx="2667000" cy="304800"/>
            <a:chOff x="0" y="0"/>
            <a:chExt cx="1680" cy="192"/>
          </a:xfrm>
        </p:grpSpPr>
        <p:sp>
          <p:nvSpPr>
            <p:cNvPr id="116752" name="Rectangle 16"/>
            <p:cNvSpPr>
              <a:spLocks/>
            </p:cNvSpPr>
            <p:nvPr/>
          </p:nvSpPr>
          <p:spPr bwMode="auto">
            <a:xfrm>
              <a:off x="0" y="0"/>
              <a:ext cx="192" cy="192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116753" name="Rectangle 17"/>
            <p:cNvSpPr>
              <a:spLocks/>
            </p:cNvSpPr>
            <p:nvPr/>
          </p:nvSpPr>
          <p:spPr bwMode="auto">
            <a:xfrm>
              <a:off x="1488" y="0"/>
              <a:ext cx="192" cy="192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sp>
        <p:nvSpPr>
          <p:cNvPr id="116756" name="Rectangle 20"/>
          <p:cNvSpPr>
            <a:spLocks/>
          </p:cNvSpPr>
          <p:nvPr/>
        </p:nvSpPr>
        <p:spPr bwMode="auto">
          <a:xfrm>
            <a:off x="635000" y="6261100"/>
            <a:ext cx="48387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6757" name="Rectangle 21"/>
          <p:cNvSpPr>
            <a:spLocks/>
          </p:cNvSpPr>
          <p:nvPr/>
        </p:nvSpPr>
        <p:spPr bwMode="auto">
          <a:xfrm>
            <a:off x="150698" y="6561055"/>
            <a:ext cx="2336800" cy="37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Slide credit:  Rick </a:t>
            </a:r>
            <a:r>
              <a:rPr lang="en-US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Szeliski</a:t>
            </a:r>
            <a:endParaRPr lang="en-US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5" grpId="0" animBg="1"/>
      <p:bldP spid="116749" grpId="0" build="p" autoUpdateAnimBg="0"/>
      <p:bldP spid="116750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Computing disparity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6162" y="1664040"/>
            <a:ext cx="7547212" cy="3099029"/>
            <a:chOff x="0" y="933353"/>
            <a:chExt cx="9144000" cy="33970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3353"/>
              <a:ext cx="4519561" cy="33896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439" y="940729"/>
              <a:ext cx="4519561" cy="3389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3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Computing disparity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837"/>
            <a:ext cx="5242349" cy="39317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7419" y="1804246"/>
            <a:ext cx="3652886" cy="353943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import cv2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matplotlib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pyplot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 as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plt</a:t>
            </a:r>
            <a:endParaRPr lang="en-US" sz="14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Helvetica" charset="0"/>
              </a:rPr>
            </a:br>
            <a:endParaRPr lang="en-US" sz="14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imgL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 = cv2.imread('input1.jpg', 0)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imgR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 = cv2.imread('input2.jpg', 0)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Helvetica" charset="0"/>
              </a:rPr>
            </a:br>
            <a:endParaRPr lang="en-US" sz="14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stereo = cv2.StereoSGBM_create(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numDisparities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=80,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blockSize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=15)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disparity =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stereo.compute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imgL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imgR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Helvetica" charset="0"/>
              </a:rPr>
            </a:br>
            <a:endParaRPr lang="en-US" sz="14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plt.imshow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(disparity, 'gray')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plt.show</a:t>
            </a:r>
            <a:r>
              <a:rPr lang="en-US" sz="1400" dirty="0" smtClean="0">
                <a:solidFill>
                  <a:srgbClr val="000000"/>
                </a:solidFill>
                <a:latin typeface="Helvetica" charset="0"/>
              </a:rPr>
              <a:t>()</a:t>
            </a:r>
            <a:endParaRPr lang="en-US" sz="14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605" y="1443814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00"/>
                </a:solidFill>
                <a:latin typeface="Helvetica" charset="0"/>
              </a:rPr>
              <a:t>Opencv (3.4.1) and python 3.6.5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25" y="5594320"/>
            <a:ext cx="4958499" cy="126368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1098514" y="886119"/>
            <a:ext cx="3171829" cy="1178351"/>
            <a:chOff x="0" y="933353"/>
            <a:chExt cx="9144000" cy="33970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3353"/>
              <a:ext cx="4519561" cy="33896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4439" y="940729"/>
              <a:ext cx="4519561" cy="3389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7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disparity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2296212"/>
            <a:ext cx="4468305" cy="3351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6970" y="1298260"/>
            <a:ext cx="4011105" cy="447814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BA2DA2"/>
                </a:solidFill>
                <a:latin typeface="Menlo" charset="0"/>
              </a:rPr>
              <a:t>import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numpy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>
                <a:solidFill>
                  <a:srgbClr val="BA2DA2"/>
                </a:solidFill>
                <a:latin typeface="Menlo" charset="0"/>
              </a:rPr>
              <a:t>as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np</a:t>
            </a:r>
          </a:p>
          <a:p>
            <a:r>
              <a:rPr lang="en-US" sz="500" dirty="0">
                <a:solidFill>
                  <a:srgbClr val="BA2DA2"/>
                </a:solidFill>
                <a:latin typeface="Menlo" charset="0"/>
              </a:rPr>
              <a:t>from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sklearn.preprocessing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>
                <a:solidFill>
                  <a:srgbClr val="BA2DA2"/>
                </a:solidFill>
                <a:latin typeface="Menlo" charset="0"/>
              </a:rPr>
              <a:t>import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normalize</a:t>
            </a:r>
          </a:p>
          <a:p>
            <a:r>
              <a:rPr lang="en-US" sz="500" dirty="0">
                <a:solidFill>
                  <a:srgbClr val="BA2DA2"/>
                </a:solidFill>
                <a:latin typeface="Menlo" charset="0"/>
              </a:rPr>
              <a:t>import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cv2</a:t>
            </a:r>
            <a:endParaRPr lang="en-US" sz="500" dirty="0">
              <a:solidFill>
                <a:srgbClr val="BA2DA2"/>
              </a:solidFill>
              <a:latin typeface="Menlo" charset="0"/>
            </a:endParaRPr>
          </a:p>
          <a:p>
            <a:r>
              <a:rPr lang="en-US" sz="500" dirty="0">
                <a:solidFill>
                  <a:srgbClr val="BA2DA2"/>
                </a:solidFill>
                <a:latin typeface="Menlo" charset="0"/>
              </a:rPr>
              <a:t>from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matplotlib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>
                <a:solidFill>
                  <a:srgbClr val="BA2DA2"/>
                </a:solidFill>
                <a:latin typeface="Menlo" charset="0"/>
              </a:rPr>
              <a:t>import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pyplot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>
                <a:solidFill>
                  <a:srgbClr val="BA2DA2"/>
                </a:solidFill>
                <a:latin typeface="Menlo" charset="0"/>
              </a:rPr>
              <a:t>as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plt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cv2.imread(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'img_0.JPG'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cv2.imread(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'img_1.JPG'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>
                <a:solidFill>
                  <a:srgbClr val="008400"/>
                </a:solidFill>
                <a:latin typeface="Menlo" charset="0"/>
              </a:rPr>
              <a:t># SGBM Parameters -----------------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window_size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3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wsize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 default 3; 5; 7 for SGBM reduced size image; 15 for SGBM full size image (1300px and above); 5 Works nicely</a:t>
            </a: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left_matcher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cv2.StereoSGBM_create(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minDisparity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numDisparities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160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max_disp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 has to be dividable by 16 f. E. HH 192, 256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blockSize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5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P1=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8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3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window_size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**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2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   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wsize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 default 3; 5; 7 for SGBM reduced size image; 15 for SGBM full size image (1300px and above); 5 Works nicely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P2=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32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3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window_size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**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2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disp12MaxDiff=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1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uniquenessRatio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15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speckleWindowSize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speckleRange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2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preFilterCap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63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    mode=cv2.STEREO_SGBM_MODE_SGBM_3WAY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right_matcher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cv2.ximgproc.createRightMatcher(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left_matcher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>
                <a:solidFill>
                  <a:srgbClr val="008400"/>
                </a:solidFill>
                <a:latin typeface="Menlo" charset="0"/>
              </a:rPr>
              <a:t># FILTER Parameters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lmbda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80000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sigma =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1.2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visual_multiplier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1.0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wls_filter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cv2.ximgproc.createDisparityWLSFilter(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matcher_left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left_matcher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wls_filter.setLambda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lmbda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wls_filter.setSigmaColor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(sigma)</a:t>
            </a: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>
                <a:solidFill>
                  <a:srgbClr val="BA2DA2"/>
                </a:solidFill>
                <a:latin typeface="Menlo" charset="0"/>
              </a:rPr>
              <a:t>print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'computing disparity...'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  <a:endParaRPr lang="en-US" sz="500" dirty="0">
              <a:solidFill>
                <a:srgbClr val="272AD8"/>
              </a:solidFill>
              <a:latin typeface="Menlo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left_matcher.compute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 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.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astype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(np.float32)/16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right_matcher.compute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 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.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astype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(np.float32)/16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np.int16(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np.int16(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wls_filter.filter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imgL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>
                <a:solidFill>
                  <a:srgbClr val="BA2DA2"/>
                </a:solidFill>
                <a:latin typeface="Menlo" charset="0"/>
              </a:rPr>
              <a:t>None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dispr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  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# important to put "</a:t>
            </a:r>
            <a:r>
              <a:rPr lang="en-US" sz="500" dirty="0" err="1">
                <a:solidFill>
                  <a:srgbClr val="008400"/>
                </a:solidFill>
                <a:latin typeface="Menlo" charset="0"/>
              </a:rPr>
              <a:t>imgL</a:t>
            </a:r>
            <a:r>
              <a:rPr lang="en-US" sz="500" dirty="0">
                <a:solidFill>
                  <a:srgbClr val="008400"/>
                </a:solidFill>
                <a:latin typeface="Menlo" charset="0"/>
              </a:rPr>
              <a:t>" here!!!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  <a:p>
            <a:r>
              <a:rPr lang="en-US" sz="500" dirty="0">
                <a:latin typeface="Helvetica" charset="0"/>
              </a:rPr>
              <a:t/>
            </a:r>
            <a:br>
              <a:rPr lang="en-US" sz="500" dirty="0">
                <a:latin typeface="Helvetica" charset="0"/>
              </a:rPr>
            </a:br>
            <a:endParaRPr lang="en-US" sz="500" dirty="0">
              <a:latin typeface="Helvetica" charset="0"/>
            </a:endParaRP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cv2.normalize(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src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dst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beta=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0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alpha=</a:t>
            </a:r>
            <a:r>
              <a:rPr lang="en-US" sz="500" dirty="0">
                <a:solidFill>
                  <a:srgbClr val="272AD8"/>
                </a:solidFill>
                <a:latin typeface="Menlo" charset="0"/>
              </a:rPr>
              <a:t>255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norm_type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=cv2.NORM_MINMAX);</a:t>
            </a:r>
          </a:p>
          <a:p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 = np.uint8(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)</a:t>
            </a:r>
          </a:p>
          <a:p>
            <a:r>
              <a:rPr lang="en-US" sz="500" dirty="0">
                <a:solidFill>
                  <a:srgbClr val="000000"/>
                </a:solidFill>
                <a:latin typeface="Menlo" charset="0"/>
              </a:rPr>
              <a:t>cv2.imwrite(</a:t>
            </a:r>
            <a:r>
              <a:rPr lang="en-US" sz="500" dirty="0">
                <a:solidFill>
                  <a:srgbClr val="D12F1B"/>
                </a:solidFill>
                <a:latin typeface="Menlo" charset="0"/>
              </a:rPr>
              <a:t>"</a:t>
            </a:r>
            <a:r>
              <a:rPr lang="en-US" sz="500" dirty="0" err="1">
                <a:solidFill>
                  <a:srgbClr val="D12F1B"/>
                </a:solidFill>
                <a:latin typeface="Menlo" charset="0"/>
              </a:rPr>
              <a:t>disparity_l.png</a:t>
            </a:r>
            <a:r>
              <a:rPr lang="en-US" sz="500" dirty="0">
                <a:solidFill>
                  <a:srgbClr val="D12F1B"/>
                </a:solidFill>
                <a:latin typeface="Menlo" charset="0"/>
              </a:rPr>
              <a:t>"</a:t>
            </a:r>
            <a:r>
              <a:rPr lang="en-US" sz="500" dirty="0">
                <a:solidFill>
                  <a:srgbClr val="000000"/>
                </a:solidFill>
                <a:latin typeface="Menlo" charset="0"/>
              </a:rPr>
              <a:t>, </a:t>
            </a:r>
            <a:r>
              <a:rPr lang="en-US" sz="500" dirty="0" err="1">
                <a:solidFill>
                  <a:srgbClr val="000000"/>
                </a:solidFill>
                <a:latin typeface="Menlo" charset="0"/>
              </a:rPr>
              <a:t>filteredImg</a:t>
            </a:r>
            <a:r>
              <a:rPr lang="en-US" sz="500" dirty="0" smtClean="0">
                <a:solidFill>
                  <a:srgbClr val="000000"/>
                </a:solidFill>
                <a:latin typeface="Menlo" charset="0"/>
              </a:rPr>
              <a:t>)</a:t>
            </a:r>
            <a:endParaRPr lang="en-US" sz="500" dirty="0">
              <a:solidFill>
                <a:srgbClr val="000000"/>
              </a:solidFill>
              <a:latin typeface="Menl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396" y="6178973"/>
            <a:ext cx="55005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timosam.com</a:t>
            </a:r>
            <a:r>
              <a:rPr lang="en-US" dirty="0"/>
              <a:t>/</a:t>
            </a:r>
            <a:r>
              <a:rPr lang="en-US" dirty="0" err="1"/>
              <a:t>python_opencv_depthimage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62844" y="989814"/>
            <a:ext cx="3171829" cy="1178351"/>
            <a:chOff x="0" y="933353"/>
            <a:chExt cx="9144000" cy="33970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3353"/>
              <a:ext cx="4519561" cy="338967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439" y="940729"/>
              <a:ext cx="4519561" cy="3389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really need two images?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78" y="1320868"/>
            <a:ext cx="4389434" cy="3292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" y="1369366"/>
            <a:ext cx="4338627" cy="3253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2820"/>
            <a:ext cx="9144000" cy="165518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36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room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42" y="477671"/>
            <a:ext cx="8659208" cy="6223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8038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charset="0"/>
              </a:rPr>
              <a:t>Manually adjusting the focal length, to something that looks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reasonable...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132080"/>
          <a:lstStyle/>
          <a:p>
            <a:r>
              <a:rPr lang="en-US" sz="8800" dirty="0"/>
              <a:t>Stereo vision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35050" y="2222850"/>
            <a:ext cx="2157413" cy="2454275"/>
            <a:chOff x="0" y="0"/>
            <a:chExt cx="1359" cy="1546"/>
          </a:xfrm>
        </p:grpSpPr>
        <p:pic>
          <p:nvPicPr>
            <p:cNvPr id="70658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59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59" name="Line 3"/>
            <p:cNvSpPr>
              <a:spLocks noChangeShapeType="1"/>
            </p:cNvSpPr>
            <p:nvPr/>
          </p:nvSpPr>
          <p:spPr bwMode="auto">
            <a:xfrm>
              <a:off x="474" y="289"/>
              <a:ext cx="397" cy="80"/>
            </a:xfrm>
            <a:prstGeom prst="line">
              <a:avLst/>
            </a:prstGeom>
            <a:noFill/>
            <a:ln w="38100" cap="flat">
              <a:solidFill>
                <a:srgbClr val="EFFF5B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70660" name="Rectangle 4"/>
            <p:cNvSpPr>
              <a:spLocks/>
            </p:cNvSpPr>
            <p:nvPr/>
          </p:nvSpPr>
          <p:spPr bwMode="auto">
            <a:xfrm>
              <a:off x="581" y="94"/>
              <a:ext cx="4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0000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~6cm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24425" y="2160938"/>
            <a:ext cx="3508375" cy="2970212"/>
            <a:chOff x="0" y="0"/>
            <a:chExt cx="2210" cy="1871"/>
          </a:xfrm>
        </p:grpSpPr>
        <p:pic>
          <p:nvPicPr>
            <p:cNvPr id="7066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22"/>
            <a:stretch>
              <a:fillRect/>
            </a:stretch>
          </p:blipFill>
          <p:spPr bwMode="auto">
            <a:xfrm>
              <a:off x="0" y="0"/>
              <a:ext cx="2210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3" name="Line 7"/>
            <p:cNvSpPr>
              <a:spLocks noChangeShapeType="1"/>
            </p:cNvSpPr>
            <p:nvPr/>
          </p:nvSpPr>
          <p:spPr bwMode="auto">
            <a:xfrm>
              <a:off x="593" y="223"/>
              <a:ext cx="1218" cy="21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70664" name="Rectangle 8"/>
            <p:cNvSpPr>
              <a:spLocks/>
            </p:cNvSpPr>
            <p:nvPr/>
          </p:nvSpPr>
          <p:spPr bwMode="auto">
            <a:xfrm>
              <a:off x="1071" y="107"/>
              <a:ext cx="54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0000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~50cm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22D5-E863-774C-91C2-B27C856F5C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66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266825"/>
          </a:xfrm>
          <a:ln/>
        </p:spPr>
        <p:txBody>
          <a:bodyPr rIns="132080"/>
          <a:lstStyle/>
          <a:p>
            <a:r>
              <a:rPr lang="en-US" sz="4000" dirty="0"/>
              <a:t>General case, with calibrated cameras 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74763"/>
            <a:ext cx="8229600" cy="2298700"/>
          </a:xfrm>
          <a:ln/>
        </p:spPr>
        <p:txBody>
          <a:bodyPr rIns="132080"/>
          <a:lstStyle/>
          <a:p>
            <a:r>
              <a:rPr lang="en-US" sz="2400"/>
              <a:t>The two cameras need not have parallel optical axes.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35500" y="2841625"/>
            <a:ext cx="4171950" cy="1828800"/>
            <a:chOff x="0" y="0"/>
            <a:chExt cx="2628" cy="1152"/>
          </a:xfrm>
        </p:grpSpPr>
        <p:sp>
          <p:nvSpPr>
            <p:cNvPr id="89091" name="Oval 3"/>
            <p:cNvSpPr>
              <a:spLocks/>
            </p:cNvSpPr>
            <p:nvPr/>
          </p:nvSpPr>
          <p:spPr bwMode="auto">
            <a:xfrm>
              <a:off x="0" y="894"/>
              <a:ext cx="48" cy="48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8" y="0"/>
              <a:ext cx="2580" cy="1152"/>
              <a:chOff x="0" y="0"/>
              <a:chExt cx="2580" cy="1152"/>
            </a:xfrm>
          </p:grpSpPr>
          <p:sp>
            <p:nvSpPr>
              <p:cNvPr id="89092" name="AutoShape 4"/>
              <p:cNvSpPr>
                <a:spLocks/>
              </p:cNvSpPr>
              <p:nvPr/>
            </p:nvSpPr>
            <p:spPr bwMode="auto">
              <a:xfrm>
                <a:off x="48" y="48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3" name="AutoShape 5"/>
              <p:cNvSpPr>
                <a:spLocks/>
              </p:cNvSpPr>
              <p:nvPr/>
            </p:nvSpPr>
            <p:spPr bwMode="auto">
              <a:xfrm flipH="1">
                <a:off x="1728" y="48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4" name="Line 6"/>
              <p:cNvSpPr>
                <a:spLocks noChangeShapeType="1"/>
              </p:cNvSpPr>
              <p:nvPr/>
            </p:nvSpPr>
            <p:spPr bwMode="auto">
              <a:xfrm>
                <a:off x="2160" y="672"/>
                <a:ext cx="384" cy="24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5" name="Line 7"/>
              <p:cNvSpPr>
                <a:spLocks noChangeShapeType="1"/>
              </p:cNvSpPr>
              <p:nvPr/>
            </p:nvSpPr>
            <p:spPr bwMode="auto">
              <a:xfrm>
                <a:off x="1056" y="48"/>
                <a:ext cx="1104" cy="62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6" name="Line 8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72" cy="57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7" name="Line 9"/>
              <p:cNvSpPr>
                <a:spLocks noChangeShapeType="1"/>
              </p:cNvSpPr>
              <p:nvPr/>
            </p:nvSpPr>
            <p:spPr bwMode="auto">
              <a:xfrm rot="10800000" flipH="1">
                <a:off x="0" y="624"/>
                <a:ext cx="384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8" name="Oval 10"/>
              <p:cNvSpPr>
                <a:spLocks/>
              </p:cNvSpPr>
              <p:nvPr/>
            </p:nvSpPr>
            <p:spPr bwMode="auto">
              <a:xfrm>
                <a:off x="336" y="62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00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099" name="Oval 11"/>
              <p:cNvSpPr>
                <a:spLocks/>
              </p:cNvSpPr>
              <p:nvPr/>
            </p:nvSpPr>
            <p:spPr bwMode="auto">
              <a:xfrm>
                <a:off x="2160" y="67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00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100" name="Oval 12"/>
              <p:cNvSpPr>
                <a:spLocks/>
              </p:cNvSpPr>
              <p:nvPr/>
            </p:nvSpPr>
            <p:spPr bwMode="auto">
              <a:xfrm>
                <a:off x="2532" y="90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89101" name="Oval 13"/>
              <p:cNvSpPr>
                <a:spLocks/>
              </p:cNvSpPr>
              <p:nvPr/>
            </p:nvSpPr>
            <p:spPr bwMode="auto">
              <a:xfrm>
                <a:off x="1032" y="0"/>
                <a:ext cx="72" cy="72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00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</p:grpSp>
      <p:sp>
        <p:nvSpPr>
          <p:cNvPr id="89104" name="Oval 16"/>
          <p:cNvSpPr>
            <a:spLocks/>
          </p:cNvSpPr>
          <p:nvPr/>
        </p:nvSpPr>
        <p:spPr bwMode="auto">
          <a:xfrm>
            <a:off x="1001713" y="4743450"/>
            <a:ext cx="74612" cy="74613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05" name="Line 17"/>
          <p:cNvSpPr>
            <a:spLocks noChangeShapeType="1"/>
          </p:cNvSpPr>
          <p:nvPr/>
        </p:nvSpPr>
        <p:spPr bwMode="auto">
          <a:xfrm>
            <a:off x="2636838" y="3903663"/>
            <a:ext cx="284162" cy="871537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06" name="Line 18"/>
          <p:cNvSpPr>
            <a:spLocks noChangeShapeType="1"/>
          </p:cNvSpPr>
          <p:nvPr/>
        </p:nvSpPr>
        <p:spPr bwMode="auto">
          <a:xfrm rot="10800000" flipH="1">
            <a:off x="1393825" y="2114550"/>
            <a:ext cx="620713" cy="1677988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07" name="Line 19"/>
          <p:cNvSpPr>
            <a:spLocks noChangeShapeType="1"/>
          </p:cNvSpPr>
          <p:nvPr/>
        </p:nvSpPr>
        <p:spPr bwMode="auto">
          <a:xfrm rot="10800000" flipH="1">
            <a:off x="1066800" y="3903663"/>
            <a:ext cx="328613" cy="846137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08" name="Oval 20"/>
          <p:cNvSpPr>
            <a:spLocks/>
          </p:cNvSpPr>
          <p:nvPr/>
        </p:nvSpPr>
        <p:spPr bwMode="auto">
          <a:xfrm>
            <a:off x="1392238" y="3794125"/>
            <a:ext cx="76200" cy="74613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09" name="Oval 21"/>
          <p:cNvSpPr>
            <a:spLocks/>
          </p:cNvSpPr>
          <p:nvPr/>
        </p:nvSpPr>
        <p:spPr bwMode="auto">
          <a:xfrm>
            <a:off x="1943100" y="2078038"/>
            <a:ext cx="112713" cy="112712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pic>
        <p:nvPicPr>
          <p:cNvPr id="89110" name="Picture 2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157538"/>
            <a:ext cx="17494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1" name="Picture 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157538"/>
            <a:ext cx="17557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2" name="Oval 24"/>
          <p:cNvSpPr>
            <a:spLocks/>
          </p:cNvSpPr>
          <p:nvPr/>
        </p:nvSpPr>
        <p:spPr bwMode="auto">
          <a:xfrm>
            <a:off x="2563813" y="3794125"/>
            <a:ext cx="74612" cy="74613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13" name="Line 25"/>
          <p:cNvSpPr>
            <a:spLocks noChangeShapeType="1"/>
          </p:cNvSpPr>
          <p:nvPr/>
        </p:nvSpPr>
        <p:spPr bwMode="auto">
          <a:xfrm rot="10800000">
            <a:off x="2052638" y="2149475"/>
            <a:ext cx="584200" cy="1643063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9116" name="Oval 28"/>
          <p:cNvSpPr>
            <a:spLocks/>
          </p:cNvSpPr>
          <p:nvPr/>
        </p:nvSpPr>
        <p:spPr bwMode="auto">
          <a:xfrm>
            <a:off x="2884488" y="4729163"/>
            <a:ext cx="74612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23006" y="6293260"/>
            <a:ext cx="565355" cy="476250"/>
          </a:xfrm>
        </p:spPr>
        <p:txBody>
          <a:bodyPr/>
          <a:lstStyle/>
          <a:p>
            <a:fld id="{11208E78-6EF3-144B-BCF4-4EC1C26E6FD8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9" y="1339647"/>
            <a:ext cx="4319636" cy="323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68" y="1344562"/>
            <a:ext cx="4319636" cy="3239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76981" y="1327355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35910" y="1342103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9" y="1339647"/>
            <a:ext cx="4319636" cy="323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68" y="1344562"/>
            <a:ext cx="4319636" cy="3239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192593" y="2703870"/>
            <a:ext cx="226142" cy="47194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868993" y="1966450"/>
            <a:ext cx="211393" cy="35887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25445" y="1450257"/>
            <a:ext cx="196644" cy="191730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23419" y="3755920"/>
            <a:ext cx="221226" cy="176983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4567" y="2064774"/>
            <a:ext cx="422788" cy="43261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6981" y="1327355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35910" y="1342103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56851" y="3003752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905431" y="2487558"/>
            <a:ext cx="245807" cy="201564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316360" y="2669454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576" y="5260563"/>
            <a:ext cx="623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only need to </a:t>
            </a:r>
            <a:r>
              <a:rPr lang="en-US" smtClean="0"/>
              <a:t>search for matches along horizontal lines?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9" y="1339647"/>
            <a:ext cx="4319636" cy="323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68" y="1344562"/>
            <a:ext cx="4319636" cy="3239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192593" y="2703870"/>
            <a:ext cx="226142" cy="47194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868993" y="1966450"/>
            <a:ext cx="211393" cy="35887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25445" y="1450257"/>
            <a:ext cx="196644" cy="191730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23419" y="3755920"/>
            <a:ext cx="221226" cy="176983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4567" y="2064774"/>
            <a:ext cx="422788" cy="43261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6981" y="1327355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35910" y="1342103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56851" y="3003752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905431" y="2487558"/>
            <a:ext cx="245807" cy="201564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316360" y="2669454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602658" y="4350771"/>
            <a:ext cx="221226" cy="176983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635910" y="1332271"/>
            <a:ext cx="4385186" cy="3254477"/>
            <a:chOff x="4635910" y="1332271"/>
            <a:chExt cx="4385186" cy="3254477"/>
          </a:xfrm>
        </p:grpSpPr>
        <p:grpSp>
          <p:nvGrpSpPr>
            <p:cNvPr id="41" name="Group 40"/>
            <p:cNvGrpSpPr/>
            <p:nvPr/>
          </p:nvGrpSpPr>
          <p:grpSpPr>
            <a:xfrm>
              <a:off x="4635910" y="1332271"/>
              <a:ext cx="4385186" cy="3254477"/>
              <a:chOff x="329381" y="1479755"/>
              <a:chExt cx="4385186" cy="3254477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2344993" y="2856270"/>
                <a:ext cx="226142" cy="471949"/>
              </a:xfrm>
              <a:prstGeom prst="rect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4021393" y="2118850"/>
                <a:ext cx="211393" cy="358878"/>
              </a:xfrm>
              <a:prstGeom prst="rect">
                <a:avLst/>
              </a:prstGeom>
              <a:noFill/>
              <a:ln w="571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177845" y="1602657"/>
                <a:ext cx="196644" cy="191730"/>
              </a:xfrm>
              <a:prstGeom prst="rect">
                <a:avLst/>
              </a:prstGeom>
              <a:noFill/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175819" y="3908320"/>
                <a:ext cx="221226" cy="176983"/>
              </a:xfrm>
              <a:prstGeom prst="rect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1056967" y="2217174"/>
                <a:ext cx="422788" cy="43261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329381" y="1479755"/>
                <a:ext cx="4326193" cy="3254477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1509251" y="3156152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057831" y="2639958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4468760" y="2821854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 bwMode="auto">
            <a:xfrm>
              <a:off x="6061587" y="4355687"/>
              <a:ext cx="221226" cy="176983"/>
            </a:xfrm>
            <a:prstGeom prst="rect">
              <a:avLst/>
            </a:prstGeom>
            <a:noFill/>
            <a:ln w="57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55574" y="1543665"/>
            <a:ext cx="4227873" cy="2910348"/>
            <a:chOff x="4655574" y="1543665"/>
            <a:chExt cx="4227873" cy="2910348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4984955" y="1543665"/>
              <a:ext cx="1592826" cy="12781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4655574" y="2300748"/>
              <a:ext cx="919316" cy="2802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7565923" y="3401961"/>
              <a:ext cx="250722" cy="4277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6867833" y="2148349"/>
              <a:ext cx="1568244" cy="147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6784258" y="2585884"/>
              <a:ext cx="688259" cy="98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7433187" y="2556387"/>
              <a:ext cx="1450260" cy="2015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5830529" y="3111910"/>
              <a:ext cx="103238" cy="2015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6174658" y="4178710"/>
              <a:ext cx="1111045" cy="2753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6744929" y="2939845"/>
              <a:ext cx="88490" cy="5899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6" name="TextBox 55"/>
          <p:cNvSpPr txBox="1"/>
          <p:nvPr/>
        </p:nvSpPr>
        <p:spPr>
          <a:xfrm>
            <a:off x="1477576" y="5260563"/>
            <a:ext cx="623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only need to </a:t>
            </a:r>
            <a:r>
              <a:rPr lang="en-US" smtClean="0"/>
              <a:t>search for matches along horizontal lines?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192593" y="2703870"/>
            <a:ext cx="226142" cy="47194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868993" y="1966450"/>
            <a:ext cx="211393" cy="358878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25445" y="1450257"/>
            <a:ext cx="196644" cy="191730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23419" y="3755920"/>
            <a:ext cx="221226" cy="176983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4567" y="2064774"/>
            <a:ext cx="422788" cy="43261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6981" y="1327355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35910" y="1342103"/>
            <a:ext cx="4326193" cy="32544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56851" y="3003752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905431" y="2487558"/>
            <a:ext cx="245807" cy="201564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316360" y="2669454"/>
            <a:ext cx="245807" cy="20156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602658" y="4350771"/>
            <a:ext cx="221226" cy="176983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635910" y="1332271"/>
            <a:ext cx="4385186" cy="3254477"/>
            <a:chOff x="4635910" y="1332271"/>
            <a:chExt cx="4385186" cy="3254477"/>
          </a:xfrm>
        </p:grpSpPr>
        <p:grpSp>
          <p:nvGrpSpPr>
            <p:cNvPr id="41" name="Group 40"/>
            <p:cNvGrpSpPr/>
            <p:nvPr/>
          </p:nvGrpSpPr>
          <p:grpSpPr>
            <a:xfrm>
              <a:off x="4635910" y="1332271"/>
              <a:ext cx="4385186" cy="3254477"/>
              <a:chOff x="329381" y="1479755"/>
              <a:chExt cx="4385186" cy="3254477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2344993" y="2856270"/>
                <a:ext cx="226142" cy="471949"/>
              </a:xfrm>
              <a:prstGeom prst="rect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4021393" y="2118850"/>
                <a:ext cx="211393" cy="358878"/>
              </a:xfrm>
              <a:prstGeom prst="rect">
                <a:avLst/>
              </a:prstGeom>
              <a:noFill/>
              <a:ln w="571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177845" y="1602657"/>
                <a:ext cx="196644" cy="191730"/>
              </a:xfrm>
              <a:prstGeom prst="rect">
                <a:avLst/>
              </a:prstGeom>
              <a:noFill/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175819" y="3908320"/>
                <a:ext cx="221226" cy="176983"/>
              </a:xfrm>
              <a:prstGeom prst="rect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1056967" y="2217174"/>
                <a:ext cx="422788" cy="43261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329381" y="1479755"/>
                <a:ext cx="4326193" cy="3254477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1509251" y="3156152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057831" y="2639958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4468760" y="2821854"/>
                <a:ext cx="245807" cy="201564"/>
              </a:xfrm>
              <a:prstGeom prst="rect">
                <a:avLst/>
              </a:prstGeom>
              <a:noFill/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 bwMode="auto">
            <a:xfrm>
              <a:off x="6061587" y="4355687"/>
              <a:ext cx="221226" cy="176983"/>
            </a:xfrm>
            <a:prstGeom prst="rect">
              <a:avLst/>
            </a:prstGeom>
            <a:noFill/>
            <a:ln w="57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55574" y="1543665"/>
            <a:ext cx="4227873" cy="2910348"/>
            <a:chOff x="4655574" y="1543665"/>
            <a:chExt cx="4227873" cy="2910348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4984955" y="1543665"/>
              <a:ext cx="1592826" cy="12781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4655574" y="2300748"/>
              <a:ext cx="919316" cy="2802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7565923" y="3401961"/>
              <a:ext cx="250722" cy="4277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6867833" y="2148349"/>
              <a:ext cx="1568244" cy="147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6784258" y="2585884"/>
              <a:ext cx="688259" cy="98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7433187" y="2556387"/>
              <a:ext cx="1450260" cy="2015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5830529" y="3111910"/>
              <a:ext cx="103238" cy="2015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6174658" y="4178710"/>
              <a:ext cx="1111045" cy="2753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6744929" y="2939845"/>
              <a:ext cx="88490" cy="5899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0" name="TextBox 49"/>
          <p:cNvSpPr txBox="1"/>
          <p:nvPr/>
        </p:nvSpPr>
        <p:spPr>
          <a:xfrm>
            <a:off x="1536569" y="5250731"/>
            <a:ext cx="616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only need to </a:t>
            </a:r>
            <a:r>
              <a:rPr lang="en-US" smtClean="0"/>
              <a:t>search for matches along horizontal lines.</a:t>
            </a:r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661652" y="5181600"/>
            <a:ext cx="5840361" cy="442452"/>
            <a:chOff x="1661652" y="5181600"/>
            <a:chExt cx="5840361" cy="442452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1691148" y="5181600"/>
              <a:ext cx="5810865" cy="4424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1661652" y="5250427"/>
              <a:ext cx="5614219" cy="3342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3" name="TextBox 52"/>
          <p:cNvSpPr txBox="1"/>
          <p:nvPr/>
        </p:nvSpPr>
        <p:spPr>
          <a:xfrm>
            <a:off x="776749" y="5840362"/>
            <a:ext cx="726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looks like we need to search everywhere... are there any constraints</a:t>
            </a:r>
            <a:br>
              <a:rPr lang="en-US" dirty="0" smtClean="0"/>
            </a:br>
            <a:r>
              <a:rPr lang="en-US" dirty="0" smtClean="0"/>
              <a:t>that can guide the search?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3" name="Rectangle 13"/>
          <p:cNvSpPr>
            <a:spLocks/>
          </p:cNvSpPr>
          <p:nvPr/>
        </p:nvSpPr>
        <p:spPr bwMode="auto">
          <a:xfrm>
            <a:off x="0" y="27305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Stereo correspondence constraints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649538" y="2515572"/>
            <a:ext cx="338527" cy="369332"/>
            <a:chOff x="2649538" y="2515572"/>
            <a:chExt cx="338527" cy="369332"/>
          </a:xfrm>
        </p:grpSpPr>
        <p:sp>
          <p:nvSpPr>
            <p:cNvPr id="92163" name="Oval 3"/>
            <p:cNvSpPr>
              <a:spLocks/>
            </p:cNvSpPr>
            <p:nvPr/>
          </p:nvSpPr>
          <p:spPr bwMode="auto">
            <a:xfrm>
              <a:off x="2649538" y="251618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75021" y="2515572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949382" y="2355059"/>
            <a:ext cx="1241920" cy="880572"/>
            <a:chOff x="5949382" y="2355059"/>
            <a:chExt cx="1241920" cy="880572"/>
          </a:xfrm>
        </p:grpSpPr>
        <p:sp>
          <p:nvSpPr>
            <p:cNvPr id="39" name="TextBox 38"/>
            <p:cNvSpPr txBox="1"/>
            <p:nvPr/>
          </p:nvSpPr>
          <p:spPr>
            <a:xfrm>
              <a:off x="6244820" y="2355059"/>
              <a:ext cx="548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</a:t>
              </a:r>
              <a:r>
                <a:rPr lang="en-US" dirty="0" smtClean="0"/>
                <a:t>’ ?</a:t>
              </a:r>
              <a:endParaRPr lang="en-US" dirty="0"/>
            </a:p>
          </p:txBody>
        </p:sp>
        <p:sp>
          <p:nvSpPr>
            <p:cNvPr id="56" name="Oval 3"/>
            <p:cNvSpPr>
              <a:spLocks/>
            </p:cNvSpPr>
            <p:nvPr/>
          </p:nvSpPr>
          <p:spPr bwMode="auto">
            <a:xfrm>
              <a:off x="5949382" y="3159431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57" name="Oval 3"/>
            <p:cNvSpPr>
              <a:spLocks/>
            </p:cNvSpPr>
            <p:nvPr/>
          </p:nvSpPr>
          <p:spPr bwMode="auto">
            <a:xfrm>
              <a:off x="5961653" y="2619504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58" name="Oval 3"/>
            <p:cNvSpPr>
              <a:spLocks/>
            </p:cNvSpPr>
            <p:nvPr/>
          </p:nvSpPr>
          <p:spPr bwMode="auto">
            <a:xfrm>
              <a:off x="7115102" y="2404759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sp>
          <p:nvSpPr>
            <p:cNvPr id="59" name="Oval 3"/>
            <p:cNvSpPr>
              <a:spLocks/>
            </p:cNvSpPr>
            <p:nvPr/>
          </p:nvSpPr>
          <p:spPr bwMode="auto">
            <a:xfrm>
              <a:off x="6746980" y="2815841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111045" y="4640676"/>
            <a:ext cx="718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we see a point in camera 1, are there any constraints on where we</a:t>
            </a:r>
            <a:br>
              <a:rPr lang="en-US" dirty="0" smtClean="0"/>
            </a:br>
            <a:r>
              <a:rPr lang="en-US" dirty="0" smtClean="0"/>
              <a:t>will find it on camera 2?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60785" y="1337548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1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901306" y="1312017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7AF18-2A55-FD45-B882-3FA86DE5C9B5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 bwMode="auto">
          <a:xfrm flipV="1">
            <a:off x="2914300" y="938738"/>
            <a:ext cx="2110567" cy="144798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163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5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9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8" name="Oval 8"/>
          <p:cNvSpPr>
            <a:spLocks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7" name="Oval 7"/>
          <p:cNvSpPr>
            <a:spLocks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rgbClr val="33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73" name="Rectangle 13"/>
          <p:cNvSpPr>
            <a:spLocks/>
          </p:cNvSpPr>
          <p:nvPr/>
        </p:nvSpPr>
        <p:spPr bwMode="auto">
          <a:xfrm>
            <a:off x="457200" y="273050"/>
            <a:ext cx="824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4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Epipolar constraint</a:t>
            </a:r>
          </a:p>
        </p:txBody>
      </p:sp>
      <p:sp>
        <p:nvSpPr>
          <p:cNvPr id="19" name="Freeform 18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2" name="Group 41"/>
          <p:cNvGrpSpPr/>
          <p:nvPr/>
        </p:nvGrpSpPr>
        <p:grpSpPr>
          <a:xfrm>
            <a:off x="754650" y="3859255"/>
            <a:ext cx="7258141" cy="12271"/>
            <a:chOff x="754650" y="3859255"/>
            <a:chExt cx="7258141" cy="12271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754650" y="3865390"/>
              <a:ext cx="2135109" cy="6136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3245610" y="3859255"/>
              <a:ext cx="2294628" cy="1227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5871548" y="3865390"/>
              <a:ext cx="2141243" cy="1588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92170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41" name="Straight Connector 40"/>
            <p:cNvCxnSpPr>
              <a:stCxn id="35" idx="7"/>
              <a:endCxn id="92170" idx="6"/>
            </p:cNvCxnSpPr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>
              <a:stCxn id="92169" idx="5"/>
            </p:cNvCxnSpPr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44"/>
          <p:cNvGrpSpPr/>
          <p:nvPr/>
        </p:nvGrpSpPr>
        <p:grpSpPr>
          <a:xfrm>
            <a:off x="3800428" y="1831929"/>
            <a:ext cx="4189830" cy="2011622"/>
            <a:chOff x="3800428" y="1831929"/>
            <a:chExt cx="4189830" cy="2011622"/>
          </a:xfrm>
        </p:grpSpPr>
        <p:sp>
          <p:nvSpPr>
            <p:cNvPr id="92171" name="Oval 11"/>
            <p:cNvSpPr>
              <a:spLocks/>
            </p:cNvSpPr>
            <p:nvPr/>
          </p:nvSpPr>
          <p:spPr bwMode="auto">
            <a:xfrm>
              <a:off x="5989638" y="2865438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46" name="Straight Connector 45"/>
            <p:cNvCxnSpPr>
              <a:stCxn id="92168" idx="5"/>
            </p:cNvCxnSpPr>
            <p:nvPr/>
          </p:nvCxnSpPr>
          <p:spPr bwMode="auto">
            <a:xfrm rot="16200000" flipH="1">
              <a:off x="4245681" y="1386676"/>
              <a:ext cx="837032" cy="172753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>
              <a:stCxn id="92171" idx="5"/>
              <a:endCxn id="35" idx="1"/>
            </p:cNvCxnSpPr>
            <p:nvPr/>
          </p:nvCxnSpPr>
          <p:spPr bwMode="auto">
            <a:xfrm rot="16200000" flipH="1">
              <a:off x="6565932" y="2419225"/>
              <a:ext cx="913073" cy="1935579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7" name="Group 46"/>
          <p:cNvGrpSpPr/>
          <p:nvPr/>
        </p:nvGrpSpPr>
        <p:grpSpPr>
          <a:xfrm>
            <a:off x="3146379" y="2276429"/>
            <a:ext cx="4834750" cy="1588466"/>
            <a:chOff x="3146379" y="2276429"/>
            <a:chExt cx="4834750" cy="1588466"/>
          </a:xfrm>
        </p:grpSpPr>
        <p:sp>
          <p:nvSpPr>
            <p:cNvPr id="92172" name="Oval 12"/>
            <p:cNvSpPr>
              <a:spLocks/>
            </p:cNvSpPr>
            <p:nvPr/>
          </p:nvSpPr>
          <p:spPr bwMode="auto">
            <a:xfrm>
              <a:off x="5932488" y="3157538"/>
              <a:ext cx="76200" cy="76200"/>
            </a:xfrm>
            <a:prstGeom prst="ellipse">
              <a:avLst/>
            </a:prstGeom>
            <a:solidFill>
              <a:srgbClr val="33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51" name="Straight Connector 50"/>
            <p:cNvCxnSpPr>
              <a:stCxn id="92167" idx="5"/>
            </p:cNvCxnSpPr>
            <p:nvPr/>
          </p:nvCxnSpPr>
          <p:spPr bwMode="auto">
            <a:xfrm rot="16200000" flipH="1">
              <a:off x="3950706" y="1472102"/>
              <a:ext cx="772934" cy="2381588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>
              <a:stCxn id="92172" idx="6"/>
              <a:endCxn id="35" idx="2"/>
            </p:cNvCxnSpPr>
            <p:nvPr/>
          </p:nvCxnSpPr>
          <p:spPr bwMode="auto">
            <a:xfrm>
              <a:off x="6008688" y="3195638"/>
              <a:ext cx="1972441" cy="66925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Oval 39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7AF18-2A55-FD45-B882-3FA86DE5C9B5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  <p:bldP spid="92169" grpId="0" animBg="1"/>
      <p:bldP spid="92168" grpId="0" animBg="1"/>
      <p:bldP spid="92167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9209" y="3859255"/>
            <a:ext cx="7823582" cy="996911"/>
            <a:chOff x="189209" y="3859255"/>
            <a:chExt cx="7823582" cy="996911"/>
          </a:xfrm>
        </p:grpSpPr>
        <p:grpSp>
          <p:nvGrpSpPr>
            <p:cNvPr id="14" name="Group 13"/>
            <p:cNvGrpSpPr/>
            <p:nvPr/>
          </p:nvGrpSpPr>
          <p:grpSpPr>
            <a:xfrm>
              <a:off x="754650" y="3859255"/>
              <a:ext cx="7258141" cy="12271"/>
              <a:chOff x="754650" y="3859255"/>
              <a:chExt cx="7258141" cy="12271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754650" y="3865390"/>
                <a:ext cx="2135109" cy="6136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3245610" y="3859255"/>
                <a:ext cx="2294628" cy="12271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871548" y="3865390"/>
                <a:ext cx="2141243" cy="1588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89209" y="4517612"/>
              <a:ext cx="5056192" cy="338554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Baseline: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line connecting the two camera centers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147484" y="4954299"/>
            <a:ext cx="7659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spcBef>
                <a:spcPts val="700"/>
              </a:spcBef>
              <a:buSzPct val="100000"/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Epipole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: point of intersection of </a:t>
            </a:r>
            <a:r>
              <a:rPr lang="en-US" sz="1600" i="1" kern="0" dirty="0">
                <a:solidFill>
                  <a:srgbClr val="000000"/>
                </a:solidFill>
                <a:latin typeface="Arial"/>
                <a:sym typeface="Arial" charset="0"/>
              </a:rPr>
              <a:t>baseline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 with the image plane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5252" y="349045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9209" y="3859255"/>
            <a:ext cx="7823582" cy="996911"/>
            <a:chOff x="189209" y="3859255"/>
            <a:chExt cx="7823582" cy="996911"/>
          </a:xfrm>
        </p:grpSpPr>
        <p:grpSp>
          <p:nvGrpSpPr>
            <p:cNvPr id="14" name="Group 13"/>
            <p:cNvGrpSpPr/>
            <p:nvPr/>
          </p:nvGrpSpPr>
          <p:grpSpPr>
            <a:xfrm>
              <a:off x="754650" y="3859255"/>
              <a:ext cx="7258141" cy="12271"/>
              <a:chOff x="754650" y="3859255"/>
              <a:chExt cx="7258141" cy="12271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754650" y="3865390"/>
                <a:ext cx="2135109" cy="6136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3245610" y="3859255"/>
                <a:ext cx="2294628" cy="12271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871548" y="3865390"/>
                <a:ext cx="2141243" cy="1588"/>
              </a:xfrm>
              <a:prstGeom prst="line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89209" y="4517612"/>
              <a:ext cx="5056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Baseline: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line connecting the two camera centers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147484" y="4954299"/>
            <a:ext cx="7659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spcBef>
                <a:spcPts val="700"/>
              </a:spcBef>
              <a:buSzPct val="100000"/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Epipole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: point of intersection of </a:t>
            </a:r>
            <a:r>
              <a:rPr lang="en-US" sz="1600" i="1" kern="0" dirty="0">
                <a:solidFill>
                  <a:srgbClr val="000000"/>
                </a:solidFill>
                <a:latin typeface="Arial"/>
                <a:sym typeface="Arial" charset="0"/>
              </a:rPr>
              <a:t>baseline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 with the image plane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802194" y="3785419"/>
            <a:ext cx="147483" cy="1573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825613" y="3790335"/>
            <a:ext cx="147483" cy="1573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0245" y="346095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epipole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50310" y="34363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epipole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795252" y="349045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1, 2, N eyes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74" y="1650373"/>
            <a:ext cx="4519561" cy="3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9209" y="3859255"/>
            <a:ext cx="7823582" cy="996911"/>
            <a:chOff x="189209" y="3859255"/>
            <a:chExt cx="7823582" cy="996911"/>
          </a:xfrm>
        </p:grpSpPr>
        <p:grpSp>
          <p:nvGrpSpPr>
            <p:cNvPr id="14" name="Group 13"/>
            <p:cNvGrpSpPr/>
            <p:nvPr/>
          </p:nvGrpSpPr>
          <p:grpSpPr>
            <a:xfrm>
              <a:off x="754650" y="3859255"/>
              <a:ext cx="7258141" cy="12271"/>
              <a:chOff x="754650" y="3859255"/>
              <a:chExt cx="7258141" cy="12271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754650" y="3865390"/>
                <a:ext cx="2135109" cy="6136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3245610" y="3859255"/>
                <a:ext cx="2294628" cy="12271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871548" y="3865390"/>
                <a:ext cx="2141243" cy="1588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89209" y="4517612"/>
              <a:ext cx="5056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Baseline: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line connecting the two camera centers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84291" y="1376516"/>
            <a:ext cx="8537915" cy="4398965"/>
            <a:chOff x="184291" y="1376516"/>
            <a:chExt cx="8537915" cy="4398965"/>
          </a:xfrm>
        </p:grpSpPr>
        <p:sp>
          <p:nvSpPr>
            <p:cNvPr id="38" name="Rectangle 37"/>
            <p:cNvSpPr/>
            <p:nvPr/>
          </p:nvSpPr>
          <p:spPr>
            <a:xfrm>
              <a:off x="184291" y="5436927"/>
              <a:ext cx="85379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err="1">
                  <a:latin typeface="+mj-lt"/>
                  <a:cs typeface="Arial Bold" charset="0"/>
                  <a:sym typeface="Arial Bold" charset="0"/>
                </a:rPr>
                <a:t>Epipolar</a:t>
              </a:r>
              <a:r>
                <a:rPr lang="en-US" sz="1600" b="1" kern="0" dirty="0">
                  <a:latin typeface="+mj-lt"/>
                  <a:cs typeface="Arial Bold" charset="0"/>
                  <a:sym typeface="Arial Bold" charset="0"/>
                </a:rPr>
                <a:t> </a:t>
              </a:r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plane: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plane that contains the two camera centers and a 3D point in the world</a:t>
              </a:r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 </a:t>
              </a:r>
              <a:endParaRPr lang="en-US" sz="1600" dirty="0">
                <a:latin typeface="+mj-lt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57084" y="1376516"/>
              <a:ext cx="7305368" cy="2507226"/>
              <a:chOff x="757084" y="1376516"/>
              <a:chExt cx="7305368" cy="2507226"/>
            </a:xfrm>
          </p:grpSpPr>
          <p:sp>
            <p:nvSpPr>
              <p:cNvPr id="47" name="Freeform 46"/>
              <p:cNvSpPr/>
              <p:nvPr/>
            </p:nvSpPr>
            <p:spPr bwMode="auto">
              <a:xfrm>
                <a:off x="757084" y="2546555"/>
                <a:ext cx="2143432" cy="1327355"/>
              </a:xfrm>
              <a:custGeom>
                <a:avLst/>
                <a:gdLst>
                  <a:gd name="connsiteX0" fmla="*/ 1936955 w 2143432"/>
                  <a:gd name="connsiteY0" fmla="*/ 0 h 1327355"/>
                  <a:gd name="connsiteX1" fmla="*/ 2143432 w 2143432"/>
                  <a:gd name="connsiteY1" fmla="*/ 1327355 h 1327355"/>
                  <a:gd name="connsiteX2" fmla="*/ 0 w 2143432"/>
                  <a:gd name="connsiteY2" fmla="*/ 1327355 h 1327355"/>
                  <a:gd name="connsiteX3" fmla="*/ 1936955 w 2143432"/>
                  <a:gd name="connsiteY3" fmla="*/ 0 h 132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3432" h="1327355">
                    <a:moveTo>
                      <a:pt x="1936955" y="0"/>
                    </a:moveTo>
                    <a:lnTo>
                      <a:pt x="2143432" y="1327355"/>
                    </a:lnTo>
                    <a:lnTo>
                      <a:pt x="0" y="1327355"/>
                    </a:lnTo>
                    <a:lnTo>
                      <a:pt x="193695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2910348" y="1376516"/>
                <a:ext cx="2979175" cy="2507226"/>
              </a:xfrm>
              <a:custGeom>
                <a:avLst/>
                <a:gdLst>
                  <a:gd name="connsiteX0" fmla="*/ 0 w 2979175"/>
                  <a:gd name="connsiteY0" fmla="*/ 1002890 h 2507226"/>
                  <a:gd name="connsiteX1" fmla="*/ 1474839 w 2979175"/>
                  <a:gd name="connsiteY1" fmla="*/ 0 h 2507226"/>
                  <a:gd name="connsiteX2" fmla="*/ 2979175 w 2979175"/>
                  <a:gd name="connsiteY2" fmla="*/ 1002890 h 2507226"/>
                  <a:gd name="connsiteX3" fmla="*/ 2615381 w 2979175"/>
                  <a:gd name="connsiteY3" fmla="*/ 1140542 h 2507226"/>
                  <a:gd name="connsiteX4" fmla="*/ 2615381 w 2979175"/>
                  <a:gd name="connsiteY4" fmla="*/ 2507226 h 2507226"/>
                  <a:gd name="connsiteX5" fmla="*/ 353962 w 2979175"/>
                  <a:gd name="connsiteY5" fmla="*/ 2487561 h 2507226"/>
                  <a:gd name="connsiteX6" fmla="*/ 344129 w 2979175"/>
                  <a:gd name="connsiteY6" fmla="*/ 1140542 h 2507226"/>
                  <a:gd name="connsiteX7" fmla="*/ 0 w 2979175"/>
                  <a:gd name="connsiteY7" fmla="*/ 1002890 h 250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175" h="2507226">
                    <a:moveTo>
                      <a:pt x="0" y="1002890"/>
                    </a:moveTo>
                    <a:lnTo>
                      <a:pt x="1474839" y="0"/>
                    </a:lnTo>
                    <a:lnTo>
                      <a:pt x="2979175" y="1002890"/>
                    </a:lnTo>
                    <a:lnTo>
                      <a:pt x="2615381" y="1140542"/>
                    </a:lnTo>
                    <a:lnTo>
                      <a:pt x="2615381" y="2507226"/>
                    </a:lnTo>
                    <a:lnTo>
                      <a:pt x="353962" y="2487561"/>
                    </a:lnTo>
                    <a:cubicBezTo>
                      <a:pt x="350684" y="2038555"/>
                      <a:pt x="347407" y="1589548"/>
                      <a:pt x="344129" y="1140542"/>
                    </a:cubicBezTo>
                    <a:lnTo>
                      <a:pt x="0" y="10028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5879690" y="2526890"/>
                <a:ext cx="2182762" cy="1337187"/>
              </a:xfrm>
              <a:custGeom>
                <a:avLst/>
                <a:gdLst>
                  <a:gd name="connsiteX0" fmla="*/ 0 w 2182762"/>
                  <a:gd name="connsiteY0" fmla="*/ 1337187 h 1337187"/>
                  <a:gd name="connsiteX1" fmla="*/ 206478 w 2182762"/>
                  <a:gd name="connsiteY1" fmla="*/ 0 h 1337187"/>
                  <a:gd name="connsiteX2" fmla="*/ 2182762 w 2182762"/>
                  <a:gd name="connsiteY2" fmla="*/ 1337187 h 1337187"/>
                  <a:gd name="connsiteX3" fmla="*/ 0 w 2182762"/>
                  <a:gd name="connsiteY3" fmla="*/ 1337187 h 133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2762" h="1337187">
                    <a:moveTo>
                      <a:pt x="0" y="1337187"/>
                    </a:moveTo>
                    <a:lnTo>
                      <a:pt x="206478" y="0"/>
                    </a:lnTo>
                    <a:lnTo>
                      <a:pt x="2182762" y="1337187"/>
                    </a:lnTo>
                    <a:lnTo>
                      <a:pt x="0" y="133718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47484" y="4954299"/>
            <a:ext cx="7659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spcBef>
                <a:spcPts val="700"/>
              </a:spcBef>
              <a:buSzPct val="100000"/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Epipole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: point of intersection of </a:t>
            </a:r>
            <a:r>
              <a:rPr lang="en-US" sz="1600" i="1" kern="0" dirty="0">
                <a:solidFill>
                  <a:srgbClr val="000000"/>
                </a:solidFill>
                <a:latin typeface="Arial"/>
                <a:sym typeface="Arial" charset="0"/>
              </a:rPr>
              <a:t>baseline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 with the image plane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39613" y="187796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9209" y="3859255"/>
            <a:ext cx="7823582" cy="996911"/>
            <a:chOff x="189209" y="3859255"/>
            <a:chExt cx="7823582" cy="996911"/>
          </a:xfrm>
        </p:grpSpPr>
        <p:grpSp>
          <p:nvGrpSpPr>
            <p:cNvPr id="14" name="Group 13"/>
            <p:cNvGrpSpPr/>
            <p:nvPr/>
          </p:nvGrpSpPr>
          <p:grpSpPr>
            <a:xfrm>
              <a:off x="754650" y="3859255"/>
              <a:ext cx="7258141" cy="12271"/>
              <a:chOff x="754650" y="3859255"/>
              <a:chExt cx="7258141" cy="12271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754650" y="3865390"/>
                <a:ext cx="2135109" cy="6136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3245610" y="3859255"/>
                <a:ext cx="2294628" cy="12271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871548" y="3865390"/>
                <a:ext cx="2141243" cy="1588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89209" y="4517612"/>
              <a:ext cx="5056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Baseline: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line connecting the two camera centers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84291" y="1376516"/>
            <a:ext cx="8537915" cy="4398965"/>
            <a:chOff x="184291" y="1376516"/>
            <a:chExt cx="8537915" cy="4398965"/>
          </a:xfrm>
        </p:grpSpPr>
        <p:sp>
          <p:nvSpPr>
            <p:cNvPr id="38" name="Rectangle 37"/>
            <p:cNvSpPr/>
            <p:nvPr/>
          </p:nvSpPr>
          <p:spPr>
            <a:xfrm>
              <a:off x="184291" y="5436927"/>
              <a:ext cx="85379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err="1">
                  <a:latin typeface="+mj-lt"/>
                  <a:cs typeface="Arial Bold" charset="0"/>
                  <a:sym typeface="Arial Bold" charset="0"/>
                </a:rPr>
                <a:t>Epipolar</a:t>
              </a:r>
              <a:r>
                <a:rPr lang="en-US" sz="1600" b="1" kern="0" dirty="0">
                  <a:latin typeface="+mj-lt"/>
                  <a:cs typeface="Arial Bold" charset="0"/>
                  <a:sym typeface="Arial Bold" charset="0"/>
                </a:rPr>
                <a:t> </a:t>
              </a:r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plane:</a:t>
              </a:r>
              <a:r>
                <a:rPr lang="en-US" sz="1600" kern="0" dirty="0" smtClean="0">
                  <a:latin typeface="+mj-lt"/>
                  <a:cs typeface="Arial Bold" charset="0"/>
                  <a:sym typeface="Arial Bold" charset="0"/>
                </a:rPr>
                <a:t> the plane that contains the two camera centers and a 3D point in the world</a:t>
              </a:r>
              <a:r>
                <a:rPr lang="en-US" sz="1600" b="1" kern="0" dirty="0" smtClean="0">
                  <a:latin typeface="+mj-lt"/>
                  <a:cs typeface="Arial Bold" charset="0"/>
                  <a:sym typeface="Arial Bold" charset="0"/>
                </a:rPr>
                <a:t> </a:t>
              </a:r>
              <a:endParaRPr lang="en-US" sz="1600" dirty="0">
                <a:latin typeface="+mj-lt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57084" y="1376516"/>
              <a:ext cx="7305368" cy="2507226"/>
              <a:chOff x="757084" y="1376516"/>
              <a:chExt cx="7305368" cy="2507226"/>
            </a:xfrm>
          </p:grpSpPr>
          <p:sp>
            <p:nvSpPr>
              <p:cNvPr id="47" name="Freeform 46"/>
              <p:cNvSpPr/>
              <p:nvPr/>
            </p:nvSpPr>
            <p:spPr bwMode="auto">
              <a:xfrm>
                <a:off x="757084" y="2546555"/>
                <a:ext cx="2143432" cy="1327355"/>
              </a:xfrm>
              <a:custGeom>
                <a:avLst/>
                <a:gdLst>
                  <a:gd name="connsiteX0" fmla="*/ 1936955 w 2143432"/>
                  <a:gd name="connsiteY0" fmla="*/ 0 h 1327355"/>
                  <a:gd name="connsiteX1" fmla="*/ 2143432 w 2143432"/>
                  <a:gd name="connsiteY1" fmla="*/ 1327355 h 1327355"/>
                  <a:gd name="connsiteX2" fmla="*/ 0 w 2143432"/>
                  <a:gd name="connsiteY2" fmla="*/ 1327355 h 1327355"/>
                  <a:gd name="connsiteX3" fmla="*/ 1936955 w 2143432"/>
                  <a:gd name="connsiteY3" fmla="*/ 0 h 132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3432" h="1327355">
                    <a:moveTo>
                      <a:pt x="1936955" y="0"/>
                    </a:moveTo>
                    <a:lnTo>
                      <a:pt x="2143432" y="1327355"/>
                    </a:lnTo>
                    <a:lnTo>
                      <a:pt x="0" y="1327355"/>
                    </a:lnTo>
                    <a:lnTo>
                      <a:pt x="193695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2910348" y="1376516"/>
                <a:ext cx="2979175" cy="2507226"/>
              </a:xfrm>
              <a:custGeom>
                <a:avLst/>
                <a:gdLst>
                  <a:gd name="connsiteX0" fmla="*/ 0 w 2979175"/>
                  <a:gd name="connsiteY0" fmla="*/ 1002890 h 2507226"/>
                  <a:gd name="connsiteX1" fmla="*/ 1474839 w 2979175"/>
                  <a:gd name="connsiteY1" fmla="*/ 0 h 2507226"/>
                  <a:gd name="connsiteX2" fmla="*/ 2979175 w 2979175"/>
                  <a:gd name="connsiteY2" fmla="*/ 1002890 h 2507226"/>
                  <a:gd name="connsiteX3" fmla="*/ 2615381 w 2979175"/>
                  <a:gd name="connsiteY3" fmla="*/ 1140542 h 2507226"/>
                  <a:gd name="connsiteX4" fmla="*/ 2615381 w 2979175"/>
                  <a:gd name="connsiteY4" fmla="*/ 2507226 h 2507226"/>
                  <a:gd name="connsiteX5" fmla="*/ 353962 w 2979175"/>
                  <a:gd name="connsiteY5" fmla="*/ 2487561 h 2507226"/>
                  <a:gd name="connsiteX6" fmla="*/ 344129 w 2979175"/>
                  <a:gd name="connsiteY6" fmla="*/ 1140542 h 2507226"/>
                  <a:gd name="connsiteX7" fmla="*/ 0 w 2979175"/>
                  <a:gd name="connsiteY7" fmla="*/ 1002890 h 250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175" h="2507226">
                    <a:moveTo>
                      <a:pt x="0" y="1002890"/>
                    </a:moveTo>
                    <a:lnTo>
                      <a:pt x="1474839" y="0"/>
                    </a:lnTo>
                    <a:lnTo>
                      <a:pt x="2979175" y="1002890"/>
                    </a:lnTo>
                    <a:lnTo>
                      <a:pt x="2615381" y="1140542"/>
                    </a:lnTo>
                    <a:lnTo>
                      <a:pt x="2615381" y="2507226"/>
                    </a:lnTo>
                    <a:lnTo>
                      <a:pt x="353962" y="2487561"/>
                    </a:lnTo>
                    <a:cubicBezTo>
                      <a:pt x="350684" y="2038555"/>
                      <a:pt x="347407" y="1589548"/>
                      <a:pt x="344129" y="1140542"/>
                    </a:cubicBezTo>
                    <a:lnTo>
                      <a:pt x="0" y="10028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5879690" y="2526890"/>
                <a:ext cx="2182762" cy="1337187"/>
              </a:xfrm>
              <a:custGeom>
                <a:avLst/>
                <a:gdLst>
                  <a:gd name="connsiteX0" fmla="*/ 0 w 2182762"/>
                  <a:gd name="connsiteY0" fmla="*/ 1337187 h 1337187"/>
                  <a:gd name="connsiteX1" fmla="*/ 206478 w 2182762"/>
                  <a:gd name="connsiteY1" fmla="*/ 0 h 1337187"/>
                  <a:gd name="connsiteX2" fmla="*/ 2182762 w 2182762"/>
                  <a:gd name="connsiteY2" fmla="*/ 1337187 h 1337187"/>
                  <a:gd name="connsiteX3" fmla="*/ 0 w 2182762"/>
                  <a:gd name="connsiteY3" fmla="*/ 1337187 h 133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2762" h="1337187">
                    <a:moveTo>
                      <a:pt x="0" y="1337187"/>
                    </a:moveTo>
                    <a:lnTo>
                      <a:pt x="206478" y="0"/>
                    </a:lnTo>
                    <a:lnTo>
                      <a:pt x="2182762" y="1337187"/>
                    </a:lnTo>
                    <a:lnTo>
                      <a:pt x="0" y="133718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62232" y="5929511"/>
            <a:ext cx="8283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spcBef>
                <a:spcPts val="700"/>
              </a:spcBef>
              <a:buSzPct val="100000"/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Epipolar</a:t>
            </a:r>
            <a:r>
              <a:rPr lang="en-US" sz="1600" b="1" kern="0" dirty="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 line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: intersection of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sym typeface="Arial" charset="0"/>
              </a:rPr>
              <a:t>the </a:t>
            </a:r>
            <a:r>
              <a:rPr lang="en-US" sz="1600" i="1" kern="0" dirty="0" err="1" smtClean="0">
                <a:solidFill>
                  <a:srgbClr val="000000"/>
                </a:solidFill>
                <a:latin typeface="Arial"/>
                <a:sym typeface="Arial" charset="0"/>
              </a:rPr>
              <a:t>epipolar</a:t>
            </a:r>
            <a:r>
              <a:rPr lang="en-US" sz="1600" i="1" kern="0" dirty="0" smtClean="0">
                <a:solidFill>
                  <a:srgbClr val="000000"/>
                </a:solidFill>
                <a:latin typeface="Arial"/>
                <a:sym typeface="Arial" charset="0"/>
              </a:rPr>
              <a:t> </a:t>
            </a:r>
            <a:r>
              <a:rPr lang="en-US" sz="1600" i="1" kern="0" dirty="0">
                <a:solidFill>
                  <a:srgbClr val="000000"/>
                </a:solidFill>
                <a:latin typeface="Arial"/>
                <a:sym typeface="Arial" charset="0"/>
              </a:rPr>
              <a:t>plane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 with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sym typeface="Arial" charset="0"/>
              </a:rPr>
              <a:t>each image 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plane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2615381" y="2104103"/>
            <a:ext cx="363793" cy="22319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>
            <a:off x="5830529" y="1848465"/>
            <a:ext cx="373626" cy="23990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58"/>
          <p:cNvSpPr/>
          <p:nvPr/>
        </p:nvSpPr>
        <p:spPr>
          <a:xfrm>
            <a:off x="147484" y="4954299"/>
            <a:ext cx="7659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spcBef>
                <a:spcPts val="700"/>
              </a:spcBef>
              <a:buSzPct val="100000"/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Epipole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: point of intersection of </a:t>
            </a:r>
            <a:r>
              <a:rPr lang="en-US" sz="1600" i="1" kern="0" dirty="0">
                <a:solidFill>
                  <a:srgbClr val="000000"/>
                </a:solidFill>
                <a:latin typeface="Arial"/>
                <a:sym typeface="Arial" charset="0"/>
              </a:rPr>
              <a:t>baseline</a:t>
            </a:r>
            <a:r>
              <a:rPr lang="en-US" sz="1600" kern="0" dirty="0">
                <a:solidFill>
                  <a:srgbClr val="000000"/>
                </a:solidFill>
                <a:latin typeface="Arial"/>
                <a:sym typeface="Arial" charset="0"/>
              </a:rPr>
              <a:t> with the image plane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28800" y="166165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22490" y="151908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 bwMode="auto">
          <a:xfrm flipV="1">
            <a:off x="2914300" y="938738"/>
            <a:ext cx="2110567" cy="144798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163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5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9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8" name="Oval 8"/>
          <p:cNvSpPr>
            <a:spLocks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67" name="Oval 7"/>
          <p:cNvSpPr>
            <a:spLocks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rgbClr val="33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92173" name="Rectangle 13"/>
          <p:cNvSpPr>
            <a:spLocks/>
          </p:cNvSpPr>
          <p:nvPr/>
        </p:nvSpPr>
        <p:spPr bwMode="auto">
          <a:xfrm>
            <a:off x="436418" y="148359"/>
            <a:ext cx="824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400" dirty="0" err="1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Epipolar</a:t>
            </a:r>
            <a:r>
              <a:rPr lang="en-US" sz="44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constraint</a:t>
            </a:r>
          </a:p>
        </p:txBody>
      </p:sp>
      <p:sp>
        <p:nvSpPr>
          <p:cNvPr id="19" name="Freeform 18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2" name="Group 41"/>
          <p:cNvGrpSpPr/>
          <p:nvPr/>
        </p:nvGrpSpPr>
        <p:grpSpPr>
          <a:xfrm>
            <a:off x="754650" y="3859255"/>
            <a:ext cx="7258141" cy="12271"/>
            <a:chOff x="754650" y="3859255"/>
            <a:chExt cx="7258141" cy="12271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754650" y="3865390"/>
              <a:ext cx="2135109" cy="6136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3245610" y="3859255"/>
              <a:ext cx="2294628" cy="1227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5871548" y="3865390"/>
              <a:ext cx="2141243" cy="1588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44820" y="2355059"/>
            <a:ext cx="5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’ ?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92170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41" name="Straight Connector 40"/>
            <p:cNvCxnSpPr>
              <a:stCxn id="35" idx="7"/>
              <a:endCxn id="92170" idx="6"/>
            </p:cNvCxnSpPr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>
              <a:stCxn id="92169" idx="5"/>
            </p:cNvCxnSpPr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44"/>
          <p:cNvGrpSpPr/>
          <p:nvPr/>
        </p:nvGrpSpPr>
        <p:grpSpPr>
          <a:xfrm>
            <a:off x="3800428" y="1831929"/>
            <a:ext cx="4189830" cy="2011622"/>
            <a:chOff x="3800428" y="1831929"/>
            <a:chExt cx="4189830" cy="2011622"/>
          </a:xfrm>
        </p:grpSpPr>
        <p:sp>
          <p:nvSpPr>
            <p:cNvPr id="92171" name="Oval 11"/>
            <p:cNvSpPr>
              <a:spLocks/>
            </p:cNvSpPr>
            <p:nvPr/>
          </p:nvSpPr>
          <p:spPr bwMode="auto">
            <a:xfrm>
              <a:off x="5989638" y="2865438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46" name="Straight Connector 45"/>
            <p:cNvCxnSpPr>
              <a:stCxn id="92168" idx="5"/>
            </p:cNvCxnSpPr>
            <p:nvPr/>
          </p:nvCxnSpPr>
          <p:spPr bwMode="auto">
            <a:xfrm rot="16200000" flipH="1">
              <a:off x="4245681" y="1386676"/>
              <a:ext cx="837032" cy="172753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>
              <a:stCxn id="92171" idx="5"/>
              <a:endCxn id="35" idx="1"/>
            </p:cNvCxnSpPr>
            <p:nvPr/>
          </p:nvCxnSpPr>
          <p:spPr bwMode="auto">
            <a:xfrm rot="16200000" flipH="1">
              <a:off x="6565932" y="2419225"/>
              <a:ext cx="913073" cy="1935579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7" name="Group 46"/>
          <p:cNvGrpSpPr/>
          <p:nvPr/>
        </p:nvGrpSpPr>
        <p:grpSpPr>
          <a:xfrm>
            <a:off x="3146379" y="2276429"/>
            <a:ext cx="4834750" cy="1588466"/>
            <a:chOff x="3146379" y="2276429"/>
            <a:chExt cx="4834750" cy="1588466"/>
          </a:xfrm>
        </p:grpSpPr>
        <p:sp>
          <p:nvSpPr>
            <p:cNvPr id="92172" name="Oval 12"/>
            <p:cNvSpPr>
              <a:spLocks/>
            </p:cNvSpPr>
            <p:nvPr/>
          </p:nvSpPr>
          <p:spPr bwMode="auto">
            <a:xfrm>
              <a:off x="5932488" y="3157538"/>
              <a:ext cx="76200" cy="76200"/>
            </a:xfrm>
            <a:prstGeom prst="ellipse">
              <a:avLst/>
            </a:prstGeom>
            <a:solidFill>
              <a:srgbClr val="33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51" name="Straight Connector 50"/>
            <p:cNvCxnSpPr>
              <a:stCxn id="92167" idx="5"/>
            </p:cNvCxnSpPr>
            <p:nvPr/>
          </p:nvCxnSpPr>
          <p:spPr bwMode="auto">
            <a:xfrm rot="16200000" flipH="1">
              <a:off x="3950706" y="1472102"/>
              <a:ext cx="772934" cy="2381588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>
              <a:stCxn id="92172" idx="6"/>
              <a:endCxn id="35" idx="2"/>
            </p:cNvCxnSpPr>
            <p:nvPr/>
          </p:nvCxnSpPr>
          <p:spPr bwMode="auto">
            <a:xfrm>
              <a:off x="6008688" y="3195638"/>
              <a:ext cx="1972441" cy="66925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Oval 39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7AF18-2A55-FD45-B882-3FA86DE5C9B5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5830529" y="1848465"/>
            <a:ext cx="373626" cy="23990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422490" y="151908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8297" y="4699819"/>
            <a:ext cx="5156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search for matches across </a:t>
            </a:r>
            <a:r>
              <a:rPr lang="en-US" dirty="0" err="1" smtClean="0"/>
              <a:t>epipolar</a:t>
            </a:r>
            <a:r>
              <a:rPr lang="en-US" dirty="0" smtClean="0"/>
              <a:t> lines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 err="1" smtClean="0"/>
              <a:t>epipolar</a:t>
            </a:r>
            <a:r>
              <a:rPr lang="en-US" dirty="0" smtClean="0"/>
              <a:t> lines intersect at the </a:t>
            </a:r>
            <a:r>
              <a:rPr lang="en-US" dirty="0" err="1" smtClean="0"/>
              <a:t>epipoles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essential matrix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>
            <a:endCxn id="8" idx="7"/>
          </p:cNvCxnSpPr>
          <p:nvPr/>
        </p:nvCxnSpPr>
        <p:spPr bwMode="auto">
          <a:xfrm flipV="1">
            <a:off x="2914300" y="1346247"/>
            <a:ext cx="1508429" cy="1040479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Oval 3"/>
          <p:cNvSpPr>
            <a:spLocks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 cap="flat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8" name="Oval 9"/>
          <p:cNvSpPr>
            <a:spLocks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rgbClr val="FF66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76725" y="1546156"/>
            <a:ext cx="2662750" cy="2656689"/>
          </a:xfrm>
          <a:custGeom>
            <a:avLst/>
            <a:gdLst>
              <a:gd name="connsiteX0" fmla="*/ 6135 w 2662750"/>
              <a:gd name="connsiteY0" fmla="*/ 0 h 2656689"/>
              <a:gd name="connsiteX1" fmla="*/ 2662750 w 2662750"/>
              <a:gd name="connsiteY1" fmla="*/ 987822 h 2656689"/>
              <a:gd name="connsiteX2" fmla="*/ 2662750 w 2662750"/>
              <a:gd name="connsiteY2" fmla="*/ 2656689 h 2656689"/>
              <a:gd name="connsiteX3" fmla="*/ 0 w 2662750"/>
              <a:gd name="connsiteY3" fmla="*/ 1662731 h 2656689"/>
              <a:gd name="connsiteX4" fmla="*/ 6135 w 2662750"/>
              <a:gd name="connsiteY4" fmla="*/ 0 h 265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750" h="2656689">
                <a:moveTo>
                  <a:pt x="6135" y="0"/>
                </a:moveTo>
                <a:lnTo>
                  <a:pt x="2662750" y="987822"/>
                </a:lnTo>
                <a:lnTo>
                  <a:pt x="2662750" y="2656689"/>
                </a:lnTo>
                <a:lnTo>
                  <a:pt x="0" y="1662731"/>
                </a:lnTo>
                <a:lnTo>
                  <a:pt x="6135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46373" y="1552292"/>
            <a:ext cx="2650479" cy="2650553"/>
          </a:xfrm>
          <a:custGeom>
            <a:avLst/>
            <a:gdLst>
              <a:gd name="connsiteX0" fmla="*/ 6136 w 2650479"/>
              <a:gd name="connsiteY0" fmla="*/ 2650553 h 2650553"/>
              <a:gd name="connsiteX1" fmla="*/ 0 w 2650479"/>
              <a:gd name="connsiteY1" fmla="*/ 981686 h 2650553"/>
              <a:gd name="connsiteX2" fmla="*/ 2650479 w 2650479"/>
              <a:gd name="connsiteY2" fmla="*/ 0 h 2650553"/>
              <a:gd name="connsiteX3" fmla="*/ 2650479 w 2650479"/>
              <a:gd name="connsiteY3" fmla="*/ 1650460 h 2650553"/>
              <a:gd name="connsiteX4" fmla="*/ 6136 w 2650479"/>
              <a:gd name="connsiteY4" fmla="*/ 2650553 h 26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79" h="2650553">
                <a:moveTo>
                  <a:pt x="6136" y="2650553"/>
                </a:moveTo>
                <a:cubicBezTo>
                  <a:pt x="4091" y="2094264"/>
                  <a:pt x="0" y="981686"/>
                  <a:pt x="0" y="981686"/>
                </a:cubicBezTo>
                <a:lnTo>
                  <a:pt x="2650479" y="0"/>
                </a:lnTo>
                <a:lnTo>
                  <a:pt x="2650479" y="1650460"/>
                </a:lnTo>
                <a:lnTo>
                  <a:pt x="6136" y="2650553"/>
                </a:lnTo>
                <a:close/>
              </a:path>
            </a:pathLst>
          </a:cu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760786" y="2552385"/>
            <a:ext cx="1932641" cy="1319141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31310" y="3828576"/>
            <a:ext cx="3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79297" y="3809181"/>
            <a:ext cx="5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7838" y="3846983"/>
            <a:ext cx="61354" cy="55220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1129" y="3834712"/>
            <a:ext cx="62339" cy="60366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427" y="25278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44820" y="235505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’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22729" y="1400129"/>
            <a:ext cx="3611610" cy="2443423"/>
            <a:chOff x="4422729" y="1400129"/>
            <a:chExt cx="3611610" cy="2443423"/>
          </a:xfrm>
        </p:grpSpPr>
        <p:sp>
          <p:nvSpPr>
            <p:cNvPr id="25" name="Oval 10"/>
            <p:cNvSpPr>
              <a:spLocks/>
            </p:cNvSpPr>
            <p:nvPr/>
          </p:nvSpPr>
          <p:spPr bwMode="auto">
            <a:xfrm>
              <a:off x="6040438" y="2509838"/>
              <a:ext cx="76200" cy="76200"/>
            </a:xfrm>
            <a:prstGeom prst="ellipse">
              <a:avLst/>
            </a:prstGeom>
            <a:solidFill>
              <a:srgbClr val="FF66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16200000" flipV="1">
              <a:off x="6427682" y="2236894"/>
              <a:ext cx="1295614" cy="19177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4663044" y="1159814"/>
              <a:ext cx="980460" cy="146109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Oval 35"/>
          <p:cNvSpPr/>
          <p:nvPr/>
        </p:nvSpPr>
        <p:spPr bwMode="auto">
          <a:xfrm>
            <a:off x="5833723" y="3828574"/>
            <a:ext cx="80770" cy="78773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4650" y="3859255"/>
            <a:ext cx="7258141" cy="12271"/>
            <a:chOff x="754650" y="3859255"/>
            <a:chExt cx="7258141" cy="12271"/>
          </a:xfrm>
        </p:grpSpPr>
        <p:cxnSp>
          <p:nvCxnSpPr>
            <p:cNvPr id="15" name="Straight Connector 14"/>
            <p:cNvCxnSpPr/>
            <p:nvPr/>
          </p:nvCxnSpPr>
          <p:spPr bwMode="auto">
            <a:xfrm flipV="1">
              <a:off x="754650" y="3865390"/>
              <a:ext cx="2135109" cy="6136"/>
            </a:xfrm>
            <a:prstGeom prst="line">
              <a:avLst/>
            </a:prstGeom>
            <a:solidFill>
              <a:srgbClr val="4F81BD"/>
            </a:solidFill>
            <a:ln w="63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245610" y="3859255"/>
              <a:ext cx="2294628" cy="12271"/>
            </a:xfrm>
            <a:prstGeom prst="line">
              <a:avLst/>
            </a:prstGeom>
            <a:solidFill>
              <a:srgbClr val="4F81BD"/>
            </a:solidFill>
            <a:ln w="63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871548" y="3865390"/>
              <a:ext cx="2141243" cy="1588"/>
            </a:xfrm>
            <a:prstGeom prst="line">
              <a:avLst/>
            </a:prstGeom>
            <a:solidFill>
              <a:srgbClr val="4F81BD"/>
            </a:solidFill>
            <a:ln w="63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" name="Oval 5"/>
          <p:cNvSpPr/>
          <p:nvPr/>
        </p:nvSpPr>
        <p:spPr bwMode="auto">
          <a:xfrm>
            <a:off x="2802194" y="3785419"/>
            <a:ext cx="147483" cy="1573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825613" y="3790335"/>
            <a:ext cx="147483" cy="1573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615381" y="2104103"/>
            <a:ext cx="363793" cy="22319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5830529" y="1848465"/>
            <a:ext cx="373626" cy="23990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Oval 9"/>
          <p:cNvSpPr>
            <a:spLocks/>
          </p:cNvSpPr>
          <p:nvPr/>
        </p:nvSpPr>
        <p:spPr bwMode="auto">
          <a:xfrm>
            <a:off x="4706734" y="2647696"/>
            <a:ext cx="76200" cy="76200"/>
          </a:xfrm>
          <a:prstGeom prst="ellipse">
            <a:avLst/>
          </a:prstGeom>
          <a:solidFill>
            <a:srgbClr val="00B050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cxnSp>
        <p:nvCxnSpPr>
          <p:cNvPr id="28" name="Straight Connector 27"/>
          <p:cNvCxnSpPr>
            <a:endCxn id="21" idx="1"/>
          </p:cNvCxnSpPr>
          <p:nvPr/>
        </p:nvCxnSpPr>
        <p:spPr bwMode="auto">
          <a:xfrm>
            <a:off x="4739148" y="2674374"/>
            <a:ext cx="3251110" cy="11691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7" idx="2"/>
            <a:endCxn id="20" idx="6"/>
          </p:cNvCxnSpPr>
          <p:nvPr/>
        </p:nvCxnSpPr>
        <p:spPr bwMode="auto">
          <a:xfrm flipH="1">
            <a:off x="779192" y="2685796"/>
            <a:ext cx="3927542" cy="11887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241964" y="5008417"/>
            <a:ext cx="25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p</a:t>
            </a:r>
            <a:r>
              <a:rPr lang="en-US" sz="4000" baseline="30000" dirty="0" err="1" smtClean="0"/>
              <a:t>T</a:t>
            </a:r>
            <a:r>
              <a:rPr lang="en-US" sz="4000" dirty="0" smtClean="0"/>
              <a:t> E p’ = 0</a:t>
            </a:r>
            <a:endParaRPr lang="en-US" sz="4000" dirty="0"/>
          </a:p>
        </p:txBody>
      </p:sp>
      <p:sp>
        <p:nvSpPr>
          <p:cNvPr id="43" name="Rectangle 42"/>
          <p:cNvSpPr/>
          <p:nvPr/>
        </p:nvSpPr>
        <p:spPr>
          <a:xfrm>
            <a:off x="2137504" y="5852453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E: essential matrix</a:t>
            </a:r>
          </a:p>
          <a:p>
            <a:r>
              <a:rPr lang="en-US" dirty="0" smtClean="0"/>
              <a:t>p, p’: image points in homogeneous coordinates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772" y="4314736"/>
            <a:ext cx="8884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/>
            <a:r>
              <a:rPr lang="en-US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If we observe a point in one image, its position in the other image is constrained to lie on line defined by above.</a:t>
            </a:r>
            <a:endParaRPr lang="en-US" dirty="0">
              <a:solidFill>
                <a:srgbClr val="000000"/>
              </a:solidFill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rectification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88327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02088"/>
            <a:ext cx="6640513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/>
          </p:cNvSpPr>
          <p:nvPr/>
        </p:nvSpPr>
        <p:spPr bwMode="auto">
          <a:xfrm>
            <a:off x="4191000" y="3352800"/>
            <a:ext cx="685800" cy="533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  <a:moveTo>
                  <a:pt x="0" y="16200"/>
                </a:moveTo>
              </a:path>
            </a:pathLst>
          </a:custGeom>
          <a:solidFill>
            <a:schemeClr val="accent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7315200" y="6553200"/>
            <a:ext cx="18415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750"/>
              </a:spcBef>
            </a:pPr>
            <a:r>
              <a:rPr lang="en-US" sz="13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13695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32850" y="6522720"/>
            <a:ext cx="292100" cy="292100"/>
          </a:xfrm>
        </p:spPr>
        <p:txBody>
          <a:bodyPr/>
          <a:lstStyle/>
          <a:p>
            <a:fld id="{F51F1D76-EDB7-B640-AE51-4313F8FA2F19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1" name="Rectangle 1"/>
          <p:cNvSpPr>
            <a:spLocks/>
          </p:cNvSpPr>
          <p:nvPr/>
        </p:nvSpPr>
        <p:spPr bwMode="auto">
          <a:xfrm>
            <a:off x="6858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CSE 576, Spring 2008</a:t>
            </a:r>
          </a:p>
        </p:txBody>
      </p:sp>
      <p:sp>
        <p:nvSpPr>
          <p:cNvPr id="153602" name="Rectangle 2"/>
          <p:cNvSpPr>
            <a:spLocks/>
          </p:cNvSpPr>
          <p:nvPr/>
        </p:nvSpPr>
        <p:spPr bwMode="auto">
          <a:xfrm>
            <a:off x="3124200" y="6248400"/>
            <a:ext cx="2908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Stereo matching</a:t>
            </a:r>
          </a:p>
        </p:txBody>
      </p:sp>
      <p:sp>
        <p:nvSpPr>
          <p:cNvPr id="153603" name="Line 3"/>
          <p:cNvSpPr>
            <a:spLocks noChangeShapeType="1"/>
          </p:cNvSpPr>
          <p:nvPr/>
        </p:nvSpPr>
        <p:spPr bwMode="auto">
          <a:xfrm>
            <a:off x="685800" y="15240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800100"/>
            <a:ext cx="7772400" cy="2209800"/>
          </a:xfrm>
          <a:ln/>
        </p:spPr>
        <p:txBody>
          <a:bodyPr rIns="132080"/>
          <a:lstStyle/>
          <a:p>
            <a:r>
              <a:rPr lang="en-US"/>
              <a:t>Active stereo with structured light</a:t>
            </a:r>
          </a:p>
        </p:txBody>
      </p:sp>
      <p:pic>
        <p:nvPicPr>
          <p:cNvPr id="15360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8350"/>
            <a:ext cx="9142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6200" y="2781300"/>
            <a:ext cx="3733800" cy="1917700"/>
            <a:chOff x="0" y="0"/>
            <a:chExt cx="2352" cy="120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008" y="240"/>
              <a:ext cx="144" cy="240"/>
              <a:chOff x="0" y="0"/>
              <a:chExt cx="144" cy="240"/>
            </a:xfrm>
          </p:grpSpPr>
          <p:sp>
            <p:nvSpPr>
              <p:cNvPr id="153607" name="Rectangle 7"/>
              <p:cNvSpPr>
                <a:spLocks/>
              </p:cNvSpPr>
              <p:nvPr/>
            </p:nvSpPr>
            <p:spPr bwMode="auto">
              <a:xfrm>
                <a:off x="48" y="96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53608" name="Rectangle 8"/>
              <p:cNvSpPr>
                <a:spLocks/>
              </p:cNvSpPr>
              <p:nvPr/>
            </p:nvSpPr>
            <p:spPr bwMode="auto">
              <a:xfrm>
                <a:off x="0" y="0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008" y="768"/>
              <a:ext cx="144" cy="240"/>
              <a:chOff x="0" y="0"/>
              <a:chExt cx="144" cy="240"/>
            </a:xfrm>
          </p:grpSpPr>
          <p:sp>
            <p:nvSpPr>
              <p:cNvPr id="153610" name="Rectangle 10"/>
              <p:cNvSpPr>
                <a:spLocks/>
              </p:cNvSpPr>
              <p:nvPr/>
            </p:nvSpPr>
            <p:spPr bwMode="auto">
              <a:xfrm>
                <a:off x="48" y="96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53611" name="Rectangle 11"/>
              <p:cNvSpPr>
                <a:spLocks/>
              </p:cNvSpPr>
              <p:nvPr/>
            </p:nvSpPr>
            <p:spPr bwMode="auto">
              <a:xfrm>
                <a:off x="0" y="0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624" y="528"/>
              <a:ext cx="445" cy="192"/>
              <a:chOff x="0" y="0"/>
              <a:chExt cx="445" cy="192"/>
            </a:xfrm>
          </p:grpSpPr>
          <p:sp>
            <p:nvSpPr>
              <p:cNvPr id="153613" name="Rectangle 13"/>
              <p:cNvSpPr>
                <a:spLocks/>
              </p:cNvSpPr>
              <p:nvPr/>
            </p:nvSpPr>
            <p:spPr bwMode="auto">
              <a:xfrm>
                <a:off x="301" y="76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53614" name="Rectangle 14"/>
              <p:cNvSpPr>
                <a:spLocks/>
              </p:cNvSpPr>
              <p:nvPr/>
            </p:nvSpPr>
            <p:spPr bwMode="auto">
              <a:xfrm>
                <a:off x="0" y="0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  <p:pic>
          <p:nvPicPr>
            <p:cNvPr id="153616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96"/>
              <a:ext cx="34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7" name="Rectangle 17"/>
            <p:cNvSpPr>
              <a:spLocks/>
            </p:cNvSpPr>
            <p:nvPr/>
          </p:nvSpPr>
          <p:spPr bwMode="auto">
            <a:xfrm>
              <a:off x="720" y="1008"/>
              <a:ext cx="631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camera 2</a:t>
              </a:r>
            </a:p>
          </p:txBody>
        </p:sp>
        <p:sp>
          <p:nvSpPr>
            <p:cNvPr id="153618" name="Rectangle 18"/>
            <p:cNvSpPr>
              <a:spLocks/>
            </p:cNvSpPr>
            <p:nvPr/>
          </p:nvSpPr>
          <p:spPr bwMode="auto">
            <a:xfrm>
              <a:off x="720" y="0"/>
              <a:ext cx="631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camera 1</a:t>
              </a:r>
            </a:p>
          </p:txBody>
        </p:sp>
        <p:sp>
          <p:nvSpPr>
            <p:cNvPr id="153619" name="Rectangle 19"/>
            <p:cNvSpPr>
              <a:spLocks/>
            </p:cNvSpPr>
            <p:nvPr/>
          </p:nvSpPr>
          <p:spPr bwMode="auto">
            <a:xfrm>
              <a:off x="0" y="508"/>
              <a:ext cx="59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projector</a:t>
              </a:r>
            </a:p>
          </p:txBody>
        </p:sp>
        <p:sp>
          <p:nvSpPr>
            <p:cNvPr id="153620" name="AutoShape 20"/>
            <p:cNvSpPr>
              <a:spLocks/>
            </p:cNvSpPr>
            <p:nvPr/>
          </p:nvSpPr>
          <p:spPr bwMode="auto">
            <a:xfrm>
              <a:off x="1056" y="192"/>
              <a:ext cx="960" cy="9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72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9720"/>
                  </a:lnTo>
                  <a:close/>
                  <a:moveTo>
                    <a:pt x="0" y="9720"/>
                  </a:moveTo>
                </a:path>
              </a:pathLst>
            </a:custGeom>
            <a:solidFill>
              <a:srgbClr val="B2B2B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4800600" y="2781300"/>
            <a:ext cx="3733800" cy="1905000"/>
            <a:chOff x="0" y="0"/>
            <a:chExt cx="2352" cy="1200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1008" y="240"/>
              <a:ext cx="144" cy="240"/>
              <a:chOff x="0" y="0"/>
              <a:chExt cx="144" cy="240"/>
            </a:xfrm>
          </p:grpSpPr>
          <p:sp>
            <p:nvSpPr>
              <p:cNvPr id="153622" name="Rectangle 22"/>
              <p:cNvSpPr>
                <a:spLocks/>
              </p:cNvSpPr>
              <p:nvPr/>
            </p:nvSpPr>
            <p:spPr bwMode="auto">
              <a:xfrm>
                <a:off x="48" y="96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53623" name="Rectangle 23"/>
              <p:cNvSpPr>
                <a:spLocks/>
              </p:cNvSpPr>
              <p:nvPr/>
            </p:nvSpPr>
            <p:spPr bwMode="auto">
              <a:xfrm>
                <a:off x="0" y="0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624" y="528"/>
              <a:ext cx="445" cy="192"/>
              <a:chOff x="0" y="0"/>
              <a:chExt cx="445" cy="192"/>
            </a:xfrm>
          </p:grpSpPr>
          <p:sp>
            <p:nvSpPr>
              <p:cNvPr id="153625" name="Rectangle 25"/>
              <p:cNvSpPr>
                <a:spLocks/>
              </p:cNvSpPr>
              <p:nvPr/>
            </p:nvSpPr>
            <p:spPr bwMode="auto">
              <a:xfrm>
                <a:off x="301" y="76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  <p:sp>
            <p:nvSpPr>
              <p:cNvPr id="153626" name="Rectangle 26"/>
              <p:cNvSpPr>
                <a:spLocks/>
              </p:cNvSpPr>
              <p:nvPr/>
            </p:nvSpPr>
            <p:spPr bwMode="auto">
              <a:xfrm>
                <a:off x="0" y="0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>
                  <a:solidFill>
                    <a:srgbClr val="0000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endParaRPr>
              </a:p>
            </p:txBody>
          </p:sp>
        </p:grpSp>
        <p:pic>
          <p:nvPicPr>
            <p:cNvPr id="153628" name="Picture 2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96"/>
              <a:ext cx="34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29" name="Rectangle 29"/>
            <p:cNvSpPr>
              <a:spLocks/>
            </p:cNvSpPr>
            <p:nvPr/>
          </p:nvSpPr>
          <p:spPr bwMode="auto">
            <a:xfrm>
              <a:off x="720" y="0"/>
              <a:ext cx="631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camera 1</a:t>
              </a:r>
            </a:p>
          </p:txBody>
        </p:sp>
        <p:sp>
          <p:nvSpPr>
            <p:cNvPr id="153630" name="Rectangle 30"/>
            <p:cNvSpPr>
              <a:spLocks/>
            </p:cNvSpPr>
            <p:nvPr/>
          </p:nvSpPr>
          <p:spPr bwMode="auto">
            <a:xfrm>
              <a:off x="0" y="508"/>
              <a:ext cx="59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projector</a:t>
              </a:r>
            </a:p>
          </p:txBody>
        </p:sp>
        <p:sp>
          <p:nvSpPr>
            <p:cNvPr id="153631" name="AutoShape 31"/>
            <p:cNvSpPr>
              <a:spLocks/>
            </p:cNvSpPr>
            <p:nvPr/>
          </p:nvSpPr>
          <p:spPr bwMode="auto">
            <a:xfrm>
              <a:off x="1056" y="192"/>
              <a:ext cx="960" cy="9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72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9720"/>
                  </a:lnTo>
                  <a:close/>
                  <a:moveTo>
                    <a:pt x="0" y="9720"/>
                  </a:moveTo>
                </a:path>
              </a:pathLst>
            </a:custGeom>
            <a:solidFill>
              <a:srgbClr val="B2B2B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>
                <a:solidFill>
                  <a:srgbClr val="0000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  <p:sp>
        <p:nvSpPr>
          <p:cNvPr id="153633" name="Rectangle 33"/>
          <p:cNvSpPr>
            <a:spLocks/>
          </p:cNvSpPr>
          <p:nvPr/>
        </p:nvSpPr>
        <p:spPr bwMode="auto">
          <a:xfrm>
            <a:off x="3446463" y="2444750"/>
            <a:ext cx="2257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Li Zhang</a:t>
            </a:r>
            <a:r>
              <a:rPr lang="ja-JP" altLang="en-US" sz="140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one-shot stereo</a:t>
            </a:r>
          </a:p>
        </p:txBody>
      </p:sp>
      <p:sp>
        <p:nvSpPr>
          <p:cNvPr id="153634" name="Rectangle 34"/>
          <p:cNvSpPr>
            <a:spLocks/>
          </p:cNvSpPr>
          <p:nvPr/>
        </p:nvSpPr>
        <p:spPr bwMode="auto">
          <a:xfrm>
            <a:off x="635000" y="6299200"/>
            <a:ext cx="48387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53635" name="Rectangle 35"/>
          <p:cNvSpPr>
            <a:spLocks/>
          </p:cNvSpPr>
          <p:nvPr/>
        </p:nvSpPr>
        <p:spPr bwMode="auto">
          <a:xfrm>
            <a:off x="129540" y="6565900"/>
            <a:ext cx="2336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Slide credit:  Rick </a:t>
            </a:r>
            <a:r>
              <a:rPr lang="en-US" sz="1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Szeliski</a:t>
            </a:r>
            <a:endParaRPr lang="en-US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153636" name="Rectangle 36"/>
          <p:cNvSpPr>
            <a:spLocks/>
          </p:cNvSpPr>
          <p:nvPr/>
        </p:nvSpPr>
        <p:spPr bwMode="auto">
          <a:xfrm>
            <a:off x="198120" y="5626100"/>
            <a:ext cx="885444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Li Zhang, Brian </a:t>
            </a:r>
            <a:r>
              <a:rPr lang="en-US" sz="1200" dirty="0" err="1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Curless</a:t>
            </a:r>
            <a:r>
              <a:rPr lang="en-US" sz="1200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, and Steven M. Seitz. Rapid Shape Acquisition Using Color Structured Light and Multi-pass Dynamic Programming. In </a:t>
            </a:r>
            <a:r>
              <a:rPr lang="en-US" sz="1200" i="1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Proceedings of the 1st International Symposium on 3D Data Processing, Visualization, and Transmission (3DPVT)</a:t>
            </a:r>
            <a:r>
              <a:rPr lang="en-US" sz="1200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Padova</a:t>
            </a:r>
            <a:r>
              <a:rPr lang="en-US" sz="1200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, Italy, June 19-21, 2002, pp. 24-36.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4B66-7FA5-4E45-9253-C5C7A524835F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1" name="Rectangle 1"/>
          <p:cNvSpPr>
            <a:spLocks/>
          </p:cNvSpPr>
          <p:nvPr/>
        </p:nvSpPr>
        <p:spPr bwMode="auto">
          <a:xfrm>
            <a:off x="6858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CSE 576, Spring 2008</a:t>
            </a:r>
          </a:p>
        </p:txBody>
      </p:sp>
      <p:sp>
        <p:nvSpPr>
          <p:cNvPr id="158722" name="Rectangle 2"/>
          <p:cNvSpPr>
            <a:spLocks/>
          </p:cNvSpPr>
          <p:nvPr/>
        </p:nvSpPr>
        <p:spPr bwMode="auto">
          <a:xfrm>
            <a:off x="3124200" y="6248400"/>
            <a:ext cx="2908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Stereo matching</a:t>
            </a:r>
          </a:p>
        </p:txBody>
      </p:sp>
      <p:sp>
        <p:nvSpPr>
          <p:cNvPr id="158723" name="Line 3"/>
          <p:cNvSpPr>
            <a:spLocks noChangeShapeType="1"/>
          </p:cNvSpPr>
          <p:nvPr/>
        </p:nvSpPr>
        <p:spPr bwMode="auto">
          <a:xfrm>
            <a:off x="685800" y="15240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4C9BB-BC41-2947-8E1D-159CFBBAE0F1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9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CB47E-2637-884D-91F5-BB48803C2C86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39AAF-2737-3F42-9C76-C0AE51F7CC4A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9pPr>
          </a:lstStyle>
          <a:p>
            <a:r>
              <a:rPr lang="en-US" kern="0" smtClean="0"/>
              <a:t>1, 2, N eyes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56"/>
            <a:ext cx="4519561" cy="3389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39" y="1610032"/>
            <a:ext cx="4519561" cy="3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</a:defRPr>
            </a:lvl9pPr>
          </a:lstStyle>
          <a:p>
            <a:r>
              <a:rPr lang="en-US" kern="0" smtClean="0"/>
              <a:t>1, 2, N eyes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41" y="1171951"/>
            <a:ext cx="2901094" cy="2175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47" y="1185548"/>
            <a:ext cx="2901094" cy="2175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69" y="3961025"/>
            <a:ext cx="2793756" cy="2095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652" y="3672514"/>
            <a:ext cx="2793756" cy="20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4000" dirty="0"/>
              <a:t>Depth without objects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715963"/>
            <a:ext cx="8229600" cy="6142037"/>
          </a:xfrm>
          <a:ln/>
        </p:spPr>
        <p:txBody>
          <a:bodyPr rIns="132080"/>
          <a:lstStyle/>
          <a:p>
            <a:pPr>
              <a:buFont typeface="Arial" charset="0"/>
              <a:buNone/>
            </a:pPr>
            <a:r>
              <a:rPr lang="en-US"/>
              <a:t>Random dot stereograms (Bela Julesz)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94250" y="1397000"/>
            <a:ext cx="3878263" cy="2408238"/>
            <a:chOff x="0" y="0"/>
            <a:chExt cx="2443" cy="1517"/>
          </a:xfrm>
        </p:grpSpPr>
        <p:pic>
          <p:nvPicPr>
            <p:cNvPr id="7168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43" cy="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4" name="Rectangle 4"/>
            <p:cNvSpPr>
              <a:spLocks/>
            </p:cNvSpPr>
            <p:nvPr/>
          </p:nvSpPr>
          <p:spPr bwMode="auto">
            <a:xfrm>
              <a:off x="81" y="1293"/>
              <a:ext cx="97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/>
              <a:r>
                <a:rPr lang="en-US">
                  <a:solidFill>
                    <a:srgbClr val="000000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Julesz, 1971 </a:t>
              </a:r>
            </a:p>
          </p:txBody>
        </p:sp>
      </p:grpSp>
      <p:pic>
        <p:nvPicPr>
          <p:cNvPr id="7168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485900"/>
            <a:ext cx="38798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183063"/>
            <a:ext cx="1879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63C1F-9661-1E46-9FDE-A38EDE3A6CAD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3447-81FD-5948-AB2D-15D1F95CF5FD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589"/>
            <a:ext cx="5704764" cy="368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567" y="-204720"/>
            <a:ext cx="6349433" cy="39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300163"/>
            <a:ext cx="43561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Anaglyph pinhole camera</a:t>
            </a:r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4673600"/>
            <a:ext cx="2616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1320800"/>
            <a:ext cx="431641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F8096-E006-9D43-8F74-A45F9659D2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1_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Heiti SC Medium" charset="0"/>
            <a:cs typeface="Heiti SC Medium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Heiti SC Medium" charset="0"/>
            <a:cs typeface="Heiti SC Medium" charset="0"/>
            <a:sym typeface="Arial Bold" charset="0"/>
          </a:defRPr>
        </a:defPPr>
      </a:lstStyle>
    </a:lnDef>
  </a:objectDefaults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Heiti SC Medium" charset="0"/>
            <a:cs typeface="Heiti SC Medium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Heiti SC Medium" charset="0"/>
            <a:cs typeface="Heiti SC Medium" charset="0"/>
            <a:sym typeface="Arial Bol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28080</TotalTime>
  <Words>916</Words>
  <Application>Microsoft Macintosh PowerPoint</Application>
  <PresentationFormat>On-screen Show (4:3)</PresentationFormat>
  <Paragraphs>358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Arial Bold</vt:lpstr>
      <vt:lpstr>Calibri</vt:lpstr>
      <vt:lpstr>Heiti SC Light</vt:lpstr>
      <vt:lpstr>Heiti SC Medium</vt:lpstr>
      <vt:lpstr>Helvetica</vt:lpstr>
      <vt:lpstr>Menlo</vt:lpstr>
      <vt:lpstr>ＭＳ Ｐゴシック</vt:lpstr>
      <vt:lpstr>Times</vt:lpstr>
      <vt:lpstr>Times New Roman</vt:lpstr>
      <vt:lpstr>Arial</vt:lpstr>
      <vt:lpstr>Custom Design</vt:lpstr>
      <vt:lpstr>Office Theme</vt:lpstr>
      <vt:lpstr>1_Custom Design</vt:lpstr>
      <vt:lpstr>7_Default Design</vt:lpstr>
      <vt:lpstr>15_Default Design</vt:lpstr>
      <vt:lpstr>1_Title &amp; Bullets</vt:lpstr>
      <vt:lpstr>PowerPoint Presentation</vt:lpstr>
      <vt:lpstr>Vision systems</vt:lpstr>
      <vt:lpstr>Stereo vision</vt:lpstr>
      <vt:lpstr>1, 2, N eyes</vt:lpstr>
      <vt:lpstr>PowerPoint Presentation</vt:lpstr>
      <vt:lpstr>PowerPoint Presentation</vt:lpstr>
      <vt:lpstr>Depth without objects</vt:lpstr>
      <vt:lpstr>PowerPoint Presentation</vt:lpstr>
      <vt:lpstr>Anaglyph pinhole camera</vt:lpstr>
      <vt:lpstr>Geometry for a simple stereo system</vt:lpstr>
      <vt:lpstr>Geometry for a simple stereo system</vt:lpstr>
      <vt:lpstr>Geometry for a simple stereo system</vt:lpstr>
      <vt:lpstr>Geometry for a simple stereo system</vt:lpstr>
      <vt:lpstr>Geometry for a simple stereo system</vt:lpstr>
      <vt:lpstr>Geometry for a simple stereo system</vt:lpstr>
      <vt:lpstr>Geometry for a simple stereo system</vt:lpstr>
      <vt:lpstr>Geometry for a simple stereo system</vt:lpstr>
      <vt:lpstr>In 3D</vt:lpstr>
      <vt:lpstr>Disparity map</vt:lpstr>
      <vt:lpstr>Disparity map</vt:lpstr>
      <vt:lpstr>Disparity map</vt:lpstr>
      <vt:lpstr>Disparity map</vt:lpstr>
      <vt:lpstr>Finding correspondences</vt:lpstr>
      <vt:lpstr>Your basic stereo algorithm</vt:lpstr>
      <vt:lpstr>Computing disparity</vt:lpstr>
      <vt:lpstr>Computing disparity</vt:lpstr>
      <vt:lpstr>Computing disparity</vt:lpstr>
      <vt:lpstr>Do we really need two images?</vt:lpstr>
      <vt:lpstr>PowerPoint Presentation</vt:lpstr>
      <vt:lpstr>General case, with calibrated cameras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terminology</vt:lpstr>
      <vt:lpstr>Some terminology</vt:lpstr>
      <vt:lpstr>Some terminology</vt:lpstr>
      <vt:lpstr>Some terminology</vt:lpstr>
      <vt:lpstr>Some terminology</vt:lpstr>
      <vt:lpstr>PowerPoint Presentation</vt:lpstr>
      <vt:lpstr>The essential matrix</vt:lpstr>
      <vt:lpstr>Image rectification</vt:lpstr>
      <vt:lpstr>Active stereo with structured light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Freeman</dc:creator>
  <cp:lastModifiedBy>Microsoft Office User</cp:lastModifiedBy>
  <cp:revision>376</cp:revision>
  <cp:lastPrinted>2009-04-14T16:05:45Z</cp:lastPrinted>
  <dcterms:created xsi:type="dcterms:W3CDTF">2016-10-19T17:43:04Z</dcterms:created>
  <dcterms:modified xsi:type="dcterms:W3CDTF">2018-09-20T01:12:24Z</dcterms:modified>
</cp:coreProperties>
</file>