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0" r:id="rId2"/>
    <p:sldMasterId id="2147483652" r:id="rId3"/>
    <p:sldMasterId id="2147483658" r:id="rId4"/>
    <p:sldMasterId id="2147483788" r:id="rId5"/>
    <p:sldMasterId id="2147483793" r:id="rId6"/>
    <p:sldMasterId id="2147483795" r:id="rId7"/>
    <p:sldMasterId id="2147483813" r:id="rId8"/>
  </p:sldMasterIdLst>
  <p:notesMasterIdLst>
    <p:notesMasterId r:id="rId130"/>
  </p:notesMasterIdLst>
  <p:sldIdLst>
    <p:sldId id="597" r:id="rId9"/>
    <p:sldId id="667" r:id="rId10"/>
    <p:sldId id="668" r:id="rId11"/>
    <p:sldId id="669" r:id="rId12"/>
    <p:sldId id="670" r:id="rId13"/>
    <p:sldId id="671" r:id="rId14"/>
    <p:sldId id="267" r:id="rId15"/>
    <p:sldId id="663" r:id="rId16"/>
    <p:sldId id="672" r:id="rId17"/>
    <p:sldId id="674" r:id="rId18"/>
    <p:sldId id="673" r:id="rId19"/>
    <p:sldId id="792" r:id="rId20"/>
    <p:sldId id="269" r:id="rId21"/>
    <p:sldId id="676" r:id="rId22"/>
    <p:sldId id="677" r:id="rId23"/>
    <p:sldId id="678" r:id="rId24"/>
    <p:sldId id="679" r:id="rId25"/>
    <p:sldId id="704" r:id="rId26"/>
    <p:sldId id="705" r:id="rId27"/>
    <p:sldId id="706" r:id="rId28"/>
    <p:sldId id="707" r:id="rId29"/>
    <p:sldId id="708" r:id="rId30"/>
    <p:sldId id="709" r:id="rId31"/>
    <p:sldId id="710" r:id="rId32"/>
    <p:sldId id="711" r:id="rId33"/>
    <p:sldId id="271" r:id="rId34"/>
    <p:sldId id="680" r:id="rId35"/>
    <p:sldId id="681" r:id="rId36"/>
    <p:sldId id="682" r:id="rId37"/>
    <p:sldId id="683" r:id="rId38"/>
    <p:sldId id="684" r:id="rId39"/>
    <p:sldId id="685" r:id="rId40"/>
    <p:sldId id="686" r:id="rId41"/>
    <p:sldId id="687" r:id="rId42"/>
    <p:sldId id="277" r:id="rId43"/>
    <p:sldId id="278" r:id="rId44"/>
    <p:sldId id="279" r:id="rId45"/>
    <p:sldId id="688" r:id="rId46"/>
    <p:sldId id="689" r:id="rId47"/>
    <p:sldId id="690" r:id="rId48"/>
    <p:sldId id="691" r:id="rId49"/>
    <p:sldId id="692" r:id="rId50"/>
    <p:sldId id="693" r:id="rId51"/>
    <p:sldId id="778" r:id="rId52"/>
    <p:sldId id="392" r:id="rId53"/>
    <p:sldId id="393" r:id="rId54"/>
    <p:sldId id="590" r:id="rId55"/>
    <p:sldId id="257" r:id="rId56"/>
    <p:sldId id="694" r:id="rId57"/>
    <p:sldId id="760" r:id="rId58"/>
    <p:sldId id="761" r:id="rId59"/>
    <p:sldId id="758" r:id="rId60"/>
    <p:sldId id="719" r:id="rId61"/>
    <p:sldId id="695" r:id="rId62"/>
    <p:sldId id="696" r:id="rId63"/>
    <p:sldId id="697" r:id="rId64"/>
    <p:sldId id="762" r:id="rId65"/>
    <p:sldId id="765" r:id="rId66"/>
    <p:sldId id="763" r:id="rId67"/>
    <p:sldId id="698" r:id="rId68"/>
    <p:sldId id="699" r:id="rId69"/>
    <p:sldId id="700" r:id="rId70"/>
    <p:sldId id="702" r:id="rId71"/>
    <p:sldId id="712" r:id="rId72"/>
    <p:sldId id="713" r:id="rId73"/>
    <p:sldId id="714" r:id="rId74"/>
    <p:sldId id="715" r:id="rId75"/>
    <p:sldId id="716" r:id="rId76"/>
    <p:sldId id="717" r:id="rId77"/>
    <p:sldId id="718" r:id="rId78"/>
    <p:sldId id="703" r:id="rId79"/>
    <p:sldId id="759" r:id="rId80"/>
    <p:sldId id="756" r:id="rId81"/>
    <p:sldId id="777" r:id="rId82"/>
    <p:sldId id="757" r:id="rId83"/>
    <p:sldId id="701" r:id="rId84"/>
    <p:sldId id="753" r:id="rId85"/>
    <p:sldId id="752" r:id="rId86"/>
    <p:sldId id="720" r:id="rId87"/>
    <p:sldId id="721" r:id="rId88"/>
    <p:sldId id="722" r:id="rId89"/>
    <p:sldId id="723" r:id="rId90"/>
    <p:sldId id="724" r:id="rId91"/>
    <p:sldId id="725" r:id="rId92"/>
    <p:sldId id="726" r:id="rId93"/>
    <p:sldId id="727" r:id="rId94"/>
    <p:sldId id="728" r:id="rId95"/>
    <p:sldId id="729" r:id="rId96"/>
    <p:sldId id="730" r:id="rId97"/>
    <p:sldId id="731" r:id="rId98"/>
    <p:sldId id="732" r:id="rId99"/>
    <p:sldId id="733" r:id="rId100"/>
    <p:sldId id="734" r:id="rId101"/>
    <p:sldId id="735" r:id="rId102"/>
    <p:sldId id="736" r:id="rId103"/>
    <p:sldId id="737" r:id="rId104"/>
    <p:sldId id="738" r:id="rId105"/>
    <p:sldId id="739" r:id="rId106"/>
    <p:sldId id="740" r:id="rId107"/>
    <p:sldId id="741" r:id="rId108"/>
    <p:sldId id="742" r:id="rId109"/>
    <p:sldId id="743" r:id="rId110"/>
    <p:sldId id="744" r:id="rId111"/>
    <p:sldId id="745" r:id="rId112"/>
    <p:sldId id="746" r:id="rId113"/>
    <p:sldId id="747" r:id="rId114"/>
    <p:sldId id="748" r:id="rId115"/>
    <p:sldId id="749" r:id="rId116"/>
    <p:sldId id="750" r:id="rId117"/>
    <p:sldId id="751" r:id="rId118"/>
    <p:sldId id="754" r:id="rId119"/>
    <p:sldId id="755" r:id="rId120"/>
    <p:sldId id="790" r:id="rId121"/>
    <p:sldId id="782" r:id="rId122"/>
    <p:sldId id="783" r:id="rId123"/>
    <p:sldId id="784" r:id="rId124"/>
    <p:sldId id="785" r:id="rId125"/>
    <p:sldId id="786" r:id="rId126"/>
    <p:sldId id="787" r:id="rId127"/>
    <p:sldId id="788" r:id="rId128"/>
    <p:sldId id="789" r:id="rId1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2"/>
    <p:restoredTop sz="94680"/>
  </p:normalViewPr>
  <p:slideViewPr>
    <p:cSldViewPr snapToGrid="0">
      <p:cViewPr varScale="1">
        <p:scale>
          <a:sx n="137" d="100"/>
          <a:sy n="137" d="100"/>
        </p:scale>
        <p:origin x="17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120" Type="http://schemas.openxmlformats.org/officeDocument/2006/relationships/slide" Target="slides/slide112.xml"/><Relationship Id="rId121" Type="http://schemas.openxmlformats.org/officeDocument/2006/relationships/slide" Target="slides/slide113.xml"/><Relationship Id="rId122" Type="http://schemas.openxmlformats.org/officeDocument/2006/relationships/slide" Target="slides/slide114.xml"/><Relationship Id="rId123" Type="http://schemas.openxmlformats.org/officeDocument/2006/relationships/slide" Target="slides/slide115.xml"/><Relationship Id="rId124" Type="http://schemas.openxmlformats.org/officeDocument/2006/relationships/slide" Target="slides/slide116.xml"/><Relationship Id="rId125" Type="http://schemas.openxmlformats.org/officeDocument/2006/relationships/slide" Target="slides/slide117.xml"/><Relationship Id="rId126" Type="http://schemas.openxmlformats.org/officeDocument/2006/relationships/slide" Target="slides/slide118.xml"/><Relationship Id="rId127" Type="http://schemas.openxmlformats.org/officeDocument/2006/relationships/slide" Target="slides/slide119.xml"/><Relationship Id="rId128" Type="http://schemas.openxmlformats.org/officeDocument/2006/relationships/slide" Target="slides/slide120.xml"/><Relationship Id="rId129" Type="http://schemas.openxmlformats.org/officeDocument/2006/relationships/slide" Target="slides/slide12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90" Type="http://schemas.openxmlformats.org/officeDocument/2006/relationships/slide" Target="slides/slide82.xml"/><Relationship Id="rId91" Type="http://schemas.openxmlformats.org/officeDocument/2006/relationships/slide" Target="slides/slide83.xml"/><Relationship Id="rId92" Type="http://schemas.openxmlformats.org/officeDocument/2006/relationships/slide" Target="slides/slide84.xml"/><Relationship Id="rId93" Type="http://schemas.openxmlformats.org/officeDocument/2006/relationships/slide" Target="slides/slide85.xml"/><Relationship Id="rId94" Type="http://schemas.openxmlformats.org/officeDocument/2006/relationships/slide" Target="slides/slide86.xml"/><Relationship Id="rId95" Type="http://schemas.openxmlformats.org/officeDocument/2006/relationships/slide" Target="slides/slide87.xml"/><Relationship Id="rId96" Type="http://schemas.openxmlformats.org/officeDocument/2006/relationships/slide" Target="slides/slide88.xml"/><Relationship Id="rId101" Type="http://schemas.openxmlformats.org/officeDocument/2006/relationships/slide" Target="slides/slide93.xml"/><Relationship Id="rId102" Type="http://schemas.openxmlformats.org/officeDocument/2006/relationships/slide" Target="slides/slide94.xml"/><Relationship Id="rId103" Type="http://schemas.openxmlformats.org/officeDocument/2006/relationships/slide" Target="slides/slide95.xml"/><Relationship Id="rId104" Type="http://schemas.openxmlformats.org/officeDocument/2006/relationships/slide" Target="slides/slide96.xml"/><Relationship Id="rId105" Type="http://schemas.openxmlformats.org/officeDocument/2006/relationships/slide" Target="slides/slide97.xml"/><Relationship Id="rId106" Type="http://schemas.openxmlformats.org/officeDocument/2006/relationships/slide" Target="slides/slide98.xml"/><Relationship Id="rId107" Type="http://schemas.openxmlformats.org/officeDocument/2006/relationships/slide" Target="slides/slide99.xml"/><Relationship Id="rId108" Type="http://schemas.openxmlformats.org/officeDocument/2006/relationships/slide" Target="slides/slide100.xml"/><Relationship Id="rId109" Type="http://schemas.openxmlformats.org/officeDocument/2006/relationships/slide" Target="slides/slide101.xml"/><Relationship Id="rId97" Type="http://schemas.openxmlformats.org/officeDocument/2006/relationships/slide" Target="slides/slide89.xml"/><Relationship Id="rId98" Type="http://schemas.openxmlformats.org/officeDocument/2006/relationships/slide" Target="slides/slide90.xml"/><Relationship Id="rId99" Type="http://schemas.openxmlformats.org/officeDocument/2006/relationships/slide" Target="slides/slide91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00" Type="http://schemas.openxmlformats.org/officeDocument/2006/relationships/slide" Target="slides/slide92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30" Type="http://schemas.openxmlformats.org/officeDocument/2006/relationships/notesMaster" Target="notesMasters/notesMaster1.xml"/><Relationship Id="rId131" Type="http://schemas.openxmlformats.org/officeDocument/2006/relationships/presProps" Target="presProps.xml"/><Relationship Id="rId132" Type="http://schemas.openxmlformats.org/officeDocument/2006/relationships/viewProps" Target="viewProps.xml"/><Relationship Id="rId133" Type="http://schemas.openxmlformats.org/officeDocument/2006/relationships/theme" Target="theme/theme1.xml"/><Relationship Id="rId13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110" Type="http://schemas.openxmlformats.org/officeDocument/2006/relationships/slide" Target="slides/slide102.xml"/><Relationship Id="rId111" Type="http://schemas.openxmlformats.org/officeDocument/2006/relationships/slide" Target="slides/slide103.xml"/><Relationship Id="rId112" Type="http://schemas.openxmlformats.org/officeDocument/2006/relationships/slide" Target="slides/slide104.xml"/><Relationship Id="rId113" Type="http://schemas.openxmlformats.org/officeDocument/2006/relationships/slide" Target="slides/slide105.xml"/><Relationship Id="rId114" Type="http://schemas.openxmlformats.org/officeDocument/2006/relationships/slide" Target="slides/slide106.xml"/><Relationship Id="rId115" Type="http://schemas.openxmlformats.org/officeDocument/2006/relationships/slide" Target="slides/slide107.xml"/><Relationship Id="rId116" Type="http://schemas.openxmlformats.org/officeDocument/2006/relationships/slide" Target="slides/slide108.xml"/><Relationship Id="rId117" Type="http://schemas.openxmlformats.org/officeDocument/2006/relationships/slide" Target="slides/slide109.xml"/><Relationship Id="rId118" Type="http://schemas.openxmlformats.org/officeDocument/2006/relationships/slide" Target="slides/slide110.xml"/><Relationship Id="rId119" Type="http://schemas.openxmlformats.org/officeDocument/2006/relationships/slide" Target="slides/slide1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Relationship Id="rId89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="" val="1"/>
            </a:ext>
          </a:extLst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3187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1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802E644-D489-E44B-8820-89043E12CA9A}" type="slidenum">
              <a:rPr lang="en-US">
                <a:solidFill>
                  <a:prstClr val="black"/>
                </a:solidFill>
                <a:latin typeface="Times New Roman" pitchFamily="-1" charset="0"/>
              </a:rPr>
              <a:pPr/>
              <a:t>47</a:t>
            </a:fld>
            <a:endParaRPr lang="en-US">
              <a:solidFill>
                <a:prstClr val="black"/>
              </a:solidFill>
              <a:latin typeface="Times New Roman" pitchFamily="-1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Cellbots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802E644-D489-E44B-8820-89043E12CA9A}" type="slidenum">
              <a:rPr lang="en-US">
                <a:solidFill>
                  <a:prstClr val="black"/>
                </a:solidFill>
                <a:latin typeface="Times New Roman" pitchFamily="-1" charset="0"/>
              </a:rPr>
              <a:pPr/>
              <a:t>78</a:t>
            </a:fld>
            <a:endParaRPr lang="en-US">
              <a:solidFill>
                <a:prstClr val="black"/>
              </a:solidFill>
              <a:latin typeface="Times New Roman" pitchFamily="-1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4223D1-80A1-2641-BDD5-512BF3544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204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A6DF58-93D5-094D-9B80-88E1305F10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5266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EAF9B4-1CF5-FF41-976E-CEB16C13E9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01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54C015-2908-E549-9889-01321EC3CD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284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BD9F55-5257-7D45-9FE4-391AB094E1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9515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E98DDD-662B-8A45-8DF2-B8ED98EFA6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5939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140AF6-7799-FD41-B5F7-8C0FBA1093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1463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9ECB13-9E58-2943-8720-9CFAAB2512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66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5F4BC6-3840-6448-972B-3D0C673036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5079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7A2CBD-BC40-B14A-9834-CC16ADF1E9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4154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400D43-4D10-0245-89ED-E219ED5880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487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7C8467-B7CC-B34E-A111-2069A25491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8285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D2CEAE-7AE2-FB43-B695-1F1A26CF48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0335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7F8B66-2295-8648-90F5-F5EDCBFC58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8771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4C6D52-F8E2-2C40-8832-8914F0B241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4314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D5117C8-F070-904B-B19D-3F74E27902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92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51C550-50DD-E341-8990-DD8AA50298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371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00C01C-9CC1-FA48-AC03-D0537971AE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956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8F55D3-4B92-024C-846F-7919C0CF84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907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E91CEC-84F4-AF4D-99A1-2C7EB2FFD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7792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E0A1C8-82BD-D04A-85FE-C06B486D6E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6563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F70816-F56F-9743-B563-3D984A1BB8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257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99E439-4FD9-9640-9B1D-8DF59ABE08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7570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9D7F18-F76F-DE42-A59E-869D2D433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271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3EF3B-A24E-CB41-89B8-F2450428D1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429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F93795-0186-0749-9824-0DC1781905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3195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55F799-DCEE-964E-BD72-930370EFDB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3149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EFDB9A-7460-AF48-B542-61D4F704F6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7486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7376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9075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29960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3990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839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B2B832-0F34-6A47-B05B-7F66F6ACDD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772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2431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82410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049253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9706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6626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1315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D3DD9-3CFA-664E-AEBE-8FC6A5CFB6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55802-5F50-3D4D-BB81-F7442B412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A1BA8-4146-FC49-AC88-B1F77844B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5D6DA-65A6-A247-80B0-432B473482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6FA563-1537-C14D-B63E-A13B1EDBB4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144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4BE8E2-A77C-CC4D-8239-1C98B48D2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8928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B4D08E-8913-9B41-9E41-69D6A99D4E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090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799102-5D16-6745-B65D-309B3B26B6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925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950159-A14F-B545-B1BC-1899B615F0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5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6922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57A6504-70BC-9C40-9741-7DCE268B53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212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A7180C7-BBF1-1046-BCE2-9C112EFF42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817" r:id="rId12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212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43650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C8837CE-19AB-DA47-8CDA-A87A0FADDA6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58356FE4-C7B3-BD4B-8402-A53461C4AFF0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3D1E02F6-E2DC-DA41-BB30-4546FFE8108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BB9B3A38-6201-794C-BF14-6844685F96F9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E97560E-10B7-7148-99A9-CB6054B4BA3D}" type="slidenum">
              <a:rPr lang="en-US"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2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3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4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5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6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7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8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9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1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4.png"/><Relationship Id="rId3" Type="http://schemas.openxmlformats.org/officeDocument/2006/relationships/image" Target="../media/image195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1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7" Type="http://schemas.openxmlformats.org/officeDocument/2006/relationships/image" Target="../media/image201.png"/><Relationship Id="rId8" Type="http://schemas.openxmlformats.org/officeDocument/2006/relationships/image" Target="../media/image202.png"/><Relationship Id="rId9" Type="http://schemas.openxmlformats.org/officeDocument/2006/relationships/image" Target="../media/image20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100.png"/><Relationship Id="rId5" Type="http://schemas.openxmlformats.org/officeDocument/2006/relationships/image" Target="../media/image206.png"/><Relationship Id="rId6" Type="http://schemas.openxmlformats.org/officeDocument/2006/relationships/image" Target="../media/image20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4.png"/></Relationships>
</file>

<file path=ppt/slides/_rels/slide1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6.png"/><Relationship Id="rId12" Type="http://schemas.openxmlformats.org/officeDocument/2006/relationships/image" Target="../media/image217.png"/><Relationship Id="rId13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8.png"/><Relationship Id="rId3" Type="http://schemas.openxmlformats.org/officeDocument/2006/relationships/image" Target="../media/image204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8" Type="http://schemas.openxmlformats.org/officeDocument/2006/relationships/image" Target="../media/image213.png"/><Relationship Id="rId9" Type="http://schemas.openxmlformats.org/officeDocument/2006/relationships/image" Target="../media/image214.png"/><Relationship Id="rId10" Type="http://schemas.openxmlformats.org/officeDocument/2006/relationships/image" Target="../media/image2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4" Type="http://schemas.openxmlformats.org/officeDocument/2006/relationships/image" Target="../media/image221.jpeg"/><Relationship Id="rId5" Type="http://schemas.openxmlformats.org/officeDocument/2006/relationships/image" Target="../media/image222.jpeg"/><Relationship Id="rId6" Type="http://schemas.openxmlformats.org/officeDocument/2006/relationships/image" Target="../media/image223.png"/><Relationship Id="rId7" Type="http://schemas.openxmlformats.org/officeDocument/2006/relationships/image" Target="../media/image224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19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0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0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0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0.pn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0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Relationship Id="rId3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1.png"/><Relationship Id="rId3" Type="http://schemas.openxmlformats.org/officeDocument/2006/relationships/image" Target="../media/image14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jpeg"/><Relationship Id="rId5" Type="http://schemas.openxmlformats.org/officeDocument/2006/relationships/image" Target="../media/image157.png"/><Relationship Id="rId6" Type="http://schemas.openxmlformats.org/officeDocument/2006/relationships/image" Target="../media/image158.jpeg"/><Relationship Id="rId7" Type="http://schemas.openxmlformats.org/officeDocument/2006/relationships/image" Target="../media/image15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6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7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8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9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503488"/>
            <a:ext cx="7010400" cy="990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3000" b="1" dirty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Lecture</a:t>
            </a:r>
            <a:r>
              <a:rPr lang="en-US" sz="3000" b="1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 5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3000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	Linear filters</a:t>
            </a:r>
            <a:endParaRPr lang="en-US" sz="3000" dirty="0">
              <a:solidFill>
                <a:schemeClr val="tx1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843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3363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07462" y="988904"/>
            <a:ext cx="4568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William T. Freeman, Phillip Isola, Antonio Torralba, 2018</a:t>
            </a:r>
            <a:endParaRPr lang="en-US" sz="1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55802-5F50-3D4D-BB81-F7442B41281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Linear filtering</a:t>
            </a:r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2732088" y="1354138"/>
            <a:ext cx="852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5624513" y="1363663"/>
            <a:ext cx="19714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=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H(g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3751263" y="1354138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465388" y="1830388"/>
            <a:ext cx="1293812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324475" y="1781175"/>
            <a:ext cx="1295400" cy="15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0600" y="2438400"/>
            <a:ext cx="97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2D: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0" y="2755900"/>
            <a:ext cx="5473700" cy="1346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181350" y="4876800"/>
            <a:ext cx="2654300" cy="1806575"/>
            <a:chOff x="3181350" y="4876800"/>
            <a:chExt cx="2654300" cy="1806575"/>
          </a:xfrm>
        </p:grpSpPr>
        <p:sp>
          <p:nvSpPr>
            <p:cNvPr id="18" name="Rectangle 10"/>
            <p:cNvSpPr>
              <a:spLocks/>
            </p:cNvSpPr>
            <p:nvPr/>
          </p:nvSpPr>
          <p:spPr bwMode="auto">
            <a:xfrm>
              <a:off x="3267075" y="5659438"/>
              <a:ext cx="287338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=</a:t>
              </a:r>
            </a:p>
          </p:txBody>
        </p:sp>
        <p:sp>
          <p:nvSpPr>
            <p:cNvPr id="19" name="Rectangle 11"/>
            <p:cNvSpPr>
              <a:spLocks/>
            </p:cNvSpPr>
            <p:nvPr/>
          </p:nvSpPr>
          <p:spPr bwMode="auto">
            <a:xfrm>
              <a:off x="3733800" y="4899025"/>
              <a:ext cx="1838325" cy="1763713"/>
            </a:xfrm>
            <a:prstGeom prst="rect">
              <a:avLst/>
            </a:prstGeom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 scaled="1"/>
            </a:gradFill>
            <a:ln w="9525" cap="flat">
              <a:solidFill>
                <a:srgbClr val="4A7EBB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Rectangle 13"/>
            <p:cNvSpPr>
              <a:spLocks/>
            </p:cNvSpPr>
            <p:nvPr/>
          </p:nvSpPr>
          <p:spPr bwMode="auto">
            <a:xfrm>
              <a:off x="5784850" y="4876800"/>
              <a:ext cx="50800" cy="1790700"/>
            </a:xfrm>
            <a:prstGeom prst="rect">
              <a:avLst/>
            </a:prstGeom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 scaled="1"/>
            </a:gradFill>
            <a:ln w="9525" cap="flat">
              <a:solidFill>
                <a:srgbClr val="4A7EBB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Rectangle 14"/>
            <p:cNvSpPr>
              <a:spLocks/>
            </p:cNvSpPr>
            <p:nvPr/>
          </p:nvSpPr>
          <p:spPr bwMode="auto">
            <a:xfrm>
              <a:off x="3181350" y="4892675"/>
              <a:ext cx="50800" cy="1790700"/>
            </a:xfrm>
            <a:prstGeom prst="rect">
              <a:avLst/>
            </a:prstGeom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 scaled="1"/>
            </a:gradFill>
            <a:ln w="9525" cap="flat">
              <a:solidFill>
                <a:srgbClr val="4A7EBB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40547" y="4191000"/>
            <a:ext cx="7517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can also be written in matrix form as in the 1D case: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A1BA8-4146-FC49-AC88-B1F77844B17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65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6758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129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686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257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696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513</a:t>
            </a: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7065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1025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7168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2049</a:t>
            </a: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7270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4097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737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8193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7475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16385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7577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32769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7680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05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427" y="6488668"/>
            <a:ext cx="2870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Credit picture: </a:t>
            </a:r>
            <a:r>
              <a:rPr lang="en-US" sz="1800" dirty="0" err="1" smtClean="0"/>
              <a:t>Fredo</a:t>
            </a:r>
            <a:r>
              <a:rPr lang="en-US" sz="1800" dirty="0" smtClean="0"/>
              <a:t> Durand</a:t>
            </a: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A1BA8-4146-FC49-AC88-B1F77844B17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65536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7782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Fourier transform magnitude</a:t>
            </a:r>
          </a:p>
        </p:txBody>
      </p:sp>
      <p:pic>
        <p:nvPicPr>
          <p:cNvPr id="870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98" y="1709034"/>
            <a:ext cx="38862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5" y="1720375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ChangeArrowheads="1"/>
          </p:cNvSpPr>
          <p:nvPr>
            <p:ph type="title"/>
          </p:nvPr>
        </p:nvSpPr>
        <p:spPr>
          <a:xfrm>
            <a:off x="404694" y="0"/>
            <a:ext cx="8540448" cy="1752600"/>
          </a:xfrm>
          <a:ln/>
        </p:spPr>
        <p:txBody>
          <a:bodyPr rIns="132080"/>
          <a:lstStyle/>
          <a:p>
            <a:r>
              <a:rPr lang="en-US" dirty="0"/>
              <a:t>Masking out the fundamental and harmonics from periodic pillars</a:t>
            </a:r>
          </a:p>
        </p:txBody>
      </p:sp>
      <p:pic>
        <p:nvPicPr>
          <p:cNvPr id="880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90842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388302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733"/>
            <a:ext cx="9144000" cy="59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4918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Discrete Fourier Transform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1" y="968773"/>
            <a:ext cx="7213600" cy="130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1" y="3357703"/>
            <a:ext cx="5676900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37" y="4773618"/>
            <a:ext cx="4419600" cy="66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4907" y="2901855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 Using the real and imaginary components: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90502" y="439522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"/>
              </a:rPr>
              <a:t>Or using a polar decomposition: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58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Discrete Fourier Transform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0" y="2179503"/>
            <a:ext cx="2616163" cy="2824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689" y="990929"/>
            <a:ext cx="5371390" cy="2781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873" y="3883141"/>
            <a:ext cx="2537938" cy="28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693" y="3886568"/>
            <a:ext cx="2537939" cy="2789994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3593839" y="1207163"/>
            <a:ext cx="2518442" cy="2561160"/>
            <a:chOff x="362829" y="2147690"/>
            <a:chExt cx="3921286" cy="39878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12"/>
          <p:cNvGrpSpPr/>
          <p:nvPr/>
        </p:nvGrpSpPr>
        <p:grpSpPr>
          <a:xfrm>
            <a:off x="6425595" y="1219996"/>
            <a:ext cx="2518442" cy="2561160"/>
            <a:chOff x="362829" y="2147690"/>
            <a:chExt cx="3921286" cy="3987800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5"/>
          <p:cNvGrpSpPr/>
          <p:nvPr/>
        </p:nvGrpSpPr>
        <p:grpSpPr>
          <a:xfrm>
            <a:off x="3634599" y="4109044"/>
            <a:ext cx="2518442" cy="2561160"/>
            <a:chOff x="362829" y="2147690"/>
            <a:chExt cx="3921286" cy="3987800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8"/>
          <p:cNvGrpSpPr/>
          <p:nvPr/>
        </p:nvGrpSpPr>
        <p:grpSpPr>
          <a:xfrm>
            <a:off x="6439550" y="4123000"/>
            <a:ext cx="2518442" cy="2561160"/>
            <a:chOff x="362829" y="2147690"/>
            <a:chExt cx="3921286" cy="3987800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21"/>
          <p:cNvGrpSpPr/>
          <p:nvPr/>
        </p:nvGrpSpPr>
        <p:grpSpPr>
          <a:xfrm>
            <a:off x="438909" y="2406320"/>
            <a:ext cx="2518442" cy="2561160"/>
            <a:chOff x="362829" y="2147690"/>
            <a:chExt cx="3921286" cy="3987800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59808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Phase and Magnitude</a:t>
            </a: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96925" y="1558925"/>
            <a:ext cx="7432675" cy="5299075"/>
          </a:xfrm>
          <a:ln/>
        </p:spPr>
        <p:txBody>
          <a:bodyPr rIns="132080"/>
          <a:lstStyle/>
          <a:p>
            <a:pPr>
              <a:lnSpc>
                <a:spcPct val="90000"/>
              </a:lnSpc>
            </a:pPr>
            <a:r>
              <a:rPr lang="en-US" sz="2400"/>
              <a:t>Curious fact</a:t>
            </a:r>
          </a:p>
          <a:p>
            <a:pPr marL="782638" lvl="1">
              <a:lnSpc>
                <a:spcPct val="90000"/>
              </a:lnSpc>
            </a:pPr>
            <a:r>
              <a:rPr lang="en-US" sz="2000"/>
              <a:t>all natural images have about the same magnitude transform</a:t>
            </a:r>
          </a:p>
          <a:p>
            <a:pPr marL="782638" lvl="1">
              <a:lnSpc>
                <a:spcPct val="90000"/>
              </a:lnSpc>
            </a:pPr>
            <a:r>
              <a:rPr lang="en-US" sz="2000"/>
              <a:t>hence, phase seems to matter, but magnitude largely doesn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t</a:t>
            </a:r>
          </a:p>
          <a:p>
            <a:pPr marL="782638" lvl="1">
              <a:lnSpc>
                <a:spcPct val="90000"/>
              </a:lnSpc>
            </a:pPr>
            <a:endParaRPr lang="en-US" sz="2000"/>
          </a:p>
          <a:p>
            <a:pPr marL="782638" lvl="1"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400"/>
              <a:t>Demonstration</a:t>
            </a:r>
          </a:p>
          <a:p>
            <a:pPr marL="782638" lvl="1">
              <a:lnSpc>
                <a:spcPct val="90000"/>
              </a:lnSpc>
            </a:pPr>
            <a:r>
              <a:rPr lang="en-US" sz="2000"/>
              <a:t>Take two pictures, swap the phase transforms, compute the inverse - what does the result look like?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58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57" y="909731"/>
            <a:ext cx="4419600" cy="66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and Magnitude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74" y="1526107"/>
            <a:ext cx="2041587" cy="2041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81" y="3925160"/>
            <a:ext cx="2041587" cy="2041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329" y="1542735"/>
            <a:ext cx="4168635" cy="1994108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2534010" y="3954909"/>
            <a:ext cx="4118262" cy="1975116"/>
            <a:chOff x="2534010" y="3954909"/>
            <a:chExt cx="4118262" cy="19751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4010" y="3954909"/>
              <a:ext cx="1975116" cy="19751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6651" y="3954976"/>
              <a:ext cx="1965621" cy="194662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0768" y="1544837"/>
            <a:ext cx="1994108" cy="1984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1835" y="3945481"/>
            <a:ext cx="1965620" cy="1965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7139" y="6064138"/>
            <a:ext cx="8148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Each color channel is processed in the same way.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9" idx="3"/>
            <a:endCxn id="11" idx="1"/>
          </p:cNvCxnSpPr>
          <p:nvPr/>
        </p:nvCxnSpPr>
        <p:spPr bwMode="auto">
          <a:xfrm>
            <a:off x="6652272" y="4928291"/>
            <a:ext cx="429563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2" name="Group 21"/>
          <p:cNvGrpSpPr/>
          <p:nvPr/>
        </p:nvGrpSpPr>
        <p:grpSpPr>
          <a:xfrm>
            <a:off x="3521568" y="2537143"/>
            <a:ext cx="3563407" cy="1417767"/>
            <a:chOff x="3521568" y="2537143"/>
            <a:chExt cx="3563407" cy="1417767"/>
          </a:xfrm>
        </p:grpSpPr>
        <p:cxnSp>
          <p:nvCxnSpPr>
            <p:cNvPr id="15" name="Straight Arrow Connector 14"/>
            <p:cNvCxnSpPr>
              <a:stCxn id="7" idx="3"/>
              <a:endCxn id="10" idx="1"/>
            </p:cNvCxnSpPr>
            <p:nvPr/>
          </p:nvCxnSpPr>
          <p:spPr bwMode="auto">
            <a:xfrm flipV="1">
              <a:off x="6689964" y="2537143"/>
              <a:ext cx="370804" cy="2646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>
              <a:stCxn id="8" idx="0"/>
            </p:cNvCxnSpPr>
            <p:nvPr/>
          </p:nvCxnSpPr>
          <p:spPr bwMode="auto">
            <a:xfrm rot="5400000" flipH="1" flipV="1">
              <a:off x="5086040" y="1955975"/>
              <a:ext cx="434463" cy="3563407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1" name="Straight Arrow Connector 20"/>
          <p:cNvCxnSpPr/>
          <p:nvPr/>
        </p:nvCxnSpPr>
        <p:spPr bwMode="auto">
          <a:xfrm>
            <a:off x="3512781" y="3535300"/>
            <a:ext cx="3579621" cy="43077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5" idx="3"/>
            <a:endCxn id="7" idx="1"/>
          </p:cNvCxnSpPr>
          <p:nvPr/>
        </p:nvCxnSpPr>
        <p:spPr bwMode="auto">
          <a:xfrm flipV="1">
            <a:off x="2175261" y="2539789"/>
            <a:ext cx="346068" cy="711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>
            <a:stCxn id="6" idx="3"/>
            <a:endCxn id="8" idx="1"/>
          </p:cNvCxnSpPr>
          <p:nvPr/>
        </p:nvCxnSpPr>
        <p:spPr bwMode="auto">
          <a:xfrm flipV="1">
            <a:off x="2175268" y="4942467"/>
            <a:ext cx="358742" cy="3487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5450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and magnitude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902" y="2068767"/>
            <a:ext cx="3481106" cy="19141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044" y="2280140"/>
            <a:ext cx="1660797" cy="16983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932" y="1357151"/>
            <a:ext cx="4419600" cy="660400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1" idx="3"/>
          </p:cNvCxnSpPr>
          <p:nvPr/>
        </p:nvCxnSpPr>
        <p:spPr bwMode="auto">
          <a:xfrm>
            <a:off x="3332841" y="3129305"/>
            <a:ext cx="387885" cy="493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" name="Group 14"/>
          <p:cNvGrpSpPr/>
          <p:nvPr/>
        </p:nvGrpSpPr>
        <p:grpSpPr>
          <a:xfrm>
            <a:off x="3688931" y="4137690"/>
            <a:ext cx="1671621" cy="2408503"/>
            <a:chOff x="3688931" y="4137690"/>
            <a:chExt cx="1671621" cy="240850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8931" y="4670263"/>
              <a:ext cx="1671621" cy="187593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 bwMode="auto">
            <a:xfrm rot="5400000">
              <a:off x="4270280" y="4352282"/>
              <a:ext cx="430772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oup 16"/>
          <p:cNvGrpSpPr/>
          <p:nvPr/>
        </p:nvGrpSpPr>
        <p:grpSpPr>
          <a:xfrm>
            <a:off x="5639870" y="4104412"/>
            <a:ext cx="3547673" cy="2422732"/>
            <a:chOff x="5639870" y="4104412"/>
            <a:chExt cx="3547673" cy="24227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9870" y="4679074"/>
              <a:ext cx="1662334" cy="1848070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 bwMode="auto">
            <a:xfrm rot="5400000">
              <a:off x="6101092" y="4319004"/>
              <a:ext cx="430772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7441452" y="5072710"/>
              <a:ext cx="17460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Using random</a:t>
              </a:r>
              <a:br>
                <a:rPr lang="en-US" sz="1600" dirty="0" smtClean="0"/>
              </a:br>
              <a:r>
                <a:rPr lang="en-US" sz="1600" dirty="0" smtClean="0"/>
                <a:t>amplitude does not</a:t>
              </a:r>
              <a:br>
                <a:rPr lang="en-US" sz="1600" dirty="0" smtClean="0"/>
              </a:br>
              <a:r>
                <a:rPr lang="en-US" sz="1600" dirty="0" smtClean="0"/>
                <a:t>look good.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034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Does phase always win?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401331" y="5037644"/>
            <a:ext cx="159954" cy="166580"/>
          </a:xfrm>
        </p:spPr>
        <p:txBody>
          <a:bodyPr/>
          <a:lstStyle/>
          <a:p>
            <a:fld id="{78BD9F55-5257-7D45-9FE4-391AB094E193}" type="slidenum">
              <a:rPr lang="en-US" smtClean="0"/>
              <a:pPr/>
              <a:t>119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099543"/>
            <a:ext cx="1347787" cy="5618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562" y="941029"/>
            <a:ext cx="2809152" cy="1544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536" y="2527409"/>
            <a:ext cx="2778864" cy="1347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261" y="3923746"/>
            <a:ext cx="2794009" cy="1370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268" y="5359605"/>
            <a:ext cx="2778865" cy="1362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994" y="955948"/>
            <a:ext cx="2839440" cy="1544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7424" y="2533333"/>
            <a:ext cx="1347787" cy="1355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9474" y="2548754"/>
            <a:ext cx="1340215" cy="1332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0770" y="3923747"/>
            <a:ext cx="1340215" cy="13705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1657" y="3925863"/>
            <a:ext cx="1347787" cy="13477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3491" y="5358229"/>
            <a:ext cx="1332643" cy="1340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3197" y="5375414"/>
            <a:ext cx="1355359" cy="134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26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05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427" y="6488668"/>
            <a:ext cx="2870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Credit picture: </a:t>
            </a:r>
            <a:r>
              <a:rPr lang="en-US" sz="1800" dirty="0" err="1" smtClean="0"/>
              <a:t>Fredo</a:t>
            </a:r>
            <a:r>
              <a:rPr lang="en-US" sz="1800" dirty="0" smtClean="0"/>
              <a:t> Durand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70" y="239486"/>
            <a:ext cx="6045200" cy="170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025" y="2063620"/>
            <a:ext cx="7810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should one pixel be treated differently than any another?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A1BA8-4146-FC49-AC88-B1F77844B1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6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Randomizing the phase</a:t>
            </a:r>
          </a:p>
        </p:txBody>
      </p:sp>
      <p:pic>
        <p:nvPicPr>
          <p:cNvPr id="154627" name="Picture 3" descr="TH06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04346" y="3834499"/>
            <a:ext cx="2185988" cy="2185988"/>
          </a:xfrm>
          <a:noFill/>
          <a:ln w="28575">
            <a:solidFill>
              <a:schemeClr val="hlink"/>
            </a:solidFill>
          </a:ln>
        </p:spPr>
      </p:pic>
      <p:pic>
        <p:nvPicPr>
          <p:cNvPr id="154628" name="Picture 4" descr="H06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4346" y="1167499"/>
            <a:ext cx="2209800" cy="22098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4630" name="Picture 6" descr="TL01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4009" y="3834499"/>
            <a:ext cx="2185988" cy="2185988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4631" name="Picture 7" descr="TmanN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6209" y="3834499"/>
            <a:ext cx="2187575" cy="218757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4632" name="Picture 8" descr="manN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6209" y="1167499"/>
            <a:ext cx="2187575" cy="218757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4633" name="Picture 9" descr="L01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4009" y="1167499"/>
            <a:ext cx="2209800" cy="22098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17C8-F070-904B-B19D-3F74E279025E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Transform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739" y="1526712"/>
            <a:ext cx="6493978" cy="11776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8874" y="1088624"/>
            <a:ext cx="5106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Discrete (finite and discrete sequences):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83" y="4219567"/>
            <a:ext cx="7487047" cy="1256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14" y="5455097"/>
            <a:ext cx="7326364" cy="10347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5905" y="3920733"/>
            <a:ext cx="574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Continuous (infinite and continuous signals):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637" y="2741783"/>
            <a:ext cx="6639369" cy="100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70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A translation invariant filter</a:t>
            </a:r>
            <a:endParaRPr lang="en-US" dirty="0"/>
          </a:p>
        </p:txBody>
      </p:sp>
      <p:pic>
        <p:nvPicPr>
          <p:cNvPr id="20489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8" t="10800" r="25063" b="23135"/>
          <a:stretch>
            <a:fillRect/>
          </a:stretch>
        </p:blipFill>
        <p:spPr bwMode="auto">
          <a:xfrm>
            <a:off x="1295400" y="2209800"/>
            <a:ext cx="2330450" cy="2332038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90" name="Rectangle 10"/>
          <p:cNvSpPr>
            <a:spLocks/>
          </p:cNvSpPr>
          <p:nvPr/>
        </p:nvSpPr>
        <p:spPr bwMode="auto">
          <a:xfrm>
            <a:off x="1420812" y="2293938"/>
            <a:ext cx="568325" cy="55880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1" name="Rectangle 11"/>
          <p:cNvSpPr>
            <a:spLocks/>
          </p:cNvSpPr>
          <p:nvPr/>
        </p:nvSpPr>
        <p:spPr bwMode="auto">
          <a:xfrm>
            <a:off x="3692525" y="3195638"/>
            <a:ext cx="2873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sp>
        <p:nvSpPr>
          <p:cNvPr id="20492" name="Rectangle 12"/>
          <p:cNvSpPr>
            <a:spLocks/>
          </p:cNvSpPr>
          <p:nvPr/>
        </p:nvSpPr>
        <p:spPr bwMode="auto">
          <a:xfrm>
            <a:off x="5187950" y="2209800"/>
            <a:ext cx="2424112" cy="2314575"/>
          </a:xfrm>
          <a:prstGeom prst="rect">
            <a:avLst/>
          </a:prstGeom>
          <a:solidFill>
            <a:srgbClr val="FFFFFF"/>
          </a:solidFill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2012950" y="2284413"/>
            <a:ext cx="3694112" cy="276225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rot="10800000" flipH="1">
            <a:off x="2005012" y="2568575"/>
            <a:ext cx="3702050" cy="2936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5" name="Rectangle 15"/>
          <p:cNvSpPr>
            <a:spLocks/>
          </p:cNvSpPr>
          <p:nvPr/>
        </p:nvSpPr>
        <p:spPr bwMode="auto">
          <a:xfrm>
            <a:off x="5707062" y="2519363"/>
            <a:ext cx="66675" cy="74612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6" name="Rectangle 16"/>
          <p:cNvSpPr>
            <a:spLocks/>
          </p:cNvSpPr>
          <p:nvPr/>
        </p:nvSpPr>
        <p:spPr bwMode="auto">
          <a:xfrm>
            <a:off x="2959100" y="3816350"/>
            <a:ext cx="568325" cy="560388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3552825" y="3808413"/>
            <a:ext cx="3692525" cy="27463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 rot="10800000" flipH="1">
            <a:off x="3544887" y="4092575"/>
            <a:ext cx="3700463" cy="292100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99" name="Rectangle 19"/>
          <p:cNvSpPr>
            <a:spLocks/>
          </p:cNvSpPr>
          <p:nvPr/>
        </p:nvSpPr>
        <p:spPr bwMode="auto">
          <a:xfrm>
            <a:off x="7245350" y="4041775"/>
            <a:ext cx="66675" cy="74613"/>
          </a:xfrm>
          <a:prstGeom prst="rect">
            <a:avLst/>
          </a:prstGeom>
          <a:solidFill>
            <a:srgbClr val="7F7F7F"/>
          </a:soli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19200" y="5029200"/>
            <a:ext cx="6135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same weighting occurs within each window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19200"/>
            <a:ext cx="48006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733800"/>
            <a:ext cx="7023100" cy="254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3048000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For example: h =  [2, -1, -1]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43200"/>
            <a:ext cx="8382000" cy="24155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15240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In the 1D case, it helps to make explicit the structure of the matrix: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5486400" cy="1495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971800"/>
            <a:ext cx="21971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2438400"/>
            <a:ext cx="3238959" cy="1324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350" y="3810000"/>
            <a:ext cx="3275250" cy="1379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5411820"/>
            <a:ext cx="3157305" cy="1369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191000"/>
            <a:ext cx="2374900" cy="52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6019800"/>
            <a:ext cx="1994053" cy="385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9400" y="3200400"/>
            <a:ext cx="123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dirty="0" smtClean="0"/>
              <a:t> </a:t>
            </a:r>
            <a:r>
              <a:rPr lang="en-US" dirty="0" smtClean="0"/>
              <a:t>[0] = 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29400" y="4419600"/>
            <a:ext cx="123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dirty="0" smtClean="0"/>
              <a:t> </a:t>
            </a:r>
            <a:r>
              <a:rPr lang="en-US" dirty="0" smtClean="0"/>
              <a:t>[1] = 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29400" y="5943600"/>
            <a:ext cx="1341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dirty="0" smtClean="0"/>
              <a:t> </a:t>
            </a:r>
            <a:r>
              <a:rPr lang="en-US" dirty="0" smtClean="0"/>
              <a:t>[8] = -1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828800" y="5105400"/>
            <a:ext cx="5404738" cy="646331"/>
            <a:chOff x="1828800" y="5105400"/>
            <a:chExt cx="5404738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010400" y="5105400"/>
              <a:ext cx="2231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.</a:t>
              </a:r>
            </a:p>
            <a:p>
              <a:r>
                <a:rPr lang="en-US" sz="1200" b="1" dirty="0" smtClean="0"/>
                <a:t>.</a:t>
              </a:r>
            </a:p>
            <a:p>
              <a:r>
                <a:rPr lang="en-US" sz="1200" b="1" dirty="0" smtClean="0"/>
                <a:t>.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28800" y="5105400"/>
              <a:ext cx="2231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.</a:t>
              </a:r>
            </a:p>
            <a:p>
              <a:r>
                <a:rPr lang="en-US" sz="1200" b="1" dirty="0" smtClean="0"/>
                <a:t>.</a:t>
              </a:r>
            </a:p>
            <a:p>
              <a:r>
                <a:rPr lang="en-US" sz="1200" b="1" dirty="0" smtClean="0"/>
                <a:t>.</a:t>
              </a:r>
              <a:endParaRPr lang="en-US" sz="1200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81200"/>
            <a:ext cx="18161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905000"/>
            <a:ext cx="2616200" cy="1638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905000"/>
            <a:ext cx="2717800" cy="167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2814935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>
            <a:off x="2416629" y="2985797"/>
            <a:ext cx="195942" cy="195943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6950" y="1752600"/>
            <a:ext cx="71501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2850"/>
          </a:xfrm>
          <a:ln/>
        </p:spPr>
        <p:txBody>
          <a:bodyPr rIns="132080"/>
          <a:lstStyle/>
          <a:p>
            <a:r>
              <a:rPr lang="en-US" dirty="0" smtClean="0"/>
              <a:t>2D convolution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060" y="5455637"/>
            <a:ext cx="6309895" cy="121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55D6DA-65A6-A247-80B0-432B473482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0" y="1752600"/>
            <a:ext cx="70485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55D6DA-65A6-A247-80B0-432B473482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Signals and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33600"/>
            <a:ext cx="3708400" cy="252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057400"/>
            <a:ext cx="3848100" cy="2578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8235" y="4690781"/>
            <a:ext cx="3063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continuous signal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48849" y="4674727"/>
            <a:ext cx="2669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discrete signal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5050" y="1752600"/>
            <a:ext cx="70739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55D6DA-65A6-A247-80B0-432B473482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5050" y="1752600"/>
            <a:ext cx="70739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55D6DA-65A6-A247-80B0-432B473482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1828800"/>
            <a:ext cx="70612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55D6DA-65A6-A247-80B0-432B473482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400" y="1797050"/>
            <a:ext cx="70612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55D6DA-65A6-A247-80B0-432B473482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400" y="1784350"/>
            <a:ext cx="70612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55D6DA-65A6-A247-80B0-432B473482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159226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5050" y="1784350"/>
            <a:ext cx="70739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685800" y="5334000"/>
            <a:ext cx="7620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smtClean="0">
                <a:latin typeface="Avenir Book" pitchFamily="-108" charset="0"/>
                <a:ea typeface="Avenir Book" pitchFamily="-108" charset="0"/>
                <a:cs typeface="Avenir Book" pitchFamily="-108" charset="0"/>
              </a:rPr>
              <a:t>What does it do?</a:t>
            </a:r>
          </a:p>
          <a:p>
            <a:r>
              <a:rPr lang="en-US" sz="2000" smtClean="0">
                <a:latin typeface="Avenir Book" pitchFamily="-108" charset="0"/>
                <a:ea typeface="Avenir Book" pitchFamily="-108" charset="0"/>
                <a:cs typeface="Avenir Book" pitchFamily="-108" charset="0"/>
              </a:rPr>
              <a:t>• Replaces each pixel with an average of its neighborhood</a:t>
            </a:r>
          </a:p>
          <a:p>
            <a:r>
              <a:rPr lang="en-US" sz="2000" smtClean="0">
                <a:latin typeface="Avenir Book" pitchFamily="-108" charset="0"/>
                <a:ea typeface="Avenir Book" pitchFamily="-108" charset="0"/>
                <a:cs typeface="Avenir Book" pitchFamily="-108" charset="0"/>
              </a:rPr>
              <a:t>• Achieve smoothing effect (remove sharp features)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55D6DA-65A6-A247-80B0-432B473482B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7382" r="18492" b="10826"/>
          <a:stretch>
            <a:fillRect/>
          </a:stretch>
        </p:blipFill>
        <p:spPr bwMode="auto">
          <a:xfrm>
            <a:off x="6291263" y="3133725"/>
            <a:ext cx="176371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7384" r="18491" b="11104"/>
          <a:stretch>
            <a:fillRect/>
          </a:stretch>
        </p:blipFill>
        <p:spPr bwMode="auto">
          <a:xfrm>
            <a:off x="911225" y="2894012"/>
            <a:ext cx="21336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2D convolution</a:t>
            </a:r>
            <a:endParaRPr lang="en-US" dirty="0"/>
          </a:p>
        </p:txBody>
      </p:sp>
      <p:pic>
        <p:nvPicPr>
          <p:cNvPr id="22539" name="Picture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3844925"/>
            <a:ext cx="300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40" name="Group 12"/>
          <p:cNvGraphicFramePr>
            <a:graphicFrameLocks noGrp="1"/>
          </p:cNvGraphicFramePr>
          <p:nvPr/>
        </p:nvGraphicFramePr>
        <p:xfrm>
          <a:off x="3924300" y="3573462"/>
          <a:ext cx="1081088" cy="1081089"/>
        </p:xfrm>
        <a:graphic>
          <a:graphicData uri="http://schemas.openxmlformats.org/drawingml/2006/table">
            <a:tbl>
              <a:tblPr/>
              <a:tblGrid>
                <a:gridCol w="360363"/>
                <a:gridCol w="360362"/>
                <a:gridCol w="360363"/>
              </a:tblGrid>
              <a:tr h="334963"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ヒラギノ角ゴ ProN W3" charset="0"/>
                          <a:sym typeface="Calibri" charset="0"/>
                        </a:rPr>
                        <a:t>-1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2574" name="Rectangle 46"/>
          <p:cNvSpPr>
            <a:spLocks/>
          </p:cNvSpPr>
          <p:nvPr/>
        </p:nvSpPr>
        <p:spPr bwMode="auto">
          <a:xfrm>
            <a:off x="1679575" y="5468937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g[m,n]</a:t>
            </a:r>
          </a:p>
        </p:txBody>
      </p:sp>
      <p:sp>
        <p:nvSpPr>
          <p:cNvPr id="22575" name="Rectangle 47"/>
          <p:cNvSpPr>
            <a:spLocks/>
          </p:cNvSpPr>
          <p:nvPr/>
        </p:nvSpPr>
        <p:spPr bwMode="auto">
          <a:xfrm>
            <a:off x="4129088" y="5127625"/>
            <a:ext cx="7889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h[m,n]</a:t>
            </a:r>
          </a:p>
        </p:txBody>
      </p:sp>
      <p:sp>
        <p:nvSpPr>
          <p:cNvPr id="22576" name="Rectangle 48"/>
          <p:cNvSpPr>
            <a:spLocks/>
          </p:cNvSpPr>
          <p:nvPr/>
        </p:nvSpPr>
        <p:spPr bwMode="auto">
          <a:xfrm>
            <a:off x="6831013" y="5246687"/>
            <a:ext cx="725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f[m,n]</a:t>
            </a:r>
          </a:p>
        </p:txBody>
      </p:sp>
      <p:sp>
        <p:nvSpPr>
          <p:cNvPr id="22577" name="Rectangle 49"/>
          <p:cNvSpPr>
            <a:spLocks/>
          </p:cNvSpPr>
          <p:nvPr/>
        </p:nvSpPr>
        <p:spPr bwMode="auto">
          <a:xfrm>
            <a:off x="5272088" y="3779837"/>
            <a:ext cx="2873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graphicFrame>
        <p:nvGraphicFramePr>
          <p:cNvPr id="22578" name="Group 50"/>
          <p:cNvGraphicFramePr>
            <a:graphicFrameLocks noGrp="1"/>
          </p:cNvGraphicFramePr>
          <p:nvPr/>
        </p:nvGraphicFramePr>
        <p:xfrm>
          <a:off x="914400" y="2895600"/>
          <a:ext cx="2127250" cy="2212976"/>
        </p:xfrm>
        <a:graphic>
          <a:graphicData uri="http://schemas.openxmlformats.org/drawingml/2006/table">
            <a:tbl>
              <a:tblPr/>
              <a:tblGrid>
                <a:gridCol w="266700"/>
                <a:gridCol w="265113"/>
                <a:gridCol w="266700"/>
                <a:gridCol w="265112"/>
                <a:gridCol w="266700"/>
                <a:gridCol w="265113"/>
                <a:gridCol w="266700"/>
                <a:gridCol w="265112"/>
              </a:tblGrid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138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137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139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145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146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147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163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168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188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180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184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189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79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83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77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103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59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60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68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68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69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83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199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203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228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108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68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71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77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787" name="Rectangle 259"/>
          <p:cNvSpPr>
            <a:spLocks/>
          </p:cNvSpPr>
          <p:nvPr/>
        </p:nvSpPr>
        <p:spPr bwMode="auto">
          <a:xfrm>
            <a:off x="568325" y="2535237"/>
            <a:ext cx="146843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m=0  1  2  …</a:t>
            </a:r>
          </a:p>
        </p:txBody>
      </p:sp>
      <p:graphicFrame>
        <p:nvGraphicFramePr>
          <p:cNvPr id="22788" name="Group 260"/>
          <p:cNvGraphicFramePr>
            <a:graphicFrameLocks noGrp="1"/>
          </p:cNvGraphicFramePr>
          <p:nvPr/>
        </p:nvGraphicFramePr>
        <p:xfrm>
          <a:off x="5994400" y="2846387"/>
          <a:ext cx="2360613" cy="2324104"/>
        </p:xfrm>
        <a:graphic>
          <a:graphicData uri="http://schemas.openxmlformats.org/drawingml/2006/table">
            <a:tbl>
              <a:tblPr/>
              <a:tblGrid>
                <a:gridCol w="295275"/>
                <a:gridCol w="295275"/>
                <a:gridCol w="295275"/>
                <a:gridCol w="295275"/>
                <a:gridCol w="295275"/>
                <a:gridCol w="295275"/>
                <a:gridCol w="293688"/>
                <a:gridCol w="295275"/>
              </a:tblGrid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142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-88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-41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41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264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-175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-71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37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349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-120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33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360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-134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-23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ヒラギノ角ゴ ProN W3" charset="0"/>
                          <a:cs typeface="Verdana" charset="0"/>
                          <a:sym typeface="Verdana" charset="0"/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143000"/>
            <a:ext cx="6309895" cy="121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81200"/>
            <a:ext cx="2717800" cy="54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447800"/>
            <a:ext cx="186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Commutative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2510135"/>
            <a:ext cx="163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Associative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971800"/>
            <a:ext cx="6261100" cy="50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3576935"/>
            <a:ext cx="458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Distributive with respect to the sum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114800"/>
            <a:ext cx="4762500" cy="48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5181600"/>
            <a:ext cx="48514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4719935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Shift property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57400"/>
            <a:ext cx="3048000" cy="29893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64190"/>
            <a:ext cx="3569810" cy="3569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76400"/>
            <a:ext cx="3581400" cy="3569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191000" y="3276600"/>
            <a:ext cx="4572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4110335"/>
            <a:ext cx="1572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11x11 ones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4305300" y="3924300"/>
            <a:ext cx="228600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Oval 10"/>
          <p:cNvSpPr/>
          <p:nvPr/>
        </p:nvSpPr>
        <p:spPr bwMode="auto">
          <a:xfrm>
            <a:off x="3810000" y="3429000"/>
            <a:ext cx="228600" cy="228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327660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90600" y="1295400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Zero padding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2D discrete signal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BE8E2-A77C-CC4D-8239-1C98B48D20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231900"/>
            <a:ext cx="8445500" cy="5397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08863" y="6399213"/>
            <a:ext cx="268287" cy="279400"/>
          </a:xfrm>
        </p:spPr>
        <p:txBody>
          <a:bodyPr/>
          <a:lstStyle/>
          <a:p>
            <a:fld id="{78BD9F55-5257-7D45-9FE4-391AB094E19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17600"/>
            <a:ext cx="8737600" cy="1906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00400"/>
            <a:ext cx="8737600" cy="1725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953000"/>
            <a:ext cx="8737600" cy="17257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64712" y="1940622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367305" y="3769913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64711" y="5548906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Error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35487"/>
          <a:stretch>
            <a:fillRect/>
          </a:stretch>
        </p:blipFill>
        <p:spPr>
          <a:xfrm>
            <a:off x="679450" y="2019300"/>
            <a:ext cx="5022389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4386"/>
          <a:stretch>
            <a:fillRect/>
          </a:stretch>
        </p:blipFill>
        <p:spPr>
          <a:xfrm>
            <a:off x="5792549" y="2042120"/>
            <a:ext cx="2772565" cy="2819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572000" y="1600200"/>
            <a:ext cx="3892550" cy="4043065"/>
            <a:chOff x="4572000" y="1600200"/>
            <a:chExt cx="3892550" cy="40430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rcRect l="64679"/>
            <a:stretch>
              <a:fillRect/>
            </a:stretch>
          </p:blipFill>
          <p:spPr>
            <a:xfrm>
              <a:off x="5714798" y="2057400"/>
              <a:ext cx="2749752" cy="27432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7208668" y="2001838"/>
              <a:ext cx="24130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8"/>
            <p:cNvSpPr txBox="1">
              <a:spLocks noChangeArrowheads="1"/>
            </p:cNvSpPr>
            <p:nvPr/>
          </p:nvSpPr>
          <p:spPr bwMode="auto">
            <a:xfrm>
              <a:off x="6881268" y="1600200"/>
              <a:ext cx="9673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dirty="0" smtClean="0">
                  <a:solidFill>
                    <a:prstClr val="black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rPr>
                <a:t>2 pixels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0" y="5181600"/>
              <a:ext cx="27316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(using zero padding)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5400000" flipH="1" flipV="1">
              <a:off x="5638800" y="5028406"/>
              <a:ext cx="304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r="35447"/>
          <a:stretch>
            <a:fillRect/>
          </a:stretch>
        </p:blipFill>
        <p:spPr>
          <a:xfrm>
            <a:off x="585629" y="2093178"/>
            <a:ext cx="5025493" cy="274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r="35224"/>
          <a:stretch>
            <a:fillRect/>
          </a:stretch>
        </p:blipFill>
        <p:spPr>
          <a:xfrm>
            <a:off x="704850" y="2063750"/>
            <a:ext cx="5009948" cy="2730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64816"/>
          <a:stretch>
            <a:fillRect/>
          </a:stretch>
        </p:blipFill>
        <p:spPr>
          <a:xfrm>
            <a:off x="5766630" y="2073612"/>
            <a:ext cx="2721248" cy="2730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2044700"/>
            <a:ext cx="7785100" cy="2768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Rectangular filter</a:t>
            </a:r>
          </a:p>
        </p:txBody>
      </p:sp>
      <p:pic>
        <p:nvPicPr>
          <p:cNvPr id="286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3030538"/>
            <a:ext cx="300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/>
          </p:cNvSpPr>
          <p:nvPr/>
        </p:nvSpPr>
        <p:spPr bwMode="auto">
          <a:xfrm>
            <a:off x="1320800" y="4813300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g[m,n]</a:t>
            </a:r>
          </a:p>
        </p:txBody>
      </p:sp>
      <p:sp>
        <p:nvSpPr>
          <p:cNvPr id="28676" name="Rectangle 4"/>
          <p:cNvSpPr>
            <a:spLocks/>
          </p:cNvSpPr>
          <p:nvPr/>
        </p:nvSpPr>
        <p:spPr bwMode="auto">
          <a:xfrm>
            <a:off x="3962400" y="3887788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h[m,n]</a:t>
            </a:r>
          </a:p>
        </p:txBody>
      </p:sp>
      <p:sp>
        <p:nvSpPr>
          <p:cNvPr id="28677" name="Rectangle 5"/>
          <p:cNvSpPr>
            <a:spLocks/>
          </p:cNvSpPr>
          <p:nvPr/>
        </p:nvSpPr>
        <p:spPr bwMode="auto">
          <a:xfrm>
            <a:off x="5138738" y="2990850"/>
            <a:ext cx="2873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sp>
        <p:nvSpPr>
          <p:cNvPr id="28678" name="Rectangle 6"/>
          <p:cNvSpPr>
            <a:spLocks/>
          </p:cNvSpPr>
          <p:nvPr/>
        </p:nvSpPr>
        <p:spPr bwMode="auto">
          <a:xfrm>
            <a:off x="5313363" y="1497013"/>
            <a:ext cx="520700" cy="334168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9" name="Rectangle 7"/>
          <p:cNvSpPr>
            <a:spLocks/>
          </p:cNvSpPr>
          <p:nvPr/>
        </p:nvSpPr>
        <p:spPr bwMode="auto">
          <a:xfrm>
            <a:off x="5675313" y="1236663"/>
            <a:ext cx="3073400" cy="536575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0" name="Rectangle 8"/>
          <p:cNvSpPr>
            <a:spLocks/>
          </p:cNvSpPr>
          <p:nvPr/>
        </p:nvSpPr>
        <p:spPr bwMode="auto">
          <a:xfrm>
            <a:off x="6888163" y="4667250"/>
            <a:ext cx="725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f[m,n]</a:t>
            </a:r>
          </a:p>
        </p:txBody>
      </p:sp>
      <p:sp>
        <p:nvSpPr>
          <p:cNvPr id="28681" name="Rectangle 9"/>
          <p:cNvSpPr>
            <a:spLocks/>
          </p:cNvSpPr>
          <p:nvPr/>
        </p:nvSpPr>
        <p:spPr bwMode="auto">
          <a:xfrm>
            <a:off x="8682038" y="1728788"/>
            <a:ext cx="461962" cy="300513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2" name="Rectangle 10"/>
          <p:cNvSpPr>
            <a:spLocks/>
          </p:cNvSpPr>
          <p:nvPr/>
        </p:nvSpPr>
        <p:spPr bwMode="auto">
          <a:xfrm>
            <a:off x="3819525" y="2760663"/>
            <a:ext cx="1074738" cy="952500"/>
          </a:xfrm>
          <a:prstGeom prst="rect">
            <a:avLst/>
          </a:prstGeom>
          <a:solidFill>
            <a:srgbClr val="7F7F7F"/>
          </a:soli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868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7869" r="19545" b="17191"/>
          <a:stretch>
            <a:fillRect/>
          </a:stretch>
        </p:blipFill>
        <p:spPr bwMode="auto">
          <a:xfrm>
            <a:off x="5678488" y="1681163"/>
            <a:ext cx="2960687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/>
          <p:cNvPicPr>
            <a:picLocks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739900"/>
            <a:ext cx="2824162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Rectangular filter</a:t>
            </a:r>
          </a:p>
        </p:txBody>
      </p:sp>
      <p:pic>
        <p:nvPicPr>
          <p:cNvPr id="296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3030538"/>
            <a:ext cx="300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/>
          </p:cNvSpPr>
          <p:nvPr/>
        </p:nvSpPr>
        <p:spPr bwMode="auto">
          <a:xfrm>
            <a:off x="1320800" y="4813300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g[m,n]</a:t>
            </a:r>
          </a:p>
        </p:txBody>
      </p:sp>
      <p:sp>
        <p:nvSpPr>
          <p:cNvPr id="29700" name="Rectangle 4"/>
          <p:cNvSpPr>
            <a:spLocks/>
          </p:cNvSpPr>
          <p:nvPr/>
        </p:nvSpPr>
        <p:spPr bwMode="auto">
          <a:xfrm>
            <a:off x="3962400" y="3887788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h[m,n]</a:t>
            </a: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5138738" y="2990850"/>
            <a:ext cx="2873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5313363" y="1497013"/>
            <a:ext cx="520700" cy="334168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5675313" y="1236663"/>
            <a:ext cx="3073400" cy="536575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6888163" y="4667250"/>
            <a:ext cx="725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f[m,n]</a:t>
            </a:r>
          </a:p>
        </p:txBody>
      </p:sp>
      <p:sp>
        <p:nvSpPr>
          <p:cNvPr id="29705" name="Rectangle 9"/>
          <p:cNvSpPr>
            <a:spLocks/>
          </p:cNvSpPr>
          <p:nvPr/>
        </p:nvSpPr>
        <p:spPr bwMode="auto">
          <a:xfrm>
            <a:off x="8682038" y="1728788"/>
            <a:ext cx="461962" cy="300513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6" name="Rectangle 10"/>
          <p:cNvSpPr>
            <a:spLocks/>
          </p:cNvSpPr>
          <p:nvPr/>
        </p:nvSpPr>
        <p:spPr bwMode="auto">
          <a:xfrm>
            <a:off x="3819525" y="3146425"/>
            <a:ext cx="1074738" cy="57150"/>
          </a:xfrm>
          <a:prstGeom prst="rect">
            <a:avLst/>
          </a:prstGeom>
          <a:solidFill>
            <a:srgbClr val="7F7F7F"/>
          </a:soli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9707" name="Picture 11"/>
          <p:cNvPicPr>
            <a:picLocks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739900"/>
            <a:ext cx="2824162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t="7306" r="19545" b="16815"/>
          <a:stretch>
            <a:fillRect/>
          </a:stretch>
        </p:blipFill>
        <p:spPr bwMode="auto">
          <a:xfrm>
            <a:off x="5840413" y="1758950"/>
            <a:ext cx="279082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Rectangular filter</a:t>
            </a:r>
          </a:p>
        </p:txBody>
      </p:sp>
      <p:pic>
        <p:nvPicPr>
          <p:cNvPr id="307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3030538"/>
            <a:ext cx="300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/>
          </p:cNvSpPr>
          <p:nvPr/>
        </p:nvSpPr>
        <p:spPr bwMode="auto">
          <a:xfrm>
            <a:off x="1320800" y="4813300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g[m,n]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3962400" y="3887788"/>
            <a:ext cx="788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h[m,n]</a:t>
            </a:r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5138738" y="2990850"/>
            <a:ext cx="2873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sp>
        <p:nvSpPr>
          <p:cNvPr id="30726" name="Rectangle 6"/>
          <p:cNvSpPr>
            <a:spLocks/>
          </p:cNvSpPr>
          <p:nvPr/>
        </p:nvSpPr>
        <p:spPr bwMode="auto">
          <a:xfrm>
            <a:off x="5313363" y="1497013"/>
            <a:ext cx="520700" cy="334168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7" name="Rectangle 7"/>
          <p:cNvSpPr>
            <a:spLocks/>
          </p:cNvSpPr>
          <p:nvPr/>
        </p:nvSpPr>
        <p:spPr bwMode="auto">
          <a:xfrm>
            <a:off x="5675313" y="1236663"/>
            <a:ext cx="3073400" cy="536575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8" name="Rectangle 8"/>
          <p:cNvSpPr>
            <a:spLocks/>
          </p:cNvSpPr>
          <p:nvPr/>
        </p:nvSpPr>
        <p:spPr bwMode="auto">
          <a:xfrm>
            <a:off x="6888163" y="4667250"/>
            <a:ext cx="725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f[m,n]</a:t>
            </a:r>
          </a:p>
        </p:txBody>
      </p:sp>
      <p:sp>
        <p:nvSpPr>
          <p:cNvPr id="30729" name="Rectangle 9"/>
          <p:cNvSpPr>
            <a:spLocks/>
          </p:cNvSpPr>
          <p:nvPr/>
        </p:nvSpPr>
        <p:spPr bwMode="auto">
          <a:xfrm>
            <a:off x="8682038" y="1728788"/>
            <a:ext cx="461962" cy="300513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0" name="Rectangle 10"/>
          <p:cNvSpPr>
            <a:spLocks/>
          </p:cNvSpPr>
          <p:nvPr/>
        </p:nvSpPr>
        <p:spPr bwMode="auto">
          <a:xfrm>
            <a:off x="4248150" y="2741613"/>
            <a:ext cx="63500" cy="833437"/>
          </a:xfrm>
          <a:prstGeom prst="rect">
            <a:avLst/>
          </a:prstGeom>
          <a:solidFill>
            <a:srgbClr val="7F7F7F"/>
          </a:soli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31" name="Picture 11"/>
          <p:cNvPicPr>
            <a:picLocks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739900"/>
            <a:ext cx="2824162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5" t="8057" r="19696" b="17003"/>
          <a:stretch>
            <a:fillRect/>
          </a:stretch>
        </p:blipFill>
        <p:spPr bwMode="auto">
          <a:xfrm>
            <a:off x="5751513" y="1760538"/>
            <a:ext cx="28479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180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impulse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19200"/>
            <a:ext cx="3886200" cy="14750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" y="2895600"/>
            <a:ext cx="81534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The result of convolving a signal </a:t>
            </a:r>
            <a:r>
              <a:rPr lang="en-US" i="1" dirty="0" err="1" smtClean="0">
                <a:latin typeface="Times New Roman"/>
                <a:cs typeface="Times New Roman"/>
              </a:rPr>
              <a:t>g</a:t>
            </a:r>
            <a:r>
              <a:rPr lang="en-US" dirty="0" err="1" smtClean="0">
                <a:latin typeface="Times New Roman"/>
                <a:cs typeface="Times New Roman"/>
              </a:rPr>
              <a:t>[n</a:t>
            </a:r>
            <a:r>
              <a:rPr lang="en-US" dirty="0" smtClean="0">
                <a:latin typeface="Times New Roman"/>
                <a:cs typeface="Times New Roman"/>
              </a:rPr>
              <a:t>] with the impulse signal is the same signal: 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733800"/>
            <a:ext cx="4890977" cy="8151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400" y="449580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Convolving a signal </a:t>
            </a:r>
            <a:r>
              <a:rPr lang="en-US" i="1" dirty="0" err="1" smtClean="0">
                <a:latin typeface="Times New Roman"/>
                <a:cs typeface="Times New Roman"/>
              </a:rPr>
              <a:t>f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with a translated impulse </a:t>
            </a:r>
            <a:r>
              <a:rPr lang="en-US" dirty="0" err="1" smtClean="0">
                <a:latin typeface="Times New Roman"/>
                <a:cs typeface="Times New Roman"/>
              </a:rPr>
              <a:t>δ</a:t>
            </a:r>
            <a:r>
              <a:rPr lang="en-US" dirty="0" smtClean="0">
                <a:latin typeface="Times New Roman"/>
                <a:cs typeface="Times New Roman"/>
              </a:rPr>
              <a:t> [</a:t>
            </a:r>
            <a:r>
              <a:rPr lang="en-US" i="1" dirty="0" err="1" smtClean="0">
                <a:latin typeface="Times New Roman"/>
                <a:cs typeface="Times New Roman"/>
              </a:rPr>
              <a:t>n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−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sz="1800" dirty="0" smtClean="0">
                <a:latin typeface="Times New Roman"/>
                <a:cs typeface="Times New Roman"/>
              </a:rPr>
              <a:t>0</a:t>
            </a:r>
            <a:r>
              <a:rPr lang="en-US" dirty="0" smtClean="0">
                <a:latin typeface="Times New Roman"/>
                <a:cs typeface="Times New Roman"/>
              </a:rPr>
              <a:t>] results in a translated signal:</a:t>
            </a:r>
            <a:br>
              <a:rPr lang="en-US" dirty="0" smtClean="0">
                <a:latin typeface="Times New Roman"/>
                <a:cs typeface="Times New Roman"/>
              </a:rPr>
            </a:br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5410200"/>
            <a:ext cx="3505200" cy="5869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signals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3100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Cosine and sine waves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79" y="2585720"/>
            <a:ext cx="3052233" cy="533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4485639"/>
            <a:ext cx="3126318" cy="11705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0" y="4485639"/>
            <a:ext cx="3185584" cy="103716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57200" y="5943600"/>
            <a:ext cx="82296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>
                <a:latin typeface="NimbusRomNo9L"/>
              </a:rPr>
              <a:t>k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BLSY"/>
              </a:rPr>
              <a:t>∈ </a:t>
            </a:r>
            <a:r>
              <a:rPr lang="en-US" dirty="0" smtClean="0">
                <a:latin typeface="NimbusRomNo9L"/>
              </a:rPr>
              <a:t>[1, </a:t>
            </a:r>
            <a:r>
              <a:rPr lang="en-US" i="1" dirty="0" smtClean="0">
                <a:latin typeface="NimbusRomNo9L"/>
              </a:rPr>
              <a:t>N </a:t>
            </a:r>
            <a:r>
              <a:rPr lang="en-US" dirty="0" smtClean="0">
                <a:latin typeface="RBLMI"/>
              </a:rPr>
              <a:t>/</a:t>
            </a:r>
            <a:r>
              <a:rPr lang="en-US" dirty="0" smtClean="0">
                <a:latin typeface="NimbusRomNo9L"/>
              </a:rPr>
              <a:t>2] denotes the number of wave cycles that will occur within the region of support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BE8E2-A77C-CC4D-8239-1C98B48D20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8592024" cy="56530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3100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Cosine and sine waves</a:t>
            </a:r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2057400"/>
            <a:ext cx="3835400" cy="1828800"/>
            <a:chOff x="533400" y="2057400"/>
            <a:chExt cx="3835400" cy="1828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2057400"/>
              <a:ext cx="3835400" cy="1828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67000" y="2057400"/>
              <a:ext cx="666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dirty="0" smtClean="0"/>
                <a:t>=2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00" y="2052935"/>
            <a:ext cx="3733800" cy="1820565"/>
            <a:chOff x="4572000" y="2052935"/>
            <a:chExt cx="3733800" cy="18205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057400"/>
              <a:ext cx="3733800" cy="18161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29400" y="2052935"/>
              <a:ext cx="666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dirty="0" smtClean="0"/>
                <a:t>=2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24400" y="4491335"/>
            <a:ext cx="3733800" cy="1795165"/>
            <a:chOff x="4724400" y="4491335"/>
            <a:chExt cx="3733800" cy="17951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400" y="4495800"/>
              <a:ext cx="3733800" cy="17907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53200" y="4491335"/>
              <a:ext cx="666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dirty="0" smtClean="0"/>
                <a:t>=3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3400" y="4491335"/>
            <a:ext cx="3835400" cy="1769765"/>
            <a:chOff x="533400" y="4491335"/>
            <a:chExt cx="3835400" cy="17697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400" y="4495800"/>
              <a:ext cx="3835400" cy="1765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590800" y="4491335"/>
              <a:ext cx="666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</a:t>
              </a:r>
              <a:r>
                <a:rPr lang="en-US" dirty="0" smtClean="0"/>
                <a:t>=3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Waves in 2D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62100"/>
            <a:ext cx="3683000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1562100"/>
            <a:ext cx="3695700" cy="5715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2286000"/>
            <a:ext cx="2934730" cy="3468628"/>
            <a:chOff x="0" y="2286000"/>
            <a:chExt cx="2934730" cy="34686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86000"/>
              <a:ext cx="2934730" cy="28956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38200" y="5334000"/>
              <a:ext cx="1450770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30000" dirty="0" err="1" smtClean="0"/>
                <a:t>u</a:t>
              </a:r>
              <a:r>
                <a:rPr lang="en-US" sz="3200" baseline="30000" dirty="0" smtClean="0"/>
                <a:t> = 2, </a:t>
              </a:r>
              <a:r>
                <a:rPr lang="en-US" sz="3200" baseline="30000" dirty="0" err="1" smtClean="0"/>
                <a:t>v</a:t>
              </a:r>
              <a:r>
                <a:rPr lang="en-US" sz="3200" baseline="30000" dirty="0" smtClean="0"/>
                <a:t> = 0</a:t>
              </a:r>
              <a:endParaRPr lang="en-US" sz="3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48000" y="2305565"/>
            <a:ext cx="2895600" cy="3449063"/>
            <a:chOff x="3048000" y="2305565"/>
            <a:chExt cx="2895600" cy="34490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0" y="2305565"/>
              <a:ext cx="2895600" cy="287603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962400" y="5334000"/>
              <a:ext cx="1450770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30000" dirty="0" err="1" smtClean="0"/>
                <a:t>u</a:t>
              </a:r>
              <a:r>
                <a:rPr lang="en-US" sz="3200" baseline="30000" dirty="0" smtClean="0"/>
                <a:t> = 3, </a:t>
              </a:r>
              <a:r>
                <a:rPr lang="en-US" sz="3200" baseline="30000" dirty="0" err="1" smtClean="0"/>
                <a:t>v</a:t>
              </a:r>
              <a:r>
                <a:rPr lang="en-US" sz="3200" baseline="30000" dirty="0" smtClean="0"/>
                <a:t> = 1</a:t>
              </a:r>
              <a:endParaRPr lang="en-US" sz="3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00" y="2246870"/>
            <a:ext cx="3012989" cy="3468130"/>
            <a:chOff x="6096000" y="2246870"/>
            <a:chExt cx="3012989" cy="34681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2246870"/>
              <a:ext cx="3012989" cy="293473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858000" y="5294372"/>
              <a:ext cx="1605059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30000" dirty="0" err="1" smtClean="0"/>
                <a:t>u</a:t>
              </a:r>
              <a:r>
                <a:rPr lang="en-US" sz="3200" baseline="30000" dirty="0" smtClean="0"/>
                <a:t> = 7, </a:t>
              </a:r>
              <a:r>
                <a:rPr lang="en-US" sz="3200" baseline="30000" dirty="0" err="1" smtClean="0"/>
                <a:t>v</a:t>
              </a:r>
              <a:r>
                <a:rPr lang="en-US" sz="3200" baseline="30000" dirty="0" smtClean="0"/>
                <a:t> = −5</a:t>
              </a:r>
              <a:endParaRPr lang="en-US" sz="3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2963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Complex exponential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057400"/>
            <a:ext cx="2362200" cy="647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9200" y="2743200"/>
            <a:ext cx="6237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NimbusRomNo9L"/>
              </a:rPr>
              <a:t>In discrete time (setting </a:t>
            </a:r>
            <a:r>
              <a:rPr lang="en-US" i="1" dirty="0" smtClean="0">
                <a:latin typeface="NimbusRomNo9L"/>
              </a:rPr>
              <a:t>A </a:t>
            </a:r>
            <a:r>
              <a:rPr lang="en-US" dirty="0" smtClean="0">
                <a:latin typeface="BLSY"/>
              </a:rPr>
              <a:t>= </a:t>
            </a:r>
            <a:r>
              <a:rPr lang="en-US" dirty="0" smtClean="0">
                <a:latin typeface="NimbusRomNo9L"/>
              </a:rPr>
              <a:t>1), we can write: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429000"/>
            <a:ext cx="6565900" cy="939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95400" y="4648200"/>
            <a:ext cx="623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NimbusRomNo9L"/>
              </a:rPr>
              <a:t>And in 2D, the complex exponential wave is: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5257800"/>
            <a:ext cx="4127500" cy="723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371600"/>
            <a:ext cx="2963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Complex exponential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38400"/>
            <a:ext cx="8623300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5400" y="5181600"/>
            <a:ext cx="1963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NimbusRomNo9L"/>
              </a:rPr>
              <a:t>N </a:t>
            </a:r>
            <a:r>
              <a:rPr lang="en-US" dirty="0" smtClean="0">
                <a:latin typeface="BLSY"/>
              </a:rPr>
              <a:t>= </a:t>
            </a:r>
            <a:r>
              <a:rPr lang="en-US" dirty="0" smtClean="0">
                <a:latin typeface="NimbusRomNo9L"/>
              </a:rPr>
              <a:t>40, </a:t>
            </a:r>
            <a:r>
              <a:rPr lang="en-US" i="1" dirty="0" err="1" smtClean="0">
                <a:latin typeface="NimbusRomNo9L"/>
              </a:rPr>
              <a:t>k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BLSY"/>
              </a:rPr>
              <a:t>= </a:t>
            </a:r>
            <a:r>
              <a:rPr lang="en-US" dirty="0" smtClean="0">
                <a:latin typeface="NimbusRomNo9L"/>
              </a:rPr>
              <a:t>1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5867400" y="5181600"/>
            <a:ext cx="1963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NimbusRomNo9L"/>
              </a:rPr>
              <a:t>N </a:t>
            </a:r>
            <a:r>
              <a:rPr lang="en-US" dirty="0" smtClean="0">
                <a:latin typeface="BLSY"/>
              </a:rPr>
              <a:t>= </a:t>
            </a:r>
            <a:r>
              <a:rPr lang="en-US" dirty="0" smtClean="0">
                <a:latin typeface="NimbusRomNo9L"/>
              </a:rPr>
              <a:t>40, </a:t>
            </a:r>
            <a:r>
              <a:rPr lang="en-US" i="1" dirty="0" err="1" smtClean="0">
                <a:latin typeface="NimbusRomNo9L"/>
              </a:rPr>
              <a:t>k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BLSY"/>
              </a:rPr>
              <a:t>= </a:t>
            </a:r>
            <a:r>
              <a:rPr lang="en-US" dirty="0" smtClean="0">
                <a:latin typeface="NimbusRomNo9L"/>
              </a:rPr>
              <a:t>3 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Impulses, sine and cosine waves or complex exponentials form each an orthogonal basis for signals of length 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Linear image transformations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3619500"/>
          </a:xfrm>
          <a:ln/>
        </p:spPr>
        <p:txBody>
          <a:bodyPr rIns="132080"/>
          <a:lstStyle/>
          <a:p>
            <a:r>
              <a:rPr lang="en-US" dirty="0"/>
              <a:t>In analyzing images, it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 err="1"/>
              <a:t>s</a:t>
            </a:r>
            <a:r>
              <a:rPr lang="en-US" dirty="0"/>
              <a:t> often useful to make a change of basis.</a:t>
            </a: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5410200" y="3733800"/>
            <a:ext cx="30384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Fourier transform, or</a:t>
            </a:r>
          </a:p>
          <a:p>
            <a:pPr marL="39688"/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 Wavelet transform, or</a:t>
            </a:r>
          </a:p>
          <a:p>
            <a:pPr marL="39688"/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Steerable pyramid transform</a:t>
            </a:r>
          </a:p>
        </p:txBody>
      </p:sp>
      <p:pic>
        <p:nvPicPr>
          <p:cNvPr id="4198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46350"/>
            <a:ext cx="19177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 rot="10800000">
            <a:off x="4114800" y="3276600"/>
            <a:ext cx="1295400" cy="609600"/>
          </a:xfrm>
          <a:prstGeom prst="line">
            <a:avLst/>
          </a:prstGeom>
          <a:noFill/>
          <a:ln w="28575" cap="flat">
            <a:solidFill>
              <a:srgbClr val="C0504D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rot="10800000">
            <a:off x="4962525" y="2971800"/>
            <a:ext cx="762000" cy="1588"/>
          </a:xfrm>
          <a:prstGeom prst="line">
            <a:avLst/>
          </a:prstGeom>
          <a:noFill/>
          <a:ln w="28575" cap="flat">
            <a:solidFill>
              <a:srgbClr val="C0504D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1" name="Rectangle 7"/>
          <p:cNvSpPr>
            <a:spLocks/>
          </p:cNvSpPr>
          <p:nvPr/>
        </p:nvSpPr>
        <p:spPr bwMode="auto">
          <a:xfrm>
            <a:off x="5791200" y="2743200"/>
            <a:ext cx="19081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Vectorized</a:t>
            </a:r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image</a:t>
            </a:r>
          </a:p>
        </p:txBody>
      </p:sp>
      <p:sp>
        <p:nvSpPr>
          <p:cNvPr id="41992" name="Rectangle 8"/>
          <p:cNvSpPr>
            <a:spLocks/>
          </p:cNvSpPr>
          <p:nvPr/>
        </p:nvSpPr>
        <p:spPr bwMode="auto">
          <a:xfrm>
            <a:off x="152400" y="2590800"/>
            <a:ext cx="20337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</a:t>
            </a:r>
            <a:r>
              <a:rPr lang="en-US" sz="1800" dirty="0" smtClean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ransformed </a:t>
            </a:r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image</a:t>
            </a: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990600" y="2971800"/>
            <a:ext cx="1828800" cy="76200"/>
          </a:xfrm>
          <a:prstGeom prst="line">
            <a:avLst/>
          </a:prstGeom>
          <a:noFill/>
          <a:ln w="28575" cap="flat">
            <a:solidFill>
              <a:srgbClr val="C0504D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Rectangle 10"/>
          <p:cNvSpPr>
            <a:spLocks/>
          </p:cNvSpPr>
          <p:nvPr/>
        </p:nvSpPr>
        <p:spPr bwMode="auto">
          <a:xfrm>
            <a:off x="2505075" y="4722813"/>
            <a:ext cx="28733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=</a:t>
            </a:r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>
            <a:off x="2971800" y="3962400"/>
            <a:ext cx="1838325" cy="1763713"/>
          </a:xfrm>
          <a:prstGeom prst="rect">
            <a:avLst/>
          </a:pr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4" name="Rectangle 13"/>
          <p:cNvSpPr>
            <a:spLocks/>
          </p:cNvSpPr>
          <p:nvPr/>
        </p:nvSpPr>
        <p:spPr bwMode="auto">
          <a:xfrm>
            <a:off x="5022850" y="3978275"/>
            <a:ext cx="50800" cy="1790700"/>
          </a:xfrm>
          <a:prstGeom prst="rect">
            <a:avLst/>
          </a:pr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2419350" y="3956050"/>
            <a:ext cx="50800" cy="1790700"/>
          </a:xfrm>
          <a:prstGeom prst="rect">
            <a:avLst/>
          </a:pr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4" r="37017" b="49377"/>
          <a:stretch>
            <a:fillRect/>
          </a:stretch>
        </p:blipFill>
        <p:spPr bwMode="auto">
          <a:xfrm>
            <a:off x="3657600" y="4343400"/>
            <a:ext cx="45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Self-inverting transforms</a:t>
            </a:r>
          </a:p>
        </p:txBody>
      </p:sp>
      <p:pic>
        <p:nvPicPr>
          <p:cNvPr id="4301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95600"/>
            <a:ext cx="22987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/>
          </p:cNvSpPr>
          <p:nvPr/>
        </p:nvSpPr>
        <p:spPr bwMode="auto">
          <a:xfrm>
            <a:off x="1570038" y="2438400"/>
            <a:ext cx="582136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Same basis functions are used for the inverse transform</a:t>
            </a:r>
          </a:p>
        </p:txBody>
      </p:sp>
      <p:sp>
        <p:nvSpPr>
          <p:cNvPr id="43012" name="Rectangle 4"/>
          <p:cNvSpPr>
            <a:spLocks/>
          </p:cNvSpPr>
          <p:nvPr/>
        </p:nvSpPr>
        <p:spPr bwMode="auto">
          <a:xfrm>
            <a:off x="3394075" y="5410200"/>
            <a:ext cx="3800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C0504D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U transpose and complex conjugate</a:t>
            </a: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rot="10800000" flipH="1">
            <a:off x="4267200" y="4495800"/>
            <a:ext cx="1588" cy="762000"/>
          </a:xfrm>
          <a:prstGeom prst="line">
            <a:avLst/>
          </a:prstGeom>
          <a:noFill/>
          <a:ln w="28575" cap="flat">
            <a:solidFill>
              <a:srgbClr val="C0504D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219200"/>
            <a:ext cx="19177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77"/>
          <a:stretch>
            <a:fillRect/>
          </a:stretch>
        </p:blipFill>
        <p:spPr bwMode="auto">
          <a:xfrm>
            <a:off x="5016500" y="1295400"/>
            <a:ext cx="2298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-Right Arrow 9"/>
          <p:cNvSpPr/>
          <p:nvPr/>
        </p:nvSpPr>
        <p:spPr bwMode="auto">
          <a:xfrm>
            <a:off x="3581400" y="1676400"/>
            <a:ext cx="1219200" cy="152400"/>
          </a:xfrm>
          <a:prstGeom prst="leftRightArrow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The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Discrete Fourier transform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057400"/>
            <a:ext cx="7213600" cy="130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572000"/>
            <a:ext cx="7848600" cy="1295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0" y="11430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NimbusRomNo9L"/>
              </a:rPr>
              <a:t>Discrete Fourier Transform (DFT) transforms an image</a:t>
            </a:r>
          </a:p>
          <a:p>
            <a:r>
              <a:rPr lang="en-US" dirty="0" smtClean="0">
                <a:latin typeface="NimbusRomNo9L"/>
              </a:rPr>
              <a:t> </a:t>
            </a:r>
            <a:r>
              <a:rPr lang="en-US" i="1" dirty="0" err="1" smtClean="0">
                <a:latin typeface="NimbusRomNo9L"/>
              </a:rPr>
              <a:t>f</a:t>
            </a:r>
            <a:r>
              <a:rPr lang="en-US" i="1" dirty="0" smtClean="0">
                <a:latin typeface="NimbusRomNo9L"/>
              </a:rPr>
              <a:t> </a:t>
            </a:r>
            <a:r>
              <a:rPr lang="en-US" dirty="0" smtClean="0">
                <a:latin typeface="NimbusRomNo9L"/>
              </a:rPr>
              <a:t>[</a:t>
            </a:r>
            <a:r>
              <a:rPr lang="en-US" i="1" dirty="0" err="1" smtClean="0">
                <a:latin typeface="NimbusRomNo9L"/>
              </a:rPr>
              <a:t>m</a:t>
            </a:r>
            <a:r>
              <a:rPr lang="en-US" dirty="0" smtClean="0">
                <a:latin typeface="NimbusRomNo9L"/>
              </a:rPr>
              <a:t>, </a:t>
            </a:r>
            <a:r>
              <a:rPr lang="en-US" i="1" dirty="0" err="1" smtClean="0">
                <a:latin typeface="NimbusRomNo9L"/>
              </a:rPr>
              <a:t>m</a:t>
            </a:r>
            <a:r>
              <a:rPr lang="en-US" dirty="0" smtClean="0">
                <a:latin typeface="NimbusRomNo9L"/>
              </a:rPr>
              <a:t>] into the complex image Fourier transform </a:t>
            </a:r>
            <a:r>
              <a:rPr lang="en-US" i="1" dirty="0" smtClean="0">
                <a:latin typeface="NimbusRomNo9L"/>
              </a:rPr>
              <a:t>F </a:t>
            </a:r>
            <a:r>
              <a:rPr lang="en-US" dirty="0" smtClean="0">
                <a:latin typeface="NimbusRomNo9L"/>
              </a:rPr>
              <a:t>[</a:t>
            </a:r>
            <a:r>
              <a:rPr lang="en-US" i="1" dirty="0" err="1" smtClean="0">
                <a:latin typeface="NimbusRomNo9L"/>
              </a:rPr>
              <a:t>u</a:t>
            </a:r>
            <a:r>
              <a:rPr lang="en-US" dirty="0" smtClean="0">
                <a:latin typeface="NimbusRomNo9L"/>
              </a:rPr>
              <a:t>, </a:t>
            </a:r>
            <a:r>
              <a:rPr lang="en-US" i="1" dirty="0" err="1" smtClean="0">
                <a:latin typeface="NimbusRomNo9L"/>
              </a:rPr>
              <a:t>v</a:t>
            </a:r>
            <a:r>
              <a:rPr lang="en-US" dirty="0" smtClean="0">
                <a:latin typeface="NimbusRomNo9L"/>
              </a:rPr>
              <a:t>] as</a:t>
            </a:r>
            <a:r>
              <a:rPr lang="en-US" dirty="0" smtClean="0"/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3962400"/>
            <a:ext cx="463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NimbusRomNo9L"/>
              </a:rPr>
              <a:t>The inverse Fourier transform is</a:t>
            </a:r>
            <a:r>
              <a:rPr lang="en-US" dirty="0" smtClean="0"/>
              <a:t>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3DD9-3CFA-664E-AEBE-8FC6A5CFB679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79400"/>
            <a:ext cx="9144000" cy="1212850"/>
          </a:xfrm>
          <a:ln/>
        </p:spPr>
        <p:txBody>
          <a:bodyPr rIns="132080"/>
          <a:lstStyle/>
          <a:p>
            <a:r>
              <a:rPr lang="en-US" sz="4000" dirty="0" smtClean="0"/>
              <a:t>Discrete Fourier transform </a:t>
            </a:r>
            <a:r>
              <a:rPr lang="en-US" sz="4000" dirty="0"/>
              <a:t>visualization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30808" t="5174" r="16230" b="92431"/>
          <a:stretch>
            <a:fillRect/>
          </a:stretch>
        </p:blipFill>
        <p:spPr>
          <a:xfrm>
            <a:off x="651150" y="6031865"/>
            <a:ext cx="7874000" cy="2164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rcRect r="49632"/>
          <a:stretch>
            <a:fillRect/>
          </a:stretch>
        </p:blipFill>
        <p:spPr>
          <a:xfrm>
            <a:off x="429374" y="720994"/>
            <a:ext cx="8229375" cy="27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rcRect l="14409" t="62201" r="68928"/>
          <a:stretch>
            <a:fillRect/>
          </a:stretch>
        </p:blipFill>
        <p:spPr>
          <a:xfrm>
            <a:off x="3737692" y="3593145"/>
            <a:ext cx="1486419" cy="198741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279400"/>
            <a:ext cx="8229600" cy="1212850"/>
          </a:xfrm>
          <a:ln/>
        </p:spPr>
        <p:txBody>
          <a:bodyPr rIns="132080"/>
          <a:lstStyle/>
          <a:p>
            <a:r>
              <a:rPr lang="en-US"/>
              <a:t>Fourier transform visualization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3" y="914400"/>
            <a:ext cx="8920437" cy="5257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BE8E2-A77C-CC4D-8239-1C98B48D20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81200"/>
            <a:ext cx="3073400" cy="314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5562600"/>
            <a:ext cx="400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tiny person of 18 </a:t>
            </a:r>
            <a:r>
              <a:rPr lang="en-US" dirty="0" err="1" smtClean="0"/>
              <a:t>x</a:t>
            </a:r>
            <a:r>
              <a:rPr lang="en-US" dirty="0" smtClean="0"/>
              <a:t> 18 pixels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useful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3280" y="1603870"/>
            <a:ext cx="72844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 Fourier transform of the Delta function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latin typeface=""/>
              </a:rPr>
              <a:t>[n</a:t>
            </a:r>
            <a:r>
              <a:rPr lang="en-US" dirty="0" smtClean="0">
                <a:latin typeface=""/>
              </a:rPr>
              <a:t> ,</a:t>
            </a:r>
            <a:r>
              <a:rPr lang="en-US" dirty="0" err="1" smtClean="0">
                <a:latin typeface=""/>
              </a:rPr>
              <a:t>m</a:t>
            </a:r>
            <a:r>
              <a:rPr lang="en-US" dirty="0" smtClean="0">
                <a:latin typeface=""/>
              </a:rPr>
              <a:t>]</a:t>
            </a:r>
            <a:r>
              <a:rPr lang="en-US" b="1" dirty="0" smtClean="0">
                <a:latin typeface=""/>
              </a:rPr>
              <a:t>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16" y="2087299"/>
            <a:ext cx="1460500" cy="123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930" y="2116469"/>
            <a:ext cx="5854700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75" y="4709845"/>
            <a:ext cx="7569200" cy="134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5680" y="3752086"/>
            <a:ext cx="7284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Observation: if we think in terms of the inverse DFT, this means that: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800" y="2450506"/>
            <a:ext cx="685800" cy="533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useful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168" y="1129340"/>
            <a:ext cx="6407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 The Fourier transform of the cosine wave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320" y="1713311"/>
            <a:ext cx="3009900" cy="58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8659" y="2370366"/>
            <a:ext cx="6407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is: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89" y="2789816"/>
            <a:ext cx="8638132" cy="1085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49" y="3879978"/>
            <a:ext cx="5407081" cy="828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14" y="5697598"/>
            <a:ext cx="2273512" cy="4786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465" y="4937285"/>
            <a:ext cx="6407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Same for the sine wave: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749131" y="5494345"/>
            <a:ext cx="5976220" cy="807695"/>
            <a:chOff x="2749131" y="5494345"/>
            <a:chExt cx="5976220" cy="8076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1542" y="5494345"/>
              <a:ext cx="5673809" cy="807695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 bwMode="auto">
            <a:xfrm flipV="1">
              <a:off x="2749131" y="5898193"/>
              <a:ext cx="274501" cy="19471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/>
          </p:cNvSpPr>
          <p:nvPr/>
        </p:nvSpPr>
        <p:spPr bwMode="auto">
          <a:xfrm>
            <a:off x="441325" y="6338888"/>
            <a:ext cx="70707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Bracewell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, The Fourier Transform and its Applications, McGraw Hill 1978 </a:t>
            </a:r>
          </a:p>
        </p:txBody>
      </p:sp>
      <p:pic>
        <p:nvPicPr>
          <p:cNvPr id="798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52" y="599224"/>
            <a:ext cx="3597163" cy="568017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3619986" cy="56515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304800"/>
            <a:ext cx="9142413" cy="1066800"/>
          </a:xfrm>
          <a:ln/>
        </p:spPr>
        <p:txBody>
          <a:bodyPr rIns="132080"/>
          <a:lstStyle/>
          <a:p>
            <a:r>
              <a:rPr lang="en-US" sz="2400"/>
              <a:t>Bracewell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/>
              <a:t>s pictorial dictionary of Fourier transform pairs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9AEA5-EA88-4147-A530-5C32FBB72E21}" type="slidenum">
              <a:rPr lang="en-US"/>
              <a:pPr/>
              <a:t>53</a:t>
            </a:fld>
            <a:endParaRPr lang="en-US"/>
          </a:p>
        </p:txBody>
      </p:sp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59479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0899" name="Rectangle 3"/>
          <p:cNvSpPr>
            <a:spLocks/>
          </p:cNvSpPr>
          <p:nvPr/>
        </p:nvSpPr>
        <p:spPr bwMode="auto">
          <a:xfrm rot="-5388230">
            <a:off x="-843756" y="3523457"/>
            <a:ext cx="31257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000080"/>
                </a:solidFill>
                <a:ea typeface="ＭＳ Ｐゴシック" charset="0"/>
                <a:cs typeface="Times New Roman" charset="0"/>
              </a:rPr>
              <a:t>Szeliski, Computer Vision,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Discrete Fourier Transform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1" y="968773"/>
            <a:ext cx="7213600" cy="130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1" y="3357703"/>
            <a:ext cx="5676900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37" y="4773618"/>
            <a:ext cx="4419600" cy="66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4907" y="2901855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 Using the real and imaginary components: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90502" y="439522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"/>
              </a:rPr>
              <a:t>Or using a polar decomposition: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Discrete Fourier Transform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0" y="2179503"/>
            <a:ext cx="2616163" cy="2824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689" y="990929"/>
            <a:ext cx="5371390" cy="2781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873" y="3883141"/>
            <a:ext cx="2537938" cy="28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693" y="3886568"/>
            <a:ext cx="2537939" cy="27899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93839" y="1207163"/>
            <a:ext cx="2518442" cy="2561160"/>
            <a:chOff x="362829" y="2147690"/>
            <a:chExt cx="3921286" cy="39878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6425595" y="1219996"/>
            <a:ext cx="2518442" cy="2561160"/>
            <a:chOff x="362829" y="2147690"/>
            <a:chExt cx="3921286" cy="3987800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/>
          <p:cNvGrpSpPr/>
          <p:nvPr/>
        </p:nvGrpSpPr>
        <p:grpSpPr>
          <a:xfrm>
            <a:off x="3634599" y="4109044"/>
            <a:ext cx="2518442" cy="2561160"/>
            <a:chOff x="362829" y="2147690"/>
            <a:chExt cx="3921286" cy="3987800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oup 18"/>
          <p:cNvGrpSpPr/>
          <p:nvPr/>
        </p:nvGrpSpPr>
        <p:grpSpPr>
          <a:xfrm>
            <a:off x="6439550" y="4123000"/>
            <a:ext cx="2518442" cy="2561160"/>
            <a:chOff x="362829" y="2147690"/>
            <a:chExt cx="3921286" cy="3987800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438909" y="2406320"/>
            <a:ext cx="2518442" cy="2561160"/>
            <a:chOff x="362829" y="2147690"/>
            <a:chExt cx="3921286" cy="3987800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 rot="5400000" flipH="1">
              <a:off x="329572" y="4140796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rot="10800000" flipH="1">
              <a:off x="362829" y="4140796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for the DFT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4086"/>
            <a:ext cx="8229600" cy="4303914"/>
          </a:xfrm>
        </p:spPr>
        <p:txBody>
          <a:bodyPr/>
          <a:lstStyle/>
          <a:p>
            <a:r>
              <a:rPr lang="en-US" dirty="0" smtClean="0"/>
              <a:t>Linearity </a:t>
            </a:r>
          </a:p>
          <a:p>
            <a:r>
              <a:rPr lang="en-US" dirty="0" smtClean="0"/>
              <a:t>Symmetry: Fourier transform of a real signal has coefficients that come in pairs, with </a:t>
            </a:r>
            <a:r>
              <a:rPr lang="en-US" i="1" dirty="0" smtClean="0"/>
              <a:t>F</a:t>
            </a:r>
            <a:r>
              <a:rPr lang="en-US" dirty="0" smtClean="0"/>
              <a:t> [</a:t>
            </a:r>
            <a:r>
              <a:rPr lang="en-US" i="1" dirty="0" err="1" smtClean="0"/>
              <a:t>u</a:t>
            </a:r>
            <a:r>
              <a:rPr lang="en-US" dirty="0" smtClean="0"/>
              <a:t>, </a:t>
            </a:r>
            <a:r>
              <a:rPr lang="en-US" i="1" dirty="0" err="1" smtClean="0"/>
              <a:t>v</a:t>
            </a:r>
            <a:r>
              <a:rPr lang="en-US" dirty="0" smtClean="0"/>
              <a:t>] being the complex conjugate of </a:t>
            </a:r>
            <a:r>
              <a:rPr lang="en-US" i="1" dirty="0" smtClean="0"/>
              <a:t>F</a:t>
            </a:r>
            <a:r>
              <a:rPr lang="en-US" dirty="0" smtClean="0"/>
              <a:t> [-</a:t>
            </a:r>
            <a:r>
              <a:rPr lang="en-US" i="1" dirty="0" err="1" smtClean="0"/>
              <a:t>u</a:t>
            </a:r>
            <a:r>
              <a:rPr lang="en-US" dirty="0" smtClean="0"/>
              <a:t>, -</a:t>
            </a:r>
            <a:r>
              <a:rPr lang="en-US" dirty="0" err="1" smtClean="0"/>
              <a:t>v</a:t>
            </a:r>
            <a:r>
              <a:rPr lang="en-US" dirty="0" smtClean="0"/>
              <a:t>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1" y="1176100"/>
            <a:ext cx="7213600" cy="1308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for the DFT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85878"/>
          <a:stretch>
            <a:fillRect/>
          </a:stretch>
        </p:blipFill>
        <p:spPr>
          <a:xfrm>
            <a:off x="576138" y="2129529"/>
            <a:ext cx="8404801" cy="371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469" y="135380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Shift in space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t="13254"/>
          <a:stretch>
            <a:fillRect/>
          </a:stretch>
        </p:blipFill>
        <p:spPr>
          <a:xfrm>
            <a:off x="573035" y="2656382"/>
            <a:ext cx="8404801" cy="22811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3239681" y="4392748"/>
            <a:ext cx="3343351" cy="53127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for the DFT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721"/>
            <a:ext cx="2984829" cy="4456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555" y="1086398"/>
            <a:ext cx="3026575" cy="16698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171" y="1080613"/>
            <a:ext cx="2984829" cy="1648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509" y="2759888"/>
            <a:ext cx="3026575" cy="1388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109" y="4163046"/>
            <a:ext cx="3068321" cy="1440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171" y="2750019"/>
            <a:ext cx="2984829" cy="13776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7862" y="4189263"/>
            <a:ext cx="3016138" cy="14089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524" y="5847880"/>
            <a:ext cx="795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the phase changes! The magnitude is translation invariant.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for the DFT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4469" y="1353806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Modulation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771" y="2728251"/>
            <a:ext cx="4876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315" y="1895939"/>
            <a:ext cx="4584700" cy="749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80" y="4484158"/>
            <a:ext cx="8890000" cy="101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29" y="3963719"/>
            <a:ext cx="9128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Multiplying by a complex exponential results in a translation of the DFT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/ image space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BE8E2-A77C-CC4D-8239-1C98B48D20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2549" y="1828800"/>
            <a:ext cx="5194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Scalar product between two signals </a:t>
            </a:r>
            <a:r>
              <a:rPr lang="en-US" i="1" dirty="0" err="1" smtClean="0"/>
              <a:t>f</a:t>
            </a:r>
            <a:r>
              <a:rPr lang="en-US" dirty="0" smtClean="0"/>
              <a:t>, </a:t>
            </a:r>
            <a:r>
              <a:rPr lang="en-US" i="1" dirty="0" err="1" smtClean="0"/>
              <a:t>g</a:t>
            </a:r>
            <a:r>
              <a:rPr lang="en-US" i="1" dirty="0" smtClean="0"/>
              <a:t> 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349500"/>
            <a:ext cx="3238500" cy="92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3276600"/>
            <a:ext cx="191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L2 norm of </a:t>
            </a:r>
            <a:r>
              <a:rPr lang="en-US" i="1" dirty="0" err="1" smtClean="0"/>
              <a:t>f</a:t>
            </a:r>
            <a:r>
              <a:rPr lang="en-US" i="1" dirty="0" smtClean="0"/>
              <a:t> 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733800"/>
            <a:ext cx="4241800" cy="876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4753412"/>
            <a:ext cx="454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between two signals </a:t>
            </a:r>
            <a:r>
              <a:rPr lang="en-US" i="1" dirty="0" err="1" smtClean="0"/>
              <a:t>f</a:t>
            </a:r>
            <a:r>
              <a:rPr lang="en-US" dirty="0" smtClean="0"/>
              <a:t>, </a:t>
            </a:r>
            <a:r>
              <a:rPr lang="en-US" i="1" dirty="0" err="1" smtClean="0"/>
              <a:t>g</a:t>
            </a:r>
            <a:r>
              <a:rPr lang="en-US" i="1" dirty="0" smtClean="0"/>
              <a:t> </a:t>
            </a:r>
            <a:r>
              <a:rPr lang="en-US" dirty="0" smtClean="0"/>
              <a:t>: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5181600"/>
            <a:ext cx="6172200" cy="977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5868"/>
          <a:stretch>
            <a:fillRect/>
          </a:stretch>
        </p:blipFill>
        <p:spPr>
          <a:xfrm>
            <a:off x="362829" y="2146896"/>
            <a:ext cx="3921286" cy="398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7363" y="1660854"/>
            <a:ext cx="2068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DFT amplitude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7809" y="6073260"/>
            <a:ext cx="9006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"/>
              </a:rPr>
              <a:t>Images are 64x64 pixels. The wave is a cosine (if phase is zero).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6" idx="2"/>
            <a:endCxn id="6" idx="0"/>
          </p:cNvCxnSpPr>
          <p:nvPr/>
        </p:nvCxnSpPr>
        <p:spPr bwMode="auto">
          <a:xfrm rot="5400000" flipH="1">
            <a:off x="329572" y="4140796"/>
            <a:ext cx="3987800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stCxn id="6" idx="1"/>
            <a:endCxn id="6" idx="3"/>
          </p:cNvCxnSpPr>
          <p:nvPr/>
        </p:nvCxnSpPr>
        <p:spPr bwMode="auto">
          <a:xfrm rot="10800000" flipH="1">
            <a:off x="362829" y="4140796"/>
            <a:ext cx="3921286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7" name="Group 16"/>
          <p:cNvGrpSpPr/>
          <p:nvPr/>
        </p:nvGrpSpPr>
        <p:grpSpPr>
          <a:xfrm>
            <a:off x="4884243" y="1353805"/>
            <a:ext cx="3952748" cy="4724734"/>
            <a:chOff x="4884243" y="1353805"/>
            <a:chExt cx="3952748" cy="47247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l="13304"/>
            <a:stretch>
              <a:fillRect/>
            </a:stretch>
          </p:blipFill>
          <p:spPr>
            <a:xfrm>
              <a:off x="4884243" y="2102511"/>
              <a:ext cx="3952748" cy="3937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16847" y="1353805"/>
              <a:ext cx="29366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Image </a:t>
              </a:r>
              <a:br>
                <a:rPr lang="en-US" dirty="0" smtClean="0"/>
              </a:br>
              <a:r>
                <a:rPr lang="en-US" dirty="0" smtClean="0"/>
                <a:t>(assuming zero phase)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rot="5400000" flipH="1">
              <a:off x="4863836" y="4083845"/>
              <a:ext cx="3987800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10800000" flipH="1">
              <a:off x="4897093" y="4083845"/>
              <a:ext cx="3921286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809" y="6073260"/>
            <a:ext cx="9006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"/>
              </a:rPr>
              <a:t>Images are 64x64 pixels. The wave is a cosine (if phase is zero).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49624"/>
          <a:stretch>
            <a:fillRect/>
          </a:stretch>
        </p:blipFill>
        <p:spPr>
          <a:xfrm>
            <a:off x="0" y="1060713"/>
            <a:ext cx="9144000" cy="2191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50447" r="71940"/>
          <a:stretch>
            <a:fillRect/>
          </a:stretch>
        </p:blipFill>
        <p:spPr>
          <a:xfrm>
            <a:off x="12959" y="3407943"/>
            <a:ext cx="2565827" cy="2155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27811" t="50447"/>
          <a:stretch>
            <a:fillRect/>
          </a:stretch>
        </p:blipFill>
        <p:spPr>
          <a:xfrm>
            <a:off x="2555973" y="3417805"/>
            <a:ext cx="6600986" cy="21559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4" y="433257"/>
            <a:ext cx="2933700" cy="2921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860771" y="426908"/>
            <a:ext cx="3199639" cy="2933700"/>
            <a:chOff x="2860771" y="426908"/>
            <a:chExt cx="3199639" cy="29337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9410" y="426908"/>
              <a:ext cx="2921000" cy="29337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60771" y="1646899"/>
              <a:ext cx="3582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86686" y="160502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00" y="412951"/>
            <a:ext cx="2908300" cy="2933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31656"/>
            <a:ext cx="2946400" cy="2921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760" y="3531656"/>
            <a:ext cx="2908300" cy="2921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000" y="3545612"/>
            <a:ext cx="2921000" cy="2921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5" y="1891110"/>
            <a:ext cx="2921000" cy="2908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216790" y="1479412"/>
            <a:ext cx="2933700" cy="3319998"/>
            <a:chOff x="3216790" y="1479412"/>
            <a:chExt cx="2933700" cy="33199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6790" y="1891110"/>
              <a:ext cx="2933700" cy="29083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23000" y="1492244"/>
            <a:ext cx="2921000" cy="3313516"/>
            <a:chOff x="6223000" y="1492244"/>
            <a:chExt cx="2921000" cy="33135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3000" y="1884760"/>
              <a:ext cx="2921000" cy="2921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>
          <a:xfrm>
            <a:off x="0" y="5333551"/>
            <a:ext cx="3606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"/>
              </a:rPr>
              <a:t>Images are 64x64 pixels.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1416"/>
            <a:ext cx="2895600" cy="2895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215535" y="1479412"/>
            <a:ext cx="2908300" cy="3335211"/>
            <a:chOff x="3215535" y="1479412"/>
            <a:chExt cx="2908300" cy="3335211"/>
          </a:xfrm>
        </p:grpSpPr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5535" y="1931723"/>
              <a:ext cx="2908300" cy="28829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209045" y="1492244"/>
            <a:ext cx="2921000" cy="3335079"/>
            <a:chOff x="6209045" y="1492244"/>
            <a:chExt cx="2921000" cy="3335079"/>
          </a:xfrm>
        </p:grpSpPr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9045" y="1919023"/>
              <a:ext cx="2921000" cy="29083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0" y="1938073"/>
            <a:ext cx="2870200" cy="28702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201580" y="1479412"/>
            <a:ext cx="2908300" cy="3354261"/>
            <a:chOff x="3201580" y="1479412"/>
            <a:chExt cx="2908300" cy="3354261"/>
          </a:xfrm>
        </p:grpSpPr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1580" y="1912673"/>
              <a:ext cx="2908300" cy="29210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187945" y="1492244"/>
            <a:ext cx="2908300" cy="3341430"/>
            <a:chOff x="6187945" y="1492244"/>
            <a:chExt cx="2908300" cy="3341430"/>
          </a:xfrm>
        </p:grpSpPr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7945" y="1912674"/>
              <a:ext cx="2908300" cy="29210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0" y="1905066"/>
            <a:ext cx="2908300" cy="29083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193975" y="1479412"/>
            <a:ext cx="2895600" cy="3346654"/>
            <a:chOff x="3193975" y="1479412"/>
            <a:chExt cx="2895600" cy="3346654"/>
          </a:xfrm>
        </p:grpSpPr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3975" y="1892366"/>
              <a:ext cx="2895600" cy="29337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182390" y="1492244"/>
            <a:ext cx="2933700" cy="3327472"/>
            <a:chOff x="6182390" y="1492244"/>
            <a:chExt cx="2933700" cy="3327472"/>
          </a:xfrm>
        </p:grpSpPr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2390" y="1898716"/>
              <a:ext cx="2933700" cy="29210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0353" y="279135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53890" y="307045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Magnitude DFT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167780" y="2163292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5" y="765706"/>
            <a:ext cx="2870200" cy="287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085" y="740306"/>
            <a:ext cx="2908300" cy="2921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3181735" y="5283851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0" y="3853258"/>
            <a:ext cx="2908300" cy="290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435" y="3840558"/>
            <a:ext cx="2895600" cy="293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3470" y="697837"/>
            <a:ext cx="1324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Scale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49515" y="1451502"/>
            <a:ext cx="2794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 image</a:t>
            </a:r>
            <a:br>
              <a:rPr lang="en-US" dirty="0" smtClean="0"/>
            </a:br>
            <a:r>
              <a:rPr lang="en-US" dirty="0" smtClean="0"/>
              <a:t>details produce content in high spatial frequencies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6323"/>
            <a:ext cx="2921000" cy="29337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187625" y="1479412"/>
            <a:ext cx="2908300" cy="3368218"/>
            <a:chOff x="3187625" y="1479412"/>
            <a:chExt cx="2908300" cy="3368218"/>
          </a:xfrm>
        </p:grpSpPr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7625" y="1926630"/>
              <a:ext cx="2908300" cy="29210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183645" y="1492244"/>
            <a:ext cx="2946400" cy="3335079"/>
            <a:chOff x="6183645" y="1492244"/>
            <a:chExt cx="2946400" cy="3335079"/>
          </a:xfrm>
        </p:grpSpPr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3645" y="1919023"/>
              <a:ext cx="2946400" cy="29083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2850"/>
          </a:xfrm>
        </p:spPr>
        <p:txBody>
          <a:bodyPr/>
          <a:lstStyle/>
          <a:p>
            <a:r>
              <a:rPr lang="en-US" dirty="0" smtClean="0"/>
              <a:t>Some important Fourier transforms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6848" y="1451502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014275" y="3335659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0" y="1926630"/>
            <a:ext cx="2921000" cy="2921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201580" y="1479412"/>
            <a:ext cx="2908300" cy="3347911"/>
            <a:chOff x="3201580" y="1479412"/>
            <a:chExt cx="2908300" cy="3347911"/>
          </a:xfrm>
        </p:grpSpPr>
        <p:sp>
          <p:nvSpPr>
            <p:cNvPr id="12" name="TextBox 11"/>
            <p:cNvSpPr txBox="1"/>
            <p:nvPr/>
          </p:nvSpPr>
          <p:spPr>
            <a:xfrm>
              <a:off x="3600385" y="1479412"/>
              <a:ext cx="2172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Magnitude DFT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1580" y="1919023"/>
              <a:ext cx="2908300" cy="29083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207790" y="1492244"/>
            <a:ext cx="2908300" cy="3335079"/>
            <a:chOff x="6207790" y="1492244"/>
            <a:chExt cx="2908300" cy="3335079"/>
          </a:xfrm>
        </p:grpSpPr>
        <p:sp>
          <p:nvSpPr>
            <p:cNvPr id="13" name="TextBox 12"/>
            <p:cNvSpPr txBox="1"/>
            <p:nvPr/>
          </p:nvSpPr>
          <p:spPr>
            <a:xfrm>
              <a:off x="6878701" y="1492244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Phase DFT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7790" y="1919023"/>
              <a:ext cx="2908300" cy="29083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Filtering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1295400" y="1676400"/>
            <a:ext cx="9263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Image in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6705600" y="1628001"/>
            <a:ext cx="10676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Image out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8436" name="Rectangle 4"/>
          <p:cNvSpPr>
            <a:spLocks/>
          </p:cNvSpPr>
          <p:nvPr/>
        </p:nvSpPr>
        <p:spPr bwMode="auto">
          <a:xfrm>
            <a:off x="3751263" y="1354138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465388" y="1830388"/>
            <a:ext cx="1293812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5324475" y="1781175"/>
            <a:ext cx="1295400" cy="15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9" name="Rectangle 7"/>
          <p:cNvSpPr>
            <a:spLocks/>
          </p:cNvSpPr>
          <p:nvPr/>
        </p:nvSpPr>
        <p:spPr bwMode="auto">
          <a:xfrm>
            <a:off x="1068388" y="2527300"/>
            <a:ext cx="6794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We want to remove unwanted sources of variation, and keep the information relevant for whatever task we need to solve</a:t>
            </a:r>
          </a:p>
        </p:txBody>
      </p:sp>
      <p:pic>
        <p:nvPicPr>
          <p:cNvPr id="18440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00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0353" y="279135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53890" y="307045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Magnitude DFT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167780" y="2163292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181735" y="5283851"/>
            <a:ext cx="18141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363470" y="697837"/>
            <a:ext cx="2749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Orientation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49515" y="1451502"/>
            <a:ext cx="2794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line transforms to a line oriented perpendicularly to the first.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70" y="775824"/>
            <a:ext cx="2921000" cy="2933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95" y="796131"/>
            <a:ext cx="2908300" cy="2921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5" y="3768922"/>
            <a:ext cx="2921000" cy="2921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995" y="3761315"/>
            <a:ext cx="2908300" cy="2908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The Fourier Transform of some important 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7500" t="25714" r="9286" b="30000"/>
          <a:stretch>
            <a:fillRect/>
          </a:stretch>
        </p:blipFill>
        <p:spPr bwMode="auto">
          <a:xfrm>
            <a:off x="1600200" y="4343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57603" t="23814" r="9695" b="27229"/>
          <a:stretch>
            <a:fillRect/>
          </a:stretch>
        </p:blipFill>
        <p:spPr bwMode="auto">
          <a:xfrm>
            <a:off x="5029200" y="4343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00200" y="1752600"/>
            <a:ext cx="5715000" cy="2286000"/>
            <a:chOff x="1600200" y="1752600"/>
            <a:chExt cx="5715000" cy="2286000"/>
          </a:xfrm>
        </p:grpSpPr>
        <p:pic>
          <p:nvPicPr>
            <p:cNvPr id="26632" name="Picture 4"/>
            <p:cNvPicPr>
              <a:picLocks noChangeAspect="1"/>
            </p:cNvPicPr>
            <p:nvPr/>
          </p:nvPicPr>
          <p:blipFill>
            <a:blip r:embed="rId2"/>
            <a:srcRect l="13571" t="25714" r="54286" b="31429"/>
            <a:stretch>
              <a:fillRect/>
            </a:stretch>
          </p:blipFill>
          <p:spPr bwMode="auto">
            <a:xfrm>
              <a:off x="1600200" y="1752600"/>
              <a:ext cx="22860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Picture 6"/>
            <p:cNvPicPr>
              <a:picLocks noChangeAspect="1"/>
            </p:cNvPicPr>
            <p:nvPr/>
          </p:nvPicPr>
          <p:blipFill>
            <a:blip r:embed="rId3"/>
            <a:srcRect l="13498" t="23814" r="53802" b="27229"/>
            <a:stretch>
              <a:fillRect/>
            </a:stretch>
          </p:blipFill>
          <p:spPr bwMode="auto">
            <a:xfrm>
              <a:off x="5029200" y="1752600"/>
              <a:ext cx="22860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30" name="TextBox 8"/>
          <p:cNvSpPr txBox="1">
            <a:spLocks noChangeArrowheads="1"/>
          </p:cNvSpPr>
          <p:nvPr/>
        </p:nvSpPr>
        <p:spPr bwMode="auto">
          <a:xfrm rot="-5400000">
            <a:off x="773907" y="2590006"/>
            <a:ext cx="825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Image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 rot="-5400000">
            <a:off x="-50799" y="5257800"/>
            <a:ext cx="2411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Log(1+Magnitude FT)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properties for the DFT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1" y="968773"/>
            <a:ext cx="7213600" cy="1308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DFT of the convolution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05" y="1398589"/>
            <a:ext cx="2120900" cy="711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832861" y="1328739"/>
            <a:ext cx="6024917" cy="850900"/>
            <a:chOff x="2832861" y="1328739"/>
            <a:chExt cx="6024917" cy="850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778" y="1328739"/>
              <a:ext cx="5334000" cy="8509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>
              <a:off x="2832861" y="1716681"/>
              <a:ext cx="586109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3029"/>
            <a:ext cx="9144000" cy="1012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4" y="5351636"/>
            <a:ext cx="6067335" cy="102237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2155" y="2466590"/>
            <a:ext cx="7729881" cy="1400730"/>
            <a:chOff x="72155" y="2466590"/>
            <a:chExt cx="7729881" cy="140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55" y="2466590"/>
              <a:ext cx="7729881" cy="136634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2049237" y="2914921"/>
              <a:ext cx="3160444" cy="952399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560" y="2769247"/>
            <a:ext cx="6309895" cy="1219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Linear filtering</a:t>
            </a:r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2466295" y="1352614"/>
            <a:ext cx="852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</a:t>
            </a: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5358720" y="1362139"/>
            <a:ext cx="6823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  <a:endParaRPr lang="en-US" sz="1800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3485470" y="1235992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199595" y="1686326"/>
            <a:ext cx="1293812" cy="158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058682" y="1663029"/>
            <a:ext cx="12954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788" y="4642721"/>
            <a:ext cx="4073822" cy="649872"/>
          </a:xfrm>
          <a:prstGeom prst="rect">
            <a:avLst/>
          </a:prstGeom>
        </p:spPr>
      </p:pic>
      <p:sp>
        <p:nvSpPr>
          <p:cNvPr id="11" name="Rectangle 3"/>
          <p:cNvSpPr>
            <a:spLocks/>
          </p:cNvSpPr>
          <p:nvPr/>
        </p:nvSpPr>
        <p:spPr bwMode="auto">
          <a:xfrm>
            <a:off x="3904238" y="1527496"/>
            <a:ext cx="7466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[</a:t>
            </a:r>
            <a:r>
              <a:rPr lang="en-US" sz="18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  <a:endParaRPr lang="en-US" sz="1800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679" y="2487928"/>
            <a:ext cx="2859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spatial domain: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2698" y="4117535"/>
            <a:ext cx="3286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frequency domain: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A1BA8-4146-FC49-AC88-B1F77844B173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of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716" y="2287985"/>
            <a:ext cx="5461000" cy="77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80" y="4020871"/>
            <a:ext cx="6654800" cy="1384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4694" y="1631783"/>
            <a:ext cx="7912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"/>
              </a:rPr>
              <a:t>The Fourier transform of the product of two images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4416" y="3505218"/>
            <a:ext cx="4563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"/>
              </a:rPr>
              <a:t>is the convolution of their </a:t>
            </a:r>
            <a:r>
              <a:rPr lang="en-US" dirty="0" err="1" smtClean="0">
                <a:latin typeface=""/>
              </a:rPr>
              <a:t>DFTs</a:t>
            </a:r>
            <a:r>
              <a:rPr lang="en-US" dirty="0" smtClean="0">
                <a:latin typeface=""/>
              </a:rPr>
              <a:t>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4" y="433257"/>
            <a:ext cx="2933700" cy="2921000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2860771" y="426908"/>
            <a:ext cx="3199639" cy="2933700"/>
            <a:chOff x="2860771" y="426908"/>
            <a:chExt cx="3199639" cy="29337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9410" y="426908"/>
              <a:ext cx="2921000" cy="29337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60771" y="164689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*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86686" y="160502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1656"/>
            <a:ext cx="2946400" cy="2921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760" y="3531656"/>
            <a:ext cx="2908300" cy="292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600" y="420557"/>
            <a:ext cx="2946400" cy="294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00" y="3544356"/>
            <a:ext cx="2933700" cy="2895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229600" cy="1095836"/>
          </a:xfrm>
          <a:ln/>
        </p:spPr>
        <p:txBody>
          <a:bodyPr rIns="132080"/>
          <a:lstStyle/>
          <a:p>
            <a:r>
              <a:rPr lang="en-US" sz="3600" dirty="0" smtClean="0"/>
              <a:t>Game: find the right pairs</a:t>
            </a:r>
            <a:endParaRPr lang="en-US" sz="3600" dirty="0"/>
          </a:p>
        </p:txBody>
      </p:sp>
      <p:pic>
        <p:nvPicPr>
          <p:cNvPr id="860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55" y="1350101"/>
            <a:ext cx="1951038" cy="1951038"/>
          </a:xfrm>
          <a:prstGeom prst="rect">
            <a:avLst/>
          </a:prstGeom>
          <a:noFill/>
          <a:ln w="38100" cap="flat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255" y="4071076"/>
            <a:ext cx="20574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255" y="1350101"/>
            <a:ext cx="1952625" cy="1952625"/>
          </a:xfrm>
          <a:prstGeom prst="rect">
            <a:avLst/>
          </a:prstGeom>
          <a:noFill/>
          <a:ln w="38100" cap="flat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021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55" y="3940901"/>
            <a:ext cx="217011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55" y="1350101"/>
            <a:ext cx="1905000" cy="1905000"/>
          </a:xfrm>
          <a:prstGeom prst="rect">
            <a:avLst/>
          </a:prstGeom>
          <a:noFill/>
          <a:ln w="38100" cap="flat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55" y="3940901"/>
            <a:ext cx="2189163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502855" y="3407501"/>
            <a:ext cx="5029200" cy="609600"/>
            <a:chOff x="0" y="0"/>
            <a:chExt cx="3168" cy="384"/>
          </a:xfrm>
        </p:grpSpPr>
        <p:sp>
          <p:nvSpPr>
            <p:cNvPr id="86025" name="Line 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632" cy="384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26" name="Line 10"/>
            <p:cNvSpPr>
              <a:spLocks noChangeShapeType="1"/>
            </p:cNvSpPr>
            <p:nvPr/>
          </p:nvSpPr>
          <p:spPr bwMode="auto">
            <a:xfrm rot="10800000" flipH="1">
              <a:off x="1584" y="0"/>
              <a:ext cx="1440" cy="336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27" name="Line 11"/>
            <p:cNvSpPr>
              <a:spLocks noChangeShapeType="1"/>
            </p:cNvSpPr>
            <p:nvPr/>
          </p:nvSpPr>
          <p:spPr bwMode="auto">
            <a:xfrm rot="10800000">
              <a:off x="143" y="48"/>
              <a:ext cx="3025" cy="288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6028" name="Rectangle 12"/>
          <p:cNvSpPr>
            <a:spLocks/>
          </p:cNvSpPr>
          <p:nvPr/>
        </p:nvSpPr>
        <p:spPr bwMode="auto">
          <a:xfrm>
            <a:off x="3264855" y="2874101"/>
            <a:ext cx="306388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</a:t>
            </a:r>
          </a:p>
        </p:txBody>
      </p:sp>
      <p:sp>
        <p:nvSpPr>
          <p:cNvPr id="86029" name="Rectangle 13"/>
          <p:cNvSpPr>
            <a:spLocks/>
          </p:cNvSpPr>
          <p:nvPr/>
        </p:nvSpPr>
        <p:spPr bwMode="auto">
          <a:xfrm>
            <a:off x="5703255" y="2874101"/>
            <a:ext cx="306388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</a:t>
            </a:r>
          </a:p>
        </p:txBody>
      </p:sp>
      <p:sp>
        <p:nvSpPr>
          <p:cNvPr id="86030" name="Rectangle 14"/>
          <p:cNvSpPr>
            <a:spLocks/>
          </p:cNvSpPr>
          <p:nvPr/>
        </p:nvSpPr>
        <p:spPr bwMode="auto">
          <a:xfrm>
            <a:off x="8021005" y="2812189"/>
            <a:ext cx="319088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86031" name="Rectangle 15"/>
          <p:cNvSpPr>
            <a:spLocks/>
          </p:cNvSpPr>
          <p:nvPr/>
        </p:nvSpPr>
        <p:spPr bwMode="auto">
          <a:xfrm>
            <a:off x="3182305" y="5526814"/>
            <a:ext cx="280988" cy="355600"/>
          </a:xfrm>
          <a:prstGeom prst="rect">
            <a:avLst/>
          </a:prstGeom>
          <a:solidFill>
            <a:srgbClr val="EEECE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</a:p>
        </p:txBody>
      </p:sp>
      <p:sp>
        <p:nvSpPr>
          <p:cNvPr id="86032" name="Rectangle 16"/>
          <p:cNvSpPr>
            <a:spLocks/>
          </p:cNvSpPr>
          <p:nvPr/>
        </p:nvSpPr>
        <p:spPr bwMode="auto">
          <a:xfrm>
            <a:off x="5696905" y="5526814"/>
            <a:ext cx="280988" cy="355600"/>
          </a:xfrm>
          <a:prstGeom prst="rect">
            <a:avLst/>
          </a:prstGeom>
          <a:solidFill>
            <a:srgbClr val="EEECE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86033" name="Rectangle 17"/>
          <p:cNvSpPr>
            <a:spLocks/>
          </p:cNvSpPr>
          <p:nvPr/>
        </p:nvSpPr>
        <p:spPr bwMode="auto">
          <a:xfrm>
            <a:off x="8135305" y="5555389"/>
            <a:ext cx="280988" cy="355600"/>
          </a:xfrm>
          <a:prstGeom prst="rect">
            <a:avLst/>
          </a:prstGeom>
          <a:solidFill>
            <a:srgbClr val="EEECE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86034" name="Rectangle 18"/>
          <p:cNvSpPr>
            <a:spLocks/>
          </p:cNvSpPr>
          <p:nvPr/>
        </p:nvSpPr>
        <p:spPr bwMode="auto">
          <a:xfrm>
            <a:off x="1740855" y="6226901"/>
            <a:ext cx="16287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fx(cycles/image pixel size)</a:t>
            </a:r>
          </a:p>
        </p:txBody>
      </p:sp>
      <p:sp>
        <p:nvSpPr>
          <p:cNvPr id="86035" name="Rectangle 19"/>
          <p:cNvSpPr>
            <a:spLocks/>
          </p:cNvSpPr>
          <p:nvPr/>
        </p:nvSpPr>
        <p:spPr bwMode="auto">
          <a:xfrm>
            <a:off x="4255455" y="6226901"/>
            <a:ext cx="16287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fx(cycles/image pixel size)</a:t>
            </a:r>
          </a:p>
        </p:txBody>
      </p:sp>
      <p:sp>
        <p:nvSpPr>
          <p:cNvPr id="86036" name="Rectangle 20"/>
          <p:cNvSpPr>
            <a:spLocks/>
          </p:cNvSpPr>
          <p:nvPr/>
        </p:nvSpPr>
        <p:spPr bwMode="auto">
          <a:xfrm>
            <a:off x="6768468" y="6226901"/>
            <a:ext cx="163036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fx(cycles/image pixel size)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1967903"/>
            <a:ext cx="1073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4590644"/>
            <a:ext cx="1483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DFT</a:t>
            </a:r>
            <a:br>
              <a:rPr lang="en-US" dirty="0" smtClean="0"/>
            </a:br>
            <a:r>
              <a:rPr lang="en-US" dirty="0" smtClean="0"/>
              <a:t>magnitude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The inverse Discrete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Fourier transform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46" y="1571298"/>
            <a:ext cx="7848600" cy="129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1029" y="3782280"/>
            <a:ext cx="732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summing waves ends up giving back a picture?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2</a:t>
            </a:r>
          </a:p>
        </p:txBody>
      </p:sp>
      <p:pic>
        <p:nvPicPr>
          <p:cNvPr id="46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Linear filtering</a:t>
            </a:r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2732088" y="1354138"/>
            <a:ext cx="8524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5624513" y="1363663"/>
            <a:ext cx="19714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=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H(g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3751263" y="1354138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465388" y="1830388"/>
            <a:ext cx="1293812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324475" y="1781175"/>
            <a:ext cx="1295400" cy="15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1524000" y="3429000"/>
            <a:ext cx="6248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=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H(a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+ b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 =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H(a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 +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H(b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 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2667000"/>
            <a:ext cx="497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filter to be linear, it has to verify:</a:t>
            </a:r>
            <a:endParaRPr lang="en-US" dirty="0"/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1524000" y="4038600"/>
            <a:ext cx="6248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= H(C a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 = C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H(a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m,n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 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A1BA8-4146-FC49-AC88-B1F77844B17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6</a:t>
            </a:r>
          </a:p>
        </p:txBody>
      </p:sp>
      <p:pic>
        <p:nvPicPr>
          <p:cNvPr id="471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18</a:t>
            </a:r>
          </a:p>
        </p:txBody>
      </p:sp>
      <p:pic>
        <p:nvPicPr>
          <p:cNvPr id="4813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89916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50</a:t>
            </a:r>
          </a:p>
        </p:txBody>
      </p:sp>
      <p:pic>
        <p:nvPicPr>
          <p:cNvPr id="491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8392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82</a:t>
            </a:r>
          </a:p>
        </p:txBody>
      </p:sp>
      <p:pic>
        <p:nvPicPr>
          <p:cNvPr id="5017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8915400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136</a:t>
            </a:r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282</a:t>
            </a:r>
          </a:p>
        </p:txBody>
      </p:sp>
      <p:pic>
        <p:nvPicPr>
          <p:cNvPr id="522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538</a:t>
            </a:r>
          </a:p>
        </p:txBody>
      </p:sp>
      <p:pic>
        <p:nvPicPr>
          <p:cNvPr id="532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89154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1088</a:t>
            </a:r>
          </a:p>
        </p:txBody>
      </p:sp>
      <p:pic>
        <p:nvPicPr>
          <p:cNvPr id="542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8991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2094</a:t>
            </a:r>
          </a:p>
        </p:txBody>
      </p:sp>
      <p:pic>
        <p:nvPicPr>
          <p:cNvPr id="552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8915400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4052.</a:t>
            </a:r>
          </a:p>
        </p:txBody>
      </p:sp>
      <p:pic>
        <p:nvPicPr>
          <p:cNvPr id="563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686800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/>
          </p:cNvSpPr>
          <p:nvPr/>
        </p:nvSpPr>
        <p:spPr bwMode="auto">
          <a:xfrm>
            <a:off x="2057400" y="1828800"/>
            <a:ext cx="5334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4" name="Rectangle 4"/>
          <p:cNvSpPr>
            <a:spLocks/>
          </p:cNvSpPr>
          <p:nvPr/>
        </p:nvSpPr>
        <p:spPr bwMode="auto">
          <a:xfrm>
            <a:off x="1981200" y="1905000"/>
            <a:ext cx="6619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4052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Linear filtering</a:t>
            </a:r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2732088" y="1354138"/>
            <a:ext cx="4901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5624513" y="1363663"/>
            <a:ext cx="14586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 = 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H(g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[</a:t>
            </a:r>
            <a:r>
              <a:rPr lang="en-US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])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3751263" y="1354138"/>
            <a:ext cx="1571625" cy="893762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465388" y="1830388"/>
            <a:ext cx="1293812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324475" y="1781175"/>
            <a:ext cx="1295400" cy="15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0600" y="2438400"/>
            <a:ext cx="7103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linear filter in its most general form can be written as, </a:t>
            </a:r>
          </a:p>
          <a:p>
            <a:r>
              <a:rPr lang="en-US" dirty="0" smtClean="0"/>
              <a:t>in 1D for a signal of length N: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800600"/>
            <a:ext cx="6045200" cy="170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4191000"/>
            <a:ext cx="593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is useful to make it more explicit by writing: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200400"/>
            <a:ext cx="2717800" cy="98368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A1BA8-4146-FC49-AC88-B1F77844B17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8056.</a:t>
            </a:r>
          </a:p>
        </p:txBody>
      </p:sp>
      <p:pic>
        <p:nvPicPr>
          <p:cNvPr id="573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915400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15366</a:t>
            </a:r>
          </a:p>
        </p:txBody>
      </p:sp>
      <p:pic>
        <p:nvPicPr>
          <p:cNvPr id="583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763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28743</a:t>
            </a:r>
          </a:p>
        </p:txBody>
      </p:sp>
      <p:pic>
        <p:nvPicPr>
          <p:cNvPr id="5939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8392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49190.</a:t>
            </a:r>
          </a:p>
        </p:txBody>
      </p:sp>
      <p:pic>
        <p:nvPicPr>
          <p:cNvPr id="604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534400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 65536.</a:t>
            </a:r>
          </a:p>
        </p:txBody>
      </p:sp>
      <p:pic>
        <p:nvPicPr>
          <p:cNvPr id="614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91540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3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5715000"/>
            <a:ext cx="9220200" cy="1143000"/>
          </a:xfrm>
          <a:ln/>
        </p:spPr>
        <p:txBody>
          <a:bodyPr rIns="132080"/>
          <a:lstStyle/>
          <a:p>
            <a:pPr algn="ctr">
              <a:buFont typeface="Times New Roman" charset="0"/>
              <a:buNone/>
            </a:pPr>
            <a:r>
              <a:rPr lang="en-US" sz="2800"/>
              <a:t>Now, an analogous sequence of images, but selecting Fourier components in descending order of magnitude.</a:t>
            </a:r>
          </a:p>
        </p:txBody>
      </p:sp>
      <p:pic>
        <p:nvPicPr>
          <p:cNvPr id="6246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  <a:ln/>
        </p:spPr>
        <p:txBody>
          <a:bodyPr rIns="132080"/>
          <a:lstStyle/>
          <a:p>
            <a:r>
              <a:rPr lang="en-US"/>
              <a:t>5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634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9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6451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17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6553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  <a:ln/>
        </p:spPr>
        <p:txBody>
          <a:bodyPr rIns="132080"/>
          <a:lstStyle/>
          <a:p>
            <a:r>
              <a:rPr lang="en-US"/>
              <a:t>33</a:t>
            </a: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665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047750"/>
            <a:ext cx="5410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2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3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9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4628</TotalTime>
  <Pages>0</Pages>
  <Words>1576</Words>
  <Characters>0</Characters>
  <Application>Microsoft Macintosh PowerPoint</Application>
  <PresentationFormat>On-screen Show (4:3)</PresentationFormat>
  <Lines>0</Lines>
  <Paragraphs>557</Paragraphs>
  <Slides>121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121</vt:i4>
      </vt:variant>
    </vt:vector>
  </HeadingPairs>
  <TitlesOfParts>
    <vt:vector size="141" baseType="lpstr">
      <vt:lpstr>Avenir Book</vt:lpstr>
      <vt:lpstr>BLSY</vt:lpstr>
      <vt:lpstr>Calibri</vt:lpstr>
      <vt:lpstr>ＭＳ Ｐゴシック</vt:lpstr>
      <vt:lpstr>NimbusRomNo9L</vt:lpstr>
      <vt:lpstr>RBLMI</vt:lpstr>
      <vt:lpstr>Symbol</vt:lpstr>
      <vt:lpstr>Times New Roman</vt:lpstr>
      <vt:lpstr>Verdana</vt:lpstr>
      <vt:lpstr>ヒラギノ明朝 ProN W3</vt:lpstr>
      <vt:lpstr>ヒラギノ角ゴ ProN W3</vt:lpstr>
      <vt:lpstr>Arial</vt:lpstr>
      <vt:lpstr>Office Theme</vt:lpstr>
      <vt:lpstr>Office Theme</vt:lpstr>
      <vt:lpstr>2_Office Theme</vt:lpstr>
      <vt:lpstr>3_Office Theme</vt:lpstr>
      <vt:lpstr>7_Office Theme</vt:lpstr>
      <vt:lpstr>8_Office Theme</vt:lpstr>
      <vt:lpstr>9_Office Theme</vt:lpstr>
      <vt:lpstr>Default Design</vt:lpstr>
      <vt:lpstr>PowerPoint Presentation</vt:lpstr>
      <vt:lpstr>Signals and systems</vt:lpstr>
      <vt:lpstr>A 2D discrete signal</vt:lpstr>
      <vt:lpstr>PowerPoint Presentation</vt:lpstr>
      <vt:lpstr>PowerPoint Presentation</vt:lpstr>
      <vt:lpstr>Signal / image space</vt:lpstr>
      <vt:lpstr>Filtering</vt:lpstr>
      <vt:lpstr>Linear filtering</vt:lpstr>
      <vt:lpstr>Linear filtering</vt:lpstr>
      <vt:lpstr>Linear filtering</vt:lpstr>
      <vt:lpstr>PowerPoint Presentation</vt:lpstr>
      <vt:lpstr>PowerPoint Presentation</vt:lpstr>
      <vt:lpstr>A translation invariant filter</vt:lpstr>
      <vt:lpstr>Convolution</vt:lpstr>
      <vt:lpstr>Convolution</vt:lpstr>
      <vt:lpstr>Convolution</vt:lpstr>
      <vt:lpstr>Convolution</vt:lpstr>
      <vt:lpstr>2D convolution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2D convolution</vt:lpstr>
      <vt:lpstr>Properties of the convolution</vt:lpstr>
      <vt:lpstr>Handling boundaries</vt:lpstr>
      <vt:lpstr>Handling boundaries</vt:lpstr>
      <vt:lpstr>Handling boundaries</vt:lpstr>
      <vt:lpstr>Examples</vt:lpstr>
      <vt:lpstr>Examples</vt:lpstr>
      <vt:lpstr>Examples</vt:lpstr>
      <vt:lpstr>Examples</vt:lpstr>
      <vt:lpstr>Rectangular filter</vt:lpstr>
      <vt:lpstr>Rectangular filter</vt:lpstr>
      <vt:lpstr>Rectangular filter</vt:lpstr>
      <vt:lpstr>Important signals</vt:lpstr>
      <vt:lpstr>Important signals</vt:lpstr>
      <vt:lpstr>Important signals</vt:lpstr>
      <vt:lpstr>Waves in 2D</vt:lpstr>
      <vt:lpstr>Important signals</vt:lpstr>
      <vt:lpstr>Important signals</vt:lpstr>
      <vt:lpstr>PowerPoint Presentation</vt:lpstr>
      <vt:lpstr>Linear image transformations</vt:lpstr>
      <vt:lpstr>Self-inverting transforms</vt:lpstr>
      <vt:lpstr>The Discrete Fourier transform</vt:lpstr>
      <vt:lpstr>Discrete Fourier transform visualization</vt:lpstr>
      <vt:lpstr>Fourier transform visualization</vt:lpstr>
      <vt:lpstr>Some useful transforms</vt:lpstr>
      <vt:lpstr>Some useful transforms</vt:lpstr>
      <vt:lpstr>Bracewell’s pictorial dictionary of Fourier transform pairs</vt:lpstr>
      <vt:lpstr>PowerPoint Presentation</vt:lpstr>
      <vt:lpstr>2D Discrete Fourier Transform</vt:lpstr>
      <vt:lpstr>2D Discrete Fourier Transform</vt:lpstr>
      <vt:lpstr>Properties for the DFT</vt:lpstr>
      <vt:lpstr>Properties for the DFT</vt:lpstr>
      <vt:lpstr>Properties for the DFT</vt:lpstr>
      <vt:lpstr>Properties for the DFT</vt:lpstr>
      <vt:lpstr>Frequencies</vt:lpstr>
      <vt:lpstr>Frequencies</vt:lpstr>
      <vt:lpstr>PowerPoint Presentation</vt:lpstr>
      <vt:lpstr>Some important Fourier transforms</vt:lpstr>
      <vt:lpstr>Some important Fourier transforms</vt:lpstr>
      <vt:lpstr>Some important Fourier transforms</vt:lpstr>
      <vt:lpstr>Some important Fourier transforms</vt:lpstr>
      <vt:lpstr>PowerPoint Presentation</vt:lpstr>
      <vt:lpstr>Some important Fourier transforms</vt:lpstr>
      <vt:lpstr>Some important Fourier transforms</vt:lpstr>
      <vt:lpstr>PowerPoint Presentation</vt:lpstr>
      <vt:lpstr>The Fourier Transform of some important images</vt:lpstr>
      <vt:lpstr>More properties for the DFT</vt:lpstr>
      <vt:lpstr>DFT of the convolution</vt:lpstr>
      <vt:lpstr>Linear filtering</vt:lpstr>
      <vt:lpstr>Product of images</vt:lpstr>
      <vt:lpstr>PowerPoint Presentation</vt:lpstr>
      <vt:lpstr>Game: find the right pairs</vt:lpstr>
      <vt:lpstr>The inverse Discrete Fourier transform</vt:lpstr>
      <vt:lpstr>2</vt:lpstr>
      <vt:lpstr>6</vt:lpstr>
      <vt:lpstr>18</vt:lpstr>
      <vt:lpstr>50</vt:lpstr>
      <vt:lpstr>82</vt:lpstr>
      <vt:lpstr>136</vt:lpstr>
      <vt:lpstr>282</vt:lpstr>
      <vt:lpstr>538</vt:lpstr>
      <vt:lpstr>1088</vt:lpstr>
      <vt:lpstr>2094</vt:lpstr>
      <vt:lpstr>4052.</vt:lpstr>
      <vt:lpstr>8056.</vt:lpstr>
      <vt:lpstr>15366</vt:lpstr>
      <vt:lpstr>28743</vt:lpstr>
      <vt:lpstr>49190.</vt:lpstr>
      <vt:lpstr> 65536.</vt:lpstr>
      <vt:lpstr>3</vt:lpstr>
      <vt:lpstr>5</vt:lpstr>
      <vt:lpstr>9</vt:lpstr>
      <vt:lpstr>17</vt:lpstr>
      <vt:lpstr>33</vt:lpstr>
      <vt:lpstr>65</vt:lpstr>
      <vt:lpstr>129</vt:lpstr>
      <vt:lpstr>257</vt:lpstr>
      <vt:lpstr>513</vt:lpstr>
      <vt:lpstr>1025</vt:lpstr>
      <vt:lpstr>2049</vt:lpstr>
      <vt:lpstr>4097</vt:lpstr>
      <vt:lpstr>8193</vt:lpstr>
      <vt:lpstr>16385</vt:lpstr>
      <vt:lpstr>32769</vt:lpstr>
      <vt:lpstr>65536</vt:lpstr>
      <vt:lpstr>Fourier transform magnitude</vt:lpstr>
      <vt:lpstr>Masking out the fundamental and harmonics from periodic pillars</vt:lpstr>
      <vt:lpstr>PowerPoint Presentation</vt:lpstr>
      <vt:lpstr>2D Discrete Fourier Transform</vt:lpstr>
      <vt:lpstr>2D Discrete Fourier Transform</vt:lpstr>
      <vt:lpstr>Phase and Magnitude</vt:lpstr>
      <vt:lpstr>Phase and Magnitude</vt:lpstr>
      <vt:lpstr>Phase and magnitude</vt:lpstr>
      <vt:lpstr>Does phase always win?</vt:lpstr>
      <vt:lpstr>Randomizing the phase</vt:lpstr>
      <vt:lpstr>Fourier Transform types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class,  fast-forward</dc:title>
  <dc:subject/>
  <dc:creator>wtf</dc:creator>
  <cp:keywords/>
  <dc:description/>
  <cp:lastModifiedBy>Microsoft Office User</cp:lastModifiedBy>
  <cp:revision>142</cp:revision>
  <dcterms:created xsi:type="dcterms:W3CDTF">2016-09-13T18:09:01Z</dcterms:created>
  <dcterms:modified xsi:type="dcterms:W3CDTF">2018-09-20T01:29:30Z</dcterms:modified>
</cp:coreProperties>
</file>