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52" r:id="rId2"/>
    <p:sldMasterId id="2147483658" r:id="rId3"/>
    <p:sldMasterId id="2147483788" r:id="rId4"/>
    <p:sldMasterId id="2147483793" r:id="rId5"/>
  </p:sldMasterIdLst>
  <p:notesMasterIdLst>
    <p:notesMasterId r:id="rId131"/>
  </p:notesMasterIdLst>
  <p:sldIdLst>
    <p:sldId id="597" r:id="rId6"/>
    <p:sldId id="880" r:id="rId7"/>
    <p:sldId id="392" r:id="rId8"/>
    <p:sldId id="393" r:id="rId9"/>
    <p:sldId id="889" r:id="rId10"/>
    <p:sldId id="890" r:id="rId11"/>
    <p:sldId id="891" r:id="rId12"/>
    <p:sldId id="892" r:id="rId13"/>
    <p:sldId id="590" r:id="rId14"/>
    <p:sldId id="693" r:id="rId15"/>
    <p:sldId id="695" r:id="rId16"/>
    <p:sldId id="257" r:id="rId17"/>
    <p:sldId id="694" r:id="rId18"/>
    <p:sldId id="696" r:id="rId19"/>
    <p:sldId id="698" r:id="rId20"/>
    <p:sldId id="699" r:id="rId21"/>
    <p:sldId id="702" r:id="rId22"/>
    <p:sldId id="714" r:id="rId23"/>
    <p:sldId id="715" r:id="rId24"/>
    <p:sldId id="716" r:id="rId25"/>
    <p:sldId id="717" r:id="rId26"/>
    <p:sldId id="718" r:id="rId27"/>
    <p:sldId id="703" r:id="rId28"/>
    <p:sldId id="753" r:id="rId29"/>
    <p:sldId id="752" r:id="rId30"/>
    <p:sldId id="720" r:id="rId31"/>
    <p:sldId id="721" r:id="rId32"/>
    <p:sldId id="722" r:id="rId33"/>
    <p:sldId id="723" r:id="rId34"/>
    <p:sldId id="724" r:id="rId35"/>
    <p:sldId id="725" r:id="rId36"/>
    <p:sldId id="726" r:id="rId37"/>
    <p:sldId id="727" r:id="rId38"/>
    <p:sldId id="728" r:id="rId39"/>
    <p:sldId id="729" r:id="rId40"/>
    <p:sldId id="730" r:id="rId41"/>
    <p:sldId id="731" r:id="rId42"/>
    <p:sldId id="732" r:id="rId43"/>
    <p:sldId id="733" r:id="rId44"/>
    <p:sldId id="734" r:id="rId45"/>
    <p:sldId id="735" r:id="rId46"/>
    <p:sldId id="736" r:id="rId47"/>
    <p:sldId id="737" r:id="rId48"/>
    <p:sldId id="738" r:id="rId49"/>
    <p:sldId id="739" r:id="rId50"/>
    <p:sldId id="740" r:id="rId51"/>
    <p:sldId id="741" r:id="rId52"/>
    <p:sldId id="742" r:id="rId53"/>
    <p:sldId id="743" r:id="rId54"/>
    <p:sldId id="744" r:id="rId55"/>
    <p:sldId id="745" r:id="rId56"/>
    <p:sldId id="746" r:id="rId57"/>
    <p:sldId id="747" r:id="rId58"/>
    <p:sldId id="748" r:id="rId59"/>
    <p:sldId id="749" r:id="rId60"/>
    <p:sldId id="750" r:id="rId61"/>
    <p:sldId id="751" r:id="rId62"/>
    <p:sldId id="782" r:id="rId63"/>
    <p:sldId id="783" r:id="rId64"/>
    <p:sldId id="784" r:id="rId65"/>
    <p:sldId id="785" r:id="rId66"/>
    <p:sldId id="792" r:id="rId67"/>
    <p:sldId id="754" r:id="rId68"/>
    <p:sldId id="755" r:id="rId69"/>
    <p:sldId id="882" r:id="rId70"/>
    <p:sldId id="790" r:id="rId71"/>
    <p:sldId id="879" r:id="rId72"/>
    <p:sldId id="798" r:id="rId73"/>
    <p:sldId id="793" r:id="rId74"/>
    <p:sldId id="794" r:id="rId75"/>
    <p:sldId id="795" r:id="rId76"/>
    <p:sldId id="875" r:id="rId77"/>
    <p:sldId id="876" r:id="rId78"/>
    <p:sldId id="877" r:id="rId79"/>
    <p:sldId id="878" r:id="rId80"/>
    <p:sldId id="799" r:id="rId81"/>
    <p:sldId id="802" r:id="rId82"/>
    <p:sldId id="803" r:id="rId83"/>
    <p:sldId id="804" r:id="rId84"/>
    <p:sldId id="808" r:id="rId85"/>
    <p:sldId id="809" r:id="rId86"/>
    <p:sldId id="810" r:id="rId87"/>
    <p:sldId id="814" r:id="rId88"/>
    <p:sldId id="813" r:id="rId89"/>
    <p:sldId id="815" r:id="rId90"/>
    <p:sldId id="816" r:id="rId91"/>
    <p:sldId id="817" r:id="rId92"/>
    <p:sldId id="818" r:id="rId93"/>
    <p:sldId id="819" r:id="rId94"/>
    <p:sldId id="820" r:id="rId95"/>
    <p:sldId id="821" r:id="rId96"/>
    <p:sldId id="883" r:id="rId97"/>
    <p:sldId id="884" r:id="rId98"/>
    <p:sldId id="822" r:id="rId99"/>
    <p:sldId id="887" r:id="rId100"/>
    <p:sldId id="866" r:id="rId101"/>
    <p:sldId id="881" r:id="rId102"/>
    <p:sldId id="867" r:id="rId103"/>
    <p:sldId id="868" r:id="rId104"/>
    <p:sldId id="869" r:id="rId105"/>
    <p:sldId id="870" r:id="rId106"/>
    <p:sldId id="871" r:id="rId107"/>
    <p:sldId id="885" r:id="rId108"/>
    <p:sldId id="886" r:id="rId109"/>
    <p:sldId id="830" r:id="rId110"/>
    <p:sldId id="831" r:id="rId111"/>
    <p:sldId id="832" r:id="rId112"/>
    <p:sldId id="833" r:id="rId113"/>
    <p:sldId id="838" r:id="rId114"/>
    <p:sldId id="839" r:id="rId115"/>
    <p:sldId id="840" r:id="rId116"/>
    <p:sldId id="847" r:id="rId117"/>
    <p:sldId id="848" r:id="rId118"/>
    <p:sldId id="849" r:id="rId119"/>
    <p:sldId id="850" r:id="rId120"/>
    <p:sldId id="851" r:id="rId121"/>
    <p:sldId id="852" r:id="rId122"/>
    <p:sldId id="834" r:id="rId123"/>
    <p:sldId id="853" r:id="rId124"/>
    <p:sldId id="854" r:id="rId125"/>
    <p:sldId id="855" r:id="rId126"/>
    <p:sldId id="859" r:id="rId127"/>
    <p:sldId id="860" r:id="rId128"/>
    <p:sldId id="857" r:id="rId129"/>
    <p:sldId id="858" r:id="rId130"/>
  </p:sldIdLst>
  <p:sldSz cx="9144000" cy="6858000" type="screen4x3"/>
  <p:notesSz cx="6858000" cy="9144000"/>
  <p:defaultTextStyle>
    <a:defPPr>
      <a:defRPr lang="en-US"/>
    </a:defPPr>
    <a:lvl1pPr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1pPr>
    <a:lvl2pPr marL="4572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2pPr>
    <a:lvl3pPr marL="9144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3pPr>
    <a:lvl4pPr marL="13716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4pPr>
    <a:lvl5pPr marL="18288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5pPr>
    <a:lvl6pPr marL="22860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6pPr>
    <a:lvl7pPr marL="27432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7pPr>
    <a:lvl8pPr marL="32004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8pPr>
    <a:lvl9pPr marL="36576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38"/>
    <p:restoredTop sz="94670"/>
  </p:normalViewPr>
  <p:slideViewPr>
    <p:cSldViewPr snapToGrid="0">
      <p:cViewPr varScale="1">
        <p:scale>
          <a:sx n="130" d="100"/>
          <a:sy n="130" d="100"/>
        </p:scale>
        <p:origin x="78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84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Relationship Id="rId129" Type="http://schemas.openxmlformats.org/officeDocument/2006/relationships/slide" Target="slides/slide1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00" Type="http://schemas.openxmlformats.org/officeDocument/2006/relationships/slide" Target="slides/slide95.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30" Type="http://schemas.openxmlformats.org/officeDocument/2006/relationships/slide" Target="slides/slide125.xml"/><Relationship Id="rId131" Type="http://schemas.openxmlformats.org/officeDocument/2006/relationships/notesMaster" Target="notesMasters/notesMaster1.xml"/><Relationship Id="rId132" Type="http://schemas.openxmlformats.org/officeDocument/2006/relationships/presProps" Target="presProps.xml"/><Relationship Id="rId133" Type="http://schemas.openxmlformats.org/officeDocument/2006/relationships/viewProps" Target="viewProps.xml"/><Relationship Id="rId134" Type="http://schemas.openxmlformats.org/officeDocument/2006/relationships/theme" Target="theme/theme1.xml"/><Relationship Id="rId13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1" Type="http://schemas.openxmlformats.org/officeDocument/2006/relationships/image" Target="../media/image153.png"/><Relationship Id="rId2" Type="http://schemas.openxmlformats.org/officeDocument/2006/relationships/image" Target="../media/image1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5.png"/><Relationship Id="rId2" Type="http://schemas.openxmlformats.org/officeDocument/2006/relationships/image" Target="../media/image196.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1" Type="http://schemas.openxmlformats.org/officeDocument/2006/relationships/image" Target="../media/image195.png"/><Relationship Id="rId2" Type="http://schemas.openxmlformats.org/officeDocument/2006/relationships/image" Target="../media/image19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xmlns:mv="urn:schemas-microsoft-com:mac:vml" xmlns:mc="http://schemas.openxmlformats.org/markup-compatibility/2006" val="1"/>
            </a:ext>
          </a:extLst>
        </p:spPr>
      </p:sp>
      <p:sp>
        <p:nvSpPr>
          <p:cNvPr id="1638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3187080"/>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884613" y="8685213"/>
            <a:ext cx="2971800" cy="457200"/>
          </a:xfrm>
          <a:prstGeom prst="rect">
            <a:avLst/>
          </a:prstGeom>
        </p:spPr>
        <p:txBody>
          <a:bodyPr/>
          <a:lstStyle/>
          <a:p>
            <a:fld id="{9802E644-D489-E44B-8820-89043E12CA9A}" type="slidenum">
              <a:rPr lang="en-US">
                <a:solidFill>
                  <a:prstClr val="black"/>
                </a:solidFill>
                <a:latin typeface="Times New Roman" pitchFamily="-1" charset="0"/>
              </a:rPr>
              <a:pPr/>
              <a:t>9</a:t>
            </a:fld>
            <a:endParaRPr lang="en-US">
              <a:solidFill>
                <a:prstClr val="black"/>
              </a:solidFill>
              <a:latin typeface="Times New Roman" pitchFamily="-1"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7629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Cellbots</a:t>
            </a:r>
            <a:endParaRPr lang="en-US" dirty="0" smtClean="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884613" y="8685213"/>
            <a:ext cx="2971800" cy="457200"/>
          </a:xfrm>
          <a:prstGeom prst="rect">
            <a:avLst/>
          </a:prstGeom>
        </p:spPr>
        <p:txBody>
          <a:bodyPr/>
          <a:lstStyle/>
          <a:p>
            <a:fld id="{9802E644-D489-E44B-8820-89043E12CA9A}" type="slidenum">
              <a:rPr lang="en-US">
                <a:solidFill>
                  <a:prstClr val="black"/>
                </a:solidFill>
                <a:latin typeface="Times New Roman" pitchFamily="-1" charset="0"/>
              </a:rPr>
              <a:pPr/>
              <a:t>25</a:t>
            </a:fld>
            <a:endParaRPr lang="en-US">
              <a:solidFill>
                <a:prstClr val="black"/>
              </a:solidFill>
              <a:latin typeface="Times New Roman" pitchFamily="-1"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715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mc="http://schemas.openxmlformats.org/markup-compatibility/2006" xmlns:mv="urn:schemas-microsoft-com:mac:vml" xmlns:a14="http://schemas.microsoft.com/office/drawing/2010/main" xmlns="" val="1"/>
            </a:ext>
          </a:extLst>
        </p:spPr>
        <p:txBody>
          <a:bodyPr/>
          <a:lstStyle/>
          <a:p>
            <a:pPr marL="39688"/>
            <a:r>
              <a:rPr lang="en-US">
                <a:solidFill>
                  <a:srgbClr val="000000"/>
                </a:solidFill>
                <a:latin typeface="Calibri" charset="0"/>
                <a:cs typeface="Calibri" charset="0"/>
                <a:sym typeface="Calibri" charset="0"/>
              </a:rPr>
              <a:t>Slides from lewicki</a:t>
            </a:r>
          </a:p>
        </p:txBody>
      </p:sp>
    </p:spTree>
    <p:extLst>
      <p:ext uri="{BB962C8B-B14F-4D97-AF65-F5344CB8AC3E}">
        <p14:creationId xmlns:p14="http://schemas.microsoft.com/office/powerpoint/2010/main" val="43352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46407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p:spPr>
      </p:sp>
      <p:sp>
        <p:nvSpPr>
          <p:cNvPr id="137219"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r>
              <a:rPr lang="en-US" smtClean="0">
                <a:ea typeface="ＭＳ Ｐゴシック" pitchFamily="-1" charset="-128"/>
                <a:cs typeface="ＭＳ Ｐゴシック" pitchFamily="-1" charset="-128"/>
              </a:rPr>
              <a:t>We start by taking two pictures, we isolate the details and contours in one, here the woman, and we blur the second face. as you can see, the man seems to go out of focus and the details of the woman are superposed. </a:t>
            </a:r>
          </a:p>
          <a:p>
            <a:pPr eaLnBrk="1" hangingPunct="1">
              <a:spcBef>
                <a:spcPct val="0"/>
              </a:spcBef>
            </a:pPr>
            <a:endParaRPr lang="en-US"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153804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p:spPr>
      </p:sp>
      <p:sp>
        <p:nvSpPr>
          <p:cNvPr id="137219"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r>
              <a:rPr lang="en-US" smtClean="0">
                <a:ea typeface="ＭＳ Ｐゴシック" pitchFamily="-1" charset="-128"/>
                <a:cs typeface="ＭＳ Ｐゴシック" pitchFamily="-1" charset="-128"/>
              </a:rPr>
              <a:t>We start by taking two pictures, we isolate the details and contours in one, here the woman, and we blur the second face. as you can see, the man seems to go out of focus and the details of the woman are superposed. </a:t>
            </a:r>
          </a:p>
          <a:p>
            <a:pPr eaLnBrk="1" hangingPunct="1">
              <a:spcBef>
                <a:spcPct val="0"/>
              </a:spcBef>
            </a:pPr>
            <a:endParaRPr lang="en-US"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59446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918183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254C015-2908-E549-9889-01321EC3CD7E}" type="slidenum">
              <a:rPr lang="en-US"/>
              <a:pPr/>
              <a:t>‹#›</a:t>
            </a:fld>
            <a:endParaRPr lang="en-US"/>
          </a:p>
        </p:txBody>
      </p:sp>
    </p:spTree>
    <p:extLst>
      <p:ext uri="{BB962C8B-B14F-4D97-AF65-F5344CB8AC3E}">
        <p14:creationId xmlns:p14="http://schemas.microsoft.com/office/powerpoint/2010/main" val="106620284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87F8B66-2295-8648-90F5-F5EDCBFC5824}" type="slidenum">
              <a:rPr lang="en-US"/>
              <a:pPr/>
              <a:t>‹#›</a:t>
            </a:fld>
            <a:endParaRPr lang="en-US"/>
          </a:p>
        </p:txBody>
      </p:sp>
    </p:spTree>
    <p:extLst>
      <p:ext uri="{BB962C8B-B14F-4D97-AF65-F5344CB8AC3E}">
        <p14:creationId xmlns:p14="http://schemas.microsoft.com/office/powerpoint/2010/main" val="41725877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74C6D52-F8E2-2C40-8832-8914F0B2413F}" type="slidenum">
              <a:rPr lang="en-US"/>
              <a:pPr/>
              <a:t>‹#›</a:t>
            </a:fld>
            <a:endParaRPr lang="en-US"/>
          </a:p>
        </p:txBody>
      </p:sp>
    </p:spTree>
    <p:extLst>
      <p:ext uri="{BB962C8B-B14F-4D97-AF65-F5344CB8AC3E}">
        <p14:creationId xmlns:p14="http://schemas.microsoft.com/office/powerpoint/2010/main" val="209734314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4D5117C8-F070-904B-B19D-3F74E279025E}" type="slidenum">
              <a:rPr lang="en-US"/>
              <a:pPr/>
              <a:t>‹#›</a:t>
            </a:fld>
            <a:endParaRPr lang="en-US"/>
          </a:p>
        </p:txBody>
      </p:sp>
    </p:spTree>
    <p:extLst>
      <p:ext uri="{BB962C8B-B14F-4D97-AF65-F5344CB8AC3E}">
        <p14:creationId xmlns:p14="http://schemas.microsoft.com/office/powerpoint/2010/main" val="1923792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951C550-50DD-E341-8990-DD8AA50298C5}" type="slidenum">
              <a:rPr lang="en-US"/>
              <a:pPr/>
              <a:t>‹#›</a:t>
            </a:fld>
            <a:endParaRPr lang="en-US"/>
          </a:p>
        </p:txBody>
      </p:sp>
    </p:spTree>
    <p:extLst>
      <p:ext uri="{BB962C8B-B14F-4D97-AF65-F5344CB8AC3E}">
        <p14:creationId xmlns:p14="http://schemas.microsoft.com/office/powerpoint/2010/main" val="34515371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600C01C-9CC1-FA48-AC03-D0537971AE92}" type="slidenum">
              <a:rPr lang="en-US"/>
              <a:pPr/>
              <a:t>‹#›</a:t>
            </a:fld>
            <a:endParaRPr lang="en-US"/>
          </a:p>
        </p:txBody>
      </p:sp>
    </p:spTree>
    <p:extLst>
      <p:ext uri="{BB962C8B-B14F-4D97-AF65-F5344CB8AC3E}">
        <p14:creationId xmlns:p14="http://schemas.microsoft.com/office/powerpoint/2010/main" val="1014095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98F55D3-4B92-024C-846F-7919C0CF844A}" type="slidenum">
              <a:rPr lang="en-US"/>
              <a:pPr/>
              <a:t>‹#›</a:t>
            </a:fld>
            <a:endParaRPr lang="en-US"/>
          </a:p>
        </p:txBody>
      </p:sp>
    </p:spTree>
    <p:extLst>
      <p:ext uri="{BB962C8B-B14F-4D97-AF65-F5344CB8AC3E}">
        <p14:creationId xmlns:p14="http://schemas.microsoft.com/office/powerpoint/2010/main" val="311369071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BE91CEC-84F4-AF4D-99A1-2C7EB2FFDB49}" type="slidenum">
              <a:rPr lang="en-US"/>
              <a:pPr/>
              <a:t>‹#›</a:t>
            </a:fld>
            <a:endParaRPr lang="en-US"/>
          </a:p>
        </p:txBody>
      </p:sp>
    </p:spTree>
    <p:extLst>
      <p:ext uri="{BB962C8B-B14F-4D97-AF65-F5344CB8AC3E}">
        <p14:creationId xmlns:p14="http://schemas.microsoft.com/office/powerpoint/2010/main" val="154727792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6E0A1C8-82BD-D04A-85FE-C06B486D6E4A}" type="slidenum">
              <a:rPr lang="en-US"/>
              <a:pPr/>
              <a:t>‹#›</a:t>
            </a:fld>
            <a:endParaRPr lang="en-US"/>
          </a:p>
        </p:txBody>
      </p:sp>
    </p:spTree>
    <p:extLst>
      <p:ext uri="{BB962C8B-B14F-4D97-AF65-F5344CB8AC3E}">
        <p14:creationId xmlns:p14="http://schemas.microsoft.com/office/powerpoint/2010/main" val="217626563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BF70816-F56F-9743-B563-3D984A1BB800}" type="slidenum">
              <a:rPr lang="en-US"/>
              <a:pPr/>
              <a:t>‹#›</a:t>
            </a:fld>
            <a:endParaRPr lang="en-US"/>
          </a:p>
        </p:txBody>
      </p:sp>
    </p:spTree>
    <p:extLst>
      <p:ext uri="{BB962C8B-B14F-4D97-AF65-F5344CB8AC3E}">
        <p14:creationId xmlns:p14="http://schemas.microsoft.com/office/powerpoint/2010/main" val="296302575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69D7F18-F76F-DE42-A59E-869D2D4338E3}" type="slidenum">
              <a:rPr lang="en-US"/>
              <a:pPr/>
              <a:t>‹#›</a:t>
            </a:fld>
            <a:endParaRPr lang="en-US"/>
          </a:p>
        </p:txBody>
      </p:sp>
    </p:spTree>
    <p:extLst>
      <p:ext uri="{BB962C8B-B14F-4D97-AF65-F5344CB8AC3E}">
        <p14:creationId xmlns:p14="http://schemas.microsoft.com/office/powerpoint/2010/main" val="1236427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8BD9F55-5257-7D45-9FE4-391AB094E193}" type="slidenum">
              <a:rPr lang="en-US"/>
              <a:pPr/>
              <a:t>‹#›</a:t>
            </a:fld>
            <a:endParaRPr lang="en-US"/>
          </a:p>
        </p:txBody>
      </p:sp>
    </p:spTree>
    <p:extLst>
      <p:ext uri="{BB962C8B-B14F-4D97-AF65-F5344CB8AC3E}">
        <p14:creationId xmlns:p14="http://schemas.microsoft.com/office/powerpoint/2010/main" val="336749515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2A3EF3B-A24E-CB41-89B8-F2450428D1C0}" type="slidenum">
              <a:rPr lang="en-US"/>
              <a:pPr/>
              <a:t>‹#›</a:t>
            </a:fld>
            <a:endParaRPr lang="en-US"/>
          </a:p>
        </p:txBody>
      </p:sp>
    </p:spTree>
    <p:extLst>
      <p:ext uri="{BB962C8B-B14F-4D97-AF65-F5344CB8AC3E}">
        <p14:creationId xmlns:p14="http://schemas.microsoft.com/office/powerpoint/2010/main" val="295841429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7F93795-0186-0749-9824-0DC17819055C}" type="slidenum">
              <a:rPr lang="en-US"/>
              <a:pPr/>
              <a:t>‹#›</a:t>
            </a:fld>
            <a:endParaRPr lang="en-US"/>
          </a:p>
        </p:txBody>
      </p:sp>
    </p:spTree>
    <p:extLst>
      <p:ext uri="{BB962C8B-B14F-4D97-AF65-F5344CB8AC3E}">
        <p14:creationId xmlns:p14="http://schemas.microsoft.com/office/powerpoint/2010/main" val="43673195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C55F799-DCEE-964E-BD72-930370EFDBDA}" type="slidenum">
              <a:rPr lang="en-US"/>
              <a:pPr/>
              <a:t>‹#›</a:t>
            </a:fld>
            <a:endParaRPr lang="en-US"/>
          </a:p>
        </p:txBody>
      </p:sp>
    </p:spTree>
    <p:extLst>
      <p:ext uri="{BB962C8B-B14F-4D97-AF65-F5344CB8AC3E}">
        <p14:creationId xmlns:p14="http://schemas.microsoft.com/office/powerpoint/2010/main" val="11287314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DEFDB9A-7460-AF48-B542-61D4F704F611}" type="slidenum">
              <a:rPr lang="en-US"/>
              <a:pPr/>
              <a:t>‹#›</a:t>
            </a:fld>
            <a:endParaRPr lang="en-US"/>
          </a:p>
        </p:txBody>
      </p:sp>
    </p:spTree>
    <p:extLst>
      <p:ext uri="{BB962C8B-B14F-4D97-AF65-F5344CB8AC3E}">
        <p14:creationId xmlns:p14="http://schemas.microsoft.com/office/powerpoint/2010/main" val="29821748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4237376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24907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2429960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673990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478396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70243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7E98DDD-662B-8A45-8DF2-B8ED98EFA6B0}" type="slidenum">
              <a:rPr lang="en-US"/>
              <a:pPr/>
              <a:t>‹#›</a:t>
            </a:fld>
            <a:endParaRPr lang="en-US"/>
          </a:p>
        </p:txBody>
      </p:sp>
    </p:spTree>
    <p:extLst>
      <p:ext uri="{BB962C8B-B14F-4D97-AF65-F5344CB8AC3E}">
        <p14:creationId xmlns:p14="http://schemas.microsoft.com/office/powerpoint/2010/main" val="266025939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82410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3049253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59706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86626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32131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2D3DD9-3CFA-664E-AEBE-8FC6A5CFB679}"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555802-5F50-3D4D-BB81-F7442B412819}"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FA8414-CC02-B549-9F13-37CA303ABEE6}" type="datetime1">
              <a:rPr lang="en-US"/>
              <a:pPr>
                <a:defRPr/>
              </a:pPr>
              <a:t>9/23/18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5FAFB5-0568-6944-82AF-29E95553DFB2}" type="slidenum">
              <a:rPr lang="en-US"/>
              <a:pPr>
                <a:defRPr/>
              </a:pPr>
              <a:t>‹#›</a:t>
            </a:fld>
            <a:endParaRPr lang="en-US"/>
          </a:p>
        </p:txBody>
      </p:sp>
    </p:spTree>
    <p:extLst>
      <p:ext uri="{BB962C8B-B14F-4D97-AF65-F5344CB8AC3E}">
        <p14:creationId xmlns:p14="http://schemas.microsoft.com/office/powerpoint/2010/main" val="154806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2140AF6-7799-FD41-B5F7-8C0FBA1093C5}" type="slidenum">
              <a:rPr lang="en-US"/>
              <a:pPr/>
              <a:t>‹#›</a:t>
            </a:fld>
            <a:endParaRPr lang="en-US"/>
          </a:p>
        </p:txBody>
      </p:sp>
    </p:spTree>
    <p:extLst>
      <p:ext uri="{BB962C8B-B14F-4D97-AF65-F5344CB8AC3E}">
        <p14:creationId xmlns:p14="http://schemas.microsoft.com/office/powerpoint/2010/main" val="30949146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B9ECB13-9E58-2943-8720-9CFAAB25126B}" type="slidenum">
              <a:rPr lang="en-US"/>
              <a:pPr/>
              <a:t>‹#›</a:t>
            </a:fld>
            <a:endParaRPr lang="en-US"/>
          </a:p>
        </p:txBody>
      </p:sp>
    </p:spTree>
    <p:extLst>
      <p:ext uri="{BB962C8B-B14F-4D97-AF65-F5344CB8AC3E}">
        <p14:creationId xmlns:p14="http://schemas.microsoft.com/office/powerpoint/2010/main" val="30827366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C5F4BC6-3840-6448-972B-3D0C673036FB}" type="slidenum">
              <a:rPr lang="en-US"/>
              <a:pPr/>
              <a:t>‹#›</a:t>
            </a:fld>
            <a:endParaRPr lang="en-US"/>
          </a:p>
        </p:txBody>
      </p:sp>
    </p:spTree>
    <p:extLst>
      <p:ext uri="{BB962C8B-B14F-4D97-AF65-F5344CB8AC3E}">
        <p14:creationId xmlns:p14="http://schemas.microsoft.com/office/powerpoint/2010/main" val="40402507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97A2CBD-BC40-B14A-9834-CC16ADF1E955}" type="slidenum">
              <a:rPr lang="en-US"/>
              <a:pPr/>
              <a:t>‹#›</a:t>
            </a:fld>
            <a:endParaRPr lang="en-US"/>
          </a:p>
        </p:txBody>
      </p:sp>
    </p:spTree>
    <p:extLst>
      <p:ext uri="{BB962C8B-B14F-4D97-AF65-F5344CB8AC3E}">
        <p14:creationId xmlns:p14="http://schemas.microsoft.com/office/powerpoint/2010/main" val="293834154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F400D43-4D10-0245-89ED-E219ED588097}" type="slidenum">
              <a:rPr lang="en-US"/>
              <a:pPr/>
              <a:t>‹#›</a:t>
            </a:fld>
            <a:endParaRPr lang="en-US"/>
          </a:p>
        </p:txBody>
      </p:sp>
    </p:spTree>
    <p:extLst>
      <p:ext uri="{BB962C8B-B14F-4D97-AF65-F5344CB8AC3E}">
        <p14:creationId xmlns:p14="http://schemas.microsoft.com/office/powerpoint/2010/main" val="209344877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0D2CEAE-7AE2-FB43-B695-1F1A26CF488A}" type="slidenum">
              <a:rPr lang="en-US"/>
              <a:pPr/>
              <a:t>‹#›</a:t>
            </a:fld>
            <a:endParaRPr lang="en-US"/>
          </a:p>
        </p:txBody>
      </p:sp>
    </p:spTree>
    <p:extLst>
      <p:ext uri="{BB962C8B-B14F-4D97-AF65-F5344CB8AC3E}">
        <p14:creationId xmlns:p14="http://schemas.microsoft.com/office/powerpoint/2010/main" val="1652003359"/>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0"/>
            <a:ext cx="8229600" cy="12128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3074" name="Rectangle 2"/>
          <p:cNvSpPr>
            <a:spLocks noGrp="1" noChangeArrowheads="1"/>
          </p:cNvSpPr>
          <p:nvPr>
            <p:ph type="body" idx="1"/>
          </p:nvPr>
        </p:nvSpPr>
        <p:spPr bwMode="auto">
          <a:xfrm>
            <a:off x="457200" y="1600200"/>
            <a:ext cx="82296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3075" name="Text Box 3"/>
          <p:cNvSpPr txBox="1">
            <a:spLocks noGrp="1" noChangeArrowheads="1"/>
          </p:cNvSpPr>
          <p:nvPr>
            <p:ph type="sldNum" sz="quarter" idx="4"/>
          </p:nvPr>
        </p:nvSpPr>
        <p:spPr bwMode="auto">
          <a:xfrm>
            <a:off x="7485063" y="6399213"/>
            <a:ext cx="268287" cy="2794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EA7180C7-BBF1-1046-BCE2-9C112EFF42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817" r:id="rId12"/>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00" y="0"/>
            <a:ext cx="8229600" cy="12128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5122" name="Rectangle 2"/>
          <p:cNvSpPr>
            <a:spLocks noGrp="1" noChangeArrowheads="1"/>
          </p:cNvSpPr>
          <p:nvPr>
            <p:ph type="body" idx="1"/>
          </p:nvPr>
        </p:nvSpPr>
        <p:spPr bwMode="auto">
          <a:xfrm>
            <a:off x="457200" y="1600200"/>
            <a:ext cx="82296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123" name="Text Box 3"/>
          <p:cNvSpPr txBox="1">
            <a:spLocks noGrp="1" noChangeArrowheads="1"/>
          </p:cNvSpPr>
          <p:nvPr>
            <p:ph type="sldNum" sz="quarter" idx="4"/>
          </p:nvPr>
        </p:nvSpPr>
        <p:spPr bwMode="auto">
          <a:xfrm>
            <a:off x="7485063" y="6343650"/>
            <a:ext cx="268287" cy="2794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9C8837CE-19AB-DA47-8CDA-A87A0FADDA6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457200" y="90488"/>
            <a:ext cx="8229600" cy="150971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11266" name="Rectangle 2"/>
          <p:cNvSpPr>
            <a:spLocks noGrp="1" noChangeArrowheads="1"/>
          </p:cNvSpPr>
          <p:nvPr>
            <p:ph type="body" idx="1"/>
          </p:nvPr>
        </p:nvSpPr>
        <p:spPr bwMode="auto">
          <a:xfrm>
            <a:off x="457200" y="1600200"/>
            <a:ext cx="82296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58356FE4-C7B3-BD4B-8402-A53461C4AFF0}"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89"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defRPr/>
            </a:pPr>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defRPr/>
            </a:pPr>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defRPr/>
            </a:pPr>
            <a:fld id="{3D1E02F6-E2DC-DA41-BB30-4546FFE8108E}" type="slidenum">
              <a:rPr lang="en-US">
                <a:ea typeface="ＭＳ Ｐゴシック" pitchFamily="-1" charset="-128"/>
                <a:cs typeface="ＭＳ Ｐゴシック" pitchFamily="-1" charset="-128"/>
              </a:rPr>
              <a:pPr defTabSz="457200">
                <a:defRPr/>
              </a:pPr>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94" r:id="rId1"/>
    <p:sldLayoutId id="2147483818"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27.png"/></Relationships>
</file>

<file path=ppt/slides/_rels/slide100.xml.rels><?xml version="1.0" encoding="UTF-8" standalone="yes"?>
<Relationships xmlns="http://schemas.openxmlformats.org/package/2006/relationships"><Relationship Id="rId11" Type="http://schemas.openxmlformats.org/officeDocument/2006/relationships/image" Target="../media/image158.png"/><Relationship Id="rId12" Type="http://schemas.openxmlformats.org/officeDocument/2006/relationships/oleObject" Target="../embeddings/oleObject6.bin"/><Relationship Id="rId13" Type="http://schemas.openxmlformats.org/officeDocument/2006/relationships/image" Target="../media/image117.png"/><Relationship Id="rId1" Type="http://schemas.openxmlformats.org/officeDocument/2006/relationships/vmlDrawing" Target="../drawings/vmlDrawing2.vml"/><Relationship Id="rId2" Type="http://schemas.openxmlformats.org/officeDocument/2006/relationships/slideLayout" Target="../slideLayouts/slideLayout12.xml"/><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153.png"/><Relationship Id="rId6" Type="http://schemas.openxmlformats.org/officeDocument/2006/relationships/oleObject" Target="../embeddings/oleObject3.bin"/><Relationship Id="rId7" Type="http://schemas.openxmlformats.org/officeDocument/2006/relationships/image" Target="../media/image156.png"/><Relationship Id="rId8" Type="http://schemas.openxmlformats.org/officeDocument/2006/relationships/oleObject" Target="../embeddings/oleObject4.bin"/><Relationship Id="rId9" Type="http://schemas.openxmlformats.org/officeDocument/2006/relationships/image" Target="../media/image157.png"/><Relationship Id="rId10" Type="http://schemas.openxmlformats.org/officeDocument/2006/relationships/oleObject" Target="../embeddings/oleObject5.bin"/></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103.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104.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image" Target="../media/image16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png"/><Relationship Id="rId3" Type="http://schemas.openxmlformats.org/officeDocument/2006/relationships/image" Target="../media/image168.png"/></Relationships>
</file>

<file path=ppt/slides/_rels/slide106.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7"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1.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 Id="rId3" Type="http://schemas.openxmlformats.org/officeDocument/2006/relationships/image" Target="../media/image17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 Id="rId3" Type="http://schemas.openxmlformats.org/officeDocument/2006/relationships/image" Target="../media/image17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png"/><Relationship Id="rId3" Type="http://schemas.openxmlformats.org/officeDocument/2006/relationships/image" Target="../media/image17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png"/><Relationship Id="rId3" Type="http://schemas.openxmlformats.org/officeDocument/2006/relationships/image" Target="../media/image180.png"/></Relationships>
</file>

<file path=ppt/slides/_rels/slide115.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image" Target="../media/image18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png"/><Relationship Id="rId3" Type="http://schemas.openxmlformats.org/officeDocument/2006/relationships/image" Target="../media/image18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png"/><Relationship Id="rId3" Type="http://schemas.openxmlformats.org/officeDocument/2006/relationships/image" Target="../media/image18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121.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90.png"/><Relationship Id="rId5" Type="http://schemas.openxmlformats.org/officeDocument/2006/relationships/image" Target="../media/image189.png"/><Relationship Id="rId6" Type="http://schemas.openxmlformats.org/officeDocument/2006/relationships/image" Target="../media/image191.png"/><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122.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123.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png"/><Relationship Id="rId1" Type="http://schemas.openxmlformats.org/officeDocument/2006/relationships/slideLayout" Target="../slideLayouts/slideLayout2.xml"/><Relationship Id="rId2" Type="http://schemas.openxmlformats.org/officeDocument/2006/relationships/image" Target="../media/image192.png"/></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95.png"/><Relationship Id="rId5" Type="http://schemas.openxmlformats.org/officeDocument/2006/relationships/oleObject" Target="../embeddings/oleObject10.bin"/><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1" Type="http://schemas.openxmlformats.org/officeDocument/2006/relationships/image" Target="../media/image197.png"/><Relationship Id="rId12" Type="http://schemas.openxmlformats.org/officeDocument/2006/relationships/image" Target="../media/image198.png"/><Relationship Id="rId13" Type="http://schemas.openxmlformats.org/officeDocument/2006/relationships/image" Target="../media/image201.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oleObject11.bin"/><Relationship Id="rId4" Type="http://schemas.openxmlformats.org/officeDocument/2006/relationships/image" Target="../media/image195.png"/><Relationship Id="rId5" Type="http://schemas.openxmlformats.org/officeDocument/2006/relationships/oleObject" Target="../embeddings/oleObject12.bin"/><Relationship Id="rId6" Type="http://schemas.openxmlformats.org/officeDocument/2006/relationships/image" Target="../media/image196.png"/><Relationship Id="rId7" Type="http://schemas.openxmlformats.org/officeDocument/2006/relationships/oleObject" Target="../embeddings/oleObject13.bin"/><Relationship Id="rId8" Type="http://schemas.openxmlformats.org/officeDocument/2006/relationships/image" Target="../media/image199.png"/><Relationship Id="rId9" Type="http://schemas.openxmlformats.org/officeDocument/2006/relationships/oleObject" Target="../embeddings/oleObject14.bin"/><Relationship Id="rId10" Type="http://schemas.openxmlformats.org/officeDocument/2006/relationships/image" Target="../media/image20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3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jpeg"/><Relationship Id="rId7"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7.xml"/><Relationship Id="rId2"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7.xml"/><Relationship Id="rId2"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4" Type="http://schemas.microsoft.com/office/2007/relationships/hdphoto" Target="../media/hdphoto2.wdp"/><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37.xml"/><Relationship Id="rId2"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 Id="rId3" Type="http://schemas.openxmlformats.org/officeDocument/2006/relationships/image" Target="../media/image11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 Id="rId3" Type="http://schemas.openxmlformats.org/officeDocument/2006/relationships/image" Target="../media/image11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5.png"/><Relationship Id="rId3"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image" Target="../media/image13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image" Target="../media/image131.png"/></Relationships>
</file>

<file path=ppt/slides/_rels/slide83.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84.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image" Target="../media/image141.png"/></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5.xml"/><Relationship Id="rId2" Type="http://schemas.openxmlformats.org/officeDocument/2006/relationships/notesSlide" Target="../notesSlides/notesSl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1.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52.png"/><Relationship Id="rId1" Type="http://schemas.microsoft.com/office/2007/relationships/media" Target="file:////Users/torralba/atb/Teaching/2012/6.869_2012f/slides/lecture2linearfilters/Untitled.mov" TargetMode="External"/><Relationship Id="rId2" Type="http://schemas.openxmlformats.org/officeDocument/2006/relationships/video" Target="file:////Users/torralba/atb/Teaching/2012/6.869_2012f/slides/lecture2linearfilters/Untitled.mov" TargetMode="Externa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5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dirty="0">
                <a:solidFill>
                  <a:schemeClr val="tx1"/>
                </a:solidFill>
                <a:ea typeface="ＭＳ Ｐゴシック" pitchFamily="-1" charset="-128"/>
                <a:cs typeface="ＭＳ Ｐゴシック" pitchFamily="-1" charset="-128"/>
              </a:rPr>
              <a:t>Lecture</a:t>
            </a:r>
            <a:r>
              <a:rPr lang="en-US" sz="3000" b="1" dirty="0" smtClean="0">
                <a:solidFill>
                  <a:schemeClr val="tx1"/>
                </a:solidFill>
                <a:ea typeface="ＭＳ Ｐゴシック" pitchFamily="-1" charset="-128"/>
                <a:cs typeface="ＭＳ Ｐゴシック" pitchFamily="-1" charset="-128"/>
              </a:rPr>
              <a:t> </a:t>
            </a:r>
            <a:r>
              <a:rPr lang="en-US" sz="3000" b="1" dirty="0" smtClean="0">
                <a:solidFill>
                  <a:schemeClr val="tx1"/>
                </a:solidFill>
                <a:ea typeface="ＭＳ Ｐゴシック" pitchFamily="-1" charset="-128"/>
                <a:cs typeface="ＭＳ Ｐゴシック" pitchFamily="-1" charset="-128"/>
              </a:rPr>
              <a:t>6</a:t>
            </a:r>
            <a:endParaRPr lang="en-US" sz="3000" b="1" dirty="0" smtClean="0">
              <a:solidFill>
                <a:schemeClr val="tx1"/>
              </a:solidFill>
              <a:ea typeface="ＭＳ Ｐゴシック" pitchFamily="-1" charset="-128"/>
              <a:cs typeface="ＭＳ Ｐゴシック" pitchFamily="-1" charset="-128"/>
            </a:endParaRPr>
          </a:p>
          <a:p>
            <a:pPr algn="l" eaLnBrk="1" hangingPunct="1">
              <a:lnSpc>
                <a:spcPct val="80000"/>
              </a:lnSpc>
            </a:pPr>
            <a:r>
              <a:rPr lang="en-US" sz="3000" dirty="0" smtClean="0">
                <a:solidFill>
                  <a:schemeClr val="tx1"/>
                </a:solidFill>
                <a:ea typeface="ＭＳ Ｐゴシック" pitchFamily="-1" charset="-128"/>
                <a:cs typeface="ＭＳ Ｐゴシック" pitchFamily="-1" charset="-128"/>
              </a:rPr>
              <a:t>	</a:t>
            </a:r>
            <a:r>
              <a:rPr lang="en-US" sz="3000" dirty="0" smtClean="0">
                <a:solidFill>
                  <a:schemeClr val="tx1"/>
                </a:solidFill>
                <a:ea typeface="ＭＳ Ｐゴシック" pitchFamily="-1" charset="-128"/>
                <a:cs typeface="ＭＳ Ｐゴシック" pitchFamily="-1" charset="-128"/>
              </a:rPr>
              <a:t>Spatial filters</a:t>
            </a:r>
            <a:endParaRPr lang="en-US" sz="3000" dirty="0">
              <a:solidFill>
                <a:schemeClr val="tx1"/>
              </a:solidFill>
              <a:ea typeface="ＭＳ Ｐゴシック" pitchFamily="-1" charset="-128"/>
              <a:cs typeface="ＭＳ Ｐゴシック" pitchFamily="-1" charset="-128"/>
            </a:endParaRPr>
          </a:p>
        </p:txBody>
      </p:sp>
      <p:pic>
        <p:nvPicPr>
          <p:cNvPr id="18435"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
        <p:nvSpPr>
          <p:cNvPr id="4" name="TextBox 3"/>
          <p:cNvSpPr txBox="1"/>
          <p:nvPr/>
        </p:nvSpPr>
        <p:spPr>
          <a:xfrm>
            <a:off x="2107462" y="988904"/>
            <a:ext cx="4568110" cy="307777"/>
          </a:xfrm>
          <a:prstGeom prst="rect">
            <a:avLst/>
          </a:prstGeom>
          <a:noFill/>
        </p:spPr>
        <p:txBody>
          <a:bodyPr wrap="none" rtlCol="0">
            <a:spAutoFit/>
          </a:bodyPr>
          <a:lstStyle/>
          <a:p>
            <a:r>
              <a:rPr lang="en-US" sz="1400" b="1" dirty="0" smtClean="0"/>
              <a:t>William T. Freeman, Phillip Isola, Antonio Torralba, 2018</a:t>
            </a:r>
            <a:endParaRPr lang="en-US" sz="1400" b="1" dirty="0"/>
          </a:p>
        </p:txBody>
      </p:sp>
      <p:sp>
        <p:nvSpPr>
          <p:cNvPr id="2" name="Slide Number Placeholder 1"/>
          <p:cNvSpPr>
            <a:spLocks noGrp="1"/>
          </p:cNvSpPr>
          <p:nvPr>
            <p:ph type="sldNum" sz="quarter" idx="12"/>
          </p:nvPr>
        </p:nvSpPr>
        <p:spPr/>
        <p:txBody>
          <a:bodyPr/>
          <a:lstStyle/>
          <a:p>
            <a:pPr>
              <a:defRPr/>
            </a:pPr>
            <a:fld id="{D2555802-5F50-3D4D-BB81-F7442B412819}"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09600"/>
          </a:xfrm>
        </p:spPr>
        <p:txBody>
          <a:bodyPr/>
          <a:lstStyle/>
          <a:p>
            <a:r>
              <a:rPr lang="en-US" dirty="0" smtClean="0"/>
              <a:t>Complex exponential</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10</a:t>
            </a:fld>
            <a:endParaRPr lang="en-US"/>
          </a:p>
        </p:txBody>
      </p:sp>
      <p:pic>
        <p:nvPicPr>
          <p:cNvPr id="6" name="Picture 5"/>
          <p:cNvPicPr>
            <a:picLocks noChangeAspect="1"/>
          </p:cNvPicPr>
          <p:nvPr/>
        </p:nvPicPr>
        <p:blipFill>
          <a:blip r:embed="rId2"/>
          <a:stretch>
            <a:fillRect/>
          </a:stretch>
        </p:blipFill>
        <p:spPr>
          <a:xfrm>
            <a:off x="-9196" y="3126658"/>
            <a:ext cx="9148736" cy="2910349"/>
          </a:xfrm>
          <a:prstGeom prst="rect">
            <a:avLst/>
          </a:prstGeom>
        </p:spPr>
      </p:pic>
      <p:sp>
        <p:nvSpPr>
          <p:cNvPr id="7" name="Rectangle 6"/>
          <p:cNvSpPr/>
          <p:nvPr/>
        </p:nvSpPr>
        <p:spPr>
          <a:xfrm>
            <a:off x="1442884" y="6037007"/>
            <a:ext cx="1890261" cy="461665"/>
          </a:xfrm>
          <a:prstGeom prst="rect">
            <a:avLst/>
          </a:prstGeom>
        </p:spPr>
        <p:txBody>
          <a:bodyPr wrap="none">
            <a:spAutoFit/>
          </a:bodyPr>
          <a:lstStyle/>
          <a:p>
            <a:r>
              <a:rPr lang="en-US" i="1" dirty="0" smtClean="0">
                <a:latin typeface="NimbusRomNo9L"/>
              </a:rPr>
              <a:t>N </a:t>
            </a:r>
            <a:r>
              <a:rPr lang="en-US" dirty="0" smtClean="0">
                <a:latin typeface="BLSY"/>
              </a:rPr>
              <a:t>= </a:t>
            </a:r>
            <a:r>
              <a:rPr lang="en-US" dirty="0" smtClean="0">
                <a:latin typeface="NimbusRomNo9L"/>
              </a:rPr>
              <a:t>40, </a:t>
            </a:r>
            <a:r>
              <a:rPr lang="en-US" i="1" dirty="0">
                <a:latin typeface="NimbusRomNo9L"/>
              </a:rPr>
              <a:t>u</a:t>
            </a:r>
            <a:r>
              <a:rPr lang="en-US" i="1" dirty="0" smtClean="0">
                <a:latin typeface="NimbusRomNo9L"/>
              </a:rPr>
              <a:t> </a:t>
            </a:r>
            <a:r>
              <a:rPr lang="en-US" dirty="0" smtClean="0">
                <a:latin typeface="BLSY"/>
              </a:rPr>
              <a:t>= </a:t>
            </a:r>
            <a:r>
              <a:rPr lang="en-US" dirty="0" smtClean="0">
                <a:latin typeface="NimbusRomNo9L"/>
              </a:rPr>
              <a:t>1 </a:t>
            </a:r>
            <a:endParaRPr lang="en-US" dirty="0" smtClean="0"/>
          </a:p>
        </p:txBody>
      </p:sp>
      <p:sp>
        <p:nvSpPr>
          <p:cNvPr id="8" name="Rectangle 7"/>
          <p:cNvSpPr/>
          <p:nvPr/>
        </p:nvSpPr>
        <p:spPr>
          <a:xfrm>
            <a:off x="6014884" y="6037007"/>
            <a:ext cx="1890261" cy="461665"/>
          </a:xfrm>
          <a:prstGeom prst="rect">
            <a:avLst/>
          </a:prstGeom>
        </p:spPr>
        <p:txBody>
          <a:bodyPr wrap="none">
            <a:spAutoFit/>
          </a:bodyPr>
          <a:lstStyle/>
          <a:p>
            <a:r>
              <a:rPr lang="en-US" i="1" dirty="0" smtClean="0">
                <a:latin typeface="NimbusRomNo9L"/>
              </a:rPr>
              <a:t>N </a:t>
            </a:r>
            <a:r>
              <a:rPr lang="en-US" dirty="0" smtClean="0">
                <a:latin typeface="BLSY"/>
              </a:rPr>
              <a:t>= </a:t>
            </a:r>
            <a:r>
              <a:rPr lang="en-US" dirty="0" smtClean="0">
                <a:latin typeface="NimbusRomNo9L"/>
              </a:rPr>
              <a:t>40, </a:t>
            </a:r>
            <a:r>
              <a:rPr lang="en-US" i="1" dirty="0">
                <a:latin typeface="NimbusRomNo9L"/>
              </a:rPr>
              <a:t>u</a:t>
            </a:r>
            <a:r>
              <a:rPr lang="en-US" i="1" dirty="0" smtClean="0">
                <a:latin typeface="NimbusRomNo9L"/>
              </a:rPr>
              <a:t> </a:t>
            </a:r>
            <a:r>
              <a:rPr lang="en-US" dirty="0" smtClean="0">
                <a:latin typeface="BLSY"/>
              </a:rPr>
              <a:t>= </a:t>
            </a:r>
            <a:r>
              <a:rPr lang="en-US" dirty="0" smtClean="0">
                <a:latin typeface="NimbusRomNo9L"/>
              </a:rPr>
              <a:t>3 </a:t>
            </a:r>
            <a:endParaRPr lang="en-US" dirty="0" smtClean="0"/>
          </a:p>
        </p:txBody>
      </p:sp>
      <p:pic>
        <p:nvPicPr>
          <p:cNvPr id="9" name="Picture 8"/>
          <p:cNvPicPr>
            <a:picLocks noChangeAspect="1"/>
          </p:cNvPicPr>
          <p:nvPr/>
        </p:nvPicPr>
        <p:blipFill>
          <a:blip r:embed="rId3"/>
          <a:stretch>
            <a:fillRect/>
          </a:stretch>
        </p:blipFill>
        <p:spPr>
          <a:xfrm>
            <a:off x="1305232" y="775448"/>
            <a:ext cx="5842820" cy="1059526"/>
          </a:xfrm>
          <a:prstGeom prst="rect">
            <a:avLst/>
          </a:prstGeom>
        </p:spPr>
      </p:pic>
      <p:sp>
        <p:nvSpPr>
          <p:cNvPr id="3" name="TextBox 2"/>
          <p:cNvSpPr txBox="1"/>
          <p:nvPr/>
        </p:nvSpPr>
        <p:spPr>
          <a:xfrm>
            <a:off x="1641987" y="1936954"/>
            <a:ext cx="5237331" cy="461665"/>
          </a:xfrm>
          <a:prstGeom prst="rect">
            <a:avLst/>
          </a:prstGeom>
          <a:noFill/>
          <a:ln>
            <a:solidFill>
              <a:srgbClr val="FF0000"/>
            </a:solidFill>
          </a:ln>
        </p:spPr>
        <p:txBody>
          <a:bodyPr wrap="none" rtlCol="0">
            <a:spAutoFit/>
          </a:bodyPr>
          <a:lstStyle/>
          <a:p>
            <a:r>
              <a:rPr lang="en-US" dirty="0" smtClean="0"/>
              <a:t>Remember:  </a:t>
            </a:r>
            <a:r>
              <a:rPr lang="en-US" dirty="0" err="1" smtClean="0"/>
              <a:t>exp</a:t>
            </a:r>
            <a:r>
              <a:rPr lang="en-US" dirty="0" smtClean="0"/>
              <a:t> (</a:t>
            </a:r>
            <a:r>
              <a:rPr lang="en-US" dirty="0" smtClean="0">
                <a:latin typeface="Symbol" charset="2"/>
                <a:ea typeface="Symbol" charset="2"/>
                <a:cs typeface="Symbol" charset="2"/>
              </a:rPr>
              <a:t>a</a:t>
            </a:r>
            <a:r>
              <a:rPr lang="en-US" dirty="0" smtClean="0"/>
              <a:t> j) = cos(</a:t>
            </a:r>
            <a:r>
              <a:rPr lang="en-US" dirty="0">
                <a:latin typeface="Symbol" charset="2"/>
                <a:ea typeface="Symbol" charset="2"/>
                <a:cs typeface="Symbol" charset="2"/>
              </a:rPr>
              <a:t>a</a:t>
            </a:r>
            <a:r>
              <a:rPr lang="en-US" dirty="0" smtClean="0"/>
              <a:t>) + j sin(</a:t>
            </a:r>
            <a:r>
              <a:rPr lang="en-US" dirty="0">
                <a:latin typeface="Symbol" charset="2"/>
                <a:ea typeface="Symbol" charset="2"/>
                <a:cs typeface="Symbol" charset="2"/>
              </a:rPr>
              <a:t>a</a:t>
            </a:r>
            <a:r>
              <a:rPr lang="en-US" dirty="0" smtClean="0"/>
              <a:t>)</a:t>
            </a:r>
            <a:endParaRPr lang="en-US" dirty="0"/>
          </a:p>
        </p:txBody>
      </p:sp>
      <p:sp>
        <p:nvSpPr>
          <p:cNvPr id="11" name="TextBox 10"/>
          <p:cNvSpPr txBox="1"/>
          <p:nvPr/>
        </p:nvSpPr>
        <p:spPr>
          <a:xfrm>
            <a:off x="442451" y="2851355"/>
            <a:ext cx="8278292" cy="461665"/>
          </a:xfrm>
          <a:prstGeom prst="rect">
            <a:avLst/>
          </a:prstGeom>
          <a:noFill/>
        </p:spPr>
        <p:txBody>
          <a:bodyPr wrap="none" rtlCol="0">
            <a:spAutoFit/>
          </a:bodyPr>
          <a:lstStyle/>
          <a:p>
            <a:r>
              <a:rPr lang="en-US" dirty="0" smtClean="0"/>
              <a:t>Visualization complex exponential for two different frequencies </a:t>
            </a:r>
            <a:r>
              <a:rPr lang="en-US" i="1" dirty="0" smtClean="0"/>
              <a:t>u</a:t>
            </a:r>
            <a:endParaRPr lang="en-US"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42338" name="Object 2"/>
          <p:cNvGraphicFramePr>
            <a:graphicFrameLocks noGrp="1" noChangeAspect="1"/>
          </p:cNvGraphicFramePr>
          <p:nvPr>
            <p:ph sz="quarter" idx="1"/>
          </p:nvPr>
        </p:nvGraphicFramePr>
        <p:xfrm>
          <a:off x="5396972" y="583611"/>
          <a:ext cx="3165475" cy="4573587"/>
        </p:xfrm>
        <a:graphic>
          <a:graphicData uri="http://schemas.openxmlformats.org/presentationml/2006/ole">
            <mc:AlternateContent xmlns:mc="http://schemas.openxmlformats.org/markup-compatibility/2006">
              <mc:Choice xmlns:v="urn:schemas-microsoft-com:vml" Requires="v">
                <p:oleObj spid="_x0000_s7389" name="Image" r:id="rId4" imgW="3403175" imgH="4914286" progId="">
                  <p:embed/>
                </p:oleObj>
              </mc:Choice>
              <mc:Fallback>
                <p:oleObj name="Image" r:id="rId4" imgW="3403175" imgH="49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6972" y="583611"/>
                        <a:ext cx="3165475" cy="457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2339" name="Object 3"/>
          <p:cNvGraphicFramePr>
            <a:graphicFrameLocks noGrp="1" noChangeAspect="1"/>
          </p:cNvGraphicFramePr>
          <p:nvPr>
            <p:ph sz="quarter" idx="2"/>
          </p:nvPr>
        </p:nvGraphicFramePr>
        <p:xfrm>
          <a:off x="3339572" y="1423398"/>
          <a:ext cx="1579563" cy="2286000"/>
        </p:xfrm>
        <a:graphic>
          <a:graphicData uri="http://schemas.openxmlformats.org/presentationml/2006/ole">
            <mc:AlternateContent xmlns:mc="http://schemas.openxmlformats.org/markup-compatibility/2006">
              <mc:Choice xmlns:v="urn:schemas-microsoft-com:vml" Requires="v">
                <p:oleObj spid="_x0000_s7390" name="Image" r:id="rId6" imgW="1904762" imgH="2755556" progId="">
                  <p:embed/>
                </p:oleObj>
              </mc:Choice>
              <mc:Fallback>
                <p:oleObj name="Image" r:id="rId6" imgW="1904762" imgH="2755556"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9572" y="1423398"/>
                        <a:ext cx="15795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2340" name="Object 4"/>
          <p:cNvGraphicFramePr>
            <a:graphicFrameLocks noGrp="1" noChangeAspect="1"/>
          </p:cNvGraphicFramePr>
          <p:nvPr>
            <p:ph sz="quarter" idx="3"/>
          </p:nvPr>
        </p:nvGraphicFramePr>
        <p:xfrm>
          <a:off x="1967972" y="1804398"/>
          <a:ext cx="984250" cy="1422400"/>
        </p:xfrm>
        <a:graphic>
          <a:graphicData uri="http://schemas.openxmlformats.org/presentationml/2006/ole">
            <mc:AlternateContent xmlns:mc="http://schemas.openxmlformats.org/markup-compatibility/2006">
              <mc:Choice xmlns:v="urn:schemas-microsoft-com:vml" Requires="v">
                <p:oleObj spid="_x0000_s7391" name="Image" r:id="rId8" imgW="1142454" imgH="1650794" progId="">
                  <p:embed/>
                </p:oleObj>
              </mc:Choice>
              <mc:Fallback>
                <p:oleObj name="Image" r:id="rId8" imgW="1142454" imgH="165079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7972" y="1804398"/>
                        <a:ext cx="98425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2341" name="Object 5"/>
          <p:cNvGraphicFramePr>
            <a:graphicFrameLocks noGrp="1" noChangeAspect="1"/>
          </p:cNvGraphicFramePr>
          <p:nvPr>
            <p:ph sz="quarter" idx="4"/>
          </p:nvPr>
        </p:nvGraphicFramePr>
        <p:xfrm>
          <a:off x="901172" y="2032998"/>
          <a:ext cx="635000" cy="914400"/>
        </p:xfrm>
        <a:graphic>
          <a:graphicData uri="http://schemas.openxmlformats.org/presentationml/2006/ole">
            <mc:AlternateContent xmlns:mc="http://schemas.openxmlformats.org/markup-compatibility/2006">
              <mc:Choice xmlns:v="urn:schemas-microsoft-com:vml" Requires="v">
                <p:oleObj spid="_x0000_s7392" name="Image" r:id="rId10" imgW="634697" imgH="913963" progId="">
                  <p:embed/>
                </p:oleObj>
              </mc:Choice>
              <mc:Fallback>
                <p:oleObj name="Image" r:id="rId10" imgW="634697" imgH="913963"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1172" y="2032998"/>
                        <a:ext cx="635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2342" name="Rectangle 6"/>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graphicFrame>
        <p:nvGraphicFramePr>
          <p:cNvPr id="631814" name="Object 6"/>
          <p:cNvGraphicFramePr>
            <a:graphicFrameLocks noChangeAspect="1"/>
          </p:cNvGraphicFramePr>
          <p:nvPr/>
        </p:nvGraphicFramePr>
        <p:xfrm>
          <a:off x="215372" y="2261598"/>
          <a:ext cx="317500" cy="457200"/>
        </p:xfrm>
        <a:graphic>
          <a:graphicData uri="http://schemas.openxmlformats.org/presentationml/2006/ole">
            <mc:AlternateContent xmlns:mc="http://schemas.openxmlformats.org/markup-compatibility/2006">
              <mc:Choice xmlns:v="urn:schemas-microsoft-com:vml" Requires="v">
                <p:oleObj spid="_x0000_s7393" name="Image" r:id="rId12" imgW="634697" imgH="913963" progId="">
                  <p:embed/>
                </p:oleObj>
              </mc:Choice>
              <mc:Fallback>
                <p:oleObj name="Image" r:id="rId12" imgW="634697" imgH="913963"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372" y="2261598"/>
                        <a:ext cx="317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8" name="Picture 18" descr="CSF"/>
          <p:cNvPicPr>
            <a:picLocks noChangeAspect="1" noChangeArrowheads="1"/>
          </p:cNvPicPr>
          <p:nvPr/>
        </p:nvPicPr>
        <p:blipFill>
          <a:blip r:embed="rId13"/>
          <a:srcRect/>
          <a:stretch>
            <a:fillRect/>
          </a:stretch>
        </p:blipFill>
        <p:spPr bwMode="auto">
          <a:xfrm>
            <a:off x="392646" y="5239003"/>
            <a:ext cx="8302625" cy="1618997"/>
          </a:xfrm>
          <a:prstGeom prst="rect">
            <a:avLst/>
          </a:prstGeom>
          <a:noFill/>
          <a:ln w="9525">
            <a:noFill/>
            <a:miter lim="800000"/>
            <a:headEnd/>
            <a:tailEnd/>
          </a:ln>
        </p:spPr>
      </p:pic>
    </p:spTree>
    <p:extLst>
      <p:ext uri="{BB962C8B-B14F-4D97-AF65-F5344CB8AC3E}">
        <p14:creationId xmlns:p14="http://schemas.microsoft.com/office/powerpoint/2010/main" val="8895613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6300" y="82550"/>
            <a:ext cx="4851400" cy="6692900"/>
          </a:xfrm>
          <a:prstGeom prst="rect">
            <a:avLst/>
          </a:prstGeom>
        </p:spPr>
      </p:pic>
    </p:spTree>
    <p:extLst>
      <p:ext uri="{BB962C8B-B14F-4D97-AF65-F5344CB8AC3E}">
        <p14:creationId xmlns:p14="http://schemas.microsoft.com/office/powerpoint/2010/main" val="174528303"/>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457200"/>
            <a:ext cx="4419600" cy="6097197"/>
          </a:xfrm>
          <a:prstGeom prst="rect">
            <a:avLst/>
          </a:prstGeom>
        </p:spPr>
      </p:pic>
      <p:pic>
        <p:nvPicPr>
          <p:cNvPr id="5" name="Picture 4"/>
          <p:cNvPicPr>
            <a:picLocks noChangeAspect="1"/>
          </p:cNvPicPr>
          <p:nvPr/>
        </p:nvPicPr>
        <p:blipFill>
          <a:blip r:embed="rId2"/>
          <a:stretch>
            <a:fillRect/>
          </a:stretch>
        </p:blipFill>
        <p:spPr>
          <a:xfrm>
            <a:off x="7277316" y="3048000"/>
            <a:ext cx="1104684" cy="1524000"/>
          </a:xfrm>
          <a:prstGeom prst="rect">
            <a:avLst/>
          </a:prstGeom>
        </p:spPr>
      </p:pic>
      <p:pic>
        <p:nvPicPr>
          <p:cNvPr id="6" name="Picture 5"/>
          <p:cNvPicPr>
            <a:picLocks noChangeAspect="1"/>
          </p:cNvPicPr>
          <p:nvPr/>
        </p:nvPicPr>
        <p:blipFill>
          <a:blip r:embed="rId2"/>
          <a:stretch>
            <a:fillRect/>
          </a:stretch>
        </p:blipFill>
        <p:spPr>
          <a:xfrm>
            <a:off x="4800600" y="2057400"/>
            <a:ext cx="2286000" cy="3153723"/>
          </a:xfrm>
          <a:prstGeom prst="rect">
            <a:avLst/>
          </a:prstGeom>
        </p:spPr>
      </p:pic>
      <p:pic>
        <p:nvPicPr>
          <p:cNvPr id="7" name="Picture 6"/>
          <p:cNvPicPr>
            <a:picLocks noChangeAspect="1"/>
          </p:cNvPicPr>
          <p:nvPr/>
        </p:nvPicPr>
        <p:blipFill>
          <a:blip r:embed="rId2"/>
          <a:stretch>
            <a:fillRect/>
          </a:stretch>
        </p:blipFill>
        <p:spPr>
          <a:xfrm>
            <a:off x="8609564" y="3505200"/>
            <a:ext cx="382036" cy="527050"/>
          </a:xfrm>
          <a:prstGeom prst="rect">
            <a:avLst/>
          </a:prstGeom>
        </p:spPr>
      </p:pic>
      <p:sp>
        <p:nvSpPr>
          <p:cNvPr id="8" name="Rectangle 7"/>
          <p:cNvSpPr/>
          <p:nvPr/>
        </p:nvSpPr>
        <p:spPr>
          <a:xfrm>
            <a:off x="4572000" y="6488668"/>
            <a:ext cx="4572000" cy="369332"/>
          </a:xfrm>
          <a:prstGeom prst="rect">
            <a:avLst/>
          </a:prstGeom>
        </p:spPr>
        <p:txBody>
          <a:bodyPr>
            <a:spAutoFit/>
          </a:bodyPr>
          <a:lstStyle/>
          <a:p>
            <a:r>
              <a:rPr lang="en-US" sz="1800" dirty="0" smtClean="0"/>
              <a:t>http://</a:t>
            </a:r>
            <a:r>
              <a:rPr lang="en-US" sz="1800" dirty="0" err="1" smtClean="0"/>
              <a:t>cvcl.mit.edu/hybrid_gallery/gallery.html</a:t>
            </a:r>
            <a:endParaRPr lang="en-US" sz="1800" dirty="0"/>
          </a:p>
        </p:txBody>
      </p:sp>
    </p:spTree>
    <p:extLst>
      <p:ext uri="{BB962C8B-B14F-4D97-AF65-F5344CB8AC3E}">
        <p14:creationId xmlns:p14="http://schemas.microsoft.com/office/powerpoint/2010/main" val="1982010366"/>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sharpening filter</a:t>
            </a:r>
            <a:endParaRPr lang="en-US" dirty="0"/>
          </a:p>
        </p:txBody>
      </p:sp>
      <p:pic>
        <p:nvPicPr>
          <p:cNvPr id="4" name="Picture 3"/>
          <p:cNvPicPr>
            <a:picLocks noChangeAspect="1"/>
          </p:cNvPicPr>
          <p:nvPr/>
        </p:nvPicPr>
        <p:blipFill>
          <a:blip r:embed="rId2"/>
          <a:stretch>
            <a:fillRect/>
          </a:stretch>
        </p:blipFill>
        <p:spPr>
          <a:xfrm>
            <a:off x="1743618" y="4183584"/>
            <a:ext cx="5134260" cy="1545571"/>
          </a:xfrm>
          <a:prstGeom prst="rect">
            <a:avLst/>
          </a:prstGeom>
        </p:spPr>
      </p:pic>
      <p:sp>
        <p:nvSpPr>
          <p:cNvPr id="5" name="Rectangle 4"/>
          <p:cNvSpPr/>
          <p:nvPr/>
        </p:nvSpPr>
        <p:spPr>
          <a:xfrm>
            <a:off x="756151" y="3765281"/>
            <a:ext cx="8277919" cy="461665"/>
          </a:xfrm>
          <a:prstGeom prst="rect">
            <a:avLst/>
          </a:prstGeom>
        </p:spPr>
        <p:txBody>
          <a:bodyPr wrap="square">
            <a:spAutoFit/>
          </a:bodyPr>
          <a:lstStyle/>
          <a:p>
            <a:r>
              <a:rPr lang="en-US" dirty="0" smtClean="0"/>
              <a:t>Subtract away the blurred components of the image:</a:t>
            </a:r>
            <a:endParaRPr lang="en-US" dirty="0"/>
          </a:p>
        </p:txBody>
      </p:sp>
      <p:sp>
        <p:nvSpPr>
          <p:cNvPr id="6" name="TextBox 5"/>
          <p:cNvSpPr txBox="1"/>
          <p:nvPr/>
        </p:nvSpPr>
        <p:spPr>
          <a:xfrm>
            <a:off x="689799" y="5847507"/>
            <a:ext cx="7936638" cy="830997"/>
          </a:xfrm>
          <a:prstGeom prst="rect">
            <a:avLst/>
          </a:prstGeom>
          <a:noFill/>
        </p:spPr>
        <p:txBody>
          <a:bodyPr wrap="none" rtlCol="0">
            <a:spAutoFit/>
          </a:bodyPr>
          <a:lstStyle/>
          <a:p>
            <a:r>
              <a:rPr lang="en-US" dirty="0" smtClean="0"/>
              <a:t>This filter has an overall DC component of 1. It de-emphasizes</a:t>
            </a:r>
            <a:br>
              <a:rPr lang="en-US" dirty="0" smtClean="0"/>
            </a:br>
            <a:r>
              <a:rPr lang="en-US" dirty="0" smtClean="0"/>
              <a:t>the blur component of the image (low spatial frequencies).</a:t>
            </a:r>
            <a:endParaRPr lang="en-US" dirty="0"/>
          </a:p>
        </p:txBody>
      </p:sp>
      <p:pic>
        <p:nvPicPr>
          <p:cNvPr id="7" name="Picture 6"/>
          <p:cNvPicPr>
            <a:picLocks noChangeAspect="1"/>
          </p:cNvPicPr>
          <p:nvPr/>
        </p:nvPicPr>
        <p:blipFill>
          <a:blip r:embed="rId3"/>
          <a:stretch>
            <a:fillRect/>
          </a:stretch>
        </p:blipFill>
        <p:spPr>
          <a:xfrm>
            <a:off x="1176793" y="1224500"/>
            <a:ext cx="2477711" cy="2452683"/>
          </a:xfrm>
          <a:prstGeom prst="rect">
            <a:avLst/>
          </a:prstGeom>
        </p:spPr>
      </p:pic>
      <p:pic>
        <p:nvPicPr>
          <p:cNvPr id="8" name="Picture 7"/>
          <p:cNvPicPr>
            <a:picLocks noChangeAspect="1"/>
          </p:cNvPicPr>
          <p:nvPr/>
        </p:nvPicPr>
        <p:blipFill>
          <a:blip r:embed="rId4"/>
          <a:stretch>
            <a:fillRect/>
          </a:stretch>
        </p:blipFill>
        <p:spPr>
          <a:xfrm>
            <a:off x="5351205" y="1228454"/>
            <a:ext cx="2437098" cy="2437098"/>
          </a:xfrm>
          <a:prstGeom prst="rect">
            <a:avLst/>
          </a:prstGeom>
        </p:spPr>
      </p:pic>
      <p:sp>
        <p:nvSpPr>
          <p:cNvPr id="3" name="Rectangle 2"/>
          <p:cNvSpPr/>
          <p:nvPr/>
        </p:nvSpPr>
        <p:spPr bwMode="auto">
          <a:xfrm>
            <a:off x="4047214" y="2138900"/>
            <a:ext cx="890546" cy="620201"/>
          </a:xfrm>
          <a:prstGeom prst="rect">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rPr>
              <a:t>?</a:t>
            </a: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cxnSp>
        <p:nvCxnSpPr>
          <p:cNvPr id="10" name="Straight Arrow Connector 9"/>
          <p:cNvCxnSpPr>
            <a:stCxn id="7" idx="3"/>
            <a:endCxn id="3" idx="1"/>
          </p:cNvCxnSpPr>
          <p:nvPr/>
        </p:nvCxnSpPr>
        <p:spPr bwMode="auto">
          <a:xfrm flipV="1">
            <a:off x="3654504" y="2449001"/>
            <a:ext cx="392710" cy="1841"/>
          </a:xfrm>
          <a:prstGeom prst="straightConnector1">
            <a:avLst/>
          </a:prstGeom>
          <a:solidFill>
            <a:srgbClr val="00CC99"/>
          </a:solidFill>
          <a:ln w="95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a:stCxn id="3" idx="3"/>
            <a:endCxn id="8" idx="1"/>
          </p:cNvCxnSpPr>
          <p:nvPr/>
        </p:nvCxnSpPr>
        <p:spPr bwMode="auto">
          <a:xfrm flipV="1">
            <a:off x="4937760" y="2447003"/>
            <a:ext cx="413445" cy="1998"/>
          </a:xfrm>
          <a:prstGeom prst="straightConnector1">
            <a:avLst/>
          </a:prstGeom>
          <a:solidFill>
            <a:srgbClr val="00CC99"/>
          </a:solidFill>
          <a:ln w="95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595391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72816"/>
            <a:ext cx="2990231" cy="2960026"/>
          </a:xfrm>
          <a:prstGeom prst="rect">
            <a:avLst/>
          </a:prstGeom>
        </p:spPr>
      </p:pic>
      <p:pic>
        <p:nvPicPr>
          <p:cNvPr id="5" name="Picture 4"/>
          <p:cNvPicPr>
            <a:picLocks noChangeAspect="1"/>
          </p:cNvPicPr>
          <p:nvPr/>
        </p:nvPicPr>
        <p:blipFill>
          <a:blip r:embed="rId3"/>
          <a:stretch>
            <a:fillRect/>
          </a:stretch>
        </p:blipFill>
        <p:spPr>
          <a:xfrm>
            <a:off x="3090736" y="755572"/>
            <a:ext cx="2990230" cy="2980162"/>
          </a:xfrm>
          <a:prstGeom prst="rect">
            <a:avLst/>
          </a:prstGeom>
        </p:spPr>
      </p:pic>
      <p:pic>
        <p:nvPicPr>
          <p:cNvPr id="6" name="Picture 5"/>
          <p:cNvPicPr>
            <a:picLocks noChangeAspect="1"/>
          </p:cNvPicPr>
          <p:nvPr/>
        </p:nvPicPr>
        <p:blipFill>
          <a:blip r:embed="rId4"/>
          <a:stretch>
            <a:fillRect/>
          </a:stretch>
        </p:blipFill>
        <p:spPr>
          <a:xfrm>
            <a:off x="6173906" y="741614"/>
            <a:ext cx="2970094" cy="2980162"/>
          </a:xfrm>
          <a:prstGeom prst="rect">
            <a:avLst/>
          </a:prstGeom>
        </p:spPr>
      </p:pic>
      <p:pic>
        <p:nvPicPr>
          <p:cNvPr id="7" name="Picture 6"/>
          <p:cNvPicPr>
            <a:picLocks noChangeAspect="1"/>
          </p:cNvPicPr>
          <p:nvPr/>
        </p:nvPicPr>
        <p:blipFill>
          <a:blip r:embed="rId5"/>
          <a:stretch>
            <a:fillRect/>
          </a:stretch>
        </p:blipFill>
        <p:spPr>
          <a:xfrm>
            <a:off x="0" y="3887906"/>
            <a:ext cx="2960026" cy="2970094"/>
          </a:xfrm>
          <a:prstGeom prst="rect">
            <a:avLst/>
          </a:prstGeom>
        </p:spPr>
      </p:pic>
      <p:pic>
        <p:nvPicPr>
          <p:cNvPr id="8" name="Picture 7"/>
          <p:cNvPicPr>
            <a:picLocks noChangeAspect="1"/>
          </p:cNvPicPr>
          <p:nvPr/>
        </p:nvPicPr>
        <p:blipFill>
          <a:blip r:embed="rId6"/>
          <a:stretch>
            <a:fillRect/>
          </a:stretch>
        </p:blipFill>
        <p:spPr>
          <a:xfrm>
            <a:off x="3108839" y="3887906"/>
            <a:ext cx="2970094" cy="2970094"/>
          </a:xfrm>
          <a:prstGeom prst="rect">
            <a:avLst/>
          </a:prstGeom>
        </p:spPr>
      </p:pic>
      <p:pic>
        <p:nvPicPr>
          <p:cNvPr id="9" name="Picture 8"/>
          <p:cNvPicPr>
            <a:picLocks noChangeAspect="1"/>
          </p:cNvPicPr>
          <p:nvPr/>
        </p:nvPicPr>
        <p:blipFill>
          <a:blip r:embed="rId7"/>
          <a:stretch>
            <a:fillRect/>
          </a:stretch>
        </p:blipFill>
        <p:spPr>
          <a:xfrm>
            <a:off x="6194043" y="3908043"/>
            <a:ext cx="2949957" cy="2949957"/>
          </a:xfrm>
          <a:prstGeom prst="rect">
            <a:avLst/>
          </a:prstGeom>
        </p:spPr>
      </p:pic>
      <p:sp>
        <p:nvSpPr>
          <p:cNvPr id="10" name="TextBox 9"/>
          <p:cNvSpPr txBox="1"/>
          <p:nvPr/>
        </p:nvSpPr>
        <p:spPr>
          <a:xfrm>
            <a:off x="572154" y="321003"/>
            <a:ext cx="1663286" cy="461665"/>
          </a:xfrm>
          <a:prstGeom prst="rect">
            <a:avLst/>
          </a:prstGeom>
          <a:noFill/>
        </p:spPr>
        <p:txBody>
          <a:bodyPr wrap="none" rtlCol="0">
            <a:spAutoFit/>
          </a:bodyPr>
          <a:lstStyle/>
          <a:p>
            <a:r>
              <a:rPr lang="en-US" dirty="0" smtClean="0"/>
              <a:t>Input image</a:t>
            </a:r>
            <a:endParaRPr lang="en-US" dirty="0"/>
          </a:p>
        </p:txBody>
      </p:sp>
    </p:spTree>
    <p:extLst>
      <p:ext uri="{BB962C8B-B14F-4D97-AF65-F5344CB8AC3E}">
        <p14:creationId xmlns:p14="http://schemas.microsoft.com/office/powerpoint/2010/main" val="1613990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105</a:t>
            </a:fld>
            <a:endParaRPr lang="en-US"/>
          </a:p>
        </p:txBody>
      </p:sp>
      <p:pic>
        <p:nvPicPr>
          <p:cNvPr id="6" name="Picture 5"/>
          <p:cNvPicPr>
            <a:picLocks noChangeAspect="1"/>
          </p:cNvPicPr>
          <p:nvPr/>
        </p:nvPicPr>
        <p:blipFill>
          <a:blip r:embed="rId2"/>
          <a:srcRect l="13683" t="19606" r="10021" b="31378"/>
          <a:stretch>
            <a:fillRect/>
          </a:stretch>
        </p:blipFill>
        <p:spPr>
          <a:xfrm>
            <a:off x="1143000" y="1828800"/>
            <a:ext cx="7010400" cy="1143000"/>
          </a:xfrm>
          <a:prstGeom prst="rect">
            <a:avLst/>
          </a:prstGeom>
        </p:spPr>
      </p:pic>
      <p:pic>
        <p:nvPicPr>
          <p:cNvPr id="9" name="Picture 8"/>
          <p:cNvPicPr>
            <a:picLocks noChangeAspect="1"/>
          </p:cNvPicPr>
          <p:nvPr/>
        </p:nvPicPr>
        <p:blipFill>
          <a:blip r:embed="rId3"/>
          <a:srcRect l="13078" t="14826" r="9934" b="19819"/>
          <a:stretch>
            <a:fillRect/>
          </a:stretch>
        </p:blipFill>
        <p:spPr>
          <a:xfrm>
            <a:off x="1143000" y="3505200"/>
            <a:ext cx="7086600" cy="1219200"/>
          </a:xfrm>
          <a:prstGeom prst="rect">
            <a:avLst/>
          </a:prstGeom>
        </p:spPr>
      </p:pic>
      <p:sp>
        <p:nvSpPr>
          <p:cNvPr id="5" name="TextBox 4"/>
          <p:cNvSpPr txBox="1"/>
          <p:nvPr/>
        </p:nvSpPr>
        <p:spPr>
          <a:xfrm>
            <a:off x="3565355" y="4915803"/>
            <a:ext cx="2226892" cy="461665"/>
          </a:xfrm>
          <a:prstGeom prst="rect">
            <a:avLst/>
          </a:prstGeom>
          <a:noFill/>
        </p:spPr>
        <p:txBody>
          <a:bodyPr wrap="none" rtlCol="0">
            <a:spAutoFit/>
          </a:bodyPr>
          <a:lstStyle/>
          <a:p>
            <a:r>
              <a:rPr lang="en-US" smtClean="0"/>
              <a:t>High pass-filters</a:t>
            </a:r>
            <a:endParaRPr lang="en-US" dirty="0"/>
          </a:p>
        </p:txBody>
      </p:sp>
    </p:spTree>
    <p:extLst>
      <p:ext uri="{BB962C8B-B14F-4D97-AF65-F5344CB8AC3E}">
        <p14:creationId xmlns:p14="http://schemas.microsoft.com/office/powerpoint/2010/main" val="1450712596"/>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6563" name="Picture 3"/>
          <p:cNvPicPr>
            <a:picLocks noChangeAspect="1"/>
          </p:cNvPicPr>
          <p:nvPr/>
        </p:nvPicPr>
        <p:blipFill>
          <a:blip r:embed="rId2"/>
          <a:srcRect/>
          <a:stretch>
            <a:fillRect/>
          </a:stretch>
        </p:blipFill>
        <p:spPr bwMode="auto">
          <a:xfrm>
            <a:off x="4629150" y="1247775"/>
            <a:ext cx="2159000" cy="1092200"/>
          </a:xfrm>
          <a:prstGeom prst="rect">
            <a:avLst/>
          </a:prstGeom>
          <a:noFill/>
          <a:ln w="9525">
            <a:noFill/>
            <a:miter lim="800000"/>
            <a:headEnd/>
            <a:tailEnd/>
          </a:ln>
        </p:spPr>
      </p:pic>
      <p:pic>
        <p:nvPicPr>
          <p:cNvPr id="66564" name="Picture 4"/>
          <p:cNvPicPr>
            <a:picLocks noChangeAspect="1"/>
          </p:cNvPicPr>
          <p:nvPr/>
        </p:nvPicPr>
        <p:blipFill>
          <a:blip r:embed="rId3"/>
          <a:srcRect/>
          <a:stretch>
            <a:fillRect/>
          </a:stretch>
        </p:blipFill>
        <p:spPr bwMode="auto">
          <a:xfrm>
            <a:off x="163513" y="1254125"/>
            <a:ext cx="3768725" cy="2430463"/>
          </a:xfrm>
          <a:prstGeom prst="rect">
            <a:avLst/>
          </a:prstGeom>
          <a:noFill/>
          <a:ln w="9525">
            <a:noFill/>
            <a:miter lim="800000"/>
            <a:headEnd/>
            <a:tailEnd/>
          </a:ln>
        </p:spPr>
      </p:pic>
      <p:pic>
        <p:nvPicPr>
          <p:cNvPr id="66565" name="Picture 5"/>
          <p:cNvPicPr>
            <a:picLocks noChangeAspect="1"/>
          </p:cNvPicPr>
          <p:nvPr/>
        </p:nvPicPr>
        <p:blipFill>
          <a:blip r:embed="rId4"/>
          <a:srcRect/>
          <a:stretch>
            <a:fillRect/>
          </a:stretch>
        </p:blipFill>
        <p:spPr bwMode="auto">
          <a:xfrm>
            <a:off x="4802188" y="2714625"/>
            <a:ext cx="3467100" cy="698500"/>
          </a:xfrm>
          <a:prstGeom prst="rect">
            <a:avLst/>
          </a:prstGeom>
          <a:noFill/>
          <a:ln w="9525">
            <a:noFill/>
            <a:miter lim="800000"/>
            <a:headEnd/>
            <a:tailEnd/>
          </a:ln>
        </p:spPr>
      </p:pic>
      <p:pic>
        <p:nvPicPr>
          <p:cNvPr id="66566" name="Picture 6"/>
          <p:cNvPicPr>
            <a:picLocks noChangeAspect="1"/>
          </p:cNvPicPr>
          <p:nvPr/>
        </p:nvPicPr>
        <p:blipFill>
          <a:blip r:embed="rId5"/>
          <a:srcRect/>
          <a:stretch>
            <a:fillRect/>
          </a:stretch>
        </p:blipFill>
        <p:spPr bwMode="auto">
          <a:xfrm>
            <a:off x="4098925" y="4089400"/>
            <a:ext cx="2578100" cy="711200"/>
          </a:xfrm>
          <a:prstGeom prst="rect">
            <a:avLst/>
          </a:prstGeom>
          <a:noFill/>
          <a:ln w="9525">
            <a:noFill/>
            <a:miter lim="800000"/>
            <a:headEnd/>
            <a:tailEnd/>
          </a:ln>
        </p:spPr>
      </p:pic>
      <p:pic>
        <p:nvPicPr>
          <p:cNvPr id="66567" name="Picture 7"/>
          <p:cNvPicPr>
            <a:picLocks noChangeAspect="1"/>
          </p:cNvPicPr>
          <p:nvPr/>
        </p:nvPicPr>
        <p:blipFill>
          <a:blip r:embed="rId6"/>
          <a:srcRect/>
          <a:stretch>
            <a:fillRect/>
          </a:stretch>
        </p:blipFill>
        <p:spPr bwMode="auto">
          <a:xfrm>
            <a:off x="4178300" y="4781550"/>
            <a:ext cx="3873500" cy="800100"/>
          </a:xfrm>
          <a:prstGeom prst="rect">
            <a:avLst/>
          </a:prstGeom>
          <a:noFill/>
          <a:ln w="9525">
            <a:noFill/>
            <a:miter lim="800000"/>
            <a:headEnd/>
            <a:tailEnd/>
          </a:ln>
        </p:spPr>
      </p:pic>
      <p:pic>
        <p:nvPicPr>
          <p:cNvPr id="66568" name="Picture 8"/>
          <p:cNvPicPr>
            <a:picLocks noChangeAspect="1"/>
          </p:cNvPicPr>
          <p:nvPr/>
        </p:nvPicPr>
        <p:blipFill>
          <a:blip r:embed="rId7"/>
          <a:srcRect/>
          <a:stretch>
            <a:fillRect/>
          </a:stretch>
        </p:blipFill>
        <p:spPr bwMode="auto">
          <a:xfrm>
            <a:off x="4173538" y="5405438"/>
            <a:ext cx="1308100" cy="927100"/>
          </a:xfrm>
          <a:prstGeom prst="rect">
            <a:avLst/>
          </a:prstGeom>
          <a:noFill/>
          <a:ln w="9525">
            <a:noFill/>
            <a:miter lim="800000"/>
            <a:headEnd/>
            <a:tailEnd/>
          </a:ln>
        </p:spPr>
      </p:pic>
      <p:sp>
        <p:nvSpPr>
          <p:cNvPr id="66569" name="TextBox 10"/>
          <p:cNvSpPr txBox="1">
            <a:spLocks noChangeArrowheads="1"/>
          </p:cNvSpPr>
          <p:nvPr/>
        </p:nvSpPr>
        <p:spPr bwMode="auto">
          <a:xfrm>
            <a:off x="3897313" y="1128713"/>
            <a:ext cx="1787525"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Image gradient:</a:t>
            </a:r>
          </a:p>
        </p:txBody>
      </p:sp>
      <p:sp>
        <p:nvSpPr>
          <p:cNvPr id="66570" name="TextBox 11"/>
          <p:cNvSpPr txBox="1">
            <a:spLocks noChangeArrowheads="1"/>
          </p:cNvSpPr>
          <p:nvPr/>
        </p:nvSpPr>
        <p:spPr bwMode="auto">
          <a:xfrm>
            <a:off x="3930650" y="2298700"/>
            <a:ext cx="3481388"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Approximation image derivative:</a:t>
            </a:r>
          </a:p>
        </p:txBody>
      </p:sp>
      <p:sp>
        <p:nvSpPr>
          <p:cNvPr id="66571" name="TextBox 12"/>
          <p:cNvSpPr txBox="1">
            <a:spLocks noChangeArrowheads="1"/>
          </p:cNvSpPr>
          <p:nvPr/>
        </p:nvSpPr>
        <p:spPr bwMode="auto">
          <a:xfrm>
            <a:off x="1643063" y="4270375"/>
            <a:ext cx="1622425"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Edge strength</a:t>
            </a:r>
          </a:p>
        </p:txBody>
      </p:sp>
      <p:sp>
        <p:nvSpPr>
          <p:cNvPr id="66572" name="TextBox 13"/>
          <p:cNvSpPr txBox="1">
            <a:spLocks noChangeArrowheads="1"/>
          </p:cNvSpPr>
          <p:nvPr/>
        </p:nvSpPr>
        <p:spPr bwMode="auto">
          <a:xfrm>
            <a:off x="1654175" y="4983163"/>
            <a:ext cx="1928813"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Edge orientation:</a:t>
            </a:r>
          </a:p>
        </p:txBody>
      </p:sp>
      <p:sp>
        <p:nvSpPr>
          <p:cNvPr id="66573" name="TextBox 14"/>
          <p:cNvSpPr txBox="1">
            <a:spLocks noChangeArrowheads="1"/>
          </p:cNvSpPr>
          <p:nvPr/>
        </p:nvSpPr>
        <p:spPr bwMode="auto">
          <a:xfrm>
            <a:off x="1687513" y="5688013"/>
            <a:ext cx="1557337"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Edge normal:</a:t>
            </a:r>
          </a:p>
        </p:txBody>
      </p:sp>
    </p:spTree>
    <p:extLst>
      <p:ext uri="{BB962C8B-B14F-4D97-AF65-F5344CB8AC3E}">
        <p14:creationId xmlns:p14="http://schemas.microsoft.com/office/powerpoint/2010/main" val="174475658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Title 1"/>
          <p:cNvSpPr>
            <a:spLocks noGrp="1"/>
          </p:cNvSpPr>
          <p:nvPr>
            <p:ph type="title"/>
          </p:nvPr>
        </p:nvSpPr>
        <p:spPr/>
        <p:txBody>
          <a:bodyPr/>
          <a:lstStyle/>
          <a:p>
            <a:r>
              <a:rPr lang="en-US" dirty="0" smtClean="0">
                <a:ea typeface="ＭＳ Ｐゴシック" pitchFamily="-1" charset="-128"/>
                <a:cs typeface="ＭＳ Ｐゴシック" pitchFamily="-1" charset="-128"/>
              </a:rPr>
              <a:t>[-1 1]</a:t>
            </a:r>
          </a:p>
        </p:txBody>
      </p:sp>
      <p:graphicFrame>
        <p:nvGraphicFramePr>
          <p:cNvPr id="160770" name="Object 2"/>
          <p:cNvGraphicFramePr>
            <a:graphicFrameLocks noChangeAspect="1"/>
          </p:cNvGraphicFramePr>
          <p:nvPr/>
        </p:nvGraphicFramePr>
        <p:xfrm>
          <a:off x="3192463" y="3030538"/>
          <a:ext cx="300037" cy="276225"/>
        </p:xfrm>
        <a:graphic>
          <a:graphicData uri="http://schemas.openxmlformats.org/presentationml/2006/ole">
            <mc:AlternateContent xmlns:mc="http://schemas.openxmlformats.org/markup-compatibility/2006">
              <mc:Choice xmlns:v="urn:schemas-microsoft-com:vml" Requires="v">
                <p:oleObj spid="_x0000_s1069" name="Equation" r:id="rId3" imgW="152400" imgH="139700" progId="Equation.3">
                  <p:embed/>
                </p:oleObj>
              </mc:Choice>
              <mc:Fallback>
                <p:oleObj name="Equation" r:id="rId3" imgW="152400" imgH="139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63" y="303053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0772"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g[m,n]</a:t>
            </a:r>
          </a:p>
        </p:txBody>
      </p:sp>
      <p:sp>
        <p:nvSpPr>
          <p:cNvPr id="160773"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h[m,n]</a:t>
            </a:r>
          </a:p>
        </p:txBody>
      </p:sp>
      <p:sp>
        <p:nvSpPr>
          <p:cNvPr id="160774"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60776"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f[m,n]</a:t>
            </a:r>
          </a:p>
        </p:txBody>
      </p:sp>
      <p:pic>
        <p:nvPicPr>
          <p:cNvPr id="160777" name="Picture 25"/>
          <p:cNvPicPr>
            <a:picLocks noChangeAspect="1"/>
          </p:cNvPicPr>
          <p:nvPr/>
        </p:nvPicPr>
        <p:blipFill>
          <a:blip r:embed="rId5">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6"/>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160779"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[-1, 1]</a:t>
            </a:r>
          </a:p>
        </p:txBody>
      </p:sp>
      <p:pic>
        <p:nvPicPr>
          <p:cNvPr id="12" name="Picture 5"/>
          <p:cNvPicPr>
            <a:picLocks noChangeAspect="1"/>
          </p:cNvPicPr>
          <p:nvPr/>
        </p:nvPicPr>
        <p:blipFill>
          <a:blip r:embed="rId7"/>
          <a:srcRect/>
          <a:stretch>
            <a:fillRect/>
          </a:stretch>
        </p:blipFill>
        <p:spPr bwMode="auto">
          <a:xfrm>
            <a:off x="2819400" y="838200"/>
            <a:ext cx="3467100" cy="698500"/>
          </a:xfrm>
          <a:prstGeom prst="rect">
            <a:avLst/>
          </a:prstGeom>
          <a:noFill/>
          <a:ln w="9525">
            <a:noFill/>
            <a:miter lim="800000"/>
            <a:headEnd/>
            <a:tailEnd/>
          </a:ln>
        </p:spPr>
      </p:pic>
    </p:spTree>
    <p:extLst>
      <p:ext uri="{BB962C8B-B14F-4D97-AF65-F5344CB8AC3E}">
        <p14:creationId xmlns:p14="http://schemas.microsoft.com/office/powerpoint/2010/main" val="234657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graphicFrame>
        <p:nvGraphicFramePr>
          <p:cNvPr id="161794" name="Object 2"/>
          <p:cNvGraphicFramePr>
            <a:graphicFrameLocks noChangeAspect="1"/>
          </p:cNvGraphicFramePr>
          <p:nvPr/>
        </p:nvGraphicFramePr>
        <p:xfrm>
          <a:off x="3192463" y="3030538"/>
          <a:ext cx="300037" cy="276225"/>
        </p:xfrm>
        <a:graphic>
          <a:graphicData uri="http://schemas.openxmlformats.org/presentationml/2006/ole">
            <mc:AlternateContent xmlns:mc="http://schemas.openxmlformats.org/markup-compatibility/2006">
              <mc:Choice xmlns:v="urn:schemas-microsoft-com:vml" Requires="v">
                <p:oleObj spid="_x0000_s2093" name="Equation" r:id="rId3" imgW="152400" imgH="139700" progId="Equation.3">
                  <p:embed/>
                </p:oleObj>
              </mc:Choice>
              <mc:Fallback>
                <p:oleObj name="Equation" r:id="rId3" imgW="152400" imgH="139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63" y="303053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1796"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g[m,n]</a:t>
            </a:r>
          </a:p>
        </p:txBody>
      </p:sp>
      <p:sp>
        <p:nvSpPr>
          <p:cNvPr id="161797"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h[m,n]</a:t>
            </a:r>
          </a:p>
        </p:txBody>
      </p:sp>
      <p:sp>
        <p:nvSpPr>
          <p:cNvPr id="161798"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61800"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f[m,n]</a:t>
            </a:r>
          </a:p>
        </p:txBody>
      </p:sp>
      <p:pic>
        <p:nvPicPr>
          <p:cNvPr id="161801" name="Picture 25"/>
          <p:cNvPicPr>
            <a:picLocks noChangeAspect="1"/>
          </p:cNvPicPr>
          <p:nvPr/>
        </p:nvPicPr>
        <p:blipFill>
          <a:blip r:embed="rId5">
            <a:grayscl/>
          </a:blip>
          <a:srcRect/>
          <a:stretch>
            <a:fillRect/>
          </a:stretch>
        </p:blipFill>
        <p:spPr bwMode="auto">
          <a:xfrm>
            <a:off x="233363" y="1739900"/>
            <a:ext cx="2824162" cy="2824163"/>
          </a:xfrm>
          <a:prstGeom prst="rect">
            <a:avLst/>
          </a:prstGeom>
          <a:noFill/>
          <a:ln w="9525">
            <a:noFill/>
            <a:miter lim="800000"/>
            <a:headEnd/>
            <a:tailEnd/>
          </a:ln>
        </p:spPr>
      </p:pic>
      <p:sp>
        <p:nvSpPr>
          <p:cNvPr id="161802"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[-1, 1]</a:t>
            </a:r>
            <a:r>
              <a:rPr lang="en-US" sz="1800" baseline="30000" smtClean="0">
                <a:solidFill>
                  <a:prstClr val="black"/>
                </a:solidFill>
                <a:latin typeface="Arial" pitchFamily="-1" charset="0"/>
                <a:ea typeface="ＭＳ Ｐゴシック" pitchFamily="-1" charset="-128"/>
                <a:cs typeface="ＭＳ Ｐゴシック" pitchFamily="-1" charset="-128"/>
              </a:rPr>
              <a:t>T</a:t>
            </a:r>
          </a:p>
        </p:txBody>
      </p:sp>
      <p:pic>
        <p:nvPicPr>
          <p:cNvPr id="12" name="Picture 11"/>
          <p:cNvPicPr>
            <a:picLocks noChangeAspect="1"/>
          </p:cNvPicPr>
          <p:nvPr/>
        </p:nvPicPr>
        <p:blipFill>
          <a:blip r:embed="rId6"/>
          <a:srcRect l="19640" t="7683" r="19394" b="16629"/>
          <a:stretch>
            <a:fillRect/>
          </a:stretch>
        </p:blipFill>
        <p:spPr bwMode="auto">
          <a:xfrm>
            <a:off x="5783263" y="1725613"/>
            <a:ext cx="2824162" cy="2836862"/>
          </a:xfrm>
          <a:prstGeom prst="rect">
            <a:avLst/>
          </a:prstGeom>
          <a:noFill/>
          <a:ln w="9525">
            <a:noFill/>
            <a:miter lim="800000"/>
            <a:headEnd/>
            <a:tailEnd/>
          </a:ln>
        </p:spPr>
      </p:pic>
    </p:spTree>
    <p:extLst>
      <p:ext uri="{BB962C8B-B14F-4D97-AF65-F5344CB8AC3E}">
        <p14:creationId xmlns:p14="http://schemas.microsoft.com/office/powerpoint/2010/main" val="1101601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sp>
        <p:nvSpPr>
          <p:cNvPr id="91140"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g[m,n]</a:t>
            </a:r>
          </a:p>
        </p:txBody>
      </p:sp>
      <p:sp>
        <p:nvSpPr>
          <p:cNvPr id="91141"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h[m,n]</a:t>
            </a:r>
          </a:p>
        </p:txBody>
      </p:sp>
      <p:sp>
        <p:nvSpPr>
          <p:cNvPr id="91142"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91144"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f[m,n]</a:t>
            </a:r>
          </a:p>
        </p:txBody>
      </p:sp>
      <p:pic>
        <p:nvPicPr>
          <p:cNvPr id="91145" name="Picture 25"/>
          <p:cNvPicPr>
            <a:picLocks noChangeAspect="1"/>
          </p:cNvPicPr>
          <p:nvPr/>
        </p:nvPicPr>
        <p:blipFill>
          <a:blip r:embed="rId2">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3"/>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91147"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p>
        </p:txBody>
      </p:sp>
      <p:sp>
        <p:nvSpPr>
          <p:cNvPr id="13" name="Oval 12"/>
          <p:cNvSpPr/>
          <p:nvPr/>
        </p:nvSpPr>
        <p:spPr bwMode="auto">
          <a:xfrm>
            <a:off x="3532081" y="3188479"/>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Tree>
    <p:extLst>
      <p:ext uri="{BB962C8B-B14F-4D97-AF65-F5344CB8AC3E}">
        <p14:creationId xmlns:p14="http://schemas.microsoft.com/office/powerpoint/2010/main" val="1590950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Discrete Fourier Transform</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11</a:t>
            </a:fld>
            <a:endParaRPr lang="en-US"/>
          </a:p>
        </p:txBody>
      </p:sp>
      <p:pic>
        <p:nvPicPr>
          <p:cNvPr id="5" name="Picture 4"/>
          <p:cNvPicPr>
            <a:picLocks noChangeAspect="1"/>
          </p:cNvPicPr>
          <p:nvPr/>
        </p:nvPicPr>
        <p:blipFill>
          <a:blip r:embed="rId2"/>
          <a:stretch>
            <a:fillRect/>
          </a:stretch>
        </p:blipFill>
        <p:spPr>
          <a:xfrm>
            <a:off x="851051" y="968773"/>
            <a:ext cx="7213600" cy="1308100"/>
          </a:xfrm>
          <a:prstGeom prst="rect">
            <a:avLst/>
          </a:prstGeom>
        </p:spPr>
      </p:pic>
      <p:pic>
        <p:nvPicPr>
          <p:cNvPr id="6" name="Picture 5"/>
          <p:cNvPicPr>
            <a:picLocks noChangeAspect="1"/>
          </p:cNvPicPr>
          <p:nvPr/>
        </p:nvPicPr>
        <p:blipFill>
          <a:blip r:embed="rId3"/>
          <a:stretch>
            <a:fillRect/>
          </a:stretch>
        </p:blipFill>
        <p:spPr>
          <a:xfrm>
            <a:off x="1790986" y="4124618"/>
            <a:ext cx="5676900" cy="533400"/>
          </a:xfrm>
          <a:prstGeom prst="rect">
            <a:avLst/>
          </a:prstGeom>
        </p:spPr>
      </p:pic>
      <p:pic>
        <p:nvPicPr>
          <p:cNvPr id="7" name="Picture 6"/>
          <p:cNvPicPr>
            <a:picLocks noChangeAspect="1"/>
          </p:cNvPicPr>
          <p:nvPr/>
        </p:nvPicPr>
        <p:blipFill>
          <a:blip r:embed="rId4"/>
          <a:stretch>
            <a:fillRect/>
          </a:stretch>
        </p:blipFill>
        <p:spPr>
          <a:xfrm>
            <a:off x="1721249" y="5402882"/>
            <a:ext cx="4419600" cy="660400"/>
          </a:xfrm>
          <a:prstGeom prst="rect">
            <a:avLst/>
          </a:prstGeom>
        </p:spPr>
      </p:pic>
      <p:sp>
        <p:nvSpPr>
          <p:cNvPr id="8" name="Rectangle 7"/>
          <p:cNvSpPr/>
          <p:nvPr/>
        </p:nvSpPr>
        <p:spPr>
          <a:xfrm>
            <a:off x="646919" y="3570448"/>
            <a:ext cx="6858000" cy="461665"/>
          </a:xfrm>
          <a:prstGeom prst="rect">
            <a:avLst/>
          </a:prstGeom>
        </p:spPr>
        <p:txBody>
          <a:bodyPr wrap="square">
            <a:spAutoFit/>
          </a:bodyPr>
          <a:lstStyle/>
          <a:p>
            <a:r>
              <a:rPr lang="en-US" dirty="0" smtClean="0">
                <a:latin typeface=""/>
              </a:rPr>
              <a:t> Using the real and imaginary components:</a:t>
            </a:r>
            <a:endParaRPr lang="en-US" dirty="0"/>
          </a:p>
        </p:txBody>
      </p:sp>
      <p:sp>
        <p:nvSpPr>
          <p:cNvPr id="9" name="Rectangle 8"/>
          <p:cNvSpPr/>
          <p:nvPr/>
        </p:nvSpPr>
        <p:spPr>
          <a:xfrm>
            <a:off x="723353" y="4877006"/>
            <a:ext cx="4572000" cy="461665"/>
          </a:xfrm>
          <a:prstGeom prst="rect">
            <a:avLst/>
          </a:prstGeom>
        </p:spPr>
        <p:txBody>
          <a:bodyPr>
            <a:spAutoFit/>
          </a:bodyPr>
          <a:lstStyle/>
          <a:p>
            <a:r>
              <a:rPr lang="en-US" dirty="0" smtClean="0">
                <a:latin typeface=""/>
              </a:rPr>
              <a:t>Or using a polar decomposition:</a:t>
            </a:r>
            <a:endParaRPr lang="en-US" dirty="0"/>
          </a:p>
        </p:txBody>
      </p:sp>
      <p:sp>
        <p:nvSpPr>
          <p:cNvPr id="10" name="Rectangle 9"/>
          <p:cNvSpPr/>
          <p:nvPr/>
        </p:nvSpPr>
        <p:spPr>
          <a:xfrm>
            <a:off x="730494" y="2700293"/>
            <a:ext cx="6858000" cy="461665"/>
          </a:xfrm>
          <a:prstGeom prst="rect">
            <a:avLst/>
          </a:prstGeom>
        </p:spPr>
        <p:txBody>
          <a:bodyPr wrap="square">
            <a:spAutoFit/>
          </a:bodyPr>
          <a:lstStyle/>
          <a:p>
            <a:r>
              <a:rPr lang="en-US" dirty="0" smtClean="0">
                <a:latin typeface=""/>
              </a:rPr>
              <a:t>The values of </a:t>
            </a:r>
            <a:r>
              <a:rPr lang="en-US" i="1" dirty="0" smtClean="0">
                <a:latin typeface=""/>
              </a:rPr>
              <a:t>F </a:t>
            </a:r>
            <a:r>
              <a:rPr lang="en-US" dirty="0" smtClean="0">
                <a:latin typeface=""/>
              </a:rPr>
              <a:t>[</a:t>
            </a:r>
            <a:r>
              <a:rPr lang="en-US" i="1" dirty="0" err="1" smtClean="0">
                <a:latin typeface=""/>
              </a:rPr>
              <a:t>u</a:t>
            </a:r>
            <a:r>
              <a:rPr lang="en-US" dirty="0" err="1" smtClean="0">
                <a:latin typeface=""/>
              </a:rPr>
              <a:t>,</a:t>
            </a:r>
            <a:r>
              <a:rPr lang="en-US" i="1" dirty="0" err="1" smtClean="0">
                <a:latin typeface=""/>
              </a:rPr>
              <a:t>v</a:t>
            </a:r>
            <a:r>
              <a:rPr lang="en-US" dirty="0" smtClean="0">
                <a:latin typeface=""/>
              </a:rPr>
              <a:t>] are complex.</a:t>
            </a:r>
            <a:endParaRPr lang="en-US" dirty="0"/>
          </a:p>
        </p:txBody>
      </p:sp>
      <p:grpSp>
        <p:nvGrpSpPr>
          <p:cNvPr id="18" name="Group 17"/>
          <p:cNvGrpSpPr/>
          <p:nvPr/>
        </p:nvGrpSpPr>
        <p:grpSpPr>
          <a:xfrm>
            <a:off x="1927123" y="5889524"/>
            <a:ext cx="1499128" cy="820992"/>
            <a:chOff x="1927123" y="5889524"/>
            <a:chExt cx="1499128" cy="820992"/>
          </a:xfrm>
        </p:grpSpPr>
        <p:sp>
          <p:nvSpPr>
            <p:cNvPr id="3" name="TextBox 2"/>
            <p:cNvSpPr txBox="1"/>
            <p:nvPr/>
          </p:nvSpPr>
          <p:spPr>
            <a:xfrm>
              <a:off x="1927123" y="6248851"/>
              <a:ext cx="1499128" cy="461665"/>
            </a:xfrm>
            <a:prstGeom prst="rect">
              <a:avLst/>
            </a:prstGeom>
            <a:noFill/>
          </p:spPr>
          <p:txBody>
            <a:bodyPr wrap="none" rtlCol="0">
              <a:spAutoFit/>
            </a:bodyPr>
            <a:lstStyle/>
            <a:p>
              <a:r>
                <a:rPr lang="en-US" smtClean="0"/>
                <a:t>Amplitude</a:t>
              </a:r>
              <a:endParaRPr lang="en-US"/>
            </a:p>
          </p:txBody>
        </p:sp>
        <p:cxnSp>
          <p:nvCxnSpPr>
            <p:cNvPr id="12" name="Straight Arrow Connector 11"/>
            <p:cNvCxnSpPr/>
            <p:nvPr/>
          </p:nvCxnSpPr>
          <p:spPr bwMode="auto">
            <a:xfrm flipV="1">
              <a:off x="2861187" y="5889524"/>
              <a:ext cx="373626" cy="442450"/>
            </a:xfrm>
            <a:prstGeom prst="straightConnector1">
              <a:avLst/>
            </a:prstGeom>
            <a:solidFill>
              <a:srgbClr val="00CC99"/>
            </a:solidFill>
            <a:ln w="95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9" name="Group 18"/>
          <p:cNvGrpSpPr/>
          <p:nvPr/>
        </p:nvGrpSpPr>
        <p:grpSpPr>
          <a:xfrm>
            <a:off x="5211097" y="5869857"/>
            <a:ext cx="1055212" cy="825910"/>
            <a:chOff x="5211097" y="5869857"/>
            <a:chExt cx="1055212" cy="825910"/>
          </a:xfrm>
        </p:grpSpPr>
        <p:sp>
          <p:nvSpPr>
            <p:cNvPr id="13" name="TextBox 12"/>
            <p:cNvSpPr txBox="1"/>
            <p:nvPr/>
          </p:nvSpPr>
          <p:spPr>
            <a:xfrm>
              <a:off x="5363498" y="6234102"/>
              <a:ext cx="902811" cy="461665"/>
            </a:xfrm>
            <a:prstGeom prst="rect">
              <a:avLst/>
            </a:prstGeom>
            <a:noFill/>
          </p:spPr>
          <p:txBody>
            <a:bodyPr wrap="none" rtlCol="0">
              <a:spAutoFit/>
            </a:bodyPr>
            <a:lstStyle/>
            <a:p>
              <a:r>
                <a:rPr lang="en-US" dirty="0" smtClean="0"/>
                <a:t>Phase</a:t>
              </a:r>
              <a:endParaRPr lang="en-US" dirty="0"/>
            </a:p>
          </p:txBody>
        </p:sp>
        <p:cxnSp>
          <p:nvCxnSpPr>
            <p:cNvPr id="14" name="Straight Arrow Connector 13"/>
            <p:cNvCxnSpPr/>
            <p:nvPr/>
          </p:nvCxnSpPr>
          <p:spPr bwMode="auto">
            <a:xfrm flipH="1" flipV="1">
              <a:off x="5211097" y="5869857"/>
              <a:ext cx="545691" cy="457200"/>
            </a:xfrm>
            <a:prstGeom prst="straightConnector1">
              <a:avLst/>
            </a:prstGeom>
            <a:solidFill>
              <a:srgbClr val="00CC99"/>
            </a:solidFill>
            <a:ln w="95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sp>
        <p:nvSpPr>
          <p:cNvPr id="92164"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g[m,n]</a:t>
            </a:r>
          </a:p>
        </p:txBody>
      </p:sp>
      <p:sp>
        <p:nvSpPr>
          <p:cNvPr id="92165"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h[m,n]</a:t>
            </a:r>
          </a:p>
        </p:txBody>
      </p:sp>
      <p:sp>
        <p:nvSpPr>
          <p:cNvPr id="92166" name="TextBox 10"/>
          <p:cNvSpPr txBox="1">
            <a:spLocks noChangeArrowheads="1"/>
          </p:cNvSpPr>
          <p:nvPr/>
        </p:nvSpPr>
        <p:spPr bwMode="auto">
          <a:xfrm>
            <a:off x="5138738" y="3050614"/>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dirty="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92168"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f[m,n]</a:t>
            </a:r>
          </a:p>
        </p:txBody>
      </p:sp>
      <p:pic>
        <p:nvPicPr>
          <p:cNvPr id="92169" name="Picture 25"/>
          <p:cNvPicPr>
            <a:picLocks noChangeAspect="1"/>
          </p:cNvPicPr>
          <p:nvPr/>
        </p:nvPicPr>
        <p:blipFill>
          <a:blip r:embed="rId2">
            <a:grayscl/>
          </a:blip>
          <a:srcRect/>
          <a:stretch>
            <a:fillRect/>
          </a:stretch>
        </p:blipFill>
        <p:spPr bwMode="auto">
          <a:xfrm>
            <a:off x="233363" y="1739900"/>
            <a:ext cx="2824162" cy="2824163"/>
          </a:xfrm>
          <a:prstGeom prst="rect">
            <a:avLst/>
          </a:prstGeom>
          <a:noFill/>
          <a:ln w="9525">
            <a:noFill/>
            <a:miter lim="800000"/>
            <a:headEnd/>
            <a:tailEnd/>
          </a:ln>
        </p:spPr>
      </p:pic>
      <p:sp>
        <p:nvSpPr>
          <p:cNvPr id="92170"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r>
              <a:rPr lang="en-US" sz="1800" baseline="30000">
                <a:solidFill>
                  <a:prstClr val="black"/>
                </a:solidFill>
                <a:latin typeface="Arial" pitchFamily="-1" charset="0"/>
                <a:ea typeface="ＭＳ Ｐゴシック" pitchFamily="-1" charset="-128"/>
                <a:cs typeface="ＭＳ Ｐゴシック" pitchFamily="-1" charset="-128"/>
              </a:rPr>
              <a:t>T</a:t>
            </a:r>
          </a:p>
        </p:txBody>
      </p:sp>
      <p:pic>
        <p:nvPicPr>
          <p:cNvPr id="12" name="Picture 11"/>
          <p:cNvPicPr>
            <a:picLocks noChangeAspect="1"/>
          </p:cNvPicPr>
          <p:nvPr/>
        </p:nvPicPr>
        <p:blipFill>
          <a:blip r:embed="rId3"/>
          <a:srcRect l="19640" t="7683" r="19394" b="16629"/>
          <a:stretch>
            <a:fillRect/>
          </a:stretch>
        </p:blipFill>
        <p:spPr bwMode="auto">
          <a:xfrm>
            <a:off x="5783263" y="1725613"/>
            <a:ext cx="2824162" cy="2836862"/>
          </a:xfrm>
          <a:prstGeom prst="rect">
            <a:avLst/>
          </a:prstGeom>
          <a:noFill/>
          <a:ln w="9525">
            <a:noFill/>
            <a:miter lim="800000"/>
            <a:headEnd/>
            <a:tailEnd/>
          </a:ln>
        </p:spPr>
      </p:pic>
      <p:sp>
        <p:nvSpPr>
          <p:cNvPr id="13" name="Oval 12"/>
          <p:cNvSpPr/>
          <p:nvPr/>
        </p:nvSpPr>
        <p:spPr bwMode="auto">
          <a:xfrm>
            <a:off x="3561963" y="3173538"/>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Tree>
    <p:extLst>
      <p:ext uri="{BB962C8B-B14F-4D97-AF65-F5344CB8AC3E}">
        <p14:creationId xmlns:p14="http://schemas.microsoft.com/office/powerpoint/2010/main" val="783189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34925"/>
            <a:ext cx="8229600" cy="960438"/>
          </a:xfrm>
        </p:spPr>
        <p:txBody>
          <a:bodyPr/>
          <a:lstStyle/>
          <a:p>
            <a:r>
              <a:rPr lang="en-US" smtClean="0">
                <a:ea typeface="ＭＳ Ｐゴシック" pitchFamily="-1" charset="-128"/>
                <a:cs typeface="ＭＳ Ｐゴシック" pitchFamily="-1" charset="-128"/>
              </a:rPr>
              <a:t>Back to the image</a:t>
            </a:r>
          </a:p>
        </p:txBody>
      </p:sp>
      <p:pic>
        <p:nvPicPr>
          <p:cNvPr id="94211" name="Picture 3"/>
          <p:cNvPicPr>
            <a:picLocks noChangeAspect="1"/>
          </p:cNvPicPr>
          <p:nvPr/>
        </p:nvPicPr>
        <p:blipFill>
          <a:blip r:embed="rId2"/>
          <a:srcRect l="23212" t="7527" r="22897" b="16879"/>
          <a:stretch>
            <a:fillRect/>
          </a:stretch>
        </p:blipFill>
        <p:spPr bwMode="auto">
          <a:xfrm>
            <a:off x="5918200" y="3783013"/>
            <a:ext cx="2884488" cy="2892425"/>
          </a:xfrm>
          <a:prstGeom prst="rect">
            <a:avLst/>
          </a:prstGeom>
          <a:noFill/>
          <a:ln w="9525">
            <a:noFill/>
            <a:miter lim="800000"/>
            <a:headEnd/>
            <a:tailEnd/>
          </a:ln>
        </p:spPr>
      </p:pic>
      <p:pic>
        <p:nvPicPr>
          <p:cNvPr id="94212" name="Picture 4"/>
          <p:cNvPicPr>
            <a:picLocks noChangeAspect="1"/>
          </p:cNvPicPr>
          <p:nvPr/>
        </p:nvPicPr>
        <p:blipFill>
          <a:blip r:embed="rId3"/>
          <a:srcRect l="19640" t="7683" r="19394" b="16629"/>
          <a:stretch>
            <a:fillRect/>
          </a:stretch>
        </p:blipFill>
        <p:spPr bwMode="auto">
          <a:xfrm>
            <a:off x="5929313" y="914400"/>
            <a:ext cx="2824162" cy="2836863"/>
          </a:xfrm>
          <a:prstGeom prst="rect">
            <a:avLst/>
          </a:prstGeom>
          <a:noFill/>
          <a:ln w="9525">
            <a:noFill/>
            <a:miter lim="800000"/>
            <a:headEnd/>
            <a:tailEnd/>
          </a:ln>
        </p:spPr>
      </p:pic>
      <p:cxnSp>
        <p:nvCxnSpPr>
          <p:cNvPr id="7" name="Straight Arrow Connector 6"/>
          <p:cNvCxnSpPr/>
          <p:nvPr/>
        </p:nvCxnSpPr>
        <p:spPr>
          <a:xfrm>
            <a:off x="4230688" y="4481513"/>
            <a:ext cx="1390650" cy="873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254500" y="2119313"/>
            <a:ext cx="1181100" cy="938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930275" y="2346325"/>
            <a:ext cx="2992438" cy="2757488"/>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94216" name="TextBox 10"/>
          <p:cNvSpPr txBox="1">
            <a:spLocks noChangeArrowheads="1"/>
          </p:cNvSpPr>
          <p:nvPr/>
        </p:nvSpPr>
        <p:spPr bwMode="auto">
          <a:xfrm>
            <a:off x="2289175" y="3543300"/>
            <a:ext cx="312738"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t>
            </a:r>
          </a:p>
        </p:txBody>
      </p:sp>
    </p:spTree>
    <p:extLst>
      <p:ext uri="{BB962C8B-B14F-4D97-AF65-F5344CB8AC3E}">
        <p14:creationId xmlns:p14="http://schemas.microsoft.com/office/powerpoint/2010/main" val="1144771785"/>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2D derivatives</a:t>
            </a:r>
          </a:p>
        </p:txBody>
      </p:sp>
      <p:grpSp>
        <p:nvGrpSpPr>
          <p:cNvPr id="25" name="Group 24"/>
          <p:cNvGrpSpPr/>
          <p:nvPr/>
        </p:nvGrpSpPr>
        <p:grpSpPr>
          <a:xfrm>
            <a:off x="2382931" y="2492374"/>
            <a:ext cx="3384363" cy="3019123"/>
            <a:chOff x="1665755" y="2432611"/>
            <a:chExt cx="1824038" cy="1627188"/>
          </a:xfrm>
        </p:grpSpPr>
        <p:sp>
          <p:nvSpPr>
            <p:cNvPr id="16" name="Rectangle 15"/>
            <p:cNvSpPr/>
            <p:nvPr/>
          </p:nvSpPr>
          <p:spPr>
            <a:xfrm>
              <a:off x="2338855" y="2445311"/>
              <a:ext cx="866775" cy="78581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7" name="Rectangle 16"/>
            <p:cNvSpPr/>
            <p:nvPr/>
          </p:nvSpPr>
          <p:spPr>
            <a:xfrm>
              <a:off x="2343618" y="3237474"/>
              <a:ext cx="868362" cy="785812"/>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95325" name="TextBox 18"/>
            <p:cNvSpPr txBox="1">
              <a:spLocks noChangeArrowheads="1"/>
            </p:cNvSpPr>
            <p:nvPr/>
          </p:nvSpPr>
          <p:spPr bwMode="auto">
            <a:xfrm>
              <a:off x="2532671" y="2731087"/>
              <a:ext cx="709613" cy="199055"/>
            </a:xfrm>
            <a:prstGeom prst="rect">
              <a:avLst/>
            </a:prstGeom>
            <a:noFill/>
            <a:ln w="9525">
              <a:noFill/>
              <a:miter lim="800000"/>
              <a:headEnd/>
              <a:tailEnd/>
            </a:ln>
          </p:spPr>
          <p:txBody>
            <a:bodyPr wrap="square">
              <a:prstTxWarp prst="textNoShape">
                <a:avLst/>
              </a:prstTxWarp>
              <a:spAutoFit/>
            </a:bodyPr>
            <a:lstStyle/>
            <a:p>
              <a:pPr defTabSz="457200"/>
              <a:r>
                <a:rPr lang="en-US" sz="1800" dirty="0">
                  <a:solidFill>
                    <a:prstClr val="black"/>
                  </a:solidFill>
                  <a:latin typeface="Arial" pitchFamily="-1" charset="0"/>
                  <a:ea typeface="ＭＳ Ｐゴシック" pitchFamily="-1" charset="-128"/>
                  <a:cs typeface="ＭＳ Ｐゴシック" pitchFamily="-1" charset="-128"/>
                </a:rPr>
                <a:t>[-1 1]</a:t>
              </a:r>
            </a:p>
          </p:txBody>
        </p:sp>
        <p:sp>
          <p:nvSpPr>
            <p:cNvPr id="95326" name="TextBox 19"/>
            <p:cNvSpPr txBox="1">
              <a:spLocks noChangeArrowheads="1"/>
            </p:cNvSpPr>
            <p:nvPr/>
          </p:nvSpPr>
          <p:spPr bwMode="auto">
            <a:xfrm>
              <a:off x="2526551" y="3495340"/>
              <a:ext cx="801688" cy="199055"/>
            </a:xfrm>
            <a:prstGeom prst="rect">
              <a:avLst/>
            </a:prstGeom>
            <a:noFill/>
            <a:ln w="9525">
              <a:noFill/>
              <a:miter lim="800000"/>
              <a:headEnd/>
              <a:tailEnd/>
            </a:ln>
          </p:spPr>
          <p:txBody>
            <a:bodyPr wrap="square">
              <a:prstTxWarp prst="textNoShape">
                <a:avLst/>
              </a:prstTxWarp>
              <a:spAutoFit/>
            </a:bodyPr>
            <a:lstStyle/>
            <a:p>
              <a:pPr defTabSz="457200"/>
              <a:r>
                <a:rPr lang="en-US" sz="1800" dirty="0">
                  <a:solidFill>
                    <a:prstClr val="black"/>
                  </a:solidFill>
                  <a:latin typeface="Arial" pitchFamily="-1" charset="0"/>
                  <a:ea typeface="ＭＳ Ｐゴシック" pitchFamily="-1" charset="-128"/>
                  <a:cs typeface="ＭＳ Ｐゴシック" pitchFamily="-1" charset="-128"/>
                </a:rPr>
                <a:t>[-1 1]</a:t>
              </a:r>
              <a:r>
                <a:rPr lang="en-US" sz="1800" baseline="30000" dirty="0">
                  <a:solidFill>
                    <a:prstClr val="black"/>
                  </a:solidFill>
                  <a:latin typeface="Arial" pitchFamily="-1" charset="0"/>
                  <a:ea typeface="ＭＳ Ｐゴシック" pitchFamily="-1" charset="-128"/>
                  <a:cs typeface="ＭＳ Ｐゴシック" pitchFamily="-1" charset="-128"/>
                </a:rPr>
                <a:t>T</a:t>
              </a:r>
            </a:p>
          </p:txBody>
        </p:sp>
        <p:sp>
          <p:nvSpPr>
            <p:cNvPr id="21" name="Rectangle 20"/>
            <p:cNvSpPr/>
            <p:nvPr/>
          </p:nvSpPr>
          <p:spPr>
            <a:xfrm>
              <a:off x="3432643" y="2435786"/>
              <a:ext cx="57150" cy="9207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sp>
          <p:nvSpPr>
            <p:cNvPr id="22" name="Rectangle 21"/>
            <p:cNvSpPr/>
            <p:nvPr/>
          </p:nvSpPr>
          <p:spPr>
            <a:xfrm>
              <a:off x="1668930" y="3240649"/>
              <a:ext cx="66675" cy="8191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sp>
          <p:nvSpPr>
            <p:cNvPr id="95329" name="TextBox 22"/>
            <p:cNvSpPr txBox="1">
              <a:spLocks noChangeArrowheads="1"/>
            </p:cNvSpPr>
            <p:nvPr/>
          </p:nvSpPr>
          <p:spPr bwMode="auto">
            <a:xfrm>
              <a:off x="1862605" y="2691374"/>
              <a:ext cx="319088" cy="199055"/>
            </a:xfrm>
            <a:prstGeom prst="rect">
              <a:avLst/>
            </a:prstGeom>
            <a:noFill/>
            <a:ln w="9525">
              <a:noFill/>
              <a:miter lim="800000"/>
              <a:headEnd/>
              <a:tailEnd/>
            </a:ln>
          </p:spPr>
          <p:txBody>
            <a:bodyPr wrap="squar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1665755" y="2432611"/>
              <a:ext cx="66675" cy="8191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grpSp>
      <p:sp>
        <p:nvSpPr>
          <p:cNvPr id="23" name="TextBox 22"/>
          <p:cNvSpPr txBox="1"/>
          <p:nvPr/>
        </p:nvSpPr>
        <p:spPr>
          <a:xfrm>
            <a:off x="657411" y="1494117"/>
            <a:ext cx="6629038" cy="461665"/>
          </a:xfrm>
          <a:prstGeom prst="rect">
            <a:avLst/>
          </a:prstGeom>
          <a:noFill/>
        </p:spPr>
        <p:txBody>
          <a:bodyPr wrap="none" rtlCol="0">
            <a:spAutoFit/>
          </a:bodyPr>
          <a:lstStyle/>
          <a:p>
            <a:r>
              <a:rPr lang="en-US" dirty="0" smtClean="0"/>
              <a:t>In 2D, we have multiple derivatives (along </a:t>
            </a:r>
            <a:r>
              <a:rPr lang="en-US" i="1" dirty="0" err="1" smtClean="0"/>
              <a:t>n</a:t>
            </a:r>
            <a:r>
              <a:rPr lang="en-US" dirty="0" smtClean="0"/>
              <a:t> and </a:t>
            </a:r>
            <a:r>
              <a:rPr lang="en-US" i="1" dirty="0" err="1" smtClean="0"/>
              <a:t>m</a:t>
            </a:r>
            <a:r>
              <a:rPr lang="en-US" dirty="0" smtClean="0"/>
              <a:t>)</a:t>
            </a:r>
            <a:endParaRPr lang="en-US" dirty="0"/>
          </a:p>
        </p:txBody>
      </p:sp>
      <p:sp>
        <p:nvSpPr>
          <p:cNvPr id="26" name="TextBox 25"/>
          <p:cNvSpPr txBox="1"/>
          <p:nvPr/>
        </p:nvSpPr>
        <p:spPr>
          <a:xfrm>
            <a:off x="866588" y="6096000"/>
            <a:ext cx="6941073" cy="461665"/>
          </a:xfrm>
          <a:prstGeom prst="rect">
            <a:avLst/>
          </a:prstGeom>
          <a:noFill/>
        </p:spPr>
        <p:txBody>
          <a:bodyPr wrap="none" rtlCol="0">
            <a:spAutoFit/>
          </a:bodyPr>
          <a:lstStyle/>
          <a:p>
            <a:r>
              <a:rPr lang="en-US" dirty="0" smtClean="0"/>
              <a:t>and we compute the pseudo-inverse of the full matrix.</a:t>
            </a:r>
            <a:endParaRPr lang="en-US" dirty="0"/>
          </a:p>
        </p:txBody>
      </p:sp>
    </p:spTree>
    <p:extLst>
      <p:ext uri="{BB962C8B-B14F-4D97-AF65-F5344CB8AC3E}">
        <p14:creationId xmlns:p14="http://schemas.microsoft.com/office/powerpoint/2010/main" val="598068237"/>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2D derivatives</a:t>
            </a:r>
          </a:p>
        </p:txBody>
      </p:sp>
      <p:pic>
        <p:nvPicPr>
          <p:cNvPr id="4" name="Picture 3"/>
          <p:cNvPicPr>
            <a:picLocks noChangeAspect="1"/>
          </p:cNvPicPr>
          <p:nvPr/>
        </p:nvPicPr>
        <p:blipFill>
          <a:blip r:embed="rId2"/>
          <a:srcRect l="62505" t="7327" r="15022" b="58311"/>
          <a:stretch>
            <a:fillRect/>
          </a:stretch>
        </p:blipFill>
        <p:spPr bwMode="auto">
          <a:xfrm>
            <a:off x="6230938" y="2535238"/>
            <a:ext cx="2039937" cy="2044700"/>
          </a:xfrm>
          <a:prstGeom prst="rect">
            <a:avLst/>
          </a:prstGeom>
          <a:noFill/>
          <a:ln w="9525">
            <a:noFill/>
            <a:miter lim="800000"/>
            <a:headEnd/>
            <a:tailEnd/>
          </a:ln>
        </p:spPr>
      </p:pic>
      <p:pic>
        <p:nvPicPr>
          <p:cNvPr id="5" name="Picture 4"/>
          <p:cNvPicPr>
            <a:picLocks noChangeAspect="1"/>
          </p:cNvPicPr>
          <p:nvPr/>
        </p:nvPicPr>
        <p:blipFill>
          <a:blip r:embed="rId2"/>
          <a:srcRect l="62575" t="55132" r="15022" b="10973"/>
          <a:stretch>
            <a:fillRect/>
          </a:stretch>
        </p:blipFill>
        <p:spPr bwMode="auto">
          <a:xfrm>
            <a:off x="3359431" y="3802063"/>
            <a:ext cx="2033587" cy="2017712"/>
          </a:xfrm>
          <a:prstGeom prst="rect">
            <a:avLst/>
          </a:prstGeom>
          <a:noFill/>
          <a:ln w="9525">
            <a:noFill/>
            <a:miter lim="800000"/>
            <a:headEnd/>
            <a:tailEnd/>
          </a:ln>
        </p:spPr>
      </p:pic>
      <p:pic>
        <p:nvPicPr>
          <p:cNvPr id="96261" name="Picture 5"/>
          <p:cNvPicPr>
            <a:picLocks noChangeAspect="1"/>
          </p:cNvPicPr>
          <p:nvPr/>
        </p:nvPicPr>
        <p:blipFill>
          <a:blip r:embed="rId2"/>
          <a:srcRect l="18465" t="7327" r="59027" b="58311"/>
          <a:stretch>
            <a:fillRect/>
          </a:stretch>
        </p:blipFill>
        <p:spPr bwMode="auto">
          <a:xfrm>
            <a:off x="361950" y="2663825"/>
            <a:ext cx="2043113" cy="2044700"/>
          </a:xfrm>
          <a:prstGeom prst="rect">
            <a:avLst/>
          </a:prstGeom>
          <a:noFill/>
          <a:ln w="9525">
            <a:noFill/>
            <a:miter lim="800000"/>
            <a:headEnd/>
            <a:tailEnd/>
          </a:ln>
        </p:spPr>
      </p:pic>
      <p:pic>
        <p:nvPicPr>
          <p:cNvPr id="7" name="Picture 6"/>
          <p:cNvPicPr>
            <a:picLocks noChangeAspect="1"/>
          </p:cNvPicPr>
          <p:nvPr/>
        </p:nvPicPr>
        <p:blipFill>
          <a:blip r:embed="rId2"/>
          <a:srcRect l="18465" t="55132" r="59045" b="10973"/>
          <a:stretch>
            <a:fillRect/>
          </a:stretch>
        </p:blipFill>
        <p:spPr bwMode="auto">
          <a:xfrm>
            <a:off x="3324225" y="1446213"/>
            <a:ext cx="2041525" cy="2017712"/>
          </a:xfrm>
          <a:prstGeom prst="rect">
            <a:avLst/>
          </a:prstGeom>
          <a:noFill/>
          <a:ln w="9525">
            <a:noFill/>
            <a:miter lim="800000"/>
            <a:headEnd/>
            <a:tailEnd/>
          </a:ln>
        </p:spPr>
      </p:pic>
      <p:cxnSp>
        <p:nvCxnSpPr>
          <p:cNvPr id="9" name="Straight Arrow Connector 8"/>
          <p:cNvCxnSpPr/>
          <p:nvPr/>
        </p:nvCxnSpPr>
        <p:spPr>
          <a:xfrm flipV="1">
            <a:off x="2555875" y="285750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87625" y="4103688"/>
            <a:ext cx="595313"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6265" name="TextBox 11"/>
          <p:cNvSpPr txBox="1">
            <a:spLocks noChangeArrowheads="1"/>
          </p:cNvSpPr>
          <p:nvPr/>
        </p:nvSpPr>
        <p:spPr bwMode="auto">
          <a:xfrm>
            <a:off x="2524125" y="2428875"/>
            <a:ext cx="711200"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p>
        </p:txBody>
      </p:sp>
      <p:sp>
        <p:nvSpPr>
          <p:cNvPr id="96266" name="TextBox 12"/>
          <p:cNvSpPr txBox="1">
            <a:spLocks noChangeArrowheads="1"/>
          </p:cNvSpPr>
          <p:nvPr/>
        </p:nvSpPr>
        <p:spPr bwMode="auto">
          <a:xfrm>
            <a:off x="2573338" y="3668713"/>
            <a:ext cx="801687" cy="369887"/>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r>
              <a:rPr lang="en-US" sz="1800" baseline="30000">
                <a:solidFill>
                  <a:prstClr val="black"/>
                </a:solidFill>
                <a:latin typeface="Arial" pitchFamily="-1" charset="0"/>
                <a:ea typeface="ＭＳ Ｐゴシック" pitchFamily="-1" charset="-128"/>
                <a:cs typeface="ＭＳ Ｐゴシック" pitchFamily="-1" charset="-128"/>
              </a:rPr>
              <a:t>T</a:t>
            </a:r>
          </a:p>
        </p:txBody>
      </p:sp>
      <p:cxnSp>
        <p:nvCxnSpPr>
          <p:cNvPr id="14" name="Straight Arrow Connector 13"/>
          <p:cNvCxnSpPr/>
          <p:nvPr/>
        </p:nvCxnSpPr>
        <p:spPr>
          <a:xfrm>
            <a:off x="5478463" y="2708275"/>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565775" y="424815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9391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ea typeface="ＭＳ Ｐゴシック" pitchFamily="-1" charset="-128"/>
                <a:cs typeface="ＭＳ Ｐゴシック" pitchFamily="-1" charset="-128"/>
              </a:rPr>
              <a:t>Editing the edge image</a:t>
            </a:r>
          </a:p>
        </p:txBody>
      </p:sp>
      <p:pic>
        <p:nvPicPr>
          <p:cNvPr id="97283" name="Picture 4"/>
          <p:cNvPicPr>
            <a:picLocks noChangeAspect="1"/>
          </p:cNvPicPr>
          <p:nvPr/>
        </p:nvPicPr>
        <p:blipFill>
          <a:blip r:embed="rId2"/>
          <a:srcRect l="62575" t="55132" r="15022" b="10973"/>
          <a:stretch>
            <a:fillRect/>
          </a:stretch>
        </p:blipFill>
        <p:spPr bwMode="auto">
          <a:xfrm>
            <a:off x="2590800" y="3786188"/>
            <a:ext cx="2032000" cy="2017712"/>
          </a:xfrm>
          <a:prstGeom prst="rect">
            <a:avLst/>
          </a:prstGeom>
          <a:noFill/>
          <a:ln w="9525">
            <a:noFill/>
            <a:miter lim="800000"/>
            <a:headEnd/>
            <a:tailEnd/>
          </a:ln>
        </p:spPr>
      </p:pic>
      <p:pic>
        <p:nvPicPr>
          <p:cNvPr id="97284" name="Picture 6"/>
          <p:cNvPicPr>
            <a:picLocks noChangeAspect="1"/>
          </p:cNvPicPr>
          <p:nvPr/>
        </p:nvPicPr>
        <p:blipFill>
          <a:blip r:embed="rId2"/>
          <a:srcRect l="18465" t="55132" r="59045" b="10973"/>
          <a:stretch>
            <a:fillRect/>
          </a:stretch>
        </p:blipFill>
        <p:spPr bwMode="auto">
          <a:xfrm>
            <a:off x="2581275" y="1430338"/>
            <a:ext cx="2041525" cy="2017712"/>
          </a:xfrm>
          <a:prstGeom prst="rect">
            <a:avLst/>
          </a:prstGeom>
          <a:noFill/>
          <a:ln w="9525">
            <a:noFill/>
            <a:miter lim="800000"/>
            <a:headEnd/>
            <a:tailEnd/>
          </a:ln>
        </p:spPr>
      </p:pic>
      <p:cxnSp>
        <p:nvCxnSpPr>
          <p:cNvPr id="9" name="Straight Arrow Connector 8"/>
          <p:cNvCxnSpPr/>
          <p:nvPr/>
        </p:nvCxnSpPr>
        <p:spPr>
          <a:xfrm flipV="1">
            <a:off x="2058988" y="2889250"/>
            <a:ext cx="531812"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011363" y="4135438"/>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7287" name="TextBox 11"/>
          <p:cNvSpPr txBox="1">
            <a:spLocks noChangeArrowheads="1"/>
          </p:cNvSpPr>
          <p:nvPr/>
        </p:nvSpPr>
        <p:spPr bwMode="auto">
          <a:xfrm>
            <a:off x="1860550" y="2286000"/>
            <a:ext cx="7096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p>
        </p:txBody>
      </p:sp>
      <p:sp>
        <p:nvSpPr>
          <p:cNvPr id="97288" name="TextBox 12"/>
          <p:cNvSpPr txBox="1">
            <a:spLocks noChangeArrowheads="1"/>
          </p:cNvSpPr>
          <p:nvPr/>
        </p:nvSpPr>
        <p:spPr bwMode="auto">
          <a:xfrm>
            <a:off x="1878013" y="4724400"/>
            <a:ext cx="801687"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r>
              <a:rPr lang="en-US" sz="1800" baseline="30000">
                <a:solidFill>
                  <a:prstClr val="black"/>
                </a:solidFill>
                <a:latin typeface="Arial" pitchFamily="-1" charset="0"/>
                <a:ea typeface="ＭＳ Ｐゴシック" pitchFamily="-1" charset="-128"/>
                <a:cs typeface="ＭＳ Ｐゴシック" pitchFamily="-1" charset="-128"/>
              </a:rPr>
              <a:t>T</a:t>
            </a:r>
          </a:p>
        </p:txBody>
      </p:sp>
      <p:cxnSp>
        <p:nvCxnSpPr>
          <p:cNvPr id="14" name="Straight Arrow Connector 13"/>
          <p:cNvCxnSpPr/>
          <p:nvPr/>
        </p:nvCxnSpPr>
        <p:spPr>
          <a:xfrm>
            <a:off x="6759575" y="2613025"/>
            <a:ext cx="354013" cy="239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837363" y="4452938"/>
            <a:ext cx="268287" cy="241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7291" name="Picture 5"/>
          <p:cNvPicPr>
            <a:picLocks noChangeAspect="1"/>
          </p:cNvPicPr>
          <p:nvPr/>
        </p:nvPicPr>
        <p:blipFill>
          <a:blip r:embed="rId2"/>
          <a:srcRect l="18465" t="7327" r="59027" b="58311"/>
          <a:stretch>
            <a:fillRect/>
          </a:stretch>
        </p:blipFill>
        <p:spPr bwMode="auto">
          <a:xfrm>
            <a:off x="0" y="2655888"/>
            <a:ext cx="2043113" cy="2044700"/>
          </a:xfrm>
          <a:prstGeom prst="rect">
            <a:avLst/>
          </a:prstGeom>
          <a:noFill/>
          <a:ln w="9525">
            <a:noFill/>
            <a:miter lim="800000"/>
            <a:headEnd/>
            <a:tailEnd/>
          </a:ln>
        </p:spPr>
      </p:pic>
      <p:pic>
        <p:nvPicPr>
          <p:cNvPr id="16" name="Picture 15"/>
          <p:cNvPicPr>
            <a:picLocks noChangeAspect="1"/>
          </p:cNvPicPr>
          <p:nvPr/>
        </p:nvPicPr>
        <p:blipFill>
          <a:blip r:embed="rId3"/>
          <a:srcRect l="61104" t="7701" r="13651" b="58372"/>
          <a:stretch>
            <a:fillRect/>
          </a:stretch>
        </p:blipFill>
        <p:spPr bwMode="auto">
          <a:xfrm>
            <a:off x="7142163" y="2652713"/>
            <a:ext cx="2001837" cy="1976437"/>
          </a:xfrm>
          <a:prstGeom prst="rect">
            <a:avLst/>
          </a:prstGeom>
          <a:noFill/>
          <a:ln w="9525">
            <a:noFill/>
            <a:miter lim="800000"/>
            <a:headEnd/>
            <a:tailEnd/>
          </a:ln>
        </p:spPr>
      </p:pic>
      <p:grpSp>
        <p:nvGrpSpPr>
          <p:cNvPr id="2" name="Group 24"/>
          <p:cNvGrpSpPr>
            <a:grpSpLocks/>
          </p:cNvGrpSpPr>
          <p:nvPr/>
        </p:nvGrpSpPr>
        <p:grpSpPr bwMode="auto">
          <a:xfrm>
            <a:off x="4749800" y="1438275"/>
            <a:ext cx="2033588" cy="4340225"/>
            <a:chOff x="4750021" y="1438401"/>
            <a:chExt cx="2033879" cy="4340564"/>
          </a:xfrm>
        </p:grpSpPr>
        <p:pic>
          <p:nvPicPr>
            <p:cNvPr id="97297" name="Picture 16"/>
            <p:cNvPicPr>
              <a:picLocks noChangeAspect="1"/>
            </p:cNvPicPr>
            <p:nvPr/>
          </p:nvPicPr>
          <p:blipFill>
            <a:blip r:embed="rId3"/>
            <a:srcRect l="61412" t="55011" r="13544" b="10924"/>
            <a:stretch>
              <a:fillRect/>
            </a:stretch>
          </p:blipFill>
          <p:spPr bwMode="auto">
            <a:xfrm>
              <a:off x="4798565" y="3793702"/>
              <a:ext cx="1985335" cy="1985263"/>
            </a:xfrm>
            <a:prstGeom prst="rect">
              <a:avLst/>
            </a:prstGeom>
            <a:noFill/>
            <a:ln w="9525">
              <a:noFill/>
              <a:miter lim="800000"/>
              <a:headEnd/>
              <a:tailEnd/>
            </a:ln>
          </p:spPr>
        </p:pic>
        <p:pic>
          <p:nvPicPr>
            <p:cNvPr id="97298" name="Picture 17"/>
            <p:cNvPicPr>
              <a:picLocks noChangeAspect="1"/>
            </p:cNvPicPr>
            <p:nvPr/>
          </p:nvPicPr>
          <p:blipFill>
            <a:blip r:embed="rId3"/>
            <a:srcRect l="17104" t="55011" r="57645" b="10924"/>
            <a:stretch>
              <a:fillRect/>
            </a:stretch>
          </p:blipFill>
          <p:spPr bwMode="auto">
            <a:xfrm>
              <a:off x="4750021" y="1438401"/>
              <a:ext cx="2001729" cy="1985263"/>
            </a:xfrm>
            <a:prstGeom prst="rect">
              <a:avLst/>
            </a:prstGeom>
            <a:noFill/>
            <a:ln w="9525">
              <a:noFill/>
              <a:miter lim="800000"/>
              <a:headEnd/>
              <a:tailEnd/>
            </a:ln>
          </p:spPr>
        </p:pic>
      </p:grpSp>
      <p:sp>
        <p:nvSpPr>
          <p:cNvPr id="20" name="Freeform 19"/>
          <p:cNvSpPr/>
          <p:nvPr/>
        </p:nvSpPr>
        <p:spPr>
          <a:xfrm>
            <a:off x="1028700" y="2973388"/>
            <a:ext cx="201613"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defTabSz="457200"/>
            <a:endParaRPr lang="en-US" sz="1800">
              <a:solidFill>
                <a:prstClr val="black"/>
              </a:solidFill>
              <a:ea typeface="ＭＳ Ｐゴシック" pitchFamily="-1" charset="-128"/>
              <a:cs typeface="ＭＳ Ｐゴシック" pitchFamily="-1" charset="-128"/>
            </a:endParaRPr>
          </a:p>
        </p:txBody>
      </p:sp>
      <p:sp>
        <p:nvSpPr>
          <p:cNvPr id="21" name="Freeform 20"/>
          <p:cNvSpPr/>
          <p:nvPr/>
        </p:nvSpPr>
        <p:spPr>
          <a:xfrm>
            <a:off x="3592513" y="1719263"/>
            <a:ext cx="201612"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defTabSz="457200"/>
            <a:endParaRPr lang="en-US" sz="1800">
              <a:solidFill>
                <a:prstClr val="black"/>
              </a:solidFill>
              <a:ea typeface="ＭＳ Ｐゴシック" pitchFamily="-1" charset="-128"/>
              <a:cs typeface="ＭＳ Ｐゴシック" pitchFamily="-1" charset="-128"/>
            </a:endParaRPr>
          </a:p>
        </p:txBody>
      </p:sp>
      <p:sp>
        <p:nvSpPr>
          <p:cNvPr id="22" name="Freeform 21"/>
          <p:cNvSpPr/>
          <p:nvPr/>
        </p:nvSpPr>
        <p:spPr>
          <a:xfrm>
            <a:off x="3592513" y="4065588"/>
            <a:ext cx="200025"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defTabSz="457200"/>
            <a:endParaRPr lang="en-US" sz="1800">
              <a:solidFill>
                <a:prstClr val="black"/>
              </a:solidFill>
              <a:ea typeface="ＭＳ Ｐゴシック" pitchFamily="-1" charset="-128"/>
              <a:cs typeface="ＭＳ Ｐゴシック" pitchFamily="-1" charset="-128"/>
            </a:endParaRPr>
          </a:p>
        </p:txBody>
      </p:sp>
    </p:spTree>
    <p:extLst>
      <p:ext uri="{BB962C8B-B14F-4D97-AF65-F5344CB8AC3E}">
        <p14:creationId xmlns:p14="http://schemas.microsoft.com/office/powerpoint/2010/main" val="115240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ea typeface="ＭＳ Ｐゴシック" pitchFamily="-1" charset="-128"/>
                <a:cs typeface="ＭＳ Ｐゴシック" pitchFamily="-1" charset="-128"/>
              </a:rPr>
              <a:t>Thresholding edges</a:t>
            </a:r>
          </a:p>
        </p:txBody>
      </p:sp>
      <p:pic>
        <p:nvPicPr>
          <p:cNvPr id="4" name="Picture 3"/>
          <p:cNvPicPr>
            <a:picLocks noChangeAspect="1"/>
          </p:cNvPicPr>
          <p:nvPr/>
        </p:nvPicPr>
        <p:blipFill>
          <a:blip r:embed="rId2"/>
          <a:srcRect l="57080" t="20003" r="9489" b="23486"/>
          <a:stretch>
            <a:fillRect/>
          </a:stretch>
        </p:blipFill>
        <p:spPr bwMode="auto">
          <a:xfrm>
            <a:off x="4505325" y="1047750"/>
            <a:ext cx="2709863" cy="2722563"/>
          </a:xfrm>
          <a:prstGeom prst="rect">
            <a:avLst/>
          </a:prstGeom>
          <a:noFill/>
          <a:ln w="9525">
            <a:noFill/>
            <a:miter lim="800000"/>
            <a:headEnd/>
            <a:tailEnd/>
          </a:ln>
        </p:spPr>
      </p:pic>
      <p:pic>
        <p:nvPicPr>
          <p:cNvPr id="5" name="Picture 4"/>
          <p:cNvPicPr>
            <a:picLocks noChangeAspect="1"/>
          </p:cNvPicPr>
          <p:nvPr/>
        </p:nvPicPr>
        <p:blipFill>
          <a:blip r:embed="rId3"/>
          <a:srcRect l="57156" t="20250" r="9566" b="23593"/>
          <a:stretch>
            <a:fillRect/>
          </a:stretch>
        </p:blipFill>
        <p:spPr bwMode="auto">
          <a:xfrm>
            <a:off x="1539875" y="3895725"/>
            <a:ext cx="2698750" cy="2716213"/>
          </a:xfrm>
          <a:prstGeom prst="rect">
            <a:avLst/>
          </a:prstGeom>
          <a:noFill/>
          <a:ln w="9525">
            <a:noFill/>
            <a:miter lim="800000"/>
            <a:headEnd/>
            <a:tailEnd/>
          </a:ln>
        </p:spPr>
      </p:pic>
      <p:pic>
        <p:nvPicPr>
          <p:cNvPr id="6" name="Picture 5"/>
          <p:cNvPicPr>
            <a:picLocks noChangeAspect="1"/>
          </p:cNvPicPr>
          <p:nvPr/>
        </p:nvPicPr>
        <p:blipFill>
          <a:blip r:embed="rId4"/>
          <a:srcRect l="57021" t="20505" r="9697" b="23720"/>
          <a:stretch>
            <a:fillRect/>
          </a:stretch>
        </p:blipFill>
        <p:spPr bwMode="auto">
          <a:xfrm>
            <a:off x="4503738" y="3914775"/>
            <a:ext cx="2692400" cy="2697163"/>
          </a:xfrm>
          <a:prstGeom prst="rect">
            <a:avLst/>
          </a:prstGeom>
          <a:noFill/>
          <a:ln w="9525">
            <a:noFill/>
            <a:miter lim="800000"/>
            <a:headEnd/>
            <a:tailEnd/>
          </a:ln>
        </p:spPr>
      </p:pic>
      <p:pic>
        <p:nvPicPr>
          <p:cNvPr id="98310" name="Picture 6"/>
          <p:cNvPicPr>
            <a:picLocks noChangeAspect="1"/>
          </p:cNvPicPr>
          <p:nvPr/>
        </p:nvPicPr>
        <p:blipFill>
          <a:blip r:embed="rId5"/>
          <a:srcRect l="18465" t="7327" r="59027" b="58311"/>
          <a:stretch>
            <a:fillRect/>
          </a:stretch>
        </p:blipFill>
        <p:spPr bwMode="auto">
          <a:xfrm>
            <a:off x="1524000" y="1044575"/>
            <a:ext cx="2714625" cy="2717800"/>
          </a:xfrm>
          <a:prstGeom prst="rect">
            <a:avLst/>
          </a:prstGeom>
          <a:noFill/>
          <a:ln w="9525">
            <a:noFill/>
            <a:miter lim="800000"/>
            <a:headEnd/>
            <a:tailEnd/>
          </a:ln>
        </p:spPr>
      </p:pic>
    </p:spTree>
    <p:extLst>
      <p:ext uri="{BB962C8B-B14F-4D97-AF65-F5344CB8AC3E}">
        <p14:creationId xmlns:p14="http://schemas.microsoft.com/office/powerpoint/2010/main" val="1960653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derivatives</a:t>
            </a:r>
            <a:endParaRPr lang="en-US" dirty="0"/>
          </a:p>
        </p:txBody>
      </p:sp>
      <p:sp>
        <p:nvSpPr>
          <p:cNvPr id="4" name="TextBox 3"/>
          <p:cNvSpPr txBox="1"/>
          <p:nvPr/>
        </p:nvSpPr>
        <p:spPr>
          <a:xfrm>
            <a:off x="287959" y="972461"/>
            <a:ext cx="8756123" cy="461665"/>
          </a:xfrm>
          <a:prstGeom prst="rect">
            <a:avLst/>
          </a:prstGeom>
          <a:noFill/>
        </p:spPr>
        <p:txBody>
          <a:bodyPr wrap="none" rtlCol="0">
            <a:spAutoFit/>
          </a:bodyPr>
          <a:lstStyle/>
          <a:p>
            <a:r>
              <a:rPr lang="en-US" dirty="0" smtClean="0"/>
              <a:t>There are several ways in which 2D derivatives can be approximated.</a:t>
            </a:r>
            <a:endParaRPr lang="en-US" dirty="0"/>
          </a:p>
        </p:txBody>
      </p:sp>
      <p:pic>
        <p:nvPicPr>
          <p:cNvPr id="5" name="Picture 4"/>
          <p:cNvPicPr>
            <a:picLocks noChangeAspect="1"/>
          </p:cNvPicPr>
          <p:nvPr/>
        </p:nvPicPr>
        <p:blipFill>
          <a:blip r:embed="rId2"/>
          <a:stretch>
            <a:fillRect/>
          </a:stretch>
        </p:blipFill>
        <p:spPr>
          <a:xfrm>
            <a:off x="3200388" y="1853550"/>
            <a:ext cx="2211330" cy="1355063"/>
          </a:xfrm>
          <a:prstGeom prst="rect">
            <a:avLst/>
          </a:prstGeom>
        </p:spPr>
      </p:pic>
      <p:sp>
        <p:nvSpPr>
          <p:cNvPr id="6" name="Rectangle 5"/>
          <p:cNvSpPr/>
          <p:nvPr/>
        </p:nvSpPr>
        <p:spPr>
          <a:xfrm>
            <a:off x="312657" y="3732090"/>
            <a:ext cx="3090810" cy="461665"/>
          </a:xfrm>
          <a:prstGeom prst="rect">
            <a:avLst/>
          </a:prstGeom>
        </p:spPr>
        <p:txBody>
          <a:bodyPr wrap="none">
            <a:spAutoFit/>
          </a:bodyPr>
          <a:lstStyle/>
          <a:p>
            <a:r>
              <a:rPr lang="en-US" dirty="0" smtClean="0"/>
              <a:t> Robert-Cross operator:</a:t>
            </a:r>
            <a:endParaRPr lang="en-US" dirty="0"/>
          </a:p>
        </p:txBody>
      </p:sp>
      <p:pic>
        <p:nvPicPr>
          <p:cNvPr id="7" name="Picture 6"/>
          <p:cNvPicPr>
            <a:picLocks noChangeAspect="1"/>
          </p:cNvPicPr>
          <p:nvPr/>
        </p:nvPicPr>
        <p:blipFill>
          <a:blip r:embed="rId3"/>
          <a:stretch>
            <a:fillRect/>
          </a:stretch>
        </p:blipFill>
        <p:spPr>
          <a:xfrm>
            <a:off x="2989106" y="4378902"/>
            <a:ext cx="2552493" cy="1280544"/>
          </a:xfrm>
          <a:prstGeom prst="rect">
            <a:avLst/>
          </a:prstGeom>
        </p:spPr>
      </p:pic>
      <p:sp>
        <p:nvSpPr>
          <p:cNvPr id="8" name="Rectangle 7"/>
          <p:cNvSpPr/>
          <p:nvPr/>
        </p:nvSpPr>
        <p:spPr>
          <a:xfrm>
            <a:off x="479486" y="6207768"/>
            <a:ext cx="2505363" cy="461665"/>
          </a:xfrm>
          <a:prstGeom prst="rect">
            <a:avLst/>
          </a:prstGeom>
        </p:spPr>
        <p:txBody>
          <a:bodyPr wrap="none">
            <a:spAutoFit/>
          </a:bodyPr>
          <a:lstStyle/>
          <a:p>
            <a:r>
              <a:rPr lang="en-US" dirty="0" smtClean="0"/>
              <a:t>And many more… </a:t>
            </a:r>
            <a:endParaRPr lang="en-US" dirty="0"/>
          </a:p>
        </p:txBody>
      </p:sp>
    </p:spTree>
    <p:extLst>
      <p:ext uri="{BB962C8B-B14F-4D97-AF65-F5344CB8AC3E}">
        <p14:creationId xmlns:p14="http://schemas.microsoft.com/office/powerpoint/2010/main" val="1716429421"/>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with image derivatives</a:t>
            </a:r>
            <a:endParaRPr lang="en-US" dirty="0"/>
          </a:p>
        </p:txBody>
      </p:sp>
      <p:sp>
        <p:nvSpPr>
          <p:cNvPr id="3" name="Content Placeholder 2"/>
          <p:cNvSpPr>
            <a:spLocks noGrp="1"/>
          </p:cNvSpPr>
          <p:nvPr>
            <p:ph idx="1"/>
          </p:nvPr>
        </p:nvSpPr>
        <p:spPr/>
        <p:txBody>
          <a:bodyPr/>
          <a:lstStyle/>
          <a:p>
            <a:r>
              <a:rPr lang="en-US" dirty="0" smtClean="0"/>
              <a:t>Derivatives are sensitive to noise</a:t>
            </a:r>
          </a:p>
          <a:p>
            <a:endParaRPr lang="en-US" dirty="0" smtClean="0"/>
          </a:p>
          <a:p>
            <a:r>
              <a:rPr lang="en-US" dirty="0" smtClean="0"/>
              <a:t>If we consider continuous image derivatives, they might not be define in some regions (e.g., object boundaries, …)</a:t>
            </a:r>
            <a:endParaRPr lang="en-US" dirty="0"/>
          </a:p>
        </p:txBody>
      </p:sp>
      <p:sp>
        <p:nvSpPr>
          <p:cNvPr id="4" name="Freeform 3"/>
          <p:cNvSpPr/>
          <p:nvPr/>
        </p:nvSpPr>
        <p:spPr>
          <a:xfrm>
            <a:off x="2665401" y="4159113"/>
            <a:ext cx="3070095" cy="837405"/>
          </a:xfrm>
          <a:custGeom>
            <a:avLst/>
            <a:gdLst>
              <a:gd name="connsiteX0" fmla="*/ 0 w 3070095"/>
              <a:gd name="connsiteY0" fmla="*/ 0 h 837405"/>
              <a:gd name="connsiteX1" fmla="*/ 1186173 w 3070095"/>
              <a:gd name="connsiteY1" fmla="*/ 0 h 837405"/>
              <a:gd name="connsiteX2" fmla="*/ 1186173 w 3070095"/>
              <a:gd name="connsiteY2" fmla="*/ 837405 h 837405"/>
              <a:gd name="connsiteX3" fmla="*/ 3070095 w 3070095"/>
              <a:gd name="connsiteY3" fmla="*/ 837405 h 837405"/>
            </a:gdLst>
            <a:ahLst/>
            <a:cxnLst>
              <a:cxn ang="0">
                <a:pos x="connsiteX0" y="connsiteY0"/>
              </a:cxn>
              <a:cxn ang="0">
                <a:pos x="connsiteX1" y="connsiteY1"/>
              </a:cxn>
              <a:cxn ang="0">
                <a:pos x="connsiteX2" y="connsiteY2"/>
              </a:cxn>
              <a:cxn ang="0">
                <a:pos x="connsiteX3" y="connsiteY3"/>
              </a:cxn>
            </a:cxnLst>
            <a:rect l="l" t="t" r="r" b="b"/>
            <a:pathLst>
              <a:path w="3070095" h="837405">
                <a:moveTo>
                  <a:pt x="0" y="0"/>
                </a:moveTo>
                <a:lnTo>
                  <a:pt x="1186173" y="0"/>
                </a:lnTo>
                <a:lnTo>
                  <a:pt x="1186173" y="837405"/>
                </a:lnTo>
                <a:lnTo>
                  <a:pt x="3070095" y="83740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8144859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smtClean="0">
                <a:ea typeface="ＭＳ Ｐゴシック" pitchFamily="-1" charset="-128"/>
                <a:cs typeface="ＭＳ Ｐゴシック" pitchFamily="-1" charset="-128"/>
              </a:rPr>
              <a:t>Differential Geometry Descriptors</a:t>
            </a:r>
          </a:p>
        </p:txBody>
      </p:sp>
      <p:pic>
        <p:nvPicPr>
          <p:cNvPr id="6" name="Picture 26"/>
          <p:cNvPicPr>
            <a:picLocks noChangeAspect="1"/>
          </p:cNvPicPr>
          <p:nvPr/>
        </p:nvPicPr>
        <p:blipFill>
          <a:blip r:embed="rId2"/>
          <a:srcRect/>
          <a:stretch>
            <a:fillRect/>
          </a:stretch>
        </p:blipFill>
        <p:spPr bwMode="auto">
          <a:xfrm>
            <a:off x="4537636" y="1356659"/>
            <a:ext cx="3200400" cy="4823287"/>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1150472" y="1356659"/>
            <a:ext cx="3193164" cy="4822871"/>
          </a:xfrm>
          <a:prstGeom prst="rect">
            <a:avLst/>
          </a:prstGeom>
        </p:spPr>
      </p:pic>
    </p:spTree>
    <p:extLst>
      <p:ext uri="{BB962C8B-B14F-4D97-AF65-F5344CB8AC3E}">
        <p14:creationId xmlns:p14="http://schemas.microsoft.com/office/powerpoint/2010/main" val="1156225787"/>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Derivatives</a:t>
            </a:r>
            <a:endParaRPr lang="en-US" dirty="0"/>
          </a:p>
        </p:txBody>
      </p:sp>
      <p:pic>
        <p:nvPicPr>
          <p:cNvPr id="5" name="Picture 4"/>
          <p:cNvPicPr>
            <a:picLocks noChangeAspect="1"/>
          </p:cNvPicPr>
          <p:nvPr/>
        </p:nvPicPr>
        <p:blipFill>
          <a:blip r:embed="rId2"/>
          <a:stretch>
            <a:fillRect/>
          </a:stretch>
        </p:blipFill>
        <p:spPr>
          <a:xfrm>
            <a:off x="1440632" y="5249516"/>
            <a:ext cx="5645110" cy="1081584"/>
          </a:xfrm>
          <a:prstGeom prst="rect">
            <a:avLst/>
          </a:prstGeom>
        </p:spPr>
      </p:pic>
      <p:pic>
        <p:nvPicPr>
          <p:cNvPr id="6" name="Picture 5"/>
          <p:cNvPicPr>
            <a:picLocks noChangeAspect="1"/>
          </p:cNvPicPr>
          <p:nvPr/>
        </p:nvPicPr>
        <p:blipFill>
          <a:blip r:embed="rId2"/>
          <a:srcRect r="76879"/>
          <a:stretch>
            <a:fillRect/>
          </a:stretch>
        </p:blipFill>
        <p:spPr>
          <a:xfrm>
            <a:off x="485637" y="1540770"/>
            <a:ext cx="1230826" cy="1019935"/>
          </a:xfrm>
          <a:prstGeom prst="rect">
            <a:avLst/>
          </a:prstGeom>
        </p:spPr>
      </p:pic>
      <p:sp>
        <p:nvSpPr>
          <p:cNvPr id="7" name="TextBox 6"/>
          <p:cNvSpPr txBox="1"/>
          <p:nvPr/>
        </p:nvSpPr>
        <p:spPr>
          <a:xfrm>
            <a:off x="404694" y="990929"/>
            <a:ext cx="5390268" cy="461665"/>
          </a:xfrm>
          <a:prstGeom prst="rect">
            <a:avLst/>
          </a:prstGeom>
          <a:noFill/>
        </p:spPr>
        <p:txBody>
          <a:bodyPr wrap="none" rtlCol="0">
            <a:spAutoFit/>
          </a:bodyPr>
          <a:lstStyle/>
          <a:p>
            <a:r>
              <a:rPr lang="en-US" dirty="0" smtClean="0"/>
              <a:t>We want to compute the image derivative:</a:t>
            </a:r>
            <a:endParaRPr lang="en-US" dirty="0"/>
          </a:p>
        </p:txBody>
      </p:sp>
      <p:sp>
        <p:nvSpPr>
          <p:cNvPr id="8" name="TextBox 7"/>
          <p:cNvSpPr txBox="1"/>
          <p:nvPr/>
        </p:nvSpPr>
        <p:spPr>
          <a:xfrm>
            <a:off x="403589" y="2622738"/>
            <a:ext cx="8481809" cy="461665"/>
          </a:xfrm>
          <a:prstGeom prst="rect">
            <a:avLst/>
          </a:prstGeom>
          <a:noFill/>
        </p:spPr>
        <p:txBody>
          <a:bodyPr wrap="none" rtlCol="0">
            <a:spAutoFit/>
          </a:bodyPr>
          <a:lstStyle/>
          <a:p>
            <a:r>
              <a:rPr lang="en-US" dirty="0" smtClean="0"/>
              <a:t>If there is noise, we might want to “smooth” it with a blurring filter</a:t>
            </a:r>
            <a:endParaRPr lang="en-US" dirty="0"/>
          </a:p>
        </p:txBody>
      </p:sp>
      <p:pic>
        <p:nvPicPr>
          <p:cNvPr id="9" name="Picture 8"/>
          <p:cNvPicPr>
            <a:picLocks noChangeAspect="1"/>
          </p:cNvPicPr>
          <p:nvPr/>
        </p:nvPicPr>
        <p:blipFill>
          <a:blip r:embed="rId2"/>
          <a:srcRect r="52502"/>
          <a:stretch>
            <a:fillRect/>
          </a:stretch>
        </p:blipFill>
        <p:spPr>
          <a:xfrm>
            <a:off x="471681" y="3120520"/>
            <a:ext cx="2556549" cy="1031247"/>
          </a:xfrm>
          <a:prstGeom prst="rect">
            <a:avLst/>
          </a:prstGeom>
        </p:spPr>
      </p:pic>
      <p:sp>
        <p:nvSpPr>
          <p:cNvPr id="10" name="TextBox 9"/>
          <p:cNvSpPr txBox="1"/>
          <p:nvPr/>
        </p:nvSpPr>
        <p:spPr>
          <a:xfrm>
            <a:off x="458304" y="4282467"/>
            <a:ext cx="8389436" cy="830997"/>
          </a:xfrm>
          <a:prstGeom prst="rect">
            <a:avLst/>
          </a:prstGeom>
          <a:noFill/>
        </p:spPr>
        <p:txBody>
          <a:bodyPr wrap="none" rtlCol="0">
            <a:spAutoFit/>
          </a:bodyPr>
          <a:lstStyle/>
          <a:p>
            <a:r>
              <a:rPr lang="en-US" dirty="0" smtClean="0"/>
              <a:t>But derivatives and convolutions are linear and we can move them</a:t>
            </a:r>
            <a:br>
              <a:rPr lang="en-US" dirty="0" smtClean="0"/>
            </a:br>
            <a:r>
              <a:rPr lang="en-US" dirty="0" smtClean="0"/>
              <a:t>around:</a:t>
            </a:r>
            <a:endParaRPr lang="en-US" dirty="0"/>
          </a:p>
        </p:txBody>
      </p:sp>
    </p:spTree>
    <p:extLst>
      <p:ext uri="{BB962C8B-B14F-4D97-AF65-F5344CB8AC3E}">
        <p14:creationId xmlns:p14="http://schemas.microsoft.com/office/powerpoint/2010/main" val="1164355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0" y="-279400"/>
            <a:ext cx="9144000" cy="1212850"/>
          </a:xfrm>
          <a:ln/>
        </p:spPr>
        <p:txBody>
          <a:bodyPr rIns="132080"/>
          <a:lstStyle/>
          <a:p>
            <a:r>
              <a:rPr lang="en-US" sz="4000" dirty="0" smtClean="0"/>
              <a:t>Discrete Fourier transform </a:t>
            </a:r>
            <a:r>
              <a:rPr lang="en-US" sz="4000" dirty="0"/>
              <a:t>visualization</a:t>
            </a:r>
          </a:p>
        </p:txBody>
      </p:sp>
      <p:pic>
        <p:nvPicPr>
          <p:cNvPr id="19" name="Picture 18"/>
          <p:cNvPicPr>
            <a:picLocks noChangeAspect="1"/>
          </p:cNvPicPr>
          <p:nvPr/>
        </p:nvPicPr>
        <p:blipFill>
          <a:blip r:embed="rId3"/>
          <a:srcRect l="30808" t="5174" r="16230" b="92431"/>
          <a:stretch>
            <a:fillRect/>
          </a:stretch>
        </p:blipFill>
        <p:spPr>
          <a:xfrm>
            <a:off x="651150" y="6031865"/>
            <a:ext cx="7874000" cy="216455"/>
          </a:xfrm>
          <a:prstGeom prst="rect">
            <a:avLst/>
          </a:prstGeom>
        </p:spPr>
      </p:pic>
      <p:pic>
        <p:nvPicPr>
          <p:cNvPr id="20" name="Picture 19"/>
          <p:cNvPicPr>
            <a:picLocks noChangeAspect="1"/>
          </p:cNvPicPr>
          <p:nvPr/>
        </p:nvPicPr>
        <p:blipFill>
          <a:blip r:embed="rId4"/>
          <a:srcRect r="49632"/>
          <a:stretch>
            <a:fillRect/>
          </a:stretch>
        </p:blipFill>
        <p:spPr>
          <a:xfrm>
            <a:off x="429374" y="720994"/>
            <a:ext cx="8229375" cy="2743200"/>
          </a:xfrm>
          <a:prstGeom prst="rect">
            <a:avLst/>
          </a:prstGeom>
        </p:spPr>
      </p:pic>
      <p:pic>
        <p:nvPicPr>
          <p:cNvPr id="21" name="Picture 20"/>
          <p:cNvPicPr>
            <a:picLocks noChangeAspect="1"/>
          </p:cNvPicPr>
          <p:nvPr/>
        </p:nvPicPr>
        <p:blipFill>
          <a:blip r:embed="rId3"/>
          <a:srcRect l="14409" t="62201" r="68928"/>
          <a:stretch>
            <a:fillRect/>
          </a:stretch>
        </p:blipFill>
        <p:spPr>
          <a:xfrm>
            <a:off x="3737692" y="3593145"/>
            <a:ext cx="1486419" cy="1987413"/>
          </a:xfrm>
          <a:prstGeom prst="rect">
            <a:avLst/>
          </a:prstGeom>
        </p:spPr>
      </p:pic>
      <p:sp>
        <p:nvSpPr>
          <p:cNvPr id="2" name="Slide Number Placeholder 1"/>
          <p:cNvSpPr>
            <a:spLocks noGrp="1"/>
          </p:cNvSpPr>
          <p:nvPr>
            <p:ph type="sldNum" sz="quarter" idx="10"/>
          </p:nvPr>
        </p:nvSpPr>
        <p:spPr/>
        <p:txBody>
          <a:bodyPr/>
          <a:lstStyle/>
          <a:p>
            <a:fld id="{78BD9F55-5257-7D45-9FE4-391AB094E193}" type="slidenum">
              <a:rPr lang="en-US" smtClean="0"/>
              <a:pPr/>
              <a:t>12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1392" y="714214"/>
            <a:ext cx="3672806" cy="2911473"/>
          </a:xfrm>
          <a:prstGeom prst="rect">
            <a:avLst/>
          </a:prstGeom>
        </p:spPr>
      </p:pic>
      <p:sp>
        <p:nvSpPr>
          <p:cNvPr id="2" name="Title 1"/>
          <p:cNvSpPr>
            <a:spLocks noGrp="1"/>
          </p:cNvSpPr>
          <p:nvPr>
            <p:ph type="title"/>
          </p:nvPr>
        </p:nvSpPr>
        <p:spPr/>
        <p:txBody>
          <a:bodyPr/>
          <a:lstStyle/>
          <a:p>
            <a:r>
              <a:rPr lang="en-US" dirty="0" smtClean="0"/>
              <a:t>Gaussian derivatives</a:t>
            </a:r>
            <a:endParaRPr lang="en-US" dirty="0"/>
          </a:p>
        </p:txBody>
      </p:sp>
      <p:pic>
        <p:nvPicPr>
          <p:cNvPr id="4" name="Picture 3"/>
          <p:cNvPicPr>
            <a:picLocks noChangeAspect="1"/>
          </p:cNvPicPr>
          <p:nvPr/>
        </p:nvPicPr>
        <p:blipFill>
          <a:blip r:embed="rId3"/>
          <a:srcRect r="57097" b="11611"/>
          <a:stretch>
            <a:fillRect/>
          </a:stretch>
        </p:blipFill>
        <p:spPr>
          <a:xfrm>
            <a:off x="3072191" y="3600686"/>
            <a:ext cx="3949709" cy="988624"/>
          </a:xfrm>
          <a:prstGeom prst="rect">
            <a:avLst/>
          </a:prstGeom>
        </p:spPr>
      </p:pic>
      <p:pic>
        <p:nvPicPr>
          <p:cNvPr id="6" name="Picture 5"/>
          <p:cNvPicPr>
            <a:picLocks noChangeAspect="1"/>
          </p:cNvPicPr>
          <p:nvPr/>
        </p:nvPicPr>
        <p:blipFill>
          <a:blip r:embed="rId3"/>
          <a:srcRect l="39588" t="11302" r="24737"/>
          <a:stretch>
            <a:fillRect/>
          </a:stretch>
        </p:blipFill>
        <p:spPr>
          <a:xfrm>
            <a:off x="4723771" y="4647031"/>
            <a:ext cx="3284334" cy="992084"/>
          </a:xfrm>
          <a:prstGeom prst="rect">
            <a:avLst/>
          </a:prstGeom>
        </p:spPr>
      </p:pic>
      <p:pic>
        <p:nvPicPr>
          <p:cNvPr id="7" name="Picture 6"/>
          <p:cNvPicPr>
            <a:picLocks noChangeAspect="1"/>
          </p:cNvPicPr>
          <p:nvPr/>
        </p:nvPicPr>
        <p:blipFill>
          <a:blip r:embed="rId3"/>
          <a:srcRect l="75076"/>
          <a:stretch>
            <a:fillRect/>
          </a:stretch>
        </p:blipFill>
        <p:spPr>
          <a:xfrm>
            <a:off x="4702922" y="5524408"/>
            <a:ext cx="2294568" cy="1118498"/>
          </a:xfrm>
          <a:prstGeom prst="rect">
            <a:avLst/>
          </a:prstGeom>
        </p:spPr>
      </p:pic>
      <p:pic>
        <p:nvPicPr>
          <p:cNvPr id="8" name="Picture 7"/>
          <p:cNvPicPr>
            <a:picLocks noChangeAspect="1"/>
          </p:cNvPicPr>
          <p:nvPr/>
        </p:nvPicPr>
        <p:blipFill>
          <a:blip r:embed="rId4"/>
          <a:stretch>
            <a:fillRect/>
          </a:stretch>
        </p:blipFill>
        <p:spPr>
          <a:xfrm>
            <a:off x="3412567" y="1072080"/>
            <a:ext cx="3844023" cy="842429"/>
          </a:xfrm>
          <a:prstGeom prst="rect">
            <a:avLst/>
          </a:prstGeom>
        </p:spPr>
      </p:pic>
      <p:sp>
        <p:nvSpPr>
          <p:cNvPr id="9" name="TextBox 8"/>
          <p:cNvSpPr txBox="1"/>
          <p:nvPr/>
        </p:nvSpPr>
        <p:spPr>
          <a:xfrm>
            <a:off x="167460" y="3475231"/>
            <a:ext cx="3766025" cy="461665"/>
          </a:xfrm>
          <a:prstGeom prst="rect">
            <a:avLst/>
          </a:prstGeom>
          <a:noFill/>
        </p:spPr>
        <p:txBody>
          <a:bodyPr wrap="none" rtlCol="0">
            <a:spAutoFit/>
          </a:bodyPr>
          <a:lstStyle/>
          <a:p>
            <a:r>
              <a:rPr lang="en-US" dirty="0" smtClean="0"/>
              <a:t>The continuous derivative is:</a:t>
            </a:r>
            <a:endParaRPr lang="en-US" dirty="0"/>
          </a:p>
        </p:txBody>
      </p:sp>
    </p:spTree>
    <p:extLst>
      <p:ext uri="{BB962C8B-B14F-4D97-AF65-F5344CB8AC3E}">
        <p14:creationId xmlns:p14="http://schemas.microsoft.com/office/powerpoint/2010/main" val="1459729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199" y="722464"/>
            <a:ext cx="2645103" cy="2096802"/>
          </a:xfrm>
          <a:prstGeom prst="rect">
            <a:avLst/>
          </a:prstGeom>
        </p:spPr>
      </p:pic>
      <p:sp>
        <p:nvSpPr>
          <p:cNvPr id="2" name="Title 1"/>
          <p:cNvSpPr>
            <a:spLocks noGrp="1"/>
          </p:cNvSpPr>
          <p:nvPr>
            <p:ph type="title"/>
          </p:nvPr>
        </p:nvSpPr>
        <p:spPr/>
        <p:txBody>
          <a:bodyPr/>
          <a:lstStyle/>
          <a:p>
            <a:r>
              <a:rPr lang="en-US" dirty="0" smtClean="0"/>
              <a:t>Gaussian derivatives</a:t>
            </a:r>
            <a:endParaRPr lang="en-US" dirty="0"/>
          </a:p>
        </p:txBody>
      </p:sp>
      <p:pic>
        <p:nvPicPr>
          <p:cNvPr id="5" name="Picture 4"/>
          <p:cNvPicPr>
            <a:picLocks noChangeAspect="1"/>
          </p:cNvPicPr>
          <p:nvPr/>
        </p:nvPicPr>
        <p:blipFill>
          <a:blip r:embed="rId3"/>
          <a:stretch>
            <a:fillRect/>
          </a:stretch>
        </p:blipFill>
        <p:spPr>
          <a:xfrm>
            <a:off x="2993918" y="1281432"/>
            <a:ext cx="3844023" cy="842429"/>
          </a:xfrm>
          <a:prstGeom prst="rect">
            <a:avLst/>
          </a:prstGeom>
        </p:spPr>
      </p:pic>
      <p:pic>
        <p:nvPicPr>
          <p:cNvPr id="6" name="Picture 5"/>
          <p:cNvPicPr>
            <a:picLocks noChangeAspect="1"/>
          </p:cNvPicPr>
          <p:nvPr/>
        </p:nvPicPr>
        <p:blipFill>
          <a:blip r:embed="rId4"/>
          <a:stretch>
            <a:fillRect/>
          </a:stretch>
        </p:blipFill>
        <p:spPr>
          <a:xfrm>
            <a:off x="180858" y="3237967"/>
            <a:ext cx="2806027" cy="1912014"/>
          </a:xfrm>
          <a:prstGeom prst="rect">
            <a:avLst/>
          </a:prstGeom>
        </p:spPr>
      </p:pic>
      <p:pic>
        <p:nvPicPr>
          <p:cNvPr id="7" name="Picture 6"/>
          <p:cNvPicPr>
            <a:picLocks noChangeAspect="1"/>
          </p:cNvPicPr>
          <p:nvPr/>
        </p:nvPicPr>
        <p:blipFill>
          <a:blip r:embed="rId5"/>
          <a:srcRect l="39588" t="11302" r="24737"/>
          <a:stretch>
            <a:fillRect/>
          </a:stretch>
        </p:blipFill>
        <p:spPr>
          <a:xfrm>
            <a:off x="4165572" y="3339539"/>
            <a:ext cx="2853783" cy="862029"/>
          </a:xfrm>
          <a:prstGeom prst="rect">
            <a:avLst/>
          </a:prstGeom>
        </p:spPr>
      </p:pic>
      <p:sp>
        <p:nvSpPr>
          <p:cNvPr id="8" name="TextBox 7"/>
          <p:cNvSpPr txBox="1"/>
          <p:nvPr/>
        </p:nvSpPr>
        <p:spPr>
          <a:xfrm>
            <a:off x="3181735" y="3489189"/>
            <a:ext cx="1030851" cy="461665"/>
          </a:xfrm>
          <a:prstGeom prst="rect">
            <a:avLst/>
          </a:prstGeom>
          <a:noFill/>
        </p:spPr>
        <p:txBody>
          <a:bodyPr wrap="none" rtlCol="0">
            <a:spAutoFit/>
          </a:bodyPr>
          <a:lstStyle/>
          <a:p>
            <a:r>
              <a:rPr lang="en-US" dirty="0" err="1" smtClean="0"/>
              <a:t>g</a:t>
            </a:r>
            <a:r>
              <a:rPr lang="en-US" baseline="-25000" dirty="0" err="1" smtClean="0"/>
              <a:t>x</a:t>
            </a:r>
            <a:r>
              <a:rPr lang="en-US" dirty="0" err="1" smtClean="0"/>
              <a:t>(x,y</a:t>
            </a:r>
            <a:r>
              <a:rPr lang="en-US" dirty="0" smtClean="0"/>
              <a:t>)</a:t>
            </a:r>
            <a:endParaRPr lang="en-US" baseline="-25000" dirty="0"/>
          </a:p>
        </p:txBody>
      </p:sp>
      <p:sp>
        <p:nvSpPr>
          <p:cNvPr id="9" name="TextBox 8"/>
          <p:cNvSpPr txBox="1"/>
          <p:nvPr/>
        </p:nvSpPr>
        <p:spPr>
          <a:xfrm>
            <a:off x="237234" y="5052344"/>
            <a:ext cx="1509097" cy="461665"/>
          </a:xfrm>
          <a:prstGeom prst="rect">
            <a:avLst/>
          </a:prstGeom>
          <a:noFill/>
        </p:spPr>
        <p:txBody>
          <a:bodyPr wrap="none" rtlCol="0">
            <a:spAutoFit/>
          </a:bodyPr>
          <a:lstStyle/>
          <a:p>
            <a:r>
              <a:rPr lang="en-US" dirty="0" smtClean="0"/>
              <a:t>In general:</a:t>
            </a:r>
            <a:endParaRPr lang="en-US" dirty="0"/>
          </a:p>
        </p:txBody>
      </p:sp>
      <p:pic>
        <p:nvPicPr>
          <p:cNvPr id="11" name="Picture 10"/>
          <p:cNvPicPr>
            <a:picLocks noChangeAspect="1"/>
          </p:cNvPicPr>
          <p:nvPr/>
        </p:nvPicPr>
        <p:blipFill>
          <a:blip r:embed="rId6"/>
          <a:stretch>
            <a:fillRect/>
          </a:stretch>
        </p:blipFill>
        <p:spPr>
          <a:xfrm>
            <a:off x="202037" y="5567955"/>
            <a:ext cx="8823916" cy="694797"/>
          </a:xfrm>
          <a:prstGeom prst="rect">
            <a:avLst/>
          </a:prstGeom>
        </p:spPr>
      </p:pic>
    </p:spTree>
    <p:extLst>
      <p:ext uri="{BB962C8B-B14F-4D97-AF65-F5344CB8AC3E}">
        <p14:creationId xmlns:p14="http://schemas.microsoft.com/office/powerpoint/2010/main" val="813766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Scale</a:t>
            </a:r>
            <a:endParaRPr lang="en-US" dirty="0"/>
          </a:p>
        </p:txBody>
      </p:sp>
      <p:sp>
        <p:nvSpPr>
          <p:cNvPr id="4" name="Slide Number Placeholder 3"/>
          <p:cNvSpPr>
            <a:spLocks noGrp="1"/>
          </p:cNvSpPr>
          <p:nvPr>
            <p:ph type="sldNum" sz="quarter" idx="10"/>
          </p:nvPr>
        </p:nvSpPr>
        <p:spPr>
          <a:xfrm>
            <a:off x="457200" y="6077210"/>
            <a:ext cx="2133600" cy="365125"/>
          </a:xfrm>
        </p:spPr>
        <p:txBody>
          <a:bodyPr/>
          <a:lstStyle/>
          <a:p>
            <a:fld id="{78BD9F55-5257-7D45-9FE4-391AB094E193}" type="slidenum">
              <a:rPr lang="en-US" smtClean="0"/>
              <a:pPr/>
              <a:t>122</a:t>
            </a:fld>
            <a:endParaRPr lang="en-US"/>
          </a:p>
        </p:txBody>
      </p:sp>
      <p:pic>
        <p:nvPicPr>
          <p:cNvPr id="5" name="Picture 4"/>
          <p:cNvPicPr>
            <a:picLocks noChangeAspect="1"/>
          </p:cNvPicPr>
          <p:nvPr/>
        </p:nvPicPr>
        <p:blipFill>
          <a:blip r:embed="rId2"/>
          <a:stretch>
            <a:fillRect/>
          </a:stretch>
        </p:blipFill>
        <p:spPr>
          <a:xfrm>
            <a:off x="0" y="1293040"/>
            <a:ext cx="2863481" cy="2863481"/>
          </a:xfrm>
          <a:prstGeom prst="rect">
            <a:avLst/>
          </a:prstGeom>
        </p:spPr>
      </p:pic>
      <p:pic>
        <p:nvPicPr>
          <p:cNvPr id="6" name="Picture 5"/>
          <p:cNvPicPr>
            <a:picLocks noChangeAspect="1"/>
          </p:cNvPicPr>
          <p:nvPr/>
        </p:nvPicPr>
        <p:blipFill>
          <a:blip r:embed="rId3"/>
          <a:stretch>
            <a:fillRect/>
          </a:stretch>
        </p:blipFill>
        <p:spPr>
          <a:xfrm>
            <a:off x="3102161" y="1289683"/>
            <a:ext cx="2863481" cy="2873188"/>
          </a:xfrm>
          <a:prstGeom prst="rect">
            <a:avLst/>
          </a:prstGeom>
        </p:spPr>
      </p:pic>
      <p:pic>
        <p:nvPicPr>
          <p:cNvPr id="7" name="Picture 6"/>
          <p:cNvPicPr>
            <a:picLocks noChangeAspect="1"/>
          </p:cNvPicPr>
          <p:nvPr/>
        </p:nvPicPr>
        <p:blipFill>
          <a:blip r:embed="rId4"/>
          <a:stretch>
            <a:fillRect/>
          </a:stretch>
        </p:blipFill>
        <p:spPr>
          <a:xfrm>
            <a:off x="6280519" y="1307981"/>
            <a:ext cx="2863481" cy="2863481"/>
          </a:xfrm>
          <a:prstGeom prst="rect">
            <a:avLst/>
          </a:prstGeom>
        </p:spPr>
      </p:pic>
      <p:pic>
        <p:nvPicPr>
          <p:cNvPr id="8" name="Picture 7"/>
          <p:cNvPicPr>
            <a:picLocks noChangeAspect="1"/>
          </p:cNvPicPr>
          <p:nvPr/>
        </p:nvPicPr>
        <p:blipFill>
          <a:blip r:embed="rId5"/>
          <a:stretch>
            <a:fillRect/>
          </a:stretch>
        </p:blipFill>
        <p:spPr>
          <a:xfrm>
            <a:off x="0" y="4310335"/>
            <a:ext cx="2882894" cy="1999583"/>
          </a:xfrm>
          <a:prstGeom prst="rect">
            <a:avLst/>
          </a:prstGeom>
        </p:spPr>
      </p:pic>
      <p:pic>
        <p:nvPicPr>
          <p:cNvPr id="9" name="Picture 8"/>
          <p:cNvPicPr>
            <a:picLocks noChangeAspect="1"/>
          </p:cNvPicPr>
          <p:nvPr/>
        </p:nvPicPr>
        <p:blipFill>
          <a:blip r:embed="rId6"/>
          <a:stretch>
            <a:fillRect/>
          </a:stretch>
        </p:blipFill>
        <p:spPr>
          <a:xfrm>
            <a:off x="3164167" y="4277842"/>
            <a:ext cx="2882895" cy="2009290"/>
          </a:xfrm>
          <a:prstGeom prst="rect">
            <a:avLst/>
          </a:prstGeom>
        </p:spPr>
      </p:pic>
      <p:pic>
        <p:nvPicPr>
          <p:cNvPr id="10" name="Picture 9"/>
          <p:cNvPicPr>
            <a:picLocks noChangeAspect="1"/>
          </p:cNvPicPr>
          <p:nvPr/>
        </p:nvPicPr>
        <p:blipFill>
          <a:blip r:embed="rId7"/>
          <a:stretch>
            <a:fillRect/>
          </a:stretch>
        </p:blipFill>
        <p:spPr>
          <a:xfrm>
            <a:off x="6270812" y="4280457"/>
            <a:ext cx="2873188" cy="1999583"/>
          </a:xfrm>
          <a:prstGeom prst="rect">
            <a:avLst/>
          </a:prstGeom>
        </p:spPr>
      </p:pic>
      <p:sp>
        <p:nvSpPr>
          <p:cNvPr id="11" name="TextBox 10"/>
          <p:cNvSpPr txBox="1"/>
          <p:nvPr/>
        </p:nvSpPr>
        <p:spPr>
          <a:xfrm>
            <a:off x="1060579" y="6127019"/>
            <a:ext cx="697727" cy="461665"/>
          </a:xfrm>
          <a:prstGeom prst="rect">
            <a:avLst/>
          </a:prstGeom>
          <a:noFill/>
        </p:spPr>
        <p:txBody>
          <a:bodyPr wrap="none" rtlCol="0">
            <a:spAutoFit/>
          </a:bodyPr>
          <a:lstStyle/>
          <a:p>
            <a:r>
              <a:rPr lang="en-US" dirty="0" err="1" smtClean="0">
                <a:latin typeface="Symbol" charset="2"/>
                <a:cs typeface="Symbol" charset="2"/>
              </a:rPr>
              <a:t>s</a:t>
            </a:r>
            <a:r>
              <a:rPr lang="en-US" dirty="0" smtClean="0"/>
              <a:t>=2</a:t>
            </a:r>
            <a:endParaRPr lang="en-US" dirty="0"/>
          </a:p>
        </p:txBody>
      </p:sp>
      <p:sp>
        <p:nvSpPr>
          <p:cNvPr id="12" name="TextBox 11"/>
          <p:cNvSpPr txBox="1"/>
          <p:nvPr/>
        </p:nvSpPr>
        <p:spPr>
          <a:xfrm>
            <a:off x="4241210" y="6097981"/>
            <a:ext cx="697727" cy="461665"/>
          </a:xfrm>
          <a:prstGeom prst="rect">
            <a:avLst/>
          </a:prstGeom>
          <a:noFill/>
        </p:spPr>
        <p:txBody>
          <a:bodyPr wrap="none" rtlCol="0">
            <a:spAutoFit/>
          </a:bodyPr>
          <a:lstStyle/>
          <a:p>
            <a:r>
              <a:rPr lang="en-US" dirty="0" err="1" smtClean="0">
                <a:latin typeface="Symbol" charset="2"/>
                <a:cs typeface="Symbol" charset="2"/>
              </a:rPr>
              <a:t>s</a:t>
            </a:r>
            <a:r>
              <a:rPr lang="en-US" dirty="0" smtClean="0"/>
              <a:t>=4</a:t>
            </a:r>
            <a:endParaRPr lang="en-US" dirty="0"/>
          </a:p>
        </p:txBody>
      </p:sp>
      <p:sp>
        <p:nvSpPr>
          <p:cNvPr id="13" name="TextBox 12"/>
          <p:cNvSpPr txBox="1"/>
          <p:nvPr/>
        </p:nvSpPr>
        <p:spPr>
          <a:xfrm>
            <a:off x="7421840" y="6124772"/>
            <a:ext cx="694271" cy="461665"/>
          </a:xfrm>
          <a:prstGeom prst="rect">
            <a:avLst/>
          </a:prstGeom>
          <a:noFill/>
        </p:spPr>
        <p:txBody>
          <a:bodyPr wrap="none" rtlCol="0">
            <a:spAutoFit/>
          </a:bodyPr>
          <a:lstStyle/>
          <a:p>
            <a:r>
              <a:rPr lang="en-US" dirty="0" err="1" smtClean="0">
                <a:latin typeface="Symbol" charset="2"/>
                <a:cs typeface="Symbol" charset="2"/>
              </a:rPr>
              <a:t>s</a:t>
            </a:r>
            <a:r>
              <a:rPr lang="en-US" dirty="0" smtClean="0"/>
              <a:t>=8</a:t>
            </a:r>
            <a:endParaRPr lang="en-US" dirty="0"/>
          </a:p>
        </p:txBody>
      </p:sp>
    </p:spTree>
    <p:extLst>
      <p:ext uri="{BB962C8B-B14F-4D97-AF65-F5344CB8AC3E}">
        <p14:creationId xmlns:p14="http://schemas.microsoft.com/office/powerpoint/2010/main" val="1957683954"/>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Derivatives of Gaussians: Scale</a:t>
            </a:r>
            <a:endParaRPr lang="en-US" dirty="0"/>
          </a:p>
        </p:txBody>
      </p:sp>
      <p:pic>
        <p:nvPicPr>
          <p:cNvPr id="4" name="Picture 3"/>
          <p:cNvPicPr>
            <a:picLocks noChangeAspect="1"/>
          </p:cNvPicPr>
          <p:nvPr/>
        </p:nvPicPr>
        <p:blipFill>
          <a:blip r:embed="rId2"/>
          <a:stretch>
            <a:fillRect/>
          </a:stretch>
        </p:blipFill>
        <p:spPr>
          <a:xfrm>
            <a:off x="0" y="1253466"/>
            <a:ext cx="2855563" cy="4543819"/>
          </a:xfrm>
          <a:prstGeom prst="rect">
            <a:avLst/>
          </a:prstGeom>
        </p:spPr>
      </p:pic>
      <p:pic>
        <p:nvPicPr>
          <p:cNvPr id="5" name="Picture 4"/>
          <p:cNvPicPr>
            <a:picLocks noChangeAspect="1"/>
          </p:cNvPicPr>
          <p:nvPr/>
        </p:nvPicPr>
        <p:blipFill>
          <a:blip r:embed="rId3"/>
          <a:stretch>
            <a:fillRect/>
          </a:stretch>
        </p:blipFill>
        <p:spPr>
          <a:xfrm>
            <a:off x="3146121" y="1256108"/>
            <a:ext cx="2865211" cy="4601702"/>
          </a:xfrm>
          <a:prstGeom prst="rect">
            <a:avLst/>
          </a:prstGeom>
        </p:spPr>
      </p:pic>
      <p:pic>
        <p:nvPicPr>
          <p:cNvPr id="6" name="Picture 5"/>
          <p:cNvPicPr>
            <a:picLocks noChangeAspect="1"/>
          </p:cNvPicPr>
          <p:nvPr/>
        </p:nvPicPr>
        <p:blipFill>
          <a:blip r:embed="rId4"/>
          <a:stretch>
            <a:fillRect/>
          </a:stretch>
        </p:blipFill>
        <p:spPr>
          <a:xfrm>
            <a:off x="6288436" y="1231489"/>
            <a:ext cx="2855564" cy="4592055"/>
          </a:xfrm>
          <a:prstGeom prst="rect">
            <a:avLst/>
          </a:prstGeom>
        </p:spPr>
      </p:pic>
      <p:sp>
        <p:nvSpPr>
          <p:cNvPr id="7" name="TextBox 6"/>
          <p:cNvSpPr txBox="1"/>
          <p:nvPr/>
        </p:nvSpPr>
        <p:spPr>
          <a:xfrm>
            <a:off x="1060579" y="5903707"/>
            <a:ext cx="697727" cy="461665"/>
          </a:xfrm>
          <a:prstGeom prst="rect">
            <a:avLst/>
          </a:prstGeom>
          <a:noFill/>
        </p:spPr>
        <p:txBody>
          <a:bodyPr wrap="none" rtlCol="0">
            <a:spAutoFit/>
          </a:bodyPr>
          <a:lstStyle/>
          <a:p>
            <a:r>
              <a:rPr lang="en-US" dirty="0" err="1" smtClean="0">
                <a:latin typeface="Symbol" charset="2"/>
                <a:cs typeface="Symbol" charset="2"/>
              </a:rPr>
              <a:t>s</a:t>
            </a:r>
            <a:r>
              <a:rPr lang="en-US" dirty="0" smtClean="0"/>
              <a:t>=2</a:t>
            </a:r>
            <a:endParaRPr lang="en-US" dirty="0"/>
          </a:p>
        </p:txBody>
      </p:sp>
      <p:sp>
        <p:nvSpPr>
          <p:cNvPr id="8" name="TextBox 7"/>
          <p:cNvSpPr txBox="1"/>
          <p:nvPr/>
        </p:nvSpPr>
        <p:spPr>
          <a:xfrm>
            <a:off x="4241210" y="5874669"/>
            <a:ext cx="697727" cy="461665"/>
          </a:xfrm>
          <a:prstGeom prst="rect">
            <a:avLst/>
          </a:prstGeom>
          <a:noFill/>
        </p:spPr>
        <p:txBody>
          <a:bodyPr wrap="none" rtlCol="0">
            <a:spAutoFit/>
          </a:bodyPr>
          <a:lstStyle/>
          <a:p>
            <a:r>
              <a:rPr lang="en-US" dirty="0" err="1" smtClean="0">
                <a:latin typeface="Symbol" charset="2"/>
                <a:cs typeface="Symbol" charset="2"/>
              </a:rPr>
              <a:t>s</a:t>
            </a:r>
            <a:r>
              <a:rPr lang="en-US" dirty="0" smtClean="0"/>
              <a:t>=4</a:t>
            </a:r>
            <a:endParaRPr lang="en-US" dirty="0"/>
          </a:p>
        </p:txBody>
      </p:sp>
      <p:sp>
        <p:nvSpPr>
          <p:cNvPr id="9" name="TextBox 8"/>
          <p:cNvSpPr txBox="1"/>
          <p:nvPr/>
        </p:nvSpPr>
        <p:spPr>
          <a:xfrm>
            <a:off x="7421840" y="5803761"/>
            <a:ext cx="694271" cy="461665"/>
          </a:xfrm>
          <a:prstGeom prst="rect">
            <a:avLst/>
          </a:prstGeom>
          <a:noFill/>
        </p:spPr>
        <p:txBody>
          <a:bodyPr wrap="none" rtlCol="0">
            <a:spAutoFit/>
          </a:bodyPr>
          <a:lstStyle/>
          <a:p>
            <a:r>
              <a:rPr lang="en-US" dirty="0" err="1" smtClean="0">
                <a:latin typeface="Symbol" charset="2"/>
                <a:cs typeface="Symbol" charset="2"/>
              </a:rPr>
              <a:t>s</a:t>
            </a:r>
            <a:r>
              <a:rPr lang="en-US" dirty="0" smtClean="0"/>
              <a:t>=8</a:t>
            </a:r>
            <a:endParaRPr lang="en-US" dirty="0"/>
          </a:p>
        </p:txBody>
      </p:sp>
    </p:spTree>
    <p:extLst>
      <p:ext uri="{BB962C8B-B14F-4D97-AF65-F5344CB8AC3E}">
        <p14:creationId xmlns:p14="http://schemas.microsoft.com/office/powerpoint/2010/main" val="1197259191"/>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a:t>
            </a:r>
            <a:endParaRPr lang="en-US" dirty="0"/>
          </a:p>
        </p:txBody>
      </p:sp>
      <p:graphicFrame>
        <p:nvGraphicFramePr>
          <p:cNvPr id="4" name="Object 2"/>
          <p:cNvGraphicFramePr>
            <a:graphicFrameLocks noChangeAspect="1"/>
          </p:cNvGraphicFramePr>
          <p:nvPr/>
        </p:nvGraphicFramePr>
        <p:xfrm>
          <a:off x="225500" y="1212650"/>
          <a:ext cx="4108564" cy="838992"/>
        </p:xfrm>
        <a:graphic>
          <a:graphicData uri="http://schemas.openxmlformats.org/presentationml/2006/ole">
            <mc:AlternateContent xmlns:mc="http://schemas.openxmlformats.org/markup-compatibility/2006">
              <mc:Choice xmlns:v="urn:schemas-microsoft-com:vml" Requires="v">
                <p:oleObj spid="_x0000_s3161" name="Equation" r:id="rId3" imgW="2057400" imgH="419100" progId="Equation.3">
                  <p:embed/>
                </p:oleObj>
              </mc:Choice>
              <mc:Fallback>
                <p:oleObj name="Equation" r:id="rId3" imgW="20574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00" y="1212650"/>
                        <a:ext cx="4108564" cy="8389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3"/>
          <p:cNvGraphicFramePr>
            <a:graphicFrameLocks noChangeAspect="1"/>
          </p:cNvGraphicFramePr>
          <p:nvPr/>
        </p:nvGraphicFramePr>
        <p:xfrm>
          <a:off x="198224" y="3742727"/>
          <a:ext cx="4370234" cy="974656"/>
        </p:xfrm>
        <a:graphic>
          <a:graphicData uri="http://schemas.openxmlformats.org/presentationml/2006/ole">
            <mc:AlternateContent xmlns:mc="http://schemas.openxmlformats.org/markup-compatibility/2006">
              <mc:Choice xmlns:v="urn:schemas-microsoft-com:vml" Requires="v">
                <p:oleObj spid="_x0000_s3162" name="Equation" r:id="rId5" imgW="2057400" imgH="457200" progId="Equation.3">
                  <p:embed/>
                </p:oleObj>
              </mc:Choice>
              <mc:Fallback>
                <p:oleObj name="Equation" r:id="rId5" imgW="20574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224" y="3742727"/>
                        <a:ext cx="4370234" cy="9746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9"/>
          <p:cNvPicPr>
            <a:picLocks noChangeAspect="1"/>
          </p:cNvPicPr>
          <p:nvPr/>
        </p:nvPicPr>
        <p:blipFill>
          <a:blip r:embed="rId7"/>
          <a:srcRect/>
          <a:stretch>
            <a:fillRect/>
          </a:stretch>
        </p:blipFill>
        <p:spPr bwMode="auto">
          <a:xfrm>
            <a:off x="4754134" y="3761312"/>
            <a:ext cx="3256024" cy="2442948"/>
          </a:xfrm>
          <a:prstGeom prst="rect">
            <a:avLst/>
          </a:prstGeom>
          <a:noFill/>
          <a:ln w="9525">
            <a:noFill/>
            <a:miter lim="800000"/>
            <a:headEnd/>
            <a:tailEnd/>
          </a:ln>
        </p:spPr>
      </p:pic>
      <p:pic>
        <p:nvPicPr>
          <p:cNvPr id="7" name="Picture 10"/>
          <p:cNvPicPr>
            <a:picLocks noChangeAspect="1"/>
          </p:cNvPicPr>
          <p:nvPr/>
        </p:nvPicPr>
        <p:blipFill>
          <a:blip r:embed="rId8"/>
          <a:srcRect l="7426" t="7117" r="4259" b="4240"/>
          <a:stretch>
            <a:fillRect/>
          </a:stretch>
        </p:blipFill>
        <p:spPr bwMode="auto">
          <a:xfrm>
            <a:off x="4773804" y="1214238"/>
            <a:ext cx="3181150" cy="2394105"/>
          </a:xfrm>
          <a:prstGeom prst="rect">
            <a:avLst/>
          </a:prstGeom>
          <a:noFill/>
          <a:ln w="9525">
            <a:noFill/>
            <a:miter lim="800000"/>
            <a:headEnd/>
            <a:tailEnd/>
          </a:ln>
        </p:spPr>
      </p:pic>
      <p:sp>
        <p:nvSpPr>
          <p:cNvPr id="8" name="TextBox 7"/>
          <p:cNvSpPr txBox="1"/>
          <p:nvPr/>
        </p:nvSpPr>
        <p:spPr>
          <a:xfrm>
            <a:off x="1311768" y="6396335"/>
            <a:ext cx="6013635" cy="461665"/>
          </a:xfrm>
          <a:prstGeom prst="rect">
            <a:avLst/>
          </a:prstGeom>
          <a:noFill/>
        </p:spPr>
        <p:txBody>
          <a:bodyPr wrap="none" rtlCol="0">
            <a:spAutoFit/>
          </a:bodyPr>
          <a:lstStyle/>
          <a:p>
            <a:r>
              <a:rPr lang="en-US" dirty="0" smtClean="0"/>
              <a:t>What about other orientations not axis aligned?</a:t>
            </a:r>
            <a:endParaRPr lang="en-US" dirty="0"/>
          </a:p>
        </p:txBody>
      </p:sp>
    </p:spTree>
    <p:extLst>
      <p:ext uri="{BB962C8B-B14F-4D97-AF65-F5344CB8AC3E}">
        <p14:creationId xmlns:p14="http://schemas.microsoft.com/office/powerpoint/2010/main" val="884237629"/>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6" name="Object 2"/>
          <p:cNvGraphicFramePr>
            <a:graphicFrameLocks noChangeAspect="1"/>
          </p:cNvGraphicFramePr>
          <p:nvPr/>
        </p:nvGraphicFramePr>
        <p:xfrm>
          <a:off x="225500" y="1589483"/>
          <a:ext cx="2868613" cy="585787"/>
        </p:xfrm>
        <a:graphic>
          <a:graphicData uri="http://schemas.openxmlformats.org/presentationml/2006/ole">
            <mc:AlternateContent xmlns:mc="http://schemas.openxmlformats.org/markup-compatibility/2006">
              <mc:Choice xmlns:v="urn:schemas-microsoft-com:vml" Requires="v">
                <p:oleObj spid="_x0000_s4273" name="Equation" r:id="rId3" imgW="2057400" imgH="419100" progId="Equation.3">
                  <p:embed/>
                </p:oleObj>
              </mc:Choice>
              <mc:Fallback>
                <p:oleObj name="Equation" r:id="rId3" imgW="20574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00" y="1589483"/>
                        <a:ext cx="2868613" cy="585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nvGraphicFramePr>
        <p:xfrm>
          <a:off x="4552178" y="1495690"/>
          <a:ext cx="2868612" cy="639762"/>
        </p:xfrm>
        <a:graphic>
          <a:graphicData uri="http://schemas.openxmlformats.org/presentationml/2006/ole">
            <mc:AlternateContent xmlns:mc="http://schemas.openxmlformats.org/markup-compatibility/2006">
              <mc:Choice xmlns:v="urn:schemas-microsoft-com:vml" Requires="v">
                <p:oleObj spid="_x0000_s4274" name="Equation" r:id="rId5" imgW="2057400" imgH="457200" progId="Equation.3">
                  <p:embed/>
                </p:oleObj>
              </mc:Choice>
              <mc:Fallback>
                <p:oleObj name="Equation" r:id="rId5" imgW="20574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178" y="1495690"/>
                        <a:ext cx="2868612" cy="63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8" name="Object 4"/>
          <p:cNvGraphicFramePr>
            <a:graphicFrameLocks noChangeAspect="1"/>
          </p:cNvGraphicFramePr>
          <p:nvPr/>
        </p:nvGraphicFramePr>
        <p:xfrm>
          <a:off x="1675735" y="2923975"/>
          <a:ext cx="5851525" cy="468313"/>
        </p:xfrm>
        <a:graphic>
          <a:graphicData uri="http://schemas.openxmlformats.org/presentationml/2006/ole">
            <mc:AlternateContent xmlns:mc="http://schemas.openxmlformats.org/markup-compatibility/2006">
              <mc:Choice xmlns:v="urn:schemas-microsoft-com:vml" Requires="v">
                <p:oleObj spid="_x0000_s4275" name="Equation" r:id="rId7" imgW="3340100" imgH="266700" progId="Equation.3">
                  <p:embed/>
                </p:oleObj>
              </mc:Choice>
              <mc:Fallback>
                <p:oleObj name="Equation" r:id="rId7" imgW="3340100" imgH="266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5735" y="2923975"/>
                        <a:ext cx="5851525"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9"/>
          <p:cNvGrpSpPr>
            <a:grpSpLocks/>
          </p:cNvGrpSpPr>
          <p:nvPr/>
        </p:nvGrpSpPr>
        <p:grpSpPr bwMode="auto">
          <a:xfrm>
            <a:off x="387866" y="3508573"/>
            <a:ext cx="8375134" cy="781054"/>
            <a:chOff x="574344" y="3179228"/>
            <a:chExt cx="8375690" cy="782377"/>
          </a:xfrm>
        </p:grpSpPr>
        <p:graphicFrame>
          <p:nvGraphicFramePr>
            <p:cNvPr id="190469" name="Object 5"/>
            <p:cNvGraphicFramePr>
              <a:graphicFrameLocks noChangeAspect="1"/>
            </p:cNvGraphicFramePr>
            <p:nvPr/>
          </p:nvGraphicFramePr>
          <p:xfrm>
            <a:off x="1285075" y="3560877"/>
            <a:ext cx="5585196" cy="400728"/>
          </p:xfrm>
          <a:graphic>
            <a:graphicData uri="http://schemas.openxmlformats.org/presentationml/2006/ole">
              <mc:AlternateContent xmlns:mc="http://schemas.openxmlformats.org/markup-compatibility/2006">
                <mc:Choice xmlns:v="urn:schemas-microsoft-com:vml" Requires="v">
                  <p:oleObj spid="_x0000_s4276" name="Equation" r:id="rId9" imgW="3187700" imgH="228600" progId="Equation.3">
                    <p:embed/>
                  </p:oleObj>
                </mc:Choice>
                <mc:Fallback>
                  <p:oleObj name="Equation" r:id="rId9" imgW="31877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075" y="3560877"/>
                          <a:ext cx="5585196" cy="4007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0482" name="TextBox 8"/>
            <p:cNvSpPr txBox="1">
              <a:spLocks noChangeArrowheads="1"/>
            </p:cNvSpPr>
            <p:nvPr/>
          </p:nvSpPr>
          <p:spPr bwMode="auto">
            <a:xfrm>
              <a:off x="574344" y="3179228"/>
              <a:ext cx="8375690" cy="400788"/>
            </a:xfrm>
            <a:prstGeom prst="rect">
              <a:avLst/>
            </a:prstGeom>
            <a:noFill/>
            <a:ln w="9525">
              <a:noFill/>
              <a:miter lim="800000"/>
              <a:headEnd/>
              <a:tailEnd/>
            </a:ln>
          </p:spPr>
          <p:txBody>
            <a:bodyPr wrap="none">
              <a:prstTxWarp prst="textNoShape">
                <a:avLst/>
              </a:prstTxWarp>
              <a:spAutoFit/>
            </a:bodyPr>
            <a:lstStyle/>
            <a:p>
              <a:r>
                <a:rPr lang="en-US" sz="2000" dirty="0"/>
                <a:t>Any orientation can be computed as a linear combination of two filtered images</a:t>
              </a:r>
            </a:p>
          </p:txBody>
        </p:sp>
      </p:grpSp>
      <p:pic>
        <p:nvPicPr>
          <p:cNvPr id="190471" name="Picture 9"/>
          <p:cNvPicPr>
            <a:picLocks noChangeAspect="1"/>
          </p:cNvPicPr>
          <p:nvPr/>
        </p:nvPicPr>
        <p:blipFill>
          <a:blip r:embed="rId11"/>
          <a:srcRect/>
          <a:stretch>
            <a:fillRect/>
          </a:stretch>
        </p:blipFill>
        <p:spPr bwMode="auto">
          <a:xfrm>
            <a:off x="7531175" y="1318881"/>
            <a:ext cx="1385888" cy="1039812"/>
          </a:xfrm>
          <a:prstGeom prst="rect">
            <a:avLst/>
          </a:prstGeom>
          <a:noFill/>
          <a:ln w="9525">
            <a:noFill/>
            <a:miter lim="800000"/>
            <a:headEnd/>
            <a:tailEnd/>
          </a:ln>
        </p:spPr>
      </p:pic>
      <p:pic>
        <p:nvPicPr>
          <p:cNvPr id="190472" name="Picture 10"/>
          <p:cNvPicPr>
            <a:picLocks noChangeAspect="1"/>
          </p:cNvPicPr>
          <p:nvPr/>
        </p:nvPicPr>
        <p:blipFill>
          <a:blip r:embed="rId12"/>
          <a:srcRect l="7426" t="7117" r="4259" b="4240"/>
          <a:stretch>
            <a:fillRect/>
          </a:stretch>
        </p:blipFill>
        <p:spPr bwMode="auto">
          <a:xfrm>
            <a:off x="3113163" y="1406920"/>
            <a:ext cx="1225550" cy="922338"/>
          </a:xfrm>
          <a:prstGeom prst="rect">
            <a:avLst/>
          </a:prstGeom>
          <a:noFill/>
          <a:ln w="9525">
            <a:noFill/>
            <a:miter lim="800000"/>
            <a:headEnd/>
            <a:tailEnd/>
          </a:ln>
        </p:spPr>
      </p:pic>
      <p:sp>
        <p:nvSpPr>
          <p:cNvPr id="190473" name="TextBox 11"/>
          <p:cNvSpPr txBox="1">
            <a:spLocks noChangeArrowheads="1"/>
          </p:cNvSpPr>
          <p:nvPr/>
        </p:nvSpPr>
        <p:spPr bwMode="auto">
          <a:xfrm>
            <a:off x="684811" y="2479475"/>
            <a:ext cx="7648899" cy="400110"/>
          </a:xfrm>
          <a:prstGeom prst="rect">
            <a:avLst/>
          </a:prstGeom>
          <a:noFill/>
          <a:ln w="9525">
            <a:noFill/>
            <a:miter lim="800000"/>
            <a:headEnd/>
            <a:tailEnd/>
          </a:ln>
        </p:spPr>
        <p:txBody>
          <a:bodyPr wrap="none">
            <a:prstTxWarp prst="textNoShape">
              <a:avLst/>
            </a:prstTxWarp>
            <a:spAutoFit/>
          </a:bodyPr>
          <a:lstStyle/>
          <a:p>
            <a:r>
              <a:rPr lang="en-US" sz="2000" dirty="0"/>
              <a:t>The smoothed directional gradient is a linear combination of two kernels</a:t>
            </a:r>
          </a:p>
        </p:txBody>
      </p:sp>
      <p:grpSp>
        <p:nvGrpSpPr>
          <p:cNvPr id="3" name="Group 20"/>
          <p:cNvGrpSpPr>
            <a:grpSpLocks/>
          </p:cNvGrpSpPr>
          <p:nvPr/>
        </p:nvGrpSpPr>
        <p:grpSpPr bwMode="auto">
          <a:xfrm>
            <a:off x="457200" y="4525366"/>
            <a:ext cx="8360708" cy="2332634"/>
            <a:chOff x="798899" y="3998451"/>
            <a:chExt cx="8359899" cy="2333460"/>
          </a:xfrm>
        </p:grpSpPr>
        <p:pic>
          <p:nvPicPr>
            <p:cNvPr id="190475" name="Picture 12"/>
            <p:cNvPicPr>
              <a:picLocks noChangeAspect="1"/>
            </p:cNvPicPr>
            <p:nvPr/>
          </p:nvPicPr>
          <p:blipFill>
            <a:blip r:embed="rId13"/>
            <a:srcRect l="16048" t="7179" r="58151" b="58459"/>
            <a:stretch>
              <a:fillRect/>
            </a:stretch>
          </p:blipFill>
          <p:spPr bwMode="auto">
            <a:xfrm>
              <a:off x="2017981" y="3998451"/>
              <a:ext cx="1868130" cy="1868130"/>
            </a:xfrm>
            <a:prstGeom prst="rect">
              <a:avLst/>
            </a:prstGeom>
            <a:noFill/>
            <a:ln w="9525">
              <a:noFill/>
              <a:miter lim="800000"/>
              <a:headEnd/>
              <a:tailEnd/>
            </a:ln>
          </p:spPr>
        </p:pic>
        <p:pic>
          <p:nvPicPr>
            <p:cNvPr id="190476" name="Picture 13"/>
            <p:cNvPicPr>
              <a:picLocks noChangeAspect="1"/>
            </p:cNvPicPr>
            <p:nvPr/>
          </p:nvPicPr>
          <p:blipFill>
            <a:blip r:embed="rId13"/>
            <a:srcRect l="15932" t="54723" r="58266" b="11174"/>
            <a:stretch>
              <a:fillRect/>
            </a:stretch>
          </p:blipFill>
          <p:spPr bwMode="auto">
            <a:xfrm>
              <a:off x="7128385" y="3998451"/>
              <a:ext cx="1900905" cy="1886717"/>
            </a:xfrm>
            <a:prstGeom prst="rect">
              <a:avLst/>
            </a:prstGeom>
            <a:noFill/>
            <a:ln w="9525">
              <a:noFill/>
              <a:miter lim="800000"/>
              <a:headEnd/>
              <a:tailEnd/>
            </a:ln>
          </p:spPr>
        </p:pic>
        <p:pic>
          <p:nvPicPr>
            <p:cNvPr id="190477" name="Picture 14"/>
            <p:cNvPicPr>
              <a:picLocks noChangeAspect="1"/>
            </p:cNvPicPr>
            <p:nvPr/>
          </p:nvPicPr>
          <p:blipFill>
            <a:blip r:embed="rId13"/>
            <a:srcRect l="60989" t="7179" r="13670" b="58459"/>
            <a:stretch>
              <a:fillRect/>
            </a:stretch>
          </p:blipFill>
          <p:spPr bwMode="auto">
            <a:xfrm>
              <a:off x="4899742" y="4011561"/>
              <a:ext cx="1845936" cy="1879601"/>
            </a:xfrm>
            <a:prstGeom prst="rect">
              <a:avLst/>
            </a:prstGeom>
            <a:noFill/>
            <a:ln w="9525">
              <a:noFill/>
              <a:miter lim="800000"/>
              <a:headEnd/>
              <a:tailEnd/>
            </a:ln>
          </p:spPr>
        </p:pic>
        <p:sp>
          <p:nvSpPr>
            <p:cNvPr id="190478" name="TextBox 15"/>
            <p:cNvSpPr txBox="1">
              <a:spLocks noChangeArrowheads="1"/>
            </p:cNvSpPr>
            <p:nvPr/>
          </p:nvSpPr>
          <p:spPr bwMode="auto">
            <a:xfrm>
              <a:off x="798899" y="4645745"/>
              <a:ext cx="1042172" cy="369332"/>
            </a:xfrm>
            <a:prstGeom prst="rect">
              <a:avLst/>
            </a:prstGeom>
            <a:noFill/>
            <a:ln w="9525">
              <a:noFill/>
              <a:miter lim="800000"/>
              <a:headEnd/>
              <a:tailEnd/>
            </a:ln>
          </p:spPr>
          <p:txBody>
            <a:bodyPr wrap="none">
              <a:prstTxWarp prst="textNoShape">
                <a:avLst/>
              </a:prstTxWarp>
              <a:spAutoFit/>
            </a:bodyPr>
            <a:lstStyle/>
            <a:p>
              <a:r>
                <a:rPr lang="en-US" dirty="0"/>
                <a:t>= </a:t>
              </a:r>
              <a:r>
                <a:rPr lang="en-US" dirty="0" err="1"/>
                <a:t>cos(</a:t>
              </a:r>
              <a:r>
                <a:rPr lang="en-US" dirty="0" err="1">
                  <a:latin typeface="Symbol" pitchFamily="-1" charset="2"/>
                  <a:ea typeface="Symbol" pitchFamily="-1" charset="2"/>
                  <a:cs typeface="Symbol" pitchFamily="-1" charset="2"/>
                </a:rPr>
                <a:t>a</a:t>
              </a:r>
              <a:r>
                <a:rPr lang="en-US" dirty="0"/>
                <a:t>)</a:t>
              </a:r>
            </a:p>
          </p:txBody>
        </p:sp>
        <p:sp>
          <p:nvSpPr>
            <p:cNvPr id="190479" name="TextBox 16"/>
            <p:cNvSpPr txBox="1">
              <a:spLocks noChangeArrowheads="1"/>
            </p:cNvSpPr>
            <p:nvPr/>
          </p:nvSpPr>
          <p:spPr bwMode="auto">
            <a:xfrm>
              <a:off x="3846604" y="4626077"/>
              <a:ext cx="913908" cy="369332"/>
            </a:xfrm>
            <a:prstGeom prst="rect">
              <a:avLst/>
            </a:prstGeom>
            <a:noFill/>
            <a:ln w="9525">
              <a:noFill/>
              <a:miter lim="800000"/>
              <a:headEnd/>
              <a:tailEnd/>
            </a:ln>
          </p:spPr>
          <p:txBody>
            <a:bodyPr wrap="none">
              <a:prstTxWarp prst="textNoShape">
                <a:avLst/>
              </a:prstTxWarp>
              <a:spAutoFit/>
            </a:bodyPr>
            <a:lstStyle/>
            <a:p>
              <a:r>
                <a:rPr lang="en-US" dirty="0"/>
                <a:t>+</a:t>
              </a:r>
              <a:r>
                <a:rPr lang="en-US" dirty="0" err="1"/>
                <a:t>sin(</a:t>
              </a:r>
              <a:r>
                <a:rPr lang="en-US" dirty="0" err="1">
                  <a:latin typeface="Symbol" pitchFamily="-1" charset="2"/>
                  <a:ea typeface="Symbol" pitchFamily="-1" charset="2"/>
                  <a:cs typeface="Symbol" pitchFamily="-1" charset="2"/>
                </a:rPr>
                <a:t>a</a:t>
              </a:r>
              <a:r>
                <a:rPr lang="en-US" dirty="0"/>
                <a:t>)</a:t>
              </a:r>
            </a:p>
          </p:txBody>
        </p:sp>
        <p:sp>
          <p:nvSpPr>
            <p:cNvPr id="190480" name="TextBox 17"/>
            <p:cNvSpPr txBox="1">
              <a:spLocks noChangeArrowheads="1"/>
            </p:cNvSpPr>
            <p:nvPr/>
          </p:nvSpPr>
          <p:spPr bwMode="auto">
            <a:xfrm>
              <a:off x="6759677" y="4760452"/>
              <a:ext cx="319468" cy="369332"/>
            </a:xfrm>
            <a:prstGeom prst="rect">
              <a:avLst/>
            </a:prstGeom>
            <a:noFill/>
            <a:ln w="9525">
              <a:noFill/>
              <a:miter lim="800000"/>
              <a:headEnd/>
              <a:tailEnd/>
            </a:ln>
          </p:spPr>
          <p:txBody>
            <a:bodyPr wrap="none">
              <a:prstTxWarp prst="textNoShape">
                <a:avLst/>
              </a:prstTxWarp>
              <a:spAutoFit/>
            </a:bodyPr>
            <a:lstStyle/>
            <a:p>
              <a:r>
                <a:rPr lang="en-US"/>
                <a:t>=</a:t>
              </a:r>
            </a:p>
          </p:txBody>
        </p:sp>
        <p:sp>
          <p:nvSpPr>
            <p:cNvPr id="190481" name="TextBox 18"/>
            <p:cNvSpPr txBox="1">
              <a:spLocks noChangeArrowheads="1"/>
            </p:cNvSpPr>
            <p:nvPr/>
          </p:nvSpPr>
          <p:spPr bwMode="auto">
            <a:xfrm>
              <a:off x="4183808" y="6024134"/>
              <a:ext cx="4974990" cy="307777"/>
            </a:xfrm>
            <a:prstGeom prst="rect">
              <a:avLst/>
            </a:prstGeom>
            <a:noFill/>
            <a:ln w="9525">
              <a:noFill/>
              <a:miter lim="800000"/>
              <a:headEnd/>
              <a:tailEnd/>
            </a:ln>
          </p:spPr>
          <p:txBody>
            <a:bodyPr wrap="none">
              <a:prstTxWarp prst="textNoShape">
                <a:avLst/>
              </a:prstTxWarp>
              <a:spAutoFit/>
            </a:bodyPr>
            <a:lstStyle/>
            <a:p>
              <a:r>
                <a:rPr lang="en-US" sz="1400" dirty="0" err="1"/>
                <a:t>Steereability</a:t>
              </a:r>
              <a:r>
                <a:rPr lang="en-US" sz="1400" dirty="0"/>
                <a:t> of </a:t>
              </a:r>
              <a:r>
                <a:rPr lang="en-US" sz="1400" dirty="0" err="1"/>
                <a:t>gaussian</a:t>
              </a:r>
              <a:r>
                <a:rPr lang="en-US" sz="1400" dirty="0"/>
                <a:t> derivatives, Freeman &amp; </a:t>
              </a:r>
              <a:r>
                <a:rPr lang="en-US" sz="1400" dirty="0" err="1"/>
                <a:t>Adelson</a:t>
              </a:r>
              <a:r>
                <a:rPr lang="en-US" sz="1400" dirty="0"/>
                <a:t> 92</a:t>
              </a:r>
            </a:p>
          </p:txBody>
        </p:sp>
      </p:grpSp>
      <p:sp>
        <p:nvSpPr>
          <p:cNvPr id="19" name="Title 18"/>
          <p:cNvSpPr>
            <a:spLocks noGrp="1"/>
          </p:cNvSpPr>
          <p:nvPr>
            <p:ph type="title"/>
          </p:nvPr>
        </p:nvSpPr>
        <p:spPr/>
        <p:txBody>
          <a:bodyPr/>
          <a:lstStyle/>
          <a:p>
            <a:r>
              <a:rPr lang="en-US" dirty="0" smtClean="0"/>
              <a:t>Orientation</a:t>
            </a:r>
            <a:endParaRPr lang="en-US" dirty="0"/>
          </a:p>
        </p:txBody>
      </p:sp>
    </p:spTree>
    <p:extLst>
      <p:ext uri="{BB962C8B-B14F-4D97-AF65-F5344CB8AC3E}">
        <p14:creationId xmlns:p14="http://schemas.microsoft.com/office/powerpoint/2010/main" val="794993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457200" y="-279400"/>
            <a:ext cx="8229600" cy="1212850"/>
          </a:xfrm>
          <a:ln/>
        </p:spPr>
        <p:txBody>
          <a:bodyPr rIns="132080"/>
          <a:lstStyle/>
          <a:p>
            <a:r>
              <a:rPr lang="en-US"/>
              <a:t>Fourier transform visualization</a:t>
            </a:r>
          </a:p>
        </p:txBody>
      </p:sp>
      <p:pic>
        <p:nvPicPr>
          <p:cNvPr id="19" name="Picture 18"/>
          <p:cNvPicPr>
            <a:picLocks noChangeAspect="1"/>
          </p:cNvPicPr>
          <p:nvPr/>
        </p:nvPicPr>
        <p:blipFill>
          <a:blip r:embed="rId2"/>
          <a:stretch>
            <a:fillRect/>
          </a:stretch>
        </p:blipFill>
        <p:spPr>
          <a:xfrm>
            <a:off x="71163" y="914400"/>
            <a:ext cx="8920437" cy="5257800"/>
          </a:xfrm>
          <a:prstGeom prst="rect">
            <a:avLst/>
          </a:prstGeom>
        </p:spPr>
      </p:pic>
      <p:sp>
        <p:nvSpPr>
          <p:cNvPr id="2" name="Slide Number Placeholder 1"/>
          <p:cNvSpPr>
            <a:spLocks noGrp="1"/>
          </p:cNvSpPr>
          <p:nvPr>
            <p:ph type="sldNum" sz="quarter" idx="10"/>
          </p:nvPr>
        </p:nvSpPr>
        <p:spPr/>
        <p:txBody>
          <a:bodyPr/>
          <a:lstStyle/>
          <a:p>
            <a:fld id="{78BD9F55-5257-7D45-9FE4-391AB094E193}" type="slidenum">
              <a:rPr lang="en-US" smtClean="0"/>
              <a:pPr/>
              <a:t>13</a:t>
            </a:fld>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Discrete Fourier Transform</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14</a:t>
            </a:fld>
            <a:endParaRPr lang="en-US"/>
          </a:p>
        </p:txBody>
      </p:sp>
      <p:pic>
        <p:nvPicPr>
          <p:cNvPr id="5" name="Picture 4"/>
          <p:cNvPicPr>
            <a:picLocks noChangeAspect="1"/>
          </p:cNvPicPr>
          <p:nvPr/>
        </p:nvPicPr>
        <p:blipFill>
          <a:blip r:embed="rId2"/>
          <a:stretch>
            <a:fillRect/>
          </a:stretch>
        </p:blipFill>
        <p:spPr>
          <a:xfrm>
            <a:off x="362830" y="2179503"/>
            <a:ext cx="2616163" cy="2824760"/>
          </a:xfrm>
          <a:prstGeom prst="rect">
            <a:avLst/>
          </a:prstGeom>
        </p:spPr>
      </p:pic>
      <p:pic>
        <p:nvPicPr>
          <p:cNvPr id="6" name="Picture 5"/>
          <p:cNvPicPr>
            <a:picLocks noChangeAspect="1"/>
          </p:cNvPicPr>
          <p:nvPr/>
        </p:nvPicPr>
        <p:blipFill>
          <a:blip r:embed="rId3"/>
          <a:stretch>
            <a:fillRect/>
          </a:stretch>
        </p:blipFill>
        <p:spPr>
          <a:xfrm>
            <a:off x="3595689" y="990929"/>
            <a:ext cx="5371390" cy="2781302"/>
          </a:xfrm>
          <a:prstGeom prst="rect">
            <a:avLst/>
          </a:prstGeom>
        </p:spPr>
      </p:pic>
      <p:pic>
        <p:nvPicPr>
          <p:cNvPr id="8" name="Picture 7"/>
          <p:cNvPicPr>
            <a:picLocks noChangeAspect="1"/>
          </p:cNvPicPr>
          <p:nvPr/>
        </p:nvPicPr>
        <p:blipFill>
          <a:blip r:embed="rId4"/>
          <a:stretch>
            <a:fillRect/>
          </a:stretch>
        </p:blipFill>
        <p:spPr>
          <a:xfrm>
            <a:off x="3624873" y="3883141"/>
            <a:ext cx="2537938" cy="2807377"/>
          </a:xfrm>
          <a:prstGeom prst="rect">
            <a:avLst/>
          </a:prstGeom>
        </p:spPr>
      </p:pic>
      <p:pic>
        <p:nvPicPr>
          <p:cNvPr id="9" name="Picture 8"/>
          <p:cNvPicPr>
            <a:picLocks noChangeAspect="1"/>
          </p:cNvPicPr>
          <p:nvPr/>
        </p:nvPicPr>
        <p:blipFill>
          <a:blip r:embed="rId5"/>
          <a:stretch>
            <a:fillRect/>
          </a:stretch>
        </p:blipFill>
        <p:spPr>
          <a:xfrm>
            <a:off x="6410693" y="3886568"/>
            <a:ext cx="2537939" cy="2789994"/>
          </a:xfrm>
          <a:prstGeom prst="rect">
            <a:avLst/>
          </a:prstGeom>
        </p:spPr>
      </p:pic>
      <p:grpSp>
        <p:nvGrpSpPr>
          <p:cNvPr id="12" name="Group 11"/>
          <p:cNvGrpSpPr/>
          <p:nvPr/>
        </p:nvGrpSpPr>
        <p:grpSpPr>
          <a:xfrm>
            <a:off x="3593839" y="1207163"/>
            <a:ext cx="2518442" cy="2561160"/>
            <a:chOff x="362829" y="2147690"/>
            <a:chExt cx="3921286" cy="3987800"/>
          </a:xfrm>
        </p:grpSpPr>
        <p:cxnSp>
          <p:nvCxnSpPr>
            <p:cNvPr id="10" name="Straight Arrow Connector 9"/>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grpSp>
        <p:nvGrpSpPr>
          <p:cNvPr id="13" name="Group 12"/>
          <p:cNvGrpSpPr/>
          <p:nvPr/>
        </p:nvGrpSpPr>
        <p:grpSpPr>
          <a:xfrm>
            <a:off x="6425595" y="1219996"/>
            <a:ext cx="2518442" cy="2561160"/>
            <a:chOff x="362829" y="2147690"/>
            <a:chExt cx="3921286" cy="3987800"/>
          </a:xfrm>
        </p:grpSpPr>
        <p:cxnSp>
          <p:nvCxnSpPr>
            <p:cNvPr id="14" name="Straight Arrow Connector 13"/>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grpSp>
        <p:nvGrpSpPr>
          <p:cNvPr id="16" name="Group 15"/>
          <p:cNvGrpSpPr/>
          <p:nvPr/>
        </p:nvGrpSpPr>
        <p:grpSpPr>
          <a:xfrm>
            <a:off x="3634599" y="4109044"/>
            <a:ext cx="2518442" cy="2561160"/>
            <a:chOff x="362829" y="2147690"/>
            <a:chExt cx="3921286" cy="3987800"/>
          </a:xfrm>
        </p:grpSpPr>
        <p:cxnSp>
          <p:nvCxnSpPr>
            <p:cNvPr id="17" name="Straight Arrow Connector 16"/>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grpSp>
        <p:nvGrpSpPr>
          <p:cNvPr id="19" name="Group 18"/>
          <p:cNvGrpSpPr/>
          <p:nvPr/>
        </p:nvGrpSpPr>
        <p:grpSpPr>
          <a:xfrm>
            <a:off x="6439550" y="4123000"/>
            <a:ext cx="2518442" cy="2561160"/>
            <a:chOff x="362829" y="2147690"/>
            <a:chExt cx="3921286" cy="3987800"/>
          </a:xfrm>
        </p:grpSpPr>
        <p:cxnSp>
          <p:nvCxnSpPr>
            <p:cNvPr id="20" name="Straight Arrow Connector 19"/>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grpSp>
        <p:nvGrpSpPr>
          <p:cNvPr id="22" name="Group 21"/>
          <p:cNvGrpSpPr/>
          <p:nvPr/>
        </p:nvGrpSpPr>
        <p:grpSpPr>
          <a:xfrm>
            <a:off x="438909" y="2406320"/>
            <a:ext cx="2518442" cy="2561160"/>
            <a:chOff x="362829" y="2147690"/>
            <a:chExt cx="3921286" cy="3987800"/>
          </a:xfrm>
        </p:grpSpPr>
        <p:cxnSp>
          <p:nvCxnSpPr>
            <p:cNvPr id="23" name="Straight Arrow Connector 22"/>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sp>
        <p:nvSpPr>
          <p:cNvPr id="3" name="TextBox 2"/>
          <p:cNvSpPr txBox="1"/>
          <p:nvPr/>
        </p:nvSpPr>
        <p:spPr>
          <a:xfrm>
            <a:off x="2639833" y="3570136"/>
            <a:ext cx="338554" cy="461665"/>
          </a:xfrm>
          <a:prstGeom prst="rect">
            <a:avLst/>
          </a:prstGeom>
          <a:noFill/>
        </p:spPr>
        <p:txBody>
          <a:bodyPr wrap="none" rtlCol="0">
            <a:spAutoFit/>
          </a:bodyPr>
          <a:lstStyle/>
          <a:p>
            <a:r>
              <a:rPr lang="en-US" smtClean="0"/>
              <a:t>n</a:t>
            </a:r>
            <a:endParaRPr lang="en-US"/>
          </a:p>
        </p:txBody>
      </p:sp>
      <p:sp>
        <p:nvSpPr>
          <p:cNvPr id="25" name="TextBox 24"/>
          <p:cNvSpPr txBox="1"/>
          <p:nvPr/>
        </p:nvSpPr>
        <p:spPr>
          <a:xfrm>
            <a:off x="1702905" y="2354912"/>
            <a:ext cx="423514" cy="461665"/>
          </a:xfrm>
          <a:prstGeom prst="rect">
            <a:avLst/>
          </a:prstGeom>
          <a:noFill/>
        </p:spPr>
        <p:txBody>
          <a:bodyPr wrap="none" rtlCol="0">
            <a:spAutoFit/>
          </a:bodyPr>
          <a:lstStyle/>
          <a:p>
            <a:r>
              <a:rPr lang="en-US" dirty="0" smtClean="0"/>
              <a:t>m</a:t>
            </a:r>
            <a:endParaRPr lang="en-US" dirty="0"/>
          </a:p>
        </p:txBody>
      </p:sp>
      <p:sp>
        <p:nvSpPr>
          <p:cNvPr id="26" name="TextBox 25"/>
          <p:cNvSpPr txBox="1"/>
          <p:nvPr/>
        </p:nvSpPr>
        <p:spPr>
          <a:xfrm>
            <a:off x="5742167" y="2354912"/>
            <a:ext cx="338554" cy="461665"/>
          </a:xfrm>
          <a:prstGeom prst="rect">
            <a:avLst/>
          </a:prstGeom>
          <a:noFill/>
        </p:spPr>
        <p:txBody>
          <a:bodyPr wrap="none" rtlCol="0">
            <a:spAutoFit/>
          </a:bodyPr>
          <a:lstStyle/>
          <a:p>
            <a:r>
              <a:rPr lang="en-US" dirty="0" smtClean="0">
                <a:solidFill>
                  <a:schemeClr val="bg1"/>
                </a:solidFill>
              </a:rPr>
              <a:t>u</a:t>
            </a:r>
            <a:endParaRPr lang="en-US" dirty="0">
              <a:solidFill>
                <a:schemeClr val="bg1"/>
              </a:solidFill>
            </a:endParaRPr>
          </a:p>
        </p:txBody>
      </p:sp>
      <p:sp>
        <p:nvSpPr>
          <p:cNvPr id="27" name="TextBox 26"/>
          <p:cNvSpPr txBox="1"/>
          <p:nvPr/>
        </p:nvSpPr>
        <p:spPr>
          <a:xfrm>
            <a:off x="4805239" y="1139688"/>
            <a:ext cx="338554" cy="461665"/>
          </a:xfrm>
          <a:prstGeom prst="rect">
            <a:avLst/>
          </a:prstGeom>
          <a:noFill/>
        </p:spPr>
        <p:txBody>
          <a:bodyPr wrap="none" rtlCol="0">
            <a:spAutoFit/>
          </a:bodyPr>
          <a:lstStyle/>
          <a:p>
            <a:r>
              <a:rPr lang="en-US" dirty="0" smtClean="0">
                <a:solidFill>
                  <a:schemeClr val="bg1"/>
                </a:solidFill>
              </a:rPr>
              <a:t>v</a:t>
            </a:r>
            <a:endParaRPr lang="en-US" dirty="0">
              <a:solidFill>
                <a:schemeClr val="bg1"/>
              </a:solidFill>
            </a:endParaRPr>
          </a:p>
        </p:txBody>
      </p:sp>
      <p:sp>
        <p:nvSpPr>
          <p:cNvPr id="28" name="TextBox 27"/>
          <p:cNvSpPr txBox="1"/>
          <p:nvPr/>
        </p:nvSpPr>
        <p:spPr>
          <a:xfrm>
            <a:off x="8613913" y="2356238"/>
            <a:ext cx="338554" cy="461665"/>
          </a:xfrm>
          <a:prstGeom prst="rect">
            <a:avLst/>
          </a:prstGeom>
          <a:noFill/>
        </p:spPr>
        <p:txBody>
          <a:bodyPr wrap="none" rtlCol="0">
            <a:spAutoFit/>
          </a:bodyPr>
          <a:lstStyle/>
          <a:p>
            <a:r>
              <a:rPr lang="en-US" dirty="0" smtClean="0">
                <a:solidFill>
                  <a:schemeClr val="bg1"/>
                </a:solidFill>
              </a:rPr>
              <a:t>u</a:t>
            </a:r>
            <a:endParaRPr lang="en-US" dirty="0">
              <a:solidFill>
                <a:schemeClr val="bg1"/>
              </a:solidFill>
            </a:endParaRPr>
          </a:p>
        </p:txBody>
      </p:sp>
      <p:sp>
        <p:nvSpPr>
          <p:cNvPr id="29" name="TextBox 28"/>
          <p:cNvSpPr txBox="1"/>
          <p:nvPr/>
        </p:nvSpPr>
        <p:spPr>
          <a:xfrm>
            <a:off x="7676985" y="1141014"/>
            <a:ext cx="338554" cy="461665"/>
          </a:xfrm>
          <a:prstGeom prst="rect">
            <a:avLst/>
          </a:prstGeom>
          <a:noFill/>
        </p:spPr>
        <p:txBody>
          <a:bodyPr wrap="none" rtlCol="0">
            <a:spAutoFit/>
          </a:bodyPr>
          <a:lstStyle/>
          <a:p>
            <a:r>
              <a:rPr lang="en-US" dirty="0" smtClean="0">
                <a:solidFill>
                  <a:schemeClr val="bg1"/>
                </a:solidFill>
              </a:rPr>
              <a:t>v</a:t>
            </a:r>
            <a:endParaRPr lang="en-US" dirty="0">
              <a:solidFill>
                <a:schemeClr val="bg1"/>
              </a:solidFill>
            </a:endParaRPr>
          </a:p>
        </p:txBody>
      </p:sp>
      <p:sp>
        <p:nvSpPr>
          <p:cNvPr id="30" name="TextBox 29"/>
          <p:cNvSpPr txBox="1"/>
          <p:nvPr/>
        </p:nvSpPr>
        <p:spPr>
          <a:xfrm>
            <a:off x="5799151" y="5282317"/>
            <a:ext cx="338554" cy="461665"/>
          </a:xfrm>
          <a:prstGeom prst="rect">
            <a:avLst/>
          </a:prstGeom>
          <a:noFill/>
        </p:spPr>
        <p:txBody>
          <a:bodyPr wrap="none" rtlCol="0">
            <a:spAutoFit/>
          </a:bodyPr>
          <a:lstStyle/>
          <a:p>
            <a:r>
              <a:rPr lang="en-US" dirty="0" smtClean="0">
                <a:solidFill>
                  <a:schemeClr val="bg1"/>
                </a:solidFill>
              </a:rPr>
              <a:t>u</a:t>
            </a:r>
            <a:endParaRPr lang="en-US" dirty="0">
              <a:solidFill>
                <a:schemeClr val="bg1"/>
              </a:solidFill>
            </a:endParaRPr>
          </a:p>
        </p:txBody>
      </p:sp>
      <p:sp>
        <p:nvSpPr>
          <p:cNvPr id="31" name="TextBox 30"/>
          <p:cNvSpPr txBox="1"/>
          <p:nvPr/>
        </p:nvSpPr>
        <p:spPr>
          <a:xfrm>
            <a:off x="4846320" y="4051190"/>
            <a:ext cx="338554" cy="461665"/>
          </a:xfrm>
          <a:prstGeom prst="rect">
            <a:avLst/>
          </a:prstGeom>
          <a:noFill/>
        </p:spPr>
        <p:txBody>
          <a:bodyPr wrap="none" rtlCol="0">
            <a:spAutoFit/>
          </a:bodyPr>
          <a:lstStyle/>
          <a:p>
            <a:r>
              <a:rPr lang="en-US" dirty="0" smtClean="0">
                <a:solidFill>
                  <a:schemeClr val="bg1"/>
                </a:solidFill>
              </a:rPr>
              <a:t>v</a:t>
            </a:r>
            <a:endParaRPr lang="en-US" dirty="0">
              <a:solidFill>
                <a:schemeClr val="bg1"/>
              </a:solidFill>
            </a:endParaRPr>
          </a:p>
        </p:txBody>
      </p:sp>
      <p:sp>
        <p:nvSpPr>
          <p:cNvPr id="32" name="TextBox 31"/>
          <p:cNvSpPr txBox="1"/>
          <p:nvPr/>
        </p:nvSpPr>
        <p:spPr>
          <a:xfrm>
            <a:off x="8605962" y="5298221"/>
            <a:ext cx="338554" cy="461665"/>
          </a:xfrm>
          <a:prstGeom prst="rect">
            <a:avLst/>
          </a:prstGeom>
          <a:noFill/>
        </p:spPr>
        <p:txBody>
          <a:bodyPr wrap="none" rtlCol="0">
            <a:spAutoFit/>
          </a:bodyPr>
          <a:lstStyle/>
          <a:p>
            <a:r>
              <a:rPr lang="en-US" dirty="0" smtClean="0">
                <a:solidFill>
                  <a:schemeClr val="bg1"/>
                </a:solidFill>
              </a:rPr>
              <a:t>u</a:t>
            </a:r>
            <a:endParaRPr lang="en-US" dirty="0">
              <a:solidFill>
                <a:schemeClr val="bg1"/>
              </a:solidFill>
            </a:endParaRPr>
          </a:p>
        </p:txBody>
      </p:sp>
      <p:sp>
        <p:nvSpPr>
          <p:cNvPr id="33" name="TextBox 32"/>
          <p:cNvSpPr txBox="1"/>
          <p:nvPr/>
        </p:nvSpPr>
        <p:spPr>
          <a:xfrm>
            <a:off x="7788304" y="4218168"/>
            <a:ext cx="338554" cy="461665"/>
          </a:xfrm>
          <a:prstGeom prst="rect">
            <a:avLst/>
          </a:prstGeom>
          <a:noFill/>
        </p:spPr>
        <p:txBody>
          <a:bodyPr wrap="none" rtlCol="0">
            <a:spAutoFit/>
          </a:bodyPr>
          <a:lstStyle/>
          <a:p>
            <a:r>
              <a:rPr lang="en-US" dirty="0" smtClean="0">
                <a:solidFill>
                  <a:schemeClr val="bg1"/>
                </a:solidFill>
              </a:rPr>
              <a:t>v</a:t>
            </a:r>
            <a:endParaRPr lang="en-US"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86" y="-213135"/>
            <a:ext cx="8229600" cy="1212850"/>
          </a:xfrm>
        </p:spPr>
        <p:txBody>
          <a:bodyPr/>
          <a:lstStyle/>
          <a:p>
            <a:r>
              <a:rPr lang="en-US" dirty="0" smtClean="0"/>
              <a:t>Frequencies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15</a:t>
            </a:fld>
            <a:endParaRPr lang="en-US"/>
          </a:p>
        </p:txBody>
      </p:sp>
      <p:pic>
        <p:nvPicPr>
          <p:cNvPr id="6" name="Picture 5"/>
          <p:cNvPicPr>
            <a:picLocks noChangeAspect="1"/>
          </p:cNvPicPr>
          <p:nvPr/>
        </p:nvPicPr>
        <p:blipFill>
          <a:blip r:embed="rId2"/>
          <a:srcRect l="15868"/>
          <a:stretch>
            <a:fillRect/>
          </a:stretch>
        </p:blipFill>
        <p:spPr>
          <a:xfrm>
            <a:off x="4787345" y="1881425"/>
            <a:ext cx="3921286" cy="3987800"/>
          </a:xfrm>
          <a:prstGeom prst="rect">
            <a:avLst/>
          </a:prstGeom>
        </p:spPr>
      </p:pic>
      <p:sp>
        <p:nvSpPr>
          <p:cNvPr id="8" name="TextBox 7"/>
          <p:cNvSpPr txBox="1"/>
          <p:nvPr/>
        </p:nvSpPr>
        <p:spPr>
          <a:xfrm>
            <a:off x="5861879" y="1395383"/>
            <a:ext cx="2068295" cy="461665"/>
          </a:xfrm>
          <a:prstGeom prst="rect">
            <a:avLst/>
          </a:prstGeom>
          <a:noFill/>
        </p:spPr>
        <p:txBody>
          <a:bodyPr wrap="none" rtlCol="0">
            <a:spAutoFit/>
          </a:bodyPr>
          <a:lstStyle/>
          <a:p>
            <a:r>
              <a:rPr lang="en-US" dirty="0" smtClean="0"/>
              <a:t>DFT amplitude</a:t>
            </a:r>
            <a:endParaRPr lang="en-US" dirty="0"/>
          </a:p>
        </p:txBody>
      </p:sp>
      <p:sp>
        <p:nvSpPr>
          <p:cNvPr id="10" name="Rectangle 9"/>
          <p:cNvSpPr/>
          <p:nvPr/>
        </p:nvSpPr>
        <p:spPr>
          <a:xfrm>
            <a:off x="137809" y="6073260"/>
            <a:ext cx="9006191" cy="461665"/>
          </a:xfrm>
          <a:prstGeom prst="rect">
            <a:avLst/>
          </a:prstGeom>
        </p:spPr>
        <p:txBody>
          <a:bodyPr wrap="none">
            <a:spAutoFit/>
          </a:bodyPr>
          <a:lstStyle/>
          <a:p>
            <a:r>
              <a:rPr lang="en-US" dirty="0" smtClean="0">
                <a:latin typeface=""/>
              </a:rPr>
              <a:t>Images are 64x64 pixels. The wave is a cosine (if phase is zero).</a:t>
            </a:r>
            <a:endParaRPr lang="en-US" dirty="0"/>
          </a:p>
        </p:txBody>
      </p:sp>
      <p:cxnSp>
        <p:nvCxnSpPr>
          <p:cNvPr id="12" name="Straight Arrow Connector 11"/>
          <p:cNvCxnSpPr>
            <a:stCxn id="6" idx="2"/>
            <a:endCxn id="6" idx="0"/>
          </p:cNvCxnSpPr>
          <p:nvPr/>
        </p:nvCxnSpPr>
        <p:spPr bwMode="auto">
          <a:xfrm rot="5400000" flipH="1">
            <a:off x="4754088" y="3875325"/>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4" name="Straight Arrow Connector 13"/>
          <p:cNvCxnSpPr>
            <a:stCxn id="6" idx="1"/>
            <a:endCxn id="6" idx="3"/>
          </p:cNvCxnSpPr>
          <p:nvPr/>
        </p:nvCxnSpPr>
        <p:spPr bwMode="auto">
          <a:xfrm rot="10800000" flipH="1">
            <a:off x="4787345" y="3875325"/>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nvGrpSpPr>
          <p:cNvPr id="17" name="Group 16"/>
          <p:cNvGrpSpPr/>
          <p:nvPr/>
        </p:nvGrpSpPr>
        <p:grpSpPr>
          <a:xfrm>
            <a:off x="469560" y="1117830"/>
            <a:ext cx="3952748" cy="4724734"/>
            <a:chOff x="4884243" y="1353805"/>
            <a:chExt cx="3952748" cy="4724734"/>
          </a:xfrm>
        </p:grpSpPr>
        <p:pic>
          <p:nvPicPr>
            <p:cNvPr id="7" name="Picture 6"/>
            <p:cNvPicPr>
              <a:picLocks noChangeAspect="1"/>
            </p:cNvPicPr>
            <p:nvPr/>
          </p:nvPicPr>
          <p:blipFill>
            <a:blip r:embed="rId3"/>
            <a:srcRect l="13304"/>
            <a:stretch>
              <a:fillRect/>
            </a:stretch>
          </p:blipFill>
          <p:spPr>
            <a:xfrm>
              <a:off x="4884243" y="2102511"/>
              <a:ext cx="3952748" cy="3937000"/>
            </a:xfrm>
            <a:prstGeom prst="rect">
              <a:avLst/>
            </a:prstGeom>
          </p:spPr>
        </p:pic>
        <p:sp>
          <p:nvSpPr>
            <p:cNvPr id="9" name="TextBox 8"/>
            <p:cNvSpPr txBox="1"/>
            <p:nvPr/>
          </p:nvSpPr>
          <p:spPr>
            <a:xfrm>
              <a:off x="5316847" y="1353805"/>
              <a:ext cx="2936621" cy="830997"/>
            </a:xfrm>
            <a:prstGeom prst="rect">
              <a:avLst/>
            </a:prstGeom>
            <a:noFill/>
          </p:spPr>
          <p:txBody>
            <a:bodyPr wrap="none" rtlCol="0">
              <a:spAutoFit/>
            </a:bodyPr>
            <a:lstStyle/>
            <a:p>
              <a:pPr algn="ctr"/>
              <a:r>
                <a:rPr lang="en-US" dirty="0" smtClean="0"/>
                <a:t>Image </a:t>
              </a:r>
              <a:br>
                <a:rPr lang="en-US" dirty="0" smtClean="0"/>
              </a:br>
              <a:r>
                <a:rPr lang="en-US" dirty="0" smtClean="0"/>
                <a:t>(assuming zero phase)</a:t>
              </a:r>
              <a:endParaRPr lang="en-US" dirty="0"/>
            </a:p>
          </p:txBody>
        </p:sp>
        <p:cxnSp>
          <p:nvCxnSpPr>
            <p:cNvPr id="15" name="Straight Arrow Connector 14"/>
            <p:cNvCxnSpPr/>
            <p:nvPr/>
          </p:nvCxnSpPr>
          <p:spPr bwMode="auto">
            <a:xfrm rot="5400000" flipH="1">
              <a:off x="4863836" y="4083845"/>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rot="10800000" flipH="1">
              <a:off x="4897093" y="4083845"/>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Frequencies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16</a:t>
            </a:fld>
            <a:endParaRPr lang="en-US"/>
          </a:p>
        </p:txBody>
      </p:sp>
      <p:sp>
        <p:nvSpPr>
          <p:cNvPr id="6" name="Rectangle 5"/>
          <p:cNvSpPr/>
          <p:nvPr/>
        </p:nvSpPr>
        <p:spPr>
          <a:xfrm>
            <a:off x="137809" y="6073260"/>
            <a:ext cx="9006191" cy="461665"/>
          </a:xfrm>
          <a:prstGeom prst="rect">
            <a:avLst/>
          </a:prstGeom>
        </p:spPr>
        <p:txBody>
          <a:bodyPr wrap="none">
            <a:spAutoFit/>
          </a:bodyPr>
          <a:lstStyle/>
          <a:p>
            <a:r>
              <a:rPr lang="en-US" dirty="0" smtClean="0">
                <a:latin typeface=""/>
              </a:rPr>
              <a:t>Images are 64x64 pixels. The wave is a cosine (if phase is zero).</a:t>
            </a:r>
            <a:endParaRPr lang="en-US" dirty="0"/>
          </a:p>
        </p:txBody>
      </p:sp>
      <p:pic>
        <p:nvPicPr>
          <p:cNvPr id="7" name="Picture 6"/>
          <p:cNvPicPr>
            <a:picLocks noChangeAspect="1"/>
          </p:cNvPicPr>
          <p:nvPr/>
        </p:nvPicPr>
        <p:blipFill>
          <a:blip r:embed="rId2"/>
          <a:srcRect b="49624"/>
          <a:stretch>
            <a:fillRect/>
          </a:stretch>
        </p:blipFill>
        <p:spPr>
          <a:xfrm>
            <a:off x="0" y="1060713"/>
            <a:ext cx="9144000" cy="2191735"/>
          </a:xfrm>
          <a:prstGeom prst="rect">
            <a:avLst/>
          </a:prstGeom>
        </p:spPr>
      </p:pic>
      <p:pic>
        <p:nvPicPr>
          <p:cNvPr id="8" name="Picture 7"/>
          <p:cNvPicPr>
            <a:picLocks noChangeAspect="1"/>
          </p:cNvPicPr>
          <p:nvPr/>
        </p:nvPicPr>
        <p:blipFill>
          <a:blip r:embed="rId2"/>
          <a:srcRect t="50447" r="71940"/>
          <a:stretch>
            <a:fillRect/>
          </a:stretch>
        </p:blipFill>
        <p:spPr>
          <a:xfrm>
            <a:off x="12959" y="3407943"/>
            <a:ext cx="2565827" cy="2155944"/>
          </a:xfrm>
          <a:prstGeom prst="rect">
            <a:avLst/>
          </a:prstGeom>
        </p:spPr>
      </p:pic>
      <p:pic>
        <p:nvPicPr>
          <p:cNvPr id="9" name="Picture 8"/>
          <p:cNvPicPr>
            <a:picLocks noChangeAspect="1"/>
          </p:cNvPicPr>
          <p:nvPr/>
        </p:nvPicPr>
        <p:blipFill>
          <a:blip r:embed="rId2"/>
          <a:srcRect l="27811" t="50447"/>
          <a:stretch>
            <a:fillRect/>
          </a:stretch>
        </p:blipFill>
        <p:spPr>
          <a:xfrm>
            <a:off x="2555973" y="3417805"/>
            <a:ext cx="6600986" cy="2155944"/>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17</a:t>
            </a:fld>
            <a:endParaRPr lang="en-US"/>
          </a:p>
        </p:txBody>
      </p:sp>
      <p:pic>
        <p:nvPicPr>
          <p:cNvPr id="8" name="Picture 7"/>
          <p:cNvPicPr>
            <a:picLocks noChangeAspect="1"/>
          </p:cNvPicPr>
          <p:nvPr/>
        </p:nvPicPr>
        <p:blipFill>
          <a:blip r:embed="rId2"/>
          <a:stretch>
            <a:fillRect/>
          </a:stretch>
        </p:blipFill>
        <p:spPr>
          <a:xfrm>
            <a:off x="69315" y="1891110"/>
            <a:ext cx="2921000" cy="2908300"/>
          </a:xfrm>
          <a:prstGeom prst="rect">
            <a:avLst/>
          </a:prstGeom>
        </p:spPr>
      </p:pic>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grpSp>
        <p:nvGrpSpPr>
          <p:cNvPr id="17" name="Group 16"/>
          <p:cNvGrpSpPr/>
          <p:nvPr/>
        </p:nvGrpSpPr>
        <p:grpSpPr>
          <a:xfrm>
            <a:off x="3216790" y="1479412"/>
            <a:ext cx="2933700" cy="3319998"/>
            <a:chOff x="3216790" y="1479412"/>
            <a:chExt cx="2933700" cy="3319998"/>
          </a:xfrm>
        </p:grpSpPr>
        <p:pic>
          <p:nvPicPr>
            <p:cNvPr id="9" name="Picture 8"/>
            <p:cNvPicPr>
              <a:picLocks noChangeAspect="1"/>
            </p:cNvPicPr>
            <p:nvPr/>
          </p:nvPicPr>
          <p:blipFill>
            <a:blip r:embed="rId3"/>
            <a:stretch>
              <a:fillRect/>
            </a:stretch>
          </p:blipFill>
          <p:spPr>
            <a:xfrm>
              <a:off x="3216790" y="1891110"/>
              <a:ext cx="2933700" cy="2908300"/>
            </a:xfrm>
            <a:prstGeom prst="rect">
              <a:avLst/>
            </a:prstGeom>
          </p:spPr>
        </p:pic>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grpSp>
      <p:grpSp>
        <p:nvGrpSpPr>
          <p:cNvPr id="18" name="Group 17"/>
          <p:cNvGrpSpPr/>
          <p:nvPr/>
        </p:nvGrpSpPr>
        <p:grpSpPr>
          <a:xfrm>
            <a:off x="6223000" y="1492244"/>
            <a:ext cx="2921000" cy="3313516"/>
            <a:chOff x="6223000" y="1492244"/>
            <a:chExt cx="2921000" cy="3313516"/>
          </a:xfrm>
        </p:grpSpPr>
        <p:pic>
          <p:nvPicPr>
            <p:cNvPr id="10" name="Picture 9"/>
            <p:cNvPicPr>
              <a:picLocks noChangeAspect="1"/>
            </p:cNvPicPr>
            <p:nvPr/>
          </p:nvPicPr>
          <p:blipFill>
            <a:blip r:embed="rId4"/>
            <a:stretch>
              <a:fillRect/>
            </a:stretch>
          </p:blipFill>
          <p:spPr>
            <a:xfrm>
              <a:off x="6223000" y="1884760"/>
              <a:ext cx="2921000" cy="2921000"/>
            </a:xfrm>
            <a:prstGeom prst="rect">
              <a:avLst/>
            </a:prstGeom>
          </p:spPr>
        </p:pic>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gr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6" name="Rectangle 15"/>
          <p:cNvSpPr/>
          <p:nvPr/>
        </p:nvSpPr>
        <p:spPr>
          <a:xfrm>
            <a:off x="0" y="5333551"/>
            <a:ext cx="3606276" cy="461665"/>
          </a:xfrm>
          <a:prstGeom prst="rect">
            <a:avLst/>
          </a:prstGeom>
        </p:spPr>
        <p:txBody>
          <a:bodyPr wrap="none">
            <a:spAutoFit/>
          </a:bodyPr>
          <a:lstStyle/>
          <a:p>
            <a:r>
              <a:rPr lang="en-US" dirty="0" smtClean="0">
                <a:latin typeface=""/>
              </a:rPr>
              <a:t>Images are 64x64 pixels.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18</a:t>
            </a:fld>
            <a:endParaRPr lang="en-US"/>
          </a:p>
        </p:txBody>
      </p:sp>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14" name="Picture 13"/>
          <p:cNvPicPr>
            <a:picLocks noChangeAspect="1"/>
          </p:cNvPicPr>
          <p:nvPr/>
        </p:nvPicPr>
        <p:blipFill>
          <a:blip r:embed="rId2"/>
          <a:stretch>
            <a:fillRect/>
          </a:stretch>
        </p:blipFill>
        <p:spPr>
          <a:xfrm>
            <a:off x="55820" y="1905066"/>
            <a:ext cx="2908300" cy="2908300"/>
          </a:xfrm>
          <a:prstGeom prst="rect">
            <a:avLst/>
          </a:prstGeom>
        </p:spPr>
      </p:pic>
      <p:grpSp>
        <p:nvGrpSpPr>
          <p:cNvPr id="21" name="Group 20"/>
          <p:cNvGrpSpPr/>
          <p:nvPr/>
        </p:nvGrpSpPr>
        <p:grpSpPr>
          <a:xfrm>
            <a:off x="3193975" y="1479412"/>
            <a:ext cx="2895600" cy="3346654"/>
            <a:chOff x="3193975" y="1479412"/>
            <a:chExt cx="2895600" cy="3346654"/>
          </a:xfrm>
        </p:grpSpPr>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pic>
          <p:nvPicPr>
            <p:cNvPr id="16" name="Picture 15"/>
            <p:cNvPicPr>
              <a:picLocks noChangeAspect="1"/>
            </p:cNvPicPr>
            <p:nvPr/>
          </p:nvPicPr>
          <p:blipFill>
            <a:blip r:embed="rId3"/>
            <a:stretch>
              <a:fillRect/>
            </a:stretch>
          </p:blipFill>
          <p:spPr>
            <a:xfrm>
              <a:off x="3193975" y="1892366"/>
              <a:ext cx="2895600" cy="2933700"/>
            </a:xfrm>
            <a:prstGeom prst="rect">
              <a:avLst/>
            </a:prstGeom>
          </p:spPr>
        </p:pic>
      </p:grpSp>
      <p:grpSp>
        <p:nvGrpSpPr>
          <p:cNvPr id="22" name="Group 21"/>
          <p:cNvGrpSpPr/>
          <p:nvPr/>
        </p:nvGrpSpPr>
        <p:grpSpPr>
          <a:xfrm>
            <a:off x="6182390" y="1492244"/>
            <a:ext cx="2933700" cy="3327472"/>
            <a:chOff x="6182390" y="1492244"/>
            <a:chExt cx="2933700" cy="3327472"/>
          </a:xfrm>
        </p:grpSpPr>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pic>
          <p:nvPicPr>
            <p:cNvPr id="17" name="Picture 16"/>
            <p:cNvPicPr>
              <a:picLocks noChangeAspect="1"/>
            </p:cNvPicPr>
            <p:nvPr/>
          </p:nvPicPr>
          <p:blipFill>
            <a:blip r:embed="rId4"/>
            <a:stretch>
              <a:fillRect/>
            </a:stretch>
          </p:blipFill>
          <p:spPr>
            <a:xfrm>
              <a:off x="6182390" y="1898716"/>
              <a:ext cx="2933700" cy="29210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19</a:t>
            </a:fld>
            <a:endParaRPr lang="en-US"/>
          </a:p>
        </p:txBody>
      </p:sp>
      <p:sp>
        <p:nvSpPr>
          <p:cNvPr id="5" name="TextBox 4"/>
          <p:cNvSpPr txBox="1"/>
          <p:nvPr/>
        </p:nvSpPr>
        <p:spPr>
          <a:xfrm>
            <a:off x="1130353" y="279135"/>
            <a:ext cx="953656" cy="461665"/>
          </a:xfrm>
          <a:prstGeom prst="rect">
            <a:avLst/>
          </a:prstGeom>
          <a:noFill/>
        </p:spPr>
        <p:txBody>
          <a:bodyPr wrap="none" rtlCol="0">
            <a:spAutoFit/>
          </a:bodyPr>
          <a:lstStyle/>
          <a:p>
            <a:r>
              <a:rPr lang="en-US" dirty="0" smtClean="0"/>
              <a:t>Image</a:t>
            </a:r>
            <a:endParaRPr lang="en-US" dirty="0"/>
          </a:p>
        </p:txBody>
      </p:sp>
      <p:sp>
        <p:nvSpPr>
          <p:cNvPr id="6" name="TextBox 5"/>
          <p:cNvSpPr txBox="1"/>
          <p:nvPr/>
        </p:nvSpPr>
        <p:spPr>
          <a:xfrm>
            <a:off x="3753890" y="307045"/>
            <a:ext cx="2172390" cy="461665"/>
          </a:xfrm>
          <a:prstGeom prst="rect">
            <a:avLst/>
          </a:prstGeom>
          <a:noFill/>
        </p:spPr>
        <p:txBody>
          <a:bodyPr wrap="none" rtlCol="0">
            <a:spAutoFit/>
          </a:bodyPr>
          <a:lstStyle/>
          <a:p>
            <a:r>
              <a:rPr lang="en-US" dirty="0" smtClean="0"/>
              <a:t>Magnitude DFT</a:t>
            </a:r>
            <a:endParaRPr lang="en-US" dirty="0"/>
          </a:p>
        </p:txBody>
      </p:sp>
      <p:cxnSp>
        <p:nvCxnSpPr>
          <p:cNvPr id="7" name="Straight Arrow Connector 6"/>
          <p:cNvCxnSpPr/>
          <p:nvPr/>
        </p:nvCxnSpPr>
        <p:spPr bwMode="auto">
          <a:xfrm>
            <a:off x="3167780" y="2163292"/>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8" name="Picture 7"/>
          <p:cNvPicPr>
            <a:picLocks noChangeAspect="1"/>
          </p:cNvPicPr>
          <p:nvPr/>
        </p:nvPicPr>
        <p:blipFill>
          <a:blip r:embed="rId2"/>
          <a:stretch>
            <a:fillRect/>
          </a:stretch>
        </p:blipFill>
        <p:spPr>
          <a:xfrm>
            <a:off x="237235" y="765706"/>
            <a:ext cx="2870200" cy="2870200"/>
          </a:xfrm>
          <a:prstGeom prst="rect">
            <a:avLst/>
          </a:prstGeom>
        </p:spPr>
      </p:pic>
      <p:pic>
        <p:nvPicPr>
          <p:cNvPr id="9" name="Picture 8"/>
          <p:cNvPicPr>
            <a:picLocks noChangeAspect="1"/>
          </p:cNvPicPr>
          <p:nvPr/>
        </p:nvPicPr>
        <p:blipFill>
          <a:blip r:embed="rId3"/>
          <a:stretch>
            <a:fillRect/>
          </a:stretch>
        </p:blipFill>
        <p:spPr>
          <a:xfrm>
            <a:off x="3355085" y="740306"/>
            <a:ext cx="2908300" cy="2921000"/>
          </a:xfrm>
          <a:prstGeom prst="rect">
            <a:avLst/>
          </a:prstGeom>
        </p:spPr>
      </p:pic>
      <p:cxnSp>
        <p:nvCxnSpPr>
          <p:cNvPr id="10" name="Straight Arrow Connector 9"/>
          <p:cNvCxnSpPr/>
          <p:nvPr/>
        </p:nvCxnSpPr>
        <p:spPr bwMode="auto">
          <a:xfrm>
            <a:off x="3181735" y="5283851"/>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11" name="Picture 10"/>
          <p:cNvPicPr>
            <a:picLocks noChangeAspect="1"/>
          </p:cNvPicPr>
          <p:nvPr/>
        </p:nvPicPr>
        <p:blipFill>
          <a:blip r:embed="rId4"/>
          <a:stretch>
            <a:fillRect/>
          </a:stretch>
        </p:blipFill>
        <p:spPr>
          <a:xfrm>
            <a:off x="223280" y="3853258"/>
            <a:ext cx="2908300" cy="2908300"/>
          </a:xfrm>
          <a:prstGeom prst="rect">
            <a:avLst/>
          </a:prstGeom>
        </p:spPr>
      </p:pic>
      <p:pic>
        <p:nvPicPr>
          <p:cNvPr id="12" name="Picture 11"/>
          <p:cNvPicPr>
            <a:picLocks noChangeAspect="1"/>
          </p:cNvPicPr>
          <p:nvPr/>
        </p:nvPicPr>
        <p:blipFill>
          <a:blip r:embed="rId5"/>
          <a:stretch>
            <a:fillRect/>
          </a:stretch>
        </p:blipFill>
        <p:spPr>
          <a:xfrm>
            <a:off x="3361435" y="3840558"/>
            <a:ext cx="2895600" cy="2933700"/>
          </a:xfrm>
          <a:prstGeom prst="rect">
            <a:avLst/>
          </a:prstGeom>
        </p:spPr>
      </p:pic>
      <p:sp>
        <p:nvSpPr>
          <p:cNvPr id="13" name="TextBox 12"/>
          <p:cNvSpPr txBox="1"/>
          <p:nvPr/>
        </p:nvSpPr>
        <p:spPr>
          <a:xfrm>
            <a:off x="6363470" y="697837"/>
            <a:ext cx="1324301" cy="707886"/>
          </a:xfrm>
          <a:prstGeom prst="rect">
            <a:avLst/>
          </a:prstGeom>
          <a:noFill/>
        </p:spPr>
        <p:txBody>
          <a:bodyPr wrap="none" rtlCol="0">
            <a:spAutoFit/>
          </a:bodyPr>
          <a:lstStyle/>
          <a:p>
            <a:r>
              <a:rPr lang="en-US" sz="4000" b="1" dirty="0" smtClean="0"/>
              <a:t>Scale</a:t>
            </a:r>
            <a:endParaRPr lang="en-US" sz="4000" b="1" dirty="0"/>
          </a:p>
        </p:txBody>
      </p:sp>
      <p:sp>
        <p:nvSpPr>
          <p:cNvPr id="14" name="TextBox 13"/>
          <p:cNvSpPr txBox="1"/>
          <p:nvPr/>
        </p:nvSpPr>
        <p:spPr>
          <a:xfrm>
            <a:off x="6349515" y="1451502"/>
            <a:ext cx="2794485" cy="1569660"/>
          </a:xfrm>
          <a:prstGeom prst="rect">
            <a:avLst/>
          </a:prstGeom>
          <a:noFill/>
        </p:spPr>
        <p:txBody>
          <a:bodyPr wrap="square" rtlCol="0">
            <a:spAutoFit/>
          </a:bodyPr>
          <a:lstStyle/>
          <a:p>
            <a:r>
              <a:rPr lang="en-US" dirty="0" smtClean="0"/>
              <a:t>Small image</a:t>
            </a:r>
            <a:br>
              <a:rPr lang="en-US" dirty="0" smtClean="0"/>
            </a:br>
            <a:r>
              <a:rPr lang="en-US" dirty="0" smtClean="0"/>
              <a:t>details produce content in high spatial frequencies</a:t>
            </a:r>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p:cNvPicPr>
            <a:picLocks noChangeAspect="1"/>
          </p:cNvPicPr>
          <p:nvPr/>
        </p:nvPicPr>
        <p:blipFill>
          <a:blip r:embed="rId2"/>
          <a:srcRect/>
          <a:stretch>
            <a:fillRect/>
          </a:stretch>
        </p:blipFill>
        <p:spPr bwMode="auto">
          <a:xfrm>
            <a:off x="5532" y="3073421"/>
            <a:ext cx="1741957" cy="1207252"/>
          </a:xfrm>
          <a:prstGeom prst="rect">
            <a:avLst/>
          </a:prstGeom>
          <a:noFill/>
          <a:ln w="9525">
            <a:noFill/>
            <a:miter lim="800000"/>
            <a:headEnd/>
            <a:tailEnd/>
          </a:ln>
        </p:spPr>
      </p:pic>
      <p:grpSp>
        <p:nvGrpSpPr>
          <p:cNvPr id="22" name="Group 21"/>
          <p:cNvGrpSpPr/>
          <p:nvPr/>
        </p:nvGrpSpPr>
        <p:grpSpPr>
          <a:xfrm>
            <a:off x="5961520" y="433964"/>
            <a:ext cx="3182480" cy="2114585"/>
            <a:chOff x="5722938" y="85725"/>
            <a:chExt cx="3335337" cy="2216150"/>
          </a:xfrm>
        </p:grpSpPr>
        <p:pic>
          <p:nvPicPr>
            <p:cNvPr id="80899" name="Picture 3"/>
            <p:cNvPicPr>
              <a:picLocks noChangeAspect="1"/>
            </p:cNvPicPr>
            <p:nvPr/>
          </p:nvPicPr>
          <p:blipFill>
            <a:blip r:embed="rId3"/>
            <a:srcRect/>
            <a:stretch>
              <a:fillRect/>
            </a:stretch>
          </p:blipFill>
          <p:spPr bwMode="auto">
            <a:xfrm>
              <a:off x="5722938" y="85725"/>
              <a:ext cx="3335337" cy="2216150"/>
            </a:xfrm>
            <a:prstGeom prst="rect">
              <a:avLst/>
            </a:prstGeom>
            <a:noFill/>
            <a:ln w="9525">
              <a:noFill/>
              <a:miter lim="800000"/>
              <a:headEnd/>
              <a:tailEnd/>
            </a:ln>
          </p:spPr>
        </p:pic>
        <p:sp>
          <p:nvSpPr>
            <p:cNvPr id="80908" name="TextBox 13"/>
            <p:cNvSpPr txBox="1">
              <a:spLocks noChangeArrowheads="1"/>
            </p:cNvSpPr>
            <p:nvPr/>
          </p:nvSpPr>
          <p:spPr bwMode="auto">
            <a:xfrm>
              <a:off x="8566150" y="127000"/>
              <a:ext cx="338138" cy="368300"/>
            </a:xfrm>
            <a:prstGeom prst="rect">
              <a:avLst/>
            </a:prstGeom>
            <a:noFill/>
            <a:ln w="9525">
              <a:noFill/>
              <a:miter lim="800000"/>
              <a:headEnd/>
              <a:tailEnd/>
            </a:ln>
          </p:spPr>
          <p:txBody>
            <a:bodyPr wrap="none">
              <a:prstTxWarp prst="textNoShape">
                <a:avLst/>
              </a:prstTxWarp>
              <a:spAutoFit/>
            </a:bodyPr>
            <a:lstStyle/>
            <a:p>
              <a:r>
                <a:rPr lang="en-US" dirty="0"/>
                <a:t>X</a:t>
              </a:r>
            </a:p>
          </p:txBody>
        </p:sp>
      </p:grpSp>
      <p:grpSp>
        <p:nvGrpSpPr>
          <p:cNvPr id="23" name="Group 22"/>
          <p:cNvGrpSpPr/>
          <p:nvPr/>
        </p:nvGrpSpPr>
        <p:grpSpPr>
          <a:xfrm>
            <a:off x="5973638" y="2597021"/>
            <a:ext cx="3065845" cy="2113070"/>
            <a:chOff x="5735638" y="2352675"/>
            <a:chExt cx="3213100" cy="2214563"/>
          </a:xfrm>
        </p:grpSpPr>
        <p:pic>
          <p:nvPicPr>
            <p:cNvPr id="80900" name="Picture 4"/>
            <p:cNvPicPr>
              <a:picLocks noChangeAspect="1"/>
            </p:cNvPicPr>
            <p:nvPr/>
          </p:nvPicPr>
          <p:blipFill>
            <a:blip r:embed="rId4"/>
            <a:srcRect/>
            <a:stretch>
              <a:fillRect/>
            </a:stretch>
          </p:blipFill>
          <p:spPr bwMode="auto">
            <a:xfrm>
              <a:off x="5735638" y="2352675"/>
              <a:ext cx="3213100" cy="2214563"/>
            </a:xfrm>
            <a:prstGeom prst="rect">
              <a:avLst/>
            </a:prstGeom>
            <a:noFill/>
            <a:ln w="9525">
              <a:noFill/>
              <a:miter lim="800000"/>
              <a:headEnd/>
              <a:tailEnd/>
            </a:ln>
          </p:spPr>
        </p:pic>
        <p:sp>
          <p:nvSpPr>
            <p:cNvPr id="80909" name="TextBox 14"/>
            <p:cNvSpPr txBox="1">
              <a:spLocks noChangeArrowheads="1"/>
            </p:cNvSpPr>
            <p:nvPr/>
          </p:nvSpPr>
          <p:spPr bwMode="auto">
            <a:xfrm>
              <a:off x="8601075" y="2392363"/>
              <a:ext cx="338138" cy="369887"/>
            </a:xfrm>
            <a:prstGeom prst="rect">
              <a:avLst/>
            </a:prstGeom>
            <a:noFill/>
            <a:ln w="9525">
              <a:noFill/>
              <a:miter lim="800000"/>
              <a:headEnd/>
              <a:tailEnd/>
            </a:ln>
          </p:spPr>
          <p:txBody>
            <a:bodyPr wrap="none">
              <a:prstTxWarp prst="textNoShape">
                <a:avLst/>
              </a:prstTxWarp>
              <a:spAutoFit/>
            </a:bodyPr>
            <a:lstStyle/>
            <a:p>
              <a:r>
                <a:rPr lang="en-US" dirty="0">
                  <a:solidFill>
                    <a:schemeClr val="bg1"/>
                  </a:solidFill>
                </a:rPr>
                <a:t>Y</a:t>
              </a:r>
            </a:p>
          </p:txBody>
        </p:sp>
      </p:grpSp>
      <p:grpSp>
        <p:nvGrpSpPr>
          <p:cNvPr id="24" name="Group 23"/>
          <p:cNvGrpSpPr/>
          <p:nvPr/>
        </p:nvGrpSpPr>
        <p:grpSpPr>
          <a:xfrm>
            <a:off x="5979697" y="4710091"/>
            <a:ext cx="3059786" cy="2147909"/>
            <a:chOff x="5741988" y="4567238"/>
            <a:chExt cx="3206750" cy="2251075"/>
          </a:xfrm>
        </p:grpSpPr>
        <p:pic>
          <p:nvPicPr>
            <p:cNvPr id="80901" name="Picture 5"/>
            <p:cNvPicPr>
              <a:picLocks noChangeAspect="1"/>
            </p:cNvPicPr>
            <p:nvPr/>
          </p:nvPicPr>
          <p:blipFill>
            <a:blip r:embed="rId5"/>
            <a:srcRect/>
            <a:stretch>
              <a:fillRect/>
            </a:stretch>
          </p:blipFill>
          <p:spPr bwMode="auto">
            <a:xfrm>
              <a:off x="5741988" y="4567238"/>
              <a:ext cx="3206750" cy="2251075"/>
            </a:xfrm>
            <a:prstGeom prst="rect">
              <a:avLst/>
            </a:prstGeom>
            <a:noFill/>
            <a:ln w="9525">
              <a:noFill/>
              <a:miter lim="800000"/>
              <a:headEnd/>
              <a:tailEnd/>
            </a:ln>
          </p:spPr>
        </p:pic>
        <p:sp>
          <p:nvSpPr>
            <p:cNvPr id="80910" name="TextBox 15"/>
            <p:cNvSpPr txBox="1">
              <a:spLocks noChangeArrowheads="1"/>
            </p:cNvSpPr>
            <p:nvPr/>
          </p:nvSpPr>
          <p:spPr bwMode="auto">
            <a:xfrm>
              <a:off x="8601075" y="4703763"/>
              <a:ext cx="338138" cy="369887"/>
            </a:xfrm>
            <a:prstGeom prst="rect">
              <a:avLst/>
            </a:prstGeom>
            <a:noFill/>
            <a:ln w="9525">
              <a:noFill/>
              <a:miter lim="800000"/>
              <a:headEnd/>
              <a:tailEnd/>
            </a:ln>
          </p:spPr>
          <p:txBody>
            <a:bodyPr wrap="none">
              <a:prstTxWarp prst="textNoShape">
                <a:avLst/>
              </a:prstTxWarp>
              <a:spAutoFit/>
            </a:bodyPr>
            <a:lstStyle/>
            <a:p>
              <a:r>
                <a:rPr lang="en-US" dirty="0"/>
                <a:t>Z</a:t>
              </a:r>
            </a:p>
          </p:txBody>
        </p:sp>
      </p:grpSp>
      <p:grpSp>
        <p:nvGrpSpPr>
          <p:cNvPr id="20" name="Group 19"/>
          <p:cNvGrpSpPr/>
          <p:nvPr/>
        </p:nvGrpSpPr>
        <p:grpSpPr>
          <a:xfrm>
            <a:off x="2044029" y="2775760"/>
            <a:ext cx="1710782" cy="1492025"/>
            <a:chOff x="1823373" y="2540000"/>
            <a:chExt cx="1792952" cy="1563688"/>
          </a:xfrm>
        </p:grpSpPr>
        <p:pic>
          <p:nvPicPr>
            <p:cNvPr id="80905" name="Picture 10"/>
            <p:cNvPicPr>
              <a:picLocks noChangeAspect="1"/>
            </p:cNvPicPr>
            <p:nvPr/>
          </p:nvPicPr>
          <p:blipFill>
            <a:blip r:embed="rId6"/>
            <a:srcRect/>
            <a:stretch>
              <a:fillRect/>
            </a:stretch>
          </p:blipFill>
          <p:spPr bwMode="auto">
            <a:xfrm>
              <a:off x="1911350" y="2924175"/>
              <a:ext cx="1704975" cy="1179513"/>
            </a:xfrm>
            <a:prstGeom prst="rect">
              <a:avLst/>
            </a:prstGeom>
            <a:noFill/>
            <a:ln w="9525">
              <a:noFill/>
              <a:miter lim="800000"/>
              <a:headEnd/>
              <a:tailEnd/>
            </a:ln>
          </p:spPr>
        </p:pic>
        <p:sp>
          <p:nvSpPr>
            <p:cNvPr id="80911" name="TextBox 16"/>
            <p:cNvSpPr txBox="1">
              <a:spLocks noChangeArrowheads="1"/>
            </p:cNvSpPr>
            <p:nvPr/>
          </p:nvSpPr>
          <p:spPr bwMode="auto">
            <a:xfrm>
              <a:off x="1823373" y="2540000"/>
              <a:ext cx="1676973" cy="419328"/>
            </a:xfrm>
            <a:prstGeom prst="rect">
              <a:avLst/>
            </a:prstGeom>
            <a:noFill/>
            <a:ln w="9525">
              <a:noFill/>
              <a:miter lim="800000"/>
              <a:headEnd/>
              <a:tailEnd/>
            </a:ln>
          </p:spPr>
          <p:txBody>
            <a:bodyPr wrap="none">
              <a:prstTxWarp prst="textNoShape">
                <a:avLst/>
              </a:prstTxWarp>
              <a:spAutoFit/>
            </a:bodyPr>
            <a:lstStyle/>
            <a:p>
              <a:r>
                <a:rPr lang="en-US" sz="2000" dirty="0"/>
                <a:t>Edge </a:t>
              </a:r>
              <a:r>
                <a:rPr lang="en-US" sz="2000" dirty="0" err="1"/>
                <a:t>normals</a:t>
              </a:r>
              <a:endParaRPr lang="en-US" sz="2000" dirty="0"/>
            </a:p>
          </p:txBody>
        </p:sp>
      </p:grpSp>
      <p:grpSp>
        <p:nvGrpSpPr>
          <p:cNvPr id="21" name="Group 20"/>
          <p:cNvGrpSpPr/>
          <p:nvPr/>
        </p:nvGrpSpPr>
        <p:grpSpPr>
          <a:xfrm>
            <a:off x="3694977" y="947295"/>
            <a:ext cx="2366353" cy="5774378"/>
            <a:chOff x="3347530" y="623712"/>
            <a:chExt cx="2480011" cy="6051726"/>
          </a:xfrm>
        </p:grpSpPr>
        <p:pic>
          <p:nvPicPr>
            <p:cNvPr id="80903" name="Picture 7"/>
            <p:cNvPicPr>
              <a:picLocks noChangeAspect="1"/>
            </p:cNvPicPr>
            <p:nvPr/>
          </p:nvPicPr>
          <p:blipFill>
            <a:blip r:embed="rId7"/>
            <a:srcRect/>
            <a:stretch>
              <a:fillRect/>
            </a:stretch>
          </p:blipFill>
          <p:spPr bwMode="auto">
            <a:xfrm>
              <a:off x="3803650" y="2533650"/>
              <a:ext cx="1684338" cy="1160463"/>
            </a:xfrm>
            <a:prstGeom prst="rect">
              <a:avLst/>
            </a:prstGeom>
            <a:noFill/>
            <a:ln w="9525">
              <a:noFill/>
              <a:miter lim="800000"/>
              <a:headEnd/>
              <a:tailEnd/>
            </a:ln>
          </p:spPr>
        </p:pic>
        <p:pic>
          <p:nvPicPr>
            <p:cNvPr id="80904" name="Picture 8"/>
            <p:cNvPicPr>
              <a:picLocks noChangeAspect="1"/>
            </p:cNvPicPr>
            <p:nvPr/>
          </p:nvPicPr>
          <p:blipFill>
            <a:blip r:embed="rId8"/>
            <a:srcRect/>
            <a:stretch>
              <a:fillRect/>
            </a:stretch>
          </p:blipFill>
          <p:spPr bwMode="auto">
            <a:xfrm>
              <a:off x="3798888" y="1063625"/>
              <a:ext cx="1658937" cy="1143000"/>
            </a:xfrm>
            <a:prstGeom prst="rect">
              <a:avLst/>
            </a:prstGeom>
            <a:noFill/>
            <a:ln w="9525">
              <a:noFill/>
              <a:miter lim="800000"/>
              <a:headEnd/>
              <a:tailEnd/>
            </a:ln>
          </p:spPr>
        </p:pic>
        <p:pic>
          <p:nvPicPr>
            <p:cNvPr id="80906" name="Picture 11"/>
            <p:cNvPicPr>
              <a:picLocks noChangeAspect="1"/>
            </p:cNvPicPr>
            <p:nvPr/>
          </p:nvPicPr>
          <p:blipFill>
            <a:blip r:embed="rId9"/>
            <a:srcRect/>
            <a:stretch>
              <a:fillRect/>
            </a:stretch>
          </p:blipFill>
          <p:spPr bwMode="auto">
            <a:xfrm>
              <a:off x="3808413" y="4003675"/>
              <a:ext cx="1731962" cy="1198563"/>
            </a:xfrm>
            <a:prstGeom prst="rect">
              <a:avLst/>
            </a:prstGeom>
            <a:noFill/>
            <a:ln w="9525">
              <a:noFill/>
              <a:miter lim="800000"/>
              <a:headEnd/>
              <a:tailEnd/>
            </a:ln>
          </p:spPr>
        </p:pic>
        <p:pic>
          <p:nvPicPr>
            <p:cNvPr id="80907" name="Picture 12"/>
            <p:cNvPicPr>
              <a:picLocks noChangeAspect="1"/>
            </p:cNvPicPr>
            <p:nvPr/>
          </p:nvPicPr>
          <p:blipFill>
            <a:blip r:embed="rId10"/>
            <a:srcRect/>
            <a:stretch>
              <a:fillRect/>
            </a:stretch>
          </p:blipFill>
          <p:spPr bwMode="auto">
            <a:xfrm>
              <a:off x="3811588" y="5483225"/>
              <a:ext cx="1725612" cy="1192213"/>
            </a:xfrm>
            <a:prstGeom prst="rect">
              <a:avLst/>
            </a:prstGeom>
            <a:noFill/>
            <a:ln w="9525">
              <a:noFill/>
              <a:miter lim="800000"/>
              <a:headEnd/>
              <a:tailEnd/>
            </a:ln>
          </p:spPr>
        </p:pic>
        <p:sp>
          <p:nvSpPr>
            <p:cNvPr id="80912" name="TextBox 17"/>
            <p:cNvSpPr txBox="1">
              <a:spLocks noChangeArrowheads="1"/>
            </p:cNvSpPr>
            <p:nvPr/>
          </p:nvSpPr>
          <p:spPr bwMode="auto">
            <a:xfrm>
              <a:off x="3705693" y="623712"/>
              <a:ext cx="1676973" cy="419328"/>
            </a:xfrm>
            <a:prstGeom prst="rect">
              <a:avLst/>
            </a:prstGeom>
            <a:noFill/>
            <a:ln w="9525">
              <a:noFill/>
              <a:miter lim="800000"/>
              <a:headEnd/>
              <a:tailEnd/>
            </a:ln>
          </p:spPr>
          <p:txBody>
            <a:bodyPr wrap="none">
              <a:prstTxWarp prst="textNoShape">
                <a:avLst/>
              </a:prstTxWarp>
              <a:spAutoFit/>
            </a:bodyPr>
            <a:lstStyle/>
            <a:p>
              <a:r>
                <a:rPr lang="en-US" sz="2000"/>
                <a:t>Edge strength</a:t>
              </a:r>
            </a:p>
          </p:txBody>
        </p:sp>
        <p:sp>
          <p:nvSpPr>
            <p:cNvPr id="80913" name="TextBox 18"/>
            <p:cNvSpPr txBox="1">
              <a:spLocks noChangeArrowheads="1"/>
            </p:cNvSpPr>
            <p:nvPr/>
          </p:nvSpPr>
          <p:spPr bwMode="auto">
            <a:xfrm>
              <a:off x="3624548" y="2164571"/>
              <a:ext cx="1750893" cy="419328"/>
            </a:xfrm>
            <a:prstGeom prst="rect">
              <a:avLst/>
            </a:prstGeom>
            <a:noFill/>
            <a:ln w="9525">
              <a:noFill/>
              <a:miter lim="800000"/>
              <a:headEnd/>
              <a:tailEnd/>
            </a:ln>
          </p:spPr>
          <p:txBody>
            <a:bodyPr wrap="none">
              <a:prstTxWarp prst="textNoShape">
                <a:avLst/>
              </a:prstTxWarp>
              <a:spAutoFit/>
            </a:bodyPr>
            <a:lstStyle/>
            <a:p>
              <a:r>
                <a:rPr lang="en-US" sz="2000"/>
                <a:t>3D orientation</a:t>
              </a:r>
            </a:p>
          </p:txBody>
        </p:sp>
        <p:sp>
          <p:nvSpPr>
            <p:cNvPr id="80914" name="TextBox 19"/>
            <p:cNvSpPr txBox="1">
              <a:spLocks noChangeArrowheads="1"/>
            </p:cNvSpPr>
            <p:nvPr/>
          </p:nvSpPr>
          <p:spPr bwMode="auto">
            <a:xfrm>
              <a:off x="3347530" y="5088296"/>
              <a:ext cx="2480011" cy="419328"/>
            </a:xfrm>
            <a:prstGeom prst="rect">
              <a:avLst/>
            </a:prstGeom>
            <a:noFill/>
            <a:ln w="9525">
              <a:noFill/>
              <a:miter lim="800000"/>
              <a:headEnd/>
              <a:tailEnd/>
            </a:ln>
          </p:spPr>
          <p:txBody>
            <a:bodyPr wrap="none">
              <a:prstTxWarp prst="textNoShape">
                <a:avLst/>
              </a:prstTxWarp>
              <a:spAutoFit/>
            </a:bodyPr>
            <a:lstStyle/>
            <a:p>
              <a:r>
                <a:rPr lang="en-US" sz="2000"/>
                <a:t>Depth discontinuities</a:t>
              </a:r>
            </a:p>
          </p:txBody>
        </p:sp>
        <p:sp>
          <p:nvSpPr>
            <p:cNvPr id="80915" name="TextBox 20"/>
            <p:cNvSpPr txBox="1">
              <a:spLocks noChangeArrowheads="1"/>
            </p:cNvSpPr>
            <p:nvPr/>
          </p:nvSpPr>
          <p:spPr bwMode="auto">
            <a:xfrm>
              <a:off x="3743428" y="3592615"/>
              <a:ext cx="1707213" cy="419328"/>
            </a:xfrm>
            <a:prstGeom prst="rect">
              <a:avLst/>
            </a:prstGeom>
            <a:noFill/>
            <a:ln w="9525">
              <a:noFill/>
              <a:miter lim="800000"/>
              <a:headEnd/>
              <a:tailEnd/>
            </a:ln>
          </p:spPr>
          <p:txBody>
            <a:bodyPr wrap="none">
              <a:prstTxWarp prst="textNoShape">
                <a:avLst/>
              </a:prstTxWarp>
              <a:spAutoFit/>
            </a:bodyPr>
            <a:lstStyle/>
            <a:p>
              <a:r>
                <a:rPr lang="en-US" sz="2000"/>
                <a:t>Contact edges</a:t>
              </a:r>
            </a:p>
          </p:txBody>
        </p:sp>
      </p:grpSp>
      <p:sp>
        <p:nvSpPr>
          <p:cNvPr id="3" name="Rectangle 2"/>
          <p:cNvSpPr/>
          <p:nvPr/>
        </p:nvSpPr>
        <p:spPr>
          <a:xfrm>
            <a:off x="82581" y="0"/>
            <a:ext cx="5275803" cy="769441"/>
          </a:xfrm>
          <a:prstGeom prst="rect">
            <a:avLst/>
          </a:prstGeom>
        </p:spPr>
        <p:txBody>
          <a:bodyPr wrap="none">
            <a:spAutoFit/>
          </a:bodyPr>
          <a:lstStyle/>
          <a:p>
            <a:r>
              <a:rPr lang="en-US" sz="4400" dirty="0" smtClean="0"/>
              <a:t>Image </a:t>
            </a:r>
            <a:r>
              <a:rPr lang="en-US" sz="4400" dirty="0"/>
              <a:t>transformations</a:t>
            </a:r>
          </a:p>
        </p:txBody>
      </p:sp>
      <p:sp>
        <p:nvSpPr>
          <p:cNvPr id="5" name="TextBox 4"/>
          <p:cNvSpPr txBox="1"/>
          <p:nvPr/>
        </p:nvSpPr>
        <p:spPr>
          <a:xfrm>
            <a:off x="-39328" y="2654709"/>
            <a:ext cx="1414170" cy="400110"/>
          </a:xfrm>
          <a:prstGeom prst="rect">
            <a:avLst/>
          </a:prstGeom>
          <a:noFill/>
        </p:spPr>
        <p:txBody>
          <a:bodyPr wrap="none" rtlCol="0">
            <a:spAutoFit/>
          </a:bodyPr>
          <a:lstStyle/>
          <a:p>
            <a:r>
              <a:rPr lang="en-US" sz="2000" dirty="0" smtClean="0"/>
              <a:t>Input image</a:t>
            </a:r>
            <a:endParaRPr lang="en-US" sz="2000" dirty="0"/>
          </a:p>
        </p:txBody>
      </p:sp>
      <p:sp>
        <p:nvSpPr>
          <p:cNvPr id="6" name="Right Arrow 5"/>
          <p:cNvSpPr/>
          <p:nvPr/>
        </p:nvSpPr>
        <p:spPr>
          <a:xfrm>
            <a:off x="1779642" y="3411793"/>
            <a:ext cx="344129" cy="53094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0" y="4050891"/>
            <a:ext cx="3063659" cy="1100761"/>
            <a:chOff x="0" y="4050891"/>
            <a:chExt cx="3063659" cy="1100761"/>
          </a:xfrm>
        </p:grpSpPr>
        <p:cxnSp>
          <p:nvCxnSpPr>
            <p:cNvPr id="8" name="Straight Arrow Connector 7"/>
            <p:cNvCxnSpPr/>
            <p:nvPr/>
          </p:nvCxnSpPr>
          <p:spPr>
            <a:xfrm flipV="1">
              <a:off x="1612490" y="4050891"/>
              <a:ext cx="511279" cy="658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4689987"/>
              <a:ext cx="3063659" cy="461665"/>
            </a:xfrm>
            <a:prstGeom prst="rect">
              <a:avLst/>
            </a:prstGeom>
            <a:noFill/>
          </p:spPr>
          <p:txBody>
            <a:bodyPr wrap="none" rtlCol="0">
              <a:spAutoFit/>
            </a:bodyPr>
            <a:lstStyle/>
            <a:p>
              <a:r>
                <a:rPr lang="en-US" dirty="0" smtClean="0"/>
                <a:t>1. From pixels to edges</a:t>
              </a:r>
              <a:endParaRPr lang="en-US" dirty="0"/>
            </a:p>
          </p:txBody>
        </p:sp>
      </p:grpSp>
      <p:grpSp>
        <p:nvGrpSpPr>
          <p:cNvPr id="14" name="Group 13"/>
          <p:cNvGrpSpPr/>
          <p:nvPr/>
        </p:nvGrpSpPr>
        <p:grpSpPr>
          <a:xfrm>
            <a:off x="457200" y="3868995"/>
            <a:ext cx="3559279" cy="2590970"/>
            <a:chOff x="457200" y="3868995"/>
            <a:chExt cx="3559279" cy="2590970"/>
          </a:xfrm>
        </p:grpSpPr>
        <p:cxnSp>
          <p:nvCxnSpPr>
            <p:cNvPr id="35" name="Straight Arrow Connector 34"/>
            <p:cNvCxnSpPr/>
            <p:nvPr/>
          </p:nvCxnSpPr>
          <p:spPr>
            <a:xfrm flipV="1">
              <a:off x="2753032" y="3868995"/>
              <a:ext cx="1263447" cy="176488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57200" y="5628968"/>
              <a:ext cx="3557384" cy="830997"/>
            </a:xfrm>
            <a:prstGeom prst="rect">
              <a:avLst/>
            </a:prstGeom>
            <a:noFill/>
          </p:spPr>
          <p:txBody>
            <a:bodyPr wrap="none" rtlCol="0">
              <a:spAutoFit/>
            </a:bodyPr>
            <a:lstStyle/>
            <a:p>
              <a:r>
                <a:rPr lang="en-US" dirty="0" smtClean="0"/>
                <a:t>2. From edges to geometric</a:t>
              </a:r>
              <a:br>
                <a:rPr lang="en-US" dirty="0" smtClean="0"/>
              </a:br>
              <a:r>
                <a:rPr lang="en-US" dirty="0" smtClean="0"/>
                <a:t>primitives</a:t>
              </a:r>
              <a:endParaRPr lang="en-US" dirty="0"/>
            </a:p>
          </p:txBody>
        </p:sp>
      </p:grpSp>
      <p:sp>
        <p:nvSpPr>
          <p:cNvPr id="38" name="Right Arrow 37"/>
          <p:cNvSpPr/>
          <p:nvPr/>
        </p:nvSpPr>
        <p:spPr>
          <a:xfrm>
            <a:off x="3751009" y="3416709"/>
            <a:ext cx="344129" cy="53094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43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20</a:t>
            </a:fld>
            <a:endParaRPr lang="en-US"/>
          </a:p>
        </p:txBody>
      </p:sp>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18" name="Picture 17"/>
          <p:cNvPicPr>
            <a:picLocks noChangeAspect="1"/>
          </p:cNvPicPr>
          <p:nvPr/>
        </p:nvPicPr>
        <p:blipFill>
          <a:blip r:embed="rId2"/>
          <a:stretch>
            <a:fillRect/>
          </a:stretch>
        </p:blipFill>
        <p:spPr>
          <a:xfrm>
            <a:off x="0" y="1906323"/>
            <a:ext cx="2921000" cy="2933700"/>
          </a:xfrm>
          <a:prstGeom prst="rect">
            <a:avLst/>
          </a:prstGeom>
        </p:spPr>
      </p:pic>
      <p:grpSp>
        <p:nvGrpSpPr>
          <p:cNvPr id="21" name="Group 20"/>
          <p:cNvGrpSpPr/>
          <p:nvPr/>
        </p:nvGrpSpPr>
        <p:grpSpPr>
          <a:xfrm>
            <a:off x="3187625" y="1479412"/>
            <a:ext cx="2908300" cy="3368218"/>
            <a:chOff x="3187625" y="1479412"/>
            <a:chExt cx="2908300" cy="3368218"/>
          </a:xfrm>
        </p:grpSpPr>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pic>
          <p:nvPicPr>
            <p:cNvPr id="19" name="Picture 18"/>
            <p:cNvPicPr>
              <a:picLocks noChangeAspect="1"/>
            </p:cNvPicPr>
            <p:nvPr/>
          </p:nvPicPr>
          <p:blipFill>
            <a:blip r:embed="rId3"/>
            <a:stretch>
              <a:fillRect/>
            </a:stretch>
          </p:blipFill>
          <p:spPr>
            <a:xfrm>
              <a:off x="3187625" y="1926630"/>
              <a:ext cx="2908300" cy="2921000"/>
            </a:xfrm>
            <a:prstGeom prst="rect">
              <a:avLst/>
            </a:prstGeom>
          </p:spPr>
        </p:pic>
      </p:grpSp>
      <p:grpSp>
        <p:nvGrpSpPr>
          <p:cNvPr id="22" name="Group 21"/>
          <p:cNvGrpSpPr/>
          <p:nvPr/>
        </p:nvGrpSpPr>
        <p:grpSpPr>
          <a:xfrm>
            <a:off x="6183645" y="1492244"/>
            <a:ext cx="2946400" cy="3335079"/>
            <a:chOff x="6183645" y="1492244"/>
            <a:chExt cx="2946400" cy="3335079"/>
          </a:xfrm>
        </p:grpSpPr>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pic>
          <p:nvPicPr>
            <p:cNvPr id="20" name="Picture 19"/>
            <p:cNvPicPr>
              <a:picLocks noChangeAspect="1"/>
            </p:cNvPicPr>
            <p:nvPr/>
          </p:nvPicPr>
          <p:blipFill>
            <a:blip r:embed="rId4"/>
            <a:stretch>
              <a:fillRect/>
            </a:stretch>
          </p:blipFill>
          <p:spPr>
            <a:xfrm>
              <a:off x="6183645" y="1919023"/>
              <a:ext cx="2946400" cy="29083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21</a:t>
            </a:fld>
            <a:endParaRPr lang="en-US"/>
          </a:p>
        </p:txBody>
      </p:sp>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14" name="Picture 13"/>
          <p:cNvPicPr>
            <a:picLocks noChangeAspect="1"/>
          </p:cNvPicPr>
          <p:nvPr/>
        </p:nvPicPr>
        <p:blipFill>
          <a:blip r:embed="rId2"/>
          <a:stretch>
            <a:fillRect/>
          </a:stretch>
        </p:blipFill>
        <p:spPr>
          <a:xfrm>
            <a:off x="55820" y="1926630"/>
            <a:ext cx="2921000" cy="2921000"/>
          </a:xfrm>
          <a:prstGeom prst="rect">
            <a:avLst/>
          </a:prstGeom>
        </p:spPr>
      </p:pic>
      <p:grpSp>
        <p:nvGrpSpPr>
          <p:cNvPr id="21" name="Group 20"/>
          <p:cNvGrpSpPr/>
          <p:nvPr/>
        </p:nvGrpSpPr>
        <p:grpSpPr>
          <a:xfrm>
            <a:off x="3201580" y="1479412"/>
            <a:ext cx="2908300" cy="3347911"/>
            <a:chOff x="3201580" y="1479412"/>
            <a:chExt cx="2908300" cy="3347911"/>
          </a:xfrm>
        </p:grpSpPr>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pic>
          <p:nvPicPr>
            <p:cNvPr id="16" name="Picture 15"/>
            <p:cNvPicPr>
              <a:picLocks noChangeAspect="1"/>
            </p:cNvPicPr>
            <p:nvPr/>
          </p:nvPicPr>
          <p:blipFill>
            <a:blip r:embed="rId3"/>
            <a:stretch>
              <a:fillRect/>
            </a:stretch>
          </p:blipFill>
          <p:spPr>
            <a:xfrm>
              <a:off x="3201580" y="1919023"/>
              <a:ext cx="2908300" cy="2908300"/>
            </a:xfrm>
            <a:prstGeom prst="rect">
              <a:avLst/>
            </a:prstGeom>
          </p:spPr>
        </p:pic>
      </p:grpSp>
      <p:grpSp>
        <p:nvGrpSpPr>
          <p:cNvPr id="22" name="Group 21"/>
          <p:cNvGrpSpPr/>
          <p:nvPr/>
        </p:nvGrpSpPr>
        <p:grpSpPr>
          <a:xfrm>
            <a:off x="6207790" y="1492244"/>
            <a:ext cx="2908300" cy="3335079"/>
            <a:chOff x="6207790" y="1492244"/>
            <a:chExt cx="2908300" cy="3335079"/>
          </a:xfrm>
        </p:grpSpPr>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pic>
          <p:nvPicPr>
            <p:cNvPr id="17" name="Picture 16"/>
            <p:cNvPicPr>
              <a:picLocks noChangeAspect="1"/>
            </p:cNvPicPr>
            <p:nvPr/>
          </p:nvPicPr>
          <p:blipFill>
            <a:blip r:embed="rId4"/>
            <a:stretch>
              <a:fillRect/>
            </a:stretch>
          </p:blipFill>
          <p:spPr>
            <a:xfrm>
              <a:off x="6207790" y="1919023"/>
              <a:ext cx="2908300" cy="29083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22</a:t>
            </a:fld>
            <a:endParaRPr lang="en-US"/>
          </a:p>
        </p:txBody>
      </p:sp>
      <p:sp>
        <p:nvSpPr>
          <p:cNvPr id="5" name="TextBox 4"/>
          <p:cNvSpPr txBox="1"/>
          <p:nvPr/>
        </p:nvSpPr>
        <p:spPr>
          <a:xfrm>
            <a:off x="1130353" y="279135"/>
            <a:ext cx="953656" cy="461665"/>
          </a:xfrm>
          <a:prstGeom prst="rect">
            <a:avLst/>
          </a:prstGeom>
          <a:noFill/>
        </p:spPr>
        <p:txBody>
          <a:bodyPr wrap="none" rtlCol="0">
            <a:spAutoFit/>
          </a:bodyPr>
          <a:lstStyle/>
          <a:p>
            <a:r>
              <a:rPr lang="en-US" dirty="0" smtClean="0"/>
              <a:t>Image</a:t>
            </a:r>
            <a:endParaRPr lang="en-US" dirty="0"/>
          </a:p>
        </p:txBody>
      </p:sp>
      <p:sp>
        <p:nvSpPr>
          <p:cNvPr id="6" name="TextBox 5"/>
          <p:cNvSpPr txBox="1"/>
          <p:nvPr/>
        </p:nvSpPr>
        <p:spPr>
          <a:xfrm>
            <a:off x="3753890" y="307045"/>
            <a:ext cx="2172390" cy="461665"/>
          </a:xfrm>
          <a:prstGeom prst="rect">
            <a:avLst/>
          </a:prstGeom>
          <a:noFill/>
        </p:spPr>
        <p:txBody>
          <a:bodyPr wrap="none" rtlCol="0">
            <a:spAutoFit/>
          </a:bodyPr>
          <a:lstStyle/>
          <a:p>
            <a:r>
              <a:rPr lang="en-US" dirty="0" smtClean="0"/>
              <a:t>Magnitude DFT</a:t>
            </a:r>
            <a:endParaRPr lang="en-US" dirty="0"/>
          </a:p>
        </p:txBody>
      </p:sp>
      <p:cxnSp>
        <p:nvCxnSpPr>
          <p:cNvPr id="7" name="Straight Arrow Connector 6"/>
          <p:cNvCxnSpPr/>
          <p:nvPr/>
        </p:nvCxnSpPr>
        <p:spPr bwMode="auto">
          <a:xfrm>
            <a:off x="3167780" y="2163292"/>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3181735" y="5283851"/>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3" name="TextBox 12"/>
          <p:cNvSpPr txBox="1"/>
          <p:nvPr/>
        </p:nvSpPr>
        <p:spPr>
          <a:xfrm>
            <a:off x="6363470" y="697837"/>
            <a:ext cx="2749220" cy="707886"/>
          </a:xfrm>
          <a:prstGeom prst="rect">
            <a:avLst/>
          </a:prstGeom>
          <a:noFill/>
        </p:spPr>
        <p:txBody>
          <a:bodyPr wrap="none" rtlCol="0">
            <a:spAutoFit/>
          </a:bodyPr>
          <a:lstStyle/>
          <a:p>
            <a:r>
              <a:rPr lang="en-US" sz="4000" b="1" dirty="0" smtClean="0"/>
              <a:t>Orientation</a:t>
            </a:r>
            <a:endParaRPr lang="en-US" sz="4000" b="1" dirty="0"/>
          </a:p>
        </p:txBody>
      </p:sp>
      <p:sp>
        <p:nvSpPr>
          <p:cNvPr id="14" name="TextBox 13"/>
          <p:cNvSpPr txBox="1"/>
          <p:nvPr/>
        </p:nvSpPr>
        <p:spPr>
          <a:xfrm>
            <a:off x="6349515" y="1451502"/>
            <a:ext cx="2794485" cy="1569660"/>
          </a:xfrm>
          <a:prstGeom prst="rect">
            <a:avLst/>
          </a:prstGeom>
          <a:noFill/>
        </p:spPr>
        <p:txBody>
          <a:bodyPr wrap="square" rtlCol="0">
            <a:spAutoFit/>
          </a:bodyPr>
          <a:lstStyle/>
          <a:p>
            <a:r>
              <a:rPr lang="en-US" dirty="0" smtClean="0"/>
              <a:t>A line transforms to a line oriented perpendicularly to the first.</a:t>
            </a:r>
            <a:endParaRPr lang="en-US" dirty="0"/>
          </a:p>
        </p:txBody>
      </p:sp>
      <p:pic>
        <p:nvPicPr>
          <p:cNvPr id="15" name="Picture 14"/>
          <p:cNvPicPr>
            <a:picLocks noChangeAspect="1"/>
          </p:cNvPicPr>
          <p:nvPr/>
        </p:nvPicPr>
        <p:blipFill>
          <a:blip r:embed="rId2"/>
          <a:stretch>
            <a:fillRect/>
          </a:stretch>
        </p:blipFill>
        <p:spPr>
          <a:xfrm>
            <a:off x="195370" y="775824"/>
            <a:ext cx="2921000" cy="2933700"/>
          </a:xfrm>
          <a:prstGeom prst="rect">
            <a:avLst/>
          </a:prstGeom>
        </p:spPr>
      </p:pic>
      <p:pic>
        <p:nvPicPr>
          <p:cNvPr id="16" name="Picture 15"/>
          <p:cNvPicPr>
            <a:picLocks noChangeAspect="1"/>
          </p:cNvPicPr>
          <p:nvPr/>
        </p:nvPicPr>
        <p:blipFill>
          <a:blip r:embed="rId3"/>
          <a:stretch>
            <a:fillRect/>
          </a:stretch>
        </p:blipFill>
        <p:spPr>
          <a:xfrm>
            <a:off x="3382995" y="796131"/>
            <a:ext cx="2908300" cy="2921000"/>
          </a:xfrm>
          <a:prstGeom prst="rect">
            <a:avLst/>
          </a:prstGeom>
        </p:spPr>
      </p:pic>
      <p:pic>
        <p:nvPicPr>
          <p:cNvPr id="17" name="Picture 16"/>
          <p:cNvPicPr>
            <a:picLocks noChangeAspect="1"/>
          </p:cNvPicPr>
          <p:nvPr/>
        </p:nvPicPr>
        <p:blipFill>
          <a:blip r:embed="rId4"/>
          <a:stretch>
            <a:fillRect/>
          </a:stretch>
        </p:blipFill>
        <p:spPr>
          <a:xfrm>
            <a:off x="209325" y="3768922"/>
            <a:ext cx="2921000" cy="2921000"/>
          </a:xfrm>
          <a:prstGeom prst="rect">
            <a:avLst/>
          </a:prstGeom>
        </p:spPr>
      </p:pic>
      <p:pic>
        <p:nvPicPr>
          <p:cNvPr id="18" name="Picture 17"/>
          <p:cNvPicPr>
            <a:picLocks noChangeAspect="1"/>
          </p:cNvPicPr>
          <p:nvPr/>
        </p:nvPicPr>
        <p:blipFill>
          <a:blip r:embed="rId5"/>
          <a:stretch>
            <a:fillRect/>
          </a:stretch>
        </p:blipFill>
        <p:spPr>
          <a:xfrm>
            <a:off x="3382995" y="3761315"/>
            <a:ext cx="2908300" cy="2908300"/>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The Fourier Transform of some important images</a:t>
            </a:r>
          </a:p>
        </p:txBody>
      </p:sp>
      <p:pic>
        <p:nvPicPr>
          <p:cNvPr id="4" name="Picture 3"/>
          <p:cNvPicPr>
            <a:picLocks noChangeAspect="1"/>
          </p:cNvPicPr>
          <p:nvPr/>
        </p:nvPicPr>
        <p:blipFill>
          <a:blip r:embed="rId2"/>
          <a:srcRect l="57500" t="25714" r="9286" b="30000"/>
          <a:stretch>
            <a:fillRect/>
          </a:stretch>
        </p:blipFill>
        <p:spPr bwMode="auto">
          <a:xfrm>
            <a:off x="1600200" y="4343400"/>
            <a:ext cx="2362200" cy="2362200"/>
          </a:xfrm>
          <a:prstGeom prst="rect">
            <a:avLst/>
          </a:prstGeom>
          <a:noFill/>
          <a:ln w="9525">
            <a:noFill/>
            <a:miter lim="800000"/>
            <a:headEnd/>
            <a:tailEnd/>
          </a:ln>
        </p:spPr>
      </p:pic>
      <p:pic>
        <p:nvPicPr>
          <p:cNvPr id="6" name="Picture 5"/>
          <p:cNvPicPr>
            <a:picLocks noChangeAspect="1"/>
          </p:cNvPicPr>
          <p:nvPr/>
        </p:nvPicPr>
        <p:blipFill>
          <a:blip r:embed="rId3"/>
          <a:srcRect l="57603" t="23814" r="9695" b="27229"/>
          <a:stretch>
            <a:fillRect/>
          </a:stretch>
        </p:blipFill>
        <p:spPr bwMode="auto">
          <a:xfrm>
            <a:off x="5029200" y="4343400"/>
            <a:ext cx="2362200" cy="2362200"/>
          </a:xfrm>
          <a:prstGeom prst="rect">
            <a:avLst/>
          </a:prstGeom>
          <a:noFill/>
          <a:ln w="9525">
            <a:noFill/>
            <a:miter lim="800000"/>
            <a:headEnd/>
            <a:tailEnd/>
          </a:ln>
        </p:spPr>
      </p:pic>
      <p:grpSp>
        <p:nvGrpSpPr>
          <p:cNvPr id="2" name="Group 7"/>
          <p:cNvGrpSpPr>
            <a:grpSpLocks/>
          </p:cNvGrpSpPr>
          <p:nvPr/>
        </p:nvGrpSpPr>
        <p:grpSpPr bwMode="auto">
          <a:xfrm>
            <a:off x="1600200" y="1752600"/>
            <a:ext cx="5715000" cy="2286000"/>
            <a:chOff x="1600200" y="1752600"/>
            <a:chExt cx="5715000" cy="2286000"/>
          </a:xfrm>
        </p:grpSpPr>
        <p:pic>
          <p:nvPicPr>
            <p:cNvPr id="26632" name="Picture 4"/>
            <p:cNvPicPr>
              <a:picLocks noChangeAspect="1"/>
            </p:cNvPicPr>
            <p:nvPr/>
          </p:nvPicPr>
          <p:blipFill>
            <a:blip r:embed="rId2"/>
            <a:srcRect l="13571" t="25714" r="54286" b="31429"/>
            <a:stretch>
              <a:fillRect/>
            </a:stretch>
          </p:blipFill>
          <p:spPr bwMode="auto">
            <a:xfrm>
              <a:off x="1600200" y="1752600"/>
              <a:ext cx="2286000" cy="2286000"/>
            </a:xfrm>
            <a:prstGeom prst="rect">
              <a:avLst/>
            </a:prstGeom>
            <a:noFill/>
            <a:ln w="9525">
              <a:noFill/>
              <a:miter lim="800000"/>
              <a:headEnd/>
              <a:tailEnd/>
            </a:ln>
          </p:spPr>
        </p:pic>
        <p:pic>
          <p:nvPicPr>
            <p:cNvPr id="26633" name="Picture 6"/>
            <p:cNvPicPr>
              <a:picLocks noChangeAspect="1"/>
            </p:cNvPicPr>
            <p:nvPr/>
          </p:nvPicPr>
          <p:blipFill>
            <a:blip r:embed="rId3"/>
            <a:srcRect l="13498" t="23814" r="53802" b="27229"/>
            <a:stretch>
              <a:fillRect/>
            </a:stretch>
          </p:blipFill>
          <p:spPr bwMode="auto">
            <a:xfrm>
              <a:off x="5029200" y="1752600"/>
              <a:ext cx="2286000" cy="2286000"/>
            </a:xfrm>
            <a:prstGeom prst="rect">
              <a:avLst/>
            </a:prstGeom>
            <a:noFill/>
            <a:ln w="9525">
              <a:noFill/>
              <a:miter lim="800000"/>
              <a:headEnd/>
              <a:tailEnd/>
            </a:ln>
          </p:spPr>
        </p:pic>
      </p:grpSp>
      <p:sp>
        <p:nvSpPr>
          <p:cNvPr id="26630" name="TextBox 8"/>
          <p:cNvSpPr txBox="1">
            <a:spLocks noChangeArrowheads="1"/>
          </p:cNvSpPr>
          <p:nvPr/>
        </p:nvSpPr>
        <p:spPr bwMode="auto">
          <a:xfrm rot="-5400000">
            <a:off x="773907" y="2590006"/>
            <a:ext cx="825500"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Image</a:t>
            </a:r>
          </a:p>
        </p:txBody>
      </p:sp>
      <p:sp>
        <p:nvSpPr>
          <p:cNvPr id="26631" name="TextBox 9"/>
          <p:cNvSpPr txBox="1">
            <a:spLocks noChangeArrowheads="1"/>
          </p:cNvSpPr>
          <p:nvPr/>
        </p:nvSpPr>
        <p:spPr bwMode="auto">
          <a:xfrm rot="-5400000">
            <a:off x="-50799" y="5257800"/>
            <a:ext cx="2411412"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Log(1+Magnitude FT)</a:t>
            </a:r>
          </a:p>
        </p:txBody>
      </p:sp>
      <p:sp>
        <p:nvSpPr>
          <p:cNvPr id="3" name="Slide Number Placeholder 2"/>
          <p:cNvSpPr>
            <a:spLocks noGrp="1"/>
          </p:cNvSpPr>
          <p:nvPr>
            <p:ph type="sldNum" sz="quarter" idx="10"/>
          </p:nvPr>
        </p:nvSpPr>
        <p:spPr/>
        <p:txBody>
          <a:bodyPr/>
          <a:lstStyle/>
          <a:p>
            <a:fld id="{78BD9F55-5257-7D45-9FE4-391AB094E193}"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xfrm>
            <a:off x="457200" y="90488"/>
            <a:ext cx="8229600" cy="1095836"/>
          </a:xfrm>
          <a:ln/>
        </p:spPr>
        <p:txBody>
          <a:bodyPr rIns="132080"/>
          <a:lstStyle/>
          <a:p>
            <a:r>
              <a:rPr lang="en-US" sz="3600" dirty="0" smtClean="0"/>
              <a:t>Game: find the right pairs</a:t>
            </a:r>
            <a:endParaRPr lang="en-US" sz="3600" dirty="0"/>
          </a:p>
        </p:txBody>
      </p:sp>
      <p:pic>
        <p:nvPicPr>
          <p:cNvPr id="860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855" y="1350101"/>
            <a:ext cx="1951038" cy="1951038"/>
          </a:xfrm>
          <a:prstGeom prst="rect">
            <a:avLst/>
          </a:prstGeom>
          <a:noFill/>
          <a:ln w="38100" cap="flat">
            <a:solidFill>
              <a:srgbClr val="0000FF"/>
            </a:solidFill>
            <a:prstDash val="solid"/>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8601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255" y="4071076"/>
            <a:ext cx="2057400" cy="20034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602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255" y="1350101"/>
            <a:ext cx="1952625" cy="1952625"/>
          </a:xfrm>
          <a:prstGeom prst="rect">
            <a:avLst/>
          </a:prstGeom>
          <a:noFill/>
          <a:ln w="38100" cap="flat">
            <a:solidFill>
              <a:srgbClr val="0000FF"/>
            </a:solidFill>
            <a:prstDash val="solid"/>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8602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055" y="3940901"/>
            <a:ext cx="2170113" cy="21875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6022"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1455" y="1350101"/>
            <a:ext cx="1905000" cy="1905000"/>
          </a:xfrm>
          <a:prstGeom prst="rect">
            <a:avLst/>
          </a:prstGeom>
          <a:noFill/>
          <a:ln w="38100" cap="flat">
            <a:solidFill>
              <a:srgbClr val="0000FF"/>
            </a:solidFill>
            <a:prstDash val="solid"/>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86023" name="Pictur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0655" y="3940901"/>
            <a:ext cx="2189163" cy="22082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nvGrpSpPr>
          <p:cNvPr id="2" name="Group 8"/>
          <p:cNvGrpSpPr>
            <a:grpSpLocks/>
          </p:cNvGrpSpPr>
          <p:nvPr/>
        </p:nvGrpSpPr>
        <p:grpSpPr bwMode="auto">
          <a:xfrm>
            <a:off x="2502855" y="3407501"/>
            <a:ext cx="5029200" cy="609600"/>
            <a:chOff x="0" y="0"/>
            <a:chExt cx="3168" cy="384"/>
          </a:xfrm>
        </p:grpSpPr>
        <p:sp>
          <p:nvSpPr>
            <p:cNvPr id="86025" name="Line 9"/>
            <p:cNvSpPr>
              <a:spLocks noChangeShapeType="1"/>
            </p:cNvSpPr>
            <p:nvPr/>
          </p:nvSpPr>
          <p:spPr bwMode="auto">
            <a:xfrm rot="10800000" flipH="1">
              <a:off x="0" y="0"/>
              <a:ext cx="1632" cy="384"/>
            </a:xfrm>
            <a:prstGeom prst="line">
              <a:avLst/>
            </a:prstGeom>
            <a:noFill/>
            <a:ln w="28575"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6026" name="Line 10"/>
            <p:cNvSpPr>
              <a:spLocks noChangeShapeType="1"/>
            </p:cNvSpPr>
            <p:nvPr/>
          </p:nvSpPr>
          <p:spPr bwMode="auto">
            <a:xfrm rot="10800000" flipH="1">
              <a:off x="1584" y="0"/>
              <a:ext cx="1440" cy="336"/>
            </a:xfrm>
            <a:prstGeom prst="line">
              <a:avLst/>
            </a:prstGeom>
            <a:noFill/>
            <a:ln w="28575"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6027" name="Line 11"/>
            <p:cNvSpPr>
              <a:spLocks noChangeShapeType="1"/>
            </p:cNvSpPr>
            <p:nvPr/>
          </p:nvSpPr>
          <p:spPr bwMode="auto">
            <a:xfrm rot="10800000">
              <a:off x="143" y="48"/>
              <a:ext cx="3025" cy="288"/>
            </a:xfrm>
            <a:prstGeom prst="line">
              <a:avLst/>
            </a:prstGeom>
            <a:noFill/>
            <a:ln w="28575"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
        <p:nvSpPr>
          <p:cNvPr id="86028" name="Rectangle 12"/>
          <p:cNvSpPr>
            <a:spLocks/>
          </p:cNvSpPr>
          <p:nvPr/>
        </p:nvSpPr>
        <p:spPr bwMode="auto">
          <a:xfrm>
            <a:off x="3264855" y="2874101"/>
            <a:ext cx="306388" cy="355600"/>
          </a:xfrm>
          <a:prstGeom prst="rect">
            <a:avLst/>
          </a:pr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a:t>
            </a:r>
          </a:p>
        </p:txBody>
      </p:sp>
      <p:sp>
        <p:nvSpPr>
          <p:cNvPr id="86029" name="Rectangle 13"/>
          <p:cNvSpPr>
            <a:spLocks/>
          </p:cNvSpPr>
          <p:nvPr/>
        </p:nvSpPr>
        <p:spPr bwMode="auto">
          <a:xfrm>
            <a:off x="5703255" y="2874101"/>
            <a:ext cx="306388" cy="355600"/>
          </a:xfrm>
          <a:prstGeom prst="rect">
            <a:avLst/>
          </a:pr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B</a:t>
            </a:r>
          </a:p>
        </p:txBody>
      </p:sp>
      <p:sp>
        <p:nvSpPr>
          <p:cNvPr id="86030" name="Rectangle 14"/>
          <p:cNvSpPr>
            <a:spLocks/>
          </p:cNvSpPr>
          <p:nvPr/>
        </p:nvSpPr>
        <p:spPr bwMode="auto">
          <a:xfrm>
            <a:off x="8021005" y="2812189"/>
            <a:ext cx="319088" cy="355600"/>
          </a:xfrm>
          <a:prstGeom prst="rect">
            <a:avLst/>
          </a:pr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t>
            </a:r>
          </a:p>
        </p:txBody>
      </p:sp>
      <p:sp>
        <p:nvSpPr>
          <p:cNvPr id="86031" name="Rectangle 15"/>
          <p:cNvSpPr>
            <a:spLocks/>
          </p:cNvSpPr>
          <p:nvPr/>
        </p:nvSpPr>
        <p:spPr bwMode="auto">
          <a:xfrm>
            <a:off x="3182305" y="5526814"/>
            <a:ext cx="280988" cy="355600"/>
          </a:xfrm>
          <a:prstGeom prst="rect">
            <a:avLst/>
          </a:prstGeom>
          <a:solidFill>
            <a:srgbClr val="EEECE1"/>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1</a:t>
            </a:r>
          </a:p>
        </p:txBody>
      </p:sp>
      <p:sp>
        <p:nvSpPr>
          <p:cNvPr id="86032" name="Rectangle 16"/>
          <p:cNvSpPr>
            <a:spLocks/>
          </p:cNvSpPr>
          <p:nvPr/>
        </p:nvSpPr>
        <p:spPr bwMode="auto">
          <a:xfrm>
            <a:off x="5696905" y="5526814"/>
            <a:ext cx="280988" cy="355600"/>
          </a:xfrm>
          <a:prstGeom prst="rect">
            <a:avLst/>
          </a:prstGeom>
          <a:solidFill>
            <a:srgbClr val="EEECE1"/>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2</a:t>
            </a:r>
          </a:p>
        </p:txBody>
      </p:sp>
      <p:sp>
        <p:nvSpPr>
          <p:cNvPr id="86033" name="Rectangle 17"/>
          <p:cNvSpPr>
            <a:spLocks/>
          </p:cNvSpPr>
          <p:nvPr/>
        </p:nvSpPr>
        <p:spPr bwMode="auto">
          <a:xfrm>
            <a:off x="8135305" y="5555389"/>
            <a:ext cx="280988" cy="355600"/>
          </a:xfrm>
          <a:prstGeom prst="rect">
            <a:avLst/>
          </a:prstGeom>
          <a:solidFill>
            <a:srgbClr val="EEECE1"/>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3</a:t>
            </a:r>
          </a:p>
        </p:txBody>
      </p:sp>
      <p:sp>
        <p:nvSpPr>
          <p:cNvPr id="86034" name="Rectangle 18"/>
          <p:cNvSpPr>
            <a:spLocks/>
          </p:cNvSpPr>
          <p:nvPr/>
        </p:nvSpPr>
        <p:spPr bwMode="auto">
          <a:xfrm>
            <a:off x="1740855" y="6226901"/>
            <a:ext cx="1628775" cy="241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000">
                <a:solidFill>
                  <a:schemeClr val="tx1"/>
                </a:solidFill>
                <a:latin typeface="Arial" charset="0"/>
                <a:ea typeface="ＭＳ Ｐゴシック" charset="0"/>
                <a:cs typeface="Arial" charset="0"/>
                <a:sym typeface="Arial" charset="0"/>
              </a:rPr>
              <a:t>fx(cycles/image pixel size)</a:t>
            </a:r>
          </a:p>
        </p:txBody>
      </p:sp>
      <p:sp>
        <p:nvSpPr>
          <p:cNvPr id="86035" name="Rectangle 19"/>
          <p:cNvSpPr>
            <a:spLocks/>
          </p:cNvSpPr>
          <p:nvPr/>
        </p:nvSpPr>
        <p:spPr bwMode="auto">
          <a:xfrm>
            <a:off x="4255455" y="6226901"/>
            <a:ext cx="1628775" cy="241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000">
                <a:solidFill>
                  <a:schemeClr val="tx1"/>
                </a:solidFill>
                <a:latin typeface="Arial" charset="0"/>
                <a:ea typeface="ＭＳ Ｐゴシック" charset="0"/>
                <a:cs typeface="Arial" charset="0"/>
                <a:sym typeface="Arial" charset="0"/>
              </a:rPr>
              <a:t>fx(cycles/image pixel size)</a:t>
            </a:r>
          </a:p>
        </p:txBody>
      </p:sp>
      <p:sp>
        <p:nvSpPr>
          <p:cNvPr id="86036" name="Rectangle 20"/>
          <p:cNvSpPr>
            <a:spLocks/>
          </p:cNvSpPr>
          <p:nvPr/>
        </p:nvSpPr>
        <p:spPr bwMode="auto">
          <a:xfrm>
            <a:off x="6768468" y="6226901"/>
            <a:ext cx="1630362" cy="241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000">
                <a:solidFill>
                  <a:schemeClr val="tx1"/>
                </a:solidFill>
                <a:latin typeface="Arial" charset="0"/>
                <a:ea typeface="ＭＳ Ｐゴシック" charset="0"/>
                <a:cs typeface="Arial" charset="0"/>
                <a:sym typeface="Arial" charset="0"/>
              </a:rPr>
              <a:t>fx(cycles/image pixel size)</a:t>
            </a:r>
          </a:p>
        </p:txBody>
      </p:sp>
      <p:sp>
        <p:nvSpPr>
          <p:cNvPr id="22" name="TextBox 21"/>
          <p:cNvSpPr txBox="1"/>
          <p:nvPr/>
        </p:nvSpPr>
        <p:spPr>
          <a:xfrm>
            <a:off x="0" y="1967903"/>
            <a:ext cx="1073431" cy="461665"/>
          </a:xfrm>
          <a:prstGeom prst="rect">
            <a:avLst/>
          </a:prstGeom>
          <a:noFill/>
        </p:spPr>
        <p:txBody>
          <a:bodyPr wrap="none" rtlCol="0">
            <a:spAutoFit/>
          </a:bodyPr>
          <a:lstStyle/>
          <a:p>
            <a:r>
              <a:rPr lang="en-US" dirty="0" smtClean="0"/>
              <a:t>Images</a:t>
            </a:r>
            <a:endParaRPr lang="en-US" dirty="0"/>
          </a:p>
        </p:txBody>
      </p:sp>
      <p:sp>
        <p:nvSpPr>
          <p:cNvPr id="23" name="TextBox 22"/>
          <p:cNvSpPr txBox="1"/>
          <p:nvPr/>
        </p:nvSpPr>
        <p:spPr>
          <a:xfrm>
            <a:off x="0" y="4590644"/>
            <a:ext cx="1483850" cy="830997"/>
          </a:xfrm>
          <a:prstGeom prst="rect">
            <a:avLst/>
          </a:prstGeom>
          <a:noFill/>
        </p:spPr>
        <p:txBody>
          <a:bodyPr wrap="none" rtlCol="0">
            <a:spAutoFit/>
          </a:bodyPr>
          <a:lstStyle/>
          <a:p>
            <a:r>
              <a:rPr lang="en-US" dirty="0" smtClean="0"/>
              <a:t>DFT</a:t>
            </a:r>
            <a:br>
              <a:rPr lang="en-US" dirty="0" smtClean="0"/>
            </a:br>
            <a:r>
              <a:rPr lang="en-US" dirty="0" smtClean="0"/>
              <a:t>magnitude</a:t>
            </a:r>
            <a:endParaRPr lang="en-US" dirty="0"/>
          </a:p>
        </p:txBody>
      </p:sp>
      <p:sp>
        <p:nvSpPr>
          <p:cNvPr id="3" name="Slide Number Placeholder 2"/>
          <p:cNvSpPr>
            <a:spLocks noGrp="1"/>
          </p:cNvSpPr>
          <p:nvPr>
            <p:ph type="sldNum" sz="quarter" idx="10"/>
          </p:nvPr>
        </p:nvSpPr>
        <p:spPr/>
        <p:txBody>
          <a:bodyPr/>
          <a:lstStyle/>
          <a:p>
            <a:fld id="{78BD9F55-5257-7D45-9FE4-391AB094E193}" type="slidenum">
              <a:rPr lang="en-US" smtClean="0"/>
              <a:pPr/>
              <a:t>24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a:xfrm>
            <a:off x="685800" y="304800"/>
            <a:ext cx="7772400" cy="762000"/>
          </a:xfrm>
        </p:spPr>
        <p:txBody>
          <a:bodyPr/>
          <a:lstStyle/>
          <a:p>
            <a:pPr eaLnBrk="1" hangingPunct="1"/>
            <a:r>
              <a:rPr lang="en-US" dirty="0" smtClean="0">
                <a:ea typeface="ＭＳ Ｐゴシック" pitchFamily="-1" charset="-128"/>
                <a:cs typeface="ＭＳ Ｐゴシック" pitchFamily="-1" charset="-128"/>
              </a:rPr>
              <a:t>The inverse Discrete </a:t>
            </a:r>
            <a:r>
              <a:rPr lang="en-US" dirty="0">
                <a:ea typeface="ＭＳ Ｐゴシック" pitchFamily="-1" charset="-128"/>
                <a:cs typeface="ＭＳ Ｐゴシック" pitchFamily="-1" charset="-128"/>
              </a:rPr>
              <a:t>Fourier transform</a:t>
            </a:r>
          </a:p>
        </p:txBody>
      </p:sp>
      <p:pic>
        <p:nvPicPr>
          <p:cNvPr id="11" name="Picture 10"/>
          <p:cNvPicPr>
            <a:picLocks noChangeAspect="1"/>
          </p:cNvPicPr>
          <p:nvPr/>
        </p:nvPicPr>
        <p:blipFill>
          <a:blip r:embed="rId3"/>
          <a:stretch>
            <a:fillRect/>
          </a:stretch>
        </p:blipFill>
        <p:spPr>
          <a:xfrm>
            <a:off x="621346" y="1571298"/>
            <a:ext cx="7848600" cy="1295400"/>
          </a:xfrm>
          <a:prstGeom prst="rect">
            <a:avLst/>
          </a:prstGeom>
        </p:spPr>
      </p:pic>
      <p:sp>
        <p:nvSpPr>
          <p:cNvPr id="7" name="TextBox 6"/>
          <p:cNvSpPr txBox="1"/>
          <p:nvPr/>
        </p:nvSpPr>
        <p:spPr>
          <a:xfrm>
            <a:off x="921029" y="3782280"/>
            <a:ext cx="7321836" cy="461665"/>
          </a:xfrm>
          <a:prstGeom prst="rect">
            <a:avLst/>
          </a:prstGeom>
          <a:noFill/>
        </p:spPr>
        <p:txBody>
          <a:bodyPr wrap="none" rtlCol="0">
            <a:spAutoFit/>
          </a:bodyPr>
          <a:lstStyle/>
          <a:p>
            <a:r>
              <a:rPr lang="en-US" dirty="0" smtClean="0"/>
              <a:t>How does summing waves ends up giving back a picture?</a:t>
            </a:r>
            <a:endParaRPr lang="en-US" dirty="0"/>
          </a:p>
        </p:txBody>
      </p:sp>
      <p:sp>
        <p:nvSpPr>
          <p:cNvPr id="2" name="Slide Number Placeholder 1"/>
          <p:cNvSpPr>
            <a:spLocks noGrp="1"/>
          </p:cNvSpPr>
          <p:nvPr>
            <p:ph type="sldNum" sz="quarter" idx="10"/>
          </p:nvPr>
        </p:nvSpPr>
        <p:spPr/>
        <p:txBody>
          <a:bodyPr/>
          <a:lstStyle/>
          <a:p>
            <a:fld id="{78BD9F55-5257-7D45-9FE4-391AB094E193}"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rIns="132080"/>
          <a:lstStyle/>
          <a:p>
            <a:r>
              <a:rPr lang="en-US"/>
              <a:t>2</a:t>
            </a:r>
          </a:p>
        </p:txBody>
      </p:sp>
      <p:pic>
        <p:nvPicPr>
          <p:cNvPr id="4608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5339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ln/>
        </p:spPr>
        <p:txBody>
          <a:bodyPr rIns="132080"/>
          <a:lstStyle/>
          <a:p>
            <a:r>
              <a:rPr lang="en-US"/>
              <a:t>6</a:t>
            </a:r>
          </a:p>
        </p:txBody>
      </p:sp>
      <p:pic>
        <p:nvPicPr>
          <p:cNvPr id="4710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5767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ln/>
        </p:spPr>
        <p:txBody>
          <a:bodyPr rIns="132080"/>
          <a:lstStyle/>
          <a:p>
            <a:r>
              <a:rPr lang="en-US"/>
              <a:t>18</a:t>
            </a:r>
          </a:p>
        </p:txBody>
      </p:sp>
      <p:pic>
        <p:nvPicPr>
          <p:cNvPr id="4813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00200"/>
            <a:ext cx="8991600" cy="4460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ln/>
        </p:spPr>
        <p:txBody>
          <a:bodyPr rIns="132080"/>
          <a:lstStyle/>
          <a:p>
            <a:r>
              <a:rPr lang="en-US"/>
              <a:t>50</a:t>
            </a:r>
          </a:p>
        </p:txBody>
      </p:sp>
      <p:pic>
        <p:nvPicPr>
          <p:cNvPr id="491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839200" cy="4464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29</a:t>
            </a:fld>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rIns="132080"/>
          <a:lstStyle/>
          <a:p>
            <a:r>
              <a:rPr lang="en-US" dirty="0"/>
              <a:t>Linear image transformations</a:t>
            </a:r>
          </a:p>
        </p:txBody>
      </p:sp>
      <p:sp>
        <p:nvSpPr>
          <p:cNvPr id="41986" name="Rectangle 2"/>
          <p:cNvSpPr>
            <a:spLocks noGrp="1" noChangeArrowheads="1"/>
          </p:cNvSpPr>
          <p:nvPr>
            <p:ph type="body" idx="1"/>
          </p:nvPr>
        </p:nvSpPr>
        <p:spPr>
          <a:xfrm>
            <a:off x="685800" y="1371600"/>
            <a:ext cx="7772400" cy="3619500"/>
          </a:xfrm>
          <a:ln/>
        </p:spPr>
        <p:txBody>
          <a:bodyPr rIns="132080"/>
          <a:lstStyle/>
          <a:p>
            <a:r>
              <a:rPr lang="en-US" dirty="0"/>
              <a:t>In analyzing images, it</a:t>
            </a:r>
            <a:r>
              <a:rPr lang="ja-JP" altLang="en-US" dirty="0">
                <a:latin typeface="Arial"/>
              </a:rPr>
              <a:t>’</a:t>
            </a:r>
            <a:r>
              <a:rPr lang="en-US" dirty="0" err="1"/>
              <a:t>s</a:t>
            </a:r>
            <a:r>
              <a:rPr lang="en-US" dirty="0"/>
              <a:t> often useful to make a change of basis.</a:t>
            </a:r>
          </a:p>
        </p:txBody>
      </p:sp>
      <p:sp>
        <p:nvSpPr>
          <p:cNvPr id="41987" name="Rectangle 3"/>
          <p:cNvSpPr>
            <a:spLocks/>
          </p:cNvSpPr>
          <p:nvPr/>
        </p:nvSpPr>
        <p:spPr bwMode="auto">
          <a:xfrm>
            <a:off x="5410200" y="3733800"/>
            <a:ext cx="3038475" cy="889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a:solidFill>
                  <a:srgbClr val="C0504D"/>
                </a:solidFill>
                <a:latin typeface="Arial" charset="0"/>
                <a:ea typeface="ＭＳ Ｐゴシック" charset="0"/>
                <a:cs typeface="Arial" charset="0"/>
                <a:sym typeface="Arial" charset="0"/>
              </a:rPr>
              <a:t>    Fourier transform, or</a:t>
            </a:r>
          </a:p>
          <a:p>
            <a:pPr marL="39688"/>
            <a:r>
              <a:rPr lang="en-US" sz="1800" dirty="0">
                <a:solidFill>
                  <a:srgbClr val="C0504D"/>
                </a:solidFill>
                <a:latin typeface="Arial" charset="0"/>
                <a:ea typeface="ＭＳ Ｐゴシック" charset="0"/>
                <a:cs typeface="Arial" charset="0"/>
                <a:sym typeface="Arial" charset="0"/>
              </a:rPr>
              <a:t>  Wavelet transform, or</a:t>
            </a:r>
          </a:p>
          <a:p>
            <a:pPr marL="39688"/>
            <a:r>
              <a:rPr lang="en-US" sz="1800" dirty="0">
                <a:solidFill>
                  <a:srgbClr val="C0504D"/>
                </a:solidFill>
                <a:latin typeface="Arial" charset="0"/>
                <a:ea typeface="ＭＳ Ｐゴシック" charset="0"/>
                <a:cs typeface="Arial" charset="0"/>
                <a:sym typeface="Arial" charset="0"/>
              </a:rPr>
              <a:t>Steerable pyramid transform</a:t>
            </a:r>
          </a:p>
        </p:txBody>
      </p:sp>
      <p:pic>
        <p:nvPicPr>
          <p:cNvPr id="4198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546350"/>
            <a:ext cx="1917700" cy="9588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1989" name="Line 5"/>
          <p:cNvSpPr>
            <a:spLocks noChangeShapeType="1"/>
          </p:cNvSpPr>
          <p:nvPr/>
        </p:nvSpPr>
        <p:spPr bwMode="auto">
          <a:xfrm rot="10800000">
            <a:off x="4114800" y="3276600"/>
            <a:ext cx="1295400" cy="609600"/>
          </a:xfrm>
          <a:prstGeom prst="line">
            <a:avLst/>
          </a:prstGeom>
          <a:noFill/>
          <a:ln w="28575" cap="flat">
            <a:solidFill>
              <a:srgbClr val="C0504D"/>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41990" name="Line 6"/>
          <p:cNvSpPr>
            <a:spLocks noChangeShapeType="1"/>
          </p:cNvSpPr>
          <p:nvPr/>
        </p:nvSpPr>
        <p:spPr bwMode="auto">
          <a:xfrm rot="10800000">
            <a:off x="4962525" y="2971800"/>
            <a:ext cx="762000" cy="1588"/>
          </a:xfrm>
          <a:prstGeom prst="line">
            <a:avLst/>
          </a:prstGeom>
          <a:noFill/>
          <a:ln w="28575" cap="flat">
            <a:solidFill>
              <a:srgbClr val="C0504D"/>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41991" name="Rectangle 7"/>
          <p:cNvSpPr>
            <a:spLocks/>
          </p:cNvSpPr>
          <p:nvPr/>
        </p:nvSpPr>
        <p:spPr bwMode="auto">
          <a:xfrm>
            <a:off x="5791200" y="2743200"/>
            <a:ext cx="1908175" cy="355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a:solidFill>
                  <a:srgbClr val="C0504D"/>
                </a:solidFill>
                <a:latin typeface="Arial" charset="0"/>
                <a:ea typeface="ＭＳ Ｐゴシック" charset="0"/>
                <a:cs typeface="Arial" charset="0"/>
                <a:sym typeface="Arial" charset="0"/>
              </a:rPr>
              <a:t>Vectorized</a:t>
            </a:r>
            <a:r>
              <a:rPr lang="en-US" sz="1800" dirty="0">
                <a:solidFill>
                  <a:srgbClr val="C0504D"/>
                </a:solidFill>
                <a:latin typeface="Arial" charset="0"/>
                <a:ea typeface="ＭＳ Ｐゴシック" charset="0"/>
                <a:cs typeface="Arial" charset="0"/>
                <a:sym typeface="Arial" charset="0"/>
              </a:rPr>
              <a:t> image</a:t>
            </a:r>
          </a:p>
        </p:txBody>
      </p:sp>
      <p:sp>
        <p:nvSpPr>
          <p:cNvPr id="41992" name="Rectangle 8"/>
          <p:cNvSpPr>
            <a:spLocks/>
          </p:cNvSpPr>
          <p:nvPr/>
        </p:nvSpPr>
        <p:spPr bwMode="auto">
          <a:xfrm>
            <a:off x="152400" y="2590800"/>
            <a:ext cx="2033769" cy="27699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a:solidFill>
                  <a:srgbClr val="C0504D"/>
                </a:solidFill>
                <a:latin typeface="Arial" charset="0"/>
                <a:ea typeface="ＭＳ Ｐゴシック" charset="0"/>
                <a:cs typeface="Arial" charset="0"/>
                <a:sym typeface="Arial" charset="0"/>
              </a:rPr>
              <a:t>T</a:t>
            </a:r>
            <a:r>
              <a:rPr lang="en-US" sz="1800" dirty="0" smtClean="0">
                <a:solidFill>
                  <a:srgbClr val="C0504D"/>
                </a:solidFill>
                <a:latin typeface="Arial" charset="0"/>
                <a:ea typeface="ＭＳ Ｐゴシック" charset="0"/>
                <a:cs typeface="Arial" charset="0"/>
                <a:sym typeface="Arial" charset="0"/>
              </a:rPr>
              <a:t>ransformed </a:t>
            </a:r>
            <a:r>
              <a:rPr lang="en-US" sz="1800" dirty="0">
                <a:solidFill>
                  <a:srgbClr val="C0504D"/>
                </a:solidFill>
                <a:latin typeface="Arial" charset="0"/>
                <a:ea typeface="ＭＳ Ｐゴシック" charset="0"/>
                <a:cs typeface="Arial" charset="0"/>
                <a:sym typeface="Arial" charset="0"/>
              </a:rPr>
              <a:t>image</a:t>
            </a:r>
          </a:p>
        </p:txBody>
      </p:sp>
      <p:sp>
        <p:nvSpPr>
          <p:cNvPr id="41993" name="Line 9"/>
          <p:cNvSpPr>
            <a:spLocks noChangeShapeType="1"/>
          </p:cNvSpPr>
          <p:nvPr/>
        </p:nvSpPr>
        <p:spPr bwMode="auto">
          <a:xfrm>
            <a:off x="990600" y="2971800"/>
            <a:ext cx="1828800" cy="76200"/>
          </a:xfrm>
          <a:prstGeom prst="line">
            <a:avLst/>
          </a:prstGeom>
          <a:noFill/>
          <a:ln w="28575" cap="flat">
            <a:solidFill>
              <a:srgbClr val="C0504D"/>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 name="Rectangle 10"/>
          <p:cNvSpPr>
            <a:spLocks/>
          </p:cNvSpPr>
          <p:nvPr/>
        </p:nvSpPr>
        <p:spPr bwMode="auto">
          <a:xfrm>
            <a:off x="2505075" y="4722813"/>
            <a:ext cx="287338" cy="355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t>
            </a:r>
          </a:p>
        </p:txBody>
      </p:sp>
      <p:sp>
        <p:nvSpPr>
          <p:cNvPr id="13" name="Rectangle 11"/>
          <p:cNvSpPr>
            <a:spLocks/>
          </p:cNvSpPr>
          <p:nvPr/>
        </p:nvSpPr>
        <p:spPr bwMode="auto">
          <a:xfrm>
            <a:off x="2971800" y="3962400"/>
            <a:ext cx="1838325" cy="1763713"/>
          </a:xfrm>
          <a:prstGeom prst="rect">
            <a:avLst/>
          </a:prstGeom>
          <a:gradFill rotWithShape="0">
            <a:gsLst>
              <a:gs pos="0">
                <a:srgbClr val="9BC1FF"/>
              </a:gs>
              <a:gs pos="100000">
                <a:srgbClr val="3F80CD"/>
              </a:gs>
            </a:gsLst>
            <a:lin ang="5400000" scaled="1"/>
          </a:gra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dirty="0"/>
          </a:p>
        </p:txBody>
      </p:sp>
      <p:sp>
        <p:nvSpPr>
          <p:cNvPr id="14" name="Rectangle 13"/>
          <p:cNvSpPr>
            <a:spLocks/>
          </p:cNvSpPr>
          <p:nvPr/>
        </p:nvSpPr>
        <p:spPr bwMode="auto">
          <a:xfrm>
            <a:off x="5022850" y="3978275"/>
            <a:ext cx="50800" cy="1790700"/>
          </a:xfrm>
          <a:prstGeom prst="rect">
            <a:avLst/>
          </a:prstGeom>
          <a:gradFill rotWithShape="0">
            <a:gsLst>
              <a:gs pos="0">
                <a:srgbClr val="9BC1FF"/>
              </a:gs>
              <a:gs pos="100000">
                <a:srgbClr val="3F80CD"/>
              </a:gs>
            </a:gsLst>
            <a:lin ang="5400000" scaled="1"/>
          </a:gra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15" name="Rectangle 14"/>
          <p:cNvSpPr>
            <a:spLocks/>
          </p:cNvSpPr>
          <p:nvPr/>
        </p:nvSpPr>
        <p:spPr bwMode="auto">
          <a:xfrm>
            <a:off x="2419350" y="3956050"/>
            <a:ext cx="50800" cy="1790700"/>
          </a:xfrm>
          <a:prstGeom prst="rect">
            <a:avLst/>
          </a:prstGeom>
          <a:gradFill rotWithShape="0">
            <a:gsLst>
              <a:gs pos="0">
                <a:srgbClr val="9BC1FF"/>
              </a:gs>
              <a:gs pos="100000">
                <a:srgbClr val="3F80CD"/>
              </a:gs>
            </a:gsLst>
            <a:lin ang="5400000" scaled="1"/>
          </a:gra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pic>
        <p:nvPicPr>
          <p:cNvPr id="17" name="Picture 2"/>
          <p:cNvPicPr>
            <a:picLocks noChangeArrowheads="1"/>
          </p:cNvPicPr>
          <p:nvPr/>
        </p:nvPicPr>
        <p:blipFill>
          <a:blip r:embed="rId3">
            <a:extLst>
              <a:ext uri="{28A0092B-C50C-407E-A947-70E740481C1C}">
                <a14:useLocalDpi xmlns:a14="http://schemas.microsoft.com/office/drawing/2010/main" val="0"/>
              </a:ext>
            </a:extLst>
          </a:blip>
          <a:srcRect l="43094" r="37017" b="49377"/>
          <a:stretch>
            <a:fillRect/>
          </a:stretch>
        </p:blipFill>
        <p:spPr bwMode="auto">
          <a:xfrm>
            <a:off x="3657600" y="4343400"/>
            <a:ext cx="457200" cy="838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rIns="132080"/>
          <a:lstStyle/>
          <a:p>
            <a:r>
              <a:rPr lang="en-US"/>
              <a:t>82</a:t>
            </a:r>
          </a:p>
        </p:txBody>
      </p:sp>
      <p:pic>
        <p:nvPicPr>
          <p:cNvPr id="5017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8915400" cy="43989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30</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rIns="132080"/>
          <a:lstStyle/>
          <a:p>
            <a:r>
              <a:rPr lang="en-US"/>
              <a:t>136</a:t>
            </a:r>
          </a:p>
        </p:txBody>
      </p:sp>
      <p:pic>
        <p:nvPicPr>
          <p:cNvPr id="5120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44291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ln/>
        </p:spPr>
        <p:txBody>
          <a:bodyPr rIns="132080"/>
          <a:lstStyle/>
          <a:p>
            <a:r>
              <a:rPr lang="en-US"/>
              <a:t>282</a:t>
            </a:r>
          </a:p>
        </p:txBody>
      </p:sp>
      <p:pic>
        <p:nvPicPr>
          <p:cNvPr id="5222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591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32</a:t>
            </a:fld>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ln/>
        </p:spPr>
        <p:txBody>
          <a:bodyPr rIns="132080"/>
          <a:lstStyle/>
          <a:p>
            <a:r>
              <a:rPr lang="en-US"/>
              <a:t>538</a:t>
            </a:r>
          </a:p>
        </p:txBody>
      </p:sp>
      <p:pic>
        <p:nvPicPr>
          <p:cNvPr id="5325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8915400" cy="43910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33</a:t>
            </a:fld>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ln/>
        </p:spPr>
        <p:txBody>
          <a:bodyPr rIns="132080"/>
          <a:lstStyle/>
          <a:p>
            <a:r>
              <a:rPr lang="en-US"/>
              <a:t>1088</a:t>
            </a:r>
          </a:p>
        </p:txBody>
      </p:sp>
      <p:pic>
        <p:nvPicPr>
          <p:cNvPr id="542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8991600" cy="45243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34</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ln/>
        </p:spPr>
        <p:txBody>
          <a:bodyPr rIns="132080"/>
          <a:lstStyle/>
          <a:p>
            <a:r>
              <a:rPr lang="en-US"/>
              <a:t>2094</a:t>
            </a:r>
          </a:p>
        </p:txBody>
      </p:sp>
      <p:pic>
        <p:nvPicPr>
          <p:cNvPr id="5529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8915400" cy="46021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ln/>
        </p:spPr>
        <p:txBody>
          <a:bodyPr rIns="132080"/>
          <a:lstStyle/>
          <a:p>
            <a:r>
              <a:rPr lang="en-US"/>
              <a:t>4052.</a:t>
            </a:r>
          </a:p>
        </p:txBody>
      </p:sp>
      <p:pic>
        <p:nvPicPr>
          <p:cNvPr id="5632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8686800" cy="43957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56323" name="Rectangle 3"/>
          <p:cNvSpPr>
            <a:spLocks/>
          </p:cNvSpPr>
          <p:nvPr/>
        </p:nvSpPr>
        <p:spPr bwMode="auto">
          <a:xfrm>
            <a:off x="2057400" y="1828800"/>
            <a:ext cx="533400" cy="381000"/>
          </a:xfrm>
          <a:prstGeom prst="rect">
            <a:avLst/>
          </a:pr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type="none" w="med" len="med"/>
                <a:tailEnd type="none" w="med" len="med"/>
              </a14:hiddenLine>
            </a:ext>
          </a:extLst>
        </p:spPr>
        <p:txBody>
          <a:bodyPr lIns="0" tIns="0" rIns="0" bIns="0"/>
          <a:lstStyle/>
          <a:p>
            <a:endParaRPr lang="en-US"/>
          </a:p>
        </p:txBody>
      </p:sp>
      <p:sp>
        <p:nvSpPr>
          <p:cNvPr id="56324" name="Rectangle 4"/>
          <p:cNvSpPr>
            <a:spLocks/>
          </p:cNvSpPr>
          <p:nvPr/>
        </p:nvSpPr>
        <p:spPr bwMode="auto">
          <a:xfrm>
            <a:off x="1981200" y="1905000"/>
            <a:ext cx="661988" cy="381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ea typeface="ＭＳ Ｐゴシック" charset="0"/>
                <a:cs typeface="Times New Roman" charset="0"/>
              </a:rPr>
              <a:t>4052</a:t>
            </a:r>
          </a:p>
        </p:txBody>
      </p:sp>
      <p:sp>
        <p:nvSpPr>
          <p:cNvPr id="2" name="Slide Number Placeholder 1"/>
          <p:cNvSpPr>
            <a:spLocks noGrp="1"/>
          </p:cNvSpPr>
          <p:nvPr>
            <p:ph type="sldNum" sz="quarter" idx="10"/>
          </p:nvPr>
        </p:nvSpPr>
        <p:spPr/>
        <p:txBody>
          <a:bodyPr/>
          <a:lstStyle/>
          <a:p>
            <a:fld id="{78BD9F55-5257-7D45-9FE4-391AB094E193}" type="slidenum">
              <a:rPr lang="en-US" smtClean="0"/>
              <a:pPr/>
              <a:t>36</a:t>
            </a:fld>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ln/>
        </p:spPr>
        <p:txBody>
          <a:bodyPr rIns="132080"/>
          <a:lstStyle/>
          <a:p>
            <a:r>
              <a:rPr lang="en-US"/>
              <a:t>8056.</a:t>
            </a:r>
          </a:p>
        </p:txBody>
      </p:sp>
      <p:pic>
        <p:nvPicPr>
          <p:cNvPr id="5734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915400" cy="43322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37</a:t>
            </a:fld>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ln/>
        </p:spPr>
        <p:txBody>
          <a:bodyPr rIns="132080"/>
          <a:lstStyle/>
          <a:p>
            <a:r>
              <a:rPr lang="en-US"/>
              <a:t>15366</a:t>
            </a:r>
          </a:p>
        </p:txBody>
      </p:sp>
      <p:pic>
        <p:nvPicPr>
          <p:cNvPr id="583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44704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38</a:t>
            </a:fld>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ln/>
        </p:spPr>
        <p:txBody>
          <a:bodyPr rIns="132080"/>
          <a:lstStyle/>
          <a:p>
            <a:r>
              <a:rPr lang="en-US"/>
              <a:t>28743</a:t>
            </a:r>
          </a:p>
        </p:txBody>
      </p:sp>
      <p:pic>
        <p:nvPicPr>
          <p:cNvPr id="5939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839200" cy="4584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39</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rIns="132080"/>
          <a:lstStyle/>
          <a:p>
            <a:r>
              <a:rPr lang="en-US"/>
              <a:t>Self-inverting transforms</a:t>
            </a:r>
          </a:p>
        </p:txBody>
      </p:sp>
      <p:pic>
        <p:nvPicPr>
          <p:cNvPr id="4301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95600"/>
            <a:ext cx="2298700" cy="16557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3011" name="Rectangle 3"/>
          <p:cNvSpPr>
            <a:spLocks/>
          </p:cNvSpPr>
          <p:nvPr/>
        </p:nvSpPr>
        <p:spPr bwMode="auto">
          <a:xfrm>
            <a:off x="1570038" y="2438400"/>
            <a:ext cx="5821362" cy="355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a:solidFill>
                  <a:srgbClr val="C0504D"/>
                </a:solidFill>
                <a:latin typeface="Arial" charset="0"/>
                <a:ea typeface="ＭＳ Ｐゴシック" charset="0"/>
                <a:cs typeface="Arial" charset="0"/>
                <a:sym typeface="Arial" charset="0"/>
              </a:rPr>
              <a:t>Same basis functions are used for the inverse transform</a:t>
            </a:r>
          </a:p>
        </p:txBody>
      </p:sp>
      <p:sp>
        <p:nvSpPr>
          <p:cNvPr id="43012" name="Rectangle 4"/>
          <p:cNvSpPr>
            <a:spLocks/>
          </p:cNvSpPr>
          <p:nvPr/>
        </p:nvSpPr>
        <p:spPr bwMode="auto">
          <a:xfrm>
            <a:off x="3394075" y="5410200"/>
            <a:ext cx="3800475" cy="355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rgbClr val="C0504D"/>
                </a:solidFill>
                <a:latin typeface="Arial" charset="0"/>
                <a:ea typeface="ＭＳ Ｐゴシック" charset="0"/>
                <a:cs typeface="Arial" charset="0"/>
                <a:sym typeface="Arial" charset="0"/>
              </a:rPr>
              <a:t>U transpose and complex conjugate</a:t>
            </a:r>
          </a:p>
        </p:txBody>
      </p:sp>
      <p:sp>
        <p:nvSpPr>
          <p:cNvPr id="43013" name="Line 5"/>
          <p:cNvSpPr>
            <a:spLocks noChangeShapeType="1"/>
          </p:cNvSpPr>
          <p:nvPr/>
        </p:nvSpPr>
        <p:spPr bwMode="auto">
          <a:xfrm rot="10800000" flipH="1">
            <a:off x="4267200" y="4495800"/>
            <a:ext cx="1588" cy="762000"/>
          </a:xfrm>
          <a:prstGeom prst="line">
            <a:avLst/>
          </a:prstGeom>
          <a:noFill/>
          <a:ln w="28575" cap="flat">
            <a:solidFill>
              <a:srgbClr val="C0504D"/>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1219200"/>
            <a:ext cx="1917700" cy="9588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 name="Picture 2"/>
          <p:cNvPicPr>
            <a:picLocks noChangeArrowheads="1"/>
          </p:cNvPicPr>
          <p:nvPr/>
        </p:nvPicPr>
        <p:blipFill>
          <a:blip r:embed="rId2">
            <a:extLst>
              <a:ext uri="{28A0092B-C50C-407E-A947-70E740481C1C}">
                <a14:useLocalDpi xmlns:a14="http://schemas.microsoft.com/office/drawing/2010/main" val="0"/>
              </a:ext>
            </a:extLst>
          </a:blip>
          <a:srcRect b="49377"/>
          <a:stretch>
            <a:fillRect/>
          </a:stretch>
        </p:blipFill>
        <p:spPr bwMode="auto">
          <a:xfrm>
            <a:off x="5016500" y="1295400"/>
            <a:ext cx="2298700" cy="838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0" name="Left-Right Arrow 9"/>
          <p:cNvSpPr/>
          <p:nvPr/>
        </p:nvSpPr>
        <p:spPr bwMode="auto">
          <a:xfrm>
            <a:off x="3581400" y="1676400"/>
            <a:ext cx="1219200" cy="152400"/>
          </a:xfrm>
          <a:prstGeom prst="leftRightArrow">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 name="Slide Number Placeholder 1"/>
          <p:cNvSpPr>
            <a:spLocks noGrp="1"/>
          </p:cNvSpPr>
          <p:nvPr>
            <p:ph type="sldNum" sz="quarter" idx="10"/>
          </p:nvPr>
        </p:nvSpPr>
        <p:spPr/>
        <p:txBody>
          <a:bodyPr/>
          <a:lstStyle/>
          <a:p>
            <a:fld id="{78BD9F55-5257-7D45-9FE4-391AB094E193}" type="slidenum">
              <a:rPr lang="en-US" smtClean="0"/>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ln/>
        </p:spPr>
        <p:txBody>
          <a:bodyPr rIns="132080"/>
          <a:lstStyle/>
          <a:p>
            <a:r>
              <a:rPr lang="en-US"/>
              <a:t>49190.</a:t>
            </a:r>
          </a:p>
        </p:txBody>
      </p:sp>
      <p:pic>
        <p:nvPicPr>
          <p:cNvPr id="604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534400" cy="43545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40</a:t>
            </a:fld>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ln/>
        </p:spPr>
        <p:txBody>
          <a:bodyPr rIns="132080"/>
          <a:lstStyle/>
          <a:p>
            <a:r>
              <a:rPr lang="en-US"/>
              <a:t> 65536.</a:t>
            </a:r>
          </a:p>
        </p:txBody>
      </p:sp>
      <p:pic>
        <p:nvPicPr>
          <p:cNvPr id="614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915400" cy="45021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41</a:t>
            </a:fld>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685800" y="0"/>
            <a:ext cx="7772400" cy="1143000"/>
          </a:xfrm>
          <a:ln/>
        </p:spPr>
        <p:txBody>
          <a:bodyPr rIns="132080"/>
          <a:lstStyle/>
          <a:p>
            <a:r>
              <a:rPr lang="en-US"/>
              <a:t>3</a:t>
            </a:r>
          </a:p>
        </p:txBody>
      </p:sp>
      <p:sp>
        <p:nvSpPr>
          <p:cNvPr id="62466" name="Rectangle 2"/>
          <p:cNvSpPr>
            <a:spLocks noGrp="1" noChangeArrowheads="1"/>
          </p:cNvSpPr>
          <p:nvPr>
            <p:ph type="body" idx="1"/>
          </p:nvPr>
        </p:nvSpPr>
        <p:spPr>
          <a:xfrm>
            <a:off x="152400" y="5715000"/>
            <a:ext cx="9220200" cy="1143000"/>
          </a:xfrm>
          <a:ln/>
        </p:spPr>
        <p:txBody>
          <a:bodyPr rIns="132080"/>
          <a:lstStyle/>
          <a:p>
            <a:pPr algn="ctr">
              <a:buFont typeface="Times New Roman" charset="0"/>
              <a:buNone/>
            </a:pPr>
            <a:r>
              <a:rPr lang="en-US" sz="2800"/>
              <a:t>Now, an analogous sequence of images, but selecting Fourier components in descending order of magnitude.</a:t>
            </a:r>
          </a:p>
        </p:txBody>
      </p:sp>
      <p:pic>
        <p:nvPicPr>
          <p:cNvPr id="6246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42</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685800" y="0"/>
            <a:ext cx="7772400" cy="1447800"/>
          </a:xfrm>
          <a:ln/>
        </p:spPr>
        <p:txBody>
          <a:bodyPr rIns="132080"/>
          <a:lstStyle/>
          <a:p>
            <a:r>
              <a:rPr lang="en-US"/>
              <a:t>5</a:t>
            </a:r>
          </a:p>
        </p:txBody>
      </p:sp>
      <p:sp>
        <p:nvSpPr>
          <p:cNvPr id="63490" name="Rectangle 2"/>
          <p:cNvSpPr>
            <a:spLocks noGrp="1" noChangeArrowheads="1"/>
          </p:cNvSpPr>
          <p:nvPr>
            <p:ph type="body" idx="1"/>
          </p:nvPr>
        </p:nvSpPr>
        <p:spPr>
          <a:ln/>
        </p:spPr>
        <p:txBody>
          <a:bodyPr rIns="132080"/>
          <a:lstStyle/>
          <a:p>
            <a:pPr>
              <a:buClr>
                <a:srgbClr val="000000"/>
              </a:buClr>
            </a:pPr>
            <a:endParaRPr lang="en-US"/>
          </a:p>
        </p:txBody>
      </p:sp>
      <p:pic>
        <p:nvPicPr>
          <p:cNvPr id="6349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43</a:t>
            </a:fld>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685800" y="0"/>
            <a:ext cx="7772400" cy="1295400"/>
          </a:xfrm>
          <a:ln/>
        </p:spPr>
        <p:txBody>
          <a:bodyPr rIns="132080"/>
          <a:lstStyle/>
          <a:p>
            <a:r>
              <a:rPr lang="en-US"/>
              <a:t>9</a:t>
            </a:r>
          </a:p>
        </p:txBody>
      </p:sp>
      <p:sp>
        <p:nvSpPr>
          <p:cNvPr id="64514" name="Rectangle 2"/>
          <p:cNvSpPr>
            <a:spLocks noGrp="1" noChangeArrowheads="1"/>
          </p:cNvSpPr>
          <p:nvPr>
            <p:ph type="body" idx="1"/>
          </p:nvPr>
        </p:nvSpPr>
        <p:spPr>
          <a:ln/>
        </p:spPr>
        <p:txBody>
          <a:bodyPr rIns="132080"/>
          <a:lstStyle/>
          <a:p>
            <a:pPr>
              <a:buClr>
                <a:srgbClr val="000000"/>
              </a:buClr>
            </a:pPr>
            <a:endParaRPr lang="en-US"/>
          </a:p>
        </p:txBody>
      </p:sp>
      <p:pic>
        <p:nvPicPr>
          <p:cNvPr id="6451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685800" y="0"/>
            <a:ext cx="7772400" cy="1295400"/>
          </a:xfrm>
          <a:ln/>
        </p:spPr>
        <p:txBody>
          <a:bodyPr rIns="132080"/>
          <a:lstStyle/>
          <a:p>
            <a:r>
              <a:rPr lang="en-US"/>
              <a:t>17</a:t>
            </a:r>
          </a:p>
        </p:txBody>
      </p:sp>
      <p:sp>
        <p:nvSpPr>
          <p:cNvPr id="65538" name="Rectangle 2"/>
          <p:cNvSpPr>
            <a:spLocks noGrp="1" noChangeArrowheads="1"/>
          </p:cNvSpPr>
          <p:nvPr>
            <p:ph type="body" idx="1"/>
          </p:nvPr>
        </p:nvSpPr>
        <p:spPr>
          <a:ln/>
        </p:spPr>
        <p:txBody>
          <a:bodyPr rIns="132080"/>
          <a:lstStyle/>
          <a:p>
            <a:pPr>
              <a:buClr>
                <a:srgbClr val="000000"/>
              </a:buClr>
            </a:pPr>
            <a:endParaRPr lang="en-US"/>
          </a:p>
        </p:txBody>
      </p:sp>
      <p:pic>
        <p:nvPicPr>
          <p:cNvPr id="6553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45</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685800" y="0"/>
            <a:ext cx="7772400" cy="1295400"/>
          </a:xfrm>
          <a:ln/>
        </p:spPr>
        <p:txBody>
          <a:bodyPr rIns="132080"/>
          <a:lstStyle/>
          <a:p>
            <a:r>
              <a:rPr lang="en-US"/>
              <a:t>33</a:t>
            </a:r>
          </a:p>
        </p:txBody>
      </p:sp>
      <p:sp>
        <p:nvSpPr>
          <p:cNvPr id="66562" name="Rectangle 2"/>
          <p:cNvSpPr>
            <a:spLocks noGrp="1" noChangeArrowheads="1"/>
          </p:cNvSpPr>
          <p:nvPr>
            <p:ph type="body" idx="1"/>
          </p:nvPr>
        </p:nvSpPr>
        <p:spPr>
          <a:ln/>
        </p:spPr>
        <p:txBody>
          <a:bodyPr rIns="132080"/>
          <a:lstStyle/>
          <a:p>
            <a:pPr>
              <a:buClr>
                <a:srgbClr val="000000"/>
              </a:buClr>
            </a:pPr>
            <a:endParaRPr lang="en-US"/>
          </a:p>
        </p:txBody>
      </p:sp>
      <p:pic>
        <p:nvPicPr>
          <p:cNvPr id="6656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46</a:t>
            </a:fld>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685800" y="0"/>
            <a:ext cx="7772400" cy="1295400"/>
          </a:xfrm>
          <a:ln/>
        </p:spPr>
        <p:txBody>
          <a:bodyPr rIns="132080"/>
          <a:lstStyle/>
          <a:p>
            <a:r>
              <a:rPr lang="en-US"/>
              <a:t>65</a:t>
            </a:r>
          </a:p>
        </p:txBody>
      </p:sp>
      <p:sp>
        <p:nvSpPr>
          <p:cNvPr id="67586" name="Rectangle 2"/>
          <p:cNvSpPr>
            <a:spLocks noGrp="1" noChangeArrowheads="1"/>
          </p:cNvSpPr>
          <p:nvPr>
            <p:ph type="body" idx="1"/>
          </p:nvPr>
        </p:nvSpPr>
        <p:spPr>
          <a:ln/>
        </p:spPr>
        <p:txBody>
          <a:bodyPr rIns="132080"/>
          <a:lstStyle/>
          <a:p>
            <a:pPr>
              <a:buClr>
                <a:srgbClr val="000000"/>
              </a:buClr>
            </a:pPr>
            <a:endParaRPr lang="en-US"/>
          </a:p>
        </p:txBody>
      </p:sp>
      <p:pic>
        <p:nvPicPr>
          <p:cNvPr id="6758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47</a:t>
            </a:fld>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685800" y="0"/>
            <a:ext cx="7772400" cy="1295400"/>
          </a:xfrm>
          <a:ln/>
        </p:spPr>
        <p:txBody>
          <a:bodyPr rIns="132080"/>
          <a:lstStyle/>
          <a:p>
            <a:r>
              <a:rPr lang="en-US"/>
              <a:t>129</a:t>
            </a:r>
          </a:p>
        </p:txBody>
      </p:sp>
      <p:sp>
        <p:nvSpPr>
          <p:cNvPr id="68610" name="Rectangle 2"/>
          <p:cNvSpPr>
            <a:spLocks noGrp="1" noChangeArrowheads="1"/>
          </p:cNvSpPr>
          <p:nvPr>
            <p:ph type="body" idx="1"/>
          </p:nvPr>
        </p:nvSpPr>
        <p:spPr>
          <a:ln/>
        </p:spPr>
        <p:txBody>
          <a:bodyPr rIns="132080"/>
          <a:lstStyle/>
          <a:p>
            <a:pPr>
              <a:buClr>
                <a:srgbClr val="000000"/>
              </a:buClr>
            </a:pPr>
            <a:endParaRPr lang="en-US"/>
          </a:p>
        </p:txBody>
      </p:sp>
      <p:pic>
        <p:nvPicPr>
          <p:cNvPr id="6861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48</a:t>
            </a:fld>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685800" y="0"/>
            <a:ext cx="7772400" cy="1295400"/>
          </a:xfrm>
          <a:ln/>
        </p:spPr>
        <p:txBody>
          <a:bodyPr rIns="132080"/>
          <a:lstStyle/>
          <a:p>
            <a:r>
              <a:rPr lang="en-US"/>
              <a:t>257</a:t>
            </a:r>
          </a:p>
        </p:txBody>
      </p:sp>
      <p:sp>
        <p:nvSpPr>
          <p:cNvPr id="69634" name="Rectangle 2"/>
          <p:cNvSpPr>
            <a:spLocks noGrp="1" noChangeArrowheads="1"/>
          </p:cNvSpPr>
          <p:nvPr>
            <p:ph type="body" idx="1"/>
          </p:nvPr>
        </p:nvSpPr>
        <p:spPr>
          <a:ln/>
        </p:spPr>
        <p:txBody>
          <a:bodyPr rIns="132080"/>
          <a:lstStyle/>
          <a:p>
            <a:pPr>
              <a:buClr>
                <a:srgbClr val="000000"/>
              </a:buClr>
            </a:pPr>
            <a:endParaRPr lang="en-US"/>
          </a:p>
        </p:txBody>
      </p:sp>
      <p:pic>
        <p:nvPicPr>
          <p:cNvPr id="6963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49</a:t>
            </a:fld>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signals</a:t>
            </a:r>
            <a:endParaRPr lang="en-US" dirty="0"/>
          </a:p>
        </p:txBody>
      </p:sp>
      <p:sp>
        <p:nvSpPr>
          <p:cNvPr id="5" name="TextBox 4"/>
          <p:cNvSpPr txBox="1"/>
          <p:nvPr/>
        </p:nvSpPr>
        <p:spPr>
          <a:xfrm>
            <a:off x="609600" y="1371600"/>
            <a:ext cx="3100428" cy="461665"/>
          </a:xfrm>
          <a:prstGeom prst="rect">
            <a:avLst/>
          </a:prstGeom>
          <a:noFill/>
        </p:spPr>
        <p:txBody>
          <a:bodyPr wrap="none" rtlCol="0">
            <a:spAutoFit/>
          </a:bodyPr>
          <a:lstStyle/>
          <a:p>
            <a:r>
              <a:rPr lang="en-US" b="1" dirty="0" smtClean="0"/>
              <a:t>Cosine and sine waves</a:t>
            </a:r>
            <a:endParaRPr lang="en-US" b="1" dirty="0"/>
          </a:p>
        </p:txBody>
      </p:sp>
      <p:pic>
        <p:nvPicPr>
          <p:cNvPr id="18" name="Picture 17"/>
          <p:cNvPicPr>
            <a:picLocks noChangeAspect="1"/>
          </p:cNvPicPr>
          <p:nvPr/>
        </p:nvPicPr>
        <p:blipFill>
          <a:blip r:embed="rId2"/>
          <a:stretch>
            <a:fillRect/>
          </a:stretch>
        </p:blipFill>
        <p:spPr>
          <a:xfrm>
            <a:off x="2875279" y="2585720"/>
            <a:ext cx="3052233" cy="533400"/>
          </a:xfrm>
          <a:prstGeom prst="rect">
            <a:avLst/>
          </a:prstGeom>
        </p:spPr>
      </p:pic>
      <p:pic>
        <p:nvPicPr>
          <p:cNvPr id="19" name="Picture 18"/>
          <p:cNvPicPr>
            <a:picLocks noChangeAspect="1"/>
          </p:cNvPicPr>
          <p:nvPr/>
        </p:nvPicPr>
        <p:blipFill>
          <a:blip r:embed="rId3"/>
          <a:stretch>
            <a:fillRect/>
          </a:stretch>
        </p:blipFill>
        <p:spPr>
          <a:xfrm>
            <a:off x="1117600" y="4485639"/>
            <a:ext cx="3126318" cy="1170517"/>
          </a:xfrm>
          <a:prstGeom prst="rect">
            <a:avLst/>
          </a:prstGeom>
        </p:spPr>
      </p:pic>
      <p:pic>
        <p:nvPicPr>
          <p:cNvPr id="20" name="Picture 19"/>
          <p:cNvPicPr>
            <a:picLocks noChangeAspect="1"/>
          </p:cNvPicPr>
          <p:nvPr/>
        </p:nvPicPr>
        <p:blipFill>
          <a:blip r:embed="rId4"/>
          <a:stretch>
            <a:fillRect/>
          </a:stretch>
        </p:blipFill>
        <p:spPr>
          <a:xfrm>
            <a:off x="4775200" y="4485639"/>
            <a:ext cx="3185584" cy="1037167"/>
          </a:xfrm>
          <a:prstGeom prst="rect">
            <a:avLst/>
          </a:prstGeom>
        </p:spPr>
      </p:pic>
      <p:sp>
        <p:nvSpPr>
          <p:cNvPr id="21" name="Rectangle 20"/>
          <p:cNvSpPr/>
          <p:nvPr/>
        </p:nvSpPr>
        <p:spPr>
          <a:xfrm>
            <a:off x="457200" y="5943600"/>
            <a:ext cx="8229600" cy="1200328"/>
          </a:xfrm>
          <a:prstGeom prst="rect">
            <a:avLst/>
          </a:prstGeom>
        </p:spPr>
        <p:txBody>
          <a:bodyPr wrap="square">
            <a:spAutoFit/>
          </a:bodyPr>
          <a:lstStyle/>
          <a:p>
            <a:r>
              <a:rPr lang="en-US" i="1" dirty="0" err="1" smtClean="0">
                <a:latin typeface="NimbusRomNo9L"/>
              </a:rPr>
              <a:t>k</a:t>
            </a:r>
            <a:r>
              <a:rPr lang="en-US" i="1" dirty="0" smtClean="0">
                <a:latin typeface="NimbusRomNo9L"/>
              </a:rPr>
              <a:t> </a:t>
            </a:r>
            <a:r>
              <a:rPr lang="en-US" dirty="0" smtClean="0">
                <a:latin typeface="BLSY"/>
              </a:rPr>
              <a:t>∈ </a:t>
            </a:r>
            <a:r>
              <a:rPr lang="en-US" dirty="0" smtClean="0">
                <a:latin typeface="NimbusRomNo9L"/>
              </a:rPr>
              <a:t>[1, </a:t>
            </a:r>
            <a:r>
              <a:rPr lang="en-US" i="1" dirty="0" smtClean="0">
                <a:latin typeface="NimbusRomNo9L"/>
              </a:rPr>
              <a:t>N </a:t>
            </a:r>
            <a:r>
              <a:rPr lang="en-US" dirty="0" smtClean="0">
                <a:latin typeface="RBLMI"/>
              </a:rPr>
              <a:t>/</a:t>
            </a:r>
            <a:r>
              <a:rPr lang="en-US" dirty="0" smtClean="0">
                <a:latin typeface="NimbusRomNo9L"/>
              </a:rPr>
              <a:t>2] denotes the number of wave cycles that will occur within the region of support </a:t>
            </a:r>
            <a:endParaRPr lang="en-US" dirty="0" smtClean="0"/>
          </a:p>
          <a:p>
            <a:endParaRPr lang="en-US" dirty="0"/>
          </a:p>
        </p:txBody>
      </p:sp>
      <p:sp>
        <p:nvSpPr>
          <p:cNvPr id="3" name="Slide Number Placeholder 2"/>
          <p:cNvSpPr>
            <a:spLocks noGrp="1"/>
          </p:cNvSpPr>
          <p:nvPr>
            <p:ph type="sldNum" sz="quarter" idx="10"/>
          </p:nvPr>
        </p:nvSpPr>
        <p:spPr/>
        <p:txBody>
          <a:bodyPr/>
          <a:lstStyle/>
          <a:p>
            <a:fld id="{78BD9F55-5257-7D45-9FE4-391AB094E193}" type="slidenum">
              <a:rPr lang="en-US" smtClean="0"/>
              <a:pPr/>
              <a:t>5</a:t>
            </a:fld>
            <a:endParaRPr lang="en-US"/>
          </a:p>
        </p:txBody>
      </p:sp>
    </p:spTree>
    <p:extLst>
      <p:ext uri="{BB962C8B-B14F-4D97-AF65-F5344CB8AC3E}">
        <p14:creationId xmlns:p14="http://schemas.microsoft.com/office/powerpoint/2010/main" val="362771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685800" y="0"/>
            <a:ext cx="7772400" cy="1295400"/>
          </a:xfrm>
          <a:ln/>
        </p:spPr>
        <p:txBody>
          <a:bodyPr rIns="132080"/>
          <a:lstStyle/>
          <a:p>
            <a:r>
              <a:rPr lang="en-US"/>
              <a:t>513</a:t>
            </a:r>
          </a:p>
        </p:txBody>
      </p:sp>
      <p:sp>
        <p:nvSpPr>
          <p:cNvPr id="70658" name="Rectangle 2"/>
          <p:cNvSpPr>
            <a:spLocks noGrp="1" noChangeArrowheads="1"/>
          </p:cNvSpPr>
          <p:nvPr>
            <p:ph type="body" idx="1"/>
          </p:nvPr>
        </p:nvSpPr>
        <p:spPr>
          <a:ln/>
        </p:spPr>
        <p:txBody>
          <a:bodyPr rIns="132080"/>
          <a:lstStyle/>
          <a:p>
            <a:pPr>
              <a:buClr>
                <a:srgbClr val="000000"/>
              </a:buClr>
            </a:pPr>
            <a:endParaRPr lang="en-US"/>
          </a:p>
        </p:txBody>
      </p:sp>
      <p:pic>
        <p:nvPicPr>
          <p:cNvPr id="7065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50</a:t>
            </a:fld>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xfrm>
            <a:off x="685800" y="0"/>
            <a:ext cx="7772400" cy="1295400"/>
          </a:xfrm>
          <a:ln/>
        </p:spPr>
        <p:txBody>
          <a:bodyPr rIns="132080"/>
          <a:lstStyle/>
          <a:p>
            <a:r>
              <a:rPr lang="en-US"/>
              <a:t>1025</a:t>
            </a:r>
          </a:p>
        </p:txBody>
      </p:sp>
      <p:sp>
        <p:nvSpPr>
          <p:cNvPr id="71682" name="Rectangle 2"/>
          <p:cNvSpPr>
            <a:spLocks noGrp="1" noChangeArrowheads="1"/>
          </p:cNvSpPr>
          <p:nvPr>
            <p:ph type="body" idx="1"/>
          </p:nvPr>
        </p:nvSpPr>
        <p:spPr>
          <a:ln/>
        </p:spPr>
        <p:txBody>
          <a:bodyPr rIns="132080"/>
          <a:lstStyle/>
          <a:p>
            <a:pPr>
              <a:buClr>
                <a:srgbClr val="000000"/>
              </a:buClr>
            </a:pPr>
            <a:endParaRPr lang="en-US"/>
          </a:p>
        </p:txBody>
      </p:sp>
      <p:pic>
        <p:nvPicPr>
          <p:cNvPr id="7168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51</a:t>
            </a:fld>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685800" y="0"/>
            <a:ext cx="7772400" cy="1295400"/>
          </a:xfrm>
          <a:ln/>
        </p:spPr>
        <p:txBody>
          <a:bodyPr rIns="132080"/>
          <a:lstStyle/>
          <a:p>
            <a:r>
              <a:rPr lang="en-US"/>
              <a:t>2049</a:t>
            </a:r>
          </a:p>
        </p:txBody>
      </p:sp>
      <p:sp>
        <p:nvSpPr>
          <p:cNvPr id="72706" name="Rectangle 2"/>
          <p:cNvSpPr>
            <a:spLocks noGrp="1" noChangeArrowheads="1"/>
          </p:cNvSpPr>
          <p:nvPr>
            <p:ph type="body" idx="1"/>
          </p:nvPr>
        </p:nvSpPr>
        <p:spPr>
          <a:ln/>
        </p:spPr>
        <p:txBody>
          <a:bodyPr rIns="132080"/>
          <a:lstStyle/>
          <a:p>
            <a:pPr>
              <a:buClr>
                <a:srgbClr val="000000"/>
              </a:buClr>
            </a:pPr>
            <a:endParaRPr lang="en-US"/>
          </a:p>
        </p:txBody>
      </p:sp>
      <p:pic>
        <p:nvPicPr>
          <p:cNvPr id="7270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52</a:t>
            </a:fld>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685800" y="0"/>
            <a:ext cx="7772400" cy="1295400"/>
          </a:xfrm>
          <a:ln/>
        </p:spPr>
        <p:txBody>
          <a:bodyPr rIns="132080"/>
          <a:lstStyle/>
          <a:p>
            <a:r>
              <a:rPr lang="en-US"/>
              <a:t>4097</a:t>
            </a:r>
          </a:p>
        </p:txBody>
      </p:sp>
      <p:sp>
        <p:nvSpPr>
          <p:cNvPr id="73730" name="Rectangle 2"/>
          <p:cNvSpPr>
            <a:spLocks noGrp="1" noChangeArrowheads="1"/>
          </p:cNvSpPr>
          <p:nvPr>
            <p:ph type="body" idx="1"/>
          </p:nvPr>
        </p:nvSpPr>
        <p:spPr>
          <a:ln/>
        </p:spPr>
        <p:txBody>
          <a:bodyPr rIns="132080"/>
          <a:lstStyle/>
          <a:p>
            <a:pPr>
              <a:buClr>
                <a:srgbClr val="000000"/>
              </a:buClr>
            </a:pPr>
            <a:endParaRPr lang="en-US"/>
          </a:p>
        </p:txBody>
      </p:sp>
      <p:pic>
        <p:nvPicPr>
          <p:cNvPr id="7373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53</a:t>
            </a:fld>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a:xfrm>
            <a:off x="685800" y="0"/>
            <a:ext cx="7772400" cy="1295400"/>
          </a:xfrm>
          <a:ln/>
        </p:spPr>
        <p:txBody>
          <a:bodyPr rIns="132080"/>
          <a:lstStyle/>
          <a:p>
            <a:r>
              <a:rPr lang="en-US"/>
              <a:t>8193</a:t>
            </a:r>
          </a:p>
        </p:txBody>
      </p:sp>
      <p:sp>
        <p:nvSpPr>
          <p:cNvPr id="74754" name="Rectangle 2"/>
          <p:cNvSpPr>
            <a:spLocks noGrp="1" noChangeArrowheads="1"/>
          </p:cNvSpPr>
          <p:nvPr>
            <p:ph type="body" idx="1"/>
          </p:nvPr>
        </p:nvSpPr>
        <p:spPr>
          <a:ln/>
        </p:spPr>
        <p:txBody>
          <a:bodyPr rIns="132080"/>
          <a:lstStyle/>
          <a:p>
            <a:pPr>
              <a:buClr>
                <a:srgbClr val="000000"/>
              </a:buClr>
            </a:pPr>
            <a:endParaRPr lang="en-US"/>
          </a:p>
        </p:txBody>
      </p:sp>
      <p:pic>
        <p:nvPicPr>
          <p:cNvPr id="7475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54</a:t>
            </a:fld>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685800" y="0"/>
            <a:ext cx="7772400" cy="1295400"/>
          </a:xfrm>
          <a:ln/>
        </p:spPr>
        <p:txBody>
          <a:bodyPr rIns="132080"/>
          <a:lstStyle/>
          <a:p>
            <a:r>
              <a:rPr lang="en-US"/>
              <a:t>16385</a:t>
            </a:r>
          </a:p>
        </p:txBody>
      </p:sp>
      <p:sp>
        <p:nvSpPr>
          <p:cNvPr id="75778" name="Rectangle 2"/>
          <p:cNvSpPr>
            <a:spLocks noGrp="1" noChangeArrowheads="1"/>
          </p:cNvSpPr>
          <p:nvPr>
            <p:ph type="body" idx="1"/>
          </p:nvPr>
        </p:nvSpPr>
        <p:spPr>
          <a:ln/>
        </p:spPr>
        <p:txBody>
          <a:bodyPr rIns="132080"/>
          <a:lstStyle/>
          <a:p>
            <a:pPr>
              <a:buClr>
                <a:srgbClr val="000000"/>
              </a:buClr>
            </a:pPr>
            <a:endParaRPr lang="en-US"/>
          </a:p>
        </p:txBody>
      </p:sp>
      <p:pic>
        <p:nvPicPr>
          <p:cNvPr id="7577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55</a:t>
            </a:fld>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685800" y="0"/>
            <a:ext cx="7772400" cy="1295400"/>
          </a:xfrm>
          <a:ln/>
        </p:spPr>
        <p:txBody>
          <a:bodyPr rIns="132080"/>
          <a:lstStyle/>
          <a:p>
            <a:r>
              <a:rPr lang="en-US"/>
              <a:t>32769</a:t>
            </a:r>
          </a:p>
        </p:txBody>
      </p:sp>
      <p:sp>
        <p:nvSpPr>
          <p:cNvPr id="76802" name="Rectangle 2"/>
          <p:cNvSpPr>
            <a:spLocks noGrp="1" noChangeArrowheads="1"/>
          </p:cNvSpPr>
          <p:nvPr>
            <p:ph type="body" idx="1"/>
          </p:nvPr>
        </p:nvSpPr>
        <p:spPr>
          <a:ln/>
        </p:spPr>
        <p:txBody>
          <a:bodyPr rIns="132080"/>
          <a:lstStyle/>
          <a:p>
            <a:pPr>
              <a:buClr>
                <a:srgbClr val="000000"/>
              </a:buClr>
            </a:pPr>
            <a:endParaRPr lang="en-US"/>
          </a:p>
        </p:txBody>
      </p:sp>
      <p:pic>
        <p:nvPicPr>
          <p:cNvPr id="7680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56</a:t>
            </a:fld>
            <a:endParaRPr 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685800" y="0"/>
            <a:ext cx="7772400" cy="1295400"/>
          </a:xfrm>
          <a:ln/>
        </p:spPr>
        <p:txBody>
          <a:bodyPr rIns="132080"/>
          <a:lstStyle/>
          <a:p>
            <a:r>
              <a:rPr lang="en-US"/>
              <a:t>65536</a:t>
            </a:r>
          </a:p>
        </p:txBody>
      </p:sp>
      <p:sp>
        <p:nvSpPr>
          <p:cNvPr id="77826" name="Rectangle 2"/>
          <p:cNvSpPr>
            <a:spLocks noGrp="1" noChangeArrowheads="1"/>
          </p:cNvSpPr>
          <p:nvPr>
            <p:ph type="body" idx="1"/>
          </p:nvPr>
        </p:nvSpPr>
        <p:spPr>
          <a:ln/>
        </p:spPr>
        <p:txBody>
          <a:bodyPr rIns="132080"/>
          <a:lstStyle/>
          <a:p>
            <a:pPr>
              <a:buClr>
                <a:srgbClr val="000000"/>
              </a:buClr>
            </a:pPr>
            <a:endParaRPr lang="en-US"/>
          </a:p>
        </p:txBody>
      </p:sp>
      <p:pic>
        <p:nvPicPr>
          <p:cNvPr id="7782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57</a:t>
            </a:fld>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Discrete Fourier Transform</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58</a:t>
            </a:fld>
            <a:endParaRPr lang="en-US"/>
          </a:p>
        </p:txBody>
      </p:sp>
      <p:pic>
        <p:nvPicPr>
          <p:cNvPr id="5" name="Picture 4"/>
          <p:cNvPicPr>
            <a:picLocks noChangeAspect="1"/>
          </p:cNvPicPr>
          <p:nvPr/>
        </p:nvPicPr>
        <p:blipFill>
          <a:blip r:embed="rId2"/>
          <a:stretch>
            <a:fillRect/>
          </a:stretch>
        </p:blipFill>
        <p:spPr>
          <a:xfrm>
            <a:off x="851051" y="968773"/>
            <a:ext cx="7213600" cy="1308100"/>
          </a:xfrm>
          <a:prstGeom prst="rect">
            <a:avLst/>
          </a:prstGeom>
        </p:spPr>
      </p:pic>
      <p:pic>
        <p:nvPicPr>
          <p:cNvPr id="6" name="Picture 5"/>
          <p:cNvPicPr>
            <a:picLocks noChangeAspect="1"/>
          </p:cNvPicPr>
          <p:nvPr/>
        </p:nvPicPr>
        <p:blipFill>
          <a:blip r:embed="rId3"/>
          <a:stretch>
            <a:fillRect/>
          </a:stretch>
        </p:blipFill>
        <p:spPr>
          <a:xfrm>
            <a:off x="896251" y="3357703"/>
            <a:ext cx="5676900" cy="533400"/>
          </a:xfrm>
          <a:prstGeom prst="rect">
            <a:avLst/>
          </a:prstGeom>
        </p:spPr>
      </p:pic>
      <p:pic>
        <p:nvPicPr>
          <p:cNvPr id="7" name="Picture 6"/>
          <p:cNvPicPr>
            <a:picLocks noChangeAspect="1"/>
          </p:cNvPicPr>
          <p:nvPr/>
        </p:nvPicPr>
        <p:blipFill>
          <a:blip r:embed="rId4"/>
          <a:stretch>
            <a:fillRect/>
          </a:stretch>
        </p:blipFill>
        <p:spPr>
          <a:xfrm>
            <a:off x="924837" y="4773618"/>
            <a:ext cx="4419600" cy="660400"/>
          </a:xfrm>
          <a:prstGeom prst="rect">
            <a:avLst/>
          </a:prstGeom>
        </p:spPr>
      </p:pic>
      <p:sp>
        <p:nvSpPr>
          <p:cNvPr id="8" name="Rectangle 7"/>
          <p:cNvSpPr/>
          <p:nvPr/>
        </p:nvSpPr>
        <p:spPr>
          <a:xfrm>
            <a:off x="764907" y="2901855"/>
            <a:ext cx="6858000" cy="461665"/>
          </a:xfrm>
          <a:prstGeom prst="rect">
            <a:avLst/>
          </a:prstGeom>
        </p:spPr>
        <p:txBody>
          <a:bodyPr wrap="square">
            <a:spAutoFit/>
          </a:bodyPr>
          <a:lstStyle/>
          <a:p>
            <a:r>
              <a:rPr lang="en-US" dirty="0" smtClean="0">
                <a:latin typeface=""/>
              </a:rPr>
              <a:t> Using the real and imaginary components:</a:t>
            </a:r>
            <a:endParaRPr lang="en-US" dirty="0"/>
          </a:p>
        </p:txBody>
      </p:sp>
      <p:sp>
        <p:nvSpPr>
          <p:cNvPr id="9" name="Rectangle 8"/>
          <p:cNvSpPr/>
          <p:nvPr/>
        </p:nvSpPr>
        <p:spPr>
          <a:xfrm>
            <a:off x="890502" y="4395226"/>
            <a:ext cx="4572000" cy="461665"/>
          </a:xfrm>
          <a:prstGeom prst="rect">
            <a:avLst/>
          </a:prstGeom>
        </p:spPr>
        <p:txBody>
          <a:bodyPr>
            <a:spAutoFit/>
          </a:bodyPr>
          <a:lstStyle/>
          <a:p>
            <a:r>
              <a:rPr lang="en-US" dirty="0" smtClean="0">
                <a:latin typeface=""/>
              </a:rPr>
              <a:t>Or using a polar decomposition:</a:t>
            </a:r>
            <a:endParaRPr lang="en-US" dirty="0"/>
          </a:p>
        </p:txBody>
      </p:sp>
    </p:spTree>
    <p:extLst>
      <p:ext uri="{BB962C8B-B14F-4D97-AF65-F5344CB8AC3E}">
        <p14:creationId xmlns:p14="http://schemas.microsoft.com/office/powerpoint/2010/main" val="1627358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Discrete Fourier Transform</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59</a:t>
            </a:fld>
            <a:endParaRPr lang="en-US"/>
          </a:p>
        </p:txBody>
      </p:sp>
      <p:pic>
        <p:nvPicPr>
          <p:cNvPr id="5" name="Picture 4"/>
          <p:cNvPicPr>
            <a:picLocks noChangeAspect="1"/>
          </p:cNvPicPr>
          <p:nvPr/>
        </p:nvPicPr>
        <p:blipFill>
          <a:blip r:embed="rId2"/>
          <a:stretch>
            <a:fillRect/>
          </a:stretch>
        </p:blipFill>
        <p:spPr>
          <a:xfrm>
            <a:off x="362830" y="2179503"/>
            <a:ext cx="2616163" cy="2824760"/>
          </a:xfrm>
          <a:prstGeom prst="rect">
            <a:avLst/>
          </a:prstGeom>
        </p:spPr>
      </p:pic>
      <p:pic>
        <p:nvPicPr>
          <p:cNvPr id="6" name="Picture 5"/>
          <p:cNvPicPr>
            <a:picLocks noChangeAspect="1"/>
          </p:cNvPicPr>
          <p:nvPr/>
        </p:nvPicPr>
        <p:blipFill>
          <a:blip r:embed="rId3"/>
          <a:stretch>
            <a:fillRect/>
          </a:stretch>
        </p:blipFill>
        <p:spPr>
          <a:xfrm>
            <a:off x="3595689" y="990929"/>
            <a:ext cx="5371390" cy="2781302"/>
          </a:xfrm>
          <a:prstGeom prst="rect">
            <a:avLst/>
          </a:prstGeom>
        </p:spPr>
      </p:pic>
      <p:pic>
        <p:nvPicPr>
          <p:cNvPr id="8" name="Picture 7"/>
          <p:cNvPicPr>
            <a:picLocks noChangeAspect="1"/>
          </p:cNvPicPr>
          <p:nvPr/>
        </p:nvPicPr>
        <p:blipFill>
          <a:blip r:embed="rId4"/>
          <a:stretch>
            <a:fillRect/>
          </a:stretch>
        </p:blipFill>
        <p:spPr>
          <a:xfrm>
            <a:off x="3624873" y="3883141"/>
            <a:ext cx="2537938" cy="2807377"/>
          </a:xfrm>
          <a:prstGeom prst="rect">
            <a:avLst/>
          </a:prstGeom>
        </p:spPr>
      </p:pic>
      <p:pic>
        <p:nvPicPr>
          <p:cNvPr id="9" name="Picture 8"/>
          <p:cNvPicPr>
            <a:picLocks noChangeAspect="1"/>
          </p:cNvPicPr>
          <p:nvPr/>
        </p:nvPicPr>
        <p:blipFill>
          <a:blip r:embed="rId5"/>
          <a:stretch>
            <a:fillRect/>
          </a:stretch>
        </p:blipFill>
        <p:spPr>
          <a:xfrm>
            <a:off x="6410693" y="3886568"/>
            <a:ext cx="2537939" cy="2789994"/>
          </a:xfrm>
          <a:prstGeom prst="rect">
            <a:avLst/>
          </a:prstGeom>
        </p:spPr>
      </p:pic>
      <p:grpSp>
        <p:nvGrpSpPr>
          <p:cNvPr id="3" name="Group 11"/>
          <p:cNvGrpSpPr/>
          <p:nvPr/>
        </p:nvGrpSpPr>
        <p:grpSpPr>
          <a:xfrm>
            <a:off x="3593839" y="1207163"/>
            <a:ext cx="2518442" cy="2561160"/>
            <a:chOff x="362829" y="2147690"/>
            <a:chExt cx="3921286" cy="3987800"/>
          </a:xfrm>
        </p:grpSpPr>
        <p:cxnSp>
          <p:nvCxnSpPr>
            <p:cNvPr id="10" name="Straight Arrow Connector 9"/>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grpSp>
        <p:nvGrpSpPr>
          <p:cNvPr id="7" name="Group 12"/>
          <p:cNvGrpSpPr/>
          <p:nvPr/>
        </p:nvGrpSpPr>
        <p:grpSpPr>
          <a:xfrm>
            <a:off x="6425595" y="1219996"/>
            <a:ext cx="2518442" cy="2561160"/>
            <a:chOff x="362829" y="2147690"/>
            <a:chExt cx="3921286" cy="3987800"/>
          </a:xfrm>
        </p:grpSpPr>
        <p:cxnSp>
          <p:nvCxnSpPr>
            <p:cNvPr id="14" name="Straight Arrow Connector 13"/>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grpSp>
        <p:nvGrpSpPr>
          <p:cNvPr id="12" name="Group 15"/>
          <p:cNvGrpSpPr/>
          <p:nvPr/>
        </p:nvGrpSpPr>
        <p:grpSpPr>
          <a:xfrm>
            <a:off x="3634599" y="4109044"/>
            <a:ext cx="2518442" cy="2561160"/>
            <a:chOff x="362829" y="2147690"/>
            <a:chExt cx="3921286" cy="3987800"/>
          </a:xfrm>
        </p:grpSpPr>
        <p:cxnSp>
          <p:nvCxnSpPr>
            <p:cNvPr id="17" name="Straight Arrow Connector 16"/>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grpSp>
        <p:nvGrpSpPr>
          <p:cNvPr id="13" name="Group 18"/>
          <p:cNvGrpSpPr/>
          <p:nvPr/>
        </p:nvGrpSpPr>
        <p:grpSpPr>
          <a:xfrm>
            <a:off x="6439550" y="4123000"/>
            <a:ext cx="2518442" cy="2561160"/>
            <a:chOff x="362829" y="2147690"/>
            <a:chExt cx="3921286" cy="3987800"/>
          </a:xfrm>
        </p:grpSpPr>
        <p:cxnSp>
          <p:nvCxnSpPr>
            <p:cNvPr id="20" name="Straight Arrow Connector 19"/>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grpSp>
        <p:nvGrpSpPr>
          <p:cNvPr id="16" name="Group 21"/>
          <p:cNvGrpSpPr/>
          <p:nvPr/>
        </p:nvGrpSpPr>
        <p:grpSpPr>
          <a:xfrm>
            <a:off x="438909" y="2406320"/>
            <a:ext cx="2518442" cy="2561160"/>
            <a:chOff x="362829" y="2147690"/>
            <a:chExt cx="3921286" cy="3987800"/>
          </a:xfrm>
        </p:grpSpPr>
        <p:cxnSp>
          <p:nvCxnSpPr>
            <p:cNvPr id="23" name="Straight Arrow Connector 22"/>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659808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signals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6</a:t>
            </a:fld>
            <a:endParaRPr lang="en-US"/>
          </a:p>
        </p:txBody>
      </p:sp>
      <p:sp>
        <p:nvSpPr>
          <p:cNvPr id="5" name="TextBox 4"/>
          <p:cNvSpPr txBox="1"/>
          <p:nvPr/>
        </p:nvSpPr>
        <p:spPr>
          <a:xfrm>
            <a:off x="609600" y="1371600"/>
            <a:ext cx="3100428" cy="461665"/>
          </a:xfrm>
          <a:prstGeom prst="rect">
            <a:avLst/>
          </a:prstGeom>
          <a:noFill/>
        </p:spPr>
        <p:txBody>
          <a:bodyPr wrap="none" rtlCol="0">
            <a:spAutoFit/>
          </a:bodyPr>
          <a:lstStyle/>
          <a:p>
            <a:r>
              <a:rPr lang="en-US" b="1" dirty="0" smtClean="0"/>
              <a:t>Cosine and sine waves</a:t>
            </a:r>
            <a:endParaRPr lang="en-US" b="1" dirty="0"/>
          </a:p>
        </p:txBody>
      </p:sp>
      <p:grpSp>
        <p:nvGrpSpPr>
          <p:cNvPr id="14" name="Group 13"/>
          <p:cNvGrpSpPr/>
          <p:nvPr/>
        </p:nvGrpSpPr>
        <p:grpSpPr>
          <a:xfrm>
            <a:off x="533400" y="2057400"/>
            <a:ext cx="3835400" cy="1828800"/>
            <a:chOff x="533400" y="2057400"/>
            <a:chExt cx="3835400" cy="1828800"/>
          </a:xfrm>
        </p:grpSpPr>
        <p:pic>
          <p:nvPicPr>
            <p:cNvPr id="6" name="Picture 5"/>
            <p:cNvPicPr>
              <a:picLocks noChangeAspect="1"/>
            </p:cNvPicPr>
            <p:nvPr/>
          </p:nvPicPr>
          <p:blipFill>
            <a:blip r:embed="rId2"/>
            <a:stretch>
              <a:fillRect/>
            </a:stretch>
          </p:blipFill>
          <p:spPr>
            <a:xfrm>
              <a:off x="533400" y="2057400"/>
              <a:ext cx="3835400" cy="1828800"/>
            </a:xfrm>
            <a:prstGeom prst="rect">
              <a:avLst/>
            </a:prstGeom>
          </p:spPr>
        </p:pic>
        <p:sp>
          <p:nvSpPr>
            <p:cNvPr id="10" name="TextBox 9"/>
            <p:cNvSpPr txBox="1"/>
            <p:nvPr/>
          </p:nvSpPr>
          <p:spPr>
            <a:xfrm>
              <a:off x="2667000" y="2057400"/>
              <a:ext cx="666018" cy="461665"/>
            </a:xfrm>
            <a:prstGeom prst="rect">
              <a:avLst/>
            </a:prstGeom>
            <a:noFill/>
          </p:spPr>
          <p:txBody>
            <a:bodyPr wrap="none" rtlCol="0">
              <a:spAutoFit/>
            </a:bodyPr>
            <a:lstStyle/>
            <a:p>
              <a:r>
                <a:rPr lang="en-US" dirty="0" err="1" smtClean="0"/>
                <a:t>k</a:t>
              </a:r>
              <a:r>
                <a:rPr lang="en-US" dirty="0" smtClean="0"/>
                <a:t>=2</a:t>
              </a:r>
              <a:endParaRPr lang="en-US" dirty="0"/>
            </a:p>
          </p:txBody>
        </p:sp>
      </p:grpSp>
      <p:grpSp>
        <p:nvGrpSpPr>
          <p:cNvPr id="15" name="Group 14"/>
          <p:cNvGrpSpPr/>
          <p:nvPr/>
        </p:nvGrpSpPr>
        <p:grpSpPr>
          <a:xfrm>
            <a:off x="4572000" y="2052935"/>
            <a:ext cx="3733800" cy="1820565"/>
            <a:chOff x="4572000" y="2052935"/>
            <a:chExt cx="3733800" cy="1820565"/>
          </a:xfrm>
        </p:grpSpPr>
        <p:pic>
          <p:nvPicPr>
            <p:cNvPr id="7" name="Picture 6"/>
            <p:cNvPicPr>
              <a:picLocks noChangeAspect="1"/>
            </p:cNvPicPr>
            <p:nvPr/>
          </p:nvPicPr>
          <p:blipFill>
            <a:blip r:embed="rId3"/>
            <a:stretch>
              <a:fillRect/>
            </a:stretch>
          </p:blipFill>
          <p:spPr>
            <a:xfrm>
              <a:off x="4572000" y="2057400"/>
              <a:ext cx="3733800" cy="1816100"/>
            </a:xfrm>
            <a:prstGeom prst="rect">
              <a:avLst/>
            </a:prstGeom>
          </p:spPr>
        </p:pic>
        <p:sp>
          <p:nvSpPr>
            <p:cNvPr id="11" name="TextBox 10"/>
            <p:cNvSpPr txBox="1"/>
            <p:nvPr/>
          </p:nvSpPr>
          <p:spPr>
            <a:xfrm>
              <a:off x="6629400" y="2052935"/>
              <a:ext cx="666018" cy="461665"/>
            </a:xfrm>
            <a:prstGeom prst="rect">
              <a:avLst/>
            </a:prstGeom>
            <a:noFill/>
          </p:spPr>
          <p:txBody>
            <a:bodyPr wrap="none" rtlCol="0">
              <a:spAutoFit/>
            </a:bodyPr>
            <a:lstStyle/>
            <a:p>
              <a:r>
                <a:rPr lang="en-US" dirty="0" err="1" smtClean="0"/>
                <a:t>k</a:t>
              </a:r>
              <a:r>
                <a:rPr lang="en-US" dirty="0" smtClean="0"/>
                <a:t>=2</a:t>
              </a:r>
              <a:endParaRPr lang="en-US" dirty="0"/>
            </a:p>
          </p:txBody>
        </p:sp>
      </p:grpSp>
      <p:grpSp>
        <p:nvGrpSpPr>
          <p:cNvPr id="17" name="Group 16"/>
          <p:cNvGrpSpPr/>
          <p:nvPr/>
        </p:nvGrpSpPr>
        <p:grpSpPr>
          <a:xfrm>
            <a:off x="4724400" y="4491335"/>
            <a:ext cx="3733800" cy="1795165"/>
            <a:chOff x="4724400" y="4491335"/>
            <a:chExt cx="3733800" cy="1795165"/>
          </a:xfrm>
        </p:grpSpPr>
        <p:pic>
          <p:nvPicPr>
            <p:cNvPr id="9" name="Picture 8"/>
            <p:cNvPicPr>
              <a:picLocks noChangeAspect="1"/>
            </p:cNvPicPr>
            <p:nvPr/>
          </p:nvPicPr>
          <p:blipFill>
            <a:blip r:embed="rId4"/>
            <a:stretch>
              <a:fillRect/>
            </a:stretch>
          </p:blipFill>
          <p:spPr>
            <a:xfrm>
              <a:off x="4724400" y="4495800"/>
              <a:ext cx="3733800" cy="1790700"/>
            </a:xfrm>
            <a:prstGeom prst="rect">
              <a:avLst/>
            </a:prstGeom>
          </p:spPr>
        </p:pic>
        <p:sp>
          <p:nvSpPr>
            <p:cNvPr id="12" name="TextBox 11"/>
            <p:cNvSpPr txBox="1"/>
            <p:nvPr/>
          </p:nvSpPr>
          <p:spPr>
            <a:xfrm>
              <a:off x="6553200" y="4491335"/>
              <a:ext cx="666018" cy="461665"/>
            </a:xfrm>
            <a:prstGeom prst="rect">
              <a:avLst/>
            </a:prstGeom>
            <a:noFill/>
          </p:spPr>
          <p:txBody>
            <a:bodyPr wrap="none" rtlCol="0">
              <a:spAutoFit/>
            </a:bodyPr>
            <a:lstStyle/>
            <a:p>
              <a:r>
                <a:rPr lang="en-US" dirty="0" err="1" smtClean="0"/>
                <a:t>k</a:t>
              </a:r>
              <a:r>
                <a:rPr lang="en-US" dirty="0" smtClean="0"/>
                <a:t>=3</a:t>
              </a:r>
              <a:endParaRPr lang="en-US" dirty="0"/>
            </a:p>
          </p:txBody>
        </p:sp>
      </p:grpSp>
      <p:grpSp>
        <p:nvGrpSpPr>
          <p:cNvPr id="16" name="Group 15"/>
          <p:cNvGrpSpPr/>
          <p:nvPr/>
        </p:nvGrpSpPr>
        <p:grpSpPr>
          <a:xfrm>
            <a:off x="533400" y="4491335"/>
            <a:ext cx="3835400" cy="1769765"/>
            <a:chOff x="533400" y="4491335"/>
            <a:chExt cx="3835400" cy="1769765"/>
          </a:xfrm>
        </p:grpSpPr>
        <p:pic>
          <p:nvPicPr>
            <p:cNvPr id="8" name="Picture 7"/>
            <p:cNvPicPr>
              <a:picLocks noChangeAspect="1"/>
            </p:cNvPicPr>
            <p:nvPr/>
          </p:nvPicPr>
          <p:blipFill>
            <a:blip r:embed="rId5"/>
            <a:stretch>
              <a:fillRect/>
            </a:stretch>
          </p:blipFill>
          <p:spPr>
            <a:xfrm>
              <a:off x="533400" y="4495800"/>
              <a:ext cx="3835400" cy="1765300"/>
            </a:xfrm>
            <a:prstGeom prst="rect">
              <a:avLst/>
            </a:prstGeom>
          </p:spPr>
        </p:pic>
        <p:sp>
          <p:nvSpPr>
            <p:cNvPr id="13" name="TextBox 12"/>
            <p:cNvSpPr txBox="1"/>
            <p:nvPr/>
          </p:nvSpPr>
          <p:spPr>
            <a:xfrm>
              <a:off x="2590800" y="4491335"/>
              <a:ext cx="666018" cy="461665"/>
            </a:xfrm>
            <a:prstGeom prst="rect">
              <a:avLst/>
            </a:prstGeom>
            <a:noFill/>
          </p:spPr>
          <p:txBody>
            <a:bodyPr wrap="none" rtlCol="0">
              <a:spAutoFit/>
            </a:bodyPr>
            <a:lstStyle/>
            <a:p>
              <a:r>
                <a:rPr lang="en-US" dirty="0" err="1" smtClean="0"/>
                <a:t>k</a:t>
              </a:r>
              <a:r>
                <a:rPr lang="en-US" dirty="0" smtClean="0"/>
                <a:t>=3</a:t>
              </a:r>
              <a:endParaRPr lang="en-US" dirty="0"/>
            </a:p>
          </p:txBody>
        </p:sp>
      </p:grpSp>
    </p:spTree>
    <p:extLst>
      <p:ext uri="{BB962C8B-B14F-4D97-AF65-F5344CB8AC3E}">
        <p14:creationId xmlns:p14="http://schemas.microsoft.com/office/powerpoint/2010/main" val="391434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a:ln/>
        </p:spPr>
        <p:txBody>
          <a:bodyPr rIns="132080"/>
          <a:lstStyle/>
          <a:p>
            <a:r>
              <a:rPr lang="en-US"/>
              <a:t>Phase and Magnitude</a:t>
            </a:r>
          </a:p>
        </p:txBody>
      </p:sp>
      <p:sp>
        <p:nvSpPr>
          <p:cNvPr id="95234" name="Rectangle 2"/>
          <p:cNvSpPr>
            <a:spLocks noGrp="1" noChangeArrowheads="1"/>
          </p:cNvSpPr>
          <p:nvPr>
            <p:ph type="body" idx="1"/>
          </p:nvPr>
        </p:nvSpPr>
        <p:spPr>
          <a:xfrm>
            <a:off x="796925" y="1558925"/>
            <a:ext cx="7432675" cy="5299075"/>
          </a:xfrm>
          <a:ln/>
        </p:spPr>
        <p:txBody>
          <a:bodyPr rIns="132080"/>
          <a:lstStyle/>
          <a:p>
            <a:pPr>
              <a:lnSpc>
                <a:spcPct val="90000"/>
              </a:lnSpc>
            </a:pPr>
            <a:r>
              <a:rPr lang="en-US" sz="2400"/>
              <a:t>Curious fact</a:t>
            </a:r>
          </a:p>
          <a:p>
            <a:pPr marL="782638" lvl="1">
              <a:lnSpc>
                <a:spcPct val="90000"/>
              </a:lnSpc>
            </a:pPr>
            <a:r>
              <a:rPr lang="en-US" sz="2000"/>
              <a:t>all natural images have about the same magnitude transform</a:t>
            </a:r>
          </a:p>
          <a:p>
            <a:pPr marL="782638" lvl="1">
              <a:lnSpc>
                <a:spcPct val="90000"/>
              </a:lnSpc>
            </a:pPr>
            <a:r>
              <a:rPr lang="en-US" sz="2000"/>
              <a:t>hence, phase seems to matter, but magnitude largely doesn</a:t>
            </a:r>
            <a:r>
              <a:rPr lang="ja-JP" altLang="en-US" sz="2000">
                <a:latin typeface="Arial"/>
              </a:rPr>
              <a:t>’</a:t>
            </a:r>
            <a:r>
              <a:rPr lang="en-US" sz="2000"/>
              <a:t>t</a:t>
            </a:r>
          </a:p>
          <a:p>
            <a:pPr marL="782638" lvl="1">
              <a:lnSpc>
                <a:spcPct val="90000"/>
              </a:lnSpc>
            </a:pPr>
            <a:endParaRPr lang="en-US" sz="2000"/>
          </a:p>
          <a:p>
            <a:pPr marL="782638" lvl="1">
              <a:lnSpc>
                <a:spcPct val="90000"/>
              </a:lnSpc>
            </a:pPr>
            <a:endParaRPr lang="en-US" sz="2000"/>
          </a:p>
          <a:p>
            <a:pPr>
              <a:lnSpc>
                <a:spcPct val="90000"/>
              </a:lnSpc>
            </a:pPr>
            <a:r>
              <a:rPr lang="en-US" sz="2400"/>
              <a:t>Demonstration</a:t>
            </a:r>
          </a:p>
          <a:p>
            <a:pPr marL="782638" lvl="1">
              <a:lnSpc>
                <a:spcPct val="90000"/>
              </a:lnSpc>
            </a:pPr>
            <a:r>
              <a:rPr lang="en-US" sz="2000"/>
              <a:t>Take two pictures, swap the phase transforms, compute the inverse - what does the result look like?</a:t>
            </a:r>
          </a:p>
        </p:txBody>
      </p:sp>
      <p:sp>
        <p:nvSpPr>
          <p:cNvPr id="2" name="Slide Number Placeholder 1"/>
          <p:cNvSpPr>
            <a:spLocks noGrp="1"/>
          </p:cNvSpPr>
          <p:nvPr>
            <p:ph type="sldNum" sz="quarter" idx="10"/>
          </p:nvPr>
        </p:nvSpPr>
        <p:spPr/>
        <p:txBody>
          <a:bodyPr/>
          <a:lstStyle/>
          <a:p>
            <a:fld id="{78BD9F55-5257-7D45-9FE4-391AB094E193}" type="slidenum">
              <a:rPr lang="en-US" smtClean="0"/>
              <a:pPr/>
              <a:t>60</a:t>
            </a:fld>
            <a:endParaRPr lang="en-US"/>
          </a:p>
        </p:txBody>
      </p:sp>
    </p:spTree>
    <p:extLst>
      <p:ext uri="{BB962C8B-B14F-4D97-AF65-F5344CB8AC3E}">
        <p14:creationId xmlns:p14="http://schemas.microsoft.com/office/powerpoint/2010/main" val="193755801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2298757" y="909731"/>
            <a:ext cx="4419600" cy="660400"/>
          </a:xfrm>
          <a:prstGeom prst="rect">
            <a:avLst/>
          </a:prstGeom>
        </p:spPr>
      </p:pic>
      <p:sp>
        <p:nvSpPr>
          <p:cNvPr id="2" name="Title 1"/>
          <p:cNvSpPr>
            <a:spLocks noGrp="1"/>
          </p:cNvSpPr>
          <p:nvPr>
            <p:ph type="title"/>
          </p:nvPr>
        </p:nvSpPr>
        <p:spPr/>
        <p:txBody>
          <a:bodyPr/>
          <a:lstStyle/>
          <a:p>
            <a:r>
              <a:rPr lang="en-US" dirty="0" smtClean="0"/>
              <a:t>Phase and Magnitude</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61</a:t>
            </a:fld>
            <a:endParaRPr lang="en-US"/>
          </a:p>
        </p:txBody>
      </p:sp>
      <p:pic>
        <p:nvPicPr>
          <p:cNvPr id="5" name="Picture 4"/>
          <p:cNvPicPr>
            <a:picLocks noChangeAspect="1"/>
          </p:cNvPicPr>
          <p:nvPr/>
        </p:nvPicPr>
        <p:blipFill>
          <a:blip r:embed="rId3"/>
          <a:stretch>
            <a:fillRect/>
          </a:stretch>
        </p:blipFill>
        <p:spPr>
          <a:xfrm>
            <a:off x="133674" y="1526107"/>
            <a:ext cx="2041587" cy="2041587"/>
          </a:xfrm>
          <a:prstGeom prst="rect">
            <a:avLst/>
          </a:prstGeom>
        </p:spPr>
      </p:pic>
      <p:pic>
        <p:nvPicPr>
          <p:cNvPr id="6" name="Picture 5"/>
          <p:cNvPicPr>
            <a:picLocks noChangeAspect="1"/>
          </p:cNvPicPr>
          <p:nvPr/>
        </p:nvPicPr>
        <p:blipFill>
          <a:blip r:embed="rId4"/>
          <a:stretch>
            <a:fillRect/>
          </a:stretch>
        </p:blipFill>
        <p:spPr>
          <a:xfrm>
            <a:off x="133681" y="3925160"/>
            <a:ext cx="2041587" cy="2041587"/>
          </a:xfrm>
          <a:prstGeom prst="rect">
            <a:avLst/>
          </a:prstGeom>
        </p:spPr>
      </p:pic>
      <p:pic>
        <p:nvPicPr>
          <p:cNvPr id="7" name="Picture 6"/>
          <p:cNvPicPr>
            <a:picLocks noChangeAspect="1"/>
          </p:cNvPicPr>
          <p:nvPr/>
        </p:nvPicPr>
        <p:blipFill>
          <a:blip r:embed="rId5"/>
          <a:stretch>
            <a:fillRect/>
          </a:stretch>
        </p:blipFill>
        <p:spPr>
          <a:xfrm>
            <a:off x="2521329" y="1542735"/>
            <a:ext cx="4168635" cy="1994108"/>
          </a:xfrm>
          <a:prstGeom prst="rect">
            <a:avLst/>
          </a:prstGeom>
        </p:spPr>
      </p:pic>
      <p:grpSp>
        <p:nvGrpSpPr>
          <p:cNvPr id="3" name="Group 11"/>
          <p:cNvGrpSpPr/>
          <p:nvPr/>
        </p:nvGrpSpPr>
        <p:grpSpPr>
          <a:xfrm>
            <a:off x="2534010" y="3954909"/>
            <a:ext cx="4118262" cy="1975116"/>
            <a:chOff x="2534010" y="3954909"/>
            <a:chExt cx="4118262" cy="1975116"/>
          </a:xfrm>
        </p:grpSpPr>
        <p:pic>
          <p:nvPicPr>
            <p:cNvPr id="8" name="Picture 7"/>
            <p:cNvPicPr>
              <a:picLocks noChangeAspect="1"/>
            </p:cNvPicPr>
            <p:nvPr/>
          </p:nvPicPr>
          <p:blipFill>
            <a:blip r:embed="rId6"/>
            <a:stretch>
              <a:fillRect/>
            </a:stretch>
          </p:blipFill>
          <p:spPr>
            <a:xfrm>
              <a:off x="2534010" y="3954909"/>
              <a:ext cx="1975116" cy="1975116"/>
            </a:xfrm>
            <a:prstGeom prst="rect">
              <a:avLst/>
            </a:prstGeom>
          </p:spPr>
        </p:pic>
        <p:pic>
          <p:nvPicPr>
            <p:cNvPr id="9" name="Picture 8"/>
            <p:cNvPicPr>
              <a:picLocks noChangeAspect="1"/>
            </p:cNvPicPr>
            <p:nvPr/>
          </p:nvPicPr>
          <p:blipFill>
            <a:blip r:embed="rId7"/>
            <a:stretch>
              <a:fillRect/>
            </a:stretch>
          </p:blipFill>
          <p:spPr>
            <a:xfrm>
              <a:off x="4686651" y="3954976"/>
              <a:ext cx="1965621" cy="1946629"/>
            </a:xfrm>
            <a:prstGeom prst="rect">
              <a:avLst/>
            </a:prstGeom>
          </p:spPr>
        </p:pic>
      </p:grpSp>
      <p:pic>
        <p:nvPicPr>
          <p:cNvPr id="10" name="Picture 9"/>
          <p:cNvPicPr>
            <a:picLocks noChangeAspect="1"/>
          </p:cNvPicPr>
          <p:nvPr/>
        </p:nvPicPr>
        <p:blipFill>
          <a:blip r:embed="rId8"/>
          <a:stretch>
            <a:fillRect/>
          </a:stretch>
        </p:blipFill>
        <p:spPr>
          <a:xfrm>
            <a:off x="7060768" y="1544837"/>
            <a:ext cx="1994108" cy="1984612"/>
          </a:xfrm>
          <a:prstGeom prst="rect">
            <a:avLst/>
          </a:prstGeom>
        </p:spPr>
      </p:pic>
      <p:pic>
        <p:nvPicPr>
          <p:cNvPr id="11" name="Picture 10"/>
          <p:cNvPicPr>
            <a:picLocks noChangeAspect="1"/>
          </p:cNvPicPr>
          <p:nvPr/>
        </p:nvPicPr>
        <p:blipFill>
          <a:blip r:embed="rId9"/>
          <a:stretch>
            <a:fillRect/>
          </a:stretch>
        </p:blipFill>
        <p:spPr>
          <a:xfrm>
            <a:off x="7081835" y="3945481"/>
            <a:ext cx="1965620" cy="1965620"/>
          </a:xfrm>
          <a:prstGeom prst="rect">
            <a:avLst/>
          </a:prstGeom>
        </p:spPr>
      </p:pic>
      <p:sp>
        <p:nvSpPr>
          <p:cNvPr id="13" name="Rectangle 12"/>
          <p:cNvSpPr/>
          <p:nvPr/>
        </p:nvSpPr>
        <p:spPr>
          <a:xfrm>
            <a:off x="147139" y="6064138"/>
            <a:ext cx="8148371" cy="461665"/>
          </a:xfrm>
          <a:prstGeom prst="rect">
            <a:avLst/>
          </a:prstGeom>
        </p:spPr>
        <p:txBody>
          <a:bodyPr wrap="square">
            <a:spAutoFit/>
          </a:bodyPr>
          <a:lstStyle/>
          <a:p>
            <a:r>
              <a:rPr lang="en-US" dirty="0" smtClean="0">
                <a:latin typeface=""/>
              </a:rPr>
              <a:t>Each color channel is processed in the same way.</a:t>
            </a:r>
            <a:endParaRPr lang="en-US" dirty="0"/>
          </a:p>
        </p:txBody>
      </p:sp>
      <p:cxnSp>
        <p:nvCxnSpPr>
          <p:cNvPr id="17" name="Straight Arrow Connector 16"/>
          <p:cNvCxnSpPr>
            <a:stCxn id="9" idx="3"/>
            <a:endCxn id="11" idx="1"/>
          </p:cNvCxnSpPr>
          <p:nvPr/>
        </p:nvCxnSpPr>
        <p:spPr bwMode="auto">
          <a:xfrm>
            <a:off x="6652272" y="4928291"/>
            <a:ext cx="429563"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nvGrpSpPr>
          <p:cNvPr id="12" name="Group 21"/>
          <p:cNvGrpSpPr/>
          <p:nvPr/>
        </p:nvGrpSpPr>
        <p:grpSpPr>
          <a:xfrm>
            <a:off x="3521568" y="2537143"/>
            <a:ext cx="3563407" cy="1417767"/>
            <a:chOff x="3521568" y="2537143"/>
            <a:chExt cx="3563407" cy="1417767"/>
          </a:xfrm>
        </p:grpSpPr>
        <p:cxnSp>
          <p:nvCxnSpPr>
            <p:cNvPr id="15" name="Straight Arrow Connector 14"/>
            <p:cNvCxnSpPr>
              <a:stCxn id="7" idx="3"/>
              <a:endCxn id="10" idx="1"/>
            </p:cNvCxnSpPr>
            <p:nvPr/>
          </p:nvCxnSpPr>
          <p:spPr bwMode="auto">
            <a:xfrm flipV="1">
              <a:off x="6689964" y="2537143"/>
              <a:ext cx="370804" cy="2646"/>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9" name="Straight Arrow Connector 18"/>
            <p:cNvCxnSpPr>
              <a:stCxn id="8" idx="0"/>
            </p:cNvCxnSpPr>
            <p:nvPr/>
          </p:nvCxnSpPr>
          <p:spPr bwMode="auto">
            <a:xfrm rot="5400000" flipH="1" flipV="1">
              <a:off x="5086040" y="1955975"/>
              <a:ext cx="434463" cy="3563407"/>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cxnSp>
        <p:nvCxnSpPr>
          <p:cNvPr id="21" name="Straight Arrow Connector 20"/>
          <p:cNvCxnSpPr/>
          <p:nvPr/>
        </p:nvCxnSpPr>
        <p:spPr bwMode="auto">
          <a:xfrm>
            <a:off x="3512781" y="3535300"/>
            <a:ext cx="3579621" cy="430772"/>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4" name="Straight Arrow Connector 23"/>
          <p:cNvCxnSpPr>
            <a:stCxn id="5" idx="3"/>
            <a:endCxn id="7" idx="1"/>
          </p:cNvCxnSpPr>
          <p:nvPr/>
        </p:nvCxnSpPr>
        <p:spPr bwMode="auto">
          <a:xfrm flipV="1">
            <a:off x="2175261" y="2539789"/>
            <a:ext cx="346068" cy="7112"/>
          </a:xfrm>
          <a:prstGeom prst="straightConnector1">
            <a:avLst/>
          </a:prstGeom>
          <a:solidFill>
            <a:srgbClr val="00CC99"/>
          </a:solidFill>
          <a:ln w="9525" cap="flat" cmpd="sng" algn="ctr">
            <a:solidFill>
              <a:srgbClr val="000000"/>
            </a:solidFill>
            <a:prstDash val="solid"/>
            <a:round/>
            <a:headEnd type="arrow"/>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6" name="Straight Arrow Connector 25"/>
          <p:cNvCxnSpPr>
            <a:stCxn id="6" idx="3"/>
            <a:endCxn id="8" idx="1"/>
          </p:cNvCxnSpPr>
          <p:nvPr/>
        </p:nvCxnSpPr>
        <p:spPr bwMode="auto">
          <a:xfrm flipV="1">
            <a:off x="2175268" y="4942467"/>
            <a:ext cx="358742" cy="3487"/>
          </a:xfrm>
          <a:prstGeom prst="straightConnector1">
            <a:avLst/>
          </a:prstGeom>
          <a:solidFill>
            <a:srgbClr val="00CC99"/>
          </a:solidFill>
          <a:ln w="9525" cap="flat" cmpd="sng" algn="ctr">
            <a:solidFill>
              <a:srgbClr val="000000"/>
            </a:solidFill>
            <a:prstDash val="solid"/>
            <a:round/>
            <a:headEnd type="arrow"/>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95450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417560" y="2643634"/>
            <a:ext cx="6309895" cy="1219200"/>
          </a:xfrm>
          <a:prstGeom prst="rect">
            <a:avLst/>
          </a:prstGeom>
        </p:spPr>
      </p:pic>
      <p:sp>
        <p:nvSpPr>
          <p:cNvPr id="4" name="Title 3"/>
          <p:cNvSpPr>
            <a:spLocks noGrp="1"/>
          </p:cNvSpPr>
          <p:nvPr>
            <p:ph type="title"/>
          </p:nvPr>
        </p:nvSpPr>
        <p:spPr>
          <a:xfrm>
            <a:off x="457200" y="0"/>
            <a:ext cx="8229600" cy="1143000"/>
          </a:xfrm>
        </p:spPr>
        <p:txBody>
          <a:bodyPr/>
          <a:lstStyle/>
          <a:p>
            <a:r>
              <a:rPr lang="en-US" dirty="0" smtClean="0"/>
              <a:t>Linear filtering</a:t>
            </a:r>
            <a:endParaRPr lang="en-US" dirty="0"/>
          </a:p>
        </p:txBody>
      </p:sp>
      <p:sp>
        <p:nvSpPr>
          <p:cNvPr id="6" name="Rectangle 2"/>
          <p:cNvSpPr>
            <a:spLocks/>
          </p:cNvSpPr>
          <p:nvPr/>
        </p:nvSpPr>
        <p:spPr bwMode="auto">
          <a:xfrm>
            <a:off x="2466295" y="1352614"/>
            <a:ext cx="852487" cy="355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a:solidFill>
                  <a:prstClr val="black"/>
                </a:solidFill>
                <a:latin typeface="Arial" charset="0"/>
                <a:ea typeface="ＭＳ Ｐゴシック" charset="0"/>
                <a:cs typeface="Arial" charset="0"/>
                <a:sym typeface="Arial" charset="0"/>
              </a:rPr>
              <a:t>g</a:t>
            </a:r>
            <a:r>
              <a:rPr lang="en-US" sz="1800" dirty="0">
                <a:solidFill>
                  <a:prstClr val="black"/>
                </a:solidFill>
                <a:latin typeface="Arial" charset="0"/>
                <a:ea typeface="ＭＳ Ｐゴシック" charset="0"/>
                <a:cs typeface="Arial" charset="0"/>
                <a:sym typeface="Arial" charset="0"/>
              </a:rPr>
              <a:t> [</a:t>
            </a:r>
            <a:r>
              <a:rPr lang="en-US" sz="1800" dirty="0" err="1">
                <a:solidFill>
                  <a:prstClr val="black"/>
                </a:solidFill>
                <a:latin typeface="Arial" charset="0"/>
                <a:ea typeface="ＭＳ Ｐゴシック" charset="0"/>
                <a:cs typeface="Arial" charset="0"/>
                <a:sym typeface="Arial" charset="0"/>
              </a:rPr>
              <a:t>m,n</a:t>
            </a:r>
            <a:r>
              <a:rPr lang="en-US" sz="1800" dirty="0">
                <a:solidFill>
                  <a:prstClr val="black"/>
                </a:solidFill>
                <a:latin typeface="Arial" charset="0"/>
                <a:ea typeface="ＭＳ Ｐゴシック" charset="0"/>
                <a:cs typeface="Arial" charset="0"/>
                <a:sym typeface="Arial" charset="0"/>
              </a:rPr>
              <a:t>]</a:t>
            </a:r>
          </a:p>
        </p:txBody>
      </p:sp>
      <p:sp>
        <p:nvSpPr>
          <p:cNvPr id="7" name="Rectangle 3"/>
          <p:cNvSpPr>
            <a:spLocks/>
          </p:cNvSpPr>
          <p:nvPr/>
        </p:nvSpPr>
        <p:spPr bwMode="auto">
          <a:xfrm>
            <a:off x="5358720" y="1362139"/>
            <a:ext cx="682362" cy="27699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a:solidFill>
                  <a:prstClr val="black"/>
                </a:solidFill>
                <a:latin typeface="Arial" charset="0"/>
                <a:ea typeface="ＭＳ Ｐゴシック" charset="0"/>
                <a:cs typeface="Arial" charset="0"/>
                <a:sym typeface="Arial" charset="0"/>
              </a:rPr>
              <a:t>f</a:t>
            </a:r>
            <a:r>
              <a:rPr lang="en-US" sz="1800" dirty="0">
                <a:solidFill>
                  <a:prstClr val="black"/>
                </a:solidFill>
                <a:latin typeface="Arial" charset="0"/>
                <a:ea typeface="ＭＳ Ｐゴシック" charset="0"/>
                <a:cs typeface="Arial" charset="0"/>
                <a:sym typeface="Arial" charset="0"/>
              </a:rPr>
              <a:t> [</a:t>
            </a:r>
            <a:r>
              <a:rPr lang="en-US" sz="1800" dirty="0" err="1">
                <a:solidFill>
                  <a:prstClr val="black"/>
                </a:solidFill>
                <a:latin typeface="Arial" charset="0"/>
                <a:ea typeface="ＭＳ Ｐゴシック" charset="0"/>
                <a:cs typeface="Arial" charset="0"/>
                <a:sym typeface="Arial" charset="0"/>
              </a:rPr>
              <a:t>m,n</a:t>
            </a:r>
            <a:r>
              <a:rPr lang="en-US" sz="1800" dirty="0" smtClean="0">
                <a:solidFill>
                  <a:prstClr val="black"/>
                </a:solidFill>
                <a:latin typeface="Arial" charset="0"/>
                <a:ea typeface="ＭＳ Ｐゴシック" charset="0"/>
                <a:cs typeface="Arial" charset="0"/>
                <a:sym typeface="Arial" charset="0"/>
              </a:rPr>
              <a:t>]</a:t>
            </a:r>
            <a:endParaRPr lang="en-US" sz="1800" dirty="0">
              <a:solidFill>
                <a:prstClr val="black"/>
              </a:solidFill>
              <a:latin typeface="Arial" charset="0"/>
              <a:ea typeface="ＭＳ Ｐゴシック" charset="0"/>
              <a:cs typeface="Arial" charset="0"/>
              <a:sym typeface="Arial" charset="0"/>
            </a:endParaRPr>
          </a:p>
        </p:txBody>
      </p:sp>
      <p:sp>
        <p:nvSpPr>
          <p:cNvPr id="8" name="Rectangle 4"/>
          <p:cNvSpPr>
            <a:spLocks/>
          </p:cNvSpPr>
          <p:nvPr/>
        </p:nvSpPr>
        <p:spPr bwMode="auto">
          <a:xfrm>
            <a:off x="3485470" y="1235992"/>
            <a:ext cx="1571625" cy="893762"/>
          </a:xfrm>
          <a:prstGeom prst="rect">
            <a:avLst/>
          </a:prstGeom>
          <a:solidFill>
            <a:srgbClr val="FFFFFF"/>
          </a:solidFill>
          <a:ln w="9525" cap="flat">
            <a:solidFill>
              <a:schemeClr val="tx1"/>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 name="Line 5"/>
          <p:cNvSpPr>
            <a:spLocks noChangeShapeType="1"/>
          </p:cNvSpPr>
          <p:nvPr/>
        </p:nvSpPr>
        <p:spPr bwMode="auto">
          <a:xfrm>
            <a:off x="2199595" y="1686326"/>
            <a:ext cx="1293812" cy="1587"/>
          </a:xfrm>
          <a:prstGeom prst="line">
            <a:avLst/>
          </a:prstGeom>
          <a:noFill/>
          <a:ln w="25400" cap="flat">
            <a:solidFill>
              <a:schemeClr val="tx1"/>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 name="Line 6"/>
          <p:cNvSpPr>
            <a:spLocks noChangeShapeType="1"/>
          </p:cNvSpPr>
          <p:nvPr/>
        </p:nvSpPr>
        <p:spPr bwMode="auto">
          <a:xfrm>
            <a:off x="5058682" y="1663029"/>
            <a:ext cx="1295400" cy="1588"/>
          </a:xfrm>
          <a:prstGeom prst="line">
            <a:avLst/>
          </a:prstGeom>
          <a:noFill/>
          <a:ln w="25400" cap="flat">
            <a:solidFill>
              <a:schemeClr val="tx1"/>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17" name="Picture 16"/>
          <p:cNvPicPr>
            <a:picLocks noChangeAspect="1"/>
          </p:cNvPicPr>
          <p:nvPr/>
        </p:nvPicPr>
        <p:blipFill>
          <a:blip r:embed="rId3"/>
          <a:stretch>
            <a:fillRect/>
          </a:stretch>
        </p:blipFill>
        <p:spPr>
          <a:xfrm>
            <a:off x="2327788" y="4391495"/>
            <a:ext cx="4073822" cy="649872"/>
          </a:xfrm>
          <a:prstGeom prst="rect">
            <a:avLst/>
          </a:prstGeom>
        </p:spPr>
      </p:pic>
      <p:sp>
        <p:nvSpPr>
          <p:cNvPr id="11" name="Rectangle 3"/>
          <p:cNvSpPr>
            <a:spLocks/>
          </p:cNvSpPr>
          <p:nvPr/>
        </p:nvSpPr>
        <p:spPr bwMode="auto">
          <a:xfrm>
            <a:off x="3904238" y="1527496"/>
            <a:ext cx="746608" cy="27699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smtClean="0">
                <a:solidFill>
                  <a:prstClr val="black"/>
                </a:solidFill>
                <a:latin typeface="Arial" charset="0"/>
                <a:ea typeface="ＭＳ Ｐゴシック" charset="0"/>
                <a:cs typeface="Arial" charset="0"/>
                <a:sym typeface="Arial" charset="0"/>
              </a:rPr>
              <a:t>h</a:t>
            </a:r>
            <a:r>
              <a:rPr lang="en-US" sz="1800" dirty="0" smtClean="0">
                <a:solidFill>
                  <a:prstClr val="black"/>
                </a:solidFill>
                <a:latin typeface="Arial" charset="0"/>
                <a:ea typeface="ＭＳ Ｐゴシック" charset="0"/>
                <a:cs typeface="Arial" charset="0"/>
                <a:sym typeface="Arial" charset="0"/>
              </a:rPr>
              <a:t> </a:t>
            </a:r>
            <a:r>
              <a:rPr lang="en-US" sz="1800" dirty="0">
                <a:solidFill>
                  <a:prstClr val="black"/>
                </a:solidFill>
                <a:latin typeface="Arial" charset="0"/>
                <a:ea typeface="ＭＳ Ｐゴシック" charset="0"/>
                <a:cs typeface="Arial" charset="0"/>
                <a:sym typeface="Arial" charset="0"/>
              </a:rPr>
              <a:t>[</a:t>
            </a:r>
            <a:r>
              <a:rPr lang="en-US" sz="1800" dirty="0" err="1">
                <a:solidFill>
                  <a:prstClr val="black"/>
                </a:solidFill>
                <a:latin typeface="Arial" charset="0"/>
                <a:ea typeface="ＭＳ Ｐゴシック" charset="0"/>
                <a:cs typeface="Arial" charset="0"/>
                <a:sym typeface="Arial" charset="0"/>
              </a:rPr>
              <a:t>m,n</a:t>
            </a:r>
            <a:r>
              <a:rPr lang="en-US" sz="1800" dirty="0" smtClean="0">
                <a:solidFill>
                  <a:prstClr val="black"/>
                </a:solidFill>
                <a:latin typeface="Arial" charset="0"/>
                <a:ea typeface="ＭＳ Ｐゴシック" charset="0"/>
                <a:cs typeface="Arial" charset="0"/>
                <a:sym typeface="Arial" charset="0"/>
              </a:rPr>
              <a:t>]</a:t>
            </a:r>
            <a:endParaRPr lang="en-US" sz="1800" dirty="0">
              <a:solidFill>
                <a:prstClr val="black"/>
              </a:solidFill>
              <a:latin typeface="Arial" charset="0"/>
              <a:ea typeface="ＭＳ Ｐゴシック" charset="0"/>
              <a:cs typeface="Arial" charset="0"/>
              <a:sym typeface="Arial" charset="0"/>
            </a:endParaRPr>
          </a:p>
        </p:txBody>
      </p:sp>
      <p:sp>
        <p:nvSpPr>
          <p:cNvPr id="12" name="TextBox 11"/>
          <p:cNvSpPr txBox="1"/>
          <p:nvPr/>
        </p:nvSpPr>
        <p:spPr>
          <a:xfrm>
            <a:off x="414679" y="2362315"/>
            <a:ext cx="2859978" cy="461665"/>
          </a:xfrm>
          <a:prstGeom prst="rect">
            <a:avLst/>
          </a:prstGeom>
          <a:noFill/>
        </p:spPr>
        <p:txBody>
          <a:bodyPr wrap="none" rtlCol="0">
            <a:spAutoFit/>
          </a:bodyPr>
          <a:lstStyle/>
          <a:p>
            <a:r>
              <a:rPr lang="en-US" dirty="0" smtClean="0"/>
              <a:t>In the spatial domain:</a:t>
            </a:r>
            <a:endParaRPr lang="en-US" dirty="0"/>
          </a:p>
        </p:txBody>
      </p:sp>
      <p:sp>
        <p:nvSpPr>
          <p:cNvPr id="13" name="TextBox 12"/>
          <p:cNvSpPr txBox="1"/>
          <p:nvPr/>
        </p:nvSpPr>
        <p:spPr>
          <a:xfrm>
            <a:off x="372698" y="3866309"/>
            <a:ext cx="3286927" cy="461665"/>
          </a:xfrm>
          <a:prstGeom prst="rect">
            <a:avLst/>
          </a:prstGeom>
          <a:noFill/>
        </p:spPr>
        <p:txBody>
          <a:bodyPr wrap="none" rtlCol="0">
            <a:spAutoFit/>
          </a:bodyPr>
          <a:lstStyle/>
          <a:p>
            <a:r>
              <a:rPr lang="en-US" dirty="0" smtClean="0"/>
              <a:t>In the frequency domain:</a:t>
            </a:r>
            <a:endParaRPr lang="en-US" dirty="0"/>
          </a:p>
        </p:txBody>
      </p:sp>
      <p:sp>
        <p:nvSpPr>
          <p:cNvPr id="14" name="Rectangle 3"/>
          <p:cNvSpPr>
            <a:spLocks/>
          </p:cNvSpPr>
          <p:nvPr/>
        </p:nvSpPr>
        <p:spPr bwMode="auto">
          <a:xfrm>
            <a:off x="3972910" y="5783181"/>
            <a:ext cx="981798" cy="36933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err="1" smtClean="0">
                <a:solidFill>
                  <a:prstClr val="black"/>
                </a:solidFill>
                <a:latin typeface="Arial" charset="0"/>
                <a:ea typeface="ＭＳ Ｐゴシック" charset="0"/>
                <a:cs typeface="Arial" charset="0"/>
                <a:sym typeface="Arial" charset="0"/>
              </a:rPr>
              <a:t>h</a:t>
            </a:r>
            <a:r>
              <a:rPr lang="en-US" dirty="0" smtClean="0">
                <a:solidFill>
                  <a:prstClr val="black"/>
                </a:solidFill>
                <a:latin typeface="Arial" charset="0"/>
                <a:ea typeface="ＭＳ Ｐゴシック" charset="0"/>
                <a:cs typeface="Arial" charset="0"/>
                <a:sym typeface="Arial" charset="0"/>
              </a:rPr>
              <a:t> </a:t>
            </a:r>
            <a:r>
              <a:rPr lang="en-US" dirty="0">
                <a:solidFill>
                  <a:prstClr val="black"/>
                </a:solidFill>
                <a:latin typeface="Arial" charset="0"/>
                <a:ea typeface="ＭＳ Ｐゴシック" charset="0"/>
                <a:cs typeface="Arial" charset="0"/>
                <a:sym typeface="Arial" charset="0"/>
              </a:rPr>
              <a:t>[</a:t>
            </a:r>
            <a:r>
              <a:rPr lang="en-US" dirty="0" err="1">
                <a:solidFill>
                  <a:prstClr val="black"/>
                </a:solidFill>
                <a:latin typeface="Arial" charset="0"/>
                <a:ea typeface="ＭＳ Ｐゴシック" charset="0"/>
                <a:cs typeface="Arial" charset="0"/>
                <a:sym typeface="Arial" charset="0"/>
              </a:rPr>
              <a:t>m,n</a:t>
            </a:r>
            <a:r>
              <a:rPr lang="en-US" dirty="0" smtClean="0">
                <a:solidFill>
                  <a:prstClr val="black"/>
                </a:solidFill>
                <a:latin typeface="Arial" charset="0"/>
                <a:ea typeface="ＭＳ Ｐゴシック" charset="0"/>
                <a:cs typeface="Arial" charset="0"/>
                <a:sym typeface="Arial" charset="0"/>
              </a:rPr>
              <a:t>]</a:t>
            </a:r>
            <a:endParaRPr lang="en-US" dirty="0">
              <a:solidFill>
                <a:prstClr val="black"/>
              </a:solidFill>
              <a:latin typeface="Arial" charset="0"/>
              <a:ea typeface="ＭＳ Ｐゴシック" charset="0"/>
              <a:cs typeface="Arial" charset="0"/>
              <a:sym typeface="Arial" charset="0"/>
            </a:endParaRPr>
          </a:p>
        </p:txBody>
      </p:sp>
      <p:sp>
        <p:nvSpPr>
          <p:cNvPr id="15" name="TextBox 14"/>
          <p:cNvSpPr txBox="1"/>
          <p:nvPr/>
        </p:nvSpPr>
        <p:spPr>
          <a:xfrm>
            <a:off x="483349" y="5236282"/>
            <a:ext cx="1855646" cy="461665"/>
          </a:xfrm>
          <a:prstGeom prst="rect">
            <a:avLst/>
          </a:prstGeom>
          <a:noFill/>
        </p:spPr>
        <p:txBody>
          <a:bodyPr wrap="none" rtlCol="0">
            <a:spAutoFit/>
          </a:bodyPr>
          <a:lstStyle/>
          <a:p>
            <a:r>
              <a:rPr lang="en-US" dirty="0" smtClean="0"/>
              <a:t>Terminology:</a:t>
            </a:r>
            <a:endParaRPr lang="en-US" dirty="0"/>
          </a:p>
        </p:txBody>
      </p:sp>
      <p:sp>
        <p:nvSpPr>
          <p:cNvPr id="18" name="TextBox 17"/>
          <p:cNvSpPr txBox="1"/>
          <p:nvPr/>
        </p:nvSpPr>
        <p:spPr>
          <a:xfrm>
            <a:off x="1409453" y="5719979"/>
            <a:ext cx="2665402" cy="461665"/>
          </a:xfrm>
          <a:prstGeom prst="rect">
            <a:avLst/>
          </a:prstGeom>
          <a:noFill/>
        </p:spPr>
        <p:txBody>
          <a:bodyPr wrap="square" rtlCol="0">
            <a:spAutoFit/>
          </a:bodyPr>
          <a:lstStyle/>
          <a:p>
            <a:r>
              <a:rPr lang="en-US" dirty="0" smtClean="0"/>
              <a:t>Impulse response:</a:t>
            </a:r>
            <a:endParaRPr lang="en-US" dirty="0"/>
          </a:p>
        </p:txBody>
      </p:sp>
      <p:sp>
        <p:nvSpPr>
          <p:cNvPr id="19" name="TextBox 18"/>
          <p:cNvSpPr txBox="1"/>
          <p:nvPr/>
        </p:nvSpPr>
        <p:spPr>
          <a:xfrm>
            <a:off x="1408347" y="6298636"/>
            <a:ext cx="2750237" cy="461665"/>
          </a:xfrm>
          <a:prstGeom prst="rect">
            <a:avLst/>
          </a:prstGeom>
          <a:noFill/>
        </p:spPr>
        <p:txBody>
          <a:bodyPr wrap="square" rtlCol="0">
            <a:spAutoFit/>
          </a:bodyPr>
          <a:lstStyle/>
          <a:p>
            <a:r>
              <a:rPr lang="en-US" dirty="0" smtClean="0"/>
              <a:t>Transfer function:</a:t>
            </a:r>
            <a:endParaRPr lang="en-US" dirty="0"/>
          </a:p>
        </p:txBody>
      </p:sp>
      <p:pic>
        <p:nvPicPr>
          <p:cNvPr id="20" name="Picture 19"/>
          <p:cNvPicPr>
            <a:picLocks noChangeAspect="1"/>
          </p:cNvPicPr>
          <p:nvPr/>
        </p:nvPicPr>
        <p:blipFill>
          <a:blip r:embed="rId3"/>
          <a:srcRect l="68261"/>
          <a:stretch>
            <a:fillRect/>
          </a:stretch>
        </p:blipFill>
        <p:spPr>
          <a:xfrm>
            <a:off x="3837620" y="6208128"/>
            <a:ext cx="1292983" cy="649872"/>
          </a:xfrm>
          <a:prstGeom prst="rect">
            <a:avLst/>
          </a:prstGeom>
        </p:spPr>
      </p:pic>
    </p:spTree>
    <p:extLst>
      <p:ext uri="{BB962C8B-B14F-4D97-AF65-F5344CB8AC3E}">
        <p14:creationId xmlns:p14="http://schemas.microsoft.com/office/powerpoint/2010/main" val="58418392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ln/>
        </p:spPr>
        <p:txBody>
          <a:bodyPr rIns="132080"/>
          <a:lstStyle/>
          <a:p>
            <a:r>
              <a:rPr lang="en-US"/>
              <a:t>Fourier transform magnitude</a:t>
            </a:r>
          </a:p>
        </p:txBody>
      </p:sp>
      <p:pic>
        <p:nvPicPr>
          <p:cNvPr id="87042" name="Picture 2"/>
          <p:cNvPicPr>
            <a:picLocks noChangeArrowheads="1"/>
          </p:cNvPicPr>
          <p:nvPr/>
        </p:nvPicPr>
        <p:blipFill>
          <a:blip r:embed="rId2">
            <a:extLst>
              <a:ext uri="{BEBA8EAE-BF5A-486C-A8C5-ECC9F3942E4B}">
                <a14:imgProps xmlns:a14="http://schemas.microsoft.com/office/drawing/2010/main">
                  <a14:imgLayer r:embed="rId3">
                    <a14:imgEffect>
                      <a14:brightnessContrast bright="44000" contrast="-32000"/>
                    </a14:imgEffect>
                  </a14:imgLayer>
                </a14:imgProps>
              </a:ext>
              <a:ext uri="{28A0092B-C50C-407E-A947-70E740481C1C}">
                <a14:useLocalDpi xmlns:a14="http://schemas.microsoft.com/office/drawing/2010/main" val="0"/>
              </a:ext>
            </a:extLst>
          </a:blip>
          <a:srcRect/>
          <a:stretch>
            <a:fillRect/>
          </a:stretch>
        </p:blipFill>
        <p:spPr bwMode="auto">
          <a:xfrm>
            <a:off x="4662398" y="1709034"/>
            <a:ext cx="3886200" cy="4064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704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45" y="1720375"/>
            <a:ext cx="3886200" cy="3886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63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404694" y="0"/>
            <a:ext cx="8540448" cy="1752600"/>
          </a:xfrm>
          <a:ln/>
        </p:spPr>
        <p:txBody>
          <a:bodyPr rIns="132080"/>
          <a:lstStyle/>
          <a:p>
            <a:r>
              <a:rPr lang="en-US" dirty="0"/>
              <a:t>Masking out the fundamental and harmonics from periodic pillars</a:t>
            </a:r>
          </a:p>
        </p:txBody>
      </p:sp>
      <p:pic>
        <p:nvPicPr>
          <p:cNvPr id="88066" name="Picture 2"/>
          <p:cNvPicPr>
            <a:picLocks noChangeArrowheads="1"/>
          </p:cNvPicPr>
          <p:nvPr/>
        </p:nvPicPr>
        <p:blipFill>
          <a:blip r:embed="rId3">
            <a:extLst>
              <a:ext uri="{BEBA8EAE-BF5A-486C-A8C5-ECC9F3942E4B}">
                <a14:imgProps xmlns:a14="http://schemas.microsoft.com/office/drawing/2010/main">
                  <a14:imgLayer r:embed="rId4">
                    <a14:imgEffect>
                      <a14:brightnessContrast bright="35000" contrast="-13000"/>
                    </a14:imgEffect>
                  </a14:imgLayer>
                </a14:imgProps>
              </a:ext>
              <a:ext uri="{28A0092B-C50C-407E-A947-70E740481C1C}">
                <a14:useLocalDpi xmlns:a14="http://schemas.microsoft.com/office/drawing/2010/main" val="0"/>
              </a:ext>
            </a:extLst>
          </a:blip>
          <a:srcRect/>
          <a:stretch>
            <a:fillRect/>
          </a:stretch>
        </p:blipFill>
        <p:spPr bwMode="auto">
          <a:xfrm>
            <a:off x="476416" y="1873195"/>
            <a:ext cx="3908425" cy="4064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806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939" y="1876508"/>
            <a:ext cx="3883025" cy="4064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78BD9F55-5257-7D45-9FE4-391AB094E193}" type="slidenum">
              <a:rPr lang="en-US" smtClean="0"/>
              <a:pPr/>
              <a:t>64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875713" y="6540430"/>
            <a:ext cx="268287" cy="317570"/>
          </a:xfrm>
        </p:spPr>
        <p:txBody>
          <a:bodyPr/>
          <a:lstStyle/>
          <a:p>
            <a:fld id="{78BD9F55-5257-7D45-9FE4-391AB094E193}" type="slidenum">
              <a:rPr lang="en-US" smtClean="0"/>
              <a:pPr/>
              <a:t>65</a:t>
            </a:fld>
            <a:endParaRPr lang="en-US"/>
          </a:p>
        </p:txBody>
      </p:sp>
      <p:pic>
        <p:nvPicPr>
          <p:cNvPr id="5" name="Picture 4"/>
          <p:cNvPicPr>
            <a:picLocks noChangeAspect="1"/>
          </p:cNvPicPr>
          <p:nvPr/>
        </p:nvPicPr>
        <p:blipFill rotWithShape="1">
          <a:blip r:embed="rId2"/>
          <a:srcRect r="33391"/>
          <a:stretch/>
        </p:blipFill>
        <p:spPr>
          <a:xfrm>
            <a:off x="1097280" y="12136"/>
            <a:ext cx="7023644" cy="6845864"/>
          </a:xfrm>
          <a:prstGeom prst="rect">
            <a:avLst/>
          </a:prstGeom>
        </p:spPr>
      </p:pic>
    </p:spTree>
    <p:extLst>
      <p:ext uri="{BB962C8B-B14F-4D97-AF65-F5344CB8AC3E}">
        <p14:creationId xmlns:p14="http://schemas.microsoft.com/office/powerpoint/2010/main" val="127249755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66</a:t>
            </a:fld>
            <a:endParaRPr lang="en-US"/>
          </a:p>
        </p:txBody>
      </p:sp>
      <p:pic>
        <p:nvPicPr>
          <p:cNvPr id="3" name="Picture 2"/>
          <p:cNvPicPr>
            <a:picLocks noChangeAspect="1"/>
          </p:cNvPicPr>
          <p:nvPr/>
        </p:nvPicPr>
        <p:blipFill>
          <a:blip r:embed="rId2"/>
          <a:stretch>
            <a:fillRect/>
          </a:stretch>
        </p:blipFill>
        <p:spPr>
          <a:xfrm>
            <a:off x="222455" y="1944123"/>
            <a:ext cx="4283496" cy="4299361"/>
          </a:xfrm>
          <a:prstGeom prst="rect">
            <a:avLst/>
          </a:prstGeom>
        </p:spPr>
      </p:pic>
      <p:pic>
        <p:nvPicPr>
          <p:cNvPr id="6" name="Picture 5"/>
          <p:cNvPicPr>
            <a:picLocks noChangeAspect="1"/>
          </p:cNvPicPr>
          <p:nvPr/>
        </p:nvPicPr>
        <p:blipFill>
          <a:blip r:embed="rId3"/>
          <a:stretch>
            <a:fillRect/>
          </a:stretch>
        </p:blipFill>
        <p:spPr>
          <a:xfrm>
            <a:off x="4672986" y="1950473"/>
            <a:ext cx="4267631" cy="4283496"/>
          </a:xfrm>
          <a:prstGeom prst="rect">
            <a:avLst/>
          </a:prstGeom>
        </p:spPr>
      </p:pic>
      <p:sp>
        <p:nvSpPr>
          <p:cNvPr id="7" name="Rectangle 1"/>
          <p:cNvSpPr>
            <a:spLocks noGrp="1" noChangeArrowheads="1"/>
          </p:cNvSpPr>
          <p:nvPr>
            <p:ph type="title"/>
          </p:nvPr>
        </p:nvSpPr>
        <p:spPr>
          <a:xfrm>
            <a:off x="404694" y="0"/>
            <a:ext cx="8540448" cy="1752600"/>
          </a:xfrm>
          <a:ln/>
        </p:spPr>
        <p:txBody>
          <a:bodyPr rIns="132080"/>
          <a:lstStyle/>
          <a:p>
            <a:r>
              <a:rPr lang="en-US" dirty="0" smtClean="0"/>
              <a:t>Keeping only </a:t>
            </a:r>
            <a:r>
              <a:rPr lang="en-US" dirty="0"/>
              <a:t>the fundamental and harmonics from periodic pillars</a:t>
            </a:r>
          </a:p>
        </p:txBody>
      </p:sp>
    </p:spTree>
    <p:extLst>
      <p:ext uri="{BB962C8B-B14F-4D97-AF65-F5344CB8AC3E}">
        <p14:creationId xmlns:p14="http://schemas.microsoft.com/office/powerpoint/2010/main" val="765649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67</a:t>
            </a:fld>
            <a:endParaRPr lang="en-US"/>
          </a:p>
        </p:txBody>
      </p:sp>
      <p:pic>
        <p:nvPicPr>
          <p:cNvPr id="5" name="Picture 4"/>
          <p:cNvPicPr>
            <a:picLocks noChangeAspect="1"/>
          </p:cNvPicPr>
          <p:nvPr/>
        </p:nvPicPr>
        <p:blipFill>
          <a:blip r:embed="rId2"/>
          <a:stretch>
            <a:fillRect/>
          </a:stretch>
        </p:blipFill>
        <p:spPr>
          <a:xfrm>
            <a:off x="0" y="460733"/>
            <a:ext cx="9144000" cy="5936533"/>
          </a:xfrm>
          <a:prstGeom prst="rect">
            <a:avLst/>
          </a:prstGeom>
        </p:spPr>
      </p:pic>
    </p:spTree>
    <p:extLst>
      <p:ext uri="{BB962C8B-B14F-4D97-AF65-F5344CB8AC3E}">
        <p14:creationId xmlns:p14="http://schemas.microsoft.com/office/powerpoint/2010/main" val="4649892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583613" cy="6362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15362" name="Oval 2"/>
          <p:cNvSpPr>
            <a:spLocks/>
          </p:cNvSpPr>
          <p:nvPr/>
        </p:nvSpPr>
        <p:spPr bwMode="auto">
          <a:xfrm>
            <a:off x="457200" y="685800"/>
            <a:ext cx="3581400" cy="5029200"/>
          </a:xfrm>
          <a:prstGeom prst="ellipse">
            <a:avLst/>
          </a:prstGeom>
          <a:noFill/>
          <a:ln w="57150" cap="flat">
            <a:solidFill>
              <a:srgbClr val="FF0000"/>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63" name="Line 3"/>
          <p:cNvSpPr>
            <a:spLocks noChangeShapeType="1"/>
          </p:cNvSpPr>
          <p:nvPr/>
        </p:nvSpPr>
        <p:spPr bwMode="auto">
          <a:xfrm rot="10800000" flipH="1">
            <a:off x="1066800" y="46482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64" name="Line 4"/>
          <p:cNvSpPr>
            <a:spLocks noChangeShapeType="1"/>
          </p:cNvSpPr>
          <p:nvPr/>
        </p:nvSpPr>
        <p:spPr bwMode="auto">
          <a:xfrm rot="10800000" flipH="1">
            <a:off x="2286000" y="41910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65" name="Line 5"/>
          <p:cNvSpPr>
            <a:spLocks noChangeShapeType="1"/>
          </p:cNvSpPr>
          <p:nvPr/>
        </p:nvSpPr>
        <p:spPr bwMode="auto">
          <a:xfrm rot="10800000" flipH="1">
            <a:off x="2286000" y="47244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66" name="Line 6"/>
          <p:cNvSpPr>
            <a:spLocks noChangeShapeType="1"/>
          </p:cNvSpPr>
          <p:nvPr/>
        </p:nvSpPr>
        <p:spPr bwMode="auto">
          <a:xfrm rot="10800000" flipH="1">
            <a:off x="2209800" y="2514600"/>
            <a:ext cx="533400" cy="152400"/>
          </a:xfrm>
          <a:prstGeom prst="line">
            <a:avLst/>
          </a:prstGeom>
          <a:noFill/>
          <a:ln w="38100" cap="flat">
            <a:solidFill>
              <a:srgbClr val="FF0000"/>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67" name="Oval 7"/>
          <p:cNvSpPr>
            <a:spLocks/>
          </p:cNvSpPr>
          <p:nvPr/>
        </p:nvSpPr>
        <p:spPr bwMode="auto">
          <a:xfrm>
            <a:off x="685800" y="1293813"/>
            <a:ext cx="1752600" cy="1830387"/>
          </a:xfrm>
          <a:prstGeom prst="ellipse">
            <a:avLst/>
          </a:prstGeom>
          <a:noFill/>
          <a:ln w="38100" cap="flat">
            <a:solidFill>
              <a:srgbClr val="FFFF66"/>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68" name="Oval 8"/>
          <p:cNvSpPr>
            <a:spLocks/>
          </p:cNvSpPr>
          <p:nvPr/>
        </p:nvSpPr>
        <p:spPr bwMode="auto">
          <a:xfrm>
            <a:off x="684213" y="3048000"/>
            <a:ext cx="915987"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69" name="Oval 9"/>
          <p:cNvSpPr>
            <a:spLocks/>
          </p:cNvSpPr>
          <p:nvPr/>
        </p:nvSpPr>
        <p:spPr bwMode="auto">
          <a:xfrm>
            <a:off x="1524000" y="2743200"/>
            <a:ext cx="1447800" cy="1447800"/>
          </a:xfrm>
          <a:prstGeom prst="ellipse">
            <a:avLst/>
          </a:prstGeom>
          <a:noFill/>
          <a:ln w="38100" cap="flat">
            <a:solidFill>
              <a:srgbClr val="FFFF66"/>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70" name="Oval 10"/>
          <p:cNvSpPr>
            <a:spLocks/>
          </p:cNvSpPr>
          <p:nvPr/>
        </p:nvSpPr>
        <p:spPr bwMode="auto">
          <a:xfrm>
            <a:off x="1371600" y="3886200"/>
            <a:ext cx="1752600" cy="1828800"/>
          </a:xfrm>
          <a:prstGeom prst="ellipse">
            <a:avLst/>
          </a:prstGeom>
          <a:noFill/>
          <a:ln w="38100" cap="flat">
            <a:solidFill>
              <a:srgbClr val="FFFF66"/>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71" name="Oval 11"/>
          <p:cNvSpPr>
            <a:spLocks/>
          </p:cNvSpPr>
          <p:nvPr/>
        </p:nvSpPr>
        <p:spPr bwMode="auto">
          <a:xfrm>
            <a:off x="2590800" y="2286000"/>
            <a:ext cx="838200"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72" name="Oval 12"/>
          <p:cNvSpPr>
            <a:spLocks/>
          </p:cNvSpPr>
          <p:nvPr/>
        </p:nvSpPr>
        <p:spPr bwMode="auto">
          <a:xfrm>
            <a:off x="2362200" y="1752600"/>
            <a:ext cx="609600" cy="609600"/>
          </a:xfrm>
          <a:prstGeom prst="ellipse">
            <a:avLst/>
          </a:prstGeom>
          <a:noFill/>
          <a:ln w="38100" cap="flat">
            <a:solidFill>
              <a:srgbClr val="FFFF66"/>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73" name="Oval 13"/>
          <p:cNvSpPr>
            <a:spLocks/>
          </p:cNvSpPr>
          <p:nvPr/>
        </p:nvSpPr>
        <p:spPr bwMode="auto">
          <a:xfrm>
            <a:off x="2667000" y="3048000"/>
            <a:ext cx="1257300" cy="1371600"/>
          </a:xfrm>
          <a:prstGeom prst="ellipse">
            <a:avLst/>
          </a:prstGeom>
          <a:noFill/>
          <a:ln w="38100" cap="flat">
            <a:solidFill>
              <a:srgbClr val="FFFF66"/>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endParaRPr lang="en-US"/>
          </a:p>
        </p:txBody>
      </p:sp>
      <p:sp>
        <p:nvSpPr>
          <p:cNvPr id="15374" name="Rectangle 14"/>
          <p:cNvSpPr>
            <a:spLocks/>
          </p:cNvSpPr>
          <p:nvPr/>
        </p:nvSpPr>
        <p:spPr bwMode="auto">
          <a:xfrm>
            <a:off x="4572000" y="457200"/>
            <a:ext cx="1883299"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smtClean="0">
                <a:latin typeface="Calibri" charset="0"/>
                <a:ea typeface="ＭＳ Ｐゴシック" charset="0"/>
                <a:cs typeface="Calibri" charset="0"/>
                <a:sym typeface="Calibri" charset="0"/>
              </a:rPr>
              <a:t>Some visual areas…</a:t>
            </a:r>
            <a:endParaRPr lang="en-US" sz="1800" dirty="0">
              <a:latin typeface="Calibri" charset="0"/>
              <a:ea typeface="ＭＳ Ｐゴシック" charset="0"/>
              <a:cs typeface="Calibri" charset="0"/>
              <a:sym typeface="Calibri" charset="0"/>
            </a:endParaRPr>
          </a:p>
        </p:txBody>
      </p:sp>
      <p:sp>
        <p:nvSpPr>
          <p:cNvPr id="15375" name="Rectangle 15"/>
          <p:cNvSpPr>
            <a:spLocks/>
          </p:cNvSpPr>
          <p:nvPr/>
        </p:nvSpPr>
        <p:spPr bwMode="auto">
          <a:xfrm>
            <a:off x="7796213" y="5284788"/>
            <a:ext cx="1304925" cy="279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latin typeface="Arial" charset="0"/>
                <a:ea typeface="ＭＳ Ｐゴシック" charset="0"/>
                <a:cs typeface="Arial" charset="0"/>
                <a:sym typeface="Arial" charset="0"/>
              </a:rPr>
              <a:t>From M. Lewicky</a:t>
            </a:r>
          </a:p>
        </p:txBody>
      </p:sp>
    </p:spTree>
    <p:extLst>
      <p:ext uri="{BB962C8B-B14F-4D97-AF65-F5344CB8AC3E}">
        <p14:creationId xmlns:p14="http://schemas.microsoft.com/office/powerpoint/2010/main" val="1383809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Campbell &amp; Robson chart</a:t>
            </a:r>
            <a:endParaRPr lang="en-US" dirty="0"/>
          </a:p>
        </p:txBody>
      </p:sp>
      <p:pic>
        <p:nvPicPr>
          <p:cNvPr id="4" name="Picture 3"/>
          <p:cNvPicPr>
            <a:picLocks noChangeAspect="1"/>
          </p:cNvPicPr>
          <p:nvPr/>
        </p:nvPicPr>
        <p:blipFill>
          <a:blip r:embed="rId2"/>
          <a:stretch>
            <a:fillRect/>
          </a:stretch>
        </p:blipFill>
        <p:spPr>
          <a:xfrm>
            <a:off x="2078567" y="1915584"/>
            <a:ext cx="4749800" cy="520700"/>
          </a:xfrm>
          <a:prstGeom prst="rect">
            <a:avLst/>
          </a:prstGeom>
        </p:spPr>
      </p:pic>
      <p:pic>
        <p:nvPicPr>
          <p:cNvPr id="5" name="Picture 4"/>
          <p:cNvPicPr>
            <a:picLocks noChangeAspect="1"/>
          </p:cNvPicPr>
          <p:nvPr/>
        </p:nvPicPr>
        <p:blipFill>
          <a:blip r:embed="rId3"/>
          <a:stretch>
            <a:fillRect/>
          </a:stretch>
        </p:blipFill>
        <p:spPr>
          <a:xfrm>
            <a:off x="754258" y="2674674"/>
            <a:ext cx="3670300" cy="1181100"/>
          </a:xfrm>
          <a:prstGeom prst="rect">
            <a:avLst/>
          </a:prstGeom>
        </p:spPr>
      </p:pic>
      <p:pic>
        <p:nvPicPr>
          <p:cNvPr id="6" name="Picture 5"/>
          <p:cNvPicPr>
            <a:picLocks noChangeAspect="1"/>
          </p:cNvPicPr>
          <p:nvPr/>
        </p:nvPicPr>
        <p:blipFill>
          <a:blip r:embed="rId4"/>
          <a:stretch>
            <a:fillRect/>
          </a:stretch>
        </p:blipFill>
        <p:spPr>
          <a:xfrm>
            <a:off x="5133847" y="2702738"/>
            <a:ext cx="3517900" cy="1130300"/>
          </a:xfrm>
          <a:prstGeom prst="rect">
            <a:avLst/>
          </a:prstGeom>
        </p:spPr>
      </p:pic>
      <p:sp>
        <p:nvSpPr>
          <p:cNvPr id="7" name="TextBox 6"/>
          <p:cNvSpPr txBox="1"/>
          <p:nvPr/>
        </p:nvSpPr>
        <p:spPr>
          <a:xfrm>
            <a:off x="448546" y="1421128"/>
            <a:ext cx="4287201" cy="461665"/>
          </a:xfrm>
          <a:prstGeom prst="rect">
            <a:avLst/>
          </a:prstGeom>
          <a:noFill/>
        </p:spPr>
        <p:txBody>
          <a:bodyPr wrap="none" rtlCol="0">
            <a:spAutoFit/>
          </a:bodyPr>
          <a:lstStyle/>
          <a:p>
            <a:r>
              <a:rPr lang="en-US" dirty="0" smtClean="0"/>
              <a:t>Let’s define the following image:</a:t>
            </a:r>
            <a:endParaRPr lang="en-US" dirty="0"/>
          </a:p>
        </p:txBody>
      </p:sp>
      <p:sp>
        <p:nvSpPr>
          <p:cNvPr id="8" name="TextBox 7"/>
          <p:cNvSpPr txBox="1"/>
          <p:nvPr/>
        </p:nvSpPr>
        <p:spPr>
          <a:xfrm>
            <a:off x="567079" y="2526698"/>
            <a:ext cx="873256" cy="461665"/>
          </a:xfrm>
          <a:prstGeom prst="rect">
            <a:avLst/>
          </a:prstGeom>
          <a:noFill/>
        </p:spPr>
        <p:txBody>
          <a:bodyPr wrap="none" rtlCol="0">
            <a:spAutoFit/>
          </a:bodyPr>
          <a:lstStyle/>
          <a:p>
            <a:r>
              <a:rPr lang="en-US" dirty="0" smtClean="0"/>
              <a:t>With:</a:t>
            </a:r>
            <a:endParaRPr lang="en-US" dirty="0"/>
          </a:p>
        </p:txBody>
      </p:sp>
      <p:sp>
        <p:nvSpPr>
          <p:cNvPr id="9" name="TextBox 8"/>
          <p:cNvSpPr txBox="1"/>
          <p:nvPr/>
        </p:nvSpPr>
        <p:spPr>
          <a:xfrm>
            <a:off x="651745" y="5925395"/>
            <a:ext cx="7937690" cy="461665"/>
          </a:xfrm>
          <a:prstGeom prst="rect">
            <a:avLst/>
          </a:prstGeom>
          <a:noFill/>
        </p:spPr>
        <p:txBody>
          <a:bodyPr wrap="none" rtlCol="0">
            <a:spAutoFit/>
          </a:bodyPr>
          <a:lstStyle/>
          <a:p>
            <a:r>
              <a:rPr lang="en-US" dirty="0" smtClean="0"/>
              <a:t>What do you think you should see when looking at this image?</a:t>
            </a:r>
            <a:endParaRPr lang="en-US" dirty="0"/>
          </a:p>
        </p:txBody>
      </p:sp>
      <p:pic>
        <p:nvPicPr>
          <p:cNvPr id="10" name="Picture 9"/>
          <p:cNvPicPr>
            <a:picLocks noChangeAspect="1"/>
          </p:cNvPicPr>
          <p:nvPr/>
        </p:nvPicPr>
        <p:blipFill>
          <a:blip r:embed="rId5"/>
          <a:srcRect r="270"/>
          <a:stretch>
            <a:fillRect/>
          </a:stretch>
        </p:blipFill>
        <p:spPr>
          <a:xfrm>
            <a:off x="4674531" y="4504022"/>
            <a:ext cx="4469469" cy="1246940"/>
          </a:xfrm>
          <a:prstGeom prst="rect">
            <a:avLst/>
          </a:prstGeom>
        </p:spPr>
      </p:pic>
      <p:pic>
        <p:nvPicPr>
          <p:cNvPr id="11" name="Picture 10"/>
          <p:cNvPicPr>
            <a:picLocks noChangeAspect="1"/>
          </p:cNvPicPr>
          <p:nvPr/>
        </p:nvPicPr>
        <p:blipFill>
          <a:blip r:embed="rId6"/>
          <a:stretch>
            <a:fillRect/>
          </a:stretch>
        </p:blipFill>
        <p:spPr>
          <a:xfrm>
            <a:off x="0" y="4544450"/>
            <a:ext cx="4198258" cy="1168400"/>
          </a:xfrm>
          <a:prstGeom prst="rect">
            <a:avLst/>
          </a:prstGeom>
        </p:spPr>
      </p:pic>
      <p:grpSp>
        <p:nvGrpSpPr>
          <p:cNvPr id="19" name="Group 18"/>
          <p:cNvGrpSpPr/>
          <p:nvPr/>
        </p:nvGrpSpPr>
        <p:grpSpPr>
          <a:xfrm>
            <a:off x="2099129" y="1922886"/>
            <a:ext cx="2169686" cy="2621564"/>
            <a:chOff x="2099129" y="1922886"/>
            <a:chExt cx="2169686" cy="2621564"/>
          </a:xfrm>
        </p:grpSpPr>
        <p:sp>
          <p:nvSpPr>
            <p:cNvPr id="12" name="Rectangle 11"/>
            <p:cNvSpPr/>
            <p:nvPr/>
          </p:nvSpPr>
          <p:spPr>
            <a:xfrm>
              <a:off x="3545586" y="1922886"/>
              <a:ext cx="723229" cy="51159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stCxn id="12" idx="2"/>
              <a:endCxn id="11" idx="0"/>
            </p:cNvCxnSpPr>
            <p:nvPr/>
          </p:nvCxnSpPr>
          <p:spPr>
            <a:xfrm rot="5400000">
              <a:off x="1948180" y="2585429"/>
              <a:ext cx="2109970" cy="18080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4315377" y="1916515"/>
            <a:ext cx="2593890" cy="2587506"/>
            <a:chOff x="4315377" y="1916515"/>
            <a:chExt cx="2593890" cy="2587506"/>
          </a:xfrm>
        </p:grpSpPr>
        <p:sp>
          <p:nvSpPr>
            <p:cNvPr id="15" name="Rectangle 14"/>
            <p:cNvSpPr/>
            <p:nvPr/>
          </p:nvSpPr>
          <p:spPr>
            <a:xfrm>
              <a:off x="4315377" y="1916515"/>
              <a:ext cx="2528842" cy="511594"/>
            </a:xfrm>
            <a:prstGeom prst="rect">
              <a:avLst/>
            </a:prstGeom>
            <a:noFill/>
            <a:ln w="254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a:stCxn id="15" idx="2"/>
              <a:endCxn id="10" idx="0"/>
            </p:cNvCxnSpPr>
            <p:nvPr/>
          </p:nvCxnSpPr>
          <p:spPr>
            <a:xfrm rot="16200000" flipH="1">
              <a:off x="5206576" y="2801331"/>
              <a:ext cx="2075913" cy="132946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027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Waves in 2D</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7</a:t>
            </a:fld>
            <a:endParaRPr lang="en-US"/>
          </a:p>
        </p:txBody>
      </p:sp>
      <p:pic>
        <p:nvPicPr>
          <p:cNvPr id="9" name="Picture 8"/>
          <p:cNvPicPr>
            <a:picLocks noChangeAspect="1"/>
          </p:cNvPicPr>
          <p:nvPr/>
        </p:nvPicPr>
        <p:blipFill>
          <a:blip r:embed="rId2"/>
          <a:stretch>
            <a:fillRect/>
          </a:stretch>
        </p:blipFill>
        <p:spPr>
          <a:xfrm>
            <a:off x="571500" y="1562100"/>
            <a:ext cx="3683000" cy="571500"/>
          </a:xfrm>
          <a:prstGeom prst="rect">
            <a:avLst/>
          </a:prstGeom>
        </p:spPr>
      </p:pic>
      <p:pic>
        <p:nvPicPr>
          <p:cNvPr id="10" name="Picture 9"/>
          <p:cNvPicPr>
            <a:picLocks noChangeAspect="1"/>
          </p:cNvPicPr>
          <p:nvPr/>
        </p:nvPicPr>
        <p:blipFill>
          <a:blip r:embed="rId3"/>
          <a:stretch>
            <a:fillRect/>
          </a:stretch>
        </p:blipFill>
        <p:spPr>
          <a:xfrm>
            <a:off x="4762500" y="1562100"/>
            <a:ext cx="3695700" cy="571500"/>
          </a:xfrm>
          <a:prstGeom prst="rect">
            <a:avLst/>
          </a:prstGeom>
        </p:spPr>
      </p:pic>
      <p:grpSp>
        <p:nvGrpSpPr>
          <p:cNvPr id="14" name="Group 13"/>
          <p:cNvGrpSpPr/>
          <p:nvPr/>
        </p:nvGrpSpPr>
        <p:grpSpPr>
          <a:xfrm>
            <a:off x="0" y="2286000"/>
            <a:ext cx="2934730" cy="3468628"/>
            <a:chOff x="0" y="2286000"/>
            <a:chExt cx="2934730" cy="3468628"/>
          </a:xfrm>
        </p:grpSpPr>
        <p:pic>
          <p:nvPicPr>
            <p:cNvPr id="6" name="Picture 5"/>
            <p:cNvPicPr>
              <a:picLocks noChangeAspect="1"/>
            </p:cNvPicPr>
            <p:nvPr/>
          </p:nvPicPr>
          <p:blipFill>
            <a:blip r:embed="rId4"/>
            <a:stretch>
              <a:fillRect/>
            </a:stretch>
          </p:blipFill>
          <p:spPr>
            <a:xfrm>
              <a:off x="0" y="2286000"/>
              <a:ext cx="2934730" cy="2895600"/>
            </a:xfrm>
            <a:prstGeom prst="rect">
              <a:avLst/>
            </a:prstGeom>
          </p:spPr>
        </p:pic>
        <p:sp>
          <p:nvSpPr>
            <p:cNvPr id="11" name="Rectangle 10"/>
            <p:cNvSpPr/>
            <p:nvPr/>
          </p:nvSpPr>
          <p:spPr>
            <a:xfrm>
              <a:off x="838200" y="5334000"/>
              <a:ext cx="1450770" cy="420628"/>
            </a:xfrm>
            <a:prstGeom prst="rect">
              <a:avLst/>
            </a:prstGeom>
          </p:spPr>
          <p:txBody>
            <a:bodyPr wrap="none">
              <a:spAutoFit/>
            </a:bodyPr>
            <a:lstStyle/>
            <a:p>
              <a:r>
                <a:rPr lang="en-US" sz="3200" baseline="30000" dirty="0" err="1" smtClean="0"/>
                <a:t>u</a:t>
              </a:r>
              <a:r>
                <a:rPr lang="en-US" sz="3200" baseline="30000" dirty="0" smtClean="0"/>
                <a:t> = 2, </a:t>
              </a:r>
              <a:r>
                <a:rPr lang="en-US" sz="3200" baseline="30000" dirty="0" err="1" smtClean="0"/>
                <a:t>v</a:t>
              </a:r>
              <a:r>
                <a:rPr lang="en-US" sz="3200" baseline="30000" dirty="0" smtClean="0"/>
                <a:t> = 0</a:t>
              </a:r>
              <a:endParaRPr lang="en-US" sz="3200" dirty="0"/>
            </a:p>
          </p:txBody>
        </p:sp>
      </p:grpSp>
      <p:grpSp>
        <p:nvGrpSpPr>
          <p:cNvPr id="15" name="Group 14"/>
          <p:cNvGrpSpPr/>
          <p:nvPr/>
        </p:nvGrpSpPr>
        <p:grpSpPr>
          <a:xfrm>
            <a:off x="3048000" y="2305565"/>
            <a:ext cx="2895600" cy="3449063"/>
            <a:chOff x="3048000" y="2305565"/>
            <a:chExt cx="2895600" cy="3449063"/>
          </a:xfrm>
        </p:grpSpPr>
        <p:pic>
          <p:nvPicPr>
            <p:cNvPr id="7" name="Picture 6"/>
            <p:cNvPicPr>
              <a:picLocks noChangeAspect="1"/>
            </p:cNvPicPr>
            <p:nvPr/>
          </p:nvPicPr>
          <p:blipFill>
            <a:blip r:embed="rId5"/>
            <a:stretch>
              <a:fillRect/>
            </a:stretch>
          </p:blipFill>
          <p:spPr>
            <a:xfrm>
              <a:off x="3048000" y="2305565"/>
              <a:ext cx="2895600" cy="2876035"/>
            </a:xfrm>
            <a:prstGeom prst="rect">
              <a:avLst/>
            </a:prstGeom>
          </p:spPr>
        </p:pic>
        <p:sp>
          <p:nvSpPr>
            <p:cNvPr id="12" name="Rectangle 11"/>
            <p:cNvSpPr/>
            <p:nvPr/>
          </p:nvSpPr>
          <p:spPr>
            <a:xfrm>
              <a:off x="3962400" y="5334000"/>
              <a:ext cx="1450770" cy="420628"/>
            </a:xfrm>
            <a:prstGeom prst="rect">
              <a:avLst/>
            </a:prstGeom>
          </p:spPr>
          <p:txBody>
            <a:bodyPr wrap="none">
              <a:spAutoFit/>
            </a:bodyPr>
            <a:lstStyle/>
            <a:p>
              <a:r>
                <a:rPr lang="en-US" sz="3200" baseline="30000" dirty="0" err="1" smtClean="0"/>
                <a:t>u</a:t>
              </a:r>
              <a:r>
                <a:rPr lang="en-US" sz="3200" baseline="30000" dirty="0" smtClean="0"/>
                <a:t> = 3, </a:t>
              </a:r>
              <a:r>
                <a:rPr lang="en-US" sz="3200" baseline="30000" dirty="0" err="1" smtClean="0"/>
                <a:t>v</a:t>
              </a:r>
              <a:r>
                <a:rPr lang="en-US" sz="3200" baseline="30000" dirty="0" smtClean="0"/>
                <a:t> = 1</a:t>
              </a:r>
              <a:endParaRPr lang="en-US" sz="3200" dirty="0"/>
            </a:p>
          </p:txBody>
        </p:sp>
      </p:grpSp>
      <p:grpSp>
        <p:nvGrpSpPr>
          <p:cNvPr id="16" name="Group 15"/>
          <p:cNvGrpSpPr/>
          <p:nvPr/>
        </p:nvGrpSpPr>
        <p:grpSpPr>
          <a:xfrm>
            <a:off x="6096000" y="2246870"/>
            <a:ext cx="3012989" cy="3468130"/>
            <a:chOff x="6096000" y="2246870"/>
            <a:chExt cx="3012989" cy="3468130"/>
          </a:xfrm>
        </p:grpSpPr>
        <p:pic>
          <p:nvPicPr>
            <p:cNvPr id="8" name="Picture 7"/>
            <p:cNvPicPr>
              <a:picLocks noChangeAspect="1"/>
            </p:cNvPicPr>
            <p:nvPr/>
          </p:nvPicPr>
          <p:blipFill>
            <a:blip r:embed="rId6"/>
            <a:stretch>
              <a:fillRect/>
            </a:stretch>
          </p:blipFill>
          <p:spPr>
            <a:xfrm>
              <a:off x="6096000" y="2246870"/>
              <a:ext cx="3012989" cy="2934730"/>
            </a:xfrm>
            <a:prstGeom prst="rect">
              <a:avLst/>
            </a:prstGeom>
          </p:spPr>
        </p:pic>
        <p:sp>
          <p:nvSpPr>
            <p:cNvPr id="13" name="Rectangle 12"/>
            <p:cNvSpPr/>
            <p:nvPr/>
          </p:nvSpPr>
          <p:spPr>
            <a:xfrm>
              <a:off x="6858000" y="5294372"/>
              <a:ext cx="1605059" cy="420628"/>
            </a:xfrm>
            <a:prstGeom prst="rect">
              <a:avLst/>
            </a:prstGeom>
          </p:spPr>
          <p:txBody>
            <a:bodyPr wrap="none">
              <a:spAutoFit/>
            </a:bodyPr>
            <a:lstStyle/>
            <a:p>
              <a:r>
                <a:rPr lang="en-US" sz="3200" baseline="30000" dirty="0" err="1" smtClean="0"/>
                <a:t>u</a:t>
              </a:r>
              <a:r>
                <a:rPr lang="en-US" sz="3200" baseline="30000" dirty="0" smtClean="0"/>
                <a:t> = 7, </a:t>
              </a:r>
              <a:r>
                <a:rPr lang="en-US" sz="3200" baseline="30000" dirty="0" err="1" smtClean="0"/>
                <a:t>v</a:t>
              </a:r>
              <a:r>
                <a:rPr lang="en-US" sz="3200" baseline="30000" dirty="0" smtClean="0"/>
                <a:t> = −5</a:t>
              </a:r>
              <a:endParaRPr lang="en-US" sz="3200" dirty="0"/>
            </a:p>
          </p:txBody>
        </p:sp>
      </p:grpSp>
    </p:spTree>
    <p:extLst>
      <p:ext uri="{BB962C8B-B14F-4D97-AF65-F5344CB8AC3E}">
        <p14:creationId xmlns:p14="http://schemas.microsoft.com/office/powerpoint/2010/main" val="1091835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7334" y="118531"/>
            <a:ext cx="4749800" cy="520700"/>
          </a:xfrm>
          <a:prstGeom prst="rect">
            <a:avLst/>
          </a:prstGeom>
        </p:spPr>
      </p:pic>
      <p:pic>
        <p:nvPicPr>
          <p:cNvPr id="5" name="Picture 4"/>
          <p:cNvPicPr>
            <a:picLocks noChangeAspect="1"/>
          </p:cNvPicPr>
          <p:nvPr/>
        </p:nvPicPr>
        <p:blipFill>
          <a:blip r:embed="rId3"/>
          <a:stretch>
            <a:fillRect/>
          </a:stretch>
        </p:blipFill>
        <p:spPr>
          <a:xfrm>
            <a:off x="304800" y="988449"/>
            <a:ext cx="8252132" cy="2296617"/>
          </a:xfrm>
          <a:prstGeom prst="rect">
            <a:avLst/>
          </a:prstGeom>
        </p:spPr>
      </p:pic>
      <p:pic>
        <p:nvPicPr>
          <p:cNvPr id="6" name="Picture 5"/>
          <p:cNvPicPr>
            <a:picLocks noChangeAspect="1"/>
          </p:cNvPicPr>
          <p:nvPr/>
        </p:nvPicPr>
        <p:blipFill>
          <a:blip r:embed="rId4"/>
          <a:srcRect r="270"/>
          <a:stretch>
            <a:fillRect/>
          </a:stretch>
        </p:blipFill>
        <p:spPr>
          <a:xfrm>
            <a:off x="339598" y="3979087"/>
            <a:ext cx="8376787" cy="2337045"/>
          </a:xfrm>
          <a:prstGeom prst="rect">
            <a:avLst/>
          </a:prstGeom>
        </p:spPr>
      </p:pic>
    </p:spTree>
    <p:extLst>
      <p:ext uri="{BB962C8B-B14F-4D97-AF65-F5344CB8AC3E}">
        <p14:creationId xmlns:p14="http://schemas.microsoft.com/office/powerpoint/2010/main" val="1345116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524933"/>
            <a:ext cx="9144000" cy="6333066"/>
          </a:xfrm>
          <a:prstGeom prst="rect">
            <a:avLst/>
          </a:prstGeom>
        </p:spPr>
      </p:pic>
      <p:sp>
        <p:nvSpPr>
          <p:cNvPr id="5" name="Freeform 4"/>
          <p:cNvSpPr/>
          <p:nvPr/>
        </p:nvSpPr>
        <p:spPr>
          <a:xfrm>
            <a:off x="50800" y="761998"/>
            <a:ext cx="9042400" cy="5130800"/>
          </a:xfrm>
          <a:custGeom>
            <a:avLst/>
            <a:gdLst>
              <a:gd name="connsiteX0" fmla="*/ 0 w 9042400"/>
              <a:gd name="connsiteY0" fmla="*/ 5130800 h 5130800"/>
              <a:gd name="connsiteX1" fmla="*/ 1151467 w 9042400"/>
              <a:gd name="connsiteY1" fmla="*/ 2760134 h 5130800"/>
              <a:gd name="connsiteX2" fmla="*/ 2861733 w 9042400"/>
              <a:gd name="connsiteY2" fmla="*/ 643467 h 5130800"/>
              <a:gd name="connsiteX3" fmla="*/ 3776133 w 9042400"/>
              <a:gd name="connsiteY3" fmla="*/ 33867 h 5130800"/>
              <a:gd name="connsiteX4" fmla="*/ 4639733 w 9042400"/>
              <a:gd name="connsiteY4" fmla="*/ 0 h 5130800"/>
              <a:gd name="connsiteX5" fmla="*/ 5621867 w 9042400"/>
              <a:gd name="connsiteY5" fmla="*/ 169334 h 5130800"/>
              <a:gd name="connsiteX6" fmla="*/ 6841067 w 9042400"/>
              <a:gd name="connsiteY6" fmla="*/ 711200 h 5130800"/>
              <a:gd name="connsiteX7" fmla="*/ 8585200 w 9042400"/>
              <a:gd name="connsiteY7" fmla="*/ 2590800 h 5130800"/>
              <a:gd name="connsiteX8" fmla="*/ 9042400 w 9042400"/>
              <a:gd name="connsiteY8" fmla="*/ 3826934 h 51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2400" h="5130800">
                <a:moveTo>
                  <a:pt x="0" y="5130800"/>
                </a:moveTo>
                <a:lnTo>
                  <a:pt x="1151467" y="2760134"/>
                </a:lnTo>
                <a:lnTo>
                  <a:pt x="2861733" y="643467"/>
                </a:lnTo>
                <a:lnTo>
                  <a:pt x="3776133" y="33867"/>
                </a:lnTo>
                <a:lnTo>
                  <a:pt x="4639733" y="0"/>
                </a:lnTo>
                <a:lnTo>
                  <a:pt x="5621867" y="169334"/>
                </a:lnTo>
                <a:lnTo>
                  <a:pt x="6841067" y="711200"/>
                </a:lnTo>
                <a:lnTo>
                  <a:pt x="8585200" y="2590800"/>
                </a:lnTo>
                <a:lnTo>
                  <a:pt x="9042400" y="3826934"/>
                </a:lnTo>
              </a:path>
            </a:pathLst>
          </a:custGeom>
          <a:ln w="3492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264834" y="0"/>
            <a:ext cx="4749800" cy="520700"/>
          </a:xfrm>
          <a:prstGeom prst="rect">
            <a:avLst/>
          </a:prstGeom>
        </p:spPr>
      </p:pic>
    </p:spTree>
    <p:extLst>
      <p:ext uri="{BB962C8B-B14F-4D97-AF65-F5344CB8AC3E}">
        <p14:creationId xmlns:p14="http://schemas.microsoft.com/office/powerpoint/2010/main" val="820327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228600" y="0"/>
            <a:ext cx="6858000" cy="1022350"/>
          </a:xfrm>
        </p:spPr>
        <p:txBody>
          <a:bodyPr/>
          <a:lstStyle/>
          <a:p>
            <a:pPr eaLnBrk="1" hangingPunct="1"/>
            <a:r>
              <a:rPr lang="en-US" sz="3300" smtClean="0">
                <a:ea typeface="ＭＳ Ｐゴシック" pitchFamily="-1" charset="-128"/>
                <a:cs typeface="ＭＳ Ｐゴシック" pitchFamily="-1" charset="-128"/>
              </a:rPr>
              <a:t>Contrast Sensitivity Function</a:t>
            </a:r>
          </a:p>
        </p:txBody>
      </p:sp>
      <p:pic>
        <p:nvPicPr>
          <p:cNvPr id="20483" name="Picture 18" descr="CSF"/>
          <p:cNvPicPr>
            <a:picLocks noGrp="1" noChangeAspect="1" noChangeArrowheads="1"/>
          </p:cNvPicPr>
          <p:nvPr>
            <p:ph sz="half" idx="1"/>
          </p:nvPr>
        </p:nvPicPr>
        <p:blipFill>
          <a:blip r:embed="rId3"/>
          <a:srcRect/>
          <a:stretch>
            <a:fillRect/>
          </a:stretch>
        </p:blipFill>
        <p:spPr>
          <a:xfrm>
            <a:off x="458787" y="2632636"/>
            <a:ext cx="8302625" cy="2276475"/>
          </a:xfrm>
          <a:noFill/>
        </p:spPr>
      </p:pic>
      <p:sp>
        <p:nvSpPr>
          <p:cNvPr id="20484" name="Freeform 19"/>
          <p:cNvSpPr>
            <a:spLocks/>
          </p:cNvSpPr>
          <p:nvPr/>
        </p:nvSpPr>
        <p:spPr bwMode="auto">
          <a:xfrm>
            <a:off x="1144587" y="2934261"/>
            <a:ext cx="7094538" cy="1949450"/>
          </a:xfrm>
          <a:custGeom>
            <a:avLst/>
            <a:gdLst>
              <a:gd name="T0" fmla="*/ 0 w 4469"/>
              <a:gd name="T1" fmla="*/ 2147483647 h 1228"/>
              <a:gd name="T2" fmla="*/ 2147483647 w 4469"/>
              <a:gd name="T3" fmla="*/ 2147483647 h 1228"/>
              <a:gd name="T4" fmla="*/ 2147483647 w 4469"/>
              <a:gd name="T5" fmla="*/ 2147483647 h 1228"/>
              <a:gd name="T6" fmla="*/ 2147483647 w 4469"/>
              <a:gd name="T7" fmla="*/ 2147483647 h 1228"/>
              <a:gd name="T8" fmla="*/ 2147483647 w 4469"/>
              <a:gd name="T9" fmla="*/ 2147483647 h 1228"/>
              <a:gd name="T10" fmla="*/ 2147483647 w 4469"/>
              <a:gd name="T11" fmla="*/ 2147483647 h 1228"/>
              <a:gd name="T12" fmla="*/ 2147483647 w 4469"/>
              <a:gd name="T13" fmla="*/ 2147483647 h 1228"/>
              <a:gd name="T14" fmla="*/ 2147483647 w 4469"/>
              <a:gd name="T15" fmla="*/ 2147483647 h 1228"/>
              <a:gd name="T16" fmla="*/ 2147483647 w 4469"/>
              <a:gd name="T17" fmla="*/ 2147483647 h 1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9"/>
              <a:gd name="T28" fmla="*/ 0 h 1228"/>
              <a:gd name="T29" fmla="*/ 4469 w 4469"/>
              <a:gd name="T30" fmla="*/ 1228 h 1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9" h="1228">
                <a:moveTo>
                  <a:pt x="0" y="786"/>
                </a:moveTo>
                <a:cubicBezTo>
                  <a:pt x="216" y="702"/>
                  <a:pt x="965" y="402"/>
                  <a:pt x="1296" y="282"/>
                </a:cubicBezTo>
                <a:cubicBezTo>
                  <a:pt x="1627" y="162"/>
                  <a:pt x="1799" y="112"/>
                  <a:pt x="1984" y="66"/>
                </a:cubicBezTo>
                <a:cubicBezTo>
                  <a:pt x="2169" y="20"/>
                  <a:pt x="2243" y="8"/>
                  <a:pt x="2405" y="4"/>
                </a:cubicBezTo>
                <a:cubicBezTo>
                  <a:pt x="2567" y="0"/>
                  <a:pt x="2772" y="10"/>
                  <a:pt x="2955" y="39"/>
                </a:cubicBezTo>
                <a:cubicBezTo>
                  <a:pt x="3139" y="68"/>
                  <a:pt x="3345" y="103"/>
                  <a:pt x="3506" y="179"/>
                </a:cubicBezTo>
                <a:cubicBezTo>
                  <a:pt x="3666" y="255"/>
                  <a:pt x="3781" y="365"/>
                  <a:pt x="3919" y="494"/>
                </a:cubicBezTo>
                <a:cubicBezTo>
                  <a:pt x="4056" y="622"/>
                  <a:pt x="4240" y="826"/>
                  <a:pt x="4331" y="948"/>
                </a:cubicBezTo>
                <a:cubicBezTo>
                  <a:pt x="4423" y="1071"/>
                  <a:pt x="4446" y="1149"/>
                  <a:pt x="4469" y="1228"/>
                </a:cubicBezTo>
              </a:path>
            </a:pathLst>
          </a:custGeom>
          <a:noFill/>
          <a:ln w="38100">
            <a:solidFill>
              <a:srgbClr val="FF0000"/>
            </a:solidFill>
            <a:round/>
            <a:headEnd/>
            <a:tailEnd/>
          </a:ln>
        </p:spPr>
        <p:txBody>
          <a:bodyP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85" name="Rectangle 20"/>
          <p:cNvSpPr>
            <a:spLocks noChangeArrowheads="1"/>
          </p:cNvSpPr>
          <p:nvPr/>
        </p:nvSpPr>
        <p:spPr bwMode="auto">
          <a:xfrm>
            <a:off x="461962" y="2607236"/>
            <a:ext cx="8302625" cy="2276475"/>
          </a:xfrm>
          <a:prstGeom prst="rect">
            <a:avLst/>
          </a:prstGeom>
          <a:noFill/>
          <a:ln w="38100">
            <a:solidFill>
              <a:srgbClr val="FFFFFF"/>
            </a:solidFill>
            <a:miter lim="800000"/>
            <a:headEnd/>
            <a:tailEnd/>
          </a:ln>
        </p:spPr>
        <p:txBody>
          <a:bodyPr wrap="none" anchor="ctr">
            <a:prstTxWarp prst="textNoShape">
              <a:avLst/>
            </a:prstTxWarp>
          </a:bodyPr>
          <a:lstStyle/>
          <a:p>
            <a:pPr algn="ctr" defTabSz="457200"/>
            <a:endParaRPr lang="en-US" sz="1600">
              <a:solidFill>
                <a:prstClr val="black"/>
              </a:solidFill>
              <a:latin typeface="Calibri" pitchFamily="-1" charset="0"/>
              <a:ea typeface="ＭＳ Ｐゴシック" pitchFamily="-1" charset="-128"/>
              <a:cs typeface="ＭＳ Ｐゴシック" pitchFamily="-1" charset="-128"/>
            </a:endParaRPr>
          </a:p>
        </p:txBody>
      </p:sp>
      <p:sp>
        <p:nvSpPr>
          <p:cNvPr id="20486" name="Text Box 21"/>
          <p:cNvSpPr txBox="1">
            <a:spLocks noChangeArrowheads="1"/>
          </p:cNvSpPr>
          <p:nvPr/>
        </p:nvSpPr>
        <p:spPr bwMode="auto">
          <a:xfrm>
            <a:off x="676275" y="4905936"/>
            <a:ext cx="468312"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0.1</a:t>
            </a:r>
          </a:p>
        </p:txBody>
      </p:sp>
      <p:sp>
        <p:nvSpPr>
          <p:cNvPr id="20487" name="Text Box 22"/>
          <p:cNvSpPr txBox="1">
            <a:spLocks noChangeArrowheads="1"/>
          </p:cNvSpPr>
          <p:nvPr/>
        </p:nvSpPr>
        <p:spPr bwMode="auto">
          <a:xfrm>
            <a:off x="2805112" y="4905936"/>
            <a:ext cx="296863"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a:t>
            </a:r>
          </a:p>
        </p:txBody>
      </p:sp>
      <p:sp>
        <p:nvSpPr>
          <p:cNvPr id="20488" name="Text Box 23"/>
          <p:cNvSpPr txBox="1">
            <a:spLocks noChangeArrowheads="1"/>
          </p:cNvSpPr>
          <p:nvPr/>
        </p:nvSpPr>
        <p:spPr bwMode="auto">
          <a:xfrm>
            <a:off x="7883525" y="4905936"/>
            <a:ext cx="522287"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100</a:t>
            </a:r>
          </a:p>
        </p:txBody>
      </p:sp>
      <p:sp>
        <p:nvSpPr>
          <p:cNvPr id="20489" name="Text Box 24"/>
          <p:cNvSpPr txBox="1">
            <a:spLocks noChangeArrowheads="1"/>
          </p:cNvSpPr>
          <p:nvPr/>
        </p:nvSpPr>
        <p:spPr bwMode="auto">
          <a:xfrm>
            <a:off x="5453062" y="4905936"/>
            <a:ext cx="409575"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10</a:t>
            </a:r>
          </a:p>
        </p:txBody>
      </p:sp>
      <p:sp>
        <p:nvSpPr>
          <p:cNvPr id="20490" name="Text Box 25"/>
          <p:cNvSpPr txBox="1">
            <a:spLocks noChangeArrowheads="1"/>
          </p:cNvSpPr>
          <p:nvPr/>
        </p:nvSpPr>
        <p:spPr bwMode="auto">
          <a:xfrm>
            <a:off x="2897187" y="5147236"/>
            <a:ext cx="2849563" cy="307975"/>
          </a:xfrm>
          <a:prstGeom prst="rect">
            <a:avLst/>
          </a:prstGeom>
          <a:noFill/>
          <a:ln w="9525">
            <a:noFill/>
            <a:miter lim="800000"/>
            <a:headEnd/>
            <a:tailEnd/>
          </a:ln>
        </p:spPr>
        <p:txBody>
          <a:bodyPr wrap="none">
            <a:prstTxWarp prst="textNoShape">
              <a:avLst/>
            </a:prstTxWarp>
            <a:spAutoFit/>
          </a:bodyPr>
          <a:lstStyle/>
          <a:p>
            <a:pPr defTabSz="457200"/>
            <a:r>
              <a:rPr lang="en-US" sz="1400" dirty="0">
                <a:solidFill>
                  <a:prstClr val="black"/>
                </a:solidFill>
                <a:latin typeface="Calibri" pitchFamily="-1" charset="0"/>
                <a:ea typeface="ＭＳ Ｐゴシック" pitchFamily="-1" charset="-128"/>
                <a:cs typeface="ＭＳ Ｐゴシック" pitchFamily="-1" charset="-128"/>
              </a:rPr>
              <a:t>Spatial frequency (cycles/degree)</a:t>
            </a:r>
          </a:p>
        </p:txBody>
      </p:sp>
      <p:sp>
        <p:nvSpPr>
          <p:cNvPr id="20491" name="Text Box 26"/>
          <p:cNvSpPr txBox="1">
            <a:spLocks noChangeArrowheads="1"/>
          </p:cNvSpPr>
          <p:nvPr/>
        </p:nvSpPr>
        <p:spPr bwMode="auto">
          <a:xfrm rot="-5400000">
            <a:off x="-696119" y="3544655"/>
            <a:ext cx="1698625" cy="306387"/>
          </a:xfrm>
          <a:prstGeom prst="rect">
            <a:avLst/>
          </a:prstGeom>
          <a:noFill/>
          <a:ln w="9525">
            <a:noFill/>
            <a:miter lim="800000"/>
            <a:headEnd/>
            <a:tailEnd/>
          </a:ln>
        </p:spPr>
        <p:txBody>
          <a:bodyPr wrap="none">
            <a:prstTxWarp prst="textNoShape">
              <a:avLst/>
            </a:prstTxWarp>
            <a:spAutoFit/>
          </a:bodyPr>
          <a:lstStyle/>
          <a:p>
            <a:pPr defTabSz="457200"/>
            <a:r>
              <a:rPr lang="en-US" sz="1400">
                <a:solidFill>
                  <a:prstClr val="black"/>
                </a:solidFill>
                <a:latin typeface="Calibri" pitchFamily="-1" charset="0"/>
                <a:ea typeface="ＭＳ Ｐゴシック" pitchFamily="-1" charset="-128"/>
                <a:cs typeface="ＭＳ Ｐゴシック" pitchFamily="-1" charset="-128"/>
              </a:rPr>
              <a:t>Contrast sensitivity</a:t>
            </a:r>
          </a:p>
        </p:txBody>
      </p:sp>
      <p:sp>
        <p:nvSpPr>
          <p:cNvPr id="20492" name="Text Box 27"/>
          <p:cNvSpPr txBox="1">
            <a:spLocks noChangeArrowheads="1"/>
          </p:cNvSpPr>
          <p:nvPr/>
        </p:nvSpPr>
        <p:spPr bwMode="auto">
          <a:xfrm>
            <a:off x="1068387" y="2713599"/>
            <a:ext cx="1000125"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prstClr val="black"/>
                </a:solidFill>
                <a:latin typeface="Calibri" pitchFamily="-1" charset="0"/>
                <a:ea typeface="ＭＳ Ｐゴシック" pitchFamily="-1" charset="-128"/>
                <a:cs typeface="ＭＳ Ｐゴシック" pitchFamily="-1" charset="-128"/>
              </a:rPr>
              <a:t>Invisible</a:t>
            </a:r>
          </a:p>
        </p:txBody>
      </p:sp>
      <p:sp>
        <p:nvSpPr>
          <p:cNvPr id="20493" name="Text Box 28"/>
          <p:cNvSpPr txBox="1">
            <a:spLocks noChangeArrowheads="1"/>
          </p:cNvSpPr>
          <p:nvPr/>
        </p:nvSpPr>
        <p:spPr bwMode="auto">
          <a:xfrm>
            <a:off x="3735387" y="3153336"/>
            <a:ext cx="819150"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prstClr val="black"/>
                </a:solidFill>
                <a:latin typeface="Calibri" pitchFamily="-1" charset="0"/>
                <a:ea typeface="ＭＳ Ｐゴシック" pitchFamily="-1" charset="-128"/>
                <a:cs typeface="ＭＳ Ｐゴシック" pitchFamily="-1" charset="-128"/>
              </a:rPr>
              <a:t>visible</a:t>
            </a:r>
          </a:p>
        </p:txBody>
      </p:sp>
      <p:sp>
        <p:nvSpPr>
          <p:cNvPr id="20494" name="Text Box 29"/>
          <p:cNvSpPr txBox="1">
            <a:spLocks noChangeArrowheads="1"/>
          </p:cNvSpPr>
          <p:nvPr/>
        </p:nvSpPr>
        <p:spPr bwMode="auto">
          <a:xfrm>
            <a:off x="304800" y="838200"/>
            <a:ext cx="3232150" cy="366713"/>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Blackmore &amp; Campbell (1969)</a:t>
            </a:r>
          </a:p>
        </p:txBody>
      </p:sp>
      <p:sp>
        <p:nvSpPr>
          <p:cNvPr id="20495" name="Rectangle 34"/>
          <p:cNvSpPr>
            <a:spLocks noChangeArrowheads="1"/>
          </p:cNvSpPr>
          <p:nvPr/>
        </p:nvSpPr>
        <p:spPr bwMode="auto">
          <a:xfrm>
            <a:off x="4497387" y="2937436"/>
            <a:ext cx="609600" cy="1981200"/>
          </a:xfrm>
          <a:prstGeom prst="rect">
            <a:avLst/>
          </a:prstGeom>
          <a:solidFill>
            <a:srgbClr val="FF0000"/>
          </a:solidFill>
          <a:ln w="9525">
            <a:solidFill>
              <a:srgbClr val="FF3300"/>
            </a:solidFill>
            <a:miter lim="800000"/>
            <a:headEnd/>
            <a:tailEnd/>
          </a:ln>
        </p:spPr>
        <p:txBody>
          <a:bodyPr wrap="none" anchor="ct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96" name="Text Box 35"/>
          <p:cNvSpPr txBox="1">
            <a:spLocks noChangeArrowheads="1"/>
          </p:cNvSpPr>
          <p:nvPr/>
        </p:nvSpPr>
        <p:spPr bwMode="auto">
          <a:xfrm>
            <a:off x="1934909" y="1036119"/>
            <a:ext cx="5629275" cy="1128713"/>
          </a:xfrm>
          <a:prstGeom prst="rect">
            <a:avLst/>
          </a:prstGeom>
          <a:noFill/>
          <a:ln w="9525">
            <a:noFill/>
            <a:miter lim="800000"/>
            <a:headEnd/>
            <a:tailEnd/>
          </a:ln>
        </p:spPr>
        <p:txBody>
          <a:bodyPr wrap="none">
            <a:prstTxWarp prst="textNoShape">
              <a:avLst/>
            </a:prstTxWarp>
            <a:spAutoFit/>
          </a:bodyPr>
          <a:lstStyle/>
          <a:p>
            <a:pPr algn="ctr" defTabSz="457200"/>
            <a:r>
              <a:rPr lang="en-US" sz="2800" dirty="0">
                <a:solidFill>
                  <a:prstClr val="black"/>
                </a:solidFill>
                <a:latin typeface="Calibri" pitchFamily="-1" charset="0"/>
                <a:ea typeface="ＭＳ Ｐゴシック" pitchFamily="-1" charset="-128"/>
                <a:cs typeface="ＭＳ Ｐゴシック" pitchFamily="-1" charset="-128"/>
              </a:rPr>
              <a:t>Maximum sensitivity</a:t>
            </a:r>
          </a:p>
          <a:p>
            <a:pPr algn="ctr" defTabSz="457200"/>
            <a:r>
              <a:rPr lang="en-US" sz="2800" dirty="0">
                <a:solidFill>
                  <a:prstClr val="black"/>
                </a:solidFill>
                <a:latin typeface="Calibri" pitchFamily="-1" charset="0"/>
                <a:ea typeface="ＭＳ Ｐゴシック" pitchFamily="-1" charset="-128"/>
                <a:cs typeface="ＭＳ Ｐゴシック" pitchFamily="-1" charset="-128"/>
              </a:rPr>
              <a:t>~ </a:t>
            </a:r>
            <a:r>
              <a:rPr lang="en-US" sz="3200" b="1" dirty="0">
                <a:solidFill>
                  <a:prstClr val="black"/>
                </a:solidFill>
                <a:latin typeface="Calibri" pitchFamily="-1" charset="0"/>
                <a:ea typeface="ＭＳ Ｐゴシック" pitchFamily="-1" charset="-128"/>
                <a:cs typeface="ＭＳ Ｐゴシック" pitchFamily="-1" charset="-128"/>
              </a:rPr>
              <a:t>6</a:t>
            </a:r>
            <a:r>
              <a:rPr lang="en-US" sz="4000" dirty="0">
                <a:solidFill>
                  <a:prstClr val="black"/>
                </a:solidFill>
                <a:latin typeface="Calibri" pitchFamily="-1" charset="0"/>
                <a:ea typeface="ＭＳ Ｐゴシック" pitchFamily="-1" charset="-128"/>
                <a:cs typeface="ＭＳ Ｐゴシック" pitchFamily="-1" charset="-128"/>
              </a:rPr>
              <a:t> </a:t>
            </a:r>
            <a:r>
              <a:rPr lang="en-US" sz="2800" dirty="0">
                <a:solidFill>
                  <a:prstClr val="black"/>
                </a:solidFill>
                <a:latin typeface="Calibri" pitchFamily="-1" charset="0"/>
                <a:ea typeface="ＭＳ Ｐゴシック" pitchFamily="-1" charset="-128"/>
                <a:cs typeface="ＭＳ Ｐゴシック" pitchFamily="-1" charset="-128"/>
              </a:rPr>
              <a:t>cycles / degree of visual angle</a:t>
            </a:r>
          </a:p>
        </p:txBody>
      </p:sp>
      <p:sp>
        <p:nvSpPr>
          <p:cNvPr id="20498" name="AutoShape 37"/>
          <p:cNvSpPr>
            <a:spLocks noChangeArrowheads="1"/>
          </p:cNvSpPr>
          <p:nvPr/>
        </p:nvSpPr>
        <p:spPr bwMode="auto">
          <a:xfrm>
            <a:off x="4573587" y="2099236"/>
            <a:ext cx="381000" cy="762000"/>
          </a:xfrm>
          <a:prstGeom prst="downArrow">
            <a:avLst>
              <a:gd name="adj1" fmla="val 50000"/>
              <a:gd name="adj2" fmla="val 50000"/>
            </a:avLst>
          </a:prstGeom>
          <a:solidFill>
            <a:srgbClr val="FF0000"/>
          </a:solidFill>
          <a:ln w="9525">
            <a:solidFill>
              <a:srgbClr val="FF0000"/>
            </a:solidFill>
            <a:miter lim="800000"/>
            <a:headEnd/>
            <a:tailEnd/>
          </a:ln>
        </p:spPr>
        <p:txBody>
          <a:bodyPr vert="eaVert" wrap="none" anchor="ctr">
            <a:prstTxWarp prst="textNoShape">
              <a:avLst/>
            </a:prstTxWarp>
          </a:bodyPr>
          <a:lstStyle/>
          <a:p>
            <a:pPr algn="ctr" defTabSz="457200"/>
            <a:endParaRPr lang="en-US" sz="1800">
              <a:solidFill>
                <a:prstClr val="black"/>
              </a:solidFill>
              <a:latin typeface="Calibri" pitchFamily="-1" charset="0"/>
              <a:ea typeface="ＭＳ Ｐゴシック" pitchFamily="-1" charset="-128"/>
              <a:cs typeface="ＭＳ Ｐゴシック" pitchFamily="-1" charset="-128"/>
            </a:endParaRPr>
          </a:p>
        </p:txBody>
      </p:sp>
      <p:sp>
        <p:nvSpPr>
          <p:cNvPr id="20499" name="Text Box 38"/>
          <p:cNvSpPr txBox="1">
            <a:spLocks noChangeArrowheads="1"/>
          </p:cNvSpPr>
          <p:nvPr/>
        </p:nvSpPr>
        <p:spPr bwMode="auto">
          <a:xfrm>
            <a:off x="1027112" y="5131361"/>
            <a:ext cx="6207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Low</a:t>
            </a:r>
          </a:p>
        </p:txBody>
      </p:sp>
      <p:sp>
        <p:nvSpPr>
          <p:cNvPr id="20500" name="Text Box 39"/>
          <p:cNvSpPr txBox="1">
            <a:spLocks noChangeArrowheads="1"/>
          </p:cNvSpPr>
          <p:nvPr/>
        </p:nvSpPr>
        <p:spPr bwMode="auto">
          <a:xfrm>
            <a:off x="7065962" y="5055161"/>
            <a:ext cx="6588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High</a:t>
            </a:r>
          </a:p>
        </p:txBody>
      </p:sp>
      <p:sp>
        <p:nvSpPr>
          <p:cNvPr id="21" name="TextBox 20"/>
          <p:cNvSpPr txBox="1"/>
          <p:nvPr/>
        </p:nvSpPr>
        <p:spPr>
          <a:xfrm>
            <a:off x="6958786" y="6027003"/>
            <a:ext cx="2185214" cy="830997"/>
          </a:xfrm>
          <a:prstGeom prst="rect">
            <a:avLst/>
          </a:prstGeom>
          <a:noFill/>
        </p:spPr>
        <p:txBody>
          <a:bodyPr wrap="none" rtlCol="0">
            <a:spAutoFit/>
          </a:bodyPr>
          <a:lstStyle/>
          <a:p>
            <a:r>
              <a:rPr lang="en-US" dirty="0" smtClean="0"/>
              <a:t>Things far away</a:t>
            </a:r>
            <a:br>
              <a:rPr lang="en-US" dirty="0" smtClean="0"/>
            </a:br>
            <a:r>
              <a:rPr lang="en-US" dirty="0" smtClean="0"/>
              <a:t>are hard to see</a:t>
            </a:r>
            <a:endParaRPr lang="en-US" dirty="0"/>
          </a:p>
        </p:txBody>
      </p:sp>
      <p:sp>
        <p:nvSpPr>
          <p:cNvPr id="22" name="TextBox 21"/>
          <p:cNvSpPr txBox="1"/>
          <p:nvPr/>
        </p:nvSpPr>
        <p:spPr>
          <a:xfrm>
            <a:off x="0" y="6027003"/>
            <a:ext cx="3516604" cy="830997"/>
          </a:xfrm>
          <a:prstGeom prst="rect">
            <a:avLst/>
          </a:prstGeom>
          <a:noFill/>
        </p:spPr>
        <p:txBody>
          <a:bodyPr wrap="none" rtlCol="0">
            <a:spAutoFit/>
          </a:bodyPr>
          <a:lstStyle/>
          <a:p>
            <a:r>
              <a:rPr lang="en-US" dirty="0" smtClean="0"/>
              <a:t>Things that are very close</a:t>
            </a:r>
            <a:br>
              <a:rPr lang="en-US" dirty="0" smtClean="0"/>
            </a:br>
            <a:r>
              <a:rPr lang="en-US" dirty="0" smtClean="0"/>
              <a:t>and/or </a:t>
            </a:r>
            <a:r>
              <a:rPr lang="en-US" dirty="0" smtClean="0"/>
              <a:t>large are hard to see</a:t>
            </a:r>
            <a:endParaRPr lang="en-US" dirty="0"/>
          </a:p>
        </p:txBody>
      </p:sp>
    </p:spTree>
    <p:extLst>
      <p:ext uri="{BB962C8B-B14F-4D97-AF65-F5344CB8AC3E}">
        <p14:creationId xmlns:p14="http://schemas.microsoft.com/office/powerpoint/2010/main" val="1802907023"/>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9502" y="1386667"/>
            <a:ext cx="3759200" cy="3733800"/>
          </a:xfrm>
          <a:prstGeom prst="rect">
            <a:avLst/>
          </a:prstGeom>
        </p:spPr>
      </p:pic>
      <p:sp>
        <p:nvSpPr>
          <p:cNvPr id="5" name="Rectangle 4"/>
          <p:cNvSpPr/>
          <p:nvPr/>
        </p:nvSpPr>
        <p:spPr>
          <a:xfrm>
            <a:off x="726850" y="5263767"/>
            <a:ext cx="3057247" cy="461665"/>
          </a:xfrm>
          <a:prstGeom prst="rect">
            <a:avLst/>
          </a:prstGeom>
        </p:spPr>
        <p:txBody>
          <a:bodyPr wrap="none">
            <a:spAutoFit/>
          </a:bodyPr>
          <a:lstStyle/>
          <a:p>
            <a:r>
              <a:rPr lang="en-US" dirty="0" err="1" smtClean="0"/>
              <a:t>Vasarely</a:t>
            </a:r>
            <a:r>
              <a:rPr lang="en-US" dirty="0" smtClean="0"/>
              <a:t> visual illusion</a:t>
            </a:r>
            <a:endParaRPr lang="en-US" dirty="0"/>
          </a:p>
        </p:txBody>
      </p:sp>
      <p:pic>
        <p:nvPicPr>
          <p:cNvPr id="6" name="Picture 5"/>
          <p:cNvPicPr>
            <a:picLocks noChangeAspect="1"/>
          </p:cNvPicPr>
          <p:nvPr/>
        </p:nvPicPr>
        <p:blipFill>
          <a:blip r:embed="rId3"/>
          <a:stretch>
            <a:fillRect/>
          </a:stretch>
        </p:blipFill>
        <p:spPr>
          <a:xfrm>
            <a:off x="4785722" y="1373967"/>
            <a:ext cx="3721100" cy="3759200"/>
          </a:xfrm>
          <a:prstGeom prst="rect">
            <a:avLst/>
          </a:prstGeom>
        </p:spPr>
      </p:pic>
    </p:spTree>
    <p:extLst>
      <p:ext uri="{BB962C8B-B14F-4D97-AF65-F5344CB8AC3E}">
        <p14:creationId xmlns:p14="http://schemas.microsoft.com/office/powerpoint/2010/main" val="7129763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391770"/>
            <a:ext cx="1996473" cy="1982983"/>
          </a:xfrm>
          <a:prstGeom prst="rect">
            <a:avLst/>
          </a:prstGeom>
        </p:spPr>
      </p:pic>
      <p:grpSp>
        <p:nvGrpSpPr>
          <p:cNvPr id="21" name="Group 20"/>
          <p:cNvGrpSpPr/>
          <p:nvPr/>
        </p:nvGrpSpPr>
        <p:grpSpPr>
          <a:xfrm>
            <a:off x="2863851" y="2372648"/>
            <a:ext cx="4058679" cy="2015658"/>
            <a:chOff x="458787" y="2607236"/>
            <a:chExt cx="8305800" cy="2311400"/>
          </a:xfrm>
        </p:grpSpPr>
        <p:pic>
          <p:nvPicPr>
            <p:cNvPr id="7" name="Picture 18" descr="CSF"/>
            <p:cNvPicPr>
              <a:picLocks noChangeAspect="1" noChangeArrowheads="1"/>
            </p:cNvPicPr>
            <p:nvPr/>
          </p:nvPicPr>
          <p:blipFill>
            <a:blip r:embed="rId3"/>
            <a:srcRect/>
            <a:stretch>
              <a:fillRect/>
            </a:stretch>
          </p:blipFill>
          <p:spPr bwMode="auto">
            <a:xfrm>
              <a:off x="458787" y="2632636"/>
              <a:ext cx="8302625" cy="2276475"/>
            </a:xfrm>
            <a:prstGeom prst="rect">
              <a:avLst/>
            </a:prstGeom>
            <a:noFill/>
            <a:ln w="9525">
              <a:noFill/>
              <a:miter lim="800000"/>
              <a:headEnd/>
              <a:tailEnd/>
            </a:ln>
          </p:spPr>
        </p:pic>
        <p:sp>
          <p:nvSpPr>
            <p:cNvPr id="8" name="Freeform 19"/>
            <p:cNvSpPr>
              <a:spLocks/>
            </p:cNvSpPr>
            <p:nvPr/>
          </p:nvSpPr>
          <p:spPr bwMode="auto">
            <a:xfrm>
              <a:off x="1144587" y="2934261"/>
              <a:ext cx="7094538" cy="1949450"/>
            </a:xfrm>
            <a:custGeom>
              <a:avLst/>
              <a:gdLst>
                <a:gd name="T0" fmla="*/ 0 w 4469"/>
                <a:gd name="T1" fmla="*/ 2147483647 h 1228"/>
                <a:gd name="T2" fmla="*/ 2147483647 w 4469"/>
                <a:gd name="T3" fmla="*/ 2147483647 h 1228"/>
                <a:gd name="T4" fmla="*/ 2147483647 w 4469"/>
                <a:gd name="T5" fmla="*/ 2147483647 h 1228"/>
                <a:gd name="T6" fmla="*/ 2147483647 w 4469"/>
                <a:gd name="T7" fmla="*/ 2147483647 h 1228"/>
                <a:gd name="T8" fmla="*/ 2147483647 w 4469"/>
                <a:gd name="T9" fmla="*/ 2147483647 h 1228"/>
                <a:gd name="T10" fmla="*/ 2147483647 w 4469"/>
                <a:gd name="T11" fmla="*/ 2147483647 h 1228"/>
                <a:gd name="T12" fmla="*/ 2147483647 w 4469"/>
                <a:gd name="T13" fmla="*/ 2147483647 h 1228"/>
                <a:gd name="T14" fmla="*/ 2147483647 w 4469"/>
                <a:gd name="T15" fmla="*/ 2147483647 h 1228"/>
                <a:gd name="T16" fmla="*/ 2147483647 w 4469"/>
                <a:gd name="T17" fmla="*/ 2147483647 h 1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9"/>
                <a:gd name="T28" fmla="*/ 0 h 1228"/>
                <a:gd name="T29" fmla="*/ 4469 w 4469"/>
                <a:gd name="T30" fmla="*/ 1228 h 1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9" h="1228">
                  <a:moveTo>
                    <a:pt x="0" y="786"/>
                  </a:moveTo>
                  <a:cubicBezTo>
                    <a:pt x="216" y="702"/>
                    <a:pt x="965" y="402"/>
                    <a:pt x="1296" y="282"/>
                  </a:cubicBezTo>
                  <a:cubicBezTo>
                    <a:pt x="1627" y="162"/>
                    <a:pt x="1799" y="112"/>
                    <a:pt x="1984" y="66"/>
                  </a:cubicBezTo>
                  <a:cubicBezTo>
                    <a:pt x="2169" y="20"/>
                    <a:pt x="2243" y="8"/>
                    <a:pt x="2405" y="4"/>
                  </a:cubicBezTo>
                  <a:cubicBezTo>
                    <a:pt x="2567" y="0"/>
                    <a:pt x="2772" y="10"/>
                    <a:pt x="2955" y="39"/>
                  </a:cubicBezTo>
                  <a:cubicBezTo>
                    <a:pt x="3139" y="68"/>
                    <a:pt x="3345" y="103"/>
                    <a:pt x="3506" y="179"/>
                  </a:cubicBezTo>
                  <a:cubicBezTo>
                    <a:pt x="3666" y="255"/>
                    <a:pt x="3781" y="365"/>
                    <a:pt x="3919" y="494"/>
                  </a:cubicBezTo>
                  <a:cubicBezTo>
                    <a:pt x="4056" y="622"/>
                    <a:pt x="4240" y="826"/>
                    <a:pt x="4331" y="948"/>
                  </a:cubicBezTo>
                  <a:cubicBezTo>
                    <a:pt x="4423" y="1071"/>
                    <a:pt x="4446" y="1149"/>
                    <a:pt x="4469" y="1228"/>
                  </a:cubicBezTo>
                </a:path>
              </a:pathLst>
            </a:custGeom>
            <a:noFill/>
            <a:ln w="38100">
              <a:solidFill>
                <a:srgbClr val="FF0000"/>
              </a:solidFill>
              <a:round/>
              <a:headEnd/>
              <a:tailEnd/>
            </a:ln>
          </p:spPr>
          <p:txBody>
            <a:bodyP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9" name="Rectangle 20"/>
            <p:cNvSpPr>
              <a:spLocks noChangeArrowheads="1"/>
            </p:cNvSpPr>
            <p:nvPr/>
          </p:nvSpPr>
          <p:spPr bwMode="auto">
            <a:xfrm>
              <a:off x="461962" y="2607236"/>
              <a:ext cx="8302625" cy="2276475"/>
            </a:xfrm>
            <a:prstGeom prst="rect">
              <a:avLst/>
            </a:prstGeom>
            <a:noFill/>
            <a:ln w="38100">
              <a:solidFill>
                <a:srgbClr val="FFFFFF"/>
              </a:solidFill>
              <a:miter lim="800000"/>
              <a:headEnd/>
              <a:tailEnd/>
            </a:ln>
          </p:spPr>
          <p:txBody>
            <a:bodyPr wrap="none" anchor="ctr">
              <a:prstTxWarp prst="textNoShape">
                <a:avLst/>
              </a:prstTxWarp>
            </a:bodyPr>
            <a:lstStyle/>
            <a:p>
              <a:pPr algn="ctr" defTabSz="457200"/>
              <a:endParaRPr lang="en-US" sz="1600">
                <a:solidFill>
                  <a:prstClr val="black"/>
                </a:solidFill>
                <a:latin typeface="Calibri" pitchFamily="-1" charset="0"/>
                <a:ea typeface="ＭＳ Ｐゴシック" pitchFamily="-1" charset="-128"/>
                <a:cs typeface="ＭＳ Ｐゴシック" pitchFamily="-1" charset="-128"/>
              </a:endParaRPr>
            </a:p>
          </p:txBody>
        </p:sp>
        <p:sp>
          <p:nvSpPr>
            <p:cNvPr id="18" name="Rectangle 34"/>
            <p:cNvSpPr>
              <a:spLocks noChangeArrowheads="1"/>
            </p:cNvSpPr>
            <p:nvPr/>
          </p:nvSpPr>
          <p:spPr bwMode="auto">
            <a:xfrm>
              <a:off x="4497387" y="2937436"/>
              <a:ext cx="609600" cy="1981200"/>
            </a:xfrm>
            <a:prstGeom prst="rect">
              <a:avLst/>
            </a:prstGeom>
            <a:solidFill>
              <a:srgbClr val="FF0000"/>
            </a:solidFill>
            <a:ln w="9525">
              <a:solidFill>
                <a:srgbClr val="FF3300"/>
              </a:solidFill>
              <a:miter lim="800000"/>
              <a:headEnd/>
              <a:tailEnd/>
            </a:ln>
          </p:spPr>
          <p:txBody>
            <a:bodyPr wrap="none" anchor="ct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grpSp>
      <p:cxnSp>
        <p:nvCxnSpPr>
          <p:cNvPr id="23" name="Straight Arrow Connector 22"/>
          <p:cNvCxnSpPr/>
          <p:nvPr/>
        </p:nvCxnSpPr>
        <p:spPr>
          <a:xfrm>
            <a:off x="2176977" y="3349621"/>
            <a:ext cx="50237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060115" y="3390367"/>
            <a:ext cx="50237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898519" y="3182140"/>
            <a:ext cx="321272" cy="461665"/>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344280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5563"/>
            <a:ext cx="9144000" cy="2772876"/>
          </a:xfrm>
          <a:prstGeom prst="rect">
            <a:avLst/>
          </a:prstGeom>
        </p:spPr>
      </p:pic>
    </p:spTree>
    <p:extLst>
      <p:ext uri="{BB962C8B-B14F-4D97-AF65-F5344CB8AC3E}">
        <p14:creationId xmlns:p14="http://schemas.microsoft.com/office/powerpoint/2010/main" val="202864881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55353" r="5396"/>
          <a:stretch>
            <a:fillRect/>
          </a:stretch>
        </p:blipFill>
        <p:spPr>
          <a:xfrm>
            <a:off x="914400" y="1378803"/>
            <a:ext cx="2971800" cy="4613960"/>
          </a:xfrm>
          <a:prstGeom prst="rect">
            <a:avLst/>
          </a:prstGeom>
        </p:spPr>
      </p:pic>
      <p:pic>
        <p:nvPicPr>
          <p:cNvPr id="5" name="Picture 4"/>
          <p:cNvPicPr>
            <a:picLocks noChangeAspect="1"/>
          </p:cNvPicPr>
          <p:nvPr/>
        </p:nvPicPr>
        <p:blipFill>
          <a:blip r:embed="rId3"/>
          <a:stretch>
            <a:fillRect/>
          </a:stretch>
        </p:blipFill>
        <p:spPr>
          <a:xfrm>
            <a:off x="5105400" y="762000"/>
            <a:ext cx="2738120" cy="5029200"/>
          </a:xfrm>
          <a:prstGeom prst="rect">
            <a:avLst/>
          </a:prstGeom>
        </p:spPr>
      </p:pic>
      <p:sp>
        <p:nvSpPr>
          <p:cNvPr id="6" name="TextBox 5"/>
          <p:cNvSpPr txBox="1"/>
          <p:nvPr/>
        </p:nvSpPr>
        <p:spPr>
          <a:xfrm>
            <a:off x="609600" y="5646003"/>
            <a:ext cx="3431949" cy="830997"/>
          </a:xfrm>
          <a:prstGeom prst="rect">
            <a:avLst/>
          </a:prstGeom>
          <a:noFill/>
        </p:spPr>
        <p:txBody>
          <a:bodyPr wrap="none" rtlCol="0">
            <a:spAutoFit/>
          </a:bodyPr>
          <a:lstStyle/>
          <a:p>
            <a:r>
              <a:rPr lang="en-US" dirty="0" smtClean="0"/>
              <a:t>Receptive field</a:t>
            </a:r>
          </a:p>
          <a:p>
            <a:r>
              <a:rPr lang="en-US" dirty="0" smtClean="0"/>
              <a:t>of a cell in the cat’s cortex</a:t>
            </a:r>
            <a:endParaRPr lang="en-US" dirty="0"/>
          </a:p>
        </p:txBody>
      </p:sp>
      <p:sp>
        <p:nvSpPr>
          <p:cNvPr id="7" name="TextBox 6"/>
          <p:cNvSpPr txBox="1"/>
          <p:nvPr/>
        </p:nvSpPr>
        <p:spPr>
          <a:xfrm>
            <a:off x="4953000" y="5867400"/>
            <a:ext cx="3711272" cy="461665"/>
          </a:xfrm>
          <a:prstGeom prst="rect">
            <a:avLst/>
          </a:prstGeom>
          <a:noFill/>
        </p:spPr>
        <p:txBody>
          <a:bodyPr wrap="none" rtlCol="0">
            <a:spAutoFit/>
          </a:bodyPr>
          <a:lstStyle/>
          <a:p>
            <a:r>
              <a:rPr lang="en-US" dirty="0" smtClean="0"/>
              <a:t>Responses to an oriented bar</a:t>
            </a:r>
            <a:endParaRPr lang="en-US" dirty="0"/>
          </a:p>
        </p:txBody>
      </p:sp>
      <p:pic>
        <p:nvPicPr>
          <p:cNvPr id="8" name="Picture 7"/>
          <p:cNvPicPr>
            <a:picLocks noChangeAspect="1"/>
          </p:cNvPicPr>
          <p:nvPr/>
        </p:nvPicPr>
        <p:blipFill>
          <a:blip r:embed="rId4"/>
          <a:stretch>
            <a:fillRect/>
          </a:stretch>
        </p:blipFill>
        <p:spPr>
          <a:xfrm>
            <a:off x="0" y="0"/>
            <a:ext cx="4536924" cy="1820549"/>
          </a:xfrm>
          <a:prstGeom prst="rect">
            <a:avLst/>
          </a:prstGeom>
          <a:solidFill>
            <a:srgbClr val="C0504D"/>
          </a:solidFill>
          <a:ln w="38100" cap="flat" cmpd="sng" algn="ctr">
            <a:solidFill>
              <a:srgbClr val="FF0000"/>
            </a:solidFill>
            <a:prstDash val="solid"/>
            <a:round/>
            <a:headEnd type="none" w="med" len="med"/>
            <a:tailEnd type="none" w="med" len="med"/>
          </a:ln>
        </p:spPr>
      </p:pic>
    </p:spTree>
    <p:extLst>
      <p:ext uri="{BB962C8B-B14F-4D97-AF65-F5344CB8AC3E}">
        <p14:creationId xmlns:p14="http://schemas.microsoft.com/office/powerpoint/2010/main" val="2058616094"/>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ln/>
        </p:spPr>
        <p:txBody>
          <a:bodyPr rIns="132080"/>
          <a:lstStyle/>
          <a:p>
            <a:r>
              <a:rPr lang="en-US" dirty="0"/>
              <a:t>A</a:t>
            </a:r>
            <a:r>
              <a:rPr lang="en-US" dirty="0" smtClean="0"/>
              <a:t> collection of </a:t>
            </a:r>
            <a:r>
              <a:rPr lang="en-US" dirty="0"/>
              <a:t>useful filters</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11044129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78</a:t>
            </a:fld>
            <a:endParaRPr lang="en-US"/>
          </a:p>
        </p:txBody>
      </p:sp>
      <p:pic>
        <p:nvPicPr>
          <p:cNvPr id="5" name="Picture 4"/>
          <p:cNvPicPr>
            <a:picLocks noChangeAspect="1"/>
          </p:cNvPicPr>
          <p:nvPr/>
        </p:nvPicPr>
        <p:blipFill>
          <a:blip r:embed="rId2">
            <a:lum contrast="12000"/>
          </a:blip>
          <a:stretch>
            <a:fillRect/>
          </a:stretch>
        </p:blipFill>
        <p:spPr>
          <a:xfrm>
            <a:off x="0" y="1244952"/>
            <a:ext cx="9144000" cy="3267523"/>
          </a:xfrm>
          <a:prstGeom prst="rect">
            <a:avLst/>
          </a:prstGeom>
        </p:spPr>
      </p:pic>
      <p:sp>
        <p:nvSpPr>
          <p:cNvPr id="6" name="TextBox 5"/>
          <p:cNvSpPr txBox="1"/>
          <p:nvPr/>
        </p:nvSpPr>
        <p:spPr>
          <a:xfrm>
            <a:off x="3525598" y="4383066"/>
            <a:ext cx="2176197" cy="461665"/>
          </a:xfrm>
          <a:prstGeom prst="rect">
            <a:avLst/>
          </a:prstGeom>
          <a:noFill/>
        </p:spPr>
        <p:txBody>
          <a:bodyPr wrap="none" rtlCol="0">
            <a:spAutoFit/>
          </a:bodyPr>
          <a:lstStyle/>
          <a:p>
            <a:r>
              <a:rPr lang="en-US" dirty="0" smtClean="0"/>
              <a:t>Low pass-filters</a:t>
            </a:r>
            <a:endParaRPr lang="en-US" dirty="0"/>
          </a:p>
        </p:txBody>
      </p:sp>
    </p:spTree>
    <p:extLst>
      <p:ext uri="{BB962C8B-B14F-4D97-AF65-F5344CB8AC3E}">
        <p14:creationId xmlns:p14="http://schemas.microsoft.com/office/powerpoint/2010/main" val="199363531"/>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008668" y="3048000"/>
            <a:ext cx="2231922" cy="1435510"/>
          </a:xfrm>
          <a:prstGeom prst="rect">
            <a:avLst/>
          </a:prstGeom>
          <a:solidFill>
            <a:schemeClr val="accent2">
              <a:lumMod val="40000"/>
              <a:lumOff val="60000"/>
            </a:schemeClr>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 name="Title 1"/>
          <p:cNvSpPr>
            <a:spLocks noGrp="1"/>
          </p:cNvSpPr>
          <p:nvPr>
            <p:ph type="title"/>
          </p:nvPr>
        </p:nvSpPr>
        <p:spPr/>
        <p:txBody>
          <a:bodyPr/>
          <a:lstStyle/>
          <a:p>
            <a:r>
              <a:rPr lang="en-US" dirty="0" smtClean="0"/>
              <a:t>Box filter</a:t>
            </a:r>
            <a:endParaRPr lang="en-US" dirty="0"/>
          </a:p>
        </p:txBody>
      </p:sp>
      <p:pic>
        <p:nvPicPr>
          <p:cNvPr id="4" name="Picture 3"/>
          <p:cNvPicPr>
            <a:picLocks noChangeAspect="1"/>
          </p:cNvPicPr>
          <p:nvPr/>
        </p:nvPicPr>
        <p:blipFill>
          <a:blip r:embed="rId2"/>
          <a:stretch>
            <a:fillRect/>
          </a:stretch>
        </p:blipFill>
        <p:spPr>
          <a:xfrm>
            <a:off x="1477683" y="1614020"/>
            <a:ext cx="6248400" cy="850900"/>
          </a:xfrm>
          <a:prstGeom prst="rect">
            <a:avLst/>
          </a:prstGeom>
        </p:spPr>
      </p:pic>
      <p:grpSp>
        <p:nvGrpSpPr>
          <p:cNvPr id="24" name="Group 23"/>
          <p:cNvGrpSpPr/>
          <p:nvPr/>
        </p:nvGrpSpPr>
        <p:grpSpPr>
          <a:xfrm>
            <a:off x="3011464" y="2554944"/>
            <a:ext cx="3295086" cy="1926653"/>
            <a:chOff x="2719295" y="2540003"/>
            <a:chExt cx="3295086" cy="1926653"/>
          </a:xfrm>
        </p:grpSpPr>
        <p:sp>
          <p:nvSpPr>
            <p:cNvPr id="14" name="TextBox 13"/>
            <p:cNvSpPr txBox="1"/>
            <p:nvPr/>
          </p:nvSpPr>
          <p:spPr>
            <a:xfrm>
              <a:off x="3316942" y="2540003"/>
              <a:ext cx="888284" cy="461665"/>
            </a:xfrm>
            <a:prstGeom prst="rect">
              <a:avLst/>
            </a:prstGeom>
            <a:noFill/>
          </p:spPr>
          <p:txBody>
            <a:bodyPr wrap="none" rtlCol="0">
              <a:spAutoFit/>
            </a:bodyPr>
            <a:lstStyle/>
            <a:p>
              <a:r>
                <a:rPr lang="en-US" dirty="0" smtClean="0"/>
                <a:t>2N+1</a:t>
              </a:r>
              <a:endParaRPr lang="en-US" dirty="0"/>
            </a:p>
          </p:txBody>
        </p:sp>
        <p:sp>
          <p:nvSpPr>
            <p:cNvPr id="15" name="TextBox 14"/>
            <p:cNvSpPr txBox="1"/>
            <p:nvPr/>
          </p:nvSpPr>
          <p:spPr>
            <a:xfrm>
              <a:off x="5074701" y="3469344"/>
              <a:ext cx="939680" cy="461665"/>
            </a:xfrm>
            <a:prstGeom prst="rect">
              <a:avLst/>
            </a:prstGeom>
            <a:noFill/>
          </p:spPr>
          <p:txBody>
            <a:bodyPr wrap="none" rtlCol="0">
              <a:spAutoFit/>
            </a:bodyPr>
            <a:lstStyle/>
            <a:p>
              <a:r>
                <a:rPr lang="en-US" dirty="0" smtClean="0"/>
                <a:t>2M+1</a:t>
              </a:r>
              <a:endParaRPr lang="en-US" dirty="0"/>
            </a:p>
          </p:txBody>
        </p:sp>
        <p:sp>
          <p:nvSpPr>
            <p:cNvPr id="16" name="TextBox 15"/>
            <p:cNvSpPr txBox="1"/>
            <p:nvPr/>
          </p:nvSpPr>
          <p:spPr>
            <a:xfrm>
              <a:off x="2719295" y="3018118"/>
              <a:ext cx="2185214" cy="1200328"/>
            </a:xfrm>
            <a:prstGeom prst="rect">
              <a:avLst/>
            </a:prstGeom>
            <a:noFill/>
          </p:spPr>
          <p:txBody>
            <a:bodyPr wrap="none" rtlCol="0">
              <a:spAutoFit/>
            </a:bodyPr>
            <a:lstStyle/>
            <a:p>
              <a:pPr marL="457200" indent="-457200"/>
              <a:r>
                <a:rPr lang="en-US" dirty="0" smtClean="0"/>
                <a:t>1  1  1  1  1 … 1</a:t>
              </a:r>
            </a:p>
            <a:p>
              <a:pPr marL="457200" indent="-457200"/>
              <a:r>
                <a:rPr lang="en-US" dirty="0" smtClean="0"/>
                <a:t>1  1  1  1  1      1</a:t>
              </a:r>
            </a:p>
            <a:p>
              <a:pPr marL="457200" indent="-457200"/>
              <a:endParaRPr lang="en-US" dirty="0"/>
            </a:p>
          </p:txBody>
        </p:sp>
        <p:sp>
          <p:nvSpPr>
            <p:cNvPr id="17" name="Rectangle 16"/>
            <p:cNvSpPr/>
            <p:nvPr/>
          </p:nvSpPr>
          <p:spPr>
            <a:xfrm>
              <a:off x="2747276" y="4004991"/>
              <a:ext cx="2185214" cy="461665"/>
            </a:xfrm>
            <a:prstGeom prst="rect">
              <a:avLst/>
            </a:prstGeom>
          </p:spPr>
          <p:txBody>
            <a:bodyPr wrap="none">
              <a:spAutoFit/>
            </a:bodyPr>
            <a:lstStyle/>
            <a:p>
              <a:pPr marL="457200" indent="-457200"/>
              <a:r>
                <a:rPr lang="en-US" dirty="0" smtClean="0"/>
                <a:t>1  1  1  1  1      1</a:t>
              </a:r>
            </a:p>
          </p:txBody>
        </p:sp>
        <p:sp>
          <p:nvSpPr>
            <p:cNvPr id="18" name="TextBox 17"/>
            <p:cNvSpPr txBox="1"/>
            <p:nvPr/>
          </p:nvSpPr>
          <p:spPr>
            <a:xfrm rot="5400000">
              <a:off x="2764116" y="3690471"/>
              <a:ext cx="492443" cy="461665"/>
            </a:xfrm>
            <a:prstGeom prst="rect">
              <a:avLst/>
            </a:prstGeom>
            <a:noFill/>
          </p:spPr>
          <p:txBody>
            <a:bodyPr wrap="none" rtlCol="0">
              <a:spAutoFit/>
            </a:bodyPr>
            <a:lstStyle/>
            <a:p>
              <a:r>
                <a:rPr lang="en-US" dirty="0" smtClean="0"/>
                <a:t>…</a:t>
              </a:r>
              <a:endParaRPr lang="en-US" dirty="0"/>
            </a:p>
          </p:txBody>
        </p:sp>
        <p:sp>
          <p:nvSpPr>
            <p:cNvPr id="19" name="TextBox 18"/>
            <p:cNvSpPr txBox="1"/>
            <p:nvPr/>
          </p:nvSpPr>
          <p:spPr>
            <a:xfrm rot="5400000">
              <a:off x="3065926" y="3693461"/>
              <a:ext cx="492443" cy="461665"/>
            </a:xfrm>
            <a:prstGeom prst="rect">
              <a:avLst/>
            </a:prstGeom>
            <a:noFill/>
          </p:spPr>
          <p:txBody>
            <a:bodyPr wrap="none" rtlCol="0">
              <a:spAutoFit/>
            </a:bodyPr>
            <a:lstStyle/>
            <a:p>
              <a:r>
                <a:rPr lang="en-US" dirty="0" smtClean="0"/>
                <a:t>…</a:t>
              </a:r>
              <a:endParaRPr lang="en-US" dirty="0"/>
            </a:p>
          </p:txBody>
        </p:sp>
        <p:sp>
          <p:nvSpPr>
            <p:cNvPr id="20" name="TextBox 19"/>
            <p:cNvSpPr txBox="1"/>
            <p:nvPr/>
          </p:nvSpPr>
          <p:spPr>
            <a:xfrm rot="5400000">
              <a:off x="3364746" y="3693461"/>
              <a:ext cx="492443" cy="461665"/>
            </a:xfrm>
            <a:prstGeom prst="rect">
              <a:avLst/>
            </a:prstGeom>
            <a:noFill/>
          </p:spPr>
          <p:txBody>
            <a:bodyPr wrap="none" rtlCol="0">
              <a:spAutoFit/>
            </a:bodyPr>
            <a:lstStyle/>
            <a:p>
              <a:r>
                <a:rPr lang="en-US" dirty="0" smtClean="0"/>
                <a:t>…</a:t>
              </a:r>
              <a:endParaRPr lang="en-US" dirty="0"/>
            </a:p>
          </p:txBody>
        </p:sp>
        <p:sp>
          <p:nvSpPr>
            <p:cNvPr id="21" name="TextBox 20"/>
            <p:cNvSpPr txBox="1"/>
            <p:nvPr/>
          </p:nvSpPr>
          <p:spPr>
            <a:xfrm rot="5400000">
              <a:off x="3663566" y="3693461"/>
              <a:ext cx="492443" cy="461665"/>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rot="5400000">
              <a:off x="3977327" y="3693461"/>
              <a:ext cx="492443" cy="461665"/>
            </a:xfrm>
            <a:prstGeom prst="rect">
              <a:avLst/>
            </a:prstGeom>
            <a:noFill/>
          </p:spPr>
          <p:txBody>
            <a:bodyPr wrap="none" rtlCol="0">
              <a:spAutoFit/>
            </a:bodyPr>
            <a:lstStyle/>
            <a:p>
              <a:r>
                <a:rPr lang="en-US" dirty="0" smtClean="0"/>
                <a:t>…</a:t>
              </a:r>
              <a:endParaRPr lang="en-US" dirty="0"/>
            </a:p>
          </p:txBody>
        </p:sp>
        <p:sp>
          <p:nvSpPr>
            <p:cNvPr id="23" name="TextBox 22"/>
            <p:cNvSpPr txBox="1"/>
            <p:nvPr/>
          </p:nvSpPr>
          <p:spPr>
            <a:xfrm rot="5400000">
              <a:off x="4589908" y="3708402"/>
              <a:ext cx="492443" cy="461665"/>
            </a:xfrm>
            <a:prstGeom prst="rect">
              <a:avLst/>
            </a:prstGeom>
            <a:noFill/>
          </p:spPr>
          <p:txBody>
            <a:bodyPr wrap="none" rtlCol="0">
              <a:spAutoFit/>
            </a:bodyPr>
            <a:lstStyle/>
            <a:p>
              <a:r>
                <a:rPr lang="en-US" dirty="0" smtClean="0"/>
                <a:t>…</a:t>
              </a:r>
              <a:endParaRPr lang="en-US" dirty="0"/>
            </a:p>
          </p:txBody>
        </p:sp>
      </p:grpSp>
    </p:spTree>
    <p:extLst>
      <p:ext uri="{BB962C8B-B14F-4D97-AF65-F5344CB8AC3E}">
        <p14:creationId xmlns:p14="http://schemas.microsoft.com/office/powerpoint/2010/main" val="62837619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F70DB5C-54E3-AE47-B856-A7C565E0DA69}" type="slidenum">
              <a:rPr lang="en-US" smtClean="0">
                <a:solidFill>
                  <a:srgbClr val="000000"/>
                </a:solidFill>
              </a:rPr>
              <a:pPr/>
              <a:t>8</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838200" y="1676400"/>
            <a:ext cx="2717800" cy="2717800"/>
          </a:xfrm>
          <a:prstGeom prst="rect">
            <a:avLst/>
          </a:prstGeom>
        </p:spPr>
      </p:pic>
      <p:pic>
        <p:nvPicPr>
          <p:cNvPr id="6" name="Picture 5"/>
          <p:cNvPicPr>
            <a:picLocks noChangeAspect="1"/>
          </p:cNvPicPr>
          <p:nvPr/>
        </p:nvPicPr>
        <p:blipFill>
          <a:blip r:embed="rId3"/>
          <a:stretch>
            <a:fillRect/>
          </a:stretch>
        </p:blipFill>
        <p:spPr>
          <a:xfrm>
            <a:off x="5257800" y="2057400"/>
            <a:ext cx="3135889" cy="2832100"/>
          </a:xfrm>
          <a:prstGeom prst="rect">
            <a:avLst/>
          </a:prstGeom>
        </p:spPr>
      </p:pic>
    </p:spTree>
    <p:extLst>
      <p:ext uri="{BB962C8B-B14F-4D97-AF65-F5344CB8AC3E}">
        <p14:creationId xmlns:p14="http://schemas.microsoft.com/office/powerpoint/2010/main" val="234711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filter</a:t>
            </a:r>
            <a:endParaRPr lang="en-US" dirty="0"/>
          </a:p>
        </p:txBody>
      </p:sp>
      <p:pic>
        <p:nvPicPr>
          <p:cNvPr id="4" name="Picture 3"/>
          <p:cNvPicPr>
            <a:picLocks noChangeAspect="1"/>
          </p:cNvPicPr>
          <p:nvPr/>
        </p:nvPicPr>
        <p:blipFill>
          <a:blip r:embed="rId2"/>
          <a:srcRect l="1531"/>
          <a:stretch>
            <a:fillRect/>
          </a:stretch>
        </p:blipFill>
        <p:spPr>
          <a:xfrm>
            <a:off x="358588" y="1579473"/>
            <a:ext cx="3049223" cy="3113287"/>
          </a:xfrm>
          <a:prstGeom prst="rect">
            <a:avLst/>
          </a:prstGeom>
        </p:spPr>
      </p:pic>
      <p:pic>
        <p:nvPicPr>
          <p:cNvPr id="5" name="Picture 4"/>
          <p:cNvPicPr>
            <a:picLocks noChangeAspect="1"/>
          </p:cNvPicPr>
          <p:nvPr/>
        </p:nvPicPr>
        <p:blipFill>
          <a:blip r:embed="rId3"/>
          <a:stretch>
            <a:fillRect/>
          </a:stretch>
        </p:blipFill>
        <p:spPr>
          <a:xfrm>
            <a:off x="3840036" y="2440306"/>
            <a:ext cx="1193800" cy="1181100"/>
          </a:xfrm>
          <a:prstGeom prst="rect">
            <a:avLst/>
          </a:prstGeom>
        </p:spPr>
      </p:pic>
      <p:pic>
        <p:nvPicPr>
          <p:cNvPr id="6" name="Picture 5"/>
          <p:cNvPicPr>
            <a:picLocks noChangeAspect="1"/>
          </p:cNvPicPr>
          <p:nvPr/>
        </p:nvPicPr>
        <p:blipFill>
          <a:blip r:embed="rId4"/>
          <a:srcRect l="1372"/>
          <a:stretch>
            <a:fillRect/>
          </a:stretch>
        </p:blipFill>
        <p:spPr>
          <a:xfrm>
            <a:off x="5677647" y="1486852"/>
            <a:ext cx="3087000" cy="3096638"/>
          </a:xfrm>
          <a:prstGeom prst="rect">
            <a:avLst/>
          </a:prstGeom>
        </p:spPr>
      </p:pic>
      <p:sp>
        <p:nvSpPr>
          <p:cNvPr id="7" name="TextBox 6"/>
          <p:cNvSpPr txBox="1"/>
          <p:nvPr/>
        </p:nvSpPr>
        <p:spPr>
          <a:xfrm>
            <a:off x="5159594" y="2768999"/>
            <a:ext cx="364202" cy="461665"/>
          </a:xfrm>
          <a:prstGeom prst="rect">
            <a:avLst/>
          </a:prstGeom>
          <a:noFill/>
        </p:spPr>
        <p:txBody>
          <a:bodyPr wrap="none" rtlCol="0">
            <a:spAutoFit/>
          </a:bodyPr>
          <a:lstStyle/>
          <a:p>
            <a:r>
              <a:rPr lang="en-US" dirty="0" smtClean="0"/>
              <a:t>=</a:t>
            </a:r>
            <a:endParaRPr lang="en-US" dirty="0"/>
          </a:p>
        </p:txBody>
      </p:sp>
      <p:sp>
        <p:nvSpPr>
          <p:cNvPr id="8" name="Oval 7"/>
          <p:cNvSpPr/>
          <p:nvPr/>
        </p:nvSpPr>
        <p:spPr>
          <a:xfrm>
            <a:off x="3532976" y="2924310"/>
            <a:ext cx="197931" cy="19793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54000" y="5214471"/>
            <a:ext cx="8450455" cy="830997"/>
          </a:xfrm>
          <a:prstGeom prst="rect">
            <a:avLst/>
          </a:prstGeom>
          <a:noFill/>
        </p:spPr>
        <p:txBody>
          <a:bodyPr wrap="none" rtlCol="0">
            <a:spAutoFit/>
          </a:bodyPr>
          <a:lstStyle/>
          <a:p>
            <a:pPr algn="ctr"/>
            <a:r>
              <a:rPr lang="en-US" dirty="0" smtClean="0"/>
              <a:t>It produces a blurry version of the input. But it is not a perfect blur</a:t>
            </a:r>
            <a:r>
              <a:rPr lang="en-US" dirty="0" smtClean="0"/>
              <a:t>.</a:t>
            </a:r>
          </a:p>
          <a:p>
            <a:pPr algn="ctr"/>
            <a:r>
              <a:rPr lang="en-US" dirty="0" smtClean="0"/>
              <a:t>(it has “square-like” artifacts)</a:t>
            </a:r>
            <a:endParaRPr lang="en-US" dirty="0"/>
          </a:p>
        </p:txBody>
      </p:sp>
    </p:spTree>
    <p:extLst>
      <p:ext uri="{BB962C8B-B14F-4D97-AF65-F5344CB8AC3E}">
        <p14:creationId xmlns:p14="http://schemas.microsoft.com/office/powerpoint/2010/main" val="1399311851"/>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filter</a:t>
            </a:r>
            <a:endParaRPr lang="en-US" dirty="0"/>
          </a:p>
        </p:txBody>
      </p:sp>
      <p:pic>
        <p:nvPicPr>
          <p:cNvPr id="4" name="Picture 3"/>
          <p:cNvPicPr>
            <a:picLocks noChangeAspect="1"/>
          </p:cNvPicPr>
          <p:nvPr/>
        </p:nvPicPr>
        <p:blipFill>
          <a:blip r:embed="rId2"/>
          <a:stretch>
            <a:fillRect/>
          </a:stretch>
        </p:blipFill>
        <p:spPr>
          <a:xfrm>
            <a:off x="1123950" y="1687232"/>
            <a:ext cx="6896100" cy="1511300"/>
          </a:xfrm>
          <a:prstGeom prst="rect">
            <a:avLst/>
          </a:prstGeom>
        </p:spPr>
      </p:pic>
      <p:sp>
        <p:nvSpPr>
          <p:cNvPr id="7" name="TextBox 6"/>
          <p:cNvSpPr txBox="1"/>
          <p:nvPr/>
        </p:nvSpPr>
        <p:spPr>
          <a:xfrm>
            <a:off x="779931" y="1377577"/>
            <a:ext cx="3407303" cy="461665"/>
          </a:xfrm>
          <a:prstGeom prst="rect">
            <a:avLst/>
          </a:prstGeom>
          <a:noFill/>
        </p:spPr>
        <p:txBody>
          <a:bodyPr wrap="none" rtlCol="0">
            <a:spAutoFit/>
          </a:bodyPr>
          <a:lstStyle/>
          <a:p>
            <a:r>
              <a:rPr lang="en-US" dirty="0" smtClean="0"/>
              <a:t>In the continuous domain:</a:t>
            </a:r>
            <a:endParaRPr lang="en-US" dirty="0"/>
          </a:p>
        </p:txBody>
      </p:sp>
      <p:pic>
        <p:nvPicPr>
          <p:cNvPr id="6" name="Picture 5"/>
          <p:cNvPicPr>
            <a:picLocks noChangeAspect="1"/>
          </p:cNvPicPr>
          <p:nvPr/>
        </p:nvPicPr>
        <p:blipFill>
          <a:blip r:embed="rId3"/>
          <a:stretch>
            <a:fillRect/>
          </a:stretch>
        </p:blipFill>
        <p:spPr>
          <a:xfrm>
            <a:off x="2354622" y="3009586"/>
            <a:ext cx="4854752" cy="3848414"/>
          </a:xfrm>
          <a:prstGeom prst="rect">
            <a:avLst/>
          </a:prstGeom>
        </p:spPr>
      </p:pic>
    </p:spTree>
    <p:extLst>
      <p:ext uri="{BB962C8B-B14F-4D97-AF65-F5344CB8AC3E}">
        <p14:creationId xmlns:p14="http://schemas.microsoft.com/office/powerpoint/2010/main" val="114086146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filter</a:t>
            </a:r>
            <a:endParaRPr lang="en-US" dirty="0"/>
          </a:p>
        </p:txBody>
      </p:sp>
      <p:pic>
        <p:nvPicPr>
          <p:cNvPr id="4" name="Picture 3"/>
          <p:cNvPicPr>
            <a:picLocks noChangeAspect="1"/>
          </p:cNvPicPr>
          <p:nvPr/>
        </p:nvPicPr>
        <p:blipFill>
          <a:blip r:embed="rId2"/>
          <a:stretch>
            <a:fillRect/>
          </a:stretch>
        </p:blipFill>
        <p:spPr>
          <a:xfrm>
            <a:off x="2838823" y="1449294"/>
            <a:ext cx="3754847" cy="822885"/>
          </a:xfrm>
          <a:prstGeom prst="rect">
            <a:avLst/>
          </a:prstGeom>
        </p:spPr>
      </p:pic>
      <p:pic>
        <p:nvPicPr>
          <p:cNvPr id="5" name="Picture 4"/>
          <p:cNvPicPr>
            <a:picLocks noChangeAspect="1"/>
          </p:cNvPicPr>
          <p:nvPr/>
        </p:nvPicPr>
        <p:blipFill>
          <a:blip r:embed="rId3"/>
          <a:stretch>
            <a:fillRect/>
          </a:stretch>
        </p:blipFill>
        <p:spPr>
          <a:xfrm>
            <a:off x="1376083" y="3770782"/>
            <a:ext cx="5943600" cy="1587500"/>
          </a:xfrm>
          <a:prstGeom prst="rect">
            <a:avLst/>
          </a:prstGeom>
        </p:spPr>
      </p:pic>
      <p:sp>
        <p:nvSpPr>
          <p:cNvPr id="6" name="TextBox 5"/>
          <p:cNvSpPr txBox="1"/>
          <p:nvPr/>
        </p:nvSpPr>
        <p:spPr>
          <a:xfrm>
            <a:off x="418353" y="2659530"/>
            <a:ext cx="3987991" cy="461665"/>
          </a:xfrm>
          <a:prstGeom prst="rect">
            <a:avLst/>
          </a:prstGeom>
          <a:noFill/>
        </p:spPr>
        <p:txBody>
          <a:bodyPr wrap="none" rtlCol="0">
            <a:spAutoFit/>
          </a:bodyPr>
          <a:lstStyle/>
          <a:p>
            <a:r>
              <a:rPr lang="en-US" dirty="0" err="1" smtClean="0"/>
              <a:t>Discretization</a:t>
            </a:r>
            <a:r>
              <a:rPr lang="en-US" dirty="0" smtClean="0"/>
              <a:t> of the Gaussian:</a:t>
            </a:r>
            <a:endParaRPr lang="en-US" dirty="0"/>
          </a:p>
        </p:txBody>
      </p:sp>
      <p:sp>
        <p:nvSpPr>
          <p:cNvPr id="8" name="Rectangle 7"/>
          <p:cNvSpPr/>
          <p:nvPr/>
        </p:nvSpPr>
        <p:spPr>
          <a:xfrm>
            <a:off x="283882" y="3133031"/>
            <a:ext cx="8815295" cy="461665"/>
          </a:xfrm>
          <a:prstGeom prst="rect">
            <a:avLst/>
          </a:prstGeom>
        </p:spPr>
        <p:txBody>
          <a:bodyPr wrap="square">
            <a:spAutoFit/>
          </a:bodyPr>
          <a:lstStyle/>
          <a:p>
            <a:r>
              <a:rPr lang="en-US" dirty="0" smtClean="0"/>
              <a:t> At 3</a:t>
            </a:r>
            <a:r>
              <a:rPr lang="en-US" dirty="0" smtClean="0">
                <a:latin typeface="Symbol" charset="2"/>
                <a:cs typeface="Symbol" charset="2"/>
              </a:rPr>
              <a:t>s</a:t>
            </a:r>
            <a:r>
              <a:rPr lang="en-US" dirty="0" smtClean="0"/>
              <a:t>  the amplitude of the Gaussian is around 1% of its central value</a:t>
            </a:r>
            <a:endParaRPr lang="en-US" dirty="0"/>
          </a:p>
        </p:txBody>
      </p:sp>
    </p:spTree>
    <p:extLst>
      <p:ext uri="{BB962C8B-B14F-4D97-AF65-F5344CB8AC3E}">
        <p14:creationId xmlns:p14="http://schemas.microsoft.com/office/powerpoint/2010/main" val="172455780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83</a:t>
            </a:fld>
            <a:endParaRPr lang="en-US"/>
          </a:p>
        </p:txBody>
      </p:sp>
      <p:pic>
        <p:nvPicPr>
          <p:cNvPr id="5" name="Picture 4"/>
          <p:cNvPicPr>
            <a:picLocks noChangeAspect="1"/>
          </p:cNvPicPr>
          <p:nvPr/>
        </p:nvPicPr>
        <p:blipFill>
          <a:blip r:embed="rId2"/>
          <a:stretch>
            <a:fillRect/>
          </a:stretch>
        </p:blipFill>
        <p:spPr>
          <a:xfrm>
            <a:off x="0" y="1572180"/>
            <a:ext cx="2863481" cy="2863481"/>
          </a:xfrm>
          <a:prstGeom prst="rect">
            <a:avLst/>
          </a:prstGeom>
        </p:spPr>
      </p:pic>
      <p:pic>
        <p:nvPicPr>
          <p:cNvPr id="6" name="Picture 5"/>
          <p:cNvPicPr>
            <a:picLocks noChangeAspect="1"/>
          </p:cNvPicPr>
          <p:nvPr/>
        </p:nvPicPr>
        <p:blipFill>
          <a:blip r:embed="rId3"/>
          <a:stretch>
            <a:fillRect/>
          </a:stretch>
        </p:blipFill>
        <p:spPr>
          <a:xfrm>
            <a:off x="3102161" y="1568823"/>
            <a:ext cx="2863481" cy="2873188"/>
          </a:xfrm>
          <a:prstGeom prst="rect">
            <a:avLst/>
          </a:prstGeom>
        </p:spPr>
      </p:pic>
      <p:pic>
        <p:nvPicPr>
          <p:cNvPr id="7" name="Picture 6"/>
          <p:cNvPicPr>
            <a:picLocks noChangeAspect="1"/>
          </p:cNvPicPr>
          <p:nvPr/>
        </p:nvPicPr>
        <p:blipFill>
          <a:blip r:embed="rId4"/>
          <a:stretch>
            <a:fillRect/>
          </a:stretch>
        </p:blipFill>
        <p:spPr>
          <a:xfrm>
            <a:off x="6280519" y="1587121"/>
            <a:ext cx="2863481" cy="2863481"/>
          </a:xfrm>
          <a:prstGeom prst="rect">
            <a:avLst/>
          </a:prstGeom>
        </p:spPr>
      </p:pic>
      <p:pic>
        <p:nvPicPr>
          <p:cNvPr id="8" name="Picture 7"/>
          <p:cNvPicPr>
            <a:picLocks noChangeAspect="1"/>
          </p:cNvPicPr>
          <p:nvPr/>
        </p:nvPicPr>
        <p:blipFill>
          <a:blip r:embed="rId5"/>
          <a:stretch>
            <a:fillRect/>
          </a:stretch>
        </p:blipFill>
        <p:spPr>
          <a:xfrm>
            <a:off x="0" y="4589475"/>
            <a:ext cx="2882894" cy="1999583"/>
          </a:xfrm>
          <a:prstGeom prst="rect">
            <a:avLst/>
          </a:prstGeom>
        </p:spPr>
      </p:pic>
      <p:pic>
        <p:nvPicPr>
          <p:cNvPr id="9" name="Picture 8"/>
          <p:cNvPicPr>
            <a:picLocks noChangeAspect="1"/>
          </p:cNvPicPr>
          <p:nvPr/>
        </p:nvPicPr>
        <p:blipFill>
          <a:blip r:embed="rId6"/>
          <a:stretch>
            <a:fillRect/>
          </a:stretch>
        </p:blipFill>
        <p:spPr>
          <a:xfrm>
            <a:off x="3164167" y="4556982"/>
            <a:ext cx="2882895" cy="2009290"/>
          </a:xfrm>
          <a:prstGeom prst="rect">
            <a:avLst/>
          </a:prstGeom>
        </p:spPr>
      </p:pic>
      <p:pic>
        <p:nvPicPr>
          <p:cNvPr id="10" name="Picture 9"/>
          <p:cNvPicPr>
            <a:picLocks noChangeAspect="1"/>
          </p:cNvPicPr>
          <p:nvPr/>
        </p:nvPicPr>
        <p:blipFill>
          <a:blip r:embed="rId7"/>
          <a:stretch>
            <a:fillRect/>
          </a:stretch>
        </p:blipFill>
        <p:spPr>
          <a:xfrm>
            <a:off x="6270812" y="4559597"/>
            <a:ext cx="2873188" cy="1999583"/>
          </a:xfrm>
          <a:prstGeom prst="rect">
            <a:avLst/>
          </a:prstGeom>
        </p:spPr>
      </p:pic>
    </p:spTree>
    <p:extLst>
      <p:ext uri="{BB962C8B-B14F-4D97-AF65-F5344CB8AC3E}">
        <p14:creationId xmlns:p14="http://schemas.microsoft.com/office/powerpoint/2010/main" val="67476942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rIns="132080"/>
          <a:lstStyle/>
          <a:p>
            <a:r>
              <a:rPr lang="en-US" sz="3600" dirty="0" smtClean="0"/>
              <a:t>Gaussian filter</a:t>
            </a:r>
            <a:endParaRPr lang="en-US" sz="3600" dirty="0"/>
          </a:p>
        </p:txBody>
      </p:sp>
      <p:pic>
        <p:nvPicPr>
          <p:cNvPr id="358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1804988"/>
            <a:ext cx="3203575" cy="4267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3584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1828800"/>
            <a:ext cx="3201987" cy="4267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5844" name="Rectangle 4"/>
          <p:cNvSpPr>
            <a:spLocks/>
          </p:cNvSpPr>
          <p:nvPr/>
        </p:nvSpPr>
        <p:spPr bwMode="auto">
          <a:xfrm>
            <a:off x="504825" y="6057900"/>
            <a:ext cx="460375" cy="304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dirty="0">
                <a:solidFill>
                  <a:prstClr val="black"/>
                </a:solidFill>
                <a:latin typeface="Arial" charset="0"/>
                <a:ea typeface="ＭＳ Ｐゴシック" charset="0"/>
                <a:cs typeface="Arial" charset="0"/>
                <a:sym typeface="Arial" charset="0"/>
              </a:rPr>
              <a:t>Dali</a:t>
            </a:r>
          </a:p>
        </p:txBody>
      </p:sp>
      <p:pic>
        <p:nvPicPr>
          <p:cNvPr id="35845" name="Picture 5"/>
          <p:cNvPicPr>
            <a:picLocks noChangeArrowheads="1"/>
          </p:cNvPicPr>
          <p:nvPr/>
        </p:nvPicPr>
        <p:blipFill>
          <a:blip r:embed="rId4">
            <a:extLst>
              <a:ext uri="{28A0092B-C50C-407E-A947-70E740481C1C}">
                <a14:useLocalDpi xmlns:a14="http://schemas.microsoft.com/office/drawing/2010/main" val="0"/>
              </a:ext>
            </a:extLst>
          </a:blip>
          <a:srcRect l="4524" t="6618" r="4695" b="6320"/>
          <a:stretch>
            <a:fillRect/>
          </a:stretch>
        </p:blipFill>
        <p:spPr bwMode="auto">
          <a:xfrm>
            <a:off x="3780192" y="3574023"/>
            <a:ext cx="1365190" cy="98303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extLst>
      <p:ext uri="{BB962C8B-B14F-4D97-AF65-F5344CB8AC3E}">
        <p14:creationId xmlns:p14="http://schemas.microsoft.com/office/powerpoint/2010/main" val="2907241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Gaussian filter</a:t>
            </a:r>
            <a:endParaRPr lang="en-US" dirty="0"/>
          </a:p>
        </p:txBody>
      </p:sp>
      <p:sp>
        <p:nvSpPr>
          <p:cNvPr id="3" name="Content Placeholder 2"/>
          <p:cNvSpPr>
            <a:spLocks noGrp="1"/>
          </p:cNvSpPr>
          <p:nvPr>
            <p:ph idx="1"/>
          </p:nvPr>
        </p:nvSpPr>
        <p:spPr>
          <a:xfrm>
            <a:off x="457200" y="2256118"/>
            <a:ext cx="8229600" cy="4601882"/>
          </a:xfrm>
        </p:spPr>
        <p:txBody>
          <a:bodyPr/>
          <a:lstStyle/>
          <a:p>
            <a:r>
              <a:rPr lang="en-US" dirty="0" smtClean="0"/>
              <a:t> The </a:t>
            </a:r>
            <a:r>
              <a:rPr lang="en-US" dirty="0" err="1" smtClean="0"/>
              <a:t>n</a:t>
            </a:r>
            <a:r>
              <a:rPr lang="en-US" dirty="0" smtClean="0"/>
              <a:t>-dimensional Gaussian is the only completely circularly symmetric operator that is separable.</a:t>
            </a:r>
          </a:p>
          <a:p>
            <a:endParaRPr lang="en-US" dirty="0" smtClean="0"/>
          </a:p>
          <a:p>
            <a:r>
              <a:rPr lang="en-US" dirty="0" smtClean="0"/>
              <a:t>The (continuous) Fourier transform is a </a:t>
            </a:r>
            <a:r>
              <a:rPr lang="en-US" dirty="0" err="1" smtClean="0"/>
              <a:t>gaussian</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85</a:t>
            </a:fld>
            <a:endParaRPr lang="en-US"/>
          </a:p>
        </p:txBody>
      </p:sp>
      <p:pic>
        <p:nvPicPr>
          <p:cNvPr id="5" name="Picture 4"/>
          <p:cNvPicPr>
            <a:picLocks noChangeAspect="1"/>
          </p:cNvPicPr>
          <p:nvPr/>
        </p:nvPicPr>
        <p:blipFill>
          <a:blip r:embed="rId2"/>
          <a:stretch>
            <a:fillRect/>
          </a:stretch>
        </p:blipFill>
        <p:spPr>
          <a:xfrm>
            <a:off x="2584824" y="1060823"/>
            <a:ext cx="3754847" cy="822885"/>
          </a:xfrm>
          <a:prstGeom prst="rect">
            <a:avLst/>
          </a:prstGeom>
        </p:spPr>
      </p:pic>
      <p:pic>
        <p:nvPicPr>
          <p:cNvPr id="6" name="Picture 5"/>
          <p:cNvPicPr>
            <a:picLocks noChangeAspect="1"/>
          </p:cNvPicPr>
          <p:nvPr/>
        </p:nvPicPr>
        <p:blipFill>
          <a:blip r:embed="rId3"/>
          <a:stretch>
            <a:fillRect/>
          </a:stretch>
        </p:blipFill>
        <p:spPr>
          <a:xfrm>
            <a:off x="1995020" y="5526368"/>
            <a:ext cx="4914900" cy="825500"/>
          </a:xfrm>
          <a:prstGeom prst="rect">
            <a:avLst/>
          </a:prstGeom>
        </p:spPr>
      </p:pic>
    </p:spTree>
    <p:extLst>
      <p:ext uri="{BB962C8B-B14F-4D97-AF65-F5344CB8AC3E}">
        <p14:creationId xmlns:p14="http://schemas.microsoft.com/office/powerpoint/2010/main" val="213605300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Gaussian filter</a:t>
            </a:r>
            <a:endParaRPr lang="en-US" dirty="0"/>
          </a:p>
        </p:txBody>
      </p:sp>
      <p:sp>
        <p:nvSpPr>
          <p:cNvPr id="3" name="Content Placeholder 2"/>
          <p:cNvSpPr>
            <a:spLocks noGrp="1"/>
          </p:cNvSpPr>
          <p:nvPr>
            <p:ph idx="1"/>
          </p:nvPr>
        </p:nvSpPr>
        <p:spPr>
          <a:xfrm>
            <a:off x="457200" y="2256118"/>
            <a:ext cx="8229600" cy="4601882"/>
          </a:xfrm>
        </p:spPr>
        <p:txBody>
          <a:bodyPr/>
          <a:lstStyle/>
          <a:p>
            <a:r>
              <a:rPr lang="en-US" dirty="0" smtClean="0"/>
              <a:t>The convolution of two </a:t>
            </a:r>
            <a:r>
              <a:rPr lang="en-US" dirty="0" err="1" smtClean="0"/>
              <a:t>n</a:t>
            </a:r>
            <a:r>
              <a:rPr lang="en-US" dirty="0" smtClean="0"/>
              <a:t>-dimensional </a:t>
            </a:r>
            <a:r>
              <a:rPr lang="en-US" dirty="0" err="1" smtClean="0"/>
              <a:t>gaussians</a:t>
            </a:r>
            <a:r>
              <a:rPr lang="en-US" dirty="0" smtClean="0"/>
              <a:t> is an </a:t>
            </a:r>
            <a:r>
              <a:rPr lang="en-US" dirty="0" err="1" smtClean="0"/>
              <a:t>n</a:t>
            </a:r>
            <a:r>
              <a:rPr lang="en-US" dirty="0" smtClean="0"/>
              <a:t>-dimensional </a:t>
            </a:r>
            <a:r>
              <a:rPr lang="en-US" dirty="0" err="1" smtClean="0"/>
              <a:t>gaussian</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78BD9F55-5257-7D45-9FE4-391AB094E193}" type="slidenum">
              <a:rPr lang="en-US" smtClean="0"/>
              <a:pPr/>
              <a:t>86</a:t>
            </a:fld>
            <a:endParaRPr lang="en-US"/>
          </a:p>
        </p:txBody>
      </p:sp>
      <p:pic>
        <p:nvPicPr>
          <p:cNvPr id="5" name="Picture 4"/>
          <p:cNvPicPr>
            <a:picLocks noChangeAspect="1"/>
          </p:cNvPicPr>
          <p:nvPr/>
        </p:nvPicPr>
        <p:blipFill>
          <a:blip r:embed="rId2"/>
          <a:stretch>
            <a:fillRect/>
          </a:stretch>
        </p:blipFill>
        <p:spPr>
          <a:xfrm>
            <a:off x="2584824" y="1060823"/>
            <a:ext cx="3754847" cy="822885"/>
          </a:xfrm>
          <a:prstGeom prst="rect">
            <a:avLst/>
          </a:prstGeom>
        </p:spPr>
      </p:pic>
      <p:pic>
        <p:nvPicPr>
          <p:cNvPr id="7" name="Picture 6"/>
          <p:cNvPicPr>
            <a:picLocks noChangeAspect="1"/>
          </p:cNvPicPr>
          <p:nvPr/>
        </p:nvPicPr>
        <p:blipFill>
          <a:blip r:embed="rId3"/>
          <a:stretch>
            <a:fillRect/>
          </a:stretch>
        </p:blipFill>
        <p:spPr>
          <a:xfrm>
            <a:off x="1354791" y="3637745"/>
            <a:ext cx="5473326" cy="520384"/>
          </a:xfrm>
          <a:prstGeom prst="rect">
            <a:avLst/>
          </a:prstGeom>
        </p:spPr>
      </p:pic>
      <p:pic>
        <p:nvPicPr>
          <p:cNvPr id="8" name="Picture 7"/>
          <p:cNvPicPr>
            <a:picLocks noChangeAspect="1"/>
          </p:cNvPicPr>
          <p:nvPr/>
        </p:nvPicPr>
        <p:blipFill>
          <a:blip r:embed="rId4"/>
          <a:stretch>
            <a:fillRect/>
          </a:stretch>
        </p:blipFill>
        <p:spPr>
          <a:xfrm>
            <a:off x="1429873" y="4906782"/>
            <a:ext cx="2051422" cy="504163"/>
          </a:xfrm>
          <a:prstGeom prst="rect">
            <a:avLst/>
          </a:prstGeom>
        </p:spPr>
      </p:pic>
      <p:sp>
        <p:nvSpPr>
          <p:cNvPr id="9" name="Rectangle 8"/>
          <p:cNvSpPr/>
          <p:nvPr/>
        </p:nvSpPr>
        <p:spPr>
          <a:xfrm>
            <a:off x="776940" y="4283502"/>
            <a:ext cx="6589059" cy="461665"/>
          </a:xfrm>
          <a:prstGeom prst="rect">
            <a:avLst/>
          </a:prstGeom>
        </p:spPr>
        <p:txBody>
          <a:bodyPr wrap="square">
            <a:spAutoFit/>
          </a:bodyPr>
          <a:lstStyle/>
          <a:p>
            <a:r>
              <a:rPr lang="en-US" dirty="0" smtClean="0">
                <a:latin typeface=""/>
              </a:rPr>
              <a:t> where the variance of the result is the sum</a:t>
            </a:r>
            <a:endParaRPr lang="en-US" dirty="0"/>
          </a:p>
        </p:txBody>
      </p:sp>
      <p:sp>
        <p:nvSpPr>
          <p:cNvPr id="10" name="TextBox 9"/>
          <p:cNvSpPr txBox="1"/>
          <p:nvPr/>
        </p:nvSpPr>
        <p:spPr>
          <a:xfrm>
            <a:off x="971177" y="5812118"/>
            <a:ext cx="6632945" cy="461665"/>
          </a:xfrm>
          <a:prstGeom prst="rect">
            <a:avLst/>
          </a:prstGeom>
          <a:noFill/>
        </p:spPr>
        <p:txBody>
          <a:bodyPr wrap="none" rtlCol="0">
            <a:spAutoFit/>
          </a:bodyPr>
          <a:lstStyle/>
          <a:p>
            <a:r>
              <a:rPr lang="en-US" dirty="0" smtClean="0"/>
              <a:t>(it is easy to prove this using the FT of the </a:t>
            </a:r>
            <a:r>
              <a:rPr lang="en-US" dirty="0" err="1" smtClean="0"/>
              <a:t>gaussian</a:t>
            </a:r>
            <a:r>
              <a:rPr lang="en-US" dirty="0" smtClean="0"/>
              <a:t>)</a:t>
            </a:r>
            <a:endParaRPr lang="en-US" dirty="0"/>
          </a:p>
        </p:txBody>
      </p:sp>
    </p:spTree>
    <p:extLst>
      <p:ext uri="{BB962C8B-B14F-4D97-AF65-F5344CB8AC3E}">
        <p14:creationId xmlns:p14="http://schemas.microsoft.com/office/powerpoint/2010/main" val="115877855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Gaussian filter</a:t>
            </a:r>
            <a:endParaRPr lang="en-US" dirty="0"/>
          </a:p>
        </p:txBody>
      </p:sp>
      <p:sp>
        <p:nvSpPr>
          <p:cNvPr id="3" name="Content Placeholder 2"/>
          <p:cNvSpPr>
            <a:spLocks noGrp="1"/>
          </p:cNvSpPr>
          <p:nvPr>
            <p:ph idx="1"/>
          </p:nvPr>
        </p:nvSpPr>
        <p:spPr>
          <a:xfrm>
            <a:off x="457200" y="2256118"/>
            <a:ext cx="8229600" cy="4601882"/>
          </a:xfrm>
        </p:spPr>
        <p:txBody>
          <a:bodyPr/>
          <a:lstStyle/>
          <a:p>
            <a:r>
              <a:rPr lang="en-US" dirty="0" smtClean="0"/>
              <a:t> Repeated convolutions of any function concentrated in the origin result in a </a:t>
            </a:r>
            <a:r>
              <a:rPr lang="en-US" dirty="0" err="1" smtClean="0"/>
              <a:t>gaussian</a:t>
            </a:r>
            <a:r>
              <a:rPr lang="en-US" dirty="0" smtClean="0"/>
              <a:t> (central limit theorem).</a:t>
            </a:r>
          </a:p>
          <a:p>
            <a:endParaRPr lang="en-US" dirty="0" smtClean="0"/>
          </a:p>
        </p:txBody>
      </p:sp>
      <p:sp>
        <p:nvSpPr>
          <p:cNvPr id="4" name="Slide Number Placeholder 3"/>
          <p:cNvSpPr>
            <a:spLocks noGrp="1"/>
          </p:cNvSpPr>
          <p:nvPr>
            <p:ph type="sldNum" sz="quarter" idx="10"/>
          </p:nvPr>
        </p:nvSpPr>
        <p:spPr/>
        <p:txBody>
          <a:bodyPr/>
          <a:lstStyle/>
          <a:p>
            <a:fld id="{78BD9F55-5257-7D45-9FE4-391AB094E193}" type="slidenum">
              <a:rPr lang="en-US" smtClean="0"/>
              <a:pPr/>
              <a:t>87</a:t>
            </a:fld>
            <a:endParaRPr lang="en-US"/>
          </a:p>
        </p:txBody>
      </p:sp>
      <p:pic>
        <p:nvPicPr>
          <p:cNvPr id="5" name="Picture 4"/>
          <p:cNvPicPr>
            <a:picLocks noChangeAspect="1"/>
          </p:cNvPicPr>
          <p:nvPr/>
        </p:nvPicPr>
        <p:blipFill>
          <a:blip r:embed="rId2"/>
          <a:stretch>
            <a:fillRect/>
          </a:stretch>
        </p:blipFill>
        <p:spPr>
          <a:xfrm>
            <a:off x="2584824" y="1060823"/>
            <a:ext cx="3754847" cy="822885"/>
          </a:xfrm>
          <a:prstGeom prst="rect">
            <a:avLst/>
          </a:prstGeom>
        </p:spPr>
      </p:pic>
    </p:spTree>
    <p:extLst>
      <p:ext uri="{BB962C8B-B14F-4D97-AF65-F5344CB8AC3E}">
        <p14:creationId xmlns:p14="http://schemas.microsoft.com/office/powerpoint/2010/main" val="62012856"/>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Discretization</a:t>
            </a:r>
            <a:r>
              <a:rPr lang="en-US" dirty="0" smtClean="0"/>
              <a:t> of the Gaussian</a:t>
            </a:r>
            <a:endParaRPr lang="en-US" dirty="0"/>
          </a:p>
        </p:txBody>
      </p:sp>
      <p:sp>
        <p:nvSpPr>
          <p:cNvPr id="3" name="Content Placeholder 2"/>
          <p:cNvSpPr>
            <a:spLocks noGrp="1"/>
          </p:cNvSpPr>
          <p:nvPr>
            <p:ph idx="1"/>
          </p:nvPr>
        </p:nvSpPr>
        <p:spPr/>
        <p:txBody>
          <a:bodyPr/>
          <a:lstStyle/>
          <a:p>
            <a:pPr>
              <a:buNone/>
            </a:pPr>
            <a:r>
              <a:rPr lang="en-US" dirty="0" smtClean="0"/>
              <a:t>There are very efficient approximations to the Gaussian filter for certain values of </a:t>
            </a:r>
            <a:r>
              <a:rPr lang="en-US" dirty="0" err="1" smtClean="0">
                <a:latin typeface="Symbol" charset="2"/>
                <a:cs typeface="Symbol" charset="2"/>
              </a:rPr>
              <a:t>s</a:t>
            </a:r>
            <a:r>
              <a:rPr lang="en-US" dirty="0" smtClean="0"/>
              <a:t> with nicer properties than when working with </a:t>
            </a:r>
            <a:r>
              <a:rPr lang="en-US" dirty="0" err="1" smtClean="0"/>
              <a:t>discretized</a:t>
            </a:r>
            <a:r>
              <a:rPr lang="en-US" dirty="0" smtClean="0"/>
              <a:t> </a:t>
            </a:r>
            <a:r>
              <a:rPr lang="en-US" dirty="0" err="1" smtClean="0"/>
              <a:t>gaussians</a:t>
            </a:r>
            <a:r>
              <a:rPr lang="en-US" dirty="0" smtClean="0"/>
              <a:t>.</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88</a:t>
            </a:fld>
            <a:endParaRPr lang="en-US"/>
          </a:p>
        </p:txBody>
      </p:sp>
    </p:spTree>
    <p:extLst>
      <p:ext uri="{BB962C8B-B14F-4D97-AF65-F5344CB8AC3E}">
        <p14:creationId xmlns:p14="http://schemas.microsoft.com/office/powerpoint/2010/main" val="72050199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filter</a:t>
            </a:r>
            <a:endParaRPr lang="en-US" dirty="0"/>
          </a:p>
        </p:txBody>
      </p:sp>
      <p:sp>
        <p:nvSpPr>
          <p:cNvPr id="3" name="Content Placeholder 2"/>
          <p:cNvSpPr>
            <a:spLocks noGrp="1"/>
          </p:cNvSpPr>
          <p:nvPr>
            <p:ph idx="1"/>
          </p:nvPr>
        </p:nvSpPr>
        <p:spPr>
          <a:xfrm>
            <a:off x="457200" y="1286436"/>
            <a:ext cx="8229600" cy="5257800"/>
          </a:xfrm>
        </p:spPr>
        <p:txBody>
          <a:bodyPr/>
          <a:lstStyle/>
          <a:p>
            <a:pPr>
              <a:buNone/>
            </a:pPr>
            <a:r>
              <a:rPr lang="en-US" dirty="0" smtClean="0"/>
              <a:t>Binomial coefficients provide a compact approximation of the </a:t>
            </a:r>
            <a:r>
              <a:rPr lang="en-US" dirty="0" err="1" smtClean="0"/>
              <a:t>gaussian</a:t>
            </a:r>
            <a:r>
              <a:rPr lang="en-US" dirty="0" smtClean="0"/>
              <a:t> coefficients using only integers.</a:t>
            </a:r>
          </a:p>
          <a:p>
            <a:pPr>
              <a:buNone/>
            </a:pPr>
            <a:r>
              <a:rPr lang="en-US" dirty="0" smtClean="0"/>
              <a:t>			</a:t>
            </a:r>
          </a:p>
        </p:txBody>
      </p:sp>
      <p:sp>
        <p:nvSpPr>
          <p:cNvPr id="4" name="Slide Number Placeholder 3"/>
          <p:cNvSpPr>
            <a:spLocks noGrp="1"/>
          </p:cNvSpPr>
          <p:nvPr>
            <p:ph type="sldNum" sz="quarter" idx="10"/>
          </p:nvPr>
        </p:nvSpPr>
        <p:spPr/>
        <p:txBody>
          <a:bodyPr/>
          <a:lstStyle/>
          <a:p>
            <a:fld id="{78BD9F55-5257-7D45-9FE4-391AB094E193}" type="slidenum">
              <a:rPr lang="en-US" smtClean="0"/>
              <a:pPr/>
              <a:t>89</a:t>
            </a:fld>
            <a:endParaRPr lang="en-US"/>
          </a:p>
        </p:txBody>
      </p:sp>
      <p:sp>
        <p:nvSpPr>
          <p:cNvPr id="6" name="Rectangle 5"/>
          <p:cNvSpPr/>
          <p:nvPr/>
        </p:nvSpPr>
        <p:spPr>
          <a:xfrm>
            <a:off x="493059" y="3103148"/>
            <a:ext cx="6858000" cy="584776"/>
          </a:xfrm>
          <a:prstGeom prst="rect">
            <a:avLst/>
          </a:prstGeom>
        </p:spPr>
        <p:txBody>
          <a:bodyPr wrap="square">
            <a:spAutoFit/>
          </a:bodyPr>
          <a:lstStyle/>
          <a:p>
            <a:pPr marL="382588" lvl="0" indent="-342900">
              <a:spcBef>
                <a:spcPts val="800"/>
              </a:spcBef>
              <a:buClr>
                <a:srgbClr val="000000"/>
              </a:buClr>
              <a:buSzPct val="100000"/>
            </a:pPr>
            <a:r>
              <a:rPr lang="en-US" sz="3200" kern="0" dirty="0" smtClean="0">
                <a:solidFill>
                  <a:prstClr val="black"/>
                </a:solidFill>
                <a:latin typeface="Calibri"/>
                <a:ea typeface="ヒラギノ角ゴ ProN W3"/>
                <a:cs typeface="ヒラギノ角ゴ ProN W3"/>
                <a:sym typeface="Calibri" charset="0"/>
              </a:rPr>
              <a:t>The simplest blur filter (low pass) is </a:t>
            </a:r>
          </a:p>
        </p:txBody>
      </p:sp>
      <p:sp>
        <p:nvSpPr>
          <p:cNvPr id="7" name="Rectangle 6"/>
          <p:cNvSpPr/>
          <p:nvPr/>
        </p:nvSpPr>
        <p:spPr>
          <a:xfrm>
            <a:off x="478118" y="4347883"/>
            <a:ext cx="8665881" cy="1179810"/>
          </a:xfrm>
          <a:prstGeom prst="rect">
            <a:avLst/>
          </a:prstGeom>
        </p:spPr>
        <p:txBody>
          <a:bodyPr wrap="square">
            <a:spAutoFit/>
          </a:bodyPr>
          <a:lstStyle/>
          <a:p>
            <a:pPr marL="382588" lvl="0" indent="-342900">
              <a:spcBef>
                <a:spcPts val="800"/>
              </a:spcBef>
              <a:buClr>
                <a:srgbClr val="000000"/>
              </a:buClr>
              <a:buSzPct val="100000"/>
            </a:pPr>
            <a:r>
              <a:rPr lang="en-US" sz="3200" kern="0" dirty="0" smtClean="0">
                <a:solidFill>
                  <a:prstClr val="black"/>
                </a:solidFill>
                <a:latin typeface="Calibri"/>
                <a:ea typeface="ヒラギノ角ゴ ProN W3"/>
                <a:cs typeface="ヒラギノ角ゴ ProN W3"/>
                <a:sym typeface="Calibri" charset="0"/>
              </a:rPr>
              <a:t>Binomial filters in the family of filters obtained as</a:t>
            </a:r>
          </a:p>
          <a:p>
            <a:pPr marL="382588" lvl="0" indent="-342900">
              <a:spcBef>
                <a:spcPts val="800"/>
              </a:spcBef>
              <a:buClr>
                <a:srgbClr val="000000"/>
              </a:buClr>
              <a:buSzPct val="100000"/>
            </a:pPr>
            <a:r>
              <a:rPr lang="en-US" sz="3200" kern="0" dirty="0" smtClean="0">
                <a:solidFill>
                  <a:prstClr val="black"/>
                </a:solidFill>
                <a:latin typeface="Calibri"/>
                <a:ea typeface="ヒラギノ角ゴ ProN W3"/>
                <a:cs typeface="ヒラギノ角ゴ ProN W3"/>
                <a:sym typeface="Calibri" charset="0"/>
              </a:rPr>
              <a:t>successive convolutions of [1 1]</a:t>
            </a:r>
          </a:p>
        </p:txBody>
      </p:sp>
      <p:sp>
        <p:nvSpPr>
          <p:cNvPr id="8" name="TextBox 7"/>
          <p:cNvSpPr txBox="1"/>
          <p:nvPr/>
        </p:nvSpPr>
        <p:spPr>
          <a:xfrm>
            <a:off x="3436471" y="3690470"/>
            <a:ext cx="1073531" cy="584776"/>
          </a:xfrm>
          <a:prstGeom prst="rect">
            <a:avLst/>
          </a:prstGeom>
          <a:noFill/>
        </p:spPr>
        <p:txBody>
          <a:bodyPr wrap="none" rtlCol="0">
            <a:spAutoFit/>
          </a:bodyPr>
          <a:lstStyle/>
          <a:p>
            <a:r>
              <a:rPr lang="en-US" sz="3200" dirty="0" smtClean="0"/>
              <a:t>[1  1]</a:t>
            </a:r>
            <a:endParaRPr lang="en-US" sz="3200" dirty="0"/>
          </a:p>
        </p:txBody>
      </p:sp>
    </p:spTree>
    <p:extLst>
      <p:ext uri="{BB962C8B-B14F-4D97-AF65-F5344CB8AC3E}">
        <p14:creationId xmlns:p14="http://schemas.microsoft.com/office/powerpoint/2010/main" val="19642617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a:xfrm>
            <a:off x="685800" y="304800"/>
            <a:ext cx="7772400" cy="762000"/>
          </a:xfrm>
        </p:spPr>
        <p:txBody>
          <a:bodyPr/>
          <a:lstStyle/>
          <a:p>
            <a:pPr eaLnBrk="1" hangingPunct="1"/>
            <a:r>
              <a:rPr lang="en-US" dirty="0" smtClean="0">
                <a:ea typeface="ＭＳ Ｐゴシック" pitchFamily="-1" charset="-128"/>
                <a:cs typeface="ＭＳ Ｐゴシック" pitchFamily="-1" charset="-128"/>
              </a:rPr>
              <a:t>The </a:t>
            </a:r>
            <a:r>
              <a:rPr lang="en-US" dirty="0">
                <a:ea typeface="ＭＳ Ｐゴシック" pitchFamily="-1" charset="-128"/>
                <a:cs typeface="ＭＳ Ｐゴシック" pitchFamily="-1" charset="-128"/>
              </a:rPr>
              <a:t>Discrete Fourier transform</a:t>
            </a:r>
          </a:p>
        </p:txBody>
      </p:sp>
      <p:pic>
        <p:nvPicPr>
          <p:cNvPr id="10" name="Picture 9"/>
          <p:cNvPicPr>
            <a:picLocks noChangeAspect="1"/>
          </p:cNvPicPr>
          <p:nvPr/>
        </p:nvPicPr>
        <p:blipFill>
          <a:blip r:embed="rId3"/>
          <a:stretch>
            <a:fillRect/>
          </a:stretch>
        </p:blipFill>
        <p:spPr>
          <a:xfrm>
            <a:off x="990600" y="2057400"/>
            <a:ext cx="7213600" cy="1308100"/>
          </a:xfrm>
          <a:prstGeom prst="rect">
            <a:avLst/>
          </a:prstGeom>
        </p:spPr>
      </p:pic>
      <p:pic>
        <p:nvPicPr>
          <p:cNvPr id="11" name="Picture 10"/>
          <p:cNvPicPr>
            <a:picLocks noChangeAspect="1"/>
          </p:cNvPicPr>
          <p:nvPr/>
        </p:nvPicPr>
        <p:blipFill>
          <a:blip r:embed="rId4"/>
          <a:stretch>
            <a:fillRect/>
          </a:stretch>
        </p:blipFill>
        <p:spPr>
          <a:xfrm>
            <a:off x="914400" y="4572000"/>
            <a:ext cx="7848600" cy="1295400"/>
          </a:xfrm>
          <a:prstGeom prst="rect">
            <a:avLst/>
          </a:prstGeom>
        </p:spPr>
      </p:pic>
      <p:sp>
        <p:nvSpPr>
          <p:cNvPr id="12" name="Rectangle 11"/>
          <p:cNvSpPr/>
          <p:nvPr/>
        </p:nvSpPr>
        <p:spPr>
          <a:xfrm>
            <a:off x="381000" y="1143000"/>
            <a:ext cx="8534400" cy="830997"/>
          </a:xfrm>
          <a:prstGeom prst="rect">
            <a:avLst/>
          </a:prstGeom>
        </p:spPr>
        <p:txBody>
          <a:bodyPr wrap="square">
            <a:spAutoFit/>
          </a:bodyPr>
          <a:lstStyle/>
          <a:p>
            <a:r>
              <a:rPr lang="en-US" dirty="0" smtClean="0">
                <a:latin typeface="NimbusRomNo9L"/>
              </a:rPr>
              <a:t>Discrete Fourier Transform (DFT) transforms an image</a:t>
            </a:r>
          </a:p>
          <a:p>
            <a:r>
              <a:rPr lang="en-US" dirty="0" smtClean="0">
                <a:latin typeface="NimbusRomNo9L"/>
              </a:rPr>
              <a:t> </a:t>
            </a:r>
            <a:r>
              <a:rPr lang="en-US" i="1" dirty="0" err="1" smtClean="0">
                <a:latin typeface="NimbusRomNo9L"/>
              </a:rPr>
              <a:t>f</a:t>
            </a:r>
            <a:r>
              <a:rPr lang="en-US" i="1" dirty="0" smtClean="0">
                <a:latin typeface="NimbusRomNo9L"/>
              </a:rPr>
              <a:t> </a:t>
            </a:r>
            <a:r>
              <a:rPr lang="en-US" dirty="0" smtClean="0">
                <a:latin typeface="NimbusRomNo9L"/>
              </a:rPr>
              <a:t>[</a:t>
            </a:r>
            <a:r>
              <a:rPr lang="en-US" i="1" dirty="0" err="1" smtClean="0">
                <a:latin typeface="NimbusRomNo9L"/>
              </a:rPr>
              <a:t>m</a:t>
            </a:r>
            <a:r>
              <a:rPr lang="en-US" dirty="0" smtClean="0">
                <a:latin typeface="NimbusRomNo9L"/>
              </a:rPr>
              <a:t>, </a:t>
            </a:r>
            <a:r>
              <a:rPr lang="en-US" i="1" dirty="0" err="1" smtClean="0">
                <a:latin typeface="NimbusRomNo9L"/>
              </a:rPr>
              <a:t>m</a:t>
            </a:r>
            <a:r>
              <a:rPr lang="en-US" dirty="0" smtClean="0">
                <a:latin typeface="NimbusRomNo9L"/>
              </a:rPr>
              <a:t>] into the complex image Fourier transform </a:t>
            </a:r>
            <a:r>
              <a:rPr lang="en-US" i="1" dirty="0" smtClean="0">
                <a:latin typeface="NimbusRomNo9L"/>
              </a:rPr>
              <a:t>F </a:t>
            </a:r>
            <a:r>
              <a:rPr lang="en-US" dirty="0" smtClean="0">
                <a:latin typeface="NimbusRomNo9L"/>
              </a:rPr>
              <a:t>[</a:t>
            </a:r>
            <a:r>
              <a:rPr lang="en-US" i="1" dirty="0" err="1" smtClean="0">
                <a:latin typeface="NimbusRomNo9L"/>
              </a:rPr>
              <a:t>u</a:t>
            </a:r>
            <a:r>
              <a:rPr lang="en-US" dirty="0" smtClean="0">
                <a:latin typeface="NimbusRomNo9L"/>
              </a:rPr>
              <a:t>, </a:t>
            </a:r>
            <a:r>
              <a:rPr lang="en-US" i="1" dirty="0" err="1" smtClean="0">
                <a:latin typeface="NimbusRomNo9L"/>
              </a:rPr>
              <a:t>v</a:t>
            </a:r>
            <a:r>
              <a:rPr lang="en-US" dirty="0" smtClean="0">
                <a:latin typeface="NimbusRomNo9L"/>
              </a:rPr>
              <a:t>] as</a:t>
            </a:r>
            <a:r>
              <a:rPr lang="en-US" dirty="0" smtClean="0"/>
              <a:t>:</a:t>
            </a:r>
          </a:p>
        </p:txBody>
      </p:sp>
      <p:sp>
        <p:nvSpPr>
          <p:cNvPr id="13" name="Rectangle 12"/>
          <p:cNvSpPr/>
          <p:nvPr/>
        </p:nvSpPr>
        <p:spPr>
          <a:xfrm>
            <a:off x="457200" y="3962400"/>
            <a:ext cx="4631646" cy="461665"/>
          </a:xfrm>
          <a:prstGeom prst="rect">
            <a:avLst/>
          </a:prstGeom>
        </p:spPr>
        <p:txBody>
          <a:bodyPr wrap="none">
            <a:spAutoFit/>
          </a:bodyPr>
          <a:lstStyle/>
          <a:p>
            <a:r>
              <a:rPr lang="en-US" dirty="0" smtClean="0">
                <a:latin typeface="NimbusRomNo9L"/>
              </a:rPr>
              <a:t>The inverse Fourier transform is</a:t>
            </a:r>
            <a:r>
              <a:rPr lang="en-US" dirty="0" smtClean="0"/>
              <a:t>:</a:t>
            </a:r>
          </a:p>
        </p:txBody>
      </p:sp>
      <p:sp>
        <p:nvSpPr>
          <p:cNvPr id="2" name="Slide Number Placeholder 1"/>
          <p:cNvSpPr>
            <a:spLocks noGrp="1"/>
          </p:cNvSpPr>
          <p:nvPr>
            <p:ph type="sldNum" sz="quarter" idx="12"/>
          </p:nvPr>
        </p:nvSpPr>
        <p:spPr/>
        <p:txBody>
          <a:bodyPr/>
          <a:lstStyle/>
          <a:p>
            <a:fld id="{7F2D3DD9-3CFA-664E-AEBE-8FC6A5CFB679}" type="slidenum">
              <a:rPr lang="en-US" smtClean="0"/>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filter</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90</a:t>
            </a:fld>
            <a:endParaRPr lang="en-US"/>
          </a:p>
        </p:txBody>
      </p:sp>
      <p:sp>
        <p:nvSpPr>
          <p:cNvPr id="5" name="TextBox 4"/>
          <p:cNvSpPr txBox="1"/>
          <p:nvPr/>
        </p:nvSpPr>
        <p:spPr>
          <a:xfrm>
            <a:off x="2614706" y="2928471"/>
            <a:ext cx="3698248" cy="584776"/>
          </a:xfrm>
          <a:prstGeom prst="rect">
            <a:avLst/>
          </a:prstGeom>
          <a:noFill/>
        </p:spPr>
        <p:txBody>
          <a:bodyPr wrap="none" rtlCol="0">
            <a:spAutoFit/>
          </a:bodyPr>
          <a:lstStyle/>
          <a:p>
            <a:r>
              <a:rPr lang="en-US" sz="3200" dirty="0" smtClean="0"/>
              <a:t>[1 1]    [1 1] = [1 2 1]</a:t>
            </a:r>
            <a:endParaRPr lang="en-US" sz="3200" dirty="0"/>
          </a:p>
        </p:txBody>
      </p:sp>
      <p:sp>
        <p:nvSpPr>
          <p:cNvPr id="6" name="Oval 5"/>
          <p:cNvSpPr/>
          <p:nvPr/>
        </p:nvSpPr>
        <p:spPr bwMode="auto">
          <a:xfrm>
            <a:off x="3585876" y="3212367"/>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 name="TextBox 6"/>
          <p:cNvSpPr txBox="1"/>
          <p:nvPr/>
        </p:nvSpPr>
        <p:spPr>
          <a:xfrm>
            <a:off x="1915458" y="4171578"/>
            <a:ext cx="5305259" cy="584776"/>
          </a:xfrm>
          <a:prstGeom prst="rect">
            <a:avLst/>
          </a:prstGeom>
          <a:noFill/>
        </p:spPr>
        <p:txBody>
          <a:bodyPr wrap="none" rtlCol="0">
            <a:spAutoFit/>
          </a:bodyPr>
          <a:lstStyle/>
          <a:p>
            <a:r>
              <a:rPr lang="en-US" sz="3200" dirty="0" smtClean="0"/>
              <a:t>[1 1]    [1 1]    [1 1] = [1 3 3 1]</a:t>
            </a:r>
            <a:endParaRPr lang="en-US" sz="3200" dirty="0"/>
          </a:p>
        </p:txBody>
      </p:sp>
      <p:sp>
        <p:nvSpPr>
          <p:cNvPr id="8" name="Oval 7"/>
          <p:cNvSpPr/>
          <p:nvPr/>
        </p:nvSpPr>
        <p:spPr bwMode="auto">
          <a:xfrm>
            <a:off x="2886628" y="4440533"/>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 name="Oval 8"/>
          <p:cNvSpPr/>
          <p:nvPr/>
        </p:nvSpPr>
        <p:spPr bwMode="auto">
          <a:xfrm>
            <a:off x="4069957" y="4443523"/>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 name="TextBox 9"/>
          <p:cNvSpPr txBox="1"/>
          <p:nvPr/>
        </p:nvSpPr>
        <p:spPr>
          <a:xfrm>
            <a:off x="3451412" y="1897530"/>
            <a:ext cx="2057307" cy="584776"/>
          </a:xfrm>
          <a:prstGeom prst="rect">
            <a:avLst/>
          </a:prstGeom>
          <a:noFill/>
        </p:spPr>
        <p:txBody>
          <a:bodyPr wrap="none" rtlCol="0">
            <a:spAutoFit/>
          </a:bodyPr>
          <a:lstStyle/>
          <a:p>
            <a:r>
              <a:rPr lang="en-US" sz="3200" dirty="0" smtClean="0"/>
              <a:t>b</a:t>
            </a:r>
            <a:r>
              <a:rPr lang="en-US" sz="3200" baseline="-25000" dirty="0" smtClean="0"/>
              <a:t>1</a:t>
            </a:r>
            <a:r>
              <a:rPr lang="en-US" sz="3200" dirty="0" smtClean="0"/>
              <a:t>  =  [1  1]</a:t>
            </a:r>
            <a:endParaRPr lang="en-US" sz="3200" dirty="0"/>
          </a:p>
        </p:txBody>
      </p:sp>
      <p:sp>
        <p:nvSpPr>
          <p:cNvPr id="12" name="Rectangle 11"/>
          <p:cNvSpPr/>
          <p:nvPr/>
        </p:nvSpPr>
        <p:spPr>
          <a:xfrm>
            <a:off x="1689537" y="2944168"/>
            <a:ext cx="963258" cy="584776"/>
          </a:xfrm>
          <a:prstGeom prst="rect">
            <a:avLst/>
          </a:prstGeom>
        </p:spPr>
        <p:txBody>
          <a:bodyPr wrap="none">
            <a:spAutoFit/>
          </a:bodyPr>
          <a:lstStyle/>
          <a:p>
            <a:r>
              <a:rPr lang="en-US" sz="3200" dirty="0" smtClean="0"/>
              <a:t>b</a:t>
            </a:r>
            <a:r>
              <a:rPr lang="en-US" sz="3200" baseline="-25000" dirty="0" smtClean="0"/>
              <a:t>2</a:t>
            </a:r>
            <a:r>
              <a:rPr lang="en-US" sz="3200" dirty="0" smtClean="0"/>
              <a:t>  =</a:t>
            </a:r>
            <a:endParaRPr lang="en-US" dirty="0"/>
          </a:p>
        </p:txBody>
      </p:sp>
      <p:sp>
        <p:nvSpPr>
          <p:cNvPr id="13" name="Rectangle 12"/>
          <p:cNvSpPr/>
          <p:nvPr/>
        </p:nvSpPr>
        <p:spPr>
          <a:xfrm>
            <a:off x="867773" y="4184285"/>
            <a:ext cx="963258" cy="584776"/>
          </a:xfrm>
          <a:prstGeom prst="rect">
            <a:avLst/>
          </a:prstGeom>
        </p:spPr>
        <p:txBody>
          <a:bodyPr wrap="none">
            <a:spAutoFit/>
          </a:bodyPr>
          <a:lstStyle/>
          <a:p>
            <a:r>
              <a:rPr lang="en-US" sz="3200" dirty="0" smtClean="0"/>
              <a:t>b</a:t>
            </a:r>
            <a:r>
              <a:rPr lang="en-US" sz="3200" baseline="-25000" dirty="0" smtClean="0"/>
              <a:t>3</a:t>
            </a:r>
            <a:r>
              <a:rPr lang="en-US" sz="3200" dirty="0" smtClean="0"/>
              <a:t>  =</a:t>
            </a:r>
            <a:endParaRPr lang="en-US" dirty="0"/>
          </a:p>
        </p:txBody>
      </p:sp>
    </p:spTree>
    <p:extLst>
      <p:ext uri="{BB962C8B-B14F-4D97-AF65-F5344CB8AC3E}">
        <p14:creationId xmlns:p14="http://schemas.microsoft.com/office/powerpoint/2010/main" val="81849620"/>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filter</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91</a:t>
            </a:fld>
            <a:endParaRPr lang="en-US"/>
          </a:p>
        </p:txBody>
      </p:sp>
      <p:pic>
        <p:nvPicPr>
          <p:cNvPr id="5" name="Picture 4"/>
          <p:cNvPicPr>
            <a:picLocks noChangeAspect="1"/>
          </p:cNvPicPr>
          <p:nvPr/>
        </p:nvPicPr>
        <p:blipFill>
          <a:blip r:embed="rId2"/>
          <a:srcRect t="14099"/>
          <a:stretch>
            <a:fillRect/>
          </a:stretch>
        </p:blipFill>
        <p:spPr>
          <a:xfrm>
            <a:off x="436429" y="1733177"/>
            <a:ext cx="8378865" cy="3541011"/>
          </a:xfrm>
          <a:prstGeom prst="rect">
            <a:avLst/>
          </a:prstGeom>
        </p:spPr>
      </p:pic>
      <p:sp>
        <p:nvSpPr>
          <p:cNvPr id="3" name="Rectangle 2"/>
          <p:cNvSpPr/>
          <p:nvPr/>
        </p:nvSpPr>
        <p:spPr>
          <a:xfrm>
            <a:off x="2899018" y="6227615"/>
            <a:ext cx="2423612" cy="461665"/>
          </a:xfrm>
          <a:prstGeom prst="rect">
            <a:avLst/>
          </a:prstGeom>
        </p:spPr>
        <p:txBody>
          <a:bodyPr wrap="none">
            <a:spAutoFit/>
          </a:bodyPr>
          <a:lstStyle/>
          <a:p>
            <a:r>
              <a:rPr lang="en-US">
                <a:latin typeface="Helvetica" charset="0"/>
              </a:rPr>
              <a:t>Pascal’s triangle</a:t>
            </a:r>
            <a:endParaRPr lang="en-US">
              <a:effectLst/>
              <a:latin typeface="Helvetica" charset="0"/>
            </a:endParaRPr>
          </a:p>
        </p:txBody>
      </p:sp>
      <p:sp>
        <p:nvSpPr>
          <p:cNvPr id="6" name="TextBox 5"/>
          <p:cNvSpPr txBox="1"/>
          <p:nvPr/>
        </p:nvSpPr>
        <p:spPr>
          <a:xfrm>
            <a:off x="4007458" y="1272209"/>
            <a:ext cx="338554" cy="461665"/>
          </a:xfrm>
          <a:prstGeom prst="rect">
            <a:avLst/>
          </a:prstGeom>
          <a:noFill/>
        </p:spPr>
        <p:txBody>
          <a:bodyPr wrap="none" rtlCol="0">
            <a:spAutoFit/>
          </a:bodyPr>
          <a:lstStyle/>
          <a:p>
            <a:r>
              <a:rPr lang="en-US" smtClean="0"/>
              <a:t>1</a:t>
            </a:r>
            <a:endParaRPr lang="en-US"/>
          </a:p>
        </p:txBody>
      </p:sp>
    </p:spTree>
    <p:extLst>
      <p:ext uri="{BB962C8B-B14F-4D97-AF65-F5344CB8AC3E}">
        <p14:creationId xmlns:p14="http://schemas.microsoft.com/office/powerpoint/2010/main" val="125702926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vs. </a:t>
            </a:r>
            <a:r>
              <a:rPr lang="en-US" dirty="0" err="1" smtClean="0"/>
              <a:t>gaussian</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92</a:t>
            </a:fld>
            <a:endParaRPr lang="en-US"/>
          </a:p>
        </p:txBody>
      </p:sp>
      <p:sp>
        <p:nvSpPr>
          <p:cNvPr id="6" name="Rectangle 5"/>
          <p:cNvSpPr/>
          <p:nvPr/>
        </p:nvSpPr>
        <p:spPr>
          <a:xfrm>
            <a:off x="503936" y="1862349"/>
            <a:ext cx="3121367" cy="1200329"/>
          </a:xfrm>
          <a:prstGeom prst="rect">
            <a:avLst/>
          </a:prstGeom>
        </p:spPr>
        <p:txBody>
          <a:bodyPr wrap="none">
            <a:spAutoFit/>
          </a:bodyPr>
          <a:lstStyle/>
          <a:p>
            <a:r>
              <a:rPr lang="en-US" dirty="0"/>
              <a:t>&gt;&gt; x = -4:4</a:t>
            </a:r>
            <a:r>
              <a:rPr lang="en-US" dirty="0" smtClean="0"/>
              <a:t>;</a:t>
            </a:r>
          </a:p>
          <a:p>
            <a:r>
              <a:rPr lang="en-US" dirty="0" smtClean="0"/>
              <a:t>&gt;&gt; </a:t>
            </a:r>
            <a:r>
              <a:rPr lang="en-US" dirty="0"/>
              <a:t>y = </a:t>
            </a:r>
            <a:r>
              <a:rPr lang="en-US" dirty="0" err="1"/>
              <a:t>exp</a:t>
            </a:r>
            <a:r>
              <a:rPr lang="en-US" dirty="0"/>
              <a:t>(-x.^2/(2*2</a:t>
            </a:r>
            <a:r>
              <a:rPr lang="en-US" dirty="0" smtClean="0"/>
              <a:t>))</a:t>
            </a:r>
          </a:p>
          <a:p>
            <a:r>
              <a:rPr lang="en-US" dirty="0" smtClean="0"/>
              <a:t>&gt;&gt; plot(</a:t>
            </a:r>
            <a:r>
              <a:rPr lang="en-US" dirty="0" err="1" smtClean="0"/>
              <a:t>x,y</a:t>
            </a:r>
            <a:r>
              <a:rPr lang="en-US" dirty="0" smtClean="0"/>
              <a:t>)</a:t>
            </a:r>
            <a:endParaRPr lang="en-US" dirty="0"/>
          </a:p>
        </p:txBody>
      </p:sp>
      <p:pic>
        <p:nvPicPr>
          <p:cNvPr id="7" name="Picture 6"/>
          <p:cNvPicPr>
            <a:picLocks noChangeAspect="1"/>
          </p:cNvPicPr>
          <p:nvPr/>
        </p:nvPicPr>
        <p:blipFill>
          <a:blip r:embed="rId2"/>
          <a:stretch>
            <a:fillRect/>
          </a:stretch>
        </p:blipFill>
        <p:spPr>
          <a:xfrm>
            <a:off x="585690" y="3199701"/>
            <a:ext cx="3445620" cy="2988622"/>
          </a:xfrm>
          <a:prstGeom prst="rect">
            <a:avLst/>
          </a:prstGeom>
        </p:spPr>
      </p:pic>
      <p:sp>
        <p:nvSpPr>
          <p:cNvPr id="8" name="Rectangle 7"/>
          <p:cNvSpPr/>
          <p:nvPr/>
        </p:nvSpPr>
        <p:spPr>
          <a:xfrm>
            <a:off x="4371211" y="2570015"/>
            <a:ext cx="4658648" cy="461665"/>
          </a:xfrm>
          <a:prstGeom prst="rect">
            <a:avLst/>
          </a:prstGeom>
        </p:spPr>
        <p:txBody>
          <a:bodyPr wrap="none">
            <a:spAutoFit/>
          </a:bodyPr>
          <a:lstStyle/>
          <a:p>
            <a:r>
              <a:rPr lang="en-US" dirty="0"/>
              <a:t>&gt;&gt; plot([1 8 28 56 70 56 28 8 1</a:t>
            </a:r>
            <a:r>
              <a:rPr lang="en-US" dirty="0" smtClean="0"/>
              <a:t>]/70)</a:t>
            </a:r>
            <a:endParaRPr lang="en-US" dirty="0"/>
          </a:p>
        </p:txBody>
      </p:sp>
      <p:pic>
        <p:nvPicPr>
          <p:cNvPr id="9" name="Picture 8"/>
          <p:cNvPicPr>
            <a:picLocks noChangeAspect="1"/>
          </p:cNvPicPr>
          <p:nvPr/>
        </p:nvPicPr>
        <p:blipFill>
          <a:blip r:embed="rId3"/>
          <a:stretch>
            <a:fillRect/>
          </a:stretch>
        </p:blipFill>
        <p:spPr>
          <a:xfrm>
            <a:off x="4596580" y="3204375"/>
            <a:ext cx="3774255" cy="2981740"/>
          </a:xfrm>
          <a:prstGeom prst="rect">
            <a:avLst/>
          </a:prstGeom>
        </p:spPr>
      </p:pic>
    </p:spTree>
    <p:extLst>
      <p:ext uri="{BB962C8B-B14F-4D97-AF65-F5344CB8AC3E}">
        <p14:creationId xmlns:p14="http://schemas.microsoft.com/office/powerpoint/2010/main" val="1094116085"/>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vs. </a:t>
            </a:r>
            <a:r>
              <a:rPr lang="en-US" dirty="0" err="1"/>
              <a:t>gaussian</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93</a:t>
            </a:fld>
            <a:endParaRPr lang="en-US"/>
          </a:p>
        </p:txBody>
      </p:sp>
      <p:pic>
        <p:nvPicPr>
          <p:cNvPr id="5" name="Picture 4"/>
          <p:cNvPicPr>
            <a:picLocks noChangeAspect="1"/>
          </p:cNvPicPr>
          <p:nvPr/>
        </p:nvPicPr>
        <p:blipFill>
          <a:blip r:embed="rId2"/>
          <a:stretch>
            <a:fillRect/>
          </a:stretch>
        </p:blipFill>
        <p:spPr>
          <a:xfrm>
            <a:off x="2327432" y="2568271"/>
            <a:ext cx="4589762" cy="3695147"/>
          </a:xfrm>
          <a:prstGeom prst="rect">
            <a:avLst/>
          </a:prstGeom>
        </p:spPr>
      </p:pic>
      <p:cxnSp>
        <p:nvCxnSpPr>
          <p:cNvPr id="7" name="Straight Connector 6"/>
          <p:cNvCxnSpPr/>
          <p:nvPr/>
        </p:nvCxnSpPr>
        <p:spPr bwMode="auto">
          <a:xfrm>
            <a:off x="7124368" y="2798859"/>
            <a:ext cx="461176" cy="0"/>
          </a:xfrm>
          <a:prstGeom prst="line">
            <a:avLst/>
          </a:prstGeom>
          <a:solidFill>
            <a:srgbClr val="00CC99"/>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7648895" y="2528515"/>
            <a:ext cx="1313180" cy="461665"/>
          </a:xfrm>
          <a:prstGeom prst="rect">
            <a:avLst/>
          </a:prstGeom>
          <a:noFill/>
        </p:spPr>
        <p:txBody>
          <a:bodyPr wrap="none" rtlCol="0">
            <a:spAutoFit/>
          </a:bodyPr>
          <a:lstStyle/>
          <a:p>
            <a:r>
              <a:rPr lang="en-US" dirty="0" smtClean="0"/>
              <a:t>Gaussian</a:t>
            </a:r>
            <a:endParaRPr lang="en-US" dirty="0"/>
          </a:p>
        </p:txBody>
      </p:sp>
      <p:cxnSp>
        <p:nvCxnSpPr>
          <p:cNvPr id="9" name="Straight Connector 8"/>
          <p:cNvCxnSpPr/>
          <p:nvPr/>
        </p:nvCxnSpPr>
        <p:spPr bwMode="auto">
          <a:xfrm>
            <a:off x="7133644" y="3452191"/>
            <a:ext cx="461176" cy="0"/>
          </a:xfrm>
          <a:prstGeom prst="line">
            <a:avLst/>
          </a:prstGeom>
          <a:solidFill>
            <a:srgbClr val="00CC99"/>
          </a:solidFill>
          <a:ln w="3810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7658171" y="3181847"/>
            <a:ext cx="1327608" cy="461665"/>
          </a:xfrm>
          <a:prstGeom prst="rect">
            <a:avLst/>
          </a:prstGeom>
          <a:noFill/>
        </p:spPr>
        <p:txBody>
          <a:bodyPr wrap="none" rtlCol="0">
            <a:spAutoFit/>
          </a:bodyPr>
          <a:lstStyle/>
          <a:p>
            <a:r>
              <a:rPr lang="en-US" dirty="0" smtClean="0"/>
              <a:t>Binomial</a:t>
            </a:r>
            <a:endParaRPr lang="en-US" dirty="0"/>
          </a:p>
        </p:txBody>
      </p:sp>
    </p:spTree>
    <p:extLst>
      <p:ext uri="{BB962C8B-B14F-4D97-AF65-F5344CB8AC3E}">
        <p14:creationId xmlns:p14="http://schemas.microsoft.com/office/powerpoint/2010/main" val="140605261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binomial filters</a:t>
            </a:r>
            <a:endParaRPr lang="en-US" dirty="0"/>
          </a:p>
        </p:txBody>
      </p:sp>
      <p:sp>
        <p:nvSpPr>
          <p:cNvPr id="3" name="Content Placeholder 2"/>
          <p:cNvSpPr>
            <a:spLocks noGrp="1"/>
          </p:cNvSpPr>
          <p:nvPr>
            <p:ph idx="1"/>
          </p:nvPr>
        </p:nvSpPr>
        <p:spPr>
          <a:xfrm>
            <a:off x="457200" y="1376085"/>
            <a:ext cx="8229600" cy="5257800"/>
          </a:xfrm>
        </p:spPr>
        <p:txBody>
          <a:bodyPr/>
          <a:lstStyle/>
          <a:p>
            <a:r>
              <a:rPr lang="en-US" dirty="0" smtClean="0"/>
              <a:t>Sum of the values is 2</a:t>
            </a:r>
            <a:r>
              <a:rPr lang="en-US" baseline="30000" dirty="0" smtClean="0"/>
              <a:t>n</a:t>
            </a:r>
            <a:endParaRPr lang="en-US" dirty="0" smtClean="0"/>
          </a:p>
          <a:p>
            <a:r>
              <a:rPr lang="en-US" dirty="0" smtClean="0"/>
              <a:t>The variance of </a:t>
            </a:r>
            <a:r>
              <a:rPr lang="en-US" dirty="0" err="1" smtClean="0"/>
              <a:t>b</a:t>
            </a:r>
            <a:r>
              <a:rPr lang="en-US" baseline="-25000" dirty="0" err="1" smtClean="0"/>
              <a:t>n</a:t>
            </a:r>
            <a:r>
              <a:rPr lang="en-US" dirty="0" smtClean="0"/>
              <a:t> is</a:t>
            </a:r>
          </a:p>
          <a:p>
            <a:r>
              <a:rPr lang="en-US" dirty="0" smtClean="0"/>
              <a:t>The convolution of two binomial filters is also a binomial filter</a:t>
            </a:r>
          </a:p>
          <a:p>
            <a:pPr>
              <a:buNone/>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8BD9F55-5257-7D45-9FE4-391AB094E193}" type="slidenum">
              <a:rPr lang="en-US" smtClean="0"/>
              <a:pPr/>
              <a:t>94</a:t>
            </a:fld>
            <a:endParaRPr lang="en-US"/>
          </a:p>
        </p:txBody>
      </p:sp>
      <p:pic>
        <p:nvPicPr>
          <p:cNvPr id="6" name="Picture 5"/>
          <p:cNvPicPr>
            <a:picLocks noChangeAspect="1"/>
          </p:cNvPicPr>
          <p:nvPr/>
        </p:nvPicPr>
        <p:blipFill>
          <a:blip r:embed="rId2"/>
          <a:stretch>
            <a:fillRect/>
          </a:stretch>
        </p:blipFill>
        <p:spPr>
          <a:xfrm>
            <a:off x="2946400" y="3660591"/>
            <a:ext cx="2703122" cy="522194"/>
          </a:xfrm>
          <a:prstGeom prst="rect">
            <a:avLst/>
          </a:prstGeom>
        </p:spPr>
      </p:pic>
      <p:pic>
        <p:nvPicPr>
          <p:cNvPr id="7" name="Picture 6"/>
          <p:cNvPicPr>
            <a:picLocks noChangeAspect="1"/>
          </p:cNvPicPr>
          <p:nvPr/>
        </p:nvPicPr>
        <p:blipFill>
          <a:blip r:embed="rId3"/>
          <a:stretch>
            <a:fillRect/>
          </a:stretch>
        </p:blipFill>
        <p:spPr>
          <a:xfrm>
            <a:off x="4424082" y="2004609"/>
            <a:ext cx="1597212" cy="532404"/>
          </a:xfrm>
          <a:prstGeom prst="rect">
            <a:avLst/>
          </a:prstGeom>
        </p:spPr>
      </p:pic>
      <p:pic>
        <p:nvPicPr>
          <p:cNvPr id="8" name="Picture 7"/>
          <p:cNvPicPr>
            <a:picLocks noChangeAspect="1"/>
          </p:cNvPicPr>
          <p:nvPr/>
        </p:nvPicPr>
        <p:blipFill>
          <a:blip r:embed="rId4"/>
          <a:stretch>
            <a:fillRect/>
          </a:stretch>
        </p:blipFill>
        <p:spPr>
          <a:xfrm>
            <a:off x="2962089" y="4824883"/>
            <a:ext cx="2413000" cy="495300"/>
          </a:xfrm>
          <a:prstGeom prst="rect">
            <a:avLst/>
          </a:prstGeom>
        </p:spPr>
      </p:pic>
      <p:sp>
        <p:nvSpPr>
          <p:cNvPr id="9" name="TextBox 8"/>
          <p:cNvSpPr txBox="1"/>
          <p:nvPr/>
        </p:nvSpPr>
        <p:spPr>
          <a:xfrm>
            <a:off x="2898589" y="4273180"/>
            <a:ext cx="2205952" cy="461665"/>
          </a:xfrm>
          <a:prstGeom prst="rect">
            <a:avLst/>
          </a:prstGeom>
          <a:noFill/>
        </p:spPr>
        <p:txBody>
          <a:bodyPr wrap="none" rtlCol="0">
            <a:spAutoFit/>
          </a:bodyPr>
          <a:lstStyle/>
          <a:p>
            <a:r>
              <a:rPr lang="en-US" dirty="0" smtClean="0"/>
              <a:t>With a variance:</a:t>
            </a:r>
            <a:endParaRPr lang="en-US" dirty="0"/>
          </a:p>
        </p:txBody>
      </p:sp>
      <p:sp>
        <p:nvSpPr>
          <p:cNvPr id="10" name="Rectangle 9"/>
          <p:cNvSpPr/>
          <p:nvPr/>
        </p:nvSpPr>
        <p:spPr>
          <a:xfrm>
            <a:off x="119528" y="5582967"/>
            <a:ext cx="9144000" cy="1200328"/>
          </a:xfrm>
          <a:prstGeom prst="rect">
            <a:avLst/>
          </a:prstGeom>
        </p:spPr>
        <p:txBody>
          <a:bodyPr wrap="square">
            <a:spAutoFit/>
          </a:bodyPr>
          <a:lstStyle/>
          <a:p>
            <a:r>
              <a:rPr lang="en-US" dirty="0" smtClean="0">
                <a:latin typeface=""/>
              </a:rPr>
              <a:t>These properties are analogous to the </a:t>
            </a:r>
            <a:r>
              <a:rPr lang="en-US" dirty="0" err="1" smtClean="0">
                <a:latin typeface=""/>
              </a:rPr>
              <a:t>gaussian</a:t>
            </a:r>
            <a:r>
              <a:rPr lang="en-US" dirty="0" smtClean="0">
                <a:latin typeface=""/>
              </a:rPr>
              <a:t> property in the continuous domain (but the binomial filter is different than a </a:t>
            </a:r>
            <a:r>
              <a:rPr lang="en-US" dirty="0" err="1" smtClean="0">
                <a:latin typeface=""/>
              </a:rPr>
              <a:t>discretization</a:t>
            </a:r>
            <a:r>
              <a:rPr lang="en-US" dirty="0" smtClean="0">
                <a:latin typeface=""/>
              </a:rPr>
              <a:t> of a </a:t>
            </a:r>
            <a:r>
              <a:rPr lang="en-US" dirty="0" err="1" smtClean="0">
                <a:latin typeface=""/>
              </a:rPr>
              <a:t>gaussian</a:t>
            </a:r>
            <a:r>
              <a:rPr lang="en-US" dirty="0" smtClean="0">
                <a:latin typeface=""/>
              </a:rPr>
              <a:t>)</a:t>
            </a:r>
            <a:endParaRPr lang="en-US" dirty="0"/>
          </a:p>
        </p:txBody>
      </p:sp>
    </p:spTree>
    <p:extLst>
      <p:ext uri="{BB962C8B-B14F-4D97-AF65-F5344CB8AC3E}">
        <p14:creationId xmlns:p14="http://schemas.microsoft.com/office/powerpoint/2010/main" val="209413728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866445" y="2951921"/>
            <a:ext cx="3796748" cy="87265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Some applications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95</a:t>
            </a:fld>
            <a:endParaRPr lang="en-US"/>
          </a:p>
        </p:txBody>
      </p:sp>
    </p:spTree>
    <p:extLst>
      <p:ext uri="{BB962C8B-B14F-4D97-AF65-F5344CB8AC3E}">
        <p14:creationId xmlns:p14="http://schemas.microsoft.com/office/powerpoint/2010/main" val="585394157"/>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sp>
        <p:nvSpPr>
          <p:cNvPr id="136196" name="TextBox 3"/>
          <p:cNvSpPr txBox="1">
            <a:spLocks noChangeArrowheads="1"/>
          </p:cNvSpPr>
          <p:nvPr/>
        </p:nvSpPr>
        <p:spPr bwMode="auto">
          <a:xfrm>
            <a:off x="1055176" y="1102084"/>
            <a:ext cx="1557337" cy="369887"/>
          </a:xfrm>
          <a:prstGeom prst="rect">
            <a:avLst/>
          </a:prstGeom>
          <a:noFill/>
          <a:ln w="9525">
            <a:noFill/>
            <a:miter lim="800000"/>
            <a:headEnd/>
            <a:tailEnd/>
          </a:ln>
        </p:spPr>
        <p:txBody>
          <a:bodyPr wrap="none">
            <a:prstTxWarp prst="textNoShape">
              <a:avLst/>
            </a:prstTxWarp>
            <a:spAutoFit/>
          </a:bodyPr>
          <a:lstStyle/>
          <a:p>
            <a:pPr defTabSz="457200"/>
            <a:r>
              <a:rPr lang="en-US" sz="1800" dirty="0" smtClean="0">
                <a:solidFill>
                  <a:srgbClr val="FFFFFF"/>
                </a:solidFill>
                <a:latin typeface="Calibri" pitchFamily="-1" charset="0"/>
                <a:ea typeface="ＭＳ Ｐゴシック" pitchFamily="-1" charset="-128"/>
                <a:cs typeface="ＭＳ Ｐゴシック" pitchFamily="-1" charset="-128"/>
              </a:rPr>
              <a:t>Oliva &amp; </a:t>
            </a:r>
            <a:r>
              <a:rPr lang="en-US" sz="1800" dirty="0" err="1" smtClean="0">
                <a:solidFill>
                  <a:srgbClr val="FFFFFF"/>
                </a:solidFill>
                <a:latin typeface="Calibri" pitchFamily="-1" charset="0"/>
                <a:ea typeface="ＭＳ Ｐゴシック" pitchFamily="-1" charset="-128"/>
                <a:cs typeface="ＭＳ Ｐゴシック" pitchFamily="-1" charset="-128"/>
              </a:rPr>
              <a:t>Schyns</a:t>
            </a:r>
            <a:endParaRPr lang="en-US" sz="1800" dirty="0" smtClean="0">
              <a:solidFill>
                <a:srgbClr val="FFFFFF"/>
              </a:solidFill>
              <a:latin typeface="Calibri" pitchFamily="-1" charset="0"/>
              <a:ea typeface="ＭＳ Ｐゴシック" pitchFamily="-1" charset="-128"/>
              <a:cs typeface="ＭＳ Ｐゴシック" pitchFamily="-1" charset="-128"/>
            </a:endParaRPr>
          </a:p>
        </p:txBody>
      </p:sp>
      <p:pic>
        <p:nvPicPr>
          <p:cNvPr id="2" name="Picture 1"/>
          <p:cNvPicPr>
            <a:picLocks noChangeAspect="1"/>
          </p:cNvPicPr>
          <p:nvPr/>
        </p:nvPicPr>
        <p:blipFill>
          <a:blip r:embed="rId3"/>
          <a:stretch>
            <a:fillRect/>
          </a:stretch>
        </p:blipFill>
        <p:spPr>
          <a:xfrm>
            <a:off x="1398434" y="1612490"/>
            <a:ext cx="6562758" cy="4139586"/>
          </a:xfrm>
          <a:prstGeom prst="rect">
            <a:avLst/>
          </a:prstGeom>
        </p:spPr>
      </p:pic>
      <p:sp>
        <p:nvSpPr>
          <p:cNvPr id="7" name="TextBox 3"/>
          <p:cNvSpPr txBox="1">
            <a:spLocks noChangeArrowheads="1"/>
          </p:cNvSpPr>
          <p:nvPr/>
        </p:nvSpPr>
        <p:spPr bwMode="auto">
          <a:xfrm>
            <a:off x="1453382" y="5737993"/>
            <a:ext cx="2942024" cy="369332"/>
          </a:xfrm>
          <a:prstGeom prst="rect">
            <a:avLst/>
          </a:prstGeom>
          <a:noFill/>
          <a:ln w="9525">
            <a:noFill/>
            <a:miter lim="800000"/>
            <a:headEnd/>
            <a:tailEnd/>
          </a:ln>
        </p:spPr>
        <p:txBody>
          <a:bodyPr wrap="none">
            <a:prstTxWarp prst="textNoShape">
              <a:avLst/>
            </a:prstTxWarp>
            <a:spAutoFit/>
          </a:bodyPr>
          <a:lstStyle/>
          <a:p>
            <a:pPr defTabSz="457200"/>
            <a:r>
              <a:rPr lang="en-US" sz="1800" dirty="0" smtClean="0">
                <a:solidFill>
                  <a:srgbClr val="FFFFFF"/>
                </a:solidFill>
                <a:latin typeface="Calibri" pitchFamily="-1" charset="0"/>
                <a:ea typeface="ＭＳ Ｐゴシック" pitchFamily="-1" charset="-128"/>
                <a:cs typeface="ＭＳ Ｐゴシック" pitchFamily="-1" charset="-128"/>
              </a:rPr>
              <a:t>Low pass filter: I(</a:t>
            </a:r>
            <a:r>
              <a:rPr lang="en-US" sz="1800" dirty="0" err="1" smtClean="0">
                <a:solidFill>
                  <a:srgbClr val="FFFFFF"/>
                </a:solidFill>
                <a:latin typeface="Calibri" pitchFamily="-1" charset="0"/>
                <a:ea typeface="ＭＳ Ｐゴシック" pitchFamily="-1" charset="-128"/>
                <a:cs typeface="ＭＳ Ｐゴシック" pitchFamily="-1" charset="-128"/>
              </a:rPr>
              <a:t>x,y</a:t>
            </a:r>
            <a:r>
              <a:rPr lang="en-US" sz="1800" dirty="0" smtClean="0">
                <a:solidFill>
                  <a:srgbClr val="FFFFFF"/>
                </a:solidFill>
                <a:latin typeface="Calibri" pitchFamily="-1" charset="0"/>
                <a:ea typeface="ＭＳ Ｐゴシック" pitchFamily="-1" charset="-128"/>
                <a:cs typeface="ＭＳ Ｐゴシック" pitchFamily="-1" charset="-128"/>
              </a:rPr>
              <a:t>) o G(</a:t>
            </a:r>
            <a:r>
              <a:rPr lang="en-US" sz="1800" dirty="0" err="1" smtClean="0">
                <a:solidFill>
                  <a:srgbClr val="FFFFFF"/>
                </a:solidFill>
                <a:latin typeface="Calibri" pitchFamily="-1" charset="0"/>
                <a:ea typeface="ＭＳ Ｐゴシック" pitchFamily="-1" charset="-128"/>
                <a:cs typeface="ＭＳ Ｐゴシック" pitchFamily="-1" charset="-128"/>
              </a:rPr>
              <a:t>x,y</a:t>
            </a:r>
            <a:r>
              <a:rPr lang="en-US" sz="1800" dirty="0" smtClean="0">
                <a:solidFill>
                  <a:srgbClr val="FFFFFF"/>
                </a:solidFill>
                <a:latin typeface="Calibri" pitchFamily="-1" charset="0"/>
                <a:ea typeface="ＭＳ Ｐゴシック" pitchFamily="-1" charset="-128"/>
                <a:cs typeface="ＭＳ Ｐゴシック" pitchFamily="-1" charset="-128"/>
              </a:rPr>
              <a:t>)</a:t>
            </a:r>
            <a:endParaRPr lang="en-US" sz="1800" dirty="0" smtClean="0">
              <a:solidFill>
                <a:srgbClr val="FFFFFF"/>
              </a:solidFill>
              <a:latin typeface="Calibri" pitchFamily="-1" charset="0"/>
              <a:ea typeface="ＭＳ Ｐゴシック" pitchFamily="-1" charset="-128"/>
              <a:cs typeface="ＭＳ Ｐゴシック" pitchFamily="-1" charset="-128"/>
            </a:endParaRPr>
          </a:p>
        </p:txBody>
      </p:sp>
      <p:sp>
        <p:nvSpPr>
          <p:cNvPr id="8" name="TextBox 3"/>
          <p:cNvSpPr txBox="1">
            <a:spLocks noChangeArrowheads="1"/>
          </p:cNvSpPr>
          <p:nvPr/>
        </p:nvSpPr>
        <p:spPr bwMode="auto">
          <a:xfrm>
            <a:off x="4604621" y="5742910"/>
            <a:ext cx="3632020" cy="369332"/>
          </a:xfrm>
          <a:prstGeom prst="rect">
            <a:avLst/>
          </a:prstGeom>
          <a:noFill/>
          <a:ln w="9525">
            <a:noFill/>
            <a:miter lim="800000"/>
            <a:headEnd/>
            <a:tailEnd/>
          </a:ln>
        </p:spPr>
        <p:txBody>
          <a:bodyPr wrap="none">
            <a:prstTxWarp prst="textNoShape">
              <a:avLst/>
            </a:prstTxWarp>
            <a:spAutoFit/>
          </a:bodyPr>
          <a:lstStyle/>
          <a:p>
            <a:pPr defTabSz="457200"/>
            <a:r>
              <a:rPr lang="en-US" sz="1800" dirty="0" smtClean="0">
                <a:solidFill>
                  <a:srgbClr val="FFFFFF"/>
                </a:solidFill>
                <a:latin typeface="Calibri" pitchFamily="-1" charset="0"/>
                <a:ea typeface="ＭＳ Ｐゴシック" pitchFamily="-1" charset="-128"/>
                <a:cs typeface="ＭＳ Ｐゴシック" pitchFamily="-1" charset="-128"/>
              </a:rPr>
              <a:t>High pass filter: I(</a:t>
            </a:r>
            <a:r>
              <a:rPr lang="en-US" sz="1800" dirty="0" err="1" smtClean="0">
                <a:solidFill>
                  <a:srgbClr val="FFFFFF"/>
                </a:solidFill>
                <a:latin typeface="Calibri" pitchFamily="-1" charset="0"/>
                <a:ea typeface="ＭＳ Ｐゴシック" pitchFamily="-1" charset="-128"/>
                <a:cs typeface="ＭＳ Ｐゴシック" pitchFamily="-1" charset="-128"/>
              </a:rPr>
              <a:t>x,y</a:t>
            </a:r>
            <a:r>
              <a:rPr lang="en-US" sz="1800" dirty="0" smtClean="0">
                <a:solidFill>
                  <a:srgbClr val="FFFFFF"/>
                </a:solidFill>
                <a:latin typeface="Calibri" pitchFamily="-1" charset="0"/>
                <a:ea typeface="ＭＳ Ｐゴシック" pitchFamily="-1" charset="-128"/>
                <a:cs typeface="ＭＳ Ｐゴシック" pitchFamily="-1" charset="-128"/>
              </a:rPr>
              <a:t>) - I(</a:t>
            </a:r>
            <a:r>
              <a:rPr lang="en-US" sz="1800" dirty="0" err="1" smtClean="0">
                <a:solidFill>
                  <a:srgbClr val="FFFFFF"/>
                </a:solidFill>
                <a:latin typeface="Calibri" pitchFamily="-1" charset="0"/>
                <a:ea typeface="ＭＳ Ｐゴシック" pitchFamily="-1" charset="-128"/>
                <a:cs typeface="ＭＳ Ｐゴシック" pitchFamily="-1" charset="-128"/>
              </a:rPr>
              <a:t>x,y</a:t>
            </a:r>
            <a:r>
              <a:rPr lang="en-US" sz="1800" dirty="0" smtClean="0">
                <a:solidFill>
                  <a:srgbClr val="FFFFFF"/>
                </a:solidFill>
                <a:latin typeface="Calibri" pitchFamily="-1" charset="0"/>
                <a:ea typeface="ＭＳ Ｐゴシック" pitchFamily="-1" charset="-128"/>
                <a:cs typeface="ＭＳ Ｐゴシック" pitchFamily="-1" charset="-128"/>
              </a:rPr>
              <a:t>) o  G(</a:t>
            </a:r>
            <a:r>
              <a:rPr lang="en-US" sz="1800" dirty="0" err="1" smtClean="0">
                <a:solidFill>
                  <a:srgbClr val="FFFFFF"/>
                </a:solidFill>
                <a:latin typeface="Calibri" pitchFamily="-1" charset="0"/>
                <a:ea typeface="ＭＳ Ｐゴシック" pitchFamily="-1" charset="-128"/>
                <a:cs typeface="ＭＳ Ｐゴシック" pitchFamily="-1" charset="-128"/>
              </a:rPr>
              <a:t>x,y</a:t>
            </a:r>
            <a:r>
              <a:rPr lang="en-US" sz="1800" dirty="0" smtClean="0">
                <a:solidFill>
                  <a:srgbClr val="FFFFFF"/>
                </a:solidFill>
                <a:latin typeface="Calibri" pitchFamily="-1" charset="0"/>
                <a:ea typeface="ＭＳ Ｐゴシック" pitchFamily="-1" charset="-128"/>
                <a:cs typeface="ＭＳ Ｐゴシック" pitchFamily="-1" charset="-128"/>
              </a:rPr>
              <a:t>)</a:t>
            </a:r>
            <a:endParaRPr lang="en-US" sz="1800" dirty="0" smtClean="0">
              <a:solidFill>
                <a:srgbClr val="FFFFFF"/>
              </a:solidFill>
              <a:latin typeface="Calibri" pitchFamily="-1" charset="0"/>
              <a:ea typeface="ＭＳ Ｐゴシック" pitchFamily="-1" charset="-128"/>
              <a:cs typeface="ＭＳ Ｐゴシック" pitchFamily="-1" charset="-128"/>
            </a:endParaRPr>
          </a:p>
        </p:txBody>
      </p:sp>
      <p:sp>
        <p:nvSpPr>
          <p:cNvPr id="9" name="TextBox 3"/>
          <p:cNvSpPr txBox="1">
            <a:spLocks noChangeArrowheads="1"/>
          </p:cNvSpPr>
          <p:nvPr/>
        </p:nvSpPr>
        <p:spPr bwMode="auto">
          <a:xfrm>
            <a:off x="1709021" y="6488668"/>
            <a:ext cx="5899500" cy="369332"/>
          </a:xfrm>
          <a:prstGeom prst="rect">
            <a:avLst/>
          </a:prstGeom>
          <a:noFill/>
          <a:ln w="9525">
            <a:noFill/>
            <a:miter lim="800000"/>
            <a:headEnd/>
            <a:tailEnd/>
          </a:ln>
        </p:spPr>
        <p:txBody>
          <a:bodyPr wrap="none">
            <a:prstTxWarp prst="textNoShape">
              <a:avLst/>
            </a:prstTxWarp>
            <a:spAutoFit/>
          </a:bodyPr>
          <a:lstStyle/>
          <a:p>
            <a:pPr defTabSz="457200"/>
            <a:r>
              <a:rPr lang="en-US" sz="1800" dirty="0">
                <a:solidFill>
                  <a:srgbClr val="FFFFFF"/>
                </a:solidFill>
                <a:latin typeface="Calibri" pitchFamily="-1" charset="0"/>
                <a:ea typeface="ＭＳ Ｐゴシック" pitchFamily="-1" charset="-128"/>
                <a:cs typeface="ＭＳ Ｐゴシック" pitchFamily="-1" charset="-128"/>
              </a:rPr>
              <a:t>N</a:t>
            </a:r>
            <a:r>
              <a:rPr lang="en-US" sz="1800" dirty="0" smtClean="0">
                <a:solidFill>
                  <a:srgbClr val="FFFFFF"/>
                </a:solidFill>
                <a:latin typeface="Calibri" pitchFamily="-1" charset="0"/>
                <a:ea typeface="ＭＳ Ｐゴシック" pitchFamily="-1" charset="-128"/>
                <a:cs typeface="ＭＳ Ｐゴシック" pitchFamily="-1" charset="-128"/>
              </a:rPr>
              <a:t>ote: the </a:t>
            </a:r>
            <a:r>
              <a:rPr lang="en-US" sz="1800" dirty="0" err="1" smtClean="0">
                <a:solidFill>
                  <a:srgbClr val="FFFFFF"/>
                </a:solidFill>
                <a:latin typeface="Calibri" pitchFamily="-1" charset="0"/>
                <a:ea typeface="ＭＳ Ｐゴシック" pitchFamily="-1" charset="-128"/>
                <a:cs typeface="ＭＳ Ｐゴシック" pitchFamily="-1" charset="-128"/>
              </a:rPr>
              <a:t>gaussian</a:t>
            </a:r>
            <a:r>
              <a:rPr lang="en-US" sz="1800" dirty="0" smtClean="0">
                <a:solidFill>
                  <a:srgbClr val="FFFFFF"/>
                </a:solidFill>
                <a:latin typeface="Calibri" pitchFamily="-1" charset="0"/>
                <a:ea typeface="ＭＳ Ｐゴシック" pitchFamily="-1" charset="-128"/>
                <a:cs typeface="ＭＳ Ｐゴシック" pitchFamily="-1" charset="-128"/>
              </a:rPr>
              <a:t> filter is normalized so tha</a:t>
            </a:r>
            <a:r>
              <a:rPr lang="en-US" sz="1800" dirty="0">
                <a:solidFill>
                  <a:srgbClr val="FFFFFF"/>
                </a:solidFill>
                <a:latin typeface="Calibri" pitchFamily="-1" charset="0"/>
                <a:ea typeface="ＭＳ Ｐゴシック" pitchFamily="-1" charset="-128"/>
                <a:cs typeface="ＭＳ Ｐゴシック" pitchFamily="-1" charset="-128"/>
              </a:rPr>
              <a:t>t</a:t>
            </a:r>
            <a:r>
              <a:rPr lang="en-US" sz="1800" dirty="0" smtClean="0">
                <a:solidFill>
                  <a:srgbClr val="FFFFFF"/>
                </a:solidFill>
                <a:latin typeface="Calibri" pitchFamily="-1" charset="0"/>
                <a:ea typeface="ＭＳ Ｐゴシック" pitchFamily="-1" charset="-128"/>
                <a:cs typeface="ＭＳ Ｐゴシック" pitchFamily="-1" charset="-128"/>
              </a:rPr>
              <a:t>  sum G(</a:t>
            </a:r>
            <a:r>
              <a:rPr lang="en-US" sz="1800" dirty="0" err="1" smtClean="0">
                <a:solidFill>
                  <a:srgbClr val="FFFFFF"/>
                </a:solidFill>
                <a:latin typeface="Calibri" pitchFamily="-1" charset="0"/>
                <a:ea typeface="ＭＳ Ｐゴシック" pitchFamily="-1" charset="-128"/>
                <a:cs typeface="ＭＳ Ｐゴシック" pitchFamily="-1" charset="-128"/>
              </a:rPr>
              <a:t>x,y</a:t>
            </a:r>
            <a:r>
              <a:rPr lang="en-US" sz="1800" dirty="0" smtClean="0">
                <a:solidFill>
                  <a:srgbClr val="FFFFFF"/>
                </a:solidFill>
                <a:latin typeface="Calibri" pitchFamily="-1" charset="0"/>
                <a:ea typeface="ＭＳ Ｐゴシック" pitchFamily="-1" charset="-128"/>
                <a:cs typeface="ＭＳ Ｐゴシック" pitchFamily="-1" charset="-128"/>
              </a:rPr>
              <a:t>) = 1</a:t>
            </a:r>
            <a:endParaRPr lang="en-US" sz="1800" dirty="0" smtClean="0">
              <a:solidFill>
                <a:srgbClr val="FFFFFF"/>
              </a:solidFill>
              <a:latin typeface="Calibri"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21824351"/>
      </p:ext>
    </p:extLst>
  </p:cSld>
  <p:clrMapOvr>
    <a:masterClrMapping/>
  </p:clrMapOvr>
  <p:transition advClick="0" advTm="11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ntitled.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041400" y="1066800"/>
            <a:ext cx="7112000" cy="5334000"/>
          </a:xfrm>
          <a:prstGeom prst="rect">
            <a:avLst/>
          </a:prstGeom>
        </p:spPr>
      </p:pic>
      <p:sp>
        <p:nvSpPr>
          <p:cNvPr id="136194" name="Rectangle 2"/>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sp>
        <p:nvSpPr>
          <p:cNvPr id="136196" name="TextBox 3"/>
          <p:cNvSpPr txBox="1">
            <a:spLocks noChangeArrowheads="1"/>
          </p:cNvSpPr>
          <p:nvPr/>
        </p:nvSpPr>
        <p:spPr bwMode="auto">
          <a:xfrm>
            <a:off x="1055176" y="1102084"/>
            <a:ext cx="1557337" cy="369887"/>
          </a:xfrm>
          <a:prstGeom prst="rect">
            <a:avLst/>
          </a:prstGeom>
          <a:noFill/>
          <a:ln w="9525">
            <a:noFill/>
            <a:miter lim="800000"/>
            <a:headEnd/>
            <a:tailEnd/>
          </a:ln>
        </p:spPr>
        <p:txBody>
          <a:bodyPr wrap="none">
            <a:prstTxWarp prst="textNoShape">
              <a:avLst/>
            </a:prstTxWarp>
            <a:spAutoFit/>
          </a:bodyPr>
          <a:lstStyle/>
          <a:p>
            <a:pPr defTabSz="457200"/>
            <a:r>
              <a:rPr lang="en-US" sz="1800" dirty="0" smtClean="0">
                <a:solidFill>
                  <a:srgbClr val="FFFFFF"/>
                </a:solidFill>
                <a:latin typeface="Calibri" pitchFamily="-1" charset="0"/>
                <a:ea typeface="ＭＳ Ｐゴシック" pitchFamily="-1" charset="-128"/>
                <a:cs typeface="ＭＳ Ｐゴシック" pitchFamily="-1" charset="-128"/>
              </a:rPr>
              <a:t>Oliva &amp; </a:t>
            </a:r>
            <a:r>
              <a:rPr lang="en-US" sz="1800" dirty="0" err="1" smtClean="0">
                <a:solidFill>
                  <a:srgbClr val="FFFFFF"/>
                </a:solidFill>
                <a:latin typeface="Calibri" pitchFamily="-1" charset="0"/>
                <a:ea typeface="ＭＳ Ｐゴシック" pitchFamily="-1" charset="-128"/>
                <a:cs typeface="ＭＳ Ｐゴシック" pitchFamily="-1" charset="-128"/>
              </a:rPr>
              <a:t>Schyns</a:t>
            </a:r>
            <a:endParaRPr lang="en-US" sz="1800" dirty="0" smtClean="0">
              <a:solidFill>
                <a:srgbClr val="FFFFFF"/>
              </a:solidFill>
              <a:latin typeface="Calibri"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456266174"/>
      </p:ext>
    </p:extLst>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42" name="Rectangle 6"/>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graphicFrame>
        <p:nvGraphicFramePr>
          <p:cNvPr id="142338" name="Object 2"/>
          <p:cNvGraphicFramePr>
            <a:graphicFrameLocks noGrp="1" noChangeAspect="1"/>
          </p:cNvGraphicFramePr>
          <p:nvPr>
            <p:ph idx="1"/>
          </p:nvPr>
        </p:nvGraphicFramePr>
        <p:xfrm>
          <a:off x="3005138" y="1646237"/>
          <a:ext cx="3133725" cy="4525963"/>
        </p:xfrm>
        <a:graphic>
          <a:graphicData uri="http://schemas.openxmlformats.org/presentationml/2006/ole">
            <mc:AlternateContent xmlns:mc="http://schemas.openxmlformats.org/markup-compatibility/2006">
              <mc:Choice xmlns:v="urn:schemas-microsoft-com:vml" Requires="v">
                <p:oleObj spid="_x0000_s6189" name="Image" r:id="rId4" imgW="3403175" imgH="4914286" progId="">
                  <p:embed/>
                </p:oleObj>
              </mc:Choice>
              <mc:Fallback>
                <p:oleObj name="Image" r:id="rId4" imgW="3403175" imgH="49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138" y="1646237"/>
                        <a:ext cx="31337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64671463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4770" y="582111"/>
            <a:ext cx="5187326" cy="3287603"/>
          </a:xfrm>
          <a:prstGeom prst="rect">
            <a:avLst/>
          </a:prstGeom>
        </p:spPr>
      </p:pic>
      <p:pic>
        <p:nvPicPr>
          <p:cNvPr id="3" name="Picture 2"/>
          <p:cNvPicPr>
            <a:picLocks noChangeAspect="1"/>
          </p:cNvPicPr>
          <p:nvPr/>
        </p:nvPicPr>
        <p:blipFill>
          <a:blip r:embed="rId3"/>
          <a:stretch>
            <a:fillRect/>
          </a:stretch>
        </p:blipFill>
        <p:spPr>
          <a:xfrm>
            <a:off x="6425404" y="595340"/>
            <a:ext cx="2265530" cy="3283099"/>
          </a:xfrm>
          <a:prstGeom prst="rect">
            <a:avLst/>
          </a:prstGeom>
        </p:spPr>
      </p:pic>
      <p:sp>
        <p:nvSpPr>
          <p:cNvPr id="4" name="TextBox 3"/>
          <p:cNvSpPr txBox="1"/>
          <p:nvPr/>
        </p:nvSpPr>
        <p:spPr>
          <a:xfrm>
            <a:off x="5926239" y="2156459"/>
            <a:ext cx="364202" cy="461665"/>
          </a:xfrm>
          <a:prstGeom prst="rect">
            <a:avLst/>
          </a:prstGeom>
          <a:noFill/>
        </p:spPr>
        <p:txBody>
          <a:bodyPr wrap="none" rtlCol="0">
            <a:spAutoFit/>
          </a:bodyPr>
          <a:lstStyle/>
          <a:p>
            <a:r>
              <a:rPr lang="en-US" dirty="0" smtClean="0"/>
              <a:t>=</a:t>
            </a:r>
            <a:endParaRPr lang="en-US" dirty="0"/>
          </a:p>
        </p:txBody>
      </p:sp>
      <p:pic>
        <p:nvPicPr>
          <p:cNvPr id="5" name="Picture 18" descr="CSF"/>
          <p:cNvPicPr>
            <a:picLocks noChangeAspect="1" noChangeArrowheads="1"/>
          </p:cNvPicPr>
          <p:nvPr/>
        </p:nvPicPr>
        <p:blipFill>
          <a:blip r:embed="rId4"/>
          <a:srcRect/>
          <a:stretch>
            <a:fillRect/>
          </a:stretch>
        </p:blipFill>
        <p:spPr bwMode="auto">
          <a:xfrm>
            <a:off x="445559" y="4418660"/>
            <a:ext cx="8302625" cy="2276475"/>
          </a:xfrm>
          <a:prstGeom prst="rect">
            <a:avLst/>
          </a:prstGeom>
          <a:noFill/>
          <a:ln w="9525">
            <a:noFill/>
            <a:miter lim="800000"/>
            <a:headEnd/>
            <a:tailEnd/>
          </a:ln>
        </p:spPr>
      </p:pic>
      <p:sp>
        <p:nvSpPr>
          <p:cNvPr id="6" name="TextBox 5"/>
          <p:cNvSpPr txBox="1"/>
          <p:nvPr/>
        </p:nvSpPr>
        <p:spPr>
          <a:xfrm>
            <a:off x="2870522" y="1984471"/>
            <a:ext cx="358241" cy="461665"/>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90899651"/>
      </p:ext>
    </p:extLst>
  </p:cSld>
  <p:clrMapOvr>
    <a:masterClrMapping/>
  </p:clrMapOvr>
  <p:transition/>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2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2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
      <a:dk1>
        <a:srgbClr val="000000"/>
      </a:dk1>
      <a:lt1>
        <a:srgbClr val="FFFFFF"/>
      </a:lt1>
      <a:dk2>
        <a:srgbClr val="000000"/>
      </a:dk2>
      <a:lt2>
        <a:srgbClr val="808080"/>
      </a:lt2>
      <a:accent1>
        <a:srgbClr val="DDDDDD"/>
      </a:accent1>
      <a:accent2>
        <a:srgbClr val="333399"/>
      </a:accent2>
      <a:accent3>
        <a:srgbClr val="FFFFFF"/>
      </a:accent3>
      <a:accent4>
        <a:srgbClr val="000000"/>
      </a:accent4>
      <a:accent5>
        <a:srgbClr val="EBEBEB"/>
      </a:accent5>
      <a:accent6>
        <a:srgbClr val="2D2D8A"/>
      </a:accent6>
      <a:hlink>
        <a:srgbClr val="009999"/>
      </a:hlink>
      <a:folHlink>
        <a:srgbClr val="99CC00"/>
      </a:folHlink>
    </a:clrScheme>
    <a:fontScheme name="3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3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6763</TotalTime>
  <Pages>0</Pages>
  <Words>1736</Words>
  <Characters>0</Characters>
  <Application>Microsoft Macintosh PowerPoint</Application>
  <PresentationFormat>On-screen Show (4:3)</PresentationFormat>
  <Lines>0</Lines>
  <Paragraphs>463</Paragraphs>
  <Slides>125</Slides>
  <Notes>10</Notes>
  <HiddenSlides>0</HiddenSlides>
  <MMClips>1</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2</vt:i4>
      </vt:variant>
      <vt:variant>
        <vt:lpstr>Slide Titles</vt:lpstr>
      </vt:variant>
      <vt:variant>
        <vt:i4>125</vt:i4>
      </vt:variant>
    </vt:vector>
  </HeadingPairs>
  <TitlesOfParts>
    <vt:vector size="143" baseType="lpstr">
      <vt:lpstr>BLSY</vt:lpstr>
      <vt:lpstr>Calibri</vt:lpstr>
      <vt:lpstr>Helvetica</vt:lpstr>
      <vt:lpstr>ＭＳ Ｐゴシック</vt:lpstr>
      <vt:lpstr>NimbusRomNo9L</vt:lpstr>
      <vt:lpstr>RBLMI</vt:lpstr>
      <vt:lpstr>Symbol</vt:lpstr>
      <vt:lpstr>Times New Roman</vt:lpstr>
      <vt:lpstr>ヒラギノ明朝 ProN W3</vt:lpstr>
      <vt:lpstr>ヒラギノ角ゴ ProN W3</vt:lpstr>
      <vt:lpstr>Arial</vt:lpstr>
      <vt:lpstr>Office Theme</vt:lpstr>
      <vt:lpstr>2_Office Theme</vt:lpstr>
      <vt:lpstr>3_Office Theme</vt:lpstr>
      <vt:lpstr>7_Office Theme</vt:lpstr>
      <vt:lpstr>8_Office Theme</vt:lpstr>
      <vt:lpstr>Equation</vt:lpstr>
      <vt:lpstr>Image</vt:lpstr>
      <vt:lpstr>PowerPoint Presentation</vt:lpstr>
      <vt:lpstr>PowerPoint Presentation</vt:lpstr>
      <vt:lpstr>Linear image transformations</vt:lpstr>
      <vt:lpstr>Self-inverting transforms</vt:lpstr>
      <vt:lpstr>Important signals</vt:lpstr>
      <vt:lpstr>Important signals</vt:lpstr>
      <vt:lpstr>Waves in 2D</vt:lpstr>
      <vt:lpstr>PowerPoint Presentation</vt:lpstr>
      <vt:lpstr>The Discrete Fourier transform</vt:lpstr>
      <vt:lpstr>Complex exponential</vt:lpstr>
      <vt:lpstr>2D Discrete Fourier Transform</vt:lpstr>
      <vt:lpstr>Discrete Fourier transform visualization</vt:lpstr>
      <vt:lpstr>Fourier transform visualization</vt:lpstr>
      <vt:lpstr>2D Discrete Fourier Transform</vt:lpstr>
      <vt:lpstr>Frequencies</vt:lpstr>
      <vt:lpstr>Frequencies</vt:lpstr>
      <vt:lpstr>Some important Fourier transforms</vt:lpstr>
      <vt:lpstr>Some important Fourier transforms</vt:lpstr>
      <vt:lpstr>PowerPoint Presentation</vt:lpstr>
      <vt:lpstr>Some important Fourier transforms</vt:lpstr>
      <vt:lpstr>Some important Fourier transforms</vt:lpstr>
      <vt:lpstr>PowerPoint Presentation</vt:lpstr>
      <vt:lpstr>The Fourier Transform of some important images</vt:lpstr>
      <vt:lpstr>Game: find the right pairs</vt:lpstr>
      <vt:lpstr>The inverse Discrete Fourier transform</vt:lpstr>
      <vt:lpstr>2</vt:lpstr>
      <vt:lpstr>6</vt:lpstr>
      <vt:lpstr>18</vt:lpstr>
      <vt:lpstr>50</vt:lpstr>
      <vt:lpstr>82</vt:lpstr>
      <vt:lpstr>136</vt:lpstr>
      <vt:lpstr>282</vt:lpstr>
      <vt:lpstr>538</vt:lpstr>
      <vt:lpstr>1088</vt:lpstr>
      <vt:lpstr>2094</vt:lpstr>
      <vt:lpstr>4052.</vt:lpstr>
      <vt:lpstr>8056.</vt:lpstr>
      <vt:lpstr>15366</vt:lpstr>
      <vt:lpstr>28743</vt:lpstr>
      <vt:lpstr>49190.</vt:lpstr>
      <vt:lpstr> 65536.</vt:lpstr>
      <vt:lpstr>3</vt:lpstr>
      <vt:lpstr>5</vt:lpstr>
      <vt:lpstr>9</vt:lpstr>
      <vt:lpstr>17</vt:lpstr>
      <vt:lpstr>33</vt:lpstr>
      <vt:lpstr>65</vt:lpstr>
      <vt:lpstr>129</vt:lpstr>
      <vt:lpstr>257</vt:lpstr>
      <vt:lpstr>513</vt:lpstr>
      <vt:lpstr>1025</vt:lpstr>
      <vt:lpstr>2049</vt:lpstr>
      <vt:lpstr>4097</vt:lpstr>
      <vt:lpstr>8193</vt:lpstr>
      <vt:lpstr>16385</vt:lpstr>
      <vt:lpstr>32769</vt:lpstr>
      <vt:lpstr>65536</vt:lpstr>
      <vt:lpstr>2D Discrete Fourier Transform</vt:lpstr>
      <vt:lpstr>2D Discrete Fourier Transform</vt:lpstr>
      <vt:lpstr>Phase and Magnitude</vt:lpstr>
      <vt:lpstr>Phase and Magnitude</vt:lpstr>
      <vt:lpstr>Linear filtering</vt:lpstr>
      <vt:lpstr>Fourier transform magnitude</vt:lpstr>
      <vt:lpstr>Masking out the fundamental and harmonics from periodic pillars</vt:lpstr>
      <vt:lpstr>PowerPoint Presentation</vt:lpstr>
      <vt:lpstr>Keeping only the fundamental and harmonics from periodic pillars</vt:lpstr>
      <vt:lpstr>PowerPoint Presentation</vt:lpstr>
      <vt:lpstr>PowerPoint Presentation</vt:lpstr>
      <vt:lpstr>Campbell &amp; Robson chart</vt:lpstr>
      <vt:lpstr>PowerPoint Presentation</vt:lpstr>
      <vt:lpstr>PowerPoint Presentation</vt:lpstr>
      <vt:lpstr>Contrast Sensitivity Function</vt:lpstr>
      <vt:lpstr>PowerPoint Presentation</vt:lpstr>
      <vt:lpstr>PowerPoint Presentation</vt:lpstr>
      <vt:lpstr>PowerPoint Presentation</vt:lpstr>
      <vt:lpstr>PowerPoint Presentation</vt:lpstr>
      <vt:lpstr>A collection of useful filters</vt:lpstr>
      <vt:lpstr>PowerPoint Presentation</vt:lpstr>
      <vt:lpstr>Box filter</vt:lpstr>
      <vt:lpstr>Box filter</vt:lpstr>
      <vt:lpstr>Gaussian filter</vt:lpstr>
      <vt:lpstr>Gaussian filter</vt:lpstr>
      <vt:lpstr>Scale</vt:lpstr>
      <vt:lpstr>Gaussian filter</vt:lpstr>
      <vt:lpstr>Properties of the Gaussian filter</vt:lpstr>
      <vt:lpstr>Properties of the Gaussian filter</vt:lpstr>
      <vt:lpstr>Properties of the Gaussian filter</vt:lpstr>
      <vt:lpstr>Discretization of the Gaussian</vt:lpstr>
      <vt:lpstr>Binomial filter</vt:lpstr>
      <vt:lpstr>Binomial filter</vt:lpstr>
      <vt:lpstr>Binomial filter</vt:lpstr>
      <vt:lpstr>Binomial vs. gaussian</vt:lpstr>
      <vt:lpstr>Binomial vs. gaussian</vt:lpstr>
      <vt:lpstr>Properties of binomial filters</vt:lpstr>
      <vt:lpstr>PowerPoint Presentation</vt:lpstr>
      <vt:lpstr>Hybrid Images</vt:lpstr>
      <vt:lpstr>Hybrid Images</vt:lpstr>
      <vt:lpstr>Hybrid Images</vt:lpstr>
      <vt:lpstr>PowerPoint Presentation</vt:lpstr>
      <vt:lpstr>Hybrid Images</vt:lpstr>
      <vt:lpstr>PowerPoint Presentation</vt:lpstr>
      <vt:lpstr>PowerPoint Presentation</vt:lpstr>
      <vt:lpstr>Image sharpening filter</vt:lpstr>
      <vt:lpstr>PowerPoint Presentation</vt:lpstr>
      <vt:lpstr>PowerPoint Presentation</vt:lpstr>
      <vt:lpstr>Finding edges in the image</vt:lpstr>
      <vt:lpstr>[-1 1]</vt:lpstr>
      <vt:lpstr>[-1 1]T</vt:lpstr>
      <vt:lpstr>[-1 1]</vt:lpstr>
      <vt:lpstr>[-1 1]T</vt:lpstr>
      <vt:lpstr>Back to the image</vt:lpstr>
      <vt:lpstr>Reconstruction from 2D derivatives</vt:lpstr>
      <vt:lpstr>Reconstruction from 2D derivatives</vt:lpstr>
      <vt:lpstr>Editing the edge image</vt:lpstr>
      <vt:lpstr>Thresholding edges</vt:lpstr>
      <vt:lpstr>2D derivatives</vt:lpstr>
      <vt:lpstr>Issues with image derivatives</vt:lpstr>
      <vt:lpstr>Differential Geometry Descriptors</vt:lpstr>
      <vt:lpstr>Derivatives</vt:lpstr>
      <vt:lpstr>Gaussian derivatives</vt:lpstr>
      <vt:lpstr>Gaussian derivatives</vt:lpstr>
      <vt:lpstr>Gaussian Scale</vt:lpstr>
      <vt:lpstr>Derivatives of Gaussians: Scale</vt:lpstr>
      <vt:lpstr>Orientation</vt:lpstr>
      <vt:lpstr>Orientation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class,  fast-forward</dc:title>
  <dc:subject/>
  <dc:creator>wtf</dc:creator>
  <cp:keywords/>
  <dc:description/>
  <cp:lastModifiedBy>Microsoft Office User</cp:lastModifiedBy>
  <cp:revision>183</cp:revision>
  <dcterms:created xsi:type="dcterms:W3CDTF">2016-09-13T18:09:01Z</dcterms:created>
  <dcterms:modified xsi:type="dcterms:W3CDTF">2018-09-25T02:33:27Z</dcterms:modified>
</cp:coreProperties>
</file>