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media1.mp4" ContentType="video/unknown"/>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424" name="Shape 424"/>
          <p:cNvSpPr/>
          <p:nvPr>
            <p:ph type="sldImg"/>
          </p:nvPr>
        </p:nvSpPr>
        <p:spPr>
          <a:xfrm>
            <a:off x="1143000" y="685800"/>
            <a:ext cx="4572000" cy="3429000"/>
          </a:xfrm>
          <a:prstGeom prst="rect">
            <a:avLst/>
          </a:prstGeom>
        </p:spPr>
        <p:txBody>
          <a:bodyPr/>
          <a:lstStyle/>
          <a:p>
            <a:pPr/>
          </a:p>
        </p:txBody>
      </p:sp>
      <p:sp>
        <p:nvSpPr>
          <p:cNvPr id="425" name="Shape 42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defRPr sz="1600"/>
            </a:pPr>
            <a:r>
              <a:t>The basic idea is that you fiddle all the weights until you match the desired output.</a:t>
            </a:r>
          </a:p>
          <a:p>
            <a:pPr>
              <a:defRPr sz="1600"/>
            </a:pPr>
          </a:p>
          <a:p>
            <a:pPr>
              <a:defRPr sz="1600"/>
            </a:pPr>
            <a:r>
              <a:t>\mathbf{\theta}^* = \argmin_{\theta} \sum_{i=1}^N \mathcal{L}(f_{\theta}(\mathbf{x}^{(i)}), \mathbf{y}^{(i)}) </a:t>
            </a:r>
          </a:p>
          <a:p>
            <a:pPr>
              <a:defRPr sz="1600"/>
            </a:pPr>
          </a:p>
          <a:p>
            <a:pPr>
              <a:defRPr sz="1600"/>
            </a:pPr>
            <a:r>
              <a:t>\mathcal{L}(f_{\theta}(\mathbf{x}^{(i)}), \mathbf{y}^{(i)})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Shape 898"/>
          <p:cNvSpPr/>
          <p:nvPr>
            <p:ph type="sldImg"/>
          </p:nvPr>
        </p:nvSpPr>
        <p:spPr>
          <a:prstGeom prst="rect">
            <a:avLst/>
          </a:prstGeom>
        </p:spPr>
        <p:txBody>
          <a:bodyPr/>
          <a:lstStyle/>
          <a:p>
            <a:pPr/>
          </a:p>
        </p:txBody>
      </p:sp>
      <p:sp>
        <p:nvSpPr>
          <p:cNvPr id="899" name="Shape 899"/>
          <p:cNvSpPr/>
          <p:nvPr>
            <p:ph type="body" sz="quarter" idx="1"/>
          </p:nvPr>
        </p:nvSpPr>
        <p:spPr>
          <a:prstGeom prst="rect">
            <a:avLst/>
          </a:prstGeom>
        </p:spPr>
        <p:txBody>
          <a:bodyPr/>
          <a:lstStyle>
            <a:lvl1pPr defTabSz="914400">
              <a:lnSpc>
                <a:spcPct val="100000"/>
              </a:lnSpc>
              <a:defRPr sz="1200">
                <a:latin typeface="Times New Roman"/>
                <a:ea typeface="Times New Roman"/>
                <a:cs typeface="Times New Roman"/>
                <a:sym typeface="Times New Roman"/>
              </a:defRPr>
            </a:lvl1pPr>
          </a:lstStyle>
          <a:p>
            <a:pPr/>
            <a:r>
              <a:t>J(\mathbf{W}) = \sum_{i=1} \mathcal{L}(f^{(L)}(\ldots f^{(2)}(f^{(1)}(\mathbf{x}^{(0)}_i, \mathbf{W}^{(1)}), \mathbf{W}^{(2)}), \ldots \mathbf{W}^{(L)}), \mathbf{y}_i)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0" name="Shape 940"/>
          <p:cNvSpPr/>
          <p:nvPr>
            <p:ph type="sldImg"/>
          </p:nvPr>
        </p:nvSpPr>
        <p:spPr>
          <a:prstGeom prst="rect">
            <a:avLst/>
          </a:prstGeom>
        </p:spPr>
        <p:txBody>
          <a:bodyPr/>
          <a:lstStyle/>
          <a:p>
            <a:pPr/>
          </a:p>
        </p:txBody>
      </p:sp>
      <p:sp>
        <p:nvSpPr>
          <p:cNvPr id="941" name="Shape 94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\{\mathbf{x}_0^{(i)}, \mathbf{y}^{(i)}\}</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J(\mathbf{W}) = \sum_{i=1}^N \mathcal{L}(\mathbf{x}_L^{(i)}, \mathbf{y}^{(i)}; \mathbf{W})</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J(\mathbf{W})}{\partial w} = \sum_{i=1}^N \frac{\partial \mathcal{L}(\mathbf{x}^{(L)}_i, \mathbf{y}_i; \mathbf{W})}{\partial w}</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Shape 983"/>
          <p:cNvSpPr/>
          <p:nvPr>
            <p:ph type="sldImg"/>
          </p:nvPr>
        </p:nvSpPr>
        <p:spPr>
          <a:prstGeom prst="rect">
            <a:avLst/>
          </a:prstGeom>
        </p:spPr>
        <p:txBody>
          <a:bodyPr/>
          <a:lstStyle/>
          <a:p>
            <a:pPr/>
          </a:p>
        </p:txBody>
      </p:sp>
      <p:sp>
        <p:nvSpPr>
          <p:cNvPr id="984" name="Shape 984"/>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\mathcal{L}(\mathbf{x}_L, \mathbf{y}; \mathbf{W}) = \mathcal{L}(f_L(\mathbf{x}_{L-1}, \mathbf{W}_L), \mathbf{y})</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\mathbf{W}_L} = \frac{\partial \mathcal{L}}{\partial \mathbf{x}_L} \cdot \frac{\partial \mathbf{x}_L}{\partial \mathbf{W}_L} = \frac{\partial \mathcal{L}}{\partial \mathbf{x}_L} \cdot \frac{\partial f_L(\mathbf{x}_{L-1}, \mathbf{W}_L)}{\partial \mathbf{W}_L}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Shape 1001"/>
          <p:cNvSpPr/>
          <p:nvPr>
            <p:ph type="sldImg"/>
          </p:nvPr>
        </p:nvSpPr>
        <p:spPr>
          <a:prstGeom prst="rect">
            <a:avLst/>
          </a:prstGeom>
        </p:spPr>
        <p:txBody>
          <a:bodyPr/>
          <a:lstStyle/>
          <a:p>
            <a:pPr/>
          </a:p>
        </p:txBody>
      </p:sp>
      <p:sp>
        <p:nvSpPr>
          <p:cNvPr id="1002" name="Shape 100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\mathcal{L}(\mathbf{x}_L, \mathbf{y}) = \frac{1}{2} \norm{\mathbf{x}_L - \mathbf{y}}_2^2</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\mathbf{x}_L} = \mathbf{x}_L - \mathbf{y}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5" name="Shape 1055"/>
          <p:cNvSpPr/>
          <p:nvPr>
            <p:ph type="sldImg"/>
          </p:nvPr>
        </p:nvSpPr>
        <p:spPr>
          <a:prstGeom prst="rect">
            <a:avLst/>
          </a:prstGeom>
        </p:spPr>
        <p:txBody>
          <a:bodyPr/>
          <a:lstStyle/>
          <a:p>
            <a:pPr/>
          </a:p>
        </p:txBody>
      </p:sp>
      <p:sp>
        <p:nvSpPr>
          <p:cNvPr id="1056" name="Shape 1056"/>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\mathcal{L}(\mathbf{x}_L, \mathbf{y}; \mathbf{W}) = \mathcal{L}(f_L(\ldots f_2(f_1(\mathbf{x}_0, \mathbf{W}_1), \mathbf{W}_2), \ldots \mathbf{W}_L), \mathbf{y})</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\mathbf{W}_l} = \frac{\partial \mathcal{L}}{\partial \mathbf{x}_L} \cdot \frac{\partial \mathbf{x}_L}{\partial \mathbf{x}_{L-1}} \cdot \frac{\partial \mathbf{x}_{L-1}}{\partial \mathbf{x}_{L-2}} \cdots \frac{\partial \mathbf{x}_{l+1}}{\partial \mathbf{x}_{l}} \cdot \frac{\partial \mathbf{x}_{l}}{\partial \mathbf{W}_{l}}</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\mathbf{x}_l}</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f_l(\mathbf{x}_{l-1}, \mathbf{W}_l)}{\partial \mathbf{W}_l}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0" name="Shape 1080"/>
          <p:cNvSpPr/>
          <p:nvPr>
            <p:ph type="sldImg"/>
          </p:nvPr>
        </p:nvSpPr>
        <p:spPr>
          <a:prstGeom prst="rect">
            <a:avLst/>
          </a:prstGeom>
        </p:spPr>
        <p:txBody>
          <a:bodyPr/>
          <a:lstStyle/>
          <a:p>
            <a:pPr/>
          </a:p>
        </p:txBody>
      </p:sp>
      <p:sp>
        <p:nvSpPr>
          <p:cNvPr id="1081" name="Shape 108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\frac{\partial \mathcal{L}}{\partial \mathbf{x}_{l-1}} = \frac{\partial \mathcal{L}}{\partial \mathbf{x}_l} \cdot \frac{\partial \mathbf{x}_l}{\partial \mathbf{x}_{l-1}}</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f_l(\mathbf{x}_{l-1}, \mathbf{W}_l)}{\partial \mathbf{x}_{l-1}}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0" name="Shape 1130"/>
          <p:cNvSpPr/>
          <p:nvPr>
            <p:ph type="sldImg"/>
          </p:nvPr>
        </p:nvSpPr>
        <p:spPr>
          <a:prstGeom prst="rect">
            <a:avLst/>
          </a:prstGeom>
        </p:spPr>
        <p:txBody>
          <a:bodyPr/>
          <a:lstStyle/>
          <a:p>
            <a:pPr/>
          </a:p>
        </p:txBody>
      </p:sp>
      <p:sp>
        <p:nvSpPr>
          <p:cNvPr id="1131" name="Shape 113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During training, each layer will have three outputs:</a:t>
            </a:r>
          </a:p>
          <a:p>
            <a:pPr>
              <a:lnSpc>
                <a:spcPct val="100000"/>
              </a:lnSpc>
              <a:buSzPct val="100000"/>
              <a:buChar char="-"/>
              <a:defRPr sz="1200">
                <a:latin typeface="Calibri"/>
                <a:ea typeface="Calibri"/>
                <a:cs typeface="Calibri"/>
                <a:sym typeface="Calibri"/>
              </a:defRPr>
            </a:pPr>
            <a:r>
              <a:t>the forward pass. To compute the operating point for each layer and training example </a:t>
            </a:r>
          </a:p>
          <a:p>
            <a:pPr>
              <a:lnSpc>
                <a:spcPct val="100000"/>
              </a:lnSpc>
              <a:buSzPct val="100000"/>
              <a:buChar char="-"/>
              <a:defRPr sz="1200">
                <a:latin typeface="Calibri"/>
                <a:ea typeface="Calibri"/>
                <a:cs typeface="Calibri"/>
                <a:sym typeface="Calibri"/>
              </a:defRPr>
            </a:pPr>
            <a:r>
              <a:t>the backwards pass to propagate the energy derivative with respect to the input of the layer</a:t>
            </a:r>
          </a:p>
          <a:p>
            <a:pPr marL="166687" indent="-166687">
              <a:lnSpc>
                <a:spcPct val="100000"/>
              </a:lnSpc>
              <a:buSzPct val="145000"/>
              <a:buChar char="-"/>
              <a:defRPr sz="1200">
                <a:latin typeface="Calibri"/>
                <a:ea typeface="Calibri"/>
                <a:cs typeface="Calibri"/>
                <a:sym typeface="Calibri"/>
              </a:defRPr>
            </a:pPr>
            <a:r>
              <a:t>and the derivative of the energy with respect to the weights.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\mathbf{x}_l = f_l(\mathbf{x}_{l-1}, \mathbf{W}_l)</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\mathbf{x}_{l-1}} = \frac{\partial \mathcal{L}}{\partial \mathbf{x}_l} \cdot </a:t>
            </a:r>
          </a:p>
          <a:p>
            <a:pPr>
              <a:lnSpc>
                <a:spcPct val="100000"/>
              </a:lnSpc>
              <a:defRPr sz="1200">
                <a:latin typeface="Calibri"/>
                <a:ea typeface="Calibri"/>
                <a:cs typeface="Calibri"/>
                <a:sym typeface="Calibri"/>
              </a:defRPr>
            </a:pPr>
            <a:r>
              <a:t>\frac{\partial f_l(\mathbf{x}_{l-1}, \mathbf{W}_l)}{\partial \mathbf{x}_{l-1}}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Shape 1181"/>
          <p:cNvSpPr/>
          <p:nvPr>
            <p:ph type="sldImg"/>
          </p:nvPr>
        </p:nvSpPr>
        <p:spPr>
          <a:prstGeom prst="rect">
            <a:avLst/>
          </a:prstGeom>
        </p:spPr>
        <p:txBody>
          <a:bodyPr/>
          <a:lstStyle/>
          <a:p>
            <a:pPr/>
          </a:p>
        </p:txBody>
      </p:sp>
      <p:sp>
        <p:nvSpPr>
          <p:cNvPr id="1182" name="Shape 118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\frac{\partial \mathcal{L}}{\partial \mathbf{W}_l} = \frac{\partial \mathcal{L}}{\partial \mathbf{x}_l} \cdot \frac{\partial f_l(\mathbf{x}_{l-1}, \mathbf{W}_l)}{\partial \mathbf{W}_l}</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\mathbf{W}_l \leftarrow \mathbf{W}_l + \eta \bigg(\frac{\partial J}{\partial \mathbf{W}_l}\bigg)^T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0" name="Shape 1270"/>
          <p:cNvSpPr/>
          <p:nvPr>
            <p:ph type="sldImg"/>
          </p:nvPr>
        </p:nvSpPr>
        <p:spPr>
          <a:prstGeom prst="rect">
            <a:avLst/>
          </a:prstGeom>
        </p:spPr>
        <p:txBody>
          <a:bodyPr/>
          <a:lstStyle/>
          <a:p>
            <a:pPr/>
          </a:p>
        </p:txBody>
      </p:sp>
      <p:sp>
        <p:nvSpPr>
          <p:cNvPr id="1271" name="Shape 127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f(\mathbf{x}_{\texttt{in}}, \mathbf{W})</a:t>
            </a:r>
          </a:p>
          <a:p>
            <a:pPr>
              <a:lnSpc>
                <a:spcPct val="100000"/>
              </a:lnSpc>
              <a:defRPr sz="1200">
                <a:latin typeface="Calibri"/>
                <a:ea typeface="Calibri"/>
                <a:cs typeface="Calibri"/>
                <a:sym typeface="Calibri"/>
              </a:defRPr>
            </a:pPr>
            <a:r>
              <a:t>\frac{\partial \mathcal{L}}{\partial \mathbf{x}_{\texttt{in}}}</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\mathbf{x}_{\texttt{out}} = f(\mathbf{x}_{\texttt{in}}, \mathbf{W}) = \mathbf{W}\mathbf{x}_{\texttt{in}}</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\mathbf{x}_{\texttt{in}}} = \frac{\partial \mathcal{L}}{\partial \mathbf{x}_{\texttt{out}}} \cdot \frac{\partial f(\mathbf{x}_{\texttt{in}}, \mathbf{W})}{\partial \mathbf{x}_{\texttt{in}}} = \frac{\partial \mathcal{L}}{\partial \mathbf{x}_{\texttt{out}}} \cdot \frac{\partial \mathbf{x}_{\texttt{out}}}{\partial \mathbf{x}_{\texttt{in}}}</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\mathbf{x}_{\texttt{out}_i}}{\partial \mathbf{x}_{\texttt{in}_j}} = \mathbf{W}_{ij}</a:t>
            </a:r>
          </a:p>
          <a:p>
            <a:pPr>
              <a:lnSpc>
                <a:spcPct val="100000"/>
              </a:lnSpc>
              <a:defRPr sz="1200">
                <a:latin typeface="Calibri"/>
                <a:ea typeface="Calibri"/>
                <a:cs typeface="Calibri"/>
                <a:sym typeface="Calibri"/>
              </a:defRPr>
            </a:pPr>
            <a:r>
              <a:t>\frac{\partial f(\mathbf{x}_{\texttt{in}}, \mathbf{W})}{\partial \mathbf{x}_{\texttt{in}}} = \mathbf{W}</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6" name="Shape 1326"/>
          <p:cNvSpPr/>
          <p:nvPr>
            <p:ph type="sldImg"/>
          </p:nvPr>
        </p:nvSpPr>
        <p:spPr>
          <a:prstGeom prst="rect">
            <a:avLst/>
          </a:prstGeom>
        </p:spPr>
        <p:txBody>
          <a:bodyPr/>
          <a:lstStyle/>
          <a:p>
            <a:pPr/>
          </a:p>
        </p:txBody>
      </p:sp>
      <p:sp>
        <p:nvSpPr>
          <p:cNvPr id="1327" name="Shape 1327"/>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Things to notice: dC/dW is the derivative of a scalar by a matrix. So it is well defined. </a:t>
            </a:r>
          </a:p>
          <a:p>
            <a:pPr>
              <a:lnSpc>
                <a:spcPct val="100000"/>
              </a:lnSpc>
              <a:defRPr sz="1200">
                <a:latin typeface="Calibri"/>
                <a:ea typeface="Calibri"/>
                <a:cs typeface="Calibri"/>
                <a:sym typeface="Calibri"/>
              </a:defRPr>
            </a:pPr>
            <a:r>
              <a:t>If there is a single training example, then E = C.</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\mathbf{W}} = \frac{\partial \mathcal{L}}{\partial \mathbf{x}_{\texttt{out}}} \cdot \frac{\partial f(\mathbf{x}_{\texttt{in}}, \mathbf{W})}{\partial \mathbf{W}} = \frac{\partial \mathcal{L}}{\partial \mathbf{x}_{\texttt{out}}} \cdot \frac{\partial \mathbf{x}_{\texttt{out}}}{\partial \mathbf{W}}</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\mathbf{W}_{ij}} = \frac{\partial \mathcal{L}}{\partial \mathbf{x}_{\texttt{out}_i}} \cdot \frac{\partial \mathbf{x}_{\texttt{out}_i}}{\partial \mathbf{W}_{ij}}</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\mathbf{x}_{\texttt{out}_i}}{\partial \mathbf{W}_{ij}} = \mathbf{x}_{\texttt{in}_j}</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\mathbf{W}} = \mathbf{x}_{\texttt{in}} \cdot \frac{\partial \mathcal{L}}{\partial \mathbf{x}_{\texttt{out}}}</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\mathbf{W}^{k+1} \leftarrow \mathbf{W}^{k} + \eta \bigg(\frac{\partial J}{\partial \mathbf{W}}\bigg)^T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r>
              <a:t>\theta^{t+1} = \theta^t - \eta_t \frac{\partial J(\theta)}{\partial \theta}\bigg\rvert_{\theta = \theta^t}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9" name="Shape 1359"/>
          <p:cNvSpPr/>
          <p:nvPr>
            <p:ph type="sldImg"/>
          </p:nvPr>
        </p:nvSpPr>
        <p:spPr>
          <a:prstGeom prst="rect">
            <a:avLst/>
          </a:prstGeom>
        </p:spPr>
        <p:txBody>
          <a:bodyPr/>
          <a:lstStyle/>
          <a:p>
            <a:pPr/>
          </a:p>
        </p:txBody>
      </p:sp>
      <p:sp>
        <p:nvSpPr>
          <p:cNvPr id="1360" name="Shape 1360"/>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\mathbf{x}_{\texttt{out}} = \mathbf{W}\mathbf{x}_{\texttt{in}}</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\mathbf{W}^{k+1} \leftarrow \mathbf{W}^{k} + \eta \bigg(\frac{\partial J}{\partial \mathbf{W}}\bigg)^T</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J = \sum_{i=1}^N \mathcal{L}(\mathbf{x}^{(i)}, \mathbf{y}^{(i)})</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J}{\partial \mathbf{W}} = \sum_{i=1}^N  \mathbf{x}_{\texttt{in}} \cdot \frac{\partial \mathcal{L}}{\partial \mathbf{x}_{\texttt{out}}}\bigg\rvert_{\mathbf{x}_i, \mathbf{y}_i}</a:t>
            </a:r>
          </a:p>
          <a:p>
            <a:pPr>
              <a:lnSpc>
                <a:spcPct val="100000"/>
              </a:lnSpc>
              <a:defRPr sz="1200">
                <a:latin typeface="Calibri"/>
                <a:ea typeface="Calibri"/>
                <a:cs typeface="Calibri"/>
                <a:sym typeface="Calibri"/>
              </a:defRPr>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7" name="Shape 1387"/>
          <p:cNvSpPr/>
          <p:nvPr>
            <p:ph type="sldImg"/>
          </p:nvPr>
        </p:nvSpPr>
        <p:spPr>
          <a:prstGeom prst="rect">
            <a:avLst/>
          </a:prstGeom>
        </p:spPr>
        <p:txBody>
          <a:bodyPr/>
          <a:lstStyle/>
          <a:p>
            <a:pPr/>
          </a:p>
        </p:txBody>
      </p:sp>
      <p:sp>
        <p:nvSpPr>
          <p:cNvPr id="1388" name="Shape 1388"/>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\mathbf{x}_{\texttt{out}_i} = h(\mathbf{x}_{\texttt{in}_i} + b_i)</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\mathbf{x}_{\texttt{in}_i}} = \frac{\partial \mathcal{L}}{\partial \mathbf{x}_{\texttt{out}_i}} \cdot \frac{\partial \mathbf{x}_{\texttt{out}_i}}{\partial \mathbf{x}_{\texttt{in}_i}} = \frac{\partial \mathcal{L}}{\partial \mathbf{x}_{\texttt{out}_i}} \cdot \frac{\partial h(\mathbf{x}_{\texttt{in}_i} + b_i)}{\partial \mathbf{x}_{\texttt{in}_i}}</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b_i} = \frac{\partial \mathcal{L}}{\partial \mathbf{x}_{\texttt{out}_i}} \cdot \frac{\partial \mathbf{x}_{\texttt{out}_i}}{\partial b_i} = \frac{\partial \mathcal{L}}{\partial \mathbf{x}_{\texttt{out}_i}} \cdot \frac{\partial h(\mathbf{x}_{\texttt{in}_i} + b_i)}{\partial b_i}</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1" name="Shape 1421"/>
          <p:cNvSpPr/>
          <p:nvPr>
            <p:ph type="sldImg"/>
          </p:nvPr>
        </p:nvSpPr>
        <p:spPr>
          <a:prstGeom prst="rect">
            <a:avLst/>
          </a:prstGeom>
        </p:spPr>
        <p:txBody>
          <a:bodyPr/>
          <a:lstStyle/>
          <a:p>
            <a:pPr/>
          </a:p>
        </p:txBody>
      </p:sp>
      <p:sp>
        <p:nvSpPr>
          <p:cNvPr id="1422" name="Shape 142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\mathbf{x}_{\texttt{out}_i} = h(\mathbf{x}_{\texttt{in}_i} + b_i)</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\mathbf{x}_{\texttt{in}_i}} = \frac{\partial \mathcal{L}}{\partial \mathbf{x}_{\texttt{out}_i}} \cdot \frac{\partial \mathbf{x}_{\texttt{out}_i}}{\partial \mathbf{x}_{\texttt{in}_i}} = \frac{\partial \mathcal{L}}{\partial \mathbf{x}_{\texttt{out}_i}} \cdot h^{\prime}(\mathbf{x}_{\texttt{in}_i} + b_i)</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b_i} = \frac{\partial \mathcal{L}}{\partial \mathbf{x}_{\texttt{out}_i}} \cdot \frac{\partial \mathbf{x}_{\texttt{out}_i}}{\partial b_i} = \frac{\partial \mathcal{L}}{\partial \mathbf{x}_{\texttt{out}_i}} \cdot h^{\prime}(\mathbf{x}_{\texttt{in}_i} + b_i)</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6" name="Shape 1446"/>
          <p:cNvSpPr/>
          <p:nvPr>
            <p:ph type="sldImg"/>
          </p:nvPr>
        </p:nvSpPr>
        <p:spPr>
          <a:prstGeom prst="rect">
            <a:avLst/>
          </a:prstGeom>
        </p:spPr>
        <p:txBody>
          <a:bodyPr/>
          <a:lstStyle/>
          <a:p>
            <a:pPr/>
          </a:p>
        </p:txBody>
      </p:sp>
      <p:sp>
        <p:nvSpPr>
          <p:cNvPr id="1447" name="Shape 1447"/>
          <p:cNvSpPr/>
          <p:nvPr>
            <p:ph type="body" sz="quarter" idx="1"/>
          </p:nvPr>
        </p:nvSpPr>
        <p:spPr>
          <a:prstGeom prst="rect">
            <a:avLst/>
          </a:prstGeom>
        </p:spPr>
        <p:txBody>
          <a:bodyPr/>
          <a:lstStyle>
            <a:lvl1pPr>
              <a:lnSpc>
                <a:spcPct val="100000"/>
              </a:lnSpc>
              <a:defRPr sz="1200">
                <a:latin typeface="Calibri"/>
                <a:ea typeface="Calibri"/>
                <a:cs typeface="Calibri"/>
                <a:sym typeface="Calibri"/>
              </a:defRPr>
            </a:lvl1pPr>
          </a:lstStyle>
          <a:p>
            <a:pPr/>
            <a:r>
              <a:t>b_i^{k+1} \leftarrow b_i^{k} + \eta \frac{\partial J}{\partial b_i}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5" name="Shape 1465"/>
          <p:cNvSpPr/>
          <p:nvPr>
            <p:ph type="sldImg"/>
          </p:nvPr>
        </p:nvSpPr>
        <p:spPr>
          <a:prstGeom prst="rect">
            <a:avLst/>
          </a:prstGeom>
        </p:spPr>
        <p:txBody>
          <a:bodyPr/>
          <a:lstStyle/>
          <a:p>
            <a:pPr/>
          </a:p>
        </p:txBody>
      </p:sp>
      <p:sp>
        <p:nvSpPr>
          <p:cNvPr id="1466" name="Shape 1466"/>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\mathcal{L} = \frac{1}{2} \norm{\mathbf{x}_{\texttt{in}} - \mathbf{y}}_2^2</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\frac{\partial \mathcal{L}}{\partial \mathbf{x}_{\texttt{in}}} = \mathbf{x}_{\texttt{in}} - \mathbf{y}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6" name="Shape 1486"/>
          <p:cNvSpPr/>
          <p:nvPr>
            <p:ph type="sldImg"/>
          </p:nvPr>
        </p:nvSpPr>
        <p:spPr>
          <a:prstGeom prst="rect">
            <a:avLst/>
          </a:prstGeom>
        </p:spPr>
        <p:txBody>
          <a:bodyPr/>
          <a:lstStyle/>
          <a:p>
            <a:pPr/>
          </a:p>
        </p:txBody>
      </p:sp>
      <p:sp>
        <p:nvSpPr>
          <p:cNvPr id="1487" name="Shape 1487"/>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Things to notice: dC/dW is the derivative of a scalar by a matrix. So it is well defined. </a:t>
            </a:r>
          </a:p>
          <a:p>
            <a:pPr>
              <a:lnSpc>
                <a:spcPct val="100000"/>
              </a:lnSpc>
              <a:defRPr sz="1200">
                <a:latin typeface="Calibri"/>
                <a:ea typeface="Calibri"/>
                <a:cs typeface="Calibri"/>
                <a:sym typeface="Calibri"/>
              </a:defRPr>
            </a:pPr>
            <a:r>
              <a:t>If there is a single training example, then E = 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7" name="Shape 1507"/>
          <p:cNvSpPr/>
          <p:nvPr>
            <p:ph type="sldImg"/>
          </p:nvPr>
        </p:nvSpPr>
        <p:spPr>
          <a:prstGeom prst="rect">
            <a:avLst/>
          </a:prstGeom>
        </p:spPr>
        <p:txBody>
          <a:bodyPr/>
          <a:lstStyle/>
          <a:p>
            <a:pPr/>
          </a:p>
        </p:txBody>
      </p:sp>
      <p:sp>
        <p:nvSpPr>
          <p:cNvPr id="1508" name="Shape 1508"/>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Things to notice: dC/dW is the derivative of a scalar by a matrix. So it is well defined. </a:t>
            </a:r>
          </a:p>
          <a:p>
            <a:pPr>
              <a:lnSpc>
                <a:spcPct val="100000"/>
              </a:lnSpc>
              <a:defRPr sz="1200">
                <a:latin typeface="Calibri"/>
                <a:ea typeface="Calibri"/>
                <a:cs typeface="Calibri"/>
                <a:sym typeface="Calibri"/>
              </a:defRPr>
            </a:pPr>
            <a:r>
              <a:t>If there is a single training example, then E = 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5" name="Shape 1555"/>
          <p:cNvSpPr/>
          <p:nvPr>
            <p:ph type="sldImg"/>
          </p:nvPr>
        </p:nvSpPr>
        <p:spPr>
          <a:prstGeom prst="rect">
            <a:avLst/>
          </a:prstGeom>
        </p:spPr>
        <p:txBody>
          <a:bodyPr/>
          <a:lstStyle/>
          <a:p>
            <a:pPr/>
          </a:p>
        </p:txBody>
      </p:sp>
      <p:sp>
        <p:nvSpPr>
          <p:cNvPr id="1556" name="Shape 1556"/>
          <p:cNvSpPr/>
          <p:nvPr>
            <p:ph type="body" sz="quarter" idx="1"/>
          </p:nvPr>
        </p:nvSpPr>
        <p:spPr>
          <a:prstGeom prst="rect">
            <a:avLst/>
          </a:prstGeom>
        </p:spPr>
        <p:txBody>
          <a:bodyPr/>
          <a:lstStyle/>
          <a:p>
            <a:pPr/>
            <a:r>
              <a:t>\frac{\partial \mathcal{L}}{\partial \mathbf{x}^a}</a:t>
            </a:r>
          </a:p>
          <a:p>
            <a:pPr/>
            <a:r>
              <a:t>\frac{\partial \mathcal{L}}{\partial [\mathbf{x}^a, \mathbf{x}^b]}</a:t>
            </a:r>
          </a:p>
          <a:p>
            <a:pPr/>
          </a:p>
          <a:p>
            <a:pPr/>
            <a:r>
              <a:t>\sum_i \frac{\partial \mathcal{L}}{\partial \mathbf{x}^i}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7" name="Shape 1817"/>
          <p:cNvSpPr/>
          <p:nvPr>
            <p:ph type="sldImg"/>
          </p:nvPr>
        </p:nvSpPr>
        <p:spPr>
          <a:prstGeom prst="rect">
            <a:avLst/>
          </a:prstGeom>
        </p:spPr>
        <p:txBody>
          <a:bodyPr/>
          <a:lstStyle/>
          <a:p>
            <a:pPr/>
          </a:p>
        </p:txBody>
      </p:sp>
      <p:sp>
        <p:nvSpPr>
          <p:cNvPr id="1818" name="Shape 1818"/>
          <p:cNvSpPr/>
          <p:nvPr>
            <p:ph type="body" sz="quarter" idx="1"/>
          </p:nvPr>
        </p:nvSpPr>
        <p:spPr>
          <a:prstGeom prst="rect">
            <a:avLst/>
          </a:prstGeom>
        </p:spPr>
        <p:txBody>
          <a:bodyPr/>
          <a:lstStyle/>
          <a:p>
            <a:pPr/>
            <a:r>
              <a:t>\frac{\partial J}{\partial \theta}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0" name="Shape 1860"/>
          <p:cNvSpPr/>
          <p:nvPr>
            <p:ph type="sldImg"/>
          </p:nvPr>
        </p:nvSpPr>
        <p:spPr>
          <a:prstGeom prst="rect">
            <a:avLst/>
          </a:prstGeom>
        </p:spPr>
        <p:txBody>
          <a:bodyPr/>
          <a:lstStyle/>
          <a:p>
            <a:pPr/>
          </a:p>
        </p:txBody>
      </p:sp>
      <p:sp>
        <p:nvSpPr>
          <p:cNvPr id="1861" name="Shape 1861"/>
          <p:cNvSpPr/>
          <p:nvPr>
            <p:ph type="body" sz="quarter" idx="1"/>
          </p:nvPr>
        </p:nvSpPr>
        <p:spPr>
          <a:prstGeom prst="rect">
            <a:avLst/>
          </a:prstGeom>
        </p:spPr>
        <p:txBody>
          <a:bodyPr/>
          <a:lstStyle/>
          <a:p>
            <a:pPr/>
            <a:r>
              <a:t>\frac{\partial y_j}{\partial \mathbf{x}}</a:t>
            </a:r>
          </a:p>
          <a:p>
            <a:pPr/>
          </a:p>
          <a:p>
            <a:pPr/>
            <a:r>
              <a:t>= \frac{\partial x^{(L)}_j}{\partial \mathbf{x}^{(L-1)}} \cdot \frac{\partial \mathbf{x}^{(L-1)}}{\partial \mathbf{x}^{(L-2)}} \cdots \frac{\partial \mathbf{x}^{(2)}}{\partial \mathbf{x}^{(1)}} \cdot \frac{\partial \mathbf{x}^{(1)}}{\partial \mathbf{x}^{(0)}}</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lvl1pPr defTabSz="914400">
              <a:lnSpc>
                <a:spcPct val="100000"/>
              </a:lnSpc>
              <a:defRPr sz="1200"/>
            </a:lvl1pPr>
          </a:lstStyle>
          <a:p>
            <a:pPr/>
            <a:r>
              <a:t>\mathbf{x}_l = f_l(\mathbf{x}_{l-1}, \mathbf{W}_l)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5" name="Shape 1875"/>
          <p:cNvSpPr/>
          <p:nvPr>
            <p:ph type="sldImg"/>
          </p:nvPr>
        </p:nvSpPr>
        <p:spPr>
          <a:prstGeom prst="rect">
            <a:avLst/>
          </a:prstGeom>
        </p:spPr>
        <p:txBody>
          <a:bodyPr/>
          <a:lstStyle/>
          <a:p>
            <a:pPr/>
          </a:p>
        </p:txBody>
      </p:sp>
      <p:sp>
        <p:nvSpPr>
          <p:cNvPr id="1876" name="Shape 1876"/>
          <p:cNvSpPr/>
          <p:nvPr>
            <p:ph type="body" sz="quarter" idx="1"/>
          </p:nvPr>
        </p:nvSpPr>
        <p:spPr>
          <a:prstGeom prst="rect">
            <a:avLst/>
          </a:prstGeom>
        </p:spPr>
        <p:txBody>
          <a:bodyPr/>
          <a:lstStyle/>
          <a:p>
            <a:pPr/>
            <a:r>
              <a:t>\argmax_{\mathbf{x}} y_j + \lambda R(\mathbf{x})</a:t>
            </a:r>
          </a:p>
          <a:p>
            <a:pPr/>
          </a:p>
          <a:p>
            <a:pPr/>
            <a:r>
              <a:t>\mathbf{x}^{k+1} \leftarrow \mathbf{x}^k + \eta\frac{\partial (y_j(\mathbf{x}) + \lambda R(\mathbf{x}))}{\partial \mathbf{x}}\bigg\rvert_{\mathbf{x} = \mathbf{x}^k}</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5" name="Shape 1885"/>
          <p:cNvSpPr/>
          <p:nvPr>
            <p:ph type="sldImg"/>
          </p:nvPr>
        </p:nvSpPr>
        <p:spPr>
          <a:prstGeom prst="rect">
            <a:avLst/>
          </a:prstGeom>
        </p:spPr>
        <p:txBody>
          <a:bodyPr/>
          <a:lstStyle/>
          <a:p>
            <a:pPr/>
          </a:p>
        </p:txBody>
      </p:sp>
      <p:sp>
        <p:nvSpPr>
          <p:cNvPr id="1886" name="Shape 1886"/>
          <p:cNvSpPr/>
          <p:nvPr>
            <p:ph type="body" sz="quarter" idx="1"/>
          </p:nvPr>
        </p:nvSpPr>
        <p:spPr>
          <a:prstGeom prst="rect">
            <a:avLst/>
          </a:prstGeom>
        </p:spPr>
        <p:txBody>
          <a:bodyPr/>
          <a:lstStyle/>
          <a:p>
            <a:pPr/>
            <a:r>
              <a:t>\argmax_{\mathbf{x}} h_{l_j} + \lambda R(\mathbf{x})</a:t>
            </a:r>
          </a:p>
          <a:p>
            <a:pPr/>
          </a:p>
          <a:p>
            <a:pPr/>
            <a:r>
              <a:t>\mathbf{x}^{k+1} \leftarrow \mathbf{x}^k + \eta\frac{\partial (h_{l_j}(\mathbf{x}) + \lambda R(\mathbf{x}))}{\partial \mathbf{x}}\bigg\rvert_{\mathbf{x} = \mathbf{x}^k}</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0" name="Shape 2080"/>
          <p:cNvSpPr/>
          <p:nvPr>
            <p:ph type="sldImg"/>
          </p:nvPr>
        </p:nvSpPr>
        <p:spPr>
          <a:prstGeom prst="rect">
            <a:avLst/>
          </a:prstGeom>
        </p:spPr>
        <p:txBody>
          <a:bodyPr/>
          <a:lstStyle/>
          <a:p>
            <a:pPr/>
          </a:p>
        </p:txBody>
      </p:sp>
      <p:sp>
        <p:nvSpPr>
          <p:cNvPr id="2081" name="Shape 2081"/>
          <p:cNvSpPr/>
          <p:nvPr>
            <p:ph type="body" sz="quarter" idx="1"/>
          </p:nvPr>
        </p:nvSpPr>
        <p:spPr>
          <a:prstGeom prst="rect">
            <a:avLst/>
          </a:prstGeom>
        </p:spPr>
        <p:txBody>
          <a:bodyPr/>
          <a:lstStyle/>
          <a:p>
            <a:pPr/>
            <a:r>
              <a:t>\W^{k+1}_1 = \W^{k}_1 + \eta \bigg( \frac{\partial \Loss}{\partial \W_1} \bigg)^T</a:t>
            </a:r>
          </a:p>
          <a:p>
            <a:pPr/>
          </a:p>
          <a:p>
            <a:pPr/>
            <a:r>
              <a:t>\W^k_0 = </a:t>
            </a:r>
          </a:p>
          <a:p>
            <a:pPr/>
            <a:r>
              <a:t>\begin{pmatrix}</a:t>
            </a:r>
          </a:p>
          <a:p>
            <a:pPr/>
            <a:r>
              <a:t>    1 &amp; -3 \\</a:t>
            </a:r>
          </a:p>
          <a:p>
            <a:pPr/>
            <a:r>
              <a:t>    0.2 &amp; 1 \\</a:t>
            </a:r>
          </a:p>
          <a:p>
            <a:pPr/>
            <a:r>
              <a:t>\end{pmatrix}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6" name="Shape 2106"/>
          <p:cNvSpPr/>
          <p:nvPr>
            <p:ph type="sldImg"/>
          </p:nvPr>
        </p:nvSpPr>
        <p:spPr>
          <a:prstGeom prst="rect">
            <a:avLst/>
          </a:prstGeom>
        </p:spPr>
        <p:txBody>
          <a:bodyPr/>
          <a:lstStyle/>
          <a:p>
            <a:pPr/>
          </a:p>
        </p:txBody>
      </p:sp>
      <p:sp>
        <p:nvSpPr>
          <p:cNvPr id="2107" name="Shape 2107"/>
          <p:cNvSpPr/>
          <p:nvPr>
            <p:ph type="body" sz="quarter" idx="1"/>
          </p:nvPr>
        </p:nvSpPr>
        <p:spPr>
          <a:prstGeom prst="rect">
            <a:avLst/>
          </a:prstGeom>
        </p:spPr>
        <p:txBody>
          <a:bodyPr/>
          <a:lstStyle/>
          <a:p>
            <a:pPr/>
            <a:r>
              <a:t>\frac{\partial \Loss}{\partial \x_3} = \x_3 - \y</a:t>
            </a:r>
          </a:p>
          <a:p>
            <a:pPr/>
          </a:p>
          <a:p>
            <a:pPr/>
            <a:r>
              <a:t>\frac{\partial \Loss}{\partial \W_0} = \frac{\partial \Loss}{\partial \x_1}\frac{\partial \x_1}{\partial \W_0} = \x_0 \frac{\partial \Loss}{\partial \x_1}</a:t>
            </a:r>
          </a:p>
          <a:p>
            <a:pPr/>
          </a:p>
          <a:p>
            <a:pPr/>
            <a:r>
              <a:t>\frac{\partial \Loss}{\partial \x_2} = \frac{\partial \Loss}{\partial \x_3}\frac{\partial \x_3}{\partial \x_2} = \frac{\partial \Loss}{\partial \x_3}\W_1</a:t>
            </a:r>
          </a:p>
          <a:p>
            <a:pPr/>
          </a:p>
          <a:p>
            <a:pPr/>
            <a:r>
              <a:t>\frac{\partial \Loss}{\partial \x_1} = \frac{\partial \Loss}{\partial \x_2}\frac{\partial \x_2}{\partial \x_1} = \frac{\partial \Loss}{\partial \x_2}\frac{\partial \tanh(\x_1)}{\partial \x_1} = \frac{\partial \Loss}{\partial \x_2}(1-\tanh^2(\x_1))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0" name="Shape 2120"/>
          <p:cNvSpPr/>
          <p:nvPr>
            <p:ph type="sldImg"/>
          </p:nvPr>
        </p:nvSpPr>
        <p:spPr>
          <a:prstGeom prst="rect">
            <a:avLst/>
          </a:prstGeom>
        </p:spPr>
        <p:txBody>
          <a:bodyPr/>
          <a:lstStyle/>
          <a:p>
            <a:pPr/>
          </a:p>
        </p:txBody>
      </p:sp>
      <p:sp>
        <p:nvSpPr>
          <p:cNvPr id="2121" name="Shape 2121"/>
          <p:cNvSpPr/>
          <p:nvPr>
            <p:ph type="body" sz="quarter" idx="1"/>
          </p:nvPr>
        </p:nvSpPr>
        <p:spPr>
          <a:prstGeom prst="rect">
            <a:avLst/>
          </a:prstGeom>
        </p:spPr>
        <p:txBody>
          <a:bodyPr/>
          <a:lstStyle/>
          <a:p>
            <a:pPr/>
            <a:r>
              <a:t>\x_1 = \W_0\x_0 = </a:t>
            </a:r>
          </a:p>
          <a:p>
            <a:pPr/>
            <a:r>
              <a:t>\begin{pmatrix}</a:t>
            </a:r>
          </a:p>
          <a:p>
            <a:pPr/>
            <a:r>
              <a:t>    1 &amp; -3 \\</a:t>
            </a:r>
          </a:p>
          <a:p>
            <a:pPr/>
            <a:r>
              <a:t>    0.2 &amp; 1 \\</a:t>
            </a:r>
          </a:p>
          <a:p>
            <a:pPr/>
            <a:r>
              <a:t>\end{pmatrix}</a:t>
            </a:r>
          </a:p>
          <a:p>
            <a:pPr/>
            <a:r>
              <a:t>\begin{pmatrix}</a:t>
            </a:r>
          </a:p>
          <a:p>
            <a:pPr/>
            <a:r>
              <a:t>    1 \\</a:t>
            </a:r>
          </a:p>
          <a:p>
            <a:pPr/>
            <a:r>
              <a:t>    0.1 \\</a:t>
            </a:r>
          </a:p>
          <a:p>
            <a:pPr/>
            <a:r>
              <a:t>\end{pmatrix}</a:t>
            </a:r>
          </a:p>
          <a:p>
            <a:pPr/>
            <a:r>
              <a:t>=</a:t>
            </a:r>
          </a:p>
          <a:p>
            <a:pPr/>
            <a:r>
              <a:t>\begin{pmatrix}</a:t>
            </a:r>
          </a:p>
          <a:p>
            <a:pPr/>
            <a:r>
              <a:t>    0.7 \\</a:t>
            </a:r>
          </a:p>
          <a:p>
            <a:pPr/>
            <a:r>
              <a:t>    0.3 \\</a:t>
            </a:r>
          </a:p>
          <a:p>
            <a:pPr/>
            <a:r>
              <a:t>\end{pmatrix}</a:t>
            </a:r>
          </a:p>
          <a:p>
            <a:pPr/>
          </a:p>
          <a:p>
            <a:pPr/>
            <a:r>
              <a:t>\x_2 = \tanh(\x_1) = \begin{pmatrix}</a:t>
            </a:r>
          </a:p>
          <a:p>
            <a:pPr/>
            <a:r>
              <a:t>    0.604 \\</a:t>
            </a:r>
          </a:p>
          <a:p>
            <a:pPr/>
            <a:r>
              <a:t>    0.291 \\</a:t>
            </a:r>
          </a:p>
          <a:p>
            <a:pPr/>
            <a:r>
              <a:t>\end{pmatrix}</a:t>
            </a:r>
          </a:p>
          <a:p>
            <a:pPr/>
          </a:p>
          <a:p>
            <a:pPr/>
            <a:r>
              <a:t>\x_3 = \W_1\x_2 = </a:t>
            </a:r>
          </a:p>
          <a:p>
            <a:pPr/>
            <a:r>
              <a:t>\begin{pmatrix}</a:t>
            </a:r>
          </a:p>
          <a:p>
            <a:pPr/>
            <a:r>
              <a:t>    1 &amp; -1 \\</a:t>
            </a:r>
          </a:p>
          <a:p>
            <a:pPr/>
            <a:r>
              <a:t>\end{pmatrix}</a:t>
            </a:r>
          </a:p>
          <a:p>
            <a:pPr/>
            <a:r>
              <a:t>\begin{pmatrix}</a:t>
            </a:r>
          </a:p>
          <a:p>
            <a:pPr/>
            <a:r>
              <a:t>    0.604 \\</a:t>
            </a:r>
          </a:p>
          <a:p>
            <a:pPr/>
            <a:r>
              <a:t>    0.291 \\</a:t>
            </a:r>
          </a:p>
          <a:p>
            <a:pPr/>
            <a:r>
              <a:t>\end{pmatrix}</a:t>
            </a:r>
          </a:p>
          <a:p>
            <a:pPr/>
            <a:r>
              <a:t>=</a:t>
            </a:r>
          </a:p>
          <a:p>
            <a:pPr/>
            <a:r>
              <a:t>0.313</a:t>
            </a:r>
          </a:p>
          <a:p>
            <a:pPr/>
          </a:p>
          <a:p>
            <a:pPr/>
            <a:r>
              <a:t>\Loss = \frac{1}{2}(\x_3 - \y)^2 = 0.017</a:t>
            </a:r>
          </a:p>
          <a:p>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1" name="Shape 2131"/>
          <p:cNvSpPr/>
          <p:nvPr>
            <p:ph type="sldImg"/>
          </p:nvPr>
        </p:nvSpPr>
        <p:spPr>
          <a:prstGeom prst="rect">
            <a:avLst/>
          </a:prstGeom>
        </p:spPr>
        <p:txBody>
          <a:bodyPr/>
          <a:lstStyle/>
          <a:p>
            <a:pPr/>
          </a:p>
        </p:txBody>
      </p:sp>
      <p:sp>
        <p:nvSpPr>
          <p:cNvPr id="2132" name="Shape 2132"/>
          <p:cNvSpPr/>
          <p:nvPr>
            <p:ph type="body" sz="quarter" idx="1"/>
          </p:nvPr>
        </p:nvSpPr>
        <p:spPr>
          <a:prstGeom prst="rect">
            <a:avLst/>
          </a:prstGeom>
        </p:spPr>
        <p:txBody>
          <a:bodyPr/>
          <a:lstStyle/>
          <a:p>
            <a:pPr/>
            <a:r>
              <a:t>\frac{\partial \Loss}{\partial \x_2} = \frac{\partial \Loss}{\partial \x_3}\W_1 = -0.1869 \begin{pmatrix}</a:t>
            </a:r>
          </a:p>
          <a:p>
            <a:pPr/>
            <a:r>
              <a:t>    1 &amp; -1</a:t>
            </a:r>
          </a:p>
          <a:p>
            <a:pPr/>
            <a:r>
              <a:t>\end{pmatrix}</a:t>
            </a:r>
          </a:p>
          <a:p>
            <a:pPr/>
            <a:r>
              <a:t>= </a:t>
            </a:r>
          </a:p>
          <a:p>
            <a:pPr/>
            <a:r>
              <a:t>\begin{pmatrix}</a:t>
            </a:r>
          </a:p>
          <a:p>
            <a:pPr/>
            <a:r>
              <a:t>    -0.1869 &amp; 0.1869</a:t>
            </a:r>
          </a:p>
          <a:p>
            <a:pPr/>
            <a:r>
              <a:t>\end{pmatrix}</a:t>
            </a:r>
          </a:p>
          <a:p>
            <a:pPr/>
          </a:p>
          <a:p>
            <a:pPr/>
          </a:p>
          <a:p>
            <a:pPr/>
            <a:r>
              <a:t>\frac{\partial \Loss}{\partial \x_1} = \frac{\partial \Loss}{\partial \x_2}(1-\tanh^2(\x_1)) =</a:t>
            </a:r>
          </a:p>
          <a:p>
            <a:pPr/>
            <a:r>
              <a:t>\begin{pmatrix}</a:t>
            </a:r>
          </a:p>
          <a:p>
            <a:pPr/>
            <a:r>
              <a:t>    -0.1869 &amp; 0.1869</a:t>
            </a:r>
          </a:p>
          <a:p>
            <a:pPr/>
            <a:r>
              <a:t>\end{pmatrix}</a:t>
            </a:r>
          </a:p>
          <a:p>
            <a:pPr/>
            <a:r>
              <a:t>\begin{pmatrix}</a:t>
            </a:r>
          </a:p>
          <a:p>
            <a:pPr/>
            <a:r>
              <a:t>    1-\tanh^2(0.7) &amp; 0 \\ </a:t>
            </a:r>
          </a:p>
          <a:p>
            <a:pPr/>
            <a:r>
              <a:t>    0 &amp; 1-\tanh^2(0.3)</a:t>
            </a:r>
          </a:p>
          <a:p>
            <a:pPr/>
            <a:r>
              <a:t>\end{pmatrix}</a:t>
            </a:r>
          </a:p>
          <a:p>
            <a:pPr/>
            <a:r>
              <a:t>= </a:t>
            </a:r>
          </a:p>
          <a:p>
            <a:pPr/>
            <a:r>
              <a:t>\begin{pmatrix}</a:t>
            </a:r>
          </a:p>
          <a:p>
            <a:pPr/>
            <a:r>
              <a:t>    -0.1186 &amp; 0.171</a:t>
            </a:r>
          </a:p>
          <a:p>
            <a:pPr/>
            <a:r>
              <a:t>\end{pmatrix}</a:t>
            </a:r>
          </a:p>
          <a:p>
            <a:pPr/>
          </a:p>
          <a:p>
            <a:pPr/>
            <a:r>
              <a:t>\frac{\partial \Loss}{\partial \W_0} = \x_0 \frac{\partial \Loss}{\partial \x_1} = </a:t>
            </a:r>
          </a:p>
          <a:p>
            <a:pPr/>
            <a:r>
              <a:t>\begin{pmatrix}</a:t>
            </a:r>
          </a:p>
          <a:p>
            <a:pPr/>
            <a:r>
              <a:t>    1.0 \\</a:t>
            </a:r>
          </a:p>
          <a:p>
            <a:pPr/>
            <a:r>
              <a:t>    0.1</a:t>
            </a:r>
          </a:p>
          <a:p>
            <a:pPr/>
            <a:r>
              <a:t>\end{pmatrix}</a:t>
            </a:r>
          </a:p>
          <a:p>
            <a:pPr/>
            <a:r>
              <a:t>\begin{pmatrix}</a:t>
            </a:r>
          </a:p>
          <a:p>
            <a:pPr/>
            <a:r>
              <a:t>    -0.1186 &amp; 0.171</a:t>
            </a:r>
          </a:p>
          <a:p>
            <a:pPr/>
            <a:r>
              <a:t>\end{pmatrix} =</a:t>
            </a:r>
          </a:p>
          <a:p>
            <a:pPr/>
            <a:r>
              <a:t>\begin{pmatrix}</a:t>
            </a:r>
          </a:p>
          <a:p>
            <a:pPr/>
            <a:r>
              <a:t>    -0.1186 &amp; 0.171 \\</a:t>
            </a:r>
          </a:p>
          <a:p>
            <a:pPr/>
            <a:r>
              <a:t>    -0.01186 &amp; 0.0171</a:t>
            </a:r>
          </a:p>
          <a:p>
            <a:pPr/>
            <a:r>
              <a:t>\end{pmatrix} </a:t>
            </a:r>
          </a:p>
          <a:p>
            <a:pPr/>
          </a:p>
          <a:p>
            <a:pPr/>
          </a:p>
          <a:p>
            <a:pPr/>
            <a:r>
              <a:t>= \W^k_0 = </a:t>
            </a:r>
          </a:p>
          <a:p>
            <a:pPr/>
            <a:r>
              <a:t>\begin{pmatrix}</a:t>
            </a:r>
          </a:p>
          <a:p>
            <a:pPr/>
            <a:r>
              <a:t>    1 &amp; -3 \\</a:t>
            </a:r>
          </a:p>
          <a:p>
            <a:pPr/>
            <a:r>
              <a:t>    0.2 &amp; 1 \\</a:t>
            </a:r>
          </a:p>
          <a:p>
            <a:pPr/>
            <a:r>
              <a:t>\end{pmatrix} - 0.2 </a:t>
            </a:r>
          </a:p>
          <a:p>
            <a:pP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9" name="Shape 2139"/>
          <p:cNvSpPr/>
          <p:nvPr>
            <p:ph type="sldImg"/>
          </p:nvPr>
        </p:nvSpPr>
        <p:spPr>
          <a:prstGeom prst="rect">
            <a:avLst/>
          </a:prstGeom>
        </p:spPr>
        <p:txBody>
          <a:bodyPr/>
          <a:lstStyle/>
          <a:p>
            <a:pPr/>
          </a:p>
        </p:txBody>
      </p:sp>
      <p:sp>
        <p:nvSpPr>
          <p:cNvPr id="2140" name="Shape 2140"/>
          <p:cNvSpPr/>
          <p:nvPr>
            <p:ph type="body" sz="quarter" idx="1"/>
          </p:nvPr>
        </p:nvSpPr>
        <p:spPr>
          <a:prstGeom prst="rect">
            <a:avLst/>
          </a:prstGeom>
        </p:spPr>
        <p:txBody>
          <a:bodyPr/>
          <a:lstStyle/>
          <a:p>
            <a:pPr/>
            <a:r>
              <a:t>&amp;=</a:t>
            </a:r>
          </a:p>
          <a:p>
            <a:pPr/>
            <a:r>
              <a:t>\begin{pmatrix}</a:t>
            </a:r>
          </a:p>
          <a:p>
            <a:pPr/>
            <a:r>
              <a:t>    1 &amp; -3 \\</a:t>
            </a:r>
          </a:p>
          <a:p>
            <a:pPr/>
            <a:r>
              <a:t>    0.2 &amp; 1 \\</a:t>
            </a:r>
          </a:p>
          <a:p>
            <a:pPr/>
            <a:r>
              <a:t>\end{pmatrix} - 0.2 </a:t>
            </a:r>
          </a:p>
          <a:p>
            <a:pPr/>
            <a:r>
              <a:t>\begin{pmatrix}</a:t>
            </a:r>
          </a:p>
          <a:p>
            <a:pPr/>
            <a:r>
              <a:t>    -0.1186 &amp; 0.171 \\</a:t>
            </a:r>
          </a:p>
          <a:p>
            <a:pPr/>
            <a:r>
              <a:t>    -0.01186 &amp; 0.0171</a:t>
            </a:r>
          </a:p>
          <a:p>
            <a:pPr/>
            <a:r>
              <a:t>\end{pmatrix} </a:t>
            </a:r>
          </a:p>
          <a:p>
            <a:pPr/>
            <a:r>
              <a:t>\\</a:t>
            </a:r>
          </a:p>
          <a:p>
            <a:pPr/>
            <a:r>
              <a:t>&amp;= \begin{pmatrix}</a:t>
            </a:r>
          </a:p>
          <a:p>
            <a:pPr/>
            <a:r>
              <a:t>    1.02 &amp; -3.0 \\</a:t>
            </a:r>
          </a:p>
          <a:p>
            <a:pPr/>
            <a:r>
              <a:t>    0.17 &amp; 1.0</a:t>
            </a:r>
          </a:p>
          <a:p>
            <a:pPr/>
            <a:r>
              <a:t>\end{pmatrix}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Shape 673"/>
          <p:cNvSpPr/>
          <p:nvPr>
            <p:ph type="sldImg"/>
          </p:nvPr>
        </p:nvSpPr>
        <p:spPr>
          <a:prstGeom prst="rect">
            <a:avLst/>
          </a:prstGeom>
        </p:spPr>
        <p:txBody>
          <a:bodyPr/>
          <a:lstStyle/>
          <a:p>
            <a:pPr/>
          </a:p>
        </p:txBody>
      </p:sp>
      <p:sp>
        <p:nvSpPr>
          <p:cNvPr id="674" name="Shape 674"/>
          <p:cNvSpPr/>
          <p:nvPr>
            <p:ph type="body" sz="quarter" idx="1"/>
          </p:nvPr>
        </p:nvSpPr>
        <p:spPr>
          <a:prstGeom prst="rect">
            <a:avLst/>
          </a:prstGeom>
        </p:spPr>
        <p:txBody>
          <a:bodyPr/>
          <a:lstStyle/>
          <a:p>
            <a:pPr defTabSz="914400">
              <a:lnSpc>
                <a:spcPct val="100000"/>
              </a:lnSpc>
              <a:defRPr sz="1200"/>
            </a:pPr>
            <a:r>
              <a:t>J = \sum_{i=1}^N \mathcal{L}(\mathbf{x}^{(i)}_L, \mathbf{y}^{(i)})</a:t>
            </a:r>
          </a:p>
          <a:p>
            <a:pPr defTabSz="914400">
              <a:lnSpc>
                <a:spcPct val="100000"/>
              </a:lnSpc>
              <a:defRPr sz="1200"/>
            </a:pPr>
          </a:p>
          <a:p>
            <a:pPr defTabSz="914400">
              <a:lnSpc>
                <a:spcPct val="100000"/>
              </a:lnSpc>
              <a:defRPr sz="1200"/>
            </a:pPr>
            <a:r>
              <a:t>\mathcal{L}(\mathbf{x}_L, \mathbf{y})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p>
            <a:pPr defTabSz="914400">
              <a:lnSpc>
                <a:spcPct val="100000"/>
              </a:lnSpc>
              <a:defRPr sz="1200">
                <a:latin typeface="Times New Roman"/>
                <a:ea typeface="Times New Roman"/>
                <a:cs typeface="Times New Roman"/>
                <a:sym typeface="Times New Roman"/>
              </a:defRPr>
            </a:pPr>
            <a:r>
              <a:t>\frac{\partial J}{\partial \mathbf{W}_l}</a:t>
            </a:r>
          </a:p>
          <a:p>
            <a:pPr defTabSz="914400">
              <a:lnSpc>
                <a:spcPct val="100000"/>
              </a:lnSpc>
              <a:defRPr sz="1200">
                <a:latin typeface="Times New Roman"/>
                <a:ea typeface="Times New Roman"/>
                <a:cs typeface="Times New Roman"/>
                <a:sym typeface="Times New Roman"/>
              </a:defRPr>
            </a:pPr>
          </a:p>
          <a:p>
            <a:pPr defTabSz="914400">
              <a:lnSpc>
                <a:spcPct val="100000"/>
              </a:lnSpc>
              <a:defRPr sz="1200">
                <a:latin typeface="Times New Roman"/>
                <a:ea typeface="Times New Roman"/>
                <a:cs typeface="Times New Roman"/>
                <a:sym typeface="Times New Roman"/>
              </a:defRPr>
            </a:pPr>
            <a:r>
              <a:t>J(\mathbf{W}) = \sum_{i=1} \mathcal{L}(f_L(\ldots f_2(f_1(\mathbf{x}_0^{(i)}, \mathbf{W}_1), \mathbf{W}_2), \ldots \mathbf{W}_L), \mathbf{y}^{(i)})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Shape 788"/>
          <p:cNvSpPr/>
          <p:nvPr>
            <p:ph type="sldImg"/>
          </p:nvPr>
        </p:nvSpPr>
        <p:spPr>
          <a:prstGeom prst="rect">
            <a:avLst/>
          </a:prstGeom>
        </p:spPr>
        <p:txBody>
          <a:bodyPr/>
          <a:lstStyle/>
          <a:p>
            <a:pPr/>
          </a:p>
        </p:txBody>
      </p:sp>
      <p:sp>
        <p:nvSpPr>
          <p:cNvPr id="789" name="Shape 789"/>
          <p:cNvSpPr/>
          <p:nvPr>
            <p:ph type="body" sz="quarter" idx="1"/>
          </p:nvPr>
        </p:nvSpPr>
        <p:spPr>
          <a:prstGeom prst="rect">
            <a:avLst/>
          </a:prstGeom>
        </p:spPr>
        <p:txBody>
          <a:bodyPr/>
          <a:lstStyle/>
          <a:p>
            <a:pPr defTabSz="914400">
              <a:lnSpc>
                <a:spcPct val="100000"/>
              </a:lnSpc>
              <a:defRPr sz="1200">
                <a:latin typeface="Times New Roman"/>
                <a:ea typeface="Times New Roman"/>
                <a:cs typeface="Times New Roman"/>
                <a:sym typeface="Times New Roman"/>
              </a:defRPr>
            </a:pPr>
          </a:p>
          <a:p>
            <a:pPr defTabSz="914400">
              <a:lnSpc>
                <a:spcPct val="100000"/>
              </a:lnSpc>
              <a:defRPr sz="1200">
                <a:latin typeface="Times New Roman"/>
                <a:ea typeface="Times New Roman"/>
                <a:cs typeface="Times New Roman"/>
                <a:sym typeface="Times New Roman"/>
              </a:defRPr>
            </a:pPr>
            <a:r>
              <a:t>\mathbf{x} = </a:t>
            </a:r>
          </a:p>
          <a:p>
            <a:pPr defTabSz="914400">
              <a:lnSpc>
                <a:spcPct val="100000"/>
              </a:lnSpc>
              <a:defRPr sz="1200">
                <a:latin typeface="Times New Roman"/>
                <a:ea typeface="Times New Roman"/>
                <a:cs typeface="Times New Roman"/>
                <a:sym typeface="Times New Roman"/>
              </a:defRPr>
            </a:pPr>
            <a:r>
              <a:t> \begin{pmatrix}</a:t>
            </a:r>
          </a:p>
          <a:p>
            <a:pPr defTabSz="914400">
              <a:lnSpc>
                <a:spcPct val="100000"/>
              </a:lnSpc>
              <a:defRPr sz="1200">
                <a:latin typeface="Times New Roman"/>
                <a:ea typeface="Times New Roman"/>
                <a:cs typeface="Times New Roman"/>
                <a:sym typeface="Times New Roman"/>
              </a:defRPr>
            </a:pPr>
            <a:r>
              <a:t>    x_1  \\</a:t>
            </a:r>
          </a:p>
          <a:p>
            <a:pPr defTabSz="914400">
              <a:lnSpc>
                <a:spcPct val="100000"/>
              </a:lnSpc>
              <a:defRPr sz="1200">
                <a:latin typeface="Times New Roman"/>
                <a:ea typeface="Times New Roman"/>
                <a:cs typeface="Times New Roman"/>
                <a:sym typeface="Times New Roman"/>
              </a:defRPr>
            </a:pPr>
            <a:r>
              <a:t>    x_2  \\</a:t>
            </a:r>
          </a:p>
          <a:p>
            <a:pPr defTabSz="914400">
              <a:lnSpc>
                <a:spcPct val="100000"/>
              </a:lnSpc>
              <a:defRPr sz="1200">
                <a:latin typeface="Times New Roman"/>
                <a:ea typeface="Times New Roman"/>
                <a:cs typeface="Times New Roman"/>
                <a:sym typeface="Times New Roman"/>
              </a:defRPr>
            </a:pPr>
            <a:r>
              <a:t>    \vdots \\</a:t>
            </a:r>
          </a:p>
          <a:p>
            <a:pPr defTabSz="914400">
              <a:lnSpc>
                <a:spcPct val="100000"/>
              </a:lnSpc>
              <a:defRPr sz="1200">
                <a:latin typeface="Times New Roman"/>
                <a:ea typeface="Times New Roman"/>
                <a:cs typeface="Times New Roman"/>
                <a:sym typeface="Times New Roman"/>
              </a:defRPr>
            </a:pPr>
            <a:r>
              <a:t>    x_n \\</a:t>
            </a:r>
          </a:p>
          <a:p>
            <a:pPr defTabSz="914400">
              <a:lnSpc>
                <a:spcPct val="100000"/>
              </a:lnSpc>
              <a:defRPr sz="1200">
                <a:latin typeface="Times New Roman"/>
                <a:ea typeface="Times New Roman"/>
                <a:cs typeface="Times New Roman"/>
                <a:sym typeface="Times New Roman"/>
              </a:defRPr>
            </a:pPr>
            <a:r>
              <a:t>\end{pmatrix}</a:t>
            </a:r>
          </a:p>
          <a:p>
            <a:pPr defTabSz="914400">
              <a:lnSpc>
                <a:spcPct val="100000"/>
              </a:lnSpc>
              <a:defRPr sz="1200">
                <a:latin typeface="Times New Roman"/>
                <a:ea typeface="Times New Roman"/>
                <a:cs typeface="Times New Roman"/>
                <a:sym typeface="Times New Roman"/>
              </a:defRPr>
            </a:pPr>
          </a:p>
          <a:p>
            <a:pPr defTabSz="914400">
              <a:lnSpc>
                <a:spcPct val="100000"/>
              </a:lnSpc>
              <a:defRPr sz="1200">
                <a:latin typeface="Times New Roman"/>
                <a:ea typeface="Times New Roman"/>
                <a:cs typeface="Times New Roman"/>
                <a:sym typeface="Times New Roman"/>
              </a:defRPr>
            </a:pPr>
            <a:r>
              <a:t>\frac{\partial y}{\partial \mathbf{x}} =  </a:t>
            </a:r>
          </a:p>
          <a:p>
            <a:pPr defTabSz="914400">
              <a:lnSpc>
                <a:spcPct val="100000"/>
              </a:lnSpc>
              <a:defRPr sz="1200">
                <a:latin typeface="Times New Roman"/>
                <a:ea typeface="Times New Roman"/>
                <a:cs typeface="Times New Roman"/>
                <a:sym typeface="Times New Roman"/>
              </a:defRPr>
            </a:pPr>
            <a:r>
              <a:t>\begin{pmatrix}</a:t>
            </a:r>
          </a:p>
          <a:p>
            <a:pPr defTabSz="914400">
              <a:lnSpc>
                <a:spcPct val="100000"/>
              </a:lnSpc>
              <a:defRPr sz="1200">
                <a:latin typeface="Times New Roman"/>
                <a:ea typeface="Times New Roman"/>
                <a:cs typeface="Times New Roman"/>
                <a:sym typeface="Times New Roman"/>
              </a:defRPr>
            </a:pPr>
            <a:r>
              <a:t>    \frac{\partial y}{\partial x_1} &amp; \frac{\partial y}{\partial x_2} &amp; \cdots &amp; \frac{\partial y}{\partial x_n}</a:t>
            </a:r>
          </a:p>
          <a:p>
            <a:pPr defTabSz="914400">
              <a:lnSpc>
                <a:spcPct val="100000"/>
              </a:lnSpc>
              <a:defRPr sz="1200">
                <a:latin typeface="Times New Roman"/>
                <a:ea typeface="Times New Roman"/>
                <a:cs typeface="Times New Roman"/>
                <a:sym typeface="Times New Roman"/>
              </a:defRPr>
            </a:pPr>
            <a:r>
              <a:t>\end{pmatrix}</a:t>
            </a:r>
          </a:p>
          <a:p>
            <a:pPr defTabSz="914400">
              <a:lnSpc>
                <a:spcPct val="100000"/>
              </a:lnSpc>
              <a:defRPr sz="1200">
                <a:latin typeface="Times New Roman"/>
                <a:ea typeface="Times New Roman"/>
                <a:cs typeface="Times New Roman"/>
                <a:sym typeface="Times New Roman"/>
              </a:defRPr>
            </a:pPr>
          </a:p>
          <a:p>
            <a:pPr defTabSz="914400">
              <a:lnSpc>
                <a:spcPct val="100000"/>
              </a:lnSpc>
              <a:defRPr sz="1200">
                <a:latin typeface="Times New Roman"/>
                <a:ea typeface="Times New Roman"/>
                <a:cs typeface="Times New Roman"/>
                <a:sym typeface="Times New Roman"/>
              </a:defRPr>
            </a:pPr>
            <a:r>
              <a:t>\frac{\partial \mathbf{y}}{\partial \mathbf{x}} =  </a:t>
            </a:r>
          </a:p>
          <a:p>
            <a:pPr defTabSz="914400">
              <a:lnSpc>
                <a:spcPct val="100000"/>
              </a:lnSpc>
              <a:defRPr sz="1200">
                <a:latin typeface="Times New Roman"/>
                <a:ea typeface="Times New Roman"/>
                <a:cs typeface="Times New Roman"/>
                <a:sym typeface="Times New Roman"/>
              </a:defRPr>
            </a:pPr>
            <a:r>
              <a:t>\begin{pmatrix}</a:t>
            </a:r>
          </a:p>
          <a:p>
            <a:pPr defTabSz="914400">
              <a:lnSpc>
                <a:spcPct val="100000"/>
              </a:lnSpc>
              <a:defRPr sz="1200">
                <a:latin typeface="Times New Roman"/>
                <a:ea typeface="Times New Roman"/>
                <a:cs typeface="Times New Roman"/>
                <a:sym typeface="Times New Roman"/>
              </a:defRPr>
            </a:pPr>
            <a:r>
              <a:t>    \frac{\partial y_1}{\partial x_1} &amp; \frac{\partial y_1}{\partial x_2} &amp; \cdots &amp; \frac{\partial y_1}{\partial x_n} \\</a:t>
            </a:r>
          </a:p>
          <a:p>
            <a:pPr defTabSz="914400">
              <a:lnSpc>
                <a:spcPct val="100000"/>
              </a:lnSpc>
              <a:defRPr sz="1200">
                <a:latin typeface="Times New Roman"/>
                <a:ea typeface="Times New Roman"/>
                <a:cs typeface="Times New Roman"/>
                <a:sym typeface="Times New Roman"/>
              </a:defRPr>
            </a:pPr>
            <a:r>
              <a:t>    \vdots &amp; \vdots &amp; \vdots &amp; \vdots \\</a:t>
            </a:r>
          </a:p>
          <a:p>
            <a:pPr defTabSz="914400">
              <a:lnSpc>
                <a:spcPct val="100000"/>
              </a:lnSpc>
              <a:defRPr sz="1200">
                <a:latin typeface="Times New Roman"/>
                <a:ea typeface="Times New Roman"/>
                <a:cs typeface="Times New Roman"/>
                <a:sym typeface="Times New Roman"/>
              </a:defRPr>
            </a:pPr>
            <a:r>
              <a:t>    \frac{\partial y_m}{\partial x_1} &amp; \frac{\partial y_m}{\partial x_2} &amp; \cdots &amp; \frac{\partial y_m}{\partial x_n}</a:t>
            </a:r>
          </a:p>
          <a:p>
            <a:pPr defTabSz="914400">
              <a:lnSpc>
                <a:spcPct val="100000"/>
              </a:lnSpc>
              <a:defRPr sz="1200">
                <a:latin typeface="Times New Roman"/>
                <a:ea typeface="Times New Roman"/>
                <a:cs typeface="Times New Roman"/>
                <a:sym typeface="Times New Roman"/>
              </a:defRPr>
            </a:pPr>
            <a:r>
              <a:t>\end{pmatrix}</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hape 802"/>
          <p:cNvSpPr/>
          <p:nvPr>
            <p:ph type="sldImg"/>
          </p:nvPr>
        </p:nvSpPr>
        <p:spPr>
          <a:prstGeom prst="rect">
            <a:avLst/>
          </a:prstGeom>
        </p:spPr>
        <p:txBody>
          <a:bodyPr/>
          <a:lstStyle/>
          <a:p>
            <a:pPr/>
          </a:p>
        </p:txBody>
      </p:sp>
      <p:sp>
        <p:nvSpPr>
          <p:cNvPr id="803" name="Shape 803"/>
          <p:cNvSpPr/>
          <p:nvPr>
            <p:ph type="body" sz="quarter" idx="1"/>
          </p:nvPr>
        </p:nvSpPr>
        <p:spPr>
          <a:prstGeom prst="rect">
            <a:avLst/>
          </a:prstGeom>
        </p:spPr>
        <p:txBody>
          <a:bodyPr/>
          <a:lstStyle/>
          <a:p>
            <a:pPr/>
            <a:r>
              <a:t>\frac{\partial y}{\partial \mathbf{X}} =  </a:t>
            </a:r>
          </a:p>
          <a:p>
            <a:pPr/>
            <a:r>
              <a:t>\begin{pmatrix}</a:t>
            </a:r>
          </a:p>
          <a:p>
            <a:pPr/>
            <a:r>
              <a:t>    \frac{\partial y}{\partial x_{11}} &amp; \frac{\partial y}{\partial x_{21}} &amp; \cdots &amp; \frac{\partial y}{\partial x_{n1}} \\</a:t>
            </a:r>
          </a:p>
          <a:p>
            <a:pPr/>
            <a:r>
              <a:t>    \vdots &amp; \vdots &amp; \vdots &amp; \vdots \\</a:t>
            </a:r>
          </a:p>
          <a:p>
            <a:pPr/>
            <a:r>
              <a:t>    \frac{\partial y}{\partial x_{1m}} &amp; \frac{\partial y}{\partial x_{2m}} &amp; \cdots &amp; \frac{\partial y}{\partial x_{nm}}</a:t>
            </a:r>
          </a:p>
          <a:p>
            <a:pPr/>
            <a:r>
              <a:t>\end{pmatrix}</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Shape 843"/>
          <p:cNvSpPr/>
          <p:nvPr>
            <p:ph type="sldImg"/>
          </p:nvPr>
        </p:nvSpPr>
        <p:spPr>
          <a:prstGeom prst="rect">
            <a:avLst/>
          </a:prstGeom>
        </p:spPr>
        <p:txBody>
          <a:bodyPr/>
          <a:lstStyle/>
          <a:p>
            <a:pPr/>
          </a:p>
        </p:txBody>
      </p:sp>
      <p:sp>
        <p:nvSpPr>
          <p:cNvPr id="844" name="Shape 844"/>
          <p:cNvSpPr/>
          <p:nvPr>
            <p:ph type="body" sz="quarter" idx="1"/>
          </p:nvPr>
        </p:nvSpPr>
        <p:spPr>
          <a:prstGeom prst="rect">
            <a:avLst/>
          </a:prstGeom>
        </p:spPr>
        <p:txBody>
          <a:bodyPr/>
          <a:lstStyle/>
          <a:p>
            <a:pPr defTabSz="914400">
              <a:lnSpc>
                <a:spcPct val="100000"/>
              </a:lnSpc>
              <a:defRPr sz="1200">
                <a:latin typeface="Times New Roman"/>
                <a:ea typeface="Times New Roman"/>
                <a:cs typeface="Times New Roman"/>
                <a:sym typeface="Times New Roman"/>
              </a:defRPr>
            </a:pPr>
            <a:r>
              <a:t>h^{\prime}(\mathbf{x}) = f^{\prime}(g(\mathbf{x})) g^{\prime}(\mathbf{x})</a:t>
            </a:r>
          </a:p>
          <a:p>
            <a:pPr defTabSz="914400">
              <a:lnSpc>
                <a:spcPct val="100000"/>
              </a:lnSpc>
              <a:defRPr sz="1200">
                <a:latin typeface="Times New Roman"/>
                <a:ea typeface="Times New Roman"/>
                <a:cs typeface="Times New Roman"/>
                <a:sym typeface="Times New Roman"/>
              </a:defRPr>
            </a:pPr>
          </a:p>
          <a:p>
            <a:pPr defTabSz="914400">
              <a:lnSpc>
                <a:spcPct val="100000"/>
              </a:lnSpc>
              <a:defRPr sz="1200">
                <a:latin typeface="Times New Roman"/>
                <a:ea typeface="Times New Roman"/>
                <a:cs typeface="Times New Roman"/>
                <a:sym typeface="Times New Roman"/>
              </a:defRPr>
            </a:pPr>
            <a:r>
              <a:t>\frac{\partial \mathbf{z}}{\partial \mathbf{x}}\bigg\rvert_{\mathbf{x} = \mathbf{a}} = \frac{\partial \mathbf{z}}{\partial \mathbf{u}}\bigg\rvert_{\mathbf{u} = g(\mathbf{a})} \cdot \frac{\partial \mathbf{u}}{\partial \mathbf{x}}\bigg\rvert_{\mathbf{x} = \mathbf{a}}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7" name="Shape 857"/>
          <p:cNvSpPr/>
          <p:nvPr>
            <p:ph type="sldImg"/>
          </p:nvPr>
        </p:nvSpPr>
        <p:spPr>
          <a:prstGeom prst="rect">
            <a:avLst/>
          </a:prstGeom>
        </p:spPr>
        <p:txBody>
          <a:bodyPr/>
          <a:lstStyle/>
          <a:p>
            <a:pPr/>
          </a:p>
        </p:txBody>
      </p:sp>
      <p:sp>
        <p:nvSpPr>
          <p:cNvPr id="858" name="Shape 858"/>
          <p:cNvSpPr/>
          <p:nvPr>
            <p:ph type="body" sz="quarter" idx="1"/>
          </p:nvPr>
        </p:nvSpPr>
        <p:spPr>
          <a:prstGeom prst="rect">
            <a:avLst/>
          </a:prstGeom>
        </p:spPr>
        <p:txBody>
          <a:bodyPr/>
          <a:lstStyle/>
          <a:p>
            <a:pPr defTabSz="914400">
              <a:lnSpc>
                <a:spcPct val="100000"/>
              </a:lnSpc>
              <a:defRPr sz="1200">
                <a:latin typeface="Times New Roman"/>
                <a:ea typeface="Times New Roman"/>
                <a:cs typeface="Times New Roman"/>
                <a:sym typeface="Times New Roman"/>
              </a:defRPr>
            </a:pPr>
            <a:r>
              <a:t>h(\mathbf{x}) = f_L(f_{L-1}(\ldots f_1(\mathbf{x})))</a:t>
            </a:r>
          </a:p>
          <a:p>
            <a:pPr defTabSz="914400">
              <a:lnSpc>
                <a:spcPct val="100000"/>
              </a:lnSpc>
              <a:defRPr sz="1200">
                <a:latin typeface="Times New Roman"/>
                <a:ea typeface="Times New Roman"/>
                <a:cs typeface="Times New Roman"/>
                <a:sym typeface="Times New Roman"/>
              </a:defRPr>
            </a:pPr>
          </a:p>
          <a:p>
            <a:pPr defTabSz="914400">
              <a:lnSpc>
                <a:spcPct val="100000"/>
              </a:lnSpc>
              <a:defRPr sz="1200">
                <a:latin typeface="Times New Roman"/>
                <a:ea typeface="Times New Roman"/>
                <a:cs typeface="Times New Roman"/>
                <a:sym typeface="Times New Roman"/>
              </a:defRPr>
            </a:pPr>
            <a:r>
              <a:t>\mathbf{u}_1 &amp;= f_1(\mathbf{x})\\</a:t>
            </a:r>
          </a:p>
          <a:p>
            <a:pPr defTabSz="914400">
              <a:lnSpc>
                <a:spcPct val="100000"/>
              </a:lnSpc>
              <a:defRPr sz="1200">
                <a:latin typeface="Times New Roman"/>
                <a:ea typeface="Times New Roman"/>
                <a:cs typeface="Times New Roman"/>
                <a:sym typeface="Times New Roman"/>
              </a:defRPr>
            </a:pPr>
            <a:r>
              <a:t>\mathbf{u}_l &amp;= f_l(\mathbf{u}_{l-1})\\</a:t>
            </a:r>
          </a:p>
          <a:p>
            <a:pPr defTabSz="914400">
              <a:lnSpc>
                <a:spcPct val="100000"/>
              </a:lnSpc>
              <a:defRPr sz="1200">
                <a:latin typeface="Times New Roman"/>
                <a:ea typeface="Times New Roman"/>
                <a:cs typeface="Times New Roman"/>
                <a:sym typeface="Times New Roman"/>
              </a:defRPr>
            </a:pPr>
            <a:r>
              <a:t>\mathbf{z} &amp;= \mathbf{u}_n = f_L(\mathbf{u}_{L-1})</a:t>
            </a:r>
          </a:p>
          <a:p>
            <a:pPr defTabSz="914400">
              <a:lnSpc>
                <a:spcPct val="100000"/>
              </a:lnSpc>
              <a:defRPr sz="1200">
                <a:latin typeface="Times New Roman"/>
                <a:ea typeface="Times New Roman"/>
                <a:cs typeface="Times New Roman"/>
                <a:sym typeface="Times New Roman"/>
              </a:defRPr>
            </a:pPr>
          </a:p>
          <a:p>
            <a:pPr defTabSz="914400">
              <a:lnSpc>
                <a:spcPct val="100000"/>
              </a:lnSpc>
              <a:defRPr sz="1200">
                <a:latin typeface="Times New Roman"/>
                <a:ea typeface="Times New Roman"/>
                <a:cs typeface="Times New Roman"/>
                <a:sym typeface="Times New Roman"/>
              </a:defRPr>
            </a:pPr>
            <a:r>
              <a:t>\frac{\partial \mathbf{z}}{\partial \mathbf{x}}\bigg\rvert_{\mathbf{x} = \mathbf{a}} = \frac{\partial \mathbf{z}}{\partial \mathbf{u}_{L-1}}\bigg\rvert_{\mathbf{u}_{L-1} = f_{L-1}(\mathbf{u}_{L-2})} \cdot \frac{\partial \mathbf{u}^{L-1}}{\partial \mathbf{u}_{L-2}}\bigg\rvert_{\mathbf{u}_{L-2} = f_{L-2}(\mathbf{u}_{L-3})} \cdots \frac{\partial \mathbf{u}_{2}}{\partial \mathbf{u}_{1}}\bigg\rvert_{\mathbf{u}_{1} = f_{1}(\mathbf{a})} \cdot \frac{\partial \mathbf{u}_{1}}{\partial \mathbf{x}}\bigg\rvert_{\mathbf{x} = \mathbf{a}}</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pic>
        <p:nvPicPr>
          <p:cNvPr id="11" name="Image" descr="Image"/>
          <p:cNvPicPr>
            <a:picLocks noChangeAspect="1"/>
          </p:cNvPicPr>
          <p:nvPr/>
        </p:nvPicPr>
        <p:blipFill>
          <a:blip r:embed="rId2">
            <a:alphaModFix amt="23837"/>
            <a:extLst/>
          </a:blip>
          <a:stretch>
            <a:fillRect/>
          </a:stretch>
        </p:blipFill>
        <p:spPr>
          <a:xfrm>
            <a:off x="-16327770" y="-17825066"/>
            <a:ext cx="57472940" cy="48870640"/>
          </a:xfrm>
          <a:prstGeom prst="rect">
            <a:avLst/>
          </a:prstGeom>
          <a:ln w="12700">
            <a:miter lim="400000"/>
          </a:ln>
        </p:spPr>
      </p:pic>
      <p:sp>
        <p:nvSpPr>
          <p:cNvPr id="12" name="Title Text"/>
          <p:cNvSpPr txBox="1"/>
          <p:nvPr>
            <p:ph type="title"/>
          </p:nvPr>
        </p:nvSpPr>
        <p:spPr>
          <a:xfrm>
            <a:off x="1371600" y="3507329"/>
            <a:ext cx="20828000" cy="1787541"/>
          </a:xfrm>
          <a:prstGeom prst="rect">
            <a:avLst/>
          </a:prstGeom>
        </p:spPr>
        <p:txBody>
          <a:bodyPr anchor="b"/>
          <a:lstStyle>
            <a:lvl1pPr>
              <a:defRPr>
                <a:latin typeface="Helvetica Neue Medium"/>
                <a:ea typeface="Helvetica Neue Medium"/>
                <a:cs typeface="Helvetica Neue Medium"/>
                <a:sym typeface="Helvetica Neue Medium"/>
              </a:defRPr>
            </a:lvl1pPr>
          </a:lstStyle>
          <a:p>
            <a:pPr/>
            <a:r>
              <a:t>Title Text</a:t>
            </a:r>
          </a:p>
        </p:txBody>
      </p:sp>
      <p:sp>
        <p:nvSpPr>
          <p:cNvPr id="13" name="Section title"/>
          <p:cNvSpPr txBox="1"/>
          <p:nvPr>
            <p:ph type="body" sz="quarter" idx="21"/>
          </p:nvPr>
        </p:nvSpPr>
        <p:spPr>
          <a:xfrm>
            <a:off x="3564280" y="5275205"/>
            <a:ext cx="9378364" cy="1787541"/>
          </a:xfrm>
          <a:prstGeom prst="rect">
            <a:avLst/>
          </a:prstGeom>
        </p:spPr>
        <p:txBody>
          <a:bodyPr>
            <a:noAutofit/>
          </a:bodyPr>
          <a:lstStyle>
            <a:lvl1pPr marL="0" indent="0">
              <a:spcBef>
                <a:spcPts val="0"/>
              </a:spcBef>
              <a:buSzTx/>
              <a:buNone/>
              <a:defRPr sz="10000"/>
            </a:lvl1pPr>
          </a:lstStyle>
          <a:p>
            <a:pPr/>
            <a:r>
              <a:t>Section title </a:t>
            </a:r>
          </a:p>
        </p:txBody>
      </p:sp>
      <p:sp>
        <p:nvSpPr>
          <p:cNvPr id="14" name="Rectangle"/>
          <p:cNvSpPr/>
          <p:nvPr/>
        </p:nvSpPr>
        <p:spPr>
          <a:xfrm>
            <a:off x="-166217" y="12518712"/>
            <a:ext cx="24716434" cy="1270001"/>
          </a:xfrm>
          <a:prstGeom prst="rect">
            <a:avLst/>
          </a:prstGeom>
          <a:solidFill>
            <a:srgbClr val="FFFFFF">
              <a:alpha val="71761"/>
            </a:srgbClr>
          </a:solidFill>
          <a:ln w="12700">
            <a:solidFill>
              <a:srgbClr val="000000">
                <a:alpha val="71761"/>
              </a:srgbClr>
            </a:solidFill>
            <a:miter lim="400000"/>
          </a:ln>
        </p:spPr>
        <p:txBody>
          <a:bodyPr lIns="0" tIns="0" rIns="0" bIns="0" anchor="ctr"/>
          <a:lstStyle/>
          <a:p>
            <a:pPr>
              <a:defRPr b="0" sz="3200">
                <a:solidFill>
                  <a:srgbClr val="FFFFFF"/>
                </a:solidFill>
              </a:defRPr>
            </a:pPr>
          </a:p>
        </p:txBody>
      </p:sp>
      <p:sp>
        <p:nvSpPr>
          <p:cNvPr id="15" name="6.869/6.819 Advances in Computer Vision"/>
          <p:cNvSpPr txBox="1"/>
          <p:nvPr/>
        </p:nvSpPr>
        <p:spPr>
          <a:xfrm>
            <a:off x="3548355" y="12873580"/>
            <a:ext cx="810087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6600"/>
              </a:lnSpc>
              <a:spcBef>
                <a:spcPts val="1600"/>
              </a:spcBef>
              <a:defRPr sz="3200">
                <a:solidFill>
                  <a:srgbClr val="A21F34"/>
                </a:solidFill>
              </a:defRPr>
            </a:lvl1pPr>
          </a:lstStyle>
          <a:p>
            <a:pPr/>
            <a:r>
              <a:t>6.869/6.819 Advances in Computer Vision</a:t>
            </a:r>
          </a:p>
        </p:txBody>
      </p:sp>
      <p:sp>
        <p:nvSpPr>
          <p:cNvPr id="16" name="Spring 2022"/>
          <p:cNvSpPr txBox="1"/>
          <p:nvPr/>
        </p:nvSpPr>
        <p:spPr>
          <a:xfrm>
            <a:off x="22131653" y="12625823"/>
            <a:ext cx="2251305" cy="10557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100"/>
              </a:lnSpc>
              <a:defRPr b="0" sz="3100"/>
            </a:lvl1pPr>
          </a:lstStyle>
          <a:p>
            <a:pPr/>
            <a:r>
              <a:t>Spring 2022</a:t>
            </a:r>
          </a:p>
        </p:txBody>
      </p:sp>
      <p:sp>
        <p:nvSpPr>
          <p:cNvPr id="17" name="Bill Freeman, Phillip Isola"/>
          <p:cNvSpPr txBox="1"/>
          <p:nvPr/>
        </p:nvSpPr>
        <p:spPr>
          <a:xfrm>
            <a:off x="20577767" y="13193693"/>
            <a:ext cx="3757575" cy="10335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600"/>
              </a:lnSpc>
              <a:spcBef>
                <a:spcPts val="1600"/>
              </a:spcBef>
              <a:defRPr sz="2400"/>
            </a:lvl1pPr>
          </a:lstStyle>
          <a:p>
            <a:pPr/>
            <a:r>
              <a:t>Bill Freeman, Phillip Isola</a:t>
            </a:r>
          </a:p>
        </p:txBody>
      </p:sp>
      <p:pic>
        <p:nvPicPr>
          <p:cNvPr id="18" name="mit_pe_horiz_large_alpha.png" descr="mit_pe_horiz_large_alpha.png"/>
          <p:cNvPicPr>
            <a:picLocks noChangeAspect="1"/>
          </p:cNvPicPr>
          <p:nvPr/>
        </p:nvPicPr>
        <p:blipFill>
          <a:blip r:embed="rId3">
            <a:extLst/>
          </a:blip>
          <a:srcRect l="0" t="0" r="76207" b="0"/>
          <a:stretch>
            <a:fillRect/>
          </a:stretch>
        </p:blipFill>
        <p:spPr>
          <a:xfrm>
            <a:off x="152400" y="12482519"/>
            <a:ext cx="1626288" cy="1367075"/>
          </a:xfrm>
          <a:prstGeom prst="rect">
            <a:avLst/>
          </a:prstGeom>
          <a:ln w="12700">
            <a:miter lim="400000"/>
          </a:ln>
        </p:spPr>
      </p:pic>
      <p:pic>
        <p:nvPicPr>
          <p:cNvPr id="19" name="Picture 6" descr="Picture 6"/>
          <p:cNvPicPr>
            <a:picLocks noChangeAspect="1"/>
          </p:cNvPicPr>
          <p:nvPr/>
        </p:nvPicPr>
        <p:blipFill>
          <a:blip r:embed="rId4">
            <a:extLst/>
          </a:blip>
          <a:srcRect l="0" t="0" r="85120" b="0"/>
          <a:stretch>
            <a:fillRect/>
          </a:stretch>
        </p:blipFill>
        <p:spPr>
          <a:xfrm>
            <a:off x="1895819" y="12568442"/>
            <a:ext cx="1357590" cy="1119189"/>
          </a:xfrm>
          <a:prstGeom prst="rect">
            <a:avLst/>
          </a:prstGeom>
          <a:ln w="12700">
            <a:miter lim="400000"/>
          </a:ln>
        </p:spPr>
      </p:pic>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2" name="Title Text"/>
          <p:cNvSpPr txBox="1"/>
          <p:nvPr>
            <p:ph type="title"/>
          </p:nvPr>
        </p:nvSpPr>
        <p:spPr>
          <a:xfrm>
            <a:off x="3962400" y="549276"/>
            <a:ext cx="16459200" cy="2286001"/>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93"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01" name="Title Text"/>
          <p:cNvSpPr txBox="1"/>
          <p:nvPr>
            <p:ph type="title"/>
          </p:nvPr>
        </p:nvSpPr>
        <p:spPr>
          <a:xfrm>
            <a:off x="3962400" y="549276"/>
            <a:ext cx="16459200" cy="2286001"/>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102" name="Body Level One…"/>
          <p:cNvSpPr txBox="1"/>
          <p:nvPr>
            <p:ph type="body" sz="half" idx="1"/>
          </p:nvPr>
        </p:nvSpPr>
        <p:spPr>
          <a:xfrm>
            <a:off x="3962400" y="3200400"/>
            <a:ext cx="8077200" cy="9051926"/>
          </a:xfrm>
          <a:prstGeom prst="rect">
            <a:avLst/>
          </a:prstGeom>
        </p:spPr>
        <p:txBody>
          <a:bodyPr lIns="91439" tIns="91439" rIns="91439" bIns="91439" anchor="t"/>
          <a:lstStyle>
            <a:lvl1pPr marL="685800" indent="-685800" defTabSz="914400">
              <a:spcBef>
                <a:spcPts val="1300"/>
              </a:spcBef>
              <a:buSzPct val="100000"/>
              <a:buFont typeface="Arial"/>
              <a:defRPr sz="5600">
                <a:latin typeface="Calibri"/>
                <a:ea typeface="Calibri"/>
                <a:cs typeface="Calibri"/>
                <a:sym typeface="Calibri"/>
              </a:defRPr>
            </a:lvl1pPr>
            <a:lvl2pPr marL="1123950" indent="-666750" defTabSz="914400">
              <a:spcBef>
                <a:spcPts val="1300"/>
              </a:spcBef>
              <a:buSzPct val="100000"/>
              <a:buFont typeface="Arial"/>
              <a:buChar char="–"/>
              <a:defRPr sz="5600">
                <a:latin typeface="Calibri"/>
                <a:ea typeface="Calibri"/>
                <a:cs typeface="Calibri"/>
                <a:sym typeface="Calibri"/>
              </a:defRPr>
            </a:lvl2pPr>
            <a:lvl3pPr marL="1554479" indent="-640079" defTabSz="914400">
              <a:spcBef>
                <a:spcPts val="1300"/>
              </a:spcBef>
              <a:buSzPct val="100000"/>
              <a:buFont typeface="Arial"/>
              <a:defRPr sz="5600">
                <a:latin typeface="Calibri"/>
                <a:ea typeface="Calibri"/>
                <a:cs typeface="Calibri"/>
                <a:sym typeface="Calibri"/>
              </a:defRPr>
            </a:lvl3pPr>
            <a:lvl4pPr marL="2082800" indent="-711200" defTabSz="914400">
              <a:spcBef>
                <a:spcPts val="1300"/>
              </a:spcBef>
              <a:buSzPct val="100000"/>
              <a:buFont typeface="Arial"/>
              <a:buChar char="–"/>
              <a:defRPr sz="5600">
                <a:latin typeface="Calibri"/>
                <a:ea typeface="Calibri"/>
                <a:cs typeface="Calibri"/>
                <a:sym typeface="Calibri"/>
              </a:defRPr>
            </a:lvl4pPr>
            <a:lvl5pPr marL="2540000" indent="-711200" defTabSz="914400">
              <a:spcBef>
                <a:spcPts val="1300"/>
              </a:spcBef>
              <a:buSzPct val="100000"/>
              <a:buFont typeface="Arial"/>
              <a:buChar char="»"/>
              <a:defRPr sz="56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0" name="Title Text"/>
          <p:cNvSpPr txBox="1"/>
          <p:nvPr>
            <p:ph type="title"/>
          </p:nvPr>
        </p:nvSpPr>
        <p:spPr>
          <a:xfrm>
            <a:off x="3048000" y="0"/>
            <a:ext cx="18288000" cy="1828800"/>
          </a:xfrm>
          <a:prstGeom prst="rect">
            <a:avLst/>
          </a:prstGeom>
        </p:spPr>
        <p:txBody>
          <a:bodyPr lIns="91439" tIns="91439" rIns="91439" bIns="91439"/>
          <a:lstStyle>
            <a:lvl1pPr algn="ctr" defTabSz="1828800">
              <a:defRPr sz="8800">
                <a:latin typeface="Arial"/>
                <a:ea typeface="Arial"/>
                <a:cs typeface="Arial"/>
                <a:sym typeface="Arial"/>
              </a:defRPr>
            </a:lvl1pPr>
          </a:lstStyle>
          <a:p>
            <a:pPr/>
            <a:r>
              <a:t>Title Text</a:t>
            </a:r>
          </a:p>
        </p:txBody>
      </p:sp>
      <p:sp>
        <p:nvSpPr>
          <p:cNvPr id="111"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1828800">
              <a:spcBef>
                <a:spcPts val="1500"/>
              </a:spcBef>
              <a:buSzPct val="100000"/>
              <a:defRPr sz="6400">
                <a:latin typeface="Arial"/>
                <a:ea typeface="Arial"/>
                <a:cs typeface="Arial"/>
                <a:sym typeface="Arial"/>
              </a:defRPr>
            </a:lvl1pPr>
            <a:lvl2pPr marL="1110342" indent="-653142" defTabSz="1828800">
              <a:spcBef>
                <a:spcPts val="1500"/>
              </a:spcBef>
              <a:buSzPct val="100000"/>
              <a:buChar char="–"/>
              <a:defRPr sz="6400">
                <a:latin typeface="Arial"/>
                <a:ea typeface="Arial"/>
                <a:cs typeface="Arial"/>
                <a:sym typeface="Arial"/>
              </a:defRPr>
            </a:lvl2pPr>
            <a:lvl3pPr marL="1524000" indent="-609600" defTabSz="1828800">
              <a:spcBef>
                <a:spcPts val="1500"/>
              </a:spcBef>
              <a:buSzPct val="100000"/>
              <a:defRPr sz="6400">
                <a:latin typeface="Arial"/>
                <a:ea typeface="Arial"/>
                <a:cs typeface="Arial"/>
                <a:sym typeface="Arial"/>
              </a:defRPr>
            </a:lvl3pPr>
            <a:lvl4pPr marL="2103120" indent="-731520" defTabSz="1828800">
              <a:spcBef>
                <a:spcPts val="1500"/>
              </a:spcBef>
              <a:buSzPct val="100000"/>
              <a:buChar char="–"/>
              <a:defRPr sz="6400">
                <a:latin typeface="Arial"/>
                <a:ea typeface="Arial"/>
                <a:cs typeface="Arial"/>
                <a:sym typeface="Arial"/>
              </a:defRPr>
            </a:lvl4pPr>
            <a:lvl5pPr marL="2560320" indent="-731520" defTabSz="1828800">
              <a:spcBef>
                <a:spcPts val="1500"/>
              </a:spcBef>
              <a:buSzPct val="100000"/>
              <a:buChar char="»"/>
              <a:defRPr sz="6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9" name="Title Text"/>
          <p:cNvSpPr txBox="1"/>
          <p:nvPr>
            <p:ph type="title"/>
          </p:nvPr>
        </p:nvSpPr>
        <p:spPr>
          <a:xfrm>
            <a:off x="3962400" y="180976"/>
            <a:ext cx="16459200" cy="3019425"/>
          </a:xfrm>
          <a:prstGeom prst="rect">
            <a:avLst/>
          </a:prstGeom>
        </p:spPr>
        <p:txBody>
          <a:bodyPr lIns="101600" tIns="101600" rIns="101600" bIns="101600"/>
          <a:lstStyle>
            <a:lvl1pPr indent="39687" algn="ctr" defTabSz="1828800">
              <a:defRPr sz="8800">
                <a:latin typeface="Arial"/>
                <a:ea typeface="Arial"/>
                <a:cs typeface="Arial"/>
                <a:sym typeface="Arial"/>
              </a:defRPr>
            </a:lvl1pPr>
          </a:lstStyle>
          <a:p>
            <a:pPr/>
            <a:r>
              <a:t>Title Text</a:t>
            </a:r>
          </a:p>
        </p:txBody>
      </p:sp>
      <p:sp>
        <p:nvSpPr>
          <p:cNvPr id="120"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400"/>
              </a:spcBef>
              <a:buSzPct val="100000"/>
              <a:buFont typeface="Arial"/>
              <a:defRPr sz="6400">
                <a:latin typeface="Arial"/>
                <a:ea typeface="Arial"/>
                <a:cs typeface="Arial"/>
                <a:sym typeface="Arial"/>
              </a:defRPr>
            </a:lvl1pPr>
            <a:lvl2pPr marL="1099230" indent="-653142" defTabSz="1828800">
              <a:spcBef>
                <a:spcPts val="1400"/>
              </a:spcBef>
              <a:buSzPct val="100000"/>
              <a:buFont typeface="Arial"/>
              <a:buChar char="–"/>
              <a:defRPr sz="6400">
                <a:latin typeface="Arial"/>
                <a:ea typeface="Arial"/>
                <a:cs typeface="Arial"/>
                <a:sym typeface="Arial"/>
              </a:defRPr>
            </a:lvl2pPr>
            <a:lvl3pPr marL="1512887" indent="-609600" defTabSz="1828800">
              <a:spcBef>
                <a:spcPts val="1400"/>
              </a:spcBef>
              <a:buSzPct val="100000"/>
              <a:buFont typeface="Arial"/>
              <a:defRPr sz="6400">
                <a:latin typeface="Arial"/>
                <a:ea typeface="Arial"/>
                <a:cs typeface="Arial"/>
                <a:sym typeface="Arial"/>
              </a:defRPr>
            </a:lvl3pPr>
            <a:lvl4pPr marL="2092007" indent="-731519" defTabSz="1828800">
              <a:spcBef>
                <a:spcPts val="1400"/>
              </a:spcBef>
              <a:buSzPct val="100000"/>
              <a:buFont typeface="Arial"/>
              <a:buChar char="–"/>
              <a:defRPr sz="6400">
                <a:latin typeface="Arial"/>
                <a:ea typeface="Arial"/>
                <a:cs typeface="Arial"/>
                <a:sym typeface="Arial"/>
              </a:defRPr>
            </a:lvl4pPr>
            <a:lvl5pPr marL="2549207" indent="-731519" defTabSz="1828800">
              <a:spcBef>
                <a:spcPts val="1400"/>
              </a:spcBef>
              <a:buSzPct val="100000"/>
              <a:buFont typeface="Arial"/>
              <a:buChar char="»"/>
              <a:defRPr sz="6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1" name="Slide Number"/>
          <p:cNvSpPr txBox="1"/>
          <p:nvPr>
            <p:ph type="sldNum" sz="quarter" idx="2"/>
          </p:nvPr>
        </p:nvSpPr>
        <p:spPr>
          <a:xfrm>
            <a:off x="17990856" y="12490450"/>
            <a:ext cx="591116" cy="577647"/>
          </a:xfrm>
          <a:prstGeom prst="rect">
            <a:avLst/>
          </a:prstGeom>
        </p:spPr>
        <p:txBody>
          <a:bodyPr lIns="91439" tIns="91439" rIns="91439" bIns="91439"/>
          <a:lstStyle>
            <a:lvl1pPr defTabSz="914400">
              <a:defRPr b="1"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28" name="Title Text"/>
          <p:cNvSpPr txBox="1"/>
          <p:nvPr>
            <p:ph type="title"/>
          </p:nvPr>
        </p:nvSpPr>
        <p:spPr>
          <a:xfrm>
            <a:off x="4419600" y="1219200"/>
            <a:ext cx="15544800" cy="2286000"/>
          </a:xfrm>
          <a:prstGeom prst="rect">
            <a:avLst/>
          </a:prstGeom>
        </p:spPr>
        <p:txBody>
          <a:bodyPr lIns="91439" tIns="91439" rIns="91439" bIns="91439"/>
          <a:lstStyle>
            <a:lvl1pPr algn="ctr" defTabSz="1828800">
              <a:defRPr sz="8800">
                <a:latin typeface="Times New Roman"/>
                <a:ea typeface="Times New Roman"/>
                <a:cs typeface="Times New Roman"/>
                <a:sym typeface="Times New Roman"/>
              </a:defRPr>
            </a:lvl1pPr>
          </a:lstStyle>
          <a:p>
            <a:pPr/>
            <a:r>
              <a:t>Title Text</a:t>
            </a:r>
          </a:p>
        </p:txBody>
      </p:sp>
      <p:sp>
        <p:nvSpPr>
          <p:cNvPr id="129" name="Slide Number"/>
          <p:cNvSpPr txBox="1"/>
          <p:nvPr>
            <p:ph type="sldNum" sz="quarter" idx="2"/>
          </p:nvPr>
        </p:nvSpPr>
        <p:spPr>
          <a:xfrm>
            <a:off x="19413220" y="12496800"/>
            <a:ext cx="551181" cy="574174"/>
          </a:xfrm>
          <a:prstGeom prst="rect">
            <a:avLst/>
          </a:prstGeom>
        </p:spPr>
        <p:txBody>
          <a:bodyPr lIns="91439" tIns="91439" rIns="91439" bIns="91439"/>
          <a:lstStyle>
            <a:lvl1pPr algn="r" defTabSz="1828800">
              <a:defRPr sz="2800">
                <a:solidFill>
                  <a:srgbClr val="888888"/>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36" name="Title Text"/>
          <p:cNvSpPr txBox="1"/>
          <p:nvPr>
            <p:ph type="title"/>
          </p:nvPr>
        </p:nvSpPr>
        <p:spPr>
          <a:xfrm>
            <a:off x="3962400" y="0"/>
            <a:ext cx="16459200" cy="1784350"/>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137"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4" name="Title Text"/>
          <p:cNvSpPr txBox="1"/>
          <p:nvPr>
            <p:ph type="title"/>
          </p:nvPr>
        </p:nvSpPr>
        <p:spPr>
          <a:xfrm>
            <a:off x="4419600" y="1219200"/>
            <a:ext cx="15544800" cy="2286000"/>
          </a:xfrm>
          <a:prstGeom prst="rect">
            <a:avLst/>
          </a:prstGeom>
        </p:spPr>
        <p:txBody>
          <a:bodyPr lIns="91439" tIns="91439" rIns="91439" bIns="91439"/>
          <a:lstStyle>
            <a:lvl1pPr algn="ctr" defTabSz="1828800">
              <a:defRPr sz="8800">
                <a:latin typeface="Times New Roman"/>
                <a:ea typeface="Times New Roman"/>
                <a:cs typeface="Times New Roman"/>
                <a:sym typeface="Times New Roman"/>
              </a:defRPr>
            </a:lvl1pPr>
          </a:lstStyle>
          <a:p>
            <a:pPr/>
            <a:r>
              <a:t>Title Text</a:t>
            </a:r>
          </a:p>
        </p:txBody>
      </p:sp>
      <p:sp>
        <p:nvSpPr>
          <p:cNvPr id="145" name="Body Level One…"/>
          <p:cNvSpPr txBox="1"/>
          <p:nvPr>
            <p:ph type="body" sz="half" idx="1"/>
          </p:nvPr>
        </p:nvSpPr>
        <p:spPr>
          <a:xfrm>
            <a:off x="4419600" y="3962400"/>
            <a:ext cx="15544800" cy="8229600"/>
          </a:xfrm>
          <a:prstGeom prst="rect">
            <a:avLst/>
          </a:prstGeom>
        </p:spPr>
        <p:txBody>
          <a:bodyPr lIns="91439" tIns="91439" rIns="91439" bIns="91439" anchor="t"/>
          <a:lstStyle>
            <a:lvl1pPr marL="685800" indent="-685800" defTabSz="1828800">
              <a:spcBef>
                <a:spcPts val="1500"/>
              </a:spcBef>
              <a:buSzPct val="100000"/>
              <a:defRPr sz="6400">
                <a:latin typeface="Times New Roman"/>
                <a:ea typeface="Times New Roman"/>
                <a:cs typeface="Times New Roman"/>
                <a:sym typeface="Times New Roman"/>
              </a:defRPr>
            </a:lvl1pPr>
            <a:lvl2pPr marL="1110342" indent="-653142" defTabSz="1828800">
              <a:spcBef>
                <a:spcPts val="1500"/>
              </a:spcBef>
              <a:buSzPct val="100000"/>
              <a:buChar char="–"/>
              <a:defRPr sz="6400">
                <a:latin typeface="Times New Roman"/>
                <a:ea typeface="Times New Roman"/>
                <a:cs typeface="Times New Roman"/>
                <a:sym typeface="Times New Roman"/>
              </a:defRPr>
            </a:lvl2pPr>
            <a:lvl3pPr marL="1524000" indent="-609600" defTabSz="1828800">
              <a:spcBef>
                <a:spcPts val="1500"/>
              </a:spcBef>
              <a:buSzPct val="100000"/>
              <a:defRPr sz="6400">
                <a:latin typeface="Times New Roman"/>
                <a:ea typeface="Times New Roman"/>
                <a:cs typeface="Times New Roman"/>
                <a:sym typeface="Times New Roman"/>
              </a:defRPr>
            </a:lvl3pPr>
            <a:lvl4pPr marL="2103120" indent="-731520" defTabSz="1828800">
              <a:spcBef>
                <a:spcPts val="1500"/>
              </a:spcBef>
              <a:buSzPct val="100000"/>
              <a:buChar char="–"/>
              <a:defRPr sz="6400">
                <a:latin typeface="Times New Roman"/>
                <a:ea typeface="Times New Roman"/>
                <a:cs typeface="Times New Roman"/>
                <a:sym typeface="Times New Roman"/>
              </a:defRPr>
            </a:lvl4pPr>
            <a:lvl5pPr marL="2560320" indent="-731520" defTabSz="1828800">
              <a:spcBef>
                <a:spcPts val="1500"/>
              </a:spcBef>
              <a:buSzPct val="100000"/>
              <a:buChar char="»"/>
              <a:defRPr sz="6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19413220" y="12496800"/>
            <a:ext cx="551181" cy="574174"/>
          </a:xfrm>
          <a:prstGeom prst="rect">
            <a:avLst/>
          </a:prstGeom>
        </p:spPr>
        <p:txBody>
          <a:bodyPr lIns="91439" tIns="91439" rIns="91439" bIns="91439"/>
          <a:lstStyle>
            <a:lvl1pPr algn="r" defTabSz="1828800">
              <a:defRPr sz="28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53" name="Title Text"/>
          <p:cNvSpPr txBox="1"/>
          <p:nvPr>
            <p:ph type="title"/>
          </p:nvPr>
        </p:nvSpPr>
        <p:spPr>
          <a:xfrm>
            <a:off x="3048000" y="0"/>
            <a:ext cx="18288000" cy="1828800"/>
          </a:xfrm>
          <a:prstGeom prst="rect">
            <a:avLst/>
          </a:prstGeom>
        </p:spPr>
        <p:txBody>
          <a:bodyPr lIns="91439" tIns="91439" rIns="91439" bIns="91439"/>
          <a:lstStyle>
            <a:lvl1pPr algn="ctr" defTabSz="1828800">
              <a:defRPr sz="8800">
                <a:latin typeface="Arial"/>
                <a:ea typeface="Arial"/>
                <a:cs typeface="Arial"/>
                <a:sym typeface="Arial"/>
              </a:defRPr>
            </a:lvl1pPr>
          </a:lstStyle>
          <a:p>
            <a:pPr/>
            <a:r>
              <a:t>Title Text</a:t>
            </a:r>
          </a:p>
        </p:txBody>
      </p:sp>
      <p:sp>
        <p:nvSpPr>
          <p:cNvPr id="154" name="Slide Number"/>
          <p:cNvSpPr txBox="1"/>
          <p:nvPr>
            <p:ph type="sldNum" sz="quarter" idx="2"/>
          </p:nvPr>
        </p:nvSpPr>
        <p:spPr>
          <a:xfrm>
            <a:off x="19830484" y="12490450"/>
            <a:ext cx="591116" cy="577647"/>
          </a:xfrm>
          <a:prstGeom prst="rect">
            <a:avLst/>
          </a:prstGeom>
        </p:spPr>
        <p:txBody>
          <a:bodyPr lIns="91439" tIns="91439" rIns="91439" bIns="91439"/>
          <a:lstStyle>
            <a:lvl1pPr algn="r" defTabSz="1828800">
              <a:defRPr sz="2800">
                <a:solidFill>
                  <a:srgbClr val="888888"/>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61" name="Line 7"/>
          <p:cNvSpPr/>
          <p:nvPr/>
        </p:nvSpPr>
        <p:spPr>
          <a:xfrm>
            <a:off x="4419600" y="1676400"/>
            <a:ext cx="15544800" cy="0"/>
          </a:xfrm>
          <a:prstGeom prst="line">
            <a:avLst/>
          </a:prstGeom>
          <a:ln w="76200">
            <a:solidFill>
              <a:srgbClr val="000000"/>
            </a:solidFill>
          </a:ln>
        </p:spPr>
        <p:txBody>
          <a:bodyPr tIns="91439" bIns="91439"/>
          <a:lstStyle/>
          <a:p>
            <a:pPr algn="l" defTabSz="1828800">
              <a:defRPr b="0" sz="3600">
                <a:latin typeface="Arial"/>
                <a:ea typeface="Arial"/>
                <a:cs typeface="Arial"/>
                <a:sym typeface="Arial"/>
              </a:defRPr>
            </a:pPr>
          </a:p>
        </p:txBody>
      </p:sp>
      <p:sp>
        <p:nvSpPr>
          <p:cNvPr id="162" name="Title Text"/>
          <p:cNvSpPr txBox="1"/>
          <p:nvPr>
            <p:ph type="title"/>
          </p:nvPr>
        </p:nvSpPr>
        <p:spPr>
          <a:xfrm>
            <a:off x="4419600" y="152400"/>
            <a:ext cx="15544800" cy="1676400"/>
          </a:xfrm>
          <a:prstGeom prst="rect">
            <a:avLst/>
          </a:prstGeom>
        </p:spPr>
        <p:txBody>
          <a:bodyPr lIns="91439" tIns="91439" rIns="91439" bIns="91439"/>
          <a:lstStyle>
            <a:lvl1pPr defTabSz="1828800">
              <a:defRPr sz="6800">
                <a:latin typeface="Arial"/>
                <a:ea typeface="Arial"/>
                <a:cs typeface="Arial"/>
                <a:sym typeface="Arial"/>
              </a:defRPr>
            </a:lvl1pPr>
          </a:lstStyle>
          <a:p>
            <a:pPr/>
            <a:r>
              <a:t>Title Text</a:t>
            </a:r>
          </a:p>
        </p:txBody>
      </p:sp>
      <p:sp>
        <p:nvSpPr>
          <p:cNvPr id="163" name="Body Level One…"/>
          <p:cNvSpPr txBox="1"/>
          <p:nvPr>
            <p:ph type="body" idx="1"/>
          </p:nvPr>
        </p:nvSpPr>
        <p:spPr>
          <a:xfrm>
            <a:off x="4419600" y="1828800"/>
            <a:ext cx="15544800" cy="10515600"/>
          </a:xfrm>
          <a:prstGeom prst="rect">
            <a:avLst/>
          </a:prstGeom>
        </p:spPr>
        <p:txBody>
          <a:bodyPr lIns="91439" tIns="91439" rIns="91439" bIns="91439" anchor="t"/>
          <a:lstStyle>
            <a:lvl1pPr marL="685800" indent="-685800" defTabSz="1828800">
              <a:spcBef>
                <a:spcPts val="1300"/>
              </a:spcBef>
              <a:buSzTx/>
              <a:buNone/>
              <a:defRPr sz="5600">
                <a:latin typeface="Arial"/>
                <a:ea typeface="Arial"/>
                <a:cs typeface="Arial"/>
                <a:sym typeface="Arial"/>
              </a:defRPr>
            </a:lvl1pPr>
            <a:lvl2pPr marL="1257300" indent="-800100" defTabSz="1828800">
              <a:spcBef>
                <a:spcPts val="1300"/>
              </a:spcBef>
              <a:buSzPct val="100000"/>
              <a:defRPr sz="5600">
                <a:latin typeface="Arial"/>
                <a:ea typeface="Arial"/>
                <a:cs typeface="Arial"/>
                <a:sym typeface="Arial"/>
              </a:defRPr>
            </a:lvl2pPr>
            <a:lvl3pPr marL="1625600" indent="-711200" defTabSz="1828800">
              <a:spcBef>
                <a:spcPts val="1300"/>
              </a:spcBef>
              <a:buSzPct val="100000"/>
              <a:buChar char="–"/>
              <a:defRPr sz="5600">
                <a:latin typeface="Arial"/>
                <a:ea typeface="Arial"/>
                <a:cs typeface="Arial"/>
                <a:sym typeface="Arial"/>
              </a:defRPr>
            </a:lvl3pPr>
            <a:lvl4pPr marL="2171700" indent="-800100" defTabSz="1828800">
              <a:spcBef>
                <a:spcPts val="1300"/>
              </a:spcBef>
              <a:buSzPct val="100000"/>
              <a:buChar char="»"/>
              <a:defRPr sz="5600">
                <a:latin typeface="Arial"/>
                <a:ea typeface="Arial"/>
                <a:cs typeface="Arial"/>
                <a:sym typeface="Arial"/>
              </a:defRPr>
            </a:lvl4pPr>
            <a:lvl5pPr marL="2743200" indent="-914400" defTabSz="1828800">
              <a:spcBef>
                <a:spcPts val="1300"/>
              </a:spcBef>
              <a:buSzPct val="100000"/>
              <a:buChar char="»"/>
              <a:defRPr sz="56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19413220" y="12496800"/>
            <a:ext cx="551181" cy="574174"/>
          </a:xfrm>
          <a:prstGeom prst="rect">
            <a:avLst/>
          </a:prstGeom>
        </p:spPr>
        <p:txBody>
          <a:bodyPr lIns="91439" tIns="91439" rIns="91439" bIns="91439"/>
          <a:lstStyle>
            <a:lvl1pPr algn="r" defTabSz="1828800">
              <a:defRPr sz="28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71" name="Title Text"/>
          <p:cNvSpPr txBox="1"/>
          <p:nvPr>
            <p:ph type="title"/>
          </p:nvPr>
        </p:nvSpPr>
        <p:spPr>
          <a:xfrm>
            <a:off x="3048000" y="0"/>
            <a:ext cx="18288000" cy="1828800"/>
          </a:xfrm>
          <a:prstGeom prst="rect">
            <a:avLst/>
          </a:prstGeom>
        </p:spPr>
        <p:txBody>
          <a:bodyPr lIns="91439" tIns="91439" rIns="91439" bIns="91439"/>
          <a:lstStyle>
            <a:lvl1pPr algn="ctr" defTabSz="1828800">
              <a:defRPr sz="8800">
                <a:latin typeface="Arial"/>
                <a:ea typeface="Arial"/>
                <a:cs typeface="Arial"/>
                <a:sym typeface="Arial"/>
              </a:defRPr>
            </a:lvl1pPr>
          </a:lstStyle>
          <a:p>
            <a:pPr/>
            <a:r>
              <a:t>Title Text</a:t>
            </a:r>
          </a:p>
        </p:txBody>
      </p:sp>
      <p:sp>
        <p:nvSpPr>
          <p:cNvPr id="172" name="Slide Number"/>
          <p:cNvSpPr txBox="1"/>
          <p:nvPr>
            <p:ph type="sldNum" sz="quarter" idx="2"/>
          </p:nvPr>
        </p:nvSpPr>
        <p:spPr>
          <a:xfrm>
            <a:off x="19830484" y="12490450"/>
            <a:ext cx="591116" cy="577647"/>
          </a:xfrm>
          <a:prstGeom prst="rect">
            <a:avLst/>
          </a:prstGeom>
        </p:spPr>
        <p:txBody>
          <a:bodyPr lIns="91439" tIns="91439" rIns="91439" bIns="91439"/>
          <a:lstStyle>
            <a:lvl1pPr algn="r" defTabSz="18288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7" name="Title Text"/>
          <p:cNvSpPr txBox="1"/>
          <p:nvPr>
            <p:ph type="title"/>
          </p:nvPr>
        </p:nvSpPr>
        <p:spPr>
          <a:xfrm>
            <a:off x="1778000" y="4533900"/>
            <a:ext cx="20828000" cy="4648200"/>
          </a:xfrm>
          <a:prstGeom prst="rect">
            <a:avLst/>
          </a:prstGeom>
        </p:spPr>
        <p:txBody>
          <a:bodyPr/>
          <a:lstStyle/>
          <a:p>
            <a:pPr/>
            <a:r>
              <a:t>Title Text</a:t>
            </a:r>
          </a:p>
        </p:txBody>
      </p:sp>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79" name="Title Text"/>
          <p:cNvSpPr txBox="1"/>
          <p:nvPr>
            <p:ph type="title"/>
          </p:nvPr>
        </p:nvSpPr>
        <p:spPr>
          <a:xfrm>
            <a:off x="3962400" y="69850"/>
            <a:ext cx="16459200" cy="2286000"/>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180" name="Body Level One…"/>
          <p:cNvSpPr txBox="1"/>
          <p:nvPr>
            <p:ph type="body" sz="half" idx="1"/>
          </p:nvPr>
        </p:nvSpPr>
        <p:spPr>
          <a:xfrm>
            <a:off x="3962400" y="3200400"/>
            <a:ext cx="8077200" cy="9051926"/>
          </a:xfrm>
          <a:prstGeom prst="rect">
            <a:avLst/>
          </a:prstGeom>
        </p:spPr>
        <p:txBody>
          <a:bodyPr lIns="91439" tIns="91439" rIns="91439" bIns="91439" anchor="t"/>
          <a:lstStyle>
            <a:lvl1pPr marL="685800" indent="-685800" defTabSz="914400">
              <a:spcBef>
                <a:spcPts val="1300"/>
              </a:spcBef>
              <a:buSzPct val="100000"/>
              <a:buFont typeface="Arial"/>
              <a:defRPr sz="5600">
                <a:latin typeface="Calibri"/>
                <a:ea typeface="Calibri"/>
                <a:cs typeface="Calibri"/>
                <a:sym typeface="Calibri"/>
              </a:defRPr>
            </a:lvl1pPr>
            <a:lvl2pPr marL="1123950" indent="-666750" defTabSz="914400">
              <a:spcBef>
                <a:spcPts val="1300"/>
              </a:spcBef>
              <a:buSzPct val="100000"/>
              <a:buFont typeface="Arial"/>
              <a:buChar char="–"/>
              <a:defRPr sz="5600">
                <a:latin typeface="Calibri"/>
                <a:ea typeface="Calibri"/>
                <a:cs typeface="Calibri"/>
                <a:sym typeface="Calibri"/>
              </a:defRPr>
            </a:lvl2pPr>
            <a:lvl3pPr marL="1554479" indent="-640079" defTabSz="914400">
              <a:spcBef>
                <a:spcPts val="1300"/>
              </a:spcBef>
              <a:buSzPct val="100000"/>
              <a:buFont typeface="Arial"/>
              <a:defRPr sz="5600">
                <a:latin typeface="Calibri"/>
                <a:ea typeface="Calibri"/>
                <a:cs typeface="Calibri"/>
                <a:sym typeface="Calibri"/>
              </a:defRPr>
            </a:lvl3pPr>
            <a:lvl4pPr marL="2082800" indent="-711200" defTabSz="914400">
              <a:spcBef>
                <a:spcPts val="1300"/>
              </a:spcBef>
              <a:buSzPct val="100000"/>
              <a:buFont typeface="Arial"/>
              <a:buChar char="–"/>
              <a:defRPr sz="5600">
                <a:latin typeface="Calibri"/>
                <a:ea typeface="Calibri"/>
                <a:cs typeface="Calibri"/>
                <a:sym typeface="Calibri"/>
              </a:defRPr>
            </a:lvl4pPr>
            <a:lvl5pPr marL="2540000" indent="-711200" defTabSz="914400">
              <a:spcBef>
                <a:spcPts val="1300"/>
              </a:spcBef>
              <a:buSzPct val="100000"/>
              <a:buFont typeface="Arial"/>
              <a:buChar char="»"/>
              <a:defRPr sz="56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81"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88" name="Title Text"/>
          <p:cNvSpPr txBox="1"/>
          <p:nvPr>
            <p:ph type="title"/>
          </p:nvPr>
        </p:nvSpPr>
        <p:spPr>
          <a:xfrm>
            <a:off x="3962400" y="69850"/>
            <a:ext cx="16459200" cy="2286000"/>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189"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0"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97" name="Title Text"/>
          <p:cNvSpPr txBox="1"/>
          <p:nvPr>
            <p:ph type="title"/>
          </p:nvPr>
        </p:nvSpPr>
        <p:spPr>
          <a:xfrm>
            <a:off x="3962400" y="0"/>
            <a:ext cx="16459200" cy="1784350"/>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198" name="Body Level One…"/>
          <p:cNvSpPr txBox="1"/>
          <p:nvPr>
            <p:ph type="body" idx="1"/>
          </p:nvPr>
        </p:nvSpPr>
        <p:spPr>
          <a:xfrm>
            <a:off x="3962400" y="2162175"/>
            <a:ext cx="16459200" cy="10090151"/>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9"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06" name="Title Text"/>
          <p:cNvSpPr txBox="1"/>
          <p:nvPr>
            <p:ph type="title"/>
          </p:nvPr>
        </p:nvSpPr>
        <p:spPr>
          <a:xfrm>
            <a:off x="4419600" y="4260850"/>
            <a:ext cx="15544800" cy="2940050"/>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207" name="Body Level One…"/>
          <p:cNvSpPr txBox="1"/>
          <p:nvPr>
            <p:ph type="body" sz="quarter" idx="1"/>
          </p:nvPr>
        </p:nvSpPr>
        <p:spPr>
          <a:xfrm>
            <a:off x="5791200" y="7772400"/>
            <a:ext cx="12801600" cy="3505200"/>
          </a:xfrm>
          <a:prstGeom prst="rect">
            <a:avLst/>
          </a:prstGeom>
        </p:spPr>
        <p:txBody>
          <a:bodyPr lIns="91439" tIns="91439" rIns="91439" bIns="91439" anchor="t"/>
          <a:lstStyle>
            <a:lvl1pPr marL="0" indent="0" algn="ctr" defTabSz="914400">
              <a:spcBef>
                <a:spcPts val="1500"/>
              </a:spcBef>
              <a:buSzTx/>
              <a:buNone/>
              <a:defRPr sz="6400">
                <a:solidFill>
                  <a:srgbClr val="888888"/>
                </a:solidFill>
                <a:latin typeface="Calibri"/>
                <a:ea typeface="Calibri"/>
                <a:cs typeface="Calibri"/>
                <a:sym typeface="Calibri"/>
              </a:defRPr>
            </a:lvl1pPr>
            <a:lvl2pPr marL="0" indent="457200" algn="ctr" defTabSz="914400">
              <a:spcBef>
                <a:spcPts val="1500"/>
              </a:spcBef>
              <a:buSzTx/>
              <a:buNone/>
              <a:defRPr sz="6400">
                <a:solidFill>
                  <a:srgbClr val="888888"/>
                </a:solidFill>
                <a:latin typeface="Calibri"/>
                <a:ea typeface="Calibri"/>
                <a:cs typeface="Calibri"/>
                <a:sym typeface="Calibri"/>
              </a:defRPr>
            </a:lvl2pPr>
            <a:lvl3pPr marL="0" indent="914400" algn="ctr" defTabSz="914400">
              <a:spcBef>
                <a:spcPts val="1500"/>
              </a:spcBef>
              <a:buSzTx/>
              <a:buNone/>
              <a:defRPr sz="6400">
                <a:solidFill>
                  <a:srgbClr val="888888"/>
                </a:solidFill>
                <a:latin typeface="Calibri"/>
                <a:ea typeface="Calibri"/>
                <a:cs typeface="Calibri"/>
                <a:sym typeface="Calibri"/>
              </a:defRPr>
            </a:lvl3pPr>
            <a:lvl4pPr marL="0" indent="1371600" algn="ctr" defTabSz="914400">
              <a:spcBef>
                <a:spcPts val="1500"/>
              </a:spcBef>
              <a:buSzTx/>
              <a:buNone/>
              <a:defRPr sz="6400">
                <a:solidFill>
                  <a:srgbClr val="888888"/>
                </a:solidFill>
                <a:latin typeface="Calibri"/>
                <a:ea typeface="Calibri"/>
                <a:cs typeface="Calibri"/>
                <a:sym typeface="Calibri"/>
              </a:defRPr>
            </a:lvl4pPr>
            <a:lvl5pPr marL="0" indent="1828800" algn="ctr" defTabSz="914400">
              <a:spcBef>
                <a:spcPts val="1500"/>
              </a:spcBef>
              <a:buSzTx/>
              <a:buNone/>
              <a:defRPr sz="6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08"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15" name="Title Text"/>
          <p:cNvSpPr txBox="1"/>
          <p:nvPr>
            <p:ph type="title"/>
          </p:nvPr>
        </p:nvSpPr>
        <p:spPr>
          <a:xfrm>
            <a:off x="3962400" y="0"/>
            <a:ext cx="16459200" cy="2425700"/>
          </a:xfrm>
          <a:prstGeom prst="rect">
            <a:avLst/>
          </a:prstGeom>
        </p:spPr>
        <p:txBody>
          <a:bodyPr lIns="101600" tIns="101600" rIns="101600" bIns="101600"/>
          <a:lstStyle>
            <a:lvl1pPr indent="39687" algn="ctr" defTabSz="1828800">
              <a:defRPr sz="8800">
                <a:latin typeface="Calibri"/>
                <a:ea typeface="Calibri"/>
                <a:cs typeface="Calibri"/>
                <a:sym typeface="Calibri"/>
              </a:defRPr>
            </a:lvl1pPr>
          </a:lstStyle>
          <a:p>
            <a:pPr/>
            <a:r>
              <a:t>Title Text</a:t>
            </a:r>
          </a:p>
        </p:txBody>
      </p:sp>
      <p:sp>
        <p:nvSpPr>
          <p:cNvPr id="216"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Calibri"/>
                <a:ea typeface="Calibri"/>
                <a:cs typeface="Calibri"/>
                <a:sym typeface="Calibri"/>
              </a:defRPr>
            </a:lvl1pPr>
            <a:lvl2pPr marL="1099230" indent="-653142" defTabSz="1828800">
              <a:spcBef>
                <a:spcPts val="1600"/>
              </a:spcBef>
              <a:buClr>
                <a:srgbClr val="000000"/>
              </a:buClr>
              <a:buSzPct val="100000"/>
              <a:buFont typeface="Arial"/>
              <a:buChar char="–"/>
              <a:defRPr sz="6400">
                <a:latin typeface="Calibri"/>
                <a:ea typeface="Calibri"/>
                <a:cs typeface="Calibri"/>
                <a:sym typeface="Calibri"/>
              </a:defRPr>
            </a:lvl2pPr>
            <a:lvl3pPr marL="1512887" indent="-609600" defTabSz="1828800">
              <a:spcBef>
                <a:spcPts val="1600"/>
              </a:spcBef>
              <a:buClr>
                <a:srgbClr val="000000"/>
              </a:buClr>
              <a:buSzPct val="100000"/>
              <a:buFont typeface="Arial"/>
              <a:defRPr sz="6400">
                <a:latin typeface="Calibri"/>
                <a:ea typeface="Calibri"/>
                <a:cs typeface="Calibri"/>
                <a:sym typeface="Calibri"/>
              </a:defRPr>
            </a:lvl3pPr>
            <a:lvl4pPr marL="2092007" indent="-731519" defTabSz="1828800">
              <a:spcBef>
                <a:spcPts val="1600"/>
              </a:spcBef>
              <a:buClr>
                <a:srgbClr val="000000"/>
              </a:buClr>
              <a:buSzPct val="100000"/>
              <a:buFont typeface="Arial"/>
              <a:buChar char="–"/>
              <a:defRPr sz="6400">
                <a:latin typeface="Calibri"/>
                <a:ea typeface="Calibri"/>
                <a:cs typeface="Calibri"/>
                <a:sym typeface="Calibri"/>
              </a:defRPr>
            </a:lvl4pPr>
            <a:lvl5pPr marL="2549207" indent="-731519" defTabSz="1828800">
              <a:spcBef>
                <a:spcPts val="1600"/>
              </a:spcBef>
              <a:buClr>
                <a:srgbClr val="000000"/>
              </a:buClr>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17" name="Slide Number"/>
          <p:cNvSpPr txBox="1"/>
          <p:nvPr>
            <p:ph type="sldNum" sz="quarter" idx="2"/>
          </p:nvPr>
        </p:nvSpPr>
        <p:spPr>
          <a:xfrm>
            <a:off x="23103200" y="12808585"/>
            <a:ext cx="515263" cy="538480"/>
          </a:xfrm>
          <a:prstGeom prst="rect">
            <a:avLst/>
          </a:prstGeom>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224" name="Title Text"/>
          <p:cNvSpPr txBox="1"/>
          <p:nvPr>
            <p:ph type="title"/>
          </p:nvPr>
        </p:nvSpPr>
        <p:spPr>
          <a:xfrm>
            <a:off x="3962400" y="549276"/>
            <a:ext cx="16459200" cy="2286001"/>
          </a:xfrm>
          <a:prstGeom prst="rect">
            <a:avLst/>
          </a:prstGeom>
        </p:spPr>
        <p:txBody>
          <a:bodyPr lIns="91439" tIns="91439" rIns="91439" bIns="91439"/>
          <a:lstStyle>
            <a:lvl1pPr algn="ctr" defTabSz="1828800">
              <a:defRPr sz="8800">
                <a:latin typeface="Arial"/>
                <a:ea typeface="Arial"/>
                <a:cs typeface="Arial"/>
                <a:sym typeface="Arial"/>
              </a:defRPr>
            </a:lvl1pPr>
          </a:lstStyle>
          <a:p>
            <a:pPr/>
            <a:r>
              <a:t>Title Text</a:t>
            </a:r>
          </a:p>
        </p:txBody>
      </p:sp>
      <p:sp>
        <p:nvSpPr>
          <p:cNvPr id="225" name="Body Level One…"/>
          <p:cNvSpPr txBox="1"/>
          <p:nvPr>
            <p:ph type="body" sz="half" idx="1"/>
          </p:nvPr>
        </p:nvSpPr>
        <p:spPr>
          <a:xfrm>
            <a:off x="3962400" y="3200400"/>
            <a:ext cx="8077200" cy="9051926"/>
          </a:xfrm>
          <a:prstGeom prst="rect">
            <a:avLst/>
          </a:prstGeom>
        </p:spPr>
        <p:txBody>
          <a:bodyPr lIns="91439" tIns="91439" rIns="91439" bIns="91439" anchor="t"/>
          <a:lstStyle>
            <a:lvl1pPr marL="685800" indent="-685800" defTabSz="1828800">
              <a:spcBef>
                <a:spcPts val="1300"/>
              </a:spcBef>
              <a:buSzPct val="100000"/>
              <a:defRPr sz="5600">
                <a:latin typeface="Arial"/>
                <a:ea typeface="Arial"/>
                <a:cs typeface="Arial"/>
                <a:sym typeface="Arial"/>
              </a:defRPr>
            </a:lvl1pPr>
            <a:lvl2pPr marL="1123950" indent="-666750" defTabSz="1828800">
              <a:spcBef>
                <a:spcPts val="1300"/>
              </a:spcBef>
              <a:buSzPct val="100000"/>
              <a:buChar char="–"/>
              <a:defRPr sz="5600">
                <a:latin typeface="Arial"/>
                <a:ea typeface="Arial"/>
                <a:cs typeface="Arial"/>
                <a:sym typeface="Arial"/>
              </a:defRPr>
            </a:lvl2pPr>
            <a:lvl3pPr marL="1554479" indent="-640079" defTabSz="1828800">
              <a:spcBef>
                <a:spcPts val="1300"/>
              </a:spcBef>
              <a:buSzPct val="100000"/>
              <a:defRPr sz="5600">
                <a:latin typeface="Arial"/>
                <a:ea typeface="Arial"/>
                <a:cs typeface="Arial"/>
                <a:sym typeface="Arial"/>
              </a:defRPr>
            </a:lvl3pPr>
            <a:lvl4pPr marL="2082800" indent="-711200" defTabSz="1828800">
              <a:spcBef>
                <a:spcPts val="1300"/>
              </a:spcBef>
              <a:buSzPct val="100000"/>
              <a:buChar char="–"/>
              <a:defRPr sz="5600">
                <a:latin typeface="Arial"/>
                <a:ea typeface="Arial"/>
                <a:cs typeface="Arial"/>
                <a:sym typeface="Arial"/>
              </a:defRPr>
            </a:lvl4pPr>
            <a:lvl5pPr marL="2540000" indent="-711200" defTabSz="1828800">
              <a:spcBef>
                <a:spcPts val="1300"/>
              </a:spcBef>
              <a:buSzPct val="100000"/>
              <a:buChar char="»"/>
              <a:defRPr sz="56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26" name="Slide Number"/>
          <p:cNvSpPr txBox="1"/>
          <p:nvPr>
            <p:ph type="sldNum" sz="quarter" idx="2"/>
          </p:nvPr>
        </p:nvSpPr>
        <p:spPr>
          <a:xfrm>
            <a:off x="22828242" y="12574185"/>
            <a:ext cx="591117" cy="577648"/>
          </a:xfrm>
          <a:prstGeom prst="rect">
            <a:avLst/>
          </a:prstGeom>
        </p:spPr>
        <p:txBody>
          <a:bodyPr lIns="91439" tIns="91439" rIns="91439" bIns="91439"/>
          <a:lstStyle>
            <a:lvl1pPr algn="r" defTabSz="18288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33" name="Title Text"/>
          <p:cNvSpPr txBox="1"/>
          <p:nvPr>
            <p:ph type="title"/>
          </p:nvPr>
        </p:nvSpPr>
        <p:spPr>
          <a:xfrm>
            <a:off x="4387453" y="625078"/>
            <a:ext cx="15609094" cy="3036094"/>
          </a:xfrm>
          <a:prstGeom prst="rect">
            <a:avLst/>
          </a:prstGeom>
        </p:spPr>
        <p:txBody>
          <a:bodyPr lIns="71437" tIns="71437" rIns="71437" bIns="71437"/>
          <a:lstStyle>
            <a:lvl1pPr algn="ctr" defTabSz="821531">
              <a:defRPr>
                <a:latin typeface="Helvetica Light"/>
                <a:ea typeface="Helvetica Light"/>
                <a:cs typeface="Helvetica Light"/>
                <a:sym typeface="Helvetica Light"/>
              </a:defRPr>
            </a:lvl1pPr>
          </a:lstStyle>
          <a:p>
            <a:pPr/>
            <a:r>
              <a:t>Title Text</a:t>
            </a:r>
          </a:p>
        </p:txBody>
      </p:sp>
      <p:sp>
        <p:nvSpPr>
          <p:cNvPr id="234" name="Body Level One…"/>
          <p:cNvSpPr txBox="1"/>
          <p:nvPr>
            <p:ph type="body" idx="1"/>
          </p:nvPr>
        </p:nvSpPr>
        <p:spPr>
          <a:xfrm>
            <a:off x="4387453" y="3661171"/>
            <a:ext cx="15609094" cy="8840392"/>
          </a:xfrm>
          <a:prstGeom prst="rect">
            <a:avLst/>
          </a:prstGeom>
        </p:spPr>
        <p:txBody>
          <a:bodyPr lIns="71437" tIns="71437" rIns="71437" bIns="71437"/>
          <a:lstStyle>
            <a:lvl1pPr marL="617361" indent="-617361" defTabSz="821531">
              <a:buSzPct val="75000"/>
              <a:defRPr sz="5000">
                <a:latin typeface="Helvetica Light"/>
                <a:ea typeface="Helvetica Light"/>
                <a:cs typeface="Helvetica Light"/>
                <a:sym typeface="Helvetica Light"/>
              </a:defRPr>
            </a:lvl1pPr>
            <a:lvl2pPr marL="1061861" indent="-617361" defTabSz="821531">
              <a:buSzPct val="75000"/>
              <a:defRPr sz="5000">
                <a:latin typeface="Helvetica Light"/>
                <a:ea typeface="Helvetica Light"/>
                <a:cs typeface="Helvetica Light"/>
                <a:sym typeface="Helvetica Light"/>
              </a:defRPr>
            </a:lvl2pPr>
            <a:lvl3pPr marL="1506361" indent="-617361" defTabSz="821531">
              <a:buSzPct val="75000"/>
              <a:defRPr sz="5000">
                <a:latin typeface="Helvetica Light"/>
                <a:ea typeface="Helvetica Light"/>
                <a:cs typeface="Helvetica Light"/>
                <a:sym typeface="Helvetica Light"/>
              </a:defRPr>
            </a:lvl3pPr>
            <a:lvl4pPr marL="1950861" indent="-617361" defTabSz="821531">
              <a:buSzPct val="75000"/>
              <a:defRPr sz="5000">
                <a:latin typeface="Helvetica Light"/>
                <a:ea typeface="Helvetica Light"/>
                <a:cs typeface="Helvetica Light"/>
                <a:sym typeface="Helvetica Light"/>
              </a:defRPr>
            </a:lvl4pPr>
            <a:lvl5pPr marL="2395361" indent="-617361" defTabSz="821531">
              <a:buSzPct val="75000"/>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35"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42" name="Title Text"/>
          <p:cNvSpPr txBox="1"/>
          <p:nvPr>
            <p:ph type="title"/>
          </p:nvPr>
        </p:nvSpPr>
        <p:spPr>
          <a:xfrm>
            <a:off x="4387453" y="357187"/>
            <a:ext cx="15609094" cy="3036095"/>
          </a:xfrm>
          <a:prstGeom prst="rect">
            <a:avLst/>
          </a:prstGeom>
        </p:spPr>
        <p:txBody>
          <a:bodyPr lIns="71437" tIns="71437" rIns="71437" bIns="71437"/>
          <a:lstStyle>
            <a:lvl1pPr algn="ctr" defTabSz="821531">
              <a:defRPr>
                <a:latin typeface="Helvetica Neue Medium"/>
                <a:ea typeface="Helvetica Neue Medium"/>
                <a:cs typeface="Helvetica Neue Medium"/>
                <a:sym typeface="Helvetica Neue Medium"/>
              </a:defRPr>
            </a:lvl1pPr>
          </a:lstStyle>
          <a:p>
            <a:pPr/>
            <a:r>
              <a:t>Title Text</a:t>
            </a:r>
          </a:p>
        </p:txBody>
      </p:sp>
      <p:sp>
        <p:nvSpPr>
          <p:cNvPr id="243" name="Body Level One…"/>
          <p:cNvSpPr txBox="1"/>
          <p:nvPr>
            <p:ph type="body" idx="1"/>
          </p:nvPr>
        </p:nvSpPr>
        <p:spPr>
          <a:xfrm>
            <a:off x="4387453" y="3643312"/>
            <a:ext cx="15609094" cy="8840392"/>
          </a:xfrm>
          <a:prstGeom prst="rect">
            <a:avLst/>
          </a:prstGeom>
        </p:spPr>
        <p:txBody>
          <a:bodyPr lIns="71437" tIns="71437" rIns="71437" bIns="71437"/>
          <a:lstStyle>
            <a:lvl1pPr marL="611187" indent="-611187" defTabSz="821531">
              <a:buSzPct val="145000"/>
              <a:defRPr sz="4400"/>
            </a:lvl1pPr>
            <a:lvl2pPr marL="1055687" indent="-611187" defTabSz="821531">
              <a:buSzPct val="145000"/>
              <a:defRPr sz="4400"/>
            </a:lvl2pPr>
            <a:lvl3pPr marL="1500187" indent="-611187" defTabSz="821531">
              <a:buSzPct val="145000"/>
              <a:defRPr sz="4400"/>
            </a:lvl3pPr>
            <a:lvl4pPr marL="1944687" indent="-611187" defTabSz="821531">
              <a:buSzPct val="145000"/>
              <a:defRPr sz="4400"/>
            </a:lvl4pPr>
            <a:lvl5pPr marL="2389187" indent="-611187" defTabSz="821531">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244"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51" name="Title Text"/>
          <p:cNvSpPr txBox="1"/>
          <p:nvPr>
            <p:ph type="title"/>
          </p:nvPr>
        </p:nvSpPr>
        <p:spPr>
          <a:xfrm>
            <a:off x="3962400" y="0"/>
            <a:ext cx="16459200" cy="3384550"/>
          </a:xfrm>
          <a:prstGeom prst="rect">
            <a:avLst/>
          </a:prstGeom>
        </p:spPr>
        <p:txBody>
          <a:bodyPr lIns="101600" tIns="101600" rIns="101600" bIns="101600"/>
          <a:lstStyle>
            <a:lvl1pPr indent="39687" algn="ctr" defTabSz="1828800">
              <a:defRPr sz="8800">
                <a:latin typeface="Calibri"/>
                <a:ea typeface="Calibri"/>
                <a:cs typeface="Calibri"/>
                <a:sym typeface="Calibri"/>
              </a:defRPr>
            </a:lvl1pPr>
          </a:lstStyle>
          <a:p>
            <a:pPr/>
            <a:r>
              <a:t>Title Text</a:t>
            </a:r>
          </a:p>
        </p:txBody>
      </p:sp>
      <p:sp>
        <p:nvSpPr>
          <p:cNvPr id="252" name="Slide Number"/>
          <p:cNvSpPr txBox="1"/>
          <p:nvPr>
            <p:ph type="sldNum" sz="quarter" idx="2"/>
          </p:nvPr>
        </p:nvSpPr>
        <p:spPr>
          <a:xfrm>
            <a:off x="18028782" y="12808585"/>
            <a:ext cx="515264" cy="538480"/>
          </a:xfrm>
          <a:prstGeom prst="rect">
            <a:avLst/>
          </a:prstGeom>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59" name="Title Text"/>
          <p:cNvSpPr txBox="1"/>
          <p:nvPr>
            <p:ph type="title"/>
          </p:nvPr>
        </p:nvSpPr>
        <p:spPr>
          <a:xfrm>
            <a:off x="3962400" y="0"/>
            <a:ext cx="16459200" cy="2425700"/>
          </a:xfrm>
          <a:prstGeom prst="rect">
            <a:avLst/>
          </a:prstGeom>
        </p:spPr>
        <p:txBody>
          <a:bodyPr lIns="101600" tIns="101600" rIns="101600" bIns="101600"/>
          <a:lstStyle>
            <a:lvl1pPr indent="39687" algn="ctr" defTabSz="1828800">
              <a:defRPr sz="8800">
                <a:latin typeface="Calibri"/>
                <a:ea typeface="Calibri"/>
                <a:cs typeface="Calibri"/>
                <a:sym typeface="Calibri"/>
              </a:defRPr>
            </a:lvl1pPr>
          </a:lstStyle>
          <a:p>
            <a:pPr/>
            <a:r>
              <a:t>Title Text</a:t>
            </a:r>
          </a:p>
        </p:txBody>
      </p:sp>
      <p:sp>
        <p:nvSpPr>
          <p:cNvPr id="260"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Calibri"/>
                <a:ea typeface="Calibri"/>
                <a:cs typeface="Calibri"/>
                <a:sym typeface="Calibri"/>
              </a:defRPr>
            </a:lvl1pPr>
            <a:lvl2pPr marL="1099230" indent="-653142" defTabSz="1828800">
              <a:spcBef>
                <a:spcPts val="1600"/>
              </a:spcBef>
              <a:buClr>
                <a:srgbClr val="000000"/>
              </a:buClr>
              <a:buSzPct val="100000"/>
              <a:buFont typeface="Arial"/>
              <a:buChar char="–"/>
              <a:defRPr sz="6400">
                <a:latin typeface="Calibri"/>
                <a:ea typeface="Calibri"/>
                <a:cs typeface="Calibri"/>
                <a:sym typeface="Calibri"/>
              </a:defRPr>
            </a:lvl2pPr>
            <a:lvl3pPr marL="1512887" indent="-609600" defTabSz="1828800">
              <a:spcBef>
                <a:spcPts val="1600"/>
              </a:spcBef>
              <a:buClr>
                <a:srgbClr val="000000"/>
              </a:buClr>
              <a:buSzPct val="100000"/>
              <a:buFont typeface="Arial"/>
              <a:defRPr sz="6400">
                <a:latin typeface="Calibri"/>
                <a:ea typeface="Calibri"/>
                <a:cs typeface="Calibri"/>
                <a:sym typeface="Calibri"/>
              </a:defRPr>
            </a:lvl3pPr>
            <a:lvl4pPr marL="2092007" indent="-731519" defTabSz="1828800">
              <a:spcBef>
                <a:spcPts val="1600"/>
              </a:spcBef>
              <a:buClr>
                <a:srgbClr val="000000"/>
              </a:buClr>
              <a:buSzPct val="100000"/>
              <a:buFont typeface="Arial"/>
              <a:buChar char="–"/>
              <a:defRPr sz="6400">
                <a:latin typeface="Calibri"/>
                <a:ea typeface="Calibri"/>
                <a:cs typeface="Calibri"/>
                <a:sym typeface="Calibri"/>
              </a:defRPr>
            </a:lvl4pPr>
            <a:lvl5pPr marL="2549207" indent="-731519" defTabSz="1828800">
              <a:spcBef>
                <a:spcPts val="1600"/>
              </a:spcBef>
              <a:buClr>
                <a:srgbClr val="000000"/>
              </a:buClr>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61" name="Slide Number"/>
          <p:cNvSpPr txBox="1"/>
          <p:nvPr>
            <p:ph type="sldNum" sz="quarter" idx="2"/>
          </p:nvPr>
        </p:nvSpPr>
        <p:spPr>
          <a:xfrm>
            <a:off x="18028782" y="12808585"/>
            <a:ext cx="515264" cy="538480"/>
          </a:xfrm>
          <a:prstGeom prst="rect">
            <a:avLst/>
          </a:prstGeom>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5" name="ADE_train_00008204_seg.png"/>
          <p:cNvSpPr/>
          <p:nvPr>
            <p:ph type="pic" sz="half" idx="21"/>
          </p:nvPr>
        </p:nvSpPr>
        <p:spPr>
          <a:xfrm>
            <a:off x="13294825" y="353213"/>
            <a:ext cx="9267312" cy="12356417"/>
          </a:xfrm>
          <a:prstGeom prst="rect">
            <a:avLst/>
          </a:prstGeom>
        </p:spPr>
        <p:txBody>
          <a:bodyPr lIns="91439" tIns="45719" rIns="91439" bIns="45719" anchor="t">
            <a:noAutofit/>
          </a:bodyPr>
          <a:lstStyle/>
          <a:p>
            <a:pPr/>
          </a:p>
        </p:txBody>
      </p:sp>
      <p:sp>
        <p:nvSpPr>
          <p:cNvPr id="36" name="Title Text"/>
          <p:cNvSpPr txBox="1"/>
          <p:nvPr>
            <p:ph type="title"/>
          </p:nvPr>
        </p:nvSpPr>
        <p:spPr>
          <a:xfrm>
            <a:off x="1651000" y="831850"/>
            <a:ext cx="10223500" cy="1391841"/>
          </a:xfrm>
          <a:prstGeom prst="rect">
            <a:avLst/>
          </a:prstGeom>
        </p:spPr>
        <p:txBody>
          <a:bodyPr anchor="b"/>
          <a:lstStyle>
            <a:lvl1pPr>
              <a:defRPr sz="8400">
                <a:latin typeface="Helvetica Neue Medium"/>
                <a:ea typeface="Helvetica Neue Medium"/>
                <a:cs typeface="Helvetica Neue Medium"/>
                <a:sym typeface="Helvetica Neue Medium"/>
              </a:defRPr>
            </a:lvl1pPr>
          </a:lstStyle>
          <a:p>
            <a:pPr/>
            <a:r>
              <a:t>Title Text</a:t>
            </a:r>
          </a:p>
        </p:txBody>
      </p:sp>
      <p:sp>
        <p:nvSpPr>
          <p:cNvPr id="37" name="Body Level One…"/>
          <p:cNvSpPr txBox="1"/>
          <p:nvPr>
            <p:ph type="body" sz="quarter" idx="1"/>
          </p:nvPr>
        </p:nvSpPr>
        <p:spPr>
          <a:xfrm>
            <a:off x="1651000" y="6527800"/>
            <a:ext cx="10223500" cy="5727700"/>
          </a:xfrm>
          <a:prstGeom prst="rect">
            <a:avLst/>
          </a:prstGeom>
        </p:spPr>
        <p:txBody>
          <a:bodyPr anchor="t"/>
          <a:lstStyle>
            <a:lvl1pPr marL="0" indent="0">
              <a:spcBef>
                <a:spcPts val="0"/>
              </a:spcBef>
              <a:buSzTx/>
              <a:buNone/>
              <a:defRPr sz="5400"/>
            </a:lvl1pPr>
            <a:lvl2pPr marL="0" indent="0">
              <a:spcBef>
                <a:spcPts val="0"/>
              </a:spcBef>
              <a:buSzTx/>
              <a:buNone/>
              <a:defRPr sz="5400"/>
            </a:lvl2pPr>
            <a:lvl3pPr marL="0" indent="0">
              <a:spcBef>
                <a:spcPts val="0"/>
              </a:spcBef>
              <a:buSzTx/>
              <a:buNone/>
              <a:defRPr sz="5400"/>
            </a:lvl3pPr>
            <a:lvl4pPr marL="0" indent="0">
              <a:spcBef>
                <a:spcPts val="0"/>
              </a:spcBef>
              <a:buSzTx/>
              <a:buNone/>
              <a:defRPr sz="5400"/>
            </a:lvl4pPr>
            <a:lvl5pPr marL="0" indent="0">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4 Content">
    <p:spTree>
      <p:nvGrpSpPr>
        <p:cNvPr id="1" name=""/>
        <p:cNvGrpSpPr/>
        <p:nvPr/>
      </p:nvGrpSpPr>
      <p:grpSpPr>
        <a:xfrm>
          <a:off x="0" y="0"/>
          <a:ext cx="0" cy="0"/>
          <a:chOff x="0" y="0"/>
          <a:chExt cx="0" cy="0"/>
        </a:xfrm>
      </p:grpSpPr>
      <p:sp>
        <p:nvSpPr>
          <p:cNvPr id="268" name="Title Text"/>
          <p:cNvSpPr txBox="1"/>
          <p:nvPr>
            <p:ph type="title"/>
          </p:nvPr>
        </p:nvSpPr>
        <p:spPr>
          <a:xfrm>
            <a:off x="3505200" y="609600"/>
            <a:ext cx="13716000" cy="2044700"/>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269" name="Body Level One…"/>
          <p:cNvSpPr txBox="1"/>
          <p:nvPr>
            <p:ph type="body" sz="quarter" idx="1"/>
          </p:nvPr>
        </p:nvSpPr>
        <p:spPr>
          <a:xfrm>
            <a:off x="3743326" y="3619500"/>
            <a:ext cx="8261351" cy="4572000"/>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70" name="Slide Number"/>
          <p:cNvSpPr txBox="1"/>
          <p:nvPr>
            <p:ph type="sldNum" sz="quarter" idx="2"/>
          </p:nvPr>
        </p:nvSpPr>
        <p:spPr>
          <a:xfrm>
            <a:off x="14020800" y="12344400"/>
            <a:ext cx="4267200" cy="736601"/>
          </a:xfrm>
          <a:prstGeom prst="rect">
            <a:avLst/>
          </a:prstGeom>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77" name="Title Text"/>
          <p:cNvSpPr txBox="1"/>
          <p:nvPr>
            <p:ph type="title"/>
          </p:nvPr>
        </p:nvSpPr>
        <p:spPr>
          <a:xfrm>
            <a:off x="3962400" y="180976"/>
            <a:ext cx="16459200" cy="3019425"/>
          </a:xfrm>
          <a:prstGeom prst="rect">
            <a:avLst/>
          </a:prstGeom>
        </p:spPr>
        <p:txBody>
          <a:bodyPr lIns="101600" tIns="101600" rIns="101600" bIns="101600"/>
          <a:lstStyle>
            <a:lvl1pPr indent="39687" algn="ctr" defTabSz="1828800">
              <a:defRPr sz="7200">
                <a:latin typeface="Times New Roman"/>
                <a:ea typeface="Times New Roman"/>
                <a:cs typeface="Times New Roman"/>
                <a:sym typeface="Times New Roman"/>
              </a:defRPr>
            </a:lvl1pPr>
          </a:lstStyle>
          <a:p>
            <a:pPr/>
            <a:r>
              <a:t>Title Text</a:t>
            </a:r>
          </a:p>
        </p:txBody>
      </p:sp>
      <p:sp>
        <p:nvSpPr>
          <p:cNvPr id="278"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400"/>
              </a:spcBef>
              <a:buSzPct val="100000"/>
              <a:buFont typeface="Times New Roman"/>
              <a:defRPr sz="6400">
                <a:latin typeface="Times New Roman"/>
                <a:ea typeface="Times New Roman"/>
                <a:cs typeface="Times New Roman"/>
                <a:sym typeface="Times New Roman"/>
              </a:defRPr>
            </a:lvl1pPr>
            <a:lvl2pPr marL="1099230" indent="-653142" defTabSz="1828800">
              <a:spcBef>
                <a:spcPts val="1400"/>
              </a:spcBef>
              <a:buSzPct val="100000"/>
              <a:buFont typeface="Times New Roman"/>
              <a:buChar char="–"/>
              <a:defRPr sz="6400">
                <a:latin typeface="Times New Roman"/>
                <a:ea typeface="Times New Roman"/>
                <a:cs typeface="Times New Roman"/>
                <a:sym typeface="Times New Roman"/>
              </a:defRPr>
            </a:lvl2pPr>
            <a:lvl3pPr marL="1512887" indent="-609600" defTabSz="1828800">
              <a:spcBef>
                <a:spcPts val="1400"/>
              </a:spcBef>
              <a:buSzPct val="100000"/>
              <a:buFont typeface="Times New Roman"/>
              <a:defRPr sz="6400">
                <a:latin typeface="Times New Roman"/>
                <a:ea typeface="Times New Roman"/>
                <a:cs typeface="Times New Roman"/>
                <a:sym typeface="Times New Roman"/>
              </a:defRPr>
            </a:lvl3pPr>
            <a:lvl4pPr marL="2092007" indent="-731519" defTabSz="1828800">
              <a:spcBef>
                <a:spcPts val="1400"/>
              </a:spcBef>
              <a:buSzPct val="100000"/>
              <a:buFont typeface="Times New Roman"/>
              <a:buChar char="–"/>
              <a:defRPr sz="6400">
                <a:latin typeface="Times New Roman"/>
                <a:ea typeface="Times New Roman"/>
                <a:cs typeface="Times New Roman"/>
                <a:sym typeface="Times New Roman"/>
              </a:defRPr>
            </a:lvl4pPr>
            <a:lvl5pPr marL="2549207" indent="-731519" defTabSz="1828800">
              <a:spcBef>
                <a:spcPts val="1400"/>
              </a:spcBef>
              <a:buSzPct val="100000"/>
              <a:buFont typeface="Times New Roman"/>
              <a:buChar char="»"/>
              <a:defRPr sz="6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279" name="Slide Number"/>
          <p:cNvSpPr txBox="1"/>
          <p:nvPr>
            <p:ph type="sldNum" sz="quarter" idx="2"/>
          </p:nvPr>
        </p:nvSpPr>
        <p:spPr>
          <a:xfrm>
            <a:off x="17990856" y="12490450"/>
            <a:ext cx="591116" cy="577647"/>
          </a:xfrm>
          <a:prstGeom prst="rect">
            <a:avLst/>
          </a:prstGeom>
        </p:spPr>
        <p:txBody>
          <a:bodyPr lIns="91439" tIns="91439" rIns="91439" bIns="91439"/>
          <a:lstStyle>
            <a:lvl1pPr defTabSz="18288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86" name="Title Text"/>
          <p:cNvSpPr txBox="1"/>
          <p:nvPr>
            <p:ph type="title"/>
          </p:nvPr>
        </p:nvSpPr>
        <p:spPr>
          <a:xfrm>
            <a:off x="3962400" y="0"/>
            <a:ext cx="16459200" cy="3384550"/>
          </a:xfrm>
          <a:prstGeom prst="rect">
            <a:avLst/>
          </a:prstGeom>
        </p:spPr>
        <p:txBody>
          <a:bodyPr lIns="101600" tIns="101600" rIns="101600" bIns="101600"/>
          <a:lstStyle>
            <a:lvl1pPr indent="39687" algn="ctr" defTabSz="1828800">
              <a:defRPr sz="8800">
                <a:latin typeface="Calibri"/>
                <a:ea typeface="Calibri"/>
                <a:cs typeface="Calibri"/>
                <a:sym typeface="Calibri"/>
              </a:defRPr>
            </a:lvl1pPr>
          </a:lstStyle>
          <a:p>
            <a:pPr/>
            <a:r>
              <a:t>Title Text</a:t>
            </a:r>
          </a:p>
        </p:txBody>
      </p:sp>
      <p:sp>
        <p:nvSpPr>
          <p:cNvPr id="287"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Calibri"/>
                <a:ea typeface="Calibri"/>
                <a:cs typeface="Calibri"/>
                <a:sym typeface="Calibri"/>
              </a:defRPr>
            </a:lvl1pPr>
            <a:lvl2pPr marL="1099230" indent="-653142" defTabSz="1828800">
              <a:spcBef>
                <a:spcPts val="1600"/>
              </a:spcBef>
              <a:buClr>
                <a:srgbClr val="000000"/>
              </a:buClr>
              <a:buSzPct val="100000"/>
              <a:buFont typeface="Arial"/>
              <a:buChar char="–"/>
              <a:defRPr sz="6400">
                <a:latin typeface="Calibri"/>
                <a:ea typeface="Calibri"/>
                <a:cs typeface="Calibri"/>
                <a:sym typeface="Calibri"/>
              </a:defRPr>
            </a:lvl2pPr>
            <a:lvl3pPr marL="1512887" indent="-609600" defTabSz="1828800">
              <a:spcBef>
                <a:spcPts val="1600"/>
              </a:spcBef>
              <a:buClr>
                <a:srgbClr val="000000"/>
              </a:buClr>
              <a:buSzPct val="100000"/>
              <a:buFont typeface="Arial"/>
              <a:defRPr sz="6400">
                <a:latin typeface="Calibri"/>
                <a:ea typeface="Calibri"/>
                <a:cs typeface="Calibri"/>
                <a:sym typeface="Calibri"/>
              </a:defRPr>
            </a:lvl3pPr>
            <a:lvl4pPr marL="2092007" indent="-731519" defTabSz="1828800">
              <a:spcBef>
                <a:spcPts val="1600"/>
              </a:spcBef>
              <a:buClr>
                <a:srgbClr val="000000"/>
              </a:buClr>
              <a:buSzPct val="100000"/>
              <a:buFont typeface="Arial"/>
              <a:buChar char="–"/>
              <a:defRPr sz="6400">
                <a:latin typeface="Calibri"/>
                <a:ea typeface="Calibri"/>
                <a:cs typeface="Calibri"/>
                <a:sym typeface="Calibri"/>
              </a:defRPr>
            </a:lvl4pPr>
            <a:lvl5pPr marL="2549207" indent="-731519" defTabSz="1828800">
              <a:spcBef>
                <a:spcPts val="1600"/>
              </a:spcBef>
              <a:buClr>
                <a:srgbClr val="000000"/>
              </a:buClr>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88" name="Slide Number"/>
          <p:cNvSpPr txBox="1"/>
          <p:nvPr>
            <p:ph type="sldNum" sz="quarter" idx="2"/>
          </p:nvPr>
        </p:nvSpPr>
        <p:spPr>
          <a:xfrm>
            <a:off x="18028782" y="12808585"/>
            <a:ext cx="515264" cy="538480"/>
          </a:xfrm>
          <a:prstGeom prst="rect">
            <a:avLst/>
          </a:prstGeom>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295" name="Title Text"/>
          <p:cNvSpPr txBox="1"/>
          <p:nvPr>
            <p:ph type="title"/>
          </p:nvPr>
        </p:nvSpPr>
        <p:spPr>
          <a:xfrm>
            <a:off x="6673453" y="3442394"/>
            <a:ext cx="11037095" cy="3482579"/>
          </a:xfrm>
          <a:prstGeom prst="rect">
            <a:avLst/>
          </a:prstGeom>
        </p:spPr>
        <p:txBody>
          <a:bodyPr lIns="53578" tIns="53578" rIns="53578" bIns="53578" anchor="b"/>
          <a:lstStyle>
            <a:lvl1pPr algn="ctr" defTabSz="821531">
              <a:defRPr sz="10800">
                <a:latin typeface="Helvetica Neue Medium"/>
                <a:ea typeface="Helvetica Neue Medium"/>
                <a:cs typeface="Helvetica Neue Medium"/>
                <a:sym typeface="Helvetica Neue Medium"/>
              </a:defRPr>
            </a:lvl1pPr>
          </a:lstStyle>
          <a:p>
            <a:pPr/>
            <a:r>
              <a:t>Title Text</a:t>
            </a:r>
          </a:p>
        </p:txBody>
      </p:sp>
      <p:sp>
        <p:nvSpPr>
          <p:cNvPr id="296" name="Body Level One…"/>
          <p:cNvSpPr txBox="1"/>
          <p:nvPr>
            <p:ph type="body" sz="quarter" idx="1"/>
          </p:nvPr>
        </p:nvSpPr>
        <p:spPr>
          <a:xfrm>
            <a:off x="6673453" y="7032128"/>
            <a:ext cx="11037095" cy="1192115"/>
          </a:xfrm>
          <a:prstGeom prst="rect">
            <a:avLst/>
          </a:prstGeom>
        </p:spPr>
        <p:txBody>
          <a:bodyPr lIns="53578" tIns="53578" rIns="53578" bIns="53578" anchor="t"/>
          <a:lstStyle>
            <a:lvl1pPr marL="0" indent="0" algn="ctr" defTabSz="821531">
              <a:spcBef>
                <a:spcPts val="0"/>
              </a:spcBef>
              <a:buSzTx/>
              <a:buNone/>
              <a:defRPr sz="5000"/>
            </a:lvl1pPr>
            <a:lvl2pPr marL="0" indent="0" algn="ctr" defTabSz="821531">
              <a:spcBef>
                <a:spcPts val="0"/>
              </a:spcBef>
              <a:buSzTx/>
              <a:buNone/>
              <a:defRPr sz="5000"/>
            </a:lvl2pPr>
            <a:lvl3pPr marL="0" indent="0" algn="ctr" defTabSz="821531">
              <a:spcBef>
                <a:spcPts val="0"/>
              </a:spcBef>
              <a:buSzTx/>
              <a:buNone/>
              <a:defRPr sz="5000"/>
            </a:lvl3pPr>
            <a:lvl4pPr marL="0" indent="0" algn="ctr" defTabSz="821531">
              <a:spcBef>
                <a:spcPts val="0"/>
              </a:spcBef>
              <a:buSzTx/>
              <a:buNone/>
              <a:defRPr sz="5000"/>
            </a:lvl4pPr>
            <a:lvl5pPr marL="0" indent="0" algn="ctr" defTabSz="821531">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297" name="Slide Number"/>
          <p:cNvSpPr txBox="1"/>
          <p:nvPr>
            <p:ph type="sldNum" sz="quarter" idx="2"/>
          </p:nvPr>
        </p:nvSpPr>
        <p:spPr>
          <a:xfrm>
            <a:off x="12001398" y="11519296"/>
            <a:ext cx="374060" cy="379927"/>
          </a:xfrm>
          <a:prstGeom prst="rect">
            <a:avLst/>
          </a:prstGeom>
        </p:spPr>
        <p:txBody>
          <a:bodyPr lIns="53578" tIns="53578" rIns="53578" bIns="53578"/>
          <a:lstStyle>
            <a:lvl1pPr defTabSz="821531">
              <a:defRPr sz="18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04" name="Title Text"/>
          <p:cNvSpPr txBox="1"/>
          <p:nvPr>
            <p:ph type="title"/>
          </p:nvPr>
        </p:nvSpPr>
        <p:spPr>
          <a:xfrm>
            <a:off x="3962400" y="0"/>
            <a:ext cx="16459200" cy="3384550"/>
          </a:xfrm>
          <a:prstGeom prst="rect">
            <a:avLst/>
          </a:prstGeom>
        </p:spPr>
        <p:txBody>
          <a:bodyPr lIns="101600" tIns="101600" rIns="101600" bIns="101600"/>
          <a:lstStyle>
            <a:lvl1pPr indent="39687" algn="ctr" defTabSz="1828800">
              <a:defRPr sz="8800">
                <a:latin typeface="Calibri"/>
                <a:ea typeface="Calibri"/>
                <a:cs typeface="Calibri"/>
                <a:sym typeface="Calibri"/>
              </a:defRPr>
            </a:lvl1pPr>
          </a:lstStyle>
          <a:p>
            <a:pPr/>
            <a:r>
              <a:t>Title Text</a:t>
            </a:r>
          </a:p>
        </p:txBody>
      </p:sp>
      <p:sp>
        <p:nvSpPr>
          <p:cNvPr id="305"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Calibri"/>
                <a:ea typeface="Calibri"/>
                <a:cs typeface="Calibri"/>
                <a:sym typeface="Calibri"/>
              </a:defRPr>
            </a:lvl1pPr>
            <a:lvl2pPr marL="1099230" indent="-653142" defTabSz="1828800">
              <a:spcBef>
                <a:spcPts val="1600"/>
              </a:spcBef>
              <a:buClr>
                <a:srgbClr val="000000"/>
              </a:buClr>
              <a:buSzPct val="100000"/>
              <a:buFont typeface="Arial"/>
              <a:buChar char="–"/>
              <a:defRPr sz="6400">
                <a:latin typeface="Calibri"/>
                <a:ea typeface="Calibri"/>
                <a:cs typeface="Calibri"/>
                <a:sym typeface="Calibri"/>
              </a:defRPr>
            </a:lvl2pPr>
            <a:lvl3pPr marL="1512887" indent="-609600" defTabSz="1828800">
              <a:spcBef>
                <a:spcPts val="1600"/>
              </a:spcBef>
              <a:buClr>
                <a:srgbClr val="000000"/>
              </a:buClr>
              <a:buSzPct val="100000"/>
              <a:buFont typeface="Arial"/>
              <a:defRPr sz="6400">
                <a:latin typeface="Calibri"/>
                <a:ea typeface="Calibri"/>
                <a:cs typeface="Calibri"/>
                <a:sym typeface="Calibri"/>
              </a:defRPr>
            </a:lvl3pPr>
            <a:lvl4pPr marL="2092007" indent="-731519" defTabSz="1828800">
              <a:spcBef>
                <a:spcPts val="1600"/>
              </a:spcBef>
              <a:buClr>
                <a:srgbClr val="000000"/>
              </a:buClr>
              <a:buSzPct val="100000"/>
              <a:buFont typeface="Arial"/>
              <a:buChar char="–"/>
              <a:defRPr sz="6400">
                <a:latin typeface="Calibri"/>
                <a:ea typeface="Calibri"/>
                <a:cs typeface="Calibri"/>
                <a:sym typeface="Calibri"/>
              </a:defRPr>
            </a:lvl4pPr>
            <a:lvl5pPr marL="2549207" indent="-731519" defTabSz="1828800">
              <a:spcBef>
                <a:spcPts val="1600"/>
              </a:spcBef>
              <a:buClr>
                <a:srgbClr val="000000"/>
              </a:buClr>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06" name="Slide Number"/>
          <p:cNvSpPr txBox="1"/>
          <p:nvPr>
            <p:ph type="sldNum" sz="quarter" idx="2"/>
          </p:nvPr>
        </p:nvSpPr>
        <p:spPr>
          <a:xfrm>
            <a:off x="18028782" y="12808585"/>
            <a:ext cx="515264" cy="538480"/>
          </a:xfrm>
          <a:prstGeom prst="rect">
            <a:avLst/>
          </a:prstGeom>
        </p:spPr>
        <p:txBody>
          <a:bodyPr lIns="91439" tIns="91439" rIns="91439" bIns="91439" anchor="ctr"/>
          <a:lstStyle>
            <a:lvl1pP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13" name="Title Text"/>
          <p:cNvSpPr txBox="1"/>
          <p:nvPr>
            <p:ph type="title"/>
          </p:nvPr>
        </p:nvSpPr>
        <p:spPr>
          <a:xfrm>
            <a:off x="3962400" y="549276"/>
            <a:ext cx="16459200" cy="2286001"/>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314"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15" name="Slide Number"/>
          <p:cNvSpPr txBox="1"/>
          <p:nvPr>
            <p:ph type="sldNum" sz="quarter" idx="2"/>
          </p:nvPr>
        </p:nvSpPr>
        <p:spPr>
          <a:xfrm>
            <a:off x="19921220" y="12821409"/>
            <a:ext cx="500381" cy="512832"/>
          </a:xfrm>
          <a:prstGeom prst="rect">
            <a:avLst/>
          </a:prstGeom>
        </p:spPr>
        <p:txBody>
          <a:bodyPr lIns="91439" tIns="91439" rIns="91439" bIns="91439" anchor="ctr"/>
          <a:lstStyle>
            <a:lvl1pPr algn="r" defTabSz="1828800">
              <a:defRPr>
                <a:solidFill>
                  <a:srgbClr val="888888"/>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22" name="Title Text"/>
          <p:cNvSpPr txBox="1"/>
          <p:nvPr>
            <p:ph type="title"/>
          </p:nvPr>
        </p:nvSpPr>
        <p:spPr>
          <a:xfrm>
            <a:off x="1220415" y="549176"/>
            <a:ext cx="21943219" cy="2286001"/>
          </a:xfrm>
          <a:prstGeom prst="rect">
            <a:avLst/>
          </a:prstGeom>
        </p:spPr>
        <p:txBody>
          <a:bodyPr lIns="108213" tIns="108213" rIns="108213" bIns="108213"/>
          <a:lstStyle>
            <a:lvl1pPr algn="ctr" defTabSz="1524000">
              <a:defRPr sz="10000">
                <a:latin typeface="Arial"/>
                <a:ea typeface="Arial"/>
                <a:cs typeface="Arial"/>
                <a:sym typeface="Arial"/>
              </a:defRPr>
            </a:lvl1pPr>
          </a:lstStyle>
          <a:p>
            <a:pPr/>
            <a:r>
              <a:t>Title Text</a:t>
            </a:r>
          </a:p>
        </p:txBody>
      </p:sp>
      <p:sp>
        <p:nvSpPr>
          <p:cNvPr id="323" name="Body Level One…"/>
          <p:cNvSpPr txBox="1"/>
          <p:nvPr>
            <p:ph type="body" idx="1"/>
          </p:nvPr>
        </p:nvSpPr>
        <p:spPr>
          <a:xfrm>
            <a:off x="1220415" y="3201331"/>
            <a:ext cx="21943219" cy="9050240"/>
          </a:xfrm>
          <a:prstGeom prst="rect">
            <a:avLst/>
          </a:prstGeom>
        </p:spPr>
        <p:txBody>
          <a:bodyPr lIns="108213" tIns="108213" rIns="108213" bIns="108213" anchor="t"/>
          <a:lstStyle>
            <a:lvl1pPr marL="799311" indent="-799311" defTabSz="1524000">
              <a:spcBef>
                <a:spcPts val="1800"/>
              </a:spcBef>
              <a:buSzPct val="100000"/>
              <a:defRPr sz="7600">
                <a:latin typeface="Arial"/>
                <a:ea typeface="Arial"/>
                <a:cs typeface="Arial"/>
                <a:sym typeface="Arial"/>
              </a:defRPr>
            </a:lvl1pPr>
            <a:lvl2pPr marL="1412829" indent="-762490" defTabSz="1524000">
              <a:spcBef>
                <a:spcPts val="1800"/>
              </a:spcBef>
              <a:buSzPct val="100000"/>
              <a:buChar char="–"/>
              <a:defRPr sz="7600">
                <a:latin typeface="Arial"/>
                <a:ea typeface="Arial"/>
                <a:cs typeface="Arial"/>
                <a:sym typeface="Arial"/>
              </a:defRPr>
            </a:lvl2pPr>
            <a:lvl3pPr marL="2015308" indent="-716210" defTabSz="1524000">
              <a:spcBef>
                <a:spcPts val="1800"/>
              </a:spcBef>
              <a:buSzPct val="100000"/>
              <a:defRPr sz="7600">
                <a:latin typeface="Arial"/>
                <a:ea typeface="Arial"/>
                <a:cs typeface="Arial"/>
                <a:sym typeface="Arial"/>
              </a:defRPr>
            </a:lvl3pPr>
            <a:lvl4pPr marL="2789137" indent="-839695" defTabSz="1524000">
              <a:spcBef>
                <a:spcPts val="1800"/>
              </a:spcBef>
              <a:buSzPct val="100000"/>
              <a:buChar char="–"/>
              <a:defRPr sz="7600">
                <a:latin typeface="Arial"/>
                <a:ea typeface="Arial"/>
                <a:cs typeface="Arial"/>
                <a:sym typeface="Arial"/>
              </a:defRPr>
            </a:lvl4pPr>
            <a:lvl5pPr marL="3437895" indent="-839695" defTabSz="1524000">
              <a:spcBef>
                <a:spcPts val="1800"/>
              </a:spcBef>
              <a:buSzPct val="100000"/>
              <a:buChar char="»"/>
              <a:defRPr sz="76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24" name="Slide Number"/>
          <p:cNvSpPr txBox="1"/>
          <p:nvPr>
            <p:ph type="sldNum" sz="quarter" idx="2"/>
          </p:nvPr>
        </p:nvSpPr>
        <p:spPr>
          <a:xfrm>
            <a:off x="22482449" y="12490400"/>
            <a:ext cx="681169" cy="673032"/>
          </a:xfrm>
          <a:prstGeom prst="rect">
            <a:avLst/>
          </a:prstGeom>
        </p:spPr>
        <p:txBody>
          <a:bodyPr lIns="108213" tIns="108213" rIns="108213" bIns="108213"/>
          <a:lstStyle>
            <a:lvl1pPr algn="r" defTabSz="2172273">
              <a:defRPr sz="32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31" name="Title Text"/>
          <p:cNvSpPr txBox="1"/>
          <p:nvPr>
            <p:ph type="title"/>
          </p:nvPr>
        </p:nvSpPr>
        <p:spPr>
          <a:xfrm>
            <a:off x="4387453" y="625078"/>
            <a:ext cx="15609094" cy="3036094"/>
          </a:xfrm>
          <a:prstGeom prst="rect">
            <a:avLst/>
          </a:prstGeom>
        </p:spPr>
        <p:txBody>
          <a:bodyPr lIns="71437" tIns="71437" rIns="71437" bIns="71437"/>
          <a:lstStyle>
            <a:lvl1pPr algn="ctr" defTabSz="821531">
              <a:defRPr>
                <a:latin typeface="Helvetica Light"/>
                <a:ea typeface="Helvetica Light"/>
                <a:cs typeface="Helvetica Light"/>
                <a:sym typeface="Helvetica Light"/>
              </a:defRPr>
            </a:lvl1pPr>
          </a:lstStyle>
          <a:p>
            <a:pPr/>
            <a:r>
              <a:t>Title Text</a:t>
            </a:r>
          </a:p>
        </p:txBody>
      </p:sp>
      <p:sp>
        <p:nvSpPr>
          <p:cNvPr id="332" name="Body Level One…"/>
          <p:cNvSpPr txBox="1"/>
          <p:nvPr>
            <p:ph type="body" idx="1"/>
          </p:nvPr>
        </p:nvSpPr>
        <p:spPr>
          <a:xfrm>
            <a:off x="4387453" y="3661171"/>
            <a:ext cx="15609094" cy="8840392"/>
          </a:xfrm>
          <a:prstGeom prst="rect">
            <a:avLst/>
          </a:prstGeom>
        </p:spPr>
        <p:txBody>
          <a:bodyPr lIns="71437" tIns="71437" rIns="71437" bIns="71437"/>
          <a:lstStyle>
            <a:lvl1pPr marL="617361" indent="-617361" defTabSz="821531">
              <a:buSzPct val="75000"/>
              <a:defRPr sz="5000">
                <a:latin typeface="Helvetica Light"/>
                <a:ea typeface="Helvetica Light"/>
                <a:cs typeface="Helvetica Light"/>
                <a:sym typeface="Helvetica Light"/>
              </a:defRPr>
            </a:lvl1pPr>
            <a:lvl2pPr marL="1061861" indent="-617361" defTabSz="821531">
              <a:buSzPct val="75000"/>
              <a:defRPr sz="5000">
                <a:latin typeface="Helvetica Light"/>
                <a:ea typeface="Helvetica Light"/>
                <a:cs typeface="Helvetica Light"/>
                <a:sym typeface="Helvetica Light"/>
              </a:defRPr>
            </a:lvl2pPr>
            <a:lvl3pPr marL="1506361" indent="-617361" defTabSz="821531">
              <a:buSzPct val="75000"/>
              <a:defRPr sz="5000">
                <a:latin typeface="Helvetica Light"/>
                <a:ea typeface="Helvetica Light"/>
                <a:cs typeface="Helvetica Light"/>
                <a:sym typeface="Helvetica Light"/>
              </a:defRPr>
            </a:lvl3pPr>
            <a:lvl4pPr marL="1950861" indent="-617361" defTabSz="821531">
              <a:buSzPct val="75000"/>
              <a:defRPr sz="5000">
                <a:latin typeface="Helvetica Light"/>
                <a:ea typeface="Helvetica Light"/>
                <a:cs typeface="Helvetica Light"/>
                <a:sym typeface="Helvetica Light"/>
              </a:defRPr>
            </a:lvl4pPr>
            <a:lvl5pPr marL="2395361" indent="-617361" defTabSz="821531">
              <a:buSzPct val="75000"/>
              <a:defRPr sz="50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33" name="Slide Number"/>
          <p:cNvSpPr txBox="1"/>
          <p:nvPr>
            <p:ph type="sldNum" sz="quarter" idx="2"/>
          </p:nvPr>
        </p:nvSpPr>
        <p:spPr>
          <a:xfrm>
            <a:off x="11935814" y="13010554"/>
            <a:ext cx="494513" cy="511176"/>
          </a:xfrm>
          <a:prstGeom prst="rect">
            <a:avLst/>
          </a:prstGeom>
        </p:spPr>
        <p:txBody>
          <a:bodyPr lIns="71437" tIns="71437" rIns="71437" bIns="71437"/>
          <a:lstStyle>
            <a:lvl1pPr defTabSz="821531">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40" name="Title Text"/>
          <p:cNvSpPr txBox="1"/>
          <p:nvPr>
            <p:ph type="title"/>
          </p:nvPr>
        </p:nvSpPr>
        <p:spPr>
          <a:xfrm>
            <a:off x="3962400" y="0"/>
            <a:ext cx="16459200" cy="2425700"/>
          </a:xfrm>
          <a:prstGeom prst="rect">
            <a:avLst/>
          </a:prstGeom>
        </p:spPr>
        <p:txBody>
          <a:bodyPr lIns="101600" tIns="101600" rIns="101600" bIns="101600"/>
          <a:lstStyle>
            <a:lvl1pPr indent="39687" algn="ctr" defTabSz="1828800">
              <a:defRPr sz="8800">
                <a:latin typeface="Calibri"/>
                <a:ea typeface="Calibri"/>
                <a:cs typeface="Calibri"/>
                <a:sym typeface="Calibri"/>
              </a:defRPr>
            </a:lvl1pPr>
          </a:lstStyle>
          <a:p>
            <a:pPr/>
            <a:r>
              <a:t>Title Text</a:t>
            </a:r>
          </a:p>
        </p:txBody>
      </p:sp>
      <p:sp>
        <p:nvSpPr>
          <p:cNvPr id="341"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Calibri"/>
                <a:ea typeface="Calibri"/>
                <a:cs typeface="Calibri"/>
                <a:sym typeface="Calibri"/>
              </a:defRPr>
            </a:lvl1pPr>
            <a:lvl2pPr marL="1099230" indent="-653142" defTabSz="1828800">
              <a:spcBef>
                <a:spcPts val="1600"/>
              </a:spcBef>
              <a:buClr>
                <a:srgbClr val="000000"/>
              </a:buClr>
              <a:buSzPct val="100000"/>
              <a:buFont typeface="Arial"/>
              <a:buChar char="–"/>
              <a:defRPr sz="6400">
                <a:latin typeface="Calibri"/>
                <a:ea typeface="Calibri"/>
                <a:cs typeface="Calibri"/>
                <a:sym typeface="Calibri"/>
              </a:defRPr>
            </a:lvl2pPr>
            <a:lvl3pPr marL="1512887" indent="-609600" defTabSz="1828800">
              <a:spcBef>
                <a:spcPts val="1600"/>
              </a:spcBef>
              <a:buClr>
                <a:srgbClr val="000000"/>
              </a:buClr>
              <a:buSzPct val="100000"/>
              <a:buFont typeface="Arial"/>
              <a:defRPr sz="6400">
                <a:latin typeface="Calibri"/>
                <a:ea typeface="Calibri"/>
                <a:cs typeface="Calibri"/>
                <a:sym typeface="Calibri"/>
              </a:defRPr>
            </a:lvl3pPr>
            <a:lvl4pPr marL="2092007" indent="-731519" defTabSz="1828800">
              <a:spcBef>
                <a:spcPts val="1600"/>
              </a:spcBef>
              <a:buClr>
                <a:srgbClr val="000000"/>
              </a:buClr>
              <a:buSzPct val="100000"/>
              <a:buFont typeface="Arial"/>
              <a:buChar char="–"/>
              <a:defRPr sz="6400">
                <a:latin typeface="Calibri"/>
                <a:ea typeface="Calibri"/>
                <a:cs typeface="Calibri"/>
                <a:sym typeface="Calibri"/>
              </a:defRPr>
            </a:lvl4pPr>
            <a:lvl5pPr marL="2549207" indent="-731519" defTabSz="1828800">
              <a:spcBef>
                <a:spcPts val="1600"/>
              </a:spcBef>
              <a:buClr>
                <a:srgbClr val="000000"/>
              </a:buClr>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42" name="Slide Number"/>
          <p:cNvSpPr txBox="1"/>
          <p:nvPr>
            <p:ph type="sldNum" sz="quarter" idx="2"/>
          </p:nvPr>
        </p:nvSpPr>
        <p:spPr>
          <a:xfrm>
            <a:off x="18028782" y="12808585"/>
            <a:ext cx="515264" cy="538480"/>
          </a:xfrm>
          <a:prstGeom prst="rect">
            <a:avLst/>
          </a:prstGeom>
        </p:spPr>
        <p:txBody>
          <a:bodyPr lIns="91439" tIns="91439" rIns="91439" bIns="91439" anchor="ctr"/>
          <a:lstStyle>
            <a:lvl1pP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p:spTree>
      <p:nvGrpSpPr>
        <p:cNvPr id="1" name=""/>
        <p:cNvGrpSpPr/>
        <p:nvPr/>
      </p:nvGrpSpPr>
      <p:grpSpPr>
        <a:xfrm>
          <a:off x="0" y="0"/>
          <a:ext cx="0" cy="0"/>
          <a:chOff x="0" y="0"/>
          <a:chExt cx="0" cy="0"/>
        </a:xfrm>
      </p:grpSpPr>
      <p:sp>
        <p:nvSpPr>
          <p:cNvPr id="349" name="Body Level One…"/>
          <p:cNvSpPr txBox="1"/>
          <p:nvPr>
            <p:ph type="body" idx="1"/>
          </p:nvPr>
        </p:nvSpPr>
        <p:spPr>
          <a:xfrm>
            <a:off x="3962400" y="549276"/>
            <a:ext cx="16459200" cy="11703051"/>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Calibri"/>
                <a:ea typeface="Calibri"/>
                <a:cs typeface="Calibri"/>
                <a:sym typeface="Calibri"/>
              </a:defRPr>
            </a:lvl1pPr>
            <a:lvl2pPr marL="1099230" indent="-653142" defTabSz="1828800">
              <a:spcBef>
                <a:spcPts val="1600"/>
              </a:spcBef>
              <a:buClr>
                <a:srgbClr val="000000"/>
              </a:buClr>
              <a:buSzPct val="100000"/>
              <a:buFont typeface="Arial"/>
              <a:buChar char="–"/>
              <a:defRPr sz="6400">
                <a:latin typeface="Calibri"/>
                <a:ea typeface="Calibri"/>
                <a:cs typeface="Calibri"/>
                <a:sym typeface="Calibri"/>
              </a:defRPr>
            </a:lvl2pPr>
            <a:lvl3pPr marL="1512887" indent="-609600" defTabSz="1828800">
              <a:spcBef>
                <a:spcPts val="1600"/>
              </a:spcBef>
              <a:buClr>
                <a:srgbClr val="000000"/>
              </a:buClr>
              <a:buSzPct val="100000"/>
              <a:buFont typeface="Arial"/>
              <a:defRPr sz="6400">
                <a:latin typeface="Calibri"/>
                <a:ea typeface="Calibri"/>
                <a:cs typeface="Calibri"/>
                <a:sym typeface="Calibri"/>
              </a:defRPr>
            </a:lvl3pPr>
            <a:lvl4pPr marL="2092007" indent="-731519" defTabSz="1828800">
              <a:spcBef>
                <a:spcPts val="1600"/>
              </a:spcBef>
              <a:buClr>
                <a:srgbClr val="000000"/>
              </a:buClr>
              <a:buSzPct val="100000"/>
              <a:buFont typeface="Arial"/>
              <a:buChar char="–"/>
              <a:defRPr sz="6400">
                <a:latin typeface="Calibri"/>
                <a:ea typeface="Calibri"/>
                <a:cs typeface="Calibri"/>
                <a:sym typeface="Calibri"/>
              </a:defRPr>
            </a:lvl4pPr>
            <a:lvl5pPr marL="2549207" indent="-731519" defTabSz="1828800">
              <a:spcBef>
                <a:spcPts val="1600"/>
              </a:spcBef>
              <a:buClr>
                <a:srgbClr val="000000"/>
              </a:buClr>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50" name="Slide Number"/>
          <p:cNvSpPr txBox="1"/>
          <p:nvPr>
            <p:ph type="sldNum" sz="quarter" idx="2"/>
          </p:nvPr>
        </p:nvSpPr>
        <p:spPr>
          <a:xfrm>
            <a:off x="18030368" y="12697460"/>
            <a:ext cx="515264" cy="538480"/>
          </a:xfrm>
          <a:prstGeom prst="rect">
            <a:avLst/>
          </a:prstGeom>
        </p:spPr>
        <p:txBody>
          <a:bodyPr lIns="91439" tIns="91439" rIns="91439" bIns="91439" anchor="ctr"/>
          <a:lstStyle>
            <a:lvl1pP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5" name="Title Text"/>
          <p:cNvSpPr txBox="1"/>
          <p:nvPr>
            <p:ph type="title"/>
          </p:nvPr>
        </p:nvSpPr>
        <p:spPr>
          <a:prstGeom prst="rect">
            <a:avLst/>
          </a:prstGeom>
        </p:spPr>
        <p:txBody>
          <a:bodyPr/>
          <a:lstStyle/>
          <a:p>
            <a:pPr/>
            <a:r>
              <a:t>Title Text</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57" name="Title Text"/>
          <p:cNvSpPr txBox="1"/>
          <p:nvPr>
            <p:ph type="title"/>
          </p:nvPr>
        </p:nvSpPr>
        <p:spPr>
          <a:xfrm>
            <a:off x="4305300" y="730251"/>
            <a:ext cx="15773400" cy="2651127"/>
          </a:xfrm>
          <a:prstGeom prst="rect">
            <a:avLst/>
          </a:prstGeom>
        </p:spPr>
        <p:txBody>
          <a:bodyPr lIns="91439" tIns="91439" rIns="91439" bIns="91439"/>
          <a:lstStyle>
            <a:lvl1pPr defTabSz="1371600">
              <a:lnSpc>
                <a:spcPct val="90000"/>
              </a:lnSpc>
              <a:defRPr sz="6600">
                <a:latin typeface="Calibri Light"/>
                <a:ea typeface="Calibri Light"/>
                <a:cs typeface="Calibri Light"/>
                <a:sym typeface="Calibri Light"/>
              </a:defRPr>
            </a:lvl1pPr>
          </a:lstStyle>
          <a:p>
            <a:pPr/>
            <a:r>
              <a:t>Title Text</a:t>
            </a:r>
          </a:p>
        </p:txBody>
      </p:sp>
      <p:sp>
        <p:nvSpPr>
          <p:cNvPr id="358" name="Body Level One…"/>
          <p:cNvSpPr txBox="1"/>
          <p:nvPr>
            <p:ph type="body" idx="1"/>
          </p:nvPr>
        </p:nvSpPr>
        <p:spPr>
          <a:xfrm>
            <a:off x="4305300" y="3651250"/>
            <a:ext cx="15773400" cy="8702676"/>
          </a:xfrm>
          <a:prstGeom prst="rect">
            <a:avLst/>
          </a:prstGeom>
        </p:spPr>
        <p:txBody>
          <a:bodyPr lIns="91439" tIns="91439" rIns="91439" bIns="91439" anchor="t"/>
          <a:lstStyle>
            <a:lvl1pPr marL="342900" indent="-342900" defTabSz="1371600">
              <a:lnSpc>
                <a:spcPct val="90000"/>
              </a:lnSpc>
              <a:spcBef>
                <a:spcPts val="1400"/>
              </a:spcBef>
              <a:buSzPct val="100000"/>
              <a:buFont typeface="Arial"/>
              <a:defRPr sz="4200">
                <a:latin typeface="Calibri"/>
                <a:ea typeface="Calibri"/>
                <a:cs typeface="Calibri"/>
                <a:sym typeface="Calibri"/>
              </a:defRPr>
            </a:lvl1pPr>
            <a:lvl2pPr marL="742950" indent="-400050" defTabSz="1371600">
              <a:lnSpc>
                <a:spcPct val="90000"/>
              </a:lnSpc>
              <a:spcBef>
                <a:spcPts val="1400"/>
              </a:spcBef>
              <a:buSzPct val="100000"/>
              <a:buFont typeface="Arial"/>
              <a:defRPr sz="4200">
                <a:latin typeface="Calibri"/>
                <a:ea typeface="Calibri"/>
                <a:cs typeface="Calibri"/>
                <a:sym typeface="Calibri"/>
              </a:defRPr>
            </a:lvl2pPr>
            <a:lvl3pPr marL="1165860" indent="-480060" defTabSz="1371600">
              <a:lnSpc>
                <a:spcPct val="90000"/>
              </a:lnSpc>
              <a:spcBef>
                <a:spcPts val="1400"/>
              </a:spcBef>
              <a:buSzPct val="100000"/>
              <a:buFont typeface="Arial"/>
              <a:defRPr sz="4200">
                <a:latin typeface="Calibri"/>
                <a:ea typeface="Calibri"/>
                <a:cs typeface="Calibri"/>
                <a:sym typeface="Calibri"/>
              </a:defRPr>
            </a:lvl3pPr>
            <a:lvl4pPr marL="1582615" indent="-553915" defTabSz="1371600">
              <a:lnSpc>
                <a:spcPct val="90000"/>
              </a:lnSpc>
              <a:spcBef>
                <a:spcPts val="1400"/>
              </a:spcBef>
              <a:buSzPct val="100000"/>
              <a:buFont typeface="Arial"/>
              <a:defRPr sz="4200">
                <a:latin typeface="Calibri"/>
                <a:ea typeface="Calibri"/>
                <a:cs typeface="Calibri"/>
                <a:sym typeface="Calibri"/>
              </a:defRPr>
            </a:lvl4pPr>
            <a:lvl5pPr marL="1925515" indent="-553915" defTabSz="1371600">
              <a:lnSpc>
                <a:spcPct val="90000"/>
              </a:lnSpc>
              <a:spcBef>
                <a:spcPts val="1400"/>
              </a:spcBef>
              <a:buSzPct val="100000"/>
              <a:buFont typeface="Arial"/>
              <a:defRPr sz="4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59" name="Slide Number"/>
          <p:cNvSpPr txBox="1"/>
          <p:nvPr>
            <p:ph type="sldNum" sz="quarter" idx="2"/>
          </p:nvPr>
        </p:nvSpPr>
        <p:spPr>
          <a:xfrm>
            <a:off x="19643357" y="12853038"/>
            <a:ext cx="435344" cy="449581"/>
          </a:xfrm>
          <a:prstGeom prst="rect">
            <a:avLst/>
          </a:prstGeom>
        </p:spPr>
        <p:txBody>
          <a:bodyPr lIns="91439" tIns="91439" rIns="91439" bIns="91439" anchor="ctr"/>
          <a:lstStyle>
            <a:lvl1pPr algn="r" defTabSz="914400">
              <a:defRPr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366" name="Title Text"/>
          <p:cNvSpPr txBox="1"/>
          <p:nvPr>
            <p:ph type="title"/>
          </p:nvPr>
        </p:nvSpPr>
        <p:spPr>
          <a:xfrm>
            <a:off x="4305300" y="730251"/>
            <a:ext cx="15773400" cy="2651127"/>
          </a:xfrm>
          <a:prstGeom prst="rect">
            <a:avLst/>
          </a:prstGeom>
        </p:spPr>
        <p:txBody>
          <a:bodyPr lIns="91439" tIns="91439" rIns="91439" bIns="91439"/>
          <a:lstStyle>
            <a:lvl1pPr defTabSz="1371600">
              <a:lnSpc>
                <a:spcPct val="90000"/>
              </a:lnSpc>
              <a:defRPr sz="6600">
                <a:latin typeface="Calibri Light"/>
                <a:ea typeface="Calibri Light"/>
                <a:cs typeface="Calibri Light"/>
                <a:sym typeface="Calibri Light"/>
              </a:defRPr>
            </a:lvl1pPr>
          </a:lstStyle>
          <a:p>
            <a:pPr/>
            <a:r>
              <a:t>Title Text</a:t>
            </a:r>
          </a:p>
        </p:txBody>
      </p:sp>
      <p:sp>
        <p:nvSpPr>
          <p:cNvPr id="367" name="Slide Number"/>
          <p:cNvSpPr txBox="1"/>
          <p:nvPr>
            <p:ph type="sldNum" sz="quarter" idx="2"/>
          </p:nvPr>
        </p:nvSpPr>
        <p:spPr>
          <a:xfrm>
            <a:off x="19643357" y="12853038"/>
            <a:ext cx="435344" cy="449581"/>
          </a:xfrm>
          <a:prstGeom prst="rect">
            <a:avLst/>
          </a:prstGeom>
        </p:spPr>
        <p:txBody>
          <a:bodyPr lIns="91439" tIns="91439" rIns="91439" bIns="91439" anchor="ctr"/>
          <a:lstStyle>
            <a:lvl1pPr algn="r" defTabSz="914400">
              <a:defRPr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374" name="Title Text"/>
          <p:cNvSpPr txBox="1"/>
          <p:nvPr>
            <p:ph type="title"/>
          </p:nvPr>
        </p:nvSpPr>
        <p:spPr>
          <a:xfrm>
            <a:off x="4419600" y="762000"/>
            <a:ext cx="15544800" cy="3200400"/>
          </a:xfrm>
          <a:prstGeom prst="rect">
            <a:avLst/>
          </a:prstGeom>
        </p:spPr>
        <p:txBody>
          <a:bodyPr lIns="101600" tIns="101600" rIns="101600" bIns="101600"/>
          <a:lstStyle>
            <a:lvl1pPr indent="39687" algn="ctr" defTabSz="1828800">
              <a:defRPr sz="8800">
                <a:latin typeface="Times New Roman"/>
                <a:ea typeface="Times New Roman"/>
                <a:cs typeface="Times New Roman"/>
                <a:sym typeface="Times New Roman"/>
              </a:defRPr>
            </a:lvl1pPr>
          </a:lstStyle>
          <a:p>
            <a:pPr/>
            <a:r>
              <a:t>Title Text</a:t>
            </a:r>
          </a:p>
        </p:txBody>
      </p:sp>
      <p:sp>
        <p:nvSpPr>
          <p:cNvPr id="375" name="Slide Number"/>
          <p:cNvSpPr txBox="1"/>
          <p:nvPr>
            <p:ph type="sldNum" sz="quarter" idx="2"/>
          </p:nvPr>
        </p:nvSpPr>
        <p:spPr>
          <a:xfrm>
            <a:off x="17783810" y="12496800"/>
            <a:ext cx="551181" cy="574174"/>
          </a:xfrm>
          <a:prstGeom prst="rect">
            <a:avLst/>
          </a:prstGeom>
        </p:spPr>
        <p:txBody>
          <a:bodyPr lIns="91439" tIns="91439" rIns="91439" bIns="91439"/>
          <a:lstStyle>
            <a:lvl1pPr defTabSz="1828800">
              <a:defRPr sz="2800">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82" name="Title Text"/>
          <p:cNvSpPr txBox="1"/>
          <p:nvPr>
            <p:ph type="title"/>
          </p:nvPr>
        </p:nvSpPr>
        <p:spPr>
          <a:xfrm>
            <a:off x="3962400" y="180976"/>
            <a:ext cx="16459200" cy="3016251"/>
          </a:xfrm>
          <a:prstGeom prst="rect">
            <a:avLst/>
          </a:prstGeom>
        </p:spPr>
        <p:txBody>
          <a:bodyPr lIns="101600" tIns="101600" rIns="101600" bIns="101600"/>
          <a:lstStyle>
            <a:lvl1pPr indent="39687" algn="ctr" defTabSz="1828800">
              <a:defRPr sz="7200">
                <a:latin typeface="Times New Roman"/>
                <a:ea typeface="Times New Roman"/>
                <a:cs typeface="Times New Roman"/>
                <a:sym typeface="Times New Roman"/>
              </a:defRPr>
            </a:lvl1pPr>
          </a:lstStyle>
          <a:p>
            <a:pPr/>
            <a:r>
              <a:t>Title Text</a:t>
            </a:r>
          </a:p>
        </p:txBody>
      </p:sp>
      <p:sp>
        <p:nvSpPr>
          <p:cNvPr id="383"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400"/>
              </a:spcBef>
              <a:buSzPct val="100000"/>
              <a:defRPr sz="6400">
                <a:latin typeface="Times New Roman"/>
                <a:ea typeface="Times New Roman"/>
                <a:cs typeface="Times New Roman"/>
                <a:sym typeface="Times New Roman"/>
              </a:defRPr>
            </a:lvl1pPr>
            <a:lvl2pPr marL="1150937" indent="-654050" defTabSz="1828800">
              <a:spcBef>
                <a:spcPts val="1400"/>
              </a:spcBef>
              <a:buSzPct val="100000"/>
              <a:defRPr sz="6400">
                <a:latin typeface="Times New Roman"/>
                <a:ea typeface="Times New Roman"/>
                <a:cs typeface="Times New Roman"/>
                <a:sym typeface="Times New Roman"/>
              </a:defRPr>
            </a:lvl2pPr>
            <a:lvl3pPr marL="1563687" indent="-609600" defTabSz="1828800">
              <a:spcBef>
                <a:spcPts val="1400"/>
              </a:spcBef>
              <a:buSzPct val="100000"/>
              <a:defRPr sz="6400">
                <a:latin typeface="Times New Roman"/>
                <a:ea typeface="Times New Roman"/>
                <a:cs typeface="Times New Roman"/>
                <a:sym typeface="Times New Roman"/>
              </a:defRPr>
            </a:lvl3pPr>
            <a:lvl4pPr marL="2144712" indent="-733425" defTabSz="1828800">
              <a:spcBef>
                <a:spcPts val="1400"/>
              </a:spcBef>
              <a:buSzPct val="100000"/>
              <a:defRPr sz="6400">
                <a:latin typeface="Times New Roman"/>
                <a:ea typeface="Times New Roman"/>
                <a:cs typeface="Times New Roman"/>
                <a:sym typeface="Times New Roman"/>
              </a:defRPr>
            </a:lvl4pPr>
            <a:lvl5pPr marL="2601913" indent="-733426" defTabSz="1828800">
              <a:spcBef>
                <a:spcPts val="1400"/>
              </a:spcBef>
              <a:buSzPct val="100000"/>
              <a:defRPr sz="6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384" name="Slide Number"/>
          <p:cNvSpPr txBox="1"/>
          <p:nvPr>
            <p:ph type="sldNum" sz="quarter" idx="2"/>
          </p:nvPr>
        </p:nvSpPr>
        <p:spPr>
          <a:xfrm>
            <a:off x="17980696" y="12490450"/>
            <a:ext cx="611436" cy="597967"/>
          </a:xfrm>
          <a:prstGeom prst="rect">
            <a:avLst/>
          </a:prstGeom>
        </p:spPr>
        <p:txBody>
          <a:bodyPr lIns="101600" tIns="101600" rIns="101600" bIns="101600"/>
          <a:lstStyle>
            <a:lvl1pPr defTabSz="11684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391" name="Title Text"/>
          <p:cNvSpPr txBox="1"/>
          <p:nvPr>
            <p:ph type="title"/>
          </p:nvPr>
        </p:nvSpPr>
        <p:spPr>
          <a:prstGeom prst="rect">
            <a:avLst/>
          </a:prstGeom>
        </p:spPr>
        <p:txBody>
          <a:bodyPr/>
          <a:lstStyle/>
          <a:p>
            <a:pPr/>
            <a:r>
              <a:t>Title Text</a:t>
            </a:r>
          </a:p>
        </p:txBody>
      </p:sp>
      <p:sp>
        <p:nvSpPr>
          <p:cNvPr id="3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399" name="Title Text"/>
          <p:cNvSpPr txBox="1"/>
          <p:nvPr>
            <p:ph type="title"/>
          </p:nvPr>
        </p:nvSpPr>
        <p:spPr>
          <a:prstGeom prst="rect">
            <a:avLst/>
          </a:prstGeom>
        </p:spPr>
        <p:txBody>
          <a:bodyPr/>
          <a:lstStyle/>
          <a:p>
            <a:pPr/>
            <a:r>
              <a:t>Title Text</a:t>
            </a:r>
          </a:p>
        </p:txBody>
      </p:sp>
      <p:sp>
        <p:nvSpPr>
          <p:cNvPr id="4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07" name="Title Text"/>
          <p:cNvSpPr txBox="1"/>
          <p:nvPr>
            <p:ph type="title"/>
          </p:nvPr>
        </p:nvSpPr>
        <p:spPr>
          <a:xfrm>
            <a:off x="1746386" y="507"/>
            <a:ext cx="21005801" cy="2286001"/>
          </a:xfrm>
          <a:prstGeom prst="rect">
            <a:avLst/>
          </a:prstGeom>
        </p:spPr>
        <p:txBody>
          <a:bodyPr/>
          <a:lstStyle/>
          <a:p>
            <a:pPr/>
            <a:r>
              <a:t>Title Text</a:t>
            </a:r>
          </a:p>
        </p:txBody>
      </p:sp>
      <p:sp>
        <p:nvSpPr>
          <p:cNvPr id="408" name="Body Level One…"/>
          <p:cNvSpPr txBox="1"/>
          <p:nvPr>
            <p:ph type="body" idx="1"/>
          </p:nvPr>
        </p:nvSpPr>
        <p:spPr>
          <a:xfrm>
            <a:off x="1689100" y="2463800"/>
            <a:ext cx="21005800" cy="92964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4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16" name="Title Text"/>
          <p:cNvSpPr txBox="1"/>
          <p:nvPr>
            <p:ph type="title"/>
          </p:nvPr>
        </p:nvSpPr>
        <p:spPr>
          <a:xfrm>
            <a:off x="1689100" y="355600"/>
            <a:ext cx="21005800" cy="2286000"/>
          </a:xfrm>
          <a:prstGeom prst="rect">
            <a:avLst/>
          </a:prstGeom>
        </p:spPr>
        <p:txBody>
          <a:bodyPr/>
          <a:lstStyle>
            <a:lvl1pPr algn="ctr">
              <a:defRPr>
                <a:latin typeface="Helvetica Neue Light"/>
                <a:ea typeface="Helvetica Neue Light"/>
                <a:cs typeface="Helvetica Neue Light"/>
                <a:sym typeface="Helvetica Neue Light"/>
              </a:defRPr>
            </a:lvl1pPr>
          </a:lstStyle>
          <a:p>
            <a:pPr/>
            <a:r>
              <a:t>Title Text</a:t>
            </a:r>
          </a:p>
        </p:txBody>
      </p:sp>
      <p:sp>
        <p:nvSpPr>
          <p:cNvPr id="417"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4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3" name="Title Text"/>
          <p:cNvSpPr txBox="1"/>
          <p:nvPr>
            <p:ph type="title"/>
          </p:nvPr>
        </p:nvSpPr>
        <p:spPr>
          <a:xfrm>
            <a:off x="1746386" y="507"/>
            <a:ext cx="21005801" cy="2286001"/>
          </a:xfrm>
          <a:prstGeom prst="rect">
            <a:avLst/>
          </a:prstGeom>
        </p:spPr>
        <p:txBody>
          <a:bodyPr/>
          <a:lstStyle/>
          <a:p>
            <a:pPr/>
            <a:r>
              <a:t>Title Text</a:t>
            </a:r>
          </a:p>
        </p:txBody>
      </p:sp>
      <p:sp>
        <p:nvSpPr>
          <p:cNvPr id="54" name="Body Level One…"/>
          <p:cNvSpPr txBox="1"/>
          <p:nvPr>
            <p:ph type="body" idx="1"/>
          </p:nvPr>
        </p:nvSpPr>
        <p:spPr>
          <a:xfrm>
            <a:off x="1689100" y="2463800"/>
            <a:ext cx="21005800" cy="92964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9" name="Title Text"/>
          <p:cNvSpPr txBox="1"/>
          <p:nvPr>
            <p:ph type="title"/>
          </p:nvPr>
        </p:nvSpPr>
        <p:spPr>
          <a:xfrm>
            <a:off x="3962400" y="549276"/>
            <a:ext cx="16459200" cy="2286001"/>
          </a:xfrm>
          <a:prstGeom prst="rect">
            <a:avLst/>
          </a:prstGeom>
        </p:spPr>
        <p:txBody>
          <a:bodyPr lIns="91439" tIns="91439" rIns="91439" bIns="91439"/>
          <a:lstStyle>
            <a:lvl1pPr algn="ctr" defTabSz="914400">
              <a:defRPr sz="8800">
                <a:latin typeface="Calibri"/>
                <a:ea typeface="Calibri"/>
                <a:cs typeface="Calibri"/>
                <a:sym typeface="Calibri"/>
              </a:defRPr>
            </a:lvl1pPr>
          </a:lstStyle>
          <a:p>
            <a:pPr/>
            <a:r>
              <a:t>Title Text</a:t>
            </a:r>
          </a:p>
        </p:txBody>
      </p:sp>
      <p:sp>
        <p:nvSpPr>
          <p:cNvPr id="70"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77" name="Slide Number"/>
          <p:cNvSpPr txBox="1"/>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4" name="Title Text"/>
          <p:cNvSpPr txBox="1"/>
          <p:nvPr>
            <p:ph type="title"/>
          </p:nvPr>
        </p:nvSpPr>
        <p:spPr>
          <a:xfrm>
            <a:off x="3962400" y="549276"/>
            <a:ext cx="16459200" cy="2286001"/>
          </a:xfrm>
          <a:prstGeom prst="rect">
            <a:avLst/>
          </a:prstGeom>
        </p:spPr>
        <p:txBody>
          <a:bodyPr lIns="91439" tIns="91439" rIns="91439" bIns="91439"/>
          <a:lstStyle>
            <a:lvl1pPr algn="ctr" defTabSz="1828800">
              <a:defRPr sz="8800">
                <a:latin typeface="Arial"/>
                <a:ea typeface="Arial"/>
                <a:cs typeface="Arial"/>
                <a:sym typeface="Arial"/>
              </a:defRPr>
            </a:lvl1pPr>
          </a:lstStyle>
          <a:p>
            <a:pPr/>
            <a:r>
              <a:t>Title Text</a:t>
            </a:r>
          </a:p>
        </p:txBody>
      </p:sp>
      <p:sp>
        <p:nvSpPr>
          <p:cNvPr id="85" name="Slide Number"/>
          <p:cNvSpPr txBox="1"/>
          <p:nvPr>
            <p:ph type="sldNum" sz="quarter" idx="2"/>
          </p:nvPr>
        </p:nvSpPr>
        <p:spPr>
          <a:xfrm>
            <a:off x="19830484" y="12490450"/>
            <a:ext cx="591116" cy="577647"/>
          </a:xfrm>
          <a:prstGeom prst="rect">
            <a:avLst/>
          </a:prstGeom>
        </p:spPr>
        <p:txBody>
          <a:bodyPr lIns="91439" tIns="91439" rIns="91439" bIns="91439"/>
          <a:lstStyle>
            <a:lvl1pPr algn="r" defTabSz="9144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746386" y="0"/>
            <a:ext cx="21005801"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1pPr>
      <a:lvl2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2pPr>
      <a:lvl3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3pPr>
      <a:lvl4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4pPr>
      <a:lvl5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5pPr>
      <a:lvl6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6pPr>
      <a:lvl7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7pPr>
      <a:lvl8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8pPr>
      <a:lvl9pPr marL="0" marR="0" indent="0" algn="l"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Helvetica Neue"/>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4.png"/><Relationship Id="rId16" Type="http://schemas.openxmlformats.org/officeDocument/2006/relationships/image" Target="../media/image57.png"/><Relationship Id="rId17" Type="http://schemas.openxmlformats.org/officeDocument/2006/relationships/image" Target="../media/image5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60.png"/><Relationship Id="rId4" Type="http://schemas.openxmlformats.org/officeDocument/2006/relationships/image" Target="../media/image43.png"/><Relationship Id="rId5" Type="http://schemas.openxmlformats.org/officeDocument/2006/relationships/image" Target="../media/image42.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4.png"/><Relationship Id="rId16" Type="http://schemas.openxmlformats.org/officeDocument/2006/relationships/image" Target="../media/image57.png"/><Relationship Id="rId17" Type="http://schemas.openxmlformats.org/officeDocument/2006/relationships/image" Target="../media/image55.png"/><Relationship Id="rId18" Type="http://schemas.openxmlformats.org/officeDocument/2006/relationships/image" Target="../media/image6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6.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 Id="rId9" Type="http://schemas.openxmlformats.org/officeDocument/2006/relationships/image" Target="../media/image68.png"/><Relationship Id="rId10" Type="http://schemas.openxmlformats.org/officeDocument/2006/relationships/image" Target="../media/image6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7.xml"/><Relationship Id="rId3" Type="http://schemas.openxmlformats.org/officeDocument/2006/relationships/image" Target="../media/image73.png"/><Relationship Id="rId4" Type="http://schemas.openxmlformats.org/officeDocument/2006/relationships/image" Target="../media/image65.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8.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0" Type="http://schemas.openxmlformats.org/officeDocument/2006/relationships/image" Target="../media/image84.png"/><Relationship Id="rId11" Type="http://schemas.openxmlformats.org/officeDocument/2006/relationships/image" Target="../media/image85.png"/><Relationship Id="rId12" Type="http://schemas.openxmlformats.org/officeDocument/2006/relationships/image" Target="../media/image86.png"/><Relationship Id="rId13" Type="http://schemas.openxmlformats.org/officeDocument/2006/relationships/image" Target="../media/image87.png"/><Relationship Id="rId14" Type="http://schemas.openxmlformats.org/officeDocument/2006/relationships/image" Target="../media/image88.png"/><Relationship Id="rId15" Type="http://schemas.openxmlformats.org/officeDocument/2006/relationships/image" Target="../media/image89.png"/><Relationship Id="rId16" Type="http://schemas.openxmlformats.org/officeDocument/2006/relationships/image" Target="../media/image90.png"/><Relationship Id="rId17" Type="http://schemas.openxmlformats.org/officeDocument/2006/relationships/image" Target="../media/image91.png"/><Relationship Id="rId18" Type="http://schemas.openxmlformats.org/officeDocument/2006/relationships/image" Target="../media/image92.png"/><Relationship Id="rId19" Type="http://schemas.openxmlformats.org/officeDocument/2006/relationships/image" Target="../media/image93.png"/><Relationship Id="rId20" Type="http://schemas.openxmlformats.org/officeDocument/2006/relationships/image" Target="../media/image9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4.png"/><Relationship Id="rId15" Type="http://schemas.openxmlformats.org/officeDocument/2006/relationships/image" Target="../media/image57.png"/><Relationship Id="rId16" Type="http://schemas.openxmlformats.org/officeDocument/2006/relationships/image" Target="../media/image55.png"/><Relationship Id="rId17" Type="http://schemas.openxmlformats.org/officeDocument/2006/relationships/image" Target="../media/image6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4.png"/><Relationship Id="rId15" Type="http://schemas.openxmlformats.org/officeDocument/2006/relationships/image" Target="../media/image57.png"/><Relationship Id="rId16" Type="http://schemas.openxmlformats.org/officeDocument/2006/relationships/image" Target="../media/image55.png"/><Relationship Id="rId17" Type="http://schemas.openxmlformats.org/officeDocument/2006/relationships/image" Target="../media/image98.png"/><Relationship Id="rId18" Type="http://schemas.openxmlformats.org/officeDocument/2006/relationships/image" Target="../media/image99.png"/><Relationship Id="rId19" Type="http://schemas.openxmlformats.org/officeDocument/2006/relationships/image" Target="../media/image10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image" Target="../media/image49.png"/><Relationship Id="rId11" Type="http://schemas.openxmlformats.org/officeDocument/2006/relationships/image" Target="../media/image50.png"/><Relationship Id="rId12" Type="http://schemas.openxmlformats.org/officeDocument/2006/relationships/image" Target="../media/image51.png"/><Relationship Id="rId13" Type="http://schemas.openxmlformats.org/officeDocument/2006/relationships/image" Target="../media/image52.png"/><Relationship Id="rId14" Type="http://schemas.openxmlformats.org/officeDocument/2006/relationships/image" Target="../media/image54.png"/><Relationship Id="rId15" Type="http://schemas.openxmlformats.org/officeDocument/2006/relationships/image" Target="../media/image57.png"/><Relationship Id="rId16" Type="http://schemas.openxmlformats.org/officeDocument/2006/relationships/image" Target="../media/image55.png"/><Relationship Id="rId17" Type="http://schemas.openxmlformats.org/officeDocument/2006/relationships/image" Target="../media/image101.png"/><Relationship Id="rId18" Type="http://schemas.openxmlformats.org/officeDocument/2006/relationships/image" Target="../media/image10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43.png"/><Relationship Id="rId8" Type="http://schemas.openxmlformats.org/officeDocument/2006/relationships/image" Target="../media/image42.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png"/><Relationship Id="rId16" Type="http://schemas.openxmlformats.org/officeDocument/2006/relationships/image" Target="../media/image51.png"/><Relationship Id="rId17" Type="http://schemas.openxmlformats.org/officeDocument/2006/relationships/image" Target="../media/image52.png"/><Relationship Id="rId18" Type="http://schemas.openxmlformats.org/officeDocument/2006/relationships/image" Target="../media/image54.png"/><Relationship Id="rId19" Type="http://schemas.openxmlformats.org/officeDocument/2006/relationships/image" Target="../media/image57.png"/><Relationship Id="rId20" Type="http://schemas.openxmlformats.org/officeDocument/2006/relationships/image" Target="../media/image55.png"/><Relationship Id="rId21" Type="http://schemas.openxmlformats.org/officeDocument/2006/relationships/image" Target="../media/image109.png"/><Relationship Id="rId22" Type="http://schemas.openxmlformats.org/officeDocument/2006/relationships/image" Target="../media/image110.png"/><Relationship Id="rId23" Type="http://schemas.openxmlformats.org/officeDocument/2006/relationships/image" Target="../media/image11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xml"/><Relationship Id="rId3" Type="http://schemas.openxmlformats.org/officeDocument/2006/relationships/image" Target="../media/image105.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 Id="rId11" Type="http://schemas.openxmlformats.org/officeDocument/2006/relationships/image" Target="../media/image124.png"/><Relationship Id="rId12" Type="http://schemas.openxmlformats.org/officeDocument/2006/relationships/image" Target="../media/image125.png"/><Relationship Id="rId13" Type="http://schemas.openxmlformats.org/officeDocument/2006/relationships/image" Target="../media/image126.png"/><Relationship Id="rId14" Type="http://schemas.openxmlformats.org/officeDocument/2006/relationships/image" Target="../media/image12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xml"/><Relationship Id="rId3" Type="http://schemas.openxmlformats.org/officeDocument/2006/relationships/image" Target="../media/image105.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7" Type="http://schemas.openxmlformats.org/officeDocument/2006/relationships/image" Target="../media/image121.png"/><Relationship Id="rId8" Type="http://schemas.openxmlformats.org/officeDocument/2006/relationships/image" Target="../media/image122.png"/><Relationship Id="rId9" Type="http://schemas.openxmlformats.org/officeDocument/2006/relationships/image" Target="../media/image124.png"/><Relationship Id="rId10" Type="http://schemas.openxmlformats.org/officeDocument/2006/relationships/image" Target="../media/image125.png"/><Relationship Id="rId11" Type="http://schemas.openxmlformats.org/officeDocument/2006/relationships/image" Target="../media/image126.png"/><Relationship Id="rId12" Type="http://schemas.openxmlformats.org/officeDocument/2006/relationships/image" Target="../media/image127.png"/><Relationship Id="rId13" Type="http://schemas.openxmlformats.org/officeDocument/2006/relationships/image" Target="../media/image128.png"/><Relationship Id="rId14" Type="http://schemas.openxmlformats.org/officeDocument/2006/relationships/image" Target="../media/image12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5.png"/><Relationship Id="rId14" Type="http://schemas.openxmlformats.org/officeDocument/2006/relationships/image" Target="../media/image54.png"/><Relationship Id="rId15" Type="http://schemas.openxmlformats.org/officeDocument/2006/relationships/image" Target="../media/image57.png"/><Relationship Id="rId16" Type="http://schemas.openxmlformats.org/officeDocument/2006/relationships/image" Target="../media/image130.png"/><Relationship Id="rId17" Type="http://schemas.openxmlformats.org/officeDocument/2006/relationships/image" Target="../media/image131.png"/><Relationship Id="rId18" Type="http://schemas.openxmlformats.org/officeDocument/2006/relationships/image" Target="../media/image132.png"/><Relationship Id="rId19" Type="http://schemas.openxmlformats.org/officeDocument/2006/relationships/image" Target="../media/image133.png"/><Relationship Id="rId20" Type="http://schemas.openxmlformats.org/officeDocument/2006/relationships/image" Target="../media/image134.png"/><Relationship Id="rId21" Type="http://schemas.openxmlformats.org/officeDocument/2006/relationships/image" Target="../media/image135.png"/><Relationship Id="rId22" Type="http://schemas.openxmlformats.org/officeDocument/2006/relationships/image" Target="../media/image121.png"/><Relationship Id="rId23" Type="http://schemas.openxmlformats.org/officeDocument/2006/relationships/image" Target="../media/image122.png"/><Relationship Id="rId24" Type="http://schemas.openxmlformats.org/officeDocument/2006/relationships/image" Target="../media/image128.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9" Type="http://schemas.openxmlformats.org/officeDocument/2006/relationships/image" Target="../media/image142.png"/><Relationship Id="rId10" Type="http://schemas.openxmlformats.org/officeDocument/2006/relationships/image" Target="../media/image143.png"/><Relationship Id="rId11" Type="http://schemas.openxmlformats.org/officeDocument/2006/relationships/image" Target="../media/image144.png"/><Relationship Id="rId12" Type="http://schemas.openxmlformats.org/officeDocument/2006/relationships/image" Target="../media/image145.png"/><Relationship Id="rId13" Type="http://schemas.openxmlformats.org/officeDocument/2006/relationships/image" Target="../media/image146.png"/><Relationship Id="rId14" Type="http://schemas.openxmlformats.org/officeDocument/2006/relationships/image" Target="../media/image14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7.png"/><Relationship Id="rId3" Type="http://schemas.openxmlformats.org/officeDocument/2006/relationships/image" Target="../media/image147.png"/><Relationship Id="rId4" Type="http://schemas.openxmlformats.org/officeDocument/2006/relationships/image" Target="../media/image138.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42.png"/><Relationship Id="rId8" Type="http://schemas.openxmlformats.org/officeDocument/2006/relationships/image" Target="../media/image14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42.png"/><Relationship Id="rId8" Type="http://schemas.openxmlformats.org/officeDocument/2006/relationships/image" Target="../media/image143.png"/><Relationship Id="rId9" Type="http://schemas.openxmlformats.org/officeDocument/2006/relationships/image" Target="../media/image148.png"/><Relationship Id="rId10" Type="http://schemas.openxmlformats.org/officeDocument/2006/relationships/image" Target="../media/image149.png"/><Relationship Id="rId11" Type="http://schemas.openxmlformats.org/officeDocument/2006/relationships/image" Target="../media/image150.png"/><Relationship Id="rId12" Type="http://schemas.openxmlformats.org/officeDocument/2006/relationships/image" Target="../media/image151.png"/><Relationship Id="rId13" Type="http://schemas.openxmlformats.org/officeDocument/2006/relationships/image" Target="../media/image152.png"/><Relationship Id="rId14" Type="http://schemas.openxmlformats.org/officeDocument/2006/relationships/image" Target="../media/image153.png"/><Relationship Id="rId15" Type="http://schemas.openxmlformats.org/officeDocument/2006/relationships/image" Target="../media/image15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53.png"/><Relationship Id="rId6" Type="http://schemas.openxmlformats.org/officeDocument/2006/relationships/image" Target="../media/image155.png"/><Relationship Id="rId7" Type="http://schemas.openxmlformats.org/officeDocument/2006/relationships/image" Target="../media/image147.png"/><Relationship Id="rId8" Type="http://schemas.openxmlformats.org/officeDocument/2006/relationships/image" Target="../media/image139.png"/><Relationship Id="rId9" Type="http://schemas.openxmlformats.org/officeDocument/2006/relationships/image" Target="../media/image140.png"/><Relationship Id="rId10" Type="http://schemas.openxmlformats.org/officeDocument/2006/relationships/image" Target="../media/image154.png"/><Relationship Id="rId11" Type="http://schemas.openxmlformats.org/officeDocument/2006/relationships/image" Target="../media/image156.png"/><Relationship Id="rId12" Type="http://schemas.openxmlformats.org/officeDocument/2006/relationships/image" Target="../media/image15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6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158.png"/><Relationship Id="rId4" Type="http://schemas.openxmlformats.org/officeDocument/2006/relationships/image" Target="../media/image161.png"/><Relationship Id="rId5" Type="http://schemas.openxmlformats.org/officeDocument/2006/relationships/image" Target="../media/image162.png"/><Relationship Id="rId6" Type="http://schemas.openxmlformats.org/officeDocument/2006/relationships/image" Target="../media/image163.png"/><Relationship Id="rId7" Type="http://schemas.openxmlformats.org/officeDocument/2006/relationships/image" Target="../media/image164.png"/><Relationship Id="rId8" Type="http://schemas.openxmlformats.org/officeDocument/2006/relationships/image" Target="../media/image139.png"/><Relationship Id="rId9" Type="http://schemas.openxmlformats.org/officeDocument/2006/relationships/image" Target="../media/image140.png"/><Relationship Id="rId10" Type="http://schemas.openxmlformats.org/officeDocument/2006/relationships/image" Target="../media/image141.png"/><Relationship Id="rId11" Type="http://schemas.openxmlformats.org/officeDocument/2006/relationships/image" Target="../media/image142.png"/><Relationship Id="rId12" Type="http://schemas.openxmlformats.org/officeDocument/2006/relationships/image" Target="../media/image143.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3.xml"/><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58.png"/><Relationship Id="rId8" Type="http://schemas.openxmlformats.org/officeDocument/2006/relationships/image" Target="../media/image165.png"/><Relationship Id="rId9" Type="http://schemas.openxmlformats.org/officeDocument/2006/relationships/image" Target="../media/image166.png"/><Relationship Id="rId10" Type="http://schemas.openxmlformats.org/officeDocument/2006/relationships/image" Target="../media/image16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168.png"/><Relationship Id="rId4" Type="http://schemas.openxmlformats.org/officeDocument/2006/relationships/image" Target="../media/image169.png"/><Relationship Id="rId5" Type="http://schemas.openxmlformats.org/officeDocument/2006/relationships/image" Target="../media/image142.png"/><Relationship Id="rId6" Type="http://schemas.openxmlformats.org/officeDocument/2006/relationships/image" Target="../media/image139.png"/><Relationship Id="rId7" Type="http://schemas.openxmlformats.org/officeDocument/2006/relationships/image" Target="../media/image170.png"/><Relationship Id="rId8" Type="http://schemas.openxmlformats.org/officeDocument/2006/relationships/image" Target="../media/image171.png"/><Relationship Id="rId9" Type="http://schemas.openxmlformats.org/officeDocument/2006/relationships/image" Target="../media/image17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5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39.png"/><Relationship Id="rId6" Type="http://schemas.openxmlformats.org/officeDocument/2006/relationships/image" Target="../media/image140.png"/><Relationship Id="rId7" Type="http://schemas.openxmlformats.org/officeDocument/2006/relationships/image" Target="../media/image15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image" Target="../media/image180.png"/><Relationship Id="rId11" Type="http://schemas.openxmlformats.org/officeDocument/2006/relationships/image" Target="../media/image181.png"/><Relationship Id="rId12" Type="http://schemas.openxmlformats.org/officeDocument/2006/relationships/image" Target="../media/image182.png"/><Relationship Id="rId13" Type="http://schemas.openxmlformats.org/officeDocument/2006/relationships/image" Target="../media/image183.png"/><Relationship Id="rId14" Type="http://schemas.openxmlformats.org/officeDocument/2006/relationships/image" Target="../media/image18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39.png"/><Relationship Id="rId3" Type="http://schemas.openxmlformats.org/officeDocument/2006/relationships/image" Target="../media/image140.png"/><Relationship Id="rId4" Type="http://schemas.openxmlformats.org/officeDocument/2006/relationships/image" Target="../media/image141.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185.png"/><Relationship Id="rId8" Type="http://schemas.openxmlformats.org/officeDocument/2006/relationships/image" Target="../media/image186.png"/><Relationship Id="rId9" Type="http://schemas.openxmlformats.org/officeDocument/2006/relationships/image" Target="../media/image187.png"/><Relationship Id="rId10" Type="http://schemas.openxmlformats.org/officeDocument/2006/relationships/image" Target="../media/image188.png"/><Relationship Id="rId11" Type="http://schemas.openxmlformats.org/officeDocument/2006/relationships/image" Target="../media/image189.png"/><Relationship Id="rId12" Type="http://schemas.openxmlformats.org/officeDocument/2006/relationships/image" Target="../media/image19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tif"/><Relationship Id="rId3" Type="http://schemas.openxmlformats.org/officeDocument/2006/relationships/image" Target="../media/image2.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9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5.png"/><Relationship Id="rId3" Type="http://schemas.openxmlformats.org/officeDocument/2006/relationships/image" Target="../media/image192.png"/><Relationship Id="rId4" Type="http://schemas.openxmlformats.org/officeDocument/2006/relationships/image" Target="../media/image193.png"/><Relationship Id="rId5" Type="http://schemas.openxmlformats.org/officeDocument/2006/relationships/image" Target="../media/image196.png"/><Relationship Id="rId6" Type="http://schemas.openxmlformats.org/officeDocument/2006/relationships/image" Target="../media/image19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197.png"/><Relationship Id="rId6" Type="http://schemas.openxmlformats.org/officeDocument/2006/relationships/image" Target="../media/image198.png"/><Relationship Id="rId7" Type="http://schemas.openxmlformats.org/officeDocument/2006/relationships/image" Target="../media/image199.png"/><Relationship Id="rId8" Type="http://schemas.openxmlformats.org/officeDocument/2006/relationships/image" Target="../media/image200.png"/><Relationship Id="rId9" Type="http://schemas.openxmlformats.org/officeDocument/2006/relationships/image" Target="../media/image20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 Id="rId3" Type="http://schemas.openxmlformats.org/officeDocument/2006/relationships/image" Target="../media/image197.png"/><Relationship Id="rId4" Type="http://schemas.openxmlformats.org/officeDocument/2006/relationships/image" Target="../media/image202.png"/><Relationship Id="rId5" Type="http://schemas.openxmlformats.org/officeDocument/2006/relationships/image" Target="../media/image203.png"/><Relationship Id="rId6" Type="http://schemas.openxmlformats.org/officeDocument/2006/relationships/image" Target="../media/image200.png"/><Relationship Id="rId7" Type="http://schemas.openxmlformats.org/officeDocument/2006/relationships/image" Target="../media/image20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04.png"/><Relationship Id="rId3" Type="http://schemas.openxmlformats.org/officeDocument/2006/relationships/image" Target="../media/image20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19.png"/><Relationship Id="rId7" Type="http://schemas.openxmlformats.org/officeDocument/2006/relationships/image" Target="../media/image29.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4.tif"/><Relationship Id="rId4" Type="http://schemas.openxmlformats.org/officeDocument/2006/relationships/image" Target="../media/image206.png"/><Relationship Id="rId5" Type="http://schemas.openxmlformats.org/officeDocument/2006/relationships/image" Target="../media/image20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208.png"/><Relationship Id="rId4" Type="http://schemas.openxmlformats.org/officeDocument/2006/relationships/image" Target="../media/image209.png"/><Relationship Id="rId5" Type="http://schemas.openxmlformats.org/officeDocument/2006/relationships/image" Target="../media/image210.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5.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211.png"/><Relationship Id="rId3" Type="http://schemas.openxmlformats.org/officeDocument/2006/relationships/hyperlink" Target="https://openai.com/blog/clip/" TargetMode="External"/></Relationships>

</file>

<file path=ppt/slides/_rels/slide54.xml.rels><?xml version="1.0" encoding="UTF-8"?>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png"/><Relationship Id="rId9" Type="http://schemas.openxmlformats.org/officeDocument/2006/relationships/video" Target="../media/media1.mp4"/><Relationship Id="rId10" Type="http://schemas.microsoft.com/office/2007/relationships/media" Target="../media/media1.mp4"/><Relationship Id="rId11" Type="http://schemas.openxmlformats.org/officeDocument/2006/relationships/image" Target="../media/image21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video" Target="../media/media1.mp4"/><Relationship Id="rId8" Type="http://schemas.microsoft.com/office/2007/relationships/media" Target="../media/media1.mp4"/><Relationship Id="rId9" Type="http://schemas.openxmlformats.org/officeDocument/2006/relationships/image" Target="../media/image219.png"/><Relationship Id="rId10" Type="http://schemas.openxmlformats.org/officeDocument/2006/relationships/image" Target="../media/image22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0.png"/><Relationship Id="rId4" Type="http://schemas.openxmlformats.org/officeDocument/2006/relationships/image" Target="../media/image1.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8.png"/><Relationship Id="rId12" Type="http://schemas.openxmlformats.org/officeDocument/2006/relationships/image" Target="../media/image9.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21.png"/><Relationship Id="rId3" Type="http://schemas.openxmlformats.org/officeDocument/2006/relationships/image" Target="../media/image222.png"/><Relationship Id="rId4" Type="http://schemas.openxmlformats.org/officeDocument/2006/relationships/image" Target="../media/image223.png"/><Relationship Id="rId5" Type="http://schemas.openxmlformats.org/officeDocument/2006/relationships/image" Target="../media/image224.png"/><Relationship Id="rId6" Type="http://schemas.openxmlformats.org/officeDocument/2006/relationships/image" Target="../media/image225.png"/><Relationship Id="rId7" Type="http://schemas.openxmlformats.org/officeDocument/2006/relationships/image" Target="../media/image226.png"/><Relationship Id="rId8" Type="http://schemas.openxmlformats.org/officeDocument/2006/relationships/image" Target="../media/image227.png"/><Relationship Id="rId9" Type="http://schemas.openxmlformats.org/officeDocument/2006/relationships/image" Target="../media/image228.png"/><Relationship Id="rId10" Type="http://schemas.openxmlformats.org/officeDocument/2006/relationships/image" Target="../media/image229.png"/><Relationship Id="rId11" Type="http://schemas.openxmlformats.org/officeDocument/2006/relationships/image" Target="../media/image230.png"/><Relationship Id="rId12" Type="http://schemas.openxmlformats.org/officeDocument/2006/relationships/image" Target="../media/image231.png"/><Relationship Id="rId13" Type="http://schemas.openxmlformats.org/officeDocument/2006/relationships/image" Target="../media/image232.png"/><Relationship Id="rId14" Type="http://schemas.openxmlformats.org/officeDocument/2006/relationships/image" Target="../media/image233.png"/><Relationship Id="rId15" Type="http://schemas.openxmlformats.org/officeDocument/2006/relationships/image" Target="../media/image234.png"/><Relationship Id="rId16" Type="http://schemas.openxmlformats.org/officeDocument/2006/relationships/image" Target="../media/image235.png"/><Relationship Id="rId17" Type="http://schemas.openxmlformats.org/officeDocument/2006/relationships/image" Target="../media/image236.png"/><Relationship Id="rId18" Type="http://schemas.openxmlformats.org/officeDocument/2006/relationships/image" Target="../media/image237.png"/><Relationship Id="rId19" Type="http://schemas.openxmlformats.org/officeDocument/2006/relationships/image" Target="../media/image238.png"/><Relationship Id="rId20" Type="http://schemas.openxmlformats.org/officeDocument/2006/relationships/image" Target="../media/image239.png"/><Relationship Id="rId21" Type="http://schemas.openxmlformats.org/officeDocument/2006/relationships/image" Target="../media/image240.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241.png"/><Relationship Id="rId4" Type="http://schemas.openxmlformats.org/officeDocument/2006/relationships/image" Target="../media/image242.png"/><Relationship Id="rId5" Type="http://schemas.openxmlformats.org/officeDocument/2006/relationships/image" Target="../media/image243.png"/><Relationship Id="rId6" Type="http://schemas.openxmlformats.org/officeDocument/2006/relationships/image" Target="../media/image244.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245.png"/><Relationship Id="rId4" Type="http://schemas.openxmlformats.org/officeDocument/2006/relationships/image" Target="../media/image246.png"/><Relationship Id="rId5" Type="http://schemas.openxmlformats.org/officeDocument/2006/relationships/image" Target="../media/image247.png"/><Relationship Id="rId6" Type="http://schemas.openxmlformats.org/officeDocument/2006/relationships/image" Target="../media/image248.png"/><Relationship Id="rId7" Type="http://schemas.openxmlformats.org/officeDocument/2006/relationships/image" Target="../media/image249.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250.png"/><Relationship Id="rId4" Type="http://schemas.openxmlformats.org/officeDocument/2006/relationships/image" Target="../media/image251.png"/><Relationship Id="rId5" Type="http://schemas.openxmlformats.org/officeDocument/2006/relationships/image" Target="../media/image252.png"/><Relationship Id="rId6" Type="http://schemas.openxmlformats.org/officeDocument/2006/relationships/image" Target="../media/image253.png"/><Relationship Id="rId7" Type="http://schemas.openxmlformats.org/officeDocument/2006/relationships/image" Target="../media/image254.png"/><Relationship Id="rId8" Type="http://schemas.openxmlformats.org/officeDocument/2006/relationships/image" Target="../media/image255.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256.png"/><Relationship Id="rId4" Type="http://schemas.openxmlformats.org/officeDocument/2006/relationships/image" Target="../media/image257.png"/><Relationship Id="rId5" Type="http://schemas.openxmlformats.org/officeDocument/2006/relationships/image" Target="../media/image258.png"/><Relationship Id="rId6" Type="http://schemas.openxmlformats.org/officeDocument/2006/relationships/image" Target="../media/image259.png"/><Relationship Id="rId7" Type="http://schemas.openxmlformats.org/officeDocument/2006/relationships/image" Target="../media/image260.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image" Target="../media/image241.png"/><Relationship Id="rId4" Type="http://schemas.openxmlformats.org/officeDocument/2006/relationships/image" Target="../media/image261.png"/><Relationship Id="rId5" Type="http://schemas.openxmlformats.org/officeDocument/2006/relationships/image" Target="../media/image242.png"/><Relationship Id="rId6" Type="http://schemas.openxmlformats.org/officeDocument/2006/relationships/image" Target="../media/image26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png"/><Relationship Id="rId18" Type="http://schemas.openxmlformats.org/officeDocument/2006/relationships/image" Target="../media/image49.png"/><Relationship Id="rId19" Type="http://schemas.openxmlformats.org/officeDocument/2006/relationships/image" Target="../media/image50.png"/><Relationship Id="rId20" Type="http://schemas.openxmlformats.org/officeDocument/2006/relationships/image" Target="../media/image51.png"/><Relationship Id="rId21" Type="http://schemas.openxmlformats.org/officeDocument/2006/relationships/image" Target="../media/image52.png"/><Relationship Id="rId22" Type="http://schemas.openxmlformats.org/officeDocument/2006/relationships/image" Target="../media/image53.png"/><Relationship Id="rId23" Type="http://schemas.openxmlformats.org/officeDocument/2006/relationships/image" Target="../media/image54.png"/><Relationship Id="rId24" Type="http://schemas.openxmlformats.org/officeDocument/2006/relationships/image" Target="../media/image55.png"/><Relationship Id="rId25" Type="http://schemas.openxmlformats.org/officeDocument/2006/relationships/image" Target="../media/image56.png"/><Relationship Id="rId26"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Lecture 10"/>
          <p:cNvSpPr txBox="1"/>
          <p:nvPr>
            <p:ph type="ctrTitle"/>
          </p:nvPr>
        </p:nvSpPr>
        <p:spPr>
          <a:prstGeom prst="rect">
            <a:avLst/>
          </a:prstGeom>
        </p:spPr>
        <p:txBody>
          <a:bodyPr/>
          <a:lstStyle/>
          <a:p>
            <a:pPr/>
            <a:r>
              <a:t>Lecture 10</a:t>
            </a:r>
          </a:p>
        </p:txBody>
      </p:sp>
      <p:sp>
        <p:nvSpPr>
          <p:cNvPr id="428" name="Backpropagation"/>
          <p:cNvSpPr txBox="1"/>
          <p:nvPr>
            <p:ph type="body" idx="21"/>
          </p:nvPr>
        </p:nvSpPr>
        <p:spPr>
          <a:xfrm>
            <a:off x="3218750" y="5275205"/>
            <a:ext cx="20651583" cy="3165590"/>
          </a:xfrm>
          <a:prstGeom prst="rect">
            <a:avLst/>
          </a:prstGeom>
          <a:effectLst>
            <a:outerShdw sx="100000" sy="100000" kx="0" ky="0" algn="b" rotWithShape="0" blurRad="673100" dist="0" dir="5400000">
              <a:srgbClr val="FFFFFF"/>
            </a:outerShdw>
          </a:effectLst>
        </p:spPr>
        <p:txBody>
          <a:bodyPr/>
          <a:lstStyle/>
          <a:p>
            <a:pPr/>
            <a:r>
              <a:t>Backpropagation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Title 1"/>
          <p:cNvSpPr txBox="1"/>
          <p:nvPr>
            <p:ph type="title"/>
          </p:nvPr>
        </p:nvSpPr>
        <p:spPr>
          <a:xfrm>
            <a:off x="717336" y="507"/>
            <a:ext cx="11974616" cy="2286001"/>
          </a:xfrm>
          <a:prstGeom prst="rect">
            <a:avLst/>
          </a:prstGeom>
        </p:spPr>
        <p:txBody>
          <a:bodyPr/>
          <a:lstStyle/>
          <a:p>
            <a:pPr/>
            <a:r>
              <a:t>Gradient descent</a:t>
            </a:r>
          </a:p>
        </p:txBody>
      </p:sp>
      <p:sp>
        <p:nvSpPr>
          <p:cNvPr id="677" name="Content Placeholder 2"/>
          <p:cNvSpPr txBox="1"/>
          <p:nvPr>
            <p:ph type="body" sz="half" idx="1"/>
          </p:nvPr>
        </p:nvSpPr>
        <p:spPr>
          <a:xfrm>
            <a:off x="1689100" y="4605351"/>
            <a:ext cx="16663892" cy="4993096"/>
          </a:xfrm>
          <a:prstGeom prst="rect">
            <a:avLst/>
          </a:prstGeom>
        </p:spPr>
        <p:txBody>
          <a:bodyPr/>
          <a:lstStyle/>
          <a:p>
            <a:pPr marL="685800" indent="-685800">
              <a:spcBef>
                <a:spcPts val="10000"/>
              </a:spcBef>
              <a:buClr>
                <a:srgbClr val="3366FF"/>
              </a:buClr>
              <a:buSzPct val="100000"/>
              <a:defRPr sz="5600">
                <a:latin typeface="Helvetica Neue Light"/>
                <a:ea typeface="Helvetica Neue Light"/>
                <a:cs typeface="Helvetica Neue Light"/>
                <a:sym typeface="Helvetica Neue Light"/>
              </a:defRPr>
            </a:pPr>
            <a:r>
              <a:t>We need to compute gradients of the cost with respect to model parameters        .</a:t>
            </a:r>
          </a:p>
          <a:p>
            <a:pPr marL="685800" indent="-685800">
              <a:spcBef>
                <a:spcPts val="10000"/>
              </a:spcBef>
              <a:buClr>
                <a:srgbClr val="3366FF"/>
              </a:buClr>
              <a:buSzPct val="100000"/>
              <a:defRPr sz="5600">
                <a:latin typeface="Helvetica Neue Light"/>
                <a:ea typeface="Helvetica Neue Light"/>
                <a:cs typeface="Helvetica Neue Light"/>
                <a:sym typeface="Helvetica Neue Light"/>
              </a:defRPr>
            </a:pPr>
            <a:r>
              <a:t>By design, each layer is differentiable with respect to its parameters and input.</a:t>
            </a:r>
          </a:p>
        </p:txBody>
      </p:sp>
      <p:grpSp>
        <p:nvGrpSpPr>
          <p:cNvPr id="684" name="Group"/>
          <p:cNvGrpSpPr/>
          <p:nvPr/>
        </p:nvGrpSpPr>
        <p:grpSpPr>
          <a:xfrm>
            <a:off x="13050718" y="-280118"/>
            <a:ext cx="5976609" cy="4472881"/>
            <a:chOff x="0" y="0"/>
            <a:chExt cx="5976608" cy="4472880"/>
          </a:xfrm>
        </p:grpSpPr>
        <p:pic>
          <p:nvPicPr>
            <p:cNvPr id="678" name="Image" descr="Image"/>
            <p:cNvPicPr>
              <a:picLocks noChangeAspect="1"/>
            </p:cNvPicPr>
            <p:nvPr/>
          </p:nvPicPr>
          <p:blipFill>
            <a:blip r:embed="rId2">
              <a:extLst/>
            </a:blip>
            <a:stretch>
              <a:fillRect/>
            </a:stretch>
          </p:blipFill>
          <p:spPr>
            <a:xfrm>
              <a:off x="134863" y="0"/>
              <a:ext cx="5841746" cy="4445827"/>
            </a:xfrm>
            <a:prstGeom prst="rect">
              <a:avLst/>
            </a:prstGeom>
            <a:ln w="12700" cap="flat">
              <a:noFill/>
              <a:miter lim="400000"/>
            </a:ln>
            <a:effectLst/>
          </p:spPr>
        </p:pic>
        <p:sp>
          <p:nvSpPr>
            <p:cNvPr id="679" name="w1"/>
            <p:cNvSpPr txBox="1"/>
            <p:nvPr/>
          </p:nvSpPr>
          <p:spPr>
            <a:xfrm>
              <a:off x="1643208" y="3611718"/>
              <a:ext cx="636271" cy="64934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a:t>
              </a:r>
              <a:r>
                <a:rPr baseline="-23333"/>
                <a:t>1</a:t>
              </a:r>
            </a:p>
          </p:txBody>
        </p:sp>
        <p:sp>
          <p:nvSpPr>
            <p:cNvPr id="680" name="w2"/>
            <p:cNvSpPr txBox="1"/>
            <p:nvPr/>
          </p:nvSpPr>
          <p:spPr>
            <a:xfrm>
              <a:off x="4653882" y="3823532"/>
              <a:ext cx="636271" cy="64934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a:t>
              </a:r>
              <a:r>
                <a:rPr baseline="-23333"/>
                <a:t>2</a:t>
              </a:r>
            </a:p>
          </p:txBody>
        </p:sp>
        <p:sp>
          <p:nvSpPr>
            <p:cNvPr id="681" name="Wt"/>
            <p:cNvSpPr txBox="1"/>
            <p:nvPr/>
          </p:nvSpPr>
          <p:spPr>
            <a:xfrm>
              <a:off x="2824849" y="1192257"/>
              <a:ext cx="563373" cy="56045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a:t>
              </a:r>
              <a:r>
                <a:rPr baseline="31999"/>
                <a:t>t</a:t>
              </a:r>
            </a:p>
          </p:txBody>
        </p:sp>
        <p:sp>
          <p:nvSpPr>
            <p:cNvPr id="682" name="Wt+1"/>
            <p:cNvSpPr txBox="1"/>
            <p:nvPr/>
          </p:nvSpPr>
          <p:spPr>
            <a:xfrm>
              <a:off x="3423914" y="1993489"/>
              <a:ext cx="856997" cy="56044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a:t>
              </a:r>
              <a:r>
                <a:rPr baseline="31999"/>
                <a:t>t+1</a:t>
              </a:r>
            </a:p>
          </p:txBody>
        </p:sp>
        <p:sp>
          <p:nvSpPr>
            <p:cNvPr id="683" name="J(W)"/>
            <p:cNvSpPr txBox="1"/>
            <p:nvPr/>
          </p:nvSpPr>
          <p:spPr>
            <a:xfrm>
              <a:off x="0" y="1768838"/>
              <a:ext cx="911353" cy="56044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i="1"/>
              </a:pPr>
              <a:r>
                <a:t>J</a:t>
              </a:r>
              <a:r>
                <a:rPr i="0"/>
                <a:t>(</a:t>
              </a:r>
              <a:r>
                <a:t>W</a:t>
              </a:r>
              <a:r>
                <a:rPr i="0"/>
                <a:t>)</a:t>
              </a:r>
            </a:p>
          </p:txBody>
        </p:sp>
      </p:grpSp>
      <p:pic>
        <p:nvPicPr>
          <p:cNvPr id="685" name="mathbf_W_l.pdf" descr="mathbf_W_l.pdf"/>
          <p:cNvPicPr>
            <a:picLocks noChangeAspect="1"/>
          </p:cNvPicPr>
          <p:nvPr/>
        </p:nvPicPr>
        <p:blipFill>
          <a:blip r:embed="rId3">
            <a:extLst/>
          </a:blip>
          <a:stretch>
            <a:fillRect/>
          </a:stretch>
        </p:blipFill>
        <p:spPr>
          <a:xfrm>
            <a:off x="11638724" y="5736118"/>
            <a:ext cx="1004952" cy="623070"/>
          </a:xfrm>
          <a:prstGeom prst="rect">
            <a:avLst/>
          </a:prstGeom>
          <a:ln w="12700">
            <a:miter lim="400000"/>
          </a:ln>
        </p:spPr>
      </p:pic>
      <p:grpSp>
        <p:nvGrpSpPr>
          <p:cNvPr id="717" name="Group"/>
          <p:cNvGrpSpPr/>
          <p:nvPr/>
        </p:nvGrpSpPr>
        <p:grpSpPr>
          <a:xfrm>
            <a:off x="18093664" y="2394270"/>
            <a:ext cx="5664489" cy="9555141"/>
            <a:chOff x="0" y="0"/>
            <a:chExt cx="5664487" cy="9555140"/>
          </a:xfrm>
        </p:grpSpPr>
        <p:pic>
          <p:nvPicPr>
            <p:cNvPr id="686" name="mathbf_x_L.pdf" descr="mathbf_x_L.pdf"/>
            <p:cNvPicPr>
              <a:picLocks noChangeAspect="1"/>
            </p:cNvPicPr>
            <p:nvPr/>
          </p:nvPicPr>
          <p:blipFill>
            <a:blip r:embed="rId4">
              <a:extLst/>
            </a:blip>
            <a:stretch>
              <a:fillRect/>
            </a:stretch>
          </p:blipFill>
          <p:spPr>
            <a:xfrm>
              <a:off x="1845746" y="1851316"/>
              <a:ext cx="530991" cy="297873"/>
            </a:xfrm>
            <a:prstGeom prst="rect">
              <a:avLst/>
            </a:prstGeom>
            <a:ln w="12700" cap="flat">
              <a:noFill/>
              <a:miter lim="400000"/>
            </a:ln>
            <a:effectLst/>
          </p:spPr>
        </p:pic>
        <p:sp>
          <p:nvSpPr>
            <p:cNvPr id="687" name="Rectangle 28"/>
            <p:cNvSpPr/>
            <p:nvPr/>
          </p:nvSpPr>
          <p:spPr>
            <a:xfrm>
              <a:off x="70792" y="7705504"/>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688" name="Rectangle 28"/>
            <p:cNvSpPr/>
            <p:nvPr/>
          </p:nvSpPr>
          <p:spPr>
            <a:xfrm>
              <a:off x="0" y="6321443"/>
              <a:ext cx="3462964"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689" name="Rectangle 28"/>
            <p:cNvSpPr/>
            <p:nvPr/>
          </p:nvSpPr>
          <p:spPr>
            <a:xfrm>
              <a:off x="28004" y="4264863"/>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690" name="Rectangle 30"/>
            <p:cNvSpPr/>
            <p:nvPr/>
          </p:nvSpPr>
          <p:spPr>
            <a:xfrm>
              <a:off x="18891" y="2359749"/>
              <a:ext cx="3435790" cy="726768"/>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691" name="Straight Arrow Connector 33"/>
            <p:cNvSpPr/>
            <p:nvPr/>
          </p:nvSpPr>
          <p:spPr>
            <a:xfrm flipV="1">
              <a:off x="1835421" y="8441012"/>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692" name="Straight Arrow Connector 35"/>
            <p:cNvSpPr/>
            <p:nvPr/>
          </p:nvSpPr>
          <p:spPr>
            <a:xfrm flipV="1">
              <a:off x="1821833" y="7051403"/>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693" name="Straight Arrow Connector 37"/>
            <p:cNvSpPr/>
            <p:nvPr/>
          </p:nvSpPr>
          <p:spPr>
            <a:xfrm flipV="1">
              <a:off x="1771368" y="5939180"/>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694" name="Straight Arrow Connector 39"/>
            <p:cNvSpPr/>
            <p:nvPr/>
          </p:nvSpPr>
          <p:spPr>
            <a:xfrm flipV="1">
              <a:off x="1775650" y="4992769"/>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695" name="Straight Arrow Connector 40"/>
            <p:cNvSpPr/>
            <p:nvPr/>
          </p:nvSpPr>
          <p:spPr>
            <a:xfrm flipV="1">
              <a:off x="1757783" y="3866944"/>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696" name="Straight Arrow Connector 41"/>
            <p:cNvSpPr/>
            <p:nvPr/>
          </p:nvSpPr>
          <p:spPr>
            <a:xfrm flipV="1">
              <a:off x="1744195" y="3084920"/>
              <a:ext cx="2280" cy="384956"/>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697" name="Straight Arrow Connector 46"/>
            <p:cNvSpPr/>
            <p:nvPr/>
          </p:nvSpPr>
          <p:spPr>
            <a:xfrm flipV="1">
              <a:off x="1743887" y="1535438"/>
              <a:ext cx="2280" cy="82672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698" name="TextBox 48"/>
            <p:cNvSpPr txBox="1"/>
            <p:nvPr/>
          </p:nvSpPr>
          <p:spPr>
            <a:xfrm rot="5400000">
              <a:off x="1612338" y="3384346"/>
              <a:ext cx="504861" cy="544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sp>
          <p:nvSpPr>
            <p:cNvPr id="699" name="TextBox 49"/>
            <p:cNvSpPr txBox="1"/>
            <p:nvPr/>
          </p:nvSpPr>
          <p:spPr>
            <a:xfrm rot="5400000">
              <a:off x="1634486" y="5346293"/>
              <a:ext cx="504861" cy="544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pic>
          <p:nvPicPr>
            <p:cNvPr id="700" name="mathbf_x_0.pdf" descr="mathbf_x_0.pdf"/>
            <p:cNvPicPr>
              <a:picLocks noChangeAspect="1"/>
            </p:cNvPicPr>
            <p:nvPr/>
          </p:nvPicPr>
          <p:blipFill>
            <a:blip r:embed="rId5">
              <a:extLst/>
            </a:blip>
            <a:stretch>
              <a:fillRect/>
            </a:stretch>
          </p:blipFill>
          <p:spPr>
            <a:xfrm>
              <a:off x="1626158" y="9269365"/>
              <a:ext cx="422449" cy="285776"/>
            </a:xfrm>
            <a:prstGeom prst="rect">
              <a:avLst/>
            </a:prstGeom>
            <a:ln w="12700" cap="flat">
              <a:noFill/>
              <a:miter lim="400000"/>
            </a:ln>
            <a:effectLst/>
          </p:spPr>
        </p:pic>
        <p:pic>
          <p:nvPicPr>
            <p:cNvPr id="701" name="mathbf_x_L-1.pdf" descr="mathbf_x_L-1.pdf"/>
            <p:cNvPicPr>
              <a:picLocks noChangeAspect="1"/>
            </p:cNvPicPr>
            <p:nvPr/>
          </p:nvPicPr>
          <p:blipFill>
            <a:blip r:embed="rId6">
              <a:extLst/>
            </a:blip>
            <a:stretch>
              <a:fillRect/>
            </a:stretch>
          </p:blipFill>
          <p:spPr>
            <a:xfrm>
              <a:off x="1914255" y="3254474"/>
              <a:ext cx="944298" cy="285775"/>
            </a:xfrm>
            <a:prstGeom prst="rect">
              <a:avLst/>
            </a:prstGeom>
            <a:ln w="12700" cap="flat">
              <a:noFill/>
              <a:miter lim="400000"/>
            </a:ln>
            <a:effectLst/>
          </p:spPr>
        </p:pic>
        <p:pic>
          <p:nvPicPr>
            <p:cNvPr id="702" name="mathbf_x_l.pdf" descr="mathbf_x_l.pdf"/>
            <p:cNvPicPr>
              <a:picLocks noChangeAspect="1"/>
            </p:cNvPicPr>
            <p:nvPr/>
          </p:nvPicPr>
          <p:blipFill>
            <a:blip r:embed="rId7">
              <a:extLst/>
            </a:blip>
            <a:stretch>
              <a:fillRect/>
            </a:stretch>
          </p:blipFill>
          <p:spPr>
            <a:xfrm>
              <a:off x="1914255" y="3907447"/>
              <a:ext cx="360325" cy="285775"/>
            </a:xfrm>
            <a:prstGeom prst="rect">
              <a:avLst/>
            </a:prstGeom>
            <a:ln w="12700" cap="flat">
              <a:noFill/>
              <a:miter lim="400000"/>
            </a:ln>
            <a:effectLst/>
          </p:spPr>
        </p:pic>
        <p:pic>
          <p:nvPicPr>
            <p:cNvPr id="703" name="mathbf_x_l-1.pdf" descr="mathbf_x_l-1.pdf"/>
            <p:cNvPicPr>
              <a:picLocks noChangeAspect="1"/>
            </p:cNvPicPr>
            <p:nvPr/>
          </p:nvPicPr>
          <p:blipFill>
            <a:blip r:embed="rId8">
              <a:extLst/>
            </a:blip>
            <a:stretch>
              <a:fillRect/>
            </a:stretch>
          </p:blipFill>
          <p:spPr>
            <a:xfrm>
              <a:off x="1914255" y="5125753"/>
              <a:ext cx="820048" cy="285775"/>
            </a:xfrm>
            <a:prstGeom prst="rect">
              <a:avLst/>
            </a:prstGeom>
            <a:ln w="12700" cap="flat">
              <a:noFill/>
              <a:miter lim="400000"/>
            </a:ln>
            <a:effectLst/>
          </p:spPr>
        </p:pic>
        <p:pic>
          <p:nvPicPr>
            <p:cNvPr id="704" name="mathbf_x_1.pdf" descr="mathbf_x_1.pdf"/>
            <p:cNvPicPr>
              <a:picLocks noChangeAspect="1"/>
            </p:cNvPicPr>
            <p:nvPr/>
          </p:nvPicPr>
          <p:blipFill>
            <a:blip r:embed="rId9">
              <a:extLst/>
            </a:blip>
            <a:stretch>
              <a:fillRect/>
            </a:stretch>
          </p:blipFill>
          <p:spPr>
            <a:xfrm>
              <a:off x="1914255" y="7270422"/>
              <a:ext cx="410025" cy="285776"/>
            </a:xfrm>
            <a:prstGeom prst="rect">
              <a:avLst/>
            </a:prstGeom>
            <a:ln w="12700" cap="flat">
              <a:noFill/>
              <a:miter lim="400000"/>
            </a:ln>
            <a:effectLst/>
          </p:spPr>
        </p:pic>
        <p:pic>
          <p:nvPicPr>
            <p:cNvPr id="705" name="mathbf_x_2.pdf" descr="mathbf_x_2.pdf"/>
            <p:cNvPicPr>
              <a:picLocks noChangeAspect="1"/>
            </p:cNvPicPr>
            <p:nvPr/>
          </p:nvPicPr>
          <p:blipFill>
            <a:blip r:embed="rId10">
              <a:extLst/>
            </a:blip>
            <a:stretch>
              <a:fillRect/>
            </a:stretch>
          </p:blipFill>
          <p:spPr>
            <a:xfrm>
              <a:off x="1914255" y="5988798"/>
              <a:ext cx="422450" cy="285775"/>
            </a:xfrm>
            <a:prstGeom prst="rect">
              <a:avLst/>
            </a:prstGeom>
            <a:ln w="12700" cap="flat">
              <a:noFill/>
              <a:miter lim="400000"/>
            </a:ln>
            <a:effectLst/>
          </p:spPr>
        </p:pic>
        <p:pic>
          <p:nvPicPr>
            <p:cNvPr id="706" name="f_1(_mathbf_x_0_.pdf" descr="f_1(_mathbf_x_0_.pdf"/>
            <p:cNvPicPr>
              <a:picLocks noChangeAspect="1"/>
            </p:cNvPicPr>
            <p:nvPr/>
          </p:nvPicPr>
          <p:blipFill>
            <a:blip r:embed="rId11">
              <a:extLst/>
            </a:blip>
            <a:stretch>
              <a:fillRect/>
            </a:stretch>
          </p:blipFill>
          <p:spPr>
            <a:xfrm>
              <a:off x="689776" y="7823815"/>
              <a:ext cx="2112245" cy="459725"/>
            </a:xfrm>
            <a:prstGeom prst="rect">
              <a:avLst/>
            </a:prstGeom>
            <a:ln w="12700" cap="flat">
              <a:noFill/>
              <a:miter lim="400000"/>
            </a:ln>
            <a:effectLst/>
          </p:spPr>
        </p:pic>
        <p:pic>
          <p:nvPicPr>
            <p:cNvPr id="707" name="f_2(_mathbf_x_1_.pdf" descr="f_2(_mathbf_x_1_.pdf"/>
            <p:cNvPicPr>
              <a:picLocks noChangeAspect="1"/>
            </p:cNvPicPr>
            <p:nvPr/>
          </p:nvPicPr>
          <p:blipFill>
            <a:blip r:embed="rId12">
              <a:extLst/>
            </a:blip>
            <a:stretch>
              <a:fillRect/>
            </a:stretch>
          </p:blipFill>
          <p:spPr>
            <a:xfrm>
              <a:off x="689776" y="6454965"/>
              <a:ext cx="2112245" cy="459725"/>
            </a:xfrm>
            <a:prstGeom prst="rect">
              <a:avLst/>
            </a:prstGeom>
            <a:ln w="12700" cap="flat">
              <a:noFill/>
              <a:miter lim="400000"/>
            </a:ln>
            <a:effectLst/>
          </p:spPr>
        </p:pic>
        <p:pic>
          <p:nvPicPr>
            <p:cNvPr id="708" name="f_l(_mathbf_x_l-.pdf" descr="f_l(_mathbf_x_l-.pdf"/>
            <p:cNvPicPr>
              <a:picLocks noChangeAspect="1"/>
            </p:cNvPicPr>
            <p:nvPr/>
          </p:nvPicPr>
          <p:blipFill>
            <a:blip r:embed="rId13">
              <a:extLst/>
            </a:blip>
            <a:stretch>
              <a:fillRect/>
            </a:stretch>
          </p:blipFill>
          <p:spPr>
            <a:xfrm>
              <a:off x="559314" y="4398385"/>
              <a:ext cx="2373170" cy="459725"/>
            </a:xfrm>
            <a:prstGeom prst="rect">
              <a:avLst/>
            </a:prstGeom>
            <a:ln w="12700" cap="flat">
              <a:noFill/>
              <a:miter lim="400000"/>
            </a:ln>
            <a:effectLst/>
          </p:spPr>
        </p:pic>
        <p:pic>
          <p:nvPicPr>
            <p:cNvPr id="709" name="f_L(_mathbf_x_L-.pdf" descr="f_L(_mathbf_x_L-.pdf"/>
            <p:cNvPicPr>
              <a:picLocks noChangeAspect="1"/>
            </p:cNvPicPr>
            <p:nvPr/>
          </p:nvPicPr>
          <p:blipFill>
            <a:blip r:embed="rId14">
              <a:extLst/>
            </a:blip>
            <a:stretch>
              <a:fillRect/>
            </a:stretch>
          </p:blipFill>
          <p:spPr>
            <a:xfrm>
              <a:off x="366728" y="2454636"/>
              <a:ext cx="2758343" cy="459724"/>
            </a:xfrm>
            <a:prstGeom prst="rect">
              <a:avLst/>
            </a:prstGeom>
            <a:ln w="12700" cap="flat">
              <a:noFill/>
              <a:miter lim="400000"/>
            </a:ln>
            <a:effectLst/>
          </p:spPr>
        </p:pic>
        <p:sp>
          <p:nvSpPr>
            <p:cNvPr id="710" name="Rectangle 58"/>
            <p:cNvSpPr/>
            <p:nvPr/>
          </p:nvSpPr>
          <p:spPr>
            <a:xfrm>
              <a:off x="1146289" y="890071"/>
              <a:ext cx="4518199" cy="607565"/>
            </a:xfrm>
            <a:prstGeom prst="rect">
              <a:avLst/>
            </a:prstGeom>
            <a:solidFill>
              <a:schemeClr val="accent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711" name="Straight Arrow Connector 64"/>
            <p:cNvSpPr/>
            <p:nvPr/>
          </p:nvSpPr>
          <p:spPr>
            <a:xfrm flipV="1">
              <a:off x="5051855" y="1498775"/>
              <a:ext cx="1" cy="764070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712" name="mathbf_y.pdf" descr="mathbf_y.pdf"/>
            <p:cNvPicPr>
              <a:picLocks noChangeAspect="1"/>
            </p:cNvPicPr>
            <p:nvPr/>
          </p:nvPicPr>
          <p:blipFill>
            <a:blip r:embed="rId15">
              <a:extLst/>
            </a:blip>
            <a:stretch>
              <a:fillRect/>
            </a:stretch>
          </p:blipFill>
          <p:spPr>
            <a:xfrm>
              <a:off x="4921837" y="9176169"/>
              <a:ext cx="259602" cy="296687"/>
            </a:xfrm>
            <a:prstGeom prst="rect">
              <a:avLst/>
            </a:prstGeom>
            <a:ln w="12700" cap="flat">
              <a:noFill/>
              <a:miter lim="400000"/>
            </a:ln>
            <a:effectLst/>
          </p:spPr>
        </p:pic>
        <p:pic>
          <p:nvPicPr>
            <p:cNvPr id="713" name="mathcal_L_(_math.pdf" descr="mathcal_L_(_math.pdf"/>
            <p:cNvPicPr>
              <a:picLocks noChangeAspect="1"/>
            </p:cNvPicPr>
            <p:nvPr/>
          </p:nvPicPr>
          <p:blipFill>
            <a:blip r:embed="rId16">
              <a:extLst/>
            </a:blip>
            <a:stretch>
              <a:fillRect/>
            </a:stretch>
          </p:blipFill>
          <p:spPr>
            <a:xfrm>
              <a:off x="2603580" y="977585"/>
              <a:ext cx="1519722" cy="432537"/>
            </a:xfrm>
            <a:prstGeom prst="rect">
              <a:avLst/>
            </a:prstGeom>
            <a:ln w="12700" cap="flat">
              <a:noFill/>
              <a:miter lim="400000"/>
            </a:ln>
            <a:effectLst/>
          </p:spPr>
        </p:pic>
        <p:grpSp>
          <p:nvGrpSpPr>
            <p:cNvPr id="716" name="Group"/>
            <p:cNvGrpSpPr/>
            <p:nvPr/>
          </p:nvGrpSpPr>
          <p:grpSpPr>
            <a:xfrm>
              <a:off x="3194882" y="0"/>
              <a:ext cx="333147" cy="873370"/>
              <a:chOff x="0" y="0"/>
              <a:chExt cx="333145" cy="873369"/>
            </a:xfrm>
          </p:grpSpPr>
          <p:sp>
            <p:nvSpPr>
              <p:cNvPr id="714" name="Straight Arrow Connector 59"/>
              <p:cNvSpPr/>
              <p:nvPr/>
            </p:nvSpPr>
            <p:spPr>
              <a:xfrm flipV="1">
                <a:off x="166257" y="511485"/>
                <a:ext cx="2280" cy="36188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715" name="J.pdf" descr="J.pdf"/>
              <p:cNvPicPr>
                <a:picLocks noChangeAspect="1"/>
              </p:cNvPicPr>
              <p:nvPr/>
            </p:nvPicPr>
            <p:blipFill>
              <a:blip r:embed="rId17">
                <a:extLst/>
              </a:blip>
              <a:stretch>
                <a:fillRect/>
              </a:stretch>
            </p:blipFill>
            <p:spPr>
              <a:xfrm>
                <a:off x="0" y="0"/>
                <a:ext cx="333146" cy="428331"/>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7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7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68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67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7" grpId="1"/>
      <p:bldP build="whole" bldLvl="1" animBg="1" rev="0" advAuto="0" spid="685" grpId="2"/>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Title 4"/>
          <p:cNvSpPr txBox="1"/>
          <p:nvPr>
            <p:ph type="title"/>
          </p:nvPr>
        </p:nvSpPr>
        <p:spPr>
          <a:xfrm>
            <a:off x="896301" y="22878"/>
            <a:ext cx="14705408" cy="2286001"/>
          </a:xfrm>
          <a:prstGeom prst="rect">
            <a:avLst/>
          </a:prstGeom>
        </p:spPr>
        <p:txBody>
          <a:bodyPr/>
          <a:lstStyle/>
          <a:p>
            <a:pPr/>
            <a:r>
              <a:t>Computing gradients</a:t>
            </a:r>
          </a:p>
        </p:txBody>
      </p:sp>
      <p:sp>
        <p:nvSpPr>
          <p:cNvPr id="720" name="Content Placeholder 5"/>
          <p:cNvSpPr txBox="1"/>
          <p:nvPr>
            <p:ph type="body" sz="quarter" idx="1"/>
          </p:nvPr>
        </p:nvSpPr>
        <p:spPr>
          <a:xfrm>
            <a:off x="728584" y="2090357"/>
            <a:ext cx="16795780" cy="3184414"/>
          </a:xfrm>
          <a:prstGeom prst="rect">
            <a:avLst/>
          </a:prstGeom>
        </p:spPr>
        <p:txBody>
          <a:bodyPr/>
          <a:lstStyle>
            <a:lvl1pPr marL="685800" indent="-685800">
              <a:buSzTx/>
              <a:buNone/>
              <a:defRPr sz="5000">
                <a:latin typeface="Helvetica Neue Light"/>
                <a:ea typeface="Helvetica Neue Light"/>
                <a:cs typeface="Helvetica Neue Light"/>
                <a:sym typeface="Helvetica Neue Light"/>
              </a:defRPr>
            </a:lvl1pPr>
          </a:lstStyle>
          <a:p>
            <a:pPr/>
            <a:r>
              <a:t>To compute the gradients, we could start by writing the full energy J as a function of the network parameters.</a:t>
            </a:r>
          </a:p>
        </p:txBody>
      </p:sp>
      <p:grpSp>
        <p:nvGrpSpPr>
          <p:cNvPr id="723" name="Group"/>
          <p:cNvGrpSpPr/>
          <p:nvPr/>
        </p:nvGrpSpPr>
        <p:grpSpPr>
          <a:xfrm>
            <a:off x="800985" y="8282289"/>
            <a:ext cx="16075417" cy="3212462"/>
            <a:chOff x="0" y="0"/>
            <a:chExt cx="16075415" cy="3212460"/>
          </a:xfrm>
        </p:grpSpPr>
        <p:sp>
          <p:nvSpPr>
            <p:cNvPr id="721" name="TextBox 13"/>
            <p:cNvSpPr txBox="1"/>
            <p:nvPr/>
          </p:nvSpPr>
          <p:spPr>
            <a:xfrm>
              <a:off x="0" y="0"/>
              <a:ext cx="16075416" cy="32124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1828800">
                <a:defRPr b="0" sz="5000">
                  <a:latin typeface="Helvetica Neue Light"/>
                  <a:ea typeface="Helvetica Neue Light"/>
                  <a:cs typeface="Helvetica Neue Light"/>
                  <a:sym typeface="Helvetica Neue Light"/>
                </a:defRPr>
              </a:pPr>
              <a:r>
                <a:t>And then compute the partial derivatives… </a:t>
              </a:r>
            </a:p>
            <a:p>
              <a:pPr algn="l" defTabSz="1828800">
                <a:defRPr b="0" sz="5000">
                  <a:latin typeface="Helvetica Neue Light"/>
                  <a:ea typeface="Helvetica Neue Light"/>
                  <a:cs typeface="Helvetica Neue Light"/>
                  <a:sym typeface="Helvetica Neue Light"/>
                </a:defRPr>
              </a:pPr>
            </a:p>
            <a:p>
              <a:pPr algn="l" defTabSz="1828800">
                <a:defRPr b="0" sz="5000">
                  <a:latin typeface="Helvetica Neue Light"/>
                  <a:ea typeface="Helvetica Neue Light"/>
                  <a:cs typeface="Helvetica Neue Light"/>
                  <a:sym typeface="Helvetica Neue Light"/>
                </a:defRPr>
              </a:pPr>
            </a:p>
          </p:txBody>
        </p:sp>
        <p:pic>
          <p:nvPicPr>
            <p:cNvPr id="722" name="frac_partial_J_p.pdf" descr="frac_partial_J_p.pdf"/>
            <p:cNvPicPr>
              <a:picLocks noChangeAspect="1"/>
            </p:cNvPicPr>
            <p:nvPr/>
          </p:nvPicPr>
          <p:blipFill>
            <a:blip r:embed="rId3">
              <a:extLst/>
            </a:blip>
            <a:stretch>
              <a:fillRect/>
            </a:stretch>
          </p:blipFill>
          <p:spPr>
            <a:xfrm>
              <a:off x="7249572" y="1258275"/>
              <a:ext cx="1576272" cy="1679973"/>
            </a:xfrm>
            <a:prstGeom prst="rect">
              <a:avLst/>
            </a:prstGeom>
            <a:ln w="12700" cap="flat">
              <a:noFill/>
              <a:miter lim="400000"/>
            </a:ln>
            <a:effectLst/>
          </p:spPr>
        </p:pic>
      </p:grpSp>
      <p:sp>
        <p:nvSpPr>
          <p:cNvPr id="724" name="instead, we can use the chain rule to derive a compact algorithm:  backpropagation"/>
          <p:cNvSpPr txBox="1"/>
          <p:nvPr/>
        </p:nvSpPr>
        <p:spPr>
          <a:xfrm>
            <a:off x="754435" y="12281219"/>
            <a:ext cx="2342642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1828800">
              <a:defRPr b="0" sz="5000">
                <a:latin typeface="Helvetica Neue Light"/>
                <a:ea typeface="Helvetica Neue Light"/>
                <a:cs typeface="Helvetica Neue Light"/>
                <a:sym typeface="Helvetica Neue Light"/>
              </a:defRPr>
            </a:pPr>
            <a:r>
              <a:t>instead, we can use the chain rule to derive a compact algorithm:  </a:t>
            </a:r>
            <a:r>
              <a:rPr b="1">
                <a:latin typeface="+mn-lt"/>
                <a:ea typeface="+mn-ea"/>
                <a:cs typeface="+mn-cs"/>
                <a:sym typeface="Helvetica Neue"/>
              </a:rPr>
              <a:t>backpropagation</a:t>
            </a:r>
          </a:p>
        </p:txBody>
      </p:sp>
      <p:grpSp>
        <p:nvGrpSpPr>
          <p:cNvPr id="756" name="Group"/>
          <p:cNvGrpSpPr/>
          <p:nvPr/>
        </p:nvGrpSpPr>
        <p:grpSpPr>
          <a:xfrm>
            <a:off x="18093664" y="2394270"/>
            <a:ext cx="5664489" cy="9555141"/>
            <a:chOff x="0" y="0"/>
            <a:chExt cx="5664487" cy="9555140"/>
          </a:xfrm>
        </p:grpSpPr>
        <p:pic>
          <p:nvPicPr>
            <p:cNvPr id="725" name="mathbf_x_L.pdf" descr="mathbf_x_L.pdf"/>
            <p:cNvPicPr>
              <a:picLocks noChangeAspect="1"/>
            </p:cNvPicPr>
            <p:nvPr/>
          </p:nvPicPr>
          <p:blipFill>
            <a:blip r:embed="rId4">
              <a:extLst/>
            </a:blip>
            <a:stretch>
              <a:fillRect/>
            </a:stretch>
          </p:blipFill>
          <p:spPr>
            <a:xfrm>
              <a:off x="1845746" y="1851316"/>
              <a:ext cx="530991" cy="297873"/>
            </a:xfrm>
            <a:prstGeom prst="rect">
              <a:avLst/>
            </a:prstGeom>
            <a:ln w="12700" cap="flat">
              <a:noFill/>
              <a:miter lim="400000"/>
            </a:ln>
            <a:effectLst/>
          </p:spPr>
        </p:pic>
        <p:sp>
          <p:nvSpPr>
            <p:cNvPr id="726" name="Rectangle 28"/>
            <p:cNvSpPr/>
            <p:nvPr/>
          </p:nvSpPr>
          <p:spPr>
            <a:xfrm>
              <a:off x="70792" y="7705504"/>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727" name="Rectangle 28"/>
            <p:cNvSpPr/>
            <p:nvPr/>
          </p:nvSpPr>
          <p:spPr>
            <a:xfrm>
              <a:off x="0" y="6321443"/>
              <a:ext cx="3462964"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728" name="Rectangle 28"/>
            <p:cNvSpPr/>
            <p:nvPr/>
          </p:nvSpPr>
          <p:spPr>
            <a:xfrm>
              <a:off x="28004" y="4264863"/>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729" name="Rectangle 30"/>
            <p:cNvSpPr/>
            <p:nvPr/>
          </p:nvSpPr>
          <p:spPr>
            <a:xfrm>
              <a:off x="18891" y="2359749"/>
              <a:ext cx="3435790" cy="726768"/>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730" name="Straight Arrow Connector 33"/>
            <p:cNvSpPr/>
            <p:nvPr/>
          </p:nvSpPr>
          <p:spPr>
            <a:xfrm flipV="1">
              <a:off x="1835421" y="8441012"/>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731" name="Straight Arrow Connector 35"/>
            <p:cNvSpPr/>
            <p:nvPr/>
          </p:nvSpPr>
          <p:spPr>
            <a:xfrm flipV="1">
              <a:off x="1821833" y="7051403"/>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732" name="Straight Arrow Connector 37"/>
            <p:cNvSpPr/>
            <p:nvPr/>
          </p:nvSpPr>
          <p:spPr>
            <a:xfrm flipV="1">
              <a:off x="1771368" y="5939180"/>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733" name="Straight Arrow Connector 39"/>
            <p:cNvSpPr/>
            <p:nvPr/>
          </p:nvSpPr>
          <p:spPr>
            <a:xfrm flipV="1">
              <a:off x="1775650" y="4992769"/>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734" name="Straight Arrow Connector 40"/>
            <p:cNvSpPr/>
            <p:nvPr/>
          </p:nvSpPr>
          <p:spPr>
            <a:xfrm flipV="1">
              <a:off x="1757783" y="3866944"/>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735" name="Straight Arrow Connector 41"/>
            <p:cNvSpPr/>
            <p:nvPr/>
          </p:nvSpPr>
          <p:spPr>
            <a:xfrm flipV="1">
              <a:off x="1744195" y="3084920"/>
              <a:ext cx="2280" cy="384956"/>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736" name="Straight Arrow Connector 46"/>
            <p:cNvSpPr/>
            <p:nvPr/>
          </p:nvSpPr>
          <p:spPr>
            <a:xfrm flipV="1">
              <a:off x="1743887" y="1535438"/>
              <a:ext cx="2280" cy="82672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737" name="TextBox 48"/>
            <p:cNvSpPr txBox="1"/>
            <p:nvPr/>
          </p:nvSpPr>
          <p:spPr>
            <a:xfrm rot="5400000">
              <a:off x="1612338" y="3384346"/>
              <a:ext cx="504861" cy="544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sp>
          <p:nvSpPr>
            <p:cNvPr id="738" name="TextBox 49"/>
            <p:cNvSpPr txBox="1"/>
            <p:nvPr/>
          </p:nvSpPr>
          <p:spPr>
            <a:xfrm rot="5400000">
              <a:off x="1634486" y="5346293"/>
              <a:ext cx="504861" cy="544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pic>
          <p:nvPicPr>
            <p:cNvPr id="739" name="mathbf_x_0.pdf" descr="mathbf_x_0.pdf"/>
            <p:cNvPicPr>
              <a:picLocks noChangeAspect="1"/>
            </p:cNvPicPr>
            <p:nvPr/>
          </p:nvPicPr>
          <p:blipFill>
            <a:blip r:embed="rId5">
              <a:extLst/>
            </a:blip>
            <a:stretch>
              <a:fillRect/>
            </a:stretch>
          </p:blipFill>
          <p:spPr>
            <a:xfrm>
              <a:off x="1626158" y="9269365"/>
              <a:ext cx="422449" cy="285776"/>
            </a:xfrm>
            <a:prstGeom prst="rect">
              <a:avLst/>
            </a:prstGeom>
            <a:ln w="12700" cap="flat">
              <a:noFill/>
              <a:miter lim="400000"/>
            </a:ln>
            <a:effectLst/>
          </p:spPr>
        </p:pic>
        <p:pic>
          <p:nvPicPr>
            <p:cNvPr id="740" name="mathbf_x_L-1.pdf" descr="mathbf_x_L-1.pdf"/>
            <p:cNvPicPr>
              <a:picLocks noChangeAspect="1"/>
            </p:cNvPicPr>
            <p:nvPr/>
          </p:nvPicPr>
          <p:blipFill>
            <a:blip r:embed="rId6">
              <a:extLst/>
            </a:blip>
            <a:stretch>
              <a:fillRect/>
            </a:stretch>
          </p:blipFill>
          <p:spPr>
            <a:xfrm>
              <a:off x="1914255" y="3254474"/>
              <a:ext cx="944298" cy="285775"/>
            </a:xfrm>
            <a:prstGeom prst="rect">
              <a:avLst/>
            </a:prstGeom>
            <a:ln w="12700" cap="flat">
              <a:noFill/>
              <a:miter lim="400000"/>
            </a:ln>
            <a:effectLst/>
          </p:spPr>
        </p:pic>
        <p:pic>
          <p:nvPicPr>
            <p:cNvPr id="741" name="mathbf_x_l.pdf" descr="mathbf_x_l.pdf"/>
            <p:cNvPicPr>
              <a:picLocks noChangeAspect="1"/>
            </p:cNvPicPr>
            <p:nvPr/>
          </p:nvPicPr>
          <p:blipFill>
            <a:blip r:embed="rId7">
              <a:extLst/>
            </a:blip>
            <a:stretch>
              <a:fillRect/>
            </a:stretch>
          </p:blipFill>
          <p:spPr>
            <a:xfrm>
              <a:off x="1914255" y="3907447"/>
              <a:ext cx="360325" cy="285775"/>
            </a:xfrm>
            <a:prstGeom prst="rect">
              <a:avLst/>
            </a:prstGeom>
            <a:ln w="12700" cap="flat">
              <a:noFill/>
              <a:miter lim="400000"/>
            </a:ln>
            <a:effectLst/>
          </p:spPr>
        </p:pic>
        <p:pic>
          <p:nvPicPr>
            <p:cNvPr id="742" name="mathbf_x_l-1.pdf" descr="mathbf_x_l-1.pdf"/>
            <p:cNvPicPr>
              <a:picLocks noChangeAspect="1"/>
            </p:cNvPicPr>
            <p:nvPr/>
          </p:nvPicPr>
          <p:blipFill>
            <a:blip r:embed="rId8">
              <a:extLst/>
            </a:blip>
            <a:stretch>
              <a:fillRect/>
            </a:stretch>
          </p:blipFill>
          <p:spPr>
            <a:xfrm>
              <a:off x="1914255" y="5125753"/>
              <a:ext cx="820048" cy="285775"/>
            </a:xfrm>
            <a:prstGeom prst="rect">
              <a:avLst/>
            </a:prstGeom>
            <a:ln w="12700" cap="flat">
              <a:noFill/>
              <a:miter lim="400000"/>
            </a:ln>
            <a:effectLst/>
          </p:spPr>
        </p:pic>
        <p:pic>
          <p:nvPicPr>
            <p:cNvPr id="743" name="mathbf_x_1.pdf" descr="mathbf_x_1.pdf"/>
            <p:cNvPicPr>
              <a:picLocks noChangeAspect="1"/>
            </p:cNvPicPr>
            <p:nvPr/>
          </p:nvPicPr>
          <p:blipFill>
            <a:blip r:embed="rId9">
              <a:extLst/>
            </a:blip>
            <a:stretch>
              <a:fillRect/>
            </a:stretch>
          </p:blipFill>
          <p:spPr>
            <a:xfrm>
              <a:off x="1914255" y="7270422"/>
              <a:ext cx="410025" cy="285776"/>
            </a:xfrm>
            <a:prstGeom prst="rect">
              <a:avLst/>
            </a:prstGeom>
            <a:ln w="12700" cap="flat">
              <a:noFill/>
              <a:miter lim="400000"/>
            </a:ln>
            <a:effectLst/>
          </p:spPr>
        </p:pic>
        <p:pic>
          <p:nvPicPr>
            <p:cNvPr id="744" name="mathbf_x_2.pdf" descr="mathbf_x_2.pdf"/>
            <p:cNvPicPr>
              <a:picLocks noChangeAspect="1"/>
            </p:cNvPicPr>
            <p:nvPr/>
          </p:nvPicPr>
          <p:blipFill>
            <a:blip r:embed="rId10">
              <a:extLst/>
            </a:blip>
            <a:stretch>
              <a:fillRect/>
            </a:stretch>
          </p:blipFill>
          <p:spPr>
            <a:xfrm>
              <a:off x="1914255" y="5988798"/>
              <a:ext cx="422450" cy="285775"/>
            </a:xfrm>
            <a:prstGeom prst="rect">
              <a:avLst/>
            </a:prstGeom>
            <a:ln w="12700" cap="flat">
              <a:noFill/>
              <a:miter lim="400000"/>
            </a:ln>
            <a:effectLst/>
          </p:spPr>
        </p:pic>
        <p:pic>
          <p:nvPicPr>
            <p:cNvPr id="745" name="f_1(_mathbf_x_0_.pdf" descr="f_1(_mathbf_x_0_.pdf"/>
            <p:cNvPicPr>
              <a:picLocks noChangeAspect="1"/>
            </p:cNvPicPr>
            <p:nvPr/>
          </p:nvPicPr>
          <p:blipFill>
            <a:blip r:embed="rId11">
              <a:extLst/>
            </a:blip>
            <a:stretch>
              <a:fillRect/>
            </a:stretch>
          </p:blipFill>
          <p:spPr>
            <a:xfrm>
              <a:off x="689776" y="7823815"/>
              <a:ext cx="2112245" cy="459725"/>
            </a:xfrm>
            <a:prstGeom prst="rect">
              <a:avLst/>
            </a:prstGeom>
            <a:ln w="12700" cap="flat">
              <a:noFill/>
              <a:miter lim="400000"/>
            </a:ln>
            <a:effectLst/>
          </p:spPr>
        </p:pic>
        <p:pic>
          <p:nvPicPr>
            <p:cNvPr id="746" name="f_2(_mathbf_x_1_.pdf" descr="f_2(_mathbf_x_1_.pdf"/>
            <p:cNvPicPr>
              <a:picLocks noChangeAspect="1"/>
            </p:cNvPicPr>
            <p:nvPr/>
          </p:nvPicPr>
          <p:blipFill>
            <a:blip r:embed="rId12">
              <a:extLst/>
            </a:blip>
            <a:stretch>
              <a:fillRect/>
            </a:stretch>
          </p:blipFill>
          <p:spPr>
            <a:xfrm>
              <a:off x="689776" y="6454965"/>
              <a:ext cx="2112245" cy="459725"/>
            </a:xfrm>
            <a:prstGeom prst="rect">
              <a:avLst/>
            </a:prstGeom>
            <a:ln w="12700" cap="flat">
              <a:noFill/>
              <a:miter lim="400000"/>
            </a:ln>
            <a:effectLst/>
          </p:spPr>
        </p:pic>
        <p:pic>
          <p:nvPicPr>
            <p:cNvPr id="747" name="f_l(_mathbf_x_l-.pdf" descr="f_l(_mathbf_x_l-.pdf"/>
            <p:cNvPicPr>
              <a:picLocks noChangeAspect="1"/>
            </p:cNvPicPr>
            <p:nvPr/>
          </p:nvPicPr>
          <p:blipFill>
            <a:blip r:embed="rId13">
              <a:extLst/>
            </a:blip>
            <a:stretch>
              <a:fillRect/>
            </a:stretch>
          </p:blipFill>
          <p:spPr>
            <a:xfrm>
              <a:off x="559314" y="4398385"/>
              <a:ext cx="2373170" cy="459725"/>
            </a:xfrm>
            <a:prstGeom prst="rect">
              <a:avLst/>
            </a:prstGeom>
            <a:ln w="12700" cap="flat">
              <a:noFill/>
              <a:miter lim="400000"/>
            </a:ln>
            <a:effectLst/>
          </p:spPr>
        </p:pic>
        <p:pic>
          <p:nvPicPr>
            <p:cNvPr id="748" name="f_L(_mathbf_x_L-.pdf" descr="f_L(_mathbf_x_L-.pdf"/>
            <p:cNvPicPr>
              <a:picLocks noChangeAspect="1"/>
            </p:cNvPicPr>
            <p:nvPr/>
          </p:nvPicPr>
          <p:blipFill>
            <a:blip r:embed="rId14">
              <a:extLst/>
            </a:blip>
            <a:stretch>
              <a:fillRect/>
            </a:stretch>
          </p:blipFill>
          <p:spPr>
            <a:xfrm>
              <a:off x="366728" y="2454636"/>
              <a:ext cx="2758343" cy="459724"/>
            </a:xfrm>
            <a:prstGeom prst="rect">
              <a:avLst/>
            </a:prstGeom>
            <a:ln w="12700" cap="flat">
              <a:noFill/>
              <a:miter lim="400000"/>
            </a:ln>
            <a:effectLst/>
          </p:spPr>
        </p:pic>
        <p:sp>
          <p:nvSpPr>
            <p:cNvPr id="749" name="Rectangle 58"/>
            <p:cNvSpPr/>
            <p:nvPr/>
          </p:nvSpPr>
          <p:spPr>
            <a:xfrm>
              <a:off x="1146289" y="890071"/>
              <a:ext cx="4518199" cy="607565"/>
            </a:xfrm>
            <a:prstGeom prst="rect">
              <a:avLst/>
            </a:prstGeom>
            <a:solidFill>
              <a:schemeClr val="accent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750" name="Straight Arrow Connector 64"/>
            <p:cNvSpPr/>
            <p:nvPr/>
          </p:nvSpPr>
          <p:spPr>
            <a:xfrm flipV="1">
              <a:off x="5051855" y="1498775"/>
              <a:ext cx="1" cy="764070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751" name="mathbf_y.pdf" descr="mathbf_y.pdf"/>
            <p:cNvPicPr>
              <a:picLocks noChangeAspect="1"/>
            </p:cNvPicPr>
            <p:nvPr/>
          </p:nvPicPr>
          <p:blipFill>
            <a:blip r:embed="rId15">
              <a:extLst/>
            </a:blip>
            <a:stretch>
              <a:fillRect/>
            </a:stretch>
          </p:blipFill>
          <p:spPr>
            <a:xfrm>
              <a:off x="4921837" y="9176169"/>
              <a:ext cx="259602" cy="296687"/>
            </a:xfrm>
            <a:prstGeom prst="rect">
              <a:avLst/>
            </a:prstGeom>
            <a:ln w="12700" cap="flat">
              <a:noFill/>
              <a:miter lim="400000"/>
            </a:ln>
            <a:effectLst/>
          </p:spPr>
        </p:pic>
        <p:pic>
          <p:nvPicPr>
            <p:cNvPr id="752" name="mathcal_L_(_math.pdf" descr="mathcal_L_(_math.pdf"/>
            <p:cNvPicPr>
              <a:picLocks noChangeAspect="1"/>
            </p:cNvPicPr>
            <p:nvPr/>
          </p:nvPicPr>
          <p:blipFill>
            <a:blip r:embed="rId16">
              <a:extLst/>
            </a:blip>
            <a:stretch>
              <a:fillRect/>
            </a:stretch>
          </p:blipFill>
          <p:spPr>
            <a:xfrm>
              <a:off x="2603580" y="977585"/>
              <a:ext cx="1519722" cy="432537"/>
            </a:xfrm>
            <a:prstGeom prst="rect">
              <a:avLst/>
            </a:prstGeom>
            <a:ln w="12700" cap="flat">
              <a:noFill/>
              <a:miter lim="400000"/>
            </a:ln>
            <a:effectLst/>
          </p:spPr>
        </p:pic>
        <p:grpSp>
          <p:nvGrpSpPr>
            <p:cNvPr id="755" name="Group"/>
            <p:cNvGrpSpPr/>
            <p:nvPr/>
          </p:nvGrpSpPr>
          <p:grpSpPr>
            <a:xfrm>
              <a:off x="3194882" y="0"/>
              <a:ext cx="333147" cy="873370"/>
              <a:chOff x="0" y="0"/>
              <a:chExt cx="333145" cy="873369"/>
            </a:xfrm>
          </p:grpSpPr>
          <p:sp>
            <p:nvSpPr>
              <p:cNvPr id="753" name="Straight Arrow Connector 59"/>
              <p:cNvSpPr/>
              <p:nvPr/>
            </p:nvSpPr>
            <p:spPr>
              <a:xfrm flipV="1">
                <a:off x="166257" y="511485"/>
                <a:ext cx="2280" cy="36188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754" name="J.pdf" descr="J.pdf"/>
              <p:cNvPicPr>
                <a:picLocks noChangeAspect="1"/>
              </p:cNvPicPr>
              <p:nvPr/>
            </p:nvPicPr>
            <p:blipFill>
              <a:blip r:embed="rId17">
                <a:extLst/>
              </a:blip>
              <a:stretch>
                <a:fillRect/>
              </a:stretch>
            </p:blipFill>
            <p:spPr>
              <a:xfrm>
                <a:off x="0" y="0"/>
                <a:ext cx="333146" cy="428331"/>
              </a:xfrm>
              <a:prstGeom prst="rect">
                <a:avLst/>
              </a:prstGeom>
              <a:ln w="12700" cap="flat">
                <a:noFill/>
                <a:miter lim="400000"/>
              </a:ln>
              <a:effectLst/>
            </p:spPr>
          </p:pic>
        </p:grpSp>
      </p:grpSp>
      <p:pic>
        <p:nvPicPr>
          <p:cNvPr id="757" name="J(_mathbf_W_)_=_.pdf" descr="J(_mathbf_W_)_=_.pdf"/>
          <p:cNvPicPr>
            <a:picLocks noChangeAspect="1"/>
          </p:cNvPicPr>
          <p:nvPr/>
        </p:nvPicPr>
        <p:blipFill>
          <a:blip r:embed="rId18">
            <a:extLst/>
          </a:blip>
          <a:stretch>
            <a:fillRect/>
          </a:stretch>
        </p:blipFill>
        <p:spPr>
          <a:xfrm>
            <a:off x="1412510" y="5434284"/>
            <a:ext cx="15427929" cy="14009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24" grpId="4"/>
      <p:bldP build="whole" bldLvl="1" animBg="1" rev="0" advAuto="0" spid="757" grpId="2"/>
      <p:bldP build="whole" bldLvl="1" animBg="1" rev="0" advAuto="0" spid="723" grpId="3"/>
      <p:bldP build="whole" bldLvl="1" animBg="1" rev="0" advAuto="0" spid="720"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TextBox 3"/>
          <p:cNvSpPr txBox="1"/>
          <p:nvPr/>
        </p:nvSpPr>
        <p:spPr>
          <a:xfrm>
            <a:off x="10984927" y="2989935"/>
            <a:ext cx="1511301" cy="60985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0"/>
            </a:lvl1pPr>
          </a:lstStyle>
          <a:p>
            <a:pPr/>
            <a:r>
              <a: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Title 1"/>
          <p:cNvSpPr txBox="1"/>
          <p:nvPr>
            <p:ph type="title"/>
          </p:nvPr>
        </p:nvSpPr>
        <p:spPr>
          <a:xfrm>
            <a:off x="3962400" y="180975"/>
            <a:ext cx="16459200" cy="1195980"/>
          </a:xfrm>
          <a:prstGeom prst="rect">
            <a:avLst/>
          </a:prstGeom>
        </p:spPr>
        <p:txBody>
          <a:bodyPr/>
          <a:lstStyle>
            <a:lvl1pPr indent="36116" defTabSz="1664208">
              <a:defRPr sz="6552">
                <a:latin typeface="Helvetica Neue Light"/>
                <a:ea typeface="Helvetica Neue Light"/>
                <a:cs typeface="Helvetica Neue Light"/>
                <a:sym typeface="Helvetica Neue Light"/>
              </a:defRPr>
            </a:lvl1pPr>
          </a:lstStyle>
          <a:p>
            <a:pPr/>
            <a:r>
              <a:t>Matrix calculus</a:t>
            </a:r>
          </a:p>
        </p:txBody>
      </p:sp>
      <p:sp>
        <p:nvSpPr>
          <p:cNvPr id="764" name="TextBox 6"/>
          <p:cNvSpPr txBox="1"/>
          <p:nvPr/>
        </p:nvSpPr>
        <p:spPr>
          <a:xfrm>
            <a:off x="3598823" y="4712241"/>
            <a:ext cx="10866689" cy="8890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buClr>
                <a:srgbClr val="0000FF"/>
              </a:buClr>
              <a:buSzPct val="100000"/>
              <a:buFont typeface="Arial"/>
              <a:buChar char="•"/>
              <a:defRPr b="0" sz="4800">
                <a:latin typeface="Helvetica Neue Light"/>
                <a:ea typeface="Helvetica Neue Light"/>
                <a:cs typeface="Helvetica Neue Light"/>
                <a:sym typeface="Helvetica Neue Light"/>
              </a:defRPr>
            </a:lvl1pPr>
          </a:lstStyle>
          <a:p>
            <a:pPr/>
            <a:r>
              <a:t> We now define a function on vector    : </a:t>
            </a:r>
          </a:p>
        </p:txBody>
      </p:sp>
      <p:sp>
        <p:nvSpPr>
          <p:cNvPr id="765" name="TextBox 7"/>
          <p:cNvSpPr txBox="1"/>
          <p:nvPr/>
        </p:nvSpPr>
        <p:spPr>
          <a:xfrm>
            <a:off x="3598817" y="5507821"/>
            <a:ext cx="5931367" cy="8890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buClr>
                <a:srgbClr val="0000FF"/>
              </a:buClr>
              <a:buSzPct val="100000"/>
              <a:buFont typeface="Arial"/>
              <a:buChar char="•"/>
              <a:defRPr b="0" sz="4800">
                <a:latin typeface="Helvetica Neue Light"/>
                <a:ea typeface="Helvetica Neue Light"/>
                <a:cs typeface="Helvetica Neue Light"/>
                <a:sym typeface="Helvetica Neue Light"/>
              </a:defRPr>
            </a:lvl1pPr>
          </a:lstStyle>
          <a:p>
            <a:pPr/>
            <a:r>
              <a:t> If     is a scalar, then </a:t>
            </a:r>
          </a:p>
        </p:txBody>
      </p:sp>
      <p:sp>
        <p:nvSpPr>
          <p:cNvPr id="766" name="TextBox 10"/>
          <p:cNvSpPr txBox="1"/>
          <p:nvPr/>
        </p:nvSpPr>
        <p:spPr>
          <a:xfrm>
            <a:off x="3629421" y="8444134"/>
            <a:ext cx="13689747" cy="88971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buClr>
                <a:srgbClr val="0000FF"/>
              </a:buClr>
              <a:buSzPct val="100000"/>
              <a:buFont typeface="Arial"/>
              <a:buChar char="•"/>
              <a:defRPr b="0" sz="4800">
                <a:latin typeface="Helvetica Neue Light"/>
                <a:ea typeface="Helvetica Neue Light"/>
                <a:cs typeface="Helvetica Neue Light"/>
                <a:sym typeface="Helvetica Neue Light"/>
              </a:defRPr>
            </a:pPr>
            <a:r>
              <a:t> If    is a vector          , then (</a:t>
            </a:r>
            <a:r>
              <a:rPr i="1">
                <a:latin typeface="+mn-lt"/>
                <a:ea typeface="+mn-ea"/>
                <a:cs typeface="+mn-cs"/>
                <a:sym typeface="Helvetica Neue"/>
              </a:rPr>
              <a:t>Jacobian formulation</a:t>
            </a:r>
            <a:r>
              <a:t>): </a:t>
            </a:r>
          </a:p>
        </p:txBody>
      </p:sp>
      <p:sp>
        <p:nvSpPr>
          <p:cNvPr id="767" name="TextBox 12"/>
          <p:cNvSpPr txBox="1"/>
          <p:nvPr/>
        </p:nvSpPr>
        <p:spPr>
          <a:xfrm>
            <a:off x="6720133" y="7627172"/>
            <a:ext cx="10766045"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Neue Light"/>
                <a:ea typeface="Helvetica Neue Light"/>
                <a:cs typeface="Helvetica Neue Light"/>
                <a:sym typeface="Helvetica Neue Light"/>
              </a:defRPr>
            </a:lvl1pPr>
          </a:lstStyle>
          <a:p>
            <a:pPr/>
            <a:r>
              <a:t>The derivative of y is a row vector of size</a:t>
            </a:r>
          </a:p>
        </p:txBody>
      </p:sp>
      <p:sp>
        <p:nvSpPr>
          <p:cNvPr id="768" name="TextBox 3"/>
          <p:cNvSpPr txBox="1"/>
          <p:nvPr/>
        </p:nvSpPr>
        <p:spPr>
          <a:xfrm>
            <a:off x="3751826" y="1565152"/>
            <a:ext cx="8687368"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buClr>
                <a:srgbClr val="0000FF"/>
              </a:buClr>
              <a:buSzPct val="100000"/>
              <a:buFont typeface="Arial"/>
              <a:buChar char="•"/>
              <a:defRPr b="0" sz="4800">
                <a:latin typeface="Helvetica Neue Light"/>
                <a:ea typeface="Helvetica Neue Light"/>
                <a:cs typeface="Helvetica Neue Light"/>
                <a:sym typeface="Helvetica Neue Light"/>
              </a:defRPr>
            </a:lvl1pPr>
          </a:lstStyle>
          <a:p>
            <a:pPr/>
            <a:r>
              <a:t>    column vector of size           :</a:t>
            </a:r>
          </a:p>
        </p:txBody>
      </p:sp>
      <p:grpSp>
        <p:nvGrpSpPr>
          <p:cNvPr id="771" name="Group 18"/>
          <p:cNvGrpSpPr/>
          <p:nvPr/>
        </p:nvGrpSpPr>
        <p:grpSpPr>
          <a:xfrm>
            <a:off x="6565915" y="12140820"/>
            <a:ext cx="9604971" cy="1997402"/>
            <a:chOff x="0" y="0"/>
            <a:chExt cx="9604969" cy="1997400"/>
          </a:xfrm>
        </p:grpSpPr>
        <p:sp>
          <p:nvSpPr>
            <p:cNvPr id="769" name="TextBox 14"/>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The derivative of y is a matrix of size </a:t>
              </a:r>
            </a:p>
          </p:txBody>
        </p:sp>
        <p:sp>
          <p:nvSpPr>
            <p:cNvPr id="770" name="TextBox 16"/>
            <p:cNvSpPr/>
            <p:nvPr/>
          </p:nvSpPr>
          <p:spPr>
            <a:xfrm>
              <a:off x="8334969" y="72740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3200">
                  <a:latin typeface="Helvetica Neue Light"/>
                  <a:ea typeface="Helvetica Neue Light"/>
                  <a:cs typeface="Helvetica Neue Light"/>
                  <a:sym typeface="Helvetica Neue Light"/>
                </a:defRPr>
              </a:lvl1pPr>
            </a:lstStyle>
            <a:p>
              <a:pPr/>
              <a:r>
                <a:t>(m rows and n columns)</a:t>
              </a:r>
            </a:p>
          </p:txBody>
        </p:sp>
      </p:grpSp>
      <p:grpSp>
        <p:nvGrpSpPr>
          <p:cNvPr id="775" name="Group"/>
          <p:cNvGrpSpPr/>
          <p:nvPr/>
        </p:nvGrpSpPr>
        <p:grpSpPr>
          <a:xfrm>
            <a:off x="4238973" y="1586393"/>
            <a:ext cx="10113389" cy="2819085"/>
            <a:chOff x="0" y="0"/>
            <a:chExt cx="10113388" cy="2819084"/>
          </a:xfrm>
        </p:grpSpPr>
        <p:pic>
          <p:nvPicPr>
            <p:cNvPr id="772" name="mathbf_x.pdf" descr="mathbf_x.pdf"/>
            <p:cNvPicPr>
              <a:picLocks noChangeAspect="1"/>
            </p:cNvPicPr>
            <p:nvPr/>
          </p:nvPicPr>
          <p:blipFill>
            <a:blip r:embed="rId3">
              <a:extLst/>
            </a:blip>
            <a:stretch>
              <a:fillRect/>
            </a:stretch>
          </p:blipFill>
          <p:spPr>
            <a:xfrm>
              <a:off x="0" y="338761"/>
              <a:ext cx="383177" cy="296092"/>
            </a:xfrm>
            <a:prstGeom prst="rect">
              <a:avLst/>
            </a:prstGeom>
            <a:ln w="12700" cap="flat">
              <a:noFill/>
              <a:miter lim="400000"/>
            </a:ln>
            <a:effectLst/>
          </p:spPr>
        </p:pic>
        <p:pic>
          <p:nvPicPr>
            <p:cNvPr id="773" name="mathbf_x_=_x_1_x.pdf" descr="mathbf_x_=_x_1_x.pdf"/>
            <p:cNvPicPr>
              <a:picLocks noChangeAspect="1"/>
            </p:cNvPicPr>
            <p:nvPr/>
          </p:nvPicPr>
          <p:blipFill>
            <a:blip r:embed="rId4">
              <a:extLst/>
            </a:blip>
            <a:stretch>
              <a:fillRect/>
            </a:stretch>
          </p:blipFill>
          <p:spPr>
            <a:xfrm>
              <a:off x="7771379" y="0"/>
              <a:ext cx="2342010" cy="2819085"/>
            </a:xfrm>
            <a:prstGeom prst="rect">
              <a:avLst/>
            </a:prstGeom>
            <a:ln w="12700" cap="flat">
              <a:noFill/>
              <a:miter lim="400000"/>
            </a:ln>
            <a:effectLst/>
          </p:spPr>
        </p:pic>
        <p:pic>
          <p:nvPicPr>
            <p:cNvPr id="774" name="n_times_1.pdf" descr="n_times_1.pdf"/>
            <p:cNvPicPr>
              <a:picLocks noChangeAspect="1"/>
            </p:cNvPicPr>
            <p:nvPr/>
          </p:nvPicPr>
          <p:blipFill>
            <a:blip r:embed="rId5">
              <a:extLst/>
            </a:blip>
            <a:stretch>
              <a:fillRect/>
            </a:stretch>
          </p:blipFill>
          <p:spPr>
            <a:xfrm>
              <a:off x="6289016" y="158718"/>
              <a:ext cx="1474562" cy="568321"/>
            </a:xfrm>
            <a:prstGeom prst="rect">
              <a:avLst/>
            </a:prstGeom>
            <a:ln w="12700" cap="flat">
              <a:noFill/>
              <a:miter lim="400000"/>
            </a:ln>
            <a:effectLst/>
          </p:spPr>
        </p:pic>
      </p:grpSp>
      <p:grpSp>
        <p:nvGrpSpPr>
          <p:cNvPr id="778" name="Group"/>
          <p:cNvGrpSpPr/>
          <p:nvPr/>
        </p:nvGrpSpPr>
        <p:grpSpPr>
          <a:xfrm>
            <a:off x="4669650" y="5848979"/>
            <a:ext cx="8972329" cy="1679664"/>
            <a:chOff x="0" y="0"/>
            <a:chExt cx="8972327" cy="1679663"/>
          </a:xfrm>
        </p:grpSpPr>
        <p:pic>
          <p:nvPicPr>
            <p:cNvPr id="776" name="y.pdf" descr="y.pdf"/>
            <p:cNvPicPr>
              <a:picLocks noChangeAspect="1"/>
            </p:cNvPicPr>
            <p:nvPr/>
          </p:nvPicPr>
          <p:blipFill>
            <a:blip r:embed="rId6">
              <a:extLst/>
            </a:blip>
            <a:stretch>
              <a:fillRect/>
            </a:stretch>
          </p:blipFill>
          <p:spPr>
            <a:xfrm>
              <a:off x="0" y="0"/>
              <a:ext cx="299975" cy="423494"/>
            </a:xfrm>
            <a:prstGeom prst="rect">
              <a:avLst/>
            </a:prstGeom>
            <a:ln w="12700" cap="flat">
              <a:noFill/>
              <a:miter lim="400000"/>
            </a:ln>
            <a:effectLst/>
          </p:spPr>
        </p:pic>
        <p:pic>
          <p:nvPicPr>
            <p:cNvPr id="777" name="frac_partial_y_p.pdf" descr="frac_partial_y_p.pdf"/>
            <p:cNvPicPr>
              <a:picLocks noChangeAspect="1"/>
            </p:cNvPicPr>
            <p:nvPr/>
          </p:nvPicPr>
          <p:blipFill>
            <a:blip r:embed="rId7">
              <a:extLst/>
            </a:blip>
            <a:stretch>
              <a:fillRect/>
            </a:stretch>
          </p:blipFill>
          <p:spPr>
            <a:xfrm>
              <a:off x="2315349" y="562915"/>
              <a:ext cx="6656979" cy="1116749"/>
            </a:xfrm>
            <a:prstGeom prst="rect">
              <a:avLst/>
            </a:prstGeom>
            <a:ln w="12700" cap="flat">
              <a:noFill/>
              <a:miter lim="400000"/>
            </a:ln>
            <a:effectLst/>
          </p:spPr>
        </p:pic>
      </p:grpSp>
      <p:grpSp>
        <p:nvGrpSpPr>
          <p:cNvPr id="782" name="Group"/>
          <p:cNvGrpSpPr/>
          <p:nvPr/>
        </p:nvGrpSpPr>
        <p:grpSpPr>
          <a:xfrm>
            <a:off x="4558159" y="8686929"/>
            <a:ext cx="9706751" cy="3372273"/>
            <a:chOff x="0" y="0"/>
            <a:chExt cx="9706749" cy="3372271"/>
          </a:xfrm>
        </p:grpSpPr>
        <p:pic>
          <p:nvPicPr>
            <p:cNvPr id="779" name="mathbf_y.pdf" descr="mathbf_y.pdf"/>
            <p:cNvPicPr>
              <a:picLocks noChangeAspect="1"/>
            </p:cNvPicPr>
            <p:nvPr/>
          </p:nvPicPr>
          <p:blipFill>
            <a:blip r:embed="rId8">
              <a:extLst/>
            </a:blip>
            <a:stretch>
              <a:fillRect/>
            </a:stretch>
          </p:blipFill>
          <p:spPr>
            <a:xfrm>
              <a:off x="0" y="116877"/>
              <a:ext cx="333740" cy="381417"/>
            </a:xfrm>
            <a:prstGeom prst="rect">
              <a:avLst/>
            </a:prstGeom>
            <a:ln w="12700" cap="flat">
              <a:noFill/>
              <a:miter lim="400000"/>
            </a:ln>
            <a:effectLst/>
          </p:spPr>
        </p:pic>
        <p:pic>
          <p:nvPicPr>
            <p:cNvPr id="780" name="frac_partial_mat.pdf" descr="frac_partial_mat.pdf"/>
            <p:cNvPicPr>
              <a:picLocks noChangeAspect="1"/>
            </p:cNvPicPr>
            <p:nvPr/>
          </p:nvPicPr>
          <p:blipFill>
            <a:blip r:embed="rId9">
              <a:extLst/>
            </a:blip>
            <a:stretch>
              <a:fillRect/>
            </a:stretch>
          </p:blipFill>
          <p:spPr>
            <a:xfrm>
              <a:off x="2518409" y="932592"/>
              <a:ext cx="7188341" cy="2439680"/>
            </a:xfrm>
            <a:prstGeom prst="rect">
              <a:avLst/>
            </a:prstGeom>
            <a:ln w="12700" cap="flat">
              <a:noFill/>
              <a:miter lim="400000"/>
            </a:ln>
            <a:effectLst/>
          </p:spPr>
        </p:pic>
        <p:pic>
          <p:nvPicPr>
            <p:cNvPr id="781" name="m_times_1.pdf" descr="m_times_1.pdf"/>
            <p:cNvPicPr>
              <a:picLocks noChangeAspect="1"/>
            </p:cNvPicPr>
            <p:nvPr/>
          </p:nvPicPr>
          <p:blipFill>
            <a:blip r:embed="rId10">
              <a:extLst/>
            </a:blip>
            <a:stretch>
              <a:fillRect/>
            </a:stretch>
          </p:blipFill>
          <p:spPr>
            <a:xfrm>
              <a:off x="3428204" y="0"/>
              <a:ext cx="1429897" cy="503869"/>
            </a:xfrm>
            <a:prstGeom prst="rect">
              <a:avLst/>
            </a:prstGeom>
            <a:ln w="12700" cap="flat">
              <a:noFill/>
              <a:miter lim="400000"/>
            </a:ln>
            <a:effectLst/>
          </p:spPr>
        </p:pic>
      </p:grpSp>
      <p:pic>
        <p:nvPicPr>
          <p:cNvPr id="783" name="1_times_n.pdf" descr="1_times_n.pdf"/>
          <p:cNvPicPr>
            <a:picLocks noChangeAspect="1"/>
          </p:cNvPicPr>
          <p:nvPr/>
        </p:nvPicPr>
        <p:blipFill>
          <a:blip r:embed="rId11">
            <a:extLst/>
          </a:blip>
          <a:stretch>
            <a:fillRect/>
          </a:stretch>
        </p:blipFill>
        <p:spPr>
          <a:xfrm>
            <a:off x="17559280" y="7836770"/>
            <a:ext cx="1416353" cy="545887"/>
          </a:xfrm>
          <a:prstGeom prst="rect">
            <a:avLst/>
          </a:prstGeom>
          <a:ln w="12700">
            <a:miter lim="400000"/>
          </a:ln>
        </p:spPr>
      </p:pic>
      <p:pic>
        <p:nvPicPr>
          <p:cNvPr id="784" name="m_times_n.pdf" descr="m_times_n.pdf"/>
          <p:cNvPicPr>
            <a:picLocks noChangeAspect="1"/>
          </p:cNvPicPr>
          <p:nvPr/>
        </p:nvPicPr>
        <p:blipFill>
          <a:blip r:embed="rId12">
            <a:extLst/>
          </a:blip>
          <a:stretch>
            <a:fillRect/>
          </a:stretch>
        </p:blipFill>
        <p:spPr>
          <a:xfrm>
            <a:off x="16209111" y="12333444"/>
            <a:ext cx="1682653" cy="571176"/>
          </a:xfrm>
          <a:prstGeom prst="rect">
            <a:avLst/>
          </a:prstGeom>
          <a:ln w="12700">
            <a:miter lim="400000"/>
          </a:ln>
        </p:spPr>
      </p:pic>
      <p:grpSp>
        <p:nvGrpSpPr>
          <p:cNvPr id="787" name="Group"/>
          <p:cNvGrpSpPr/>
          <p:nvPr/>
        </p:nvGrpSpPr>
        <p:grpSpPr>
          <a:xfrm>
            <a:off x="13589181" y="4877129"/>
            <a:ext cx="3147817" cy="614622"/>
            <a:chOff x="0" y="0"/>
            <a:chExt cx="3147815" cy="614621"/>
          </a:xfrm>
        </p:grpSpPr>
        <p:pic>
          <p:nvPicPr>
            <p:cNvPr id="785" name="mathbf_y_=_f(_ma.pdf" descr="mathbf_y_=_f(_ma.pdf"/>
            <p:cNvPicPr>
              <a:picLocks noChangeAspect="1"/>
            </p:cNvPicPr>
            <p:nvPr/>
          </p:nvPicPr>
          <p:blipFill>
            <a:blip r:embed="rId13">
              <a:extLst/>
            </a:blip>
            <a:stretch>
              <a:fillRect/>
            </a:stretch>
          </p:blipFill>
          <p:spPr>
            <a:xfrm>
              <a:off x="855442" y="0"/>
              <a:ext cx="2292374" cy="614622"/>
            </a:xfrm>
            <a:prstGeom prst="rect">
              <a:avLst/>
            </a:prstGeom>
            <a:ln w="12700" cap="flat">
              <a:noFill/>
              <a:miter lim="400000"/>
            </a:ln>
            <a:effectLst/>
          </p:spPr>
        </p:pic>
        <p:pic>
          <p:nvPicPr>
            <p:cNvPr id="786" name="mathbf_x.pdf" descr="mathbf_x.pdf"/>
            <p:cNvPicPr>
              <a:picLocks noChangeAspect="1"/>
            </p:cNvPicPr>
            <p:nvPr/>
          </p:nvPicPr>
          <p:blipFill>
            <a:blip r:embed="rId3">
              <a:extLst/>
            </a:blip>
            <a:stretch>
              <a:fillRect/>
            </a:stretch>
          </p:blipFill>
          <p:spPr>
            <a:xfrm>
              <a:off x="0" y="195115"/>
              <a:ext cx="383177" cy="296092"/>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77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764"/>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7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765"/>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77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7" fill="hold">
                                  <p:stCondLst>
                                    <p:cond delay="0"/>
                                  </p:stCondLst>
                                  <p:iterate type="el" backwards="0">
                                    <p:tmAbs val="0"/>
                                  </p:iterate>
                                  <p:childTnLst>
                                    <p:set>
                                      <p:cBhvr>
                                        <p:cTn id="27" fill="hold"/>
                                        <p:tgtEl>
                                          <p:spTgt spid="767"/>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8" fill="hold">
                                  <p:stCondLst>
                                    <p:cond delay="0"/>
                                  </p:stCondLst>
                                  <p:iterate type="el" backwards="0">
                                    <p:tmAbs val="0"/>
                                  </p:iterate>
                                  <p:childTnLst>
                                    <p:set>
                                      <p:cBhvr>
                                        <p:cTn id="30" fill="hold"/>
                                        <p:tgtEl>
                                          <p:spTgt spid="7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9" fill="hold">
                                  <p:stCondLst>
                                    <p:cond delay="0"/>
                                  </p:stCondLst>
                                  <p:iterate type="el" backwards="0">
                                    <p:tmAbs val="0"/>
                                  </p:iterate>
                                  <p:childTnLst>
                                    <p:set>
                                      <p:cBhvr>
                                        <p:cTn id="34" fill="hold"/>
                                        <p:tgtEl>
                                          <p:spTgt spid="766"/>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0" fill="hold">
                                  <p:stCondLst>
                                    <p:cond delay="0"/>
                                  </p:stCondLst>
                                  <p:iterate type="el" backwards="0">
                                    <p:tmAbs val="0"/>
                                  </p:iterate>
                                  <p:childTnLst>
                                    <p:set>
                                      <p:cBhvr>
                                        <p:cTn id="37" fill="hold"/>
                                        <p:tgtEl>
                                          <p:spTgt spid="78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0" presetID="1" grpId="11" fill="hold">
                                  <p:stCondLst>
                                    <p:cond delay="0"/>
                                  </p:stCondLst>
                                  <p:iterate type="el" backwards="0">
                                    <p:tmAbs val="0"/>
                                  </p:iterate>
                                  <p:childTnLst>
                                    <p:set>
                                      <p:cBhvr>
                                        <p:cTn id="41" fill="hold"/>
                                        <p:tgtEl>
                                          <p:spTgt spid="771"/>
                                        </p:tgtEl>
                                        <p:attrNameLst>
                                          <p:attrName>style.visibility</p:attrName>
                                        </p:attrNameLst>
                                      </p:cBhvr>
                                      <p:to>
                                        <p:strVal val="visible"/>
                                      </p:to>
                                    </p:set>
                                  </p:childTnLst>
                                </p:cTn>
                              </p:par>
                            </p:childTnLst>
                          </p:cTn>
                        </p:par>
                        <p:par>
                          <p:cTn id="42" fill="hold">
                            <p:stCondLst>
                              <p:cond delay="0"/>
                            </p:stCondLst>
                            <p:childTnLst>
                              <p:par>
                                <p:cTn id="43" presetClass="entr" nodeType="afterEffect" presetSubtype="0" presetID="1" grpId="12" fill="hold">
                                  <p:stCondLst>
                                    <p:cond delay="0"/>
                                  </p:stCondLst>
                                  <p:iterate type="el" backwards="0">
                                    <p:tmAbs val="0"/>
                                  </p:iterate>
                                  <p:childTnLst>
                                    <p:set>
                                      <p:cBhvr>
                                        <p:cTn id="44" fill="hold"/>
                                        <p:tgtEl>
                                          <p:spTgt spid="7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6" grpId="9"/>
      <p:bldP build="whole" bldLvl="1" animBg="1" rev="0" advAuto="0" spid="787" grpId="4"/>
      <p:bldP build="whole" bldLvl="1" animBg="1" rev="0" advAuto="0" spid="765" grpId="5"/>
      <p:bldP build="whole" bldLvl="1" animBg="1" rev="0" advAuto="0" spid="778" grpId="6"/>
      <p:bldP build="whole" bldLvl="1" animBg="1" rev="0" advAuto="0" spid="775" grpId="2"/>
      <p:bldP build="whole" bldLvl="1" animBg="1" rev="0" advAuto="0" spid="767" grpId="7"/>
      <p:bldP build="whole" bldLvl="1" animBg="1" rev="0" advAuto="0" spid="768" grpId="1"/>
      <p:bldP build="whole" bldLvl="1" animBg="1" rev="0" advAuto="0" spid="764" grpId="3"/>
      <p:bldP build="whole" bldLvl="1" animBg="1" rev="0" advAuto="0" spid="782" grpId="10"/>
      <p:bldP build="whole" bldLvl="1" animBg="1" rev="0" advAuto="0" spid="783" grpId="8"/>
      <p:bldP build="whole" bldLvl="1" animBg="1" rev="0" advAuto="0" spid="784" grpId="12"/>
      <p:bldP build="whole" bldLvl="1" animBg="1" rev="0" advAuto="0" spid="771" grpId="1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93" name="Group"/>
          <p:cNvGrpSpPr/>
          <p:nvPr/>
        </p:nvGrpSpPr>
        <p:grpSpPr>
          <a:xfrm>
            <a:off x="9026362" y="7360908"/>
            <a:ext cx="9563307" cy="889098"/>
            <a:chOff x="0" y="0"/>
            <a:chExt cx="9563306" cy="889097"/>
          </a:xfrm>
        </p:grpSpPr>
        <p:sp>
          <p:nvSpPr>
            <p:cNvPr id="791" name="TextBox 14"/>
            <p:cNvSpPr txBox="1"/>
            <p:nvPr/>
          </p:nvSpPr>
          <p:spPr>
            <a:xfrm>
              <a:off x="0" y="0"/>
              <a:ext cx="7895438"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The output is a matrix of size </a:t>
              </a:r>
            </a:p>
          </p:txBody>
        </p:sp>
        <p:pic>
          <p:nvPicPr>
            <p:cNvPr id="792" name="m_times_n.pdf" descr="m_times_n.pdf"/>
            <p:cNvPicPr>
              <a:picLocks noChangeAspect="1"/>
            </p:cNvPicPr>
            <p:nvPr/>
          </p:nvPicPr>
          <p:blipFill>
            <a:blip r:embed="rId3">
              <a:extLst/>
            </a:blip>
            <a:srcRect l="0" t="0" r="0" b="0"/>
            <a:stretch>
              <a:fillRect/>
            </a:stretch>
          </p:blipFill>
          <p:spPr>
            <a:xfrm>
              <a:off x="7833546" y="189065"/>
              <a:ext cx="1729761" cy="587168"/>
            </a:xfrm>
            <a:prstGeom prst="rect">
              <a:avLst/>
            </a:prstGeom>
            <a:ln w="12700" cap="flat">
              <a:noFill/>
              <a:miter lim="400000"/>
            </a:ln>
            <a:effectLst/>
          </p:spPr>
        </p:pic>
      </p:grpSp>
      <p:sp>
        <p:nvSpPr>
          <p:cNvPr id="794" name="Title 1"/>
          <p:cNvSpPr txBox="1"/>
          <p:nvPr>
            <p:ph type="title"/>
          </p:nvPr>
        </p:nvSpPr>
        <p:spPr>
          <a:xfrm>
            <a:off x="3962400" y="180975"/>
            <a:ext cx="16459200" cy="1195980"/>
          </a:xfrm>
          <a:prstGeom prst="rect">
            <a:avLst/>
          </a:prstGeom>
        </p:spPr>
        <p:txBody>
          <a:bodyPr/>
          <a:lstStyle>
            <a:lvl1pPr indent="36116" defTabSz="1664208">
              <a:defRPr sz="6552">
                <a:latin typeface="Helvetica Neue Light"/>
                <a:ea typeface="Helvetica Neue Light"/>
                <a:cs typeface="Helvetica Neue Light"/>
                <a:sym typeface="Helvetica Neue Light"/>
              </a:defRPr>
            </a:lvl1pPr>
          </a:lstStyle>
          <a:p>
            <a:pPr/>
            <a:r>
              <a:t>Matrix calculus</a:t>
            </a:r>
          </a:p>
        </p:txBody>
      </p:sp>
      <p:grpSp>
        <p:nvGrpSpPr>
          <p:cNvPr id="800" name="Group"/>
          <p:cNvGrpSpPr/>
          <p:nvPr/>
        </p:nvGrpSpPr>
        <p:grpSpPr>
          <a:xfrm>
            <a:off x="3962400" y="2116768"/>
            <a:ext cx="14535870" cy="4742911"/>
            <a:chOff x="0" y="0"/>
            <a:chExt cx="14535869" cy="4742910"/>
          </a:xfrm>
        </p:grpSpPr>
        <p:sp>
          <p:nvSpPr>
            <p:cNvPr id="795" name="TextBox 7"/>
            <p:cNvSpPr txBox="1"/>
            <p:nvPr/>
          </p:nvSpPr>
          <p:spPr>
            <a:xfrm>
              <a:off x="0" y="0"/>
              <a:ext cx="14535870"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buClr>
                  <a:srgbClr val="0000FF"/>
                </a:buClr>
                <a:buSzPct val="100000"/>
                <a:buFont typeface="Arial"/>
                <a:buChar char="•"/>
                <a:defRPr b="0" sz="4800">
                  <a:latin typeface="Helvetica Neue Light"/>
                  <a:ea typeface="Helvetica Neue Light"/>
                  <a:cs typeface="Helvetica Neue Light"/>
                  <a:sym typeface="Helvetica Neue Light"/>
                </a:defRPr>
              </a:lvl1pPr>
            </a:lstStyle>
            <a:p>
              <a:pPr/>
              <a:r>
                <a:t> If    is a scalar and      is a matrix of size            , then </a:t>
              </a:r>
            </a:p>
          </p:txBody>
        </p:sp>
        <p:pic>
          <p:nvPicPr>
            <p:cNvPr id="796" name="y.pdf" descr="y.pdf"/>
            <p:cNvPicPr>
              <a:picLocks noChangeAspect="1"/>
            </p:cNvPicPr>
            <p:nvPr/>
          </p:nvPicPr>
          <p:blipFill>
            <a:blip r:embed="rId4">
              <a:extLst/>
            </a:blip>
            <a:stretch>
              <a:fillRect/>
            </a:stretch>
          </p:blipFill>
          <p:spPr>
            <a:xfrm>
              <a:off x="965896" y="360826"/>
              <a:ext cx="299976" cy="423494"/>
            </a:xfrm>
            <a:prstGeom prst="rect">
              <a:avLst/>
            </a:prstGeom>
            <a:ln w="12700" cap="flat">
              <a:noFill/>
              <a:miter lim="400000"/>
            </a:ln>
            <a:effectLst/>
          </p:spPr>
        </p:pic>
        <p:pic>
          <p:nvPicPr>
            <p:cNvPr id="797" name="mathbf_X.pdf" descr="mathbf_X.pdf"/>
            <p:cNvPicPr>
              <a:picLocks noChangeAspect="1"/>
            </p:cNvPicPr>
            <p:nvPr/>
          </p:nvPicPr>
          <p:blipFill>
            <a:blip r:embed="rId5">
              <a:extLst/>
            </a:blip>
            <a:stretch>
              <a:fillRect/>
            </a:stretch>
          </p:blipFill>
          <p:spPr>
            <a:xfrm>
              <a:off x="5486186" y="232801"/>
              <a:ext cx="491254" cy="423495"/>
            </a:xfrm>
            <a:prstGeom prst="rect">
              <a:avLst/>
            </a:prstGeom>
            <a:ln w="12700" cap="flat">
              <a:noFill/>
              <a:miter lim="400000"/>
            </a:ln>
            <a:effectLst/>
          </p:spPr>
        </p:pic>
        <p:pic>
          <p:nvPicPr>
            <p:cNvPr id="798" name="n_times_m.pdf" descr="n_times_m.pdf"/>
            <p:cNvPicPr>
              <a:picLocks noChangeAspect="1"/>
            </p:cNvPicPr>
            <p:nvPr/>
          </p:nvPicPr>
          <p:blipFill>
            <a:blip r:embed="rId6">
              <a:extLst/>
            </a:blip>
            <a:stretch>
              <a:fillRect/>
            </a:stretch>
          </p:blipFill>
          <p:spPr>
            <a:xfrm>
              <a:off x="10994719" y="176365"/>
              <a:ext cx="1729761" cy="587167"/>
            </a:xfrm>
            <a:prstGeom prst="rect">
              <a:avLst/>
            </a:prstGeom>
            <a:ln w="12700" cap="flat">
              <a:noFill/>
              <a:miter lim="400000"/>
            </a:ln>
            <a:effectLst/>
          </p:spPr>
        </p:pic>
        <p:pic>
          <p:nvPicPr>
            <p:cNvPr id="799" name="frac_partial_y_p.pdf" descr="frac_partial_y_p.pdf"/>
            <p:cNvPicPr>
              <a:picLocks noChangeAspect="1"/>
            </p:cNvPicPr>
            <p:nvPr/>
          </p:nvPicPr>
          <p:blipFill>
            <a:blip r:embed="rId7">
              <a:extLst/>
            </a:blip>
            <a:stretch>
              <a:fillRect/>
            </a:stretch>
          </p:blipFill>
          <p:spPr>
            <a:xfrm>
              <a:off x="2843334" y="1452392"/>
              <a:ext cx="10772532" cy="3290519"/>
            </a:xfrm>
            <a:prstGeom prst="rect">
              <a:avLst/>
            </a:prstGeom>
            <a:ln w="12700" cap="flat">
              <a:noFill/>
              <a:miter lim="400000"/>
            </a:ln>
            <a:effectLst/>
          </p:spPr>
        </p:pic>
      </p:grpSp>
      <p:sp>
        <p:nvSpPr>
          <p:cNvPr id="801" name="Wikipedia: The three types of derivatives that have not been considered are those involving vectors-by-matrices, matrices-by-vectors,  and matrices-by-matrices. These are not as widely considered and a notation is not widely agreed upon."/>
          <p:cNvSpPr txBox="1"/>
          <p:nvPr/>
        </p:nvSpPr>
        <p:spPr>
          <a:xfrm>
            <a:off x="540767" y="11235938"/>
            <a:ext cx="23302467"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5400"/>
              </a:lnSpc>
              <a:spcBef>
                <a:spcPts val="1200"/>
              </a:spcBef>
              <a:defRPr b="0" sz="3400">
                <a:latin typeface="Times Roman"/>
                <a:ea typeface="Times Roman"/>
                <a:cs typeface="Times Roman"/>
                <a:sym typeface="Times Roman"/>
              </a:defRPr>
            </a:pPr>
            <a:r>
              <a:t>Wikipedia: The three types of derivatives that have not been considered are those involving vectors-by-matrices, matrices-by-vectors, </a:t>
            </a:r>
            <a:br/>
            <a:r>
              <a:t>and matrices-by-matrices. These are not as widely considered and a notation is not widely agreed upon.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7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3" grpId="2"/>
      <p:bldP build="whole" bldLvl="1" animBg="1" rev="0" advAuto="0" spid="80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5" name="TextBox 3"/>
          <p:cNvSpPr txBox="1"/>
          <p:nvPr/>
        </p:nvSpPr>
        <p:spPr>
          <a:xfrm>
            <a:off x="3751826" y="1438152"/>
            <a:ext cx="3378971"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buClr>
                <a:srgbClr val="0000FF"/>
              </a:buClr>
              <a:buSzPct val="100000"/>
              <a:buFont typeface="Arial"/>
              <a:buChar char="•"/>
              <a:defRPr b="0" sz="4800">
                <a:latin typeface="Helvetica Neue Light"/>
                <a:ea typeface="Helvetica Neue Light"/>
                <a:cs typeface="Helvetica Neue Light"/>
                <a:sym typeface="Helvetica Neue Light"/>
              </a:defRPr>
            </a:lvl1pPr>
          </a:lstStyle>
          <a:p>
            <a:pPr/>
            <a:r>
              <a:t> Chain rule:</a:t>
            </a:r>
          </a:p>
        </p:txBody>
      </p:sp>
      <p:sp>
        <p:nvSpPr>
          <p:cNvPr id="806" name="Title 1"/>
          <p:cNvSpPr txBox="1"/>
          <p:nvPr>
            <p:ph type="title"/>
          </p:nvPr>
        </p:nvSpPr>
        <p:spPr>
          <a:xfrm>
            <a:off x="3962400" y="180975"/>
            <a:ext cx="16459200" cy="1195980"/>
          </a:xfrm>
          <a:prstGeom prst="rect">
            <a:avLst/>
          </a:prstGeom>
        </p:spPr>
        <p:txBody>
          <a:bodyPr/>
          <a:lstStyle>
            <a:lvl1pPr indent="36116" defTabSz="1664208">
              <a:defRPr sz="6552">
                <a:latin typeface="Helvetica Neue Light"/>
                <a:ea typeface="Helvetica Neue Light"/>
                <a:cs typeface="Helvetica Neue Light"/>
                <a:sym typeface="Helvetica Neue Light"/>
              </a:defRPr>
            </a:lvl1pPr>
          </a:lstStyle>
          <a:p>
            <a:pPr/>
            <a:r>
              <a:t>Matrix calculus</a:t>
            </a:r>
          </a:p>
        </p:txBody>
      </p:sp>
      <p:pic>
        <p:nvPicPr>
          <p:cNvPr id="807" name="frac_partial_mat.pdf" descr="frac_partial_mat.pdf"/>
          <p:cNvPicPr>
            <a:picLocks noChangeAspect="1"/>
          </p:cNvPicPr>
          <p:nvPr/>
        </p:nvPicPr>
        <p:blipFill>
          <a:blip r:embed="rId3">
            <a:extLst/>
          </a:blip>
          <a:stretch>
            <a:fillRect/>
          </a:stretch>
        </p:blipFill>
        <p:spPr>
          <a:xfrm>
            <a:off x="7887707" y="5659438"/>
            <a:ext cx="7337084" cy="1501834"/>
          </a:xfrm>
          <a:prstGeom prst="rect">
            <a:avLst/>
          </a:prstGeom>
          <a:ln w="12700">
            <a:miter lim="400000"/>
          </a:ln>
        </p:spPr>
      </p:pic>
      <p:grpSp>
        <p:nvGrpSpPr>
          <p:cNvPr id="810" name="Group"/>
          <p:cNvGrpSpPr/>
          <p:nvPr/>
        </p:nvGrpSpPr>
        <p:grpSpPr>
          <a:xfrm>
            <a:off x="5462020" y="3337169"/>
            <a:ext cx="9671068" cy="1270001"/>
            <a:chOff x="0" y="0"/>
            <a:chExt cx="9671067" cy="1270000"/>
          </a:xfrm>
        </p:grpSpPr>
        <p:sp>
          <p:nvSpPr>
            <p:cNvPr id="808" name="Group 44"/>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Its derivative is:</a:t>
              </a:r>
            </a:p>
          </p:txBody>
        </p:sp>
        <p:pic>
          <p:nvPicPr>
            <p:cNvPr id="809" name="h^prime_(_mathbf.pdf" descr="h^prime_(_mathbf.pdf"/>
            <p:cNvPicPr>
              <a:picLocks noChangeAspect="1"/>
            </p:cNvPicPr>
            <p:nvPr/>
          </p:nvPicPr>
          <p:blipFill>
            <a:blip r:embed="rId4">
              <a:extLst/>
            </a:blip>
            <a:stretch>
              <a:fillRect/>
            </a:stretch>
          </p:blipFill>
          <p:spPr>
            <a:xfrm>
              <a:off x="4469661" y="186577"/>
              <a:ext cx="5201407" cy="614713"/>
            </a:xfrm>
            <a:prstGeom prst="rect">
              <a:avLst/>
            </a:prstGeom>
            <a:ln w="12700" cap="flat">
              <a:noFill/>
              <a:miter lim="400000"/>
            </a:ln>
            <a:effectLst/>
          </p:spPr>
        </p:pic>
      </p:grpSp>
      <p:grpSp>
        <p:nvGrpSpPr>
          <p:cNvPr id="813" name="Group"/>
          <p:cNvGrpSpPr/>
          <p:nvPr/>
        </p:nvGrpSpPr>
        <p:grpSpPr>
          <a:xfrm>
            <a:off x="5438668" y="2340997"/>
            <a:ext cx="8210330" cy="1270001"/>
            <a:chOff x="0" y="0"/>
            <a:chExt cx="8210329" cy="1270000"/>
          </a:xfrm>
        </p:grpSpPr>
        <p:sp>
          <p:nvSpPr>
            <p:cNvPr id="811" name="TextBox 13"/>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For the function:  </a:t>
              </a:r>
            </a:p>
          </p:txBody>
        </p:sp>
        <p:pic>
          <p:nvPicPr>
            <p:cNvPr id="812" name="mathbf_z_=_h(_ma.pdf" descr="mathbf_z_=_h(_ma.pdf"/>
            <p:cNvPicPr>
              <a:picLocks noChangeAspect="1"/>
            </p:cNvPicPr>
            <p:nvPr/>
          </p:nvPicPr>
          <p:blipFill>
            <a:blip r:embed="rId5">
              <a:extLst/>
            </a:blip>
            <a:srcRect l="20612" t="0" r="0" b="0"/>
            <a:stretch>
              <a:fillRect/>
            </a:stretch>
          </p:blipFill>
          <p:spPr>
            <a:xfrm>
              <a:off x="4481456" y="229709"/>
              <a:ext cx="3728874" cy="583189"/>
            </a:xfrm>
            <a:prstGeom prst="rect">
              <a:avLst/>
            </a:prstGeom>
            <a:ln w="12700" cap="flat">
              <a:noFill/>
              <a:miter lim="400000"/>
            </a:ln>
            <a:effectLst/>
          </p:spPr>
        </p:pic>
      </p:grpSp>
      <p:grpSp>
        <p:nvGrpSpPr>
          <p:cNvPr id="817" name="Group"/>
          <p:cNvGrpSpPr/>
          <p:nvPr/>
        </p:nvGrpSpPr>
        <p:grpSpPr>
          <a:xfrm>
            <a:off x="5836501" y="4457512"/>
            <a:ext cx="9013678" cy="1270001"/>
            <a:chOff x="0" y="0"/>
            <a:chExt cx="9013677" cy="1270000"/>
          </a:xfrm>
        </p:grpSpPr>
        <p:sp>
          <p:nvSpPr>
            <p:cNvPr id="814" name="TextBox 19"/>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and writing              , and              : </a:t>
              </a:r>
            </a:p>
          </p:txBody>
        </p:sp>
        <p:pic>
          <p:nvPicPr>
            <p:cNvPr id="815" name="mathbf_z_=_f(_ma.pdf" descr="mathbf_z_=_f(_ma.pdf"/>
            <p:cNvPicPr>
              <a:picLocks noChangeAspect="1"/>
            </p:cNvPicPr>
            <p:nvPr/>
          </p:nvPicPr>
          <p:blipFill>
            <a:blip r:embed="rId6">
              <a:extLst/>
            </a:blip>
            <a:stretch>
              <a:fillRect/>
            </a:stretch>
          </p:blipFill>
          <p:spPr>
            <a:xfrm>
              <a:off x="3201669" y="187517"/>
              <a:ext cx="2127849" cy="583189"/>
            </a:xfrm>
            <a:prstGeom prst="rect">
              <a:avLst/>
            </a:prstGeom>
            <a:ln w="12700" cap="flat">
              <a:noFill/>
              <a:miter lim="400000"/>
            </a:ln>
            <a:effectLst/>
          </p:spPr>
        </p:pic>
        <p:pic>
          <p:nvPicPr>
            <p:cNvPr id="816" name="mathbf_u_=_g(_ma.pdf" descr="mathbf_u_=_g(_ma.pdf"/>
            <p:cNvPicPr>
              <a:picLocks noChangeAspect="1"/>
            </p:cNvPicPr>
            <p:nvPr/>
          </p:nvPicPr>
          <p:blipFill>
            <a:blip r:embed="rId7">
              <a:extLst/>
            </a:blip>
            <a:stretch>
              <a:fillRect/>
            </a:stretch>
          </p:blipFill>
          <p:spPr>
            <a:xfrm>
              <a:off x="6885829" y="197731"/>
              <a:ext cx="2127849" cy="583189"/>
            </a:xfrm>
            <a:prstGeom prst="rect">
              <a:avLst/>
            </a:prstGeom>
            <a:ln w="12700" cap="flat">
              <a:noFill/>
              <a:miter lim="400000"/>
            </a:ln>
            <a:effectLst/>
          </p:spPr>
        </p:pic>
      </p:grpSp>
      <p:grpSp>
        <p:nvGrpSpPr>
          <p:cNvPr id="827" name="Group"/>
          <p:cNvGrpSpPr/>
          <p:nvPr/>
        </p:nvGrpSpPr>
        <p:grpSpPr>
          <a:xfrm>
            <a:off x="5787310" y="10036402"/>
            <a:ext cx="12001651" cy="2746668"/>
            <a:chOff x="0" y="0"/>
            <a:chExt cx="12001650" cy="2746667"/>
          </a:xfrm>
        </p:grpSpPr>
        <p:sp>
          <p:nvSpPr>
            <p:cNvPr id="818" name="TextBox 38"/>
            <p:cNvSpPr txBox="1"/>
            <p:nvPr/>
          </p:nvSpPr>
          <p:spPr>
            <a:xfrm>
              <a:off x="0" y="0"/>
              <a:ext cx="7130390"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Example, if           ,           ,</a:t>
              </a:r>
            </a:p>
          </p:txBody>
        </p:sp>
        <p:graphicFrame>
          <p:nvGraphicFramePr>
            <p:cNvPr id="819" name="Table 39"/>
            <p:cNvGraphicFramePr/>
            <p:nvPr/>
          </p:nvGraphicFramePr>
          <p:xfrm>
            <a:off x="3033681" y="1420053"/>
            <a:ext cx="2949044" cy="69431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730910"/>
                  <a:gridCol w="730910"/>
                  <a:gridCol w="730910"/>
                  <a:gridCol w="730910"/>
                </a:tblGrid>
                <a:tr h="663900">
                  <a:tc>
                    <a:txBody>
                      <a:bodyPr/>
                      <a:lstStyle/>
                      <a:p>
                        <a:pPr algn="l" defTabSz="914400">
                          <a:defRPr b="1" sz="3600">
                            <a:solidFill>
                              <a:srgbClr val="FFFFFF"/>
                            </a:solidFill>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0365C0"/>
                      </a:solidFill>
                    </a:tcPr>
                  </a:tc>
                  <a:tc>
                    <a:txBody>
                      <a:bodyPr/>
                      <a:lstStyle/>
                      <a:p>
                        <a:pPr algn="l" defTabSz="914400">
                          <a:defRPr b="1" sz="3600">
                            <a:solidFill>
                              <a:srgbClr val="FFFFFF"/>
                            </a:solidFill>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0365C0"/>
                      </a:solidFill>
                    </a:tcPr>
                  </a:tc>
                  <a:tc>
                    <a:txBody>
                      <a:bodyPr/>
                      <a:lstStyle/>
                      <a:p>
                        <a:pPr algn="l" defTabSz="914400">
                          <a:defRPr b="1" sz="3600">
                            <a:solidFill>
                              <a:srgbClr val="FFFFFF"/>
                            </a:solidFill>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0365C0"/>
                      </a:solidFill>
                    </a:tcPr>
                  </a:tc>
                  <a:tc>
                    <a:txBody>
                      <a:bodyPr/>
                      <a:lstStyle/>
                      <a:p>
                        <a:pPr algn="l" defTabSz="914400">
                          <a:defRPr b="1" sz="3600">
                            <a:solidFill>
                              <a:srgbClr val="FFFFFF"/>
                            </a:solidFill>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0365C0"/>
                      </a:solidFill>
                    </a:tcPr>
                  </a:tc>
                </a:tr>
              </a:tbl>
            </a:graphicData>
          </a:graphic>
        </p:graphicFrame>
        <p:graphicFrame>
          <p:nvGraphicFramePr>
            <p:cNvPr id="820" name="Table 40"/>
            <p:cNvGraphicFramePr/>
            <p:nvPr/>
          </p:nvGraphicFramePr>
          <p:xfrm>
            <a:off x="6890805" y="1383429"/>
            <a:ext cx="1296369" cy="75158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35484"/>
                  <a:gridCol w="635484"/>
                </a:tblGrid>
                <a:tr h="724171">
                  <a:tc>
                    <a:txBody>
                      <a:bodyPr/>
                      <a:lstStyle/>
                      <a:p>
                        <a:pPr algn="l" defTabSz="914400">
                          <a:defRPr b="1" sz="3600">
                            <a:solidFill>
                              <a:srgbClr val="FFFFFF"/>
                            </a:solidFill>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0365C0"/>
                      </a:solidFill>
                    </a:tcPr>
                  </a:tc>
                  <a:tc>
                    <a:txBody>
                      <a:bodyPr/>
                      <a:lstStyle/>
                      <a:p>
                        <a:pPr algn="l" defTabSz="914400">
                          <a:defRPr b="1" sz="3600">
                            <a:solidFill>
                              <a:srgbClr val="FFFFFF"/>
                            </a:solidFill>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0365C0"/>
                      </a:solidFill>
                    </a:tcPr>
                  </a:tc>
                </a:tr>
              </a:tbl>
            </a:graphicData>
          </a:graphic>
        </p:graphicFrame>
        <p:graphicFrame>
          <p:nvGraphicFramePr>
            <p:cNvPr id="821" name="Table 42"/>
            <p:cNvGraphicFramePr/>
            <p:nvPr/>
          </p:nvGraphicFramePr>
          <p:xfrm>
            <a:off x="8668904" y="1383431"/>
            <a:ext cx="3332747" cy="1363237"/>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826836"/>
                  <a:gridCol w="826836"/>
                  <a:gridCol w="826836"/>
                  <a:gridCol w="826836"/>
                </a:tblGrid>
                <a:tr h="669983">
                  <a:tc>
                    <a:txBody>
                      <a:bodyPr/>
                      <a:lstStyle/>
                      <a:p>
                        <a:pPr algn="l" defTabSz="914400">
                          <a:defRPr sz="3600">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FF0000"/>
                      </a:solidFill>
                    </a:tcPr>
                  </a:tc>
                  <a:tc>
                    <a:txBody>
                      <a:bodyPr/>
                      <a:lstStyle/>
                      <a:p>
                        <a:pPr algn="l" defTabSz="914400">
                          <a:defRPr sz="3600">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FF0000"/>
                      </a:solidFill>
                    </a:tcPr>
                  </a:tc>
                  <a:tc>
                    <a:txBody>
                      <a:bodyPr/>
                      <a:lstStyle/>
                      <a:p>
                        <a:pPr algn="l" defTabSz="914400">
                          <a:defRPr sz="3600">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FF0000"/>
                      </a:solidFill>
                    </a:tcPr>
                  </a:tc>
                  <a:tc>
                    <a:txBody>
                      <a:bodyPr/>
                      <a:lstStyle/>
                      <a:p>
                        <a:pPr algn="l" defTabSz="914400">
                          <a:defRPr sz="3600">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25400">
                        <a:solidFill>
                          <a:srgbClr val="FFFFFF"/>
                        </a:solidFill>
                      </a:lnT>
                      <a:lnB w="76200">
                        <a:solidFill>
                          <a:srgbClr val="FFFFFF"/>
                        </a:solidFill>
                      </a:lnB>
                      <a:solidFill>
                        <a:srgbClr val="FF0000"/>
                      </a:solidFill>
                    </a:tcPr>
                  </a:tc>
                </a:tr>
                <a:tr h="669983">
                  <a:tc>
                    <a:txBody>
                      <a:bodyPr/>
                      <a:lstStyle/>
                      <a:p>
                        <a:pPr algn="l" defTabSz="914400">
                          <a:defRPr sz="3600">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76200">
                        <a:solidFill>
                          <a:srgbClr val="FFFFFF"/>
                        </a:solidFill>
                      </a:lnT>
                      <a:lnB w="25400">
                        <a:solidFill>
                          <a:srgbClr val="FFFFFF"/>
                        </a:solidFill>
                      </a:lnB>
                      <a:solidFill>
                        <a:srgbClr val="FF0000"/>
                      </a:solidFill>
                    </a:tcPr>
                  </a:tc>
                  <a:tc>
                    <a:txBody>
                      <a:bodyPr/>
                      <a:lstStyle/>
                      <a:p>
                        <a:pPr algn="l" defTabSz="914400">
                          <a:defRPr sz="3600">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76200">
                        <a:solidFill>
                          <a:srgbClr val="FFFFFF"/>
                        </a:solidFill>
                      </a:lnT>
                      <a:lnB w="25400">
                        <a:solidFill>
                          <a:srgbClr val="FFFFFF"/>
                        </a:solidFill>
                      </a:lnB>
                      <a:solidFill>
                        <a:srgbClr val="FF0000"/>
                      </a:solidFill>
                    </a:tcPr>
                  </a:tc>
                  <a:tc>
                    <a:txBody>
                      <a:bodyPr/>
                      <a:lstStyle/>
                      <a:p>
                        <a:pPr algn="l" defTabSz="914400">
                          <a:defRPr sz="3600">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76200">
                        <a:solidFill>
                          <a:srgbClr val="FFFFFF"/>
                        </a:solidFill>
                      </a:lnT>
                      <a:lnB w="25400">
                        <a:solidFill>
                          <a:srgbClr val="FFFFFF"/>
                        </a:solidFill>
                      </a:lnB>
                      <a:solidFill>
                        <a:srgbClr val="FF0000"/>
                      </a:solidFill>
                    </a:tcPr>
                  </a:tc>
                  <a:tc>
                    <a:txBody>
                      <a:bodyPr/>
                      <a:lstStyle/>
                      <a:p>
                        <a:pPr algn="l" defTabSz="914400">
                          <a:defRPr sz="3600">
                            <a:latin typeface="Times New Roman"/>
                            <a:ea typeface="Times New Roman"/>
                            <a:cs typeface="Times New Roman"/>
                            <a:sym typeface="Times New Roman"/>
                          </a:defRPr>
                        </a:pPr>
                      </a:p>
                    </a:txBody>
                    <a:tcPr marL="45720" marR="45720" marT="45720" marB="45720" anchor="t" anchorCtr="0" horzOverflow="overflow">
                      <a:lnL w="25400">
                        <a:solidFill>
                          <a:srgbClr val="FFFFFF"/>
                        </a:solidFill>
                      </a:lnL>
                      <a:lnR w="25400">
                        <a:solidFill>
                          <a:srgbClr val="FFFFFF"/>
                        </a:solidFill>
                      </a:lnR>
                      <a:lnT w="76200">
                        <a:solidFill>
                          <a:srgbClr val="FFFFFF"/>
                        </a:solidFill>
                      </a:lnT>
                      <a:lnB w="25400">
                        <a:solidFill>
                          <a:srgbClr val="FFFFFF"/>
                        </a:solidFill>
                      </a:lnB>
                      <a:solidFill>
                        <a:srgbClr val="FF0000"/>
                      </a:solidFill>
                    </a:tcPr>
                  </a:tc>
                </a:tr>
              </a:tbl>
            </a:graphicData>
          </a:graphic>
        </p:graphicFrame>
        <p:pic>
          <p:nvPicPr>
            <p:cNvPr id="822" name="|_mathbf_z_|_=_1.pdf" descr="|_mathbf_z_|_=_1.pdf"/>
            <p:cNvPicPr>
              <a:picLocks noChangeAspect="1"/>
            </p:cNvPicPr>
            <p:nvPr/>
          </p:nvPicPr>
          <p:blipFill>
            <a:blip r:embed="rId8">
              <a:extLst/>
            </a:blip>
            <a:stretch>
              <a:fillRect/>
            </a:stretch>
          </p:blipFill>
          <p:spPr>
            <a:xfrm>
              <a:off x="3205326" y="251520"/>
              <a:ext cx="1516513" cy="572561"/>
            </a:xfrm>
            <a:prstGeom prst="rect">
              <a:avLst/>
            </a:prstGeom>
            <a:ln w="12700" cap="flat">
              <a:noFill/>
              <a:miter lim="400000"/>
            </a:ln>
            <a:effectLst/>
          </p:spPr>
        </p:pic>
        <p:pic>
          <p:nvPicPr>
            <p:cNvPr id="823" name="|_mathbf_u_|_=_2.pdf" descr="|_mathbf_u_|_=_2.pdf"/>
            <p:cNvPicPr>
              <a:picLocks noChangeAspect="1"/>
            </p:cNvPicPr>
            <p:nvPr/>
          </p:nvPicPr>
          <p:blipFill>
            <a:blip r:embed="rId9">
              <a:extLst/>
            </a:blip>
            <a:stretch>
              <a:fillRect/>
            </a:stretch>
          </p:blipFill>
          <p:spPr>
            <a:xfrm>
              <a:off x="5165286" y="251520"/>
              <a:ext cx="1609360" cy="572561"/>
            </a:xfrm>
            <a:prstGeom prst="rect">
              <a:avLst/>
            </a:prstGeom>
            <a:ln w="12700" cap="flat">
              <a:noFill/>
              <a:miter lim="400000"/>
            </a:ln>
            <a:effectLst/>
          </p:spPr>
        </p:pic>
        <p:pic>
          <p:nvPicPr>
            <p:cNvPr id="824" name="|_mathbf_x_|_=_4.pdf" descr="|_mathbf_x_|_=_4.pdf"/>
            <p:cNvPicPr>
              <a:picLocks noChangeAspect="1"/>
            </p:cNvPicPr>
            <p:nvPr/>
          </p:nvPicPr>
          <p:blipFill>
            <a:blip r:embed="rId10">
              <a:extLst/>
            </a:blip>
            <a:stretch>
              <a:fillRect/>
            </a:stretch>
          </p:blipFill>
          <p:spPr>
            <a:xfrm>
              <a:off x="7218092" y="251520"/>
              <a:ext cx="1593886" cy="572561"/>
            </a:xfrm>
            <a:prstGeom prst="rect">
              <a:avLst/>
            </a:prstGeom>
            <a:ln w="12700" cap="flat">
              <a:noFill/>
              <a:miter lim="400000"/>
            </a:ln>
            <a:effectLst/>
          </p:spPr>
        </p:pic>
        <p:pic>
          <p:nvPicPr>
            <p:cNvPr id="825" name="h^prime_(_mathbf.pdf" descr="h^prime_(_mathbf.pdf"/>
            <p:cNvPicPr>
              <a:picLocks noChangeAspect="1"/>
            </p:cNvPicPr>
            <p:nvPr/>
          </p:nvPicPr>
          <p:blipFill>
            <a:blip r:embed="rId11">
              <a:extLst/>
            </a:blip>
            <a:stretch>
              <a:fillRect/>
            </a:stretch>
          </p:blipFill>
          <p:spPr>
            <a:xfrm>
              <a:off x="925987" y="1427000"/>
              <a:ext cx="1779581" cy="603511"/>
            </a:xfrm>
            <a:prstGeom prst="rect">
              <a:avLst/>
            </a:prstGeom>
            <a:ln w="12700" cap="flat">
              <a:noFill/>
              <a:miter lim="400000"/>
            </a:ln>
            <a:effectLst/>
          </p:spPr>
        </p:pic>
        <p:pic>
          <p:nvPicPr>
            <p:cNvPr id="826" name="=.pdf" descr="=.pdf"/>
            <p:cNvPicPr>
              <a:picLocks noChangeAspect="1"/>
            </p:cNvPicPr>
            <p:nvPr/>
          </p:nvPicPr>
          <p:blipFill>
            <a:blip r:embed="rId12">
              <a:extLst/>
            </a:blip>
            <a:stretch>
              <a:fillRect/>
            </a:stretch>
          </p:blipFill>
          <p:spPr>
            <a:xfrm>
              <a:off x="6238369" y="1687330"/>
              <a:ext cx="371392" cy="154747"/>
            </a:xfrm>
            <a:prstGeom prst="rect">
              <a:avLst/>
            </a:prstGeom>
            <a:ln w="12700" cap="flat">
              <a:noFill/>
              <a:miter lim="400000"/>
            </a:ln>
            <a:effectLst/>
          </p:spPr>
        </p:pic>
      </p:grpSp>
      <p:grpSp>
        <p:nvGrpSpPr>
          <p:cNvPr id="842" name="Group"/>
          <p:cNvGrpSpPr/>
          <p:nvPr/>
        </p:nvGrpSpPr>
        <p:grpSpPr>
          <a:xfrm>
            <a:off x="7502815" y="7345436"/>
            <a:ext cx="14523753" cy="2530974"/>
            <a:chOff x="0" y="0"/>
            <a:chExt cx="14523752" cy="2530973"/>
          </a:xfrm>
        </p:grpSpPr>
        <p:grpSp>
          <p:nvGrpSpPr>
            <p:cNvPr id="834" name="Group"/>
            <p:cNvGrpSpPr/>
            <p:nvPr/>
          </p:nvGrpSpPr>
          <p:grpSpPr>
            <a:xfrm>
              <a:off x="9092" y="0"/>
              <a:ext cx="7525966" cy="1364748"/>
              <a:chOff x="0" y="0"/>
              <a:chExt cx="7525965" cy="1364747"/>
            </a:xfrm>
          </p:grpSpPr>
          <p:sp>
            <p:nvSpPr>
              <p:cNvPr id="828" name="Straight Arrow Connector 28"/>
              <p:cNvSpPr/>
              <p:nvPr/>
            </p:nvSpPr>
            <p:spPr>
              <a:xfrm flipV="1">
                <a:off x="850595" y="-1"/>
                <a:ext cx="176975" cy="69863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829" name="Straight Arrow Connector 30"/>
              <p:cNvSpPr/>
              <p:nvPr/>
            </p:nvSpPr>
            <p:spPr>
              <a:xfrm flipH="1" flipV="1">
                <a:off x="3659545" y="26212"/>
                <a:ext cx="160454" cy="67836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830" name="Straight Arrow Connector 32"/>
              <p:cNvSpPr/>
              <p:nvPr/>
            </p:nvSpPr>
            <p:spPr>
              <a:xfrm flipH="1" flipV="1">
                <a:off x="6327302" y="29242"/>
                <a:ext cx="276975" cy="65638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831" name="m_times_n.pdf" descr="m_times_n.pdf"/>
              <p:cNvPicPr>
                <a:picLocks noChangeAspect="1"/>
              </p:cNvPicPr>
              <p:nvPr/>
            </p:nvPicPr>
            <p:blipFill>
              <a:blip r:embed="rId13">
                <a:extLst/>
              </a:blip>
              <a:stretch>
                <a:fillRect/>
              </a:stretch>
            </p:blipFill>
            <p:spPr>
              <a:xfrm>
                <a:off x="0" y="781559"/>
                <a:ext cx="1718041" cy="583189"/>
              </a:xfrm>
              <a:prstGeom prst="rect">
                <a:avLst/>
              </a:prstGeom>
              <a:ln w="12700" cap="flat">
                <a:noFill/>
                <a:miter lim="400000"/>
              </a:ln>
              <a:effectLst/>
            </p:spPr>
          </p:pic>
          <p:pic>
            <p:nvPicPr>
              <p:cNvPr id="832" name="m_times_p.pdf" descr="m_times_p.pdf"/>
              <p:cNvPicPr>
                <a:picLocks noChangeAspect="1"/>
              </p:cNvPicPr>
              <p:nvPr/>
            </p:nvPicPr>
            <p:blipFill>
              <a:blip r:embed="rId14">
                <a:extLst/>
              </a:blip>
              <a:stretch>
                <a:fillRect/>
              </a:stretch>
            </p:blipFill>
            <p:spPr>
              <a:xfrm>
                <a:off x="2960239" y="781559"/>
                <a:ext cx="1654994" cy="583189"/>
              </a:xfrm>
              <a:prstGeom prst="rect">
                <a:avLst/>
              </a:prstGeom>
              <a:ln w="12700" cap="flat">
                <a:noFill/>
                <a:miter lim="400000"/>
              </a:ln>
              <a:effectLst/>
            </p:spPr>
          </p:pic>
          <p:pic>
            <p:nvPicPr>
              <p:cNvPr id="833" name="p_times_n.pdf" descr="p_times_n.pdf"/>
              <p:cNvPicPr>
                <a:picLocks noChangeAspect="1"/>
              </p:cNvPicPr>
              <p:nvPr/>
            </p:nvPicPr>
            <p:blipFill>
              <a:blip r:embed="rId15">
                <a:extLst/>
              </a:blip>
              <a:stretch>
                <a:fillRect/>
              </a:stretch>
            </p:blipFill>
            <p:spPr>
              <a:xfrm>
                <a:off x="6043154" y="787402"/>
                <a:ext cx="1482812" cy="571501"/>
              </a:xfrm>
              <a:prstGeom prst="rect">
                <a:avLst/>
              </a:prstGeom>
              <a:ln w="12700" cap="flat">
                <a:noFill/>
                <a:miter lim="400000"/>
              </a:ln>
              <a:effectLst/>
            </p:spPr>
          </p:pic>
        </p:grpSp>
        <p:grpSp>
          <p:nvGrpSpPr>
            <p:cNvPr id="841" name="Group"/>
            <p:cNvGrpSpPr/>
            <p:nvPr/>
          </p:nvGrpSpPr>
          <p:grpSpPr>
            <a:xfrm>
              <a:off x="-1" y="1641875"/>
              <a:ext cx="14523754" cy="889099"/>
              <a:chOff x="0" y="0"/>
              <a:chExt cx="14523751" cy="889097"/>
            </a:xfrm>
          </p:grpSpPr>
          <p:sp>
            <p:nvSpPr>
              <p:cNvPr id="835" name="TextBox 23"/>
              <p:cNvSpPr txBox="1"/>
              <p:nvPr/>
            </p:nvSpPr>
            <p:spPr>
              <a:xfrm>
                <a:off x="0" y="0"/>
                <a:ext cx="12936220"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with         length of vector             ,            ,  and </a:t>
                </a:r>
              </a:p>
            </p:txBody>
          </p:sp>
          <p:pic>
            <p:nvPicPr>
              <p:cNvPr id="836" name="p_=.pdf" descr="p_=.pdf"/>
              <p:cNvPicPr>
                <a:picLocks noChangeAspect="1"/>
              </p:cNvPicPr>
              <p:nvPr/>
            </p:nvPicPr>
            <p:blipFill>
              <a:blip r:embed="rId16">
                <a:extLst/>
              </a:blip>
              <a:stretch>
                <a:fillRect/>
              </a:stretch>
            </p:blipFill>
            <p:spPr>
              <a:xfrm>
                <a:off x="1548088" y="371347"/>
                <a:ext cx="866579" cy="371391"/>
              </a:xfrm>
              <a:prstGeom prst="rect">
                <a:avLst/>
              </a:prstGeom>
              <a:ln w="12700" cap="flat">
                <a:noFill/>
                <a:miter lim="400000"/>
              </a:ln>
              <a:effectLst/>
            </p:spPr>
          </p:pic>
          <p:pic>
            <p:nvPicPr>
              <p:cNvPr id="837" name="mathbf_u.pdf" descr="mathbf_u.pdf"/>
              <p:cNvPicPr>
                <a:picLocks noChangeAspect="1"/>
              </p:cNvPicPr>
              <p:nvPr/>
            </p:nvPicPr>
            <p:blipFill>
              <a:blip r:embed="rId17">
                <a:extLst/>
              </a:blip>
              <a:stretch>
                <a:fillRect/>
              </a:stretch>
            </p:blipFill>
            <p:spPr>
              <a:xfrm>
                <a:off x="6964197" y="389215"/>
                <a:ext cx="324968" cy="263069"/>
              </a:xfrm>
              <a:prstGeom prst="rect">
                <a:avLst/>
              </a:prstGeom>
              <a:ln w="12700" cap="flat">
                <a:noFill/>
                <a:miter lim="400000"/>
              </a:ln>
              <a:effectLst/>
            </p:spPr>
          </p:pic>
          <p:pic>
            <p:nvPicPr>
              <p:cNvPr id="838" name="=_|_mathbf_u_|.pdf" descr="=_|_mathbf_u_|.pdf"/>
              <p:cNvPicPr>
                <a:picLocks noChangeAspect="1"/>
              </p:cNvPicPr>
              <p:nvPr/>
            </p:nvPicPr>
            <p:blipFill>
              <a:blip r:embed="rId18">
                <a:extLst/>
              </a:blip>
              <a:stretch>
                <a:fillRect/>
              </a:stretch>
            </p:blipFill>
            <p:spPr>
              <a:xfrm>
                <a:off x="7702023" y="209068"/>
                <a:ext cx="1160597" cy="572562"/>
              </a:xfrm>
              <a:prstGeom prst="rect">
                <a:avLst/>
              </a:prstGeom>
              <a:ln w="12700" cap="flat">
                <a:noFill/>
                <a:miter lim="400000"/>
              </a:ln>
              <a:effectLst/>
            </p:spPr>
          </p:pic>
          <p:pic>
            <p:nvPicPr>
              <p:cNvPr id="839" name="m_=_|_mathbf_z_|.pdf" descr="m_=_|_mathbf_z_|.pdf"/>
              <p:cNvPicPr>
                <a:picLocks noChangeAspect="1"/>
              </p:cNvPicPr>
              <p:nvPr/>
            </p:nvPicPr>
            <p:blipFill>
              <a:blip r:embed="rId19">
                <a:extLst/>
              </a:blip>
              <a:stretch>
                <a:fillRect/>
              </a:stretch>
            </p:blipFill>
            <p:spPr>
              <a:xfrm>
                <a:off x="9364378" y="196368"/>
                <a:ext cx="1748631" cy="572562"/>
              </a:xfrm>
              <a:prstGeom prst="rect">
                <a:avLst/>
              </a:prstGeom>
              <a:ln w="12700" cap="flat">
                <a:noFill/>
                <a:miter lim="400000"/>
              </a:ln>
              <a:effectLst/>
            </p:spPr>
          </p:pic>
          <p:pic>
            <p:nvPicPr>
              <p:cNvPr id="840" name="n_=_|_mathbf_x_|.pdf" descr="n_=_|_mathbf_x_|.pdf"/>
              <p:cNvPicPr>
                <a:picLocks noChangeAspect="1"/>
              </p:cNvPicPr>
              <p:nvPr/>
            </p:nvPicPr>
            <p:blipFill>
              <a:blip r:embed="rId20">
                <a:extLst/>
              </a:blip>
              <a:stretch>
                <a:fillRect/>
              </a:stretch>
            </p:blipFill>
            <p:spPr>
              <a:xfrm>
                <a:off x="12867968" y="183668"/>
                <a:ext cx="1655784" cy="572562"/>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8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8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07" grpId="5"/>
      <p:bldP build="whole" bldLvl="1" animBg="1" rev="0" advAuto="0" spid="827" grpId="7"/>
      <p:bldP build="whole" bldLvl="1" animBg="1" rev="0" advAuto="0" spid="805" grpId="1"/>
      <p:bldP build="whole" bldLvl="1" animBg="1" rev="0" advAuto="0" spid="817" grpId="4"/>
      <p:bldP build="whole" bldLvl="1" animBg="1" rev="0" advAuto="0" spid="813" grpId="2"/>
      <p:bldP build="whole" bldLvl="1" animBg="1" rev="0" advAuto="0" spid="810" grpId="3"/>
      <p:bldP build="whole" bldLvl="1" animBg="1" rev="0" advAuto="0" spid="842" grpId="6"/>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846" name="TextBox 3"/>
          <p:cNvSpPr txBox="1"/>
          <p:nvPr/>
        </p:nvSpPr>
        <p:spPr>
          <a:xfrm>
            <a:off x="3751826" y="1438152"/>
            <a:ext cx="3378971"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buClr>
                <a:srgbClr val="0000FF"/>
              </a:buClr>
              <a:buSzPct val="100000"/>
              <a:buFont typeface="Arial"/>
              <a:buChar char="•"/>
              <a:defRPr b="0" sz="4800">
                <a:latin typeface="Helvetica Neue Light"/>
                <a:ea typeface="Helvetica Neue Light"/>
                <a:cs typeface="Helvetica Neue Light"/>
                <a:sym typeface="Helvetica Neue Light"/>
              </a:defRPr>
            </a:lvl1pPr>
          </a:lstStyle>
          <a:p>
            <a:pPr/>
            <a:r>
              <a:t> Chain rule:</a:t>
            </a:r>
          </a:p>
        </p:txBody>
      </p:sp>
      <p:sp>
        <p:nvSpPr>
          <p:cNvPr id="847" name="TextBox 27"/>
          <p:cNvSpPr txBox="1"/>
          <p:nvPr/>
        </p:nvSpPr>
        <p:spPr>
          <a:xfrm>
            <a:off x="4098931" y="6712247"/>
            <a:ext cx="12357711" cy="8890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Neue Light"/>
                <a:ea typeface="Helvetica Neue Light"/>
                <a:cs typeface="Helvetica Neue Light"/>
                <a:sym typeface="Helvetica Neue Light"/>
              </a:defRPr>
            </a:lvl1pPr>
          </a:lstStyle>
          <a:p>
            <a:pPr/>
            <a:r>
              <a:t>The derivative becomes a product of matrices:</a:t>
            </a:r>
          </a:p>
        </p:txBody>
      </p:sp>
      <p:sp>
        <p:nvSpPr>
          <p:cNvPr id="848" name="TextBox 29"/>
          <p:cNvSpPr txBox="1"/>
          <p:nvPr/>
        </p:nvSpPr>
        <p:spPr>
          <a:xfrm>
            <a:off x="6753917" y="10081951"/>
            <a:ext cx="15912898"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Neue Light"/>
                <a:ea typeface="Helvetica Neue Light"/>
                <a:cs typeface="Helvetica Neue Light"/>
                <a:sym typeface="Helvetica Neue Light"/>
              </a:defRPr>
            </a:lvl1pPr>
          </a:lstStyle>
          <a:p>
            <a:pPr/>
            <a:r>
              <a:t>(exercise: check that all the matrix dimensions work out fine)</a:t>
            </a:r>
          </a:p>
        </p:txBody>
      </p:sp>
      <p:sp>
        <p:nvSpPr>
          <p:cNvPr id="849" name="Title 1"/>
          <p:cNvSpPr txBox="1"/>
          <p:nvPr>
            <p:ph type="title"/>
          </p:nvPr>
        </p:nvSpPr>
        <p:spPr>
          <a:xfrm>
            <a:off x="3962400" y="180975"/>
            <a:ext cx="16459200" cy="1195980"/>
          </a:xfrm>
          <a:prstGeom prst="rect">
            <a:avLst/>
          </a:prstGeom>
        </p:spPr>
        <p:txBody>
          <a:bodyPr/>
          <a:lstStyle>
            <a:lvl1pPr indent="36116" defTabSz="1664208">
              <a:defRPr sz="6552">
                <a:latin typeface="Helvetica Neue Light"/>
                <a:ea typeface="Helvetica Neue Light"/>
                <a:cs typeface="Helvetica Neue Light"/>
                <a:sym typeface="Helvetica Neue Light"/>
              </a:defRPr>
            </a:lvl1pPr>
          </a:lstStyle>
          <a:p>
            <a:pPr/>
            <a:r>
              <a:t>Matrix calculus</a:t>
            </a:r>
          </a:p>
        </p:txBody>
      </p:sp>
      <p:grpSp>
        <p:nvGrpSpPr>
          <p:cNvPr id="852" name="Group"/>
          <p:cNvGrpSpPr/>
          <p:nvPr/>
        </p:nvGrpSpPr>
        <p:grpSpPr>
          <a:xfrm>
            <a:off x="5438668" y="2440614"/>
            <a:ext cx="11567972" cy="1270001"/>
            <a:chOff x="0" y="0"/>
            <a:chExt cx="11567971" cy="1270000"/>
          </a:xfrm>
        </p:grpSpPr>
        <p:sp>
          <p:nvSpPr>
            <p:cNvPr id="850" name="TextBox 13"/>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For the function:</a:t>
              </a:r>
            </a:p>
          </p:txBody>
        </p:sp>
        <p:pic>
          <p:nvPicPr>
            <p:cNvPr id="851" name="h(_mathbf_x_)_=_.pdf" descr="h(_mathbf_x_)_=_.pdf"/>
            <p:cNvPicPr>
              <a:picLocks noChangeAspect="1"/>
            </p:cNvPicPr>
            <p:nvPr/>
          </p:nvPicPr>
          <p:blipFill>
            <a:blip r:embed="rId3">
              <a:extLst/>
            </a:blip>
            <a:stretch>
              <a:fillRect/>
            </a:stretch>
          </p:blipFill>
          <p:spPr>
            <a:xfrm>
              <a:off x="4646293" y="199491"/>
              <a:ext cx="6921679" cy="617115"/>
            </a:xfrm>
            <a:prstGeom prst="rect">
              <a:avLst/>
            </a:prstGeom>
            <a:ln w="12700" cap="flat">
              <a:noFill/>
              <a:miter lim="400000"/>
            </a:ln>
            <a:effectLst/>
          </p:spPr>
        </p:pic>
      </p:grpSp>
      <p:grpSp>
        <p:nvGrpSpPr>
          <p:cNvPr id="855" name="Group"/>
          <p:cNvGrpSpPr/>
          <p:nvPr/>
        </p:nvGrpSpPr>
        <p:grpSpPr>
          <a:xfrm>
            <a:off x="5413767" y="3810344"/>
            <a:ext cx="6684863" cy="2507289"/>
            <a:chOff x="0" y="0"/>
            <a:chExt cx="6684861" cy="2507287"/>
          </a:xfrm>
        </p:grpSpPr>
        <p:sp>
          <p:nvSpPr>
            <p:cNvPr id="853" name="TextBox 17"/>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Times New Roman"/>
                  <a:ea typeface="Times New Roman"/>
                  <a:cs typeface="Times New Roman"/>
                  <a:sym typeface="Times New Roman"/>
                </a:defRPr>
              </a:pPr>
              <a:r>
                <a:rPr>
                  <a:latin typeface="Helvetica Neue Light"/>
                  <a:ea typeface="Helvetica Neue Light"/>
                  <a:cs typeface="Helvetica Neue Light"/>
                  <a:sym typeface="Helvetica Neue Light"/>
                </a:rPr>
                <a:t>With</a:t>
              </a:r>
              <a:r>
                <a:t> 	</a:t>
              </a:r>
            </a:p>
          </p:txBody>
        </p:sp>
        <p:pic>
          <p:nvPicPr>
            <p:cNvPr id="854" name="mathbf_u_1_&amp;=_f_.pdf" descr="mathbf_u_1_&amp;=_f_.pdf"/>
            <p:cNvPicPr>
              <a:picLocks noChangeAspect="1"/>
            </p:cNvPicPr>
            <p:nvPr/>
          </p:nvPicPr>
          <p:blipFill>
            <a:blip r:embed="rId4">
              <a:extLst/>
            </a:blip>
            <a:stretch>
              <a:fillRect/>
            </a:stretch>
          </p:blipFill>
          <p:spPr>
            <a:xfrm>
              <a:off x="1716356" y="262947"/>
              <a:ext cx="4968506" cy="2244341"/>
            </a:xfrm>
            <a:prstGeom prst="rect">
              <a:avLst/>
            </a:prstGeom>
            <a:ln w="12700" cap="flat">
              <a:noFill/>
              <a:miter lim="400000"/>
            </a:ln>
            <a:effectLst/>
          </p:spPr>
        </p:pic>
      </p:grpSp>
      <p:pic>
        <p:nvPicPr>
          <p:cNvPr id="856" name="frac_partial_mat.pdf" descr="frac_partial_mat.pdf"/>
          <p:cNvPicPr>
            <a:picLocks noChangeAspect="1"/>
          </p:cNvPicPr>
          <p:nvPr/>
        </p:nvPicPr>
        <p:blipFill>
          <a:blip r:embed="rId5">
            <a:extLst/>
          </a:blip>
          <a:stretch>
            <a:fillRect/>
          </a:stretch>
        </p:blipFill>
        <p:spPr>
          <a:xfrm>
            <a:off x="1686948" y="8078493"/>
            <a:ext cx="21010104" cy="152631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7" grpId="3"/>
      <p:bldP build="whole" bldLvl="1" animBg="1" rev="0" advAuto="0" spid="848" grpId="5"/>
      <p:bldP build="whole" bldLvl="1" animBg="1" rev="0" advAuto="0" spid="852" grpId="1"/>
      <p:bldP build="whole" bldLvl="1" animBg="1" rev="0" advAuto="0" spid="856" grpId="4"/>
      <p:bldP build="whole" bldLvl="1" animBg="1" rev="0" advAuto="0" spid="855"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0" name="TextBox 3"/>
          <p:cNvSpPr txBox="1"/>
          <p:nvPr/>
        </p:nvSpPr>
        <p:spPr>
          <a:xfrm>
            <a:off x="10984927" y="2989935"/>
            <a:ext cx="1511301" cy="60985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0"/>
            </a:lvl1pPr>
          </a:lstStyle>
          <a:p>
            <a:pPr/>
            <a:r>
              <a: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Content Placeholder 5"/>
          <p:cNvSpPr txBox="1"/>
          <p:nvPr>
            <p:ph type="body" sz="quarter" idx="1"/>
          </p:nvPr>
        </p:nvSpPr>
        <p:spPr>
          <a:xfrm>
            <a:off x="837733" y="2216668"/>
            <a:ext cx="17759968" cy="2931791"/>
          </a:xfrm>
          <a:prstGeom prst="rect">
            <a:avLst/>
          </a:prstGeom>
        </p:spPr>
        <p:txBody>
          <a:bodyPr/>
          <a:lstStyle>
            <a:lvl1pPr marL="685800" indent="-685800">
              <a:buSzTx/>
              <a:buNone/>
              <a:defRPr sz="5000">
                <a:latin typeface="Helvetica Neue Light"/>
                <a:ea typeface="Helvetica Neue Light"/>
                <a:cs typeface="Helvetica Neue Light"/>
                <a:sym typeface="Helvetica Neue Light"/>
              </a:defRPr>
            </a:lvl1pPr>
          </a:lstStyle>
          <a:p>
            <a:pPr/>
            <a:r>
              <a:t>To compute the gradients, we could start by writing the full energy J as a function of the network parameters.</a:t>
            </a:r>
          </a:p>
        </p:txBody>
      </p:sp>
      <p:sp>
        <p:nvSpPr>
          <p:cNvPr id="863" name="TextBox 13"/>
          <p:cNvSpPr txBox="1"/>
          <p:nvPr/>
        </p:nvSpPr>
        <p:spPr>
          <a:xfrm>
            <a:off x="800985" y="8282289"/>
            <a:ext cx="16075417" cy="246316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5000">
                <a:latin typeface="Helvetica Neue Light"/>
                <a:ea typeface="Helvetica Neue Light"/>
                <a:cs typeface="Helvetica Neue Light"/>
                <a:sym typeface="Helvetica Neue Light"/>
              </a:defRPr>
            </a:pPr>
            <a:r>
              <a:t>And then compute the partial derivatives… instead, we can use the chain rule to derive a compact algorithm:  </a:t>
            </a:r>
            <a:r>
              <a:rPr b="1">
                <a:latin typeface="+mn-lt"/>
                <a:ea typeface="+mn-ea"/>
                <a:cs typeface="+mn-cs"/>
                <a:sym typeface="Helvetica Neue"/>
              </a:rPr>
              <a:t>backpropagation</a:t>
            </a:r>
          </a:p>
        </p:txBody>
      </p:sp>
      <p:grpSp>
        <p:nvGrpSpPr>
          <p:cNvPr id="895" name="Group"/>
          <p:cNvGrpSpPr/>
          <p:nvPr/>
        </p:nvGrpSpPr>
        <p:grpSpPr>
          <a:xfrm>
            <a:off x="18093664" y="2394270"/>
            <a:ext cx="5664489" cy="9555141"/>
            <a:chOff x="0" y="0"/>
            <a:chExt cx="5664487" cy="9555140"/>
          </a:xfrm>
        </p:grpSpPr>
        <p:pic>
          <p:nvPicPr>
            <p:cNvPr id="864" name="mathbf_x_L.pdf" descr="mathbf_x_L.pdf"/>
            <p:cNvPicPr>
              <a:picLocks noChangeAspect="1"/>
            </p:cNvPicPr>
            <p:nvPr/>
          </p:nvPicPr>
          <p:blipFill>
            <a:blip r:embed="rId3">
              <a:extLst/>
            </a:blip>
            <a:stretch>
              <a:fillRect/>
            </a:stretch>
          </p:blipFill>
          <p:spPr>
            <a:xfrm>
              <a:off x="1845746" y="1851316"/>
              <a:ext cx="530991" cy="297873"/>
            </a:xfrm>
            <a:prstGeom prst="rect">
              <a:avLst/>
            </a:prstGeom>
            <a:ln w="12700" cap="flat">
              <a:noFill/>
              <a:miter lim="400000"/>
            </a:ln>
            <a:effectLst/>
          </p:spPr>
        </p:pic>
        <p:sp>
          <p:nvSpPr>
            <p:cNvPr id="865" name="Rectangle 28"/>
            <p:cNvSpPr/>
            <p:nvPr/>
          </p:nvSpPr>
          <p:spPr>
            <a:xfrm>
              <a:off x="70792" y="7705504"/>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866" name="Rectangle 28"/>
            <p:cNvSpPr/>
            <p:nvPr/>
          </p:nvSpPr>
          <p:spPr>
            <a:xfrm>
              <a:off x="0" y="6321443"/>
              <a:ext cx="3462964"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867" name="Rectangle 28"/>
            <p:cNvSpPr/>
            <p:nvPr/>
          </p:nvSpPr>
          <p:spPr>
            <a:xfrm>
              <a:off x="28004" y="4264863"/>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868" name="Rectangle 30"/>
            <p:cNvSpPr/>
            <p:nvPr/>
          </p:nvSpPr>
          <p:spPr>
            <a:xfrm>
              <a:off x="18891" y="2359749"/>
              <a:ext cx="3435790" cy="726768"/>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869" name="Straight Arrow Connector 33"/>
            <p:cNvSpPr/>
            <p:nvPr/>
          </p:nvSpPr>
          <p:spPr>
            <a:xfrm flipV="1">
              <a:off x="1835421" y="8441012"/>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870" name="Straight Arrow Connector 35"/>
            <p:cNvSpPr/>
            <p:nvPr/>
          </p:nvSpPr>
          <p:spPr>
            <a:xfrm flipV="1">
              <a:off x="1821833" y="7051403"/>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871" name="Straight Arrow Connector 37"/>
            <p:cNvSpPr/>
            <p:nvPr/>
          </p:nvSpPr>
          <p:spPr>
            <a:xfrm flipV="1">
              <a:off x="1771368" y="5939180"/>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872" name="Straight Arrow Connector 39"/>
            <p:cNvSpPr/>
            <p:nvPr/>
          </p:nvSpPr>
          <p:spPr>
            <a:xfrm flipV="1">
              <a:off x="1775650" y="4992769"/>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873" name="Straight Arrow Connector 40"/>
            <p:cNvSpPr/>
            <p:nvPr/>
          </p:nvSpPr>
          <p:spPr>
            <a:xfrm flipV="1">
              <a:off x="1757783" y="3866944"/>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874" name="Straight Arrow Connector 41"/>
            <p:cNvSpPr/>
            <p:nvPr/>
          </p:nvSpPr>
          <p:spPr>
            <a:xfrm flipV="1">
              <a:off x="1744195" y="3084920"/>
              <a:ext cx="2280" cy="384956"/>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875" name="Straight Arrow Connector 46"/>
            <p:cNvSpPr/>
            <p:nvPr/>
          </p:nvSpPr>
          <p:spPr>
            <a:xfrm flipV="1">
              <a:off x="1743887" y="1535438"/>
              <a:ext cx="2280" cy="82672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876" name="TextBox 48"/>
            <p:cNvSpPr txBox="1"/>
            <p:nvPr/>
          </p:nvSpPr>
          <p:spPr>
            <a:xfrm rot="5400000">
              <a:off x="1612338" y="3384346"/>
              <a:ext cx="504861" cy="544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sp>
          <p:nvSpPr>
            <p:cNvPr id="877" name="TextBox 49"/>
            <p:cNvSpPr txBox="1"/>
            <p:nvPr/>
          </p:nvSpPr>
          <p:spPr>
            <a:xfrm rot="5400000">
              <a:off x="1634486" y="5346293"/>
              <a:ext cx="504861" cy="544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pic>
          <p:nvPicPr>
            <p:cNvPr id="878" name="mathbf_x_0.pdf" descr="mathbf_x_0.pdf"/>
            <p:cNvPicPr>
              <a:picLocks noChangeAspect="1"/>
            </p:cNvPicPr>
            <p:nvPr/>
          </p:nvPicPr>
          <p:blipFill>
            <a:blip r:embed="rId4">
              <a:extLst/>
            </a:blip>
            <a:stretch>
              <a:fillRect/>
            </a:stretch>
          </p:blipFill>
          <p:spPr>
            <a:xfrm>
              <a:off x="1626158" y="9269365"/>
              <a:ext cx="422449" cy="285776"/>
            </a:xfrm>
            <a:prstGeom prst="rect">
              <a:avLst/>
            </a:prstGeom>
            <a:ln w="12700" cap="flat">
              <a:noFill/>
              <a:miter lim="400000"/>
            </a:ln>
            <a:effectLst/>
          </p:spPr>
        </p:pic>
        <p:pic>
          <p:nvPicPr>
            <p:cNvPr id="879" name="mathbf_x_L-1.pdf" descr="mathbf_x_L-1.pdf"/>
            <p:cNvPicPr>
              <a:picLocks noChangeAspect="1"/>
            </p:cNvPicPr>
            <p:nvPr/>
          </p:nvPicPr>
          <p:blipFill>
            <a:blip r:embed="rId5">
              <a:extLst/>
            </a:blip>
            <a:stretch>
              <a:fillRect/>
            </a:stretch>
          </p:blipFill>
          <p:spPr>
            <a:xfrm>
              <a:off x="1914255" y="3254474"/>
              <a:ext cx="944298" cy="285775"/>
            </a:xfrm>
            <a:prstGeom prst="rect">
              <a:avLst/>
            </a:prstGeom>
            <a:ln w="12700" cap="flat">
              <a:noFill/>
              <a:miter lim="400000"/>
            </a:ln>
            <a:effectLst/>
          </p:spPr>
        </p:pic>
        <p:pic>
          <p:nvPicPr>
            <p:cNvPr id="880" name="mathbf_x_l.pdf" descr="mathbf_x_l.pdf"/>
            <p:cNvPicPr>
              <a:picLocks noChangeAspect="1"/>
            </p:cNvPicPr>
            <p:nvPr/>
          </p:nvPicPr>
          <p:blipFill>
            <a:blip r:embed="rId6">
              <a:extLst/>
            </a:blip>
            <a:stretch>
              <a:fillRect/>
            </a:stretch>
          </p:blipFill>
          <p:spPr>
            <a:xfrm>
              <a:off x="1914255" y="3907447"/>
              <a:ext cx="360325" cy="285775"/>
            </a:xfrm>
            <a:prstGeom prst="rect">
              <a:avLst/>
            </a:prstGeom>
            <a:ln w="12700" cap="flat">
              <a:noFill/>
              <a:miter lim="400000"/>
            </a:ln>
            <a:effectLst/>
          </p:spPr>
        </p:pic>
        <p:pic>
          <p:nvPicPr>
            <p:cNvPr id="881" name="mathbf_x_l-1.pdf" descr="mathbf_x_l-1.pdf"/>
            <p:cNvPicPr>
              <a:picLocks noChangeAspect="1"/>
            </p:cNvPicPr>
            <p:nvPr/>
          </p:nvPicPr>
          <p:blipFill>
            <a:blip r:embed="rId7">
              <a:extLst/>
            </a:blip>
            <a:stretch>
              <a:fillRect/>
            </a:stretch>
          </p:blipFill>
          <p:spPr>
            <a:xfrm>
              <a:off x="1914255" y="5125753"/>
              <a:ext cx="820048" cy="285775"/>
            </a:xfrm>
            <a:prstGeom prst="rect">
              <a:avLst/>
            </a:prstGeom>
            <a:ln w="12700" cap="flat">
              <a:noFill/>
              <a:miter lim="400000"/>
            </a:ln>
            <a:effectLst/>
          </p:spPr>
        </p:pic>
        <p:pic>
          <p:nvPicPr>
            <p:cNvPr id="882" name="mathbf_x_1.pdf" descr="mathbf_x_1.pdf"/>
            <p:cNvPicPr>
              <a:picLocks noChangeAspect="1"/>
            </p:cNvPicPr>
            <p:nvPr/>
          </p:nvPicPr>
          <p:blipFill>
            <a:blip r:embed="rId8">
              <a:extLst/>
            </a:blip>
            <a:stretch>
              <a:fillRect/>
            </a:stretch>
          </p:blipFill>
          <p:spPr>
            <a:xfrm>
              <a:off x="1914255" y="7270422"/>
              <a:ext cx="410025" cy="285776"/>
            </a:xfrm>
            <a:prstGeom prst="rect">
              <a:avLst/>
            </a:prstGeom>
            <a:ln w="12700" cap="flat">
              <a:noFill/>
              <a:miter lim="400000"/>
            </a:ln>
            <a:effectLst/>
          </p:spPr>
        </p:pic>
        <p:pic>
          <p:nvPicPr>
            <p:cNvPr id="883" name="mathbf_x_2.pdf" descr="mathbf_x_2.pdf"/>
            <p:cNvPicPr>
              <a:picLocks noChangeAspect="1"/>
            </p:cNvPicPr>
            <p:nvPr/>
          </p:nvPicPr>
          <p:blipFill>
            <a:blip r:embed="rId9">
              <a:extLst/>
            </a:blip>
            <a:stretch>
              <a:fillRect/>
            </a:stretch>
          </p:blipFill>
          <p:spPr>
            <a:xfrm>
              <a:off x="1914255" y="5988798"/>
              <a:ext cx="422450" cy="285775"/>
            </a:xfrm>
            <a:prstGeom prst="rect">
              <a:avLst/>
            </a:prstGeom>
            <a:ln w="12700" cap="flat">
              <a:noFill/>
              <a:miter lim="400000"/>
            </a:ln>
            <a:effectLst/>
          </p:spPr>
        </p:pic>
        <p:pic>
          <p:nvPicPr>
            <p:cNvPr id="884" name="f_1(_mathbf_x_0_.pdf" descr="f_1(_mathbf_x_0_.pdf"/>
            <p:cNvPicPr>
              <a:picLocks noChangeAspect="1"/>
            </p:cNvPicPr>
            <p:nvPr/>
          </p:nvPicPr>
          <p:blipFill>
            <a:blip r:embed="rId10">
              <a:extLst/>
            </a:blip>
            <a:stretch>
              <a:fillRect/>
            </a:stretch>
          </p:blipFill>
          <p:spPr>
            <a:xfrm>
              <a:off x="689776" y="7823815"/>
              <a:ext cx="2112245" cy="459725"/>
            </a:xfrm>
            <a:prstGeom prst="rect">
              <a:avLst/>
            </a:prstGeom>
            <a:ln w="12700" cap="flat">
              <a:noFill/>
              <a:miter lim="400000"/>
            </a:ln>
            <a:effectLst/>
          </p:spPr>
        </p:pic>
        <p:pic>
          <p:nvPicPr>
            <p:cNvPr id="885" name="f_2(_mathbf_x_1_.pdf" descr="f_2(_mathbf_x_1_.pdf"/>
            <p:cNvPicPr>
              <a:picLocks noChangeAspect="1"/>
            </p:cNvPicPr>
            <p:nvPr/>
          </p:nvPicPr>
          <p:blipFill>
            <a:blip r:embed="rId11">
              <a:extLst/>
            </a:blip>
            <a:stretch>
              <a:fillRect/>
            </a:stretch>
          </p:blipFill>
          <p:spPr>
            <a:xfrm>
              <a:off x="689776" y="6454965"/>
              <a:ext cx="2112245" cy="459725"/>
            </a:xfrm>
            <a:prstGeom prst="rect">
              <a:avLst/>
            </a:prstGeom>
            <a:ln w="12700" cap="flat">
              <a:noFill/>
              <a:miter lim="400000"/>
            </a:ln>
            <a:effectLst/>
          </p:spPr>
        </p:pic>
        <p:pic>
          <p:nvPicPr>
            <p:cNvPr id="886" name="f_l(_mathbf_x_l-.pdf" descr="f_l(_mathbf_x_l-.pdf"/>
            <p:cNvPicPr>
              <a:picLocks noChangeAspect="1"/>
            </p:cNvPicPr>
            <p:nvPr/>
          </p:nvPicPr>
          <p:blipFill>
            <a:blip r:embed="rId12">
              <a:extLst/>
            </a:blip>
            <a:stretch>
              <a:fillRect/>
            </a:stretch>
          </p:blipFill>
          <p:spPr>
            <a:xfrm>
              <a:off x="559314" y="4398385"/>
              <a:ext cx="2373170" cy="459725"/>
            </a:xfrm>
            <a:prstGeom prst="rect">
              <a:avLst/>
            </a:prstGeom>
            <a:ln w="12700" cap="flat">
              <a:noFill/>
              <a:miter lim="400000"/>
            </a:ln>
            <a:effectLst/>
          </p:spPr>
        </p:pic>
        <p:pic>
          <p:nvPicPr>
            <p:cNvPr id="887" name="f_L(_mathbf_x_L-.pdf" descr="f_L(_mathbf_x_L-.pdf"/>
            <p:cNvPicPr>
              <a:picLocks noChangeAspect="1"/>
            </p:cNvPicPr>
            <p:nvPr/>
          </p:nvPicPr>
          <p:blipFill>
            <a:blip r:embed="rId13">
              <a:extLst/>
            </a:blip>
            <a:stretch>
              <a:fillRect/>
            </a:stretch>
          </p:blipFill>
          <p:spPr>
            <a:xfrm>
              <a:off x="366728" y="2454636"/>
              <a:ext cx="2758343" cy="459724"/>
            </a:xfrm>
            <a:prstGeom prst="rect">
              <a:avLst/>
            </a:prstGeom>
            <a:ln w="12700" cap="flat">
              <a:noFill/>
              <a:miter lim="400000"/>
            </a:ln>
            <a:effectLst/>
          </p:spPr>
        </p:pic>
        <p:sp>
          <p:nvSpPr>
            <p:cNvPr id="888" name="Rectangle 58"/>
            <p:cNvSpPr/>
            <p:nvPr/>
          </p:nvSpPr>
          <p:spPr>
            <a:xfrm>
              <a:off x="1146289" y="890071"/>
              <a:ext cx="4518199" cy="607565"/>
            </a:xfrm>
            <a:prstGeom prst="rect">
              <a:avLst/>
            </a:prstGeom>
            <a:solidFill>
              <a:schemeClr val="accent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889" name="Straight Arrow Connector 64"/>
            <p:cNvSpPr/>
            <p:nvPr/>
          </p:nvSpPr>
          <p:spPr>
            <a:xfrm flipV="1">
              <a:off x="5051855" y="1498775"/>
              <a:ext cx="1" cy="764070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890" name="mathbf_y.pdf" descr="mathbf_y.pdf"/>
            <p:cNvPicPr>
              <a:picLocks noChangeAspect="1"/>
            </p:cNvPicPr>
            <p:nvPr/>
          </p:nvPicPr>
          <p:blipFill>
            <a:blip r:embed="rId14">
              <a:extLst/>
            </a:blip>
            <a:stretch>
              <a:fillRect/>
            </a:stretch>
          </p:blipFill>
          <p:spPr>
            <a:xfrm>
              <a:off x="4921837" y="9176169"/>
              <a:ext cx="259602" cy="296687"/>
            </a:xfrm>
            <a:prstGeom prst="rect">
              <a:avLst/>
            </a:prstGeom>
            <a:ln w="12700" cap="flat">
              <a:noFill/>
              <a:miter lim="400000"/>
            </a:ln>
            <a:effectLst/>
          </p:spPr>
        </p:pic>
        <p:pic>
          <p:nvPicPr>
            <p:cNvPr id="891" name="mathcal_L_(_math.pdf" descr="mathcal_L_(_math.pdf"/>
            <p:cNvPicPr>
              <a:picLocks noChangeAspect="1"/>
            </p:cNvPicPr>
            <p:nvPr/>
          </p:nvPicPr>
          <p:blipFill>
            <a:blip r:embed="rId15">
              <a:extLst/>
            </a:blip>
            <a:stretch>
              <a:fillRect/>
            </a:stretch>
          </p:blipFill>
          <p:spPr>
            <a:xfrm>
              <a:off x="2603580" y="977585"/>
              <a:ext cx="1519722" cy="432537"/>
            </a:xfrm>
            <a:prstGeom prst="rect">
              <a:avLst/>
            </a:prstGeom>
            <a:ln w="12700" cap="flat">
              <a:noFill/>
              <a:miter lim="400000"/>
            </a:ln>
            <a:effectLst/>
          </p:spPr>
        </p:pic>
        <p:grpSp>
          <p:nvGrpSpPr>
            <p:cNvPr id="894" name="Group"/>
            <p:cNvGrpSpPr/>
            <p:nvPr/>
          </p:nvGrpSpPr>
          <p:grpSpPr>
            <a:xfrm>
              <a:off x="3194882" y="0"/>
              <a:ext cx="333147" cy="873370"/>
              <a:chOff x="0" y="0"/>
              <a:chExt cx="333145" cy="873369"/>
            </a:xfrm>
          </p:grpSpPr>
          <p:sp>
            <p:nvSpPr>
              <p:cNvPr id="892" name="Straight Arrow Connector 59"/>
              <p:cNvSpPr/>
              <p:nvPr/>
            </p:nvSpPr>
            <p:spPr>
              <a:xfrm flipV="1">
                <a:off x="166257" y="511485"/>
                <a:ext cx="2280" cy="36188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893" name="J.pdf" descr="J.pdf"/>
              <p:cNvPicPr>
                <a:picLocks noChangeAspect="1"/>
              </p:cNvPicPr>
              <p:nvPr/>
            </p:nvPicPr>
            <p:blipFill>
              <a:blip r:embed="rId16">
                <a:extLst/>
              </a:blip>
              <a:stretch>
                <a:fillRect/>
              </a:stretch>
            </p:blipFill>
            <p:spPr>
              <a:xfrm>
                <a:off x="0" y="0"/>
                <a:ext cx="333146" cy="428331"/>
              </a:xfrm>
              <a:prstGeom prst="rect">
                <a:avLst/>
              </a:prstGeom>
              <a:ln w="12700" cap="flat">
                <a:noFill/>
                <a:miter lim="400000"/>
              </a:ln>
              <a:effectLst/>
            </p:spPr>
          </p:pic>
        </p:grpSp>
      </p:grpSp>
      <p:pic>
        <p:nvPicPr>
          <p:cNvPr id="896" name="J(_mathbf_W_)_=_.pdf" descr="J(_mathbf_W_)_=_.pdf"/>
          <p:cNvPicPr>
            <a:picLocks noChangeAspect="1"/>
          </p:cNvPicPr>
          <p:nvPr/>
        </p:nvPicPr>
        <p:blipFill>
          <a:blip r:embed="rId17">
            <a:extLst/>
          </a:blip>
          <a:stretch>
            <a:fillRect/>
          </a:stretch>
        </p:blipFill>
        <p:spPr>
          <a:xfrm>
            <a:off x="1412510" y="5434284"/>
            <a:ext cx="15427929" cy="1400967"/>
          </a:xfrm>
          <a:prstGeom prst="rect">
            <a:avLst/>
          </a:prstGeom>
          <a:ln w="12700">
            <a:miter lim="400000"/>
          </a:ln>
        </p:spPr>
      </p:pic>
      <p:sp>
        <p:nvSpPr>
          <p:cNvPr id="897" name="Title 4"/>
          <p:cNvSpPr txBox="1"/>
          <p:nvPr>
            <p:ph type="title"/>
          </p:nvPr>
        </p:nvSpPr>
        <p:spPr>
          <a:xfrm>
            <a:off x="896301" y="22878"/>
            <a:ext cx="14705408" cy="2286001"/>
          </a:xfrm>
          <a:prstGeom prst="rect">
            <a:avLst/>
          </a:prstGeom>
        </p:spPr>
        <p:txBody>
          <a:bodyPr/>
          <a:lstStyle/>
          <a:p>
            <a:pPr/>
            <a:r>
              <a:t>Computing gradients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Content Placeholder 5"/>
          <p:cNvSpPr txBox="1"/>
          <p:nvPr>
            <p:ph type="body" sz="quarter" idx="1"/>
          </p:nvPr>
        </p:nvSpPr>
        <p:spPr>
          <a:xfrm>
            <a:off x="767810" y="2338251"/>
            <a:ext cx="16459201" cy="2483393"/>
          </a:xfrm>
          <a:prstGeom prst="rect">
            <a:avLst/>
          </a:prstGeom>
        </p:spPr>
        <p:txBody>
          <a:bodyPr lIns="91439" tIns="91439" rIns="91439" bIns="91439" anchor="t"/>
          <a:lstStyle>
            <a:lvl1pPr marL="0" indent="0">
              <a:spcBef>
                <a:spcPts val="0"/>
              </a:spcBef>
              <a:buSzTx/>
              <a:buNone/>
              <a:defRPr sz="6400">
                <a:latin typeface="Helvetica Neue Light"/>
                <a:ea typeface="Helvetica Neue Light"/>
                <a:cs typeface="Helvetica Neue Light"/>
                <a:sym typeface="Helvetica Neue Light"/>
              </a:defRPr>
            </a:lvl1pPr>
          </a:lstStyle>
          <a:p>
            <a:pPr/>
            <a:r>
              <a:t>The loss J is the sum of the losses associated with each training example</a:t>
            </a:r>
          </a:p>
        </p:txBody>
      </p:sp>
      <p:sp>
        <p:nvSpPr>
          <p:cNvPr id="902" name="Its gradient with respect to each of the network’s parameters w is:"/>
          <p:cNvSpPr txBox="1"/>
          <p:nvPr/>
        </p:nvSpPr>
        <p:spPr>
          <a:xfrm>
            <a:off x="728885" y="7472334"/>
            <a:ext cx="17703769" cy="2100499"/>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marL="685800" indent="-685800" algn="l" defTabSz="914400">
              <a:spcBef>
                <a:spcPts val="1500"/>
              </a:spcBef>
              <a:buFont typeface="Arial"/>
              <a:defRPr b="0" sz="6400">
                <a:latin typeface="Helvetica Neue Light"/>
                <a:ea typeface="Helvetica Neue Light"/>
                <a:cs typeface="Helvetica Neue Light"/>
                <a:sym typeface="Helvetica Neue Light"/>
              </a:defRPr>
            </a:lvl1pPr>
          </a:lstStyle>
          <a:p>
            <a:pPr/>
            <a:r>
              <a:t>Its gradient with respect to each of the network’s parameters w is:</a:t>
            </a:r>
          </a:p>
        </p:txBody>
      </p:sp>
      <p:sp>
        <p:nvSpPr>
          <p:cNvPr id="903" name="Rectangle 11"/>
          <p:cNvSpPr txBox="1"/>
          <p:nvPr/>
        </p:nvSpPr>
        <p:spPr>
          <a:xfrm>
            <a:off x="3402758" y="11712841"/>
            <a:ext cx="14538475" cy="88909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Helvetica Neue Light"/>
                <a:ea typeface="Helvetica Neue Light"/>
                <a:cs typeface="Helvetica Neue Light"/>
                <a:sym typeface="Helvetica Neue Light"/>
              </a:defRPr>
            </a:lvl1pPr>
          </a:lstStyle>
          <a:p>
            <a:pPr/>
            <a:r>
              <a:t>is how much J varies when the parameter w is varied.</a:t>
            </a:r>
          </a:p>
        </p:txBody>
      </p:sp>
      <p:grpSp>
        <p:nvGrpSpPr>
          <p:cNvPr id="935" name="Group"/>
          <p:cNvGrpSpPr/>
          <p:nvPr/>
        </p:nvGrpSpPr>
        <p:grpSpPr>
          <a:xfrm>
            <a:off x="18093664" y="2394270"/>
            <a:ext cx="5664489" cy="9555141"/>
            <a:chOff x="0" y="0"/>
            <a:chExt cx="5664487" cy="9555140"/>
          </a:xfrm>
        </p:grpSpPr>
        <p:pic>
          <p:nvPicPr>
            <p:cNvPr id="904" name="mathbf_x_L.pdf" descr="mathbf_x_L.pdf"/>
            <p:cNvPicPr>
              <a:picLocks noChangeAspect="1"/>
            </p:cNvPicPr>
            <p:nvPr/>
          </p:nvPicPr>
          <p:blipFill>
            <a:blip r:embed="rId3">
              <a:extLst/>
            </a:blip>
            <a:stretch>
              <a:fillRect/>
            </a:stretch>
          </p:blipFill>
          <p:spPr>
            <a:xfrm>
              <a:off x="1845746" y="1851316"/>
              <a:ext cx="530991" cy="297873"/>
            </a:xfrm>
            <a:prstGeom prst="rect">
              <a:avLst/>
            </a:prstGeom>
            <a:ln w="12700" cap="flat">
              <a:noFill/>
              <a:miter lim="400000"/>
            </a:ln>
            <a:effectLst/>
          </p:spPr>
        </p:pic>
        <p:sp>
          <p:nvSpPr>
            <p:cNvPr id="905" name="Rectangle 28"/>
            <p:cNvSpPr/>
            <p:nvPr/>
          </p:nvSpPr>
          <p:spPr>
            <a:xfrm>
              <a:off x="70792" y="7705504"/>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06" name="Rectangle 28"/>
            <p:cNvSpPr/>
            <p:nvPr/>
          </p:nvSpPr>
          <p:spPr>
            <a:xfrm>
              <a:off x="0" y="6321443"/>
              <a:ext cx="3462964"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07" name="Rectangle 28"/>
            <p:cNvSpPr/>
            <p:nvPr/>
          </p:nvSpPr>
          <p:spPr>
            <a:xfrm>
              <a:off x="28004" y="4264863"/>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08" name="Rectangle 30"/>
            <p:cNvSpPr/>
            <p:nvPr/>
          </p:nvSpPr>
          <p:spPr>
            <a:xfrm>
              <a:off x="18891" y="2359749"/>
              <a:ext cx="3435790" cy="726768"/>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09" name="Straight Arrow Connector 33"/>
            <p:cNvSpPr/>
            <p:nvPr/>
          </p:nvSpPr>
          <p:spPr>
            <a:xfrm flipV="1">
              <a:off x="1835421" y="8441012"/>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10" name="Straight Arrow Connector 35"/>
            <p:cNvSpPr/>
            <p:nvPr/>
          </p:nvSpPr>
          <p:spPr>
            <a:xfrm flipV="1">
              <a:off x="1821833" y="7051403"/>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11" name="Straight Arrow Connector 37"/>
            <p:cNvSpPr/>
            <p:nvPr/>
          </p:nvSpPr>
          <p:spPr>
            <a:xfrm flipV="1">
              <a:off x="1771368" y="5939180"/>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12" name="Straight Arrow Connector 39"/>
            <p:cNvSpPr/>
            <p:nvPr/>
          </p:nvSpPr>
          <p:spPr>
            <a:xfrm flipV="1">
              <a:off x="1775650" y="4992769"/>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13" name="Straight Arrow Connector 40"/>
            <p:cNvSpPr/>
            <p:nvPr/>
          </p:nvSpPr>
          <p:spPr>
            <a:xfrm flipV="1">
              <a:off x="1757783" y="3866944"/>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14" name="Straight Arrow Connector 41"/>
            <p:cNvSpPr/>
            <p:nvPr/>
          </p:nvSpPr>
          <p:spPr>
            <a:xfrm flipV="1">
              <a:off x="1744195" y="3084920"/>
              <a:ext cx="2280" cy="384956"/>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15" name="Straight Arrow Connector 46"/>
            <p:cNvSpPr/>
            <p:nvPr/>
          </p:nvSpPr>
          <p:spPr>
            <a:xfrm flipV="1">
              <a:off x="1743887" y="1535438"/>
              <a:ext cx="2280" cy="82672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16" name="TextBox 48"/>
            <p:cNvSpPr txBox="1"/>
            <p:nvPr/>
          </p:nvSpPr>
          <p:spPr>
            <a:xfrm rot="5400000">
              <a:off x="1612338" y="3384346"/>
              <a:ext cx="504861" cy="544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sp>
          <p:nvSpPr>
            <p:cNvPr id="917" name="TextBox 49"/>
            <p:cNvSpPr txBox="1"/>
            <p:nvPr/>
          </p:nvSpPr>
          <p:spPr>
            <a:xfrm rot="5400000">
              <a:off x="1634486" y="5346293"/>
              <a:ext cx="504861" cy="544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pic>
          <p:nvPicPr>
            <p:cNvPr id="918" name="mathbf_x_0.pdf" descr="mathbf_x_0.pdf"/>
            <p:cNvPicPr>
              <a:picLocks noChangeAspect="1"/>
            </p:cNvPicPr>
            <p:nvPr/>
          </p:nvPicPr>
          <p:blipFill>
            <a:blip r:embed="rId4">
              <a:extLst/>
            </a:blip>
            <a:stretch>
              <a:fillRect/>
            </a:stretch>
          </p:blipFill>
          <p:spPr>
            <a:xfrm>
              <a:off x="1626158" y="9269365"/>
              <a:ext cx="422449" cy="285776"/>
            </a:xfrm>
            <a:prstGeom prst="rect">
              <a:avLst/>
            </a:prstGeom>
            <a:ln w="12700" cap="flat">
              <a:noFill/>
              <a:miter lim="400000"/>
            </a:ln>
            <a:effectLst/>
          </p:spPr>
        </p:pic>
        <p:pic>
          <p:nvPicPr>
            <p:cNvPr id="919" name="mathbf_x_L-1.pdf" descr="mathbf_x_L-1.pdf"/>
            <p:cNvPicPr>
              <a:picLocks noChangeAspect="1"/>
            </p:cNvPicPr>
            <p:nvPr/>
          </p:nvPicPr>
          <p:blipFill>
            <a:blip r:embed="rId5">
              <a:extLst/>
            </a:blip>
            <a:stretch>
              <a:fillRect/>
            </a:stretch>
          </p:blipFill>
          <p:spPr>
            <a:xfrm>
              <a:off x="1914255" y="3254474"/>
              <a:ext cx="944298" cy="285775"/>
            </a:xfrm>
            <a:prstGeom prst="rect">
              <a:avLst/>
            </a:prstGeom>
            <a:ln w="12700" cap="flat">
              <a:noFill/>
              <a:miter lim="400000"/>
            </a:ln>
            <a:effectLst/>
          </p:spPr>
        </p:pic>
        <p:pic>
          <p:nvPicPr>
            <p:cNvPr id="920" name="mathbf_x_l.pdf" descr="mathbf_x_l.pdf"/>
            <p:cNvPicPr>
              <a:picLocks noChangeAspect="1"/>
            </p:cNvPicPr>
            <p:nvPr/>
          </p:nvPicPr>
          <p:blipFill>
            <a:blip r:embed="rId6">
              <a:extLst/>
            </a:blip>
            <a:stretch>
              <a:fillRect/>
            </a:stretch>
          </p:blipFill>
          <p:spPr>
            <a:xfrm>
              <a:off x="1914255" y="3907447"/>
              <a:ext cx="360325" cy="285775"/>
            </a:xfrm>
            <a:prstGeom prst="rect">
              <a:avLst/>
            </a:prstGeom>
            <a:ln w="12700" cap="flat">
              <a:noFill/>
              <a:miter lim="400000"/>
            </a:ln>
            <a:effectLst/>
          </p:spPr>
        </p:pic>
        <p:pic>
          <p:nvPicPr>
            <p:cNvPr id="921" name="mathbf_x_l-1.pdf" descr="mathbf_x_l-1.pdf"/>
            <p:cNvPicPr>
              <a:picLocks noChangeAspect="1"/>
            </p:cNvPicPr>
            <p:nvPr/>
          </p:nvPicPr>
          <p:blipFill>
            <a:blip r:embed="rId7">
              <a:extLst/>
            </a:blip>
            <a:stretch>
              <a:fillRect/>
            </a:stretch>
          </p:blipFill>
          <p:spPr>
            <a:xfrm>
              <a:off x="1914255" y="5125753"/>
              <a:ext cx="820048" cy="285775"/>
            </a:xfrm>
            <a:prstGeom prst="rect">
              <a:avLst/>
            </a:prstGeom>
            <a:ln w="12700" cap="flat">
              <a:noFill/>
              <a:miter lim="400000"/>
            </a:ln>
            <a:effectLst/>
          </p:spPr>
        </p:pic>
        <p:pic>
          <p:nvPicPr>
            <p:cNvPr id="922" name="mathbf_x_1.pdf" descr="mathbf_x_1.pdf"/>
            <p:cNvPicPr>
              <a:picLocks noChangeAspect="1"/>
            </p:cNvPicPr>
            <p:nvPr/>
          </p:nvPicPr>
          <p:blipFill>
            <a:blip r:embed="rId8">
              <a:extLst/>
            </a:blip>
            <a:stretch>
              <a:fillRect/>
            </a:stretch>
          </p:blipFill>
          <p:spPr>
            <a:xfrm>
              <a:off x="1914255" y="7270422"/>
              <a:ext cx="410025" cy="285776"/>
            </a:xfrm>
            <a:prstGeom prst="rect">
              <a:avLst/>
            </a:prstGeom>
            <a:ln w="12700" cap="flat">
              <a:noFill/>
              <a:miter lim="400000"/>
            </a:ln>
            <a:effectLst/>
          </p:spPr>
        </p:pic>
        <p:pic>
          <p:nvPicPr>
            <p:cNvPr id="923" name="mathbf_x_2.pdf" descr="mathbf_x_2.pdf"/>
            <p:cNvPicPr>
              <a:picLocks noChangeAspect="1"/>
            </p:cNvPicPr>
            <p:nvPr/>
          </p:nvPicPr>
          <p:blipFill>
            <a:blip r:embed="rId9">
              <a:extLst/>
            </a:blip>
            <a:stretch>
              <a:fillRect/>
            </a:stretch>
          </p:blipFill>
          <p:spPr>
            <a:xfrm>
              <a:off x="1914255" y="5988798"/>
              <a:ext cx="422450" cy="285775"/>
            </a:xfrm>
            <a:prstGeom prst="rect">
              <a:avLst/>
            </a:prstGeom>
            <a:ln w="12700" cap="flat">
              <a:noFill/>
              <a:miter lim="400000"/>
            </a:ln>
            <a:effectLst/>
          </p:spPr>
        </p:pic>
        <p:pic>
          <p:nvPicPr>
            <p:cNvPr id="924" name="f_1(_mathbf_x_0_.pdf" descr="f_1(_mathbf_x_0_.pdf"/>
            <p:cNvPicPr>
              <a:picLocks noChangeAspect="1"/>
            </p:cNvPicPr>
            <p:nvPr/>
          </p:nvPicPr>
          <p:blipFill>
            <a:blip r:embed="rId10">
              <a:extLst/>
            </a:blip>
            <a:stretch>
              <a:fillRect/>
            </a:stretch>
          </p:blipFill>
          <p:spPr>
            <a:xfrm>
              <a:off x="689776" y="7823815"/>
              <a:ext cx="2112245" cy="459725"/>
            </a:xfrm>
            <a:prstGeom prst="rect">
              <a:avLst/>
            </a:prstGeom>
            <a:ln w="12700" cap="flat">
              <a:noFill/>
              <a:miter lim="400000"/>
            </a:ln>
            <a:effectLst/>
          </p:spPr>
        </p:pic>
        <p:pic>
          <p:nvPicPr>
            <p:cNvPr id="925" name="f_2(_mathbf_x_1_.pdf" descr="f_2(_mathbf_x_1_.pdf"/>
            <p:cNvPicPr>
              <a:picLocks noChangeAspect="1"/>
            </p:cNvPicPr>
            <p:nvPr/>
          </p:nvPicPr>
          <p:blipFill>
            <a:blip r:embed="rId11">
              <a:extLst/>
            </a:blip>
            <a:stretch>
              <a:fillRect/>
            </a:stretch>
          </p:blipFill>
          <p:spPr>
            <a:xfrm>
              <a:off x="689776" y="6454965"/>
              <a:ext cx="2112245" cy="459725"/>
            </a:xfrm>
            <a:prstGeom prst="rect">
              <a:avLst/>
            </a:prstGeom>
            <a:ln w="12700" cap="flat">
              <a:noFill/>
              <a:miter lim="400000"/>
            </a:ln>
            <a:effectLst/>
          </p:spPr>
        </p:pic>
        <p:pic>
          <p:nvPicPr>
            <p:cNvPr id="926" name="f_l(_mathbf_x_l-.pdf" descr="f_l(_mathbf_x_l-.pdf"/>
            <p:cNvPicPr>
              <a:picLocks noChangeAspect="1"/>
            </p:cNvPicPr>
            <p:nvPr/>
          </p:nvPicPr>
          <p:blipFill>
            <a:blip r:embed="rId12">
              <a:extLst/>
            </a:blip>
            <a:stretch>
              <a:fillRect/>
            </a:stretch>
          </p:blipFill>
          <p:spPr>
            <a:xfrm>
              <a:off x="559314" y="4398385"/>
              <a:ext cx="2373170" cy="459725"/>
            </a:xfrm>
            <a:prstGeom prst="rect">
              <a:avLst/>
            </a:prstGeom>
            <a:ln w="12700" cap="flat">
              <a:noFill/>
              <a:miter lim="400000"/>
            </a:ln>
            <a:effectLst/>
          </p:spPr>
        </p:pic>
        <p:pic>
          <p:nvPicPr>
            <p:cNvPr id="927" name="f_L(_mathbf_x_L-.pdf" descr="f_L(_mathbf_x_L-.pdf"/>
            <p:cNvPicPr>
              <a:picLocks noChangeAspect="1"/>
            </p:cNvPicPr>
            <p:nvPr/>
          </p:nvPicPr>
          <p:blipFill>
            <a:blip r:embed="rId13">
              <a:extLst/>
            </a:blip>
            <a:stretch>
              <a:fillRect/>
            </a:stretch>
          </p:blipFill>
          <p:spPr>
            <a:xfrm>
              <a:off x="366728" y="2454636"/>
              <a:ext cx="2758343" cy="459724"/>
            </a:xfrm>
            <a:prstGeom prst="rect">
              <a:avLst/>
            </a:prstGeom>
            <a:ln w="12700" cap="flat">
              <a:noFill/>
              <a:miter lim="400000"/>
            </a:ln>
            <a:effectLst/>
          </p:spPr>
        </p:pic>
        <p:sp>
          <p:nvSpPr>
            <p:cNvPr id="928" name="Rectangle 58"/>
            <p:cNvSpPr/>
            <p:nvPr/>
          </p:nvSpPr>
          <p:spPr>
            <a:xfrm>
              <a:off x="1146289" y="890071"/>
              <a:ext cx="4518199" cy="607565"/>
            </a:xfrm>
            <a:prstGeom prst="rect">
              <a:avLst/>
            </a:prstGeom>
            <a:solidFill>
              <a:schemeClr val="accent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29" name="Straight Arrow Connector 64"/>
            <p:cNvSpPr/>
            <p:nvPr/>
          </p:nvSpPr>
          <p:spPr>
            <a:xfrm flipV="1">
              <a:off x="5051855" y="1498775"/>
              <a:ext cx="1" cy="764070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930" name="mathbf_y.pdf" descr="mathbf_y.pdf"/>
            <p:cNvPicPr>
              <a:picLocks noChangeAspect="1"/>
            </p:cNvPicPr>
            <p:nvPr/>
          </p:nvPicPr>
          <p:blipFill>
            <a:blip r:embed="rId14">
              <a:extLst/>
            </a:blip>
            <a:stretch>
              <a:fillRect/>
            </a:stretch>
          </p:blipFill>
          <p:spPr>
            <a:xfrm>
              <a:off x="4921837" y="9176169"/>
              <a:ext cx="259602" cy="296687"/>
            </a:xfrm>
            <a:prstGeom prst="rect">
              <a:avLst/>
            </a:prstGeom>
            <a:ln w="12700" cap="flat">
              <a:noFill/>
              <a:miter lim="400000"/>
            </a:ln>
            <a:effectLst/>
          </p:spPr>
        </p:pic>
        <p:pic>
          <p:nvPicPr>
            <p:cNvPr id="931" name="mathcal_L_(_math.pdf" descr="mathcal_L_(_math.pdf"/>
            <p:cNvPicPr>
              <a:picLocks noChangeAspect="1"/>
            </p:cNvPicPr>
            <p:nvPr/>
          </p:nvPicPr>
          <p:blipFill>
            <a:blip r:embed="rId15">
              <a:extLst/>
            </a:blip>
            <a:stretch>
              <a:fillRect/>
            </a:stretch>
          </p:blipFill>
          <p:spPr>
            <a:xfrm>
              <a:off x="2603580" y="977585"/>
              <a:ext cx="1519722" cy="432537"/>
            </a:xfrm>
            <a:prstGeom prst="rect">
              <a:avLst/>
            </a:prstGeom>
            <a:ln w="12700" cap="flat">
              <a:noFill/>
              <a:miter lim="400000"/>
            </a:ln>
            <a:effectLst/>
          </p:spPr>
        </p:pic>
        <p:grpSp>
          <p:nvGrpSpPr>
            <p:cNvPr id="934" name="Group"/>
            <p:cNvGrpSpPr/>
            <p:nvPr/>
          </p:nvGrpSpPr>
          <p:grpSpPr>
            <a:xfrm>
              <a:off x="3194882" y="0"/>
              <a:ext cx="333147" cy="873370"/>
              <a:chOff x="0" y="0"/>
              <a:chExt cx="333145" cy="873369"/>
            </a:xfrm>
          </p:grpSpPr>
          <p:sp>
            <p:nvSpPr>
              <p:cNvPr id="932" name="Straight Arrow Connector 59"/>
              <p:cNvSpPr/>
              <p:nvPr/>
            </p:nvSpPr>
            <p:spPr>
              <a:xfrm flipV="1">
                <a:off x="166257" y="511485"/>
                <a:ext cx="2280" cy="36188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933" name="J.pdf" descr="J.pdf"/>
              <p:cNvPicPr>
                <a:picLocks noChangeAspect="1"/>
              </p:cNvPicPr>
              <p:nvPr/>
            </p:nvPicPr>
            <p:blipFill>
              <a:blip r:embed="rId16">
                <a:extLst/>
              </a:blip>
              <a:stretch>
                <a:fillRect/>
              </a:stretch>
            </p:blipFill>
            <p:spPr>
              <a:xfrm>
                <a:off x="0" y="0"/>
                <a:ext cx="333146" cy="428331"/>
              </a:xfrm>
              <a:prstGeom prst="rect">
                <a:avLst/>
              </a:prstGeom>
              <a:ln w="12700" cap="flat">
                <a:noFill/>
                <a:miter lim="400000"/>
              </a:ln>
              <a:effectLst/>
            </p:spPr>
          </p:pic>
        </p:grpSp>
      </p:grpSp>
      <p:sp>
        <p:nvSpPr>
          <p:cNvPr id="936" name="Title 4"/>
          <p:cNvSpPr txBox="1"/>
          <p:nvPr>
            <p:ph type="title"/>
          </p:nvPr>
        </p:nvSpPr>
        <p:spPr>
          <a:xfrm>
            <a:off x="896301" y="22878"/>
            <a:ext cx="14705408" cy="2286001"/>
          </a:xfrm>
          <a:prstGeom prst="rect">
            <a:avLst/>
          </a:prstGeom>
        </p:spPr>
        <p:txBody>
          <a:bodyPr/>
          <a:lstStyle/>
          <a:p>
            <a:pPr/>
            <a:r>
              <a:t>Computing gradients</a:t>
            </a:r>
          </a:p>
        </p:txBody>
      </p:sp>
      <p:pic>
        <p:nvPicPr>
          <p:cNvPr id="937" name="mathbf_x_0^(i)_,.pdf" descr="mathbf_x_0^(i)_,.pdf"/>
          <p:cNvPicPr>
            <a:picLocks noChangeAspect="1"/>
          </p:cNvPicPr>
          <p:nvPr/>
        </p:nvPicPr>
        <p:blipFill>
          <a:blip r:embed="rId17">
            <a:extLst/>
          </a:blip>
          <a:stretch>
            <a:fillRect/>
          </a:stretch>
        </p:blipFill>
        <p:spPr>
          <a:xfrm>
            <a:off x="10529588" y="3416839"/>
            <a:ext cx="2921321" cy="889098"/>
          </a:xfrm>
          <a:prstGeom prst="rect">
            <a:avLst/>
          </a:prstGeom>
          <a:ln w="12700">
            <a:miter lim="400000"/>
          </a:ln>
        </p:spPr>
      </p:pic>
      <p:pic>
        <p:nvPicPr>
          <p:cNvPr id="938" name="J(_mathbf_W_)_=_.pdf" descr="J(_mathbf_W_)_=_.pdf"/>
          <p:cNvPicPr>
            <a:picLocks noChangeAspect="1"/>
          </p:cNvPicPr>
          <p:nvPr/>
        </p:nvPicPr>
        <p:blipFill>
          <a:blip r:embed="rId18">
            <a:extLst/>
          </a:blip>
          <a:stretch>
            <a:fillRect/>
          </a:stretch>
        </p:blipFill>
        <p:spPr>
          <a:xfrm>
            <a:off x="4788565" y="5131061"/>
            <a:ext cx="8417691" cy="2031857"/>
          </a:xfrm>
          <a:prstGeom prst="rect">
            <a:avLst/>
          </a:prstGeom>
          <a:ln w="12700">
            <a:miter lim="400000"/>
          </a:ln>
        </p:spPr>
      </p:pic>
      <p:pic>
        <p:nvPicPr>
          <p:cNvPr id="939" name="frac_partial_J(_.pdf" descr="frac_partial_J(_.pdf"/>
          <p:cNvPicPr>
            <a:picLocks noChangeAspect="1"/>
          </p:cNvPicPr>
          <p:nvPr/>
        </p:nvPicPr>
        <p:blipFill>
          <a:blip r:embed="rId19">
            <a:extLst/>
          </a:blip>
          <a:stretch>
            <a:fillRect/>
          </a:stretch>
        </p:blipFill>
        <p:spPr>
          <a:xfrm>
            <a:off x="5032526" y="9672175"/>
            <a:ext cx="9096486" cy="194132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3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93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90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939"/>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6" fill="hold">
                                  <p:stCondLst>
                                    <p:cond delay="0"/>
                                  </p:stCondLst>
                                  <p:iterate type="el" backwards="0">
                                    <p:tmAbs val="0"/>
                                  </p:iterate>
                                  <p:childTnLst>
                                    <p:set>
                                      <p:cBhvr>
                                        <p:cTn id="24" fill="hold"/>
                                        <p:tgtEl>
                                          <p:spTgt spid="9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2" grpId="4"/>
      <p:bldP build="whole" bldLvl="1" animBg="1" rev="0" advAuto="0" spid="939" grpId="5"/>
      <p:bldP build="whole" bldLvl="1" animBg="1" rev="0" advAuto="0" spid="901" grpId="1"/>
      <p:bldP build="whole" bldLvl="1" animBg="1" rev="0" advAuto="0" spid="903" grpId="6"/>
      <p:bldP build="whole" bldLvl="1" animBg="1" rev="0" advAuto="0" spid="937" grpId="2"/>
      <p:bldP build="whole" bldLvl="1" animBg="1" rev="0" advAuto="0" spid="938" grpId="3"/>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2. Backprop and Differentiable Programming"/>
          <p:cNvSpPr txBox="1"/>
          <p:nvPr>
            <p:ph type="title"/>
          </p:nvPr>
        </p:nvSpPr>
        <p:spPr>
          <a:prstGeom prst="rect">
            <a:avLst/>
          </a:prstGeom>
        </p:spPr>
        <p:txBody>
          <a:bodyPr/>
          <a:lstStyle>
            <a:lvl1pPr defTabSz="676909">
              <a:defRPr sz="8200">
                <a:latin typeface="Avenir Book"/>
                <a:ea typeface="Avenir Book"/>
                <a:cs typeface="Avenir Book"/>
                <a:sym typeface="Avenir Book"/>
              </a:defRPr>
            </a:lvl1pPr>
          </a:lstStyle>
          <a:p>
            <a:pPr/>
            <a:r>
              <a:t>2. Backprop and Differentiable Programming</a:t>
            </a:r>
          </a:p>
        </p:txBody>
      </p:sp>
      <p:sp>
        <p:nvSpPr>
          <p:cNvPr id="431" name="Review of gradient descent, SGD…"/>
          <p:cNvSpPr txBox="1"/>
          <p:nvPr>
            <p:ph type="body" idx="1"/>
          </p:nvPr>
        </p:nvSpPr>
        <p:spPr>
          <a:xfrm>
            <a:off x="1705225" y="2607493"/>
            <a:ext cx="20973550" cy="10279014"/>
          </a:xfrm>
          <a:prstGeom prst="rect">
            <a:avLst/>
          </a:prstGeom>
        </p:spPr>
        <p:txBody>
          <a:bodyPr/>
          <a:lstStyle/>
          <a:p>
            <a:pPr>
              <a:buSzPct val="100000"/>
              <a:defRPr>
                <a:latin typeface="Avenir Book"/>
                <a:ea typeface="Avenir Book"/>
                <a:cs typeface="Avenir Book"/>
                <a:sym typeface="Avenir Book"/>
              </a:defRPr>
            </a:pPr>
            <a:r>
              <a:t>Review of gradient descent, SGD</a:t>
            </a:r>
          </a:p>
          <a:p>
            <a:pPr>
              <a:buSzPct val="100000"/>
              <a:defRPr>
                <a:latin typeface="Avenir Book"/>
                <a:ea typeface="Avenir Book"/>
                <a:cs typeface="Avenir Book"/>
                <a:sym typeface="Avenir Book"/>
              </a:defRPr>
            </a:pPr>
            <a:r>
              <a:t>Forward propagation</a:t>
            </a:r>
          </a:p>
          <a:p>
            <a:pPr>
              <a:buSzPct val="100000"/>
              <a:defRPr>
                <a:latin typeface="Avenir Book"/>
                <a:ea typeface="Avenir Book"/>
                <a:cs typeface="Avenir Book"/>
                <a:sym typeface="Avenir Book"/>
              </a:defRPr>
            </a:pPr>
            <a:r>
              <a:t>Computing gradients</a:t>
            </a:r>
          </a:p>
          <a:p>
            <a:pPr>
              <a:buSzPct val="100000"/>
              <a:defRPr>
                <a:latin typeface="Avenir Book"/>
                <a:ea typeface="Avenir Book"/>
                <a:cs typeface="Avenir Book"/>
                <a:sym typeface="Avenir Book"/>
              </a:defRPr>
            </a:pPr>
            <a:r>
              <a:t>Backward propagation</a:t>
            </a:r>
          </a:p>
          <a:p>
            <a:pPr>
              <a:buSzPct val="100000"/>
              <a:defRPr>
                <a:latin typeface="Avenir Book"/>
                <a:ea typeface="Avenir Book"/>
                <a:cs typeface="Avenir Book"/>
                <a:sym typeface="Avenir Book"/>
              </a:defRPr>
            </a:pPr>
            <a:r>
              <a:t>Computation graphs and differentiable programming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3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4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43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43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1"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3" name="TextBox 10"/>
          <p:cNvSpPr txBox="1"/>
          <p:nvPr/>
        </p:nvSpPr>
        <p:spPr>
          <a:xfrm>
            <a:off x="836030" y="2138151"/>
            <a:ext cx="14783919" cy="8890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Neue Light"/>
                <a:ea typeface="Helvetica Neue Light"/>
                <a:cs typeface="Helvetica Neue Light"/>
                <a:sym typeface="Helvetica Neue Light"/>
              </a:defRPr>
            </a:lvl1pPr>
          </a:lstStyle>
          <a:p>
            <a:pPr/>
            <a:r>
              <a:t>We could write the loss function to get the gradients as:</a:t>
            </a:r>
          </a:p>
        </p:txBody>
      </p:sp>
      <p:sp>
        <p:nvSpPr>
          <p:cNvPr id="944" name="TextBox 11"/>
          <p:cNvSpPr txBox="1"/>
          <p:nvPr/>
        </p:nvSpPr>
        <p:spPr>
          <a:xfrm>
            <a:off x="1033252" y="5503117"/>
            <a:ext cx="16264027" cy="16256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Helvetica Neue Light"/>
                <a:ea typeface="Helvetica Neue Light"/>
                <a:cs typeface="Helvetica Neue Light"/>
                <a:sym typeface="Helvetica Neue Light"/>
              </a:defRPr>
            </a:pPr>
            <a:r>
              <a:t>If we compute the gradient with respect to the parameters of </a:t>
            </a:r>
            <a:br/>
            <a:r>
              <a:t>the last layer (output layer) W</a:t>
            </a:r>
            <a:r>
              <a:rPr baseline="-5999"/>
              <a:t>L</a:t>
            </a:r>
            <a:r>
              <a:t>, using the </a:t>
            </a:r>
            <a:r>
              <a:rPr b="1">
                <a:latin typeface="+mn-lt"/>
                <a:ea typeface="+mn-ea"/>
                <a:cs typeface="+mn-cs"/>
                <a:sym typeface="Helvetica Neue"/>
              </a:rPr>
              <a:t>chain rule</a:t>
            </a:r>
            <a:r>
              <a:t>:</a:t>
            </a:r>
          </a:p>
        </p:txBody>
      </p:sp>
      <p:sp>
        <p:nvSpPr>
          <p:cNvPr id="945" name="TextBox 14"/>
          <p:cNvSpPr txBox="1"/>
          <p:nvPr/>
        </p:nvSpPr>
        <p:spPr>
          <a:xfrm>
            <a:off x="884521" y="11436350"/>
            <a:ext cx="23091443" cy="2150741"/>
          </a:xfrm>
          <a:prstGeom prst="rect">
            <a:avLst/>
          </a:prstGeom>
          <a:ln w="38100">
            <a:solidFill>
              <a:schemeClr val="accent5">
                <a:lumOff val="-29866"/>
              </a:schemeClr>
            </a:solidFill>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200">
                <a:latin typeface="Helvetica Neue Light"/>
                <a:ea typeface="Helvetica Neue Light"/>
                <a:cs typeface="Helvetica Neue Light"/>
                <a:sym typeface="Helvetica Neue Light"/>
              </a:defRPr>
            </a:pPr>
            <a:r>
              <a:rPr b="1">
                <a:latin typeface="+mn-lt"/>
                <a:ea typeface="+mn-ea"/>
                <a:cs typeface="+mn-cs"/>
                <a:sym typeface="Helvetica Neue"/>
              </a:rPr>
              <a:t>How much the loss changes when we change W</a:t>
            </a:r>
            <a:r>
              <a:rPr b="1" baseline="-5999">
                <a:latin typeface="+mn-lt"/>
                <a:ea typeface="+mn-ea"/>
                <a:cs typeface="+mn-cs"/>
                <a:sym typeface="Helvetica Neue"/>
              </a:rPr>
              <a:t>L</a:t>
            </a:r>
            <a:r>
              <a:rPr b="1">
                <a:latin typeface="+mn-lt"/>
                <a:ea typeface="+mn-ea"/>
                <a:cs typeface="+mn-cs"/>
                <a:sym typeface="Helvetica Neue"/>
              </a:rPr>
              <a:t>? </a:t>
            </a:r>
            <a:br/>
            <a:r>
              <a:t>The change is the product between how much the loss changes when we change the output of the last layer and how much the output changes when we change the layer parameters.</a:t>
            </a:r>
          </a:p>
        </p:txBody>
      </p:sp>
      <p:sp>
        <p:nvSpPr>
          <p:cNvPr id="946" name="Arrow"/>
          <p:cNvSpPr/>
          <p:nvPr/>
        </p:nvSpPr>
        <p:spPr>
          <a:xfrm>
            <a:off x="17354655" y="4454476"/>
            <a:ext cx="681635" cy="1270001"/>
          </a:xfrm>
          <a:prstGeom prst="rightArrow">
            <a:avLst>
              <a:gd name="adj1" fmla="val 32000"/>
              <a:gd name="adj2" fmla="val 55870"/>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978" name="Group"/>
          <p:cNvGrpSpPr/>
          <p:nvPr/>
        </p:nvGrpSpPr>
        <p:grpSpPr>
          <a:xfrm>
            <a:off x="18093664" y="2394270"/>
            <a:ext cx="5664489" cy="9555141"/>
            <a:chOff x="0" y="0"/>
            <a:chExt cx="5664487" cy="9555140"/>
          </a:xfrm>
        </p:grpSpPr>
        <p:pic>
          <p:nvPicPr>
            <p:cNvPr id="947" name="mathbf_x_L.pdf" descr="mathbf_x_L.pdf"/>
            <p:cNvPicPr>
              <a:picLocks noChangeAspect="1"/>
            </p:cNvPicPr>
            <p:nvPr/>
          </p:nvPicPr>
          <p:blipFill>
            <a:blip r:embed="rId3">
              <a:extLst/>
            </a:blip>
            <a:stretch>
              <a:fillRect/>
            </a:stretch>
          </p:blipFill>
          <p:spPr>
            <a:xfrm>
              <a:off x="1845746" y="1851316"/>
              <a:ext cx="530991" cy="297873"/>
            </a:xfrm>
            <a:prstGeom prst="rect">
              <a:avLst/>
            </a:prstGeom>
            <a:ln w="12700" cap="flat">
              <a:noFill/>
              <a:miter lim="400000"/>
            </a:ln>
            <a:effectLst/>
          </p:spPr>
        </p:pic>
        <p:sp>
          <p:nvSpPr>
            <p:cNvPr id="948" name="Rectangle 28"/>
            <p:cNvSpPr/>
            <p:nvPr/>
          </p:nvSpPr>
          <p:spPr>
            <a:xfrm>
              <a:off x="70792" y="7705504"/>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49" name="Rectangle 28"/>
            <p:cNvSpPr/>
            <p:nvPr/>
          </p:nvSpPr>
          <p:spPr>
            <a:xfrm>
              <a:off x="0" y="6321443"/>
              <a:ext cx="3462964"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50" name="Rectangle 28"/>
            <p:cNvSpPr/>
            <p:nvPr/>
          </p:nvSpPr>
          <p:spPr>
            <a:xfrm>
              <a:off x="28004" y="4264863"/>
              <a:ext cx="3462965" cy="726769"/>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51" name="Rectangle 30"/>
            <p:cNvSpPr/>
            <p:nvPr/>
          </p:nvSpPr>
          <p:spPr>
            <a:xfrm>
              <a:off x="18891" y="2359749"/>
              <a:ext cx="3435790" cy="726768"/>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52" name="Straight Arrow Connector 33"/>
            <p:cNvSpPr/>
            <p:nvPr/>
          </p:nvSpPr>
          <p:spPr>
            <a:xfrm flipV="1">
              <a:off x="1835421" y="8441012"/>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53" name="Straight Arrow Connector 35"/>
            <p:cNvSpPr/>
            <p:nvPr/>
          </p:nvSpPr>
          <p:spPr>
            <a:xfrm flipV="1">
              <a:off x="1821833" y="7051403"/>
              <a:ext cx="2280" cy="69694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54" name="Straight Arrow Connector 37"/>
            <p:cNvSpPr/>
            <p:nvPr/>
          </p:nvSpPr>
          <p:spPr>
            <a:xfrm flipV="1">
              <a:off x="1771368" y="5939180"/>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55" name="Straight Arrow Connector 39"/>
            <p:cNvSpPr/>
            <p:nvPr/>
          </p:nvSpPr>
          <p:spPr>
            <a:xfrm flipV="1">
              <a:off x="1775650" y="4992769"/>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56" name="Straight Arrow Connector 40"/>
            <p:cNvSpPr/>
            <p:nvPr/>
          </p:nvSpPr>
          <p:spPr>
            <a:xfrm flipV="1">
              <a:off x="1757783" y="3866944"/>
              <a:ext cx="2280" cy="38495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57" name="Straight Arrow Connector 41"/>
            <p:cNvSpPr/>
            <p:nvPr/>
          </p:nvSpPr>
          <p:spPr>
            <a:xfrm flipV="1">
              <a:off x="1744195" y="3084920"/>
              <a:ext cx="2280" cy="384956"/>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58" name="Straight Arrow Connector 46"/>
            <p:cNvSpPr/>
            <p:nvPr/>
          </p:nvSpPr>
          <p:spPr>
            <a:xfrm flipV="1">
              <a:off x="1743887" y="1535438"/>
              <a:ext cx="2280" cy="82672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59" name="TextBox 48"/>
            <p:cNvSpPr txBox="1"/>
            <p:nvPr/>
          </p:nvSpPr>
          <p:spPr>
            <a:xfrm rot="5400000">
              <a:off x="1612338" y="3384346"/>
              <a:ext cx="504861" cy="5440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sp>
          <p:nvSpPr>
            <p:cNvPr id="960" name="TextBox 49"/>
            <p:cNvSpPr txBox="1"/>
            <p:nvPr/>
          </p:nvSpPr>
          <p:spPr>
            <a:xfrm rot="5400000">
              <a:off x="1634486" y="5346293"/>
              <a:ext cx="504861" cy="544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pic>
          <p:nvPicPr>
            <p:cNvPr id="961" name="mathbf_x_0.pdf" descr="mathbf_x_0.pdf"/>
            <p:cNvPicPr>
              <a:picLocks noChangeAspect="1"/>
            </p:cNvPicPr>
            <p:nvPr/>
          </p:nvPicPr>
          <p:blipFill>
            <a:blip r:embed="rId4">
              <a:extLst/>
            </a:blip>
            <a:stretch>
              <a:fillRect/>
            </a:stretch>
          </p:blipFill>
          <p:spPr>
            <a:xfrm>
              <a:off x="1626158" y="9269365"/>
              <a:ext cx="422449" cy="285776"/>
            </a:xfrm>
            <a:prstGeom prst="rect">
              <a:avLst/>
            </a:prstGeom>
            <a:ln w="12700" cap="flat">
              <a:noFill/>
              <a:miter lim="400000"/>
            </a:ln>
            <a:effectLst/>
          </p:spPr>
        </p:pic>
        <p:pic>
          <p:nvPicPr>
            <p:cNvPr id="962" name="mathbf_x_L-1.pdf" descr="mathbf_x_L-1.pdf"/>
            <p:cNvPicPr>
              <a:picLocks noChangeAspect="1"/>
            </p:cNvPicPr>
            <p:nvPr/>
          </p:nvPicPr>
          <p:blipFill>
            <a:blip r:embed="rId5">
              <a:extLst/>
            </a:blip>
            <a:stretch>
              <a:fillRect/>
            </a:stretch>
          </p:blipFill>
          <p:spPr>
            <a:xfrm>
              <a:off x="1914255" y="3254474"/>
              <a:ext cx="944298" cy="285775"/>
            </a:xfrm>
            <a:prstGeom prst="rect">
              <a:avLst/>
            </a:prstGeom>
            <a:ln w="12700" cap="flat">
              <a:noFill/>
              <a:miter lim="400000"/>
            </a:ln>
            <a:effectLst/>
          </p:spPr>
        </p:pic>
        <p:pic>
          <p:nvPicPr>
            <p:cNvPr id="963" name="mathbf_x_l.pdf" descr="mathbf_x_l.pdf"/>
            <p:cNvPicPr>
              <a:picLocks noChangeAspect="1"/>
            </p:cNvPicPr>
            <p:nvPr/>
          </p:nvPicPr>
          <p:blipFill>
            <a:blip r:embed="rId6">
              <a:extLst/>
            </a:blip>
            <a:stretch>
              <a:fillRect/>
            </a:stretch>
          </p:blipFill>
          <p:spPr>
            <a:xfrm>
              <a:off x="1914255" y="3907447"/>
              <a:ext cx="360325" cy="285775"/>
            </a:xfrm>
            <a:prstGeom prst="rect">
              <a:avLst/>
            </a:prstGeom>
            <a:ln w="12700" cap="flat">
              <a:noFill/>
              <a:miter lim="400000"/>
            </a:ln>
            <a:effectLst/>
          </p:spPr>
        </p:pic>
        <p:pic>
          <p:nvPicPr>
            <p:cNvPr id="964" name="mathbf_x_l-1.pdf" descr="mathbf_x_l-1.pdf"/>
            <p:cNvPicPr>
              <a:picLocks noChangeAspect="1"/>
            </p:cNvPicPr>
            <p:nvPr/>
          </p:nvPicPr>
          <p:blipFill>
            <a:blip r:embed="rId7">
              <a:extLst/>
            </a:blip>
            <a:stretch>
              <a:fillRect/>
            </a:stretch>
          </p:blipFill>
          <p:spPr>
            <a:xfrm>
              <a:off x="1914255" y="5125753"/>
              <a:ext cx="820048" cy="285775"/>
            </a:xfrm>
            <a:prstGeom prst="rect">
              <a:avLst/>
            </a:prstGeom>
            <a:ln w="12700" cap="flat">
              <a:noFill/>
              <a:miter lim="400000"/>
            </a:ln>
            <a:effectLst/>
          </p:spPr>
        </p:pic>
        <p:pic>
          <p:nvPicPr>
            <p:cNvPr id="965" name="mathbf_x_1.pdf" descr="mathbf_x_1.pdf"/>
            <p:cNvPicPr>
              <a:picLocks noChangeAspect="1"/>
            </p:cNvPicPr>
            <p:nvPr/>
          </p:nvPicPr>
          <p:blipFill>
            <a:blip r:embed="rId8">
              <a:extLst/>
            </a:blip>
            <a:stretch>
              <a:fillRect/>
            </a:stretch>
          </p:blipFill>
          <p:spPr>
            <a:xfrm>
              <a:off x="1914255" y="7270422"/>
              <a:ext cx="410025" cy="285776"/>
            </a:xfrm>
            <a:prstGeom prst="rect">
              <a:avLst/>
            </a:prstGeom>
            <a:ln w="12700" cap="flat">
              <a:noFill/>
              <a:miter lim="400000"/>
            </a:ln>
            <a:effectLst/>
          </p:spPr>
        </p:pic>
        <p:pic>
          <p:nvPicPr>
            <p:cNvPr id="966" name="mathbf_x_2.pdf" descr="mathbf_x_2.pdf"/>
            <p:cNvPicPr>
              <a:picLocks noChangeAspect="1"/>
            </p:cNvPicPr>
            <p:nvPr/>
          </p:nvPicPr>
          <p:blipFill>
            <a:blip r:embed="rId9">
              <a:extLst/>
            </a:blip>
            <a:stretch>
              <a:fillRect/>
            </a:stretch>
          </p:blipFill>
          <p:spPr>
            <a:xfrm>
              <a:off x="1914255" y="5988798"/>
              <a:ext cx="422450" cy="285775"/>
            </a:xfrm>
            <a:prstGeom prst="rect">
              <a:avLst/>
            </a:prstGeom>
            <a:ln w="12700" cap="flat">
              <a:noFill/>
              <a:miter lim="400000"/>
            </a:ln>
            <a:effectLst/>
          </p:spPr>
        </p:pic>
        <p:pic>
          <p:nvPicPr>
            <p:cNvPr id="967" name="f_1(_mathbf_x_0_.pdf" descr="f_1(_mathbf_x_0_.pdf"/>
            <p:cNvPicPr>
              <a:picLocks noChangeAspect="1"/>
            </p:cNvPicPr>
            <p:nvPr/>
          </p:nvPicPr>
          <p:blipFill>
            <a:blip r:embed="rId10">
              <a:extLst/>
            </a:blip>
            <a:stretch>
              <a:fillRect/>
            </a:stretch>
          </p:blipFill>
          <p:spPr>
            <a:xfrm>
              <a:off x="689776" y="7823815"/>
              <a:ext cx="2112245" cy="459725"/>
            </a:xfrm>
            <a:prstGeom prst="rect">
              <a:avLst/>
            </a:prstGeom>
            <a:ln w="12700" cap="flat">
              <a:noFill/>
              <a:miter lim="400000"/>
            </a:ln>
            <a:effectLst/>
          </p:spPr>
        </p:pic>
        <p:pic>
          <p:nvPicPr>
            <p:cNvPr id="968" name="f_2(_mathbf_x_1_.pdf" descr="f_2(_mathbf_x_1_.pdf"/>
            <p:cNvPicPr>
              <a:picLocks noChangeAspect="1"/>
            </p:cNvPicPr>
            <p:nvPr/>
          </p:nvPicPr>
          <p:blipFill>
            <a:blip r:embed="rId11">
              <a:extLst/>
            </a:blip>
            <a:stretch>
              <a:fillRect/>
            </a:stretch>
          </p:blipFill>
          <p:spPr>
            <a:xfrm>
              <a:off x="689776" y="6454965"/>
              <a:ext cx="2112245" cy="459725"/>
            </a:xfrm>
            <a:prstGeom prst="rect">
              <a:avLst/>
            </a:prstGeom>
            <a:ln w="12700" cap="flat">
              <a:noFill/>
              <a:miter lim="400000"/>
            </a:ln>
            <a:effectLst/>
          </p:spPr>
        </p:pic>
        <p:pic>
          <p:nvPicPr>
            <p:cNvPr id="969" name="f_l(_mathbf_x_l-.pdf" descr="f_l(_mathbf_x_l-.pdf"/>
            <p:cNvPicPr>
              <a:picLocks noChangeAspect="1"/>
            </p:cNvPicPr>
            <p:nvPr/>
          </p:nvPicPr>
          <p:blipFill>
            <a:blip r:embed="rId12">
              <a:extLst/>
            </a:blip>
            <a:stretch>
              <a:fillRect/>
            </a:stretch>
          </p:blipFill>
          <p:spPr>
            <a:xfrm>
              <a:off x="559314" y="4398385"/>
              <a:ext cx="2373170" cy="459725"/>
            </a:xfrm>
            <a:prstGeom prst="rect">
              <a:avLst/>
            </a:prstGeom>
            <a:ln w="12700" cap="flat">
              <a:noFill/>
              <a:miter lim="400000"/>
            </a:ln>
            <a:effectLst/>
          </p:spPr>
        </p:pic>
        <p:pic>
          <p:nvPicPr>
            <p:cNvPr id="970" name="f_L(_mathbf_x_L-.pdf" descr="f_L(_mathbf_x_L-.pdf"/>
            <p:cNvPicPr>
              <a:picLocks noChangeAspect="1"/>
            </p:cNvPicPr>
            <p:nvPr/>
          </p:nvPicPr>
          <p:blipFill>
            <a:blip r:embed="rId13">
              <a:extLst/>
            </a:blip>
            <a:stretch>
              <a:fillRect/>
            </a:stretch>
          </p:blipFill>
          <p:spPr>
            <a:xfrm>
              <a:off x="366728" y="2454636"/>
              <a:ext cx="2758343" cy="459724"/>
            </a:xfrm>
            <a:prstGeom prst="rect">
              <a:avLst/>
            </a:prstGeom>
            <a:ln w="12700" cap="flat">
              <a:noFill/>
              <a:miter lim="400000"/>
            </a:ln>
            <a:effectLst/>
          </p:spPr>
        </p:pic>
        <p:sp>
          <p:nvSpPr>
            <p:cNvPr id="971" name="Rectangle 58"/>
            <p:cNvSpPr/>
            <p:nvPr/>
          </p:nvSpPr>
          <p:spPr>
            <a:xfrm>
              <a:off x="1146289" y="890071"/>
              <a:ext cx="4518199" cy="607565"/>
            </a:xfrm>
            <a:prstGeom prst="rect">
              <a:avLst/>
            </a:prstGeom>
            <a:solidFill>
              <a:schemeClr val="accent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972" name="Straight Arrow Connector 64"/>
            <p:cNvSpPr/>
            <p:nvPr/>
          </p:nvSpPr>
          <p:spPr>
            <a:xfrm flipV="1">
              <a:off x="5051855" y="1498775"/>
              <a:ext cx="1" cy="7640703"/>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973" name="mathbf_y.pdf" descr="mathbf_y.pdf"/>
            <p:cNvPicPr>
              <a:picLocks noChangeAspect="1"/>
            </p:cNvPicPr>
            <p:nvPr/>
          </p:nvPicPr>
          <p:blipFill>
            <a:blip r:embed="rId14">
              <a:extLst/>
            </a:blip>
            <a:stretch>
              <a:fillRect/>
            </a:stretch>
          </p:blipFill>
          <p:spPr>
            <a:xfrm>
              <a:off x="4921837" y="9176169"/>
              <a:ext cx="259602" cy="296687"/>
            </a:xfrm>
            <a:prstGeom prst="rect">
              <a:avLst/>
            </a:prstGeom>
            <a:ln w="12700" cap="flat">
              <a:noFill/>
              <a:miter lim="400000"/>
            </a:ln>
            <a:effectLst/>
          </p:spPr>
        </p:pic>
        <p:pic>
          <p:nvPicPr>
            <p:cNvPr id="974" name="mathcal_L_(_math.pdf" descr="mathcal_L_(_math.pdf"/>
            <p:cNvPicPr>
              <a:picLocks noChangeAspect="1"/>
            </p:cNvPicPr>
            <p:nvPr/>
          </p:nvPicPr>
          <p:blipFill>
            <a:blip r:embed="rId15">
              <a:extLst/>
            </a:blip>
            <a:stretch>
              <a:fillRect/>
            </a:stretch>
          </p:blipFill>
          <p:spPr>
            <a:xfrm>
              <a:off x="2603580" y="977585"/>
              <a:ext cx="1519722" cy="432537"/>
            </a:xfrm>
            <a:prstGeom prst="rect">
              <a:avLst/>
            </a:prstGeom>
            <a:ln w="12700" cap="flat">
              <a:noFill/>
              <a:miter lim="400000"/>
            </a:ln>
            <a:effectLst/>
          </p:spPr>
        </p:pic>
        <p:grpSp>
          <p:nvGrpSpPr>
            <p:cNvPr id="977" name="Group"/>
            <p:cNvGrpSpPr/>
            <p:nvPr/>
          </p:nvGrpSpPr>
          <p:grpSpPr>
            <a:xfrm>
              <a:off x="3194882" y="0"/>
              <a:ext cx="333147" cy="873370"/>
              <a:chOff x="0" y="0"/>
              <a:chExt cx="333145" cy="873369"/>
            </a:xfrm>
          </p:grpSpPr>
          <p:sp>
            <p:nvSpPr>
              <p:cNvPr id="975" name="Straight Arrow Connector 59"/>
              <p:cNvSpPr/>
              <p:nvPr/>
            </p:nvSpPr>
            <p:spPr>
              <a:xfrm flipV="1">
                <a:off x="166257" y="511485"/>
                <a:ext cx="2280" cy="361885"/>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976" name="J.pdf" descr="J.pdf"/>
              <p:cNvPicPr>
                <a:picLocks noChangeAspect="1"/>
              </p:cNvPicPr>
              <p:nvPr/>
            </p:nvPicPr>
            <p:blipFill>
              <a:blip r:embed="rId16">
                <a:extLst/>
              </a:blip>
              <a:stretch>
                <a:fillRect/>
              </a:stretch>
            </p:blipFill>
            <p:spPr>
              <a:xfrm>
                <a:off x="0" y="0"/>
                <a:ext cx="333146" cy="428331"/>
              </a:xfrm>
              <a:prstGeom prst="rect">
                <a:avLst/>
              </a:prstGeom>
              <a:ln w="12700" cap="flat">
                <a:noFill/>
                <a:miter lim="400000"/>
              </a:ln>
              <a:effectLst/>
            </p:spPr>
          </p:pic>
        </p:grpSp>
      </p:grpSp>
      <p:pic>
        <p:nvPicPr>
          <p:cNvPr id="979" name="mathcal_L_(_math.pdf" descr="mathcal_L_(_math.pdf"/>
          <p:cNvPicPr>
            <a:picLocks noChangeAspect="1"/>
          </p:cNvPicPr>
          <p:nvPr/>
        </p:nvPicPr>
        <p:blipFill>
          <a:blip r:embed="rId17">
            <a:extLst/>
          </a:blip>
          <a:stretch>
            <a:fillRect/>
          </a:stretch>
        </p:blipFill>
        <p:spPr>
          <a:xfrm>
            <a:off x="2011522" y="3503983"/>
            <a:ext cx="11717255" cy="781152"/>
          </a:xfrm>
          <a:prstGeom prst="rect">
            <a:avLst/>
          </a:prstGeom>
          <a:ln w="12700">
            <a:miter lim="400000"/>
          </a:ln>
        </p:spPr>
      </p:pic>
      <p:pic>
        <p:nvPicPr>
          <p:cNvPr id="980" name="frac_partial_mat.pdf" descr="frac_partial_mat.pdf"/>
          <p:cNvPicPr>
            <a:picLocks noChangeAspect="1"/>
          </p:cNvPicPr>
          <p:nvPr/>
        </p:nvPicPr>
        <p:blipFill>
          <a:blip r:embed="rId18">
            <a:extLst/>
          </a:blip>
          <a:srcRect l="0" t="0" r="53829" b="0"/>
          <a:stretch>
            <a:fillRect/>
          </a:stretch>
        </p:blipFill>
        <p:spPr>
          <a:xfrm>
            <a:off x="1975662" y="7869052"/>
            <a:ext cx="6362444" cy="1547927"/>
          </a:xfrm>
          <a:prstGeom prst="rect">
            <a:avLst/>
          </a:prstGeom>
          <a:ln w="12700">
            <a:miter lim="400000"/>
          </a:ln>
        </p:spPr>
      </p:pic>
      <p:pic>
        <p:nvPicPr>
          <p:cNvPr id="981" name="frac_partial_mat.pdf" descr="frac_partial_mat.pdf"/>
          <p:cNvPicPr>
            <a:picLocks noChangeAspect="1"/>
          </p:cNvPicPr>
          <p:nvPr/>
        </p:nvPicPr>
        <p:blipFill>
          <a:blip r:embed="rId18">
            <a:extLst/>
          </a:blip>
          <a:srcRect l="46288" t="0" r="0" b="0"/>
          <a:stretch>
            <a:fillRect/>
          </a:stretch>
        </p:blipFill>
        <p:spPr>
          <a:xfrm>
            <a:off x="8513511" y="7869052"/>
            <a:ext cx="7401631" cy="1547927"/>
          </a:xfrm>
          <a:prstGeom prst="rect">
            <a:avLst/>
          </a:prstGeom>
          <a:ln w="12700">
            <a:miter lim="400000"/>
          </a:ln>
        </p:spPr>
      </p:pic>
      <p:sp>
        <p:nvSpPr>
          <p:cNvPr id="982" name="Title 4"/>
          <p:cNvSpPr txBox="1"/>
          <p:nvPr>
            <p:ph type="title"/>
          </p:nvPr>
        </p:nvSpPr>
        <p:spPr>
          <a:xfrm>
            <a:off x="896301" y="22878"/>
            <a:ext cx="14705408" cy="2286001"/>
          </a:xfrm>
          <a:prstGeom prst="rect">
            <a:avLst/>
          </a:prstGeom>
        </p:spPr>
        <p:txBody>
          <a:bodyPr/>
          <a:lstStyle/>
          <a:p>
            <a:pPr/>
            <a:r>
              <a:t>Computing gradients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43"/>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9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98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98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6" fill="hold">
                                  <p:stCondLst>
                                    <p:cond delay="0"/>
                                  </p:stCondLst>
                                  <p:iterate type="el" backwards="0">
                                    <p:tmAbs val="0"/>
                                  </p:iterate>
                                  <p:childTnLst>
                                    <p:set>
                                      <p:cBhvr>
                                        <p:cTn id="25" fill="hold"/>
                                        <p:tgtEl>
                                          <p:spTgt spid="9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45" grpId="6"/>
      <p:bldP build="whole" bldLvl="1" animBg="1" rev="0" advAuto="0" spid="980" grpId="4"/>
      <p:bldP build="whole" bldLvl="1" animBg="1" rev="0" advAuto="0" spid="943" grpId="1"/>
      <p:bldP build="whole" bldLvl="1" animBg="1" rev="0" advAuto="0" spid="944" grpId="3"/>
      <p:bldP build="whole" bldLvl="1" animBg="1" rev="0" advAuto="0" spid="979" grpId="2"/>
      <p:bldP build="whole" bldLvl="1" animBg="1" rev="0" advAuto="0" spid="981" grpId="5"/>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TextBox 11"/>
          <p:cNvSpPr txBox="1"/>
          <p:nvPr/>
        </p:nvSpPr>
        <p:spPr>
          <a:xfrm>
            <a:off x="4422332" y="2226616"/>
            <a:ext cx="16264027" cy="16129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Helvetica Neue Light"/>
                <a:ea typeface="Helvetica Neue Light"/>
                <a:cs typeface="Helvetica Neue Light"/>
                <a:sym typeface="Helvetica Neue Light"/>
              </a:defRPr>
            </a:pPr>
            <a:r>
              <a:t>If we compute the gradient with respect to the parameters of </a:t>
            </a:r>
            <a:br/>
            <a:r>
              <a:t>the last layer (output layer) W</a:t>
            </a:r>
            <a:r>
              <a:rPr baseline="-5999"/>
              <a:t>L</a:t>
            </a:r>
            <a:r>
              <a:t>, using the chain rule:</a:t>
            </a:r>
          </a:p>
        </p:txBody>
      </p:sp>
      <p:grpSp>
        <p:nvGrpSpPr>
          <p:cNvPr id="989" name="Group"/>
          <p:cNvGrpSpPr/>
          <p:nvPr/>
        </p:nvGrpSpPr>
        <p:grpSpPr>
          <a:xfrm>
            <a:off x="16223375" y="6171020"/>
            <a:ext cx="5393810" cy="3168991"/>
            <a:chOff x="0" y="0"/>
            <a:chExt cx="5393808" cy="3168989"/>
          </a:xfrm>
        </p:grpSpPr>
        <p:sp>
          <p:nvSpPr>
            <p:cNvPr id="987" name="Straight Arrow Connector 17"/>
            <p:cNvSpPr/>
            <p:nvPr/>
          </p:nvSpPr>
          <p:spPr>
            <a:xfrm flipH="1" flipV="1">
              <a:off x="-1" y="-1"/>
              <a:ext cx="479751" cy="685325"/>
            </a:xfrm>
            <a:prstGeom prst="line">
              <a:avLst/>
            </a:prstGeom>
            <a:noFill/>
            <a:ln w="508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988" name="TextBox 21"/>
            <p:cNvSpPr txBox="1"/>
            <p:nvPr/>
          </p:nvSpPr>
          <p:spPr>
            <a:xfrm>
              <a:off x="114164" y="832092"/>
              <a:ext cx="5279645" cy="23368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Helvetica Neue Light"/>
                  <a:ea typeface="Helvetica Neue Light"/>
                  <a:cs typeface="Helvetica Neue Light"/>
                  <a:sym typeface="Helvetica Neue Light"/>
                </a:defRPr>
              </a:pPr>
              <a:r>
                <a:t>Will depend on the </a:t>
              </a:r>
              <a:br/>
              <a:r>
                <a:t>layer structure and</a:t>
              </a:r>
              <a:br/>
              <a:r>
                <a:t>non-linearity.</a:t>
              </a:r>
            </a:p>
          </p:txBody>
        </p:sp>
      </p:grpSp>
      <p:grpSp>
        <p:nvGrpSpPr>
          <p:cNvPr id="993" name="Group"/>
          <p:cNvGrpSpPr/>
          <p:nvPr/>
        </p:nvGrpSpPr>
        <p:grpSpPr>
          <a:xfrm>
            <a:off x="4458245" y="6220939"/>
            <a:ext cx="9364574" cy="3291835"/>
            <a:chOff x="0" y="0"/>
            <a:chExt cx="9364573" cy="3291833"/>
          </a:xfrm>
        </p:grpSpPr>
        <p:sp>
          <p:nvSpPr>
            <p:cNvPr id="990" name="Straight Arrow Connector 16"/>
            <p:cNvSpPr/>
            <p:nvPr/>
          </p:nvSpPr>
          <p:spPr>
            <a:xfrm flipV="1">
              <a:off x="7092373" y="-1"/>
              <a:ext cx="351234" cy="837681"/>
            </a:xfrm>
            <a:prstGeom prst="line">
              <a:avLst/>
            </a:prstGeom>
            <a:noFill/>
            <a:ln w="508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991" name="TextBox 19"/>
            <p:cNvSpPr txBox="1"/>
            <p:nvPr/>
          </p:nvSpPr>
          <p:spPr>
            <a:xfrm>
              <a:off x="0" y="782173"/>
              <a:ext cx="9364574"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For example, for an Euclidean loss:</a:t>
              </a:r>
            </a:p>
          </p:txBody>
        </p:sp>
        <p:pic>
          <p:nvPicPr>
            <p:cNvPr id="992" name="mathcal_L_(_math.pdf" descr="mathcal_L_(_math.pdf"/>
            <p:cNvPicPr>
              <a:picLocks noChangeAspect="1"/>
            </p:cNvPicPr>
            <p:nvPr/>
          </p:nvPicPr>
          <p:blipFill>
            <a:blip r:embed="rId3">
              <a:extLst/>
            </a:blip>
            <a:stretch>
              <a:fillRect/>
            </a:stretch>
          </p:blipFill>
          <p:spPr>
            <a:xfrm>
              <a:off x="1645007" y="1857440"/>
              <a:ext cx="7210736" cy="1434394"/>
            </a:xfrm>
            <a:prstGeom prst="rect">
              <a:avLst/>
            </a:prstGeom>
            <a:ln w="12700" cap="flat">
              <a:noFill/>
              <a:miter lim="400000"/>
            </a:ln>
            <a:effectLst/>
          </p:spPr>
        </p:pic>
      </p:grpSp>
      <p:grpSp>
        <p:nvGrpSpPr>
          <p:cNvPr id="996" name="Group"/>
          <p:cNvGrpSpPr/>
          <p:nvPr/>
        </p:nvGrpSpPr>
        <p:grpSpPr>
          <a:xfrm>
            <a:off x="4525282" y="9751151"/>
            <a:ext cx="7216611" cy="2740086"/>
            <a:chOff x="0" y="0"/>
            <a:chExt cx="7216609" cy="2740084"/>
          </a:xfrm>
        </p:grpSpPr>
        <p:sp>
          <p:nvSpPr>
            <p:cNvPr id="994" name="TextBox 20"/>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The gradient is:</a:t>
              </a:r>
            </a:p>
          </p:txBody>
        </p:sp>
        <p:pic>
          <p:nvPicPr>
            <p:cNvPr id="995" name="frac_partial_mat.pdf" descr="frac_partial_mat.pdf"/>
            <p:cNvPicPr>
              <a:picLocks noChangeAspect="1"/>
            </p:cNvPicPr>
            <p:nvPr/>
          </p:nvPicPr>
          <p:blipFill>
            <a:blip r:embed="rId4">
              <a:extLst/>
            </a:blip>
            <a:stretch>
              <a:fillRect/>
            </a:stretch>
          </p:blipFill>
          <p:spPr>
            <a:xfrm>
              <a:off x="2855278" y="1170005"/>
              <a:ext cx="4361332" cy="1570080"/>
            </a:xfrm>
            <a:prstGeom prst="rect">
              <a:avLst/>
            </a:prstGeom>
            <a:ln w="12700" cap="flat">
              <a:noFill/>
              <a:miter lim="400000"/>
            </a:ln>
            <a:effectLst/>
          </p:spPr>
        </p:pic>
      </p:grpSp>
      <p:sp>
        <p:nvSpPr>
          <p:cNvPr id="997" name="Title 4"/>
          <p:cNvSpPr txBox="1"/>
          <p:nvPr>
            <p:ph type="title"/>
          </p:nvPr>
        </p:nvSpPr>
        <p:spPr>
          <a:xfrm>
            <a:off x="896301" y="22878"/>
            <a:ext cx="21984954" cy="2286001"/>
          </a:xfrm>
          <a:prstGeom prst="rect">
            <a:avLst/>
          </a:prstGeom>
        </p:spPr>
        <p:txBody>
          <a:bodyPr/>
          <a:lstStyle/>
          <a:p>
            <a:pPr/>
            <a:r>
              <a:t>Computing gradients: loss layer</a:t>
            </a:r>
          </a:p>
        </p:txBody>
      </p:sp>
      <p:grpSp>
        <p:nvGrpSpPr>
          <p:cNvPr id="1000" name="Group"/>
          <p:cNvGrpSpPr/>
          <p:nvPr/>
        </p:nvGrpSpPr>
        <p:grpSpPr>
          <a:xfrm>
            <a:off x="4388778" y="4434634"/>
            <a:ext cx="13939481" cy="1547928"/>
            <a:chOff x="0" y="0"/>
            <a:chExt cx="13939479" cy="1547926"/>
          </a:xfrm>
        </p:grpSpPr>
        <p:pic>
          <p:nvPicPr>
            <p:cNvPr id="998" name="frac_partial_mat.pdf" descr="frac_partial_mat.pdf"/>
            <p:cNvPicPr>
              <a:picLocks noChangeAspect="1"/>
            </p:cNvPicPr>
            <p:nvPr/>
          </p:nvPicPr>
          <p:blipFill>
            <a:blip r:embed="rId5">
              <a:extLst/>
            </a:blip>
            <a:srcRect l="0" t="0" r="53829" b="0"/>
            <a:stretch>
              <a:fillRect/>
            </a:stretch>
          </p:blipFill>
          <p:spPr>
            <a:xfrm>
              <a:off x="0" y="0"/>
              <a:ext cx="6362444" cy="1547927"/>
            </a:xfrm>
            <a:prstGeom prst="rect">
              <a:avLst/>
            </a:prstGeom>
            <a:ln w="12700" cap="flat">
              <a:noFill/>
              <a:miter lim="400000"/>
            </a:ln>
            <a:effectLst/>
          </p:spPr>
        </p:pic>
        <p:pic>
          <p:nvPicPr>
            <p:cNvPr id="999" name="frac_partial_mat.pdf" descr="frac_partial_mat.pdf"/>
            <p:cNvPicPr>
              <a:picLocks noChangeAspect="1"/>
            </p:cNvPicPr>
            <p:nvPr/>
          </p:nvPicPr>
          <p:blipFill>
            <a:blip r:embed="rId5">
              <a:extLst/>
            </a:blip>
            <a:srcRect l="46288" t="0" r="0" b="0"/>
            <a:stretch>
              <a:fillRect/>
            </a:stretch>
          </p:blipFill>
          <p:spPr>
            <a:xfrm>
              <a:off x="6537848" y="0"/>
              <a:ext cx="7401632" cy="154792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9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96" grpId="2"/>
      <p:bldP build="whole" bldLvl="1" animBg="1" rev="0" advAuto="0" spid="993" grpId="1"/>
      <p:bldP build="whole" bldLvl="1" animBg="1" rev="0" advAuto="0" spid="989" grpId="3"/>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TextBox 10"/>
          <p:cNvSpPr txBox="1"/>
          <p:nvPr/>
        </p:nvSpPr>
        <p:spPr>
          <a:xfrm>
            <a:off x="697555" y="2488906"/>
            <a:ext cx="14885112"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Neue Light"/>
                <a:ea typeface="Helvetica Neue Light"/>
                <a:cs typeface="Helvetica Neue Light"/>
                <a:sym typeface="Helvetica Neue Light"/>
              </a:defRPr>
            </a:lvl1pPr>
          </a:lstStyle>
          <a:p>
            <a:pPr/>
            <a:r>
              <a:t>We could write the full loss function to get the gradients:</a:t>
            </a:r>
          </a:p>
        </p:txBody>
      </p:sp>
      <p:sp>
        <p:nvSpPr>
          <p:cNvPr id="1005" name="TextBox 18"/>
          <p:cNvSpPr txBox="1"/>
          <p:nvPr/>
        </p:nvSpPr>
        <p:spPr>
          <a:xfrm>
            <a:off x="5812493" y="10945786"/>
            <a:ext cx="5603952" cy="16129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Helvetica Neue Light"/>
                <a:ea typeface="Helvetica Neue Light"/>
                <a:cs typeface="Helvetica Neue Light"/>
                <a:sym typeface="Helvetica Neue Light"/>
              </a:defRPr>
            </a:pPr>
            <a:r>
              <a:t>And this can be</a:t>
            </a:r>
            <a:br/>
            <a:r>
              <a:t>computed iteratively!</a:t>
            </a:r>
          </a:p>
        </p:txBody>
      </p:sp>
      <p:sp>
        <p:nvSpPr>
          <p:cNvPr id="1006" name="TextBox 19"/>
          <p:cNvSpPr txBox="1"/>
          <p:nvPr/>
        </p:nvSpPr>
        <p:spPr>
          <a:xfrm>
            <a:off x="13903342" y="11307736"/>
            <a:ext cx="3334411" cy="8890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Helvetica Neue Light"/>
                <a:ea typeface="Helvetica Neue Light"/>
                <a:cs typeface="Helvetica Neue Light"/>
                <a:sym typeface="Helvetica Neue Light"/>
              </a:defRPr>
            </a:lvl1pPr>
          </a:lstStyle>
          <a:p>
            <a:pPr/>
            <a:r>
              <a:t>This is easy.</a:t>
            </a:r>
          </a:p>
        </p:txBody>
      </p:sp>
      <p:pic>
        <p:nvPicPr>
          <p:cNvPr id="1007" name="l.pdf" descr="l.pdf"/>
          <p:cNvPicPr>
            <a:picLocks noChangeAspect="1"/>
          </p:cNvPicPr>
          <p:nvPr/>
        </p:nvPicPr>
        <p:blipFill>
          <a:blip r:embed="rId3">
            <a:extLst/>
          </a:blip>
          <a:stretch>
            <a:fillRect/>
          </a:stretch>
        </p:blipFill>
        <p:spPr>
          <a:xfrm>
            <a:off x="19062668" y="711200"/>
            <a:ext cx="360486" cy="1041400"/>
          </a:xfrm>
          <a:prstGeom prst="rect">
            <a:avLst/>
          </a:prstGeom>
          <a:ln w="12700">
            <a:miter lim="400000"/>
          </a:ln>
        </p:spPr>
      </p:pic>
      <p:grpSp>
        <p:nvGrpSpPr>
          <p:cNvPr id="1010" name="Group"/>
          <p:cNvGrpSpPr/>
          <p:nvPr/>
        </p:nvGrpSpPr>
        <p:grpSpPr>
          <a:xfrm>
            <a:off x="13619672" y="8415743"/>
            <a:ext cx="3785694" cy="2656822"/>
            <a:chOff x="0" y="0"/>
            <a:chExt cx="3785692" cy="2656821"/>
          </a:xfrm>
        </p:grpSpPr>
        <p:sp>
          <p:nvSpPr>
            <p:cNvPr id="1008" name="Straight Arrow Connector 15"/>
            <p:cNvSpPr/>
            <p:nvPr/>
          </p:nvSpPr>
          <p:spPr>
            <a:xfrm flipH="1" flipV="1">
              <a:off x="1501424" y="0"/>
              <a:ext cx="418985" cy="968959"/>
            </a:xfrm>
            <a:prstGeom prst="line">
              <a:avLst/>
            </a:prstGeom>
            <a:noFill/>
            <a:ln w="508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009" name="frac_partial_f_l.pdf" descr="frac_partial_f_l.pdf"/>
            <p:cNvPicPr>
              <a:picLocks noChangeAspect="1"/>
            </p:cNvPicPr>
            <p:nvPr/>
          </p:nvPicPr>
          <p:blipFill>
            <a:blip r:embed="rId4">
              <a:extLst/>
            </a:blip>
            <a:stretch>
              <a:fillRect/>
            </a:stretch>
          </p:blipFill>
          <p:spPr>
            <a:xfrm>
              <a:off x="0" y="1232844"/>
              <a:ext cx="3785693" cy="1423978"/>
            </a:xfrm>
            <a:prstGeom prst="rect">
              <a:avLst/>
            </a:prstGeom>
            <a:ln w="12700" cap="flat">
              <a:noFill/>
              <a:miter lim="400000"/>
            </a:ln>
            <a:effectLst/>
          </p:spPr>
        </p:pic>
      </p:grpSp>
      <p:grpSp>
        <p:nvGrpSpPr>
          <p:cNvPr id="1013" name="Group"/>
          <p:cNvGrpSpPr/>
          <p:nvPr/>
        </p:nvGrpSpPr>
        <p:grpSpPr>
          <a:xfrm>
            <a:off x="4003171" y="8485346"/>
            <a:ext cx="9387317" cy="2328321"/>
            <a:chOff x="0" y="0"/>
            <a:chExt cx="9387316" cy="2328319"/>
          </a:xfrm>
        </p:grpSpPr>
        <p:sp>
          <p:nvSpPr>
            <p:cNvPr id="1011" name="Right Brace 17"/>
            <p:cNvSpPr/>
            <p:nvPr/>
          </p:nvSpPr>
          <p:spPr>
            <a:xfrm rot="5400000">
              <a:off x="4340138" y="-4340139"/>
              <a:ext cx="707041" cy="93873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78"/>
                    <a:pt x="10800" y="175"/>
                  </a:cubicBezTo>
                  <a:lnTo>
                    <a:pt x="10800" y="10625"/>
                  </a:lnTo>
                  <a:cubicBezTo>
                    <a:pt x="10800" y="10722"/>
                    <a:pt x="15635" y="10800"/>
                    <a:pt x="21600" y="10800"/>
                  </a:cubicBezTo>
                  <a:cubicBezTo>
                    <a:pt x="15635" y="10800"/>
                    <a:pt x="10800" y="10878"/>
                    <a:pt x="10800" y="10975"/>
                  </a:cubicBezTo>
                  <a:lnTo>
                    <a:pt x="10800" y="21425"/>
                  </a:lnTo>
                  <a:cubicBezTo>
                    <a:pt x="10800" y="21522"/>
                    <a:pt x="5965" y="21600"/>
                    <a:pt x="0" y="21600"/>
                  </a:cubicBezTo>
                </a:path>
              </a:pathLst>
            </a:custGeom>
            <a:noFill/>
            <a:ln w="50800" cap="flat">
              <a:solidFill>
                <a:srgbClr val="FF0000"/>
              </a:solidFill>
              <a:prstDash val="solid"/>
              <a:round/>
            </a:ln>
            <a:effectLst/>
          </p:spPr>
          <p:txBody>
            <a:bodyPr wrap="square" lIns="91439" tIns="91439" rIns="91439" bIns="91439" numCol="1" anchor="ctr">
              <a:noAutofit/>
            </a:bodyPr>
            <a:lstStyle/>
            <a:p>
              <a:pPr defTabSz="1828800">
                <a:defRPr b="0" sz="4800">
                  <a:latin typeface="Calibri"/>
                  <a:ea typeface="Calibri"/>
                  <a:cs typeface="Calibri"/>
                  <a:sym typeface="Calibri"/>
                </a:defRPr>
              </a:pPr>
            </a:p>
          </p:txBody>
        </p:sp>
        <p:pic>
          <p:nvPicPr>
            <p:cNvPr id="1012" name="frac_partial_mat.pdf" descr="frac_partial_mat.pdf"/>
            <p:cNvPicPr>
              <a:picLocks noChangeAspect="1"/>
            </p:cNvPicPr>
            <p:nvPr/>
          </p:nvPicPr>
          <p:blipFill>
            <a:blip r:embed="rId5">
              <a:extLst/>
            </a:blip>
            <a:stretch>
              <a:fillRect/>
            </a:stretch>
          </p:blipFill>
          <p:spPr>
            <a:xfrm>
              <a:off x="4216104" y="921708"/>
              <a:ext cx="955107" cy="1406612"/>
            </a:xfrm>
            <a:prstGeom prst="rect">
              <a:avLst/>
            </a:prstGeom>
            <a:ln w="12700" cap="flat">
              <a:noFill/>
              <a:miter lim="400000"/>
            </a:ln>
            <a:effectLst/>
          </p:spPr>
        </p:pic>
      </p:grpSp>
      <p:grpSp>
        <p:nvGrpSpPr>
          <p:cNvPr id="1016" name="Group"/>
          <p:cNvGrpSpPr/>
          <p:nvPr/>
        </p:nvGrpSpPr>
        <p:grpSpPr>
          <a:xfrm>
            <a:off x="686122" y="5323935"/>
            <a:ext cx="12117330" cy="1270001"/>
            <a:chOff x="0" y="0"/>
            <a:chExt cx="12117329" cy="1270000"/>
          </a:xfrm>
        </p:grpSpPr>
        <p:sp>
          <p:nvSpPr>
            <p:cNvPr id="1014" name="TextBox 1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Helvetica Neue Light"/>
                  <a:ea typeface="Helvetica Neue Light"/>
                  <a:cs typeface="Helvetica Neue Light"/>
                  <a:sym typeface="Helvetica Neue Light"/>
                </a:defRPr>
              </a:lvl1pPr>
            </a:lstStyle>
            <a:p>
              <a:pPr/>
              <a:r>
                <a:t>If we compute the gradient with respect to      , using the chain rule:</a:t>
              </a:r>
            </a:p>
          </p:txBody>
        </p:sp>
        <p:pic>
          <p:nvPicPr>
            <p:cNvPr id="1015" name="mathbf_W_l.pdf" descr="mathbf_W_l.pdf"/>
            <p:cNvPicPr>
              <a:picLocks noChangeAspect="1"/>
            </p:cNvPicPr>
            <p:nvPr/>
          </p:nvPicPr>
          <p:blipFill>
            <a:blip r:embed="rId6">
              <a:extLst/>
            </a:blip>
            <a:stretch>
              <a:fillRect/>
            </a:stretch>
          </p:blipFill>
          <p:spPr>
            <a:xfrm>
              <a:off x="11378353" y="273098"/>
              <a:ext cx="738977" cy="458166"/>
            </a:xfrm>
            <a:prstGeom prst="rect">
              <a:avLst/>
            </a:prstGeom>
            <a:ln w="12700" cap="flat">
              <a:noFill/>
              <a:miter lim="400000"/>
            </a:ln>
            <a:effectLst/>
          </p:spPr>
        </p:pic>
      </p:grpSp>
      <p:sp>
        <p:nvSpPr>
          <p:cNvPr id="1017" name="Arrow"/>
          <p:cNvSpPr/>
          <p:nvPr/>
        </p:nvSpPr>
        <p:spPr>
          <a:xfrm>
            <a:off x="18579251" y="5859687"/>
            <a:ext cx="681636" cy="1270001"/>
          </a:xfrm>
          <a:prstGeom prst="rightArrow">
            <a:avLst>
              <a:gd name="adj1" fmla="val 32000"/>
              <a:gd name="adj2" fmla="val 55870"/>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018" name="Title 4"/>
          <p:cNvSpPr txBox="1"/>
          <p:nvPr>
            <p:ph type="title"/>
          </p:nvPr>
        </p:nvSpPr>
        <p:spPr>
          <a:xfrm>
            <a:off x="896301" y="22878"/>
            <a:ext cx="18059910" cy="2286001"/>
          </a:xfrm>
          <a:prstGeom prst="rect">
            <a:avLst/>
          </a:prstGeom>
        </p:spPr>
        <p:txBody>
          <a:bodyPr/>
          <a:lstStyle/>
          <a:p>
            <a:pPr/>
            <a:r>
              <a:t>Computing gradients: layer</a:t>
            </a:r>
          </a:p>
        </p:txBody>
      </p:sp>
      <p:grpSp>
        <p:nvGrpSpPr>
          <p:cNvPr id="1050" name="Group"/>
          <p:cNvGrpSpPr/>
          <p:nvPr/>
        </p:nvGrpSpPr>
        <p:grpSpPr>
          <a:xfrm>
            <a:off x="19284064" y="2394270"/>
            <a:ext cx="4982089" cy="8404035"/>
            <a:chOff x="0" y="0"/>
            <a:chExt cx="4982087" cy="8404033"/>
          </a:xfrm>
        </p:grpSpPr>
        <p:pic>
          <p:nvPicPr>
            <p:cNvPr id="1019" name="mathbf_x_L.pdf" descr="mathbf_x_L.pdf"/>
            <p:cNvPicPr>
              <a:picLocks noChangeAspect="1"/>
            </p:cNvPicPr>
            <p:nvPr/>
          </p:nvPicPr>
          <p:blipFill>
            <a:blip r:embed="rId7">
              <a:extLst/>
            </a:blip>
            <a:stretch>
              <a:fillRect/>
            </a:stretch>
          </p:blipFill>
          <p:spPr>
            <a:xfrm>
              <a:off x="1623389" y="1628288"/>
              <a:ext cx="467023" cy="261988"/>
            </a:xfrm>
            <a:prstGeom prst="rect">
              <a:avLst/>
            </a:prstGeom>
            <a:ln w="12700" cap="flat">
              <a:noFill/>
              <a:miter lim="400000"/>
            </a:ln>
            <a:effectLst/>
          </p:spPr>
        </p:pic>
        <p:sp>
          <p:nvSpPr>
            <p:cNvPr id="1020" name="Rectangle 28"/>
            <p:cNvSpPr/>
            <p:nvPr/>
          </p:nvSpPr>
          <p:spPr>
            <a:xfrm>
              <a:off x="62264" y="6777223"/>
              <a:ext cx="3045782" cy="639215"/>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021" name="Rectangle 28"/>
            <p:cNvSpPr/>
            <p:nvPr/>
          </p:nvSpPr>
          <p:spPr>
            <a:xfrm>
              <a:off x="0" y="5559900"/>
              <a:ext cx="3045781" cy="639215"/>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022" name="Rectangle 28"/>
            <p:cNvSpPr/>
            <p:nvPr/>
          </p:nvSpPr>
          <p:spPr>
            <a:xfrm>
              <a:off x="24630" y="3751076"/>
              <a:ext cx="3045782" cy="639214"/>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023" name="Rectangle 30"/>
            <p:cNvSpPr/>
            <p:nvPr/>
          </p:nvSpPr>
          <p:spPr>
            <a:xfrm>
              <a:off x="16615" y="2075470"/>
              <a:ext cx="3021881" cy="63921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024" name="Straight Arrow Connector 33"/>
            <p:cNvSpPr/>
            <p:nvPr/>
          </p:nvSpPr>
          <p:spPr>
            <a:xfrm flipV="1">
              <a:off x="1614308" y="7424124"/>
              <a:ext cx="2005" cy="61298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25" name="Straight Arrow Connector 35"/>
            <p:cNvSpPr/>
            <p:nvPr/>
          </p:nvSpPr>
          <p:spPr>
            <a:xfrm flipV="1">
              <a:off x="1602357" y="6201921"/>
              <a:ext cx="2005" cy="612981"/>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26" name="Straight Arrow Connector 37"/>
            <p:cNvSpPr/>
            <p:nvPr/>
          </p:nvSpPr>
          <p:spPr>
            <a:xfrm flipV="1">
              <a:off x="1557972" y="5223687"/>
              <a:ext cx="2005" cy="338580"/>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27" name="Straight Arrow Connector 39"/>
            <p:cNvSpPr/>
            <p:nvPr/>
          </p:nvSpPr>
          <p:spPr>
            <a:xfrm flipV="1">
              <a:off x="1561738" y="4391290"/>
              <a:ext cx="2005" cy="338580"/>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28" name="Straight Arrow Connector 40"/>
            <p:cNvSpPr/>
            <p:nvPr/>
          </p:nvSpPr>
          <p:spPr>
            <a:xfrm flipV="1">
              <a:off x="1546023" y="3401093"/>
              <a:ext cx="2005" cy="338580"/>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29" name="Straight Arrow Connector 41"/>
            <p:cNvSpPr/>
            <p:nvPr/>
          </p:nvSpPr>
          <p:spPr>
            <a:xfrm flipV="1">
              <a:off x="1534072" y="2713280"/>
              <a:ext cx="2005" cy="338580"/>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30" name="Straight Arrow Connector 46"/>
            <p:cNvSpPr/>
            <p:nvPr/>
          </p:nvSpPr>
          <p:spPr>
            <a:xfrm flipV="1">
              <a:off x="1533801" y="1350464"/>
              <a:ext cx="2006" cy="727128"/>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31" name="TextBox 48"/>
            <p:cNvSpPr txBox="1"/>
            <p:nvPr/>
          </p:nvSpPr>
          <p:spPr>
            <a:xfrm rot="5400000">
              <a:off x="1418100" y="2976634"/>
              <a:ext cx="444040" cy="478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sp>
          <p:nvSpPr>
            <p:cNvPr id="1032" name="TextBox 49"/>
            <p:cNvSpPr txBox="1"/>
            <p:nvPr/>
          </p:nvSpPr>
          <p:spPr>
            <a:xfrm rot="5400000">
              <a:off x="1437579" y="4702226"/>
              <a:ext cx="444041" cy="4785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2800">
                  <a:latin typeface="Times New Roman"/>
                  <a:ea typeface="Times New Roman"/>
                  <a:cs typeface="Times New Roman"/>
                  <a:sym typeface="Times New Roman"/>
                </a:defRPr>
              </a:lvl1pPr>
            </a:lstStyle>
            <a:p>
              <a:pPr/>
              <a:r>
                <a:t>…</a:t>
              </a:r>
            </a:p>
          </p:txBody>
        </p:sp>
        <p:pic>
          <p:nvPicPr>
            <p:cNvPr id="1033" name="mathbf_x_0.pdf" descr="mathbf_x_0.pdf"/>
            <p:cNvPicPr>
              <a:picLocks noChangeAspect="1"/>
            </p:cNvPicPr>
            <p:nvPr/>
          </p:nvPicPr>
          <p:blipFill>
            <a:blip r:embed="rId8">
              <a:extLst/>
            </a:blip>
            <a:stretch>
              <a:fillRect/>
            </a:stretch>
          </p:blipFill>
          <p:spPr>
            <a:xfrm>
              <a:off x="1430255" y="8152686"/>
              <a:ext cx="371557" cy="251348"/>
            </a:xfrm>
            <a:prstGeom prst="rect">
              <a:avLst/>
            </a:prstGeom>
            <a:ln w="12700" cap="flat">
              <a:noFill/>
              <a:miter lim="400000"/>
            </a:ln>
            <a:effectLst/>
          </p:spPr>
        </p:pic>
        <p:pic>
          <p:nvPicPr>
            <p:cNvPr id="1034" name="mathbf_x_L-1.pdf" descr="mathbf_x_L-1.pdf"/>
            <p:cNvPicPr>
              <a:picLocks noChangeAspect="1"/>
            </p:cNvPicPr>
            <p:nvPr/>
          </p:nvPicPr>
          <p:blipFill>
            <a:blip r:embed="rId9">
              <a:extLst/>
            </a:blip>
            <a:stretch>
              <a:fillRect/>
            </a:stretch>
          </p:blipFill>
          <p:spPr>
            <a:xfrm>
              <a:off x="1683645" y="2862408"/>
              <a:ext cx="830539" cy="251348"/>
            </a:xfrm>
            <a:prstGeom prst="rect">
              <a:avLst/>
            </a:prstGeom>
            <a:ln w="12700" cap="flat">
              <a:noFill/>
              <a:miter lim="400000"/>
            </a:ln>
            <a:effectLst/>
          </p:spPr>
        </p:pic>
        <p:pic>
          <p:nvPicPr>
            <p:cNvPr id="1035" name="mathbf_x_l.pdf" descr="mathbf_x_l.pdf"/>
            <p:cNvPicPr>
              <a:picLocks noChangeAspect="1"/>
            </p:cNvPicPr>
            <p:nvPr/>
          </p:nvPicPr>
          <p:blipFill>
            <a:blip r:embed="rId10">
              <a:extLst/>
            </a:blip>
            <a:stretch>
              <a:fillRect/>
            </a:stretch>
          </p:blipFill>
          <p:spPr>
            <a:xfrm>
              <a:off x="1683645" y="3436717"/>
              <a:ext cx="316916" cy="251348"/>
            </a:xfrm>
            <a:prstGeom prst="rect">
              <a:avLst/>
            </a:prstGeom>
            <a:ln w="12700" cap="flat">
              <a:noFill/>
              <a:miter lim="400000"/>
            </a:ln>
            <a:effectLst/>
          </p:spPr>
        </p:pic>
        <p:pic>
          <p:nvPicPr>
            <p:cNvPr id="1036" name="mathbf_x_l-1.pdf" descr="mathbf_x_l-1.pdf"/>
            <p:cNvPicPr>
              <a:picLocks noChangeAspect="1"/>
            </p:cNvPicPr>
            <p:nvPr/>
          </p:nvPicPr>
          <p:blipFill>
            <a:blip r:embed="rId11">
              <a:extLst/>
            </a:blip>
            <a:stretch>
              <a:fillRect/>
            </a:stretch>
          </p:blipFill>
          <p:spPr>
            <a:xfrm>
              <a:off x="1683645" y="4508254"/>
              <a:ext cx="721257" cy="251348"/>
            </a:xfrm>
            <a:prstGeom prst="rect">
              <a:avLst/>
            </a:prstGeom>
            <a:ln w="12700" cap="flat">
              <a:noFill/>
              <a:miter lim="400000"/>
            </a:ln>
            <a:effectLst/>
          </p:spPr>
        </p:pic>
        <p:pic>
          <p:nvPicPr>
            <p:cNvPr id="1037" name="mathbf_x_1.pdf" descr="mathbf_x_1.pdf"/>
            <p:cNvPicPr>
              <a:picLocks noChangeAspect="1"/>
            </p:cNvPicPr>
            <p:nvPr/>
          </p:nvPicPr>
          <p:blipFill>
            <a:blip r:embed="rId12">
              <a:extLst/>
            </a:blip>
            <a:stretch>
              <a:fillRect/>
            </a:stretch>
          </p:blipFill>
          <p:spPr>
            <a:xfrm>
              <a:off x="1683645" y="6394555"/>
              <a:ext cx="360629" cy="251348"/>
            </a:xfrm>
            <a:prstGeom prst="rect">
              <a:avLst/>
            </a:prstGeom>
            <a:ln w="12700" cap="flat">
              <a:noFill/>
              <a:miter lim="400000"/>
            </a:ln>
            <a:effectLst/>
          </p:spPr>
        </p:pic>
        <p:pic>
          <p:nvPicPr>
            <p:cNvPr id="1038" name="mathbf_x_2.pdf" descr="mathbf_x_2.pdf"/>
            <p:cNvPicPr>
              <a:picLocks noChangeAspect="1"/>
            </p:cNvPicPr>
            <p:nvPr/>
          </p:nvPicPr>
          <p:blipFill>
            <a:blip r:embed="rId13">
              <a:extLst/>
            </a:blip>
            <a:stretch>
              <a:fillRect/>
            </a:stretch>
          </p:blipFill>
          <p:spPr>
            <a:xfrm>
              <a:off x="1683645" y="5267328"/>
              <a:ext cx="371557" cy="251348"/>
            </a:xfrm>
            <a:prstGeom prst="rect">
              <a:avLst/>
            </a:prstGeom>
            <a:ln w="12700" cap="flat">
              <a:noFill/>
              <a:miter lim="400000"/>
            </a:ln>
            <a:effectLst/>
          </p:spPr>
        </p:pic>
        <p:pic>
          <p:nvPicPr>
            <p:cNvPr id="1039" name="f_1(_mathbf_x_0_.pdf" descr="f_1(_mathbf_x_0_.pdf"/>
            <p:cNvPicPr>
              <a:picLocks noChangeAspect="1"/>
            </p:cNvPicPr>
            <p:nvPr/>
          </p:nvPicPr>
          <p:blipFill>
            <a:blip r:embed="rId14">
              <a:extLst/>
            </a:blip>
            <a:stretch>
              <a:fillRect/>
            </a:stretch>
          </p:blipFill>
          <p:spPr>
            <a:xfrm>
              <a:off x="606679" y="6881281"/>
              <a:ext cx="1857783" cy="404342"/>
            </a:xfrm>
            <a:prstGeom prst="rect">
              <a:avLst/>
            </a:prstGeom>
            <a:ln w="12700" cap="flat">
              <a:noFill/>
              <a:miter lim="400000"/>
            </a:ln>
            <a:effectLst/>
          </p:spPr>
        </p:pic>
        <p:pic>
          <p:nvPicPr>
            <p:cNvPr id="1040" name="f_2(_mathbf_x_1_.pdf" descr="f_2(_mathbf_x_1_.pdf"/>
            <p:cNvPicPr>
              <a:picLocks noChangeAspect="1"/>
            </p:cNvPicPr>
            <p:nvPr/>
          </p:nvPicPr>
          <p:blipFill>
            <a:blip r:embed="rId15">
              <a:extLst/>
            </a:blip>
            <a:stretch>
              <a:fillRect/>
            </a:stretch>
          </p:blipFill>
          <p:spPr>
            <a:xfrm>
              <a:off x="606679" y="5677336"/>
              <a:ext cx="1857783" cy="404342"/>
            </a:xfrm>
            <a:prstGeom prst="rect">
              <a:avLst/>
            </a:prstGeom>
            <a:ln w="12700" cap="flat">
              <a:noFill/>
              <a:miter lim="400000"/>
            </a:ln>
            <a:effectLst/>
          </p:spPr>
        </p:pic>
        <p:pic>
          <p:nvPicPr>
            <p:cNvPr id="1041" name="f_l(_mathbf_x_l-.pdf" descr="f_l(_mathbf_x_l-.pdf"/>
            <p:cNvPicPr>
              <a:picLocks noChangeAspect="1"/>
            </p:cNvPicPr>
            <p:nvPr/>
          </p:nvPicPr>
          <p:blipFill>
            <a:blip r:embed="rId16">
              <a:extLst/>
            </a:blip>
            <a:stretch>
              <a:fillRect/>
            </a:stretch>
          </p:blipFill>
          <p:spPr>
            <a:xfrm>
              <a:off x="491934" y="3868512"/>
              <a:ext cx="2087274" cy="404342"/>
            </a:xfrm>
            <a:prstGeom prst="rect">
              <a:avLst/>
            </a:prstGeom>
            <a:ln w="12700" cap="flat">
              <a:noFill/>
              <a:miter lim="400000"/>
            </a:ln>
            <a:effectLst/>
          </p:spPr>
        </p:pic>
        <p:pic>
          <p:nvPicPr>
            <p:cNvPr id="1042" name="f_L(_mathbf_x_L-.pdf" descr="f_L(_mathbf_x_L-.pdf"/>
            <p:cNvPicPr>
              <a:picLocks noChangeAspect="1"/>
            </p:cNvPicPr>
            <p:nvPr/>
          </p:nvPicPr>
          <p:blipFill>
            <a:blip r:embed="rId17">
              <a:extLst/>
            </a:blip>
            <a:stretch>
              <a:fillRect/>
            </a:stretch>
          </p:blipFill>
          <p:spPr>
            <a:xfrm>
              <a:off x="322548" y="2158926"/>
              <a:ext cx="2426046" cy="404342"/>
            </a:xfrm>
            <a:prstGeom prst="rect">
              <a:avLst/>
            </a:prstGeom>
            <a:ln w="12700" cap="flat">
              <a:noFill/>
              <a:miter lim="400000"/>
            </a:ln>
            <a:effectLst/>
          </p:spPr>
        </p:pic>
        <p:sp>
          <p:nvSpPr>
            <p:cNvPr id="1043" name="Rectangle 58"/>
            <p:cNvSpPr/>
            <p:nvPr/>
          </p:nvSpPr>
          <p:spPr>
            <a:xfrm>
              <a:off x="1008196" y="782844"/>
              <a:ext cx="3973892" cy="534372"/>
            </a:xfrm>
            <a:prstGeom prst="rect">
              <a:avLst/>
            </a:prstGeom>
            <a:solidFill>
              <a:schemeClr val="accent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044" name="Straight Arrow Connector 64"/>
            <p:cNvSpPr/>
            <p:nvPr/>
          </p:nvSpPr>
          <p:spPr>
            <a:xfrm flipV="1">
              <a:off x="4443258" y="1318218"/>
              <a:ext cx="1" cy="6720228"/>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1045" name="mathbf_y.pdf" descr="mathbf_y.pdf"/>
            <p:cNvPicPr>
              <a:picLocks noChangeAspect="1"/>
            </p:cNvPicPr>
            <p:nvPr/>
          </p:nvPicPr>
          <p:blipFill>
            <a:blip r:embed="rId18">
              <a:extLst/>
            </a:blip>
            <a:stretch>
              <a:fillRect/>
            </a:stretch>
          </p:blipFill>
          <p:spPr>
            <a:xfrm>
              <a:off x="4328904" y="8070717"/>
              <a:ext cx="228327" cy="260946"/>
            </a:xfrm>
            <a:prstGeom prst="rect">
              <a:avLst/>
            </a:prstGeom>
            <a:ln w="12700" cap="flat">
              <a:noFill/>
              <a:miter lim="400000"/>
            </a:ln>
            <a:effectLst/>
          </p:spPr>
        </p:pic>
        <p:pic>
          <p:nvPicPr>
            <p:cNvPr id="1046" name="mathcal_L_(_math.pdf" descr="mathcal_L_(_math.pdf"/>
            <p:cNvPicPr>
              <a:picLocks noChangeAspect="1"/>
            </p:cNvPicPr>
            <p:nvPr/>
          </p:nvPicPr>
          <p:blipFill>
            <a:blip r:embed="rId19">
              <a:extLst/>
            </a:blip>
            <a:stretch>
              <a:fillRect/>
            </a:stretch>
          </p:blipFill>
          <p:spPr>
            <a:xfrm>
              <a:off x="2289927" y="859816"/>
              <a:ext cx="1336641" cy="380429"/>
            </a:xfrm>
            <a:prstGeom prst="rect">
              <a:avLst/>
            </a:prstGeom>
            <a:ln w="12700" cap="flat">
              <a:noFill/>
              <a:miter lim="400000"/>
            </a:ln>
            <a:effectLst/>
          </p:spPr>
        </p:pic>
        <p:grpSp>
          <p:nvGrpSpPr>
            <p:cNvPr id="1049" name="Group"/>
            <p:cNvGrpSpPr/>
            <p:nvPr/>
          </p:nvGrpSpPr>
          <p:grpSpPr>
            <a:xfrm>
              <a:off x="2809995" y="-1"/>
              <a:ext cx="293012" cy="768157"/>
              <a:chOff x="0" y="0"/>
              <a:chExt cx="293011" cy="768155"/>
            </a:xfrm>
          </p:grpSpPr>
          <p:sp>
            <p:nvSpPr>
              <p:cNvPr id="1047" name="Straight Arrow Connector 59"/>
              <p:cNvSpPr/>
              <p:nvPr/>
            </p:nvSpPr>
            <p:spPr>
              <a:xfrm flipV="1">
                <a:off x="146228" y="449866"/>
                <a:ext cx="2005" cy="318290"/>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1048" name="J.pdf" descr="J.pdf"/>
              <p:cNvPicPr>
                <a:picLocks noChangeAspect="1"/>
              </p:cNvPicPr>
              <p:nvPr/>
            </p:nvPicPr>
            <p:blipFill>
              <a:blip r:embed="rId20">
                <a:extLst/>
              </a:blip>
              <a:stretch>
                <a:fillRect/>
              </a:stretch>
            </p:blipFill>
            <p:spPr>
              <a:xfrm>
                <a:off x="0" y="0"/>
                <a:ext cx="293012" cy="376730"/>
              </a:xfrm>
              <a:prstGeom prst="rect">
                <a:avLst/>
              </a:prstGeom>
              <a:ln w="12700" cap="flat">
                <a:noFill/>
                <a:miter lim="400000"/>
              </a:ln>
              <a:effectLst/>
            </p:spPr>
          </p:pic>
        </p:grpSp>
      </p:grpSp>
      <p:pic>
        <p:nvPicPr>
          <p:cNvPr id="1051" name="mathcal_L_(_math.pdf" descr="mathcal_L_(_math.pdf"/>
          <p:cNvPicPr>
            <a:picLocks noChangeAspect="1"/>
          </p:cNvPicPr>
          <p:nvPr/>
        </p:nvPicPr>
        <p:blipFill>
          <a:blip r:embed="rId21">
            <a:extLst/>
          </a:blip>
          <a:stretch>
            <a:fillRect/>
          </a:stretch>
        </p:blipFill>
        <p:spPr>
          <a:xfrm>
            <a:off x="1151557" y="3894244"/>
            <a:ext cx="15884659" cy="667120"/>
          </a:xfrm>
          <a:prstGeom prst="rect">
            <a:avLst/>
          </a:prstGeom>
          <a:ln w="12700">
            <a:miter lim="400000"/>
          </a:ln>
        </p:spPr>
      </p:pic>
      <p:pic>
        <p:nvPicPr>
          <p:cNvPr id="1052" name="frac_partial_mat.pdf" descr="frac_partial_mat.pdf"/>
          <p:cNvPicPr>
            <a:picLocks noChangeAspect="1"/>
          </p:cNvPicPr>
          <p:nvPr/>
        </p:nvPicPr>
        <p:blipFill>
          <a:blip r:embed="rId22">
            <a:extLst/>
          </a:blip>
          <a:srcRect l="17982" t="0" r="14046" b="0"/>
          <a:stretch>
            <a:fillRect/>
          </a:stretch>
        </p:blipFill>
        <p:spPr>
          <a:xfrm>
            <a:off x="3901855" y="6548618"/>
            <a:ext cx="9496407" cy="1531344"/>
          </a:xfrm>
          <a:prstGeom prst="rect">
            <a:avLst/>
          </a:prstGeom>
          <a:ln w="12700">
            <a:miter lim="400000"/>
          </a:ln>
        </p:spPr>
      </p:pic>
      <p:pic>
        <p:nvPicPr>
          <p:cNvPr id="1053" name="frac_partial_mat.pdf" descr="frac_partial_mat.pdf"/>
          <p:cNvPicPr>
            <a:picLocks noChangeAspect="1"/>
          </p:cNvPicPr>
          <p:nvPr/>
        </p:nvPicPr>
        <p:blipFill>
          <a:blip r:embed="rId22">
            <a:extLst/>
          </a:blip>
          <a:srcRect l="86468" t="0" r="0" b="0"/>
          <a:stretch>
            <a:fillRect/>
          </a:stretch>
        </p:blipFill>
        <p:spPr>
          <a:xfrm>
            <a:off x="13597111" y="6536418"/>
            <a:ext cx="1890562" cy="1531345"/>
          </a:xfrm>
          <a:prstGeom prst="rect">
            <a:avLst/>
          </a:prstGeom>
          <a:ln w="12700">
            <a:miter lim="400000"/>
          </a:ln>
        </p:spPr>
      </p:pic>
      <p:pic>
        <p:nvPicPr>
          <p:cNvPr id="1054" name="frac_partial_mat.pdf" descr="frac_partial_mat.pdf"/>
          <p:cNvPicPr>
            <a:picLocks noChangeAspect="1"/>
          </p:cNvPicPr>
          <p:nvPr/>
        </p:nvPicPr>
        <p:blipFill>
          <a:blip r:embed="rId23">
            <a:extLst/>
          </a:blip>
          <a:stretch>
            <a:fillRect/>
          </a:stretch>
        </p:blipFill>
        <p:spPr>
          <a:xfrm>
            <a:off x="1393053" y="6507889"/>
            <a:ext cx="2309972" cy="161299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0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0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0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00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0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3" grpId="6"/>
      <p:bldP build="whole" bldLvl="1" animBg="1" rev="0" advAuto="0" spid="1005" grpId="9"/>
      <p:bldP build="whole" bldLvl="1" animBg="1" rev="0" advAuto="0" spid="1006" grpId="8"/>
      <p:bldP build="whole" bldLvl="1" animBg="1" rev="0" advAuto="0" spid="1051" grpId="1"/>
      <p:bldP build="whole" bldLvl="1" animBg="1" rev="0" advAuto="0" spid="1053" grpId="5"/>
      <p:bldP build="whole" bldLvl="1" animBg="1" rev="0" advAuto="0" spid="1010" grpId="7"/>
      <p:bldP build="whole" bldLvl="1" animBg="1" rev="0" advAuto="0" spid="1016" grpId="2"/>
      <p:bldP build="whole" bldLvl="1" animBg="1" rev="0" advAuto="0" spid="1054" grpId="3"/>
      <p:bldP build="whole" bldLvl="1" animBg="1" rev="0" advAuto="0" spid="1052" grpId="4"/>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8" name="Title 1"/>
          <p:cNvSpPr txBox="1"/>
          <p:nvPr>
            <p:ph type="title"/>
          </p:nvPr>
        </p:nvSpPr>
        <p:spPr>
          <a:prstGeom prst="rect">
            <a:avLst/>
          </a:prstGeom>
        </p:spPr>
        <p:txBody>
          <a:bodyPr/>
          <a:lstStyle/>
          <a:p>
            <a:pPr/>
            <a:r>
              <a:t>Backpropagation</a:t>
            </a:r>
          </a:p>
        </p:txBody>
      </p:sp>
      <p:grpSp>
        <p:nvGrpSpPr>
          <p:cNvPr id="1061" name="Group"/>
          <p:cNvGrpSpPr/>
          <p:nvPr/>
        </p:nvGrpSpPr>
        <p:grpSpPr>
          <a:xfrm>
            <a:off x="9906917" y="9730695"/>
            <a:ext cx="2612035" cy="2529580"/>
            <a:chOff x="0" y="0"/>
            <a:chExt cx="2612034" cy="2529579"/>
          </a:xfrm>
        </p:grpSpPr>
        <p:sp>
          <p:nvSpPr>
            <p:cNvPr id="1059" name="Straight Arrow Connector 17"/>
            <p:cNvSpPr/>
            <p:nvPr/>
          </p:nvSpPr>
          <p:spPr>
            <a:xfrm flipV="1">
              <a:off x="1324176" y="0"/>
              <a:ext cx="194643" cy="778778"/>
            </a:xfrm>
            <a:prstGeom prst="line">
              <a:avLst/>
            </a:prstGeom>
            <a:noFill/>
            <a:ln w="50800" cap="flat">
              <a:solidFill>
                <a:srgbClr val="000000"/>
              </a:solidFill>
              <a:prstDash val="solid"/>
              <a:round/>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060" name="TextBox 18"/>
            <p:cNvSpPr txBox="1"/>
            <p:nvPr/>
          </p:nvSpPr>
          <p:spPr>
            <a:xfrm>
              <a:off x="0" y="916582"/>
              <a:ext cx="2612035" cy="16129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Helvetica Neue Light"/>
                  <a:ea typeface="Helvetica Neue Light"/>
                  <a:cs typeface="Helvetica Neue Light"/>
                  <a:sym typeface="Helvetica Neue Light"/>
                </a:defRPr>
              </a:pPr>
              <a:r>
                <a:t>Gradient </a:t>
              </a:r>
              <a:br/>
              <a:r>
                <a:t>layer l</a:t>
              </a:r>
            </a:p>
          </p:txBody>
        </p:sp>
      </p:grpSp>
      <p:grpSp>
        <p:nvGrpSpPr>
          <p:cNvPr id="1064" name="Group"/>
          <p:cNvGrpSpPr/>
          <p:nvPr/>
        </p:nvGrpSpPr>
        <p:grpSpPr>
          <a:xfrm>
            <a:off x="6545607" y="9650883"/>
            <a:ext cx="2612035" cy="2442806"/>
            <a:chOff x="0" y="0"/>
            <a:chExt cx="2612034" cy="2442806"/>
          </a:xfrm>
        </p:grpSpPr>
        <p:sp>
          <p:nvSpPr>
            <p:cNvPr id="1062" name="TextBox 19"/>
            <p:cNvSpPr txBox="1"/>
            <p:nvPr/>
          </p:nvSpPr>
          <p:spPr>
            <a:xfrm>
              <a:off x="0" y="829808"/>
              <a:ext cx="2612035" cy="1612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Helvetica Neue Light"/>
                  <a:ea typeface="Helvetica Neue Light"/>
                  <a:cs typeface="Helvetica Neue Light"/>
                  <a:sym typeface="Helvetica Neue Light"/>
                </a:defRPr>
              </a:pPr>
              <a:r>
                <a:t>Gradient </a:t>
              </a:r>
              <a:br/>
              <a:r>
                <a:t>layer l-1</a:t>
              </a:r>
            </a:p>
          </p:txBody>
        </p:sp>
        <p:sp>
          <p:nvSpPr>
            <p:cNvPr id="1063" name="Straight Arrow Connector 20"/>
            <p:cNvSpPr/>
            <p:nvPr/>
          </p:nvSpPr>
          <p:spPr>
            <a:xfrm flipV="1">
              <a:off x="1806869" y="0"/>
              <a:ext cx="552895" cy="934566"/>
            </a:xfrm>
            <a:prstGeom prst="line">
              <a:avLst/>
            </a:prstGeom>
            <a:noFill/>
            <a:ln w="50800" cap="flat">
              <a:solidFill>
                <a:srgbClr val="000000"/>
              </a:solidFill>
              <a:prstDash val="solid"/>
              <a:round/>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grpSp>
      <p:grpSp>
        <p:nvGrpSpPr>
          <p:cNvPr id="1067" name="Group"/>
          <p:cNvGrpSpPr/>
          <p:nvPr/>
        </p:nvGrpSpPr>
        <p:grpSpPr>
          <a:xfrm>
            <a:off x="3540286" y="5250418"/>
            <a:ext cx="7397288" cy="1536047"/>
            <a:chOff x="0" y="0"/>
            <a:chExt cx="7397286" cy="1536045"/>
          </a:xfrm>
        </p:grpSpPr>
        <p:sp>
          <p:nvSpPr>
            <p:cNvPr id="1065" name="TextBox 11"/>
            <p:cNvSpPr/>
            <p:nvPr/>
          </p:nvSpPr>
          <p:spPr>
            <a:xfrm>
              <a:off x="0" y="26604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Helvetica Neue Light"/>
                  <a:ea typeface="Helvetica Neue Light"/>
                  <a:cs typeface="Helvetica Neue Light"/>
                  <a:sym typeface="Helvetica Neue Light"/>
                </a:defRPr>
              </a:pPr>
              <a:r>
                <a:t>If we have the value of           we can compute the gradient at the </a:t>
              </a:r>
              <a:br/>
              <a:r>
                <a:t>layer below as: </a:t>
              </a:r>
            </a:p>
          </p:txBody>
        </p:sp>
        <p:pic>
          <p:nvPicPr>
            <p:cNvPr id="1066" name="frac_partial_mat.pdf" descr="frac_partial_mat.pdf"/>
            <p:cNvPicPr>
              <a:picLocks noChangeAspect="1"/>
            </p:cNvPicPr>
            <p:nvPr/>
          </p:nvPicPr>
          <p:blipFill>
            <a:blip r:embed="rId3">
              <a:extLst/>
            </a:blip>
            <a:stretch>
              <a:fillRect/>
            </a:stretch>
          </p:blipFill>
          <p:spPr>
            <a:xfrm>
              <a:off x="6376968" y="0"/>
              <a:ext cx="1020319" cy="1502650"/>
            </a:xfrm>
            <a:prstGeom prst="rect">
              <a:avLst/>
            </a:prstGeom>
            <a:ln w="12700" cap="flat">
              <a:noFill/>
              <a:miter lim="400000"/>
            </a:ln>
            <a:effectLst/>
          </p:spPr>
        </p:pic>
      </p:grpSp>
      <p:grpSp>
        <p:nvGrpSpPr>
          <p:cNvPr id="1070" name="Group"/>
          <p:cNvGrpSpPr/>
          <p:nvPr/>
        </p:nvGrpSpPr>
        <p:grpSpPr>
          <a:xfrm>
            <a:off x="13615915" y="9700069"/>
            <a:ext cx="3906732" cy="2520132"/>
            <a:chOff x="0" y="0"/>
            <a:chExt cx="3906730" cy="2520130"/>
          </a:xfrm>
        </p:grpSpPr>
        <p:sp>
          <p:nvSpPr>
            <p:cNvPr id="1068" name="Straight Arrow Connector 14"/>
            <p:cNvSpPr/>
            <p:nvPr/>
          </p:nvSpPr>
          <p:spPr>
            <a:xfrm flipH="1" flipV="1">
              <a:off x="457656" y="-1"/>
              <a:ext cx="486453" cy="805714"/>
            </a:xfrm>
            <a:prstGeom prst="line">
              <a:avLst/>
            </a:prstGeom>
            <a:noFill/>
            <a:ln w="50800" cap="flat">
              <a:solidFill>
                <a:srgbClr val="000000"/>
              </a:solidFill>
              <a:prstDash val="solid"/>
              <a:round/>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069" name="frac_partial_f_l.pdf" descr="frac_partial_f_l.pdf"/>
            <p:cNvPicPr>
              <a:picLocks noChangeAspect="1"/>
            </p:cNvPicPr>
            <p:nvPr/>
          </p:nvPicPr>
          <p:blipFill>
            <a:blip r:embed="rId4">
              <a:extLst/>
            </a:blip>
            <a:stretch>
              <a:fillRect/>
            </a:stretch>
          </p:blipFill>
          <p:spPr>
            <a:xfrm>
              <a:off x="0" y="1050625"/>
              <a:ext cx="3906731" cy="1469506"/>
            </a:xfrm>
            <a:prstGeom prst="rect">
              <a:avLst/>
            </a:prstGeom>
            <a:ln w="12700" cap="flat">
              <a:noFill/>
              <a:miter lim="400000"/>
            </a:ln>
            <a:effectLst/>
          </p:spPr>
        </p:pic>
      </p:grpSp>
      <p:sp>
        <p:nvSpPr>
          <p:cNvPr id="1071" name="TextBox 18"/>
          <p:cNvSpPr txBox="1"/>
          <p:nvPr/>
        </p:nvSpPr>
        <p:spPr>
          <a:xfrm>
            <a:off x="13236807" y="2587844"/>
            <a:ext cx="11695776" cy="237043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Helvetica Neue Light"/>
                <a:ea typeface="Helvetica Neue Light"/>
                <a:cs typeface="Helvetica Neue Light"/>
                <a:sym typeface="Helvetica Neue Light"/>
              </a:defRPr>
            </a:pPr>
            <a:r>
              <a:t>And this can be computed iteratively. </a:t>
            </a:r>
            <a:br/>
            <a:r>
              <a:t>We start at the top (L)  and we can compute the gradient at layer </a:t>
            </a:r>
            <a:r>
              <a:rPr>
                <a:latin typeface="Optima"/>
                <a:ea typeface="Optima"/>
                <a:cs typeface="Optima"/>
                <a:sym typeface="Optima"/>
              </a:rPr>
              <a:t>l</a:t>
            </a:r>
            <a:r>
              <a:t>-1</a:t>
            </a:r>
          </a:p>
        </p:txBody>
      </p:sp>
      <p:grpSp>
        <p:nvGrpSpPr>
          <p:cNvPr id="1074" name="Group"/>
          <p:cNvGrpSpPr/>
          <p:nvPr/>
        </p:nvGrpSpPr>
        <p:grpSpPr>
          <a:xfrm>
            <a:off x="8192600" y="2957639"/>
            <a:ext cx="3912577" cy="1622709"/>
            <a:chOff x="0" y="0"/>
            <a:chExt cx="3912576" cy="1622707"/>
          </a:xfrm>
        </p:grpSpPr>
        <p:sp>
          <p:nvSpPr>
            <p:cNvPr id="1072" name="Arrow"/>
            <p:cNvSpPr/>
            <p:nvPr/>
          </p:nvSpPr>
          <p:spPr>
            <a:xfrm>
              <a:off x="0" y="486709"/>
              <a:ext cx="1915648" cy="649289"/>
            </a:xfrm>
            <a:prstGeom prst="rightArrow">
              <a:avLst>
                <a:gd name="adj1" fmla="val 32000"/>
                <a:gd name="adj2" fmla="val 125183"/>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073" name="frac_partial_mat.pdf" descr="frac_partial_mat.pdf"/>
            <p:cNvPicPr>
              <a:picLocks noChangeAspect="1"/>
            </p:cNvPicPr>
            <p:nvPr/>
          </p:nvPicPr>
          <p:blipFill>
            <a:blip r:embed="rId5">
              <a:extLst/>
            </a:blip>
            <a:stretch>
              <a:fillRect/>
            </a:stretch>
          </p:blipFill>
          <p:spPr>
            <a:xfrm>
              <a:off x="2089534" y="0"/>
              <a:ext cx="1823043" cy="1622708"/>
            </a:xfrm>
            <a:prstGeom prst="rect">
              <a:avLst/>
            </a:prstGeom>
            <a:ln w="12700" cap="flat">
              <a:noFill/>
              <a:miter lim="400000"/>
            </a:ln>
            <a:effectLst/>
          </p:spPr>
        </p:pic>
      </p:grpSp>
      <p:grpSp>
        <p:nvGrpSpPr>
          <p:cNvPr id="1077" name="Group"/>
          <p:cNvGrpSpPr/>
          <p:nvPr/>
        </p:nvGrpSpPr>
        <p:grpSpPr>
          <a:xfrm>
            <a:off x="2353219" y="2962997"/>
            <a:ext cx="3973086" cy="1682808"/>
            <a:chOff x="0" y="0"/>
            <a:chExt cx="3973084" cy="1682807"/>
          </a:xfrm>
        </p:grpSpPr>
        <p:sp>
          <p:nvSpPr>
            <p:cNvPr id="1075" name="Arrow"/>
            <p:cNvSpPr/>
            <p:nvPr/>
          </p:nvSpPr>
          <p:spPr>
            <a:xfrm>
              <a:off x="2057436" y="516759"/>
              <a:ext cx="1915649" cy="649290"/>
            </a:xfrm>
            <a:prstGeom prst="rightArrow">
              <a:avLst>
                <a:gd name="adj1" fmla="val 32000"/>
                <a:gd name="adj2" fmla="val 125183"/>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076" name="frac_partial_mat.pdf" descr="frac_partial_mat.pdf"/>
            <p:cNvPicPr>
              <a:picLocks noChangeAspect="1"/>
            </p:cNvPicPr>
            <p:nvPr/>
          </p:nvPicPr>
          <p:blipFill>
            <a:blip r:embed="rId6">
              <a:extLst/>
            </a:blip>
            <a:stretch>
              <a:fillRect/>
            </a:stretch>
          </p:blipFill>
          <p:spPr>
            <a:xfrm>
              <a:off x="0" y="0"/>
              <a:ext cx="1823042" cy="1682808"/>
            </a:xfrm>
            <a:prstGeom prst="rect">
              <a:avLst/>
            </a:prstGeom>
            <a:ln w="12700" cap="flat">
              <a:noFill/>
              <a:miter lim="400000"/>
            </a:ln>
            <a:effectLst/>
          </p:spPr>
        </p:pic>
      </p:grpSp>
      <p:pic>
        <p:nvPicPr>
          <p:cNvPr id="1078" name="frac_partial_mat.pdf" descr="frac_partial_mat.pdf"/>
          <p:cNvPicPr>
            <a:picLocks noChangeAspect="1"/>
          </p:cNvPicPr>
          <p:nvPr/>
        </p:nvPicPr>
        <p:blipFill>
          <a:blip r:embed="rId7">
            <a:extLst/>
          </a:blip>
          <a:stretch>
            <a:fillRect/>
          </a:stretch>
        </p:blipFill>
        <p:spPr>
          <a:xfrm>
            <a:off x="8547507" y="7982010"/>
            <a:ext cx="5763842" cy="1427741"/>
          </a:xfrm>
          <a:prstGeom prst="rect">
            <a:avLst/>
          </a:prstGeom>
          <a:ln w="12700">
            <a:miter lim="400000"/>
          </a:ln>
        </p:spPr>
      </p:pic>
      <p:pic>
        <p:nvPicPr>
          <p:cNvPr id="1079" name="frac_partial_mat.pdf" descr="frac_partial_mat.pdf"/>
          <p:cNvPicPr>
            <a:picLocks noChangeAspect="1"/>
          </p:cNvPicPr>
          <p:nvPr/>
        </p:nvPicPr>
        <p:blipFill>
          <a:blip r:embed="rId3">
            <a:extLst/>
          </a:blip>
          <a:stretch>
            <a:fillRect/>
          </a:stretch>
        </p:blipFill>
        <p:spPr>
          <a:xfrm>
            <a:off x="6708533" y="2957640"/>
            <a:ext cx="1101839" cy="162270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0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0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0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0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0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0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77" grpId="3"/>
      <p:bldP build="whole" bldLvl="1" animBg="1" rev="0" advAuto="0" spid="1061" grpId="8"/>
      <p:bldP build="whole" bldLvl="1" animBg="1" rev="0" advAuto="0" spid="1078" grpId="6"/>
      <p:bldP build="whole" bldLvl="1" animBg="1" rev="0" advAuto="0" spid="1074" grpId="2"/>
      <p:bldP build="whole" bldLvl="1" animBg="1" rev="0" advAuto="0" spid="1070" grpId="9"/>
      <p:bldP build="whole" bldLvl="1" animBg="1" rev="0" advAuto="0" spid="1079" grpId="1"/>
      <p:bldP build="whole" bldLvl="1" animBg="1" rev="0" advAuto="0" spid="1067" grpId="5"/>
      <p:bldP build="whole" bldLvl="1" animBg="1" rev="0" advAuto="0" spid="1064" grpId="7"/>
      <p:bldP build="whole" bldLvl="1" animBg="1" rev="0" advAuto="0" spid="1071" grpId="4"/>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3" name="TextBox 13"/>
          <p:cNvSpPr txBox="1"/>
          <p:nvPr/>
        </p:nvSpPr>
        <p:spPr>
          <a:xfrm>
            <a:off x="382295" y="6207473"/>
            <a:ext cx="3032964" cy="72841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defRPr b="0" sz="3600">
                <a:latin typeface="Helvetica Neue Light"/>
                <a:ea typeface="Helvetica Neue Light"/>
                <a:cs typeface="Helvetica Neue Light"/>
                <a:sym typeface="Helvetica Neue Light"/>
              </a:defRPr>
            </a:lvl1pPr>
          </a:lstStyle>
          <a:p>
            <a:pPr/>
            <a:r>
              <a:t>Hidden layer   </a:t>
            </a:r>
          </a:p>
        </p:txBody>
      </p:sp>
      <p:sp>
        <p:nvSpPr>
          <p:cNvPr id="1084" name="Rectangle 28"/>
          <p:cNvSpPr/>
          <p:nvPr/>
        </p:nvSpPr>
        <p:spPr>
          <a:xfrm>
            <a:off x="3714267" y="6083305"/>
            <a:ext cx="4365543" cy="1012835"/>
          </a:xfrm>
          <a:prstGeom prst="rect">
            <a:avLst/>
          </a:prstGeom>
          <a:solidFill>
            <a:srgbClr val="EFD6A5"/>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085" name="Rectangle 36"/>
          <p:cNvSpPr/>
          <p:nvPr/>
        </p:nvSpPr>
        <p:spPr>
          <a:xfrm>
            <a:off x="3622221" y="3345250"/>
            <a:ext cx="4365543" cy="1012835"/>
          </a:xfrm>
          <a:prstGeom prst="rect">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086" name="Rectangle 55"/>
          <p:cNvSpPr/>
          <p:nvPr/>
        </p:nvSpPr>
        <p:spPr>
          <a:xfrm>
            <a:off x="3675133" y="8901769"/>
            <a:ext cx="4365543" cy="1012835"/>
          </a:xfrm>
          <a:prstGeom prst="rect">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087" name="Straight Arrow Connector 58"/>
          <p:cNvSpPr/>
          <p:nvPr/>
        </p:nvSpPr>
        <p:spPr>
          <a:xfrm flipV="1">
            <a:off x="4687877" y="4352149"/>
            <a:ext cx="3177" cy="1714677"/>
          </a:xfrm>
          <a:prstGeom prst="line">
            <a:avLst/>
          </a:prstGeom>
          <a:ln w="63500">
            <a:solidFill>
              <a:srgbClr val="008000"/>
            </a:solidFill>
            <a:prstDash val="sysDot"/>
            <a:miter lim="400000"/>
            <a:tailEnd type="triangle"/>
          </a:ln>
        </p:spPr>
        <p:txBody>
          <a:bodyPr tIns="91439" bIns="91439"/>
          <a:lstStyle/>
          <a:p>
            <a:pPr algn="l" defTabSz="914400">
              <a:defRPr b="0" sz="3600">
                <a:latin typeface="Arial"/>
                <a:ea typeface="Arial"/>
                <a:cs typeface="Arial"/>
                <a:sym typeface="Arial"/>
              </a:defRPr>
            </a:pPr>
          </a:p>
        </p:txBody>
      </p:sp>
      <p:sp>
        <p:nvSpPr>
          <p:cNvPr id="1088" name="TextBox 77"/>
          <p:cNvSpPr txBox="1"/>
          <p:nvPr/>
        </p:nvSpPr>
        <p:spPr>
          <a:xfrm>
            <a:off x="3357013" y="9995088"/>
            <a:ext cx="2352956" cy="16129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defRPr b="0" sz="4800">
                <a:solidFill>
                  <a:srgbClr val="008000"/>
                </a:solidFill>
                <a:latin typeface="Helvetica Neue Light"/>
                <a:ea typeface="Helvetica Neue Light"/>
                <a:cs typeface="Helvetica Neue Light"/>
                <a:sym typeface="Helvetica Neue Light"/>
              </a:defRPr>
            </a:pPr>
            <a:r>
              <a:t>Forward</a:t>
            </a:r>
            <a:br/>
            <a:r>
              <a:t>pass</a:t>
            </a:r>
          </a:p>
        </p:txBody>
      </p:sp>
      <p:sp>
        <p:nvSpPr>
          <p:cNvPr id="1089" name="Straight Arrow Connector 57"/>
          <p:cNvSpPr/>
          <p:nvPr/>
        </p:nvSpPr>
        <p:spPr>
          <a:xfrm flipV="1">
            <a:off x="4715953" y="7099314"/>
            <a:ext cx="3175" cy="1777428"/>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grpSp>
        <p:nvGrpSpPr>
          <p:cNvPr id="1092" name="Group"/>
          <p:cNvGrpSpPr/>
          <p:nvPr/>
        </p:nvGrpSpPr>
        <p:grpSpPr>
          <a:xfrm>
            <a:off x="1420840" y="-122397"/>
            <a:ext cx="21542319" cy="1362076"/>
            <a:chOff x="0" y="0"/>
            <a:chExt cx="21542317" cy="1362075"/>
          </a:xfrm>
        </p:grpSpPr>
        <p:sp>
          <p:nvSpPr>
            <p:cNvPr id="1090" name="Backpropagation — Goal: to update parameters of layer"/>
            <p:cNvSpPr txBox="1"/>
            <p:nvPr/>
          </p:nvSpPr>
          <p:spPr>
            <a:xfrm>
              <a:off x="0" y="0"/>
              <a:ext cx="21542318" cy="136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defTabSz="821531">
                <a:defRPr b="0" sz="8000">
                  <a:latin typeface="Helvetica Light"/>
                  <a:ea typeface="Helvetica Light"/>
                  <a:cs typeface="Helvetica Light"/>
                  <a:sym typeface="Helvetica Light"/>
                </a:defRPr>
              </a:pPr>
              <a:r>
                <a:t>Backpropagation — </a:t>
              </a:r>
              <a:r>
                <a:rPr sz="5000"/>
                <a:t>Goal: to update parameters of layer </a:t>
              </a:r>
            </a:p>
          </p:txBody>
        </p:sp>
        <p:pic>
          <p:nvPicPr>
            <p:cNvPr id="1091" name="l.pdf" descr="l.pdf"/>
            <p:cNvPicPr>
              <a:picLocks noChangeAspect="1"/>
            </p:cNvPicPr>
            <p:nvPr/>
          </p:nvPicPr>
          <p:blipFill>
            <a:blip r:embed="rId3">
              <a:extLst/>
            </a:blip>
            <a:srcRect l="0" t="0" r="0" b="0"/>
            <a:stretch>
              <a:fillRect/>
            </a:stretch>
          </p:blipFill>
          <p:spPr>
            <a:xfrm>
              <a:off x="20831771" y="525940"/>
              <a:ext cx="180345" cy="520993"/>
            </a:xfrm>
            <a:prstGeom prst="rect">
              <a:avLst/>
            </a:prstGeom>
            <a:ln w="12700" cap="flat">
              <a:noFill/>
              <a:miter lim="400000"/>
            </a:ln>
            <a:effectLst/>
          </p:spPr>
        </p:pic>
      </p:grpSp>
      <p:grpSp>
        <p:nvGrpSpPr>
          <p:cNvPr id="1095" name="Group"/>
          <p:cNvGrpSpPr/>
          <p:nvPr/>
        </p:nvGrpSpPr>
        <p:grpSpPr>
          <a:xfrm>
            <a:off x="10627704" y="8176942"/>
            <a:ext cx="5991150" cy="2508795"/>
            <a:chOff x="0" y="0"/>
            <a:chExt cx="5991149" cy="2508794"/>
          </a:xfrm>
        </p:grpSpPr>
        <p:sp>
          <p:nvSpPr>
            <p:cNvPr id="1093" name="Group"/>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To compute the output, we need:</a:t>
              </a:r>
            </a:p>
          </p:txBody>
        </p:sp>
        <p:pic>
          <p:nvPicPr>
            <p:cNvPr id="1094" name="frac_partial_f_l.pdf" descr="frac_partial_f_l.pdf"/>
            <p:cNvPicPr>
              <a:picLocks noChangeAspect="1"/>
            </p:cNvPicPr>
            <p:nvPr/>
          </p:nvPicPr>
          <p:blipFill>
            <a:blip r:embed="rId4">
              <a:extLst/>
            </a:blip>
            <a:stretch>
              <a:fillRect/>
            </a:stretch>
          </p:blipFill>
          <p:spPr>
            <a:xfrm>
              <a:off x="2686294" y="1265683"/>
              <a:ext cx="3304856" cy="1243112"/>
            </a:xfrm>
            <a:prstGeom prst="rect">
              <a:avLst/>
            </a:prstGeom>
            <a:ln w="12700" cap="flat">
              <a:noFill/>
              <a:miter lim="400000"/>
            </a:ln>
            <a:effectLst/>
          </p:spPr>
        </p:pic>
      </p:grpSp>
      <p:grpSp>
        <p:nvGrpSpPr>
          <p:cNvPr id="1103" name="Group"/>
          <p:cNvGrpSpPr/>
          <p:nvPr/>
        </p:nvGrpSpPr>
        <p:grpSpPr>
          <a:xfrm>
            <a:off x="7028258" y="4325691"/>
            <a:ext cx="1506050" cy="6929942"/>
            <a:chOff x="1226395" y="0"/>
            <a:chExt cx="1506048" cy="6929941"/>
          </a:xfrm>
        </p:grpSpPr>
        <p:sp>
          <p:nvSpPr>
            <p:cNvPr id="1096" name="TextBox 78"/>
            <p:cNvSpPr/>
            <p:nvPr/>
          </p:nvSpPr>
          <p:spPr>
            <a:xfrm>
              <a:off x="1419402" y="565994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1828800">
                <a:defRPr b="0" sz="4800">
                  <a:solidFill>
                    <a:srgbClr val="FF0000"/>
                  </a:solidFill>
                  <a:latin typeface="Helvetica Neue Light"/>
                  <a:ea typeface="Helvetica Neue Light"/>
                  <a:cs typeface="Helvetica Neue Light"/>
                  <a:sym typeface="Helvetica Neue Light"/>
                </a:defRPr>
              </a:pPr>
              <a:r>
                <a:t>Backward</a:t>
              </a:r>
              <a:br/>
              <a:r>
                <a:t>pass</a:t>
              </a:r>
            </a:p>
          </p:txBody>
        </p:sp>
        <p:grpSp>
          <p:nvGrpSpPr>
            <p:cNvPr id="1099" name="Group"/>
            <p:cNvGrpSpPr/>
            <p:nvPr/>
          </p:nvGrpSpPr>
          <p:grpSpPr>
            <a:xfrm>
              <a:off x="1265528" y="0"/>
              <a:ext cx="1024717" cy="1799253"/>
              <a:chOff x="0" y="0"/>
              <a:chExt cx="1024715" cy="1799252"/>
            </a:xfrm>
          </p:grpSpPr>
          <p:sp>
            <p:nvSpPr>
              <p:cNvPr id="1097" name="Straight Arrow Connector 65"/>
              <p:cNvSpPr/>
              <p:nvPr/>
            </p:nvSpPr>
            <p:spPr>
              <a:xfrm flipH="1">
                <a:off x="0" y="0"/>
                <a:ext cx="3176"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098" name="frac_partial_mat.pdf" descr="frac_partial_mat.pdf"/>
              <p:cNvPicPr>
                <a:picLocks noChangeAspect="1"/>
              </p:cNvPicPr>
              <p:nvPr/>
            </p:nvPicPr>
            <p:blipFill>
              <a:blip r:embed="rId5">
                <a:extLst/>
              </a:blip>
              <a:stretch>
                <a:fillRect/>
              </a:stretch>
            </p:blipFill>
            <p:spPr>
              <a:xfrm>
                <a:off x="235333" y="333100"/>
                <a:ext cx="789383" cy="1162547"/>
              </a:xfrm>
              <a:prstGeom prst="rect">
                <a:avLst/>
              </a:prstGeom>
              <a:ln w="12700" cap="flat">
                <a:noFill/>
                <a:miter lim="400000"/>
              </a:ln>
              <a:effectLst/>
            </p:spPr>
          </p:pic>
        </p:grpSp>
        <p:grpSp>
          <p:nvGrpSpPr>
            <p:cNvPr id="1102" name="Group"/>
            <p:cNvGrpSpPr/>
            <p:nvPr/>
          </p:nvGrpSpPr>
          <p:grpSpPr>
            <a:xfrm>
              <a:off x="1226395" y="2792004"/>
              <a:ext cx="1506050" cy="1799254"/>
              <a:chOff x="0" y="0"/>
              <a:chExt cx="1506048" cy="1799252"/>
            </a:xfrm>
          </p:grpSpPr>
          <p:sp>
            <p:nvSpPr>
              <p:cNvPr id="1100" name="Group 81"/>
              <p:cNvSpPr/>
              <p:nvPr/>
            </p:nvSpPr>
            <p:spPr>
              <a:xfrm flipH="1">
                <a:off x="-1" y="0"/>
                <a:ext cx="3176" cy="1799254"/>
              </a:xfrm>
              <a:prstGeom prst="line">
                <a:avLst/>
              </a:prstGeom>
              <a:noFill/>
              <a:ln w="63500" cap="flat">
                <a:solidFill>
                  <a:srgbClr val="FF0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101" name="frac_partial_mat.pdf" descr="frac_partial_mat.pdf"/>
              <p:cNvPicPr>
                <a:picLocks noChangeAspect="1"/>
              </p:cNvPicPr>
              <p:nvPr/>
            </p:nvPicPr>
            <p:blipFill>
              <a:blip r:embed="rId6">
                <a:extLst/>
              </a:blip>
              <a:stretch>
                <a:fillRect/>
              </a:stretch>
            </p:blipFill>
            <p:spPr>
              <a:xfrm>
                <a:off x="177159" y="198517"/>
                <a:ext cx="1328889" cy="1182858"/>
              </a:xfrm>
              <a:prstGeom prst="rect">
                <a:avLst/>
              </a:prstGeom>
              <a:ln w="12700" cap="flat">
                <a:noFill/>
                <a:miter lim="400000"/>
              </a:ln>
              <a:effectLst/>
            </p:spPr>
          </p:pic>
        </p:grpSp>
      </p:grpSp>
      <p:pic>
        <p:nvPicPr>
          <p:cNvPr id="1104" name="l.pdf" descr="l.pdf"/>
          <p:cNvPicPr>
            <a:picLocks noChangeAspect="1"/>
          </p:cNvPicPr>
          <p:nvPr/>
        </p:nvPicPr>
        <p:blipFill>
          <a:blip r:embed="rId3">
            <a:extLst/>
          </a:blip>
          <a:stretch>
            <a:fillRect/>
          </a:stretch>
        </p:blipFill>
        <p:spPr>
          <a:xfrm>
            <a:off x="3242284" y="6383749"/>
            <a:ext cx="137624" cy="397578"/>
          </a:xfrm>
          <a:prstGeom prst="rect">
            <a:avLst/>
          </a:prstGeom>
          <a:ln w="12700">
            <a:miter lim="400000"/>
          </a:ln>
        </p:spPr>
      </p:pic>
      <p:grpSp>
        <p:nvGrpSpPr>
          <p:cNvPr id="1114" name="Group"/>
          <p:cNvGrpSpPr/>
          <p:nvPr/>
        </p:nvGrpSpPr>
        <p:grpSpPr>
          <a:xfrm>
            <a:off x="10561446" y="1394920"/>
            <a:ext cx="10717946" cy="2989039"/>
            <a:chOff x="0" y="0"/>
            <a:chExt cx="10717945" cy="2989038"/>
          </a:xfrm>
        </p:grpSpPr>
        <p:grpSp>
          <p:nvGrpSpPr>
            <p:cNvPr id="1107" name="Group"/>
            <p:cNvGrpSpPr/>
            <p:nvPr/>
          </p:nvGrpSpPr>
          <p:grpSpPr>
            <a:xfrm>
              <a:off x="0" y="-1"/>
              <a:ext cx="10717946" cy="889099"/>
              <a:chOff x="0" y="0"/>
              <a:chExt cx="10717945" cy="889097"/>
            </a:xfrm>
          </p:grpSpPr>
          <p:sp>
            <p:nvSpPr>
              <p:cNvPr id="1105" name="TextBox 84"/>
              <p:cNvSpPr txBox="1"/>
              <p:nvPr/>
            </p:nvSpPr>
            <p:spPr>
              <a:xfrm>
                <a:off x="0" y="0"/>
                <a:ext cx="10717946"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Layer    has two inputs (during training)</a:t>
                </a:r>
              </a:p>
            </p:txBody>
          </p:sp>
          <p:pic>
            <p:nvPicPr>
              <p:cNvPr id="1106" name="l.pdf" descr="l.pdf"/>
              <p:cNvPicPr>
                <a:picLocks noChangeAspect="1"/>
              </p:cNvPicPr>
              <p:nvPr/>
            </p:nvPicPr>
            <p:blipFill>
              <a:blip r:embed="rId3">
                <a:extLst/>
              </a:blip>
              <a:srcRect l="0" t="0" r="0" b="0"/>
              <a:stretch>
                <a:fillRect/>
              </a:stretch>
            </p:blipFill>
            <p:spPr>
              <a:xfrm>
                <a:off x="2166786" y="158600"/>
                <a:ext cx="180344" cy="520993"/>
              </a:xfrm>
              <a:prstGeom prst="rect">
                <a:avLst/>
              </a:prstGeom>
              <a:ln w="12700" cap="flat">
                <a:noFill/>
                <a:miter lim="400000"/>
              </a:ln>
              <a:effectLst/>
            </p:spPr>
          </p:pic>
        </p:grpSp>
        <p:sp>
          <p:nvSpPr>
            <p:cNvPr id="1108" name="Group 80"/>
            <p:cNvSpPr/>
            <p:nvPr/>
          </p:nvSpPr>
          <p:spPr>
            <a:xfrm flipV="1" rot="27000000">
              <a:off x="2798608" y="971930"/>
              <a:ext cx="1496" cy="807382"/>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grpSp>
          <p:nvGrpSpPr>
            <p:cNvPr id="1113" name="Group"/>
            <p:cNvGrpSpPr/>
            <p:nvPr/>
          </p:nvGrpSpPr>
          <p:grpSpPr>
            <a:xfrm>
              <a:off x="1026406" y="1084792"/>
              <a:ext cx="3112055" cy="1904247"/>
              <a:chOff x="0" y="0"/>
              <a:chExt cx="3112054" cy="1904246"/>
            </a:xfrm>
          </p:grpSpPr>
          <p:sp>
            <p:nvSpPr>
              <p:cNvPr id="1109" name="Straight Arrow Connector 67"/>
              <p:cNvSpPr/>
              <p:nvPr/>
            </p:nvSpPr>
            <p:spPr>
              <a:xfrm>
                <a:off x="1323135" y="1322973"/>
                <a:ext cx="899628" cy="1"/>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110" name="Rectangle 28"/>
              <p:cNvSpPr/>
              <p:nvPr/>
            </p:nvSpPr>
            <p:spPr>
              <a:xfrm>
                <a:off x="2330072" y="0"/>
                <a:ext cx="781983" cy="168933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pic>
            <p:nvPicPr>
              <p:cNvPr id="1111" name="mathbf_x_l-1.pdf" descr="mathbf_x_l-1.pdf"/>
              <p:cNvPicPr>
                <a:picLocks noChangeAspect="1"/>
              </p:cNvPicPr>
              <p:nvPr/>
            </p:nvPicPr>
            <p:blipFill>
              <a:blip r:embed="rId7">
                <a:extLst/>
              </a:blip>
              <a:stretch>
                <a:fillRect/>
              </a:stretch>
            </p:blipFill>
            <p:spPr>
              <a:xfrm>
                <a:off x="0" y="105814"/>
                <a:ext cx="1052815" cy="366891"/>
              </a:xfrm>
              <a:prstGeom prst="rect">
                <a:avLst/>
              </a:prstGeom>
              <a:ln w="12700" cap="flat">
                <a:noFill/>
                <a:miter lim="400000"/>
              </a:ln>
              <a:effectLst/>
            </p:spPr>
          </p:pic>
          <p:pic>
            <p:nvPicPr>
              <p:cNvPr id="1112" name="frac_partial_mat.pdf" descr="frac_partial_mat.pdf"/>
              <p:cNvPicPr>
                <a:picLocks noChangeAspect="1"/>
              </p:cNvPicPr>
              <p:nvPr/>
            </p:nvPicPr>
            <p:blipFill>
              <a:blip r:embed="rId5">
                <a:extLst/>
              </a:blip>
              <a:stretch>
                <a:fillRect/>
              </a:stretch>
            </p:blipFill>
            <p:spPr>
              <a:xfrm>
                <a:off x="263431" y="741700"/>
                <a:ext cx="789384" cy="1162547"/>
              </a:xfrm>
              <a:prstGeom prst="rect">
                <a:avLst/>
              </a:prstGeom>
              <a:ln w="12700" cap="flat">
                <a:noFill/>
                <a:miter lim="400000"/>
              </a:ln>
              <a:effectLst/>
            </p:spPr>
          </p:pic>
        </p:grpSp>
      </p:grpSp>
      <p:grpSp>
        <p:nvGrpSpPr>
          <p:cNvPr id="1121" name="Group"/>
          <p:cNvGrpSpPr/>
          <p:nvPr/>
        </p:nvGrpSpPr>
        <p:grpSpPr>
          <a:xfrm>
            <a:off x="10652484" y="4680972"/>
            <a:ext cx="11042562" cy="3184341"/>
            <a:chOff x="0" y="0"/>
            <a:chExt cx="11042560" cy="3184339"/>
          </a:xfrm>
        </p:grpSpPr>
        <p:sp>
          <p:nvSpPr>
            <p:cNvPr id="1115" name="TextBox 69"/>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We compute the outputs</a:t>
              </a:r>
            </a:p>
          </p:txBody>
        </p:sp>
        <p:sp>
          <p:nvSpPr>
            <p:cNvPr id="1116" name="Group 80"/>
            <p:cNvSpPr/>
            <p:nvPr/>
          </p:nvSpPr>
          <p:spPr>
            <a:xfrm flipV="1" rot="27000000">
              <a:off x="4692175" y="1112327"/>
              <a:ext cx="1497" cy="807383"/>
            </a:xfrm>
            <a:prstGeom prst="line">
              <a:avLst/>
            </a:prstGeom>
            <a:noFill/>
            <a:ln w="63500" cap="flat">
              <a:solidFill>
                <a:srgbClr val="008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117" name="Straight Arrow Connector 67"/>
            <p:cNvSpPr/>
            <p:nvPr/>
          </p:nvSpPr>
          <p:spPr>
            <a:xfrm>
              <a:off x="4243109" y="2657065"/>
              <a:ext cx="899629" cy="1"/>
            </a:xfrm>
            <a:prstGeom prst="line">
              <a:avLst/>
            </a:prstGeom>
            <a:noFill/>
            <a:ln w="63500" cap="flat">
              <a:solidFill>
                <a:srgbClr val="FF0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118" name="Rectangle 28"/>
            <p:cNvSpPr/>
            <p:nvPr/>
          </p:nvSpPr>
          <p:spPr>
            <a:xfrm>
              <a:off x="3289005" y="1199238"/>
              <a:ext cx="781982" cy="1689336"/>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pic>
          <p:nvPicPr>
            <p:cNvPr id="1119" name="mathbf_x_l_=_f_l.pdf" descr="mathbf_x_l_=_f_l.pdf"/>
            <p:cNvPicPr>
              <a:picLocks noChangeAspect="1"/>
            </p:cNvPicPr>
            <p:nvPr/>
          </p:nvPicPr>
          <p:blipFill>
            <a:blip r:embed="rId8">
              <a:extLst/>
            </a:blip>
            <a:stretch>
              <a:fillRect/>
            </a:stretch>
          </p:blipFill>
          <p:spPr>
            <a:xfrm>
              <a:off x="5337805" y="1281068"/>
              <a:ext cx="3467101" cy="469901"/>
            </a:xfrm>
            <a:prstGeom prst="rect">
              <a:avLst/>
            </a:prstGeom>
            <a:ln w="12700" cap="flat">
              <a:noFill/>
              <a:miter lim="400000"/>
            </a:ln>
            <a:effectLst/>
          </p:spPr>
        </p:pic>
        <p:pic>
          <p:nvPicPr>
            <p:cNvPr id="1120" name="frac_partial_mat.pdf" descr="frac_partial_mat.pdf"/>
            <p:cNvPicPr>
              <a:picLocks noChangeAspect="1"/>
            </p:cNvPicPr>
            <p:nvPr/>
          </p:nvPicPr>
          <p:blipFill>
            <a:blip r:embed="rId9">
              <a:extLst/>
            </a:blip>
            <a:stretch>
              <a:fillRect/>
            </a:stretch>
          </p:blipFill>
          <p:spPr>
            <a:xfrm>
              <a:off x="5302160" y="2142939"/>
              <a:ext cx="5740401" cy="1041401"/>
            </a:xfrm>
            <a:prstGeom prst="rect">
              <a:avLst/>
            </a:prstGeom>
            <a:ln w="12700" cap="flat">
              <a:noFill/>
              <a:miter lim="400000"/>
            </a:ln>
            <a:effectLst/>
          </p:spPr>
        </p:pic>
      </p:grpSp>
      <p:grpSp>
        <p:nvGrpSpPr>
          <p:cNvPr id="1124" name="Group"/>
          <p:cNvGrpSpPr/>
          <p:nvPr/>
        </p:nvGrpSpPr>
        <p:grpSpPr>
          <a:xfrm>
            <a:off x="10627704" y="10834649"/>
            <a:ext cx="6084875" cy="2439192"/>
            <a:chOff x="0" y="0"/>
            <a:chExt cx="6084874" cy="2439191"/>
          </a:xfrm>
        </p:grpSpPr>
        <p:sp>
          <p:nvSpPr>
            <p:cNvPr id="1122" name="Group"/>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To compute the weight update, we need:</a:t>
              </a:r>
            </a:p>
          </p:txBody>
        </p:sp>
        <p:pic>
          <p:nvPicPr>
            <p:cNvPr id="1123" name="frac_partial_f_l.pdf" descr="frac_partial_f_l.pdf"/>
            <p:cNvPicPr>
              <a:picLocks noChangeAspect="1"/>
            </p:cNvPicPr>
            <p:nvPr/>
          </p:nvPicPr>
          <p:blipFill>
            <a:blip r:embed="rId10">
              <a:extLst/>
            </a:blip>
            <a:stretch>
              <a:fillRect/>
            </a:stretch>
          </p:blipFill>
          <p:spPr>
            <a:xfrm>
              <a:off x="2775777" y="1194484"/>
              <a:ext cx="3309098" cy="1244708"/>
            </a:xfrm>
            <a:prstGeom prst="rect">
              <a:avLst/>
            </a:prstGeom>
            <a:ln w="12700" cap="flat">
              <a:noFill/>
              <a:miter lim="400000"/>
            </a:ln>
            <a:effectLst/>
          </p:spPr>
        </p:pic>
      </p:grpSp>
      <p:pic>
        <p:nvPicPr>
          <p:cNvPr id="1125" name="f_l+1.pdf" descr="f_l+1.pdf"/>
          <p:cNvPicPr>
            <a:picLocks noChangeAspect="1"/>
          </p:cNvPicPr>
          <p:nvPr/>
        </p:nvPicPr>
        <p:blipFill>
          <a:blip r:embed="rId11">
            <a:extLst/>
          </a:blip>
          <a:stretch>
            <a:fillRect/>
          </a:stretch>
        </p:blipFill>
        <p:spPr>
          <a:xfrm>
            <a:off x="5370631" y="3553369"/>
            <a:ext cx="1052816" cy="596596"/>
          </a:xfrm>
          <a:prstGeom prst="rect">
            <a:avLst/>
          </a:prstGeom>
          <a:ln w="12700">
            <a:miter lim="400000"/>
          </a:ln>
        </p:spPr>
      </p:pic>
      <p:pic>
        <p:nvPicPr>
          <p:cNvPr id="1126" name="f_l-1.pdf" descr="f_l-1.pdf"/>
          <p:cNvPicPr>
            <a:picLocks noChangeAspect="1"/>
          </p:cNvPicPr>
          <p:nvPr/>
        </p:nvPicPr>
        <p:blipFill>
          <a:blip r:embed="rId12">
            <a:extLst/>
          </a:blip>
          <a:stretch>
            <a:fillRect/>
          </a:stretch>
        </p:blipFill>
        <p:spPr>
          <a:xfrm>
            <a:off x="5370631" y="9109889"/>
            <a:ext cx="1052816" cy="596596"/>
          </a:xfrm>
          <a:prstGeom prst="rect">
            <a:avLst/>
          </a:prstGeom>
          <a:ln w="12700">
            <a:miter lim="400000"/>
          </a:ln>
        </p:spPr>
      </p:pic>
      <p:pic>
        <p:nvPicPr>
          <p:cNvPr id="1127" name="f_l_(_mathbf_x_l.pdf" descr="f_l_(_mathbf_x_l.pdf"/>
          <p:cNvPicPr>
            <a:picLocks noChangeAspect="1"/>
          </p:cNvPicPr>
          <p:nvPr/>
        </p:nvPicPr>
        <p:blipFill>
          <a:blip r:embed="rId13">
            <a:extLst/>
          </a:blip>
          <a:stretch>
            <a:fillRect/>
          </a:stretch>
        </p:blipFill>
        <p:spPr>
          <a:xfrm>
            <a:off x="4306081" y="6263487"/>
            <a:ext cx="3181916" cy="616392"/>
          </a:xfrm>
          <a:prstGeom prst="rect">
            <a:avLst/>
          </a:prstGeom>
          <a:ln w="12700">
            <a:miter lim="400000"/>
          </a:ln>
        </p:spPr>
      </p:pic>
      <p:pic>
        <p:nvPicPr>
          <p:cNvPr id="1128" name="mathbf_x_l.pdf" descr="mathbf_x_l.pdf"/>
          <p:cNvPicPr>
            <a:picLocks noChangeAspect="1"/>
          </p:cNvPicPr>
          <p:nvPr/>
        </p:nvPicPr>
        <p:blipFill>
          <a:blip r:embed="rId14">
            <a:extLst/>
          </a:blip>
          <a:stretch>
            <a:fillRect/>
          </a:stretch>
        </p:blipFill>
        <p:spPr>
          <a:xfrm>
            <a:off x="4931452" y="5589247"/>
            <a:ext cx="462601" cy="366891"/>
          </a:xfrm>
          <a:prstGeom prst="rect">
            <a:avLst/>
          </a:prstGeom>
          <a:ln w="12700">
            <a:miter lim="400000"/>
          </a:ln>
        </p:spPr>
      </p:pic>
      <p:pic>
        <p:nvPicPr>
          <p:cNvPr id="1129" name="mathbf_x_l-1.pdf" descr="mathbf_x_l-1.pdf"/>
          <p:cNvPicPr>
            <a:picLocks noChangeAspect="1"/>
          </p:cNvPicPr>
          <p:nvPr/>
        </p:nvPicPr>
        <p:blipFill>
          <a:blip r:embed="rId7">
            <a:extLst/>
          </a:blip>
          <a:stretch>
            <a:fillRect/>
          </a:stretch>
        </p:blipFill>
        <p:spPr>
          <a:xfrm>
            <a:off x="4931452" y="7417585"/>
            <a:ext cx="1052815" cy="36689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1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0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1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1" grpId="3"/>
      <p:bldP build="whole" bldLvl="1" animBg="1" rev="0" advAuto="0" spid="1095" grpId="4"/>
      <p:bldP build="whole" bldLvl="1" animBg="1" rev="0" advAuto="0" spid="1103" grpId="1"/>
      <p:bldP build="whole" bldLvl="1" animBg="1" rev="0" advAuto="0" spid="1124" grpId="5"/>
      <p:bldP build="whole" bldLvl="1" animBg="1" rev="0" advAuto="0" spid="1114" grpId="2"/>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TextBox 13"/>
          <p:cNvSpPr txBox="1"/>
          <p:nvPr/>
        </p:nvSpPr>
        <p:spPr>
          <a:xfrm>
            <a:off x="382295" y="6207473"/>
            <a:ext cx="3032964" cy="72841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defRPr b="0" sz="3600">
                <a:latin typeface="Helvetica Neue Light"/>
                <a:ea typeface="Helvetica Neue Light"/>
                <a:cs typeface="Helvetica Neue Light"/>
                <a:sym typeface="Helvetica Neue Light"/>
              </a:defRPr>
            </a:lvl1pPr>
          </a:lstStyle>
          <a:p>
            <a:pPr/>
            <a:r>
              <a:t>Hidden layer   </a:t>
            </a:r>
          </a:p>
        </p:txBody>
      </p:sp>
      <p:sp>
        <p:nvSpPr>
          <p:cNvPr id="1134" name="Rectangle 28"/>
          <p:cNvSpPr/>
          <p:nvPr/>
        </p:nvSpPr>
        <p:spPr>
          <a:xfrm>
            <a:off x="3714267" y="6083305"/>
            <a:ext cx="4365543" cy="1012835"/>
          </a:xfrm>
          <a:prstGeom prst="rect">
            <a:avLst/>
          </a:prstGeom>
          <a:solidFill>
            <a:srgbClr val="EFD6A5"/>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135" name="Rectangle 36"/>
          <p:cNvSpPr/>
          <p:nvPr/>
        </p:nvSpPr>
        <p:spPr>
          <a:xfrm>
            <a:off x="3622221" y="3345250"/>
            <a:ext cx="4365543" cy="1012835"/>
          </a:xfrm>
          <a:prstGeom prst="rect">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136" name="Rectangle 55"/>
          <p:cNvSpPr/>
          <p:nvPr/>
        </p:nvSpPr>
        <p:spPr>
          <a:xfrm>
            <a:off x="3675133" y="8901769"/>
            <a:ext cx="4365543" cy="1012835"/>
          </a:xfrm>
          <a:prstGeom prst="rect">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137" name="Straight Arrow Connector 58"/>
          <p:cNvSpPr/>
          <p:nvPr/>
        </p:nvSpPr>
        <p:spPr>
          <a:xfrm flipV="1">
            <a:off x="4687877" y="4352149"/>
            <a:ext cx="3177" cy="1714677"/>
          </a:xfrm>
          <a:prstGeom prst="line">
            <a:avLst/>
          </a:prstGeom>
          <a:ln w="63500">
            <a:solidFill>
              <a:srgbClr val="008000"/>
            </a:solidFill>
            <a:prstDash val="sysDot"/>
            <a:miter lim="400000"/>
            <a:tailEnd type="triangle"/>
          </a:ln>
        </p:spPr>
        <p:txBody>
          <a:bodyPr tIns="91439" bIns="91439"/>
          <a:lstStyle/>
          <a:p>
            <a:pPr algn="l" defTabSz="914400">
              <a:defRPr b="0" sz="3600">
                <a:latin typeface="Arial"/>
                <a:ea typeface="Arial"/>
                <a:cs typeface="Arial"/>
                <a:sym typeface="Arial"/>
              </a:defRPr>
            </a:pPr>
          </a:p>
        </p:txBody>
      </p:sp>
      <p:sp>
        <p:nvSpPr>
          <p:cNvPr id="1138" name="TextBox 77"/>
          <p:cNvSpPr txBox="1"/>
          <p:nvPr/>
        </p:nvSpPr>
        <p:spPr>
          <a:xfrm>
            <a:off x="3357013" y="9995088"/>
            <a:ext cx="2352956" cy="16129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defRPr b="0" sz="4800">
                <a:solidFill>
                  <a:srgbClr val="008000"/>
                </a:solidFill>
                <a:latin typeface="Helvetica Neue Light"/>
                <a:ea typeface="Helvetica Neue Light"/>
                <a:cs typeface="Helvetica Neue Light"/>
                <a:sym typeface="Helvetica Neue Light"/>
              </a:defRPr>
            </a:pPr>
            <a:r>
              <a:t>Forward</a:t>
            </a:r>
            <a:br/>
            <a:r>
              <a:t>pass</a:t>
            </a:r>
          </a:p>
        </p:txBody>
      </p:sp>
      <p:sp>
        <p:nvSpPr>
          <p:cNvPr id="1139" name="Straight Arrow Connector 57"/>
          <p:cNvSpPr/>
          <p:nvPr/>
        </p:nvSpPr>
        <p:spPr>
          <a:xfrm flipV="1">
            <a:off x="4715953" y="7099314"/>
            <a:ext cx="3175" cy="1777428"/>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grpSp>
        <p:nvGrpSpPr>
          <p:cNvPr id="1142" name="Group"/>
          <p:cNvGrpSpPr/>
          <p:nvPr/>
        </p:nvGrpSpPr>
        <p:grpSpPr>
          <a:xfrm>
            <a:off x="1420840" y="-122397"/>
            <a:ext cx="21542319" cy="1362076"/>
            <a:chOff x="0" y="0"/>
            <a:chExt cx="21542317" cy="1362075"/>
          </a:xfrm>
        </p:grpSpPr>
        <p:sp>
          <p:nvSpPr>
            <p:cNvPr id="1140" name="Backpropagation — Goal: to update parameters of layer"/>
            <p:cNvSpPr txBox="1"/>
            <p:nvPr/>
          </p:nvSpPr>
          <p:spPr>
            <a:xfrm>
              <a:off x="0" y="0"/>
              <a:ext cx="21542318" cy="136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defTabSz="821531">
                <a:defRPr b="0" sz="8000">
                  <a:latin typeface="Helvetica Light"/>
                  <a:ea typeface="Helvetica Light"/>
                  <a:cs typeface="Helvetica Light"/>
                  <a:sym typeface="Helvetica Light"/>
                </a:defRPr>
              </a:pPr>
              <a:r>
                <a:t>Backpropagation — </a:t>
              </a:r>
              <a:r>
                <a:rPr sz="5000"/>
                <a:t>Goal: to update parameters of layer </a:t>
              </a:r>
            </a:p>
          </p:txBody>
        </p:sp>
        <p:pic>
          <p:nvPicPr>
            <p:cNvPr id="1141" name="l.pdf" descr="l.pdf"/>
            <p:cNvPicPr>
              <a:picLocks noChangeAspect="1"/>
            </p:cNvPicPr>
            <p:nvPr/>
          </p:nvPicPr>
          <p:blipFill>
            <a:blip r:embed="rId3">
              <a:extLst/>
            </a:blip>
            <a:srcRect l="0" t="0" r="0" b="0"/>
            <a:stretch>
              <a:fillRect/>
            </a:stretch>
          </p:blipFill>
          <p:spPr>
            <a:xfrm>
              <a:off x="20831771" y="525940"/>
              <a:ext cx="180345" cy="520993"/>
            </a:xfrm>
            <a:prstGeom prst="rect">
              <a:avLst/>
            </a:prstGeom>
            <a:ln w="12700" cap="flat">
              <a:noFill/>
              <a:miter lim="400000"/>
            </a:ln>
            <a:effectLst/>
          </p:spPr>
        </p:pic>
      </p:grpSp>
      <p:grpSp>
        <p:nvGrpSpPr>
          <p:cNvPr id="1150" name="Group"/>
          <p:cNvGrpSpPr/>
          <p:nvPr/>
        </p:nvGrpSpPr>
        <p:grpSpPr>
          <a:xfrm>
            <a:off x="7028258" y="4325691"/>
            <a:ext cx="1506050" cy="6929942"/>
            <a:chOff x="1226395" y="0"/>
            <a:chExt cx="1506048" cy="6929941"/>
          </a:xfrm>
        </p:grpSpPr>
        <p:sp>
          <p:nvSpPr>
            <p:cNvPr id="1143" name="TextBox 78"/>
            <p:cNvSpPr/>
            <p:nvPr/>
          </p:nvSpPr>
          <p:spPr>
            <a:xfrm>
              <a:off x="1419402" y="5659941"/>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defTabSz="1828800">
                <a:defRPr b="0" sz="4800">
                  <a:solidFill>
                    <a:srgbClr val="FF0000"/>
                  </a:solidFill>
                  <a:latin typeface="Helvetica Neue Light"/>
                  <a:ea typeface="Helvetica Neue Light"/>
                  <a:cs typeface="Helvetica Neue Light"/>
                  <a:sym typeface="Helvetica Neue Light"/>
                </a:defRPr>
              </a:pPr>
              <a:r>
                <a:t>Backward</a:t>
              </a:r>
              <a:br/>
              <a:r>
                <a:t>pass</a:t>
              </a:r>
            </a:p>
          </p:txBody>
        </p:sp>
        <p:grpSp>
          <p:nvGrpSpPr>
            <p:cNvPr id="1146" name="Group"/>
            <p:cNvGrpSpPr/>
            <p:nvPr/>
          </p:nvGrpSpPr>
          <p:grpSpPr>
            <a:xfrm>
              <a:off x="1265528" y="0"/>
              <a:ext cx="1024717" cy="1799253"/>
              <a:chOff x="0" y="0"/>
              <a:chExt cx="1024715" cy="1799252"/>
            </a:xfrm>
          </p:grpSpPr>
          <p:sp>
            <p:nvSpPr>
              <p:cNvPr id="1144" name="Straight Arrow Connector 65"/>
              <p:cNvSpPr/>
              <p:nvPr/>
            </p:nvSpPr>
            <p:spPr>
              <a:xfrm flipH="1">
                <a:off x="0" y="0"/>
                <a:ext cx="3176"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145" name="frac_partial_mat.pdf" descr="frac_partial_mat.pdf"/>
              <p:cNvPicPr>
                <a:picLocks noChangeAspect="1"/>
              </p:cNvPicPr>
              <p:nvPr/>
            </p:nvPicPr>
            <p:blipFill>
              <a:blip r:embed="rId4">
                <a:extLst/>
              </a:blip>
              <a:stretch>
                <a:fillRect/>
              </a:stretch>
            </p:blipFill>
            <p:spPr>
              <a:xfrm>
                <a:off x="235333" y="333100"/>
                <a:ext cx="789383" cy="1162547"/>
              </a:xfrm>
              <a:prstGeom prst="rect">
                <a:avLst/>
              </a:prstGeom>
              <a:ln w="12700" cap="flat">
                <a:noFill/>
                <a:miter lim="400000"/>
              </a:ln>
              <a:effectLst/>
            </p:spPr>
          </p:pic>
        </p:grpSp>
        <p:grpSp>
          <p:nvGrpSpPr>
            <p:cNvPr id="1149" name="Group"/>
            <p:cNvGrpSpPr/>
            <p:nvPr/>
          </p:nvGrpSpPr>
          <p:grpSpPr>
            <a:xfrm>
              <a:off x="1226395" y="2792004"/>
              <a:ext cx="1506050" cy="1799254"/>
              <a:chOff x="0" y="0"/>
              <a:chExt cx="1506048" cy="1799252"/>
            </a:xfrm>
          </p:grpSpPr>
          <p:sp>
            <p:nvSpPr>
              <p:cNvPr id="1147" name="Group 81"/>
              <p:cNvSpPr/>
              <p:nvPr/>
            </p:nvSpPr>
            <p:spPr>
              <a:xfrm flipH="1">
                <a:off x="-1" y="0"/>
                <a:ext cx="3176" cy="1799254"/>
              </a:xfrm>
              <a:prstGeom prst="line">
                <a:avLst/>
              </a:prstGeom>
              <a:noFill/>
              <a:ln w="63500" cap="flat">
                <a:solidFill>
                  <a:srgbClr val="FF0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148" name="frac_partial_mat.pdf" descr="frac_partial_mat.pdf"/>
              <p:cNvPicPr>
                <a:picLocks noChangeAspect="1"/>
              </p:cNvPicPr>
              <p:nvPr/>
            </p:nvPicPr>
            <p:blipFill>
              <a:blip r:embed="rId5">
                <a:extLst/>
              </a:blip>
              <a:stretch>
                <a:fillRect/>
              </a:stretch>
            </p:blipFill>
            <p:spPr>
              <a:xfrm>
                <a:off x="177159" y="198517"/>
                <a:ext cx="1328889" cy="1182858"/>
              </a:xfrm>
              <a:prstGeom prst="rect">
                <a:avLst/>
              </a:prstGeom>
              <a:ln w="12700" cap="flat">
                <a:noFill/>
                <a:miter lim="400000"/>
              </a:ln>
              <a:effectLst/>
            </p:spPr>
          </p:pic>
        </p:grpSp>
      </p:grpSp>
      <p:pic>
        <p:nvPicPr>
          <p:cNvPr id="1151" name="l.pdf" descr="l.pdf"/>
          <p:cNvPicPr>
            <a:picLocks noChangeAspect="1"/>
          </p:cNvPicPr>
          <p:nvPr/>
        </p:nvPicPr>
        <p:blipFill>
          <a:blip r:embed="rId3">
            <a:extLst/>
          </a:blip>
          <a:stretch>
            <a:fillRect/>
          </a:stretch>
        </p:blipFill>
        <p:spPr>
          <a:xfrm>
            <a:off x="3242284" y="6383749"/>
            <a:ext cx="137624" cy="397578"/>
          </a:xfrm>
          <a:prstGeom prst="rect">
            <a:avLst/>
          </a:prstGeom>
          <a:ln w="12700">
            <a:miter lim="400000"/>
          </a:ln>
        </p:spPr>
      </p:pic>
      <p:grpSp>
        <p:nvGrpSpPr>
          <p:cNvPr id="1161" name="Group"/>
          <p:cNvGrpSpPr/>
          <p:nvPr/>
        </p:nvGrpSpPr>
        <p:grpSpPr>
          <a:xfrm>
            <a:off x="10561446" y="1394920"/>
            <a:ext cx="10717946" cy="2989039"/>
            <a:chOff x="0" y="0"/>
            <a:chExt cx="10717945" cy="2989038"/>
          </a:xfrm>
        </p:grpSpPr>
        <p:grpSp>
          <p:nvGrpSpPr>
            <p:cNvPr id="1154" name="Group"/>
            <p:cNvGrpSpPr/>
            <p:nvPr/>
          </p:nvGrpSpPr>
          <p:grpSpPr>
            <a:xfrm>
              <a:off x="0" y="-1"/>
              <a:ext cx="10717946" cy="889099"/>
              <a:chOff x="0" y="0"/>
              <a:chExt cx="10717945" cy="889097"/>
            </a:xfrm>
          </p:grpSpPr>
          <p:sp>
            <p:nvSpPr>
              <p:cNvPr id="1152" name="TextBox 84"/>
              <p:cNvSpPr txBox="1"/>
              <p:nvPr/>
            </p:nvSpPr>
            <p:spPr>
              <a:xfrm>
                <a:off x="0" y="0"/>
                <a:ext cx="10717946"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Layer    has two inputs (during training)</a:t>
                </a:r>
              </a:p>
            </p:txBody>
          </p:sp>
          <p:pic>
            <p:nvPicPr>
              <p:cNvPr id="1153" name="l.pdf" descr="l.pdf"/>
              <p:cNvPicPr>
                <a:picLocks noChangeAspect="1"/>
              </p:cNvPicPr>
              <p:nvPr/>
            </p:nvPicPr>
            <p:blipFill>
              <a:blip r:embed="rId3">
                <a:extLst/>
              </a:blip>
              <a:srcRect l="0" t="0" r="0" b="0"/>
              <a:stretch>
                <a:fillRect/>
              </a:stretch>
            </p:blipFill>
            <p:spPr>
              <a:xfrm>
                <a:off x="2166786" y="158600"/>
                <a:ext cx="180344" cy="520993"/>
              </a:xfrm>
              <a:prstGeom prst="rect">
                <a:avLst/>
              </a:prstGeom>
              <a:ln w="12700" cap="flat">
                <a:noFill/>
                <a:miter lim="400000"/>
              </a:ln>
              <a:effectLst/>
            </p:spPr>
          </p:pic>
        </p:grpSp>
        <p:sp>
          <p:nvSpPr>
            <p:cNvPr id="1155" name="Group 80"/>
            <p:cNvSpPr/>
            <p:nvPr/>
          </p:nvSpPr>
          <p:spPr>
            <a:xfrm flipV="1" rot="27000000">
              <a:off x="2798608" y="971930"/>
              <a:ext cx="1496" cy="807382"/>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grpSp>
          <p:nvGrpSpPr>
            <p:cNvPr id="1160" name="Group"/>
            <p:cNvGrpSpPr/>
            <p:nvPr/>
          </p:nvGrpSpPr>
          <p:grpSpPr>
            <a:xfrm>
              <a:off x="1026406" y="1084792"/>
              <a:ext cx="3112055" cy="1904247"/>
              <a:chOff x="0" y="0"/>
              <a:chExt cx="3112054" cy="1904246"/>
            </a:xfrm>
          </p:grpSpPr>
          <p:sp>
            <p:nvSpPr>
              <p:cNvPr id="1156" name="Straight Arrow Connector 67"/>
              <p:cNvSpPr/>
              <p:nvPr/>
            </p:nvSpPr>
            <p:spPr>
              <a:xfrm>
                <a:off x="1323135" y="1322973"/>
                <a:ext cx="899628" cy="1"/>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157" name="Rectangle 28"/>
              <p:cNvSpPr/>
              <p:nvPr/>
            </p:nvSpPr>
            <p:spPr>
              <a:xfrm>
                <a:off x="2330072" y="0"/>
                <a:ext cx="781983" cy="168933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pic>
            <p:nvPicPr>
              <p:cNvPr id="1158" name="mathbf_x_l-1.pdf" descr="mathbf_x_l-1.pdf"/>
              <p:cNvPicPr>
                <a:picLocks noChangeAspect="1"/>
              </p:cNvPicPr>
              <p:nvPr/>
            </p:nvPicPr>
            <p:blipFill>
              <a:blip r:embed="rId6">
                <a:extLst/>
              </a:blip>
              <a:stretch>
                <a:fillRect/>
              </a:stretch>
            </p:blipFill>
            <p:spPr>
              <a:xfrm>
                <a:off x="0" y="105814"/>
                <a:ext cx="1052815" cy="366891"/>
              </a:xfrm>
              <a:prstGeom prst="rect">
                <a:avLst/>
              </a:prstGeom>
              <a:ln w="12700" cap="flat">
                <a:noFill/>
                <a:miter lim="400000"/>
              </a:ln>
              <a:effectLst/>
            </p:spPr>
          </p:pic>
          <p:pic>
            <p:nvPicPr>
              <p:cNvPr id="1159" name="frac_partial_mat.pdf" descr="frac_partial_mat.pdf"/>
              <p:cNvPicPr>
                <a:picLocks noChangeAspect="1"/>
              </p:cNvPicPr>
              <p:nvPr/>
            </p:nvPicPr>
            <p:blipFill>
              <a:blip r:embed="rId4">
                <a:extLst/>
              </a:blip>
              <a:stretch>
                <a:fillRect/>
              </a:stretch>
            </p:blipFill>
            <p:spPr>
              <a:xfrm>
                <a:off x="263431" y="741700"/>
                <a:ext cx="789384" cy="1162547"/>
              </a:xfrm>
              <a:prstGeom prst="rect">
                <a:avLst/>
              </a:prstGeom>
              <a:ln w="12700" cap="flat">
                <a:noFill/>
                <a:miter lim="400000"/>
              </a:ln>
              <a:effectLst/>
            </p:spPr>
          </p:pic>
        </p:grpSp>
      </p:grpSp>
      <p:grpSp>
        <p:nvGrpSpPr>
          <p:cNvPr id="1168" name="Group"/>
          <p:cNvGrpSpPr/>
          <p:nvPr/>
        </p:nvGrpSpPr>
        <p:grpSpPr>
          <a:xfrm>
            <a:off x="10652484" y="4680972"/>
            <a:ext cx="11042562" cy="3184341"/>
            <a:chOff x="0" y="0"/>
            <a:chExt cx="11042560" cy="3184339"/>
          </a:xfrm>
        </p:grpSpPr>
        <p:sp>
          <p:nvSpPr>
            <p:cNvPr id="1162" name="TextBox 69"/>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We compute the outputs</a:t>
              </a:r>
            </a:p>
          </p:txBody>
        </p:sp>
        <p:sp>
          <p:nvSpPr>
            <p:cNvPr id="1163" name="Group 80"/>
            <p:cNvSpPr/>
            <p:nvPr/>
          </p:nvSpPr>
          <p:spPr>
            <a:xfrm flipV="1" rot="27000000">
              <a:off x="4692175" y="1112327"/>
              <a:ext cx="1497" cy="807383"/>
            </a:xfrm>
            <a:prstGeom prst="line">
              <a:avLst/>
            </a:prstGeom>
            <a:noFill/>
            <a:ln w="63500" cap="flat">
              <a:solidFill>
                <a:srgbClr val="008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164" name="Straight Arrow Connector 67"/>
            <p:cNvSpPr/>
            <p:nvPr/>
          </p:nvSpPr>
          <p:spPr>
            <a:xfrm>
              <a:off x="4243109" y="2657065"/>
              <a:ext cx="899629" cy="1"/>
            </a:xfrm>
            <a:prstGeom prst="line">
              <a:avLst/>
            </a:prstGeom>
            <a:noFill/>
            <a:ln w="63500" cap="flat">
              <a:solidFill>
                <a:srgbClr val="FF0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165" name="Rectangle 28"/>
            <p:cNvSpPr/>
            <p:nvPr/>
          </p:nvSpPr>
          <p:spPr>
            <a:xfrm>
              <a:off x="3289005" y="1199238"/>
              <a:ext cx="781982" cy="1689336"/>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pic>
          <p:nvPicPr>
            <p:cNvPr id="1166" name="mathbf_x_l_=_f_l.pdf" descr="mathbf_x_l_=_f_l.pdf"/>
            <p:cNvPicPr>
              <a:picLocks noChangeAspect="1"/>
            </p:cNvPicPr>
            <p:nvPr/>
          </p:nvPicPr>
          <p:blipFill>
            <a:blip r:embed="rId7">
              <a:extLst/>
            </a:blip>
            <a:stretch>
              <a:fillRect/>
            </a:stretch>
          </p:blipFill>
          <p:spPr>
            <a:xfrm>
              <a:off x="5337805" y="1281068"/>
              <a:ext cx="3467101" cy="469901"/>
            </a:xfrm>
            <a:prstGeom prst="rect">
              <a:avLst/>
            </a:prstGeom>
            <a:ln w="12700" cap="flat">
              <a:noFill/>
              <a:miter lim="400000"/>
            </a:ln>
            <a:effectLst/>
          </p:spPr>
        </p:pic>
        <p:pic>
          <p:nvPicPr>
            <p:cNvPr id="1167" name="frac_partial_mat.pdf" descr="frac_partial_mat.pdf"/>
            <p:cNvPicPr>
              <a:picLocks noChangeAspect="1"/>
            </p:cNvPicPr>
            <p:nvPr/>
          </p:nvPicPr>
          <p:blipFill>
            <a:blip r:embed="rId8">
              <a:extLst/>
            </a:blip>
            <a:stretch>
              <a:fillRect/>
            </a:stretch>
          </p:blipFill>
          <p:spPr>
            <a:xfrm>
              <a:off x="5302160" y="2142939"/>
              <a:ext cx="5740401" cy="1041401"/>
            </a:xfrm>
            <a:prstGeom prst="rect">
              <a:avLst/>
            </a:prstGeom>
            <a:ln w="12700" cap="flat">
              <a:noFill/>
              <a:miter lim="400000"/>
            </a:ln>
            <a:effectLst/>
          </p:spPr>
        </p:pic>
      </p:grpSp>
      <p:pic>
        <p:nvPicPr>
          <p:cNvPr id="1169" name="f_l+1.pdf" descr="f_l+1.pdf"/>
          <p:cNvPicPr>
            <a:picLocks noChangeAspect="1"/>
          </p:cNvPicPr>
          <p:nvPr/>
        </p:nvPicPr>
        <p:blipFill>
          <a:blip r:embed="rId9">
            <a:extLst/>
          </a:blip>
          <a:stretch>
            <a:fillRect/>
          </a:stretch>
        </p:blipFill>
        <p:spPr>
          <a:xfrm>
            <a:off x="5370631" y="3553369"/>
            <a:ext cx="1052816" cy="596596"/>
          </a:xfrm>
          <a:prstGeom prst="rect">
            <a:avLst/>
          </a:prstGeom>
          <a:ln w="12700">
            <a:miter lim="400000"/>
          </a:ln>
        </p:spPr>
      </p:pic>
      <p:pic>
        <p:nvPicPr>
          <p:cNvPr id="1170" name="f_l-1.pdf" descr="f_l-1.pdf"/>
          <p:cNvPicPr>
            <a:picLocks noChangeAspect="1"/>
          </p:cNvPicPr>
          <p:nvPr/>
        </p:nvPicPr>
        <p:blipFill>
          <a:blip r:embed="rId10">
            <a:extLst/>
          </a:blip>
          <a:stretch>
            <a:fillRect/>
          </a:stretch>
        </p:blipFill>
        <p:spPr>
          <a:xfrm>
            <a:off x="5370631" y="9109889"/>
            <a:ext cx="1052816" cy="596596"/>
          </a:xfrm>
          <a:prstGeom prst="rect">
            <a:avLst/>
          </a:prstGeom>
          <a:ln w="12700">
            <a:miter lim="400000"/>
          </a:ln>
        </p:spPr>
      </p:pic>
      <p:pic>
        <p:nvPicPr>
          <p:cNvPr id="1171" name="f_l_(_mathbf_x_l.pdf" descr="f_l_(_mathbf_x_l.pdf"/>
          <p:cNvPicPr>
            <a:picLocks noChangeAspect="1"/>
          </p:cNvPicPr>
          <p:nvPr/>
        </p:nvPicPr>
        <p:blipFill>
          <a:blip r:embed="rId11">
            <a:extLst/>
          </a:blip>
          <a:stretch>
            <a:fillRect/>
          </a:stretch>
        </p:blipFill>
        <p:spPr>
          <a:xfrm>
            <a:off x="4306081" y="6263487"/>
            <a:ext cx="3181916" cy="616392"/>
          </a:xfrm>
          <a:prstGeom prst="rect">
            <a:avLst/>
          </a:prstGeom>
          <a:ln w="12700">
            <a:miter lim="400000"/>
          </a:ln>
        </p:spPr>
      </p:pic>
      <p:pic>
        <p:nvPicPr>
          <p:cNvPr id="1172" name="mathbf_x_l.pdf" descr="mathbf_x_l.pdf"/>
          <p:cNvPicPr>
            <a:picLocks noChangeAspect="1"/>
          </p:cNvPicPr>
          <p:nvPr/>
        </p:nvPicPr>
        <p:blipFill>
          <a:blip r:embed="rId12">
            <a:extLst/>
          </a:blip>
          <a:stretch>
            <a:fillRect/>
          </a:stretch>
        </p:blipFill>
        <p:spPr>
          <a:xfrm>
            <a:off x="4931452" y="5589247"/>
            <a:ext cx="462601" cy="366891"/>
          </a:xfrm>
          <a:prstGeom prst="rect">
            <a:avLst/>
          </a:prstGeom>
          <a:ln w="12700">
            <a:miter lim="400000"/>
          </a:ln>
        </p:spPr>
      </p:pic>
      <p:pic>
        <p:nvPicPr>
          <p:cNvPr id="1173" name="mathbf_x_l-1.pdf" descr="mathbf_x_l-1.pdf"/>
          <p:cNvPicPr>
            <a:picLocks noChangeAspect="1"/>
          </p:cNvPicPr>
          <p:nvPr/>
        </p:nvPicPr>
        <p:blipFill>
          <a:blip r:embed="rId6">
            <a:extLst/>
          </a:blip>
          <a:stretch>
            <a:fillRect/>
          </a:stretch>
        </p:blipFill>
        <p:spPr>
          <a:xfrm>
            <a:off x="4931452" y="7417585"/>
            <a:ext cx="1052815" cy="366891"/>
          </a:xfrm>
          <a:prstGeom prst="rect">
            <a:avLst/>
          </a:prstGeom>
          <a:ln w="12700">
            <a:miter lim="400000"/>
          </a:ln>
        </p:spPr>
      </p:pic>
      <p:grpSp>
        <p:nvGrpSpPr>
          <p:cNvPr id="1176" name="Group"/>
          <p:cNvGrpSpPr/>
          <p:nvPr/>
        </p:nvGrpSpPr>
        <p:grpSpPr>
          <a:xfrm>
            <a:off x="10738374" y="8648460"/>
            <a:ext cx="8652011" cy="2113422"/>
            <a:chOff x="0" y="0"/>
            <a:chExt cx="8652010" cy="2113420"/>
          </a:xfrm>
        </p:grpSpPr>
        <p:sp>
          <p:nvSpPr>
            <p:cNvPr id="1174" name="TextBox 71"/>
            <p:cNvSpPr txBox="1"/>
            <p:nvPr/>
          </p:nvSpPr>
          <p:spPr>
            <a:xfrm>
              <a:off x="0" y="0"/>
              <a:ext cx="8652011"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The weight update equation is:</a:t>
              </a:r>
            </a:p>
          </p:txBody>
        </p:sp>
        <p:pic>
          <p:nvPicPr>
            <p:cNvPr id="1175" name="frac_partial_mat.pdf" descr="frac_partial_mat.pdf"/>
            <p:cNvPicPr>
              <a:picLocks noChangeAspect="1"/>
            </p:cNvPicPr>
            <p:nvPr/>
          </p:nvPicPr>
          <p:blipFill>
            <a:blip r:embed="rId13">
              <a:extLst/>
            </a:blip>
            <a:stretch>
              <a:fillRect/>
            </a:stretch>
          </p:blipFill>
          <p:spPr>
            <a:xfrm>
              <a:off x="1589155" y="1072020"/>
              <a:ext cx="5549901" cy="1041401"/>
            </a:xfrm>
            <a:prstGeom prst="rect">
              <a:avLst/>
            </a:prstGeom>
            <a:ln w="12700" cap="flat">
              <a:noFill/>
              <a:miter lim="400000"/>
            </a:ln>
            <a:effectLst/>
          </p:spPr>
        </p:pic>
      </p:grpSp>
      <p:grpSp>
        <p:nvGrpSpPr>
          <p:cNvPr id="1180" name="Group"/>
          <p:cNvGrpSpPr/>
          <p:nvPr/>
        </p:nvGrpSpPr>
        <p:grpSpPr>
          <a:xfrm>
            <a:off x="12158061" y="11154037"/>
            <a:ext cx="10050851" cy="1554481"/>
            <a:chOff x="0" y="0"/>
            <a:chExt cx="10050850" cy="1554480"/>
          </a:xfrm>
        </p:grpSpPr>
        <p:sp>
          <p:nvSpPr>
            <p:cNvPr id="1177" name="TextBox 76"/>
            <p:cNvSpPr/>
            <p:nvPr/>
          </p:nvSpPr>
          <p:spPr>
            <a:xfrm>
              <a:off x="5559444" y="209094"/>
              <a:ext cx="449140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0" sz="3200">
                  <a:latin typeface="Helvetica Neue Light"/>
                  <a:ea typeface="Helvetica Neue Light"/>
                  <a:cs typeface="Helvetica Neue Light"/>
                  <a:sym typeface="Helvetica Neue Light"/>
                </a:defRPr>
              </a:lvl1pPr>
            </a:lstStyle>
            <a:p>
              <a:pPr/>
              <a:r>
                <a:t>(sum over all training examples to get J)</a:t>
              </a:r>
            </a:p>
          </p:txBody>
        </p:sp>
        <p:sp>
          <p:nvSpPr>
            <p:cNvPr id="1178" name="Rectangle 16"/>
            <p:cNvSpPr/>
            <p:nvPr/>
          </p:nvSpPr>
          <p:spPr>
            <a:xfrm>
              <a:off x="0" y="0"/>
              <a:ext cx="5181319" cy="1554481"/>
            </a:xfrm>
            <a:prstGeom prst="rect">
              <a:avLst/>
            </a:prstGeom>
            <a:noFill/>
            <a:ln w="50800" cap="flat">
              <a:solidFill>
                <a:srgbClr val="FF0000"/>
              </a:solidFill>
              <a:prstDash val="solid"/>
              <a:round/>
            </a:ln>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pic>
          <p:nvPicPr>
            <p:cNvPr id="1179" name="mathbf_W_l_lefta.pdf" descr="mathbf_W_l_lefta.pdf"/>
            <p:cNvPicPr>
              <a:picLocks noChangeAspect="1"/>
            </p:cNvPicPr>
            <p:nvPr/>
          </p:nvPicPr>
          <p:blipFill>
            <a:blip r:embed="rId14">
              <a:extLst/>
            </a:blip>
            <a:stretch>
              <a:fillRect/>
            </a:stretch>
          </p:blipFill>
          <p:spPr>
            <a:xfrm>
              <a:off x="164959" y="173990"/>
              <a:ext cx="4851401" cy="12065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80" grpId="2"/>
      <p:bldP build="whole" bldLvl="1" animBg="1" rev="0" advAuto="0" spid="1176"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4" name="Group"/>
          <p:cNvSpPr txBox="1"/>
          <p:nvPr/>
        </p:nvSpPr>
        <p:spPr>
          <a:xfrm>
            <a:off x="-1466087" y="-3869"/>
            <a:ext cx="17164110" cy="205666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8000">
                <a:latin typeface="Helvetica Light"/>
                <a:ea typeface="Helvetica Light"/>
                <a:cs typeface="Helvetica Light"/>
                <a:sym typeface="Helvetica Light"/>
              </a:defRPr>
            </a:lvl1pPr>
          </a:lstStyle>
          <a:p>
            <a:pPr/>
            <a:r>
              <a:t>Backpropagation Summary</a:t>
            </a:r>
          </a:p>
        </p:txBody>
      </p:sp>
      <p:sp>
        <p:nvSpPr>
          <p:cNvPr id="1185" name="Content Placeholder 69"/>
          <p:cNvSpPr txBox="1"/>
          <p:nvPr>
            <p:ph type="body" sz="half" idx="1"/>
          </p:nvPr>
        </p:nvSpPr>
        <p:spPr>
          <a:xfrm>
            <a:off x="1087863" y="2609392"/>
            <a:ext cx="11741245" cy="10013051"/>
          </a:xfrm>
          <a:prstGeom prst="rect">
            <a:avLst/>
          </a:prstGeom>
        </p:spPr>
        <p:txBody>
          <a:bodyPr/>
          <a:lstStyle/>
          <a:p>
            <a:pPr>
              <a:spcBef>
                <a:spcPts val="16000"/>
              </a:spcBef>
              <a:defRPr sz="4800">
                <a:latin typeface="Helvetica Neue Light"/>
                <a:ea typeface="Helvetica Neue Light"/>
                <a:cs typeface="Helvetica Neue Light"/>
                <a:sym typeface="Helvetica Neue Light"/>
              </a:defRPr>
            </a:pPr>
            <a:r>
              <a:t>Forward pass: for each training example, compute the outputs for all layers:</a:t>
            </a:r>
          </a:p>
          <a:p>
            <a:pPr>
              <a:spcBef>
                <a:spcPts val="16000"/>
              </a:spcBef>
              <a:defRPr sz="4800">
                <a:latin typeface="Helvetica Neue Light"/>
                <a:ea typeface="Helvetica Neue Light"/>
                <a:cs typeface="Helvetica Neue Light"/>
                <a:sym typeface="Helvetica Neue Light"/>
              </a:defRPr>
            </a:pPr>
            <a:r>
              <a:t>Backwards pass: compute loss derivatives iteratively from top to bottom:</a:t>
            </a:r>
          </a:p>
          <a:p>
            <a:pPr>
              <a:spcBef>
                <a:spcPts val="16000"/>
              </a:spcBef>
              <a:defRPr sz="4800">
                <a:latin typeface="Helvetica Neue Light"/>
                <a:ea typeface="Helvetica Neue Light"/>
                <a:cs typeface="Helvetica Neue Light"/>
                <a:sym typeface="Helvetica Neue Light"/>
              </a:defRPr>
            </a:pPr>
            <a:r>
              <a:t>Compute gradients w.r.t. weights, and update weights: </a:t>
            </a:r>
          </a:p>
        </p:txBody>
      </p:sp>
      <p:sp>
        <p:nvSpPr>
          <p:cNvPr id="1186" name="Arrow"/>
          <p:cNvSpPr/>
          <p:nvPr/>
        </p:nvSpPr>
        <p:spPr>
          <a:xfrm>
            <a:off x="15571237" y="5932181"/>
            <a:ext cx="681635" cy="1270001"/>
          </a:xfrm>
          <a:prstGeom prst="rightArrow">
            <a:avLst>
              <a:gd name="adj1" fmla="val 32000"/>
              <a:gd name="adj2" fmla="val 55870"/>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1233" name="Group"/>
          <p:cNvGrpSpPr/>
          <p:nvPr/>
        </p:nvGrpSpPr>
        <p:grpSpPr>
          <a:xfrm>
            <a:off x="14733308" y="127473"/>
            <a:ext cx="7934044" cy="13402702"/>
            <a:chOff x="0" y="0"/>
            <a:chExt cx="7934042" cy="13402701"/>
          </a:xfrm>
        </p:grpSpPr>
        <p:sp>
          <p:nvSpPr>
            <p:cNvPr id="1187" name="Rectangle 28"/>
            <p:cNvSpPr/>
            <p:nvPr/>
          </p:nvSpPr>
          <p:spPr>
            <a:xfrm>
              <a:off x="1675285" y="10738505"/>
              <a:ext cx="4826038" cy="1012835"/>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188" name="Rectangle 28"/>
            <p:cNvSpPr/>
            <p:nvPr/>
          </p:nvSpPr>
          <p:spPr>
            <a:xfrm>
              <a:off x="1576627" y="8809657"/>
              <a:ext cx="4826039" cy="1012835"/>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189" name="Rectangle 28"/>
            <p:cNvSpPr/>
            <p:nvPr/>
          </p:nvSpPr>
          <p:spPr>
            <a:xfrm>
              <a:off x="1615656" y="5943577"/>
              <a:ext cx="4826039" cy="1012835"/>
            </a:xfrm>
            <a:prstGeom prst="rect">
              <a:avLst/>
            </a:prstGeom>
            <a:solidFill>
              <a:srgbClr val="F3D69E"/>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190" name="Rectangle 30"/>
            <p:cNvSpPr/>
            <p:nvPr/>
          </p:nvSpPr>
          <p:spPr>
            <a:xfrm>
              <a:off x="1602956" y="3288581"/>
              <a:ext cx="4788166" cy="101283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191" name="Straight Arrow Connector 33"/>
            <p:cNvSpPr/>
            <p:nvPr/>
          </p:nvSpPr>
          <p:spPr>
            <a:xfrm flipV="1">
              <a:off x="2229499" y="11763520"/>
              <a:ext cx="3177" cy="971267"/>
            </a:xfrm>
            <a:prstGeom prst="line">
              <a:avLst/>
            </a:prstGeom>
            <a:noFill/>
            <a:ln w="50800" cap="flat">
              <a:solidFill>
                <a:schemeClr val="accent3">
                  <a:hueOff val="914337"/>
                  <a:satOff val="31515"/>
                  <a:lumOff val="-30790"/>
                </a:schemeClr>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192" name="Straight Arrow Connector 35"/>
            <p:cNvSpPr/>
            <p:nvPr/>
          </p:nvSpPr>
          <p:spPr>
            <a:xfrm flipV="1">
              <a:off x="2213737" y="9852340"/>
              <a:ext cx="1" cy="872111"/>
            </a:xfrm>
            <a:prstGeom prst="line">
              <a:avLst/>
            </a:prstGeom>
            <a:noFill/>
            <a:ln w="50800" cap="flat">
              <a:solidFill>
                <a:schemeClr val="accent3">
                  <a:hueOff val="914337"/>
                  <a:satOff val="31515"/>
                  <a:lumOff val="-30790"/>
                </a:schemeClr>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193" name="Straight Arrow Connector 37"/>
            <p:cNvSpPr/>
            <p:nvPr/>
          </p:nvSpPr>
          <p:spPr>
            <a:xfrm flipV="1">
              <a:off x="2140234" y="8276930"/>
              <a:ext cx="3177" cy="536479"/>
            </a:xfrm>
            <a:prstGeom prst="line">
              <a:avLst/>
            </a:prstGeom>
            <a:noFill/>
            <a:ln w="50800" cap="flat">
              <a:solidFill>
                <a:schemeClr val="accent3">
                  <a:hueOff val="914337"/>
                  <a:satOff val="31515"/>
                  <a:lumOff val="-30790"/>
                </a:schemeClr>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194" name="Straight Arrow Connector 39"/>
            <p:cNvSpPr/>
            <p:nvPr/>
          </p:nvSpPr>
          <p:spPr>
            <a:xfrm flipV="1">
              <a:off x="2146199" y="6957996"/>
              <a:ext cx="3177" cy="536479"/>
            </a:xfrm>
            <a:prstGeom prst="line">
              <a:avLst/>
            </a:prstGeom>
            <a:noFill/>
            <a:ln w="50800" cap="flat">
              <a:solidFill>
                <a:schemeClr val="accent3">
                  <a:hueOff val="914337"/>
                  <a:satOff val="31515"/>
                  <a:lumOff val="-30790"/>
                </a:schemeClr>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195" name="Straight Arrow Connector 40"/>
            <p:cNvSpPr/>
            <p:nvPr/>
          </p:nvSpPr>
          <p:spPr>
            <a:xfrm flipV="1">
              <a:off x="2121300" y="5389030"/>
              <a:ext cx="3177" cy="536479"/>
            </a:xfrm>
            <a:prstGeom prst="line">
              <a:avLst/>
            </a:prstGeom>
            <a:noFill/>
            <a:ln w="50800" cap="flat">
              <a:solidFill>
                <a:schemeClr val="accent3">
                  <a:hueOff val="914337"/>
                  <a:satOff val="31515"/>
                  <a:lumOff val="-30790"/>
                </a:schemeClr>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196" name="Straight Arrow Connector 41"/>
            <p:cNvSpPr/>
            <p:nvPr/>
          </p:nvSpPr>
          <p:spPr>
            <a:xfrm flipV="1">
              <a:off x="2102363" y="4299191"/>
              <a:ext cx="3177" cy="536479"/>
            </a:xfrm>
            <a:prstGeom prst="line">
              <a:avLst/>
            </a:prstGeom>
            <a:noFill/>
            <a:ln w="50800" cap="flat">
              <a:solidFill>
                <a:schemeClr val="accent3">
                  <a:hueOff val="914337"/>
                  <a:satOff val="31515"/>
                  <a:lumOff val="-30790"/>
                </a:schemeClr>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197" name="Straight Arrow Connector 46"/>
            <p:cNvSpPr/>
            <p:nvPr/>
          </p:nvSpPr>
          <p:spPr>
            <a:xfrm flipV="1">
              <a:off x="2101935" y="2139809"/>
              <a:ext cx="3177" cy="1152133"/>
            </a:xfrm>
            <a:prstGeom prst="line">
              <a:avLst/>
            </a:prstGeom>
            <a:noFill/>
            <a:ln w="50800" cap="flat">
              <a:solidFill>
                <a:schemeClr val="accent3">
                  <a:hueOff val="914337"/>
                  <a:satOff val="31515"/>
                  <a:lumOff val="-30790"/>
                </a:schemeClr>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198" name="TextBox 48"/>
            <p:cNvSpPr txBox="1"/>
            <p:nvPr/>
          </p:nvSpPr>
          <p:spPr>
            <a:xfrm rot="5400000">
              <a:off x="1918607" y="4716475"/>
              <a:ext cx="703581" cy="75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a:t>
              </a:r>
            </a:p>
          </p:txBody>
        </p:sp>
        <p:sp>
          <p:nvSpPr>
            <p:cNvPr id="1199" name="TextBox 49"/>
            <p:cNvSpPr txBox="1"/>
            <p:nvPr/>
          </p:nvSpPr>
          <p:spPr>
            <a:xfrm rot="5400000">
              <a:off x="1949472" y="7526874"/>
              <a:ext cx="703581" cy="75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a:t>
              </a:r>
            </a:p>
          </p:txBody>
        </p:sp>
        <p:sp>
          <p:nvSpPr>
            <p:cNvPr id="1200" name="TextBox 55"/>
            <p:cNvSpPr txBox="1"/>
            <p:nvPr/>
          </p:nvSpPr>
          <p:spPr>
            <a:xfrm>
              <a:off x="0" y="2265980"/>
              <a:ext cx="1860804" cy="790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Helvetica Neue Light"/>
                  <a:ea typeface="Helvetica Neue Light"/>
                  <a:cs typeface="Helvetica Neue Light"/>
                  <a:sym typeface="Helvetica Neue Light"/>
                </a:defRPr>
              </a:lvl1pPr>
            </a:lstStyle>
            <a:p>
              <a:pPr/>
              <a:r>
                <a:t>(output)</a:t>
              </a:r>
            </a:p>
          </p:txBody>
        </p:sp>
        <p:sp>
          <p:nvSpPr>
            <p:cNvPr id="1201" name="TextBox 56"/>
            <p:cNvSpPr txBox="1"/>
            <p:nvPr/>
          </p:nvSpPr>
          <p:spPr>
            <a:xfrm>
              <a:off x="199105" y="12612257"/>
              <a:ext cx="1521969" cy="790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Helvetica Neue Light"/>
                  <a:ea typeface="Helvetica Neue Light"/>
                  <a:cs typeface="Helvetica Neue Light"/>
                  <a:sym typeface="Helvetica Neue Light"/>
                </a:defRPr>
              </a:lvl1pPr>
            </a:lstStyle>
            <a:p>
              <a:pPr/>
              <a:r>
                <a:t>(input)</a:t>
              </a:r>
            </a:p>
          </p:txBody>
        </p:sp>
        <p:pic>
          <p:nvPicPr>
            <p:cNvPr id="1202" name="mathbf_x_0.pdf" descr="mathbf_x_0.pdf"/>
            <p:cNvPicPr>
              <a:picLocks noChangeAspect="1"/>
            </p:cNvPicPr>
            <p:nvPr/>
          </p:nvPicPr>
          <p:blipFill>
            <a:blip r:embed="rId2">
              <a:extLst/>
            </a:blip>
            <a:stretch>
              <a:fillRect/>
            </a:stretch>
          </p:blipFill>
          <p:spPr>
            <a:xfrm>
              <a:off x="1937866" y="12917926"/>
              <a:ext cx="588732" cy="398260"/>
            </a:xfrm>
            <a:prstGeom prst="rect">
              <a:avLst/>
            </a:prstGeom>
            <a:ln w="12700" cap="flat">
              <a:noFill/>
              <a:miter lim="400000"/>
            </a:ln>
            <a:effectLst/>
          </p:spPr>
        </p:pic>
        <p:pic>
          <p:nvPicPr>
            <p:cNvPr id="1203" name="mathbf_x_L.pdf" descr="mathbf_x_L.pdf"/>
            <p:cNvPicPr>
              <a:picLocks noChangeAspect="1"/>
            </p:cNvPicPr>
            <p:nvPr/>
          </p:nvPicPr>
          <p:blipFill>
            <a:blip r:embed="rId3">
              <a:extLst/>
            </a:blip>
            <a:stretch>
              <a:fillRect/>
            </a:stretch>
          </p:blipFill>
          <p:spPr>
            <a:xfrm>
              <a:off x="2235468" y="2582976"/>
              <a:ext cx="632278" cy="354693"/>
            </a:xfrm>
            <a:prstGeom prst="rect">
              <a:avLst/>
            </a:prstGeom>
            <a:ln w="12700" cap="flat">
              <a:noFill/>
              <a:miter lim="400000"/>
            </a:ln>
            <a:effectLst/>
          </p:spPr>
        </p:pic>
        <p:pic>
          <p:nvPicPr>
            <p:cNvPr id="1204" name="mathbf_x_L-1.pdf" descr="mathbf_x_L-1.pdf"/>
            <p:cNvPicPr>
              <a:picLocks noChangeAspect="1"/>
            </p:cNvPicPr>
            <p:nvPr/>
          </p:nvPicPr>
          <p:blipFill>
            <a:blip r:embed="rId4">
              <a:extLst/>
            </a:blip>
            <a:stretch>
              <a:fillRect/>
            </a:stretch>
          </p:blipFill>
          <p:spPr>
            <a:xfrm>
              <a:off x="2339362" y="4522784"/>
              <a:ext cx="1134188" cy="343242"/>
            </a:xfrm>
            <a:prstGeom prst="rect">
              <a:avLst/>
            </a:prstGeom>
            <a:ln w="12700" cap="flat">
              <a:noFill/>
              <a:miter lim="400000"/>
            </a:ln>
            <a:effectLst/>
          </p:spPr>
        </p:pic>
        <p:pic>
          <p:nvPicPr>
            <p:cNvPr id="1205" name="mathbf_x_l.pdf" descr="mathbf_x_l.pdf"/>
            <p:cNvPicPr>
              <a:picLocks noChangeAspect="1"/>
            </p:cNvPicPr>
            <p:nvPr/>
          </p:nvPicPr>
          <p:blipFill>
            <a:blip r:embed="rId5">
              <a:extLst/>
            </a:blip>
            <a:stretch>
              <a:fillRect/>
            </a:stretch>
          </p:blipFill>
          <p:spPr>
            <a:xfrm>
              <a:off x="2339362" y="5492030"/>
              <a:ext cx="432783" cy="343242"/>
            </a:xfrm>
            <a:prstGeom prst="rect">
              <a:avLst/>
            </a:prstGeom>
            <a:ln w="12700" cap="flat">
              <a:noFill/>
              <a:miter lim="400000"/>
            </a:ln>
            <a:effectLst/>
          </p:spPr>
        </p:pic>
        <p:pic>
          <p:nvPicPr>
            <p:cNvPr id="1206" name="mathbf_x_l-1.pdf" descr="mathbf_x_l-1.pdf"/>
            <p:cNvPicPr>
              <a:picLocks noChangeAspect="1"/>
            </p:cNvPicPr>
            <p:nvPr/>
          </p:nvPicPr>
          <p:blipFill>
            <a:blip r:embed="rId6">
              <a:extLst/>
            </a:blip>
            <a:stretch>
              <a:fillRect/>
            </a:stretch>
          </p:blipFill>
          <p:spPr>
            <a:xfrm>
              <a:off x="2339362" y="7143325"/>
              <a:ext cx="1010924" cy="352292"/>
            </a:xfrm>
            <a:prstGeom prst="rect">
              <a:avLst/>
            </a:prstGeom>
            <a:ln w="12700" cap="flat">
              <a:noFill/>
              <a:miter lim="400000"/>
            </a:ln>
            <a:effectLst/>
          </p:spPr>
        </p:pic>
        <p:pic>
          <p:nvPicPr>
            <p:cNvPr id="1207" name="mathbf_x_1.pdf" descr="mathbf_x_1.pdf"/>
            <p:cNvPicPr>
              <a:picLocks noChangeAspect="1"/>
            </p:cNvPicPr>
            <p:nvPr/>
          </p:nvPicPr>
          <p:blipFill>
            <a:blip r:embed="rId7">
              <a:extLst/>
            </a:blip>
            <a:stretch>
              <a:fillRect/>
            </a:stretch>
          </p:blipFill>
          <p:spPr>
            <a:xfrm>
              <a:off x="2339362" y="10170269"/>
              <a:ext cx="502153" cy="349985"/>
            </a:xfrm>
            <a:prstGeom prst="rect">
              <a:avLst/>
            </a:prstGeom>
            <a:ln w="12700" cap="flat">
              <a:noFill/>
              <a:miter lim="400000"/>
            </a:ln>
            <a:effectLst/>
          </p:spPr>
        </p:pic>
        <p:pic>
          <p:nvPicPr>
            <p:cNvPr id="1208" name="mathbf_x_2.pdf" descr="mathbf_x_2.pdf"/>
            <p:cNvPicPr>
              <a:picLocks noChangeAspect="1"/>
            </p:cNvPicPr>
            <p:nvPr/>
          </p:nvPicPr>
          <p:blipFill>
            <a:blip r:embed="rId8">
              <a:extLst/>
            </a:blip>
            <a:stretch>
              <a:fillRect/>
            </a:stretch>
          </p:blipFill>
          <p:spPr>
            <a:xfrm>
              <a:off x="2339362" y="8346077"/>
              <a:ext cx="524078" cy="354523"/>
            </a:xfrm>
            <a:prstGeom prst="rect">
              <a:avLst/>
            </a:prstGeom>
            <a:ln w="12700" cap="flat">
              <a:noFill/>
              <a:miter lim="400000"/>
            </a:ln>
            <a:effectLst/>
          </p:spPr>
        </p:pic>
        <p:pic>
          <p:nvPicPr>
            <p:cNvPr id="1209" name="f_1(_mathbf_x_0_.pdf" descr="f_1(_mathbf_x_0_.pdf"/>
            <p:cNvPicPr>
              <a:picLocks noChangeAspect="1"/>
            </p:cNvPicPr>
            <p:nvPr/>
          </p:nvPicPr>
          <p:blipFill>
            <a:blip r:embed="rId9">
              <a:extLst/>
            </a:blip>
            <a:stretch>
              <a:fillRect/>
            </a:stretch>
          </p:blipFill>
          <p:spPr>
            <a:xfrm>
              <a:off x="2537910" y="10903385"/>
              <a:ext cx="2943656" cy="640679"/>
            </a:xfrm>
            <a:prstGeom prst="rect">
              <a:avLst/>
            </a:prstGeom>
            <a:ln w="12700" cap="flat">
              <a:noFill/>
              <a:miter lim="400000"/>
            </a:ln>
            <a:effectLst/>
          </p:spPr>
        </p:pic>
        <p:pic>
          <p:nvPicPr>
            <p:cNvPr id="1210" name="f_2(_mathbf_x_1_.pdf" descr="f_2(_mathbf_x_1_.pdf"/>
            <p:cNvPicPr>
              <a:picLocks noChangeAspect="1"/>
            </p:cNvPicPr>
            <p:nvPr/>
          </p:nvPicPr>
          <p:blipFill>
            <a:blip r:embed="rId10">
              <a:extLst/>
            </a:blip>
            <a:stretch>
              <a:fillRect/>
            </a:stretch>
          </p:blipFill>
          <p:spPr>
            <a:xfrm>
              <a:off x="2537910" y="8995735"/>
              <a:ext cx="2943656" cy="640679"/>
            </a:xfrm>
            <a:prstGeom prst="rect">
              <a:avLst/>
            </a:prstGeom>
            <a:ln w="12700" cap="flat">
              <a:noFill/>
              <a:miter lim="400000"/>
            </a:ln>
            <a:effectLst/>
          </p:spPr>
        </p:pic>
        <p:pic>
          <p:nvPicPr>
            <p:cNvPr id="1211" name="f_l(_mathbf_x_l-.pdf" descr="f_l(_mathbf_x_l-.pdf"/>
            <p:cNvPicPr>
              <a:picLocks noChangeAspect="1"/>
            </p:cNvPicPr>
            <p:nvPr/>
          </p:nvPicPr>
          <p:blipFill>
            <a:blip r:embed="rId11">
              <a:extLst/>
            </a:blip>
            <a:stretch>
              <a:fillRect/>
            </a:stretch>
          </p:blipFill>
          <p:spPr>
            <a:xfrm>
              <a:off x="2356096" y="6129655"/>
              <a:ext cx="3307284" cy="640679"/>
            </a:xfrm>
            <a:prstGeom prst="rect">
              <a:avLst/>
            </a:prstGeom>
            <a:ln w="12700" cap="flat">
              <a:noFill/>
              <a:miter lim="400000"/>
            </a:ln>
            <a:effectLst/>
          </p:spPr>
        </p:pic>
        <p:pic>
          <p:nvPicPr>
            <p:cNvPr id="1212" name="f_L(_mathbf_x_L-.pdf" descr="f_L(_mathbf_x_L-.pdf"/>
            <p:cNvPicPr>
              <a:picLocks noChangeAspect="1"/>
            </p:cNvPicPr>
            <p:nvPr/>
          </p:nvPicPr>
          <p:blipFill>
            <a:blip r:embed="rId12">
              <a:extLst/>
            </a:blip>
            <a:stretch>
              <a:fillRect/>
            </a:stretch>
          </p:blipFill>
          <p:spPr>
            <a:xfrm>
              <a:off x="2087705" y="3420817"/>
              <a:ext cx="3844068" cy="640679"/>
            </a:xfrm>
            <a:prstGeom prst="rect">
              <a:avLst/>
            </a:prstGeom>
            <a:ln w="12700" cap="flat">
              <a:noFill/>
              <a:miter lim="400000"/>
            </a:ln>
            <a:effectLst/>
          </p:spPr>
        </p:pic>
        <p:sp>
          <p:nvSpPr>
            <p:cNvPr id="1213" name="Straight Arrow Connector 59"/>
            <p:cNvSpPr/>
            <p:nvPr/>
          </p:nvSpPr>
          <p:spPr>
            <a:xfrm flipV="1">
              <a:off x="4724062" y="712813"/>
              <a:ext cx="3177" cy="504329"/>
            </a:xfrm>
            <a:prstGeom prst="line">
              <a:avLst/>
            </a:prstGeom>
            <a:noFill/>
            <a:ln w="381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1214" name="J.pdf" descr="J.pdf"/>
            <p:cNvPicPr>
              <a:picLocks noChangeAspect="1"/>
            </p:cNvPicPr>
            <p:nvPr/>
          </p:nvPicPr>
          <p:blipFill>
            <a:blip r:embed="rId13">
              <a:extLst/>
            </a:blip>
            <a:stretch>
              <a:fillRect/>
            </a:stretch>
          </p:blipFill>
          <p:spPr>
            <a:xfrm>
              <a:off x="4492364" y="0"/>
              <a:ext cx="464278" cy="596928"/>
            </a:xfrm>
            <a:prstGeom prst="rect">
              <a:avLst/>
            </a:prstGeom>
            <a:ln w="12700" cap="flat">
              <a:noFill/>
              <a:miter lim="400000"/>
            </a:ln>
            <a:effectLst/>
          </p:spPr>
        </p:pic>
        <p:sp>
          <p:nvSpPr>
            <p:cNvPr id="1215" name="Rectangle 58"/>
            <p:cNvSpPr/>
            <p:nvPr/>
          </p:nvSpPr>
          <p:spPr>
            <a:xfrm>
              <a:off x="1637414" y="1240417"/>
              <a:ext cx="6296629" cy="846711"/>
            </a:xfrm>
            <a:prstGeom prst="rect">
              <a:avLst/>
            </a:prstGeom>
            <a:solidFill>
              <a:schemeClr val="accent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216" name="Straight Arrow Connector 64"/>
            <p:cNvSpPr/>
            <p:nvPr/>
          </p:nvSpPr>
          <p:spPr>
            <a:xfrm flipV="1">
              <a:off x="7588269" y="2088716"/>
              <a:ext cx="1" cy="10648195"/>
            </a:xfrm>
            <a:prstGeom prst="line">
              <a:avLst/>
            </a:prstGeom>
            <a:noFill/>
            <a:ln w="381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1217" name="mathbf_y.pdf" descr="mathbf_y.pdf"/>
            <p:cNvPicPr>
              <a:picLocks noChangeAspect="1"/>
            </p:cNvPicPr>
            <p:nvPr/>
          </p:nvPicPr>
          <p:blipFill>
            <a:blip r:embed="rId14">
              <a:extLst/>
            </a:blip>
            <a:stretch>
              <a:fillRect/>
            </a:stretch>
          </p:blipFill>
          <p:spPr>
            <a:xfrm>
              <a:off x="7407073" y="12788045"/>
              <a:ext cx="361784" cy="413468"/>
            </a:xfrm>
            <a:prstGeom prst="rect">
              <a:avLst/>
            </a:prstGeom>
            <a:ln w="12700" cap="flat">
              <a:noFill/>
              <a:miter lim="400000"/>
            </a:ln>
            <a:effectLst/>
          </p:spPr>
        </p:pic>
        <p:pic>
          <p:nvPicPr>
            <p:cNvPr id="1218" name="mathcal_L_(_math.pdf" descr="mathcal_L_(_math.pdf"/>
            <p:cNvPicPr>
              <a:picLocks noChangeAspect="1"/>
            </p:cNvPicPr>
            <p:nvPr/>
          </p:nvPicPr>
          <p:blipFill>
            <a:blip r:embed="rId15">
              <a:extLst/>
            </a:blip>
            <a:stretch>
              <a:fillRect/>
            </a:stretch>
          </p:blipFill>
          <p:spPr>
            <a:xfrm>
              <a:off x="3668315" y="1362377"/>
              <a:ext cx="2117907" cy="602790"/>
            </a:xfrm>
            <a:prstGeom prst="rect">
              <a:avLst/>
            </a:prstGeom>
            <a:ln w="12700" cap="flat">
              <a:noFill/>
              <a:miter lim="400000"/>
            </a:ln>
            <a:effectLst/>
          </p:spPr>
        </p:pic>
        <p:sp>
          <p:nvSpPr>
            <p:cNvPr id="1219" name="Straight Arrow Connector 73"/>
            <p:cNvSpPr/>
            <p:nvPr/>
          </p:nvSpPr>
          <p:spPr>
            <a:xfrm flipH="1">
              <a:off x="5115148" y="2130154"/>
              <a:ext cx="3177" cy="1161858"/>
            </a:xfrm>
            <a:prstGeom prst="line">
              <a:avLst/>
            </a:prstGeom>
            <a:noFill/>
            <a:ln w="508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220" name="Straight Arrow Connector 79"/>
            <p:cNvSpPr/>
            <p:nvPr/>
          </p:nvSpPr>
          <p:spPr>
            <a:xfrm>
              <a:off x="5120593" y="9843766"/>
              <a:ext cx="1" cy="896892"/>
            </a:xfrm>
            <a:prstGeom prst="line">
              <a:avLst/>
            </a:prstGeom>
            <a:noFill/>
            <a:ln w="508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221" name="Straight Arrow Connector 76"/>
            <p:cNvSpPr/>
            <p:nvPr/>
          </p:nvSpPr>
          <p:spPr>
            <a:xfrm>
              <a:off x="5108705" y="5364601"/>
              <a:ext cx="3135" cy="568337"/>
            </a:xfrm>
            <a:prstGeom prst="line">
              <a:avLst/>
            </a:prstGeom>
            <a:noFill/>
            <a:ln w="508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222" name="Straight Arrow Connector 76"/>
            <p:cNvSpPr/>
            <p:nvPr/>
          </p:nvSpPr>
          <p:spPr>
            <a:xfrm>
              <a:off x="5094447" y="4301747"/>
              <a:ext cx="3135" cy="568336"/>
            </a:xfrm>
            <a:prstGeom prst="line">
              <a:avLst/>
            </a:prstGeom>
            <a:noFill/>
            <a:ln w="508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223" name="TextBox 48"/>
            <p:cNvSpPr txBox="1"/>
            <p:nvPr/>
          </p:nvSpPr>
          <p:spPr>
            <a:xfrm rot="5400000">
              <a:off x="4905245" y="4745904"/>
              <a:ext cx="703581" cy="75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a:t>
              </a:r>
            </a:p>
          </p:txBody>
        </p:sp>
        <p:sp>
          <p:nvSpPr>
            <p:cNvPr id="1224" name="Straight Arrow Connector 76"/>
            <p:cNvSpPr/>
            <p:nvPr/>
          </p:nvSpPr>
          <p:spPr>
            <a:xfrm>
              <a:off x="5108705" y="8229752"/>
              <a:ext cx="3135" cy="568337"/>
            </a:xfrm>
            <a:prstGeom prst="line">
              <a:avLst/>
            </a:prstGeom>
            <a:noFill/>
            <a:ln w="508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225" name="Straight Arrow Connector 76"/>
            <p:cNvSpPr/>
            <p:nvPr/>
          </p:nvSpPr>
          <p:spPr>
            <a:xfrm>
              <a:off x="5094447" y="6989098"/>
              <a:ext cx="3135" cy="568336"/>
            </a:xfrm>
            <a:prstGeom prst="line">
              <a:avLst/>
            </a:prstGeom>
            <a:noFill/>
            <a:ln w="508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226" name="TextBox 48"/>
            <p:cNvSpPr txBox="1"/>
            <p:nvPr/>
          </p:nvSpPr>
          <p:spPr>
            <a:xfrm rot="5400000">
              <a:off x="4905245" y="7484055"/>
              <a:ext cx="703581" cy="75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a:t>
              </a:r>
            </a:p>
          </p:txBody>
        </p:sp>
        <p:pic>
          <p:nvPicPr>
            <p:cNvPr id="1227" name="frac_partial_mat.pdf" descr="frac_partial_mat.pdf"/>
            <p:cNvPicPr>
              <a:picLocks noChangeAspect="1"/>
            </p:cNvPicPr>
            <p:nvPr/>
          </p:nvPicPr>
          <p:blipFill>
            <a:blip r:embed="rId16">
              <a:extLst/>
            </a:blip>
            <a:stretch>
              <a:fillRect/>
            </a:stretch>
          </p:blipFill>
          <p:spPr>
            <a:xfrm>
              <a:off x="5458190" y="2309971"/>
              <a:ext cx="606480" cy="755766"/>
            </a:xfrm>
            <a:prstGeom prst="rect">
              <a:avLst/>
            </a:prstGeom>
            <a:ln w="12700" cap="flat">
              <a:noFill/>
              <a:miter lim="400000"/>
            </a:ln>
            <a:effectLst/>
          </p:spPr>
        </p:pic>
        <p:pic>
          <p:nvPicPr>
            <p:cNvPr id="1228" name="frac_partial_mat.pdf" descr="frac_partial_mat.pdf"/>
            <p:cNvPicPr>
              <a:picLocks noChangeAspect="1"/>
            </p:cNvPicPr>
            <p:nvPr/>
          </p:nvPicPr>
          <p:blipFill>
            <a:blip r:embed="rId17">
              <a:extLst/>
            </a:blip>
            <a:stretch>
              <a:fillRect/>
            </a:stretch>
          </p:blipFill>
          <p:spPr>
            <a:xfrm>
              <a:off x="5326933" y="4377497"/>
              <a:ext cx="868993" cy="690083"/>
            </a:xfrm>
            <a:prstGeom prst="rect">
              <a:avLst/>
            </a:prstGeom>
            <a:ln w="12700" cap="flat">
              <a:noFill/>
              <a:miter lim="400000"/>
            </a:ln>
            <a:effectLst/>
          </p:spPr>
        </p:pic>
        <p:pic>
          <p:nvPicPr>
            <p:cNvPr id="1229" name="frac_partial_mat.pdf" descr="frac_partial_mat.pdf"/>
            <p:cNvPicPr>
              <a:picLocks noChangeAspect="1"/>
            </p:cNvPicPr>
            <p:nvPr/>
          </p:nvPicPr>
          <p:blipFill>
            <a:blip r:embed="rId18">
              <a:extLst/>
            </a:blip>
            <a:stretch>
              <a:fillRect/>
            </a:stretch>
          </p:blipFill>
          <p:spPr>
            <a:xfrm>
              <a:off x="5527143" y="5197224"/>
              <a:ext cx="468575" cy="690083"/>
            </a:xfrm>
            <a:prstGeom prst="rect">
              <a:avLst/>
            </a:prstGeom>
            <a:ln w="12700" cap="flat">
              <a:noFill/>
              <a:miter lim="400000"/>
            </a:ln>
            <a:effectLst/>
          </p:spPr>
        </p:pic>
        <p:pic>
          <p:nvPicPr>
            <p:cNvPr id="1230" name="frac_partial_mat.pdf" descr="frac_partial_mat.pdf"/>
            <p:cNvPicPr>
              <a:picLocks noChangeAspect="1"/>
            </p:cNvPicPr>
            <p:nvPr/>
          </p:nvPicPr>
          <p:blipFill>
            <a:blip r:embed="rId19">
              <a:extLst/>
            </a:blip>
            <a:stretch>
              <a:fillRect/>
            </a:stretch>
          </p:blipFill>
          <p:spPr>
            <a:xfrm>
              <a:off x="5382330" y="7094318"/>
              <a:ext cx="758201" cy="674882"/>
            </a:xfrm>
            <a:prstGeom prst="rect">
              <a:avLst/>
            </a:prstGeom>
            <a:ln w="12700" cap="flat">
              <a:noFill/>
              <a:miter lim="400000"/>
            </a:ln>
            <a:effectLst/>
          </p:spPr>
        </p:pic>
        <p:pic>
          <p:nvPicPr>
            <p:cNvPr id="1231" name="frac_partial_mat.pdf" descr="frac_partial_mat.pdf"/>
            <p:cNvPicPr>
              <a:picLocks noChangeAspect="1"/>
            </p:cNvPicPr>
            <p:nvPr/>
          </p:nvPicPr>
          <p:blipFill>
            <a:blip r:embed="rId20">
              <a:extLst/>
            </a:blip>
            <a:stretch>
              <a:fillRect/>
            </a:stretch>
          </p:blipFill>
          <p:spPr>
            <a:xfrm>
              <a:off x="5511472" y="8022121"/>
              <a:ext cx="499913" cy="674882"/>
            </a:xfrm>
            <a:prstGeom prst="rect">
              <a:avLst/>
            </a:prstGeom>
            <a:ln w="12700" cap="flat">
              <a:noFill/>
              <a:miter lim="400000"/>
            </a:ln>
            <a:effectLst/>
          </p:spPr>
        </p:pic>
        <p:pic>
          <p:nvPicPr>
            <p:cNvPr id="1232" name="frac_partial_mat.pdf" descr="frac_partial_mat.pdf"/>
            <p:cNvPicPr>
              <a:picLocks noChangeAspect="1"/>
            </p:cNvPicPr>
            <p:nvPr/>
          </p:nvPicPr>
          <p:blipFill>
            <a:blip r:embed="rId21">
              <a:extLst/>
            </a:blip>
            <a:stretch>
              <a:fillRect/>
            </a:stretch>
          </p:blipFill>
          <p:spPr>
            <a:xfrm>
              <a:off x="5481516" y="9935912"/>
              <a:ext cx="532425" cy="718774"/>
            </a:xfrm>
            <a:prstGeom prst="rect">
              <a:avLst/>
            </a:prstGeom>
            <a:ln w="12700" cap="flat">
              <a:noFill/>
              <a:miter lim="400000"/>
            </a:ln>
            <a:effectLst/>
          </p:spPr>
        </p:pic>
      </p:grpSp>
      <p:pic>
        <p:nvPicPr>
          <p:cNvPr id="1234" name="mathbf_x_l_=_f_l.pdf" descr="mathbf_x_l_=_f_l.pdf"/>
          <p:cNvPicPr>
            <a:picLocks noChangeAspect="1"/>
          </p:cNvPicPr>
          <p:nvPr/>
        </p:nvPicPr>
        <p:blipFill>
          <a:blip r:embed="rId22">
            <a:extLst/>
          </a:blip>
          <a:stretch>
            <a:fillRect/>
          </a:stretch>
        </p:blipFill>
        <p:spPr>
          <a:xfrm>
            <a:off x="2819013" y="4738879"/>
            <a:ext cx="4672077" cy="633213"/>
          </a:xfrm>
          <a:prstGeom prst="rect">
            <a:avLst/>
          </a:prstGeom>
          <a:ln w="12700">
            <a:miter lim="400000"/>
          </a:ln>
        </p:spPr>
      </p:pic>
      <p:pic>
        <p:nvPicPr>
          <p:cNvPr id="1235" name="frac_partial_mat.pdf" descr="frac_partial_mat.pdf"/>
          <p:cNvPicPr>
            <a:picLocks noChangeAspect="1"/>
          </p:cNvPicPr>
          <p:nvPr/>
        </p:nvPicPr>
        <p:blipFill>
          <a:blip r:embed="rId23">
            <a:extLst/>
          </a:blip>
          <a:stretch>
            <a:fillRect/>
          </a:stretch>
        </p:blipFill>
        <p:spPr>
          <a:xfrm>
            <a:off x="2819013" y="7910263"/>
            <a:ext cx="7735452" cy="1403335"/>
          </a:xfrm>
          <a:prstGeom prst="rect">
            <a:avLst/>
          </a:prstGeom>
          <a:ln w="12700">
            <a:miter lim="400000"/>
          </a:ln>
        </p:spPr>
      </p:pic>
      <p:pic>
        <p:nvPicPr>
          <p:cNvPr id="1236" name="frac_partial_mat.pdf" descr="frac_partial_mat.pdf"/>
          <p:cNvPicPr>
            <a:picLocks noChangeAspect="1"/>
          </p:cNvPicPr>
          <p:nvPr/>
        </p:nvPicPr>
        <p:blipFill>
          <a:blip r:embed="rId24">
            <a:extLst/>
          </a:blip>
          <a:stretch>
            <a:fillRect/>
          </a:stretch>
        </p:blipFill>
        <p:spPr>
          <a:xfrm>
            <a:off x="2819013" y="11573865"/>
            <a:ext cx="7478745" cy="140333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3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185">
                                            <p:bg/>
                                          </p:spTgt>
                                        </p:tgtEl>
                                        <p:attrNameLst>
                                          <p:attrName>style.visibility</p:attrName>
                                        </p:attrNameLst>
                                      </p:cBhvr>
                                      <p:to>
                                        <p:strVal val="visible"/>
                                      </p:to>
                                    </p:set>
                                  </p:childTnLst>
                                </p:cTn>
                              </p:par>
                              <p:par>
                                <p:cTn id="10" presetClass="entr" nodeType="withEffect" presetSubtype="0" presetID="1" grpId="2" fill="hold">
                                  <p:stCondLst>
                                    <p:cond delay="0"/>
                                  </p:stCondLst>
                                  <p:iterate type="el" backwards="0">
                                    <p:tmAbs val="0"/>
                                  </p:iterate>
                                  <p:childTnLst>
                                    <p:set>
                                      <p:cBhvr>
                                        <p:cTn id="11" fill="hold"/>
                                        <p:tgtEl>
                                          <p:spTgt spid="118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2" fill="hold">
                                  <p:stCondLst>
                                    <p:cond delay="0"/>
                                  </p:stCondLst>
                                  <p:iterate type="el" backwards="0">
                                    <p:tmAbs val="0"/>
                                  </p:iterate>
                                  <p:childTnLst>
                                    <p:set>
                                      <p:cBhvr>
                                        <p:cTn id="15" fill="hold"/>
                                        <p:tgtEl>
                                          <p:spTgt spid="1185">
                                            <p:txEl>
                                              <p:pRg st="1" end="1"/>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3" fill="hold">
                                  <p:stCondLst>
                                    <p:cond delay="0"/>
                                  </p:stCondLst>
                                  <p:iterate type="el" backwards="0">
                                    <p:tmAbs val="0"/>
                                  </p:iterate>
                                  <p:childTnLst>
                                    <p:set>
                                      <p:cBhvr>
                                        <p:cTn id="18" fill="hold"/>
                                        <p:tgtEl>
                                          <p:spTgt spid="12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2" fill="hold">
                                  <p:stCondLst>
                                    <p:cond delay="0"/>
                                  </p:stCondLst>
                                  <p:iterate type="el" backwards="0">
                                    <p:tmAbs val="0"/>
                                  </p:iterate>
                                  <p:childTnLst>
                                    <p:set>
                                      <p:cBhvr>
                                        <p:cTn id="22" fill="hold"/>
                                        <p:tgtEl>
                                          <p:spTgt spid="1185">
                                            <p:txEl>
                                              <p:pRg st="2" end="2"/>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4" fill="hold">
                                  <p:stCondLst>
                                    <p:cond delay="0"/>
                                  </p:stCondLst>
                                  <p:iterate type="el" backwards="0">
                                    <p:tmAbs val="0"/>
                                  </p:iterate>
                                  <p:childTnLst>
                                    <p:set>
                                      <p:cBhvr>
                                        <p:cTn id="25" fill="hold"/>
                                        <p:tgtEl>
                                          <p:spTgt spid="1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5" grpId="3"/>
      <p:bldP build="whole" bldLvl="1" animBg="1" rev="0" advAuto="0" spid="1234" grpId="1"/>
      <p:bldP build="p" bldLvl="5" animBg="1" rev="0" advAuto="0" spid="1185" grpId="2"/>
      <p:bldP build="whole" bldLvl="1" animBg="1" rev="0" advAuto="0" spid="1236" grpId="4"/>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8" name="Title 4"/>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Linear Module</a:t>
            </a:r>
          </a:p>
        </p:txBody>
      </p:sp>
      <p:sp>
        <p:nvSpPr>
          <p:cNvPr id="1239" name="Rectangle 17"/>
          <p:cNvSpPr/>
          <p:nvPr/>
        </p:nvSpPr>
        <p:spPr>
          <a:xfrm>
            <a:off x="1880655" y="2108548"/>
            <a:ext cx="4365544" cy="1012835"/>
          </a:xfrm>
          <a:prstGeom prst="rect">
            <a:avLst/>
          </a:prstGeom>
          <a:solidFill>
            <a:srgbClr val="EFD6A5"/>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240" name="Straight Arrow Connector 26"/>
          <p:cNvSpPr/>
          <p:nvPr/>
        </p:nvSpPr>
        <p:spPr>
          <a:xfrm flipV="1">
            <a:off x="2854265" y="377391"/>
            <a:ext cx="3177" cy="1714678"/>
          </a:xfrm>
          <a:prstGeom prst="line">
            <a:avLst/>
          </a:prstGeom>
          <a:ln w="63500">
            <a:solidFill>
              <a:srgbClr val="008000"/>
            </a:solidFill>
            <a:prstDash val="sysDot"/>
            <a:miter lim="400000"/>
            <a:tailEnd type="triangle"/>
          </a:ln>
        </p:spPr>
        <p:txBody>
          <a:bodyPr tIns="91439" bIns="91439"/>
          <a:lstStyle/>
          <a:p>
            <a:pPr algn="l" defTabSz="914400">
              <a:defRPr b="0" sz="3600">
                <a:latin typeface="Arial"/>
                <a:ea typeface="Arial"/>
                <a:cs typeface="Arial"/>
                <a:sym typeface="Arial"/>
              </a:defRPr>
            </a:pPr>
          </a:p>
        </p:txBody>
      </p:sp>
      <p:sp>
        <p:nvSpPr>
          <p:cNvPr id="1241" name="Straight Arrow Connector 27"/>
          <p:cNvSpPr/>
          <p:nvPr/>
        </p:nvSpPr>
        <p:spPr>
          <a:xfrm flipH="1">
            <a:off x="5233779" y="350932"/>
            <a:ext cx="3177" cy="1799254"/>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242" name="Straight Arrow Connector 28"/>
          <p:cNvSpPr/>
          <p:nvPr/>
        </p:nvSpPr>
        <p:spPr>
          <a:xfrm flipV="1">
            <a:off x="2882341" y="3124555"/>
            <a:ext cx="3177" cy="1777429"/>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243" name="Straight Arrow Connector 29"/>
          <p:cNvSpPr/>
          <p:nvPr/>
        </p:nvSpPr>
        <p:spPr>
          <a:xfrm flipH="1">
            <a:off x="5194646" y="3142936"/>
            <a:ext cx="3177" cy="1799253"/>
          </a:xfrm>
          <a:prstGeom prst="line">
            <a:avLst/>
          </a:prstGeom>
          <a:ln w="63500">
            <a:solidFill>
              <a:srgbClr val="FF0000"/>
            </a:solidFill>
            <a:prstDash val="sysDot"/>
            <a:miter lim="400000"/>
            <a:tailEnd type="triangle"/>
          </a:ln>
        </p:spPr>
        <p:txBody>
          <a:bodyPr tIns="91439" bIns="91439"/>
          <a:lstStyle/>
          <a:p>
            <a:pPr algn="l" defTabSz="914400">
              <a:defRPr b="0" sz="3600">
                <a:latin typeface="Arial"/>
                <a:ea typeface="Arial"/>
                <a:cs typeface="Arial"/>
                <a:sym typeface="Arial"/>
              </a:defRPr>
            </a:pPr>
          </a:p>
        </p:txBody>
      </p:sp>
      <p:grpSp>
        <p:nvGrpSpPr>
          <p:cNvPr id="1246" name="Group"/>
          <p:cNvGrpSpPr/>
          <p:nvPr/>
        </p:nvGrpSpPr>
        <p:grpSpPr>
          <a:xfrm>
            <a:off x="12075365" y="2826728"/>
            <a:ext cx="9325458" cy="3708401"/>
            <a:chOff x="0" y="0"/>
            <a:chExt cx="9325456" cy="3708400"/>
          </a:xfrm>
        </p:grpSpPr>
        <p:pic>
          <p:nvPicPr>
            <p:cNvPr id="1244" name="Picture 34" descr="Picture 34"/>
            <p:cNvPicPr>
              <a:picLocks noChangeAspect="1"/>
            </p:cNvPicPr>
            <p:nvPr/>
          </p:nvPicPr>
          <p:blipFill>
            <a:blip r:embed="rId3">
              <a:extLst/>
            </a:blip>
            <a:stretch>
              <a:fillRect/>
            </a:stretch>
          </p:blipFill>
          <p:spPr>
            <a:xfrm>
              <a:off x="0" y="0"/>
              <a:ext cx="5994400" cy="3708400"/>
            </a:xfrm>
            <a:prstGeom prst="rect">
              <a:avLst/>
            </a:prstGeom>
            <a:ln w="12700" cap="flat">
              <a:noFill/>
              <a:miter lim="400000"/>
            </a:ln>
            <a:effectLst/>
          </p:spPr>
        </p:pic>
        <p:sp>
          <p:nvSpPr>
            <p:cNvPr id="1245" name="TextBox 35"/>
            <p:cNvSpPr txBox="1"/>
            <p:nvPr/>
          </p:nvSpPr>
          <p:spPr>
            <a:xfrm>
              <a:off x="5994399" y="1454364"/>
              <a:ext cx="3331058" cy="18894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914400">
                <a:defRPr b="0" sz="3600">
                  <a:latin typeface="Helvetica Neue Light"/>
                  <a:ea typeface="Helvetica Neue Light"/>
                  <a:cs typeface="Helvetica Neue Light"/>
                  <a:sym typeface="Helvetica Neue Light"/>
                </a:defRPr>
              </a:pPr>
              <a:r>
                <a:t>With W being a </a:t>
              </a:r>
              <a:br/>
              <a:r>
                <a:t>matrix of size </a:t>
              </a:r>
              <a:br/>
              <a:r>
                <a:t>|x</a:t>
              </a:r>
              <a:r>
                <a:rPr baseline="-15500"/>
                <a:t>out</a:t>
              </a:r>
              <a:r>
                <a:t>|×|x</a:t>
              </a:r>
              <a:r>
                <a:rPr baseline="-15500"/>
                <a:t>in</a:t>
              </a:r>
              <a:r>
                <a:t>|</a:t>
              </a:r>
            </a:p>
          </p:txBody>
        </p:sp>
      </p:grpSp>
      <p:pic>
        <p:nvPicPr>
          <p:cNvPr id="1247" name="Picture 36" descr="Picture 36"/>
          <p:cNvPicPr>
            <a:picLocks noChangeAspect="1"/>
          </p:cNvPicPr>
          <p:nvPr/>
        </p:nvPicPr>
        <p:blipFill>
          <a:blip r:embed="rId4">
            <a:extLst/>
          </a:blip>
          <a:stretch>
            <a:fillRect/>
          </a:stretch>
        </p:blipFill>
        <p:spPr>
          <a:xfrm>
            <a:off x="9774581" y="11032424"/>
            <a:ext cx="9946710" cy="2669783"/>
          </a:xfrm>
          <a:prstGeom prst="rect">
            <a:avLst/>
          </a:prstGeom>
          <a:ln w="12700">
            <a:miter lim="400000"/>
          </a:ln>
        </p:spPr>
      </p:pic>
      <p:grpSp>
        <p:nvGrpSpPr>
          <p:cNvPr id="1250" name="Group"/>
          <p:cNvGrpSpPr/>
          <p:nvPr/>
        </p:nvGrpSpPr>
        <p:grpSpPr>
          <a:xfrm>
            <a:off x="8417790" y="1738396"/>
            <a:ext cx="13232472" cy="889098"/>
            <a:chOff x="0" y="0"/>
            <a:chExt cx="13232471" cy="889097"/>
          </a:xfrm>
        </p:grpSpPr>
        <p:sp>
          <p:nvSpPr>
            <p:cNvPr id="1248" name="TextBox 44"/>
            <p:cNvSpPr txBox="1"/>
            <p:nvPr/>
          </p:nvSpPr>
          <p:spPr>
            <a:xfrm>
              <a:off x="0" y="0"/>
              <a:ext cx="6395272"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Forward propagation: </a:t>
              </a:r>
            </a:p>
          </p:txBody>
        </p:sp>
        <p:pic>
          <p:nvPicPr>
            <p:cNvPr id="1249" name="mathbf_x_texttt_.pdf" descr="mathbf_x_texttt_.pdf"/>
            <p:cNvPicPr>
              <a:picLocks noChangeAspect="1"/>
            </p:cNvPicPr>
            <p:nvPr/>
          </p:nvPicPr>
          <p:blipFill>
            <a:blip r:embed="rId5">
              <a:extLst/>
            </a:blip>
            <a:stretch>
              <a:fillRect/>
            </a:stretch>
          </p:blipFill>
          <p:spPr>
            <a:xfrm>
              <a:off x="6372541" y="134258"/>
              <a:ext cx="6859931" cy="620581"/>
            </a:xfrm>
            <a:prstGeom prst="rect">
              <a:avLst/>
            </a:prstGeom>
            <a:ln w="12700" cap="flat">
              <a:noFill/>
              <a:miter lim="400000"/>
            </a:ln>
            <a:effectLst/>
          </p:spPr>
        </p:pic>
      </p:grpSp>
      <p:pic>
        <p:nvPicPr>
          <p:cNvPr id="1251" name="frac_partial_mat.pdf" descr="frac_partial_mat.pdf"/>
          <p:cNvPicPr>
            <a:picLocks noChangeAspect="1"/>
          </p:cNvPicPr>
          <p:nvPr/>
        </p:nvPicPr>
        <p:blipFill>
          <a:blip r:embed="rId6">
            <a:extLst/>
          </a:blip>
          <a:stretch>
            <a:fillRect/>
          </a:stretch>
        </p:blipFill>
        <p:spPr>
          <a:xfrm>
            <a:off x="5515324" y="3396604"/>
            <a:ext cx="1006348" cy="1132141"/>
          </a:xfrm>
          <a:prstGeom prst="rect">
            <a:avLst/>
          </a:prstGeom>
          <a:ln w="12700">
            <a:miter lim="400000"/>
          </a:ln>
        </p:spPr>
      </p:pic>
      <p:pic>
        <p:nvPicPr>
          <p:cNvPr id="1252" name="frac_partial_mat.pdf" descr="frac_partial_mat.pdf"/>
          <p:cNvPicPr>
            <a:picLocks noChangeAspect="1"/>
          </p:cNvPicPr>
          <p:nvPr/>
        </p:nvPicPr>
        <p:blipFill>
          <a:blip r:embed="rId7">
            <a:extLst/>
          </a:blip>
          <a:stretch>
            <a:fillRect/>
          </a:stretch>
        </p:blipFill>
        <p:spPr>
          <a:xfrm>
            <a:off x="5436694" y="675502"/>
            <a:ext cx="1163607" cy="1108848"/>
          </a:xfrm>
          <a:prstGeom prst="rect">
            <a:avLst/>
          </a:prstGeom>
          <a:ln w="12700">
            <a:miter lim="400000"/>
          </a:ln>
        </p:spPr>
      </p:pic>
      <p:pic>
        <p:nvPicPr>
          <p:cNvPr id="1253" name="f(_mathbf_x_text.pdf" descr="f(_mathbf_x_text.pdf"/>
          <p:cNvPicPr>
            <a:picLocks noChangeAspect="1"/>
          </p:cNvPicPr>
          <p:nvPr/>
        </p:nvPicPr>
        <p:blipFill>
          <a:blip r:embed="rId8">
            <a:extLst/>
          </a:blip>
          <a:stretch>
            <a:fillRect/>
          </a:stretch>
        </p:blipFill>
        <p:spPr>
          <a:xfrm>
            <a:off x="2771948" y="2304674"/>
            <a:ext cx="2582958" cy="620582"/>
          </a:xfrm>
          <a:prstGeom prst="rect">
            <a:avLst/>
          </a:prstGeom>
          <a:ln w="12700">
            <a:miter lim="400000"/>
          </a:ln>
        </p:spPr>
      </p:pic>
      <p:pic>
        <p:nvPicPr>
          <p:cNvPr id="1254" name="mathbf_x_texttt_.pdf" descr="mathbf_x_texttt_.pdf"/>
          <p:cNvPicPr>
            <a:picLocks noChangeAspect="1"/>
          </p:cNvPicPr>
          <p:nvPr/>
        </p:nvPicPr>
        <p:blipFill>
          <a:blip r:embed="rId9">
            <a:extLst/>
          </a:blip>
          <a:stretch>
            <a:fillRect/>
          </a:stretch>
        </p:blipFill>
        <p:spPr>
          <a:xfrm>
            <a:off x="3141449" y="3434572"/>
            <a:ext cx="626443" cy="300171"/>
          </a:xfrm>
          <a:prstGeom prst="rect">
            <a:avLst/>
          </a:prstGeom>
          <a:ln w="12700">
            <a:miter lim="400000"/>
          </a:ln>
        </p:spPr>
      </p:pic>
      <p:pic>
        <p:nvPicPr>
          <p:cNvPr id="1255" name="mathbf_x_texttt_.pdf" descr="mathbf_x_texttt_.pdf"/>
          <p:cNvPicPr>
            <a:picLocks noChangeAspect="1"/>
          </p:cNvPicPr>
          <p:nvPr/>
        </p:nvPicPr>
        <p:blipFill>
          <a:blip r:embed="rId10">
            <a:extLst/>
          </a:blip>
          <a:stretch>
            <a:fillRect/>
          </a:stretch>
        </p:blipFill>
        <p:spPr>
          <a:xfrm>
            <a:off x="3040815" y="1580990"/>
            <a:ext cx="827712" cy="317291"/>
          </a:xfrm>
          <a:prstGeom prst="rect">
            <a:avLst/>
          </a:prstGeom>
          <a:ln w="12700">
            <a:miter lim="400000"/>
          </a:ln>
        </p:spPr>
      </p:pic>
      <p:grpSp>
        <p:nvGrpSpPr>
          <p:cNvPr id="1258" name="Group"/>
          <p:cNvGrpSpPr/>
          <p:nvPr/>
        </p:nvGrpSpPr>
        <p:grpSpPr>
          <a:xfrm>
            <a:off x="3808121" y="5372365"/>
            <a:ext cx="12761477" cy="2443663"/>
            <a:chOff x="0" y="0"/>
            <a:chExt cx="12761475" cy="2443661"/>
          </a:xfrm>
        </p:grpSpPr>
        <p:sp>
          <p:nvSpPr>
            <p:cNvPr id="1256" name="TextBox 45"/>
            <p:cNvSpPr txBox="1"/>
            <p:nvPr/>
          </p:nvSpPr>
          <p:spPr>
            <a:xfrm>
              <a:off x="0" y="0"/>
              <a:ext cx="5637539" cy="8890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Backprop to input: </a:t>
              </a:r>
            </a:p>
          </p:txBody>
        </p:sp>
        <p:pic>
          <p:nvPicPr>
            <p:cNvPr id="1257" name="frac_partial_mat.pdf" descr="frac_partial_mat.pdf"/>
            <p:cNvPicPr>
              <a:picLocks noChangeAspect="1"/>
            </p:cNvPicPr>
            <p:nvPr/>
          </p:nvPicPr>
          <p:blipFill>
            <a:blip r:embed="rId11">
              <a:extLst/>
            </a:blip>
            <a:stretch>
              <a:fillRect/>
            </a:stretch>
          </p:blipFill>
          <p:spPr>
            <a:xfrm>
              <a:off x="1758698" y="1132284"/>
              <a:ext cx="11002778" cy="1311378"/>
            </a:xfrm>
            <a:prstGeom prst="rect">
              <a:avLst/>
            </a:prstGeom>
            <a:ln w="12700" cap="flat">
              <a:noFill/>
              <a:miter lim="400000"/>
            </a:ln>
            <a:effectLst/>
          </p:spPr>
        </p:pic>
      </p:grpSp>
      <p:grpSp>
        <p:nvGrpSpPr>
          <p:cNvPr id="1261" name="Group"/>
          <p:cNvGrpSpPr/>
          <p:nvPr/>
        </p:nvGrpSpPr>
        <p:grpSpPr>
          <a:xfrm>
            <a:off x="920087" y="8313156"/>
            <a:ext cx="21390675" cy="2485957"/>
            <a:chOff x="0" y="0"/>
            <a:chExt cx="21390674" cy="2485956"/>
          </a:xfrm>
        </p:grpSpPr>
        <p:sp>
          <p:nvSpPr>
            <p:cNvPr id="1259" name="TextBox 46"/>
            <p:cNvSpPr txBox="1"/>
            <p:nvPr/>
          </p:nvSpPr>
          <p:spPr>
            <a:xfrm>
              <a:off x="0" y="0"/>
              <a:ext cx="21390675" cy="8585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defTabSz="914400">
                <a:defRPr b="0" sz="4200">
                  <a:latin typeface="Helvetica Neue Light"/>
                  <a:ea typeface="Helvetica Neue Light"/>
                  <a:cs typeface="Helvetica Neue Light"/>
                  <a:sym typeface="Helvetica Neue Light"/>
                </a:defRPr>
              </a:pPr>
              <a:r>
                <a:t>If we look at the j component of output x</a:t>
              </a:r>
              <a:r>
                <a:rPr baseline="-14142"/>
                <a:t>out</a:t>
              </a:r>
              <a:r>
                <a:t>, with respect to the i component of the input, x</a:t>
              </a:r>
              <a:r>
                <a:rPr baseline="-14142"/>
                <a:t>in</a:t>
              </a:r>
              <a:r>
                <a:t>:</a:t>
              </a:r>
            </a:p>
          </p:txBody>
        </p:sp>
        <p:pic>
          <p:nvPicPr>
            <p:cNvPr id="1260" name="frac_partial_mat.pdf" descr="frac_partial_mat.pdf"/>
            <p:cNvPicPr>
              <a:picLocks noChangeAspect="1"/>
            </p:cNvPicPr>
            <p:nvPr/>
          </p:nvPicPr>
          <p:blipFill>
            <a:blip r:embed="rId12">
              <a:extLst/>
            </a:blip>
            <a:stretch>
              <a:fillRect/>
            </a:stretch>
          </p:blipFill>
          <p:spPr>
            <a:xfrm>
              <a:off x="3438877" y="963028"/>
              <a:ext cx="3686177" cy="1522929"/>
            </a:xfrm>
            <a:prstGeom prst="rect">
              <a:avLst/>
            </a:prstGeom>
            <a:ln w="12700" cap="flat">
              <a:noFill/>
              <a:miter lim="400000"/>
            </a:ln>
            <a:effectLst/>
          </p:spPr>
        </p:pic>
      </p:grpSp>
      <p:grpSp>
        <p:nvGrpSpPr>
          <p:cNvPr id="1264" name="Group"/>
          <p:cNvGrpSpPr/>
          <p:nvPr/>
        </p:nvGrpSpPr>
        <p:grpSpPr>
          <a:xfrm>
            <a:off x="8511399" y="9440823"/>
            <a:ext cx="5729575" cy="1287890"/>
            <a:chOff x="0" y="0"/>
            <a:chExt cx="5729573" cy="1287888"/>
          </a:xfrm>
        </p:grpSpPr>
        <p:sp>
          <p:nvSpPr>
            <p:cNvPr id="1262" name="Straight Arrow Connector 50"/>
            <p:cNvSpPr/>
            <p:nvPr/>
          </p:nvSpPr>
          <p:spPr>
            <a:xfrm>
              <a:off x="0" y="641459"/>
              <a:ext cx="879849" cy="3177"/>
            </a:xfrm>
            <a:prstGeom prst="line">
              <a:avLst/>
            </a:prstGeom>
            <a:noFill/>
            <a:ln w="508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263" name="frac_partial_f(_.pdf" descr="frac_partial_f(_.pdf"/>
            <p:cNvPicPr>
              <a:picLocks noChangeAspect="1"/>
            </p:cNvPicPr>
            <p:nvPr/>
          </p:nvPicPr>
          <p:blipFill>
            <a:blip r:embed="rId13">
              <a:extLst/>
            </a:blip>
            <a:stretch>
              <a:fillRect/>
            </a:stretch>
          </p:blipFill>
          <p:spPr>
            <a:xfrm>
              <a:off x="1410434" y="0"/>
              <a:ext cx="4319140" cy="1287889"/>
            </a:xfrm>
            <a:prstGeom prst="rect">
              <a:avLst/>
            </a:prstGeom>
            <a:ln w="12700" cap="flat">
              <a:noFill/>
              <a:miter lim="400000"/>
            </a:ln>
            <a:effectLst/>
          </p:spPr>
        </p:pic>
      </p:grpSp>
      <p:grpSp>
        <p:nvGrpSpPr>
          <p:cNvPr id="1269" name="Group"/>
          <p:cNvGrpSpPr/>
          <p:nvPr/>
        </p:nvGrpSpPr>
        <p:grpSpPr>
          <a:xfrm>
            <a:off x="3741237" y="10922968"/>
            <a:ext cx="5143350" cy="2484355"/>
            <a:chOff x="0" y="0"/>
            <a:chExt cx="5143348" cy="2484354"/>
          </a:xfrm>
        </p:grpSpPr>
        <p:sp>
          <p:nvSpPr>
            <p:cNvPr id="1265" name="TextBox 52"/>
            <p:cNvSpPr txBox="1"/>
            <p:nvPr/>
          </p:nvSpPr>
          <p:spPr>
            <a:xfrm>
              <a:off x="0" y="0"/>
              <a:ext cx="2508936" cy="8151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4200">
                  <a:latin typeface="Helvetica Neue Light"/>
                  <a:ea typeface="Helvetica Neue Light"/>
                  <a:cs typeface="Helvetica Neue Light"/>
                  <a:sym typeface="Helvetica Neue Light"/>
                </a:defRPr>
              </a:lvl1pPr>
            </a:lstStyle>
            <a:p>
              <a:pPr/>
              <a:r>
                <a:t>Therefore:</a:t>
              </a:r>
            </a:p>
          </p:txBody>
        </p:sp>
        <p:grpSp>
          <p:nvGrpSpPr>
            <p:cNvPr id="1268" name="Group"/>
            <p:cNvGrpSpPr/>
            <p:nvPr/>
          </p:nvGrpSpPr>
          <p:grpSpPr>
            <a:xfrm>
              <a:off x="529587" y="929874"/>
              <a:ext cx="4613762" cy="1554481"/>
              <a:chOff x="0" y="0"/>
              <a:chExt cx="4613761" cy="1554480"/>
            </a:xfrm>
          </p:grpSpPr>
          <p:pic>
            <p:nvPicPr>
              <p:cNvPr id="1266" name="frac_partial_mat.pdf" descr="frac_partial_mat.pdf"/>
              <p:cNvPicPr>
                <a:picLocks noChangeAspect="1"/>
              </p:cNvPicPr>
              <p:nvPr/>
            </p:nvPicPr>
            <p:blipFill>
              <a:blip r:embed="rId14">
                <a:extLst/>
              </a:blip>
              <a:stretch>
                <a:fillRect/>
              </a:stretch>
            </p:blipFill>
            <p:spPr>
              <a:xfrm>
                <a:off x="81054" y="148945"/>
                <a:ext cx="4451653" cy="1260784"/>
              </a:xfrm>
              <a:prstGeom prst="rect">
                <a:avLst/>
              </a:prstGeom>
              <a:ln w="12700" cap="flat">
                <a:noFill/>
                <a:miter lim="400000"/>
              </a:ln>
              <a:effectLst/>
            </p:spPr>
          </p:pic>
          <p:sp>
            <p:nvSpPr>
              <p:cNvPr id="1267" name="Rectangle 16"/>
              <p:cNvSpPr/>
              <p:nvPr/>
            </p:nvSpPr>
            <p:spPr>
              <a:xfrm>
                <a:off x="0" y="0"/>
                <a:ext cx="4613762" cy="1554481"/>
              </a:xfrm>
              <a:prstGeom prst="rect">
                <a:avLst/>
              </a:prstGeom>
              <a:noFill/>
              <a:ln w="50800" cap="flat">
                <a:solidFill>
                  <a:srgbClr val="FF0000"/>
                </a:solidFill>
                <a:prstDash val="solid"/>
                <a:round/>
              </a:ln>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2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2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2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0" grpId="1"/>
      <p:bldP build="whole" bldLvl="1" animBg="1" rev="0" advAuto="0" spid="1264" grpId="5"/>
      <p:bldP build="whole" bldLvl="1" animBg="1" rev="0" advAuto="0" spid="1246" grpId="2"/>
      <p:bldP build="whole" bldLvl="1" animBg="1" rev="0" advAuto="0" spid="1269" grpId="6"/>
      <p:bldP build="whole" bldLvl="1" animBg="1" rev="0" advAuto="0" spid="1258" grpId="3"/>
      <p:bldP build="whole" bldLvl="1" animBg="1" rev="0" advAuto="0" spid="1247" grpId="7"/>
      <p:bldP build="whole" bldLvl="1" animBg="1" rev="0" advAuto="0" spid="1261" grpId="4"/>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3" name="TextBox 39"/>
          <p:cNvSpPr txBox="1"/>
          <p:nvPr/>
        </p:nvSpPr>
        <p:spPr>
          <a:xfrm>
            <a:off x="8398409" y="2610878"/>
            <a:ext cx="5637540"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Backprop to input: </a:t>
            </a:r>
          </a:p>
        </p:txBody>
      </p:sp>
      <p:sp>
        <p:nvSpPr>
          <p:cNvPr id="1274" name="TextBox 1"/>
          <p:cNvSpPr txBox="1"/>
          <p:nvPr/>
        </p:nvSpPr>
        <p:spPr>
          <a:xfrm>
            <a:off x="4126992" y="9070847"/>
            <a:ext cx="15992146" cy="16129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4800">
                <a:latin typeface="Helvetica Neue Light"/>
                <a:ea typeface="Helvetica Neue Light"/>
                <a:cs typeface="Helvetica Neue Light"/>
                <a:sym typeface="Helvetica Neue Light"/>
              </a:defRPr>
            </a:pPr>
            <a:r>
              <a:t>Now let’s see how we use the set of outputs to compute the</a:t>
            </a:r>
            <a:br/>
            <a:r>
              <a:t>weights update equation (backprop to the weights).</a:t>
            </a:r>
          </a:p>
        </p:txBody>
      </p:sp>
      <p:sp>
        <p:nvSpPr>
          <p:cNvPr id="1275" name="Title 4"/>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Linear Module</a:t>
            </a:r>
          </a:p>
        </p:txBody>
      </p:sp>
      <p:grpSp>
        <p:nvGrpSpPr>
          <p:cNvPr id="1280" name="Group"/>
          <p:cNvGrpSpPr/>
          <p:nvPr/>
        </p:nvGrpSpPr>
        <p:grpSpPr>
          <a:xfrm>
            <a:off x="5572656" y="3656186"/>
            <a:ext cx="12206551" cy="4749613"/>
            <a:chOff x="0" y="0"/>
            <a:chExt cx="12206549" cy="4749611"/>
          </a:xfrm>
        </p:grpSpPr>
        <p:pic>
          <p:nvPicPr>
            <p:cNvPr id="1276" name="Picture 36" descr="Picture 36"/>
            <p:cNvPicPr>
              <a:picLocks noChangeAspect="1"/>
            </p:cNvPicPr>
            <p:nvPr/>
          </p:nvPicPr>
          <p:blipFill>
            <a:blip r:embed="rId2">
              <a:extLst/>
            </a:blip>
            <a:stretch>
              <a:fillRect/>
            </a:stretch>
          </p:blipFill>
          <p:spPr>
            <a:xfrm>
              <a:off x="2259841" y="2079829"/>
              <a:ext cx="9946709" cy="2669783"/>
            </a:xfrm>
            <a:prstGeom prst="rect">
              <a:avLst/>
            </a:prstGeom>
            <a:ln w="12700" cap="flat">
              <a:noFill/>
              <a:miter lim="400000"/>
            </a:ln>
            <a:effectLst/>
          </p:spPr>
        </p:pic>
        <p:grpSp>
          <p:nvGrpSpPr>
            <p:cNvPr id="1279" name="Group"/>
            <p:cNvGrpSpPr/>
            <p:nvPr/>
          </p:nvGrpSpPr>
          <p:grpSpPr>
            <a:xfrm>
              <a:off x="0" y="0"/>
              <a:ext cx="4613762" cy="1554481"/>
              <a:chOff x="0" y="0"/>
              <a:chExt cx="4613761" cy="1554480"/>
            </a:xfrm>
          </p:grpSpPr>
          <p:pic>
            <p:nvPicPr>
              <p:cNvPr id="1277" name="frac_partial_mat.pdf" descr="frac_partial_mat.pdf"/>
              <p:cNvPicPr>
                <a:picLocks noChangeAspect="1"/>
              </p:cNvPicPr>
              <p:nvPr/>
            </p:nvPicPr>
            <p:blipFill>
              <a:blip r:embed="rId3">
                <a:extLst/>
              </a:blip>
              <a:stretch>
                <a:fillRect/>
              </a:stretch>
            </p:blipFill>
            <p:spPr>
              <a:xfrm>
                <a:off x="81054" y="148945"/>
                <a:ext cx="4451653" cy="1260784"/>
              </a:xfrm>
              <a:prstGeom prst="rect">
                <a:avLst/>
              </a:prstGeom>
              <a:ln w="12700" cap="flat">
                <a:noFill/>
                <a:miter lim="400000"/>
              </a:ln>
              <a:effectLst/>
            </p:spPr>
          </p:pic>
          <p:sp>
            <p:nvSpPr>
              <p:cNvPr id="1278" name="Rectangle 16"/>
              <p:cNvSpPr/>
              <p:nvPr/>
            </p:nvSpPr>
            <p:spPr>
              <a:xfrm>
                <a:off x="0" y="0"/>
                <a:ext cx="4613762" cy="1554481"/>
              </a:xfrm>
              <a:prstGeom prst="rect">
                <a:avLst/>
              </a:prstGeom>
              <a:noFill/>
              <a:ln w="50800" cap="flat">
                <a:solidFill>
                  <a:srgbClr val="FF0000"/>
                </a:solidFill>
                <a:prstDash val="solid"/>
                <a:round/>
              </a:ln>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grpSp>
      </p:grpSp>
      <p:sp>
        <p:nvSpPr>
          <p:cNvPr id="1281" name="TextBox 44"/>
          <p:cNvSpPr txBox="1"/>
          <p:nvPr/>
        </p:nvSpPr>
        <p:spPr>
          <a:xfrm>
            <a:off x="8417790" y="1738396"/>
            <a:ext cx="6395272"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Forward propagation: </a:t>
            </a:r>
          </a:p>
        </p:txBody>
      </p:sp>
      <p:pic>
        <p:nvPicPr>
          <p:cNvPr id="1282" name="mathbf_x_texttt_.pdf" descr="mathbf_x_texttt_.pdf"/>
          <p:cNvPicPr>
            <a:picLocks noChangeAspect="1"/>
          </p:cNvPicPr>
          <p:nvPr/>
        </p:nvPicPr>
        <p:blipFill>
          <a:blip r:embed="rId4">
            <a:extLst/>
          </a:blip>
          <a:stretch>
            <a:fillRect/>
          </a:stretch>
        </p:blipFill>
        <p:spPr>
          <a:xfrm>
            <a:off x="14790331" y="1872654"/>
            <a:ext cx="6859931" cy="620581"/>
          </a:xfrm>
          <a:prstGeom prst="rect">
            <a:avLst/>
          </a:prstGeom>
          <a:ln w="12700">
            <a:miter lim="400000"/>
          </a:ln>
        </p:spPr>
      </p:pic>
      <p:grpSp>
        <p:nvGrpSpPr>
          <p:cNvPr id="1292" name="Group"/>
          <p:cNvGrpSpPr/>
          <p:nvPr/>
        </p:nvGrpSpPr>
        <p:grpSpPr>
          <a:xfrm>
            <a:off x="1880655" y="375713"/>
            <a:ext cx="4719646" cy="4591257"/>
            <a:chOff x="0" y="0"/>
            <a:chExt cx="4719644" cy="4591256"/>
          </a:xfrm>
        </p:grpSpPr>
        <p:sp>
          <p:nvSpPr>
            <p:cNvPr id="1283" name="Rectangle 17"/>
            <p:cNvSpPr/>
            <p:nvPr/>
          </p:nvSpPr>
          <p:spPr>
            <a:xfrm>
              <a:off x="0" y="1757615"/>
              <a:ext cx="4365543" cy="101283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284" name="Straight Arrow Connector 26"/>
            <p:cNvSpPr/>
            <p:nvPr/>
          </p:nvSpPr>
          <p:spPr>
            <a:xfrm flipV="1">
              <a:off x="973610" y="26458"/>
              <a:ext cx="3177" cy="1714678"/>
            </a:xfrm>
            <a:prstGeom prst="line">
              <a:avLst/>
            </a:prstGeom>
            <a:noFill/>
            <a:ln w="63500" cap="flat">
              <a:solidFill>
                <a:srgbClr val="008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285" name="Straight Arrow Connector 27"/>
            <p:cNvSpPr/>
            <p:nvPr/>
          </p:nvSpPr>
          <p:spPr>
            <a:xfrm flipH="1">
              <a:off x="3353123" y="0"/>
              <a:ext cx="3177"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286" name="Straight Arrow Connector 28"/>
            <p:cNvSpPr/>
            <p:nvPr/>
          </p:nvSpPr>
          <p:spPr>
            <a:xfrm flipV="1">
              <a:off x="1001686" y="2773623"/>
              <a:ext cx="3177" cy="177742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287" name="Straight Arrow Connector 29"/>
            <p:cNvSpPr/>
            <p:nvPr/>
          </p:nvSpPr>
          <p:spPr>
            <a:xfrm flipH="1">
              <a:off x="3313991" y="2792004"/>
              <a:ext cx="3176" cy="1799253"/>
            </a:xfrm>
            <a:prstGeom prst="line">
              <a:avLst/>
            </a:prstGeom>
            <a:noFill/>
            <a:ln w="63500" cap="flat">
              <a:solidFill>
                <a:srgbClr val="FF0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288" name="frac_partial_mat.pdf" descr="frac_partial_mat.pdf"/>
            <p:cNvPicPr>
              <a:picLocks noChangeAspect="1"/>
            </p:cNvPicPr>
            <p:nvPr/>
          </p:nvPicPr>
          <p:blipFill>
            <a:blip r:embed="rId5">
              <a:extLst/>
            </a:blip>
            <a:stretch>
              <a:fillRect/>
            </a:stretch>
          </p:blipFill>
          <p:spPr>
            <a:xfrm>
              <a:off x="3556038" y="324569"/>
              <a:ext cx="1163607" cy="1108849"/>
            </a:xfrm>
            <a:prstGeom prst="rect">
              <a:avLst/>
            </a:prstGeom>
            <a:ln w="12700" cap="flat">
              <a:noFill/>
              <a:miter lim="400000"/>
            </a:ln>
            <a:effectLst/>
          </p:spPr>
        </p:pic>
        <p:pic>
          <p:nvPicPr>
            <p:cNvPr id="1289" name="f(_mathbf_x_text.pdf" descr="f(_mathbf_x_text.pdf"/>
            <p:cNvPicPr>
              <a:picLocks noChangeAspect="1"/>
            </p:cNvPicPr>
            <p:nvPr/>
          </p:nvPicPr>
          <p:blipFill>
            <a:blip r:embed="rId6">
              <a:extLst/>
            </a:blip>
            <a:stretch>
              <a:fillRect/>
            </a:stretch>
          </p:blipFill>
          <p:spPr>
            <a:xfrm>
              <a:off x="891292" y="1953741"/>
              <a:ext cx="2582958" cy="620582"/>
            </a:xfrm>
            <a:prstGeom prst="rect">
              <a:avLst/>
            </a:prstGeom>
            <a:ln w="12700" cap="flat">
              <a:noFill/>
              <a:miter lim="400000"/>
            </a:ln>
            <a:effectLst/>
          </p:spPr>
        </p:pic>
        <p:pic>
          <p:nvPicPr>
            <p:cNvPr id="1290" name="mathbf_x_texttt_.pdf" descr="mathbf_x_texttt_.pdf"/>
            <p:cNvPicPr>
              <a:picLocks noChangeAspect="1"/>
            </p:cNvPicPr>
            <p:nvPr/>
          </p:nvPicPr>
          <p:blipFill>
            <a:blip r:embed="rId7">
              <a:extLst/>
            </a:blip>
            <a:stretch>
              <a:fillRect/>
            </a:stretch>
          </p:blipFill>
          <p:spPr>
            <a:xfrm>
              <a:off x="1260793" y="3083639"/>
              <a:ext cx="626443" cy="300171"/>
            </a:xfrm>
            <a:prstGeom prst="rect">
              <a:avLst/>
            </a:prstGeom>
            <a:ln w="12700" cap="flat">
              <a:noFill/>
              <a:miter lim="400000"/>
            </a:ln>
            <a:effectLst/>
          </p:spPr>
        </p:pic>
        <p:pic>
          <p:nvPicPr>
            <p:cNvPr id="1291" name="mathbf_x_texttt_.pdf" descr="mathbf_x_texttt_.pdf"/>
            <p:cNvPicPr>
              <a:picLocks noChangeAspect="1"/>
            </p:cNvPicPr>
            <p:nvPr/>
          </p:nvPicPr>
          <p:blipFill>
            <a:blip r:embed="rId8">
              <a:extLst/>
            </a:blip>
            <a:stretch>
              <a:fillRect/>
            </a:stretch>
          </p:blipFill>
          <p:spPr>
            <a:xfrm>
              <a:off x="1160159" y="1230057"/>
              <a:ext cx="827712" cy="31729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74"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4" name="TextBox 55"/>
          <p:cNvSpPr txBox="1"/>
          <p:nvPr/>
        </p:nvSpPr>
        <p:spPr>
          <a:xfrm>
            <a:off x="8412942" y="2942400"/>
            <a:ext cx="6360525"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Backprop to weights: </a:t>
            </a:r>
          </a:p>
        </p:txBody>
      </p:sp>
      <p:sp>
        <p:nvSpPr>
          <p:cNvPr id="1295" name="TextBox 51"/>
          <p:cNvSpPr txBox="1"/>
          <p:nvPr/>
        </p:nvSpPr>
        <p:spPr>
          <a:xfrm>
            <a:off x="2608565" y="5716463"/>
            <a:ext cx="17969279" cy="150624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914400">
              <a:defRPr b="0" sz="4200">
                <a:latin typeface="Helvetica Neue Light"/>
                <a:ea typeface="Helvetica Neue Light"/>
                <a:cs typeface="Helvetica Neue Light"/>
                <a:sym typeface="Helvetica Neue Light"/>
              </a:defRPr>
            </a:pPr>
            <a:r>
              <a:t>If we look at how the parameter W</a:t>
            </a:r>
            <a:r>
              <a:rPr baseline="-14142"/>
              <a:t>ij</a:t>
            </a:r>
            <a:r>
              <a:t> changes the cost, only the i component of the output will change, therefore:</a:t>
            </a:r>
          </a:p>
        </p:txBody>
      </p:sp>
      <p:sp>
        <p:nvSpPr>
          <p:cNvPr id="1296" name="Title 4"/>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Linear Module</a:t>
            </a:r>
          </a:p>
        </p:txBody>
      </p:sp>
      <p:sp>
        <p:nvSpPr>
          <p:cNvPr id="1297" name="TextBox 44"/>
          <p:cNvSpPr txBox="1"/>
          <p:nvPr/>
        </p:nvSpPr>
        <p:spPr>
          <a:xfrm>
            <a:off x="8417790" y="1738396"/>
            <a:ext cx="6395272"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Forward propagation: </a:t>
            </a:r>
          </a:p>
        </p:txBody>
      </p:sp>
      <p:pic>
        <p:nvPicPr>
          <p:cNvPr id="1298" name="mathbf_x_texttt_.pdf" descr="mathbf_x_texttt_.pdf"/>
          <p:cNvPicPr>
            <a:picLocks noChangeAspect="1"/>
          </p:cNvPicPr>
          <p:nvPr/>
        </p:nvPicPr>
        <p:blipFill>
          <a:blip r:embed="rId3">
            <a:extLst/>
          </a:blip>
          <a:stretch>
            <a:fillRect/>
          </a:stretch>
        </p:blipFill>
        <p:spPr>
          <a:xfrm>
            <a:off x="14790331" y="1872654"/>
            <a:ext cx="6859931" cy="620581"/>
          </a:xfrm>
          <a:prstGeom prst="rect">
            <a:avLst/>
          </a:prstGeom>
          <a:ln w="12700">
            <a:miter lim="400000"/>
          </a:ln>
        </p:spPr>
      </p:pic>
      <p:grpSp>
        <p:nvGrpSpPr>
          <p:cNvPr id="1309" name="Group"/>
          <p:cNvGrpSpPr/>
          <p:nvPr/>
        </p:nvGrpSpPr>
        <p:grpSpPr>
          <a:xfrm>
            <a:off x="1880655" y="350932"/>
            <a:ext cx="4719646" cy="4591258"/>
            <a:chOff x="0" y="0"/>
            <a:chExt cx="4719644" cy="4591256"/>
          </a:xfrm>
        </p:grpSpPr>
        <p:sp>
          <p:nvSpPr>
            <p:cNvPr id="1299" name="Rectangle 17"/>
            <p:cNvSpPr/>
            <p:nvPr/>
          </p:nvSpPr>
          <p:spPr>
            <a:xfrm>
              <a:off x="0" y="1757615"/>
              <a:ext cx="4365543" cy="101283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300" name="Straight Arrow Connector 26"/>
            <p:cNvSpPr/>
            <p:nvPr/>
          </p:nvSpPr>
          <p:spPr>
            <a:xfrm flipV="1">
              <a:off x="973610" y="26458"/>
              <a:ext cx="3177" cy="1714678"/>
            </a:xfrm>
            <a:prstGeom prst="line">
              <a:avLst/>
            </a:prstGeom>
            <a:noFill/>
            <a:ln w="63500" cap="flat">
              <a:solidFill>
                <a:srgbClr val="008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301" name="Straight Arrow Connector 27"/>
            <p:cNvSpPr/>
            <p:nvPr/>
          </p:nvSpPr>
          <p:spPr>
            <a:xfrm flipH="1">
              <a:off x="3353123" y="0"/>
              <a:ext cx="3177"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302" name="Straight Arrow Connector 28"/>
            <p:cNvSpPr/>
            <p:nvPr/>
          </p:nvSpPr>
          <p:spPr>
            <a:xfrm flipV="1">
              <a:off x="1001686" y="2773623"/>
              <a:ext cx="3177" cy="177742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303" name="Straight Arrow Connector 29"/>
            <p:cNvSpPr/>
            <p:nvPr/>
          </p:nvSpPr>
          <p:spPr>
            <a:xfrm flipH="1">
              <a:off x="3313991" y="2792004"/>
              <a:ext cx="3176" cy="1799253"/>
            </a:xfrm>
            <a:prstGeom prst="line">
              <a:avLst/>
            </a:prstGeom>
            <a:noFill/>
            <a:ln w="63500" cap="flat">
              <a:solidFill>
                <a:srgbClr val="FF0000"/>
              </a:solidFill>
              <a:prstDash val="sysDot"/>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304" name="frac_partial_mat.pdf" descr="frac_partial_mat.pdf"/>
            <p:cNvPicPr>
              <a:picLocks noChangeAspect="1"/>
            </p:cNvPicPr>
            <p:nvPr/>
          </p:nvPicPr>
          <p:blipFill>
            <a:blip r:embed="rId4">
              <a:extLst/>
            </a:blip>
            <a:stretch>
              <a:fillRect/>
            </a:stretch>
          </p:blipFill>
          <p:spPr>
            <a:xfrm>
              <a:off x="3634668" y="3045671"/>
              <a:ext cx="1006348" cy="1132141"/>
            </a:xfrm>
            <a:prstGeom prst="rect">
              <a:avLst/>
            </a:prstGeom>
            <a:ln w="12700" cap="flat">
              <a:noFill/>
              <a:miter lim="400000"/>
            </a:ln>
            <a:effectLst/>
          </p:spPr>
        </p:pic>
        <p:pic>
          <p:nvPicPr>
            <p:cNvPr id="1305" name="frac_partial_mat.pdf" descr="frac_partial_mat.pdf"/>
            <p:cNvPicPr>
              <a:picLocks noChangeAspect="1"/>
            </p:cNvPicPr>
            <p:nvPr/>
          </p:nvPicPr>
          <p:blipFill>
            <a:blip r:embed="rId5">
              <a:extLst/>
            </a:blip>
            <a:stretch>
              <a:fillRect/>
            </a:stretch>
          </p:blipFill>
          <p:spPr>
            <a:xfrm>
              <a:off x="3556038" y="324569"/>
              <a:ext cx="1163607" cy="1108849"/>
            </a:xfrm>
            <a:prstGeom prst="rect">
              <a:avLst/>
            </a:prstGeom>
            <a:ln w="12700" cap="flat">
              <a:noFill/>
              <a:miter lim="400000"/>
            </a:ln>
            <a:effectLst/>
          </p:spPr>
        </p:pic>
        <p:pic>
          <p:nvPicPr>
            <p:cNvPr id="1306" name="f(_mathbf_x_text.pdf" descr="f(_mathbf_x_text.pdf"/>
            <p:cNvPicPr>
              <a:picLocks noChangeAspect="1"/>
            </p:cNvPicPr>
            <p:nvPr/>
          </p:nvPicPr>
          <p:blipFill>
            <a:blip r:embed="rId6">
              <a:extLst/>
            </a:blip>
            <a:stretch>
              <a:fillRect/>
            </a:stretch>
          </p:blipFill>
          <p:spPr>
            <a:xfrm>
              <a:off x="891292" y="1953741"/>
              <a:ext cx="2582958" cy="620582"/>
            </a:xfrm>
            <a:prstGeom prst="rect">
              <a:avLst/>
            </a:prstGeom>
            <a:ln w="12700" cap="flat">
              <a:noFill/>
              <a:miter lim="400000"/>
            </a:ln>
            <a:effectLst/>
          </p:spPr>
        </p:pic>
        <p:pic>
          <p:nvPicPr>
            <p:cNvPr id="1307" name="mathbf_x_texttt_.pdf" descr="mathbf_x_texttt_.pdf"/>
            <p:cNvPicPr>
              <a:picLocks noChangeAspect="1"/>
            </p:cNvPicPr>
            <p:nvPr/>
          </p:nvPicPr>
          <p:blipFill>
            <a:blip r:embed="rId7">
              <a:extLst/>
            </a:blip>
            <a:stretch>
              <a:fillRect/>
            </a:stretch>
          </p:blipFill>
          <p:spPr>
            <a:xfrm>
              <a:off x="1260793" y="3083639"/>
              <a:ext cx="626443" cy="300171"/>
            </a:xfrm>
            <a:prstGeom prst="rect">
              <a:avLst/>
            </a:prstGeom>
            <a:ln w="12700" cap="flat">
              <a:noFill/>
              <a:miter lim="400000"/>
            </a:ln>
            <a:effectLst/>
          </p:spPr>
        </p:pic>
        <p:pic>
          <p:nvPicPr>
            <p:cNvPr id="1308" name="mathbf_x_texttt_.pdf" descr="mathbf_x_texttt_.pdf"/>
            <p:cNvPicPr>
              <a:picLocks noChangeAspect="1"/>
            </p:cNvPicPr>
            <p:nvPr/>
          </p:nvPicPr>
          <p:blipFill>
            <a:blip r:embed="rId8">
              <a:extLst/>
            </a:blip>
            <a:stretch>
              <a:fillRect/>
            </a:stretch>
          </p:blipFill>
          <p:spPr>
            <a:xfrm>
              <a:off x="1160159" y="1230057"/>
              <a:ext cx="827712" cy="317291"/>
            </a:xfrm>
            <a:prstGeom prst="rect">
              <a:avLst/>
            </a:prstGeom>
            <a:ln w="12700" cap="flat">
              <a:noFill/>
              <a:miter lim="400000"/>
            </a:ln>
            <a:effectLst/>
          </p:spPr>
        </p:pic>
      </p:grpSp>
      <p:pic>
        <p:nvPicPr>
          <p:cNvPr id="1310" name="frac_partial_mat.pdf" descr="frac_partial_mat.pdf"/>
          <p:cNvPicPr>
            <a:picLocks noChangeAspect="1"/>
          </p:cNvPicPr>
          <p:nvPr/>
        </p:nvPicPr>
        <p:blipFill>
          <a:blip r:embed="rId9">
            <a:extLst/>
          </a:blip>
          <a:stretch>
            <a:fillRect/>
          </a:stretch>
        </p:blipFill>
        <p:spPr>
          <a:xfrm>
            <a:off x="10157231" y="3976283"/>
            <a:ext cx="10512530" cy="1265827"/>
          </a:xfrm>
          <a:prstGeom prst="rect">
            <a:avLst/>
          </a:prstGeom>
          <a:ln w="12700">
            <a:miter lim="400000"/>
          </a:ln>
        </p:spPr>
      </p:pic>
      <p:pic>
        <p:nvPicPr>
          <p:cNvPr id="1311" name="frac_partial_mat.pdf" descr="frac_partial_mat.pdf"/>
          <p:cNvPicPr>
            <a:picLocks noChangeAspect="1"/>
          </p:cNvPicPr>
          <p:nvPr/>
        </p:nvPicPr>
        <p:blipFill>
          <a:blip r:embed="rId10">
            <a:extLst/>
          </a:blip>
          <a:stretch>
            <a:fillRect/>
          </a:stretch>
        </p:blipFill>
        <p:spPr>
          <a:xfrm>
            <a:off x="3398237" y="7697060"/>
            <a:ext cx="5835435" cy="1345436"/>
          </a:xfrm>
          <a:prstGeom prst="rect">
            <a:avLst/>
          </a:prstGeom>
          <a:ln w="12700">
            <a:miter lim="400000"/>
          </a:ln>
        </p:spPr>
      </p:pic>
      <p:pic>
        <p:nvPicPr>
          <p:cNvPr id="1312" name="=_frac_partial_m.pdf" descr="=_frac_partial_m.pdf"/>
          <p:cNvPicPr>
            <a:picLocks noChangeAspect="1"/>
          </p:cNvPicPr>
          <p:nvPr/>
        </p:nvPicPr>
        <p:blipFill>
          <a:blip r:embed="rId11">
            <a:extLst/>
          </a:blip>
          <a:stretch>
            <a:fillRect/>
          </a:stretch>
        </p:blipFill>
        <p:spPr>
          <a:xfrm>
            <a:off x="9610204" y="7670381"/>
            <a:ext cx="3702689" cy="1398794"/>
          </a:xfrm>
          <a:prstGeom prst="rect">
            <a:avLst/>
          </a:prstGeom>
          <a:ln w="12700">
            <a:miter lim="400000"/>
          </a:ln>
        </p:spPr>
      </p:pic>
      <p:grpSp>
        <p:nvGrpSpPr>
          <p:cNvPr id="1315" name="Group"/>
          <p:cNvGrpSpPr/>
          <p:nvPr/>
        </p:nvGrpSpPr>
        <p:grpSpPr>
          <a:xfrm>
            <a:off x="8279443" y="8598349"/>
            <a:ext cx="3046814" cy="2184328"/>
            <a:chOff x="0" y="0"/>
            <a:chExt cx="3046813" cy="2184327"/>
          </a:xfrm>
        </p:grpSpPr>
        <p:sp>
          <p:nvSpPr>
            <p:cNvPr id="1313" name="Straight Arrow Connector 59"/>
            <p:cNvSpPr/>
            <p:nvPr/>
          </p:nvSpPr>
          <p:spPr>
            <a:xfrm flipV="1">
              <a:off x="1520708" y="-1"/>
              <a:ext cx="3177" cy="1002288"/>
            </a:xfrm>
            <a:prstGeom prst="line">
              <a:avLst/>
            </a:prstGeom>
            <a:noFill/>
            <a:ln w="381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314" name="frac_partial_mat.pdf" descr="frac_partial_mat.pdf"/>
            <p:cNvPicPr>
              <a:picLocks noChangeAspect="1"/>
            </p:cNvPicPr>
            <p:nvPr/>
          </p:nvPicPr>
          <p:blipFill>
            <a:blip r:embed="rId12">
              <a:extLst/>
            </a:blip>
            <a:stretch>
              <a:fillRect/>
            </a:stretch>
          </p:blipFill>
          <p:spPr>
            <a:xfrm>
              <a:off x="0" y="918501"/>
              <a:ext cx="3046814" cy="1265827"/>
            </a:xfrm>
            <a:prstGeom prst="rect">
              <a:avLst/>
            </a:prstGeom>
            <a:ln w="12700" cap="flat">
              <a:noFill/>
              <a:miter lim="400000"/>
            </a:ln>
            <a:effectLst/>
          </p:spPr>
        </p:pic>
      </p:grpSp>
      <p:grpSp>
        <p:nvGrpSpPr>
          <p:cNvPr id="1320" name="Group"/>
          <p:cNvGrpSpPr/>
          <p:nvPr/>
        </p:nvGrpSpPr>
        <p:grpSpPr>
          <a:xfrm>
            <a:off x="13951200" y="7429081"/>
            <a:ext cx="9933508" cy="2571171"/>
            <a:chOff x="0" y="0"/>
            <a:chExt cx="9933506" cy="2571169"/>
          </a:xfrm>
        </p:grpSpPr>
        <p:pic>
          <p:nvPicPr>
            <p:cNvPr id="1316" name="Picture 35" descr="Picture 35"/>
            <p:cNvPicPr>
              <a:picLocks noChangeAspect="1"/>
            </p:cNvPicPr>
            <p:nvPr/>
          </p:nvPicPr>
          <p:blipFill>
            <a:blip r:embed="rId13">
              <a:extLst/>
            </a:blip>
            <a:stretch>
              <a:fillRect/>
            </a:stretch>
          </p:blipFill>
          <p:spPr>
            <a:xfrm>
              <a:off x="4854914" y="0"/>
              <a:ext cx="5078593" cy="2571170"/>
            </a:xfrm>
            <a:prstGeom prst="rect">
              <a:avLst/>
            </a:prstGeom>
            <a:ln w="12700" cap="flat">
              <a:noFill/>
              <a:miter lim="400000"/>
            </a:ln>
            <a:effectLst/>
          </p:spPr>
        </p:pic>
        <p:grpSp>
          <p:nvGrpSpPr>
            <p:cNvPr id="1319" name="Group"/>
            <p:cNvGrpSpPr/>
            <p:nvPr/>
          </p:nvGrpSpPr>
          <p:grpSpPr>
            <a:xfrm>
              <a:off x="0" y="25400"/>
              <a:ext cx="4216605" cy="1664206"/>
              <a:chOff x="0" y="0"/>
              <a:chExt cx="4216604" cy="1664205"/>
            </a:xfrm>
          </p:grpSpPr>
          <p:sp>
            <p:nvSpPr>
              <p:cNvPr id="1317" name="Rectangle 2"/>
              <p:cNvSpPr/>
              <p:nvPr/>
            </p:nvSpPr>
            <p:spPr>
              <a:xfrm>
                <a:off x="0" y="0"/>
                <a:ext cx="4216605" cy="1664206"/>
              </a:xfrm>
              <a:prstGeom prst="rect">
                <a:avLst/>
              </a:prstGeom>
              <a:noFill/>
              <a:ln w="50800" cap="flat">
                <a:solidFill>
                  <a:srgbClr val="FF0000"/>
                </a:solidFill>
                <a:prstDash val="solid"/>
                <a:round/>
              </a:ln>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pic>
            <p:nvPicPr>
              <p:cNvPr id="1318" name="frac_partial_mat.pdf" descr="frac_partial_mat.pdf"/>
              <p:cNvPicPr>
                <a:picLocks noChangeAspect="1"/>
              </p:cNvPicPr>
              <p:nvPr/>
            </p:nvPicPr>
            <p:blipFill>
              <a:blip r:embed="rId14">
                <a:extLst/>
              </a:blip>
              <a:stretch>
                <a:fillRect/>
              </a:stretch>
            </p:blipFill>
            <p:spPr>
              <a:xfrm>
                <a:off x="171242" y="317752"/>
                <a:ext cx="3874123" cy="1108849"/>
              </a:xfrm>
              <a:prstGeom prst="rect">
                <a:avLst/>
              </a:prstGeom>
              <a:ln w="12700" cap="flat">
                <a:noFill/>
                <a:miter lim="400000"/>
              </a:ln>
              <a:effectLst/>
            </p:spPr>
          </p:pic>
        </p:grpSp>
      </p:grpSp>
      <p:sp>
        <p:nvSpPr>
          <p:cNvPr id="1321" name="TextBox 65"/>
          <p:cNvSpPr txBox="1"/>
          <p:nvPr/>
        </p:nvSpPr>
        <p:spPr>
          <a:xfrm>
            <a:off x="2608565" y="10892863"/>
            <a:ext cx="18760034" cy="81510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4200">
                <a:latin typeface="Helvetica Neue Light"/>
                <a:ea typeface="Helvetica Neue Light"/>
                <a:cs typeface="Helvetica Neue Light"/>
                <a:sym typeface="Helvetica Neue Light"/>
              </a:defRPr>
            </a:lvl1pPr>
          </a:lstStyle>
          <a:p>
            <a:pPr/>
            <a:r>
              <a:t>And now we can update the weights (by summing over all the training examples):</a:t>
            </a:r>
          </a:p>
        </p:txBody>
      </p:sp>
      <p:grpSp>
        <p:nvGrpSpPr>
          <p:cNvPr id="1325" name="Group"/>
          <p:cNvGrpSpPr/>
          <p:nvPr/>
        </p:nvGrpSpPr>
        <p:grpSpPr>
          <a:xfrm>
            <a:off x="8241791" y="11871452"/>
            <a:ext cx="11110137" cy="1664207"/>
            <a:chOff x="0" y="0"/>
            <a:chExt cx="11110136" cy="1664205"/>
          </a:xfrm>
        </p:grpSpPr>
        <p:sp>
          <p:nvSpPr>
            <p:cNvPr id="1322" name="TextBox 62"/>
            <p:cNvSpPr txBox="1"/>
            <p:nvPr/>
          </p:nvSpPr>
          <p:spPr>
            <a:xfrm>
              <a:off x="5976760" y="209080"/>
              <a:ext cx="5133377" cy="11616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0" sz="3200">
                  <a:latin typeface="Helvetica Neue Light"/>
                  <a:ea typeface="Helvetica Neue Light"/>
                  <a:cs typeface="Helvetica Neue Light"/>
                  <a:sym typeface="Helvetica Neue Light"/>
                </a:defRPr>
              </a:lvl1pPr>
            </a:lstStyle>
            <a:p>
              <a:pPr/>
              <a:r>
                <a:t>(sum over all training examples to get J)</a:t>
              </a:r>
            </a:p>
          </p:txBody>
        </p:sp>
        <p:sp>
          <p:nvSpPr>
            <p:cNvPr id="1323" name="Rectangle 2"/>
            <p:cNvSpPr/>
            <p:nvPr/>
          </p:nvSpPr>
          <p:spPr>
            <a:xfrm>
              <a:off x="0" y="0"/>
              <a:ext cx="9828240" cy="1664206"/>
            </a:xfrm>
            <a:prstGeom prst="rect">
              <a:avLst/>
            </a:prstGeom>
            <a:noFill/>
            <a:ln w="50800" cap="flat">
              <a:solidFill>
                <a:srgbClr val="FF0000"/>
              </a:solidFill>
              <a:prstDash val="solid"/>
              <a:round/>
            </a:ln>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pic>
          <p:nvPicPr>
            <p:cNvPr id="1324" name="mathbf_W^k+1_lef.pdf" descr="mathbf_W^k+1_lef.pdf"/>
            <p:cNvPicPr>
              <a:picLocks noChangeAspect="1"/>
            </p:cNvPicPr>
            <p:nvPr/>
          </p:nvPicPr>
          <p:blipFill>
            <a:blip r:embed="rId15">
              <a:extLst/>
            </a:blip>
            <a:stretch>
              <a:fillRect/>
            </a:stretch>
          </p:blipFill>
          <p:spPr>
            <a:xfrm>
              <a:off x="252514" y="228852"/>
              <a:ext cx="5372101" cy="12065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3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3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3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3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3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13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20" grpId="7"/>
      <p:bldP build="whole" bldLvl="1" animBg="1" rev="0" advAuto="0" spid="1311" grpId="4"/>
      <p:bldP build="whole" bldLvl="1" animBg="1" rev="0" advAuto="0" spid="1312" grpId="5"/>
      <p:bldP build="whole" bldLvl="1" animBg="1" rev="0" advAuto="0" spid="1315" grpId="6"/>
      <p:bldP build="whole" bldLvl="1" animBg="1" rev="0" advAuto="0" spid="1325" grpId="9"/>
      <p:bldP build="whole" bldLvl="1" animBg="1" rev="0" advAuto="0" spid="1294" grpId="1"/>
      <p:bldP build="whole" bldLvl="1" animBg="1" rev="0" advAuto="0" spid="1321" grpId="8"/>
      <p:bldP build="whole" bldLvl="1" animBg="1" rev="0" advAuto="0" spid="1295" grpId="3"/>
      <p:bldP build="whole" bldLvl="1" animBg="1" rev="0" advAuto="0" spid="1310" grpId="2"/>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3" name="Line Line" descr="Line Line"/>
          <p:cNvPicPr>
            <a:picLocks noChangeAspect="0"/>
          </p:cNvPicPr>
          <p:nvPr/>
        </p:nvPicPr>
        <p:blipFill>
          <a:blip r:embed="rId3">
            <a:extLst/>
          </a:blip>
          <a:stretch>
            <a:fillRect/>
          </a:stretch>
        </p:blipFill>
        <p:spPr>
          <a:xfrm>
            <a:off x="7103629" y="6054259"/>
            <a:ext cx="1143867" cy="352234"/>
          </a:xfrm>
          <a:prstGeom prst="rect">
            <a:avLst/>
          </a:prstGeom>
        </p:spPr>
      </p:pic>
      <p:sp>
        <p:nvSpPr>
          <p:cNvPr id="435" name="“clown fish”"/>
          <p:cNvSpPr txBox="1"/>
          <p:nvPr/>
        </p:nvSpPr>
        <p:spPr>
          <a:xfrm>
            <a:off x="2783804" y="1723558"/>
            <a:ext cx="4578629" cy="196141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5000">
                <a:latin typeface="Helvetica Light"/>
                <a:ea typeface="Helvetica Light"/>
                <a:cs typeface="Helvetica Light"/>
                <a:sym typeface="Helvetica Light"/>
              </a:defRPr>
            </a:lvl1pPr>
          </a:lstStyle>
          <a:p>
            <a:pPr/>
            <a:r>
              <a:t>“clown fish”</a:t>
            </a:r>
          </a:p>
        </p:txBody>
      </p:sp>
      <p:pic>
        <p:nvPicPr>
          <p:cNvPr id="436" name="Image" descr="Image"/>
          <p:cNvPicPr>
            <a:picLocks noChangeAspect="1"/>
          </p:cNvPicPr>
          <p:nvPr/>
        </p:nvPicPr>
        <p:blipFill>
          <a:blip r:embed="rId4">
            <a:extLst/>
          </a:blip>
          <a:srcRect l="18419" t="0" r="4416" b="0"/>
          <a:stretch>
            <a:fillRect/>
          </a:stretch>
        </p:blipFill>
        <p:spPr>
          <a:xfrm>
            <a:off x="3201232" y="4339059"/>
            <a:ext cx="3743943" cy="3810016"/>
          </a:xfrm>
          <a:prstGeom prst="rect">
            <a:avLst/>
          </a:prstGeom>
          <a:ln w="25400">
            <a:solidFill>
              <a:srgbClr val="000000"/>
            </a:solidFill>
            <a:miter lim="400000"/>
          </a:ln>
        </p:spPr>
      </p:pic>
      <p:sp>
        <p:nvSpPr>
          <p:cNvPr id="437" name="Rectangle"/>
          <p:cNvSpPr/>
          <p:nvPr/>
        </p:nvSpPr>
        <p:spPr>
          <a:xfrm>
            <a:off x="8366840" y="3750625"/>
            <a:ext cx="544097" cy="4987055"/>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438" name="Line Line" descr="Line Line"/>
          <p:cNvPicPr>
            <a:picLocks noChangeAspect="0"/>
          </p:cNvPicPr>
          <p:nvPr/>
        </p:nvPicPr>
        <p:blipFill>
          <a:blip r:embed="rId5">
            <a:extLst/>
          </a:blip>
          <a:stretch>
            <a:fillRect/>
          </a:stretch>
        </p:blipFill>
        <p:spPr>
          <a:xfrm>
            <a:off x="8998124" y="6054259"/>
            <a:ext cx="770301" cy="352234"/>
          </a:xfrm>
          <a:prstGeom prst="rect">
            <a:avLst/>
          </a:prstGeom>
        </p:spPr>
      </p:pic>
      <p:sp>
        <p:nvSpPr>
          <p:cNvPr id="440" name="Rectangle"/>
          <p:cNvSpPr/>
          <p:nvPr/>
        </p:nvSpPr>
        <p:spPr>
          <a:xfrm>
            <a:off x="9780613" y="3736852"/>
            <a:ext cx="544096"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441" name="Line Line" descr="Line Line"/>
          <p:cNvPicPr>
            <a:picLocks noChangeAspect="0"/>
          </p:cNvPicPr>
          <p:nvPr/>
        </p:nvPicPr>
        <p:blipFill>
          <a:blip r:embed="rId5">
            <a:extLst/>
          </a:blip>
          <a:stretch>
            <a:fillRect/>
          </a:stretch>
        </p:blipFill>
        <p:spPr>
          <a:xfrm>
            <a:off x="10358318" y="6040487"/>
            <a:ext cx="770301" cy="352234"/>
          </a:xfrm>
          <a:prstGeom prst="rect">
            <a:avLst/>
          </a:prstGeom>
        </p:spPr>
      </p:pic>
      <p:sp>
        <p:nvSpPr>
          <p:cNvPr id="443" name="Rectangle"/>
          <p:cNvSpPr/>
          <p:nvPr/>
        </p:nvSpPr>
        <p:spPr>
          <a:xfrm>
            <a:off x="11212245" y="3723080"/>
            <a:ext cx="544096"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444" name="Line Line" descr="Line Line"/>
          <p:cNvPicPr>
            <a:picLocks noChangeAspect="0"/>
          </p:cNvPicPr>
          <p:nvPr/>
        </p:nvPicPr>
        <p:blipFill>
          <a:blip r:embed="rId5">
            <a:extLst/>
          </a:blip>
          <a:stretch>
            <a:fillRect/>
          </a:stretch>
        </p:blipFill>
        <p:spPr>
          <a:xfrm>
            <a:off x="11825668" y="6026714"/>
            <a:ext cx="770301" cy="352234"/>
          </a:xfrm>
          <a:prstGeom prst="rect">
            <a:avLst/>
          </a:prstGeom>
        </p:spPr>
      </p:pic>
      <p:sp>
        <p:nvSpPr>
          <p:cNvPr id="446" name="Rectangle"/>
          <p:cNvSpPr/>
          <p:nvPr/>
        </p:nvSpPr>
        <p:spPr>
          <a:xfrm>
            <a:off x="12651551" y="3723080"/>
            <a:ext cx="544096"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447" name="Line Line" descr="Line Line"/>
          <p:cNvPicPr>
            <a:picLocks noChangeAspect="0"/>
          </p:cNvPicPr>
          <p:nvPr/>
        </p:nvPicPr>
        <p:blipFill>
          <a:blip r:embed="rId5">
            <a:extLst/>
          </a:blip>
          <a:stretch>
            <a:fillRect/>
          </a:stretch>
        </p:blipFill>
        <p:spPr>
          <a:xfrm>
            <a:off x="13264976" y="6026714"/>
            <a:ext cx="770301" cy="352234"/>
          </a:xfrm>
          <a:prstGeom prst="rect">
            <a:avLst/>
          </a:prstGeom>
        </p:spPr>
      </p:pic>
      <p:sp>
        <p:nvSpPr>
          <p:cNvPr id="449" name="Rectangle"/>
          <p:cNvSpPr/>
          <p:nvPr/>
        </p:nvSpPr>
        <p:spPr>
          <a:xfrm>
            <a:off x="14136760" y="3723080"/>
            <a:ext cx="544096"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450" name="Line Line" descr="Line Line"/>
          <p:cNvPicPr>
            <a:picLocks noChangeAspect="0"/>
          </p:cNvPicPr>
          <p:nvPr/>
        </p:nvPicPr>
        <p:blipFill>
          <a:blip r:embed="rId5">
            <a:extLst/>
          </a:blip>
          <a:stretch>
            <a:fillRect/>
          </a:stretch>
        </p:blipFill>
        <p:spPr>
          <a:xfrm>
            <a:off x="14785903" y="6026714"/>
            <a:ext cx="770301" cy="352234"/>
          </a:xfrm>
          <a:prstGeom prst="rect">
            <a:avLst/>
          </a:prstGeom>
        </p:spPr>
      </p:pic>
      <p:sp>
        <p:nvSpPr>
          <p:cNvPr id="452" name="Rectangle"/>
          <p:cNvSpPr/>
          <p:nvPr/>
        </p:nvSpPr>
        <p:spPr>
          <a:xfrm>
            <a:off x="15621970" y="3723080"/>
            <a:ext cx="544097"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3" name="Line"/>
          <p:cNvSpPr/>
          <p:nvPr/>
        </p:nvSpPr>
        <p:spPr>
          <a:xfrm>
            <a:off x="16309213" y="6203081"/>
            <a:ext cx="694101" cy="1"/>
          </a:xfrm>
          <a:prstGeom prst="line">
            <a:avLst/>
          </a:prstGeom>
          <a:ln w="50800">
            <a:solidFill>
              <a:srgbClr val="000000"/>
            </a:solidFill>
            <a:miter lim="400000"/>
            <a:tailEnd type="triangle"/>
          </a:ln>
        </p:spPr>
        <p:txBody>
          <a:bodyPr lIns="71437" tIns="71437" rIns="71437" bIns="71437" anchor="ctr"/>
          <a:lstStyle/>
          <a:p>
            <a:pPr defTabSz="821531">
              <a:defRPr b="0" sz="3200">
                <a:latin typeface="Helvetica Light"/>
                <a:ea typeface="Helvetica Light"/>
                <a:cs typeface="Helvetica Light"/>
                <a:sym typeface="Helvetica Light"/>
              </a:defRPr>
            </a:pPr>
          </a:p>
        </p:txBody>
      </p:sp>
      <p:grpSp>
        <p:nvGrpSpPr>
          <p:cNvPr id="456" name="Group"/>
          <p:cNvGrpSpPr/>
          <p:nvPr/>
        </p:nvGrpSpPr>
        <p:grpSpPr>
          <a:xfrm>
            <a:off x="7112293" y="2776233"/>
            <a:ext cx="10906905" cy="2627993"/>
            <a:chOff x="0" y="0"/>
            <a:chExt cx="10906904" cy="2627992"/>
          </a:xfrm>
        </p:grpSpPr>
        <p:sp>
          <p:nvSpPr>
            <p:cNvPr id="454" name="Line"/>
            <p:cNvSpPr/>
            <p:nvPr/>
          </p:nvSpPr>
          <p:spPr>
            <a:xfrm flipH="1">
              <a:off x="10873962" y="0"/>
              <a:ext cx="23400" cy="2627993"/>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455" name="Line"/>
            <p:cNvSpPr/>
            <p:nvPr/>
          </p:nvSpPr>
          <p:spPr>
            <a:xfrm>
              <a:off x="0" y="13245"/>
              <a:ext cx="10906905"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sp>
        <p:nvSpPr>
          <p:cNvPr id="457" name="Rectangle"/>
          <p:cNvSpPr/>
          <p:nvPr/>
        </p:nvSpPr>
        <p:spPr>
          <a:xfrm>
            <a:off x="17132994" y="5637995"/>
            <a:ext cx="1706525" cy="1212315"/>
          </a:xfrm>
          <a:prstGeom prst="rect">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58" name="Loss"/>
          <p:cNvSpPr txBox="1"/>
          <p:nvPr/>
        </p:nvSpPr>
        <p:spPr>
          <a:xfrm>
            <a:off x="17167428" y="5791714"/>
            <a:ext cx="163765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5000">
                <a:latin typeface="Helvetica"/>
                <a:ea typeface="Helvetica"/>
                <a:cs typeface="Helvetica"/>
                <a:sym typeface="Helvetica"/>
              </a:defRPr>
            </a:lvl1pPr>
          </a:lstStyle>
          <a:p>
            <a:pPr/>
            <a:r>
              <a:t>Loss</a:t>
            </a:r>
          </a:p>
        </p:txBody>
      </p:sp>
      <p:sp>
        <p:nvSpPr>
          <p:cNvPr id="459" name="Line"/>
          <p:cNvSpPr/>
          <p:nvPr/>
        </p:nvSpPr>
        <p:spPr>
          <a:xfrm flipV="1">
            <a:off x="7669808" y="6389687"/>
            <a:ext cx="1" cy="3521157"/>
          </a:xfrm>
          <a:prstGeom prst="line">
            <a:avLst/>
          </a:prstGeom>
          <a:ln w="38100">
            <a:solidFill>
              <a:srgbClr val="000000"/>
            </a:solidFill>
            <a:prstDash val="sysDot"/>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0" name="Line"/>
          <p:cNvSpPr/>
          <p:nvPr/>
        </p:nvSpPr>
        <p:spPr>
          <a:xfrm flipV="1">
            <a:off x="9345774" y="6389687"/>
            <a:ext cx="1" cy="3521157"/>
          </a:xfrm>
          <a:prstGeom prst="line">
            <a:avLst/>
          </a:prstGeom>
          <a:ln w="38100">
            <a:solidFill>
              <a:srgbClr val="000000"/>
            </a:solidFill>
            <a:prstDash val="sysDot"/>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1" name="Line"/>
          <p:cNvSpPr/>
          <p:nvPr/>
        </p:nvSpPr>
        <p:spPr>
          <a:xfrm flipV="1">
            <a:off x="10741687" y="6389687"/>
            <a:ext cx="1" cy="3521157"/>
          </a:xfrm>
          <a:prstGeom prst="line">
            <a:avLst/>
          </a:prstGeom>
          <a:ln w="38100">
            <a:solidFill>
              <a:srgbClr val="000000"/>
            </a:solidFill>
            <a:prstDash val="sysDot"/>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2" name="Line"/>
          <p:cNvSpPr/>
          <p:nvPr/>
        </p:nvSpPr>
        <p:spPr>
          <a:xfrm flipV="1">
            <a:off x="12137601" y="6389687"/>
            <a:ext cx="1" cy="3521157"/>
          </a:xfrm>
          <a:prstGeom prst="line">
            <a:avLst/>
          </a:prstGeom>
          <a:ln w="38100">
            <a:solidFill>
              <a:srgbClr val="000000"/>
            </a:solidFill>
            <a:prstDash val="sysDot"/>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3" name="Line"/>
          <p:cNvSpPr/>
          <p:nvPr/>
        </p:nvSpPr>
        <p:spPr>
          <a:xfrm flipV="1">
            <a:off x="13650125" y="6389687"/>
            <a:ext cx="1" cy="3521157"/>
          </a:xfrm>
          <a:prstGeom prst="line">
            <a:avLst/>
          </a:prstGeom>
          <a:ln w="38100">
            <a:solidFill>
              <a:srgbClr val="000000"/>
            </a:solidFill>
            <a:prstDash val="sysDot"/>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64" name="Line"/>
          <p:cNvSpPr/>
          <p:nvPr/>
        </p:nvSpPr>
        <p:spPr>
          <a:xfrm flipV="1">
            <a:off x="15065576" y="6389687"/>
            <a:ext cx="1" cy="3521157"/>
          </a:xfrm>
          <a:prstGeom prst="line">
            <a:avLst/>
          </a:prstGeom>
          <a:ln w="38100">
            <a:solidFill>
              <a:srgbClr val="000000"/>
            </a:solidFill>
            <a:prstDash val="sysDot"/>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grpSp>
        <p:nvGrpSpPr>
          <p:cNvPr id="467" name="Learned"/>
          <p:cNvGrpSpPr/>
          <p:nvPr/>
        </p:nvGrpSpPr>
        <p:grpSpPr>
          <a:xfrm>
            <a:off x="17955509" y="1138634"/>
            <a:ext cx="2734946" cy="1108076"/>
            <a:chOff x="0" y="0"/>
            <a:chExt cx="2734945" cy="1108075"/>
          </a:xfrm>
        </p:grpSpPr>
        <p:sp>
          <p:nvSpPr>
            <p:cNvPr id="466" name="Learned"/>
            <p:cNvSpPr/>
            <p:nvPr/>
          </p:nvSpPr>
          <p:spPr>
            <a:xfrm>
              <a:off x="50799" y="50800"/>
              <a:ext cx="2633347" cy="1006475"/>
            </a:xfrm>
            <a:prstGeom prst="rect">
              <a:avLst/>
            </a:prstGeom>
            <a:noFill/>
            <a:ln>
              <a:noFill/>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Learned</a:t>
              </a:r>
            </a:p>
          </p:txBody>
        </p:sp>
        <p:pic>
          <p:nvPicPr>
            <p:cNvPr id="465" name="Learned Learned" descr="Learned Learned"/>
            <p:cNvPicPr>
              <a:picLocks noChangeAspect="0"/>
            </p:cNvPicPr>
            <p:nvPr/>
          </p:nvPicPr>
          <p:blipFill>
            <a:blip r:embed="rId6">
              <a:extLst/>
            </a:blip>
            <a:stretch>
              <a:fillRect/>
            </a:stretch>
          </p:blipFill>
          <p:spPr>
            <a:xfrm>
              <a:off x="-1" y="0"/>
              <a:ext cx="2734947" cy="1108075"/>
            </a:xfrm>
            <a:prstGeom prst="rect">
              <a:avLst/>
            </a:prstGeom>
            <a:effectLst/>
          </p:spPr>
        </p:pic>
      </p:grpSp>
      <p:sp>
        <p:nvSpPr>
          <p:cNvPr id="468" name="Deep learning"/>
          <p:cNvSpPr txBox="1"/>
          <p:nvPr/>
        </p:nvSpPr>
        <p:spPr>
          <a:xfrm>
            <a:off x="9290303" y="261371"/>
            <a:ext cx="5803393"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7000">
                <a:latin typeface="Helvetica Light"/>
                <a:ea typeface="Helvetica Light"/>
                <a:cs typeface="Helvetica Light"/>
                <a:sym typeface="Helvetica Light"/>
              </a:defRPr>
            </a:lvl1pPr>
          </a:lstStyle>
          <a:p>
            <a:pPr/>
            <a:r>
              <a:t>Deep learning</a:t>
            </a:r>
          </a:p>
        </p:txBody>
      </p:sp>
      <p:grpSp>
        <p:nvGrpSpPr>
          <p:cNvPr id="472" name="Group"/>
          <p:cNvGrpSpPr/>
          <p:nvPr/>
        </p:nvGrpSpPr>
        <p:grpSpPr>
          <a:xfrm>
            <a:off x="7851717" y="11010815"/>
            <a:ext cx="8514994" cy="2416303"/>
            <a:chOff x="-50800" y="-50800"/>
            <a:chExt cx="8514992" cy="2416302"/>
          </a:xfrm>
        </p:grpSpPr>
        <p:pic>
          <p:nvPicPr>
            <p:cNvPr id="469" name="Group" descr="Group"/>
            <p:cNvPicPr>
              <a:picLocks noChangeAspect="0"/>
            </p:cNvPicPr>
            <p:nvPr/>
          </p:nvPicPr>
          <p:blipFill>
            <a:blip r:embed="rId7">
              <a:extLst/>
            </a:blip>
            <a:stretch>
              <a:fillRect/>
            </a:stretch>
          </p:blipFill>
          <p:spPr>
            <a:xfrm>
              <a:off x="-50800" y="-50800"/>
              <a:ext cx="8514993" cy="2416303"/>
            </a:xfrm>
            <a:prstGeom prst="rect">
              <a:avLst/>
            </a:prstGeom>
            <a:effectLst/>
          </p:spPr>
        </p:pic>
        <p:pic>
          <p:nvPicPr>
            <p:cNvPr id="471" name="mathbf_theta^*_=.pdf" descr="mathbf_theta^*_=.pdf"/>
            <p:cNvPicPr>
              <a:picLocks noChangeAspect="1"/>
            </p:cNvPicPr>
            <p:nvPr/>
          </p:nvPicPr>
          <p:blipFill>
            <a:blip r:embed="rId8">
              <a:extLst/>
            </a:blip>
            <a:stretch>
              <a:fillRect/>
            </a:stretch>
          </p:blipFill>
          <p:spPr>
            <a:xfrm>
              <a:off x="242897" y="323953"/>
              <a:ext cx="7952998" cy="1666797"/>
            </a:xfrm>
            <a:prstGeom prst="rect">
              <a:avLst/>
            </a:prstGeom>
            <a:ln w="12700" cap="flat">
              <a:noFill/>
              <a:miter lim="400000"/>
            </a:ln>
            <a:effectLst/>
          </p:spPr>
        </p:pic>
      </p:grpSp>
      <p:pic>
        <p:nvPicPr>
          <p:cNvPr id="473" name="theta_1.pdf" descr="theta_1.pdf"/>
          <p:cNvPicPr>
            <a:picLocks noChangeAspect="1"/>
          </p:cNvPicPr>
          <p:nvPr/>
        </p:nvPicPr>
        <p:blipFill>
          <a:blip r:embed="rId9">
            <a:extLst/>
          </a:blip>
          <a:stretch>
            <a:fillRect/>
          </a:stretch>
        </p:blipFill>
        <p:spPr>
          <a:xfrm>
            <a:off x="7483423" y="10027277"/>
            <a:ext cx="525170" cy="600194"/>
          </a:xfrm>
          <a:prstGeom prst="rect">
            <a:avLst/>
          </a:prstGeom>
          <a:ln w="12700">
            <a:miter lim="400000"/>
          </a:ln>
        </p:spPr>
      </p:pic>
      <p:pic>
        <p:nvPicPr>
          <p:cNvPr id="474" name="theta_2.pdf" descr="theta_2.pdf"/>
          <p:cNvPicPr>
            <a:picLocks noChangeAspect="1"/>
          </p:cNvPicPr>
          <p:nvPr/>
        </p:nvPicPr>
        <p:blipFill>
          <a:blip r:embed="rId10">
            <a:extLst/>
          </a:blip>
          <a:stretch>
            <a:fillRect/>
          </a:stretch>
        </p:blipFill>
        <p:spPr>
          <a:xfrm>
            <a:off x="9153952" y="10027277"/>
            <a:ext cx="543926" cy="600194"/>
          </a:xfrm>
          <a:prstGeom prst="rect">
            <a:avLst/>
          </a:prstGeom>
          <a:ln w="12700">
            <a:miter lim="400000"/>
          </a:ln>
        </p:spPr>
      </p:pic>
      <p:pic>
        <p:nvPicPr>
          <p:cNvPr id="475" name="theta_3.pdf" descr="theta_3.pdf"/>
          <p:cNvPicPr>
            <a:picLocks noChangeAspect="1"/>
          </p:cNvPicPr>
          <p:nvPr/>
        </p:nvPicPr>
        <p:blipFill>
          <a:blip r:embed="rId11">
            <a:extLst/>
          </a:blip>
          <a:stretch>
            <a:fillRect/>
          </a:stretch>
        </p:blipFill>
        <p:spPr>
          <a:xfrm>
            <a:off x="10520525" y="10027277"/>
            <a:ext cx="543926" cy="600194"/>
          </a:xfrm>
          <a:prstGeom prst="rect">
            <a:avLst/>
          </a:prstGeom>
          <a:ln w="12700">
            <a:miter lim="400000"/>
          </a:ln>
        </p:spPr>
      </p:pic>
      <p:pic>
        <p:nvPicPr>
          <p:cNvPr id="476" name="theta_4.pdf" descr="theta_4.pdf"/>
          <p:cNvPicPr>
            <a:picLocks noChangeAspect="1"/>
          </p:cNvPicPr>
          <p:nvPr/>
        </p:nvPicPr>
        <p:blipFill>
          <a:blip r:embed="rId12">
            <a:extLst/>
          </a:blip>
          <a:stretch>
            <a:fillRect/>
          </a:stretch>
        </p:blipFill>
        <p:spPr>
          <a:xfrm>
            <a:off x="11957861" y="10027277"/>
            <a:ext cx="562682" cy="600194"/>
          </a:xfrm>
          <a:prstGeom prst="rect">
            <a:avLst/>
          </a:prstGeom>
          <a:ln w="12700">
            <a:miter lim="400000"/>
          </a:ln>
        </p:spPr>
      </p:pic>
      <p:pic>
        <p:nvPicPr>
          <p:cNvPr id="477" name="theta_5.pdf" descr="theta_5.pdf"/>
          <p:cNvPicPr>
            <a:picLocks noChangeAspect="1"/>
          </p:cNvPicPr>
          <p:nvPr/>
        </p:nvPicPr>
        <p:blipFill>
          <a:blip r:embed="rId13">
            <a:extLst/>
          </a:blip>
          <a:stretch>
            <a:fillRect/>
          </a:stretch>
        </p:blipFill>
        <p:spPr>
          <a:xfrm>
            <a:off x="13418526" y="10027277"/>
            <a:ext cx="543926" cy="600194"/>
          </a:xfrm>
          <a:prstGeom prst="rect">
            <a:avLst/>
          </a:prstGeom>
          <a:ln w="12700">
            <a:miter lim="400000"/>
          </a:ln>
        </p:spPr>
      </p:pic>
      <p:pic>
        <p:nvPicPr>
          <p:cNvPr id="478" name="theta_6.pdf" descr="theta_6.pdf"/>
          <p:cNvPicPr>
            <a:picLocks noChangeAspect="1"/>
          </p:cNvPicPr>
          <p:nvPr/>
        </p:nvPicPr>
        <p:blipFill>
          <a:blip r:embed="rId14">
            <a:extLst/>
          </a:blip>
          <a:stretch>
            <a:fillRect/>
          </a:stretch>
        </p:blipFill>
        <p:spPr>
          <a:xfrm>
            <a:off x="14878231" y="10027277"/>
            <a:ext cx="543926" cy="600194"/>
          </a:xfrm>
          <a:prstGeom prst="rect">
            <a:avLst/>
          </a:prstGeom>
          <a:ln w="12700">
            <a:miter lim="400000"/>
          </a:ln>
        </p:spPr>
      </p:pic>
      <p:pic>
        <p:nvPicPr>
          <p:cNvPr id="479" name="mathbf_y^(i).pdf" descr="mathbf_y^(i).pdf"/>
          <p:cNvPicPr>
            <a:picLocks noChangeAspect="1"/>
          </p:cNvPicPr>
          <p:nvPr/>
        </p:nvPicPr>
        <p:blipFill>
          <a:blip r:embed="rId15">
            <a:extLst/>
          </a:blip>
          <a:stretch>
            <a:fillRect/>
          </a:stretch>
        </p:blipFill>
        <p:spPr>
          <a:xfrm>
            <a:off x="4657697" y="1536652"/>
            <a:ext cx="946113" cy="764169"/>
          </a:xfrm>
          <a:prstGeom prst="rect">
            <a:avLst/>
          </a:prstGeom>
          <a:ln w="12700">
            <a:miter lim="400000"/>
          </a:ln>
        </p:spPr>
      </p:pic>
      <p:pic>
        <p:nvPicPr>
          <p:cNvPr id="480" name="mathbf_x^(i).pdf" descr="mathbf_x^(i).pdf"/>
          <p:cNvPicPr>
            <a:picLocks noChangeAspect="1"/>
          </p:cNvPicPr>
          <p:nvPr/>
        </p:nvPicPr>
        <p:blipFill>
          <a:blip r:embed="rId16">
            <a:extLst/>
          </a:blip>
          <a:stretch>
            <a:fillRect/>
          </a:stretch>
        </p:blipFill>
        <p:spPr>
          <a:xfrm>
            <a:off x="4657697" y="3558308"/>
            <a:ext cx="946113" cy="636808"/>
          </a:xfrm>
          <a:prstGeom prst="rect">
            <a:avLst/>
          </a:prstGeom>
          <a:ln w="12700">
            <a:miter lim="400000"/>
          </a:ln>
        </p:spPr>
      </p:pic>
      <p:pic>
        <p:nvPicPr>
          <p:cNvPr id="481" name="mathcal_L_(f_the.pdf" descr="mathcal_L_(f_the.pdf"/>
          <p:cNvPicPr>
            <a:picLocks noChangeAspect="1"/>
          </p:cNvPicPr>
          <p:nvPr/>
        </p:nvPicPr>
        <p:blipFill>
          <a:blip r:embed="rId17">
            <a:extLst/>
          </a:blip>
          <a:stretch>
            <a:fillRect/>
          </a:stretch>
        </p:blipFill>
        <p:spPr>
          <a:xfrm>
            <a:off x="19322981" y="5877104"/>
            <a:ext cx="4198914" cy="75545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2"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9" name="Rectangle 31"/>
          <p:cNvSpPr/>
          <p:nvPr/>
        </p:nvSpPr>
        <p:spPr>
          <a:xfrm>
            <a:off x="3667125" y="3716790"/>
            <a:ext cx="10822972" cy="3258095"/>
          </a:xfrm>
          <a:prstGeom prst="rect">
            <a:avLst/>
          </a:prstGeom>
          <a:solidFill>
            <a:srgbClr val="EFD6A5"/>
          </a:solidFill>
          <a:ln w="508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330" name="Title 4"/>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Linear Module</a:t>
            </a:r>
          </a:p>
        </p:txBody>
      </p:sp>
      <p:sp>
        <p:nvSpPr>
          <p:cNvPr id="1331" name="Straight Arrow Connector 37"/>
          <p:cNvSpPr/>
          <p:nvPr/>
        </p:nvSpPr>
        <p:spPr>
          <a:xfrm flipV="1">
            <a:off x="5757524" y="3104721"/>
            <a:ext cx="3177" cy="1714677"/>
          </a:xfrm>
          <a:prstGeom prst="line">
            <a:avLst/>
          </a:prstGeom>
          <a:ln w="63500">
            <a:solidFill>
              <a:srgbClr val="008000"/>
            </a:solidFill>
            <a:prstDash val="sysDot"/>
            <a:miter lim="400000"/>
            <a:tailEnd type="triangle"/>
          </a:ln>
        </p:spPr>
        <p:txBody>
          <a:bodyPr tIns="91439" bIns="91439"/>
          <a:lstStyle/>
          <a:p>
            <a:pPr algn="l" defTabSz="914400">
              <a:defRPr b="0" sz="3600">
                <a:latin typeface="Arial"/>
                <a:ea typeface="Arial"/>
                <a:cs typeface="Arial"/>
                <a:sym typeface="Arial"/>
              </a:defRPr>
            </a:pPr>
          </a:p>
        </p:txBody>
      </p:sp>
      <p:sp>
        <p:nvSpPr>
          <p:cNvPr id="1332" name="Straight Arrow Connector 38"/>
          <p:cNvSpPr/>
          <p:nvPr/>
        </p:nvSpPr>
        <p:spPr>
          <a:xfrm flipH="1">
            <a:off x="11700656" y="2749121"/>
            <a:ext cx="3177" cy="1799253"/>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333" name="Straight Arrow Connector 39"/>
          <p:cNvSpPr/>
          <p:nvPr/>
        </p:nvSpPr>
        <p:spPr>
          <a:xfrm flipV="1">
            <a:off x="5785600" y="6041806"/>
            <a:ext cx="3177" cy="1777429"/>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334" name="Straight Arrow Connector 41"/>
          <p:cNvSpPr/>
          <p:nvPr/>
        </p:nvSpPr>
        <p:spPr>
          <a:xfrm flipH="1">
            <a:off x="11697481" y="6244242"/>
            <a:ext cx="3177" cy="1799253"/>
          </a:xfrm>
          <a:prstGeom prst="line">
            <a:avLst/>
          </a:prstGeom>
          <a:ln w="63500">
            <a:solidFill>
              <a:srgbClr val="FF0000"/>
            </a:solidFill>
            <a:prstDash val="sysDot"/>
            <a:miter lim="400000"/>
            <a:tailEnd type="triangle"/>
          </a:ln>
        </p:spPr>
        <p:txBody>
          <a:bodyPr tIns="91439" bIns="91439"/>
          <a:lstStyle/>
          <a:p>
            <a:pPr algn="l" defTabSz="914400">
              <a:defRPr b="0" sz="3600">
                <a:latin typeface="Arial"/>
                <a:ea typeface="Arial"/>
                <a:cs typeface="Arial"/>
                <a:sym typeface="Arial"/>
              </a:defRPr>
            </a:pPr>
          </a:p>
        </p:txBody>
      </p:sp>
      <p:sp>
        <p:nvSpPr>
          <p:cNvPr id="1335" name="Rectangle 40"/>
          <p:cNvSpPr/>
          <p:nvPr/>
        </p:nvSpPr>
        <p:spPr>
          <a:xfrm>
            <a:off x="3928266" y="4819398"/>
            <a:ext cx="3918309" cy="1222409"/>
          </a:xfrm>
          <a:prstGeom prst="rect">
            <a:avLst/>
          </a:prstGeom>
          <a:solidFill>
            <a:srgbClr val="FFFFFF"/>
          </a:solidFill>
          <a:ln w="50800">
            <a:solidFill>
              <a:srgbClr val="008000"/>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336" name="Rectangle 44"/>
          <p:cNvSpPr/>
          <p:nvPr/>
        </p:nvSpPr>
        <p:spPr>
          <a:xfrm>
            <a:off x="9418397" y="4577102"/>
            <a:ext cx="4448647" cy="1654637"/>
          </a:xfrm>
          <a:prstGeom prst="rect">
            <a:avLst/>
          </a:prstGeom>
          <a:solidFill>
            <a:srgbClr val="FFFFFF"/>
          </a:solidFill>
          <a:ln w="50800">
            <a:solidFill>
              <a:srgbClr val="FF0000"/>
            </a:solidFill>
          </a:ln>
        </p:spPr>
        <p:txBody>
          <a:bodyPr tIns="91439" bIns="91439" anchor="ctr"/>
          <a:lstStyle/>
          <a:p>
            <a:pPr defTabSz="914400">
              <a:defRPr b="0" sz="3600">
                <a:solidFill>
                  <a:srgbClr val="FFFFFF"/>
                </a:solidFill>
                <a:latin typeface="Calibri"/>
                <a:ea typeface="Calibri"/>
                <a:cs typeface="Calibri"/>
                <a:sym typeface="Calibri"/>
              </a:defRPr>
            </a:pPr>
          </a:p>
        </p:txBody>
      </p:sp>
      <p:pic>
        <p:nvPicPr>
          <p:cNvPr id="1337" name="mathbf_x_texttt_.pdf" descr="mathbf_x_texttt_.pdf"/>
          <p:cNvPicPr>
            <a:picLocks noChangeAspect="1"/>
          </p:cNvPicPr>
          <p:nvPr/>
        </p:nvPicPr>
        <p:blipFill>
          <a:blip r:embed="rId3">
            <a:extLst/>
          </a:blip>
          <a:stretch>
            <a:fillRect/>
          </a:stretch>
        </p:blipFill>
        <p:spPr>
          <a:xfrm>
            <a:off x="5705318" y="7949130"/>
            <a:ext cx="755723" cy="362118"/>
          </a:xfrm>
          <a:prstGeom prst="rect">
            <a:avLst/>
          </a:prstGeom>
          <a:ln w="12700">
            <a:miter lim="400000"/>
          </a:ln>
        </p:spPr>
      </p:pic>
      <p:pic>
        <p:nvPicPr>
          <p:cNvPr id="1338" name="mathbf_x_texttt_.pdf" descr="mathbf_x_texttt_.pdf"/>
          <p:cNvPicPr>
            <a:picLocks noChangeAspect="1"/>
          </p:cNvPicPr>
          <p:nvPr/>
        </p:nvPicPr>
        <p:blipFill>
          <a:blip r:embed="rId4">
            <a:extLst/>
          </a:blip>
          <a:stretch>
            <a:fillRect/>
          </a:stretch>
        </p:blipFill>
        <p:spPr>
          <a:xfrm>
            <a:off x="6088815" y="3104721"/>
            <a:ext cx="998529" cy="382771"/>
          </a:xfrm>
          <a:prstGeom prst="rect">
            <a:avLst/>
          </a:prstGeom>
          <a:ln w="12700">
            <a:miter lim="400000"/>
          </a:ln>
        </p:spPr>
      </p:pic>
      <p:grpSp>
        <p:nvGrpSpPr>
          <p:cNvPr id="1343" name="Group"/>
          <p:cNvGrpSpPr/>
          <p:nvPr/>
        </p:nvGrpSpPr>
        <p:grpSpPr>
          <a:xfrm>
            <a:off x="14629795" y="4396130"/>
            <a:ext cx="5680897" cy="1664207"/>
            <a:chOff x="0" y="0"/>
            <a:chExt cx="5680896" cy="1664205"/>
          </a:xfrm>
        </p:grpSpPr>
        <p:sp>
          <p:nvSpPr>
            <p:cNvPr id="1339" name="Straight Arrow Connector 53"/>
            <p:cNvSpPr/>
            <p:nvPr/>
          </p:nvSpPr>
          <p:spPr>
            <a:xfrm>
              <a:off x="0" y="829520"/>
              <a:ext cx="1267680" cy="3178"/>
            </a:xfrm>
            <a:prstGeom prst="line">
              <a:avLst/>
            </a:prstGeom>
            <a:noFill/>
            <a:ln w="381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grpSp>
          <p:nvGrpSpPr>
            <p:cNvPr id="1342" name="Group"/>
            <p:cNvGrpSpPr/>
            <p:nvPr/>
          </p:nvGrpSpPr>
          <p:grpSpPr>
            <a:xfrm>
              <a:off x="1464291" y="0"/>
              <a:ext cx="4216606" cy="1664206"/>
              <a:chOff x="0" y="0"/>
              <a:chExt cx="4216604" cy="1664205"/>
            </a:xfrm>
          </p:grpSpPr>
          <p:sp>
            <p:nvSpPr>
              <p:cNvPr id="1340" name="Rectangle 2"/>
              <p:cNvSpPr/>
              <p:nvPr/>
            </p:nvSpPr>
            <p:spPr>
              <a:xfrm>
                <a:off x="0" y="0"/>
                <a:ext cx="4216605" cy="1664206"/>
              </a:xfrm>
              <a:prstGeom prst="rect">
                <a:avLst/>
              </a:prstGeom>
              <a:noFill/>
              <a:ln w="50800" cap="flat">
                <a:solidFill>
                  <a:srgbClr val="FF0000"/>
                </a:solidFill>
                <a:prstDash val="solid"/>
                <a:round/>
              </a:ln>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pic>
            <p:nvPicPr>
              <p:cNvPr id="1341" name="frac_partial_mat.pdf" descr="frac_partial_mat.pdf"/>
              <p:cNvPicPr>
                <a:picLocks noChangeAspect="1"/>
              </p:cNvPicPr>
              <p:nvPr/>
            </p:nvPicPr>
            <p:blipFill>
              <a:blip r:embed="rId5">
                <a:extLst/>
              </a:blip>
              <a:stretch>
                <a:fillRect/>
              </a:stretch>
            </p:blipFill>
            <p:spPr>
              <a:xfrm>
                <a:off x="171242" y="317752"/>
                <a:ext cx="3874123" cy="1108849"/>
              </a:xfrm>
              <a:prstGeom prst="rect">
                <a:avLst/>
              </a:prstGeom>
              <a:ln w="12700" cap="flat">
                <a:noFill/>
                <a:miter lim="400000"/>
              </a:ln>
              <a:effectLst/>
            </p:spPr>
          </p:pic>
        </p:grpSp>
      </p:grpSp>
      <p:pic>
        <p:nvPicPr>
          <p:cNvPr id="1344" name="mathbf_x_texttt_.pdf" descr="mathbf_x_texttt_.pdf"/>
          <p:cNvPicPr>
            <a:picLocks noChangeAspect="1"/>
          </p:cNvPicPr>
          <p:nvPr/>
        </p:nvPicPr>
        <p:blipFill>
          <a:blip r:embed="rId6">
            <a:extLst/>
          </a:blip>
          <a:stretch>
            <a:fillRect/>
          </a:stretch>
        </p:blipFill>
        <p:spPr>
          <a:xfrm>
            <a:off x="4203775" y="5154671"/>
            <a:ext cx="3168973" cy="483933"/>
          </a:xfrm>
          <a:prstGeom prst="rect">
            <a:avLst/>
          </a:prstGeom>
          <a:ln w="12700">
            <a:miter lim="400000"/>
          </a:ln>
        </p:spPr>
      </p:pic>
      <p:pic>
        <p:nvPicPr>
          <p:cNvPr id="1345" name="frac_partial_mat.pdf" descr="frac_partial_mat.pdf"/>
          <p:cNvPicPr>
            <a:picLocks noChangeAspect="1"/>
          </p:cNvPicPr>
          <p:nvPr/>
        </p:nvPicPr>
        <p:blipFill>
          <a:blip r:embed="rId7">
            <a:extLst/>
          </a:blip>
          <a:stretch>
            <a:fillRect/>
          </a:stretch>
        </p:blipFill>
        <p:spPr>
          <a:xfrm>
            <a:off x="9673458" y="4872874"/>
            <a:ext cx="3938524" cy="1115457"/>
          </a:xfrm>
          <a:prstGeom prst="rect">
            <a:avLst/>
          </a:prstGeom>
          <a:ln w="12700">
            <a:miter lim="400000"/>
          </a:ln>
        </p:spPr>
      </p:pic>
      <p:pic>
        <p:nvPicPr>
          <p:cNvPr id="1346" name="frac_partial_mat.pdf" descr="frac_partial_mat.pdf"/>
          <p:cNvPicPr>
            <a:picLocks noChangeAspect="1"/>
          </p:cNvPicPr>
          <p:nvPr/>
        </p:nvPicPr>
        <p:blipFill>
          <a:blip r:embed="rId8">
            <a:extLst/>
          </a:blip>
          <a:stretch>
            <a:fillRect/>
          </a:stretch>
        </p:blipFill>
        <p:spPr>
          <a:xfrm>
            <a:off x="12002904" y="7204183"/>
            <a:ext cx="1006348" cy="1132141"/>
          </a:xfrm>
          <a:prstGeom prst="rect">
            <a:avLst/>
          </a:prstGeom>
          <a:ln w="12700">
            <a:miter lim="400000"/>
          </a:ln>
        </p:spPr>
      </p:pic>
      <p:pic>
        <p:nvPicPr>
          <p:cNvPr id="1347" name="frac_partial_mat.pdf" descr="frac_partial_mat.pdf"/>
          <p:cNvPicPr>
            <a:picLocks noChangeAspect="1"/>
          </p:cNvPicPr>
          <p:nvPr/>
        </p:nvPicPr>
        <p:blipFill>
          <a:blip r:embed="rId9">
            <a:extLst/>
          </a:blip>
          <a:stretch>
            <a:fillRect/>
          </a:stretch>
        </p:blipFill>
        <p:spPr>
          <a:xfrm>
            <a:off x="12002904" y="2378643"/>
            <a:ext cx="1163607" cy="1108849"/>
          </a:xfrm>
          <a:prstGeom prst="rect">
            <a:avLst/>
          </a:prstGeom>
          <a:ln w="12700">
            <a:miter lim="400000"/>
          </a:ln>
        </p:spPr>
      </p:pic>
      <p:grpSp>
        <p:nvGrpSpPr>
          <p:cNvPr id="1350" name="Group"/>
          <p:cNvGrpSpPr/>
          <p:nvPr/>
        </p:nvGrpSpPr>
        <p:grpSpPr>
          <a:xfrm>
            <a:off x="15109887" y="6402668"/>
            <a:ext cx="6185007" cy="2158832"/>
            <a:chOff x="0" y="0"/>
            <a:chExt cx="6185006" cy="2158831"/>
          </a:xfrm>
        </p:grpSpPr>
        <p:sp>
          <p:nvSpPr>
            <p:cNvPr id="1348" name="TextBox 58"/>
            <p:cNvSpPr txBox="1"/>
            <p:nvPr/>
          </p:nvSpPr>
          <p:spPr>
            <a:xfrm>
              <a:off x="54919" y="0"/>
              <a:ext cx="3413354" cy="7284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Helvetica Neue Light"/>
                  <a:ea typeface="Helvetica Neue Light"/>
                  <a:cs typeface="Helvetica Neue Light"/>
                  <a:sym typeface="Helvetica Neue Light"/>
                </a:defRPr>
              </a:lvl1pPr>
            </a:lstStyle>
            <a:p>
              <a:pPr/>
              <a:r>
                <a:t>Weight updates:</a:t>
              </a:r>
            </a:p>
          </p:txBody>
        </p:sp>
        <p:pic>
          <p:nvPicPr>
            <p:cNvPr id="1349" name="mathbf_W^k+1_lef.pdf" descr="mathbf_W^k+1_lef.pdf"/>
            <p:cNvPicPr>
              <a:picLocks noChangeAspect="1"/>
            </p:cNvPicPr>
            <p:nvPr/>
          </p:nvPicPr>
          <p:blipFill>
            <a:blip r:embed="rId10">
              <a:extLst/>
            </a:blip>
            <a:stretch>
              <a:fillRect/>
            </a:stretch>
          </p:blipFill>
          <p:spPr>
            <a:xfrm>
              <a:off x="0" y="769763"/>
              <a:ext cx="6185007" cy="1389069"/>
            </a:xfrm>
            <a:prstGeom prst="rect">
              <a:avLst/>
            </a:prstGeom>
            <a:ln w="12700" cap="flat">
              <a:noFill/>
              <a:miter lim="400000"/>
            </a:ln>
            <a:effectLst/>
          </p:spPr>
        </p:pic>
      </p:grpSp>
      <p:grpSp>
        <p:nvGrpSpPr>
          <p:cNvPr id="1353" name="Group"/>
          <p:cNvGrpSpPr/>
          <p:nvPr/>
        </p:nvGrpSpPr>
        <p:grpSpPr>
          <a:xfrm>
            <a:off x="7741919" y="10481107"/>
            <a:ext cx="5528090" cy="3033726"/>
            <a:chOff x="0" y="0"/>
            <a:chExt cx="5528088" cy="3033724"/>
          </a:xfrm>
        </p:grpSpPr>
        <p:sp>
          <p:nvSpPr>
            <p:cNvPr id="1351" name="TextBox 14"/>
            <p:cNvSpPr/>
            <p:nvPr/>
          </p:nvSpPr>
          <p:spPr>
            <a:xfrm>
              <a:off x="0" y="1763724"/>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4200">
                  <a:latin typeface="Helvetica Neue Light"/>
                  <a:ea typeface="Helvetica Neue Light"/>
                  <a:cs typeface="Helvetica Neue Light"/>
                  <a:sym typeface="Helvetica Neue Light"/>
                </a:defRPr>
              </a:lvl1pPr>
            </a:lstStyle>
            <a:p>
              <a:pPr/>
              <a:r>
                <a:t>Sum over N training pairs</a:t>
              </a:r>
            </a:p>
          </p:txBody>
        </p:sp>
        <p:pic>
          <p:nvPicPr>
            <p:cNvPr id="1352" name="J_=_sum_i=1^N_ma.pdf" descr="J_=_sum_i=1^N_ma.pdf"/>
            <p:cNvPicPr>
              <a:picLocks noChangeAspect="1"/>
            </p:cNvPicPr>
            <p:nvPr/>
          </p:nvPicPr>
          <p:blipFill>
            <a:blip r:embed="rId11">
              <a:extLst/>
            </a:blip>
            <a:stretch>
              <a:fillRect/>
            </a:stretch>
          </p:blipFill>
          <p:spPr>
            <a:xfrm>
              <a:off x="467149" y="0"/>
              <a:ext cx="5060940" cy="1742291"/>
            </a:xfrm>
            <a:prstGeom prst="rect">
              <a:avLst/>
            </a:prstGeom>
            <a:ln w="12700" cap="flat">
              <a:noFill/>
              <a:miter lim="400000"/>
            </a:ln>
            <a:effectLst/>
          </p:spPr>
        </p:pic>
      </p:grpSp>
      <p:grpSp>
        <p:nvGrpSpPr>
          <p:cNvPr id="1357" name="Group"/>
          <p:cNvGrpSpPr/>
          <p:nvPr/>
        </p:nvGrpSpPr>
        <p:grpSpPr>
          <a:xfrm>
            <a:off x="13668878" y="8610222"/>
            <a:ext cx="9043691" cy="3584243"/>
            <a:chOff x="0" y="0"/>
            <a:chExt cx="9043689" cy="3584242"/>
          </a:xfrm>
        </p:grpSpPr>
        <p:sp>
          <p:nvSpPr>
            <p:cNvPr id="1354" name="Straight Arrow Connector 10"/>
            <p:cNvSpPr/>
            <p:nvPr/>
          </p:nvSpPr>
          <p:spPr>
            <a:xfrm>
              <a:off x="0" y="2713096"/>
              <a:ext cx="973713" cy="1"/>
            </a:xfrm>
            <a:prstGeom prst="line">
              <a:avLst/>
            </a:prstGeom>
            <a:noFill/>
            <a:ln w="381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355" name="Straight Arrow Connector 34"/>
            <p:cNvSpPr/>
            <p:nvPr/>
          </p:nvSpPr>
          <p:spPr>
            <a:xfrm flipV="1">
              <a:off x="2737409" y="-1"/>
              <a:ext cx="2610271" cy="1751240"/>
            </a:xfrm>
            <a:prstGeom prst="line">
              <a:avLst/>
            </a:prstGeom>
            <a:noFill/>
            <a:ln w="38100" cap="flat">
              <a:solidFill>
                <a:srgbClr val="000000"/>
              </a:solidFill>
              <a:prstDash val="solid"/>
              <a:miter lim="400000"/>
              <a:headEnd type="arrow" w="med" len="med"/>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356" name="frac_partial_J_p.pdf" descr="frac_partial_J_p.pdf"/>
            <p:cNvPicPr>
              <a:picLocks noChangeAspect="1"/>
            </p:cNvPicPr>
            <p:nvPr/>
          </p:nvPicPr>
          <p:blipFill>
            <a:blip r:embed="rId12">
              <a:extLst/>
            </a:blip>
            <a:stretch>
              <a:fillRect/>
            </a:stretch>
          </p:blipFill>
          <p:spPr>
            <a:xfrm>
              <a:off x="1477170" y="1841951"/>
              <a:ext cx="7566520" cy="1742292"/>
            </a:xfrm>
            <a:prstGeom prst="rect">
              <a:avLst/>
            </a:prstGeom>
            <a:ln w="12700" cap="flat">
              <a:noFill/>
              <a:miter lim="400000"/>
            </a:ln>
            <a:effectLst/>
          </p:spPr>
        </p:pic>
      </p:grpSp>
      <p:sp>
        <p:nvSpPr>
          <p:cNvPr id="1358" name="Straight Arrow Connector 39"/>
          <p:cNvSpPr/>
          <p:nvPr/>
        </p:nvSpPr>
        <p:spPr>
          <a:xfrm flipV="1">
            <a:off x="6480040" y="6075465"/>
            <a:ext cx="9493305" cy="1943269"/>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3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3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3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3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45" grpId="2"/>
      <p:bldP build="whole" bldLvl="1" animBg="1" rev="0" advAuto="0" spid="1350" grpId="4"/>
      <p:bldP build="whole" bldLvl="1" animBg="1" rev="0" advAuto="0" spid="1353" grpId="5"/>
      <p:bldP build="whole" bldLvl="1" animBg="1" rev="0" advAuto="0" spid="1357" grpId="6"/>
      <p:bldP build="whole" bldLvl="1" animBg="1" rev="0" advAuto="0" spid="1343" grpId="3"/>
      <p:bldP build="whole" bldLvl="1" animBg="1" rev="0" advAuto="0" spid="1344" grpId="1"/>
    </p:bld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2" name="Title 1"/>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Pointwise function</a:t>
            </a:r>
          </a:p>
        </p:txBody>
      </p:sp>
      <p:sp>
        <p:nvSpPr>
          <p:cNvPr id="1363" name="TextBox 14"/>
          <p:cNvSpPr txBox="1"/>
          <p:nvPr/>
        </p:nvSpPr>
        <p:spPr>
          <a:xfrm>
            <a:off x="8417790" y="1738396"/>
            <a:ext cx="6395272"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Forward propagation: </a:t>
            </a:r>
          </a:p>
        </p:txBody>
      </p:sp>
      <p:sp>
        <p:nvSpPr>
          <p:cNvPr id="1364" name="TextBox 21"/>
          <p:cNvSpPr txBox="1"/>
          <p:nvPr/>
        </p:nvSpPr>
        <p:spPr>
          <a:xfrm>
            <a:off x="12051665" y="9043055"/>
            <a:ext cx="9357412" cy="72841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Helvetica Neue Light"/>
                <a:ea typeface="Helvetica Neue Light"/>
                <a:cs typeface="Helvetica Neue Light"/>
                <a:sym typeface="Helvetica Neue Light"/>
              </a:defRPr>
            </a:lvl1pPr>
          </a:lstStyle>
          <a:p>
            <a:pPr/>
            <a:r>
              <a:t>We use this last expression to update the bias.</a:t>
            </a:r>
          </a:p>
        </p:txBody>
      </p:sp>
      <p:grpSp>
        <p:nvGrpSpPr>
          <p:cNvPr id="1375" name="Group"/>
          <p:cNvGrpSpPr/>
          <p:nvPr/>
        </p:nvGrpSpPr>
        <p:grpSpPr>
          <a:xfrm>
            <a:off x="1880655" y="350932"/>
            <a:ext cx="4719646" cy="4591258"/>
            <a:chOff x="0" y="0"/>
            <a:chExt cx="4719644" cy="4591256"/>
          </a:xfrm>
        </p:grpSpPr>
        <p:sp>
          <p:nvSpPr>
            <p:cNvPr id="1365" name="Rectangle 17"/>
            <p:cNvSpPr/>
            <p:nvPr/>
          </p:nvSpPr>
          <p:spPr>
            <a:xfrm>
              <a:off x="0" y="1757615"/>
              <a:ext cx="4365543" cy="101283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366" name="Straight Arrow Connector 26"/>
            <p:cNvSpPr/>
            <p:nvPr/>
          </p:nvSpPr>
          <p:spPr>
            <a:xfrm flipV="1">
              <a:off x="973610" y="26458"/>
              <a:ext cx="3177" cy="171467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367" name="Straight Arrow Connector 27"/>
            <p:cNvSpPr/>
            <p:nvPr/>
          </p:nvSpPr>
          <p:spPr>
            <a:xfrm flipH="1">
              <a:off x="3353123" y="0"/>
              <a:ext cx="3177"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368" name="Straight Arrow Connector 28"/>
            <p:cNvSpPr/>
            <p:nvPr/>
          </p:nvSpPr>
          <p:spPr>
            <a:xfrm flipV="1">
              <a:off x="1001686" y="2773623"/>
              <a:ext cx="3177" cy="177742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369" name="Straight Arrow Connector 29"/>
            <p:cNvSpPr/>
            <p:nvPr/>
          </p:nvSpPr>
          <p:spPr>
            <a:xfrm flipH="1">
              <a:off x="3313991" y="2792004"/>
              <a:ext cx="3176"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370" name="frac_partial_mat.pdf" descr="frac_partial_mat.pdf"/>
            <p:cNvPicPr>
              <a:picLocks noChangeAspect="1"/>
            </p:cNvPicPr>
            <p:nvPr/>
          </p:nvPicPr>
          <p:blipFill>
            <a:blip r:embed="rId3">
              <a:extLst/>
            </a:blip>
            <a:stretch>
              <a:fillRect/>
            </a:stretch>
          </p:blipFill>
          <p:spPr>
            <a:xfrm>
              <a:off x="3634668" y="3045671"/>
              <a:ext cx="1006348" cy="1132141"/>
            </a:xfrm>
            <a:prstGeom prst="rect">
              <a:avLst/>
            </a:prstGeom>
            <a:ln w="12700" cap="flat">
              <a:noFill/>
              <a:miter lim="400000"/>
            </a:ln>
            <a:effectLst/>
          </p:spPr>
        </p:pic>
        <p:pic>
          <p:nvPicPr>
            <p:cNvPr id="1371" name="frac_partial_mat.pdf" descr="frac_partial_mat.pdf"/>
            <p:cNvPicPr>
              <a:picLocks noChangeAspect="1"/>
            </p:cNvPicPr>
            <p:nvPr/>
          </p:nvPicPr>
          <p:blipFill>
            <a:blip r:embed="rId4">
              <a:extLst/>
            </a:blip>
            <a:stretch>
              <a:fillRect/>
            </a:stretch>
          </p:blipFill>
          <p:spPr>
            <a:xfrm>
              <a:off x="3556038" y="324569"/>
              <a:ext cx="1163607" cy="1108849"/>
            </a:xfrm>
            <a:prstGeom prst="rect">
              <a:avLst/>
            </a:prstGeom>
            <a:ln w="12700" cap="flat">
              <a:noFill/>
              <a:miter lim="400000"/>
            </a:ln>
            <a:effectLst/>
          </p:spPr>
        </p:pic>
        <p:pic>
          <p:nvPicPr>
            <p:cNvPr id="1372" name="f(_mathbf_x_text.pdf" descr="f(_mathbf_x_text.pdf"/>
            <p:cNvPicPr>
              <a:picLocks noChangeAspect="1"/>
            </p:cNvPicPr>
            <p:nvPr/>
          </p:nvPicPr>
          <p:blipFill>
            <a:blip r:embed="rId5">
              <a:extLst/>
            </a:blip>
            <a:stretch>
              <a:fillRect/>
            </a:stretch>
          </p:blipFill>
          <p:spPr>
            <a:xfrm>
              <a:off x="891292" y="1953741"/>
              <a:ext cx="2582958" cy="620582"/>
            </a:xfrm>
            <a:prstGeom prst="rect">
              <a:avLst/>
            </a:prstGeom>
            <a:ln w="12700" cap="flat">
              <a:noFill/>
              <a:miter lim="400000"/>
            </a:ln>
            <a:effectLst/>
          </p:spPr>
        </p:pic>
        <p:pic>
          <p:nvPicPr>
            <p:cNvPr id="1373" name="mathbf_x_texttt_.pdf" descr="mathbf_x_texttt_.pdf"/>
            <p:cNvPicPr>
              <a:picLocks noChangeAspect="1"/>
            </p:cNvPicPr>
            <p:nvPr/>
          </p:nvPicPr>
          <p:blipFill>
            <a:blip r:embed="rId6">
              <a:extLst/>
            </a:blip>
            <a:stretch>
              <a:fillRect/>
            </a:stretch>
          </p:blipFill>
          <p:spPr>
            <a:xfrm>
              <a:off x="1260793" y="3083639"/>
              <a:ext cx="626443" cy="300171"/>
            </a:xfrm>
            <a:prstGeom prst="rect">
              <a:avLst/>
            </a:prstGeom>
            <a:ln w="12700" cap="flat">
              <a:noFill/>
              <a:miter lim="400000"/>
            </a:ln>
            <a:effectLst/>
          </p:spPr>
        </p:pic>
        <p:pic>
          <p:nvPicPr>
            <p:cNvPr id="1374" name="mathbf_x_texttt_.pdf" descr="mathbf_x_texttt_.pdf"/>
            <p:cNvPicPr>
              <a:picLocks noChangeAspect="1"/>
            </p:cNvPicPr>
            <p:nvPr/>
          </p:nvPicPr>
          <p:blipFill>
            <a:blip r:embed="rId7">
              <a:extLst/>
            </a:blip>
            <a:stretch>
              <a:fillRect/>
            </a:stretch>
          </p:blipFill>
          <p:spPr>
            <a:xfrm>
              <a:off x="1160159" y="1230057"/>
              <a:ext cx="827712" cy="317291"/>
            </a:xfrm>
            <a:prstGeom prst="rect">
              <a:avLst/>
            </a:prstGeom>
            <a:ln w="12700" cap="flat">
              <a:noFill/>
              <a:miter lim="400000"/>
            </a:ln>
            <a:effectLst/>
          </p:spPr>
        </p:pic>
      </p:grpSp>
      <p:grpSp>
        <p:nvGrpSpPr>
          <p:cNvPr id="1378" name="Group"/>
          <p:cNvGrpSpPr/>
          <p:nvPr/>
        </p:nvGrpSpPr>
        <p:grpSpPr>
          <a:xfrm>
            <a:off x="10690225" y="2783407"/>
            <a:ext cx="8325664" cy="1595246"/>
            <a:chOff x="0" y="0"/>
            <a:chExt cx="8325663" cy="1595244"/>
          </a:xfrm>
        </p:grpSpPr>
        <p:sp>
          <p:nvSpPr>
            <p:cNvPr id="1376" name="TextBox 15"/>
            <p:cNvSpPr txBox="1"/>
            <p:nvPr/>
          </p:nvSpPr>
          <p:spPr>
            <a:xfrm>
              <a:off x="0" y="823392"/>
              <a:ext cx="8325663" cy="7718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914400">
                <a:defRPr b="0" sz="3600">
                  <a:latin typeface="Helvetica Neue Light"/>
                  <a:ea typeface="Helvetica Neue Light"/>
                  <a:cs typeface="Helvetica Neue Light"/>
                  <a:sym typeface="Helvetica Neue Light"/>
                </a:defRPr>
              </a:pPr>
              <a:r>
                <a:t>h = an arbitrary function, b</a:t>
              </a:r>
              <a:r>
                <a:rPr baseline="-15500"/>
                <a:t>i</a:t>
              </a:r>
              <a:r>
                <a:t> is a bias term.</a:t>
              </a:r>
            </a:p>
          </p:txBody>
        </p:sp>
        <p:pic>
          <p:nvPicPr>
            <p:cNvPr id="1377" name="mathbf_x_texttt_.pdf" descr="mathbf_x_texttt_.pdf"/>
            <p:cNvPicPr>
              <a:picLocks noChangeAspect="1"/>
            </p:cNvPicPr>
            <p:nvPr/>
          </p:nvPicPr>
          <p:blipFill>
            <a:blip r:embed="rId8">
              <a:extLst/>
            </a:blip>
            <a:stretch>
              <a:fillRect/>
            </a:stretch>
          </p:blipFill>
          <p:spPr>
            <a:xfrm>
              <a:off x="80926" y="0"/>
              <a:ext cx="5411988" cy="667479"/>
            </a:xfrm>
            <a:prstGeom prst="rect">
              <a:avLst/>
            </a:prstGeom>
            <a:ln w="12700" cap="flat">
              <a:noFill/>
              <a:miter lim="400000"/>
            </a:ln>
            <a:effectLst/>
          </p:spPr>
        </p:pic>
      </p:grpSp>
      <p:grpSp>
        <p:nvGrpSpPr>
          <p:cNvPr id="1381" name="Group"/>
          <p:cNvGrpSpPr/>
          <p:nvPr/>
        </p:nvGrpSpPr>
        <p:grpSpPr>
          <a:xfrm>
            <a:off x="3808122" y="5241247"/>
            <a:ext cx="11430118" cy="1401119"/>
            <a:chOff x="0" y="0"/>
            <a:chExt cx="11430118" cy="1401118"/>
          </a:xfrm>
        </p:grpSpPr>
        <p:sp>
          <p:nvSpPr>
            <p:cNvPr id="1379" name="TextBox 16"/>
            <p:cNvSpPr/>
            <p:nvPr/>
          </p:nvSpPr>
          <p:spPr>
            <a:xfrm>
              <a:off x="0" y="131118"/>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Backprop to input: </a:t>
              </a:r>
            </a:p>
          </p:txBody>
        </p:sp>
        <p:pic>
          <p:nvPicPr>
            <p:cNvPr id="1380" name="frac_partial_mat.pdf" descr="frac_partial_mat.pdf"/>
            <p:cNvPicPr>
              <a:picLocks noChangeAspect="1"/>
            </p:cNvPicPr>
            <p:nvPr/>
          </p:nvPicPr>
          <p:blipFill>
            <a:blip r:embed="rId9">
              <a:extLst/>
            </a:blip>
            <a:srcRect l="0" t="0" r="50432" b="0"/>
            <a:stretch>
              <a:fillRect/>
            </a:stretch>
          </p:blipFill>
          <p:spPr>
            <a:xfrm>
              <a:off x="5527392" y="0"/>
              <a:ext cx="5902727" cy="1354666"/>
            </a:xfrm>
            <a:prstGeom prst="rect">
              <a:avLst/>
            </a:prstGeom>
            <a:ln w="12700" cap="flat">
              <a:noFill/>
              <a:miter lim="400000"/>
            </a:ln>
            <a:effectLst/>
          </p:spPr>
        </p:pic>
      </p:grpSp>
      <p:grpSp>
        <p:nvGrpSpPr>
          <p:cNvPr id="1384" name="Group"/>
          <p:cNvGrpSpPr/>
          <p:nvPr/>
        </p:nvGrpSpPr>
        <p:grpSpPr>
          <a:xfrm>
            <a:off x="3808122" y="7302021"/>
            <a:ext cx="11454261" cy="1540820"/>
            <a:chOff x="0" y="0"/>
            <a:chExt cx="11454260" cy="1540818"/>
          </a:xfrm>
        </p:grpSpPr>
        <p:sp>
          <p:nvSpPr>
            <p:cNvPr id="1382" name="TextBox 19"/>
            <p:cNvSpPr/>
            <p:nvPr/>
          </p:nvSpPr>
          <p:spPr>
            <a:xfrm>
              <a:off x="0" y="270818"/>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Backprop to bias: </a:t>
              </a:r>
            </a:p>
          </p:txBody>
        </p:sp>
        <p:pic>
          <p:nvPicPr>
            <p:cNvPr id="1383" name="frac_partial_mat.pdf" descr="frac_partial_mat.pdf"/>
            <p:cNvPicPr>
              <a:picLocks noChangeAspect="1"/>
            </p:cNvPicPr>
            <p:nvPr/>
          </p:nvPicPr>
          <p:blipFill>
            <a:blip r:embed="rId10">
              <a:extLst/>
            </a:blip>
            <a:srcRect l="0" t="0" r="52787" b="0"/>
            <a:stretch>
              <a:fillRect/>
            </a:stretch>
          </p:blipFill>
          <p:spPr>
            <a:xfrm>
              <a:off x="6084828" y="0"/>
              <a:ext cx="5369433" cy="1354666"/>
            </a:xfrm>
            <a:prstGeom prst="rect">
              <a:avLst/>
            </a:prstGeom>
            <a:ln w="12700" cap="flat">
              <a:noFill/>
              <a:miter lim="400000"/>
            </a:ln>
            <a:effectLst/>
          </p:spPr>
        </p:pic>
      </p:grpSp>
      <p:pic>
        <p:nvPicPr>
          <p:cNvPr id="1385" name="frac_partial_mat.pdf" descr="frac_partial_mat.pdf"/>
          <p:cNvPicPr>
            <a:picLocks noChangeAspect="1"/>
          </p:cNvPicPr>
          <p:nvPr/>
        </p:nvPicPr>
        <p:blipFill>
          <a:blip r:embed="rId9">
            <a:extLst/>
          </a:blip>
          <a:srcRect l="50279" t="0" r="0" b="0"/>
          <a:stretch>
            <a:fillRect/>
          </a:stretch>
        </p:blipFill>
        <p:spPr>
          <a:xfrm>
            <a:off x="15392320" y="5241313"/>
            <a:ext cx="5920903" cy="1354666"/>
          </a:xfrm>
          <a:prstGeom prst="rect">
            <a:avLst/>
          </a:prstGeom>
          <a:ln w="12700">
            <a:miter lim="400000"/>
          </a:ln>
        </p:spPr>
      </p:pic>
      <p:pic>
        <p:nvPicPr>
          <p:cNvPr id="1386" name="frac_partial_mat.pdf" descr="frac_partial_mat.pdf"/>
          <p:cNvPicPr>
            <a:picLocks noChangeAspect="1"/>
          </p:cNvPicPr>
          <p:nvPr/>
        </p:nvPicPr>
        <p:blipFill>
          <a:blip r:embed="rId10">
            <a:extLst/>
          </a:blip>
          <a:srcRect l="47143" t="0" r="0" b="0"/>
          <a:stretch>
            <a:fillRect/>
          </a:stretch>
        </p:blipFill>
        <p:spPr>
          <a:xfrm>
            <a:off x="15344163" y="7285019"/>
            <a:ext cx="6011278" cy="13546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3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3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3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3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3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63" grpId="1"/>
      <p:bldP build="whole" bldLvl="1" animBg="1" rev="0" advAuto="0" spid="1385" grpId="4"/>
      <p:bldP build="whole" bldLvl="1" animBg="1" rev="0" advAuto="0" spid="1386" grpId="6"/>
      <p:bldP build="whole" bldLvl="1" animBg="1" rev="0" advAuto="0" spid="1381" grpId="3"/>
      <p:bldP build="whole" bldLvl="1" animBg="1" rev="0" advAuto="0" spid="1378" grpId="2"/>
      <p:bldP build="whole" bldLvl="1" animBg="1" rev="0" advAuto="0" spid="1384" grpId="5"/>
      <p:bldP build="whole" bldLvl="1" animBg="1" rev="0" advAuto="0" spid="1364" grpId="7"/>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0" name="TextBox 14"/>
          <p:cNvSpPr txBox="1"/>
          <p:nvPr/>
        </p:nvSpPr>
        <p:spPr>
          <a:xfrm>
            <a:off x="8417790" y="1738396"/>
            <a:ext cx="6395272"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Forward propagation: </a:t>
            </a:r>
          </a:p>
        </p:txBody>
      </p:sp>
      <p:sp>
        <p:nvSpPr>
          <p:cNvPr id="1391" name="TextBox 21"/>
          <p:cNvSpPr txBox="1"/>
          <p:nvPr/>
        </p:nvSpPr>
        <p:spPr>
          <a:xfrm>
            <a:off x="12051665" y="9043055"/>
            <a:ext cx="9357412" cy="72841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Helvetica Neue Light"/>
                <a:ea typeface="Helvetica Neue Light"/>
                <a:cs typeface="Helvetica Neue Light"/>
                <a:sym typeface="Helvetica Neue Light"/>
              </a:defRPr>
            </a:lvl1pPr>
          </a:lstStyle>
          <a:p>
            <a:pPr/>
            <a:r>
              <a:t>We use this last expression to update the bias.</a:t>
            </a:r>
          </a:p>
        </p:txBody>
      </p:sp>
      <p:sp>
        <p:nvSpPr>
          <p:cNvPr id="1392" name="TextBox 26"/>
          <p:cNvSpPr txBox="1"/>
          <p:nvPr/>
        </p:nvSpPr>
        <p:spPr>
          <a:xfrm>
            <a:off x="4175893" y="10250664"/>
            <a:ext cx="4954576" cy="72841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Helvetica Neue Light"/>
                <a:ea typeface="Helvetica Neue Light"/>
                <a:cs typeface="Helvetica Neue Light"/>
                <a:sym typeface="Helvetica Neue Light"/>
              </a:defRPr>
            </a:lvl1pPr>
          </a:lstStyle>
          <a:p>
            <a:pPr/>
            <a:r>
              <a:t>Some useful derivatives:</a:t>
            </a:r>
          </a:p>
        </p:txBody>
      </p:sp>
      <p:grpSp>
        <p:nvGrpSpPr>
          <p:cNvPr id="1395" name="Group"/>
          <p:cNvGrpSpPr/>
          <p:nvPr/>
        </p:nvGrpSpPr>
        <p:grpSpPr>
          <a:xfrm>
            <a:off x="10690225" y="2783407"/>
            <a:ext cx="8325664" cy="1595246"/>
            <a:chOff x="0" y="0"/>
            <a:chExt cx="8325663" cy="1595244"/>
          </a:xfrm>
        </p:grpSpPr>
        <p:sp>
          <p:nvSpPr>
            <p:cNvPr id="1393" name="TextBox 15"/>
            <p:cNvSpPr txBox="1"/>
            <p:nvPr/>
          </p:nvSpPr>
          <p:spPr>
            <a:xfrm>
              <a:off x="0" y="823392"/>
              <a:ext cx="8325663" cy="7718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914400">
                <a:defRPr b="0" sz="3600">
                  <a:latin typeface="Helvetica Neue Light"/>
                  <a:ea typeface="Helvetica Neue Light"/>
                  <a:cs typeface="Helvetica Neue Light"/>
                  <a:sym typeface="Helvetica Neue Light"/>
                </a:defRPr>
              </a:pPr>
              <a:r>
                <a:t>h = an arbitrary function, b</a:t>
              </a:r>
              <a:r>
                <a:rPr baseline="-15500"/>
                <a:t>i</a:t>
              </a:r>
              <a:r>
                <a:t> is a bias term.</a:t>
              </a:r>
            </a:p>
          </p:txBody>
        </p:sp>
        <p:pic>
          <p:nvPicPr>
            <p:cNvPr id="1394" name="mathbf_x_texttt_.pdf" descr="mathbf_x_texttt_.pdf"/>
            <p:cNvPicPr>
              <a:picLocks noChangeAspect="1"/>
            </p:cNvPicPr>
            <p:nvPr/>
          </p:nvPicPr>
          <p:blipFill>
            <a:blip r:embed="rId3">
              <a:extLst/>
            </a:blip>
            <a:stretch>
              <a:fillRect/>
            </a:stretch>
          </p:blipFill>
          <p:spPr>
            <a:xfrm>
              <a:off x="80926" y="0"/>
              <a:ext cx="5411988" cy="667479"/>
            </a:xfrm>
            <a:prstGeom prst="rect">
              <a:avLst/>
            </a:prstGeom>
            <a:ln w="12700" cap="flat">
              <a:noFill/>
              <a:miter lim="400000"/>
            </a:ln>
            <a:effectLst/>
          </p:spPr>
        </p:pic>
      </p:grpSp>
      <p:grpSp>
        <p:nvGrpSpPr>
          <p:cNvPr id="1398" name="Group"/>
          <p:cNvGrpSpPr/>
          <p:nvPr/>
        </p:nvGrpSpPr>
        <p:grpSpPr>
          <a:xfrm>
            <a:off x="5673472" y="11068525"/>
            <a:ext cx="11220292" cy="728419"/>
            <a:chOff x="0" y="0"/>
            <a:chExt cx="11220291" cy="728418"/>
          </a:xfrm>
        </p:grpSpPr>
        <p:sp>
          <p:nvSpPr>
            <p:cNvPr id="1396" name="TextBox 24"/>
            <p:cNvSpPr txBox="1"/>
            <p:nvPr/>
          </p:nvSpPr>
          <p:spPr>
            <a:xfrm>
              <a:off x="0" y="0"/>
              <a:ext cx="4735119" cy="7284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Helvetica Neue Light"/>
                  <a:ea typeface="Helvetica Neue Light"/>
                  <a:cs typeface="Helvetica Neue Light"/>
                  <a:sym typeface="Helvetica Neue Light"/>
                </a:defRPr>
              </a:lvl1pPr>
            </a:lstStyle>
            <a:p>
              <a:pPr/>
              <a:r>
                <a:t>For hyperbolic tangent:</a:t>
              </a:r>
            </a:p>
          </p:txBody>
        </p:sp>
        <p:pic>
          <p:nvPicPr>
            <p:cNvPr id="1397" name="tanh^prime_(x)_=.pdf" descr="tanh^prime_(x)_=.pdf"/>
            <p:cNvPicPr>
              <a:picLocks noChangeAspect="1"/>
            </p:cNvPicPr>
            <p:nvPr/>
          </p:nvPicPr>
          <p:blipFill>
            <a:blip r:embed="rId4">
              <a:extLst/>
            </a:blip>
            <a:stretch>
              <a:fillRect/>
            </a:stretch>
          </p:blipFill>
          <p:spPr>
            <a:xfrm>
              <a:off x="5005446" y="13371"/>
              <a:ext cx="6214846" cy="701677"/>
            </a:xfrm>
            <a:prstGeom prst="rect">
              <a:avLst/>
            </a:prstGeom>
            <a:ln w="12700" cap="flat">
              <a:noFill/>
              <a:miter lim="400000"/>
            </a:ln>
            <a:effectLst/>
          </p:spPr>
        </p:pic>
      </p:grpSp>
      <p:grpSp>
        <p:nvGrpSpPr>
          <p:cNvPr id="1401" name="Group"/>
          <p:cNvGrpSpPr/>
          <p:nvPr/>
        </p:nvGrpSpPr>
        <p:grpSpPr>
          <a:xfrm>
            <a:off x="5673472" y="12111990"/>
            <a:ext cx="11240561" cy="728419"/>
            <a:chOff x="0" y="0"/>
            <a:chExt cx="11240560" cy="728418"/>
          </a:xfrm>
        </p:grpSpPr>
        <p:sp>
          <p:nvSpPr>
            <p:cNvPr id="1399" name="TextBox 25"/>
            <p:cNvSpPr txBox="1"/>
            <p:nvPr/>
          </p:nvSpPr>
          <p:spPr>
            <a:xfrm>
              <a:off x="0" y="0"/>
              <a:ext cx="2321560" cy="7284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Helvetica Neue Light"/>
                  <a:ea typeface="Helvetica Neue Light"/>
                  <a:cs typeface="Helvetica Neue Light"/>
                  <a:sym typeface="Helvetica Neue Light"/>
                </a:defRPr>
              </a:lvl1pPr>
            </a:lstStyle>
            <a:p>
              <a:pPr/>
              <a:r>
                <a:t>For ReLU: </a:t>
              </a:r>
            </a:p>
          </p:txBody>
        </p:sp>
        <p:pic>
          <p:nvPicPr>
            <p:cNvPr id="1400" name="h(x)_=_max(0,x),.pdf" descr="h(x)_=_max(0,x),.pdf"/>
            <p:cNvPicPr>
              <a:picLocks noChangeAspect="1"/>
            </p:cNvPicPr>
            <p:nvPr/>
          </p:nvPicPr>
          <p:blipFill>
            <a:blip r:embed="rId5">
              <a:extLst/>
            </a:blip>
            <a:stretch>
              <a:fillRect/>
            </a:stretch>
          </p:blipFill>
          <p:spPr>
            <a:xfrm>
              <a:off x="2419716" y="103686"/>
              <a:ext cx="8820845" cy="597246"/>
            </a:xfrm>
            <a:prstGeom prst="rect">
              <a:avLst/>
            </a:prstGeom>
            <a:ln w="12700" cap="flat">
              <a:noFill/>
              <a:miter lim="400000"/>
            </a:ln>
            <a:effectLst/>
          </p:spPr>
        </p:pic>
      </p:grpSp>
      <p:sp>
        <p:nvSpPr>
          <p:cNvPr id="1402" name="TextBox 16"/>
          <p:cNvSpPr txBox="1"/>
          <p:nvPr/>
        </p:nvSpPr>
        <p:spPr>
          <a:xfrm>
            <a:off x="3808121" y="5372365"/>
            <a:ext cx="5637540" cy="8890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Backprop to input: </a:t>
            </a:r>
          </a:p>
        </p:txBody>
      </p:sp>
      <p:sp>
        <p:nvSpPr>
          <p:cNvPr id="1403" name="TextBox 19"/>
          <p:cNvSpPr txBox="1"/>
          <p:nvPr/>
        </p:nvSpPr>
        <p:spPr>
          <a:xfrm>
            <a:off x="3808122" y="7572840"/>
            <a:ext cx="5411987" cy="88909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buClr>
                <a:srgbClr val="3366FF"/>
              </a:buClr>
              <a:buSzPct val="100000"/>
              <a:buFont typeface="Arial"/>
              <a:buChar char="•"/>
              <a:defRPr b="0" sz="4800">
                <a:latin typeface="Helvetica Neue Light"/>
                <a:ea typeface="Helvetica Neue Light"/>
                <a:cs typeface="Helvetica Neue Light"/>
                <a:sym typeface="Helvetica Neue Light"/>
              </a:defRPr>
            </a:lvl1pPr>
          </a:lstStyle>
          <a:p>
            <a:pPr/>
            <a:r>
              <a:t> Backprop to bias: </a:t>
            </a:r>
          </a:p>
        </p:txBody>
      </p:sp>
      <p:pic>
        <p:nvPicPr>
          <p:cNvPr id="1404" name="frac_partial_mat.pdf" descr="frac_partial_mat.pdf"/>
          <p:cNvPicPr>
            <a:picLocks noChangeAspect="1"/>
          </p:cNvPicPr>
          <p:nvPr/>
        </p:nvPicPr>
        <p:blipFill>
          <a:blip r:embed="rId6">
            <a:extLst/>
          </a:blip>
          <a:srcRect l="48763" t="0" r="0" b="0"/>
          <a:stretch>
            <a:fillRect/>
          </a:stretch>
        </p:blipFill>
        <p:spPr>
          <a:xfrm>
            <a:off x="15356214" y="7328582"/>
            <a:ext cx="5685113" cy="1341598"/>
          </a:xfrm>
          <a:prstGeom prst="rect">
            <a:avLst/>
          </a:prstGeom>
          <a:ln w="12700">
            <a:miter lim="400000"/>
          </a:ln>
        </p:spPr>
      </p:pic>
      <p:grpSp>
        <p:nvGrpSpPr>
          <p:cNvPr id="1407" name="Group"/>
          <p:cNvGrpSpPr/>
          <p:nvPr/>
        </p:nvGrpSpPr>
        <p:grpSpPr>
          <a:xfrm>
            <a:off x="9346289" y="5251559"/>
            <a:ext cx="11588268" cy="1330395"/>
            <a:chOff x="0" y="0"/>
            <a:chExt cx="11588266" cy="1330393"/>
          </a:xfrm>
        </p:grpSpPr>
        <p:pic>
          <p:nvPicPr>
            <p:cNvPr id="1405" name="frac_partial_mat.pdf" descr="frac_partial_mat.pdf"/>
            <p:cNvPicPr>
              <a:picLocks noChangeAspect="1"/>
            </p:cNvPicPr>
            <p:nvPr/>
          </p:nvPicPr>
          <p:blipFill>
            <a:blip r:embed="rId7">
              <a:extLst/>
            </a:blip>
            <a:srcRect l="51093" t="0" r="0" b="0"/>
            <a:stretch>
              <a:fillRect/>
            </a:stretch>
          </p:blipFill>
          <p:spPr>
            <a:xfrm>
              <a:off x="5946778" y="0"/>
              <a:ext cx="5641489" cy="1330394"/>
            </a:xfrm>
            <a:prstGeom prst="rect">
              <a:avLst/>
            </a:prstGeom>
            <a:ln w="12700" cap="flat">
              <a:noFill/>
              <a:miter lim="400000"/>
            </a:ln>
            <a:effectLst/>
          </p:spPr>
        </p:pic>
        <p:pic>
          <p:nvPicPr>
            <p:cNvPr id="1406" name="frac_partial_mat.pdf" descr="frac_partial_mat.pdf"/>
            <p:cNvPicPr>
              <a:picLocks noChangeAspect="1"/>
            </p:cNvPicPr>
            <p:nvPr/>
          </p:nvPicPr>
          <p:blipFill>
            <a:blip r:embed="rId7">
              <a:extLst/>
            </a:blip>
            <a:srcRect l="0" t="0" r="48694" b="0"/>
            <a:stretch>
              <a:fillRect/>
            </a:stretch>
          </p:blipFill>
          <p:spPr>
            <a:xfrm>
              <a:off x="0" y="0"/>
              <a:ext cx="5918266" cy="1330394"/>
            </a:xfrm>
            <a:prstGeom prst="rect">
              <a:avLst/>
            </a:prstGeom>
            <a:ln w="12700" cap="flat">
              <a:noFill/>
              <a:miter lim="400000"/>
            </a:ln>
            <a:effectLst/>
          </p:spPr>
        </p:pic>
      </p:grpSp>
      <p:pic>
        <p:nvPicPr>
          <p:cNvPr id="1408" name="frac_partial_mat.pdf" descr="frac_partial_mat.pdf"/>
          <p:cNvPicPr>
            <a:picLocks noChangeAspect="1"/>
          </p:cNvPicPr>
          <p:nvPr/>
        </p:nvPicPr>
        <p:blipFill>
          <a:blip r:embed="rId6">
            <a:extLst/>
          </a:blip>
          <a:srcRect l="0" t="0" r="51994" b="0"/>
          <a:stretch>
            <a:fillRect/>
          </a:stretch>
        </p:blipFill>
        <p:spPr>
          <a:xfrm>
            <a:off x="9907306" y="7328582"/>
            <a:ext cx="5326647" cy="1341598"/>
          </a:xfrm>
          <a:prstGeom prst="rect">
            <a:avLst/>
          </a:prstGeom>
          <a:ln w="12700">
            <a:miter lim="400000"/>
          </a:ln>
        </p:spPr>
      </p:pic>
      <p:sp>
        <p:nvSpPr>
          <p:cNvPr id="1409" name="Title 1"/>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Pointwise function</a:t>
            </a:r>
          </a:p>
        </p:txBody>
      </p:sp>
      <p:grpSp>
        <p:nvGrpSpPr>
          <p:cNvPr id="1420" name="Group"/>
          <p:cNvGrpSpPr/>
          <p:nvPr/>
        </p:nvGrpSpPr>
        <p:grpSpPr>
          <a:xfrm>
            <a:off x="1880655" y="350932"/>
            <a:ext cx="4719646" cy="4591258"/>
            <a:chOff x="0" y="0"/>
            <a:chExt cx="4719644" cy="4591256"/>
          </a:xfrm>
        </p:grpSpPr>
        <p:sp>
          <p:nvSpPr>
            <p:cNvPr id="1410" name="Rectangle 17"/>
            <p:cNvSpPr/>
            <p:nvPr/>
          </p:nvSpPr>
          <p:spPr>
            <a:xfrm>
              <a:off x="0" y="1757615"/>
              <a:ext cx="4365543" cy="101283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411" name="Straight Arrow Connector 26"/>
            <p:cNvSpPr/>
            <p:nvPr/>
          </p:nvSpPr>
          <p:spPr>
            <a:xfrm flipV="1">
              <a:off x="973610" y="26458"/>
              <a:ext cx="3177" cy="171467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412" name="Straight Arrow Connector 27"/>
            <p:cNvSpPr/>
            <p:nvPr/>
          </p:nvSpPr>
          <p:spPr>
            <a:xfrm flipH="1">
              <a:off x="3353123" y="0"/>
              <a:ext cx="3177"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413" name="Straight Arrow Connector 28"/>
            <p:cNvSpPr/>
            <p:nvPr/>
          </p:nvSpPr>
          <p:spPr>
            <a:xfrm flipV="1">
              <a:off x="1001686" y="2773623"/>
              <a:ext cx="3177" cy="177742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414" name="Straight Arrow Connector 29"/>
            <p:cNvSpPr/>
            <p:nvPr/>
          </p:nvSpPr>
          <p:spPr>
            <a:xfrm flipH="1">
              <a:off x="3313991" y="2792004"/>
              <a:ext cx="3176"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415" name="frac_partial_mat.pdf" descr="frac_partial_mat.pdf"/>
            <p:cNvPicPr>
              <a:picLocks noChangeAspect="1"/>
            </p:cNvPicPr>
            <p:nvPr/>
          </p:nvPicPr>
          <p:blipFill>
            <a:blip r:embed="rId8">
              <a:extLst/>
            </a:blip>
            <a:stretch>
              <a:fillRect/>
            </a:stretch>
          </p:blipFill>
          <p:spPr>
            <a:xfrm>
              <a:off x="3634668" y="3045671"/>
              <a:ext cx="1006348" cy="1132141"/>
            </a:xfrm>
            <a:prstGeom prst="rect">
              <a:avLst/>
            </a:prstGeom>
            <a:ln w="12700" cap="flat">
              <a:noFill/>
              <a:miter lim="400000"/>
            </a:ln>
            <a:effectLst/>
          </p:spPr>
        </p:pic>
        <p:pic>
          <p:nvPicPr>
            <p:cNvPr id="1416" name="frac_partial_mat.pdf" descr="frac_partial_mat.pdf"/>
            <p:cNvPicPr>
              <a:picLocks noChangeAspect="1"/>
            </p:cNvPicPr>
            <p:nvPr/>
          </p:nvPicPr>
          <p:blipFill>
            <a:blip r:embed="rId9">
              <a:extLst/>
            </a:blip>
            <a:stretch>
              <a:fillRect/>
            </a:stretch>
          </p:blipFill>
          <p:spPr>
            <a:xfrm>
              <a:off x="3556038" y="324569"/>
              <a:ext cx="1163607" cy="1108849"/>
            </a:xfrm>
            <a:prstGeom prst="rect">
              <a:avLst/>
            </a:prstGeom>
            <a:ln w="12700" cap="flat">
              <a:noFill/>
              <a:miter lim="400000"/>
            </a:ln>
            <a:effectLst/>
          </p:spPr>
        </p:pic>
        <p:pic>
          <p:nvPicPr>
            <p:cNvPr id="1417" name="f(_mathbf_x_text.pdf" descr="f(_mathbf_x_text.pdf"/>
            <p:cNvPicPr>
              <a:picLocks noChangeAspect="1"/>
            </p:cNvPicPr>
            <p:nvPr/>
          </p:nvPicPr>
          <p:blipFill>
            <a:blip r:embed="rId10">
              <a:extLst/>
            </a:blip>
            <a:stretch>
              <a:fillRect/>
            </a:stretch>
          </p:blipFill>
          <p:spPr>
            <a:xfrm>
              <a:off x="891292" y="1953741"/>
              <a:ext cx="2582958" cy="620582"/>
            </a:xfrm>
            <a:prstGeom prst="rect">
              <a:avLst/>
            </a:prstGeom>
            <a:ln w="12700" cap="flat">
              <a:noFill/>
              <a:miter lim="400000"/>
            </a:ln>
            <a:effectLst/>
          </p:spPr>
        </p:pic>
        <p:pic>
          <p:nvPicPr>
            <p:cNvPr id="1418" name="mathbf_x_texttt_.pdf" descr="mathbf_x_texttt_.pdf"/>
            <p:cNvPicPr>
              <a:picLocks noChangeAspect="1"/>
            </p:cNvPicPr>
            <p:nvPr/>
          </p:nvPicPr>
          <p:blipFill>
            <a:blip r:embed="rId11">
              <a:extLst/>
            </a:blip>
            <a:stretch>
              <a:fillRect/>
            </a:stretch>
          </p:blipFill>
          <p:spPr>
            <a:xfrm>
              <a:off x="1260793" y="3083639"/>
              <a:ext cx="626443" cy="300171"/>
            </a:xfrm>
            <a:prstGeom prst="rect">
              <a:avLst/>
            </a:prstGeom>
            <a:ln w="12700" cap="flat">
              <a:noFill/>
              <a:miter lim="400000"/>
            </a:ln>
            <a:effectLst/>
          </p:spPr>
        </p:pic>
        <p:pic>
          <p:nvPicPr>
            <p:cNvPr id="1419" name="mathbf_x_texttt_.pdf" descr="mathbf_x_texttt_.pdf"/>
            <p:cNvPicPr>
              <a:picLocks noChangeAspect="1"/>
            </p:cNvPicPr>
            <p:nvPr/>
          </p:nvPicPr>
          <p:blipFill>
            <a:blip r:embed="rId12">
              <a:extLst/>
            </a:blip>
            <a:stretch>
              <a:fillRect/>
            </a:stretch>
          </p:blipFill>
          <p:spPr>
            <a:xfrm>
              <a:off x="1160159" y="1230057"/>
              <a:ext cx="827712" cy="31729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01" grpId="3"/>
      <p:bldP build="whole" bldLvl="1" animBg="1" rev="0" advAuto="0" spid="1398" grpId="2"/>
      <p:bldP build="whole" bldLvl="1" animBg="1" rev="0" advAuto="0" spid="1392" grpId="1"/>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4" name="Title 4"/>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Pointwise function</a:t>
            </a:r>
          </a:p>
        </p:txBody>
      </p:sp>
      <p:sp>
        <p:nvSpPr>
          <p:cNvPr id="1425" name="Rectangle 31"/>
          <p:cNvSpPr/>
          <p:nvPr/>
        </p:nvSpPr>
        <p:spPr>
          <a:xfrm>
            <a:off x="1015613" y="4777521"/>
            <a:ext cx="13308286" cy="4006263"/>
          </a:xfrm>
          <a:prstGeom prst="rect">
            <a:avLst/>
          </a:prstGeom>
          <a:solidFill>
            <a:srgbClr val="EFD6A5"/>
          </a:solidFill>
          <a:ln w="508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426" name="Straight Arrow Connector 37"/>
          <p:cNvSpPr/>
          <p:nvPr/>
        </p:nvSpPr>
        <p:spPr>
          <a:xfrm flipV="1">
            <a:off x="3586036" y="4024902"/>
            <a:ext cx="3907" cy="2108424"/>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427" name="Straight Arrow Connector 38"/>
          <p:cNvSpPr/>
          <p:nvPr/>
        </p:nvSpPr>
        <p:spPr>
          <a:xfrm flipH="1">
            <a:off x="10893910" y="3587643"/>
            <a:ext cx="3906" cy="2212422"/>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428" name="Straight Arrow Connector 39"/>
          <p:cNvSpPr/>
          <p:nvPr/>
        </p:nvSpPr>
        <p:spPr>
          <a:xfrm flipV="1">
            <a:off x="3620560" y="7636439"/>
            <a:ext cx="3906" cy="2185585"/>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429" name="Straight Arrow Connector 41"/>
          <p:cNvSpPr/>
          <p:nvPr/>
        </p:nvSpPr>
        <p:spPr>
          <a:xfrm flipH="1">
            <a:off x="10890006" y="7885361"/>
            <a:ext cx="3906" cy="2212421"/>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430" name="Rectangle 40"/>
          <p:cNvSpPr/>
          <p:nvPr/>
        </p:nvSpPr>
        <p:spPr>
          <a:xfrm>
            <a:off x="1280941" y="6133325"/>
            <a:ext cx="5331655" cy="1503114"/>
          </a:xfrm>
          <a:prstGeom prst="rect">
            <a:avLst/>
          </a:prstGeom>
          <a:solidFill>
            <a:srgbClr val="FFFFFF"/>
          </a:solidFill>
          <a:ln w="50800">
            <a:solidFill>
              <a:srgbClr val="008000"/>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431" name="Rectangle 44"/>
          <p:cNvSpPr/>
          <p:nvPr/>
        </p:nvSpPr>
        <p:spPr>
          <a:xfrm>
            <a:off x="7155997" y="5835389"/>
            <a:ext cx="6763041" cy="2034597"/>
          </a:xfrm>
          <a:prstGeom prst="rect">
            <a:avLst/>
          </a:prstGeom>
          <a:solidFill>
            <a:srgbClr val="FFFFFF"/>
          </a:solidFill>
          <a:ln w="50800">
            <a:solidFill>
              <a:srgbClr val="FF0000"/>
            </a:solidFill>
          </a:ln>
        </p:spPr>
        <p:txBody>
          <a:bodyPr tIns="91439" bIns="91439" anchor="ctr"/>
          <a:lstStyle/>
          <a:p>
            <a:pPr defTabSz="914400">
              <a:defRPr b="0" sz="3600">
                <a:solidFill>
                  <a:srgbClr val="FFFFFF"/>
                </a:solidFill>
                <a:latin typeface="Calibri"/>
                <a:ea typeface="Calibri"/>
                <a:cs typeface="Calibri"/>
                <a:sym typeface="Calibri"/>
              </a:defRPr>
            </a:pPr>
          </a:p>
        </p:txBody>
      </p:sp>
      <p:pic>
        <p:nvPicPr>
          <p:cNvPr id="1432" name="mathbf_x_texttt_.pdf" descr="mathbf_x_texttt_.pdf"/>
          <p:cNvPicPr>
            <a:picLocks noChangeAspect="1"/>
          </p:cNvPicPr>
          <p:nvPr/>
        </p:nvPicPr>
        <p:blipFill>
          <a:blip r:embed="rId3">
            <a:extLst/>
          </a:blip>
          <a:stretch>
            <a:fillRect/>
          </a:stretch>
        </p:blipFill>
        <p:spPr>
          <a:xfrm>
            <a:off x="3482137" y="9970387"/>
            <a:ext cx="929263" cy="445272"/>
          </a:xfrm>
          <a:prstGeom prst="rect">
            <a:avLst/>
          </a:prstGeom>
          <a:ln w="12700">
            <a:miter lim="400000"/>
          </a:ln>
        </p:spPr>
      </p:pic>
      <p:pic>
        <p:nvPicPr>
          <p:cNvPr id="1433" name="mathbf_x_texttt_.pdf" descr="mathbf_x_texttt_.pdf"/>
          <p:cNvPicPr>
            <a:picLocks noChangeAspect="1"/>
          </p:cNvPicPr>
          <p:nvPr/>
        </p:nvPicPr>
        <p:blipFill>
          <a:blip r:embed="rId4">
            <a:extLst/>
          </a:blip>
          <a:stretch>
            <a:fillRect/>
          </a:stretch>
        </p:blipFill>
        <p:spPr>
          <a:xfrm>
            <a:off x="3972338" y="4158307"/>
            <a:ext cx="1227825" cy="470667"/>
          </a:xfrm>
          <a:prstGeom prst="rect">
            <a:avLst/>
          </a:prstGeom>
          <a:ln w="12700">
            <a:miter lim="400000"/>
          </a:ln>
        </p:spPr>
      </p:pic>
      <p:pic>
        <p:nvPicPr>
          <p:cNvPr id="1434" name="frac_partial_mat.pdf" descr="frac_partial_mat.pdf"/>
          <p:cNvPicPr>
            <a:picLocks noChangeAspect="1"/>
          </p:cNvPicPr>
          <p:nvPr/>
        </p:nvPicPr>
        <p:blipFill>
          <a:blip r:embed="rId5">
            <a:extLst/>
          </a:blip>
          <a:stretch>
            <a:fillRect/>
          </a:stretch>
        </p:blipFill>
        <p:spPr>
          <a:xfrm>
            <a:off x="11265565" y="9051416"/>
            <a:ext cx="1237438" cy="1392118"/>
          </a:xfrm>
          <a:prstGeom prst="rect">
            <a:avLst/>
          </a:prstGeom>
          <a:ln w="12700">
            <a:miter lim="400000"/>
          </a:ln>
        </p:spPr>
      </p:pic>
      <p:pic>
        <p:nvPicPr>
          <p:cNvPr id="1435" name="frac_partial_mat.pdf" descr="frac_partial_mat.pdf"/>
          <p:cNvPicPr>
            <a:picLocks noChangeAspect="1"/>
          </p:cNvPicPr>
          <p:nvPr/>
        </p:nvPicPr>
        <p:blipFill>
          <a:blip r:embed="rId6">
            <a:extLst/>
          </a:blip>
          <a:stretch>
            <a:fillRect/>
          </a:stretch>
        </p:blipFill>
        <p:spPr>
          <a:xfrm>
            <a:off x="11265565" y="3117771"/>
            <a:ext cx="1430809" cy="1363477"/>
          </a:xfrm>
          <a:prstGeom prst="rect">
            <a:avLst/>
          </a:prstGeom>
          <a:ln w="12700">
            <a:miter lim="400000"/>
          </a:ln>
        </p:spPr>
      </p:pic>
      <p:pic>
        <p:nvPicPr>
          <p:cNvPr id="1436" name="mathbf_x_texttt_.pdf" descr="mathbf_x_texttt_.pdf"/>
          <p:cNvPicPr>
            <a:picLocks noChangeAspect="1"/>
          </p:cNvPicPr>
          <p:nvPr/>
        </p:nvPicPr>
        <p:blipFill>
          <a:blip r:embed="rId7">
            <a:extLst/>
          </a:blip>
          <a:stretch>
            <a:fillRect/>
          </a:stretch>
        </p:blipFill>
        <p:spPr>
          <a:xfrm>
            <a:off x="1510618" y="6552228"/>
            <a:ext cx="4872300" cy="600918"/>
          </a:xfrm>
          <a:prstGeom prst="rect">
            <a:avLst/>
          </a:prstGeom>
          <a:ln w="12700">
            <a:miter lim="400000"/>
          </a:ln>
        </p:spPr>
      </p:pic>
      <p:pic>
        <p:nvPicPr>
          <p:cNvPr id="1437" name="frac_partial_mat.pdf" descr="frac_partial_mat.pdf"/>
          <p:cNvPicPr>
            <a:picLocks noChangeAspect="1"/>
          </p:cNvPicPr>
          <p:nvPr/>
        </p:nvPicPr>
        <p:blipFill>
          <a:blip r:embed="rId8">
            <a:extLst/>
          </a:blip>
          <a:stretch>
            <a:fillRect/>
          </a:stretch>
        </p:blipFill>
        <p:spPr>
          <a:xfrm>
            <a:off x="7416574" y="6268370"/>
            <a:ext cx="6241885" cy="1168636"/>
          </a:xfrm>
          <a:prstGeom prst="rect">
            <a:avLst/>
          </a:prstGeom>
          <a:ln w="12700">
            <a:miter lim="400000"/>
          </a:ln>
        </p:spPr>
      </p:pic>
      <p:grpSp>
        <p:nvGrpSpPr>
          <p:cNvPr id="1441" name="Group"/>
          <p:cNvGrpSpPr/>
          <p:nvPr/>
        </p:nvGrpSpPr>
        <p:grpSpPr>
          <a:xfrm>
            <a:off x="14323899" y="5551512"/>
            <a:ext cx="8693512" cy="2052246"/>
            <a:chOff x="0" y="0"/>
            <a:chExt cx="8693511" cy="2052245"/>
          </a:xfrm>
        </p:grpSpPr>
        <p:sp>
          <p:nvSpPr>
            <p:cNvPr id="1438" name="Rectangle 50"/>
            <p:cNvSpPr/>
            <p:nvPr/>
          </p:nvSpPr>
          <p:spPr>
            <a:xfrm>
              <a:off x="1558781" y="0"/>
              <a:ext cx="7134731" cy="2052246"/>
            </a:xfrm>
            <a:prstGeom prst="rect">
              <a:avLst/>
            </a:prstGeom>
            <a:noFill/>
            <a:ln w="50800" cap="flat">
              <a:solidFill>
                <a:srgbClr val="FF0000"/>
              </a:solidFill>
              <a:prstDash val="solid"/>
              <a:round/>
            </a:ln>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sp>
          <p:nvSpPr>
            <p:cNvPr id="1439" name="Straight Arrow Connector 53"/>
            <p:cNvSpPr/>
            <p:nvPr/>
          </p:nvSpPr>
          <p:spPr>
            <a:xfrm>
              <a:off x="0" y="1081357"/>
              <a:ext cx="1558782" cy="3906"/>
            </a:xfrm>
            <a:prstGeom prst="line">
              <a:avLst/>
            </a:prstGeom>
            <a:noFill/>
            <a:ln w="381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440" name="frac_partial_mat.pdf" descr="frac_partial_mat.pdf"/>
            <p:cNvPicPr>
              <a:picLocks noChangeAspect="1"/>
            </p:cNvPicPr>
            <p:nvPr/>
          </p:nvPicPr>
          <p:blipFill>
            <a:blip r:embed="rId9">
              <a:extLst/>
            </a:blip>
            <a:stretch>
              <a:fillRect/>
            </a:stretch>
          </p:blipFill>
          <p:spPr>
            <a:xfrm>
              <a:off x="1930009" y="421102"/>
              <a:ext cx="6558865" cy="1327391"/>
            </a:xfrm>
            <a:prstGeom prst="rect">
              <a:avLst/>
            </a:prstGeom>
            <a:ln w="12700" cap="flat">
              <a:noFill/>
              <a:miter lim="400000"/>
            </a:ln>
            <a:effectLst/>
          </p:spPr>
        </p:pic>
      </p:grpSp>
      <p:grpSp>
        <p:nvGrpSpPr>
          <p:cNvPr id="1444" name="Group"/>
          <p:cNvGrpSpPr/>
          <p:nvPr/>
        </p:nvGrpSpPr>
        <p:grpSpPr>
          <a:xfrm>
            <a:off x="16439026" y="8011676"/>
            <a:ext cx="6273507" cy="2586553"/>
            <a:chOff x="0" y="0"/>
            <a:chExt cx="6273506" cy="2586551"/>
          </a:xfrm>
        </p:grpSpPr>
        <p:sp>
          <p:nvSpPr>
            <p:cNvPr id="1442" name="TextBox 58"/>
            <p:cNvSpPr txBox="1"/>
            <p:nvPr/>
          </p:nvSpPr>
          <p:spPr>
            <a:xfrm>
              <a:off x="0" y="0"/>
              <a:ext cx="3561901" cy="8956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914400">
                <a:defRPr b="0" sz="4200">
                  <a:latin typeface="Helvetica Neue Light"/>
                  <a:ea typeface="Helvetica Neue Light"/>
                  <a:cs typeface="Helvetica Neue Light"/>
                  <a:sym typeface="Helvetica Neue Light"/>
                </a:defRPr>
              </a:lvl1pPr>
            </a:lstStyle>
            <a:p>
              <a:pPr/>
              <a:r>
                <a:t>Bias updates:</a:t>
              </a:r>
            </a:p>
          </p:txBody>
        </p:sp>
        <p:pic>
          <p:nvPicPr>
            <p:cNvPr id="1443" name="b_i^k+1_leftarro.pdf" descr="b_i^k+1_leftarro.pdf"/>
            <p:cNvPicPr>
              <a:picLocks noChangeAspect="1"/>
            </p:cNvPicPr>
            <p:nvPr/>
          </p:nvPicPr>
          <p:blipFill>
            <a:blip r:embed="rId10">
              <a:extLst/>
            </a:blip>
            <a:stretch>
              <a:fillRect/>
            </a:stretch>
          </p:blipFill>
          <p:spPr>
            <a:xfrm>
              <a:off x="879388" y="986098"/>
              <a:ext cx="5394119" cy="1600454"/>
            </a:xfrm>
            <a:prstGeom prst="rect">
              <a:avLst/>
            </a:prstGeom>
            <a:ln w="12700" cap="flat">
              <a:noFill/>
              <a:miter lim="400000"/>
            </a:ln>
            <a:effectLst/>
          </p:spPr>
        </p:pic>
      </p:grpSp>
      <p:sp>
        <p:nvSpPr>
          <p:cNvPr id="1445" name="Straight Arrow Connector 39"/>
          <p:cNvSpPr/>
          <p:nvPr/>
        </p:nvSpPr>
        <p:spPr>
          <a:xfrm flipV="1">
            <a:off x="4251657" y="7790032"/>
            <a:ext cx="2934520" cy="2026035"/>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4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4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6" grpId="1"/>
      <p:bldP build="whole" bldLvl="1" animBg="1" rev="0" advAuto="0" spid="1444" grpId="4"/>
      <p:bldP build="whole" bldLvl="1" animBg="1" rev="0" advAuto="0" spid="1441" grpId="3"/>
      <p:bldP build="whole" bldLvl="1" animBg="1" rev="0" advAuto="0" spid="1437"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9" name="Title 1"/>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Euclidean loss module</a:t>
            </a:r>
          </a:p>
        </p:txBody>
      </p:sp>
      <p:sp>
        <p:nvSpPr>
          <p:cNvPr id="1450" name="Rectangle 3"/>
          <p:cNvSpPr/>
          <p:nvPr/>
        </p:nvSpPr>
        <p:spPr>
          <a:xfrm>
            <a:off x="5433917" y="4801827"/>
            <a:ext cx="13516166" cy="4068841"/>
          </a:xfrm>
          <a:prstGeom prst="rect">
            <a:avLst/>
          </a:prstGeom>
          <a:solidFill>
            <a:srgbClr val="EFD6A5"/>
          </a:solidFill>
          <a:ln w="508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451" name="Straight Arrow Connector 4"/>
          <p:cNvSpPr/>
          <p:nvPr/>
        </p:nvSpPr>
        <p:spPr>
          <a:xfrm flipV="1">
            <a:off x="8044491" y="4037451"/>
            <a:ext cx="3967" cy="2141358"/>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452" name="Straight Arrow Connector 5"/>
          <p:cNvSpPr/>
          <p:nvPr/>
        </p:nvSpPr>
        <p:spPr>
          <a:xfrm flipH="1">
            <a:off x="15466516" y="3593362"/>
            <a:ext cx="3967" cy="2246980"/>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453" name="Straight Arrow Connector 6"/>
          <p:cNvSpPr/>
          <p:nvPr/>
        </p:nvSpPr>
        <p:spPr>
          <a:xfrm flipV="1">
            <a:off x="8079554" y="7705401"/>
            <a:ext cx="3967" cy="2219725"/>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454" name="Straight Arrow Connector 7"/>
          <p:cNvSpPr/>
          <p:nvPr/>
        </p:nvSpPr>
        <p:spPr>
          <a:xfrm flipH="1">
            <a:off x="15462550" y="7958212"/>
            <a:ext cx="3967" cy="2246980"/>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455" name="Rectangle 12"/>
          <p:cNvSpPr/>
          <p:nvPr/>
        </p:nvSpPr>
        <p:spPr>
          <a:xfrm>
            <a:off x="5703390" y="6178808"/>
            <a:ext cx="5414936" cy="1526594"/>
          </a:xfrm>
          <a:prstGeom prst="rect">
            <a:avLst/>
          </a:prstGeom>
          <a:solidFill>
            <a:srgbClr val="FFFFFF"/>
          </a:solidFill>
          <a:ln w="50800">
            <a:solidFill>
              <a:srgbClr val="008000"/>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456" name="Rectangle 13"/>
          <p:cNvSpPr/>
          <p:nvPr/>
        </p:nvSpPr>
        <p:spPr>
          <a:xfrm>
            <a:off x="11670216" y="5876219"/>
            <a:ext cx="6868682" cy="2066377"/>
          </a:xfrm>
          <a:prstGeom prst="rect">
            <a:avLst/>
          </a:prstGeom>
          <a:solidFill>
            <a:srgbClr val="FFFFFF"/>
          </a:solidFill>
          <a:ln w="50800">
            <a:solidFill>
              <a:srgbClr val="FF0000"/>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457" name="Straight Arrow Connector 22"/>
          <p:cNvSpPr/>
          <p:nvPr/>
        </p:nvSpPr>
        <p:spPr>
          <a:xfrm flipV="1">
            <a:off x="10166350" y="7662959"/>
            <a:ext cx="3967" cy="4522664"/>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pic>
        <p:nvPicPr>
          <p:cNvPr id="1458" name="mathcal_L_=_frac.pdf" descr="mathcal_L_=_frac.pdf"/>
          <p:cNvPicPr>
            <a:picLocks noChangeAspect="1"/>
          </p:cNvPicPr>
          <p:nvPr/>
        </p:nvPicPr>
        <p:blipFill>
          <a:blip r:embed="rId3">
            <a:extLst/>
          </a:blip>
          <a:stretch>
            <a:fillRect/>
          </a:stretch>
        </p:blipFill>
        <p:spPr>
          <a:xfrm>
            <a:off x="5963506" y="6286187"/>
            <a:ext cx="4534350" cy="1242748"/>
          </a:xfrm>
          <a:prstGeom prst="rect">
            <a:avLst/>
          </a:prstGeom>
          <a:ln w="12700">
            <a:miter lim="400000"/>
          </a:ln>
        </p:spPr>
      </p:pic>
      <p:pic>
        <p:nvPicPr>
          <p:cNvPr id="1459" name="frac_partial_mat.pdf" descr="frac_partial_mat.pdf"/>
          <p:cNvPicPr>
            <a:picLocks noChangeAspect="1"/>
          </p:cNvPicPr>
          <p:nvPr/>
        </p:nvPicPr>
        <p:blipFill>
          <a:blip r:embed="rId4">
            <a:extLst/>
          </a:blip>
          <a:stretch>
            <a:fillRect/>
          </a:stretch>
        </p:blipFill>
        <p:spPr>
          <a:xfrm>
            <a:off x="12963302" y="6216407"/>
            <a:ext cx="4282508" cy="1451395"/>
          </a:xfrm>
          <a:prstGeom prst="rect">
            <a:avLst/>
          </a:prstGeom>
          <a:ln w="12700">
            <a:miter lim="400000"/>
          </a:ln>
        </p:spPr>
      </p:pic>
      <p:pic>
        <p:nvPicPr>
          <p:cNvPr id="1460" name="mathbf_x_texttt_.pdf" descr="mathbf_x_texttt_.pdf"/>
          <p:cNvPicPr>
            <a:picLocks noChangeAspect="1"/>
          </p:cNvPicPr>
          <p:nvPr/>
        </p:nvPicPr>
        <p:blipFill>
          <a:blip r:embed="rId5">
            <a:extLst/>
          </a:blip>
          <a:stretch>
            <a:fillRect/>
          </a:stretch>
        </p:blipFill>
        <p:spPr>
          <a:xfrm>
            <a:off x="7766050" y="10101648"/>
            <a:ext cx="929262" cy="445272"/>
          </a:xfrm>
          <a:prstGeom prst="rect">
            <a:avLst/>
          </a:prstGeom>
          <a:ln w="12700">
            <a:miter lim="400000"/>
          </a:ln>
        </p:spPr>
      </p:pic>
      <p:pic>
        <p:nvPicPr>
          <p:cNvPr id="1461" name="frac_partial_mat.pdf" descr="frac_partial_mat.pdf"/>
          <p:cNvPicPr>
            <a:picLocks noChangeAspect="1"/>
          </p:cNvPicPr>
          <p:nvPr/>
        </p:nvPicPr>
        <p:blipFill>
          <a:blip r:embed="rId6">
            <a:extLst/>
          </a:blip>
          <a:stretch>
            <a:fillRect/>
          </a:stretch>
        </p:blipFill>
        <p:spPr>
          <a:xfrm>
            <a:off x="15695348" y="9100977"/>
            <a:ext cx="1237439" cy="1392119"/>
          </a:xfrm>
          <a:prstGeom prst="rect">
            <a:avLst/>
          </a:prstGeom>
          <a:ln w="12700">
            <a:miter lim="400000"/>
          </a:ln>
        </p:spPr>
      </p:pic>
      <p:pic>
        <p:nvPicPr>
          <p:cNvPr id="1462" name="mathcal_L.pdf" descr="mathcal_L.pdf"/>
          <p:cNvPicPr>
            <a:picLocks noChangeAspect="1"/>
          </p:cNvPicPr>
          <p:nvPr/>
        </p:nvPicPr>
        <p:blipFill>
          <a:blip r:embed="rId7">
            <a:extLst/>
          </a:blip>
          <a:stretch>
            <a:fillRect/>
          </a:stretch>
        </p:blipFill>
        <p:spPr>
          <a:xfrm>
            <a:off x="7797734" y="3277208"/>
            <a:ext cx="500381" cy="583777"/>
          </a:xfrm>
          <a:prstGeom prst="rect">
            <a:avLst/>
          </a:prstGeom>
          <a:ln w="12700">
            <a:miter lim="400000"/>
          </a:ln>
        </p:spPr>
      </p:pic>
      <p:pic>
        <p:nvPicPr>
          <p:cNvPr id="1463" name="mathbf_y.pdf" descr="mathbf_y.pdf"/>
          <p:cNvPicPr>
            <a:picLocks noChangeAspect="1"/>
          </p:cNvPicPr>
          <p:nvPr/>
        </p:nvPicPr>
        <p:blipFill>
          <a:blip r:embed="rId8">
            <a:extLst/>
          </a:blip>
          <a:stretch>
            <a:fillRect/>
          </a:stretch>
        </p:blipFill>
        <p:spPr>
          <a:xfrm>
            <a:off x="9975257" y="12323004"/>
            <a:ext cx="389614" cy="445272"/>
          </a:xfrm>
          <a:prstGeom prst="rect">
            <a:avLst/>
          </a:prstGeom>
          <a:ln w="12700">
            <a:miter lim="400000"/>
          </a:ln>
        </p:spPr>
      </p:pic>
      <p:pic>
        <p:nvPicPr>
          <p:cNvPr id="1464" name="frac_partial_mat.pdf" descr="frac_partial_mat.pdf"/>
          <p:cNvPicPr>
            <a:picLocks noChangeAspect="1"/>
          </p:cNvPicPr>
          <p:nvPr/>
        </p:nvPicPr>
        <p:blipFill>
          <a:blip r:embed="rId9">
            <a:extLst/>
          </a:blip>
          <a:stretch>
            <a:fillRect/>
          </a:stretch>
        </p:blipFill>
        <p:spPr>
          <a:xfrm>
            <a:off x="15695348" y="3271361"/>
            <a:ext cx="1839914" cy="124274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9" grpId="2"/>
      <p:bldP build="whole" bldLvl="1" animBg="1" rev="0" advAuto="0" spid="1458" grpId="1"/>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8" name="Title 4"/>
          <p:cNvSpPr txBox="1"/>
          <p:nvPr>
            <p:ph type="title"/>
          </p:nvPr>
        </p:nvSpPr>
        <p:spPr>
          <a:prstGeom prst="rect">
            <a:avLst/>
          </a:prstGeom>
        </p:spPr>
        <p:txBody>
          <a:bodyPr/>
          <a:lstStyle>
            <a:lvl1pPr>
              <a:defRPr>
                <a:latin typeface="Helvetica Neue Light"/>
                <a:ea typeface="Helvetica Neue Light"/>
                <a:cs typeface="Helvetica Neue Light"/>
                <a:sym typeface="Helvetica Neue Light"/>
              </a:defRPr>
            </a:lvl1pPr>
          </a:lstStyle>
          <a:p>
            <a:pPr/>
            <a:r>
              <a:t>Homework: Convolution Module</a:t>
            </a:r>
          </a:p>
        </p:txBody>
      </p:sp>
      <p:sp>
        <p:nvSpPr>
          <p:cNvPr id="1469" name="TextBox 21"/>
          <p:cNvSpPr txBox="1"/>
          <p:nvPr/>
        </p:nvSpPr>
        <p:spPr>
          <a:xfrm>
            <a:off x="3667126" y="2374768"/>
            <a:ext cx="17039464" cy="15062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4200">
                <a:latin typeface="Helvetica Neue Light"/>
                <a:ea typeface="Helvetica Neue Light"/>
                <a:cs typeface="Helvetica Neue Light"/>
                <a:sym typeface="Helvetica Neue Light"/>
              </a:defRPr>
            </a:pPr>
            <a:r>
              <a:t>Assume the input x</a:t>
            </a:r>
            <a:r>
              <a:rPr baseline="-14142"/>
              <a:t>in</a:t>
            </a:r>
            <a:r>
              <a:t> and output x</a:t>
            </a:r>
            <a:r>
              <a:rPr baseline="-14142"/>
              <a:t>out</a:t>
            </a:r>
            <a:r>
              <a:t> are 1D signals of the same length N. </a:t>
            </a:r>
            <a:br/>
            <a:r>
              <a:t>The convolution kernel is W, and has length k &lt; N</a:t>
            </a:r>
          </a:p>
        </p:txBody>
      </p:sp>
      <p:sp>
        <p:nvSpPr>
          <p:cNvPr id="1470" name="TextBox 22"/>
          <p:cNvSpPr txBox="1"/>
          <p:nvPr/>
        </p:nvSpPr>
        <p:spPr>
          <a:xfrm>
            <a:off x="6541365" y="11231860"/>
            <a:ext cx="10600741" cy="1513608"/>
          </a:xfrm>
          <a:prstGeom prst="rect">
            <a:avLst/>
          </a:prstGeom>
          <a:ln w="50800">
            <a:solidFill>
              <a:srgbClr val="FF0000"/>
            </a:solidFill>
          </a:ln>
          <a:extLst>
            <a:ext uri="{C572A759-6A51-4108-AA02-DFA0A04FC94B}">
              <ma14:wrappingTextBoxFlag xmlns:ma14="http://schemas.microsoft.com/office/mac/drawingml/2011/main" val="1"/>
            </a:ext>
          </a:extLst>
        </p:spPr>
        <p:txBody>
          <a:bodyPr wrap="none" tIns="91439" bIns="91439">
            <a:spAutoFit/>
          </a:bodyPr>
          <a:lstStyle/>
          <a:p>
            <a:pPr algn="l" defTabSz="914400">
              <a:defRPr b="0" sz="4200">
                <a:latin typeface="Helvetica Neue Light"/>
                <a:ea typeface="Helvetica Neue Light"/>
                <a:cs typeface="Helvetica Neue Light"/>
                <a:sym typeface="Helvetica Neue Light"/>
              </a:defRPr>
            </a:pPr>
            <a:r>
              <a:t>Derive the equations that go inside each box.</a:t>
            </a:r>
          </a:p>
          <a:p>
            <a:pPr algn="l" defTabSz="914400">
              <a:defRPr b="0" sz="4200">
                <a:latin typeface="Helvetica Neue Light"/>
                <a:ea typeface="Helvetica Neue Light"/>
                <a:cs typeface="Helvetica Neue Light"/>
                <a:sym typeface="Helvetica Neue Light"/>
              </a:defRPr>
            </a:pPr>
            <a:r>
              <a:t>Discuss how you handle the boundaries.</a:t>
            </a:r>
          </a:p>
        </p:txBody>
      </p:sp>
      <p:sp>
        <p:nvSpPr>
          <p:cNvPr id="1471" name="Rectangle 31"/>
          <p:cNvSpPr/>
          <p:nvPr/>
        </p:nvSpPr>
        <p:spPr>
          <a:xfrm>
            <a:off x="3384465" y="5639880"/>
            <a:ext cx="10822972" cy="3258096"/>
          </a:xfrm>
          <a:prstGeom prst="rect">
            <a:avLst/>
          </a:prstGeom>
          <a:solidFill>
            <a:srgbClr val="EFD6A5"/>
          </a:solidFill>
          <a:ln w="508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472" name="Straight Arrow Connector 37"/>
          <p:cNvSpPr/>
          <p:nvPr/>
        </p:nvSpPr>
        <p:spPr>
          <a:xfrm flipV="1">
            <a:off x="5474864" y="5027812"/>
            <a:ext cx="3177" cy="1714677"/>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473" name="Straight Arrow Connector 38"/>
          <p:cNvSpPr/>
          <p:nvPr/>
        </p:nvSpPr>
        <p:spPr>
          <a:xfrm flipH="1">
            <a:off x="11417997" y="4672211"/>
            <a:ext cx="3177" cy="1799253"/>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474" name="Straight Arrow Connector 39"/>
          <p:cNvSpPr/>
          <p:nvPr/>
        </p:nvSpPr>
        <p:spPr>
          <a:xfrm flipV="1">
            <a:off x="5502940" y="7964897"/>
            <a:ext cx="3177" cy="1777429"/>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475" name="Straight Arrow Connector 41"/>
          <p:cNvSpPr/>
          <p:nvPr/>
        </p:nvSpPr>
        <p:spPr>
          <a:xfrm flipH="1">
            <a:off x="11414821" y="8167333"/>
            <a:ext cx="3177" cy="1799253"/>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476" name="Rectangle 40"/>
          <p:cNvSpPr/>
          <p:nvPr/>
        </p:nvSpPr>
        <p:spPr>
          <a:xfrm>
            <a:off x="3645606" y="6742489"/>
            <a:ext cx="3918309" cy="1222409"/>
          </a:xfrm>
          <a:prstGeom prst="rect">
            <a:avLst/>
          </a:prstGeom>
          <a:solidFill>
            <a:srgbClr val="FFFFFF"/>
          </a:solidFill>
          <a:ln w="50800">
            <a:solidFill>
              <a:srgbClr val="008000"/>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477" name="Rectangle 44"/>
          <p:cNvSpPr/>
          <p:nvPr/>
        </p:nvSpPr>
        <p:spPr>
          <a:xfrm>
            <a:off x="9135737" y="6500192"/>
            <a:ext cx="4448647" cy="1654637"/>
          </a:xfrm>
          <a:prstGeom prst="rect">
            <a:avLst/>
          </a:prstGeom>
          <a:solidFill>
            <a:srgbClr val="FFFFFF"/>
          </a:solidFill>
          <a:ln w="50800">
            <a:solidFill>
              <a:srgbClr val="FF0000"/>
            </a:solidFill>
          </a:ln>
        </p:spPr>
        <p:txBody>
          <a:bodyPr tIns="91439" bIns="91439" anchor="ctr"/>
          <a:lstStyle/>
          <a:p>
            <a:pPr defTabSz="914400">
              <a:defRPr b="0" sz="3600">
                <a:solidFill>
                  <a:srgbClr val="FFFFFF"/>
                </a:solidFill>
                <a:latin typeface="Calibri"/>
                <a:ea typeface="Calibri"/>
                <a:cs typeface="Calibri"/>
                <a:sym typeface="Calibri"/>
              </a:defRPr>
            </a:pPr>
          </a:p>
        </p:txBody>
      </p:sp>
      <p:pic>
        <p:nvPicPr>
          <p:cNvPr id="1478" name="mathbf_x_texttt_.pdf" descr="mathbf_x_texttt_.pdf"/>
          <p:cNvPicPr>
            <a:picLocks noChangeAspect="1"/>
          </p:cNvPicPr>
          <p:nvPr/>
        </p:nvPicPr>
        <p:blipFill>
          <a:blip r:embed="rId3">
            <a:extLst/>
          </a:blip>
          <a:stretch>
            <a:fillRect/>
          </a:stretch>
        </p:blipFill>
        <p:spPr>
          <a:xfrm>
            <a:off x="5806155" y="9296804"/>
            <a:ext cx="755723" cy="362118"/>
          </a:xfrm>
          <a:prstGeom prst="rect">
            <a:avLst/>
          </a:prstGeom>
          <a:ln w="12700">
            <a:miter lim="400000"/>
          </a:ln>
        </p:spPr>
      </p:pic>
      <p:pic>
        <p:nvPicPr>
          <p:cNvPr id="1479" name="mathbf_x_texttt_.pdf" descr="mathbf_x_texttt_.pdf"/>
          <p:cNvPicPr>
            <a:picLocks noChangeAspect="1"/>
          </p:cNvPicPr>
          <p:nvPr/>
        </p:nvPicPr>
        <p:blipFill>
          <a:blip r:embed="rId4">
            <a:extLst/>
          </a:blip>
          <a:stretch>
            <a:fillRect/>
          </a:stretch>
        </p:blipFill>
        <p:spPr>
          <a:xfrm>
            <a:off x="5806155" y="5027812"/>
            <a:ext cx="998529" cy="382770"/>
          </a:xfrm>
          <a:prstGeom prst="rect">
            <a:avLst/>
          </a:prstGeom>
          <a:ln w="12700">
            <a:miter lim="400000"/>
          </a:ln>
        </p:spPr>
      </p:pic>
      <p:sp>
        <p:nvSpPr>
          <p:cNvPr id="1480" name="Straight Arrow Connector 53"/>
          <p:cNvSpPr/>
          <p:nvPr/>
        </p:nvSpPr>
        <p:spPr>
          <a:xfrm>
            <a:off x="14347135" y="7148742"/>
            <a:ext cx="1267681" cy="3178"/>
          </a:xfrm>
          <a:prstGeom prst="line">
            <a:avLst/>
          </a:prstGeom>
          <a:ln w="38100">
            <a:solidFill>
              <a:srgbClr val="000000"/>
            </a:solidFill>
            <a:miter lim="400000"/>
            <a:tailEnd type="arrow"/>
          </a:ln>
        </p:spPr>
        <p:txBody>
          <a:bodyPr tIns="91439" bIns="91439"/>
          <a:lstStyle/>
          <a:p>
            <a:pPr algn="l" defTabSz="914400">
              <a:defRPr b="0" sz="3600">
                <a:latin typeface="Arial"/>
                <a:ea typeface="Arial"/>
                <a:cs typeface="Arial"/>
                <a:sym typeface="Arial"/>
              </a:defRPr>
            </a:pPr>
          </a:p>
        </p:txBody>
      </p:sp>
      <p:sp>
        <p:nvSpPr>
          <p:cNvPr id="1481" name="Group"/>
          <p:cNvSpPr/>
          <p:nvPr/>
        </p:nvSpPr>
        <p:spPr>
          <a:xfrm>
            <a:off x="15811427" y="6319221"/>
            <a:ext cx="4216605" cy="1664207"/>
          </a:xfrm>
          <a:prstGeom prst="rect">
            <a:avLst/>
          </a:prstGeom>
          <a:ln w="50800">
            <a:solidFill>
              <a:srgbClr val="FF0000"/>
            </a:solidFill>
          </a:ln>
        </p:spPr>
        <p:txBody>
          <a:bodyPr tIns="91439" bIns="91439" anchor="ctr"/>
          <a:lstStyle/>
          <a:p>
            <a:pPr defTabSz="914400">
              <a:defRPr b="0" sz="3600">
                <a:solidFill>
                  <a:srgbClr val="FFFFFF"/>
                </a:solidFill>
                <a:latin typeface="Calibri"/>
                <a:ea typeface="Calibri"/>
                <a:cs typeface="Calibri"/>
                <a:sym typeface="Calibri"/>
              </a:defRPr>
            </a:pPr>
          </a:p>
        </p:txBody>
      </p:sp>
      <p:pic>
        <p:nvPicPr>
          <p:cNvPr id="1482" name="frac_partial_mat.pdf" descr="frac_partial_mat.pdf"/>
          <p:cNvPicPr>
            <a:picLocks noChangeAspect="1"/>
          </p:cNvPicPr>
          <p:nvPr/>
        </p:nvPicPr>
        <p:blipFill>
          <a:blip r:embed="rId5">
            <a:extLst/>
          </a:blip>
          <a:stretch>
            <a:fillRect/>
          </a:stretch>
        </p:blipFill>
        <p:spPr>
          <a:xfrm>
            <a:off x="11720245" y="9127274"/>
            <a:ext cx="1006347" cy="1132141"/>
          </a:xfrm>
          <a:prstGeom prst="rect">
            <a:avLst/>
          </a:prstGeom>
          <a:ln w="12700">
            <a:miter lim="400000"/>
          </a:ln>
        </p:spPr>
      </p:pic>
      <p:pic>
        <p:nvPicPr>
          <p:cNvPr id="1483" name="frac_partial_mat.pdf" descr="frac_partial_mat.pdf"/>
          <p:cNvPicPr>
            <a:picLocks noChangeAspect="1"/>
          </p:cNvPicPr>
          <p:nvPr/>
        </p:nvPicPr>
        <p:blipFill>
          <a:blip r:embed="rId6">
            <a:extLst/>
          </a:blip>
          <a:stretch>
            <a:fillRect/>
          </a:stretch>
        </p:blipFill>
        <p:spPr>
          <a:xfrm>
            <a:off x="11720245" y="4301733"/>
            <a:ext cx="1163606" cy="1108849"/>
          </a:xfrm>
          <a:prstGeom prst="rect">
            <a:avLst/>
          </a:prstGeom>
          <a:ln w="12700">
            <a:miter lim="400000"/>
          </a:ln>
        </p:spPr>
      </p:pic>
      <p:sp>
        <p:nvSpPr>
          <p:cNvPr id="1484" name="TextBox 58"/>
          <p:cNvSpPr txBox="1"/>
          <p:nvPr/>
        </p:nvSpPr>
        <p:spPr>
          <a:xfrm>
            <a:off x="14882145" y="8325759"/>
            <a:ext cx="3413355" cy="72841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Helvetica Neue Light"/>
                <a:ea typeface="Helvetica Neue Light"/>
                <a:cs typeface="Helvetica Neue Light"/>
                <a:sym typeface="Helvetica Neue Light"/>
              </a:defRPr>
            </a:lvl1pPr>
          </a:lstStyle>
          <a:p>
            <a:pPr/>
            <a:r>
              <a:t>Weight updates:</a:t>
            </a:r>
          </a:p>
        </p:txBody>
      </p:sp>
      <p:pic>
        <p:nvPicPr>
          <p:cNvPr id="1485" name="mathbf_W^k+1_lef.pdf" descr="mathbf_W^k+1_lef.pdf"/>
          <p:cNvPicPr>
            <a:picLocks noChangeAspect="1"/>
          </p:cNvPicPr>
          <p:nvPr/>
        </p:nvPicPr>
        <p:blipFill>
          <a:blip r:embed="rId7">
            <a:extLst/>
          </a:blip>
          <a:stretch>
            <a:fillRect/>
          </a:stretch>
        </p:blipFill>
        <p:spPr>
          <a:xfrm>
            <a:off x="14827226" y="9095523"/>
            <a:ext cx="6185008" cy="1389068"/>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9" name="Title 4"/>
          <p:cNvSpPr txBox="1"/>
          <p:nvPr>
            <p:ph type="title"/>
          </p:nvPr>
        </p:nvSpPr>
        <p:spPr>
          <a:xfrm>
            <a:off x="2823712" y="-85017"/>
            <a:ext cx="18736576" cy="2807359"/>
          </a:xfrm>
          <a:prstGeom prst="rect">
            <a:avLst/>
          </a:prstGeom>
        </p:spPr>
        <p:txBody>
          <a:bodyPr/>
          <a:lstStyle>
            <a:lvl1pPr>
              <a:defRPr>
                <a:latin typeface="Helvetica Neue Light"/>
                <a:ea typeface="Helvetica Neue Light"/>
                <a:cs typeface="Helvetica Neue Light"/>
                <a:sym typeface="Helvetica Neue Light"/>
              </a:defRPr>
            </a:lvl1pPr>
          </a:lstStyle>
          <a:p>
            <a:pPr/>
            <a:r>
              <a:t>Homework: max pooling module </a:t>
            </a:r>
          </a:p>
        </p:txBody>
      </p:sp>
      <p:sp>
        <p:nvSpPr>
          <p:cNvPr id="1490" name="TextBox 21"/>
          <p:cNvSpPr txBox="1"/>
          <p:nvPr/>
        </p:nvSpPr>
        <p:spPr>
          <a:xfrm>
            <a:off x="3667126" y="2927836"/>
            <a:ext cx="16476193" cy="85854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4200">
                <a:latin typeface="Helvetica Neue Light"/>
                <a:ea typeface="Helvetica Neue Light"/>
                <a:cs typeface="Helvetica Neue Light"/>
                <a:sym typeface="Helvetica Neue Light"/>
              </a:defRPr>
            </a:pPr>
            <a:r>
              <a:t>Assume the input x</a:t>
            </a:r>
            <a:r>
              <a:rPr baseline="-14142"/>
              <a:t>in</a:t>
            </a:r>
            <a:r>
              <a:t> and output x</a:t>
            </a:r>
            <a:r>
              <a:rPr baseline="-14142"/>
              <a:t>out</a:t>
            </a:r>
            <a:r>
              <a:t> are 1D signals of different lengths. </a:t>
            </a:r>
          </a:p>
        </p:txBody>
      </p:sp>
      <p:sp>
        <p:nvSpPr>
          <p:cNvPr id="1491" name="TextBox 22"/>
          <p:cNvSpPr txBox="1"/>
          <p:nvPr/>
        </p:nvSpPr>
        <p:spPr>
          <a:xfrm>
            <a:off x="6541365" y="11231860"/>
            <a:ext cx="10600741" cy="1513608"/>
          </a:xfrm>
          <a:prstGeom prst="rect">
            <a:avLst/>
          </a:prstGeom>
          <a:ln w="50800">
            <a:solidFill>
              <a:srgbClr val="FF0000"/>
            </a:solidFill>
          </a:ln>
          <a:extLst>
            <a:ext uri="{C572A759-6A51-4108-AA02-DFA0A04FC94B}">
              <ma14:wrappingTextBoxFlag xmlns:ma14="http://schemas.microsoft.com/office/mac/drawingml/2011/main" val="1"/>
            </a:ext>
          </a:extLst>
        </p:spPr>
        <p:txBody>
          <a:bodyPr wrap="none" tIns="91439" bIns="91439">
            <a:spAutoFit/>
          </a:bodyPr>
          <a:lstStyle/>
          <a:p>
            <a:pPr algn="l" defTabSz="914400">
              <a:defRPr b="0" sz="4200">
                <a:latin typeface="Helvetica Neue Light"/>
                <a:ea typeface="Helvetica Neue Light"/>
                <a:cs typeface="Helvetica Neue Light"/>
                <a:sym typeface="Helvetica Neue Light"/>
              </a:defRPr>
            </a:pPr>
            <a:r>
              <a:t>Derive the equations that go inside each box.</a:t>
            </a:r>
          </a:p>
          <a:p>
            <a:pPr algn="l" defTabSz="914400">
              <a:defRPr b="0" sz="4200">
                <a:latin typeface="Helvetica Neue Light"/>
                <a:ea typeface="Helvetica Neue Light"/>
                <a:cs typeface="Helvetica Neue Light"/>
                <a:sym typeface="Helvetica Neue Light"/>
              </a:defRPr>
            </a:pPr>
            <a:r>
              <a:t>Discuss how you handle the boundaries.</a:t>
            </a:r>
          </a:p>
        </p:txBody>
      </p:sp>
      <p:sp>
        <p:nvSpPr>
          <p:cNvPr id="1492" name="Rectangle 31"/>
          <p:cNvSpPr/>
          <p:nvPr/>
        </p:nvSpPr>
        <p:spPr>
          <a:xfrm>
            <a:off x="3384465" y="5639880"/>
            <a:ext cx="10822972" cy="3258096"/>
          </a:xfrm>
          <a:prstGeom prst="rect">
            <a:avLst/>
          </a:prstGeom>
          <a:solidFill>
            <a:srgbClr val="EFD6A5"/>
          </a:solidFill>
          <a:ln w="508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493" name="Straight Arrow Connector 37"/>
          <p:cNvSpPr/>
          <p:nvPr/>
        </p:nvSpPr>
        <p:spPr>
          <a:xfrm flipV="1">
            <a:off x="5474864" y="5027812"/>
            <a:ext cx="3177" cy="1714677"/>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494" name="Straight Arrow Connector 38"/>
          <p:cNvSpPr/>
          <p:nvPr/>
        </p:nvSpPr>
        <p:spPr>
          <a:xfrm flipH="1">
            <a:off x="11417997" y="4672211"/>
            <a:ext cx="3177" cy="1799253"/>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495" name="Straight Arrow Connector 39"/>
          <p:cNvSpPr/>
          <p:nvPr/>
        </p:nvSpPr>
        <p:spPr>
          <a:xfrm flipV="1">
            <a:off x="5502940" y="7964897"/>
            <a:ext cx="3177" cy="1777429"/>
          </a:xfrm>
          <a:prstGeom prst="line">
            <a:avLst/>
          </a:prstGeom>
          <a:ln w="63500">
            <a:solidFill>
              <a:srgbClr val="008000"/>
            </a:solidFill>
            <a:tailEnd type="triangle"/>
          </a:ln>
        </p:spPr>
        <p:txBody>
          <a:bodyPr tIns="91439" bIns="91439"/>
          <a:lstStyle/>
          <a:p>
            <a:pPr algn="l" defTabSz="914400">
              <a:defRPr b="0" sz="3600">
                <a:latin typeface="Arial"/>
                <a:ea typeface="Arial"/>
                <a:cs typeface="Arial"/>
                <a:sym typeface="Arial"/>
              </a:defRPr>
            </a:pPr>
          </a:p>
        </p:txBody>
      </p:sp>
      <p:sp>
        <p:nvSpPr>
          <p:cNvPr id="1496" name="Straight Arrow Connector 41"/>
          <p:cNvSpPr/>
          <p:nvPr/>
        </p:nvSpPr>
        <p:spPr>
          <a:xfrm flipH="1">
            <a:off x="11414821" y="8167333"/>
            <a:ext cx="3177" cy="1799253"/>
          </a:xfrm>
          <a:prstGeom prst="line">
            <a:avLst/>
          </a:prstGeom>
          <a:ln w="63500">
            <a:solidFill>
              <a:srgbClr val="FF0000"/>
            </a:solidFill>
            <a:tailEnd type="triangle"/>
          </a:ln>
        </p:spPr>
        <p:txBody>
          <a:bodyPr tIns="91439" bIns="91439"/>
          <a:lstStyle/>
          <a:p>
            <a:pPr algn="l" defTabSz="914400">
              <a:defRPr b="0" sz="3600">
                <a:latin typeface="Arial"/>
                <a:ea typeface="Arial"/>
                <a:cs typeface="Arial"/>
                <a:sym typeface="Arial"/>
              </a:defRPr>
            </a:pPr>
          </a:p>
        </p:txBody>
      </p:sp>
      <p:sp>
        <p:nvSpPr>
          <p:cNvPr id="1497" name="Rectangle 40"/>
          <p:cNvSpPr/>
          <p:nvPr/>
        </p:nvSpPr>
        <p:spPr>
          <a:xfrm>
            <a:off x="3645606" y="6742489"/>
            <a:ext cx="3918309" cy="1222409"/>
          </a:xfrm>
          <a:prstGeom prst="rect">
            <a:avLst/>
          </a:prstGeom>
          <a:solidFill>
            <a:srgbClr val="FFFFFF"/>
          </a:solidFill>
          <a:ln w="50800">
            <a:solidFill>
              <a:srgbClr val="008000"/>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498" name="Rectangle 44"/>
          <p:cNvSpPr/>
          <p:nvPr/>
        </p:nvSpPr>
        <p:spPr>
          <a:xfrm>
            <a:off x="9135737" y="6500192"/>
            <a:ext cx="4448647" cy="1654637"/>
          </a:xfrm>
          <a:prstGeom prst="rect">
            <a:avLst/>
          </a:prstGeom>
          <a:solidFill>
            <a:srgbClr val="FFFFFF"/>
          </a:solidFill>
          <a:ln w="50800">
            <a:solidFill>
              <a:srgbClr val="FF0000"/>
            </a:solidFill>
          </a:ln>
        </p:spPr>
        <p:txBody>
          <a:bodyPr tIns="91439" bIns="91439" anchor="ctr"/>
          <a:lstStyle/>
          <a:p>
            <a:pPr defTabSz="914400">
              <a:defRPr b="0" sz="3600">
                <a:solidFill>
                  <a:srgbClr val="FFFFFF"/>
                </a:solidFill>
                <a:latin typeface="Calibri"/>
                <a:ea typeface="Calibri"/>
                <a:cs typeface="Calibri"/>
                <a:sym typeface="Calibri"/>
              </a:defRPr>
            </a:pPr>
          </a:p>
        </p:txBody>
      </p:sp>
      <p:pic>
        <p:nvPicPr>
          <p:cNvPr id="1499" name="mathbf_x_texttt_.pdf" descr="mathbf_x_texttt_.pdf"/>
          <p:cNvPicPr>
            <a:picLocks noChangeAspect="1"/>
          </p:cNvPicPr>
          <p:nvPr/>
        </p:nvPicPr>
        <p:blipFill>
          <a:blip r:embed="rId3">
            <a:extLst/>
          </a:blip>
          <a:stretch>
            <a:fillRect/>
          </a:stretch>
        </p:blipFill>
        <p:spPr>
          <a:xfrm>
            <a:off x="5806155" y="9296804"/>
            <a:ext cx="755723" cy="362118"/>
          </a:xfrm>
          <a:prstGeom prst="rect">
            <a:avLst/>
          </a:prstGeom>
          <a:ln w="12700">
            <a:miter lim="400000"/>
          </a:ln>
        </p:spPr>
      </p:pic>
      <p:pic>
        <p:nvPicPr>
          <p:cNvPr id="1500" name="mathbf_x_texttt_.pdf" descr="mathbf_x_texttt_.pdf"/>
          <p:cNvPicPr>
            <a:picLocks noChangeAspect="1"/>
          </p:cNvPicPr>
          <p:nvPr/>
        </p:nvPicPr>
        <p:blipFill>
          <a:blip r:embed="rId4">
            <a:extLst/>
          </a:blip>
          <a:stretch>
            <a:fillRect/>
          </a:stretch>
        </p:blipFill>
        <p:spPr>
          <a:xfrm>
            <a:off x="5806155" y="5027812"/>
            <a:ext cx="998529" cy="382770"/>
          </a:xfrm>
          <a:prstGeom prst="rect">
            <a:avLst/>
          </a:prstGeom>
          <a:ln w="12700">
            <a:miter lim="400000"/>
          </a:ln>
        </p:spPr>
      </p:pic>
      <p:sp>
        <p:nvSpPr>
          <p:cNvPr id="1501" name="Straight Arrow Connector 53"/>
          <p:cNvSpPr/>
          <p:nvPr/>
        </p:nvSpPr>
        <p:spPr>
          <a:xfrm>
            <a:off x="14347135" y="7148742"/>
            <a:ext cx="1267681" cy="3178"/>
          </a:xfrm>
          <a:prstGeom prst="line">
            <a:avLst/>
          </a:prstGeom>
          <a:ln w="38100">
            <a:solidFill>
              <a:srgbClr val="000000"/>
            </a:solidFill>
            <a:miter lim="400000"/>
            <a:tailEnd type="arrow"/>
          </a:ln>
        </p:spPr>
        <p:txBody>
          <a:bodyPr tIns="91439" bIns="91439"/>
          <a:lstStyle/>
          <a:p>
            <a:pPr algn="l" defTabSz="914400">
              <a:defRPr b="0" sz="3600">
                <a:latin typeface="Arial"/>
                <a:ea typeface="Arial"/>
                <a:cs typeface="Arial"/>
                <a:sym typeface="Arial"/>
              </a:defRPr>
            </a:pPr>
          </a:p>
        </p:txBody>
      </p:sp>
      <p:sp>
        <p:nvSpPr>
          <p:cNvPr id="1502" name="Group"/>
          <p:cNvSpPr/>
          <p:nvPr/>
        </p:nvSpPr>
        <p:spPr>
          <a:xfrm>
            <a:off x="15811427" y="6319221"/>
            <a:ext cx="4216605" cy="1664207"/>
          </a:xfrm>
          <a:prstGeom prst="rect">
            <a:avLst/>
          </a:prstGeom>
          <a:ln w="50800">
            <a:solidFill>
              <a:srgbClr val="FF0000"/>
            </a:solidFill>
          </a:ln>
        </p:spPr>
        <p:txBody>
          <a:bodyPr tIns="91439" bIns="91439" anchor="ctr"/>
          <a:lstStyle/>
          <a:p>
            <a:pPr defTabSz="914400">
              <a:defRPr b="0" sz="3600">
                <a:solidFill>
                  <a:srgbClr val="FFFFFF"/>
                </a:solidFill>
                <a:latin typeface="Calibri"/>
                <a:ea typeface="Calibri"/>
                <a:cs typeface="Calibri"/>
                <a:sym typeface="Calibri"/>
              </a:defRPr>
            </a:pPr>
          </a:p>
        </p:txBody>
      </p:sp>
      <p:pic>
        <p:nvPicPr>
          <p:cNvPr id="1503" name="frac_partial_mat.pdf" descr="frac_partial_mat.pdf"/>
          <p:cNvPicPr>
            <a:picLocks noChangeAspect="1"/>
          </p:cNvPicPr>
          <p:nvPr/>
        </p:nvPicPr>
        <p:blipFill>
          <a:blip r:embed="rId5">
            <a:extLst/>
          </a:blip>
          <a:stretch>
            <a:fillRect/>
          </a:stretch>
        </p:blipFill>
        <p:spPr>
          <a:xfrm>
            <a:off x="11720245" y="9127274"/>
            <a:ext cx="1006347" cy="1132141"/>
          </a:xfrm>
          <a:prstGeom prst="rect">
            <a:avLst/>
          </a:prstGeom>
          <a:ln w="12700">
            <a:miter lim="400000"/>
          </a:ln>
        </p:spPr>
      </p:pic>
      <p:pic>
        <p:nvPicPr>
          <p:cNvPr id="1504" name="frac_partial_mat.pdf" descr="frac_partial_mat.pdf"/>
          <p:cNvPicPr>
            <a:picLocks noChangeAspect="1"/>
          </p:cNvPicPr>
          <p:nvPr/>
        </p:nvPicPr>
        <p:blipFill>
          <a:blip r:embed="rId6">
            <a:extLst/>
          </a:blip>
          <a:stretch>
            <a:fillRect/>
          </a:stretch>
        </p:blipFill>
        <p:spPr>
          <a:xfrm>
            <a:off x="11720245" y="4301733"/>
            <a:ext cx="1163606" cy="1108849"/>
          </a:xfrm>
          <a:prstGeom prst="rect">
            <a:avLst/>
          </a:prstGeom>
          <a:ln w="12700">
            <a:miter lim="400000"/>
          </a:ln>
        </p:spPr>
      </p:pic>
      <p:sp>
        <p:nvSpPr>
          <p:cNvPr id="1505" name="TextBox 58"/>
          <p:cNvSpPr txBox="1"/>
          <p:nvPr/>
        </p:nvSpPr>
        <p:spPr>
          <a:xfrm>
            <a:off x="14882145" y="8325759"/>
            <a:ext cx="3413355" cy="72841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Helvetica Neue Light"/>
                <a:ea typeface="Helvetica Neue Light"/>
                <a:cs typeface="Helvetica Neue Light"/>
                <a:sym typeface="Helvetica Neue Light"/>
              </a:defRPr>
            </a:lvl1pPr>
          </a:lstStyle>
          <a:p>
            <a:pPr/>
            <a:r>
              <a:t>Weight updates:</a:t>
            </a:r>
          </a:p>
        </p:txBody>
      </p:sp>
      <p:pic>
        <p:nvPicPr>
          <p:cNvPr id="1506" name="mathbf_W^k+1_lef.pdf" descr="mathbf_W^k+1_lef.pdf"/>
          <p:cNvPicPr>
            <a:picLocks noChangeAspect="1"/>
          </p:cNvPicPr>
          <p:nvPr/>
        </p:nvPicPr>
        <p:blipFill>
          <a:blip r:embed="rId7">
            <a:extLst/>
          </a:blip>
          <a:stretch>
            <a:fillRect/>
          </a:stretch>
        </p:blipFill>
        <p:spPr>
          <a:xfrm>
            <a:off x="14827226" y="9095523"/>
            <a:ext cx="6185008" cy="1389068"/>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0" name="Title 4"/>
          <p:cNvSpPr txBox="1"/>
          <p:nvPr>
            <p:ph type="title"/>
          </p:nvPr>
        </p:nvSpPr>
        <p:spPr>
          <a:xfrm>
            <a:off x="2823712" y="49206"/>
            <a:ext cx="18736576" cy="1813527"/>
          </a:xfrm>
          <a:prstGeom prst="rect">
            <a:avLst/>
          </a:prstGeom>
        </p:spPr>
        <p:txBody>
          <a:bodyPr/>
          <a:lstStyle>
            <a:lvl1pPr>
              <a:defRPr>
                <a:latin typeface="Helvetica Neue Light"/>
                <a:ea typeface="Helvetica Neue Light"/>
                <a:cs typeface="Helvetica Neue Light"/>
                <a:sym typeface="Helvetica Neue Light"/>
              </a:defRPr>
            </a:lvl1pPr>
          </a:lstStyle>
          <a:p>
            <a:pPr/>
            <a:r>
              <a:t>Branching and Merging</a:t>
            </a:r>
          </a:p>
        </p:txBody>
      </p:sp>
      <p:sp>
        <p:nvSpPr>
          <p:cNvPr id="1511" name="Line"/>
          <p:cNvSpPr/>
          <p:nvPr/>
        </p:nvSpPr>
        <p:spPr>
          <a:xfrm flipV="1">
            <a:off x="6421805" y="2275544"/>
            <a:ext cx="1" cy="884052"/>
          </a:xfrm>
          <a:prstGeom prst="line">
            <a:avLst/>
          </a:prstGeom>
          <a:ln w="76200">
            <a:solidFill>
              <a:srgbClr val="929292"/>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12" name="Rectangle"/>
          <p:cNvSpPr/>
          <p:nvPr/>
        </p:nvSpPr>
        <p:spPr>
          <a:xfrm flipH="1" rot="10800000">
            <a:off x="5357285" y="3155829"/>
            <a:ext cx="2129041" cy="2035110"/>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13" name="Rectangle"/>
          <p:cNvSpPr/>
          <p:nvPr/>
        </p:nvSpPr>
        <p:spPr>
          <a:xfrm flipH="1" rot="10800000">
            <a:off x="3567070" y="10047368"/>
            <a:ext cx="2129042" cy="2035110"/>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14" name="Rectangle"/>
          <p:cNvSpPr/>
          <p:nvPr/>
        </p:nvSpPr>
        <p:spPr>
          <a:xfrm flipH="1" rot="10800000">
            <a:off x="7147499" y="10047368"/>
            <a:ext cx="2129042" cy="2035110"/>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15" name="merge"/>
          <p:cNvSpPr txBox="1"/>
          <p:nvPr/>
        </p:nvSpPr>
        <p:spPr>
          <a:xfrm>
            <a:off x="5287173" y="7124339"/>
            <a:ext cx="2269265" cy="10150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4200">
                <a:latin typeface="Georgia"/>
                <a:ea typeface="Georgia"/>
                <a:cs typeface="Georgia"/>
                <a:sym typeface="Georgia"/>
              </a:defRPr>
            </a:lvl1pPr>
          </a:lstStyle>
          <a:p>
            <a:pPr/>
            <a:r>
              <a:t>merge</a:t>
            </a:r>
          </a:p>
        </p:txBody>
      </p:sp>
      <p:sp>
        <p:nvSpPr>
          <p:cNvPr id="1516" name="Line"/>
          <p:cNvSpPr/>
          <p:nvPr/>
        </p:nvSpPr>
        <p:spPr>
          <a:xfrm flipV="1">
            <a:off x="4631591" y="12127991"/>
            <a:ext cx="1" cy="884051"/>
          </a:xfrm>
          <a:prstGeom prst="line">
            <a:avLst/>
          </a:prstGeom>
          <a:ln w="76200">
            <a:solidFill>
              <a:srgbClr val="929292"/>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17" name="Line"/>
          <p:cNvSpPr/>
          <p:nvPr/>
        </p:nvSpPr>
        <p:spPr>
          <a:xfrm flipV="1">
            <a:off x="8212020" y="12127991"/>
            <a:ext cx="1" cy="884051"/>
          </a:xfrm>
          <a:prstGeom prst="line">
            <a:avLst/>
          </a:prstGeom>
          <a:ln w="76200">
            <a:solidFill>
              <a:srgbClr val="929292"/>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18" name="Line"/>
          <p:cNvSpPr/>
          <p:nvPr/>
        </p:nvSpPr>
        <p:spPr>
          <a:xfrm>
            <a:off x="4622885" y="8125490"/>
            <a:ext cx="1641598" cy="1915970"/>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chemeClr val="accent3">
                <a:hueOff val="914337"/>
                <a:satOff val="31515"/>
                <a:lumOff val="-30790"/>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19" name="Line"/>
          <p:cNvSpPr/>
          <p:nvPr/>
        </p:nvSpPr>
        <p:spPr>
          <a:xfrm flipH="1">
            <a:off x="6647990" y="8125490"/>
            <a:ext cx="1641598" cy="1915970"/>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chemeClr val="accent3">
                <a:hueOff val="914337"/>
                <a:satOff val="31515"/>
                <a:lumOff val="-30790"/>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520" name="mathbf_x^a.pdf" descr="mathbf_x^a.pdf"/>
          <p:cNvPicPr>
            <a:picLocks noChangeAspect="1"/>
          </p:cNvPicPr>
          <p:nvPr/>
        </p:nvPicPr>
        <p:blipFill>
          <a:blip r:embed="rId3">
            <a:extLst/>
          </a:blip>
          <a:stretch>
            <a:fillRect/>
          </a:stretch>
        </p:blipFill>
        <p:spPr>
          <a:xfrm>
            <a:off x="5532335" y="8465015"/>
            <a:ext cx="457201" cy="342901"/>
          </a:xfrm>
          <a:prstGeom prst="rect">
            <a:avLst/>
          </a:prstGeom>
          <a:ln w="12700">
            <a:miter lim="400000"/>
          </a:ln>
        </p:spPr>
      </p:pic>
      <p:pic>
        <p:nvPicPr>
          <p:cNvPr id="1521" name="mathbf_x^b.pdf" descr="mathbf_x^b.pdf"/>
          <p:cNvPicPr>
            <a:picLocks noChangeAspect="1"/>
          </p:cNvPicPr>
          <p:nvPr/>
        </p:nvPicPr>
        <p:blipFill>
          <a:blip r:embed="rId4">
            <a:extLst/>
          </a:blip>
          <a:stretch>
            <a:fillRect/>
          </a:stretch>
        </p:blipFill>
        <p:spPr>
          <a:xfrm>
            <a:off x="6932714" y="8388815"/>
            <a:ext cx="431801" cy="419101"/>
          </a:xfrm>
          <a:prstGeom prst="rect">
            <a:avLst/>
          </a:prstGeom>
          <a:ln w="12700">
            <a:miter lim="400000"/>
          </a:ln>
        </p:spPr>
      </p:pic>
      <p:pic>
        <p:nvPicPr>
          <p:cNvPr id="1522" name="mathbf_x^a,_math.pdf" descr="mathbf_x^a,_math.pdf"/>
          <p:cNvPicPr>
            <a:picLocks noChangeAspect="1"/>
          </p:cNvPicPr>
          <p:nvPr/>
        </p:nvPicPr>
        <p:blipFill>
          <a:blip r:embed="rId5">
            <a:extLst/>
          </a:blip>
          <a:stretch>
            <a:fillRect/>
          </a:stretch>
        </p:blipFill>
        <p:spPr>
          <a:xfrm>
            <a:off x="5767755" y="6077279"/>
            <a:ext cx="1308101" cy="533401"/>
          </a:xfrm>
          <a:prstGeom prst="rect">
            <a:avLst/>
          </a:prstGeom>
          <a:ln w="12700">
            <a:miter lim="400000"/>
          </a:ln>
        </p:spPr>
      </p:pic>
      <p:sp>
        <p:nvSpPr>
          <p:cNvPr id="1523" name="Line"/>
          <p:cNvSpPr/>
          <p:nvPr/>
        </p:nvSpPr>
        <p:spPr>
          <a:xfrm flipV="1">
            <a:off x="6411057" y="5300152"/>
            <a:ext cx="10749" cy="696172"/>
          </a:xfrm>
          <a:prstGeom prst="line">
            <a:avLst/>
          </a:prstGeom>
          <a:ln w="76200">
            <a:solidFill>
              <a:schemeClr val="accent3">
                <a:hueOff val="914337"/>
                <a:satOff val="31515"/>
                <a:lumOff val="-30790"/>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24" name="Line"/>
          <p:cNvSpPr/>
          <p:nvPr/>
        </p:nvSpPr>
        <p:spPr>
          <a:xfrm flipV="1">
            <a:off x="6421805" y="6834685"/>
            <a:ext cx="1" cy="533401"/>
          </a:xfrm>
          <a:prstGeom prst="line">
            <a:avLst/>
          </a:prstGeom>
          <a:ln w="76200">
            <a:solidFill>
              <a:schemeClr val="accent3">
                <a:hueOff val="914337"/>
                <a:satOff val="31515"/>
                <a:lumOff val="-30790"/>
              </a:schemeClr>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1539" name="Group"/>
          <p:cNvGrpSpPr/>
          <p:nvPr/>
        </p:nvGrpSpPr>
        <p:grpSpPr>
          <a:xfrm>
            <a:off x="14529649" y="2631491"/>
            <a:ext cx="5542815" cy="10359867"/>
            <a:chOff x="0" y="0"/>
            <a:chExt cx="5542814" cy="10359865"/>
          </a:xfrm>
        </p:grpSpPr>
        <p:sp>
          <p:nvSpPr>
            <p:cNvPr id="1525" name="Line"/>
            <p:cNvSpPr/>
            <p:nvPr/>
          </p:nvSpPr>
          <p:spPr>
            <a:xfrm flipV="1">
              <a:off x="1033447" y="0"/>
              <a:ext cx="1" cy="858246"/>
            </a:xfrm>
            <a:prstGeom prst="line">
              <a:avLst/>
            </a:prstGeom>
            <a:noFill/>
            <a:ln w="76200" cap="flat">
              <a:solidFill>
                <a:srgbClr val="929292"/>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26" name="Line"/>
            <p:cNvSpPr/>
            <p:nvPr/>
          </p:nvSpPr>
          <p:spPr>
            <a:xfrm flipV="1">
              <a:off x="4509365" y="0"/>
              <a:ext cx="1" cy="858246"/>
            </a:xfrm>
            <a:prstGeom prst="line">
              <a:avLst/>
            </a:prstGeom>
            <a:noFill/>
            <a:ln w="76200" cap="flat">
              <a:solidFill>
                <a:srgbClr val="929292"/>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27" name="Rectangle"/>
            <p:cNvSpPr/>
            <p:nvPr/>
          </p:nvSpPr>
          <p:spPr>
            <a:xfrm>
              <a:off x="1737959" y="7445578"/>
              <a:ext cx="2066897" cy="1975707"/>
            </a:xfrm>
            <a:prstGeom prst="rect">
              <a:avLst/>
            </a:prstGeom>
            <a:solidFill>
              <a:srgbClr val="F8D696"/>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28" name="Rectangle"/>
            <p:cNvSpPr/>
            <p:nvPr/>
          </p:nvSpPr>
          <p:spPr>
            <a:xfrm>
              <a:off x="0" y="875851"/>
              <a:ext cx="2066897" cy="1975708"/>
            </a:xfrm>
            <a:prstGeom prst="rect">
              <a:avLst/>
            </a:prstGeom>
            <a:solidFill>
              <a:srgbClr val="F8D696"/>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29" name="Rectangle"/>
            <p:cNvSpPr/>
            <p:nvPr/>
          </p:nvSpPr>
          <p:spPr>
            <a:xfrm>
              <a:off x="3475918" y="875851"/>
              <a:ext cx="2066897" cy="1975708"/>
            </a:xfrm>
            <a:prstGeom prst="rect">
              <a:avLst/>
            </a:prstGeom>
            <a:solidFill>
              <a:srgbClr val="F8D696"/>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30" name="branch"/>
            <p:cNvSpPr txBox="1"/>
            <p:nvPr/>
          </p:nvSpPr>
          <p:spPr>
            <a:xfrm>
              <a:off x="1546477" y="4685577"/>
              <a:ext cx="2449859" cy="985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sz="4200">
                  <a:latin typeface="Georgia"/>
                  <a:ea typeface="Georgia"/>
                  <a:cs typeface="Georgia"/>
                  <a:sym typeface="Georgia"/>
                </a:defRPr>
              </a:lvl1pPr>
            </a:lstStyle>
            <a:p>
              <a:pPr/>
              <a:r>
                <a:t>branch</a:t>
              </a:r>
            </a:p>
          </p:txBody>
        </p:sp>
        <p:sp>
          <p:nvSpPr>
            <p:cNvPr id="1531" name="Line"/>
            <p:cNvSpPr/>
            <p:nvPr/>
          </p:nvSpPr>
          <p:spPr>
            <a:xfrm flipV="1">
              <a:off x="2771406" y="9501620"/>
              <a:ext cx="1" cy="858246"/>
            </a:xfrm>
            <a:prstGeom prst="line">
              <a:avLst/>
            </a:prstGeom>
            <a:noFill/>
            <a:ln w="76200" cap="flat">
              <a:solidFill>
                <a:srgbClr val="929292"/>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32" name="Line"/>
            <p:cNvSpPr/>
            <p:nvPr/>
          </p:nvSpPr>
          <p:spPr>
            <a:xfrm flipH="1">
              <a:off x="1102895" y="2897637"/>
              <a:ext cx="1593681" cy="1860045"/>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chemeClr val="accent3">
                  <a:hueOff val="914337"/>
                  <a:satOff val="31515"/>
                  <a:lumOff val="-30790"/>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33" name="Line"/>
            <p:cNvSpPr/>
            <p:nvPr/>
          </p:nvSpPr>
          <p:spPr>
            <a:xfrm>
              <a:off x="2860051" y="2896514"/>
              <a:ext cx="1593682" cy="1860044"/>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chemeClr val="accent3">
                  <a:hueOff val="914337"/>
                  <a:satOff val="31515"/>
                  <a:lumOff val="-30790"/>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534" name="mathbf_x.pdf" descr="mathbf_x.pdf"/>
            <p:cNvPicPr>
              <a:picLocks noChangeAspect="1"/>
            </p:cNvPicPr>
            <p:nvPr/>
          </p:nvPicPr>
          <p:blipFill>
            <a:blip r:embed="rId6">
              <a:extLst/>
            </a:blip>
            <a:stretch>
              <a:fillRect/>
            </a:stretch>
          </p:blipFill>
          <p:spPr>
            <a:xfrm>
              <a:off x="2636411" y="6482265"/>
              <a:ext cx="279401" cy="215901"/>
            </a:xfrm>
            <a:prstGeom prst="rect">
              <a:avLst/>
            </a:prstGeom>
            <a:ln w="12700" cap="flat">
              <a:noFill/>
              <a:miter lim="400000"/>
            </a:ln>
            <a:effectLst/>
          </p:spPr>
        </p:pic>
        <p:sp>
          <p:nvSpPr>
            <p:cNvPr id="1535" name="Line"/>
            <p:cNvSpPr/>
            <p:nvPr/>
          </p:nvSpPr>
          <p:spPr>
            <a:xfrm flipV="1">
              <a:off x="2776111" y="6857243"/>
              <a:ext cx="1" cy="533401"/>
            </a:xfrm>
            <a:prstGeom prst="line">
              <a:avLst/>
            </a:prstGeom>
            <a:noFill/>
            <a:ln w="76200" cap="flat">
              <a:solidFill>
                <a:schemeClr val="accent3">
                  <a:hueOff val="914337"/>
                  <a:satOff val="31515"/>
                  <a:lumOff val="-30790"/>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536" name="mathbf_x^a_=_mat.pdf" descr="mathbf_x^a_=_mat.pdf"/>
            <p:cNvPicPr>
              <a:picLocks noChangeAspect="1"/>
            </p:cNvPicPr>
            <p:nvPr/>
          </p:nvPicPr>
          <p:blipFill>
            <a:blip r:embed="rId7">
              <a:extLst/>
            </a:blip>
            <a:stretch>
              <a:fillRect/>
            </a:stretch>
          </p:blipFill>
          <p:spPr>
            <a:xfrm>
              <a:off x="970570" y="4204058"/>
              <a:ext cx="1371601" cy="342901"/>
            </a:xfrm>
            <a:prstGeom prst="rect">
              <a:avLst/>
            </a:prstGeom>
            <a:ln w="12700" cap="flat">
              <a:noFill/>
              <a:miter lim="400000"/>
            </a:ln>
            <a:effectLst/>
          </p:spPr>
        </p:pic>
        <p:pic>
          <p:nvPicPr>
            <p:cNvPr id="1537" name="mathbf_x^b_=_mat.pdf" descr="mathbf_x^b_=_mat.pdf"/>
            <p:cNvPicPr>
              <a:picLocks noChangeAspect="1"/>
            </p:cNvPicPr>
            <p:nvPr/>
          </p:nvPicPr>
          <p:blipFill>
            <a:blip r:embed="rId8">
              <a:extLst/>
            </a:blip>
            <a:stretch>
              <a:fillRect/>
            </a:stretch>
          </p:blipFill>
          <p:spPr>
            <a:xfrm>
              <a:off x="3429344" y="4153258"/>
              <a:ext cx="1333501" cy="419101"/>
            </a:xfrm>
            <a:prstGeom prst="rect">
              <a:avLst/>
            </a:prstGeom>
            <a:ln w="12700" cap="flat">
              <a:noFill/>
              <a:miter lim="400000"/>
            </a:ln>
            <a:effectLst/>
          </p:spPr>
        </p:pic>
        <p:sp>
          <p:nvSpPr>
            <p:cNvPr id="1538" name="Line"/>
            <p:cNvSpPr/>
            <p:nvPr/>
          </p:nvSpPr>
          <p:spPr>
            <a:xfrm flipV="1">
              <a:off x="2782749" y="5648222"/>
              <a:ext cx="10750" cy="696172"/>
            </a:xfrm>
            <a:prstGeom prst="line">
              <a:avLst/>
            </a:prstGeom>
            <a:noFill/>
            <a:ln w="76200" cap="flat">
              <a:solidFill>
                <a:schemeClr val="accent3">
                  <a:hueOff val="914337"/>
                  <a:satOff val="31515"/>
                  <a:lumOff val="-30790"/>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1546" name="Group"/>
          <p:cNvGrpSpPr/>
          <p:nvPr/>
        </p:nvGrpSpPr>
        <p:grpSpPr>
          <a:xfrm>
            <a:off x="13283325" y="6104909"/>
            <a:ext cx="7832945" cy="3894378"/>
            <a:chOff x="0" y="0"/>
            <a:chExt cx="7832943" cy="3894377"/>
          </a:xfrm>
        </p:grpSpPr>
        <p:sp>
          <p:nvSpPr>
            <p:cNvPr id="1540" name="Line"/>
            <p:cNvSpPr/>
            <p:nvPr/>
          </p:nvSpPr>
          <p:spPr>
            <a:xfrm flipH="1">
              <a:off x="724975" y="-1"/>
              <a:ext cx="1641598" cy="1915970"/>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chemeClr val="accent5">
                  <a:hueOff val="-82419"/>
                  <a:satOff val="-9513"/>
                  <a:lumOff val="-16343"/>
                </a:schemeClr>
              </a:solidFill>
              <a:prstDash val="solid"/>
              <a:miter lim="400000"/>
              <a:head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41" name="Line"/>
            <p:cNvSpPr/>
            <p:nvPr/>
          </p:nvSpPr>
          <p:spPr>
            <a:xfrm>
              <a:off x="5668888" y="-1"/>
              <a:ext cx="1641597" cy="1915970"/>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chemeClr val="accent5">
                  <a:hueOff val="-82419"/>
                  <a:satOff val="-9513"/>
                  <a:lumOff val="-16343"/>
                </a:schemeClr>
              </a:solidFill>
              <a:prstDash val="solid"/>
              <a:miter lim="400000"/>
              <a:head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542" name="frac_partial_mat.pdf" descr="frac_partial_mat.pdf"/>
            <p:cNvPicPr>
              <a:picLocks noChangeAspect="1"/>
            </p:cNvPicPr>
            <p:nvPr/>
          </p:nvPicPr>
          <p:blipFill>
            <a:blip r:embed="rId9">
              <a:extLst/>
            </a:blip>
            <a:stretch>
              <a:fillRect/>
            </a:stretch>
          </p:blipFill>
          <p:spPr>
            <a:xfrm>
              <a:off x="0" y="730953"/>
              <a:ext cx="787400" cy="977901"/>
            </a:xfrm>
            <a:prstGeom prst="rect">
              <a:avLst/>
            </a:prstGeom>
            <a:ln w="12700" cap="flat">
              <a:noFill/>
              <a:miter lim="400000"/>
            </a:ln>
            <a:effectLst/>
          </p:spPr>
        </p:pic>
        <p:pic>
          <p:nvPicPr>
            <p:cNvPr id="1543" name="frac_partial_mat.pdf" descr="frac_partial_mat.pdf"/>
            <p:cNvPicPr>
              <a:picLocks noChangeAspect="1"/>
            </p:cNvPicPr>
            <p:nvPr/>
          </p:nvPicPr>
          <p:blipFill>
            <a:blip r:embed="rId10">
              <a:extLst/>
            </a:blip>
            <a:stretch>
              <a:fillRect/>
            </a:stretch>
          </p:blipFill>
          <p:spPr>
            <a:xfrm>
              <a:off x="7096343" y="730953"/>
              <a:ext cx="736601" cy="977901"/>
            </a:xfrm>
            <a:prstGeom prst="rect">
              <a:avLst/>
            </a:prstGeom>
            <a:ln w="12700" cap="flat">
              <a:noFill/>
              <a:miter lim="400000"/>
            </a:ln>
            <a:effectLst/>
          </p:spPr>
        </p:pic>
        <p:pic>
          <p:nvPicPr>
            <p:cNvPr id="1544" name="sum_i_frac_parti.pdf" descr="sum_i_frac_parti.pdf"/>
            <p:cNvPicPr>
              <a:picLocks noChangeAspect="1"/>
            </p:cNvPicPr>
            <p:nvPr/>
          </p:nvPicPr>
          <p:blipFill>
            <a:blip r:embed="rId11">
              <a:extLst/>
            </a:blip>
            <a:stretch>
              <a:fillRect/>
            </a:stretch>
          </p:blipFill>
          <p:spPr>
            <a:xfrm>
              <a:off x="4861526" y="2459350"/>
              <a:ext cx="1473201" cy="1193801"/>
            </a:xfrm>
            <a:prstGeom prst="rect">
              <a:avLst/>
            </a:prstGeom>
            <a:ln w="12700" cap="flat">
              <a:noFill/>
              <a:miter lim="400000"/>
            </a:ln>
            <a:effectLst/>
          </p:spPr>
        </p:pic>
        <p:sp>
          <p:nvSpPr>
            <p:cNvPr id="1545" name="Line"/>
            <p:cNvSpPr/>
            <p:nvPr/>
          </p:nvSpPr>
          <p:spPr>
            <a:xfrm flipH="1">
              <a:off x="4705177" y="2307936"/>
              <a:ext cx="5943" cy="1586442"/>
            </a:xfrm>
            <a:prstGeom prst="line">
              <a:avLst/>
            </a:prstGeom>
            <a:noFill/>
            <a:ln w="76200" cap="flat">
              <a:solidFill>
                <a:schemeClr val="accent5">
                  <a:hueOff val="-82419"/>
                  <a:satOff val="-9513"/>
                  <a:lumOff val="-16343"/>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1554" name="Group"/>
          <p:cNvGrpSpPr/>
          <p:nvPr/>
        </p:nvGrpSpPr>
        <p:grpSpPr>
          <a:xfrm>
            <a:off x="3872070" y="5377189"/>
            <a:ext cx="5570270" cy="4261599"/>
            <a:chOff x="0" y="0"/>
            <a:chExt cx="5570269" cy="4261598"/>
          </a:xfrm>
        </p:grpSpPr>
        <p:pic>
          <p:nvPicPr>
            <p:cNvPr id="1547" name="frac_partial_mat.pdf" descr="frac_partial_mat.pdf"/>
            <p:cNvPicPr>
              <a:picLocks noChangeAspect="1"/>
            </p:cNvPicPr>
            <p:nvPr/>
          </p:nvPicPr>
          <p:blipFill>
            <a:blip r:embed="rId12">
              <a:extLst/>
            </a:blip>
            <a:stretch>
              <a:fillRect/>
            </a:stretch>
          </p:blipFill>
          <p:spPr>
            <a:xfrm>
              <a:off x="94290" y="2188515"/>
              <a:ext cx="787401" cy="977901"/>
            </a:xfrm>
            <a:prstGeom prst="rect">
              <a:avLst/>
            </a:prstGeom>
            <a:ln w="12700" cap="flat">
              <a:noFill/>
              <a:miter lim="400000"/>
            </a:ln>
            <a:effectLst/>
          </p:spPr>
        </p:pic>
        <p:pic>
          <p:nvPicPr>
            <p:cNvPr id="1548" name="frac_partial_mat.pdf" descr="frac_partial_mat.pdf"/>
            <p:cNvPicPr>
              <a:picLocks noChangeAspect="1"/>
            </p:cNvPicPr>
            <p:nvPr/>
          </p:nvPicPr>
          <p:blipFill>
            <a:blip r:embed="rId13">
              <a:extLst/>
            </a:blip>
            <a:stretch>
              <a:fillRect/>
            </a:stretch>
          </p:blipFill>
          <p:spPr>
            <a:xfrm>
              <a:off x="4435623" y="2188515"/>
              <a:ext cx="736601" cy="977901"/>
            </a:xfrm>
            <a:prstGeom prst="rect">
              <a:avLst/>
            </a:prstGeom>
            <a:ln w="12700" cap="flat">
              <a:noFill/>
              <a:miter lim="400000"/>
            </a:ln>
            <a:effectLst/>
          </p:spPr>
        </p:pic>
        <p:grpSp>
          <p:nvGrpSpPr>
            <p:cNvPr id="1553" name="Group"/>
            <p:cNvGrpSpPr/>
            <p:nvPr/>
          </p:nvGrpSpPr>
          <p:grpSpPr>
            <a:xfrm>
              <a:off x="0" y="0"/>
              <a:ext cx="5570270" cy="4261599"/>
              <a:chOff x="0" y="0"/>
              <a:chExt cx="5570269" cy="4261598"/>
            </a:xfrm>
          </p:grpSpPr>
          <p:sp>
            <p:nvSpPr>
              <p:cNvPr id="1549" name="Line"/>
              <p:cNvSpPr/>
              <p:nvPr/>
            </p:nvSpPr>
            <p:spPr>
              <a:xfrm flipH="1">
                <a:off x="3503421" y="2303201"/>
                <a:ext cx="1641597" cy="1915970"/>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chemeClr val="accent5">
                    <a:hueOff val="-82419"/>
                    <a:satOff val="-9513"/>
                    <a:lumOff val="-16343"/>
                  </a:schemeClr>
                </a:solidFill>
                <a:prstDash val="solid"/>
                <a:miter lim="400000"/>
                <a:head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50" name="Line"/>
              <p:cNvSpPr/>
              <p:nvPr/>
            </p:nvSpPr>
            <p:spPr>
              <a:xfrm>
                <a:off x="0" y="2345629"/>
                <a:ext cx="1641597" cy="1915970"/>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chemeClr val="accent5">
                    <a:hueOff val="-82419"/>
                    <a:satOff val="-9513"/>
                    <a:lumOff val="-16343"/>
                  </a:schemeClr>
                </a:solidFill>
                <a:prstDash val="solid"/>
                <a:miter lim="400000"/>
                <a:head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551" name="Line"/>
              <p:cNvSpPr/>
              <p:nvPr/>
            </p:nvSpPr>
            <p:spPr>
              <a:xfrm>
                <a:off x="3536127" y="0"/>
                <a:ext cx="1" cy="1801261"/>
              </a:xfrm>
              <a:prstGeom prst="line">
                <a:avLst/>
              </a:prstGeom>
              <a:noFill/>
              <a:ln w="76200" cap="flat">
                <a:solidFill>
                  <a:schemeClr val="accent5">
                    <a:hueOff val="-82419"/>
                    <a:satOff val="-9513"/>
                    <a:lumOff val="-16343"/>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552" name="frac_partial_mat.pdf" descr="frac_partial_mat.pdf"/>
              <p:cNvPicPr>
                <a:picLocks noChangeAspect="1"/>
              </p:cNvPicPr>
              <p:nvPr/>
            </p:nvPicPr>
            <p:blipFill>
              <a:blip r:embed="rId14">
                <a:extLst/>
              </a:blip>
              <a:stretch>
                <a:fillRect/>
              </a:stretch>
            </p:blipFill>
            <p:spPr>
              <a:xfrm>
                <a:off x="3868469" y="367230"/>
                <a:ext cx="1701801" cy="1066801"/>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39" grpId="2"/>
      <p:bldP build="whole" bldLvl="1" animBg="1" rev="0" advAuto="0" spid="1554" grpId="1"/>
      <p:bldP build="whole" bldLvl="1" animBg="1" rev="0" advAuto="0" spid="1546" grpId="3"/>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8" name="Title 4"/>
          <p:cNvSpPr txBox="1"/>
          <p:nvPr>
            <p:ph type="title"/>
          </p:nvPr>
        </p:nvSpPr>
        <p:spPr>
          <a:xfrm>
            <a:off x="2823712" y="-683522"/>
            <a:ext cx="18736576" cy="2807359"/>
          </a:xfrm>
          <a:prstGeom prst="rect">
            <a:avLst/>
          </a:prstGeom>
        </p:spPr>
        <p:txBody>
          <a:bodyPr/>
          <a:lstStyle>
            <a:lvl1pPr>
              <a:defRPr>
                <a:latin typeface="Helvetica Neue Light"/>
                <a:ea typeface="Helvetica Neue Light"/>
                <a:cs typeface="Helvetica Neue Light"/>
                <a:sym typeface="Helvetica Neue Light"/>
              </a:defRPr>
            </a:lvl1pPr>
          </a:lstStyle>
          <a:p>
            <a:pPr/>
            <a:r>
              <a:t>Computation Graphs</a:t>
            </a:r>
          </a:p>
        </p:txBody>
      </p:sp>
      <p:sp>
        <p:nvSpPr>
          <p:cNvPr id="1559" name="Line"/>
          <p:cNvSpPr/>
          <p:nvPr/>
        </p:nvSpPr>
        <p:spPr>
          <a:xfrm flipV="1">
            <a:off x="2410060" y="12552099"/>
            <a:ext cx="1" cy="619429"/>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0" name="Line"/>
          <p:cNvSpPr/>
          <p:nvPr/>
        </p:nvSpPr>
        <p:spPr>
          <a:xfrm flipV="1">
            <a:off x="6103727" y="12552099"/>
            <a:ext cx="1" cy="619429"/>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1" name="Rectangle"/>
          <p:cNvSpPr/>
          <p:nvPr/>
        </p:nvSpPr>
        <p:spPr>
          <a:xfrm>
            <a:off x="5357849" y="11117330"/>
            <a:ext cx="1491756" cy="1425941"/>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2" name="Rectangle"/>
          <p:cNvSpPr/>
          <p:nvPr/>
        </p:nvSpPr>
        <p:spPr>
          <a:xfrm>
            <a:off x="4103500" y="8335292"/>
            <a:ext cx="1491756" cy="1425941"/>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3" name="Rectangle"/>
          <p:cNvSpPr/>
          <p:nvPr/>
        </p:nvSpPr>
        <p:spPr>
          <a:xfrm>
            <a:off x="6612197" y="8335292"/>
            <a:ext cx="1491757" cy="1425941"/>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4" name="Rectangle"/>
          <p:cNvSpPr/>
          <p:nvPr/>
        </p:nvSpPr>
        <p:spPr>
          <a:xfrm flipH="1" rot="10800000">
            <a:off x="2918532" y="3454534"/>
            <a:ext cx="1491757" cy="1425941"/>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5" name="Rectangle"/>
          <p:cNvSpPr/>
          <p:nvPr/>
        </p:nvSpPr>
        <p:spPr>
          <a:xfrm flipH="1" rot="10800000">
            <a:off x="1664183" y="6236572"/>
            <a:ext cx="1491756" cy="1425941"/>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6" name="Rectangle"/>
          <p:cNvSpPr/>
          <p:nvPr/>
        </p:nvSpPr>
        <p:spPr>
          <a:xfrm flipH="1" rot="10800000">
            <a:off x="4172882" y="6236572"/>
            <a:ext cx="1491757" cy="1425941"/>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7" name="Line"/>
          <p:cNvSpPr/>
          <p:nvPr/>
        </p:nvSpPr>
        <p:spPr>
          <a:xfrm flipV="1">
            <a:off x="7358075" y="7672869"/>
            <a:ext cx="1" cy="619428"/>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8" name="Line"/>
          <p:cNvSpPr/>
          <p:nvPr/>
        </p:nvSpPr>
        <p:spPr>
          <a:xfrm flipV="1">
            <a:off x="2410060" y="7694401"/>
            <a:ext cx="1" cy="3399613"/>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69" name="Line"/>
          <p:cNvSpPr/>
          <p:nvPr/>
        </p:nvSpPr>
        <p:spPr>
          <a:xfrm flipV="1">
            <a:off x="4918760" y="7694401"/>
            <a:ext cx="1" cy="619428"/>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70" name="Line"/>
          <p:cNvSpPr/>
          <p:nvPr/>
        </p:nvSpPr>
        <p:spPr>
          <a:xfrm>
            <a:off x="2403960" y="4889970"/>
            <a:ext cx="1150219" cy="1342462"/>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71" name="Line"/>
          <p:cNvSpPr/>
          <p:nvPr/>
        </p:nvSpPr>
        <p:spPr>
          <a:xfrm flipH="1">
            <a:off x="3822891" y="4889970"/>
            <a:ext cx="1150219" cy="1342462"/>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72" name="Line"/>
          <p:cNvSpPr/>
          <p:nvPr/>
        </p:nvSpPr>
        <p:spPr>
          <a:xfrm flipH="1">
            <a:off x="4899500" y="9794490"/>
            <a:ext cx="1150219" cy="134246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73" name="Line"/>
          <p:cNvSpPr/>
          <p:nvPr/>
        </p:nvSpPr>
        <p:spPr>
          <a:xfrm>
            <a:off x="6167706" y="9793679"/>
            <a:ext cx="1150218" cy="134246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74" name="Rectangle"/>
          <p:cNvSpPr/>
          <p:nvPr/>
        </p:nvSpPr>
        <p:spPr>
          <a:xfrm flipH="1" rot="10800000">
            <a:off x="6612197" y="6168349"/>
            <a:ext cx="1491757" cy="1425941"/>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75" name="Rectangle"/>
          <p:cNvSpPr/>
          <p:nvPr/>
        </p:nvSpPr>
        <p:spPr>
          <a:xfrm>
            <a:off x="1664183" y="11117330"/>
            <a:ext cx="1491756" cy="1425941"/>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76" name="Line"/>
          <p:cNvSpPr/>
          <p:nvPr/>
        </p:nvSpPr>
        <p:spPr>
          <a:xfrm flipH="1">
            <a:off x="5194562" y="2138361"/>
            <a:ext cx="2201426" cy="4011024"/>
          </a:xfrm>
          <a:custGeom>
            <a:avLst/>
            <a:gdLst/>
            <a:ahLst/>
            <a:cxnLst>
              <a:cxn ang="0">
                <a:pos x="wd2" y="hd2"/>
              </a:cxn>
              <a:cxn ang="5400000">
                <a:pos x="wd2" y="hd2"/>
              </a:cxn>
              <a:cxn ang="10800000">
                <a:pos x="wd2" y="hd2"/>
              </a:cxn>
              <a:cxn ang="16200000">
                <a:pos x="wd2" y="hd2"/>
              </a:cxn>
            </a:cxnLst>
            <a:rect l="0" t="0" r="r" b="b"/>
            <a:pathLst>
              <a:path w="20928" h="21600" fill="norm" stroke="1" extrusionOk="0">
                <a:moveTo>
                  <a:pt x="33" y="21600"/>
                </a:moveTo>
                <a:cubicBezTo>
                  <a:pt x="-214" y="18668"/>
                  <a:pt x="944" y="15728"/>
                  <a:pt x="3387" y="13527"/>
                </a:cubicBezTo>
                <a:cubicBezTo>
                  <a:pt x="5378" y="11733"/>
                  <a:pt x="8131" y="10737"/>
                  <a:pt x="10856" y="9438"/>
                </a:cubicBezTo>
                <a:cubicBezTo>
                  <a:pt x="15161" y="7385"/>
                  <a:pt x="21386" y="4278"/>
                  <a:pt x="20901"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577" name="Line"/>
          <p:cNvSpPr/>
          <p:nvPr/>
        </p:nvSpPr>
        <p:spPr>
          <a:xfrm>
            <a:off x="3745247" y="2123638"/>
            <a:ext cx="1150219" cy="134246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1580" name="Group"/>
          <p:cNvGrpSpPr/>
          <p:nvPr/>
        </p:nvGrpSpPr>
        <p:grpSpPr>
          <a:xfrm>
            <a:off x="10142621" y="3634595"/>
            <a:ext cx="13306044" cy="1387118"/>
            <a:chOff x="0" y="205461"/>
            <a:chExt cx="13306042" cy="1387116"/>
          </a:xfrm>
        </p:grpSpPr>
        <p:sp>
          <p:nvSpPr>
            <p:cNvPr id="1578" name="If all the modules (     ) are differentiable, and they are connected to form a Directed Acyclic Graph (DAG), then you can use backprop to train this whole system!"/>
            <p:cNvSpPr/>
            <p:nvPr/>
          </p:nvSpPr>
          <p:spPr>
            <a:xfrm>
              <a:off x="0" y="1592577"/>
              <a:ext cx="1330604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defTabSz="821531">
                <a:defRPr b="0" sz="5000">
                  <a:latin typeface="Helvetica Neue Light"/>
                  <a:ea typeface="Helvetica Neue Light"/>
                  <a:cs typeface="Helvetica Neue Light"/>
                  <a:sym typeface="Helvetica Neue Light"/>
                </a:defRPr>
              </a:pPr>
              <a:r>
                <a:t>If all the modules (     ) are differentiable, and they are connected to form a Directed Acyclic Graph (</a:t>
              </a:r>
              <a:r>
                <a:rPr b="1">
                  <a:latin typeface="+mn-lt"/>
                  <a:ea typeface="+mn-ea"/>
                  <a:cs typeface="+mn-cs"/>
                  <a:sym typeface="Helvetica Neue"/>
                </a:rPr>
                <a:t>DAG</a:t>
              </a:r>
              <a:r>
                <a:t>), then you can use backprop to train this whole system!</a:t>
              </a:r>
            </a:p>
          </p:txBody>
        </p:sp>
        <p:sp>
          <p:nvSpPr>
            <p:cNvPr id="1579" name="Rectangle"/>
            <p:cNvSpPr/>
            <p:nvPr/>
          </p:nvSpPr>
          <p:spPr>
            <a:xfrm flipH="1" rot="10800000">
              <a:off x="5151832" y="205461"/>
              <a:ext cx="594873" cy="568628"/>
            </a:xfrm>
            <a:prstGeom prst="rect">
              <a:avLst/>
            </a:prstGeom>
            <a:solidFill>
              <a:srgbClr val="F8D696"/>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581" name="This is an example of a computation graph."/>
          <p:cNvSpPr txBox="1"/>
          <p:nvPr/>
        </p:nvSpPr>
        <p:spPr>
          <a:xfrm>
            <a:off x="10180599" y="7913075"/>
            <a:ext cx="12782675" cy="8578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1531">
              <a:defRPr b="0" sz="5000">
                <a:latin typeface="Helvetica Neue Light"/>
                <a:ea typeface="Helvetica Neue Light"/>
                <a:cs typeface="Helvetica Neue Light"/>
                <a:sym typeface="Helvetica Neue Light"/>
              </a:defRPr>
            </a:pPr>
            <a:r>
              <a:t>This is an example of a </a:t>
            </a:r>
            <a:r>
              <a:rPr b="1">
                <a:latin typeface="+mn-lt"/>
                <a:ea typeface="+mn-ea"/>
                <a:cs typeface="+mn-cs"/>
                <a:sym typeface="Helvetica Neue"/>
              </a:rPr>
              <a:t>computation graph</a:t>
            </a:r>
            <a:r>
              <a:t>.</a:t>
            </a:r>
          </a:p>
        </p:txBody>
      </p:sp>
      <p:sp>
        <p:nvSpPr>
          <p:cNvPr id="1582" name="Many programs can be represented with differentiable DAGs, not just “neural nets”."/>
          <p:cNvSpPr txBox="1"/>
          <p:nvPr/>
        </p:nvSpPr>
        <p:spPr>
          <a:xfrm>
            <a:off x="10082742" y="10069741"/>
            <a:ext cx="12492403" cy="1607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821531">
              <a:defRPr b="0" sz="5000">
                <a:latin typeface="Helvetica Neue Light"/>
                <a:ea typeface="Helvetica Neue Light"/>
                <a:cs typeface="Helvetica Neue Light"/>
                <a:sym typeface="Helvetica Neue Light"/>
              </a:defRPr>
            </a:lvl1pPr>
          </a:lstStyle>
          <a:p>
            <a:pPr/>
            <a:r>
              <a:t>Many programs can be represented with differentiable DAGs, not just “neural nets”.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1" grpId="2"/>
      <p:bldP build="whole" bldLvl="1" animBg="1" rev="0" advAuto="0" spid="1582" grpId="3"/>
      <p:bldP build="whole" bldLvl="1" animBg="1" rev="0" advAuto="0" spid="1580"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4" name="Differentiable programming"/>
          <p:cNvSpPr txBox="1"/>
          <p:nvPr>
            <p:ph type="title"/>
          </p:nvPr>
        </p:nvSpPr>
        <p:spPr>
          <a:xfrm>
            <a:off x="4387453" y="67400"/>
            <a:ext cx="15609094" cy="3036095"/>
          </a:xfrm>
          <a:prstGeom prst="rect">
            <a:avLst/>
          </a:prstGeom>
        </p:spPr>
        <p:txBody>
          <a:bodyPr/>
          <a:lstStyle>
            <a:lvl1pPr>
              <a:defRPr sz="9000">
                <a:latin typeface="Helvetica Neue Light"/>
                <a:ea typeface="Helvetica Neue Light"/>
                <a:cs typeface="Helvetica Neue Light"/>
                <a:sym typeface="Helvetica Neue Light"/>
              </a:defRPr>
            </a:lvl1pPr>
          </a:lstStyle>
          <a:p>
            <a:pPr/>
            <a:r>
              <a:t>Differentiable programming</a:t>
            </a:r>
          </a:p>
        </p:txBody>
      </p:sp>
      <p:grpSp>
        <p:nvGrpSpPr>
          <p:cNvPr id="1609" name="Group"/>
          <p:cNvGrpSpPr/>
          <p:nvPr/>
        </p:nvGrpSpPr>
        <p:grpSpPr>
          <a:xfrm>
            <a:off x="1335837" y="3191964"/>
            <a:ext cx="5264112" cy="9065978"/>
            <a:chOff x="0" y="0"/>
            <a:chExt cx="5264111" cy="9065977"/>
          </a:xfrm>
        </p:grpSpPr>
        <p:sp>
          <p:nvSpPr>
            <p:cNvPr id="1585" name="Square"/>
            <p:cNvSpPr/>
            <p:nvPr/>
          </p:nvSpPr>
          <p:spPr>
            <a:xfrm>
              <a:off x="0" y="1033980"/>
              <a:ext cx="5264112" cy="5264112"/>
            </a:xfrm>
            <a:prstGeom prst="rect">
              <a:avLst/>
            </a:prstGeom>
            <a:noFill/>
            <a:ln w="38100" cap="flat">
              <a:solidFill>
                <a:srgbClr val="000000"/>
              </a:solidFill>
              <a:prstDash val="solid"/>
              <a:roun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596" name="Group"/>
            <p:cNvGrpSpPr/>
            <p:nvPr/>
          </p:nvGrpSpPr>
          <p:grpSpPr>
            <a:xfrm>
              <a:off x="272233" y="1370407"/>
              <a:ext cx="4719645" cy="4591257"/>
              <a:chOff x="0" y="0"/>
              <a:chExt cx="4719644" cy="4591256"/>
            </a:xfrm>
          </p:grpSpPr>
          <p:sp>
            <p:nvSpPr>
              <p:cNvPr id="1586" name="Rectangle 17"/>
              <p:cNvSpPr/>
              <p:nvPr/>
            </p:nvSpPr>
            <p:spPr>
              <a:xfrm>
                <a:off x="0" y="1757615"/>
                <a:ext cx="4365543" cy="101283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587" name="Straight Arrow Connector 26"/>
              <p:cNvSpPr/>
              <p:nvPr/>
            </p:nvSpPr>
            <p:spPr>
              <a:xfrm flipV="1">
                <a:off x="973610" y="26458"/>
                <a:ext cx="3177" cy="171467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588" name="Straight Arrow Connector 27"/>
              <p:cNvSpPr/>
              <p:nvPr/>
            </p:nvSpPr>
            <p:spPr>
              <a:xfrm flipH="1">
                <a:off x="3353123" y="0"/>
                <a:ext cx="3177"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589" name="Straight Arrow Connector 28"/>
              <p:cNvSpPr/>
              <p:nvPr/>
            </p:nvSpPr>
            <p:spPr>
              <a:xfrm flipV="1">
                <a:off x="1001686" y="2773623"/>
                <a:ext cx="3177" cy="177742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590" name="Straight Arrow Connector 29"/>
              <p:cNvSpPr/>
              <p:nvPr/>
            </p:nvSpPr>
            <p:spPr>
              <a:xfrm flipH="1">
                <a:off x="3313991" y="2792004"/>
                <a:ext cx="3176"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591" name="frac_partial_mat.pdf" descr="frac_partial_mat.pdf"/>
              <p:cNvPicPr>
                <a:picLocks noChangeAspect="1"/>
              </p:cNvPicPr>
              <p:nvPr/>
            </p:nvPicPr>
            <p:blipFill>
              <a:blip r:embed="rId2">
                <a:extLst/>
              </a:blip>
              <a:stretch>
                <a:fillRect/>
              </a:stretch>
            </p:blipFill>
            <p:spPr>
              <a:xfrm>
                <a:off x="3634668" y="3045671"/>
                <a:ext cx="1006348" cy="1132141"/>
              </a:xfrm>
              <a:prstGeom prst="rect">
                <a:avLst/>
              </a:prstGeom>
              <a:ln w="12700" cap="flat">
                <a:noFill/>
                <a:miter lim="400000"/>
              </a:ln>
              <a:effectLst/>
            </p:spPr>
          </p:pic>
          <p:pic>
            <p:nvPicPr>
              <p:cNvPr id="1592" name="frac_partial_mat.pdf" descr="frac_partial_mat.pdf"/>
              <p:cNvPicPr>
                <a:picLocks noChangeAspect="1"/>
              </p:cNvPicPr>
              <p:nvPr/>
            </p:nvPicPr>
            <p:blipFill>
              <a:blip r:embed="rId3">
                <a:extLst/>
              </a:blip>
              <a:stretch>
                <a:fillRect/>
              </a:stretch>
            </p:blipFill>
            <p:spPr>
              <a:xfrm>
                <a:off x="3556038" y="324569"/>
                <a:ext cx="1163607" cy="1108849"/>
              </a:xfrm>
              <a:prstGeom prst="rect">
                <a:avLst/>
              </a:prstGeom>
              <a:ln w="12700" cap="flat">
                <a:noFill/>
                <a:miter lim="400000"/>
              </a:ln>
              <a:effectLst/>
            </p:spPr>
          </p:pic>
          <p:pic>
            <p:nvPicPr>
              <p:cNvPr id="1593" name="f(_mathbf_x_text.pdf" descr="f(_mathbf_x_text.pdf"/>
              <p:cNvPicPr>
                <a:picLocks noChangeAspect="1"/>
              </p:cNvPicPr>
              <p:nvPr/>
            </p:nvPicPr>
            <p:blipFill>
              <a:blip r:embed="rId4">
                <a:extLst/>
              </a:blip>
              <a:stretch>
                <a:fillRect/>
              </a:stretch>
            </p:blipFill>
            <p:spPr>
              <a:xfrm>
                <a:off x="891292" y="1953741"/>
                <a:ext cx="2582958" cy="620582"/>
              </a:xfrm>
              <a:prstGeom prst="rect">
                <a:avLst/>
              </a:prstGeom>
              <a:ln w="12700" cap="flat">
                <a:noFill/>
                <a:miter lim="400000"/>
              </a:ln>
              <a:effectLst/>
            </p:spPr>
          </p:pic>
          <p:pic>
            <p:nvPicPr>
              <p:cNvPr id="1594" name="mathbf_x_texttt_.pdf" descr="mathbf_x_texttt_.pdf"/>
              <p:cNvPicPr>
                <a:picLocks noChangeAspect="1"/>
              </p:cNvPicPr>
              <p:nvPr/>
            </p:nvPicPr>
            <p:blipFill>
              <a:blip r:embed="rId5">
                <a:extLst/>
              </a:blip>
              <a:stretch>
                <a:fillRect/>
              </a:stretch>
            </p:blipFill>
            <p:spPr>
              <a:xfrm>
                <a:off x="1260793" y="3083639"/>
                <a:ext cx="626443" cy="300171"/>
              </a:xfrm>
              <a:prstGeom prst="rect">
                <a:avLst/>
              </a:prstGeom>
              <a:ln w="12700" cap="flat">
                <a:noFill/>
                <a:miter lim="400000"/>
              </a:ln>
              <a:effectLst/>
            </p:spPr>
          </p:pic>
          <p:pic>
            <p:nvPicPr>
              <p:cNvPr id="1595" name="mathbf_x_texttt_.pdf" descr="mathbf_x_texttt_.pdf"/>
              <p:cNvPicPr>
                <a:picLocks noChangeAspect="1"/>
              </p:cNvPicPr>
              <p:nvPr/>
            </p:nvPicPr>
            <p:blipFill>
              <a:blip r:embed="rId6">
                <a:extLst/>
              </a:blip>
              <a:stretch>
                <a:fillRect/>
              </a:stretch>
            </p:blipFill>
            <p:spPr>
              <a:xfrm>
                <a:off x="1160159" y="1230057"/>
                <a:ext cx="827712" cy="317291"/>
              </a:xfrm>
              <a:prstGeom prst="rect">
                <a:avLst/>
              </a:prstGeom>
              <a:ln w="12700" cap="flat">
                <a:noFill/>
                <a:miter lim="400000"/>
              </a:ln>
              <a:effectLst/>
            </p:spPr>
          </p:pic>
        </p:grpSp>
        <p:sp>
          <p:nvSpPr>
            <p:cNvPr id="1597" name="TextBox 71"/>
            <p:cNvSpPr txBox="1"/>
            <p:nvPr/>
          </p:nvSpPr>
          <p:spPr>
            <a:xfrm>
              <a:off x="646410" y="0"/>
              <a:ext cx="3971291" cy="9264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5000">
                  <a:latin typeface="Helvetica Neue Light"/>
                  <a:ea typeface="Helvetica Neue Light"/>
                  <a:cs typeface="Helvetica Neue Light"/>
                  <a:sym typeface="Helvetica Neue Light"/>
                </a:defRPr>
              </a:lvl1pPr>
            </a:lstStyle>
            <a:p>
              <a:pPr/>
              <a:r>
                <a:t>Deep learning</a:t>
              </a:r>
            </a:p>
          </p:txBody>
        </p:sp>
        <p:grpSp>
          <p:nvGrpSpPr>
            <p:cNvPr id="1608" name="Group"/>
            <p:cNvGrpSpPr/>
            <p:nvPr/>
          </p:nvGrpSpPr>
          <p:grpSpPr>
            <a:xfrm>
              <a:off x="1206029" y="7590482"/>
              <a:ext cx="2852053" cy="1475496"/>
              <a:chOff x="0" y="0"/>
              <a:chExt cx="2852052" cy="1475494"/>
            </a:xfrm>
          </p:grpSpPr>
          <p:sp>
            <p:nvSpPr>
              <p:cNvPr id="1598" name="Line"/>
              <p:cNvSpPr/>
              <p:nvPr/>
            </p:nvSpPr>
            <p:spPr>
              <a:xfrm flipV="1">
                <a:off x="439728" y="380363"/>
                <a:ext cx="780995" cy="398355"/>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599" name="Line"/>
              <p:cNvSpPr/>
              <p:nvPr/>
            </p:nvSpPr>
            <p:spPr>
              <a:xfrm>
                <a:off x="440948" y="876033"/>
                <a:ext cx="804687" cy="375561"/>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00" name="Line"/>
              <p:cNvSpPr/>
              <p:nvPr/>
            </p:nvSpPr>
            <p:spPr>
              <a:xfrm>
                <a:off x="1617950" y="395393"/>
                <a:ext cx="786034" cy="299761"/>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01" name="Line"/>
              <p:cNvSpPr/>
              <p:nvPr/>
            </p:nvSpPr>
            <p:spPr>
              <a:xfrm flipV="1">
                <a:off x="1599055" y="930637"/>
                <a:ext cx="804930" cy="325468"/>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02" name="Circle"/>
              <p:cNvSpPr/>
              <p:nvPr/>
            </p:nvSpPr>
            <p:spPr>
              <a:xfrm>
                <a:off x="1203010" y="106144"/>
                <a:ext cx="496831" cy="49683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03" name="Circle"/>
              <p:cNvSpPr/>
              <p:nvPr/>
            </p:nvSpPr>
            <p:spPr>
              <a:xfrm>
                <a:off x="1215710" y="978665"/>
                <a:ext cx="496831" cy="496830"/>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04" name="Circle"/>
              <p:cNvSpPr/>
              <p:nvPr/>
            </p:nvSpPr>
            <p:spPr>
              <a:xfrm>
                <a:off x="2355222" y="536785"/>
                <a:ext cx="496831" cy="496831"/>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05" name="Circle"/>
              <p:cNvSpPr/>
              <p:nvPr/>
            </p:nvSpPr>
            <p:spPr>
              <a:xfrm>
                <a:off x="0" y="574276"/>
                <a:ext cx="496830" cy="496831"/>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1606" name="y.pdf" descr="y.pdf"/>
              <p:cNvPicPr>
                <a:picLocks noChangeAspect="1"/>
              </p:cNvPicPr>
              <p:nvPr/>
            </p:nvPicPr>
            <p:blipFill>
              <a:blip r:embed="rId7">
                <a:extLst/>
              </a:blip>
              <a:stretch>
                <a:fillRect/>
              </a:stretch>
            </p:blipFill>
            <p:spPr>
              <a:xfrm>
                <a:off x="2447757" y="0"/>
                <a:ext cx="240906" cy="340102"/>
              </a:xfrm>
              <a:prstGeom prst="rect">
                <a:avLst/>
              </a:prstGeom>
              <a:ln w="12700" cap="flat">
                <a:noFill/>
                <a:miter lim="400000"/>
              </a:ln>
              <a:effectLst/>
            </p:spPr>
          </p:pic>
          <p:pic>
            <p:nvPicPr>
              <p:cNvPr id="1607" name="x.pdf" descr="x.pdf"/>
              <p:cNvPicPr>
                <a:picLocks noChangeAspect="1"/>
              </p:cNvPicPr>
              <p:nvPr/>
            </p:nvPicPr>
            <p:blipFill>
              <a:blip r:embed="rId8">
                <a:extLst/>
              </a:blip>
              <a:stretch>
                <a:fillRect/>
              </a:stretch>
            </p:blipFill>
            <p:spPr>
              <a:xfrm>
                <a:off x="127765" y="113259"/>
                <a:ext cx="241301" cy="215901"/>
              </a:xfrm>
              <a:prstGeom prst="rect">
                <a:avLst/>
              </a:prstGeom>
              <a:ln w="12700" cap="flat">
                <a:noFill/>
                <a:miter lim="400000"/>
              </a:ln>
              <a:effectLst/>
            </p:spPr>
          </p:pic>
        </p:grpSp>
      </p:grpSp>
      <p:grpSp>
        <p:nvGrpSpPr>
          <p:cNvPr id="1625" name="Group"/>
          <p:cNvGrpSpPr/>
          <p:nvPr/>
        </p:nvGrpSpPr>
        <p:grpSpPr>
          <a:xfrm>
            <a:off x="7300595" y="3191964"/>
            <a:ext cx="8659178" cy="9434539"/>
            <a:chOff x="0" y="0"/>
            <a:chExt cx="8659176" cy="9434537"/>
          </a:xfrm>
        </p:grpSpPr>
        <p:sp>
          <p:nvSpPr>
            <p:cNvPr id="1610" name="Square"/>
            <p:cNvSpPr/>
            <p:nvPr/>
          </p:nvSpPr>
          <p:spPr>
            <a:xfrm>
              <a:off x="2259348" y="1033980"/>
              <a:ext cx="5264112" cy="5264112"/>
            </a:xfrm>
            <a:prstGeom prst="rect">
              <a:avLst/>
            </a:prstGeom>
            <a:noFill/>
            <a:ln w="38100" cap="flat">
              <a:solidFill>
                <a:srgbClr val="000000"/>
              </a:solidFill>
              <a:prstDash val="solid"/>
              <a:roun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1620" name="Group"/>
            <p:cNvGrpSpPr/>
            <p:nvPr/>
          </p:nvGrpSpPr>
          <p:grpSpPr>
            <a:xfrm>
              <a:off x="2531582" y="1370407"/>
              <a:ext cx="4719645" cy="4591257"/>
              <a:chOff x="0" y="0"/>
              <a:chExt cx="4719644" cy="4591256"/>
            </a:xfrm>
          </p:grpSpPr>
          <p:sp>
            <p:nvSpPr>
              <p:cNvPr id="1611" name="Rectangle 17"/>
              <p:cNvSpPr/>
              <p:nvPr/>
            </p:nvSpPr>
            <p:spPr>
              <a:xfrm>
                <a:off x="0" y="1757615"/>
                <a:ext cx="4365543" cy="1012835"/>
              </a:xfrm>
              <a:prstGeom prst="rect">
                <a:avLst/>
              </a:prstGeom>
              <a:solidFill>
                <a:srgbClr val="EFD6A5"/>
              </a:solid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1612" name="Straight Arrow Connector 26"/>
              <p:cNvSpPr/>
              <p:nvPr/>
            </p:nvSpPr>
            <p:spPr>
              <a:xfrm flipV="1">
                <a:off x="973610" y="26458"/>
                <a:ext cx="3177" cy="171467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613" name="Straight Arrow Connector 27"/>
              <p:cNvSpPr/>
              <p:nvPr/>
            </p:nvSpPr>
            <p:spPr>
              <a:xfrm flipH="1">
                <a:off x="3353123" y="0"/>
                <a:ext cx="3177"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614" name="Straight Arrow Connector 28"/>
              <p:cNvSpPr/>
              <p:nvPr/>
            </p:nvSpPr>
            <p:spPr>
              <a:xfrm flipV="1">
                <a:off x="1001686" y="2773623"/>
                <a:ext cx="3177" cy="1777428"/>
              </a:xfrm>
              <a:prstGeom prst="line">
                <a:avLst/>
              </a:prstGeom>
              <a:noFill/>
              <a:ln w="63500" cap="flat">
                <a:solidFill>
                  <a:srgbClr val="008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615" name="Straight Arrow Connector 29"/>
              <p:cNvSpPr/>
              <p:nvPr/>
            </p:nvSpPr>
            <p:spPr>
              <a:xfrm flipH="1">
                <a:off x="3313991" y="2792004"/>
                <a:ext cx="3176" cy="1799253"/>
              </a:xfrm>
              <a:prstGeom prst="line">
                <a:avLst/>
              </a:prstGeom>
              <a:noFill/>
              <a:ln w="63500" cap="flat">
                <a:solidFill>
                  <a:srgbClr val="FF0000"/>
                </a:solidFill>
                <a:prstDash val="solid"/>
                <a:round/>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616" name="frac_partial_mat.pdf" descr="frac_partial_mat.pdf"/>
              <p:cNvPicPr>
                <a:picLocks noChangeAspect="1"/>
              </p:cNvPicPr>
              <p:nvPr/>
            </p:nvPicPr>
            <p:blipFill>
              <a:blip r:embed="rId2">
                <a:extLst/>
              </a:blip>
              <a:stretch>
                <a:fillRect/>
              </a:stretch>
            </p:blipFill>
            <p:spPr>
              <a:xfrm>
                <a:off x="3634668" y="3045671"/>
                <a:ext cx="1006348" cy="1132141"/>
              </a:xfrm>
              <a:prstGeom prst="rect">
                <a:avLst/>
              </a:prstGeom>
              <a:ln w="12700" cap="flat">
                <a:noFill/>
                <a:miter lim="400000"/>
              </a:ln>
              <a:effectLst/>
            </p:spPr>
          </p:pic>
          <p:pic>
            <p:nvPicPr>
              <p:cNvPr id="1617" name="frac_partial_mat.pdf" descr="frac_partial_mat.pdf"/>
              <p:cNvPicPr>
                <a:picLocks noChangeAspect="1"/>
              </p:cNvPicPr>
              <p:nvPr/>
            </p:nvPicPr>
            <p:blipFill>
              <a:blip r:embed="rId3">
                <a:extLst/>
              </a:blip>
              <a:stretch>
                <a:fillRect/>
              </a:stretch>
            </p:blipFill>
            <p:spPr>
              <a:xfrm>
                <a:off x="3556038" y="324569"/>
                <a:ext cx="1163607" cy="1108849"/>
              </a:xfrm>
              <a:prstGeom prst="rect">
                <a:avLst/>
              </a:prstGeom>
              <a:ln w="12700" cap="flat">
                <a:noFill/>
                <a:miter lim="400000"/>
              </a:ln>
              <a:effectLst/>
            </p:spPr>
          </p:pic>
          <p:pic>
            <p:nvPicPr>
              <p:cNvPr id="1618" name="mathbf_x_texttt_.pdf" descr="mathbf_x_texttt_.pdf"/>
              <p:cNvPicPr>
                <a:picLocks noChangeAspect="1"/>
              </p:cNvPicPr>
              <p:nvPr/>
            </p:nvPicPr>
            <p:blipFill>
              <a:blip r:embed="rId5">
                <a:extLst/>
              </a:blip>
              <a:stretch>
                <a:fillRect/>
              </a:stretch>
            </p:blipFill>
            <p:spPr>
              <a:xfrm>
                <a:off x="1260793" y="3083639"/>
                <a:ext cx="626443" cy="300171"/>
              </a:xfrm>
              <a:prstGeom prst="rect">
                <a:avLst/>
              </a:prstGeom>
              <a:ln w="12700" cap="flat">
                <a:noFill/>
                <a:miter lim="400000"/>
              </a:ln>
              <a:effectLst/>
            </p:spPr>
          </p:pic>
          <p:pic>
            <p:nvPicPr>
              <p:cNvPr id="1619" name="mathbf_x_texttt_.pdf" descr="mathbf_x_texttt_.pdf"/>
              <p:cNvPicPr>
                <a:picLocks noChangeAspect="1"/>
              </p:cNvPicPr>
              <p:nvPr/>
            </p:nvPicPr>
            <p:blipFill>
              <a:blip r:embed="rId6">
                <a:extLst/>
              </a:blip>
              <a:stretch>
                <a:fillRect/>
              </a:stretch>
            </p:blipFill>
            <p:spPr>
              <a:xfrm>
                <a:off x="1160159" y="1230057"/>
                <a:ext cx="827712" cy="317291"/>
              </a:xfrm>
              <a:prstGeom prst="rect">
                <a:avLst/>
              </a:prstGeom>
              <a:ln w="12700" cap="flat">
                <a:noFill/>
                <a:miter lim="400000"/>
              </a:ln>
              <a:effectLst/>
            </p:spPr>
          </p:pic>
        </p:grpSp>
        <p:sp>
          <p:nvSpPr>
            <p:cNvPr id="1621" name="TextBox 71"/>
            <p:cNvSpPr txBox="1"/>
            <p:nvPr/>
          </p:nvSpPr>
          <p:spPr>
            <a:xfrm>
              <a:off x="1123632" y="0"/>
              <a:ext cx="7535546" cy="9264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5000">
                  <a:latin typeface="Helvetica Neue Light"/>
                  <a:ea typeface="Helvetica Neue Light"/>
                  <a:cs typeface="Helvetica Neue Light"/>
                  <a:sym typeface="Helvetica Neue Light"/>
                </a:defRPr>
              </a:lvl1pPr>
            </a:lstStyle>
            <a:p>
              <a:pPr/>
              <a:r>
                <a:t>Differentiable programming</a:t>
              </a:r>
            </a:p>
          </p:txBody>
        </p:sp>
        <p:pic>
          <p:nvPicPr>
            <p:cNvPr id="1622" name="f(_mathbf_x_text.pdf" descr="f(_mathbf_x_text.pdf"/>
            <p:cNvPicPr>
              <a:picLocks noChangeAspect="1"/>
            </p:cNvPicPr>
            <p:nvPr/>
          </p:nvPicPr>
          <p:blipFill>
            <a:blip r:embed="rId9">
              <a:extLst/>
            </a:blip>
            <a:stretch>
              <a:fillRect/>
            </a:stretch>
          </p:blipFill>
          <p:spPr>
            <a:xfrm>
              <a:off x="3693066" y="3322326"/>
              <a:ext cx="2396677" cy="687420"/>
            </a:xfrm>
            <a:prstGeom prst="rect">
              <a:avLst/>
            </a:prstGeom>
            <a:ln w="12700" cap="flat">
              <a:noFill/>
              <a:miter lim="400000"/>
            </a:ln>
            <a:effectLst/>
          </p:spPr>
        </p:pic>
        <p:sp>
          <p:nvSpPr>
            <p:cNvPr id="1623" name="Straight Arrow Connector 53"/>
            <p:cNvSpPr/>
            <p:nvPr/>
          </p:nvSpPr>
          <p:spPr>
            <a:xfrm>
              <a:off x="0" y="3662779"/>
              <a:ext cx="1558782" cy="3906"/>
            </a:xfrm>
            <a:prstGeom prst="line">
              <a:avLst/>
            </a:prstGeom>
            <a:noFill/>
            <a:ln w="63500" cap="flat">
              <a:solidFill>
                <a:srgbClr val="000000"/>
              </a:solidFill>
              <a:prstDash val="solid"/>
              <a:miter lim="400000"/>
              <a:tailEnd type="triangle"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pic>
          <p:nvPicPr>
            <p:cNvPr id="1624" name="Image" descr="Image"/>
            <p:cNvPicPr>
              <a:picLocks noChangeAspect="1"/>
            </p:cNvPicPr>
            <p:nvPr/>
          </p:nvPicPr>
          <p:blipFill>
            <a:blip r:embed="rId10">
              <a:extLst/>
            </a:blip>
            <a:stretch>
              <a:fillRect/>
            </a:stretch>
          </p:blipFill>
          <p:spPr>
            <a:xfrm>
              <a:off x="2329738" y="7221921"/>
              <a:ext cx="5123332" cy="2212617"/>
            </a:xfrm>
            <a:prstGeom prst="rect">
              <a:avLst/>
            </a:prstGeom>
            <a:ln w="25400" cap="flat">
              <a:solidFill>
                <a:srgbClr val="000000"/>
              </a:solidFill>
              <a:prstDash val="solid"/>
              <a:miter lim="400000"/>
            </a:ln>
            <a:effectLst/>
          </p:spPr>
        </p:pic>
      </p:grpSp>
      <p:grpSp>
        <p:nvGrpSpPr>
          <p:cNvPr id="1628" name="Group"/>
          <p:cNvGrpSpPr/>
          <p:nvPr/>
        </p:nvGrpSpPr>
        <p:grpSpPr>
          <a:xfrm>
            <a:off x="17294767" y="5277530"/>
            <a:ext cx="4992328" cy="3160940"/>
            <a:chOff x="0" y="0"/>
            <a:chExt cx="4992327" cy="3160938"/>
          </a:xfrm>
        </p:grpSpPr>
        <p:pic>
          <p:nvPicPr>
            <p:cNvPr id="1626" name="Image" descr="Image"/>
            <p:cNvPicPr>
              <a:picLocks noChangeAspect="1"/>
            </p:cNvPicPr>
            <p:nvPr/>
          </p:nvPicPr>
          <p:blipFill>
            <a:blip r:embed="rId11">
              <a:extLst/>
            </a:blip>
            <a:stretch>
              <a:fillRect/>
            </a:stretch>
          </p:blipFill>
          <p:spPr>
            <a:xfrm>
              <a:off x="0" y="0"/>
              <a:ext cx="3780317" cy="1212011"/>
            </a:xfrm>
            <a:prstGeom prst="rect">
              <a:avLst/>
            </a:prstGeom>
            <a:ln w="12700" cap="flat">
              <a:noFill/>
              <a:miter lim="400000"/>
            </a:ln>
            <a:effectLst/>
          </p:spPr>
        </p:pic>
        <p:pic>
          <p:nvPicPr>
            <p:cNvPr id="1627" name="Image" descr="Image"/>
            <p:cNvPicPr>
              <a:picLocks noChangeAspect="1"/>
            </p:cNvPicPr>
            <p:nvPr/>
          </p:nvPicPr>
          <p:blipFill>
            <a:blip r:embed="rId12">
              <a:extLst/>
            </a:blip>
            <a:stretch>
              <a:fillRect/>
            </a:stretch>
          </p:blipFill>
          <p:spPr>
            <a:xfrm>
              <a:off x="0" y="2006643"/>
              <a:ext cx="4992328" cy="1154296"/>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25" grpId="2"/>
      <p:bldP build="whole" bldLvl="1" animBg="1" rev="0" advAuto="0" spid="1628" grpId="3"/>
      <p:bldP build="whole" bldLvl="1" animBg="1" rev="0" advAuto="0" spid="1609"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85" name="Optimization"/>
          <p:cNvSpPr txBox="1"/>
          <p:nvPr/>
        </p:nvSpPr>
        <p:spPr>
          <a:xfrm>
            <a:off x="9619678" y="261371"/>
            <a:ext cx="5144644" cy="1209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7000">
                <a:latin typeface="Helvetica Light"/>
                <a:ea typeface="Helvetica Light"/>
                <a:cs typeface="Helvetica Light"/>
                <a:sym typeface="Helvetica Light"/>
              </a:defRPr>
            </a:lvl1pPr>
          </a:lstStyle>
          <a:p>
            <a:pPr/>
            <a:r>
              <a:t>Optimization</a:t>
            </a:r>
          </a:p>
        </p:txBody>
      </p:sp>
      <p:sp>
        <p:nvSpPr>
          <p:cNvPr id="486" name="What’s the knowledge we have about J?…"/>
          <p:cNvSpPr txBox="1"/>
          <p:nvPr>
            <p:ph type="body" sz="half" idx="1"/>
          </p:nvPr>
        </p:nvSpPr>
        <p:spPr>
          <a:xfrm>
            <a:off x="400363" y="8015879"/>
            <a:ext cx="21731787" cy="5097599"/>
          </a:xfrm>
          <a:prstGeom prst="rect">
            <a:avLst/>
          </a:prstGeom>
        </p:spPr>
        <p:txBody>
          <a:bodyPr lIns="101600" tIns="101600" rIns="101600" bIns="101600" anchor="t"/>
          <a:lstStyle/>
          <a:p>
            <a:pPr marL="725487" indent="-685800" defTabSz="1828800">
              <a:spcBef>
                <a:spcPts val="3000"/>
              </a:spcBef>
              <a:buClr>
                <a:srgbClr val="3366FF"/>
              </a:buClr>
              <a:buSzPct val="100000"/>
              <a:buFont typeface="Arial"/>
              <a:defRPr sz="4800">
                <a:latin typeface="Helvetica Neue Light"/>
                <a:ea typeface="Helvetica Neue Light"/>
                <a:cs typeface="Helvetica Neue Light"/>
                <a:sym typeface="Helvetica Neue Light"/>
              </a:defRPr>
            </a:pPr>
            <a:r>
              <a:t>What’s the knowledge we have about J?</a:t>
            </a:r>
          </a:p>
          <a:p>
            <a:pPr lvl="1" marL="1131887" indent="-685800" defTabSz="1828800">
              <a:spcBef>
                <a:spcPts val="3000"/>
              </a:spcBef>
              <a:buClr>
                <a:srgbClr val="3366FF"/>
              </a:buClr>
              <a:buSzPct val="100000"/>
              <a:buFont typeface="Arial"/>
              <a:defRPr sz="4800">
                <a:latin typeface="Helvetica Neue Light"/>
                <a:ea typeface="Helvetica Neue Light"/>
                <a:cs typeface="Helvetica Neue Light"/>
                <a:sym typeface="Helvetica Neue Light"/>
              </a:defRPr>
            </a:pPr>
            <a:r>
              <a:t>We can evaluate</a:t>
            </a:r>
          </a:p>
          <a:p>
            <a:pPr lvl="1" marL="1131887" indent="-685800" defTabSz="1828800">
              <a:spcBef>
                <a:spcPts val="3000"/>
              </a:spcBef>
              <a:buClr>
                <a:srgbClr val="3366FF"/>
              </a:buClr>
              <a:buSzPct val="100000"/>
              <a:buFont typeface="Arial"/>
              <a:defRPr sz="4800">
                <a:latin typeface="Helvetica Neue Light"/>
                <a:ea typeface="Helvetica Neue Light"/>
                <a:cs typeface="Helvetica Neue Light"/>
                <a:sym typeface="Helvetica Neue Light"/>
              </a:defRPr>
            </a:pPr>
            <a:r>
              <a:t>We can evaluate           and     </a:t>
            </a:r>
          </a:p>
          <a:p>
            <a:pPr lvl="1" marL="1131887" indent="-685800" defTabSz="1828800">
              <a:spcBef>
                <a:spcPts val="3000"/>
              </a:spcBef>
              <a:buClr>
                <a:srgbClr val="3366FF"/>
              </a:buClr>
              <a:buSzPct val="100000"/>
              <a:buFont typeface="Arial"/>
              <a:defRPr sz="4800">
                <a:latin typeface="Helvetica Neue Light"/>
                <a:ea typeface="Helvetica Neue Light"/>
                <a:cs typeface="Helvetica Neue Light"/>
                <a:sym typeface="Helvetica Neue Light"/>
              </a:defRPr>
            </a:pPr>
            <a:r>
              <a:t>We can evaluate           ,                , and     </a:t>
            </a:r>
          </a:p>
        </p:txBody>
      </p:sp>
      <p:grpSp>
        <p:nvGrpSpPr>
          <p:cNvPr id="490" name="Group"/>
          <p:cNvGrpSpPr/>
          <p:nvPr/>
        </p:nvGrpSpPr>
        <p:grpSpPr>
          <a:xfrm>
            <a:off x="15907337" y="3796396"/>
            <a:ext cx="6619830" cy="2148133"/>
            <a:chOff x="-50800" y="-50799"/>
            <a:chExt cx="6619829" cy="2148131"/>
          </a:xfrm>
        </p:grpSpPr>
        <p:pic>
          <p:nvPicPr>
            <p:cNvPr id="487" name="theta^*_=_argmin.pdf" descr="theta^*_=_argmin.pdf"/>
            <p:cNvPicPr>
              <a:picLocks noChangeAspect="1"/>
            </p:cNvPicPr>
            <p:nvPr/>
          </p:nvPicPr>
          <p:blipFill>
            <a:blip r:embed="rId2">
              <a:extLst/>
            </a:blip>
            <a:stretch>
              <a:fillRect/>
            </a:stretch>
          </p:blipFill>
          <p:spPr>
            <a:xfrm>
              <a:off x="343764" y="534190"/>
              <a:ext cx="5830701" cy="1278854"/>
            </a:xfrm>
            <a:prstGeom prst="rect">
              <a:avLst/>
            </a:prstGeom>
            <a:ln w="12700" cap="flat">
              <a:noFill/>
              <a:miter lim="400000"/>
            </a:ln>
            <a:effectLst/>
          </p:spPr>
        </p:pic>
        <p:pic>
          <p:nvPicPr>
            <p:cNvPr id="488" name="Rectangle Rectangle" descr="Rectangle Rectangle"/>
            <p:cNvPicPr>
              <a:picLocks noChangeAspect="0"/>
            </p:cNvPicPr>
            <p:nvPr/>
          </p:nvPicPr>
          <p:blipFill>
            <a:blip r:embed="rId3">
              <a:extLst/>
            </a:blip>
            <a:stretch>
              <a:fillRect/>
            </a:stretch>
          </p:blipFill>
          <p:spPr>
            <a:xfrm>
              <a:off x="-50800" y="-50800"/>
              <a:ext cx="6619830" cy="2148132"/>
            </a:xfrm>
            <a:prstGeom prst="rect">
              <a:avLst/>
            </a:prstGeom>
            <a:effectLst/>
          </p:spPr>
        </p:pic>
      </p:grpSp>
      <p:grpSp>
        <p:nvGrpSpPr>
          <p:cNvPr id="495" name="Group"/>
          <p:cNvGrpSpPr/>
          <p:nvPr/>
        </p:nvGrpSpPr>
        <p:grpSpPr>
          <a:xfrm>
            <a:off x="6297321" y="9209605"/>
            <a:ext cx="16296376" cy="879479"/>
            <a:chOff x="0" y="0"/>
            <a:chExt cx="16296373" cy="879477"/>
          </a:xfrm>
        </p:grpSpPr>
        <p:pic>
          <p:nvPicPr>
            <p:cNvPr id="491" name="J(_theta).pdf" descr="J(_theta).pdf"/>
            <p:cNvPicPr>
              <a:picLocks noChangeAspect="1"/>
            </p:cNvPicPr>
            <p:nvPr/>
          </p:nvPicPr>
          <p:blipFill>
            <a:blip r:embed="rId4">
              <a:extLst/>
            </a:blip>
            <a:srcRect l="0" t="0" r="0" b="0"/>
            <a:stretch>
              <a:fillRect/>
            </a:stretch>
          </p:blipFill>
          <p:spPr>
            <a:xfrm>
              <a:off x="0" y="0"/>
              <a:ext cx="1262655" cy="729973"/>
            </a:xfrm>
            <a:prstGeom prst="rect">
              <a:avLst/>
            </a:prstGeom>
            <a:ln w="12700" cap="flat">
              <a:noFill/>
              <a:miter lim="400000"/>
            </a:ln>
            <a:effectLst/>
          </p:spPr>
        </p:pic>
        <p:grpSp>
          <p:nvGrpSpPr>
            <p:cNvPr id="494" name="Group"/>
            <p:cNvGrpSpPr/>
            <p:nvPr/>
          </p:nvGrpSpPr>
          <p:grpSpPr>
            <a:xfrm>
              <a:off x="9919414" y="104375"/>
              <a:ext cx="6376960" cy="775103"/>
              <a:chOff x="0" y="0"/>
              <a:chExt cx="6376958" cy="775102"/>
            </a:xfrm>
          </p:grpSpPr>
          <p:sp>
            <p:nvSpPr>
              <p:cNvPr id="492" name="Line"/>
              <p:cNvSpPr/>
              <p:nvPr/>
            </p:nvSpPr>
            <p:spPr>
              <a:xfrm flipH="1" flipV="1">
                <a:off x="0" y="387551"/>
                <a:ext cx="921344"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93" name="Black box optimization"/>
              <p:cNvSpPr txBox="1"/>
              <p:nvPr/>
            </p:nvSpPr>
            <p:spPr>
              <a:xfrm>
                <a:off x="1025001" y="-1"/>
                <a:ext cx="5351958"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defRPr b="0" sz="4200">
                    <a:latin typeface="Helvetica Neue Light"/>
                    <a:ea typeface="Helvetica Neue Light"/>
                    <a:cs typeface="Helvetica Neue Light"/>
                    <a:sym typeface="Helvetica Neue Light"/>
                  </a:defRPr>
                </a:lvl1pPr>
              </a:lstStyle>
              <a:p>
                <a:pPr/>
                <a:r>
                  <a:t>Black box optimization</a:t>
                </a:r>
              </a:p>
            </p:txBody>
          </p:sp>
        </p:grpSp>
      </p:grpSp>
      <p:grpSp>
        <p:nvGrpSpPr>
          <p:cNvPr id="506" name="Group"/>
          <p:cNvGrpSpPr/>
          <p:nvPr/>
        </p:nvGrpSpPr>
        <p:grpSpPr>
          <a:xfrm>
            <a:off x="6271922" y="5507611"/>
            <a:ext cx="16361246" cy="5648577"/>
            <a:chOff x="0" y="0"/>
            <a:chExt cx="16361244" cy="5648576"/>
          </a:xfrm>
        </p:grpSpPr>
        <p:grpSp>
          <p:nvGrpSpPr>
            <p:cNvPr id="504" name="Group"/>
            <p:cNvGrpSpPr/>
            <p:nvPr/>
          </p:nvGrpSpPr>
          <p:grpSpPr>
            <a:xfrm>
              <a:off x="0" y="3849713"/>
              <a:ext cx="16361245" cy="1798864"/>
              <a:chOff x="0" y="0"/>
              <a:chExt cx="16361244" cy="1798862"/>
            </a:xfrm>
          </p:grpSpPr>
          <p:sp>
            <p:nvSpPr>
              <p:cNvPr id="496" name="Line"/>
              <p:cNvSpPr/>
              <p:nvPr/>
            </p:nvSpPr>
            <p:spPr>
              <a:xfrm flipH="1" flipV="1">
                <a:off x="9944814" y="1411311"/>
                <a:ext cx="921344"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503" name="Group"/>
              <p:cNvGrpSpPr/>
              <p:nvPr/>
            </p:nvGrpSpPr>
            <p:grpSpPr>
              <a:xfrm>
                <a:off x="0" y="-1"/>
                <a:ext cx="16361245" cy="1798864"/>
                <a:chOff x="0" y="0"/>
                <a:chExt cx="16361245" cy="1798862"/>
              </a:xfrm>
            </p:grpSpPr>
            <p:sp>
              <p:nvSpPr>
                <p:cNvPr id="497" name="First order optimization"/>
                <p:cNvSpPr txBox="1"/>
                <p:nvPr/>
              </p:nvSpPr>
              <p:spPr>
                <a:xfrm>
                  <a:off x="10969815" y="1023760"/>
                  <a:ext cx="5391431" cy="775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defRPr b="0" sz="4200">
                      <a:latin typeface="Helvetica Neue Light"/>
                      <a:ea typeface="Helvetica Neue Light"/>
                      <a:cs typeface="Helvetica Neue Light"/>
                      <a:sym typeface="Helvetica Neue Light"/>
                    </a:defRPr>
                  </a:lvl1pPr>
                </a:lstStyle>
                <a:p>
                  <a:pPr/>
                  <a:r>
                    <a:t>First order optimization</a:t>
                  </a:r>
                </a:p>
              </p:txBody>
            </p:sp>
            <p:grpSp>
              <p:nvGrpSpPr>
                <p:cNvPr id="502" name="Group"/>
                <p:cNvGrpSpPr/>
                <p:nvPr/>
              </p:nvGrpSpPr>
              <p:grpSpPr>
                <a:xfrm>
                  <a:off x="0" y="-1"/>
                  <a:ext cx="6256836" cy="1772887"/>
                  <a:chOff x="0" y="0"/>
                  <a:chExt cx="6256836" cy="1772885"/>
                </a:xfrm>
              </p:grpSpPr>
              <p:pic>
                <p:nvPicPr>
                  <p:cNvPr id="498" name="J(_theta).pdf" descr="J(_theta).pdf"/>
                  <p:cNvPicPr>
                    <a:picLocks noChangeAspect="1"/>
                  </p:cNvPicPr>
                  <p:nvPr/>
                </p:nvPicPr>
                <p:blipFill>
                  <a:blip r:embed="rId4">
                    <a:extLst/>
                  </a:blip>
                  <a:srcRect l="0" t="0" r="0" b="0"/>
                  <a:stretch>
                    <a:fillRect/>
                  </a:stretch>
                </p:blipFill>
                <p:spPr>
                  <a:xfrm>
                    <a:off x="0" y="982884"/>
                    <a:ext cx="1262655" cy="729973"/>
                  </a:xfrm>
                  <a:prstGeom prst="rect">
                    <a:avLst/>
                  </a:prstGeom>
                  <a:ln w="12700" cap="flat">
                    <a:noFill/>
                    <a:miter lim="400000"/>
                  </a:ln>
                  <a:effectLst/>
                </p:spPr>
              </p:pic>
              <p:pic>
                <p:nvPicPr>
                  <p:cNvPr id="499" name="nabla_theta_J(_t.pdf" descr="nabla_theta_J(_t.pdf"/>
                  <p:cNvPicPr>
                    <a:picLocks noChangeAspect="1"/>
                  </p:cNvPicPr>
                  <p:nvPr/>
                </p:nvPicPr>
                <p:blipFill>
                  <a:blip r:embed="rId5">
                    <a:extLst/>
                  </a:blip>
                  <a:stretch>
                    <a:fillRect/>
                  </a:stretch>
                </p:blipFill>
                <p:spPr>
                  <a:xfrm>
                    <a:off x="2813531" y="1034600"/>
                    <a:ext cx="2214854" cy="738286"/>
                  </a:xfrm>
                  <a:prstGeom prst="rect">
                    <a:avLst/>
                  </a:prstGeom>
                  <a:ln w="12700" cap="flat">
                    <a:noFill/>
                    <a:miter lim="400000"/>
                  </a:ln>
                  <a:effectLst/>
                </p:spPr>
              </p:pic>
              <p:sp>
                <p:nvSpPr>
                  <p:cNvPr id="529" name="Connection Line"/>
                  <p:cNvSpPr/>
                  <p:nvPr/>
                </p:nvSpPr>
                <p:spPr>
                  <a:xfrm>
                    <a:off x="3081324" y="332375"/>
                    <a:ext cx="1149196" cy="563420"/>
                  </a:xfrm>
                  <a:custGeom>
                    <a:avLst/>
                    <a:gdLst/>
                    <a:ahLst/>
                    <a:cxnLst>
                      <a:cxn ang="0">
                        <a:pos x="wd2" y="hd2"/>
                      </a:cxn>
                      <a:cxn ang="5400000">
                        <a:pos x="wd2" y="hd2"/>
                      </a:cxn>
                      <a:cxn ang="10800000">
                        <a:pos x="wd2" y="hd2"/>
                      </a:cxn>
                      <a:cxn ang="16200000">
                        <a:pos x="wd2" y="hd2"/>
                      </a:cxn>
                    </a:cxnLst>
                    <a:rect l="0" t="0" r="r" b="b"/>
                    <a:pathLst>
                      <a:path w="21600" h="21256" fill="norm" stroke="1" extrusionOk="0">
                        <a:moveTo>
                          <a:pt x="21600" y="13"/>
                        </a:moveTo>
                        <a:cubicBezTo>
                          <a:pt x="9489" y="-344"/>
                          <a:pt x="2289" y="6737"/>
                          <a:pt x="0" y="21256"/>
                        </a:cubicBezTo>
                      </a:path>
                    </a:pathLst>
                  </a:custGeom>
                  <a:noFill/>
                  <a:ln w="25400" cap="flat">
                    <a:solidFill>
                      <a:srgbClr val="000000"/>
                    </a:solidFill>
                    <a:prstDash val="solid"/>
                    <a:miter lim="400000"/>
                  </a:ln>
                  <a:effectLst/>
                </p:spPr>
                <p:txBody>
                  <a:bodyPr/>
                  <a:lstStyle/>
                  <a:p>
                    <a:pPr/>
                  </a:p>
                </p:txBody>
              </p:sp>
              <p:sp>
                <p:nvSpPr>
                  <p:cNvPr id="501" name="Gradient"/>
                  <p:cNvSpPr txBox="1"/>
                  <p:nvPr/>
                </p:nvSpPr>
                <p:spPr>
                  <a:xfrm>
                    <a:off x="4222169" y="-1"/>
                    <a:ext cx="2034668" cy="688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defRPr sz="3600"/>
                    </a:lvl1pPr>
                  </a:lstStyle>
                  <a:p>
                    <a:pPr/>
                    <a:r>
                      <a:t>Gradient</a:t>
                    </a:r>
                  </a:p>
                </p:txBody>
              </p:sp>
            </p:grpSp>
          </p:grpSp>
        </p:grpSp>
        <p:pic>
          <p:nvPicPr>
            <p:cNvPr id="505" name="nabla_theta_J(_t.pdf" descr="nabla_theta_J(_t.pdf"/>
            <p:cNvPicPr>
              <a:picLocks noChangeAspect="1"/>
            </p:cNvPicPr>
            <p:nvPr/>
          </p:nvPicPr>
          <p:blipFill>
            <a:blip r:embed="rId5">
              <a:extLst/>
            </a:blip>
            <a:stretch>
              <a:fillRect/>
            </a:stretch>
          </p:blipFill>
          <p:spPr>
            <a:xfrm>
              <a:off x="5151532" y="0"/>
              <a:ext cx="2214854" cy="738285"/>
            </a:xfrm>
            <a:prstGeom prst="rect">
              <a:avLst/>
            </a:prstGeom>
            <a:ln w="12700" cap="flat">
              <a:noFill/>
              <a:miter lim="400000"/>
            </a:ln>
            <a:effectLst/>
          </p:spPr>
        </p:pic>
      </p:grpSp>
      <p:grpSp>
        <p:nvGrpSpPr>
          <p:cNvPr id="518" name="Group"/>
          <p:cNvGrpSpPr/>
          <p:nvPr/>
        </p:nvGrpSpPr>
        <p:grpSpPr>
          <a:xfrm>
            <a:off x="6297321" y="6442477"/>
            <a:ext cx="17147150" cy="6929868"/>
            <a:chOff x="0" y="0"/>
            <a:chExt cx="17147148" cy="6929866"/>
          </a:xfrm>
        </p:grpSpPr>
        <p:grpSp>
          <p:nvGrpSpPr>
            <p:cNvPr id="516" name="Group"/>
            <p:cNvGrpSpPr/>
            <p:nvPr/>
          </p:nvGrpSpPr>
          <p:grpSpPr>
            <a:xfrm>
              <a:off x="-1" y="5001130"/>
              <a:ext cx="17147150" cy="1928737"/>
              <a:chOff x="0" y="0"/>
              <a:chExt cx="17147148" cy="1928736"/>
            </a:xfrm>
          </p:grpSpPr>
          <p:sp>
            <p:nvSpPr>
              <p:cNvPr id="507" name="Line"/>
              <p:cNvSpPr/>
              <p:nvPr/>
            </p:nvSpPr>
            <p:spPr>
              <a:xfrm flipH="1" flipV="1">
                <a:off x="9919414" y="387551"/>
                <a:ext cx="921344" cy="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515" name="Group"/>
              <p:cNvGrpSpPr/>
              <p:nvPr/>
            </p:nvGrpSpPr>
            <p:grpSpPr>
              <a:xfrm>
                <a:off x="-1" y="-1"/>
                <a:ext cx="17147150" cy="1928738"/>
                <a:chOff x="0" y="0"/>
                <a:chExt cx="17147148" cy="1928736"/>
              </a:xfrm>
            </p:grpSpPr>
            <p:sp>
              <p:nvSpPr>
                <p:cNvPr id="508" name="Second order optimization"/>
                <p:cNvSpPr txBox="1"/>
                <p:nvPr/>
              </p:nvSpPr>
              <p:spPr>
                <a:xfrm>
                  <a:off x="10944417" y="-1"/>
                  <a:ext cx="6202732"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defRPr b="0" sz="4200">
                      <a:latin typeface="Helvetica Neue Light"/>
                      <a:ea typeface="Helvetica Neue Light"/>
                      <a:cs typeface="Helvetica Neue Light"/>
                      <a:sym typeface="Helvetica Neue Light"/>
                    </a:defRPr>
                  </a:lvl1pPr>
                </a:lstStyle>
                <a:p>
                  <a:pPr/>
                  <a:r>
                    <a:t>Second order optimization</a:t>
                  </a:r>
                </a:p>
              </p:txBody>
            </p:sp>
            <p:grpSp>
              <p:nvGrpSpPr>
                <p:cNvPr id="514" name="Group"/>
                <p:cNvGrpSpPr/>
                <p:nvPr/>
              </p:nvGrpSpPr>
              <p:grpSpPr>
                <a:xfrm>
                  <a:off x="-1" y="18409"/>
                  <a:ext cx="9453673" cy="1910328"/>
                  <a:chOff x="0" y="0"/>
                  <a:chExt cx="9453671" cy="1910327"/>
                </a:xfrm>
              </p:grpSpPr>
              <p:pic>
                <p:nvPicPr>
                  <p:cNvPr id="509" name="nabla_theta_J(_t.pdf" descr="nabla_theta_J(_t.pdf"/>
                  <p:cNvPicPr>
                    <a:picLocks noChangeAspect="1"/>
                  </p:cNvPicPr>
                  <p:nvPr/>
                </p:nvPicPr>
                <p:blipFill>
                  <a:blip r:embed="rId5">
                    <a:extLst/>
                  </a:blip>
                  <a:stretch>
                    <a:fillRect/>
                  </a:stretch>
                </p:blipFill>
                <p:spPr>
                  <a:xfrm>
                    <a:off x="1917717" y="0"/>
                    <a:ext cx="2214854" cy="738285"/>
                  </a:xfrm>
                  <a:prstGeom prst="rect">
                    <a:avLst/>
                  </a:prstGeom>
                  <a:ln w="12700" cap="flat">
                    <a:noFill/>
                    <a:miter lim="400000"/>
                  </a:ln>
                  <a:effectLst/>
                </p:spPr>
              </p:pic>
              <p:pic>
                <p:nvPicPr>
                  <p:cNvPr id="510" name="H_theta_(J(_thet.pdf" descr="H_theta_(J(_thet.pdf"/>
                  <p:cNvPicPr>
                    <a:picLocks noChangeAspect="1"/>
                  </p:cNvPicPr>
                  <p:nvPr/>
                </p:nvPicPr>
                <p:blipFill>
                  <a:blip r:embed="rId6">
                    <a:extLst/>
                  </a:blip>
                  <a:stretch>
                    <a:fillRect/>
                  </a:stretch>
                </p:blipFill>
                <p:spPr>
                  <a:xfrm>
                    <a:off x="5935716" y="32957"/>
                    <a:ext cx="2525925" cy="672369"/>
                  </a:xfrm>
                  <a:prstGeom prst="rect">
                    <a:avLst/>
                  </a:prstGeom>
                  <a:ln w="12700" cap="flat">
                    <a:noFill/>
                    <a:miter lim="400000"/>
                  </a:ln>
                  <a:effectLst/>
                </p:spPr>
              </p:pic>
              <p:pic>
                <p:nvPicPr>
                  <p:cNvPr id="511" name="J(_theta).pdf" descr="J(_theta).pdf"/>
                  <p:cNvPicPr>
                    <a:picLocks noChangeAspect="1"/>
                  </p:cNvPicPr>
                  <p:nvPr/>
                </p:nvPicPr>
                <p:blipFill>
                  <a:blip r:embed="rId4">
                    <a:extLst/>
                  </a:blip>
                  <a:srcRect l="0" t="0" r="0" b="0"/>
                  <a:stretch>
                    <a:fillRect/>
                  </a:stretch>
                </p:blipFill>
                <p:spPr>
                  <a:xfrm>
                    <a:off x="0" y="4215"/>
                    <a:ext cx="1262655" cy="729973"/>
                  </a:xfrm>
                  <a:prstGeom prst="rect">
                    <a:avLst/>
                  </a:prstGeom>
                  <a:ln w="12700" cap="flat">
                    <a:noFill/>
                    <a:miter lim="400000"/>
                  </a:ln>
                  <a:effectLst/>
                </p:spPr>
              </p:pic>
              <p:sp>
                <p:nvSpPr>
                  <p:cNvPr id="512" name="Hessian"/>
                  <p:cNvSpPr txBox="1"/>
                  <p:nvPr/>
                </p:nvSpPr>
                <p:spPr>
                  <a:xfrm>
                    <a:off x="7554335" y="1221914"/>
                    <a:ext cx="1899337" cy="6884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821531">
                      <a:defRPr sz="3600"/>
                    </a:lvl1pPr>
                  </a:lstStyle>
                  <a:p>
                    <a:pPr/>
                    <a:r>
                      <a:t>Hessian</a:t>
                    </a:r>
                  </a:p>
                </p:txBody>
              </p:sp>
              <p:sp>
                <p:nvSpPr>
                  <p:cNvPr id="530" name="Connection Line"/>
                  <p:cNvSpPr/>
                  <p:nvPr/>
                </p:nvSpPr>
                <p:spPr>
                  <a:xfrm>
                    <a:off x="6341055" y="949490"/>
                    <a:ext cx="1170712" cy="634521"/>
                  </a:xfrm>
                  <a:custGeom>
                    <a:avLst/>
                    <a:gdLst/>
                    <a:ahLst/>
                    <a:cxnLst>
                      <a:cxn ang="0">
                        <a:pos x="wd2" y="hd2"/>
                      </a:cxn>
                      <a:cxn ang="5400000">
                        <a:pos x="wd2" y="hd2"/>
                      </a:cxn>
                      <a:cxn ang="10800000">
                        <a:pos x="wd2" y="hd2"/>
                      </a:cxn>
                      <a:cxn ang="16200000">
                        <a:pos x="wd2" y="hd2"/>
                      </a:cxn>
                    </a:cxnLst>
                    <a:rect l="0" t="0" r="r" b="b"/>
                    <a:pathLst>
                      <a:path w="21194" h="20927" fill="norm" stroke="1" extrusionOk="0">
                        <a:moveTo>
                          <a:pt x="21194" y="20876"/>
                        </a:moveTo>
                        <a:cubicBezTo>
                          <a:pt x="6653" y="21600"/>
                          <a:pt x="-406" y="14641"/>
                          <a:pt x="18" y="0"/>
                        </a:cubicBezTo>
                      </a:path>
                    </a:pathLst>
                  </a:custGeom>
                  <a:noFill/>
                  <a:ln w="25400" cap="flat">
                    <a:solidFill>
                      <a:srgbClr val="000000"/>
                    </a:solidFill>
                    <a:prstDash val="solid"/>
                    <a:miter lim="400000"/>
                  </a:ln>
                  <a:effectLst/>
                </p:spPr>
                <p:txBody>
                  <a:bodyPr/>
                  <a:lstStyle/>
                  <a:p>
                    <a:pPr/>
                  </a:p>
                </p:txBody>
              </p:sp>
            </p:grpSp>
          </p:grpSp>
        </p:grpSp>
        <p:pic>
          <p:nvPicPr>
            <p:cNvPr id="517" name="H_theta_(J(_thet.pdf" descr="H_theta_(J(_thet.pdf"/>
            <p:cNvPicPr>
              <a:picLocks noChangeAspect="1"/>
            </p:cNvPicPr>
            <p:nvPr/>
          </p:nvPicPr>
          <p:blipFill>
            <a:blip r:embed="rId6">
              <a:extLst/>
            </a:blip>
            <a:stretch>
              <a:fillRect/>
            </a:stretch>
          </p:blipFill>
          <p:spPr>
            <a:xfrm>
              <a:off x="5126132" y="0"/>
              <a:ext cx="2525925" cy="672369"/>
            </a:xfrm>
            <a:prstGeom prst="rect">
              <a:avLst/>
            </a:prstGeom>
            <a:ln w="12700" cap="flat">
              <a:noFill/>
              <a:miter lim="400000"/>
            </a:ln>
            <a:effectLst/>
          </p:spPr>
        </p:pic>
      </p:grpSp>
      <p:grpSp>
        <p:nvGrpSpPr>
          <p:cNvPr id="528" name="Group"/>
          <p:cNvGrpSpPr/>
          <p:nvPr/>
        </p:nvGrpSpPr>
        <p:grpSpPr>
          <a:xfrm>
            <a:off x="986358" y="2414284"/>
            <a:ext cx="11699752" cy="4658358"/>
            <a:chOff x="0" y="0"/>
            <a:chExt cx="11699751" cy="4658357"/>
          </a:xfrm>
        </p:grpSpPr>
        <p:sp>
          <p:nvSpPr>
            <p:cNvPr id="519" name="Square"/>
            <p:cNvSpPr/>
            <p:nvPr/>
          </p:nvSpPr>
          <p:spPr>
            <a:xfrm>
              <a:off x="3744579" y="0"/>
              <a:ext cx="4658359" cy="4658358"/>
            </a:xfrm>
            <a:prstGeom prst="rect">
              <a:avLst/>
            </a:prstGeom>
            <a:solidFill>
              <a:srgbClr val="323232"/>
            </a:solidFill>
            <a:ln w="50800" cap="flat">
              <a:solidFill>
                <a:srgbClr val="0B0B0B"/>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20" name="Line"/>
            <p:cNvSpPr/>
            <p:nvPr/>
          </p:nvSpPr>
          <p:spPr>
            <a:xfrm>
              <a:off x="8991741" y="2456177"/>
              <a:ext cx="1262655" cy="1"/>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21" name="Params"/>
            <p:cNvSpPr txBox="1"/>
            <p:nvPr/>
          </p:nvSpPr>
          <p:spPr>
            <a:xfrm>
              <a:off x="0" y="738997"/>
              <a:ext cx="2378827" cy="12970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b="0" sz="5000">
                  <a:latin typeface="Helvetica Neue Light"/>
                  <a:ea typeface="Helvetica Neue Light"/>
                  <a:cs typeface="Helvetica Neue Light"/>
                  <a:sym typeface="Helvetica Neue Light"/>
                </a:defRPr>
              </a:lvl1pPr>
            </a:lstStyle>
            <a:p>
              <a:pPr/>
              <a:r>
                <a:t>Params</a:t>
              </a:r>
            </a:p>
          </p:txBody>
        </p:sp>
        <p:sp>
          <p:nvSpPr>
            <p:cNvPr id="522" name="Line"/>
            <p:cNvSpPr/>
            <p:nvPr/>
          </p:nvSpPr>
          <p:spPr>
            <a:xfrm>
              <a:off x="2005448" y="2456177"/>
              <a:ext cx="1150329" cy="1"/>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523" name="theta.pdf" descr="theta.pdf"/>
            <p:cNvPicPr>
              <a:picLocks noChangeAspect="1"/>
            </p:cNvPicPr>
            <p:nvPr/>
          </p:nvPicPr>
          <p:blipFill>
            <a:blip r:embed="rId7">
              <a:extLst/>
            </a:blip>
            <a:stretch>
              <a:fillRect/>
            </a:stretch>
          </p:blipFill>
          <p:spPr>
            <a:xfrm>
              <a:off x="945787" y="2132236"/>
              <a:ext cx="383931" cy="647883"/>
            </a:xfrm>
            <a:prstGeom prst="rect">
              <a:avLst/>
            </a:prstGeom>
            <a:ln w="12700" cap="flat">
              <a:noFill/>
              <a:miter lim="400000"/>
            </a:ln>
            <a:effectLst/>
          </p:spPr>
        </p:pic>
        <p:pic>
          <p:nvPicPr>
            <p:cNvPr id="524" name="J(_theta).pdf" descr="J(_theta).pdf"/>
            <p:cNvPicPr>
              <a:picLocks noChangeAspect="1"/>
            </p:cNvPicPr>
            <p:nvPr/>
          </p:nvPicPr>
          <p:blipFill>
            <a:blip r:embed="rId4">
              <a:extLst/>
            </a:blip>
            <a:srcRect l="0" t="0" r="0" b="0"/>
            <a:stretch>
              <a:fillRect/>
            </a:stretch>
          </p:blipFill>
          <p:spPr>
            <a:xfrm>
              <a:off x="10437096" y="2179591"/>
              <a:ext cx="1262656" cy="729974"/>
            </a:xfrm>
            <a:prstGeom prst="rect">
              <a:avLst/>
            </a:prstGeom>
            <a:ln w="12700" cap="flat">
              <a:noFill/>
              <a:miter lim="400000"/>
            </a:ln>
            <a:effectLst/>
          </p:spPr>
        </p:pic>
        <p:grpSp>
          <p:nvGrpSpPr>
            <p:cNvPr id="527" name="Group"/>
            <p:cNvGrpSpPr/>
            <p:nvPr/>
          </p:nvGrpSpPr>
          <p:grpSpPr>
            <a:xfrm>
              <a:off x="5460555" y="1802431"/>
              <a:ext cx="1226407" cy="1307494"/>
              <a:chOff x="0" y="0"/>
              <a:chExt cx="1226406" cy="1307492"/>
            </a:xfrm>
          </p:grpSpPr>
          <p:sp>
            <p:nvSpPr>
              <p:cNvPr id="525" name="Group"/>
              <p:cNvSpPr/>
              <p:nvPr/>
            </p:nvSpPr>
            <p:spPr>
              <a:xfrm>
                <a:off x="0" y="0"/>
                <a:ext cx="1226407" cy="1307493"/>
              </a:xfrm>
              <a:prstGeom prst="rect">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pic>
            <p:nvPicPr>
              <p:cNvPr id="526" name="J.pdf" descr="J.pdf"/>
              <p:cNvPicPr>
                <a:picLocks noChangeAspect="1"/>
              </p:cNvPicPr>
              <p:nvPr/>
            </p:nvPicPr>
            <p:blipFill>
              <a:blip r:embed="rId8">
                <a:extLst/>
              </a:blip>
              <a:stretch>
                <a:fillRect/>
              </a:stretch>
            </p:blipFill>
            <p:spPr>
              <a:xfrm>
                <a:off x="303606" y="255693"/>
                <a:ext cx="619194" cy="796107"/>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486">
                                            <p:txEl>
                                              <p:pRg st="1" end="1"/>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2" fill="hold">
                                  <p:stCondLst>
                                    <p:cond delay="0"/>
                                  </p:stCondLst>
                                  <p:iterate type="el" backwards="0">
                                    <p:tmAbs val="0"/>
                                  </p:iterate>
                                  <p:childTnLst>
                                    <p:set>
                                      <p:cBhvr>
                                        <p:cTn id="15" fill="hold"/>
                                        <p:tgtEl>
                                          <p:spTgt spid="49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486">
                                            <p:txEl>
                                              <p:pRg st="2" end="2"/>
                                            </p:txEl>
                                          </p:spTgt>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3" fill="hold">
                                  <p:stCondLst>
                                    <p:cond delay="0"/>
                                  </p:stCondLst>
                                  <p:iterate type="el" backwards="0">
                                    <p:tmAbs val="0"/>
                                  </p:iterate>
                                  <p:childTnLst>
                                    <p:set>
                                      <p:cBhvr>
                                        <p:cTn id="22" fill="hold"/>
                                        <p:tgtEl>
                                          <p:spTgt spid="5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1" fill="hold">
                                  <p:stCondLst>
                                    <p:cond delay="0"/>
                                  </p:stCondLst>
                                  <p:iterate type="el" backwards="0">
                                    <p:tmAbs val="0"/>
                                  </p:iterate>
                                  <p:childTnLst>
                                    <p:set>
                                      <p:cBhvr>
                                        <p:cTn id="26" fill="hold"/>
                                        <p:tgtEl>
                                          <p:spTgt spid="486">
                                            <p:txEl>
                                              <p:pRg st="3" end="3"/>
                                            </p:txEl>
                                          </p:spTgt>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4" fill="hold">
                                  <p:stCondLst>
                                    <p:cond delay="0"/>
                                  </p:stCondLst>
                                  <p:iterate type="el" backwards="0">
                                    <p:tmAbs val="0"/>
                                  </p:iterate>
                                  <p:childTnLst>
                                    <p:set>
                                      <p:cBhvr>
                                        <p:cTn id="29" fill="hold"/>
                                        <p:tgtEl>
                                          <p:spTgt spid="5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6" grpId="1"/>
      <p:bldP build="whole" bldLvl="1" animBg="1" rev="0" advAuto="0" spid="506" grpId="3"/>
      <p:bldP build="whole" bldLvl="1" animBg="1" rev="0" advAuto="0" spid="495" grpId="2"/>
      <p:bldP build="whole" bldLvl="1" animBg="1" rev="0" advAuto="0" spid="518" grpId="4"/>
    </p:bld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0" name="Differentiable programming"/>
          <p:cNvSpPr txBox="1"/>
          <p:nvPr>
            <p:ph type="title"/>
          </p:nvPr>
        </p:nvSpPr>
        <p:spPr>
          <a:xfrm>
            <a:off x="4387453" y="67400"/>
            <a:ext cx="15609094" cy="3036095"/>
          </a:xfrm>
          <a:prstGeom prst="rect">
            <a:avLst/>
          </a:prstGeom>
        </p:spPr>
        <p:txBody>
          <a:bodyPr/>
          <a:lstStyle>
            <a:lvl1pPr>
              <a:defRPr sz="9000">
                <a:latin typeface="Helvetica Neue Light"/>
                <a:ea typeface="Helvetica Neue Light"/>
                <a:cs typeface="Helvetica Neue Light"/>
                <a:sym typeface="Helvetica Neue Light"/>
              </a:defRPr>
            </a:lvl1pPr>
          </a:lstStyle>
          <a:p>
            <a:pPr/>
            <a:r>
              <a:t>Differentiable programming</a:t>
            </a:r>
          </a:p>
        </p:txBody>
      </p:sp>
      <p:sp>
        <p:nvSpPr>
          <p:cNvPr id="1631" name="An emerging term for general models with these properties is differentiable programming."/>
          <p:cNvSpPr txBox="1"/>
          <p:nvPr/>
        </p:nvSpPr>
        <p:spPr>
          <a:xfrm>
            <a:off x="769322" y="8294286"/>
            <a:ext cx="13306043" cy="166115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defRPr b="0" sz="5000">
                <a:latin typeface="Helvetica Neue Light"/>
                <a:ea typeface="Helvetica Neue Light"/>
                <a:cs typeface="Helvetica Neue Light"/>
                <a:sym typeface="Helvetica Neue Light"/>
              </a:defRPr>
            </a:pPr>
            <a:r>
              <a:t>An emerging term for general models with these properties is </a:t>
            </a:r>
            <a:r>
              <a:rPr b="1">
                <a:latin typeface="+mn-lt"/>
                <a:ea typeface="+mn-ea"/>
                <a:cs typeface="+mn-cs"/>
                <a:sym typeface="Helvetica Neue"/>
              </a:rPr>
              <a:t>differentiable programming</a:t>
            </a:r>
            <a:r>
              <a:t>.</a:t>
            </a:r>
          </a:p>
        </p:txBody>
      </p:sp>
      <p:sp>
        <p:nvSpPr>
          <p:cNvPr id="1632" name="Deep nets are popular for a few reasons:…"/>
          <p:cNvSpPr txBox="1"/>
          <p:nvPr/>
        </p:nvSpPr>
        <p:spPr>
          <a:xfrm>
            <a:off x="805249" y="4300564"/>
            <a:ext cx="12931937" cy="2410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821531">
              <a:defRPr b="0" sz="5000">
                <a:latin typeface="Helvetica Neue Light"/>
                <a:ea typeface="Helvetica Neue Light"/>
                <a:cs typeface="Helvetica Neue Light"/>
                <a:sym typeface="Helvetica Neue Light"/>
              </a:defRPr>
            </a:pPr>
            <a:r>
              <a:t>Deep nets are popular for a few reasons:</a:t>
            </a:r>
          </a:p>
          <a:p>
            <a:pPr marL="992187" indent="-992187" algn="l" defTabSz="821531">
              <a:buSzPct val="100000"/>
              <a:buAutoNum type="arabicPeriod" startAt="1"/>
              <a:defRPr b="0" sz="5000">
                <a:latin typeface="Helvetica Neue Light"/>
                <a:ea typeface="Helvetica Neue Light"/>
                <a:cs typeface="Helvetica Neue Light"/>
                <a:sym typeface="Helvetica Neue Light"/>
              </a:defRPr>
            </a:pPr>
            <a:r>
              <a:t>Easy to optimize (differentiable)</a:t>
            </a:r>
          </a:p>
          <a:p>
            <a:pPr marL="992187" indent="-992187" algn="l" defTabSz="821531">
              <a:buSzPct val="100000"/>
              <a:buAutoNum type="arabicPeriod" startAt="1"/>
              <a:defRPr b="0" sz="5000">
                <a:latin typeface="Helvetica Neue Light"/>
                <a:ea typeface="Helvetica Neue Light"/>
                <a:cs typeface="Helvetica Neue Light"/>
                <a:sym typeface="Helvetica Neue Light"/>
              </a:defRPr>
            </a:pPr>
            <a:r>
              <a:t>Compositional “block based programming”</a:t>
            </a:r>
          </a:p>
        </p:txBody>
      </p:sp>
      <p:pic>
        <p:nvPicPr>
          <p:cNvPr id="1633" name="Image" descr="Image"/>
          <p:cNvPicPr>
            <a:picLocks noChangeAspect="1"/>
          </p:cNvPicPr>
          <p:nvPr/>
        </p:nvPicPr>
        <p:blipFill>
          <a:blip r:embed="rId2">
            <a:extLst/>
          </a:blip>
          <a:stretch>
            <a:fillRect/>
          </a:stretch>
        </p:blipFill>
        <p:spPr>
          <a:xfrm>
            <a:off x="14432562" y="7136868"/>
            <a:ext cx="7294799" cy="5169793"/>
          </a:xfrm>
          <a:prstGeom prst="rect">
            <a:avLst/>
          </a:prstGeom>
          <a:ln w="12700">
            <a:miter lim="400000"/>
          </a:ln>
        </p:spPr>
      </p:pic>
      <p:pic>
        <p:nvPicPr>
          <p:cNvPr id="1634" name="Image" descr="Image"/>
          <p:cNvPicPr>
            <a:picLocks noChangeAspect="1"/>
          </p:cNvPicPr>
          <p:nvPr/>
        </p:nvPicPr>
        <p:blipFill>
          <a:blip r:embed="rId3">
            <a:extLst/>
          </a:blip>
          <a:srcRect l="0" t="0" r="11701" b="0"/>
          <a:stretch>
            <a:fillRect/>
          </a:stretch>
        </p:blipFill>
        <p:spPr>
          <a:xfrm>
            <a:off x="14453331" y="3869659"/>
            <a:ext cx="9747054" cy="223708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63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63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63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2" fill="hold">
                                  <p:stCondLst>
                                    <p:cond delay="0"/>
                                  </p:stCondLst>
                                  <p:iterate type="el" backwards="0">
                                    <p:tmAbs val="0"/>
                                  </p:iterate>
                                  <p:childTnLst>
                                    <p:set>
                                      <p:cBhvr>
                                        <p:cTn id="20" fill="hold"/>
                                        <p:tgtEl>
                                          <p:spTgt spid="1631">
                                            <p:bg/>
                                          </p:spTgt>
                                        </p:tgtEl>
                                        <p:attrNameLst>
                                          <p:attrName>style.visibility</p:attrName>
                                        </p:attrNameLst>
                                      </p:cBhvr>
                                      <p:to>
                                        <p:strVal val="visible"/>
                                      </p:to>
                                    </p:set>
                                  </p:childTnLst>
                                </p:cTn>
                              </p:par>
                              <p:par>
                                <p:cTn id="21" presetClass="entr" nodeType="withEffect" presetSubtype="0" presetID="1" grpId="2" fill="hold">
                                  <p:stCondLst>
                                    <p:cond delay="0"/>
                                  </p:stCondLst>
                                  <p:iterate type="el" backwards="0">
                                    <p:tmAbs val="0"/>
                                  </p:iterate>
                                  <p:childTnLst>
                                    <p:set>
                                      <p:cBhvr>
                                        <p:cTn id="22" fill="hold"/>
                                        <p:tgtEl>
                                          <p:spTgt spid="163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3" fill="hold">
                                  <p:stCondLst>
                                    <p:cond delay="0"/>
                                  </p:stCondLst>
                                  <p:iterate type="el" backwards="0">
                                    <p:tmAbs val="0"/>
                                  </p:iterate>
                                  <p:childTnLst>
                                    <p:set>
                                      <p:cBhvr>
                                        <p:cTn id="26" fill="hold"/>
                                        <p:tgtEl>
                                          <p:spTgt spid="16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4" fill="hold">
                                  <p:stCondLst>
                                    <p:cond delay="0"/>
                                  </p:stCondLst>
                                  <p:iterate type="el" backwards="0">
                                    <p:tmAbs val="0"/>
                                  </p:iterate>
                                  <p:childTnLst>
                                    <p:set>
                                      <p:cBhvr>
                                        <p:cTn id="30" fill="hold"/>
                                        <p:tgtEl>
                                          <p:spTgt spid="16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32" grpId="1"/>
      <p:bldP build="whole" bldLvl="1" animBg="1" rev="0" advAuto="0" spid="1633" grpId="4"/>
      <p:bldP build="whole" bldLvl="1" animBg="1" rev="0" advAuto="0" spid="1634" grpId="3"/>
      <p:bldP build="p" bldLvl="5" animBg="1" rev="0" advAuto="0" spid="1631" grpId="2"/>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6" name="Differentiable programming"/>
          <p:cNvSpPr txBox="1"/>
          <p:nvPr>
            <p:ph type="title"/>
          </p:nvPr>
        </p:nvSpPr>
        <p:spPr>
          <a:xfrm>
            <a:off x="4387453" y="67400"/>
            <a:ext cx="15609094" cy="3036095"/>
          </a:xfrm>
          <a:prstGeom prst="rect">
            <a:avLst/>
          </a:prstGeom>
        </p:spPr>
        <p:txBody>
          <a:bodyPr/>
          <a:lstStyle>
            <a:lvl1pPr>
              <a:defRPr sz="9000">
                <a:latin typeface="Helvetica Neue Light"/>
                <a:ea typeface="Helvetica Neue Light"/>
                <a:cs typeface="Helvetica Neue Light"/>
                <a:sym typeface="Helvetica Neue Light"/>
              </a:defRPr>
            </a:lvl1pPr>
          </a:lstStyle>
          <a:p>
            <a:pPr/>
            <a:r>
              <a:t>Differentiable programming</a:t>
            </a:r>
          </a:p>
        </p:txBody>
      </p:sp>
      <p:pic>
        <p:nvPicPr>
          <p:cNvPr id="1637" name="Image" descr="Image"/>
          <p:cNvPicPr>
            <a:picLocks noChangeAspect="1"/>
          </p:cNvPicPr>
          <p:nvPr/>
        </p:nvPicPr>
        <p:blipFill>
          <a:blip r:embed="rId2">
            <a:extLst/>
          </a:blip>
          <a:stretch>
            <a:fillRect/>
          </a:stretch>
        </p:blipFill>
        <p:spPr>
          <a:xfrm>
            <a:off x="3816353" y="2904737"/>
            <a:ext cx="16751294" cy="9959459"/>
          </a:xfrm>
          <a:prstGeom prst="rect">
            <a:avLst/>
          </a:prstGeom>
          <a:ln w="12700">
            <a:miter lim="400000"/>
          </a:ln>
        </p:spPr>
      </p:pic>
      <p:sp>
        <p:nvSpPr>
          <p:cNvPr id="1638" name="[Figure from “Neural Module Networks”,  Andreas et al. 2017]"/>
          <p:cNvSpPr txBox="1"/>
          <p:nvPr/>
        </p:nvSpPr>
        <p:spPr>
          <a:xfrm>
            <a:off x="9894351" y="12571262"/>
            <a:ext cx="14151459"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0" sz="4200">
                <a:latin typeface="Helvetica Neue Light"/>
                <a:ea typeface="Helvetica Neue Light"/>
                <a:cs typeface="Helvetica Neue Light"/>
                <a:sym typeface="Helvetica Neue Light"/>
              </a:defRPr>
            </a:lvl1pPr>
          </a:lstStyle>
          <a:p>
            <a:pPr/>
            <a:r>
              <a:t>[Figure from “Neural Module Networks”,  Andreas et al. 2017]</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40" name="Software 2.0"/>
          <p:cNvSpPr txBox="1"/>
          <p:nvPr>
            <p:ph type="title"/>
          </p:nvPr>
        </p:nvSpPr>
        <p:spPr>
          <a:xfrm>
            <a:off x="4387453" y="-88495"/>
            <a:ext cx="15609094" cy="2050388"/>
          </a:xfrm>
          <a:prstGeom prst="rect">
            <a:avLst/>
          </a:prstGeom>
        </p:spPr>
        <p:txBody>
          <a:bodyPr/>
          <a:lstStyle>
            <a:lvl1pPr>
              <a:defRPr sz="9000">
                <a:latin typeface="Helvetica Neue Light"/>
                <a:ea typeface="Helvetica Neue Light"/>
                <a:cs typeface="Helvetica Neue Light"/>
                <a:sym typeface="Helvetica Neue Light"/>
              </a:defRPr>
            </a:lvl1pPr>
          </a:lstStyle>
          <a:p>
            <a:pPr/>
            <a:r>
              <a:t>Software 2.0</a:t>
            </a:r>
          </a:p>
        </p:txBody>
      </p:sp>
      <p:sp>
        <p:nvSpPr>
          <p:cNvPr id="1641" name="[Andrej Karpathy: https://karpathy.medium.com/software-2-0-a64152b37c35]"/>
          <p:cNvSpPr txBox="1"/>
          <p:nvPr/>
        </p:nvSpPr>
        <p:spPr>
          <a:xfrm>
            <a:off x="3187229" y="1743172"/>
            <a:ext cx="18009541"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0" sz="4200">
                <a:latin typeface="Helvetica Neue Light"/>
                <a:ea typeface="Helvetica Neue Light"/>
                <a:cs typeface="Helvetica Neue Light"/>
                <a:sym typeface="Helvetica Neue Light"/>
              </a:defRPr>
            </a:lvl1pPr>
          </a:lstStyle>
          <a:p>
            <a:pPr/>
            <a:r>
              <a:t>[Andrej Karpathy: https://karpathy.medium.com/software-2-0-a64152b37c35]</a:t>
            </a:r>
          </a:p>
        </p:txBody>
      </p:sp>
      <p:pic>
        <p:nvPicPr>
          <p:cNvPr id="1642" name="Image" descr="Image"/>
          <p:cNvPicPr>
            <a:picLocks noChangeAspect="1"/>
          </p:cNvPicPr>
          <p:nvPr/>
        </p:nvPicPr>
        <p:blipFill>
          <a:blip r:embed="rId2">
            <a:extLst/>
          </a:blip>
          <a:stretch>
            <a:fillRect/>
          </a:stretch>
        </p:blipFill>
        <p:spPr>
          <a:xfrm>
            <a:off x="2885405" y="3352567"/>
            <a:ext cx="16757037" cy="962258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4" name="Line"/>
          <p:cNvSpPr/>
          <p:nvPr/>
        </p:nvSpPr>
        <p:spPr>
          <a:xfrm flipV="1">
            <a:off x="2328500" y="11762516"/>
            <a:ext cx="1" cy="619429"/>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45" name="Line"/>
          <p:cNvSpPr/>
          <p:nvPr/>
        </p:nvSpPr>
        <p:spPr>
          <a:xfrm flipV="1">
            <a:off x="6022167" y="11762516"/>
            <a:ext cx="1" cy="619429"/>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46" name="Rectangle"/>
          <p:cNvSpPr/>
          <p:nvPr/>
        </p:nvSpPr>
        <p:spPr>
          <a:xfrm>
            <a:off x="5276289" y="10327747"/>
            <a:ext cx="1491756" cy="1425941"/>
          </a:xfrm>
          <a:prstGeom prst="rect">
            <a:avLst/>
          </a:prstGeom>
          <a:solidFill>
            <a:srgbClr val="D5D5D5"/>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47" name="Rectangle"/>
          <p:cNvSpPr/>
          <p:nvPr/>
        </p:nvSpPr>
        <p:spPr>
          <a:xfrm>
            <a:off x="4021940" y="7545709"/>
            <a:ext cx="1491756" cy="1425942"/>
          </a:xfrm>
          <a:prstGeom prst="rect">
            <a:avLst/>
          </a:prstGeom>
          <a:solidFill>
            <a:srgbClr val="D5D5D5"/>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48" name="Rectangle"/>
          <p:cNvSpPr/>
          <p:nvPr/>
        </p:nvSpPr>
        <p:spPr>
          <a:xfrm>
            <a:off x="6530638" y="7545709"/>
            <a:ext cx="1491756" cy="1425942"/>
          </a:xfrm>
          <a:prstGeom prst="rect">
            <a:avLst/>
          </a:prstGeom>
          <a:solidFill>
            <a:srgbClr val="F3D79E"/>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49" name="Rectangle"/>
          <p:cNvSpPr/>
          <p:nvPr/>
        </p:nvSpPr>
        <p:spPr>
          <a:xfrm flipH="1" rot="10800000">
            <a:off x="2836973" y="2664951"/>
            <a:ext cx="1491756" cy="1425941"/>
          </a:xfrm>
          <a:prstGeom prst="rect">
            <a:avLst/>
          </a:prstGeom>
          <a:solidFill>
            <a:srgbClr val="D5D5D5"/>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0" name="Rectangle"/>
          <p:cNvSpPr/>
          <p:nvPr/>
        </p:nvSpPr>
        <p:spPr>
          <a:xfrm flipH="1" rot="10800000">
            <a:off x="1582623" y="5446989"/>
            <a:ext cx="1491756" cy="1425941"/>
          </a:xfrm>
          <a:prstGeom prst="rect">
            <a:avLst/>
          </a:prstGeom>
          <a:solidFill>
            <a:srgbClr val="D5D5D5"/>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1" name="Rectangle"/>
          <p:cNvSpPr/>
          <p:nvPr/>
        </p:nvSpPr>
        <p:spPr>
          <a:xfrm flipH="1" rot="10800000">
            <a:off x="4091323" y="5446989"/>
            <a:ext cx="1491756" cy="1425941"/>
          </a:xfrm>
          <a:prstGeom prst="rect">
            <a:avLst/>
          </a:prstGeom>
          <a:solidFill>
            <a:srgbClr val="D5D5D5"/>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2" name="Line"/>
          <p:cNvSpPr/>
          <p:nvPr/>
        </p:nvSpPr>
        <p:spPr>
          <a:xfrm flipV="1">
            <a:off x="7276516" y="6883286"/>
            <a:ext cx="1" cy="619429"/>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3" name="Line"/>
          <p:cNvSpPr/>
          <p:nvPr/>
        </p:nvSpPr>
        <p:spPr>
          <a:xfrm flipV="1">
            <a:off x="2328500" y="6904819"/>
            <a:ext cx="1" cy="3399613"/>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4" name="Line"/>
          <p:cNvSpPr/>
          <p:nvPr/>
        </p:nvSpPr>
        <p:spPr>
          <a:xfrm flipV="1">
            <a:off x="4837200" y="6904818"/>
            <a:ext cx="1" cy="619429"/>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5" name="Line"/>
          <p:cNvSpPr/>
          <p:nvPr/>
        </p:nvSpPr>
        <p:spPr>
          <a:xfrm>
            <a:off x="2322400" y="4100387"/>
            <a:ext cx="1150219" cy="134246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6" name="Line"/>
          <p:cNvSpPr/>
          <p:nvPr/>
        </p:nvSpPr>
        <p:spPr>
          <a:xfrm flipH="1">
            <a:off x="3741332" y="4100387"/>
            <a:ext cx="1150218" cy="134246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7" name="Line"/>
          <p:cNvSpPr/>
          <p:nvPr/>
        </p:nvSpPr>
        <p:spPr>
          <a:xfrm flipH="1">
            <a:off x="4817940" y="9004907"/>
            <a:ext cx="1150219" cy="134246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8" name="Line"/>
          <p:cNvSpPr/>
          <p:nvPr/>
        </p:nvSpPr>
        <p:spPr>
          <a:xfrm>
            <a:off x="6086146" y="9004096"/>
            <a:ext cx="1150219" cy="134246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59" name="Rectangle"/>
          <p:cNvSpPr/>
          <p:nvPr/>
        </p:nvSpPr>
        <p:spPr>
          <a:xfrm flipH="1" rot="10800000">
            <a:off x="6530638" y="5378766"/>
            <a:ext cx="1491756" cy="1425941"/>
          </a:xfrm>
          <a:prstGeom prst="rect">
            <a:avLst/>
          </a:prstGeom>
          <a:solidFill>
            <a:srgbClr val="D5D5D5"/>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60" name="Rectangle"/>
          <p:cNvSpPr/>
          <p:nvPr/>
        </p:nvSpPr>
        <p:spPr>
          <a:xfrm>
            <a:off x="1582623" y="10327747"/>
            <a:ext cx="1491756" cy="1425941"/>
          </a:xfrm>
          <a:prstGeom prst="rect">
            <a:avLst/>
          </a:prstGeom>
          <a:solidFill>
            <a:srgbClr val="D5D5D5"/>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61" name="Line"/>
          <p:cNvSpPr/>
          <p:nvPr/>
        </p:nvSpPr>
        <p:spPr>
          <a:xfrm flipH="1">
            <a:off x="5113002" y="1348778"/>
            <a:ext cx="2201426" cy="4011024"/>
          </a:xfrm>
          <a:custGeom>
            <a:avLst/>
            <a:gdLst/>
            <a:ahLst/>
            <a:cxnLst>
              <a:cxn ang="0">
                <a:pos x="wd2" y="hd2"/>
              </a:cxn>
              <a:cxn ang="5400000">
                <a:pos x="wd2" y="hd2"/>
              </a:cxn>
              <a:cxn ang="10800000">
                <a:pos x="wd2" y="hd2"/>
              </a:cxn>
              <a:cxn ang="16200000">
                <a:pos x="wd2" y="hd2"/>
              </a:cxn>
            </a:cxnLst>
            <a:rect l="0" t="0" r="r" b="b"/>
            <a:pathLst>
              <a:path w="20928" h="21600" fill="norm" stroke="1" extrusionOk="0">
                <a:moveTo>
                  <a:pt x="33" y="21600"/>
                </a:moveTo>
                <a:cubicBezTo>
                  <a:pt x="-214" y="18668"/>
                  <a:pt x="944" y="15728"/>
                  <a:pt x="3387" y="13527"/>
                </a:cubicBezTo>
                <a:cubicBezTo>
                  <a:pt x="5378" y="11733"/>
                  <a:pt x="8131" y="10737"/>
                  <a:pt x="10856" y="9438"/>
                </a:cubicBezTo>
                <a:cubicBezTo>
                  <a:pt x="15161" y="7385"/>
                  <a:pt x="21386" y="4278"/>
                  <a:pt x="20901"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62" name="Line"/>
          <p:cNvSpPr/>
          <p:nvPr/>
        </p:nvSpPr>
        <p:spPr>
          <a:xfrm>
            <a:off x="3663688" y="1334055"/>
            <a:ext cx="1150218" cy="134246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1666" name="Group"/>
          <p:cNvGrpSpPr/>
          <p:nvPr/>
        </p:nvGrpSpPr>
        <p:grpSpPr>
          <a:xfrm>
            <a:off x="8332208" y="6121411"/>
            <a:ext cx="16319906" cy="2164143"/>
            <a:chOff x="0" y="422590"/>
            <a:chExt cx="16319905" cy="2164141"/>
          </a:xfrm>
        </p:grpSpPr>
        <p:sp>
          <p:nvSpPr>
            <p:cNvPr id="1670" name="Connection Line"/>
            <p:cNvSpPr/>
            <p:nvPr/>
          </p:nvSpPr>
          <p:spPr>
            <a:xfrm>
              <a:off x="0" y="934790"/>
              <a:ext cx="3837469" cy="1651943"/>
            </a:xfrm>
            <a:custGeom>
              <a:avLst/>
              <a:gdLst/>
              <a:ahLst/>
              <a:cxnLst>
                <a:cxn ang="0">
                  <a:pos x="wd2" y="hd2"/>
                </a:cxn>
                <a:cxn ang="5400000">
                  <a:pos x="wd2" y="hd2"/>
                </a:cxn>
                <a:cxn ang="10800000">
                  <a:pos x="wd2" y="hd2"/>
                </a:cxn>
                <a:cxn ang="16200000">
                  <a:pos x="wd2" y="hd2"/>
                </a:cxn>
              </a:cxnLst>
              <a:rect l="0" t="0" r="r" b="b"/>
              <a:pathLst>
                <a:path w="21600" h="20800" fill="norm" stroke="1" extrusionOk="0">
                  <a:moveTo>
                    <a:pt x="0" y="20727"/>
                  </a:moveTo>
                  <a:cubicBezTo>
                    <a:pt x="5131" y="21600"/>
                    <a:pt x="12331" y="14691"/>
                    <a:pt x="21600" y="0"/>
                  </a:cubicBezTo>
                </a:path>
              </a:pathLst>
            </a:custGeom>
            <a:noFill/>
            <a:ln w="38100" cap="flat">
              <a:solidFill>
                <a:srgbClr val="000000"/>
              </a:solidFill>
              <a:prstDash val="solid"/>
              <a:miter lim="400000"/>
              <a:headEnd type="arrow" w="med" len="med"/>
            </a:ln>
            <a:effectLst/>
          </p:spPr>
          <p:txBody>
            <a:bodyPr/>
            <a:lstStyle/>
            <a:p>
              <a:pPr/>
            </a:p>
          </p:txBody>
        </p:sp>
        <p:sp>
          <p:nvSpPr>
            <p:cNvPr id="1664" name="Programmed by backprop"/>
            <p:cNvSpPr/>
            <p:nvPr/>
          </p:nvSpPr>
          <p:spPr>
            <a:xfrm>
              <a:off x="2677774" y="422590"/>
              <a:ext cx="1249240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821531">
                <a:defRPr b="0" sz="5000">
                  <a:latin typeface="Helvetica Neue Light"/>
                  <a:ea typeface="Helvetica Neue Light"/>
                  <a:cs typeface="Helvetica Neue Light"/>
                  <a:sym typeface="Helvetica Neue Light"/>
                </a:defRPr>
              </a:lvl1pPr>
            </a:lstStyle>
            <a:p>
              <a:pPr/>
              <a:r>
                <a:t>Programmed by backprop</a:t>
              </a:r>
            </a:p>
          </p:txBody>
        </p:sp>
        <p:sp>
          <p:nvSpPr>
            <p:cNvPr id="1665" name="e.g., programmed by tuning behavior to match training examples"/>
            <p:cNvSpPr/>
            <p:nvPr/>
          </p:nvSpPr>
          <p:spPr>
            <a:xfrm>
              <a:off x="4489796" y="1698415"/>
              <a:ext cx="118301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821531">
                <a:defRPr b="0" sz="4200">
                  <a:latin typeface="Helvetica Neue Light"/>
                  <a:ea typeface="Helvetica Neue Light"/>
                  <a:cs typeface="Helvetica Neue Light"/>
                  <a:sym typeface="Helvetica Neue Light"/>
                </a:defRPr>
              </a:lvl1pPr>
            </a:lstStyle>
            <a:p>
              <a:pPr/>
              <a:r>
                <a:t>e.g., programmed by tuning behavior to match training examples</a:t>
              </a:r>
            </a:p>
          </p:txBody>
        </p:sp>
      </p:grpSp>
      <p:grpSp>
        <p:nvGrpSpPr>
          <p:cNvPr id="1669" name="Group"/>
          <p:cNvGrpSpPr/>
          <p:nvPr/>
        </p:nvGrpSpPr>
        <p:grpSpPr>
          <a:xfrm>
            <a:off x="8417469" y="3621444"/>
            <a:ext cx="13314007" cy="2184720"/>
            <a:chOff x="0" y="0"/>
            <a:chExt cx="13314006" cy="2184719"/>
          </a:xfrm>
        </p:grpSpPr>
        <p:sp>
          <p:nvSpPr>
            <p:cNvPr id="1667" name="Programmed by a human"/>
            <p:cNvSpPr txBox="1"/>
            <p:nvPr/>
          </p:nvSpPr>
          <p:spPr>
            <a:xfrm>
              <a:off x="821604" y="-1"/>
              <a:ext cx="12492403" cy="845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821531">
                <a:defRPr b="0" sz="5000">
                  <a:latin typeface="Helvetica Neue Light"/>
                  <a:ea typeface="Helvetica Neue Light"/>
                  <a:cs typeface="Helvetica Neue Light"/>
                  <a:sym typeface="Helvetica Neue Light"/>
                </a:defRPr>
              </a:lvl1pPr>
            </a:lstStyle>
            <a:p>
              <a:pPr/>
              <a:r>
                <a:t>Programmed by a human</a:t>
              </a:r>
            </a:p>
          </p:txBody>
        </p:sp>
        <p:sp>
          <p:nvSpPr>
            <p:cNvPr id="1671" name="Connection Line"/>
            <p:cNvSpPr/>
            <p:nvPr/>
          </p:nvSpPr>
          <p:spPr>
            <a:xfrm>
              <a:off x="0" y="999284"/>
              <a:ext cx="2321858" cy="1185436"/>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0" y="21536"/>
                  </a:moveTo>
                  <a:cubicBezTo>
                    <a:pt x="5398" y="21600"/>
                    <a:pt x="12598" y="14421"/>
                    <a:pt x="21600" y="0"/>
                  </a:cubicBezTo>
                </a:path>
              </a:pathLst>
            </a:custGeom>
            <a:noFill/>
            <a:ln w="38100" cap="flat">
              <a:solidFill>
                <a:srgbClr val="000000"/>
              </a:solidFill>
              <a:prstDash val="solid"/>
              <a:miter lim="400000"/>
              <a:headEnd type="arrow" w="med" len="med"/>
            </a:ln>
            <a:effectLst/>
          </p:spPr>
          <p:txBody>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69" grpId="1"/>
      <p:bldP build="whole" bldLvl="1" animBg="1" rev="0" advAuto="0" spid="1666" grpId="2"/>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3" name="Backprop lets you optimize any node (function) or edge (variable) in your computation graph w.r.t. to any scalar cost"/>
          <p:cNvSpPr txBox="1"/>
          <p:nvPr/>
        </p:nvSpPr>
        <p:spPr>
          <a:xfrm>
            <a:off x="589407" y="-384570"/>
            <a:ext cx="22796206" cy="301625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algn="l" defTabSz="914400">
              <a:defRPr b="0" sz="5600">
                <a:latin typeface="Helvetica Neue Light"/>
                <a:ea typeface="Helvetica Neue Light"/>
                <a:cs typeface="Helvetica Neue Light"/>
                <a:sym typeface="Helvetica Neue Light"/>
              </a:defRPr>
            </a:lvl1pPr>
          </a:lstStyle>
          <a:p>
            <a:pPr/>
            <a:r>
              <a:t>Backprop lets you optimize any node (function) or edge (variable) in your computation graph w.r.t. to any scalar cost</a:t>
            </a:r>
          </a:p>
        </p:txBody>
      </p:sp>
      <p:grpSp>
        <p:nvGrpSpPr>
          <p:cNvPr id="1694" name="Group"/>
          <p:cNvGrpSpPr/>
          <p:nvPr/>
        </p:nvGrpSpPr>
        <p:grpSpPr>
          <a:xfrm>
            <a:off x="1211515" y="2939625"/>
            <a:ext cx="5187328" cy="10202236"/>
            <a:chOff x="0" y="0"/>
            <a:chExt cx="5187327" cy="10202235"/>
          </a:xfrm>
        </p:grpSpPr>
        <p:sp>
          <p:nvSpPr>
            <p:cNvPr id="1674" name="Rectangle"/>
            <p:cNvSpPr/>
            <p:nvPr/>
          </p:nvSpPr>
          <p:spPr>
            <a:xfrm>
              <a:off x="2975301" y="8461215"/>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75" name="Rectangle"/>
            <p:cNvSpPr/>
            <p:nvPr/>
          </p:nvSpPr>
          <p:spPr>
            <a:xfrm>
              <a:off x="1964904" y="6220244"/>
              <a:ext cx="1201632"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76" name="Rectangle"/>
            <p:cNvSpPr/>
            <p:nvPr/>
          </p:nvSpPr>
          <p:spPr>
            <a:xfrm>
              <a:off x="3985697" y="6220244"/>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77" name="Rectangle"/>
            <p:cNvSpPr/>
            <p:nvPr/>
          </p:nvSpPr>
          <p:spPr>
            <a:xfrm flipH="1" rot="10800000">
              <a:off x="1010396" y="2288723"/>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78" name="Rectangle"/>
            <p:cNvSpPr/>
            <p:nvPr/>
          </p:nvSpPr>
          <p:spPr>
            <a:xfrm flipH="1" rot="10800000">
              <a:off x="0" y="4529694"/>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79" name="Rectangle"/>
            <p:cNvSpPr/>
            <p:nvPr/>
          </p:nvSpPr>
          <p:spPr>
            <a:xfrm flipH="1" rot="10800000">
              <a:off x="2020793" y="4529694"/>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0" name="Line"/>
            <p:cNvSpPr/>
            <p:nvPr/>
          </p:nvSpPr>
          <p:spPr>
            <a:xfrm flipV="1">
              <a:off x="600815" y="5703997"/>
              <a:ext cx="1" cy="2738437"/>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1" name="Line"/>
            <p:cNvSpPr/>
            <p:nvPr/>
          </p:nvSpPr>
          <p:spPr>
            <a:xfrm flipV="1">
              <a:off x="2621608" y="5703996"/>
              <a:ext cx="1" cy="498959"/>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2" name="Line"/>
            <p:cNvSpPr/>
            <p:nvPr/>
          </p:nvSpPr>
          <p:spPr>
            <a:xfrm>
              <a:off x="595901" y="3444987"/>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3" name="Line"/>
            <p:cNvSpPr/>
            <p:nvPr/>
          </p:nvSpPr>
          <p:spPr>
            <a:xfrm flipH="1">
              <a:off x="1738870" y="3444987"/>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4" name="Line"/>
            <p:cNvSpPr/>
            <p:nvPr/>
          </p:nvSpPr>
          <p:spPr>
            <a:xfrm flipH="1">
              <a:off x="2606094" y="7395648"/>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5" name="Line"/>
            <p:cNvSpPr/>
            <p:nvPr/>
          </p:nvSpPr>
          <p:spPr>
            <a:xfrm>
              <a:off x="3627652" y="7394995"/>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6" name="Rectangle"/>
            <p:cNvSpPr/>
            <p:nvPr/>
          </p:nvSpPr>
          <p:spPr>
            <a:xfrm flipH="1" rot="10800000">
              <a:off x="3985697" y="4474740"/>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7" name="Rectangle"/>
            <p:cNvSpPr/>
            <p:nvPr/>
          </p:nvSpPr>
          <p:spPr>
            <a:xfrm>
              <a:off x="0" y="8461215"/>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8" name="Line"/>
            <p:cNvSpPr/>
            <p:nvPr/>
          </p:nvSpPr>
          <p:spPr>
            <a:xfrm flipH="1">
              <a:off x="2843770" y="1228526"/>
              <a:ext cx="1773281" cy="3230938"/>
            </a:xfrm>
            <a:custGeom>
              <a:avLst/>
              <a:gdLst/>
              <a:ahLst/>
              <a:cxnLst>
                <a:cxn ang="0">
                  <a:pos x="wd2" y="hd2"/>
                </a:cxn>
                <a:cxn ang="5400000">
                  <a:pos x="wd2" y="hd2"/>
                </a:cxn>
                <a:cxn ang="10800000">
                  <a:pos x="wd2" y="hd2"/>
                </a:cxn>
                <a:cxn ang="16200000">
                  <a:pos x="wd2" y="hd2"/>
                </a:cxn>
              </a:cxnLst>
              <a:rect l="0" t="0" r="r" b="b"/>
              <a:pathLst>
                <a:path w="20928" h="21600" fill="norm" stroke="1" extrusionOk="0">
                  <a:moveTo>
                    <a:pt x="33" y="21600"/>
                  </a:moveTo>
                  <a:cubicBezTo>
                    <a:pt x="-214" y="18668"/>
                    <a:pt x="944" y="15728"/>
                    <a:pt x="3387" y="13527"/>
                  </a:cubicBezTo>
                  <a:cubicBezTo>
                    <a:pt x="5378" y="11733"/>
                    <a:pt x="8131" y="10737"/>
                    <a:pt x="10856" y="9438"/>
                  </a:cubicBezTo>
                  <a:cubicBezTo>
                    <a:pt x="15161" y="7385"/>
                    <a:pt x="21386" y="4278"/>
                    <a:pt x="20901"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89" name="Line"/>
            <p:cNvSpPr/>
            <p:nvPr/>
          </p:nvSpPr>
          <p:spPr>
            <a:xfrm>
              <a:off x="1676327" y="1216666"/>
              <a:ext cx="926518" cy="1081374"/>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90" name="Line"/>
            <p:cNvSpPr/>
            <p:nvPr/>
          </p:nvSpPr>
          <p:spPr>
            <a:xfrm flipV="1">
              <a:off x="4604097" y="5669068"/>
              <a:ext cx="1" cy="498958"/>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91" name="Rectangle"/>
            <p:cNvSpPr/>
            <p:nvPr/>
          </p:nvSpPr>
          <p:spPr>
            <a:xfrm flipH="1" rot="10800000">
              <a:off x="2137596" y="0"/>
              <a:ext cx="1201631" cy="1148616"/>
            </a:xfrm>
            <a:prstGeom prst="rect">
              <a:avLst/>
            </a:prstGeom>
            <a:solidFill>
              <a:schemeClr val="accent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92" name="Line"/>
            <p:cNvSpPr/>
            <p:nvPr/>
          </p:nvSpPr>
          <p:spPr>
            <a:xfrm flipV="1">
              <a:off x="600815" y="9703277"/>
              <a:ext cx="1" cy="498959"/>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93" name="Line"/>
            <p:cNvSpPr/>
            <p:nvPr/>
          </p:nvSpPr>
          <p:spPr>
            <a:xfrm flipV="1">
              <a:off x="3670066" y="9703277"/>
              <a:ext cx="1" cy="498959"/>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6" name="Backprop lets you optimize any node (function) or edge (variable) in your computation graph w.r.t. to any scalar cost"/>
          <p:cNvSpPr txBox="1"/>
          <p:nvPr/>
        </p:nvSpPr>
        <p:spPr>
          <a:xfrm>
            <a:off x="589407" y="-384570"/>
            <a:ext cx="22796206" cy="301625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algn="l" defTabSz="914400">
              <a:defRPr b="0" sz="5600">
                <a:latin typeface="Helvetica Neue Light"/>
                <a:ea typeface="Helvetica Neue Light"/>
                <a:cs typeface="Helvetica Neue Light"/>
                <a:sym typeface="Helvetica Neue Light"/>
              </a:defRPr>
            </a:lvl1pPr>
          </a:lstStyle>
          <a:p>
            <a:pPr/>
            <a:r>
              <a:t>Backprop lets you optimize any node (function) or edge (variable) in your computation graph w.r.t. to any scalar cost</a:t>
            </a:r>
          </a:p>
        </p:txBody>
      </p:sp>
      <p:grpSp>
        <p:nvGrpSpPr>
          <p:cNvPr id="1719" name="Group"/>
          <p:cNvGrpSpPr/>
          <p:nvPr/>
        </p:nvGrpSpPr>
        <p:grpSpPr>
          <a:xfrm>
            <a:off x="1211515" y="2939625"/>
            <a:ext cx="5187328" cy="10202236"/>
            <a:chOff x="0" y="0"/>
            <a:chExt cx="5187327" cy="10202235"/>
          </a:xfrm>
        </p:grpSpPr>
        <p:sp>
          <p:nvSpPr>
            <p:cNvPr id="1697" name="Rectangle"/>
            <p:cNvSpPr/>
            <p:nvPr/>
          </p:nvSpPr>
          <p:spPr>
            <a:xfrm>
              <a:off x="2975301" y="8461215"/>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98" name="Rectangle"/>
            <p:cNvSpPr/>
            <p:nvPr/>
          </p:nvSpPr>
          <p:spPr>
            <a:xfrm>
              <a:off x="1964904" y="6220244"/>
              <a:ext cx="1201632"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99" name="Rectangle"/>
            <p:cNvSpPr/>
            <p:nvPr/>
          </p:nvSpPr>
          <p:spPr>
            <a:xfrm>
              <a:off x="3985697" y="6220244"/>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0" name="Rectangle"/>
            <p:cNvSpPr/>
            <p:nvPr/>
          </p:nvSpPr>
          <p:spPr>
            <a:xfrm flipH="1" rot="10800000">
              <a:off x="0" y="4529694"/>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1" name="Rectangle"/>
            <p:cNvSpPr/>
            <p:nvPr/>
          </p:nvSpPr>
          <p:spPr>
            <a:xfrm flipH="1" rot="10800000">
              <a:off x="2020793" y="4529694"/>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2" name="Line"/>
            <p:cNvSpPr/>
            <p:nvPr/>
          </p:nvSpPr>
          <p:spPr>
            <a:xfrm flipV="1">
              <a:off x="600815" y="5703997"/>
              <a:ext cx="1" cy="2738437"/>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3" name="Line"/>
            <p:cNvSpPr/>
            <p:nvPr/>
          </p:nvSpPr>
          <p:spPr>
            <a:xfrm flipV="1">
              <a:off x="2621608" y="5703996"/>
              <a:ext cx="1" cy="498959"/>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4" name="Line"/>
            <p:cNvSpPr/>
            <p:nvPr/>
          </p:nvSpPr>
          <p:spPr>
            <a:xfrm>
              <a:off x="595901" y="3444987"/>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5" name="Line"/>
            <p:cNvSpPr/>
            <p:nvPr/>
          </p:nvSpPr>
          <p:spPr>
            <a:xfrm flipH="1">
              <a:off x="1738870" y="3444987"/>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6" name="Line"/>
            <p:cNvSpPr/>
            <p:nvPr/>
          </p:nvSpPr>
          <p:spPr>
            <a:xfrm flipH="1">
              <a:off x="2606094" y="7395648"/>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7" name="Line"/>
            <p:cNvSpPr/>
            <p:nvPr/>
          </p:nvSpPr>
          <p:spPr>
            <a:xfrm>
              <a:off x="3627652" y="7394995"/>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8" name="Rectangle"/>
            <p:cNvSpPr/>
            <p:nvPr/>
          </p:nvSpPr>
          <p:spPr>
            <a:xfrm flipH="1" rot="10800000">
              <a:off x="3985697" y="4474740"/>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09" name="Rectangle"/>
            <p:cNvSpPr/>
            <p:nvPr/>
          </p:nvSpPr>
          <p:spPr>
            <a:xfrm>
              <a:off x="0" y="8461215"/>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10" name="Line"/>
            <p:cNvSpPr/>
            <p:nvPr/>
          </p:nvSpPr>
          <p:spPr>
            <a:xfrm flipH="1">
              <a:off x="2843770" y="1228526"/>
              <a:ext cx="1773281" cy="3230938"/>
            </a:xfrm>
            <a:custGeom>
              <a:avLst/>
              <a:gdLst/>
              <a:ahLst/>
              <a:cxnLst>
                <a:cxn ang="0">
                  <a:pos x="wd2" y="hd2"/>
                </a:cxn>
                <a:cxn ang="5400000">
                  <a:pos x="wd2" y="hd2"/>
                </a:cxn>
                <a:cxn ang="10800000">
                  <a:pos x="wd2" y="hd2"/>
                </a:cxn>
                <a:cxn ang="16200000">
                  <a:pos x="wd2" y="hd2"/>
                </a:cxn>
              </a:cxnLst>
              <a:rect l="0" t="0" r="r" b="b"/>
              <a:pathLst>
                <a:path w="20928" h="21600" fill="norm" stroke="1" extrusionOk="0">
                  <a:moveTo>
                    <a:pt x="33" y="21600"/>
                  </a:moveTo>
                  <a:cubicBezTo>
                    <a:pt x="-214" y="18668"/>
                    <a:pt x="944" y="15728"/>
                    <a:pt x="3387" y="13527"/>
                  </a:cubicBezTo>
                  <a:cubicBezTo>
                    <a:pt x="5378" y="11733"/>
                    <a:pt x="8131" y="10737"/>
                    <a:pt x="10856" y="9438"/>
                  </a:cubicBezTo>
                  <a:cubicBezTo>
                    <a:pt x="15161" y="7385"/>
                    <a:pt x="21386" y="4278"/>
                    <a:pt x="20901"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11" name="Line"/>
            <p:cNvSpPr/>
            <p:nvPr/>
          </p:nvSpPr>
          <p:spPr>
            <a:xfrm>
              <a:off x="1676327" y="1216666"/>
              <a:ext cx="926518" cy="1081374"/>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12" name="Line"/>
            <p:cNvSpPr/>
            <p:nvPr/>
          </p:nvSpPr>
          <p:spPr>
            <a:xfrm flipV="1">
              <a:off x="4604097" y="5669068"/>
              <a:ext cx="1" cy="498958"/>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13" name="Rectangle"/>
            <p:cNvSpPr/>
            <p:nvPr/>
          </p:nvSpPr>
          <p:spPr>
            <a:xfrm flipH="1" rot="10800000">
              <a:off x="2137596" y="0"/>
              <a:ext cx="1201631" cy="1148616"/>
            </a:xfrm>
            <a:prstGeom prst="rect">
              <a:avLst/>
            </a:prstGeom>
            <a:solidFill>
              <a:schemeClr val="accent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14" name="Line"/>
            <p:cNvSpPr/>
            <p:nvPr/>
          </p:nvSpPr>
          <p:spPr>
            <a:xfrm flipV="1">
              <a:off x="600815" y="9703277"/>
              <a:ext cx="1" cy="498959"/>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15" name="Line"/>
            <p:cNvSpPr/>
            <p:nvPr/>
          </p:nvSpPr>
          <p:spPr>
            <a:xfrm flipV="1">
              <a:off x="3670066" y="9703277"/>
              <a:ext cx="1" cy="498959"/>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nvGrpSpPr>
            <p:cNvPr id="1718" name="Rectangle"/>
            <p:cNvGrpSpPr/>
            <p:nvPr/>
          </p:nvGrpSpPr>
          <p:grpSpPr>
            <a:xfrm flipH="1" rot="10800000">
              <a:off x="959596" y="2237923"/>
              <a:ext cx="1303231" cy="1250216"/>
              <a:chOff x="0" y="0"/>
              <a:chExt cx="1303230" cy="1250215"/>
            </a:xfrm>
          </p:grpSpPr>
          <p:sp>
            <p:nvSpPr>
              <p:cNvPr id="1717" name="Rectangle"/>
              <p:cNvSpPr/>
              <p:nvPr/>
            </p:nvSpPr>
            <p:spPr>
              <a:xfrm>
                <a:off x="50800" y="50799"/>
                <a:ext cx="1201631" cy="1148617"/>
              </a:xfrm>
              <a:prstGeom prst="rect">
                <a:avLst/>
              </a:prstGeom>
              <a:solidFill>
                <a:srgbClr val="F4D79E"/>
              </a:solidFill>
              <a:ln>
                <a:noFill/>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16" name="Rectangle Rectangle" descr="Rectangle Rectangle"/>
              <p:cNvPicPr>
                <a:picLocks noChangeAspect="0"/>
              </p:cNvPicPr>
              <p:nvPr/>
            </p:nvPicPr>
            <p:blipFill>
              <a:blip r:embed="rId2">
                <a:extLst/>
              </a:blip>
              <a:stretch>
                <a:fillRect/>
              </a:stretch>
            </p:blipFill>
            <p:spPr>
              <a:xfrm>
                <a:off x="0" y="0"/>
                <a:ext cx="1303231" cy="1250216"/>
              </a:xfrm>
              <a:prstGeom prst="rect">
                <a:avLst/>
              </a:prstGeom>
              <a:effectLst/>
            </p:spPr>
          </p:pic>
        </p:grpSp>
      </p:grpSp>
      <p:grpSp>
        <p:nvGrpSpPr>
          <p:cNvPr id="1727" name="Group"/>
          <p:cNvGrpSpPr/>
          <p:nvPr/>
        </p:nvGrpSpPr>
        <p:grpSpPr>
          <a:xfrm>
            <a:off x="8840468" y="4162674"/>
            <a:ext cx="15812183" cy="2045913"/>
            <a:chOff x="0" y="0"/>
            <a:chExt cx="15812182" cy="2045911"/>
          </a:xfrm>
        </p:grpSpPr>
        <p:grpSp>
          <p:nvGrpSpPr>
            <p:cNvPr id="1725" name="Group"/>
            <p:cNvGrpSpPr/>
            <p:nvPr/>
          </p:nvGrpSpPr>
          <p:grpSpPr>
            <a:xfrm>
              <a:off x="0" y="138405"/>
              <a:ext cx="1332569" cy="1798991"/>
              <a:chOff x="0" y="0"/>
              <a:chExt cx="1332568" cy="1798989"/>
            </a:xfrm>
          </p:grpSpPr>
          <p:sp>
            <p:nvSpPr>
              <p:cNvPr id="1720" name="Rectangle"/>
              <p:cNvSpPr/>
              <p:nvPr/>
            </p:nvSpPr>
            <p:spPr>
              <a:xfrm flipH="1" rot="10800000">
                <a:off x="616664" y="45616"/>
                <a:ext cx="658672" cy="629612"/>
              </a:xfrm>
              <a:prstGeom prst="rect">
                <a:avLst/>
              </a:prstGeom>
              <a:solidFill>
                <a:schemeClr val="accent5"/>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21" name="frac_partial_qua.pdf" descr="frac_partial_qua.pdf"/>
              <p:cNvPicPr>
                <a:picLocks noChangeAspect="1"/>
              </p:cNvPicPr>
              <p:nvPr/>
            </p:nvPicPr>
            <p:blipFill>
              <a:blip r:embed="rId3">
                <a:extLst/>
              </a:blip>
              <a:stretch>
                <a:fillRect/>
              </a:stretch>
            </p:blipFill>
            <p:spPr>
              <a:xfrm>
                <a:off x="0" y="0"/>
                <a:ext cx="1332569" cy="1769100"/>
              </a:xfrm>
              <a:prstGeom prst="rect">
                <a:avLst/>
              </a:prstGeom>
              <a:ln w="12700" cap="flat">
                <a:noFill/>
                <a:miter lim="400000"/>
              </a:ln>
              <a:effectLst/>
            </p:spPr>
          </p:pic>
          <p:grpSp>
            <p:nvGrpSpPr>
              <p:cNvPr id="1724" name="Rectangle"/>
              <p:cNvGrpSpPr/>
              <p:nvPr/>
            </p:nvGrpSpPr>
            <p:grpSpPr>
              <a:xfrm>
                <a:off x="575788" y="1087870"/>
                <a:ext cx="740426" cy="711120"/>
                <a:chOff x="0" y="0"/>
                <a:chExt cx="740424" cy="711119"/>
              </a:xfrm>
            </p:grpSpPr>
            <p:sp>
              <p:nvSpPr>
                <p:cNvPr id="1723" name="Rectangle"/>
                <p:cNvSpPr/>
                <p:nvPr/>
              </p:nvSpPr>
              <p:spPr>
                <a:xfrm>
                  <a:off x="38100" y="38100"/>
                  <a:ext cx="664225" cy="634920"/>
                </a:xfrm>
                <a:prstGeom prst="rect">
                  <a:avLst/>
                </a:prstGeom>
                <a:solidFill>
                  <a:srgbClr val="F3D79E"/>
                </a:solidFill>
                <a:ln>
                  <a:noFill/>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22" name="Rectangle Rectangle" descr="Rectangle Rectangle"/>
                <p:cNvPicPr>
                  <a:picLocks noChangeAspect="0"/>
                </p:cNvPicPr>
                <p:nvPr/>
              </p:nvPicPr>
              <p:blipFill>
                <a:blip r:embed="rId4">
                  <a:extLst/>
                </a:blip>
                <a:stretch>
                  <a:fillRect/>
                </a:stretch>
              </p:blipFill>
              <p:spPr>
                <a:xfrm>
                  <a:off x="0" y="-1"/>
                  <a:ext cx="740425" cy="711121"/>
                </a:xfrm>
                <a:prstGeom prst="rect">
                  <a:avLst/>
                </a:prstGeom>
                <a:effectLst/>
              </p:spPr>
            </p:pic>
          </p:grpSp>
        </p:grpSp>
        <p:sp>
          <p:nvSpPr>
            <p:cNvPr id="1726" name="How the loss changes when the functional node highlighted changes"/>
            <p:cNvSpPr txBox="1"/>
            <p:nvPr/>
          </p:nvSpPr>
          <p:spPr>
            <a:xfrm>
              <a:off x="1673644" y="0"/>
              <a:ext cx="14138539" cy="2045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rmAutofit fontScale="100000" lnSpcReduction="0"/>
            </a:bodyPr>
            <a:lstStyle>
              <a:lvl1pPr algn="l" defTabSz="914400">
                <a:defRPr b="0" sz="4600">
                  <a:latin typeface="Helvetica Neue Light"/>
                  <a:ea typeface="Helvetica Neue Light"/>
                  <a:cs typeface="Helvetica Neue Light"/>
                  <a:sym typeface="Helvetica Neue Light"/>
                </a:defRPr>
              </a:lvl1pPr>
            </a:lstStyle>
            <a:p>
              <a:pPr/>
              <a:r>
                <a:t>How the loss changes when the functional node highlighted changes</a:t>
              </a:r>
            </a:p>
          </p:txBody>
        </p:sp>
      </p:gr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9" name="Backprop lets you optimize any node (function) or edge (variable) in your computation graph w.r.t. to any scalar cost"/>
          <p:cNvSpPr txBox="1"/>
          <p:nvPr/>
        </p:nvSpPr>
        <p:spPr>
          <a:xfrm>
            <a:off x="589407" y="-384570"/>
            <a:ext cx="22796206" cy="3016251"/>
          </a:xfrm>
          <a:prstGeom prst="rect">
            <a:avLst/>
          </a:prstGeom>
          <a:ln w="12700">
            <a:miter lim="400000"/>
          </a:ln>
          <a:extLst>
            <a:ext uri="{C572A759-6A51-4108-AA02-DFA0A04FC94B}">
              <ma14:wrappingTextBoxFlag xmlns:ma14="http://schemas.microsoft.com/office/mac/drawingml/2011/main" val="1"/>
            </a:ext>
          </a:extLst>
        </p:spPr>
        <p:txBody>
          <a:bodyPr tIns="91439" bIns="91439" anchor="ctr">
            <a:normAutofit fontScale="100000" lnSpcReduction="0"/>
          </a:bodyPr>
          <a:lstStyle>
            <a:lvl1pPr algn="l" defTabSz="914400">
              <a:defRPr b="0" sz="5600">
                <a:latin typeface="Helvetica Neue Light"/>
                <a:ea typeface="Helvetica Neue Light"/>
                <a:cs typeface="Helvetica Neue Light"/>
                <a:sym typeface="Helvetica Neue Light"/>
              </a:defRPr>
            </a:lvl1pPr>
          </a:lstStyle>
          <a:p>
            <a:pPr/>
            <a:r>
              <a:t>Backprop lets you optimize any node (function) or edge (variable) in your computation graph w.r.t. to any scalar cost</a:t>
            </a:r>
          </a:p>
        </p:txBody>
      </p:sp>
      <p:grpSp>
        <p:nvGrpSpPr>
          <p:cNvPr id="1753" name="Group"/>
          <p:cNvGrpSpPr/>
          <p:nvPr/>
        </p:nvGrpSpPr>
        <p:grpSpPr>
          <a:xfrm>
            <a:off x="1211515" y="2939625"/>
            <a:ext cx="5187328" cy="10529108"/>
            <a:chOff x="0" y="0"/>
            <a:chExt cx="5187327" cy="10529107"/>
          </a:xfrm>
        </p:grpSpPr>
        <p:sp>
          <p:nvSpPr>
            <p:cNvPr id="1730" name="Rectangle"/>
            <p:cNvSpPr/>
            <p:nvPr/>
          </p:nvSpPr>
          <p:spPr>
            <a:xfrm>
              <a:off x="2975301" y="8461215"/>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31" name="Rectangle"/>
            <p:cNvSpPr/>
            <p:nvPr/>
          </p:nvSpPr>
          <p:spPr>
            <a:xfrm>
              <a:off x="1964904" y="6220244"/>
              <a:ext cx="1201632"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32" name="Rectangle"/>
            <p:cNvSpPr/>
            <p:nvPr/>
          </p:nvSpPr>
          <p:spPr>
            <a:xfrm>
              <a:off x="3985697" y="6220244"/>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33" name="Rectangle"/>
            <p:cNvSpPr/>
            <p:nvPr/>
          </p:nvSpPr>
          <p:spPr>
            <a:xfrm flipH="1" rot="10800000">
              <a:off x="0" y="4529694"/>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34" name="Rectangle"/>
            <p:cNvSpPr/>
            <p:nvPr/>
          </p:nvSpPr>
          <p:spPr>
            <a:xfrm flipH="1" rot="10800000">
              <a:off x="2020793" y="4529694"/>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35" name="Line"/>
            <p:cNvSpPr/>
            <p:nvPr/>
          </p:nvSpPr>
          <p:spPr>
            <a:xfrm flipV="1">
              <a:off x="600815" y="5703997"/>
              <a:ext cx="1" cy="2738437"/>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36" name="Line"/>
            <p:cNvSpPr/>
            <p:nvPr/>
          </p:nvSpPr>
          <p:spPr>
            <a:xfrm flipV="1">
              <a:off x="2621608" y="5703996"/>
              <a:ext cx="1" cy="498959"/>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37" name="Line"/>
            <p:cNvSpPr/>
            <p:nvPr/>
          </p:nvSpPr>
          <p:spPr>
            <a:xfrm>
              <a:off x="595901" y="3444987"/>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38" name="Line"/>
            <p:cNvSpPr/>
            <p:nvPr/>
          </p:nvSpPr>
          <p:spPr>
            <a:xfrm flipH="1">
              <a:off x="1738870" y="3444987"/>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39" name="Line"/>
            <p:cNvSpPr/>
            <p:nvPr/>
          </p:nvSpPr>
          <p:spPr>
            <a:xfrm flipH="1">
              <a:off x="2606094" y="7395648"/>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40" name="Line"/>
            <p:cNvSpPr/>
            <p:nvPr/>
          </p:nvSpPr>
          <p:spPr>
            <a:xfrm>
              <a:off x="3627652" y="7394995"/>
              <a:ext cx="926518" cy="1081373"/>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41" name="Rectangle"/>
            <p:cNvSpPr/>
            <p:nvPr/>
          </p:nvSpPr>
          <p:spPr>
            <a:xfrm flipH="1" rot="10800000">
              <a:off x="3985697" y="4474740"/>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42" name="Rectangle"/>
            <p:cNvSpPr/>
            <p:nvPr/>
          </p:nvSpPr>
          <p:spPr>
            <a:xfrm>
              <a:off x="0" y="8461215"/>
              <a:ext cx="1201631" cy="1148616"/>
            </a:xfrm>
            <a:prstGeom prst="rect">
              <a:avLst/>
            </a:prstGeom>
            <a:solidFill>
              <a:srgbClr val="D5D5D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43" name="Line"/>
            <p:cNvSpPr/>
            <p:nvPr/>
          </p:nvSpPr>
          <p:spPr>
            <a:xfrm flipH="1">
              <a:off x="2843770" y="1228526"/>
              <a:ext cx="1773281" cy="3230938"/>
            </a:xfrm>
            <a:custGeom>
              <a:avLst/>
              <a:gdLst/>
              <a:ahLst/>
              <a:cxnLst>
                <a:cxn ang="0">
                  <a:pos x="wd2" y="hd2"/>
                </a:cxn>
                <a:cxn ang="5400000">
                  <a:pos x="wd2" y="hd2"/>
                </a:cxn>
                <a:cxn ang="10800000">
                  <a:pos x="wd2" y="hd2"/>
                </a:cxn>
                <a:cxn ang="16200000">
                  <a:pos x="wd2" y="hd2"/>
                </a:cxn>
              </a:cxnLst>
              <a:rect l="0" t="0" r="r" b="b"/>
              <a:pathLst>
                <a:path w="20928" h="21600" fill="norm" stroke="1" extrusionOk="0">
                  <a:moveTo>
                    <a:pt x="33" y="21600"/>
                  </a:moveTo>
                  <a:cubicBezTo>
                    <a:pt x="-214" y="18668"/>
                    <a:pt x="944" y="15728"/>
                    <a:pt x="3387" y="13527"/>
                  </a:cubicBezTo>
                  <a:cubicBezTo>
                    <a:pt x="5378" y="11733"/>
                    <a:pt x="8131" y="10737"/>
                    <a:pt x="10856" y="9438"/>
                  </a:cubicBezTo>
                  <a:cubicBezTo>
                    <a:pt x="15161" y="7385"/>
                    <a:pt x="21386" y="4278"/>
                    <a:pt x="20901"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44" name="Line"/>
            <p:cNvSpPr/>
            <p:nvPr/>
          </p:nvSpPr>
          <p:spPr>
            <a:xfrm>
              <a:off x="1676327" y="1216666"/>
              <a:ext cx="926518" cy="1081374"/>
            </a:xfrm>
            <a:custGeom>
              <a:avLst/>
              <a:gdLst/>
              <a:ahLst/>
              <a:cxnLst>
                <a:cxn ang="0">
                  <a:pos x="wd2" y="hd2"/>
                </a:cxn>
                <a:cxn ang="5400000">
                  <a:pos x="wd2" y="hd2"/>
                </a:cxn>
                <a:cxn ang="10800000">
                  <a:pos x="wd2" y="hd2"/>
                </a:cxn>
                <a:cxn ang="16200000">
                  <a:pos x="wd2" y="hd2"/>
                </a:cxn>
              </a:cxnLst>
              <a:rect l="0" t="0" r="r" b="b"/>
              <a:pathLst>
                <a:path w="21045" h="21600" fill="norm" stroke="1" extrusionOk="0">
                  <a:moveTo>
                    <a:pt x="0" y="21600"/>
                  </a:moveTo>
                  <a:cubicBezTo>
                    <a:pt x="324" y="18814"/>
                    <a:pt x="1790" y="16334"/>
                    <a:pt x="3982" y="14915"/>
                  </a:cubicBezTo>
                  <a:cubicBezTo>
                    <a:pt x="6684" y="13166"/>
                    <a:pt x="10029" y="13341"/>
                    <a:pt x="13058" y="12188"/>
                  </a:cubicBezTo>
                  <a:cubicBezTo>
                    <a:pt x="17893" y="10348"/>
                    <a:pt x="21600" y="5439"/>
                    <a:pt x="20976" y="0"/>
                  </a:cubicBezTo>
                </a:path>
              </a:pathLst>
            </a:cu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45" name="Line"/>
            <p:cNvSpPr/>
            <p:nvPr/>
          </p:nvSpPr>
          <p:spPr>
            <a:xfrm flipV="1">
              <a:off x="4604097" y="5669068"/>
              <a:ext cx="1" cy="498958"/>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746" name="Rectangle"/>
            <p:cNvSpPr/>
            <p:nvPr/>
          </p:nvSpPr>
          <p:spPr>
            <a:xfrm flipH="1" rot="10800000">
              <a:off x="2137596" y="0"/>
              <a:ext cx="1201631" cy="1148616"/>
            </a:xfrm>
            <a:prstGeom prst="rect">
              <a:avLst/>
            </a:prstGeom>
            <a:solidFill>
              <a:schemeClr val="accent5"/>
            </a:solid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47" name="Line Line" descr="Line Line"/>
            <p:cNvPicPr>
              <a:picLocks noChangeAspect="0"/>
            </p:cNvPicPr>
            <p:nvPr/>
          </p:nvPicPr>
          <p:blipFill>
            <a:blip r:embed="rId2">
              <a:extLst/>
            </a:blip>
            <a:stretch>
              <a:fillRect/>
            </a:stretch>
          </p:blipFill>
          <p:spPr>
            <a:xfrm rot="16200000">
              <a:off x="163172" y="9887997"/>
              <a:ext cx="876631" cy="405591"/>
            </a:xfrm>
            <a:prstGeom prst="rect">
              <a:avLst/>
            </a:prstGeom>
            <a:effectLst/>
          </p:spPr>
        </p:pic>
        <p:sp>
          <p:nvSpPr>
            <p:cNvPr id="1749" name="Line"/>
            <p:cNvSpPr/>
            <p:nvPr/>
          </p:nvSpPr>
          <p:spPr>
            <a:xfrm flipV="1">
              <a:off x="3670066" y="9703277"/>
              <a:ext cx="1" cy="498959"/>
            </a:xfrm>
            <a:prstGeom prst="line">
              <a:avLst/>
            </a:prstGeom>
            <a:noFill/>
            <a:ln w="762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nvGrpSpPr>
            <p:cNvPr id="1752" name="Rectangle"/>
            <p:cNvGrpSpPr/>
            <p:nvPr/>
          </p:nvGrpSpPr>
          <p:grpSpPr>
            <a:xfrm flipH="1" rot="10800000">
              <a:off x="959596" y="2237923"/>
              <a:ext cx="1303231" cy="1250216"/>
              <a:chOff x="0" y="0"/>
              <a:chExt cx="1303230" cy="1250215"/>
            </a:xfrm>
          </p:grpSpPr>
          <p:sp>
            <p:nvSpPr>
              <p:cNvPr id="1751" name="Rectangle"/>
              <p:cNvSpPr/>
              <p:nvPr/>
            </p:nvSpPr>
            <p:spPr>
              <a:xfrm>
                <a:off x="50800" y="50799"/>
                <a:ext cx="1201631" cy="1148617"/>
              </a:xfrm>
              <a:prstGeom prst="rect">
                <a:avLst/>
              </a:prstGeom>
              <a:solidFill>
                <a:srgbClr val="F4D79E"/>
              </a:solidFill>
              <a:ln>
                <a:noFill/>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50" name="Rectangle Rectangle" descr="Rectangle Rectangle"/>
              <p:cNvPicPr>
                <a:picLocks noChangeAspect="0"/>
              </p:cNvPicPr>
              <p:nvPr/>
            </p:nvPicPr>
            <p:blipFill>
              <a:blip r:embed="rId3">
                <a:extLst/>
              </a:blip>
              <a:stretch>
                <a:fillRect/>
              </a:stretch>
            </p:blipFill>
            <p:spPr>
              <a:xfrm>
                <a:off x="0" y="0"/>
                <a:ext cx="1303231" cy="1250216"/>
              </a:xfrm>
              <a:prstGeom prst="rect">
                <a:avLst/>
              </a:prstGeom>
              <a:effectLst/>
            </p:spPr>
          </p:pic>
        </p:grpSp>
      </p:grpSp>
      <p:grpSp>
        <p:nvGrpSpPr>
          <p:cNvPr id="1760" name="Group"/>
          <p:cNvGrpSpPr/>
          <p:nvPr/>
        </p:nvGrpSpPr>
        <p:grpSpPr>
          <a:xfrm>
            <a:off x="8840468" y="7739581"/>
            <a:ext cx="15812183" cy="2045912"/>
            <a:chOff x="0" y="0"/>
            <a:chExt cx="15812182" cy="2045911"/>
          </a:xfrm>
        </p:grpSpPr>
        <p:grpSp>
          <p:nvGrpSpPr>
            <p:cNvPr id="1758" name="Group"/>
            <p:cNvGrpSpPr/>
            <p:nvPr/>
          </p:nvGrpSpPr>
          <p:grpSpPr>
            <a:xfrm>
              <a:off x="0" y="86441"/>
              <a:ext cx="1332569" cy="1797482"/>
              <a:chOff x="0" y="0"/>
              <a:chExt cx="1332568" cy="1797481"/>
            </a:xfrm>
          </p:grpSpPr>
          <p:sp>
            <p:nvSpPr>
              <p:cNvPr id="1754" name="Rectangle"/>
              <p:cNvSpPr/>
              <p:nvPr/>
            </p:nvSpPr>
            <p:spPr>
              <a:xfrm flipH="1" rot="10800000">
                <a:off x="616664" y="45616"/>
                <a:ext cx="658672" cy="629612"/>
              </a:xfrm>
              <a:prstGeom prst="rect">
                <a:avLst/>
              </a:prstGeom>
              <a:solidFill>
                <a:schemeClr val="accent5"/>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55" name="frac_partial_qua.pdf" descr="frac_partial_qua.pdf"/>
              <p:cNvPicPr>
                <a:picLocks noChangeAspect="1"/>
              </p:cNvPicPr>
              <p:nvPr/>
            </p:nvPicPr>
            <p:blipFill>
              <a:blip r:embed="rId4">
                <a:extLst/>
              </a:blip>
              <a:stretch>
                <a:fillRect/>
              </a:stretch>
            </p:blipFill>
            <p:spPr>
              <a:xfrm>
                <a:off x="0" y="0"/>
                <a:ext cx="1332569" cy="1769100"/>
              </a:xfrm>
              <a:prstGeom prst="rect">
                <a:avLst/>
              </a:prstGeom>
              <a:ln w="12700" cap="flat">
                <a:noFill/>
                <a:miter lim="400000"/>
              </a:ln>
              <a:effectLst/>
            </p:spPr>
          </p:pic>
          <p:pic>
            <p:nvPicPr>
              <p:cNvPr id="1756" name="Line Shape" descr="Line Shape"/>
              <p:cNvPicPr>
                <a:picLocks noChangeAspect="0"/>
              </p:cNvPicPr>
              <p:nvPr/>
            </p:nvPicPr>
            <p:blipFill>
              <a:blip r:embed="rId5">
                <a:extLst/>
              </a:blip>
              <a:stretch>
                <a:fillRect/>
              </a:stretch>
            </p:blipFill>
            <p:spPr>
              <a:xfrm flipH="1">
                <a:off x="728081" y="1073833"/>
                <a:ext cx="311085" cy="723649"/>
              </a:xfrm>
              <a:prstGeom prst="rect">
                <a:avLst/>
              </a:prstGeom>
              <a:effectLst/>
            </p:spPr>
          </p:pic>
        </p:grpSp>
        <p:sp>
          <p:nvSpPr>
            <p:cNvPr id="1759" name="How the cost changes when the input data changes"/>
            <p:cNvSpPr txBox="1"/>
            <p:nvPr/>
          </p:nvSpPr>
          <p:spPr>
            <a:xfrm>
              <a:off x="1673644" y="0"/>
              <a:ext cx="14138539" cy="2045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rmAutofit fontScale="100000" lnSpcReduction="0"/>
            </a:bodyPr>
            <a:lstStyle>
              <a:lvl1pPr algn="l" defTabSz="914400">
                <a:defRPr b="0" sz="4600">
                  <a:latin typeface="Helvetica Neue Light"/>
                  <a:ea typeface="Helvetica Neue Light"/>
                  <a:cs typeface="Helvetica Neue Light"/>
                  <a:sym typeface="Helvetica Neue Light"/>
                </a:defRPr>
              </a:lvl1pPr>
            </a:lstStyle>
            <a:p>
              <a:pPr/>
              <a:r>
                <a:t>How the cost changes when the input data changes</a:t>
              </a:r>
            </a:p>
          </p:txBody>
        </p:sp>
      </p:grpSp>
      <p:grpSp>
        <p:nvGrpSpPr>
          <p:cNvPr id="1768" name="Group"/>
          <p:cNvGrpSpPr/>
          <p:nvPr/>
        </p:nvGrpSpPr>
        <p:grpSpPr>
          <a:xfrm>
            <a:off x="8840468" y="4162674"/>
            <a:ext cx="15812183" cy="2045913"/>
            <a:chOff x="0" y="0"/>
            <a:chExt cx="15812182" cy="2045911"/>
          </a:xfrm>
        </p:grpSpPr>
        <p:grpSp>
          <p:nvGrpSpPr>
            <p:cNvPr id="1766" name="Group"/>
            <p:cNvGrpSpPr/>
            <p:nvPr/>
          </p:nvGrpSpPr>
          <p:grpSpPr>
            <a:xfrm>
              <a:off x="0" y="138405"/>
              <a:ext cx="1332569" cy="1798991"/>
              <a:chOff x="0" y="0"/>
              <a:chExt cx="1332568" cy="1798989"/>
            </a:xfrm>
          </p:grpSpPr>
          <p:sp>
            <p:nvSpPr>
              <p:cNvPr id="1761" name="Rectangle"/>
              <p:cNvSpPr/>
              <p:nvPr/>
            </p:nvSpPr>
            <p:spPr>
              <a:xfrm flipH="1" rot="10800000">
                <a:off x="616664" y="45616"/>
                <a:ext cx="658672" cy="629612"/>
              </a:xfrm>
              <a:prstGeom prst="rect">
                <a:avLst/>
              </a:prstGeom>
              <a:solidFill>
                <a:schemeClr val="accent5"/>
              </a:solidFill>
              <a:ln w="381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62" name="frac_partial_qua.pdf" descr="frac_partial_qua.pdf"/>
              <p:cNvPicPr>
                <a:picLocks noChangeAspect="1"/>
              </p:cNvPicPr>
              <p:nvPr/>
            </p:nvPicPr>
            <p:blipFill>
              <a:blip r:embed="rId4">
                <a:extLst/>
              </a:blip>
              <a:stretch>
                <a:fillRect/>
              </a:stretch>
            </p:blipFill>
            <p:spPr>
              <a:xfrm>
                <a:off x="0" y="0"/>
                <a:ext cx="1332569" cy="1769100"/>
              </a:xfrm>
              <a:prstGeom prst="rect">
                <a:avLst/>
              </a:prstGeom>
              <a:ln w="12700" cap="flat">
                <a:noFill/>
                <a:miter lim="400000"/>
              </a:ln>
              <a:effectLst/>
            </p:spPr>
          </p:pic>
          <p:grpSp>
            <p:nvGrpSpPr>
              <p:cNvPr id="1765" name="Rectangle"/>
              <p:cNvGrpSpPr/>
              <p:nvPr/>
            </p:nvGrpSpPr>
            <p:grpSpPr>
              <a:xfrm>
                <a:off x="575788" y="1087870"/>
                <a:ext cx="740426" cy="711120"/>
                <a:chOff x="0" y="0"/>
                <a:chExt cx="740424" cy="711119"/>
              </a:xfrm>
            </p:grpSpPr>
            <p:sp>
              <p:nvSpPr>
                <p:cNvPr id="1764" name="Rectangle"/>
                <p:cNvSpPr/>
                <p:nvPr/>
              </p:nvSpPr>
              <p:spPr>
                <a:xfrm>
                  <a:off x="38100" y="38100"/>
                  <a:ext cx="664225" cy="634920"/>
                </a:xfrm>
                <a:prstGeom prst="rect">
                  <a:avLst/>
                </a:prstGeom>
                <a:solidFill>
                  <a:srgbClr val="F3D79E"/>
                </a:solidFill>
                <a:ln>
                  <a:noFill/>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63" name="Rectangle Rectangle" descr="Rectangle Rectangle"/>
                <p:cNvPicPr>
                  <a:picLocks noChangeAspect="0"/>
                </p:cNvPicPr>
                <p:nvPr/>
              </p:nvPicPr>
              <p:blipFill>
                <a:blip r:embed="rId6">
                  <a:extLst/>
                </a:blip>
                <a:stretch>
                  <a:fillRect/>
                </a:stretch>
              </p:blipFill>
              <p:spPr>
                <a:xfrm>
                  <a:off x="0" y="-1"/>
                  <a:ext cx="740425" cy="711121"/>
                </a:xfrm>
                <a:prstGeom prst="rect">
                  <a:avLst/>
                </a:prstGeom>
                <a:effectLst/>
              </p:spPr>
            </p:pic>
          </p:grpSp>
        </p:grpSp>
        <p:sp>
          <p:nvSpPr>
            <p:cNvPr id="1767" name="How the loss changes when the functional node highlighted changes"/>
            <p:cNvSpPr txBox="1"/>
            <p:nvPr/>
          </p:nvSpPr>
          <p:spPr>
            <a:xfrm>
              <a:off x="1673644" y="0"/>
              <a:ext cx="14138539" cy="2045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rmAutofit fontScale="100000" lnSpcReduction="0"/>
            </a:bodyPr>
            <a:lstStyle>
              <a:lvl1pPr algn="l" defTabSz="914400">
                <a:defRPr b="0" sz="4600">
                  <a:latin typeface="Helvetica Neue Light"/>
                  <a:ea typeface="Helvetica Neue Light"/>
                  <a:cs typeface="Helvetica Neue Light"/>
                  <a:sym typeface="Helvetica Neue Light"/>
                </a:defRPr>
              </a:lvl1pPr>
            </a:lstStyle>
            <a:p>
              <a:pPr/>
              <a:r>
                <a:t>How the loss changes when the functional node highlighted changes</a:t>
              </a:r>
            </a:p>
          </p:txBody>
        </p:sp>
      </p:gr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70" name="Line Line" descr="Line Line"/>
          <p:cNvPicPr>
            <a:picLocks noChangeAspect="0"/>
          </p:cNvPicPr>
          <p:nvPr/>
        </p:nvPicPr>
        <p:blipFill>
          <a:blip r:embed="rId3">
            <a:extLst/>
          </a:blip>
          <a:stretch>
            <a:fillRect/>
          </a:stretch>
        </p:blipFill>
        <p:spPr>
          <a:xfrm>
            <a:off x="6265135" y="6627625"/>
            <a:ext cx="1143867" cy="352234"/>
          </a:xfrm>
          <a:prstGeom prst="rect">
            <a:avLst/>
          </a:prstGeom>
        </p:spPr>
      </p:pic>
      <p:sp>
        <p:nvSpPr>
          <p:cNvPr id="1772" name="Rectangle"/>
          <p:cNvSpPr/>
          <p:nvPr/>
        </p:nvSpPr>
        <p:spPr>
          <a:xfrm>
            <a:off x="7528345" y="4323991"/>
            <a:ext cx="544097"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1773" name="Line Line" descr="Line Line"/>
          <p:cNvPicPr>
            <a:picLocks noChangeAspect="0"/>
          </p:cNvPicPr>
          <p:nvPr/>
        </p:nvPicPr>
        <p:blipFill>
          <a:blip r:embed="rId4">
            <a:extLst/>
          </a:blip>
          <a:stretch>
            <a:fillRect/>
          </a:stretch>
        </p:blipFill>
        <p:spPr>
          <a:xfrm>
            <a:off x="8159629" y="6627625"/>
            <a:ext cx="770301" cy="352234"/>
          </a:xfrm>
          <a:prstGeom prst="rect">
            <a:avLst/>
          </a:prstGeom>
        </p:spPr>
      </p:pic>
      <p:sp>
        <p:nvSpPr>
          <p:cNvPr id="1775" name="Rectangle"/>
          <p:cNvSpPr/>
          <p:nvPr/>
        </p:nvSpPr>
        <p:spPr>
          <a:xfrm>
            <a:off x="8942118" y="4310219"/>
            <a:ext cx="544097" cy="4987055"/>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1776" name="Line Line" descr="Line Line"/>
          <p:cNvPicPr>
            <a:picLocks noChangeAspect="0"/>
          </p:cNvPicPr>
          <p:nvPr/>
        </p:nvPicPr>
        <p:blipFill>
          <a:blip r:embed="rId4">
            <a:extLst/>
          </a:blip>
          <a:stretch>
            <a:fillRect/>
          </a:stretch>
        </p:blipFill>
        <p:spPr>
          <a:xfrm>
            <a:off x="9519825" y="6613853"/>
            <a:ext cx="770301" cy="352234"/>
          </a:xfrm>
          <a:prstGeom prst="rect">
            <a:avLst/>
          </a:prstGeom>
        </p:spPr>
      </p:pic>
      <p:sp>
        <p:nvSpPr>
          <p:cNvPr id="1778" name="Rectangle"/>
          <p:cNvSpPr/>
          <p:nvPr/>
        </p:nvSpPr>
        <p:spPr>
          <a:xfrm>
            <a:off x="10373751" y="4296446"/>
            <a:ext cx="544096"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1779" name="Line Line" descr="Line Line"/>
          <p:cNvPicPr>
            <a:picLocks noChangeAspect="0"/>
          </p:cNvPicPr>
          <p:nvPr/>
        </p:nvPicPr>
        <p:blipFill>
          <a:blip r:embed="rId4">
            <a:extLst/>
          </a:blip>
          <a:stretch>
            <a:fillRect/>
          </a:stretch>
        </p:blipFill>
        <p:spPr>
          <a:xfrm>
            <a:off x="10987174" y="6600080"/>
            <a:ext cx="770301" cy="352235"/>
          </a:xfrm>
          <a:prstGeom prst="rect">
            <a:avLst/>
          </a:prstGeom>
        </p:spPr>
      </p:pic>
      <p:sp>
        <p:nvSpPr>
          <p:cNvPr id="1781" name="Rectangle"/>
          <p:cNvSpPr/>
          <p:nvPr/>
        </p:nvSpPr>
        <p:spPr>
          <a:xfrm>
            <a:off x="11813057" y="4296446"/>
            <a:ext cx="544096"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1782" name="Line Line" descr="Line Line"/>
          <p:cNvPicPr>
            <a:picLocks noChangeAspect="0"/>
          </p:cNvPicPr>
          <p:nvPr/>
        </p:nvPicPr>
        <p:blipFill>
          <a:blip r:embed="rId4">
            <a:extLst/>
          </a:blip>
          <a:stretch>
            <a:fillRect/>
          </a:stretch>
        </p:blipFill>
        <p:spPr>
          <a:xfrm>
            <a:off x="12426481" y="6600080"/>
            <a:ext cx="770301" cy="352235"/>
          </a:xfrm>
          <a:prstGeom prst="rect">
            <a:avLst/>
          </a:prstGeom>
        </p:spPr>
      </p:pic>
      <p:sp>
        <p:nvSpPr>
          <p:cNvPr id="1784" name="Rectangle"/>
          <p:cNvSpPr/>
          <p:nvPr/>
        </p:nvSpPr>
        <p:spPr>
          <a:xfrm>
            <a:off x="13298265" y="4296446"/>
            <a:ext cx="544097"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1785" name="Line Line" descr="Line Line"/>
          <p:cNvPicPr>
            <a:picLocks noChangeAspect="0"/>
          </p:cNvPicPr>
          <p:nvPr/>
        </p:nvPicPr>
        <p:blipFill>
          <a:blip r:embed="rId4">
            <a:extLst/>
          </a:blip>
          <a:stretch>
            <a:fillRect/>
          </a:stretch>
        </p:blipFill>
        <p:spPr>
          <a:xfrm>
            <a:off x="13947409" y="6600080"/>
            <a:ext cx="770301" cy="352235"/>
          </a:xfrm>
          <a:prstGeom prst="rect">
            <a:avLst/>
          </a:prstGeom>
        </p:spPr>
      </p:pic>
      <p:pic>
        <p:nvPicPr>
          <p:cNvPr id="1787" name="Screen Shot 2015-06-17 at 12.27.39 AM.png" descr="Screen Shot 2015-06-17 at 12.27.39 AM.png"/>
          <p:cNvPicPr>
            <a:picLocks noChangeAspect="1"/>
          </p:cNvPicPr>
          <p:nvPr/>
        </p:nvPicPr>
        <p:blipFill>
          <a:blip r:embed="rId5">
            <a:extLst/>
          </a:blip>
          <a:stretch>
            <a:fillRect/>
          </a:stretch>
        </p:blipFill>
        <p:spPr>
          <a:xfrm>
            <a:off x="2554073" y="4984662"/>
            <a:ext cx="3493894" cy="3240451"/>
          </a:xfrm>
          <a:prstGeom prst="rect">
            <a:avLst/>
          </a:prstGeom>
          <a:ln w="25400">
            <a:solidFill>
              <a:srgbClr val="000000"/>
            </a:solidFill>
            <a:miter lim="400000"/>
          </a:ln>
        </p:spPr>
      </p:pic>
      <p:grpSp>
        <p:nvGrpSpPr>
          <p:cNvPr id="1806" name="Group"/>
          <p:cNvGrpSpPr/>
          <p:nvPr/>
        </p:nvGrpSpPr>
        <p:grpSpPr>
          <a:xfrm>
            <a:off x="15056311" y="4238546"/>
            <a:ext cx="3590832" cy="5025156"/>
            <a:chOff x="0" y="0"/>
            <a:chExt cx="3590830" cy="5025154"/>
          </a:xfrm>
        </p:grpSpPr>
        <p:sp>
          <p:nvSpPr>
            <p:cNvPr id="1788" name="Circle"/>
            <p:cNvSpPr/>
            <p:nvPr/>
          </p:nvSpPr>
          <p:spPr>
            <a:xfrm>
              <a:off x="79589" y="192971"/>
              <a:ext cx="408423" cy="402119"/>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789" name="Circle"/>
            <p:cNvSpPr/>
            <p:nvPr/>
          </p:nvSpPr>
          <p:spPr>
            <a:xfrm>
              <a:off x="78897" y="737512"/>
              <a:ext cx="408423" cy="402119"/>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790" name="Circle"/>
            <p:cNvSpPr/>
            <p:nvPr/>
          </p:nvSpPr>
          <p:spPr>
            <a:xfrm>
              <a:off x="78897" y="1282052"/>
              <a:ext cx="408423" cy="402119"/>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791" name="Circle"/>
            <p:cNvSpPr/>
            <p:nvPr/>
          </p:nvSpPr>
          <p:spPr>
            <a:xfrm>
              <a:off x="78897" y="1826593"/>
              <a:ext cx="408423" cy="402119"/>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792" name="Circle"/>
            <p:cNvSpPr/>
            <p:nvPr/>
          </p:nvSpPr>
          <p:spPr>
            <a:xfrm>
              <a:off x="78897" y="2371134"/>
              <a:ext cx="408423" cy="402119"/>
            </a:xfrm>
            <a:prstGeom prst="ellipse">
              <a:avLst/>
            </a:prstGeom>
            <a:solidFill>
              <a:srgbClr val="000000"/>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793" name="Circle"/>
            <p:cNvSpPr/>
            <p:nvPr/>
          </p:nvSpPr>
          <p:spPr>
            <a:xfrm>
              <a:off x="78897" y="2915675"/>
              <a:ext cx="408423" cy="402119"/>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794" name="Circle"/>
            <p:cNvSpPr/>
            <p:nvPr/>
          </p:nvSpPr>
          <p:spPr>
            <a:xfrm>
              <a:off x="78897" y="3460215"/>
              <a:ext cx="408423" cy="402119"/>
            </a:xfrm>
            <a:prstGeom prst="ellipse">
              <a:avLst/>
            </a:prstGeom>
            <a:solidFill>
              <a:srgbClr val="A6AAA9"/>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795" name="Circle"/>
            <p:cNvSpPr/>
            <p:nvPr/>
          </p:nvSpPr>
          <p:spPr>
            <a:xfrm>
              <a:off x="78897" y="4004756"/>
              <a:ext cx="408423" cy="402119"/>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796" name="Rectangle"/>
            <p:cNvSpPr/>
            <p:nvPr/>
          </p:nvSpPr>
          <p:spPr>
            <a:xfrm>
              <a:off x="0" y="62773"/>
              <a:ext cx="566909" cy="4962382"/>
            </a:xfrm>
            <a:prstGeom prst="rect">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797" name="…"/>
            <p:cNvSpPr txBox="1"/>
            <p:nvPr/>
          </p:nvSpPr>
          <p:spPr>
            <a:xfrm rot="5400000">
              <a:off x="160089" y="4477654"/>
              <a:ext cx="481520" cy="5022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2600">
                  <a:latin typeface="Helvetica"/>
                  <a:ea typeface="Helvetica"/>
                  <a:cs typeface="Helvetica"/>
                  <a:sym typeface="Helvetica"/>
                </a:defRPr>
              </a:lvl1pPr>
            </a:lstStyle>
            <a:p>
              <a:pPr/>
              <a:r>
                <a:t>…</a:t>
              </a:r>
            </a:p>
          </p:txBody>
        </p:sp>
        <p:sp>
          <p:nvSpPr>
            <p:cNvPr id="1798" name="dolphin"/>
            <p:cNvSpPr txBox="1"/>
            <p:nvPr/>
          </p:nvSpPr>
          <p:spPr>
            <a:xfrm>
              <a:off x="679965" y="0"/>
              <a:ext cx="1612272" cy="680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dolphin</a:t>
              </a:r>
            </a:p>
          </p:txBody>
        </p:sp>
        <p:sp>
          <p:nvSpPr>
            <p:cNvPr id="1799" name="cat"/>
            <p:cNvSpPr txBox="1"/>
            <p:nvPr/>
          </p:nvSpPr>
          <p:spPr>
            <a:xfrm>
              <a:off x="679965" y="556262"/>
              <a:ext cx="1612272" cy="6800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cat</a:t>
              </a:r>
            </a:p>
          </p:txBody>
        </p:sp>
        <p:sp>
          <p:nvSpPr>
            <p:cNvPr id="1800" name="grizzly bear"/>
            <p:cNvSpPr txBox="1"/>
            <p:nvPr/>
          </p:nvSpPr>
          <p:spPr>
            <a:xfrm>
              <a:off x="679965" y="1091267"/>
              <a:ext cx="2463849" cy="680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grizzly bear</a:t>
              </a:r>
            </a:p>
          </p:txBody>
        </p:sp>
        <p:sp>
          <p:nvSpPr>
            <p:cNvPr id="1801" name="angel fish"/>
            <p:cNvSpPr txBox="1"/>
            <p:nvPr/>
          </p:nvSpPr>
          <p:spPr>
            <a:xfrm>
              <a:off x="679965" y="1651179"/>
              <a:ext cx="2225434" cy="680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angel fish</a:t>
              </a:r>
            </a:p>
          </p:txBody>
        </p:sp>
        <p:sp>
          <p:nvSpPr>
            <p:cNvPr id="1802" name="chameleon"/>
            <p:cNvSpPr txBox="1"/>
            <p:nvPr/>
          </p:nvSpPr>
          <p:spPr>
            <a:xfrm>
              <a:off x="679965" y="2203958"/>
              <a:ext cx="2910866" cy="680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chameleon</a:t>
              </a:r>
            </a:p>
          </p:txBody>
        </p:sp>
        <p:sp>
          <p:nvSpPr>
            <p:cNvPr id="1803" name="iguana"/>
            <p:cNvSpPr txBox="1"/>
            <p:nvPr/>
          </p:nvSpPr>
          <p:spPr>
            <a:xfrm>
              <a:off x="679965" y="3302358"/>
              <a:ext cx="1727308" cy="6800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iguana</a:t>
              </a:r>
            </a:p>
          </p:txBody>
        </p:sp>
        <p:sp>
          <p:nvSpPr>
            <p:cNvPr id="1804" name="elephant"/>
            <p:cNvSpPr txBox="1"/>
            <p:nvPr/>
          </p:nvSpPr>
          <p:spPr>
            <a:xfrm>
              <a:off x="679965" y="3855137"/>
              <a:ext cx="1727308" cy="6800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elephant</a:t>
              </a:r>
            </a:p>
          </p:txBody>
        </p:sp>
        <p:sp>
          <p:nvSpPr>
            <p:cNvPr id="1805" name="clown fish"/>
            <p:cNvSpPr txBox="1"/>
            <p:nvPr/>
          </p:nvSpPr>
          <p:spPr>
            <a:xfrm>
              <a:off x="679965" y="2753158"/>
              <a:ext cx="2138993" cy="6800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clown fish</a:t>
              </a:r>
            </a:p>
          </p:txBody>
        </p:sp>
      </p:grpSp>
      <p:sp>
        <p:nvSpPr>
          <p:cNvPr id="1807" name="Line"/>
          <p:cNvSpPr/>
          <p:nvPr/>
        </p:nvSpPr>
        <p:spPr>
          <a:xfrm>
            <a:off x="18270588" y="6858000"/>
            <a:ext cx="957771" cy="0"/>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defRPr>
            </a:pPr>
          </a:p>
        </p:txBody>
      </p:sp>
      <p:pic>
        <p:nvPicPr>
          <p:cNvPr id="1808" name="J.pdf" descr="J.pdf"/>
          <p:cNvPicPr>
            <a:picLocks noChangeAspect="1"/>
          </p:cNvPicPr>
          <p:nvPr/>
        </p:nvPicPr>
        <p:blipFill>
          <a:blip r:embed="rId6">
            <a:extLst/>
          </a:blip>
          <a:stretch>
            <a:fillRect/>
          </a:stretch>
        </p:blipFill>
        <p:spPr>
          <a:xfrm>
            <a:off x="19721354" y="6442535"/>
            <a:ext cx="646279" cy="830930"/>
          </a:xfrm>
          <a:prstGeom prst="rect">
            <a:avLst/>
          </a:prstGeom>
          <a:ln w="12700">
            <a:miter lim="400000"/>
          </a:ln>
        </p:spPr>
      </p:pic>
      <p:grpSp>
        <p:nvGrpSpPr>
          <p:cNvPr id="1813" name="Group"/>
          <p:cNvGrpSpPr/>
          <p:nvPr/>
        </p:nvGrpSpPr>
        <p:grpSpPr>
          <a:xfrm>
            <a:off x="4380840" y="10284649"/>
            <a:ext cx="18697829" cy="1784046"/>
            <a:chOff x="0" y="0"/>
            <a:chExt cx="18697828" cy="1784044"/>
          </a:xfrm>
        </p:grpSpPr>
        <p:grpSp>
          <p:nvGrpSpPr>
            <p:cNvPr id="1811" name="Group"/>
            <p:cNvGrpSpPr/>
            <p:nvPr/>
          </p:nvGrpSpPr>
          <p:grpSpPr>
            <a:xfrm>
              <a:off x="1788556" y="160618"/>
              <a:ext cx="16909273" cy="723162"/>
              <a:chOff x="0" y="0"/>
              <a:chExt cx="16909271" cy="723161"/>
            </a:xfrm>
          </p:grpSpPr>
          <p:sp>
            <p:nvSpPr>
              <p:cNvPr id="1809" name="Straight Arrow Connector 15"/>
              <p:cNvSpPr/>
              <p:nvPr/>
            </p:nvSpPr>
            <p:spPr>
              <a:xfrm flipH="1" flipV="1">
                <a:off x="-1" y="723161"/>
                <a:ext cx="680311" cy="1"/>
              </a:xfrm>
              <a:prstGeom prst="line">
                <a:avLst/>
              </a:prstGeom>
              <a:noFill/>
              <a:ln w="508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810" name="TextBox 71"/>
              <p:cNvSpPr/>
              <p:nvPr/>
            </p:nvSpPr>
            <p:spPr>
              <a:xfrm>
                <a:off x="1083930" y="0"/>
                <a:ext cx="1582534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914400">
                  <a:defRPr b="0" sz="4200">
                    <a:latin typeface="Helvetica Neue Light"/>
                    <a:ea typeface="Helvetica Neue Light"/>
                    <a:cs typeface="Helvetica Neue Light"/>
                    <a:sym typeface="Helvetica Neue Light"/>
                  </a:defRPr>
                </a:lvl1pPr>
              </a:lstStyle>
              <a:p>
                <a:pPr/>
                <a:r>
                  <a:t>How much the total cost is increased or decreased by changing the parameters.</a:t>
                </a:r>
              </a:p>
            </p:txBody>
          </p:sp>
        </p:grpSp>
        <p:pic>
          <p:nvPicPr>
            <p:cNvPr id="1812" name="frac_partial_J_p.pdf" descr="frac_partial_J_p.pdf"/>
            <p:cNvPicPr>
              <a:picLocks noChangeAspect="1"/>
            </p:cNvPicPr>
            <p:nvPr/>
          </p:nvPicPr>
          <p:blipFill>
            <a:blip r:embed="rId7">
              <a:extLst/>
            </a:blip>
            <a:stretch>
              <a:fillRect/>
            </a:stretch>
          </p:blipFill>
          <p:spPr>
            <a:xfrm>
              <a:off x="0" y="0"/>
              <a:ext cx="1042624" cy="1784045"/>
            </a:xfrm>
            <a:prstGeom prst="rect">
              <a:avLst/>
            </a:prstGeom>
            <a:ln w="12700" cap="flat">
              <a:noFill/>
              <a:miter lim="400000"/>
            </a:ln>
            <a:effectLst/>
          </p:spPr>
        </p:pic>
      </p:grpSp>
      <p:pic>
        <p:nvPicPr>
          <p:cNvPr id="1814" name="mathbf_x.pdf" descr="mathbf_x.pdf"/>
          <p:cNvPicPr>
            <a:picLocks noChangeAspect="1"/>
          </p:cNvPicPr>
          <p:nvPr/>
        </p:nvPicPr>
        <p:blipFill>
          <a:blip r:embed="rId8">
            <a:extLst/>
          </a:blip>
          <a:stretch>
            <a:fillRect/>
          </a:stretch>
        </p:blipFill>
        <p:spPr>
          <a:xfrm>
            <a:off x="4097971" y="4397861"/>
            <a:ext cx="406098" cy="313803"/>
          </a:xfrm>
          <a:prstGeom prst="rect">
            <a:avLst/>
          </a:prstGeom>
          <a:ln w="12700">
            <a:miter lim="400000"/>
          </a:ln>
        </p:spPr>
      </p:pic>
      <p:pic>
        <p:nvPicPr>
          <p:cNvPr id="1815" name="mathbf_y.pdf" descr="mathbf_y.pdf"/>
          <p:cNvPicPr>
            <a:picLocks noChangeAspect="1"/>
          </p:cNvPicPr>
          <p:nvPr/>
        </p:nvPicPr>
        <p:blipFill>
          <a:blip r:embed="rId9">
            <a:extLst/>
          </a:blip>
          <a:stretch>
            <a:fillRect/>
          </a:stretch>
        </p:blipFill>
        <p:spPr>
          <a:xfrm>
            <a:off x="15175286" y="3558964"/>
            <a:ext cx="387638" cy="443016"/>
          </a:xfrm>
          <a:prstGeom prst="rect">
            <a:avLst/>
          </a:prstGeom>
          <a:ln w="12700">
            <a:miter lim="400000"/>
          </a:ln>
        </p:spPr>
      </p:pic>
      <p:sp>
        <p:nvSpPr>
          <p:cNvPr id="1816" name="Optimizing parameters versus optimizing inputs"/>
          <p:cNvSpPr txBox="1"/>
          <p:nvPr>
            <p:ph type="title"/>
          </p:nvPr>
        </p:nvSpPr>
        <p:spPr>
          <a:xfrm>
            <a:off x="0" y="-405007"/>
            <a:ext cx="24384001" cy="3016251"/>
          </a:xfrm>
          <a:prstGeom prst="rect">
            <a:avLst/>
          </a:prstGeom>
        </p:spPr>
        <p:txBody>
          <a:bodyPr/>
          <a:lstStyle>
            <a:lvl1pPr>
              <a:defRPr sz="7000">
                <a:latin typeface="Helvetica Neue Light"/>
                <a:ea typeface="Helvetica Neue Light"/>
                <a:cs typeface="Helvetica Neue Light"/>
                <a:sym typeface="Helvetica Neue Light"/>
              </a:defRPr>
            </a:lvl1pPr>
          </a:lstStyle>
          <a:p>
            <a:pPr/>
            <a:r>
              <a:t>Optimizing parameters versus optimizing inputs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22" name="Group"/>
          <p:cNvGrpSpPr/>
          <p:nvPr/>
        </p:nvGrpSpPr>
        <p:grpSpPr>
          <a:xfrm>
            <a:off x="6220196" y="10445268"/>
            <a:ext cx="16909273" cy="723162"/>
            <a:chOff x="0" y="0"/>
            <a:chExt cx="16909271" cy="723161"/>
          </a:xfrm>
        </p:grpSpPr>
        <p:sp>
          <p:nvSpPr>
            <p:cNvPr id="1820" name="Straight Arrow Connector 15"/>
            <p:cNvSpPr/>
            <p:nvPr/>
          </p:nvSpPr>
          <p:spPr>
            <a:xfrm flipH="1" flipV="1">
              <a:off x="-1" y="723161"/>
              <a:ext cx="680311" cy="1"/>
            </a:xfrm>
            <a:prstGeom prst="line">
              <a:avLst/>
            </a:prstGeom>
            <a:noFill/>
            <a:ln w="50800" cap="flat">
              <a:solidFill>
                <a:srgbClr val="000000"/>
              </a:solidFill>
              <a:prstDash val="solid"/>
              <a:miter lim="400000"/>
              <a:tailEnd type="arrow" w="med" len="me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1821" name="TextBox 71"/>
            <p:cNvSpPr/>
            <p:nvPr/>
          </p:nvSpPr>
          <p:spPr>
            <a:xfrm>
              <a:off x="1083930" y="0"/>
              <a:ext cx="1582534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914400">
                <a:defRPr b="0" sz="4200">
                  <a:latin typeface="Helvetica Neue Light"/>
                  <a:ea typeface="Helvetica Neue Light"/>
                  <a:cs typeface="Helvetica Neue Light"/>
                  <a:sym typeface="Helvetica Neue Light"/>
                </a:defRPr>
              </a:lvl1pPr>
            </a:lstStyle>
            <a:p>
              <a:pPr/>
              <a:r>
                <a:t>How much the “chameleon” score is increased or decreased by changing the image pixels.</a:t>
              </a:r>
            </a:p>
          </p:txBody>
        </p:sp>
      </p:grpSp>
      <p:sp>
        <p:nvSpPr>
          <p:cNvPr id="1823" name="Line"/>
          <p:cNvSpPr/>
          <p:nvPr/>
        </p:nvSpPr>
        <p:spPr>
          <a:xfrm>
            <a:off x="6303235" y="6803992"/>
            <a:ext cx="1067667" cy="1"/>
          </a:xfrm>
          <a:prstGeom prst="line">
            <a:avLst/>
          </a:prstGeom>
          <a:ln w="76200">
            <a:solidFill>
              <a:srgbClr val="000000"/>
            </a:solidFill>
            <a:miter lim="400000"/>
            <a:tailEnd type="triangle"/>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24" name="Rectangle"/>
          <p:cNvSpPr/>
          <p:nvPr/>
        </p:nvSpPr>
        <p:spPr>
          <a:xfrm>
            <a:off x="7528345" y="4323991"/>
            <a:ext cx="544097"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25" name="Line"/>
          <p:cNvSpPr/>
          <p:nvPr/>
        </p:nvSpPr>
        <p:spPr>
          <a:xfrm>
            <a:off x="8197729" y="6803992"/>
            <a:ext cx="694101" cy="1"/>
          </a:xfrm>
          <a:prstGeom prst="line">
            <a:avLst/>
          </a:prstGeom>
          <a:ln w="76200">
            <a:solidFill>
              <a:srgbClr val="000000"/>
            </a:solidFill>
            <a:miter lim="400000"/>
            <a:tailEnd type="triangle"/>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26" name="Rectangle"/>
          <p:cNvSpPr/>
          <p:nvPr/>
        </p:nvSpPr>
        <p:spPr>
          <a:xfrm>
            <a:off x="8942118" y="4310219"/>
            <a:ext cx="544097" cy="4987055"/>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27" name="Line"/>
          <p:cNvSpPr/>
          <p:nvPr/>
        </p:nvSpPr>
        <p:spPr>
          <a:xfrm>
            <a:off x="9557925" y="6790220"/>
            <a:ext cx="694101" cy="1"/>
          </a:xfrm>
          <a:prstGeom prst="line">
            <a:avLst/>
          </a:prstGeom>
          <a:ln w="76200">
            <a:solidFill>
              <a:srgbClr val="000000"/>
            </a:solidFill>
            <a:miter lim="400000"/>
            <a:tailEnd type="triangle"/>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28" name="Rectangle"/>
          <p:cNvSpPr/>
          <p:nvPr/>
        </p:nvSpPr>
        <p:spPr>
          <a:xfrm>
            <a:off x="10373751" y="4296446"/>
            <a:ext cx="544096"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29" name="Line"/>
          <p:cNvSpPr/>
          <p:nvPr/>
        </p:nvSpPr>
        <p:spPr>
          <a:xfrm>
            <a:off x="11025274" y="6776447"/>
            <a:ext cx="694101" cy="1"/>
          </a:xfrm>
          <a:prstGeom prst="line">
            <a:avLst/>
          </a:prstGeom>
          <a:ln w="76200">
            <a:solidFill>
              <a:srgbClr val="000000"/>
            </a:solidFill>
            <a:miter lim="400000"/>
            <a:tailEnd type="triangle"/>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30" name="Rectangle"/>
          <p:cNvSpPr/>
          <p:nvPr/>
        </p:nvSpPr>
        <p:spPr>
          <a:xfrm>
            <a:off x="11813057" y="4296446"/>
            <a:ext cx="544096"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31" name="Line"/>
          <p:cNvSpPr/>
          <p:nvPr/>
        </p:nvSpPr>
        <p:spPr>
          <a:xfrm>
            <a:off x="12464581" y="6776447"/>
            <a:ext cx="694101" cy="1"/>
          </a:xfrm>
          <a:prstGeom prst="line">
            <a:avLst/>
          </a:prstGeom>
          <a:ln w="76200">
            <a:solidFill>
              <a:srgbClr val="000000"/>
            </a:solidFill>
            <a:miter lim="400000"/>
            <a:tailEnd type="triangle"/>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32" name="Rectangle"/>
          <p:cNvSpPr/>
          <p:nvPr/>
        </p:nvSpPr>
        <p:spPr>
          <a:xfrm>
            <a:off x="13298265" y="4296446"/>
            <a:ext cx="544097" cy="4987056"/>
          </a:xfrm>
          <a:prstGeom prst="rect">
            <a:avLst/>
          </a:prstGeom>
          <a:ln w="381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833" name="Line"/>
          <p:cNvSpPr/>
          <p:nvPr/>
        </p:nvSpPr>
        <p:spPr>
          <a:xfrm>
            <a:off x="13985509" y="6776447"/>
            <a:ext cx="694101" cy="1"/>
          </a:xfrm>
          <a:prstGeom prst="line">
            <a:avLst/>
          </a:prstGeom>
          <a:ln w="76200">
            <a:solidFill>
              <a:srgbClr val="000000"/>
            </a:solidFill>
            <a:miter lim="400000"/>
            <a:tailEnd type="triangle"/>
          </a:ln>
        </p:spPr>
        <p:txBody>
          <a:bodyPr lIns="71437" tIns="71437" rIns="71437" bIns="71437" anchor="ctr"/>
          <a:lstStyle/>
          <a:p>
            <a:pPr defTabSz="821531">
              <a:defRPr b="0" sz="3200">
                <a:latin typeface="Helvetica Light"/>
                <a:ea typeface="Helvetica Light"/>
                <a:cs typeface="Helvetica Light"/>
                <a:sym typeface="Helvetica Light"/>
              </a:defRPr>
            </a:pPr>
          </a:p>
        </p:txBody>
      </p:sp>
      <p:grpSp>
        <p:nvGrpSpPr>
          <p:cNvPr id="1836" name="Screen Shot 2015-06-17 at 12.27.39 AM.png"/>
          <p:cNvGrpSpPr/>
          <p:nvPr/>
        </p:nvGrpSpPr>
        <p:grpSpPr>
          <a:xfrm>
            <a:off x="2490573" y="4921162"/>
            <a:ext cx="3620894" cy="3367451"/>
            <a:chOff x="0" y="0"/>
            <a:chExt cx="3620893" cy="3367450"/>
          </a:xfrm>
        </p:grpSpPr>
        <p:pic>
          <p:nvPicPr>
            <p:cNvPr id="1835" name="Screen Shot 2015-06-17 at 12.27.39 AM.png" descr="Screen Shot 2015-06-17 at 12.27.39 AM.png"/>
            <p:cNvPicPr>
              <a:picLocks noChangeAspect="1"/>
            </p:cNvPicPr>
            <p:nvPr/>
          </p:nvPicPr>
          <p:blipFill>
            <a:blip r:embed="rId3">
              <a:extLst/>
            </a:blip>
            <a:stretch>
              <a:fillRect/>
            </a:stretch>
          </p:blipFill>
          <p:spPr>
            <a:xfrm>
              <a:off x="63500" y="63500"/>
              <a:ext cx="3493894" cy="3240451"/>
            </a:xfrm>
            <a:prstGeom prst="rect">
              <a:avLst/>
            </a:prstGeom>
            <a:ln>
              <a:noFill/>
            </a:ln>
            <a:effectLst/>
          </p:spPr>
        </p:pic>
        <p:pic>
          <p:nvPicPr>
            <p:cNvPr id="1834" name="Screen Shot 2015-06-17 at 12.27.39 AM.png" descr="Screen Shot 2015-06-17 at 12.27.39 AM.png"/>
            <p:cNvPicPr>
              <a:picLocks noChangeAspect="0"/>
            </p:cNvPicPr>
            <p:nvPr/>
          </p:nvPicPr>
          <p:blipFill>
            <a:blip r:embed="rId4">
              <a:extLst/>
            </a:blip>
            <a:stretch>
              <a:fillRect/>
            </a:stretch>
          </p:blipFill>
          <p:spPr>
            <a:xfrm>
              <a:off x="0" y="0"/>
              <a:ext cx="3620894" cy="3367451"/>
            </a:xfrm>
            <a:prstGeom prst="rect">
              <a:avLst/>
            </a:prstGeom>
            <a:effectLst/>
          </p:spPr>
        </p:pic>
      </p:grpSp>
      <p:grpSp>
        <p:nvGrpSpPr>
          <p:cNvPr id="1855" name="Group"/>
          <p:cNvGrpSpPr/>
          <p:nvPr/>
        </p:nvGrpSpPr>
        <p:grpSpPr>
          <a:xfrm>
            <a:off x="15056311" y="4238546"/>
            <a:ext cx="3590832" cy="5025156"/>
            <a:chOff x="0" y="0"/>
            <a:chExt cx="3590830" cy="5025154"/>
          </a:xfrm>
        </p:grpSpPr>
        <p:sp>
          <p:nvSpPr>
            <p:cNvPr id="1837" name="Circle"/>
            <p:cNvSpPr/>
            <p:nvPr/>
          </p:nvSpPr>
          <p:spPr>
            <a:xfrm>
              <a:off x="79589" y="192971"/>
              <a:ext cx="408423" cy="402119"/>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838" name="Circle"/>
            <p:cNvSpPr/>
            <p:nvPr/>
          </p:nvSpPr>
          <p:spPr>
            <a:xfrm>
              <a:off x="78897" y="737512"/>
              <a:ext cx="408423" cy="402119"/>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839" name="Circle"/>
            <p:cNvSpPr/>
            <p:nvPr/>
          </p:nvSpPr>
          <p:spPr>
            <a:xfrm>
              <a:off x="78897" y="1282052"/>
              <a:ext cx="408423" cy="402119"/>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840" name="Circle"/>
            <p:cNvSpPr/>
            <p:nvPr/>
          </p:nvSpPr>
          <p:spPr>
            <a:xfrm>
              <a:off x="78897" y="1826593"/>
              <a:ext cx="408423" cy="402119"/>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841" name="Circle"/>
            <p:cNvSpPr/>
            <p:nvPr/>
          </p:nvSpPr>
          <p:spPr>
            <a:xfrm>
              <a:off x="78897" y="2371134"/>
              <a:ext cx="408423" cy="402119"/>
            </a:xfrm>
            <a:prstGeom prst="ellipse">
              <a:avLst/>
            </a:prstGeom>
            <a:solidFill>
              <a:srgbClr val="000000"/>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842" name="Circle"/>
            <p:cNvSpPr/>
            <p:nvPr/>
          </p:nvSpPr>
          <p:spPr>
            <a:xfrm>
              <a:off x="78897" y="2915675"/>
              <a:ext cx="408423" cy="402119"/>
            </a:xfrm>
            <a:prstGeom prst="ellipse">
              <a:avLst/>
            </a:prstGeom>
            <a:solidFill>
              <a:srgbClr val="D6D5D5"/>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843" name="Circle"/>
            <p:cNvSpPr/>
            <p:nvPr/>
          </p:nvSpPr>
          <p:spPr>
            <a:xfrm>
              <a:off x="78897" y="3460215"/>
              <a:ext cx="408423" cy="402119"/>
            </a:xfrm>
            <a:prstGeom prst="ellipse">
              <a:avLst/>
            </a:prstGeom>
            <a:solidFill>
              <a:srgbClr val="A6AAA9"/>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844" name="Circle"/>
            <p:cNvSpPr/>
            <p:nvPr/>
          </p:nvSpPr>
          <p:spPr>
            <a:xfrm>
              <a:off x="78897" y="4004756"/>
              <a:ext cx="408423" cy="402119"/>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845" name="Rectangle"/>
            <p:cNvSpPr/>
            <p:nvPr/>
          </p:nvSpPr>
          <p:spPr>
            <a:xfrm>
              <a:off x="0" y="62773"/>
              <a:ext cx="566909" cy="4962382"/>
            </a:xfrm>
            <a:prstGeom prst="rect">
              <a:avLst/>
            </a:prstGeom>
            <a:noFill/>
            <a:ln w="381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846" name="…"/>
            <p:cNvSpPr txBox="1"/>
            <p:nvPr/>
          </p:nvSpPr>
          <p:spPr>
            <a:xfrm rot="5400000">
              <a:off x="160089" y="4477654"/>
              <a:ext cx="481520" cy="5022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2600">
                  <a:latin typeface="Helvetica"/>
                  <a:ea typeface="Helvetica"/>
                  <a:cs typeface="Helvetica"/>
                  <a:sym typeface="Helvetica"/>
                </a:defRPr>
              </a:lvl1pPr>
            </a:lstStyle>
            <a:p>
              <a:pPr/>
              <a:r>
                <a:t>…</a:t>
              </a:r>
            </a:p>
          </p:txBody>
        </p:sp>
        <p:sp>
          <p:nvSpPr>
            <p:cNvPr id="1847" name="dolphin"/>
            <p:cNvSpPr txBox="1"/>
            <p:nvPr/>
          </p:nvSpPr>
          <p:spPr>
            <a:xfrm>
              <a:off x="679965" y="0"/>
              <a:ext cx="1612272" cy="680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dolphin</a:t>
              </a:r>
            </a:p>
          </p:txBody>
        </p:sp>
        <p:sp>
          <p:nvSpPr>
            <p:cNvPr id="1848" name="cat"/>
            <p:cNvSpPr txBox="1"/>
            <p:nvPr/>
          </p:nvSpPr>
          <p:spPr>
            <a:xfrm>
              <a:off x="679965" y="556262"/>
              <a:ext cx="1612272" cy="6800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cat</a:t>
              </a:r>
            </a:p>
          </p:txBody>
        </p:sp>
        <p:sp>
          <p:nvSpPr>
            <p:cNvPr id="1849" name="grizzly bear"/>
            <p:cNvSpPr txBox="1"/>
            <p:nvPr/>
          </p:nvSpPr>
          <p:spPr>
            <a:xfrm>
              <a:off x="679965" y="1091267"/>
              <a:ext cx="2463849" cy="680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grizzly bear</a:t>
              </a:r>
            </a:p>
          </p:txBody>
        </p:sp>
        <p:sp>
          <p:nvSpPr>
            <p:cNvPr id="1850" name="angel fish"/>
            <p:cNvSpPr txBox="1"/>
            <p:nvPr/>
          </p:nvSpPr>
          <p:spPr>
            <a:xfrm>
              <a:off x="679965" y="1651179"/>
              <a:ext cx="2225434" cy="680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angel fish</a:t>
              </a:r>
            </a:p>
          </p:txBody>
        </p:sp>
        <p:sp>
          <p:nvSpPr>
            <p:cNvPr id="1851" name="chameleon"/>
            <p:cNvSpPr txBox="1"/>
            <p:nvPr/>
          </p:nvSpPr>
          <p:spPr>
            <a:xfrm>
              <a:off x="679965" y="2203958"/>
              <a:ext cx="2910866" cy="680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chameleon</a:t>
              </a:r>
            </a:p>
          </p:txBody>
        </p:sp>
        <p:sp>
          <p:nvSpPr>
            <p:cNvPr id="1852" name="iguana"/>
            <p:cNvSpPr txBox="1"/>
            <p:nvPr/>
          </p:nvSpPr>
          <p:spPr>
            <a:xfrm>
              <a:off x="679965" y="3302358"/>
              <a:ext cx="1727308" cy="6800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iguana</a:t>
              </a:r>
            </a:p>
          </p:txBody>
        </p:sp>
        <p:sp>
          <p:nvSpPr>
            <p:cNvPr id="1853" name="elephant"/>
            <p:cNvSpPr txBox="1"/>
            <p:nvPr/>
          </p:nvSpPr>
          <p:spPr>
            <a:xfrm>
              <a:off x="679965" y="3855137"/>
              <a:ext cx="1727308" cy="6800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elephant</a:t>
              </a:r>
            </a:p>
          </p:txBody>
        </p:sp>
        <p:sp>
          <p:nvSpPr>
            <p:cNvPr id="1854" name="clown fish"/>
            <p:cNvSpPr txBox="1"/>
            <p:nvPr/>
          </p:nvSpPr>
          <p:spPr>
            <a:xfrm>
              <a:off x="679965" y="2753158"/>
              <a:ext cx="2138993" cy="6800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lgn="l" defTabSz="821531">
                <a:defRPr b="0" sz="3200">
                  <a:latin typeface="Helvetica Light"/>
                  <a:ea typeface="Helvetica Light"/>
                  <a:cs typeface="Helvetica Light"/>
                  <a:sym typeface="Helvetica Light"/>
                </a:defRPr>
              </a:lvl1pPr>
            </a:lstStyle>
            <a:p>
              <a:pPr/>
              <a:r>
                <a:t>clown fish</a:t>
              </a:r>
            </a:p>
          </p:txBody>
        </p:sp>
      </p:grpSp>
      <p:pic>
        <p:nvPicPr>
          <p:cNvPr id="1856" name="frac_partial_y_j.pdf" descr="frac_partial_y_j.pdf"/>
          <p:cNvPicPr>
            <a:picLocks noChangeAspect="1"/>
          </p:cNvPicPr>
          <p:nvPr/>
        </p:nvPicPr>
        <p:blipFill>
          <a:blip r:embed="rId5">
            <a:extLst/>
          </a:blip>
          <a:stretch>
            <a:fillRect/>
          </a:stretch>
        </p:blipFill>
        <p:spPr>
          <a:xfrm>
            <a:off x="4552996" y="10202740"/>
            <a:ext cx="1282475" cy="1795465"/>
          </a:xfrm>
          <a:prstGeom prst="rect">
            <a:avLst/>
          </a:prstGeom>
          <a:ln w="12700">
            <a:miter lim="400000"/>
          </a:ln>
        </p:spPr>
      </p:pic>
      <p:pic>
        <p:nvPicPr>
          <p:cNvPr id="1857" name="mathbf_x.pdf" descr="mathbf_x.pdf"/>
          <p:cNvPicPr>
            <a:picLocks noChangeAspect="1"/>
          </p:cNvPicPr>
          <p:nvPr/>
        </p:nvPicPr>
        <p:blipFill>
          <a:blip r:embed="rId6">
            <a:extLst/>
          </a:blip>
          <a:stretch>
            <a:fillRect/>
          </a:stretch>
        </p:blipFill>
        <p:spPr>
          <a:xfrm>
            <a:off x="4097971" y="4397861"/>
            <a:ext cx="406098" cy="313803"/>
          </a:xfrm>
          <a:prstGeom prst="rect">
            <a:avLst/>
          </a:prstGeom>
          <a:ln w="12700">
            <a:miter lim="400000"/>
          </a:ln>
        </p:spPr>
      </p:pic>
      <p:pic>
        <p:nvPicPr>
          <p:cNvPr id="1858" name="mathbf_y.pdf" descr="mathbf_y.pdf"/>
          <p:cNvPicPr>
            <a:picLocks noChangeAspect="1"/>
          </p:cNvPicPr>
          <p:nvPr/>
        </p:nvPicPr>
        <p:blipFill>
          <a:blip r:embed="rId7">
            <a:extLst/>
          </a:blip>
          <a:stretch>
            <a:fillRect/>
          </a:stretch>
        </p:blipFill>
        <p:spPr>
          <a:xfrm>
            <a:off x="15175286" y="3558964"/>
            <a:ext cx="387638" cy="443016"/>
          </a:xfrm>
          <a:prstGeom prst="rect">
            <a:avLst/>
          </a:prstGeom>
          <a:ln w="12700">
            <a:miter lim="400000"/>
          </a:ln>
        </p:spPr>
      </p:pic>
      <p:sp>
        <p:nvSpPr>
          <p:cNvPr id="1859" name="Optimizing parameters versus optimizing inputs"/>
          <p:cNvSpPr txBox="1"/>
          <p:nvPr>
            <p:ph type="title"/>
          </p:nvPr>
        </p:nvSpPr>
        <p:spPr>
          <a:xfrm>
            <a:off x="0" y="-405007"/>
            <a:ext cx="24384001" cy="3016251"/>
          </a:xfrm>
          <a:prstGeom prst="rect">
            <a:avLst/>
          </a:prstGeom>
        </p:spPr>
        <p:txBody>
          <a:bodyPr/>
          <a:lstStyle>
            <a:lvl1pPr>
              <a:defRPr sz="7000">
                <a:latin typeface="Helvetica Neue Light"/>
                <a:ea typeface="Helvetica Neue Light"/>
                <a:cs typeface="Helvetica Neue Light"/>
                <a:sym typeface="Helvetica Neue Light"/>
              </a:defRPr>
            </a:lvl1pPr>
          </a:lstStyle>
          <a:p>
            <a:pPr/>
            <a:r>
              <a:t>Optimizing parameters versus optimizing inputs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2" grpId="1"/>
    </p:bld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3" name="Unit visualization via backprop"/>
          <p:cNvSpPr txBox="1"/>
          <p:nvPr>
            <p:ph type="title"/>
          </p:nvPr>
        </p:nvSpPr>
        <p:spPr>
          <a:xfrm>
            <a:off x="3962400" y="-405007"/>
            <a:ext cx="16459200" cy="3016251"/>
          </a:xfrm>
          <a:prstGeom prst="rect">
            <a:avLst/>
          </a:prstGeom>
        </p:spPr>
        <p:txBody>
          <a:bodyPr/>
          <a:lstStyle>
            <a:lvl1pPr>
              <a:defRPr>
                <a:latin typeface="Helvetica Neue Light"/>
                <a:ea typeface="Helvetica Neue Light"/>
                <a:cs typeface="Helvetica Neue Light"/>
                <a:sym typeface="Helvetica Neue Light"/>
              </a:defRPr>
            </a:lvl1pPr>
          </a:lstStyle>
          <a:p>
            <a:pPr/>
            <a:r>
              <a:t>Unit visualization via backprop</a:t>
            </a:r>
          </a:p>
        </p:txBody>
      </p:sp>
      <p:pic>
        <p:nvPicPr>
          <p:cNvPr id="1864" name="argmax_mathbf_x_.pdf" descr="argmax_mathbf_x_.pdf"/>
          <p:cNvPicPr>
            <a:picLocks noChangeAspect="1"/>
          </p:cNvPicPr>
          <p:nvPr/>
        </p:nvPicPr>
        <p:blipFill>
          <a:blip r:embed="rId2">
            <a:extLst/>
          </a:blip>
          <a:stretch>
            <a:fillRect/>
          </a:stretch>
        </p:blipFill>
        <p:spPr>
          <a:xfrm>
            <a:off x="1911970" y="4266564"/>
            <a:ext cx="3660976" cy="1042684"/>
          </a:xfrm>
          <a:prstGeom prst="rect">
            <a:avLst/>
          </a:prstGeom>
          <a:ln w="12700">
            <a:miter lim="400000"/>
          </a:ln>
        </p:spPr>
      </p:pic>
      <p:pic>
        <p:nvPicPr>
          <p:cNvPr id="1865" name="mathbf_x^k+1_lef.pdf" descr="mathbf_x^k+1_lef.pdf"/>
          <p:cNvPicPr>
            <a:picLocks noChangeAspect="1"/>
          </p:cNvPicPr>
          <p:nvPr/>
        </p:nvPicPr>
        <p:blipFill>
          <a:blip r:embed="rId3">
            <a:extLst/>
          </a:blip>
          <a:stretch>
            <a:fillRect/>
          </a:stretch>
        </p:blipFill>
        <p:spPr>
          <a:xfrm>
            <a:off x="2085042" y="6536027"/>
            <a:ext cx="8979473" cy="189707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65" grpId="2"/>
      <p:bldP build="whole" bldLvl="1" animBg="1" rev="0" advAuto="0" spid="1864"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2" name="Image" descr="Image"/>
          <p:cNvPicPr>
            <a:picLocks noChangeAspect="1"/>
          </p:cNvPicPr>
          <p:nvPr/>
        </p:nvPicPr>
        <p:blipFill>
          <a:blip r:embed="rId2">
            <a:alphaModFix amt="68613"/>
            <a:extLst/>
          </a:blip>
          <a:stretch>
            <a:fillRect/>
          </a:stretch>
        </p:blipFill>
        <p:spPr>
          <a:xfrm>
            <a:off x="7022277" y="1629751"/>
            <a:ext cx="10803522" cy="9186498"/>
          </a:xfrm>
          <a:prstGeom prst="rect">
            <a:avLst/>
          </a:prstGeom>
          <a:ln w="12700">
            <a:miter lim="400000"/>
          </a:ln>
        </p:spPr>
      </p:pic>
      <p:sp>
        <p:nvSpPr>
          <p:cNvPr id="533" name="Line"/>
          <p:cNvSpPr/>
          <p:nvPr/>
        </p:nvSpPr>
        <p:spPr>
          <a:xfrm flipV="1">
            <a:off x="11765674" y="4277402"/>
            <a:ext cx="1" cy="660798"/>
          </a:xfrm>
          <a:prstGeom prst="line">
            <a:avLst/>
          </a:prstGeom>
          <a:ln w="63500">
            <a:solidFill>
              <a:srgbClr val="000000"/>
            </a:solidFill>
            <a:miter lim="400000"/>
            <a:headEnd type="stealth"/>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4" name="Line"/>
          <p:cNvSpPr/>
          <p:nvPr/>
        </p:nvSpPr>
        <p:spPr>
          <a:xfrm flipH="1" flipV="1">
            <a:off x="11796317" y="4986531"/>
            <a:ext cx="333454" cy="629175"/>
          </a:xfrm>
          <a:prstGeom prst="line">
            <a:avLst/>
          </a:prstGeom>
          <a:ln w="63500">
            <a:solidFill>
              <a:srgbClr val="000000"/>
            </a:solidFill>
            <a:miter lim="400000"/>
            <a:headEnd type="stealth"/>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5" name="Line"/>
          <p:cNvSpPr/>
          <p:nvPr/>
        </p:nvSpPr>
        <p:spPr>
          <a:xfrm flipH="1" flipV="1">
            <a:off x="12245830" y="5617560"/>
            <a:ext cx="602352" cy="323719"/>
          </a:xfrm>
          <a:prstGeom prst="line">
            <a:avLst/>
          </a:prstGeom>
          <a:ln w="63500">
            <a:solidFill>
              <a:srgbClr val="000000"/>
            </a:solidFill>
            <a:miter lim="400000"/>
            <a:headEnd type="stealth"/>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6" name="Line"/>
          <p:cNvSpPr/>
          <p:nvPr/>
        </p:nvSpPr>
        <p:spPr>
          <a:xfrm flipH="1" flipV="1">
            <a:off x="13035043" y="6076872"/>
            <a:ext cx="513537" cy="528288"/>
          </a:xfrm>
          <a:prstGeom prst="line">
            <a:avLst/>
          </a:prstGeom>
          <a:ln w="63500">
            <a:solidFill>
              <a:srgbClr val="000000"/>
            </a:solidFill>
            <a:miter lim="400000"/>
            <a:headEnd type="stealth"/>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37" name="Line"/>
          <p:cNvSpPr/>
          <p:nvPr/>
        </p:nvSpPr>
        <p:spPr>
          <a:xfrm flipH="1" flipV="1">
            <a:off x="13500986" y="6722409"/>
            <a:ext cx="171749" cy="746886"/>
          </a:xfrm>
          <a:prstGeom prst="line">
            <a:avLst/>
          </a:prstGeom>
          <a:ln w="63500">
            <a:solidFill>
              <a:srgbClr val="000000"/>
            </a:solidFill>
            <a:miter lim="400000"/>
            <a:headEnd type="stealth"/>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538" name="J(_theta).pdf" descr="J(_theta).pdf"/>
          <p:cNvPicPr>
            <a:picLocks noChangeAspect="1"/>
          </p:cNvPicPr>
          <p:nvPr/>
        </p:nvPicPr>
        <p:blipFill>
          <a:blip r:embed="rId3">
            <a:extLst/>
          </a:blip>
          <a:stretch>
            <a:fillRect/>
          </a:stretch>
        </p:blipFill>
        <p:spPr>
          <a:xfrm>
            <a:off x="5009284" y="5393987"/>
            <a:ext cx="1285012" cy="742898"/>
          </a:xfrm>
          <a:prstGeom prst="rect">
            <a:avLst/>
          </a:prstGeom>
          <a:ln w="12700">
            <a:miter lim="400000"/>
          </a:ln>
        </p:spPr>
      </p:pic>
      <p:pic>
        <p:nvPicPr>
          <p:cNvPr id="539" name="theta_1.pdf" descr="theta_1.pdf"/>
          <p:cNvPicPr>
            <a:picLocks noChangeAspect="1"/>
          </p:cNvPicPr>
          <p:nvPr/>
        </p:nvPicPr>
        <p:blipFill>
          <a:blip r:embed="rId4">
            <a:extLst/>
          </a:blip>
          <a:stretch>
            <a:fillRect/>
          </a:stretch>
        </p:blipFill>
        <p:spPr>
          <a:xfrm>
            <a:off x="8587121" y="9637861"/>
            <a:ext cx="576026" cy="658315"/>
          </a:xfrm>
          <a:prstGeom prst="rect">
            <a:avLst/>
          </a:prstGeom>
          <a:ln w="12700">
            <a:miter lim="400000"/>
          </a:ln>
        </p:spPr>
      </p:pic>
      <p:pic>
        <p:nvPicPr>
          <p:cNvPr id="540" name="theta_2.pdf" descr="theta_2.pdf"/>
          <p:cNvPicPr>
            <a:picLocks noChangeAspect="1"/>
          </p:cNvPicPr>
          <p:nvPr/>
        </p:nvPicPr>
        <p:blipFill>
          <a:blip r:embed="rId5">
            <a:extLst/>
          </a:blip>
          <a:stretch>
            <a:fillRect/>
          </a:stretch>
        </p:blipFill>
        <p:spPr>
          <a:xfrm>
            <a:off x="15382487" y="9974469"/>
            <a:ext cx="596599" cy="658316"/>
          </a:xfrm>
          <a:prstGeom prst="rect">
            <a:avLst/>
          </a:prstGeom>
          <a:ln w="12700">
            <a:miter lim="400000"/>
          </a:ln>
        </p:spPr>
      </p:pic>
      <p:pic>
        <p:nvPicPr>
          <p:cNvPr id="541" name="theta^*_=_argmin.pdf" descr="theta^*_=_argmin.pdf"/>
          <p:cNvPicPr>
            <a:picLocks noChangeAspect="1"/>
          </p:cNvPicPr>
          <p:nvPr/>
        </p:nvPicPr>
        <p:blipFill>
          <a:blip r:embed="rId6">
            <a:extLst/>
          </a:blip>
          <a:stretch>
            <a:fillRect/>
          </a:stretch>
        </p:blipFill>
        <p:spPr>
          <a:xfrm>
            <a:off x="9714745" y="11661009"/>
            <a:ext cx="5418399" cy="1188424"/>
          </a:xfrm>
          <a:prstGeom prst="rect">
            <a:avLst/>
          </a:prstGeom>
          <a:ln w="12700">
            <a:miter lim="400000"/>
          </a:ln>
        </p:spPr>
      </p:pic>
      <p:pic>
        <p:nvPicPr>
          <p:cNvPr id="542" name="Group" descr="Group"/>
          <p:cNvPicPr>
            <a:picLocks noChangeAspect="0"/>
          </p:cNvPicPr>
          <p:nvPr/>
        </p:nvPicPr>
        <p:blipFill>
          <a:blip r:embed="rId7">
            <a:extLst/>
          </a:blip>
          <a:stretch>
            <a:fillRect/>
          </a:stretch>
        </p:blipFill>
        <p:spPr>
          <a:xfrm>
            <a:off x="8951955" y="11315652"/>
            <a:ext cx="6943979" cy="1828337"/>
          </a:xfrm>
          <a:prstGeom prst="rect">
            <a:avLst/>
          </a:prstGeom>
        </p:spPr>
      </p:pic>
      <p:sp>
        <p:nvSpPr>
          <p:cNvPr id="544" name="x"/>
          <p:cNvSpPr txBox="1"/>
          <p:nvPr/>
        </p:nvSpPr>
        <p:spPr>
          <a:xfrm>
            <a:off x="11235345" y="2761600"/>
            <a:ext cx="564770" cy="1060572"/>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sz="6000"/>
            </a:lvl1pPr>
          </a:lstStyle>
          <a:p>
            <a:pPr/>
            <a:r>
              <a:t>x</a:t>
            </a:r>
          </a:p>
        </p:txBody>
      </p:sp>
      <p:sp>
        <p:nvSpPr>
          <p:cNvPr id="545" name="Line"/>
          <p:cNvSpPr/>
          <p:nvPr/>
        </p:nvSpPr>
        <p:spPr>
          <a:xfrm flipH="1" flipV="1">
            <a:off x="11525538" y="3576190"/>
            <a:ext cx="277114" cy="657773"/>
          </a:xfrm>
          <a:prstGeom prst="line">
            <a:avLst/>
          </a:prstGeom>
          <a:ln w="63500">
            <a:solidFill>
              <a:srgbClr val="000000"/>
            </a:solidFill>
            <a:miter lim="400000"/>
            <a:headEnd type="stealth"/>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46" name="Gradient descent"/>
          <p:cNvSpPr txBox="1"/>
          <p:nvPr>
            <p:ph type="title"/>
          </p:nvPr>
        </p:nvSpPr>
        <p:spPr>
          <a:xfrm>
            <a:off x="512196" y="0"/>
            <a:ext cx="9909008" cy="2286000"/>
          </a:xfrm>
          <a:prstGeom prst="rect">
            <a:avLst/>
          </a:prstGeom>
        </p:spPr>
        <p:txBody>
          <a:bodyPr lIns="50800" tIns="50800" rIns="50800" bIns="50800"/>
          <a:lstStyle>
            <a:lvl1pPr algn="l" defTabSz="734694">
              <a:defRPr sz="9968">
                <a:latin typeface="+mn-lt"/>
                <a:ea typeface="+mn-ea"/>
                <a:cs typeface="+mn-cs"/>
                <a:sym typeface="Helvetica Neue"/>
              </a:defRPr>
            </a:lvl1pPr>
          </a:lstStyle>
          <a:p>
            <a:pPr/>
            <a:r>
              <a:t>Gradient descent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4" grpId="1"/>
      <p:bldP build="whole" bldLvl="1" animBg="1" rev="0" advAuto="0" spid="534" grpId="4"/>
      <p:bldP build="whole" bldLvl="1" animBg="1" rev="0" advAuto="0" spid="545" grpId="2"/>
      <p:bldP build="whole" bldLvl="1" animBg="1" rev="0" advAuto="0" spid="533" grpId="3"/>
      <p:bldP build="whole" bldLvl="1" animBg="1" rev="0" advAuto="0" spid="535" grpId="5"/>
      <p:bldP build="whole" bldLvl="1" animBg="1" rev="0" advAuto="0" spid="536" grpId="6"/>
      <p:bldP build="whole" bldLvl="1" animBg="1" rev="0" advAuto="0" spid="537" grpId="7"/>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7" name="Unit visualization"/>
          <p:cNvSpPr txBox="1"/>
          <p:nvPr>
            <p:ph type="title"/>
          </p:nvPr>
        </p:nvSpPr>
        <p:spPr>
          <a:xfrm>
            <a:off x="3962400" y="-405007"/>
            <a:ext cx="16459200" cy="3016251"/>
          </a:xfrm>
          <a:prstGeom prst="rect">
            <a:avLst/>
          </a:prstGeom>
        </p:spPr>
        <p:txBody>
          <a:bodyPr/>
          <a:lstStyle>
            <a:lvl1pPr>
              <a:defRPr>
                <a:latin typeface="Helvetica Neue Light"/>
                <a:ea typeface="Helvetica Neue Light"/>
                <a:cs typeface="Helvetica Neue Light"/>
                <a:sym typeface="Helvetica Neue Light"/>
              </a:defRPr>
            </a:lvl1pPr>
          </a:lstStyle>
          <a:p>
            <a:pPr/>
            <a:r>
              <a:t>Unit visualization</a:t>
            </a:r>
          </a:p>
        </p:txBody>
      </p:sp>
      <p:sp>
        <p:nvSpPr>
          <p:cNvPr id="1868" name="Make an image that maximizes the “cat”…"/>
          <p:cNvSpPr txBox="1"/>
          <p:nvPr/>
        </p:nvSpPr>
        <p:spPr>
          <a:xfrm>
            <a:off x="12664137" y="2995588"/>
            <a:ext cx="11297286" cy="16484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5000">
                <a:latin typeface="Helvetica Neue Light"/>
                <a:ea typeface="Helvetica Neue Light"/>
                <a:cs typeface="Helvetica Neue Light"/>
                <a:sym typeface="Helvetica Neue Light"/>
              </a:defRPr>
            </a:pPr>
            <a:r>
              <a:t>Make an image that maximizes the “cat” </a:t>
            </a:r>
          </a:p>
          <a:p>
            <a:pPr defTabSz="821531">
              <a:defRPr b="0" sz="5000">
                <a:latin typeface="Helvetica Neue Light"/>
                <a:ea typeface="Helvetica Neue Light"/>
                <a:cs typeface="Helvetica Neue Light"/>
                <a:sym typeface="Helvetica Neue Light"/>
              </a:defRPr>
            </a:pPr>
            <a:r>
              <a:t>output neuron:</a:t>
            </a:r>
          </a:p>
        </p:txBody>
      </p:sp>
      <p:grpSp>
        <p:nvGrpSpPr>
          <p:cNvPr id="1871" name="Group"/>
          <p:cNvGrpSpPr/>
          <p:nvPr/>
        </p:nvGrpSpPr>
        <p:grpSpPr>
          <a:xfrm>
            <a:off x="13280325" y="5028388"/>
            <a:ext cx="10457664" cy="6479408"/>
            <a:chOff x="0" y="0"/>
            <a:chExt cx="10457662" cy="6479406"/>
          </a:xfrm>
        </p:grpSpPr>
        <p:pic>
          <p:nvPicPr>
            <p:cNvPr id="1869" name="Image" descr="Image"/>
            <p:cNvPicPr>
              <a:picLocks noChangeAspect="1"/>
            </p:cNvPicPr>
            <p:nvPr/>
          </p:nvPicPr>
          <p:blipFill>
            <a:blip r:embed="rId3">
              <a:extLst/>
            </a:blip>
            <a:stretch>
              <a:fillRect/>
            </a:stretch>
          </p:blipFill>
          <p:spPr>
            <a:xfrm>
              <a:off x="2620657" y="0"/>
              <a:ext cx="5171513" cy="5233079"/>
            </a:xfrm>
            <a:prstGeom prst="rect">
              <a:avLst/>
            </a:prstGeom>
            <a:ln w="25400" cap="flat">
              <a:solidFill>
                <a:srgbClr val="000000"/>
              </a:solidFill>
              <a:prstDash val="solid"/>
              <a:miter lim="400000"/>
            </a:ln>
            <a:effectLst/>
          </p:spPr>
        </p:pic>
        <p:sp>
          <p:nvSpPr>
            <p:cNvPr id="1870" name="[https://distill.pub/2017/feature-visualization/]"/>
            <p:cNvSpPr txBox="1"/>
            <p:nvPr/>
          </p:nvSpPr>
          <p:spPr>
            <a:xfrm>
              <a:off x="0" y="5704303"/>
              <a:ext cx="10457663" cy="7751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4200">
                  <a:latin typeface="Helvetica Neue Light"/>
                  <a:ea typeface="Helvetica Neue Light"/>
                  <a:cs typeface="Helvetica Neue Light"/>
                  <a:sym typeface="Helvetica Neue Light"/>
                </a:defRPr>
              </a:lvl1pPr>
            </a:lstStyle>
            <a:p>
              <a:pPr/>
              <a:r>
                <a:t>[https://distill.pub/2017/feature-visualization/]</a:t>
              </a:r>
            </a:p>
          </p:txBody>
        </p:sp>
      </p:grpSp>
      <p:grpSp>
        <p:nvGrpSpPr>
          <p:cNvPr id="1874" name="Group"/>
          <p:cNvGrpSpPr/>
          <p:nvPr/>
        </p:nvGrpSpPr>
        <p:grpSpPr>
          <a:xfrm>
            <a:off x="2040410" y="4250054"/>
            <a:ext cx="11893404" cy="4072892"/>
            <a:chOff x="0" y="0"/>
            <a:chExt cx="11893402" cy="4072891"/>
          </a:xfrm>
        </p:grpSpPr>
        <p:pic>
          <p:nvPicPr>
            <p:cNvPr id="1872" name="argmax_mathbf_x_.pdf" descr="argmax_mathbf_x_.pdf"/>
            <p:cNvPicPr>
              <a:picLocks noChangeAspect="1"/>
            </p:cNvPicPr>
            <p:nvPr/>
          </p:nvPicPr>
          <p:blipFill>
            <a:blip r:embed="rId4">
              <a:extLst/>
            </a:blip>
            <a:stretch>
              <a:fillRect/>
            </a:stretch>
          </p:blipFill>
          <p:spPr>
            <a:xfrm>
              <a:off x="0" y="0"/>
              <a:ext cx="5964121" cy="1117027"/>
            </a:xfrm>
            <a:prstGeom prst="rect">
              <a:avLst/>
            </a:prstGeom>
            <a:ln w="12700" cap="flat">
              <a:noFill/>
              <a:miter lim="400000"/>
            </a:ln>
            <a:effectLst/>
          </p:spPr>
        </p:pic>
        <p:pic>
          <p:nvPicPr>
            <p:cNvPr id="1873" name="mathbf_x^k+1_lef.pdf" descr="mathbf_x^k+1_lef.pdf"/>
            <p:cNvPicPr>
              <a:picLocks noChangeAspect="1"/>
            </p:cNvPicPr>
            <p:nvPr/>
          </p:nvPicPr>
          <p:blipFill>
            <a:blip r:embed="rId5">
              <a:extLst/>
            </a:blip>
            <a:stretch>
              <a:fillRect/>
            </a:stretch>
          </p:blipFill>
          <p:spPr>
            <a:xfrm>
              <a:off x="5055" y="2277671"/>
              <a:ext cx="11888348" cy="179522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1" grpId="2"/>
      <p:bldP build="whole" bldLvl="1" animBg="1" rev="0" advAuto="0" spid="1868" grpId="1"/>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8" name="[https://distill.pub/2017/feature-visualization/]"/>
          <p:cNvSpPr txBox="1"/>
          <p:nvPr/>
        </p:nvSpPr>
        <p:spPr>
          <a:xfrm>
            <a:off x="13280325" y="10732692"/>
            <a:ext cx="10457664" cy="77510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0" sz="4200">
                <a:latin typeface="Helvetica Neue Light"/>
                <a:ea typeface="Helvetica Neue Light"/>
                <a:cs typeface="Helvetica Neue Light"/>
                <a:sym typeface="Helvetica Neue Light"/>
              </a:defRPr>
            </a:lvl1pPr>
          </a:lstStyle>
          <a:p>
            <a:pPr/>
            <a:r>
              <a:t>[https://distill.pub/2017/feature-visualization/]</a:t>
            </a:r>
          </a:p>
        </p:txBody>
      </p:sp>
      <p:sp>
        <p:nvSpPr>
          <p:cNvPr id="1879" name="Make an image that maximizes the value of neuron j on layer l of the network:"/>
          <p:cNvSpPr txBox="1"/>
          <p:nvPr/>
        </p:nvSpPr>
        <p:spPr>
          <a:xfrm>
            <a:off x="13044766" y="2467070"/>
            <a:ext cx="10928782" cy="24104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821531">
              <a:defRPr b="0" sz="5000">
                <a:latin typeface="Helvetica Neue Light"/>
                <a:ea typeface="Helvetica Neue Light"/>
                <a:cs typeface="Helvetica Neue Light"/>
                <a:sym typeface="Helvetica Neue Light"/>
              </a:defRPr>
            </a:lvl1pPr>
          </a:lstStyle>
          <a:p>
            <a:pPr/>
            <a:r>
              <a:t>Make an image that maximizes the value of neuron j on layer l of the network:</a:t>
            </a:r>
          </a:p>
        </p:txBody>
      </p:sp>
      <p:pic>
        <p:nvPicPr>
          <p:cNvPr id="1880" name="channel.png" descr="channel.png"/>
          <p:cNvPicPr>
            <a:picLocks noChangeAspect="1"/>
          </p:cNvPicPr>
          <p:nvPr/>
        </p:nvPicPr>
        <p:blipFill>
          <a:blip r:embed="rId3">
            <a:extLst/>
          </a:blip>
          <a:stretch>
            <a:fillRect/>
          </a:stretch>
        </p:blipFill>
        <p:spPr>
          <a:xfrm>
            <a:off x="15892617" y="5091888"/>
            <a:ext cx="5233080" cy="5233080"/>
          </a:xfrm>
          <a:prstGeom prst="rect">
            <a:avLst/>
          </a:prstGeom>
          <a:ln w="25400">
            <a:solidFill>
              <a:srgbClr val="000000"/>
            </a:solidFill>
            <a:miter lim="400000"/>
          </a:ln>
        </p:spPr>
      </p:pic>
      <p:sp>
        <p:nvSpPr>
          <p:cNvPr id="1881" name="Unit visualization"/>
          <p:cNvSpPr txBox="1"/>
          <p:nvPr>
            <p:ph type="title"/>
          </p:nvPr>
        </p:nvSpPr>
        <p:spPr>
          <a:xfrm>
            <a:off x="3962400" y="-405007"/>
            <a:ext cx="16459200" cy="3016251"/>
          </a:xfrm>
          <a:prstGeom prst="rect">
            <a:avLst/>
          </a:prstGeom>
        </p:spPr>
        <p:txBody>
          <a:bodyPr/>
          <a:lstStyle>
            <a:lvl1pPr>
              <a:defRPr>
                <a:latin typeface="Helvetica Neue Light"/>
                <a:ea typeface="Helvetica Neue Light"/>
                <a:cs typeface="Helvetica Neue Light"/>
                <a:sym typeface="Helvetica Neue Light"/>
              </a:defRPr>
            </a:lvl1pPr>
          </a:lstStyle>
          <a:p>
            <a:pPr/>
            <a:r>
              <a:t>Unit visualization</a:t>
            </a:r>
          </a:p>
        </p:txBody>
      </p:sp>
      <p:grpSp>
        <p:nvGrpSpPr>
          <p:cNvPr id="1884" name="Group"/>
          <p:cNvGrpSpPr/>
          <p:nvPr/>
        </p:nvGrpSpPr>
        <p:grpSpPr>
          <a:xfrm>
            <a:off x="2046373" y="4251279"/>
            <a:ext cx="11778286" cy="4099155"/>
            <a:chOff x="0" y="0"/>
            <a:chExt cx="11778285" cy="4099154"/>
          </a:xfrm>
        </p:grpSpPr>
        <p:pic>
          <p:nvPicPr>
            <p:cNvPr id="1882" name="argmax_mathbf_x_.pdf" descr="argmax_mathbf_x_.pdf"/>
            <p:cNvPicPr>
              <a:picLocks noChangeAspect="1"/>
            </p:cNvPicPr>
            <p:nvPr/>
          </p:nvPicPr>
          <p:blipFill>
            <a:blip r:embed="rId4">
              <a:extLst/>
            </a:blip>
            <a:stretch>
              <a:fillRect/>
            </a:stretch>
          </p:blipFill>
          <p:spPr>
            <a:xfrm>
              <a:off x="0" y="0"/>
              <a:ext cx="6009799" cy="1078682"/>
            </a:xfrm>
            <a:prstGeom prst="rect">
              <a:avLst/>
            </a:prstGeom>
            <a:ln w="12700" cap="flat">
              <a:noFill/>
              <a:miter lim="400000"/>
            </a:ln>
            <a:effectLst/>
          </p:spPr>
        </p:pic>
        <p:pic>
          <p:nvPicPr>
            <p:cNvPr id="1883" name="mathbf_x^k+1_lef.pdf" descr="mathbf_x^k+1_lef.pdf"/>
            <p:cNvPicPr>
              <a:picLocks noChangeAspect="1"/>
            </p:cNvPicPr>
            <p:nvPr/>
          </p:nvPicPr>
          <p:blipFill>
            <a:blip r:embed="rId5">
              <a:extLst/>
            </a:blip>
            <a:stretch>
              <a:fillRect/>
            </a:stretch>
          </p:blipFill>
          <p:spPr>
            <a:xfrm>
              <a:off x="66883" y="2365558"/>
              <a:ext cx="11711403" cy="173359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0"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8" name="Image" descr="Image"/>
          <p:cNvPicPr>
            <a:picLocks noChangeAspect="1"/>
          </p:cNvPicPr>
          <p:nvPr/>
        </p:nvPicPr>
        <p:blipFill>
          <a:blip r:embed="rId2">
            <a:extLst/>
          </a:blip>
          <a:stretch>
            <a:fillRect/>
          </a:stretch>
        </p:blipFill>
        <p:spPr>
          <a:xfrm>
            <a:off x="-74187" y="356292"/>
            <a:ext cx="24532374" cy="11530216"/>
          </a:xfrm>
          <a:prstGeom prst="rect">
            <a:avLst/>
          </a:prstGeom>
          <a:ln w="12700">
            <a:miter lim="400000"/>
          </a:ln>
        </p:spPr>
      </p:pic>
      <p:sp>
        <p:nvSpPr>
          <p:cNvPr id="1889" name="“Deep dream” [https://ai.googleblog.com/2015/06/inceptionism-going-deeper-into-neural.html]"/>
          <p:cNvSpPr txBox="1"/>
          <p:nvPr/>
        </p:nvSpPr>
        <p:spPr>
          <a:xfrm>
            <a:off x="3303987" y="12306023"/>
            <a:ext cx="18122952" cy="88645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defTabSz="821531">
              <a:defRPr b="0" sz="3200">
                <a:latin typeface="Helvetica Neue Light"/>
                <a:ea typeface="Helvetica Neue Light"/>
                <a:cs typeface="Helvetica Neue Light"/>
                <a:sym typeface="Helvetica Neue Light"/>
              </a:defRPr>
            </a:pPr>
            <a:r>
              <a:rPr sz="5000"/>
              <a:t>“Deep dream”</a:t>
            </a:r>
            <a:r>
              <a:t> [https://ai.googleblog.com/2015/06/inceptionism-going-deeper-into-neural.html]</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91" name="CLIP"/>
          <p:cNvSpPr txBox="1"/>
          <p:nvPr>
            <p:ph type="title"/>
          </p:nvPr>
        </p:nvSpPr>
        <p:spPr>
          <a:xfrm>
            <a:off x="-619069" y="-64890"/>
            <a:ext cx="6292023" cy="2286001"/>
          </a:xfrm>
          <a:prstGeom prst="rect">
            <a:avLst/>
          </a:prstGeom>
        </p:spPr>
        <p:txBody>
          <a:bodyPr/>
          <a:lstStyle>
            <a:lvl1pPr>
              <a:defRPr>
                <a:latin typeface="Avenir Book"/>
                <a:ea typeface="Avenir Book"/>
                <a:cs typeface="Avenir Book"/>
                <a:sym typeface="Avenir Book"/>
              </a:defRPr>
            </a:lvl1pPr>
          </a:lstStyle>
          <a:p>
            <a:pPr/>
            <a:r>
              <a:t>CLIP</a:t>
            </a:r>
          </a:p>
        </p:txBody>
      </p:sp>
      <p:pic>
        <p:nvPicPr>
          <p:cNvPr id="1892" name="Image" descr="Image"/>
          <p:cNvPicPr>
            <a:picLocks noChangeAspect="1"/>
          </p:cNvPicPr>
          <p:nvPr/>
        </p:nvPicPr>
        <p:blipFill>
          <a:blip r:embed="rId2">
            <a:extLst/>
          </a:blip>
          <a:stretch>
            <a:fillRect/>
          </a:stretch>
        </p:blipFill>
        <p:spPr>
          <a:xfrm>
            <a:off x="4999701" y="485683"/>
            <a:ext cx="18641795" cy="12962297"/>
          </a:xfrm>
          <a:prstGeom prst="rect">
            <a:avLst/>
          </a:prstGeom>
          <a:ln w="12700">
            <a:miter lim="400000"/>
          </a:ln>
        </p:spPr>
      </p:pic>
      <p:sp>
        <p:nvSpPr>
          <p:cNvPr id="1893" name="[https://openai.com/blog/clip/]"/>
          <p:cNvSpPr txBox="1"/>
          <p:nvPr/>
        </p:nvSpPr>
        <p:spPr>
          <a:xfrm>
            <a:off x="608791" y="12623234"/>
            <a:ext cx="6375807"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a:latin typeface="Avenir Light"/>
                <a:ea typeface="Avenir Light"/>
                <a:cs typeface="Avenir Light"/>
                <a:sym typeface="Avenir Light"/>
              </a:defRPr>
            </a:pPr>
            <a:r>
              <a:t>[</a:t>
            </a:r>
            <a:r>
              <a:rPr sz="3600" u="sng">
                <a:hlinkClick r:id="rId3" invalidUrl="" action="" tgtFrame="" tooltip="" history="1" highlightClick="0" endSnd="0"/>
              </a:rPr>
              <a:t>https://openai.com/blog/clip/</a:t>
            </a:r>
            <a:r>
              <a:t>]</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95" name="CLIP+GAN"/>
          <p:cNvSpPr txBox="1"/>
          <p:nvPr>
            <p:ph type="title"/>
          </p:nvPr>
        </p:nvSpPr>
        <p:spPr>
          <a:xfrm>
            <a:off x="16016" y="19451"/>
            <a:ext cx="4905121" cy="1716843"/>
          </a:xfrm>
          <a:prstGeom prst="rect">
            <a:avLst/>
          </a:prstGeom>
        </p:spPr>
        <p:txBody>
          <a:bodyPr/>
          <a:lstStyle>
            <a:lvl1pPr>
              <a:defRPr sz="7000">
                <a:latin typeface="Avenir Book"/>
                <a:ea typeface="Avenir Book"/>
                <a:cs typeface="Avenir Book"/>
                <a:sym typeface="Avenir Book"/>
              </a:defRPr>
            </a:lvl1pPr>
          </a:lstStyle>
          <a:p>
            <a:pPr/>
            <a:r>
              <a:t>CLIP+GAN</a:t>
            </a:r>
          </a:p>
        </p:txBody>
      </p:sp>
      <p:sp>
        <p:nvSpPr>
          <p:cNvPr id="1896" name="Rectangle"/>
          <p:cNvSpPr/>
          <p:nvPr/>
        </p:nvSpPr>
        <p:spPr>
          <a:xfrm rot="16200000">
            <a:off x="16355273" y="2782260"/>
            <a:ext cx="428177" cy="1453438"/>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897" name="Line"/>
          <p:cNvSpPr/>
          <p:nvPr/>
        </p:nvSpPr>
        <p:spPr>
          <a:xfrm>
            <a:off x="17498841" y="3497813"/>
            <a:ext cx="2022284" cy="213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522" y="0"/>
                </a:lnTo>
                <a:lnTo>
                  <a:pt x="21600" y="21600"/>
                </a:lnTo>
              </a:path>
            </a:pathLst>
          </a:custGeom>
          <a:ln w="381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898" name="Group"/>
          <p:cNvSpPr/>
          <p:nvPr/>
        </p:nvSpPr>
        <p:spPr>
          <a:xfrm rot="16200000">
            <a:off x="18672364" y="5851456"/>
            <a:ext cx="1855323" cy="1860335"/>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899" name="Rectangle"/>
          <p:cNvSpPr/>
          <p:nvPr/>
        </p:nvSpPr>
        <p:spPr>
          <a:xfrm rot="16200000">
            <a:off x="16403499" y="9663770"/>
            <a:ext cx="428178" cy="1453438"/>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900" name="&quot;What is the answer to the ultimate question of life, the universe, and everything?”"/>
          <p:cNvSpPr txBox="1"/>
          <p:nvPr/>
        </p:nvSpPr>
        <p:spPr>
          <a:xfrm>
            <a:off x="1493874" y="2563327"/>
            <a:ext cx="10563801" cy="2053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defRPr b="0" sz="4000">
                <a:latin typeface="Courier"/>
                <a:ea typeface="Courier"/>
                <a:cs typeface="Courier"/>
                <a:sym typeface="Courier"/>
              </a:defRPr>
            </a:lvl1pPr>
          </a:lstStyle>
          <a:p>
            <a:pPr/>
            <a:r>
              <a:t>"What is the answer to the ultimate question of life, the universe, and everything?”</a:t>
            </a:r>
          </a:p>
        </p:txBody>
      </p:sp>
      <p:pic>
        <p:nvPicPr>
          <p:cNvPr id="1901" name="Image" descr="Image"/>
          <p:cNvPicPr>
            <a:picLocks noChangeAspect="1"/>
          </p:cNvPicPr>
          <p:nvPr/>
        </p:nvPicPr>
        <p:blipFill>
          <a:blip r:embed="rId2">
            <a:extLst/>
          </a:blip>
          <a:stretch>
            <a:fillRect/>
          </a:stretch>
        </p:blipFill>
        <p:spPr>
          <a:xfrm>
            <a:off x="12892878" y="1831543"/>
            <a:ext cx="2775377" cy="3377031"/>
          </a:xfrm>
          <a:prstGeom prst="rect">
            <a:avLst/>
          </a:prstGeom>
          <a:ln w="12700">
            <a:miter lim="400000"/>
          </a:ln>
        </p:spPr>
      </p:pic>
      <p:pic>
        <p:nvPicPr>
          <p:cNvPr id="1902" name="Image" descr="Image"/>
          <p:cNvPicPr>
            <a:picLocks noChangeAspect="1"/>
          </p:cNvPicPr>
          <p:nvPr/>
        </p:nvPicPr>
        <p:blipFill>
          <a:blip r:embed="rId3">
            <a:extLst/>
          </a:blip>
          <a:stretch>
            <a:fillRect/>
          </a:stretch>
        </p:blipFill>
        <p:spPr>
          <a:xfrm>
            <a:off x="12791795" y="8654206"/>
            <a:ext cx="2775376" cy="3453802"/>
          </a:xfrm>
          <a:prstGeom prst="rect">
            <a:avLst/>
          </a:prstGeom>
          <a:ln w="12700">
            <a:miter lim="400000"/>
          </a:ln>
        </p:spPr>
      </p:pic>
      <p:sp>
        <p:nvSpPr>
          <p:cNvPr id="1903" name="Line"/>
          <p:cNvSpPr/>
          <p:nvPr/>
        </p:nvSpPr>
        <p:spPr>
          <a:xfrm flipH="1" rot="10800000">
            <a:off x="17574967" y="8000207"/>
            <a:ext cx="2022284" cy="23845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522" y="0"/>
                </a:lnTo>
                <a:lnTo>
                  <a:pt x="21600" y="21600"/>
                </a:lnTo>
              </a:path>
            </a:pathLst>
          </a:custGeom>
          <a:ln w="381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cxnSp>
        <p:nvCxnSpPr>
          <p:cNvPr id="1904" name="Connection Line"/>
          <p:cNvCxnSpPr>
            <a:stCxn id="1898" idx="0"/>
            <a:endCxn id="1905" idx="0"/>
          </p:cNvCxnSpPr>
          <p:nvPr/>
        </p:nvCxnSpPr>
        <p:spPr>
          <a:xfrm flipV="1">
            <a:off x="19600025" y="4857509"/>
            <a:ext cx="2773301" cy="1924115"/>
          </a:xfrm>
          <a:prstGeom prst="straightConnector1">
            <a:avLst/>
          </a:prstGeom>
          <a:ln w="38100">
            <a:solidFill>
              <a:srgbClr val="000000"/>
            </a:solidFill>
            <a:prstDash val="sysDot"/>
            <a:miter lim="400000"/>
            <a:headEnd type="arrow"/>
          </a:ln>
        </p:spPr>
      </p:cxnSp>
      <p:sp>
        <p:nvSpPr>
          <p:cNvPr id="1905" name="To maximize this"/>
          <p:cNvSpPr txBox="1"/>
          <p:nvPr/>
        </p:nvSpPr>
        <p:spPr>
          <a:xfrm>
            <a:off x="20845287" y="4153333"/>
            <a:ext cx="3056078" cy="14083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3600">
                <a:latin typeface="Avenir Heavy"/>
                <a:ea typeface="Avenir Heavy"/>
                <a:cs typeface="Avenir Heavy"/>
                <a:sym typeface="Avenir Heavy"/>
              </a:defRPr>
            </a:lvl1pPr>
          </a:lstStyle>
          <a:p>
            <a:pPr/>
            <a:r>
              <a:t>To maximize this</a:t>
            </a:r>
          </a:p>
        </p:txBody>
      </p:sp>
      <p:pic>
        <p:nvPicPr>
          <p:cNvPr id="1906" name="mathbf_e_1.pdf" descr="mathbf_e_1.pdf"/>
          <p:cNvPicPr>
            <a:picLocks noChangeAspect="1"/>
          </p:cNvPicPr>
          <p:nvPr/>
        </p:nvPicPr>
        <p:blipFill>
          <a:blip r:embed="rId4">
            <a:extLst/>
          </a:blip>
          <a:stretch>
            <a:fillRect/>
          </a:stretch>
        </p:blipFill>
        <p:spPr>
          <a:xfrm>
            <a:off x="16376459" y="2820402"/>
            <a:ext cx="482260" cy="369733"/>
          </a:xfrm>
          <a:prstGeom prst="rect">
            <a:avLst/>
          </a:prstGeom>
          <a:ln w="12700">
            <a:miter lim="400000"/>
          </a:ln>
        </p:spPr>
      </p:pic>
      <p:pic>
        <p:nvPicPr>
          <p:cNvPr id="1907" name="mathbf_e_2.pdf" descr="mathbf_e_2.pdf"/>
          <p:cNvPicPr>
            <a:picLocks noChangeAspect="1"/>
          </p:cNvPicPr>
          <p:nvPr/>
        </p:nvPicPr>
        <p:blipFill>
          <a:blip r:embed="rId5">
            <a:extLst/>
          </a:blip>
          <a:stretch>
            <a:fillRect/>
          </a:stretch>
        </p:blipFill>
        <p:spPr>
          <a:xfrm>
            <a:off x="16368421" y="9626056"/>
            <a:ext cx="498335" cy="369733"/>
          </a:xfrm>
          <a:prstGeom prst="rect">
            <a:avLst/>
          </a:prstGeom>
          <a:ln w="12700">
            <a:miter lim="400000"/>
          </a:ln>
        </p:spPr>
      </p:pic>
      <p:pic>
        <p:nvPicPr>
          <p:cNvPr id="1908" name="mathbf_e_1_cdot_.pdf" descr="mathbf_e_1_cdot_.pdf"/>
          <p:cNvPicPr>
            <a:picLocks noChangeAspect="1"/>
          </p:cNvPicPr>
          <p:nvPr/>
        </p:nvPicPr>
        <p:blipFill>
          <a:blip r:embed="rId6">
            <a:extLst/>
          </a:blip>
          <a:stretch>
            <a:fillRect/>
          </a:stretch>
        </p:blipFill>
        <p:spPr>
          <a:xfrm>
            <a:off x="18860560" y="6637868"/>
            <a:ext cx="1478929" cy="369733"/>
          </a:xfrm>
          <a:prstGeom prst="rect">
            <a:avLst/>
          </a:prstGeom>
          <a:ln w="12700">
            <a:miter lim="400000"/>
          </a:ln>
        </p:spPr>
      </p:pic>
      <p:sp>
        <p:nvSpPr>
          <p:cNvPr id="1909" name="Line"/>
          <p:cNvSpPr/>
          <p:nvPr/>
        </p:nvSpPr>
        <p:spPr>
          <a:xfrm>
            <a:off x="11406992" y="3558158"/>
            <a:ext cx="836389" cy="1"/>
          </a:xfrm>
          <a:prstGeom prst="line">
            <a:avLst/>
          </a:prstGeom>
          <a:ln w="381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910" name="INPUT:"/>
          <p:cNvSpPr txBox="1"/>
          <p:nvPr/>
        </p:nvSpPr>
        <p:spPr>
          <a:xfrm>
            <a:off x="746250" y="1957392"/>
            <a:ext cx="1574598"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600">
                <a:latin typeface="Avenir Heavy"/>
                <a:ea typeface="Avenir Heavy"/>
                <a:cs typeface="Avenir Heavy"/>
                <a:sym typeface="Avenir Heavy"/>
              </a:defRPr>
            </a:lvl1pPr>
          </a:lstStyle>
          <a:p>
            <a:pPr/>
            <a:r>
              <a:t>INPUT:</a:t>
            </a:r>
          </a:p>
        </p:txBody>
      </p:sp>
      <p:sp>
        <p:nvSpPr>
          <p:cNvPr id="1911" name="OUTPUT:"/>
          <p:cNvSpPr txBox="1"/>
          <p:nvPr/>
        </p:nvSpPr>
        <p:spPr>
          <a:xfrm>
            <a:off x="9281046" y="7474481"/>
            <a:ext cx="2056944"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600">
                <a:latin typeface="Avenir Heavy"/>
                <a:ea typeface="Avenir Heavy"/>
                <a:cs typeface="Avenir Heavy"/>
                <a:sym typeface="Avenir Heavy"/>
              </a:defRPr>
            </a:lvl1pPr>
          </a:lstStyle>
          <a:p>
            <a:pPr/>
            <a:r>
              <a:t>OUTPUT:</a:t>
            </a:r>
          </a:p>
        </p:txBody>
      </p:sp>
      <p:grpSp>
        <p:nvGrpSpPr>
          <p:cNvPr id="1914" name="Group"/>
          <p:cNvGrpSpPr/>
          <p:nvPr/>
        </p:nvGrpSpPr>
        <p:grpSpPr>
          <a:xfrm>
            <a:off x="5051864" y="8531369"/>
            <a:ext cx="2775377" cy="3699476"/>
            <a:chOff x="0" y="0"/>
            <a:chExt cx="2775375" cy="3699474"/>
          </a:xfrm>
        </p:grpSpPr>
        <p:sp>
          <p:nvSpPr>
            <p:cNvPr id="1912" name="Shape"/>
            <p:cNvSpPr/>
            <p:nvPr/>
          </p:nvSpPr>
          <p:spPr>
            <a:xfrm flipH="1" rot="16200000">
              <a:off x="-462050" y="462049"/>
              <a:ext cx="3699476" cy="2775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16" y="0"/>
                  </a:moveTo>
                  <a:lnTo>
                    <a:pt x="0" y="21600"/>
                  </a:lnTo>
                  <a:lnTo>
                    <a:pt x="5116" y="21600"/>
                  </a:lnTo>
                  <a:lnTo>
                    <a:pt x="16484" y="21600"/>
                  </a:lnTo>
                  <a:lnTo>
                    <a:pt x="21600" y="21600"/>
                  </a:lnTo>
                  <a:lnTo>
                    <a:pt x="16484" y="0"/>
                  </a:lnTo>
                  <a:lnTo>
                    <a:pt x="5116" y="0"/>
                  </a:lnTo>
                  <a:close/>
                </a:path>
              </a:pathLst>
            </a:custGeom>
            <a:solidFill>
              <a:schemeClr val="accent1">
                <a:lumOff val="16847"/>
              </a:schemeClr>
            </a:solidFill>
            <a:ln w="12700" cap="flat">
              <a:noFill/>
              <a:miter lim="400000"/>
            </a:ln>
            <a:effectLst/>
          </p:spPr>
          <p:txBody>
            <a:bodyPr wrap="square" lIns="0" tIns="0" rIns="0" bIns="0" numCol="1" anchor="ctr">
              <a:noAutofit/>
            </a:bodyPr>
            <a:lstStyle/>
            <a:p>
              <a:pPr defTabSz="587022">
                <a:defRPr b="0" sz="2200">
                  <a:solidFill>
                    <a:srgbClr val="FFFFFF"/>
                  </a:solidFill>
                  <a:latin typeface="Helvetica Neue Medium"/>
                  <a:ea typeface="Helvetica Neue Medium"/>
                  <a:cs typeface="Helvetica Neue Medium"/>
                  <a:sym typeface="Helvetica Neue Medium"/>
                </a:defRPr>
              </a:pPr>
            </a:p>
          </p:txBody>
        </p:sp>
        <p:sp>
          <p:nvSpPr>
            <p:cNvPr id="1913" name="Image…"/>
            <p:cNvSpPr txBox="1"/>
            <p:nvPr/>
          </p:nvSpPr>
          <p:spPr>
            <a:xfrm>
              <a:off x="350934" y="905068"/>
              <a:ext cx="2073508" cy="1889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3" tIns="27093" rIns="27093" bIns="27093" numCol="1" anchor="ctr">
              <a:noAutofit/>
            </a:bodyPr>
            <a:lstStyle/>
            <a:p>
              <a:pPr defTabSz="587022">
                <a:defRPr b="0" sz="3200">
                  <a:latin typeface="Georgia"/>
                  <a:ea typeface="Georgia"/>
                  <a:cs typeface="Georgia"/>
                  <a:sym typeface="Georgia"/>
                </a:defRPr>
              </a:pPr>
              <a:r>
                <a:t>Image</a:t>
              </a:r>
            </a:p>
            <a:p>
              <a:pPr defTabSz="587022">
                <a:defRPr b="0" sz="3200">
                  <a:latin typeface="Georgia"/>
                  <a:ea typeface="Georgia"/>
                  <a:cs typeface="Georgia"/>
                  <a:sym typeface="Georgia"/>
                </a:defRPr>
              </a:pPr>
              <a:r>
                <a:t>Generator</a:t>
              </a:r>
            </a:p>
          </p:txBody>
        </p:sp>
      </p:grpSp>
      <p:pic>
        <p:nvPicPr>
          <p:cNvPr id="1915" name="mathbf_z.pdf" descr="mathbf_z.pdf"/>
          <p:cNvPicPr>
            <a:picLocks noChangeAspect="1"/>
          </p:cNvPicPr>
          <p:nvPr/>
        </p:nvPicPr>
        <p:blipFill>
          <a:blip r:embed="rId7">
            <a:extLst/>
          </a:blip>
          <a:stretch>
            <a:fillRect/>
          </a:stretch>
        </p:blipFill>
        <p:spPr>
          <a:xfrm>
            <a:off x="3311774" y="10253849"/>
            <a:ext cx="257206" cy="273281"/>
          </a:xfrm>
          <a:prstGeom prst="rect">
            <a:avLst/>
          </a:prstGeom>
          <a:ln w="12700">
            <a:miter lim="400000"/>
          </a:ln>
        </p:spPr>
      </p:pic>
      <p:sp>
        <p:nvSpPr>
          <p:cNvPr id="1916" name="Line"/>
          <p:cNvSpPr/>
          <p:nvPr/>
        </p:nvSpPr>
        <p:spPr>
          <a:xfrm>
            <a:off x="3892227" y="10390489"/>
            <a:ext cx="836390" cy="1"/>
          </a:xfrm>
          <a:prstGeom prst="line">
            <a:avLst/>
          </a:prstGeom>
          <a:ln w="381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917" name="Square Square" descr="Square Square"/>
          <p:cNvPicPr>
            <a:picLocks noChangeAspect="0"/>
          </p:cNvPicPr>
          <p:nvPr/>
        </p:nvPicPr>
        <p:blipFill>
          <a:blip r:embed="rId8">
            <a:extLst/>
          </a:blip>
          <a:stretch>
            <a:fillRect/>
          </a:stretch>
        </p:blipFill>
        <p:spPr>
          <a:xfrm>
            <a:off x="3022182" y="9962912"/>
            <a:ext cx="836389" cy="836389"/>
          </a:xfrm>
          <a:prstGeom prst="rect">
            <a:avLst/>
          </a:prstGeom>
        </p:spPr>
      </p:pic>
      <p:sp>
        <p:nvSpPr>
          <p:cNvPr id="1919" name="Optimize this"/>
          <p:cNvSpPr txBox="1"/>
          <p:nvPr/>
        </p:nvSpPr>
        <p:spPr>
          <a:xfrm>
            <a:off x="1194537" y="7983953"/>
            <a:ext cx="3056078" cy="9660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3600">
                <a:latin typeface="Avenir Heavy"/>
                <a:ea typeface="Avenir Heavy"/>
                <a:cs typeface="Avenir Heavy"/>
                <a:sym typeface="Avenir Heavy"/>
              </a:defRPr>
            </a:lvl1pPr>
          </a:lstStyle>
          <a:p>
            <a:pPr/>
            <a:r>
              <a:t>Optimize this</a:t>
            </a:r>
          </a:p>
        </p:txBody>
      </p:sp>
      <p:sp>
        <p:nvSpPr>
          <p:cNvPr id="1923" name="Connection Line"/>
          <p:cNvSpPr/>
          <p:nvPr/>
        </p:nvSpPr>
        <p:spPr>
          <a:xfrm>
            <a:off x="2513139" y="8950028"/>
            <a:ext cx="509037" cy="1204503"/>
          </a:xfrm>
          <a:custGeom>
            <a:avLst/>
            <a:gdLst/>
            <a:ahLst/>
            <a:cxnLst>
              <a:cxn ang="0">
                <a:pos x="wd2" y="hd2"/>
              </a:cxn>
              <a:cxn ang="5400000">
                <a:pos x="wd2" y="hd2"/>
              </a:cxn>
              <a:cxn ang="10800000">
                <a:pos x="wd2" y="hd2"/>
              </a:cxn>
              <a:cxn ang="16200000">
                <a:pos x="wd2" y="hd2"/>
              </a:cxn>
            </a:cxnLst>
            <a:rect l="0" t="0" r="r" b="b"/>
            <a:pathLst>
              <a:path w="18764" h="21600" fill="norm" stroke="1" extrusionOk="0">
                <a:moveTo>
                  <a:pt x="18764" y="21600"/>
                </a:moveTo>
                <a:cubicBezTo>
                  <a:pt x="2993" y="16214"/>
                  <a:pt x="-2836" y="9014"/>
                  <a:pt x="1276" y="0"/>
                </a:cubicBezTo>
              </a:path>
            </a:pathLst>
          </a:custGeom>
          <a:ln w="38100">
            <a:solidFill>
              <a:srgbClr val="000000"/>
            </a:solidFill>
            <a:prstDash val="sysDot"/>
            <a:miter lim="400000"/>
            <a:headEnd type="arrow"/>
          </a:ln>
        </p:spPr>
        <p:txBody>
          <a:bodyPr/>
          <a:lstStyle/>
          <a:p>
            <a:pPr/>
          </a:p>
        </p:txBody>
      </p:sp>
      <p:sp>
        <p:nvSpPr>
          <p:cNvPr id="1921" name="Code: https://colab.research.google.com/drive/1_4PQqzM_0KKytCzWtn-ZPi4cCa5bwK2F?usp=sharing"/>
          <p:cNvSpPr txBox="1"/>
          <p:nvPr/>
        </p:nvSpPr>
        <p:spPr>
          <a:xfrm>
            <a:off x="6498652" y="12916785"/>
            <a:ext cx="1764182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atin typeface="Avenir Book"/>
                <a:ea typeface="Avenir Book"/>
                <a:cs typeface="Avenir Book"/>
                <a:sym typeface="Avenir Book"/>
              </a:defRPr>
            </a:lvl1pPr>
          </a:lstStyle>
          <a:p>
            <a:pPr/>
            <a:r>
              <a:t>Code: https://colab.research.google.com/drive/1_4PQqzM_0KKytCzWtn-ZPi4cCa5bwK2F?usp=sharing</a:t>
            </a:r>
          </a:p>
        </p:txBody>
      </p:sp>
      <p:pic>
        <p:nvPicPr>
          <p:cNvPr id="1922" name="download (3).mp4" descr="download (3).mp4"/>
          <p:cNvPicPr>
            <a:picLocks noChangeAspect="0"/>
          </p:cNvPicPr>
          <p:nvPr>
            <a:videoFile r:link="rId9"/>
            <p:extLst>
              <p:ext uri="{DAA4B4D4-6D71-4841-9C94-3DE7FCFB9230}">
                <p14:media xmlns:p14="http://schemas.microsoft.com/office/powerpoint/2010/main" r:embed="rId10"/>
              </p:ext>
            </p:extLst>
          </p:nvPr>
        </p:nvPicPr>
        <p:blipFill>
          <a:blip r:embed="rId11">
            <a:extLst/>
          </a:blip>
          <a:stretch>
            <a:fillRect/>
          </a:stretch>
        </p:blipFill>
        <p:spPr>
          <a:xfrm>
            <a:off x="8148513" y="8235609"/>
            <a:ext cx="4309760" cy="4309760"/>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649" fill="hold"/>
                                        <p:tgtEl>
                                          <p:spTgt spid="192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22"/>
                </p:tgtEl>
              </p:cMediaNode>
            </p:video>
            <p:seq concurrent="1" prevAc="none" nextAc="seek">
              <p:cTn id="8" evtFilter="cancelBubble" nodeType="interactiveSeq" restart="whenNotActive" fill="hold">
                <p:stCondLst>
                  <p:cond delay="0" evt="onClick">
                    <p:tgtEl>
                      <p:spTgt spid="192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922"/>
                                        </p:tgtEl>
                                      </p:cBhvr>
                                    </p:cmd>
                                  </p:childTnLst>
                                </p:cTn>
                              </p:par>
                            </p:childTnLst>
                          </p:cTn>
                        </p:par>
                      </p:childTnLst>
                    </p:cTn>
                  </p:par>
                </p:childTnLst>
              </p:cTn>
              <p:nextCondLst>
                <p:cond delay="0" evt="onClick">
                  <p:tgtEl>
                    <p:spTgt spid="192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5" name="Rectangle"/>
          <p:cNvSpPr/>
          <p:nvPr/>
        </p:nvSpPr>
        <p:spPr>
          <a:xfrm>
            <a:off x="12604915" y="1785942"/>
            <a:ext cx="8284551" cy="10946198"/>
          </a:xfrm>
          <a:prstGeom prst="rect">
            <a:avLst/>
          </a:prstGeom>
          <a:solidFill>
            <a:srgbClr val="D5D5D5"/>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926" name="CLIP+GAN"/>
          <p:cNvSpPr txBox="1"/>
          <p:nvPr>
            <p:ph type="title"/>
          </p:nvPr>
        </p:nvSpPr>
        <p:spPr>
          <a:xfrm>
            <a:off x="16016" y="19451"/>
            <a:ext cx="4905121" cy="1716843"/>
          </a:xfrm>
          <a:prstGeom prst="rect">
            <a:avLst/>
          </a:prstGeom>
        </p:spPr>
        <p:txBody>
          <a:bodyPr/>
          <a:lstStyle>
            <a:lvl1pPr>
              <a:defRPr sz="7000">
                <a:latin typeface="Avenir Book"/>
                <a:ea typeface="Avenir Book"/>
                <a:cs typeface="Avenir Book"/>
                <a:sym typeface="Avenir Book"/>
              </a:defRPr>
            </a:lvl1pPr>
          </a:lstStyle>
          <a:p>
            <a:pPr/>
            <a:r>
              <a:t>CLIP+GAN</a:t>
            </a:r>
          </a:p>
        </p:txBody>
      </p:sp>
      <p:sp>
        <p:nvSpPr>
          <p:cNvPr id="1927" name="Rectangle"/>
          <p:cNvSpPr/>
          <p:nvPr/>
        </p:nvSpPr>
        <p:spPr>
          <a:xfrm rot="16200000">
            <a:off x="16355273" y="2896560"/>
            <a:ext cx="428177" cy="1453438"/>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928" name="Line"/>
          <p:cNvSpPr/>
          <p:nvPr/>
        </p:nvSpPr>
        <p:spPr>
          <a:xfrm>
            <a:off x="17498841" y="3612113"/>
            <a:ext cx="2022284" cy="2130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522" y="0"/>
                </a:lnTo>
                <a:lnTo>
                  <a:pt x="21600" y="21600"/>
                </a:lnTo>
              </a:path>
            </a:pathLst>
          </a:custGeom>
          <a:ln w="381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929" name="Group"/>
          <p:cNvSpPr/>
          <p:nvPr/>
        </p:nvSpPr>
        <p:spPr>
          <a:xfrm rot="16200000">
            <a:off x="18672364" y="5965756"/>
            <a:ext cx="1855323" cy="1860335"/>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930" name="Rectangle"/>
          <p:cNvSpPr/>
          <p:nvPr/>
        </p:nvSpPr>
        <p:spPr>
          <a:xfrm rot="16200000">
            <a:off x="16403499" y="9778070"/>
            <a:ext cx="428178" cy="1453438"/>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931" name="What is the answer to the ultimate question of life,…"/>
          <p:cNvSpPr txBox="1"/>
          <p:nvPr/>
        </p:nvSpPr>
        <p:spPr>
          <a:xfrm>
            <a:off x="1589672" y="2645909"/>
            <a:ext cx="9455785" cy="20530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r">
              <a:defRPr b="0" sz="3800">
                <a:latin typeface="Courier"/>
                <a:ea typeface="Courier"/>
                <a:cs typeface="Courier"/>
                <a:sym typeface="Courier"/>
              </a:defRPr>
            </a:pPr>
            <a:r>
              <a:t>What is the answer to the ultimate question of life, </a:t>
            </a:r>
          </a:p>
          <a:p>
            <a:pPr algn="r">
              <a:defRPr b="0" sz="3800">
                <a:latin typeface="Courier"/>
                <a:ea typeface="Courier"/>
                <a:cs typeface="Courier"/>
                <a:sym typeface="Courier"/>
              </a:defRPr>
            </a:pPr>
            <a:r>
              <a:t>the universe, and everything?</a:t>
            </a:r>
          </a:p>
        </p:txBody>
      </p:sp>
      <p:pic>
        <p:nvPicPr>
          <p:cNvPr id="1932" name="Image" descr="Image"/>
          <p:cNvPicPr>
            <a:picLocks noChangeAspect="1"/>
          </p:cNvPicPr>
          <p:nvPr/>
        </p:nvPicPr>
        <p:blipFill>
          <a:blip r:embed="rId2">
            <a:extLst/>
          </a:blip>
          <a:srcRect l="1901" t="0" r="1074" b="1575"/>
          <a:stretch>
            <a:fillRect/>
          </a:stretch>
        </p:blipFill>
        <p:spPr>
          <a:xfrm>
            <a:off x="12945645" y="1945843"/>
            <a:ext cx="2692797" cy="3323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9"/>
                </a:lnTo>
                <a:cubicBezTo>
                  <a:pt x="0" y="18540"/>
                  <a:pt x="65" y="21600"/>
                  <a:pt x="232" y="21600"/>
                </a:cubicBezTo>
                <a:cubicBezTo>
                  <a:pt x="426" y="21600"/>
                  <a:pt x="9795" y="20035"/>
                  <a:pt x="19031" y="18459"/>
                </a:cubicBezTo>
                <a:lnTo>
                  <a:pt x="21205" y="18087"/>
                </a:lnTo>
                <a:lnTo>
                  <a:pt x="21205" y="14567"/>
                </a:lnTo>
                <a:cubicBezTo>
                  <a:pt x="21205" y="11598"/>
                  <a:pt x="21252" y="11032"/>
                  <a:pt x="21520" y="10948"/>
                </a:cubicBezTo>
                <a:cubicBezTo>
                  <a:pt x="21550" y="10939"/>
                  <a:pt x="21575" y="10917"/>
                  <a:pt x="21600" y="10886"/>
                </a:cubicBezTo>
                <a:cubicBezTo>
                  <a:pt x="21576" y="10857"/>
                  <a:pt x="21550" y="10831"/>
                  <a:pt x="21520" y="10822"/>
                </a:cubicBezTo>
                <a:cubicBezTo>
                  <a:pt x="21252" y="10738"/>
                  <a:pt x="21205" y="10180"/>
                  <a:pt x="21205" y="7258"/>
                </a:cubicBezTo>
                <a:cubicBezTo>
                  <a:pt x="21205" y="4641"/>
                  <a:pt x="21138" y="3773"/>
                  <a:pt x="20938" y="3714"/>
                </a:cubicBezTo>
                <a:cubicBezTo>
                  <a:pt x="20792" y="3671"/>
                  <a:pt x="16237" y="2892"/>
                  <a:pt x="10814" y="1986"/>
                </a:cubicBezTo>
                <a:cubicBezTo>
                  <a:pt x="5392" y="1080"/>
                  <a:pt x="788" y="263"/>
                  <a:pt x="586" y="170"/>
                </a:cubicBezTo>
                <a:cubicBezTo>
                  <a:pt x="434" y="100"/>
                  <a:pt x="310" y="34"/>
                  <a:pt x="201" y="0"/>
                </a:cubicBezTo>
                <a:lnTo>
                  <a:pt x="0" y="0"/>
                </a:lnTo>
                <a:close/>
              </a:path>
            </a:pathLst>
          </a:custGeom>
          <a:ln w="12700">
            <a:miter lim="400000"/>
          </a:ln>
        </p:spPr>
      </p:pic>
      <p:pic>
        <p:nvPicPr>
          <p:cNvPr id="1933" name="Image" descr="Image"/>
          <p:cNvPicPr>
            <a:picLocks noChangeAspect="1"/>
          </p:cNvPicPr>
          <p:nvPr/>
        </p:nvPicPr>
        <p:blipFill>
          <a:blip r:embed="rId3">
            <a:extLst/>
          </a:blip>
          <a:srcRect l="868" t="1367" r="1063" b="3050"/>
          <a:stretch>
            <a:fillRect/>
          </a:stretch>
        </p:blipFill>
        <p:spPr>
          <a:xfrm>
            <a:off x="12892086" y="8815726"/>
            <a:ext cx="2721770" cy="330120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230" y="0"/>
                </a:moveTo>
                <a:lnTo>
                  <a:pt x="230" y="5224"/>
                </a:lnTo>
                <a:cubicBezTo>
                  <a:pt x="230" y="8518"/>
                  <a:pt x="151" y="10487"/>
                  <a:pt x="19" y="10554"/>
                </a:cubicBezTo>
                <a:cubicBezTo>
                  <a:pt x="12" y="10558"/>
                  <a:pt x="6" y="10628"/>
                  <a:pt x="0" y="10643"/>
                </a:cubicBezTo>
                <a:cubicBezTo>
                  <a:pt x="7" y="10657"/>
                  <a:pt x="12" y="10722"/>
                  <a:pt x="19" y="10726"/>
                </a:cubicBezTo>
                <a:cubicBezTo>
                  <a:pt x="151" y="10794"/>
                  <a:pt x="230" y="12814"/>
                  <a:pt x="230" y="16212"/>
                </a:cubicBezTo>
                <a:cubicBezTo>
                  <a:pt x="230" y="19170"/>
                  <a:pt x="301" y="21594"/>
                  <a:pt x="387" y="21597"/>
                </a:cubicBezTo>
                <a:cubicBezTo>
                  <a:pt x="474" y="21600"/>
                  <a:pt x="5194" y="20806"/>
                  <a:pt x="10876" y="19829"/>
                </a:cubicBezTo>
                <a:lnTo>
                  <a:pt x="21203" y="18050"/>
                </a:lnTo>
                <a:lnTo>
                  <a:pt x="21203" y="14428"/>
                </a:lnTo>
                <a:cubicBezTo>
                  <a:pt x="21203" y="11368"/>
                  <a:pt x="21255" y="10790"/>
                  <a:pt x="21521" y="10705"/>
                </a:cubicBezTo>
                <a:cubicBezTo>
                  <a:pt x="21551" y="10696"/>
                  <a:pt x="21576" y="10673"/>
                  <a:pt x="21600" y="10643"/>
                </a:cubicBezTo>
                <a:cubicBezTo>
                  <a:pt x="21577" y="10612"/>
                  <a:pt x="21553" y="10587"/>
                  <a:pt x="21524" y="10578"/>
                </a:cubicBezTo>
                <a:cubicBezTo>
                  <a:pt x="21268" y="10496"/>
                  <a:pt x="21203" y="9886"/>
                  <a:pt x="21156" y="7041"/>
                </a:cubicBezTo>
                <a:lnTo>
                  <a:pt x="21099" y="3604"/>
                </a:lnTo>
                <a:lnTo>
                  <a:pt x="16904" y="2887"/>
                </a:lnTo>
                <a:cubicBezTo>
                  <a:pt x="10161" y="1740"/>
                  <a:pt x="1211" y="202"/>
                  <a:pt x="699" y="99"/>
                </a:cubicBezTo>
                <a:lnTo>
                  <a:pt x="230" y="0"/>
                </a:lnTo>
                <a:close/>
              </a:path>
            </a:pathLst>
          </a:custGeom>
          <a:ln w="12700">
            <a:miter lim="400000"/>
          </a:ln>
        </p:spPr>
      </p:pic>
      <p:sp>
        <p:nvSpPr>
          <p:cNvPr id="1934" name="Line"/>
          <p:cNvSpPr/>
          <p:nvPr/>
        </p:nvSpPr>
        <p:spPr>
          <a:xfrm flipH="1" rot="10800000">
            <a:off x="17574967" y="8114507"/>
            <a:ext cx="2022284" cy="23845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522" y="0"/>
                </a:lnTo>
                <a:lnTo>
                  <a:pt x="21600" y="21600"/>
                </a:lnTo>
              </a:path>
            </a:pathLst>
          </a:custGeom>
          <a:ln w="381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cxnSp>
        <p:nvCxnSpPr>
          <p:cNvPr id="1935" name="Connection Line"/>
          <p:cNvCxnSpPr>
            <a:stCxn id="1929" idx="0"/>
            <a:endCxn id="1936" idx="0"/>
          </p:cNvCxnSpPr>
          <p:nvPr/>
        </p:nvCxnSpPr>
        <p:spPr>
          <a:xfrm flipV="1">
            <a:off x="19600025" y="5344482"/>
            <a:ext cx="3077415" cy="1551442"/>
          </a:xfrm>
          <a:prstGeom prst="straightConnector1">
            <a:avLst/>
          </a:prstGeom>
          <a:ln w="38100">
            <a:solidFill>
              <a:srgbClr val="000000"/>
            </a:solidFill>
            <a:prstDash val="sysDot"/>
            <a:miter lim="400000"/>
            <a:headEnd type="arrow"/>
          </a:ln>
        </p:spPr>
      </p:cxnSp>
      <p:sp>
        <p:nvSpPr>
          <p:cNvPr id="1936" name="To maximize this"/>
          <p:cNvSpPr txBox="1"/>
          <p:nvPr/>
        </p:nvSpPr>
        <p:spPr>
          <a:xfrm>
            <a:off x="21149400" y="4640306"/>
            <a:ext cx="3056078" cy="14083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3600">
                <a:latin typeface="Avenir Heavy"/>
                <a:ea typeface="Avenir Heavy"/>
                <a:cs typeface="Avenir Heavy"/>
                <a:sym typeface="Avenir Heavy"/>
              </a:defRPr>
            </a:lvl1pPr>
          </a:lstStyle>
          <a:p>
            <a:pPr/>
            <a:r>
              <a:t>To maximize this</a:t>
            </a:r>
          </a:p>
        </p:txBody>
      </p:sp>
      <p:pic>
        <p:nvPicPr>
          <p:cNvPr id="1937" name="mathbf_e_1.pdf" descr="mathbf_e_1.pdf"/>
          <p:cNvPicPr>
            <a:picLocks noChangeAspect="1"/>
          </p:cNvPicPr>
          <p:nvPr/>
        </p:nvPicPr>
        <p:blipFill>
          <a:blip r:embed="rId4">
            <a:extLst/>
          </a:blip>
          <a:stretch>
            <a:fillRect/>
          </a:stretch>
        </p:blipFill>
        <p:spPr>
          <a:xfrm>
            <a:off x="16376459" y="2934702"/>
            <a:ext cx="482260" cy="369733"/>
          </a:xfrm>
          <a:prstGeom prst="rect">
            <a:avLst/>
          </a:prstGeom>
          <a:ln w="12700">
            <a:miter lim="400000"/>
          </a:ln>
        </p:spPr>
      </p:pic>
      <p:pic>
        <p:nvPicPr>
          <p:cNvPr id="1938" name="mathbf_e_2.pdf" descr="mathbf_e_2.pdf"/>
          <p:cNvPicPr>
            <a:picLocks noChangeAspect="1"/>
          </p:cNvPicPr>
          <p:nvPr/>
        </p:nvPicPr>
        <p:blipFill>
          <a:blip r:embed="rId5">
            <a:extLst/>
          </a:blip>
          <a:stretch>
            <a:fillRect/>
          </a:stretch>
        </p:blipFill>
        <p:spPr>
          <a:xfrm>
            <a:off x="16368421" y="9740356"/>
            <a:ext cx="498335" cy="369733"/>
          </a:xfrm>
          <a:prstGeom prst="rect">
            <a:avLst/>
          </a:prstGeom>
          <a:ln w="12700">
            <a:miter lim="400000"/>
          </a:ln>
        </p:spPr>
      </p:pic>
      <p:pic>
        <p:nvPicPr>
          <p:cNvPr id="1939" name="mathbf_e_1_cdot_.pdf" descr="mathbf_e_1_cdot_.pdf"/>
          <p:cNvPicPr>
            <a:picLocks noChangeAspect="1"/>
          </p:cNvPicPr>
          <p:nvPr/>
        </p:nvPicPr>
        <p:blipFill>
          <a:blip r:embed="rId6">
            <a:extLst/>
          </a:blip>
          <a:stretch>
            <a:fillRect/>
          </a:stretch>
        </p:blipFill>
        <p:spPr>
          <a:xfrm>
            <a:off x="18860560" y="6752168"/>
            <a:ext cx="1478929" cy="369733"/>
          </a:xfrm>
          <a:prstGeom prst="rect">
            <a:avLst/>
          </a:prstGeom>
          <a:ln w="12700">
            <a:miter lim="400000"/>
          </a:ln>
        </p:spPr>
      </p:pic>
      <p:sp>
        <p:nvSpPr>
          <p:cNvPr id="1940" name="Line"/>
          <p:cNvSpPr/>
          <p:nvPr/>
        </p:nvSpPr>
        <p:spPr>
          <a:xfrm>
            <a:off x="11406992" y="3672458"/>
            <a:ext cx="836389" cy="1"/>
          </a:xfrm>
          <a:prstGeom prst="line">
            <a:avLst/>
          </a:prstGeom>
          <a:ln w="381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941" name="Optimize this"/>
          <p:cNvSpPr txBox="1"/>
          <p:nvPr/>
        </p:nvSpPr>
        <p:spPr>
          <a:xfrm>
            <a:off x="2962122" y="9442185"/>
            <a:ext cx="3056078" cy="9660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3600">
                <a:latin typeface="Avenir Heavy"/>
                <a:ea typeface="Avenir Heavy"/>
                <a:cs typeface="Avenir Heavy"/>
                <a:sym typeface="Avenir Heavy"/>
              </a:defRPr>
            </a:lvl1pPr>
          </a:lstStyle>
          <a:p>
            <a:pPr/>
            <a:r>
              <a:t>Optimize this</a:t>
            </a:r>
          </a:p>
        </p:txBody>
      </p:sp>
      <p:sp>
        <p:nvSpPr>
          <p:cNvPr id="1948" name="Connection Line"/>
          <p:cNvSpPr/>
          <p:nvPr/>
        </p:nvSpPr>
        <p:spPr>
          <a:xfrm>
            <a:off x="4790625" y="10408290"/>
            <a:ext cx="1703582" cy="439191"/>
          </a:xfrm>
          <a:custGeom>
            <a:avLst/>
            <a:gdLst/>
            <a:ahLst/>
            <a:cxnLst>
              <a:cxn ang="0">
                <a:pos x="wd2" y="hd2"/>
              </a:cxn>
              <a:cxn ang="5400000">
                <a:pos x="wd2" y="hd2"/>
              </a:cxn>
              <a:cxn ang="10800000">
                <a:pos x="wd2" y="hd2"/>
              </a:cxn>
              <a:cxn ang="16200000">
                <a:pos x="wd2" y="hd2"/>
              </a:cxn>
            </a:cxnLst>
            <a:rect l="0" t="0" r="r" b="b"/>
            <a:pathLst>
              <a:path w="21600" h="19437" fill="norm" stroke="1" extrusionOk="0">
                <a:moveTo>
                  <a:pt x="21600" y="18780"/>
                </a:moveTo>
                <a:cubicBezTo>
                  <a:pt x="11607" y="21600"/>
                  <a:pt x="4407" y="15340"/>
                  <a:pt x="0" y="0"/>
                </a:cubicBezTo>
              </a:path>
            </a:pathLst>
          </a:custGeom>
          <a:ln w="38100">
            <a:solidFill>
              <a:srgbClr val="000000"/>
            </a:solidFill>
            <a:prstDash val="sysDot"/>
            <a:miter lim="400000"/>
            <a:headEnd type="arrow"/>
          </a:ln>
        </p:spPr>
        <p:txBody>
          <a:bodyPr/>
          <a:lstStyle/>
          <a:p>
            <a:pPr/>
          </a:p>
        </p:txBody>
      </p:sp>
      <p:sp>
        <p:nvSpPr>
          <p:cNvPr id="1943" name="Code: https://colab.research.google.com/drive/1_4PQqzM_0KKytCzWtn-ZPi4cCa5bwK2F?usp=sharing"/>
          <p:cNvSpPr txBox="1"/>
          <p:nvPr/>
        </p:nvSpPr>
        <p:spPr>
          <a:xfrm>
            <a:off x="6498652" y="12916785"/>
            <a:ext cx="1764182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atin typeface="Avenir Book"/>
                <a:ea typeface="Avenir Book"/>
                <a:cs typeface="Avenir Book"/>
                <a:sym typeface="Avenir Book"/>
              </a:defRPr>
            </a:lvl1pPr>
          </a:lstStyle>
          <a:p>
            <a:pPr/>
            <a:r>
              <a:t>Code: https://colab.research.google.com/drive/1_4PQqzM_0KKytCzWtn-ZPi4cCa5bwK2F?usp=sharing</a:t>
            </a:r>
          </a:p>
        </p:txBody>
      </p:sp>
      <p:pic>
        <p:nvPicPr>
          <p:cNvPr id="1944" name="download (3).mp4" descr="download (3).mp4"/>
          <p:cNvPicPr>
            <a:picLocks noChangeAspect="0"/>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6557716" y="8163573"/>
            <a:ext cx="4309760" cy="4309759"/>
          </a:xfrm>
          <a:prstGeom prst="rect">
            <a:avLst/>
          </a:prstGeom>
        </p:spPr>
      </p:pic>
      <p:pic>
        <p:nvPicPr>
          <p:cNvPr id="1945" name="Bigg.pdf" descr="Bigg.pdf"/>
          <p:cNvPicPr>
            <a:picLocks noChangeAspect="0"/>
          </p:cNvPicPr>
          <p:nvPr/>
        </p:nvPicPr>
        <p:blipFill>
          <a:blip r:embed="rId10">
            <a:extLst/>
          </a:blip>
          <a:stretch>
            <a:fillRect/>
          </a:stretch>
        </p:blipFill>
        <p:spPr>
          <a:xfrm rot="5400000">
            <a:off x="16490489" y="-2713403"/>
            <a:ext cx="513403" cy="8255719"/>
          </a:xfrm>
          <a:prstGeom prst="rect">
            <a:avLst/>
          </a:prstGeom>
          <a:ln w="12700">
            <a:miter lim="400000"/>
          </a:ln>
        </p:spPr>
      </p:pic>
      <p:sp>
        <p:nvSpPr>
          <p:cNvPr id="1946" name="Differentiable program that measures the similarity between text and images"/>
          <p:cNvSpPr txBox="1"/>
          <p:nvPr/>
        </p:nvSpPr>
        <p:spPr>
          <a:xfrm>
            <a:off x="5589765" y="165795"/>
            <a:ext cx="18754534" cy="9660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4200">
                <a:latin typeface="Avenir Book"/>
                <a:ea typeface="Avenir Book"/>
                <a:cs typeface="Avenir Book"/>
                <a:sym typeface="Avenir Book"/>
              </a:defRPr>
            </a:lvl1pPr>
          </a:lstStyle>
          <a:p>
            <a:pPr/>
            <a:r>
              <a:t>Differentiable program that measures the similarity between text and images</a:t>
            </a:r>
          </a:p>
        </p:txBody>
      </p:sp>
      <p:sp>
        <p:nvSpPr>
          <p:cNvPr id="1947" name="Line"/>
          <p:cNvSpPr/>
          <p:nvPr/>
        </p:nvSpPr>
        <p:spPr>
          <a:xfrm>
            <a:off x="11406992" y="10504789"/>
            <a:ext cx="836389" cy="1"/>
          </a:xfrm>
          <a:prstGeom prst="line">
            <a:avLst/>
          </a:prstGeom>
          <a:ln w="381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649" fill="hold"/>
                                        <p:tgtEl>
                                          <p:spTgt spid="194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944"/>
                </p:tgtEl>
              </p:cMediaNode>
            </p:video>
            <p:seq concurrent="1" prevAc="none" nextAc="seek">
              <p:cTn id="8" evtFilter="cancelBubble" nodeType="interactiveSeq" restart="whenNotActive" fill="hold">
                <p:stCondLst>
                  <p:cond delay="0" evt="onClick">
                    <p:tgtEl>
                      <p:spTgt spid="194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944"/>
                                        </p:tgtEl>
                                      </p:cBhvr>
                                    </p:cmd>
                                  </p:childTnLst>
                                </p:cTn>
                              </p:par>
                            </p:childTnLst>
                          </p:cTn>
                        </p:par>
                      </p:childTnLst>
                    </p:cTn>
                  </p:par>
                </p:childTnLst>
              </p:cTn>
              <p:nextCondLst>
                <p:cond delay="0" evt="onClick">
                  <p:tgtEl>
                    <p:spTgt spid="194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50" name="2. Backprop and Differentiable Programming"/>
          <p:cNvSpPr txBox="1"/>
          <p:nvPr>
            <p:ph type="title"/>
          </p:nvPr>
        </p:nvSpPr>
        <p:spPr>
          <a:prstGeom prst="rect">
            <a:avLst/>
          </a:prstGeom>
        </p:spPr>
        <p:txBody>
          <a:bodyPr/>
          <a:lstStyle>
            <a:lvl1pPr defTabSz="676909">
              <a:defRPr sz="8200">
                <a:latin typeface="Avenir Book"/>
                <a:ea typeface="Avenir Book"/>
                <a:cs typeface="Avenir Book"/>
                <a:sym typeface="Avenir Book"/>
              </a:defRPr>
            </a:lvl1pPr>
          </a:lstStyle>
          <a:p>
            <a:pPr/>
            <a:r>
              <a:t>2. Backprop and Differentiable Programming</a:t>
            </a:r>
          </a:p>
        </p:txBody>
      </p:sp>
      <p:sp>
        <p:nvSpPr>
          <p:cNvPr id="1951" name="Review of gradient descent, SGD…"/>
          <p:cNvSpPr txBox="1"/>
          <p:nvPr>
            <p:ph type="body" idx="1"/>
          </p:nvPr>
        </p:nvSpPr>
        <p:spPr>
          <a:xfrm>
            <a:off x="1705225" y="2607493"/>
            <a:ext cx="20973550" cy="10279014"/>
          </a:xfrm>
          <a:prstGeom prst="rect">
            <a:avLst/>
          </a:prstGeom>
        </p:spPr>
        <p:txBody>
          <a:bodyPr/>
          <a:lstStyle/>
          <a:p>
            <a:pPr>
              <a:buSzPct val="100000"/>
              <a:defRPr>
                <a:latin typeface="Avenir Book"/>
                <a:ea typeface="Avenir Book"/>
                <a:cs typeface="Avenir Book"/>
                <a:sym typeface="Avenir Book"/>
              </a:defRPr>
            </a:pPr>
            <a:r>
              <a:t>Review of gradient descent, SGD</a:t>
            </a:r>
          </a:p>
          <a:p>
            <a:pPr>
              <a:buSzPct val="100000"/>
              <a:defRPr>
                <a:latin typeface="Avenir Book"/>
                <a:ea typeface="Avenir Book"/>
                <a:cs typeface="Avenir Book"/>
                <a:sym typeface="Avenir Book"/>
              </a:defRPr>
            </a:pPr>
            <a:r>
              <a:t>Forward propagation</a:t>
            </a:r>
          </a:p>
          <a:p>
            <a:pPr>
              <a:buSzPct val="100000"/>
              <a:defRPr>
                <a:latin typeface="Avenir Book"/>
                <a:ea typeface="Avenir Book"/>
                <a:cs typeface="Avenir Book"/>
                <a:sym typeface="Avenir Book"/>
              </a:defRPr>
            </a:pPr>
            <a:r>
              <a:t>Computing gradients</a:t>
            </a:r>
          </a:p>
          <a:p>
            <a:pPr>
              <a:buSzPct val="100000"/>
              <a:defRPr>
                <a:latin typeface="Avenir Book"/>
                <a:ea typeface="Avenir Book"/>
                <a:cs typeface="Avenir Book"/>
                <a:sym typeface="Avenir Book"/>
              </a:defRPr>
            </a:pPr>
            <a:r>
              <a:t>Backward propagation</a:t>
            </a:r>
          </a:p>
          <a:p>
            <a:pPr>
              <a:buSzPct val="100000"/>
              <a:defRPr>
                <a:latin typeface="Avenir Book"/>
                <a:ea typeface="Avenir Book"/>
                <a:cs typeface="Avenir Book"/>
                <a:sym typeface="Avenir Book"/>
              </a:defRPr>
            </a:pPr>
            <a:r>
              <a:t>Computation graphs and differentiable programming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5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9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95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951">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51"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3" name="Rectangle 1"/>
          <p:cNvSpPr txBox="1"/>
          <p:nvPr>
            <p:ph type="title"/>
          </p:nvPr>
        </p:nvSpPr>
        <p:spPr>
          <a:xfrm>
            <a:off x="3962400" y="-857250"/>
            <a:ext cx="16459200" cy="3016250"/>
          </a:xfrm>
          <a:prstGeom prst="rect">
            <a:avLst/>
          </a:prstGeom>
        </p:spPr>
        <p:txBody>
          <a:bodyPr/>
          <a:lstStyle>
            <a:lvl1pPr>
              <a:defRPr>
                <a:latin typeface="Helvetica Neue Light"/>
                <a:ea typeface="Helvetica Neue Light"/>
                <a:cs typeface="Helvetica Neue Light"/>
                <a:sym typeface="Helvetica Neue Light"/>
              </a:defRPr>
            </a:lvl1pPr>
          </a:lstStyle>
          <a:p>
            <a:pPr/>
            <a:r>
              <a:t>Backpropagation example</a:t>
            </a:r>
          </a:p>
        </p:txBody>
      </p:sp>
      <p:sp>
        <p:nvSpPr>
          <p:cNvPr id="1954" name="Oval 3"/>
          <p:cNvSpPr/>
          <p:nvPr/>
        </p:nvSpPr>
        <p:spPr>
          <a:xfrm>
            <a:off x="6671565" y="2379516"/>
            <a:ext cx="816071"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1955" name="Oval 4"/>
          <p:cNvSpPr/>
          <p:nvPr/>
        </p:nvSpPr>
        <p:spPr>
          <a:xfrm>
            <a:off x="6671565" y="6792339"/>
            <a:ext cx="816071"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1956" name="Oval 5"/>
          <p:cNvSpPr/>
          <p:nvPr/>
        </p:nvSpPr>
        <p:spPr>
          <a:xfrm>
            <a:off x="11852954" y="2373043"/>
            <a:ext cx="816071"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1957" name="Oval 6"/>
          <p:cNvSpPr/>
          <p:nvPr/>
        </p:nvSpPr>
        <p:spPr>
          <a:xfrm>
            <a:off x="11960907" y="6731889"/>
            <a:ext cx="816070"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1958" name="Oval 7"/>
          <p:cNvSpPr/>
          <p:nvPr/>
        </p:nvSpPr>
        <p:spPr>
          <a:xfrm>
            <a:off x="15980805" y="4380455"/>
            <a:ext cx="816071"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1959" name="Rectangle 8"/>
          <p:cNvSpPr txBox="1"/>
          <p:nvPr/>
        </p:nvSpPr>
        <p:spPr>
          <a:xfrm>
            <a:off x="6187968" y="1623896"/>
            <a:ext cx="1992799"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1</a:t>
            </a:r>
          </a:p>
        </p:txBody>
      </p:sp>
      <p:sp>
        <p:nvSpPr>
          <p:cNvPr id="1960" name="Rectangle 9"/>
          <p:cNvSpPr txBox="1"/>
          <p:nvPr/>
        </p:nvSpPr>
        <p:spPr>
          <a:xfrm>
            <a:off x="6187968" y="5976269"/>
            <a:ext cx="1992799"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2</a:t>
            </a:r>
          </a:p>
        </p:txBody>
      </p:sp>
      <p:sp>
        <p:nvSpPr>
          <p:cNvPr id="1961" name="Rectangle 10"/>
          <p:cNvSpPr txBox="1"/>
          <p:nvPr/>
        </p:nvSpPr>
        <p:spPr>
          <a:xfrm>
            <a:off x="11628434" y="1623896"/>
            <a:ext cx="1992799"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3</a:t>
            </a:r>
          </a:p>
        </p:txBody>
      </p:sp>
      <p:sp>
        <p:nvSpPr>
          <p:cNvPr id="1962" name="Rectangle 11"/>
          <p:cNvSpPr txBox="1"/>
          <p:nvPr/>
        </p:nvSpPr>
        <p:spPr>
          <a:xfrm>
            <a:off x="11643546" y="5825145"/>
            <a:ext cx="1992799"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4</a:t>
            </a:r>
          </a:p>
        </p:txBody>
      </p:sp>
      <p:sp>
        <p:nvSpPr>
          <p:cNvPr id="1963" name="Rectangle 12"/>
          <p:cNvSpPr txBox="1"/>
          <p:nvPr/>
        </p:nvSpPr>
        <p:spPr>
          <a:xfrm>
            <a:off x="15648333" y="3497835"/>
            <a:ext cx="1992798"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5</a:t>
            </a:r>
          </a:p>
        </p:txBody>
      </p:sp>
      <p:sp>
        <p:nvSpPr>
          <p:cNvPr id="1964" name="Line 13"/>
          <p:cNvSpPr/>
          <p:nvPr/>
        </p:nvSpPr>
        <p:spPr>
          <a:xfrm flipH="1" flipV="1">
            <a:off x="7551566" y="2719546"/>
            <a:ext cx="4258218" cy="1"/>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1965" name="Line 14"/>
          <p:cNvSpPr/>
          <p:nvPr/>
        </p:nvSpPr>
        <p:spPr>
          <a:xfrm flipH="1">
            <a:off x="7548085" y="7185261"/>
            <a:ext cx="4382598" cy="18893"/>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1966" name="Line 15"/>
          <p:cNvSpPr/>
          <p:nvPr/>
        </p:nvSpPr>
        <p:spPr>
          <a:xfrm flipH="1" flipV="1">
            <a:off x="12761864" y="2987792"/>
            <a:ext cx="3249168" cy="1658586"/>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1967" name="Line 16"/>
          <p:cNvSpPr/>
          <p:nvPr/>
        </p:nvSpPr>
        <p:spPr>
          <a:xfrm flipH="1">
            <a:off x="12814758" y="4952405"/>
            <a:ext cx="3200054" cy="2074177"/>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1968" name="Line 17"/>
          <p:cNvSpPr/>
          <p:nvPr/>
        </p:nvSpPr>
        <p:spPr>
          <a:xfrm flipH="1" flipV="1">
            <a:off x="7487636" y="3191809"/>
            <a:ext cx="4405267" cy="3619422"/>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1969" name="Line 18"/>
          <p:cNvSpPr/>
          <p:nvPr/>
        </p:nvSpPr>
        <p:spPr>
          <a:xfrm flipH="1">
            <a:off x="7457411" y="3165362"/>
            <a:ext cx="4560170" cy="3857443"/>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1970" name="Rectangle 19"/>
          <p:cNvSpPr txBox="1"/>
          <p:nvPr/>
        </p:nvSpPr>
        <p:spPr>
          <a:xfrm>
            <a:off x="8355308" y="1637382"/>
            <a:ext cx="2272620" cy="1260006"/>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p>
            <a:pPr indent="39687" algn="l" defTabSz="1828800">
              <a:defRPr b="0" sz="5600">
                <a:solidFill>
                  <a:srgbClr val="0042AA"/>
                </a:solidFill>
                <a:latin typeface="Helvetica Neue Light"/>
                <a:ea typeface="Helvetica Neue Light"/>
                <a:cs typeface="Helvetica Neue Light"/>
                <a:sym typeface="Helvetica Neue Light"/>
              </a:defRPr>
            </a:pPr>
            <a:r>
              <a:rPr b="1">
                <a:latin typeface="+mn-lt"/>
                <a:ea typeface="+mn-ea"/>
                <a:cs typeface="+mn-cs"/>
                <a:sym typeface="Helvetica Neue"/>
              </a:rPr>
              <a:t>w</a:t>
            </a:r>
            <a:r>
              <a:rPr baseline="-5999"/>
              <a:t>13=1</a:t>
            </a:r>
          </a:p>
        </p:txBody>
      </p:sp>
      <p:sp>
        <p:nvSpPr>
          <p:cNvPr id="1971" name="Rectangle 20"/>
          <p:cNvSpPr txBox="1"/>
          <p:nvPr/>
        </p:nvSpPr>
        <p:spPr>
          <a:xfrm>
            <a:off x="8476042" y="3204099"/>
            <a:ext cx="1088372" cy="124489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0.2</a:t>
            </a:r>
          </a:p>
        </p:txBody>
      </p:sp>
      <p:sp>
        <p:nvSpPr>
          <p:cNvPr id="1972" name="Rectangle 21"/>
          <p:cNvSpPr txBox="1"/>
          <p:nvPr/>
        </p:nvSpPr>
        <p:spPr>
          <a:xfrm>
            <a:off x="8079431" y="4996375"/>
            <a:ext cx="826585" cy="124489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-3</a:t>
            </a:r>
          </a:p>
        </p:txBody>
      </p:sp>
      <p:sp>
        <p:nvSpPr>
          <p:cNvPr id="1973" name="Rectangle 22"/>
          <p:cNvSpPr txBox="1"/>
          <p:nvPr/>
        </p:nvSpPr>
        <p:spPr>
          <a:xfrm>
            <a:off x="9182702" y="6927881"/>
            <a:ext cx="617832" cy="1244894"/>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1</a:t>
            </a:r>
          </a:p>
        </p:txBody>
      </p:sp>
      <p:sp>
        <p:nvSpPr>
          <p:cNvPr id="1974" name="Rectangle 23"/>
          <p:cNvSpPr txBox="1"/>
          <p:nvPr/>
        </p:nvSpPr>
        <p:spPr>
          <a:xfrm>
            <a:off x="13806757" y="2672181"/>
            <a:ext cx="617832" cy="124489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1</a:t>
            </a:r>
          </a:p>
        </p:txBody>
      </p:sp>
      <p:sp>
        <p:nvSpPr>
          <p:cNvPr id="1975" name="Rectangle 24"/>
          <p:cNvSpPr txBox="1"/>
          <p:nvPr/>
        </p:nvSpPr>
        <p:spPr>
          <a:xfrm>
            <a:off x="13850230" y="5806860"/>
            <a:ext cx="826585" cy="1244894"/>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-1</a:t>
            </a:r>
          </a:p>
        </p:txBody>
      </p:sp>
      <p:sp>
        <p:nvSpPr>
          <p:cNvPr id="1976" name="Rectangle 26"/>
          <p:cNvSpPr txBox="1"/>
          <p:nvPr/>
        </p:nvSpPr>
        <p:spPr>
          <a:xfrm>
            <a:off x="3927209" y="4162780"/>
            <a:ext cx="1848505" cy="108216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4800">
                <a:latin typeface="Helvetica Neue Light"/>
                <a:ea typeface="Helvetica Neue Light"/>
                <a:cs typeface="Helvetica Neue Light"/>
                <a:sym typeface="Helvetica Neue Light"/>
              </a:defRPr>
            </a:lvl1pPr>
          </a:lstStyle>
          <a:p>
            <a:pPr/>
            <a:r>
              <a:t>input</a:t>
            </a:r>
          </a:p>
        </p:txBody>
      </p:sp>
      <p:sp>
        <p:nvSpPr>
          <p:cNvPr id="1977" name="Rectangle 34"/>
          <p:cNvSpPr txBox="1"/>
          <p:nvPr/>
        </p:nvSpPr>
        <p:spPr>
          <a:xfrm>
            <a:off x="18251447" y="4232381"/>
            <a:ext cx="2332344" cy="108216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4800">
                <a:latin typeface="Helvetica Neue Light"/>
                <a:ea typeface="Helvetica Neue Light"/>
                <a:cs typeface="Helvetica Neue Light"/>
                <a:sym typeface="Helvetica Neue Light"/>
              </a:defRPr>
            </a:lvl1pPr>
          </a:lstStyle>
          <a:p>
            <a:pPr/>
            <a:r>
              <a:t>output</a:t>
            </a:r>
          </a:p>
        </p:txBody>
      </p:sp>
      <p:sp>
        <p:nvSpPr>
          <p:cNvPr id="1978" name="Straight Arrow Connector 36"/>
          <p:cNvSpPr/>
          <p:nvPr/>
        </p:nvSpPr>
        <p:spPr>
          <a:xfrm flipV="1">
            <a:off x="16796876" y="4773377"/>
            <a:ext cx="755621" cy="15114"/>
          </a:xfrm>
          <a:prstGeom prst="line">
            <a:avLst/>
          </a:prstGeom>
          <a:ln w="50800">
            <a:solidFill>
              <a:srgbClr val="000000"/>
            </a:solidFill>
            <a:miter lim="400000"/>
            <a:tailEnd type="triangle"/>
          </a:ln>
        </p:spPr>
        <p:txBody>
          <a:bodyPr tIns="91439" bIns="91439"/>
          <a:lstStyle/>
          <a:p>
            <a:pPr algn="l" defTabSz="914400">
              <a:defRPr b="0" sz="3600">
                <a:latin typeface="Arial"/>
                <a:ea typeface="Arial"/>
                <a:cs typeface="Arial"/>
                <a:sym typeface="Arial"/>
              </a:defRPr>
            </a:pPr>
          </a:p>
        </p:txBody>
      </p:sp>
      <p:sp>
        <p:nvSpPr>
          <p:cNvPr id="1979" name="TextBox 37"/>
          <p:cNvSpPr txBox="1"/>
          <p:nvPr/>
        </p:nvSpPr>
        <p:spPr>
          <a:xfrm>
            <a:off x="11930682" y="3142657"/>
            <a:ext cx="1662366" cy="969941"/>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4200">
                <a:latin typeface="Helvetica Neue Light"/>
                <a:ea typeface="Helvetica Neue Light"/>
                <a:cs typeface="Helvetica Neue Light"/>
                <a:sym typeface="Helvetica Neue Light"/>
              </a:defRPr>
            </a:lvl1pPr>
          </a:lstStyle>
          <a:p>
            <a:pPr/>
            <a:r>
              <a:t>tanh</a:t>
            </a:r>
          </a:p>
        </p:txBody>
      </p:sp>
      <p:sp>
        <p:nvSpPr>
          <p:cNvPr id="1980" name="TextBox 38"/>
          <p:cNvSpPr txBox="1"/>
          <p:nvPr/>
        </p:nvSpPr>
        <p:spPr>
          <a:xfrm>
            <a:off x="11892901" y="7488902"/>
            <a:ext cx="1662366" cy="969941"/>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4200">
                <a:latin typeface="Helvetica Neue Light"/>
                <a:ea typeface="Helvetica Neue Light"/>
                <a:cs typeface="Helvetica Neue Light"/>
                <a:sym typeface="Helvetica Neue Light"/>
              </a:defRPr>
            </a:lvl1pPr>
          </a:lstStyle>
          <a:p>
            <a:pPr/>
            <a:r>
              <a:t>tanh</a:t>
            </a:r>
          </a:p>
        </p:txBody>
      </p:sp>
      <p:sp>
        <p:nvSpPr>
          <p:cNvPr id="1981" name="TextBox 39"/>
          <p:cNvSpPr txBox="1"/>
          <p:nvPr/>
        </p:nvSpPr>
        <p:spPr>
          <a:xfrm>
            <a:off x="15890127" y="5068436"/>
            <a:ext cx="2017507" cy="969941"/>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4200">
                <a:latin typeface="Helvetica Neue Light"/>
                <a:ea typeface="Helvetica Neue Light"/>
                <a:cs typeface="Helvetica Neue Light"/>
                <a:sym typeface="Helvetica Neue Light"/>
              </a:defRPr>
            </a:lvl1pPr>
          </a:lstStyle>
          <a:p>
            <a:pPr/>
            <a:r>
              <a:t>linear</a:t>
            </a:r>
          </a:p>
        </p:txBody>
      </p:sp>
      <p:sp>
        <p:nvSpPr>
          <p:cNvPr id="1982" name="TextBox 40"/>
          <p:cNvSpPr txBox="1"/>
          <p:nvPr/>
        </p:nvSpPr>
        <p:spPr>
          <a:xfrm>
            <a:off x="984867" y="8246423"/>
            <a:ext cx="14520436" cy="790446"/>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4000">
                <a:latin typeface="Helvetica Neue Light"/>
                <a:ea typeface="Helvetica Neue Light"/>
                <a:cs typeface="Helvetica Neue Light"/>
                <a:sym typeface="Helvetica Neue Light"/>
              </a:defRPr>
            </a:lvl1pPr>
          </a:lstStyle>
          <a:p>
            <a:pPr/>
            <a:r>
              <a:t>Learning rate η = -0.2 (because we used positive increments)</a:t>
            </a:r>
          </a:p>
        </p:txBody>
      </p:sp>
      <p:sp>
        <p:nvSpPr>
          <p:cNvPr id="1983" name="TextBox 41"/>
          <p:cNvSpPr txBox="1"/>
          <p:nvPr/>
        </p:nvSpPr>
        <p:spPr>
          <a:xfrm>
            <a:off x="1025733" y="9010856"/>
            <a:ext cx="3319273" cy="79044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4000">
                <a:latin typeface="Helvetica Neue Light"/>
                <a:ea typeface="Helvetica Neue Light"/>
                <a:cs typeface="Helvetica Neue Light"/>
                <a:sym typeface="Helvetica Neue Light"/>
              </a:defRPr>
            </a:lvl1pPr>
          </a:lstStyle>
          <a:p>
            <a:pPr/>
            <a:r>
              <a:t>Euclidean loss</a:t>
            </a:r>
          </a:p>
        </p:txBody>
      </p:sp>
      <p:sp>
        <p:nvSpPr>
          <p:cNvPr id="1984" name="TextBox 42"/>
          <p:cNvSpPr txBox="1"/>
          <p:nvPr/>
        </p:nvSpPr>
        <p:spPr>
          <a:xfrm>
            <a:off x="7007226" y="12299829"/>
            <a:ext cx="10429241" cy="841246"/>
          </a:xfrm>
          <a:prstGeom prst="rect">
            <a:avLst/>
          </a:prstGeom>
          <a:ln w="50800">
            <a:solidFill>
              <a:srgbClr val="FF0000"/>
            </a:solidFill>
          </a:ln>
          <a:extLst>
            <a:ext uri="{C572A759-6A51-4108-AA02-DFA0A04FC94B}">
              <ma14:wrappingTextBoxFlag xmlns:ma14="http://schemas.microsoft.com/office/mac/drawingml/2011/main" val="1"/>
            </a:ext>
          </a:extLst>
        </p:spPr>
        <p:txBody>
          <a:bodyPr wrap="none" tIns="91439" bIns="91439">
            <a:spAutoFit/>
          </a:bodyPr>
          <a:lstStyle>
            <a:lvl1pPr algn="l" defTabSz="914400">
              <a:defRPr b="0" sz="4000">
                <a:latin typeface="Helvetica Neue Light"/>
                <a:ea typeface="Helvetica Neue Light"/>
                <a:cs typeface="Helvetica Neue Light"/>
                <a:sym typeface="Helvetica Neue Light"/>
              </a:defRPr>
            </a:lvl1pPr>
          </a:lstStyle>
          <a:p>
            <a:pPr/>
            <a:r>
              <a:t>Exercise: run one iteration of back propagation</a:t>
            </a:r>
          </a:p>
        </p:txBody>
      </p:sp>
      <p:grpSp>
        <p:nvGrpSpPr>
          <p:cNvPr id="1994" name="Group"/>
          <p:cNvGrpSpPr/>
          <p:nvPr/>
        </p:nvGrpSpPr>
        <p:grpSpPr>
          <a:xfrm>
            <a:off x="4901998" y="9699586"/>
            <a:ext cx="12282106" cy="2307356"/>
            <a:chOff x="0" y="0"/>
            <a:chExt cx="12282105" cy="2307355"/>
          </a:xfrm>
        </p:grpSpPr>
        <p:sp>
          <p:nvSpPr>
            <p:cNvPr id="1985" name="Rectangle 25"/>
            <p:cNvSpPr txBox="1"/>
            <p:nvPr/>
          </p:nvSpPr>
          <p:spPr>
            <a:xfrm>
              <a:off x="0" y="0"/>
              <a:ext cx="3768104" cy="909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t">
              <a:spAutoFit/>
            </a:bodyPr>
            <a:lstStyle>
              <a:lvl1pPr indent="39687" algn="l" defTabSz="1828800">
                <a:defRPr b="0" sz="4800">
                  <a:latin typeface="Helvetica Neue Light"/>
                  <a:ea typeface="Helvetica Neue Light"/>
                  <a:cs typeface="Helvetica Neue Light"/>
                  <a:sym typeface="Helvetica Neue Light"/>
                </a:defRPr>
              </a:lvl1pPr>
            </a:lstStyle>
            <a:p>
              <a:pPr/>
              <a:r>
                <a:t>Training data:</a:t>
              </a:r>
            </a:p>
          </p:txBody>
        </p:sp>
        <p:sp>
          <p:nvSpPr>
            <p:cNvPr id="1986" name="Rectangle 27"/>
            <p:cNvSpPr txBox="1"/>
            <p:nvPr/>
          </p:nvSpPr>
          <p:spPr>
            <a:xfrm>
              <a:off x="8232976" y="0"/>
              <a:ext cx="4049130" cy="909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t">
              <a:spAutoFit/>
            </a:bodyPr>
            <a:lstStyle>
              <a:lvl1pPr indent="39687" algn="l" defTabSz="1828800">
                <a:defRPr b="0" sz="4800">
                  <a:latin typeface="Helvetica Neue Light"/>
                  <a:ea typeface="Helvetica Neue Light"/>
                  <a:cs typeface="Helvetica Neue Light"/>
                  <a:sym typeface="Helvetica Neue Light"/>
                </a:defRPr>
              </a:lvl1pPr>
            </a:lstStyle>
            <a:p>
              <a:pPr/>
              <a:r>
                <a:t>desired output</a:t>
              </a:r>
            </a:p>
          </p:txBody>
        </p:sp>
        <p:sp>
          <p:nvSpPr>
            <p:cNvPr id="1987" name="Rectangle 29"/>
            <p:cNvSpPr txBox="1"/>
            <p:nvPr/>
          </p:nvSpPr>
          <p:spPr>
            <a:xfrm>
              <a:off x="3660978" y="852923"/>
              <a:ext cx="1636333" cy="748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t">
              <a:spAutoFit/>
            </a:bodyPr>
            <a:lstStyle>
              <a:lvl1pPr indent="39687" algn="l" defTabSz="1828800">
                <a:defRPr b="0" sz="3600">
                  <a:latin typeface="Helvetica Neue Light"/>
                  <a:ea typeface="Helvetica Neue Light"/>
                  <a:cs typeface="Helvetica Neue Light"/>
                  <a:sym typeface="Helvetica Neue Light"/>
                </a:defRPr>
              </a:lvl1pPr>
            </a:lstStyle>
            <a:p>
              <a:pPr/>
              <a:r>
                <a:t>node 1</a:t>
              </a:r>
            </a:p>
          </p:txBody>
        </p:sp>
        <p:sp>
          <p:nvSpPr>
            <p:cNvPr id="1988" name="Rectangle 30"/>
            <p:cNvSpPr txBox="1"/>
            <p:nvPr/>
          </p:nvSpPr>
          <p:spPr>
            <a:xfrm>
              <a:off x="5337377" y="852923"/>
              <a:ext cx="1636333" cy="748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t">
              <a:spAutoFit/>
            </a:bodyPr>
            <a:lstStyle>
              <a:lvl1pPr indent="39687" algn="l" defTabSz="1828800">
                <a:defRPr b="0" sz="3600">
                  <a:latin typeface="Helvetica Neue Light"/>
                  <a:ea typeface="Helvetica Neue Light"/>
                  <a:cs typeface="Helvetica Neue Light"/>
                  <a:sym typeface="Helvetica Neue Light"/>
                </a:defRPr>
              </a:lvl1pPr>
            </a:lstStyle>
            <a:p>
              <a:pPr/>
              <a:r>
                <a:t>node 2</a:t>
              </a:r>
            </a:p>
          </p:txBody>
        </p:sp>
        <p:sp>
          <p:nvSpPr>
            <p:cNvPr id="1989" name="Rectangle 31"/>
            <p:cNvSpPr txBox="1"/>
            <p:nvPr/>
          </p:nvSpPr>
          <p:spPr>
            <a:xfrm>
              <a:off x="9909376" y="802123"/>
              <a:ext cx="1636333" cy="7487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t">
              <a:spAutoFit/>
            </a:bodyPr>
            <a:lstStyle>
              <a:lvl1pPr indent="39687" algn="l" defTabSz="1828800">
                <a:defRPr b="0" sz="3600">
                  <a:latin typeface="Helvetica Neue Light"/>
                  <a:ea typeface="Helvetica Neue Light"/>
                  <a:cs typeface="Helvetica Neue Light"/>
                  <a:sym typeface="Helvetica Neue Light"/>
                </a:defRPr>
              </a:lvl1pPr>
            </a:lstStyle>
            <a:p>
              <a:pPr/>
              <a:r>
                <a:t>node 5</a:t>
              </a:r>
            </a:p>
          </p:txBody>
        </p:sp>
        <p:sp>
          <p:nvSpPr>
            <p:cNvPr id="1990" name="Rectangle 33"/>
            <p:cNvSpPr txBox="1"/>
            <p:nvPr/>
          </p:nvSpPr>
          <p:spPr>
            <a:xfrm>
              <a:off x="4325095" y="0"/>
              <a:ext cx="1553427" cy="909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01600" tIns="101600" rIns="101600" bIns="101600" numCol="1" anchor="t">
              <a:spAutoFit/>
            </a:bodyPr>
            <a:lstStyle>
              <a:lvl1pPr indent="39687" algn="l" defTabSz="1828800">
                <a:defRPr b="0" sz="4800">
                  <a:latin typeface="Helvetica Neue Light"/>
                  <a:ea typeface="Helvetica Neue Light"/>
                  <a:cs typeface="Helvetica Neue Light"/>
                  <a:sym typeface="Helvetica Neue Light"/>
                </a:defRPr>
              </a:lvl1pPr>
            </a:lstStyle>
            <a:p>
              <a:pPr/>
              <a:r>
                <a:t>input</a:t>
              </a:r>
            </a:p>
          </p:txBody>
        </p:sp>
        <p:sp>
          <p:nvSpPr>
            <p:cNvPr id="1991" name="1.0"/>
            <p:cNvSpPr txBox="1"/>
            <p:nvPr/>
          </p:nvSpPr>
          <p:spPr>
            <a:xfrm>
              <a:off x="3957840" y="1458262"/>
              <a:ext cx="1042608" cy="8490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indent="39687" algn="l" defTabSz="1828800">
                <a:defRPr b="0" sz="4800">
                  <a:latin typeface="Helvetica Neue Light"/>
                  <a:ea typeface="Helvetica Neue Light"/>
                  <a:cs typeface="Helvetica Neue Light"/>
                  <a:sym typeface="Helvetica Neue Light"/>
                </a:defRPr>
              </a:lvl1pPr>
            </a:lstStyle>
            <a:p>
              <a:pPr/>
              <a:r>
                <a:t>1.0</a:t>
              </a:r>
            </a:p>
          </p:txBody>
        </p:sp>
        <p:sp>
          <p:nvSpPr>
            <p:cNvPr id="1992" name="0.1"/>
            <p:cNvSpPr txBox="1"/>
            <p:nvPr/>
          </p:nvSpPr>
          <p:spPr>
            <a:xfrm>
              <a:off x="5634240" y="1458262"/>
              <a:ext cx="1042608" cy="8490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indent="39687" algn="l" defTabSz="1828800">
                <a:defRPr b="0" sz="4800">
                  <a:latin typeface="Helvetica Neue Light"/>
                  <a:ea typeface="Helvetica Neue Light"/>
                  <a:cs typeface="Helvetica Neue Light"/>
                  <a:sym typeface="Helvetica Neue Light"/>
                </a:defRPr>
              </a:lvl1pPr>
            </a:lstStyle>
            <a:p>
              <a:pPr/>
              <a:r>
                <a:t>0.1</a:t>
              </a:r>
            </a:p>
          </p:txBody>
        </p:sp>
        <p:sp>
          <p:nvSpPr>
            <p:cNvPr id="1993" name="0.5"/>
            <p:cNvSpPr txBox="1"/>
            <p:nvPr/>
          </p:nvSpPr>
          <p:spPr>
            <a:xfrm>
              <a:off x="10206240" y="1458262"/>
              <a:ext cx="1042608" cy="8490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indent="39687" algn="l" defTabSz="1828800">
                <a:defRPr b="0" sz="4800">
                  <a:latin typeface="Helvetica Neue Light"/>
                  <a:ea typeface="Helvetica Neue Light"/>
                  <a:cs typeface="Helvetica Neue Light"/>
                  <a:sym typeface="Helvetica Neue Light"/>
                </a:defRPr>
              </a:lvl1pPr>
            </a:lstStyle>
            <a:p>
              <a:pPr/>
              <a:r>
                <a:t>0.5</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9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98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3" grpId="2"/>
      <p:bldP build="whole" bldLvl="1" animBg="1" rev="0" advAuto="0" spid="1994" grpId="3"/>
      <p:bldP build="whole" bldLvl="1" animBg="1" rev="0" advAuto="0" spid="1984" grpId="4"/>
      <p:bldP build="whole" bldLvl="1" animBg="1" rev="0" advAuto="0" spid="1982" grpId="1"/>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6" name="Rectangle 1"/>
          <p:cNvSpPr txBox="1"/>
          <p:nvPr>
            <p:ph type="title"/>
          </p:nvPr>
        </p:nvSpPr>
        <p:spPr>
          <a:xfrm>
            <a:off x="3962400" y="-857250"/>
            <a:ext cx="16459200" cy="3016250"/>
          </a:xfrm>
          <a:prstGeom prst="rect">
            <a:avLst/>
          </a:prstGeom>
        </p:spPr>
        <p:txBody>
          <a:bodyPr/>
          <a:lstStyle>
            <a:lvl1pPr>
              <a:defRPr>
                <a:latin typeface="Helvetica Neue Light"/>
                <a:ea typeface="Helvetica Neue Light"/>
                <a:cs typeface="Helvetica Neue Light"/>
                <a:sym typeface="Helvetica Neue Light"/>
              </a:defRPr>
            </a:lvl1pPr>
          </a:lstStyle>
          <a:p>
            <a:pPr/>
            <a:r>
              <a:t>Backpropagation example</a:t>
            </a:r>
          </a:p>
        </p:txBody>
      </p:sp>
      <p:sp>
        <p:nvSpPr>
          <p:cNvPr id="1997" name="Oval 3"/>
          <p:cNvSpPr/>
          <p:nvPr/>
        </p:nvSpPr>
        <p:spPr>
          <a:xfrm>
            <a:off x="6671565" y="2379516"/>
            <a:ext cx="816071"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1998" name="Oval 4"/>
          <p:cNvSpPr/>
          <p:nvPr/>
        </p:nvSpPr>
        <p:spPr>
          <a:xfrm>
            <a:off x="6671565" y="6792339"/>
            <a:ext cx="816071"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1999" name="Oval 5"/>
          <p:cNvSpPr/>
          <p:nvPr/>
        </p:nvSpPr>
        <p:spPr>
          <a:xfrm>
            <a:off x="11852954" y="2373043"/>
            <a:ext cx="816071"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2000" name="Oval 6"/>
          <p:cNvSpPr/>
          <p:nvPr/>
        </p:nvSpPr>
        <p:spPr>
          <a:xfrm>
            <a:off x="11960907" y="6731889"/>
            <a:ext cx="816070"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2001" name="Oval 7"/>
          <p:cNvSpPr/>
          <p:nvPr/>
        </p:nvSpPr>
        <p:spPr>
          <a:xfrm>
            <a:off x="15980805" y="4380455"/>
            <a:ext cx="816071" cy="816071"/>
          </a:xfrm>
          <a:prstGeom prst="ellipse">
            <a:avLst/>
          </a:prstGeom>
          <a:ln w="50800">
            <a:solidFill>
              <a:srgbClr val="000000"/>
            </a:solidFill>
          </a:ln>
        </p:spPr>
        <p:txBody>
          <a:bodyPr tIns="91439" bIns="91439" anchor="ctr"/>
          <a:lstStyle/>
          <a:p>
            <a:pPr algn="l" defTabSz="1828800">
              <a:defRPr b="0" sz="4800">
                <a:latin typeface="Times New Roman"/>
                <a:ea typeface="Times New Roman"/>
                <a:cs typeface="Times New Roman"/>
                <a:sym typeface="Times New Roman"/>
              </a:defRPr>
            </a:pPr>
          </a:p>
        </p:txBody>
      </p:sp>
      <p:sp>
        <p:nvSpPr>
          <p:cNvPr id="2002" name="Rectangle 8"/>
          <p:cNvSpPr txBox="1"/>
          <p:nvPr/>
        </p:nvSpPr>
        <p:spPr>
          <a:xfrm>
            <a:off x="6187968" y="1623896"/>
            <a:ext cx="1992799"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1</a:t>
            </a:r>
          </a:p>
        </p:txBody>
      </p:sp>
      <p:sp>
        <p:nvSpPr>
          <p:cNvPr id="2003" name="Rectangle 9"/>
          <p:cNvSpPr txBox="1"/>
          <p:nvPr/>
        </p:nvSpPr>
        <p:spPr>
          <a:xfrm>
            <a:off x="6187968" y="5976269"/>
            <a:ext cx="1992799"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2</a:t>
            </a:r>
          </a:p>
        </p:txBody>
      </p:sp>
      <p:sp>
        <p:nvSpPr>
          <p:cNvPr id="2004" name="Rectangle 10"/>
          <p:cNvSpPr txBox="1"/>
          <p:nvPr/>
        </p:nvSpPr>
        <p:spPr>
          <a:xfrm>
            <a:off x="11628434" y="1623896"/>
            <a:ext cx="1992799"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3</a:t>
            </a:r>
          </a:p>
        </p:txBody>
      </p:sp>
      <p:sp>
        <p:nvSpPr>
          <p:cNvPr id="2005" name="Rectangle 11"/>
          <p:cNvSpPr txBox="1"/>
          <p:nvPr/>
        </p:nvSpPr>
        <p:spPr>
          <a:xfrm>
            <a:off x="11643546" y="5825145"/>
            <a:ext cx="1992799"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4</a:t>
            </a:r>
          </a:p>
        </p:txBody>
      </p:sp>
      <p:sp>
        <p:nvSpPr>
          <p:cNvPr id="2006" name="Rectangle 12"/>
          <p:cNvSpPr txBox="1"/>
          <p:nvPr/>
        </p:nvSpPr>
        <p:spPr>
          <a:xfrm>
            <a:off x="15648333" y="3497835"/>
            <a:ext cx="1992798" cy="905638"/>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3700">
                <a:latin typeface="Helvetica Neue Light"/>
                <a:ea typeface="Helvetica Neue Light"/>
                <a:cs typeface="Helvetica Neue Light"/>
                <a:sym typeface="Helvetica Neue Light"/>
              </a:defRPr>
            </a:lvl1pPr>
          </a:lstStyle>
          <a:p>
            <a:pPr/>
            <a:r>
              <a:t>node 5</a:t>
            </a:r>
          </a:p>
        </p:txBody>
      </p:sp>
      <p:sp>
        <p:nvSpPr>
          <p:cNvPr id="2007" name="Line 13"/>
          <p:cNvSpPr/>
          <p:nvPr/>
        </p:nvSpPr>
        <p:spPr>
          <a:xfrm flipH="1" flipV="1">
            <a:off x="7551566" y="2719546"/>
            <a:ext cx="4258218" cy="1"/>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2008" name="Line 14"/>
          <p:cNvSpPr/>
          <p:nvPr/>
        </p:nvSpPr>
        <p:spPr>
          <a:xfrm flipH="1">
            <a:off x="7548085" y="7185261"/>
            <a:ext cx="4382598" cy="18893"/>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2009" name="Line 15"/>
          <p:cNvSpPr/>
          <p:nvPr/>
        </p:nvSpPr>
        <p:spPr>
          <a:xfrm flipH="1" flipV="1">
            <a:off x="12761864" y="2987792"/>
            <a:ext cx="3249168" cy="1658586"/>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2010" name="Line 16"/>
          <p:cNvSpPr/>
          <p:nvPr/>
        </p:nvSpPr>
        <p:spPr>
          <a:xfrm flipH="1">
            <a:off x="12814758" y="4952405"/>
            <a:ext cx="3200054" cy="2074177"/>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2011" name="Line 17"/>
          <p:cNvSpPr/>
          <p:nvPr/>
        </p:nvSpPr>
        <p:spPr>
          <a:xfrm flipH="1" flipV="1">
            <a:off x="7487636" y="3191809"/>
            <a:ext cx="4405267" cy="3619422"/>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2012" name="Line 18"/>
          <p:cNvSpPr/>
          <p:nvPr/>
        </p:nvSpPr>
        <p:spPr>
          <a:xfrm flipH="1">
            <a:off x="7457411" y="3165362"/>
            <a:ext cx="4560170" cy="3857443"/>
          </a:xfrm>
          <a:prstGeom prst="line">
            <a:avLst/>
          </a:prstGeom>
          <a:ln w="50800">
            <a:solidFill>
              <a:srgbClr val="000000"/>
            </a:solidFill>
            <a:miter lim="400000"/>
            <a:headEnd type="triangle"/>
          </a:ln>
        </p:spPr>
        <p:txBody>
          <a:bodyPr tIns="91439" bIns="91439"/>
          <a:lstStyle/>
          <a:p>
            <a:pPr algn="l" defTabSz="914400">
              <a:defRPr b="0" sz="3600">
                <a:latin typeface="Arial"/>
                <a:ea typeface="Arial"/>
                <a:cs typeface="Arial"/>
                <a:sym typeface="Arial"/>
              </a:defRPr>
            </a:pPr>
          </a:p>
        </p:txBody>
      </p:sp>
      <p:sp>
        <p:nvSpPr>
          <p:cNvPr id="2013" name="Rectangle 19"/>
          <p:cNvSpPr txBox="1"/>
          <p:nvPr/>
        </p:nvSpPr>
        <p:spPr>
          <a:xfrm>
            <a:off x="8355308" y="1637382"/>
            <a:ext cx="2877129" cy="1260006"/>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p>
            <a:pPr indent="39687" algn="l" defTabSz="1828800">
              <a:defRPr b="0" sz="5600">
                <a:solidFill>
                  <a:srgbClr val="0042AA"/>
                </a:solidFill>
                <a:latin typeface="Helvetica Neue Light"/>
                <a:ea typeface="Helvetica Neue Light"/>
                <a:cs typeface="Helvetica Neue Light"/>
                <a:sym typeface="Helvetica Neue Light"/>
              </a:defRPr>
            </a:pPr>
            <a:r>
              <a:rPr b="1">
                <a:latin typeface="+mn-lt"/>
                <a:ea typeface="+mn-ea"/>
                <a:cs typeface="+mn-cs"/>
                <a:sym typeface="Helvetica Neue"/>
              </a:rPr>
              <a:t>w</a:t>
            </a:r>
            <a:r>
              <a:rPr baseline="-5999"/>
              <a:t>13=1.02</a:t>
            </a:r>
          </a:p>
        </p:txBody>
      </p:sp>
      <p:sp>
        <p:nvSpPr>
          <p:cNvPr id="2014" name="Rectangle 20"/>
          <p:cNvSpPr txBox="1"/>
          <p:nvPr/>
        </p:nvSpPr>
        <p:spPr>
          <a:xfrm>
            <a:off x="8476042" y="3204099"/>
            <a:ext cx="1414056" cy="124489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0.17</a:t>
            </a:r>
          </a:p>
        </p:txBody>
      </p:sp>
      <p:sp>
        <p:nvSpPr>
          <p:cNvPr id="2015" name="Rectangle 21"/>
          <p:cNvSpPr txBox="1"/>
          <p:nvPr/>
        </p:nvSpPr>
        <p:spPr>
          <a:xfrm>
            <a:off x="7555307" y="4996375"/>
            <a:ext cx="1414056" cy="124489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-3.0</a:t>
            </a:r>
          </a:p>
        </p:txBody>
      </p:sp>
      <p:sp>
        <p:nvSpPr>
          <p:cNvPr id="2016" name="Rectangle 22"/>
          <p:cNvSpPr txBox="1"/>
          <p:nvPr/>
        </p:nvSpPr>
        <p:spPr>
          <a:xfrm>
            <a:off x="8989872" y="7079205"/>
            <a:ext cx="1381606" cy="1244894"/>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1.0</a:t>
            </a:r>
          </a:p>
        </p:txBody>
      </p:sp>
      <p:sp>
        <p:nvSpPr>
          <p:cNvPr id="2017" name="Rectangle 23"/>
          <p:cNvSpPr txBox="1"/>
          <p:nvPr/>
        </p:nvSpPr>
        <p:spPr>
          <a:xfrm>
            <a:off x="13806757" y="2672181"/>
            <a:ext cx="1202241" cy="124489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1.02</a:t>
            </a:r>
          </a:p>
        </p:txBody>
      </p:sp>
      <p:sp>
        <p:nvSpPr>
          <p:cNvPr id="2018" name="Rectangle 24"/>
          <p:cNvSpPr txBox="1"/>
          <p:nvPr/>
        </p:nvSpPr>
        <p:spPr>
          <a:xfrm>
            <a:off x="13850230" y="5806860"/>
            <a:ext cx="1562643" cy="1244894"/>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baseline="-5999" sz="5600">
                <a:solidFill>
                  <a:srgbClr val="0042AA"/>
                </a:solidFill>
                <a:latin typeface="Helvetica Neue Light"/>
                <a:ea typeface="Helvetica Neue Light"/>
                <a:cs typeface="Helvetica Neue Light"/>
                <a:sym typeface="Helvetica Neue Light"/>
              </a:defRPr>
            </a:lvl1pPr>
          </a:lstStyle>
          <a:p>
            <a:pPr/>
            <a:r>
              <a:t>-0.99</a:t>
            </a:r>
          </a:p>
        </p:txBody>
      </p:sp>
      <p:sp>
        <p:nvSpPr>
          <p:cNvPr id="2019" name="Rectangle 26"/>
          <p:cNvSpPr txBox="1"/>
          <p:nvPr/>
        </p:nvSpPr>
        <p:spPr>
          <a:xfrm>
            <a:off x="3927209" y="4162780"/>
            <a:ext cx="1848505" cy="108216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4800">
                <a:latin typeface="Helvetica Neue Light"/>
                <a:ea typeface="Helvetica Neue Light"/>
                <a:cs typeface="Helvetica Neue Light"/>
                <a:sym typeface="Helvetica Neue Light"/>
              </a:defRPr>
            </a:lvl1pPr>
          </a:lstStyle>
          <a:p>
            <a:pPr/>
            <a:r>
              <a:t>input</a:t>
            </a:r>
          </a:p>
        </p:txBody>
      </p:sp>
      <p:sp>
        <p:nvSpPr>
          <p:cNvPr id="2020" name="Rectangle 34"/>
          <p:cNvSpPr txBox="1"/>
          <p:nvPr/>
        </p:nvSpPr>
        <p:spPr>
          <a:xfrm>
            <a:off x="18251447" y="4232381"/>
            <a:ext cx="2332344" cy="1082165"/>
          </a:xfrm>
          <a:prstGeom prst="rect">
            <a:avLst/>
          </a:prstGeom>
          <a:ln w="12700">
            <a:miter lim="400000"/>
          </a:ln>
          <a:extLst>
            <a:ext uri="{C572A759-6A51-4108-AA02-DFA0A04FC94B}">
              <ma14:wrappingTextBoxFlag xmlns:ma14="http://schemas.microsoft.com/office/mac/drawingml/2011/main" val="1"/>
            </a:ext>
          </a:extLst>
        </p:spPr>
        <p:txBody>
          <a:bodyPr lIns="101600" tIns="101600" rIns="101600" bIns="101600"/>
          <a:lstStyle>
            <a:lvl1pPr indent="39687" algn="l" defTabSz="1828800">
              <a:defRPr b="0" sz="4800">
                <a:latin typeface="Helvetica Neue Light"/>
                <a:ea typeface="Helvetica Neue Light"/>
                <a:cs typeface="Helvetica Neue Light"/>
                <a:sym typeface="Helvetica Neue Light"/>
              </a:defRPr>
            </a:lvl1pPr>
          </a:lstStyle>
          <a:p>
            <a:pPr/>
            <a:r>
              <a:t>output</a:t>
            </a:r>
          </a:p>
        </p:txBody>
      </p:sp>
      <p:sp>
        <p:nvSpPr>
          <p:cNvPr id="2021" name="Straight Arrow Connector 36"/>
          <p:cNvSpPr/>
          <p:nvPr/>
        </p:nvSpPr>
        <p:spPr>
          <a:xfrm flipV="1">
            <a:off x="16796876" y="4773377"/>
            <a:ext cx="755621" cy="15114"/>
          </a:xfrm>
          <a:prstGeom prst="line">
            <a:avLst/>
          </a:prstGeom>
          <a:ln w="50800">
            <a:solidFill>
              <a:srgbClr val="000000"/>
            </a:solidFill>
            <a:miter lim="400000"/>
            <a:tailEnd type="triangle"/>
          </a:ln>
        </p:spPr>
        <p:txBody>
          <a:bodyPr tIns="91439" bIns="91439"/>
          <a:lstStyle/>
          <a:p>
            <a:pPr algn="l" defTabSz="914400">
              <a:defRPr b="0" sz="3600">
                <a:latin typeface="Arial"/>
                <a:ea typeface="Arial"/>
                <a:cs typeface="Arial"/>
                <a:sym typeface="Arial"/>
              </a:defRPr>
            </a:pPr>
          </a:p>
        </p:txBody>
      </p:sp>
      <p:sp>
        <p:nvSpPr>
          <p:cNvPr id="2022" name="TextBox 37"/>
          <p:cNvSpPr txBox="1"/>
          <p:nvPr/>
        </p:nvSpPr>
        <p:spPr>
          <a:xfrm>
            <a:off x="11930682" y="3142657"/>
            <a:ext cx="1662366" cy="969941"/>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4200">
                <a:latin typeface="Helvetica Neue Light"/>
                <a:ea typeface="Helvetica Neue Light"/>
                <a:cs typeface="Helvetica Neue Light"/>
                <a:sym typeface="Helvetica Neue Light"/>
              </a:defRPr>
            </a:lvl1pPr>
          </a:lstStyle>
          <a:p>
            <a:pPr/>
            <a:r>
              <a:t>tanh</a:t>
            </a:r>
          </a:p>
        </p:txBody>
      </p:sp>
      <p:sp>
        <p:nvSpPr>
          <p:cNvPr id="2023" name="TextBox 38"/>
          <p:cNvSpPr txBox="1"/>
          <p:nvPr/>
        </p:nvSpPr>
        <p:spPr>
          <a:xfrm>
            <a:off x="11892901" y="7488902"/>
            <a:ext cx="1662366" cy="969941"/>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4200">
                <a:latin typeface="Helvetica Neue Light"/>
                <a:ea typeface="Helvetica Neue Light"/>
                <a:cs typeface="Helvetica Neue Light"/>
                <a:sym typeface="Helvetica Neue Light"/>
              </a:defRPr>
            </a:lvl1pPr>
          </a:lstStyle>
          <a:p>
            <a:pPr/>
            <a:r>
              <a:t>tanh</a:t>
            </a:r>
          </a:p>
        </p:txBody>
      </p:sp>
      <p:sp>
        <p:nvSpPr>
          <p:cNvPr id="2024" name="TextBox 39"/>
          <p:cNvSpPr txBox="1"/>
          <p:nvPr/>
        </p:nvSpPr>
        <p:spPr>
          <a:xfrm>
            <a:off x="15890127" y="5068436"/>
            <a:ext cx="2017507" cy="969941"/>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914400">
              <a:defRPr b="0" sz="4200">
                <a:latin typeface="Helvetica Neue Light"/>
                <a:ea typeface="Helvetica Neue Light"/>
                <a:cs typeface="Helvetica Neue Light"/>
                <a:sym typeface="Helvetica Neue Light"/>
              </a:defRPr>
            </a:lvl1pPr>
          </a:lstStyle>
          <a:p>
            <a:pPr/>
            <a:r>
              <a:t>linear</a:t>
            </a:r>
          </a:p>
        </p:txBody>
      </p:sp>
      <p:sp>
        <p:nvSpPr>
          <p:cNvPr id="2025" name="TextBox 71"/>
          <p:cNvSpPr txBox="1"/>
          <p:nvPr/>
        </p:nvSpPr>
        <p:spPr>
          <a:xfrm>
            <a:off x="6477635" y="8824645"/>
            <a:ext cx="11428731" cy="92646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5000">
                <a:latin typeface="Helvetica Neue Light"/>
                <a:ea typeface="Helvetica Neue Light"/>
                <a:cs typeface="Helvetica Neue Light"/>
                <a:sym typeface="Helvetica Neue Light"/>
              </a:defRPr>
            </a:lvl1pPr>
          </a:lstStyle>
          <a:p>
            <a:pPr/>
            <a:r>
              <a:t>After one iteration (rounding to two digits)</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7" name="Step by step solution"/>
          <p:cNvSpPr txBox="1"/>
          <p:nvPr/>
        </p:nvSpPr>
        <p:spPr>
          <a:xfrm>
            <a:off x="7515606" y="6212335"/>
            <a:ext cx="9352789" cy="12913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latin typeface="Helvetica Neue Light"/>
                <a:ea typeface="Helvetica Neue Light"/>
                <a:cs typeface="Helvetica Neue Light"/>
                <a:sym typeface="Helvetica Neue Light"/>
              </a:defRPr>
            </a:lvl1pPr>
          </a:lstStyle>
          <a:p>
            <a:pPr/>
            <a:r>
              <a:t>Step by step solution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Gradient descent"/>
          <p:cNvSpPr txBox="1"/>
          <p:nvPr>
            <p:ph type="title"/>
          </p:nvPr>
        </p:nvSpPr>
        <p:spPr>
          <a:xfrm>
            <a:off x="512196" y="0"/>
            <a:ext cx="9909008" cy="2286000"/>
          </a:xfrm>
          <a:prstGeom prst="rect">
            <a:avLst/>
          </a:prstGeom>
        </p:spPr>
        <p:txBody>
          <a:bodyPr/>
          <a:lstStyle>
            <a:lvl1pPr defTabSz="734694">
              <a:defRPr sz="9968"/>
            </a:lvl1pPr>
          </a:lstStyle>
          <a:p>
            <a:pPr/>
            <a:r>
              <a:t>Gradient descent</a:t>
            </a:r>
          </a:p>
        </p:txBody>
      </p:sp>
      <p:grpSp>
        <p:nvGrpSpPr>
          <p:cNvPr id="551" name="Group"/>
          <p:cNvGrpSpPr/>
          <p:nvPr/>
        </p:nvGrpSpPr>
        <p:grpSpPr>
          <a:xfrm>
            <a:off x="16617151" y="9705661"/>
            <a:ext cx="2824500" cy="3648862"/>
            <a:chOff x="124009" y="0"/>
            <a:chExt cx="2824498" cy="3648860"/>
          </a:xfrm>
        </p:grpSpPr>
        <p:sp>
          <p:nvSpPr>
            <p:cNvPr id="549" name="Line"/>
            <p:cNvSpPr/>
            <p:nvPr/>
          </p:nvSpPr>
          <p:spPr>
            <a:xfrm flipH="1">
              <a:off x="124009" y="0"/>
              <a:ext cx="423124" cy="2096750"/>
            </a:xfrm>
            <a:custGeom>
              <a:avLst/>
              <a:gdLst/>
              <a:ahLst/>
              <a:cxnLst>
                <a:cxn ang="0">
                  <a:pos x="wd2" y="hd2"/>
                </a:cxn>
                <a:cxn ang="5400000">
                  <a:pos x="wd2" y="hd2"/>
                </a:cxn>
                <a:cxn ang="10800000">
                  <a:pos x="wd2" y="hd2"/>
                </a:cxn>
                <a:cxn ang="16200000">
                  <a:pos x="wd2" y="hd2"/>
                </a:cxn>
              </a:cxnLst>
              <a:rect l="0" t="0" r="r" b="b"/>
              <a:pathLst>
                <a:path w="19644" h="21600" fill="norm" stroke="1" extrusionOk="0">
                  <a:moveTo>
                    <a:pt x="13318" y="0"/>
                  </a:moveTo>
                  <a:cubicBezTo>
                    <a:pt x="20460" y="4351"/>
                    <a:pt x="21600" y="9320"/>
                    <a:pt x="16509" y="13903"/>
                  </a:cubicBezTo>
                  <a:cubicBezTo>
                    <a:pt x="13272" y="16818"/>
                    <a:pt x="7603" y="19461"/>
                    <a:pt x="0" y="21600"/>
                  </a:cubicBezTo>
                </a:path>
              </a:pathLst>
            </a:custGeom>
            <a:noFill/>
            <a:ln w="50800" cap="flat">
              <a:solidFill>
                <a:srgbClr val="000000"/>
              </a:solidFill>
              <a:prstDash val="sysDot"/>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550" name="learning rate"/>
            <p:cNvSpPr/>
            <p:nvPr/>
          </p:nvSpPr>
          <p:spPr>
            <a:xfrm>
              <a:off x="1678508" y="237886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sz="4200">
                  <a:latin typeface="Helvetica"/>
                  <a:ea typeface="Helvetica"/>
                  <a:cs typeface="Helvetica"/>
                  <a:sym typeface="Helvetica"/>
                </a:defRPr>
              </a:lvl1pPr>
            </a:lstStyle>
            <a:p>
              <a:pPr/>
              <a:r>
                <a:t>learning rate</a:t>
              </a:r>
            </a:p>
          </p:txBody>
        </p:sp>
      </p:grpSp>
      <p:grpSp>
        <p:nvGrpSpPr>
          <p:cNvPr id="554" name="Group"/>
          <p:cNvGrpSpPr/>
          <p:nvPr/>
        </p:nvGrpSpPr>
        <p:grpSpPr>
          <a:xfrm>
            <a:off x="11401942" y="6701493"/>
            <a:ext cx="9685021" cy="3175776"/>
            <a:chOff x="0" y="0"/>
            <a:chExt cx="9685019" cy="3175775"/>
          </a:xfrm>
        </p:grpSpPr>
        <p:sp>
          <p:nvSpPr>
            <p:cNvPr id="552" name="One iteration of gradient descent:"/>
            <p:cNvSpPr txBox="1"/>
            <p:nvPr/>
          </p:nvSpPr>
          <p:spPr>
            <a:xfrm>
              <a:off x="-1" y="0"/>
              <a:ext cx="968502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5000">
                  <a:latin typeface="Helvetica Light"/>
                  <a:ea typeface="Helvetica Light"/>
                  <a:cs typeface="Helvetica Light"/>
                  <a:sym typeface="Helvetica Light"/>
                </a:defRPr>
              </a:lvl1pPr>
            </a:lstStyle>
            <a:p>
              <a:pPr/>
              <a:r>
                <a:t>One iteration of gradient descent:</a:t>
              </a:r>
            </a:p>
          </p:txBody>
        </p:sp>
        <p:pic>
          <p:nvPicPr>
            <p:cNvPr id="553" name="theta^t+1_=_thet.pdf" descr="theta^t+1_=_thet.pdf"/>
            <p:cNvPicPr>
              <a:picLocks noChangeAspect="1"/>
            </p:cNvPicPr>
            <p:nvPr/>
          </p:nvPicPr>
          <p:blipFill>
            <a:blip r:embed="rId3">
              <a:extLst/>
            </a:blip>
            <a:stretch>
              <a:fillRect/>
            </a:stretch>
          </p:blipFill>
          <p:spPr>
            <a:xfrm>
              <a:off x="1719871" y="1453917"/>
              <a:ext cx="7442253" cy="1721859"/>
            </a:xfrm>
            <a:prstGeom prst="rect">
              <a:avLst/>
            </a:prstGeom>
            <a:ln w="12700" cap="flat">
              <a:noFill/>
              <a:miter lim="400000"/>
            </a:ln>
            <a:effectLst/>
          </p:spPr>
        </p:pic>
      </p:grpSp>
      <p:pic>
        <p:nvPicPr>
          <p:cNvPr id="555" name="Image" descr="Image"/>
          <p:cNvPicPr>
            <a:picLocks noChangeAspect="1"/>
          </p:cNvPicPr>
          <p:nvPr/>
        </p:nvPicPr>
        <p:blipFill>
          <a:blip r:embed="rId4">
            <a:alphaModFix amt="68613"/>
            <a:extLst/>
          </a:blip>
          <a:stretch>
            <a:fillRect/>
          </a:stretch>
        </p:blipFill>
        <p:spPr>
          <a:xfrm>
            <a:off x="2288095" y="3204536"/>
            <a:ext cx="8593107" cy="7306928"/>
          </a:xfrm>
          <a:prstGeom prst="rect">
            <a:avLst/>
          </a:prstGeom>
          <a:ln w="12700">
            <a:miter lim="400000"/>
          </a:ln>
        </p:spPr>
      </p:pic>
      <p:sp>
        <p:nvSpPr>
          <p:cNvPr id="556" name="Line"/>
          <p:cNvSpPr/>
          <p:nvPr/>
        </p:nvSpPr>
        <p:spPr>
          <a:xfrm flipH="1" flipV="1">
            <a:off x="6085360" y="5874514"/>
            <a:ext cx="265229" cy="500445"/>
          </a:xfrm>
          <a:prstGeom prst="line">
            <a:avLst/>
          </a:prstGeom>
          <a:ln w="63500">
            <a:solidFill>
              <a:srgbClr val="000000"/>
            </a:solidFill>
            <a:miter lim="400000"/>
            <a:headEnd type="stealth"/>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557" name="J(_theta).pdf" descr="J(_theta).pdf"/>
          <p:cNvPicPr>
            <a:picLocks noChangeAspect="1"/>
          </p:cNvPicPr>
          <p:nvPr/>
        </p:nvPicPr>
        <p:blipFill>
          <a:blip r:embed="rId5">
            <a:extLst/>
          </a:blip>
          <a:stretch>
            <a:fillRect/>
          </a:stretch>
        </p:blipFill>
        <p:spPr>
          <a:xfrm>
            <a:off x="686963" y="6198604"/>
            <a:ext cx="1022097" cy="590900"/>
          </a:xfrm>
          <a:prstGeom prst="rect">
            <a:avLst/>
          </a:prstGeom>
          <a:ln w="12700">
            <a:miter lim="400000"/>
          </a:ln>
        </p:spPr>
      </p:pic>
      <p:pic>
        <p:nvPicPr>
          <p:cNvPr id="558" name="theta_1.pdf" descr="theta_1.pdf"/>
          <p:cNvPicPr>
            <a:picLocks noChangeAspect="1"/>
          </p:cNvPicPr>
          <p:nvPr/>
        </p:nvPicPr>
        <p:blipFill>
          <a:blip r:embed="rId6">
            <a:extLst/>
          </a:blip>
          <a:stretch>
            <a:fillRect/>
          </a:stretch>
        </p:blipFill>
        <p:spPr>
          <a:xfrm>
            <a:off x="3532770" y="9574176"/>
            <a:ext cx="458171" cy="523624"/>
          </a:xfrm>
          <a:prstGeom prst="rect">
            <a:avLst/>
          </a:prstGeom>
          <a:ln w="12700">
            <a:miter lim="400000"/>
          </a:ln>
        </p:spPr>
      </p:pic>
      <p:pic>
        <p:nvPicPr>
          <p:cNvPr id="559" name="theta_2.pdf" descr="theta_2.pdf"/>
          <p:cNvPicPr>
            <a:picLocks noChangeAspect="1"/>
          </p:cNvPicPr>
          <p:nvPr/>
        </p:nvPicPr>
        <p:blipFill>
          <a:blip r:embed="rId7">
            <a:extLst/>
          </a:blip>
          <a:stretch>
            <a:fillRect/>
          </a:stretch>
        </p:blipFill>
        <p:spPr>
          <a:xfrm>
            <a:off x="8937795" y="9841913"/>
            <a:ext cx="474534" cy="523624"/>
          </a:xfrm>
          <a:prstGeom prst="rect">
            <a:avLst/>
          </a:prstGeom>
          <a:ln w="12700">
            <a:miter lim="400000"/>
          </a:ln>
        </p:spPr>
      </p:pic>
      <p:pic>
        <p:nvPicPr>
          <p:cNvPr id="560" name="Image" descr="Image"/>
          <p:cNvPicPr>
            <a:picLocks noChangeAspect="1"/>
          </p:cNvPicPr>
          <p:nvPr/>
        </p:nvPicPr>
        <p:blipFill>
          <a:blip r:embed="rId8">
            <a:extLst/>
          </a:blip>
          <a:stretch>
            <a:fillRect/>
          </a:stretch>
        </p:blipFill>
        <p:spPr>
          <a:xfrm>
            <a:off x="5910272" y="5155053"/>
            <a:ext cx="587351" cy="619100"/>
          </a:xfrm>
          <a:prstGeom prst="rect">
            <a:avLst/>
          </a:prstGeom>
          <a:ln w="12700">
            <a:miter lim="400000"/>
          </a:ln>
        </p:spPr>
      </p:pic>
      <p:pic>
        <p:nvPicPr>
          <p:cNvPr id="561" name="Image" descr="Image"/>
          <p:cNvPicPr>
            <a:picLocks noChangeAspect="1"/>
          </p:cNvPicPr>
          <p:nvPr/>
        </p:nvPicPr>
        <p:blipFill>
          <a:blip r:embed="rId9">
            <a:extLst/>
          </a:blip>
          <a:stretch>
            <a:fillRect/>
          </a:stretch>
        </p:blipFill>
        <p:spPr>
          <a:xfrm>
            <a:off x="6447194" y="6240053"/>
            <a:ext cx="913171" cy="619100"/>
          </a:xfrm>
          <a:prstGeom prst="rect">
            <a:avLst/>
          </a:prstGeom>
          <a:ln w="12700">
            <a:miter lim="400000"/>
          </a:ln>
        </p:spPr>
      </p:pic>
      <p:pic>
        <p:nvPicPr>
          <p:cNvPr id="562" name="J(_theta).pdf" descr="J(_theta).pdf"/>
          <p:cNvPicPr>
            <a:picLocks noChangeAspect="1"/>
          </p:cNvPicPr>
          <p:nvPr/>
        </p:nvPicPr>
        <p:blipFill>
          <a:blip r:embed="rId5">
            <a:extLst/>
          </a:blip>
          <a:stretch>
            <a:fillRect/>
          </a:stretch>
        </p:blipFill>
        <p:spPr>
          <a:xfrm>
            <a:off x="16670174" y="5265932"/>
            <a:ext cx="1285012" cy="742898"/>
          </a:xfrm>
          <a:prstGeom prst="rect">
            <a:avLst/>
          </a:prstGeom>
          <a:ln w="12700">
            <a:miter lim="400000"/>
          </a:ln>
        </p:spPr>
      </p:pic>
      <p:pic>
        <p:nvPicPr>
          <p:cNvPr id="563" name="Bigg.pdf" descr="Bigg.pdf"/>
          <p:cNvPicPr>
            <a:picLocks noChangeAspect="0"/>
          </p:cNvPicPr>
          <p:nvPr/>
        </p:nvPicPr>
        <p:blipFill>
          <a:blip r:embed="rId10">
            <a:extLst/>
          </a:blip>
          <a:stretch>
            <a:fillRect/>
          </a:stretch>
        </p:blipFill>
        <p:spPr>
          <a:xfrm rot="16200000">
            <a:off x="17195902" y="2765018"/>
            <a:ext cx="233557" cy="4451854"/>
          </a:xfrm>
          <a:prstGeom prst="rect">
            <a:avLst/>
          </a:prstGeom>
          <a:ln w="12700">
            <a:miter lim="400000"/>
          </a:ln>
        </p:spPr>
      </p:pic>
      <p:grpSp>
        <p:nvGrpSpPr>
          <p:cNvPr id="567" name="Group"/>
          <p:cNvGrpSpPr/>
          <p:nvPr/>
        </p:nvGrpSpPr>
        <p:grpSpPr>
          <a:xfrm>
            <a:off x="11409469" y="2350455"/>
            <a:ext cx="8514994" cy="2416303"/>
            <a:chOff x="-50800" y="-50800"/>
            <a:chExt cx="8514992" cy="2416302"/>
          </a:xfrm>
        </p:grpSpPr>
        <p:pic>
          <p:nvPicPr>
            <p:cNvPr id="564" name="Group" descr="Group"/>
            <p:cNvPicPr>
              <a:picLocks noChangeAspect="0"/>
            </p:cNvPicPr>
            <p:nvPr/>
          </p:nvPicPr>
          <p:blipFill>
            <a:blip r:embed="rId11">
              <a:extLst/>
            </a:blip>
            <a:stretch>
              <a:fillRect/>
            </a:stretch>
          </p:blipFill>
          <p:spPr>
            <a:xfrm>
              <a:off x="-50800" y="-50800"/>
              <a:ext cx="8514993" cy="2416303"/>
            </a:xfrm>
            <a:prstGeom prst="rect">
              <a:avLst/>
            </a:prstGeom>
            <a:effectLst/>
          </p:spPr>
        </p:pic>
        <p:pic>
          <p:nvPicPr>
            <p:cNvPr id="566" name="mathbf_theta^*_=.pdf" descr="mathbf_theta^*_=.pdf"/>
            <p:cNvPicPr>
              <a:picLocks noChangeAspect="1"/>
            </p:cNvPicPr>
            <p:nvPr/>
          </p:nvPicPr>
          <p:blipFill>
            <a:blip r:embed="rId12">
              <a:extLst/>
            </a:blip>
            <a:stretch>
              <a:fillRect/>
            </a:stretch>
          </p:blipFill>
          <p:spPr>
            <a:xfrm>
              <a:off x="242897" y="323953"/>
              <a:ext cx="7952998" cy="166679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4" grpId="1"/>
      <p:bldP build="whole" bldLvl="1" animBg="1" rev="0" advAuto="0" spid="551" grpId="2"/>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9" name="Rectangle"/>
          <p:cNvSpPr/>
          <p:nvPr/>
        </p:nvSpPr>
        <p:spPr>
          <a:xfrm rot="5400000">
            <a:off x="2616369" y="5708618"/>
            <a:ext cx="5632029" cy="2398983"/>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30" name="Rectangle"/>
          <p:cNvSpPr/>
          <p:nvPr/>
        </p:nvSpPr>
        <p:spPr>
          <a:xfrm rot="5400000">
            <a:off x="12359595" y="5708618"/>
            <a:ext cx="5632029" cy="2398983"/>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31" name="Rectangle"/>
          <p:cNvSpPr/>
          <p:nvPr/>
        </p:nvSpPr>
        <p:spPr>
          <a:xfrm rot="5400000">
            <a:off x="7572943" y="5708618"/>
            <a:ext cx="5632029" cy="2398983"/>
          </a:xfrm>
          <a:prstGeom prst="rect">
            <a:avLst/>
          </a:prstGeom>
          <a:solidFill>
            <a:srgbClr val="F8D696"/>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32" name="Rectangle"/>
          <p:cNvSpPr/>
          <p:nvPr/>
        </p:nvSpPr>
        <p:spPr>
          <a:xfrm rot="5400000">
            <a:off x="16455893" y="4610937"/>
            <a:ext cx="7391051" cy="2777300"/>
          </a:xfrm>
          <a:prstGeom prst="rect">
            <a:avLst/>
          </a:prstGeom>
          <a:solidFill>
            <a:schemeClr val="accent5"/>
          </a:solidFill>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33" name="Line"/>
          <p:cNvSpPr/>
          <p:nvPr/>
        </p:nvSpPr>
        <p:spPr>
          <a:xfrm>
            <a:off x="3378957" y="3219957"/>
            <a:ext cx="15288262" cy="1"/>
          </a:xfrm>
          <a:prstGeom prst="line">
            <a:avLst/>
          </a:prstGeom>
          <a:ln w="635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34" name="First, let’s rewrite the network using the modular block notation:"/>
          <p:cNvSpPr txBox="1"/>
          <p:nvPr/>
        </p:nvSpPr>
        <p:spPr>
          <a:xfrm>
            <a:off x="1342679" y="760111"/>
            <a:ext cx="14617981"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200">
                <a:latin typeface="Helvetica Neue Light"/>
                <a:ea typeface="Helvetica Neue Light"/>
                <a:cs typeface="Helvetica Neue Light"/>
                <a:sym typeface="Helvetica Neue Light"/>
              </a:defRPr>
            </a:lvl1pPr>
          </a:lstStyle>
          <a:p>
            <a:pPr/>
            <a:r>
              <a:t>First, let’s rewrite the network using the modular block notation:</a:t>
            </a:r>
          </a:p>
        </p:txBody>
      </p:sp>
      <p:sp>
        <p:nvSpPr>
          <p:cNvPr id="2035" name="Line"/>
          <p:cNvSpPr/>
          <p:nvPr/>
        </p:nvSpPr>
        <p:spPr>
          <a:xfrm>
            <a:off x="8187953" y="4795591"/>
            <a:ext cx="740786" cy="1"/>
          </a:xfrm>
          <a:prstGeom prst="line">
            <a:avLst/>
          </a:prstGeom>
          <a:ln w="63500">
            <a:solidFill>
              <a:schemeClr val="accent3">
                <a:hueOff val="362282"/>
                <a:satOff val="31803"/>
                <a:lumOff val="-18242"/>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36" name="Line"/>
          <p:cNvSpPr/>
          <p:nvPr/>
        </p:nvSpPr>
        <p:spPr>
          <a:xfrm>
            <a:off x="11684000" y="4795591"/>
            <a:ext cx="740786" cy="1"/>
          </a:xfrm>
          <a:prstGeom prst="line">
            <a:avLst/>
          </a:prstGeom>
          <a:ln w="63500">
            <a:solidFill>
              <a:schemeClr val="accent3">
                <a:hueOff val="362282"/>
                <a:satOff val="31803"/>
                <a:lumOff val="-18242"/>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37" name="Line"/>
          <p:cNvSpPr/>
          <p:nvPr/>
        </p:nvSpPr>
        <p:spPr>
          <a:xfrm>
            <a:off x="13165996" y="4795591"/>
            <a:ext cx="740786" cy="1"/>
          </a:xfrm>
          <a:prstGeom prst="line">
            <a:avLst/>
          </a:prstGeom>
          <a:ln w="63500">
            <a:solidFill>
              <a:schemeClr val="accent3">
                <a:hueOff val="362282"/>
                <a:satOff val="31803"/>
                <a:lumOff val="-18242"/>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38" name="Line"/>
          <p:cNvSpPr/>
          <p:nvPr/>
        </p:nvSpPr>
        <p:spPr>
          <a:xfrm>
            <a:off x="16444436" y="4795591"/>
            <a:ext cx="740786" cy="1"/>
          </a:xfrm>
          <a:prstGeom prst="line">
            <a:avLst/>
          </a:prstGeom>
          <a:ln w="63500">
            <a:solidFill>
              <a:schemeClr val="accent3">
                <a:hueOff val="362282"/>
                <a:satOff val="31803"/>
                <a:lumOff val="-18242"/>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39" name="Line"/>
          <p:cNvSpPr/>
          <p:nvPr/>
        </p:nvSpPr>
        <p:spPr>
          <a:xfrm>
            <a:off x="17926432" y="4795591"/>
            <a:ext cx="740787" cy="1"/>
          </a:xfrm>
          <a:prstGeom prst="line">
            <a:avLst/>
          </a:prstGeom>
          <a:ln w="63500">
            <a:solidFill>
              <a:schemeClr val="accent3">
                <a:hueOff val="362282"/>
                <a:satOff val="31803"/>
                <a:lumOff val="-18242"/>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40" name="Line"/>
          <p:cNvSpPr/>
          <p:nvPr/>
        </p:nvSpPr>
        <p:spPr>
          <a:xfrm>
            <a:off x="11683999" y="7589155"/>
            <a:ext cx="740786" cy="1"/>
          </a:xfrm>
          <a:prstGeom prst="line">
            <a:avLst/>
          </a:prstGeom>
          <a:ln w="63500">
            <a:solidFill>
              <a:schemeClr val="accent5">
                <a:hueOff val="-82419"/>
                <a:satOff val="-9513"/>
                <a:lumOff val="-16343"/>
              </a:schemeClr>
            </a:solidFill>
            <a:miter lim="400000"/>
            <a:head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41" name="Line"/>
          <p:cNvSpPr/>
          <p:nvPr/>
        </p:nvSpPr>
        <p:spPr>
          <a:xfrm>
            <a:off x="13165996" y="7589155"/>
            <a:ext cx="740786" cy="1"/>
          </a:xfrm>
          <a:prstGeom prst="line">
            <a:avLst/>
          </a:prstGeom>
          <a:ln w="63500">
            <a:solidFill>
              <a:schemeClr val="accent5">
                <a:hueOff val="-82419"/>
                <a:satOff val="-9513"/>
                <a:lumOff val="-16343"/>
              </a:schemeClr>
            </a:solidFill>
            <a:miter lim="400000"/>
            <a:head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42" name="Line"/>
          <p:cNvSpPr/>
          <p:nvPr/>
        </p:nvSpPr>
        <p:spPr>
          <a:xfrm>
            <a:off x="16457544" y="7589155"/>
            <a:ext cx="740786" cy="1"/>
          </a:xfrm>
          <a:prstGeom prst="line">
            <a:avLst/>
          </a:prstGeom>
          <a:ln w="63500">
            <a:solidFill>
              <a:schemeClr val="accent5">
                <a:hueOff val="-82419"/>
                <a:satOff val="-9513"/>
                <a:lumOff val="-16343"/>
              </a:schemeClr>
            </a:solidFill>
            <a:miter lim="400000"/>
            <a:head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43" name="Line"/>
          <p:cNvSpPr/>
          <p:nvPr/>
        </p:nvSpPr>
        <p:spPr>
          <a:xfrm>
            <a:off x="17939540" y="7589155"/>
            <a:ext cx="740786" cy="1"/>
          </a:xfrm>
          <a:prstGeom prst="line">
            <a:avLst/>
          </a:prstGeom>
          <a:ln w="63500">
            <a:solidFill>
              <a:schemeClr val="accent5">
                <a:hueOff val="-82419"/>
                <a:satOff val="-9513"/>
                <a:lumOff val="-16343"/>
              </a:schemeClr>
            </a:solidFill>
            <a:miter lim="400000"/>
            <a:head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44" name="Line"/>
          <p:cNvSpPr/>
          <p:nvPr/>
        </p:nvSpPr>
        <p:spPr>
          <a:xfrm>
            <a:off x="6799279" y="7589155"/>
            <a:ext cx="740786" cy="1"/>
          </a:xfrm>
          <a:prstGeom prst="line">
            <a:avLst/>
          </a:prstGeom>
          <a:ln w="63500">
            <a:solidFill>
              <a:schemeClr val="accent5">
                <a:hueOff val="-82419"/>
                <a:satOff val="-9513"/>
                <a:lumOff val="-16343"/>
              </a:schemeClr>
            </a:solidFill>
            <a:miter lim="400000"/>
            <a:head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45" name="Line"/>
          <p:cNvSpPr/>
          <p:nvPr/>
        </p:nvSpPr>
        <p:spPr>
          <a:xfrm>
            <a:off x="8281276" y="7589155"/>
            <a:ext cx="740786" cy="1"/>
          </a:xfrm>
          <a:prstGeom prst="line">
            <a:avLst/>
          </a:prstGeom>
          <a:ln w="63500">
            <a:solidFill>
              <a:schemeClr val="accent5">
                <a:hueOff val="-82419"/>
                <a:satOff val="-9513"/>
                <a:lumOff val="-16343"/>
              </a:schemeClr>
            </a:solidFill>
            <a:miter lim="400000"/>
            <a:head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46" name="Line"/>
          <p:cNvSpPr/>
          <p:nvPr/>
        </p:nvSpPr>
        <p:spPr>
          <a:xfrm>
            <a:off x="6794858" y="4795591"/>
            <a:ext cx="740786" cy="1"/>
          </a:xfrm>
          <a:prstGeom prst="line">
            <a:avLst/>
          </a:prstGeom>
          <a:ln w="63500">
            <a:solidFill>
              <a:schemeClr val="accent3">
                <a:hueOff val="362282"/>
                <a:satOff val="31803"/>
                <a:lumOff val="-18242"/>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47" name="Line"/>
          <p:cNvSpPr/>
          <p:nvPr/>
        </p:nvSpPr>
        <p:spPr>
          <a:xfrm>
            <a:off x="3311511" y="4826000"/>
            <a:ext cx="740786" cy="0"/>
          </a:xfrm>
          <a:prstGeom prst="line">
            <a:avLst/>
          </a:prstGeom>
          <a:ln w="63500">
            <a:solidFill>
              <a:schemeClr val="accent3">
                <a:hueOff val="362282"/>
                <a:satOff val="31803"/>
                <a:lumOff val="-18242"/>
              </a:schemeClr>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2048" name="mathbf_W_0_mathb.pdf" descr="mathbf_W_0_mathb.pdf"/>
          <p:cNvPicPr>
            <a:picLocks noChangeAspect="1"/>
          </p:cNvPicPr>
          <p:nvPr/>
        </p:nvPicPr>
        <p:blipFill>
          <a:blip r:embed="rId2">
            <a:extLst/>
          </a:blip>
          <a:stretch>
            <a:fillRect/>
          </a:stretch>
        </p:blipFill>
        <p:spPr>
          <a:xfrm>
            <a:off x="4826677" y="4616450"/>
            <a:ext cx="1193801" cy="393700"/>
          </a:xfrm>
          <a:prstGeom prst="rect">
            <a:avLst/>
          </a:prstGeom>
          <a:ln w="12700">
            <a:miter lim="400000"/>
          </a:ln>
        </p:spPr>
      </p:pic>
      <p:pic>
        <p:nvPicPr>
          <p:cNvPr id="2049" name="mathbf_x_0.pdf" descr="mathbf_x_0.pdf"/>
          <p:cNvPicPr>
            <a:picLocks noChangeAspect="1"/>
          </p:cNvPicPr>
          <p:nvPr/>
        </p:nvPicPr>
        <p:blipFill>
          <a:blip r:embed="rId3">
            <a:extLst/>
          </a:blip>
          <a:stretch>
            <a:fillRect/>
          </a:stretch>
        </p:blipFill>
        <p:spPr>
          <a:xfrm>
            <a:off x="2734174" y="4679950"/>
            <a:ext cx="431801" cy="292100"/>
          </a:xfrm>
          <a:prstGeom prst="rect">
            <a:avLst/>
          </a:prstGeom>
          <a:ln w="12700">
            <a:miter lim="400000"/>
          </a:ln>
        </p:spPr>
      </p:pic>
      <p:pic>
        <p:nvPicPr>
          <p:cNvPr id="2050" name="mathbf_x_1.pdf" descr="mathbf_x_1.pdf"/>
          <p:cNvPicPr>
            <a:picLocks noChangeAspect="1"/>
          </p:cNvPicPr>
          <p:nvPr/>
        </p:nvPicPr>
        <p:blipFill>
          <a:blip r:embed="rId4">
            <a:extLst/>
          </a:blip>
          <a:stretch>
            <a:fillRect/>
          </a:stretch>
        </p:blipFill>
        <p:spPr>
          <a:xfrm>
            <a:off x="7701120" y="4667250"/>
            <a:ext cx="419101" cy="292100"/>
          </a:xfrm>
          <a:prstGeom prst="rect">
            <a:avLst/>
          </a:prstGeom>
          <a:ln w="12700">
            <a:miter lim="400000"/>
          </a:ln>
        </p:spPr>
      </p:pic>
      <p:pic>
        <p:nvPicPr>
          <p:cNvPr id="2051" name="mathbf_x_2.pdf" descr="mathbf_x_2.pdf"/>
          <p:cNvPicPr>
            <a:picLocks noChangeAspect="1"/>
          </p:cNvPicPr>
          <p:nvPr/>
        </p:nvPicPr>
        <p:blipFill>
          <a:blip r:embed="rId5">
            <a:extLst/>
          </a:blip>
          <a:stretch>
            <a:fillRect/>
          </a:stretch>
        </p:blipFill>
        <p:spPr>
          <a:xfrm>
            <a:off x="12655367" y="4679950"/>
            <a:ext cx="431801" cy="292100"/>
          </a:xfrm>
          <a:prstGeom prst="rect">
            <a:avLst/>
          </a:prstGeom>
          <a:ln w="12700">
            <a:miter lim="400000"/>
          </a:ln>
        </p:spPr>
      </p:pic>
      <p:pic>
        <p:nvPicPr>
          <p:cNvPr id="2052" name="mathbf_x_3.pdf" descr="mathbf_x_3.pdf"/>
          <p:cNvPicPr>
            <a:picLocks noChangeAspect="1"/>
          </p:cNvPicPr>
          <p:nvPr/>
        </p:nvPicPr>
        <p:blipFill>
          <a:blip r:embed="rId6">
            <a:extLst/>
          </a:blip>
          <a:stretch>
            <a:fillRect/>
          </a:stretch>
        </p:blipFill>
        <p:spPr>
          <a:xfrm>
            <a:off x="17339927" y="4649541"/>
            <a:ext cx="431801" cy="292101"/>
          </a:xfrm>
          <a:prstGeom prst="rect">
            <a:avLst/>
          </a:prstGeom>
          <a:ln w="12700">
            <a:miter lim="400000"/>
          </a:ln>
        </p:spPr>
      </p:pic>
      <p:pic>
        <p:nvPicPr>
          <p:cNvPr id="2053" name="mathbf_W_1_mathb.pdf" descr="mathbf_W_1_mathb.pdf"/>
          <p:cNvPicPr>
            <a:picLocks noChangeAspect="1"/>
          </p:cNvPicPr>
          <p:nvPr/>
        </p:nvPicPr>
        <p:blipFill>
          <a:blip r:embed="rId7">
            <a:extLst/>
          </a:blip>
          <a:stretch>
            <a:fillRect/>
          </a:stretch>
        </p:blipFill>
        <p:spPr>
          <a:xfrm>
            <a:off x="14585058" y="4629150"/>
            <a:ext cx="1181101" cy="393700"/>
          </a:xfrm>
          <a:prstGeom prst="rect">
            <a:avLst/>
          </a:prstGeom>
          <a:ln w="12700">
            <a:miter lim="400000"/>
          </a:ln>
        </p:spPr>
      </p:pic>
      <p:pic>
        <p:nvPicPr>
          <p:cNvPr id="2054" name="tanh(_mathbf_x_1.pdf" descr="tanh(_mathbf_x_1.pdf"/>
          <p:cNvPicPr>
            <a:picLocks noChangeAspect="1"/>
          </p:cNvPicPr>
          <p:nvPr/>
        </p:nvPicPr>
        <p:blipFill>
          <a:blip r:embed="rId8">
            <a:extLst/>
          </a:blip>
          <a:stretch>
            <a:fillRect/>
          </a:stretch>
        </p:blipFill>
        <p:spPr>
          <a:xfrm>
            <a:off x="9695304" y="4591050"/>
            <a:ext cx="1701801" cy="469900"/>
          </a:xfrm>
          <a:prstGeom prst="rect">
            <a:avLst/>
          </a:prstGeom>
          <a:ln w="12700">
            <a:miter lim="400000"/>
          </a:ln>
        </p:spPr>
      </p:pic>
      <p:pic>
        <p:nvPicPr>
          <p:cNvPr id="2055" name="frac_1_2_lVert_x.pdf" descr="frac_1_2_lVert_x.pdf"/>
          <p:cNvPicPr>
            <a:picLocks noChangeAspect="1"/>
          </p:cNvPicPr>
          <p:nvPr/>
        </p:nvPicPr>
        <p:blipFill>
          <a:blip r:embed="rId9">
            <a:extLst/>
          </a:blip>
          <a:stretch>
            <a:fillRect/>
          </a:stretch>
        </p:blipFill>
        <p:spPr>
          <a:xfrm>
            <a:off x="19033819" y="5836927"/>
            <a:ext cx="2235201" cy="939801"/>
          </a:xfrm>
          <a:prstGeom prst="rect">
            <a:avLst/>
          </a:prstGeom>
          <a:ln w="12700">
            <a:miter lim="400000"/>
          </a:ln>
        </p:spPr>
      </p:pic>
      <p:pic>
        <p:nvPicPr>
          <p:cNvPr id="2056" name="y.pdf" descr="y.pdf"/>
          <p:cNvPicPr>
            <a:picLocks noChangeAspect="1"/>
          </p:cNvPicPr>
          <p:nvPr/>
        </p:nvPicPr>
        <p:blipFill>
          <a:blip r:embed="rId10">
            <a:extLst/>
          </a:blip>
          <a:stretch>
            <a:fillRect/>
          </a:stretch>
        </p:blipFill>
        <p:spPr>
          <a:xfrm>
            <a:off x="2816724" y="3067557"/>
            <a:ext cx="266701" cy="304801"/>
          </a:xfrm>
          <a:prstGeom prst="rect">
            <a:avLst/>
          </a:prstGeom>
          <a:ln w="12700">
            <a:miter lim="400000"/>
          </a:ln>
        </p:spPr>
      </p:pic>
      <p:pic>
        <p:nvPicPr>
          <p:cNvPr id="2057" name="Loss_=.pdf" descr="Loss_=.pdf"/>
          <p:cNvPicPr>
            <a:picLocks noChangeAspect="1"/>
          </p:cNvPicPr>
          <p:nvPr/>
        </p:nvPicPr>
        <p:blipFill>
          <a:blip r:embed="rId11">
            <a:extLst/>
          </a:blip>
          <a:stretch>
            <a:fillRect/>
          </a:stretch>
        </p:blipFill>
        <p:spPr>
          <a:xfrm>
            <a:off x="19712627" y="5222447"/>
            <a:ext cx="774701" cy="355601"/>
          </a:xfrm>
          <a:prstGeom prst="rect">
            <a:avLst/>
          </a:prstGeom>
          <a:ln w="12700">
            <a:miter lim="400000"/>
          </a:ln>
        </p:spPr>
      </p:pic>
      <p:pic>
        <p:nvPicPr>
          <p:cNvPr id="2058" name="frac_partial_Los.pdf" descr="frac_partial_Los.pdf"/>
          <p:cNvPicPr>
            <a:picLocks noChangeAspect="1"/>
          </p:cNvPicPr>
          <p:nvPr/>
        </p:nvPicPr>
        <p:blipFill>
          <a:blip r:embed="rId12">
            <a:extLst/>
          </a:blip>
          <a:stretch>
            <a:fillRect/>
          </a:stretch>
        </p:blipFill>
        <p:spPr>
          <a:xfrm>
            <a:off x="17187935" y="7074805"/>
            <a:ext cx="762001" cy="1028701"/>
          </a:xfrm>
          <a:prstGeom prst="rect">
            <a:avLst/>
          </a:prstGeom>
          <a:ln w="12700">
            <a:miter lim="400000"/>
          </a:ln>
        </p:spPr>
      </p:pic>
      <p:pic>
        <p:nvPicPr>
          <p:cNvPr id="2059" name="frac_partial_Los.pdf" descr="frac_partial_Los.pdf"/>
          <p:cNvPicPr>
            <a:picLocks noChangeAspect="1"/>
          </p:cNvPicPr>
          <p:nvPr/>
        </p:nvPicPr>
        <p:blipFill>
          <a:blip r:embed="rId13">
            <a:extLst/>
          </a:blip>
          <a:stretch>
            <a:fillRect/>
          </a:stretch>
        </p:blipFill>
        <p:spPr>
          <a:xfrm>
            <a:off x="12494937" y="7087567"/>
            <a:ext cx="762001" cy="1028701"/>
          </a:xfrm>
          <a:prstGeom prst="rect">
            <a:avLst/>
          </a:prstGeom>
          <a:ln w="12700">
            <a:miter lim="400000"/>
          </a:ln>
        </p:spPr>
      </p:pic>
      <p:pic>
        <p:nvPicPr>
          <p:cNvPr id="2060" name="frac_partial_Los.pdf" descr="frac_partial_Los.pdf"/>
          <p:cNvPicPr>
            <a:picLocks noChangeAspect="1"/>
          </p:cNvPicPr>
          <p:nvPr/>
        </p:nvPicPr>
        <p:blipFill>
          <a:blip r:embed="rId14">
            <a:extLst/>
          </a:blip>
          <a:stretch>
            <a:fillRect/>
          </a:stretch>
        </p:blipFill>
        <p:spPr>
          <a:xfrm>
            <a:off x="7558792" y="7087567"/>
            <a:ext cx="762001" cy="1028701"/>
          </a:xfrm>
          <a:prstGeom prst="rect">
            <a:avLst/>
          </a:prstGeom>
          <a:ln w="12700">
            <a:miter lim="400000"/>
          </a:ln>
        </p:spPr>
      </p:pic>
      <p:pic>
        <p:nvPicPr>
          <p:cNvPr id="2061" name="frac_partial_W_1.pdf" descr="frac_partial_W_1.pdf"/>
          <p:cNvPicPr>
            <a:picLocks noChangeAspect="1"/>
          </p:cNvPicPr>
          <p:nvPr/>
        </p:nvPicPr>
        <p:blipFill>
          <a:blip r:embed="rId15">
            <a:extLst/>
          </a:blip>
          <a:stretch>
            <a:fillRect/>
          </a:stretch>
        </p:blipFill>
        <p:spPr>
          <a:xfrm>
            <a:off x="14466786" y="7087567"/>
            <a:ext cx="1511301" cy="1028701"/>
          </a:xfrm>
          <a:prstGeom prst="rect">
            <a:avLst/>
          </a:prstGeom>
          <a:ln w="12700">
            <a:miter lim="400000"/>
          </a:ln>
        </p:spPr>
      </p:pic>
      <p:pic>
        <p:nvPicPr>
          <p:cNvPr id="2062" name="frac_partial_W_0.pdf" descr="frac_partial_W_0.pdf"/>
          <p:cNvPicPr>
            <a:picLocks noChangeAspect="1"/>
          </p:cNvPicPr>
          <p:nvPr/>
        </p:nvPicPr>
        <p:blipFill>
          <a:blip r:embed="rId16">
            <a:extLst/>
          </a:blip>
          <a:stretch>
            <a:fillRect/>
          </a:stretch>
        </p:blipFill>
        <p:spPr>
          <a:xfrm>
            <a:off x="4681556" y="6991839"/>
            <a:ext cx="1511301" cy="1028701"/>
          </a:xfrm>
          <a:prstGeom prst="rect">
            <a:avLst/>
          </a:prstGeom>
          <a:ln w="12700">
            <a:miter lim="400000"/>
          </a:ln>
        </p:spPr>
      </p:pic>
      <p:pic>
        <p:nvPicPr>
          <p:cNvPr id="2063" name="frac_partial_W_0.pdf" descr="frac_partial_W_0.pdf"/>
          <p:cNvPicPr>
            <a:picLocks noChangeAspect="1"/>
          </p:cNvPicPr>
          <p:nvPr/>
        </p:nvPicPr>
        <p:blipFill>
          <a:blip r:embed="rId17">
            <a:extLst/>
          </a:blip>
          <a:stretch>
            <a:fillRect/>
          </a:stretch>
        </p:blipFill>
        <p:spPr>
          <a:xfrm>
            <a:off x="4692267" y="8357567"/>
            <a:ext cx="1511301" cy="1028701"/>
          </a:xfrm>
          <a:prstGeom prst="rect">
            <a:avLst/>
          </a:prstGeom>
          <a:ln w="12700">
            <a:miter lim="400000"/>
          </a:ln>
        </p:spPr>
      </p:pic>
      <p:pic>
        <p:nvPicPr>
          <p:cNvPr id="2064" name="frac_partial_tan.pdf" descr="frac_partial_tan.pdf"/>
          <p:cNvPicPr>
            <a:picLocks noChangeAspect="1"/>
          </p:cNvPicPr>
          <p:nvPr/>
        </p:nvPicPr>
        <p:blipFill>
          <a:blip r:embed="rId18">
            <a:extLst/>
          </a:blip>
          <a:stretch>
            <a:fillRect/>
          </a:stretch>
        </p:blipFill>
        <p:spPr>
          <a:xfrm>
            <a:off x="9353764" y="7238178"/>
            <a:ext cx="2108201" cy="1041401"/>
          </a:xfrm>
          <a:prstGeom prst="rect">
            <a:avLst/>
          </a:prstGeom>
          <a:ln w="12700">
            <a:miter lim="400000"/>
          </a:ln>
        </p:spPr>
      </p:pic>
      <p:sp>
        <p:nvSpPr>
          <p:cNvPr id="2065" name="Line"/>
          <p:cNvSpPr/>
          <p:nvPr/>
        </p:nvSpPr>
        <p:spPr>
          <a:xfrm>
            <a:off x="15175608" y="9881567"/>
            <a:ext cx="1" cy="675414"/>
          </a:xfrm>
          <a:prstGeom prst="line">
            <a:avLst/>
          </a:prstGeom>
          <a:ln w="635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66" name="Line"/>
          <p:cNvSpPr/>
          <p:nvPr/>
        </p:nvSpPr>
        <p:spPr>
          <a:xfrm>
            <a:off x="5423577" y="9881567"/>
            <a:ext cx="1" cy="675414"/>
          </a:xfrm>
          <a:prstGeom prst="line">
            <a:avLst/>
          </a:prstGeom>
          <a:ln w="635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2067" name="frac_partial_Los.pdf" descr="frac_partial_Los.pdf"/>
          <p:cNvPicPr>
            <a:picLocks noChangeAspect="1"/>
          </p:cNvPicPr>
          <p:nvPr/>
        </p:nvPicPr>
        <p:blipFill>
          <a:blip r:embed="rId19">
            <a:extLst/>
          </a:blip>
          <a:stretch>
            <a:fillRect/>
          </a:stretch>
        </p:blipFill>
        <p:spPr>
          <a:xfrm>
            <a:off x="4909227" y="10689023"/>
            <a:ext cx="1028701" cy="1028701"/>
          </a:xfrm>
          <a:prstGeom prst="rect">
            <a:avLst/>
          </a:prstGeom>
          <a:ln w="12700">
            <a:miter lim="400000"/>
          </a:ln>
        </p:spPr>
      </p:pic>
      <p:pic>
        <p:nvPicPr>
          <p:cNvPr id="2068" name="frac_partial_Los.pdf" descr="frac_partial_Los.pdf"/>
          <p:cNvPicPr>
            <a:picLocks noChangeAspect="1"/>
          </p:cNvPicPr>
          <p:nvPr/>
        </p:nvPicPr>
        <p:blipFill>
          <a:blip r:embed="rId20">
            <a:extLst/>
          </a:blip>
          <a:stretch>
            <a:fillRect/>
          </a:stretch>
        </p:blipFill>
        <p:spPr>
          <a:xfrm>
            <a:off x="14661258" y="10689023"/>
            <a:ext cx="1028701" cy="1028701"/>
          </a:xfrm>
          <a:prstGeom prst="rect">
            <a:avLst/>
          </a:prstGeom>
          <a:ln w="12700">
            <a:miter lim="400000"/>
          </a:ln>
        </p:spPr>
      </p:pic>
      <p:sp>
        <p:nvSpPr>
          <p:cNvPr id="2069" name="We need to compute all these terms simply so we can find the weight updates at the bottom."/>
          <p:cNvSpPr txBox="1"/>
          <p:nvPr/>
        </p:nvSpPr>
        <p:spPr>
          <a:xfrm>
            <a:off x="1317508" y="12322279"/>
            <a:ext cx="21473770"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200">
                <a:latin typeface="Helvetica Neue Light"/>
                <a:ea typeface="Helvetica Neue Light"/>
                <a:cs typeface="Helvetica Neue Light"/>
                <a:sym typeface="Helvetica Neue Light"/>
              </a:defRPr>
            </a:lvl1pPr>
          </a:lstStyle>
          <a:p>
            <a:pPr/>
            <a:r>
              <a:t>We need to compute all these terms simply so we can find the weight updates at the bottom.</a:t>
            </a:r>
          </a:p>
        </p:txBody>
      </p:sp>
      <p:pic>
        <p:nvPicPr>
          <p:cNvPr id="2070" name="frac_partial_mat.pdf" descr="frac_partial_mat.pdf"/>
          <p:cNvPicPr>
            <a:picLocks noChangeAspect="1"/>
          </p:cNvPicPr>
          <p:nvPr/>
        </p:nvPicPr>
        <p:blipFill>
          <a:blip r:embed="rId21">
            <a:extLst/>
          </a:blip>
          <a:stretch>
            <a:fillRect/>
          </a:stretch>
        </p:blipFill>
        <p:spPr>
          <a:xfrm>
            <a:off x="14419958" y="8484567"/>
            <a:ext cx="1511301" cy="1028701"/>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75" name="Group"/>
          <p:cNvGrpSpPr/>
          <p:nvPr/>
        </p:nvGrpSpPr>
        <p:grpSpPr>
          <a:xfrm>
            <a:off x="1342679" y="760111"/>
            <a:ext cx="11318369" cy="4052853"/>
            <a:chOff x="0" y="0"/>
            <a:chExt cx="11318367" cy="4052852"/>
          </a:xfrm>
        </p:grpSpPr>
        <p:sp>
          <p:nvSpPr>
            <p:cNvPr id="2072" name="Our goal is to perform the following two updates:"/>
            <p:cNvSpPr txBox="1"/>
            <p:nvPr/>
          </p:nvSpPr>
          <p:spPr>
            <a:xfrm>
              <a:off x="0" y="-1"/>
              <a:ext cx="11318367" cy="73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0" sz="4200">
                  <a:latin typeface="Helvetica Neue Light"/>
                  <a:ea typeface="Helvetica Neue Light"/>
                  <a:cs typeface="Helvetica Neue Light"/>
                  <a:sym typeface="Helvetica Neue Light"/>
                </a:defRPr>
              </a:lvl1pPr>
            </a:lstStyle>
            <a:p>
              <a:pPr/>
              <a:r>
                <a:t>Our goal is to perform the following two updates:</a:t>
              </a:r>
            </a:p>
          </p:txBody>
        </p:sp>
        <p:pic>
          <p:nvPicPr>
            <p:cNvPr id="2073" name="W^k+1_0_=_W^k_0_.pdf" descr="W^k+1_0_=_W^k_0_.pdf"/>
            <p:cNvPicPr>
              <a:picLocks noChangeAspect="1"/>
            </p:cNvPicPr>
            <p:nvPr/>
          </p:nvPicPr>
          <p:blipFill>
            <a:blip r:embed="rId3">
              <a:extLst/>
            </a:blip>
            <a:stretch>
              <a:fillRect/>
            </a:stretch>
          </p:blipFill>
          <p:spPr>
            <a:xfrm>
              <a:off x="1303246" y="1186839"/>
              <a:ext cx="5461001" cy="1206501"/>
            </a:xfrm>
            <a:prstGeom prst="rect">
              <a:avLst/>
            </a:prstGeom>
            <a:ln w="12700" cap="flat">
              <a:noFill/>
              <a:miter lim="400000"/>
            </a:ln>
            <a:effectLst/>
          </p:spPr>
        </p:pic>
        <p:pic>
          <p:nvPicPr>
            <p:cNvPr id="2074" name="W^k+1_1_=_W^k_1_.pdf" descr="W^k+1_1_=_W^k_1_.pdf"/>
            <p:cNvPicPr>
              <a:picLocks noChangeAspect="1"/>
            </p:cNvPicPr>
            <p:nvPr/>
          </p:nvPicPr>
          <p:blipFill>
            <a:blip r:embed="rId4">
              <a:extLst/>
            </a:blip>
            <a:stretch>
              <a:fillRect/>
            </a:stretch>
          </p:blipFill>
          <p:spPr>
            <a:xfrm>
              <a:off x="1303246" y="2846352"/>
              <a:ext cx="5461001" cy="1206501"/>
            </a:xfrm>
            <a:prstGeom prst="rect">
              <a:avLst/>
            </a:prstGeom>
            <a:ln w="12700" cap="flat">
              <a:noFill/>
              <a:miter lim="400000"/>
            </a:ln>
            <a:effectLst/>
          </p:spPr>
        </p:pic>
      </p:grpSp>
      <p:grpSp>
        <p:nvGrpSpPr>
          <p:cNvPr id="2079" name="Group"/>
          <p:cNvGrpSpPr/>
          <p:nvPr/>
        </p:nvGrpSpPr>
        <p:grpSpPr>
          <a:xfrm>
            <a:off x="1448214" y="5459111"/>
            <a:ext cx="20111823" cy="2484877"/>
            <a:chOff x="0" y="0"/>
            <a:chExt cx="20111822" cy="2484875"/>
          </a:xfrm>
        </p:grpSpPr>
        <p:pic>
          <p:nvPicPr>
            <p:cNvPr id="2076" name="W^k_0_=_1_&amp;_-3_0.pdf" descr="W^k_0_=_1_&amp;_-3_0.pdf"/>
            <p:cNvPicPr>
              <a:picLocks noChangeAspect="1"/>
            </p:cNvPicPr>
            <p:nvPr/>
          </p:nvPicPr>
          <p:blipFill>
            <a:blip r:embed="rId5">
              <a:extLst/>
            </a:blip>
            <a:stretch>
              <a:fillRect/>
            </a:stretch>
          </p:blipFill>
          <p:spPr>
            <a:xfrm>
              <a:off x="1250663" y="1379975"/>
              <a:ext cx="3581401" cy="1104901"/>
            </a:xfrm>
            <a:prstGeom prst="rect">
              <a:avLst/>
            </a:prstGeom>
            <a:ln w="12700" cap="flat">
              <a:noFill/>
              <a:miter lim="400000"/>
            </a:ln>
            <a:effectLst/>
          </p:spPr>
        </p:pic>
        <p:sp>
          <p:nvSpPr>
            <p:cNvPr id="2077" name="where Wk are the weights at some iteration k of gradient descent given by the first slide:"/>
            <p:cNvSpPr txBox="1"/>
            <p:nvPr/>
          </p:nvSpPr>
          <p:spPr>
            <a:xfrm>
              <a:off x="0" y="-1"/>
              <a:ext cx="20111822" cy="73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0" sz="4200">
                  <a:latin typeface="Helvetica Neue Light"/>
                  <a:ea typeface="Helvetica Neue Light"/>
                  <a:cs typeface="Helvetica Neue Light"/>
                  <a:sym typeface="Helvetica Neue Light"/>
                </a:defRPr>
              </a:pPr>
              <a:r>
                <a:t>where W</a:t>
              </a:r>
              <a:r>
                <a:rPr baseline="31999"/>
                <a:t>k </a:t>
              </a:r>
              <a:r>
                <a:t>are the weights at some iteration k of gradient descent given by the first slide:</a:t>
              </a:r>
            </a:p>
          </p:txBody>
        </p:sp>
        <p:pic>
          <p:nvPicPr>
            <p:cNvPr id="2078" name="W^k_1_=_1_&amp;_-1.pdf" descr="W^k_1_=_1_&amp;_-1.pdf"/>
            <p:cNvPicPr>
              <a:picLocks noChangeAspect="1"/>
            </p:cNvPicPr>
            <p:nvPr/>
          </p:nvPicPr>
          <p:blipFill>
            <a:blip r:embed="rId6">
              <a:extLst/>
            </a:blip>
            <a:stretch>
              <a:fillRect/>
            </a:stretch>
          </p:blipFill>
          <p:spPr>
            <a:xfrm>
              <a:off x="5874458" y="1640325"/>
              <a:ext cx="2997201" cy="5842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5" grpId="1"/>
      <p:bldP build="whole" bldLvl="1" animBg="1" rev="0" advAuto="0" spid="2079" grpId="2"/>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3" name="Now, by the chain rule, we can derive equations, working backwards, for each remaining term we need:"/>
          <p:cNvSpPr txBox="1"/>
          <p:nvPr/>
        </p:nvSpPr>
        <p:spPr>
          <a:xfrm>
            <a:off x="1364144" y="3255303"/>
            <a:ext cx="21264272" cy="138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4200">
                <a:latin typeface="Helvetica Neue Light"/>
                <a:ea typeface="Helvetica Neue Light"/>
                <a:cs typeface="Helvetica Neue Light"/>
                <a:sym typeface="Helvetica Neue Light"/>
              </a:defRPr>
            </a:pPr>
            <a:r>
              <a:t>Now, by the chain rule, we can derive equations, working </a:t>
            </a:r>
            <a:r>
              <a:rPr i="1">
                <a:latin typeface="+mn-lt"/>
                <a:ea typeface="+mn-ea"/>
                <a:cs typeface="+mn-cs"/>
                <a:sym typeface="Helvetica Neue"/>
              </a:rPr>
              <a:t>backwards</a:t>
            </a:r>
            <a:r>
              <a:t>, for each remaining term we need:</a:t>
            </a:r>
          </a:p>
        </p:txBody>
      </p:sp>
      <p:sp>
        <p:nvSpPr>
          <p:cNvPr id="2084" name="First we compute the derivative of the loss with respect to the output:"/>
          <p:cNvSpPr txBox="1"/>
          <p:nvPr/>
        </p:nvSpPr>
        <p:spPr>
          <a:xfrm>
            <a:off x="1364144" y="445294"/>
            <a:ext cx="15980818"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200">
                <a:latin typeface="Helvetica Neue Light"/>
                <a:ea typeface="Helvetica Neue Light"/>
                <a:cs typeface="Helvetica Neue Light"/>
                <a:sym typeface="Helvetica Neue Light"/>
              </a:defRPr>
            </a:lvl1pPr>
          </a:lstStyle>
          <a:p>
            <a:pPr/>
            <a:r>
              <a:t>First we compute the derivative of the loss with respect to the output:</a:t>
            </a:r>
          </a:p>
        </p:txBody>
      </p:sp>
      <p:grpSp>
        <p:nvGrpSpPr>
          <p:cNvPr id="2088" name="Group"/>
          <p:cNvGrpSpPr/>
          <p:nvPr/>
        </p:nvGrpSpPr>
        <p:grpSpPr>
          <a:xfrm>
            <a:off x="3507865" y="5197938"/>
            <a:ext cx="5391805" cy="1270541"/>
            <a:chOff x="0" y="0"/>
            <a:chExt cx="5391803" cy="1270539"/>
          </a:xfrm>
        </p:grpSpPr>
        <p:pic>
          <p:nvPicPr>
            <p:cNvPr id="2085" name="frac_partial_Los.pdf" descr="frac_partial_Los.pdf"/>
            <p:cNvPicPr>
              <a:picLocks noChangeAspect="1"/>
            </p:cNvPicPr>
            <p:nvPr/>
          </p:nvPicPr>
          <p:blipFill>
            <a:blip r:embed="rId3">
              <a:extLst/>
            </a:blip>
            <a:stretch>
              <a:fillRect/>
            </a:stretch>
          </p:blipFill>
          <p:spPr>
            <a:xfrm>
              <a:off x="108603" y="120920"/>
              <a:ext cx="5283201" cy="1028701"/>
            </a:xfrm>
            <a:prstGeom prst="rect">
              <a:avLst/>
            </a:prstGeom>
            <a:ln w="12700" cap="flat">
              <a:noFill/>
              <a:miter lim="400000"/>
            </a:ln>
            <a:effectLst/>
          </p:spPr>
        </p:pic>
        <p:sp>
          <p:nvSpPr>
            <p:cNvPr id="2086" name="Rectangle"/>
            <p:cNvSpPr/>
            <p:nvPr/>
          </p:nvSpPr>
          <p:spPr>
            <a:xfrm>
              <a:off x="0" y="0"/>
              <a:ext cx="911363" cy="1270540"/>
            </a:xfrm>
            <a:prstGeom prst="rect">
              <a:avLst/>
            </a:prstGeom>
            <a:noFill/>
            <a:ln w="50800" cap="flat">
              <a:solidFill>
                <a:schemeClr val="accent3"/>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087" name="Rectangle"/>
            <p:cNvSpPr/>
            <p:nvPr/>
          </p:nvSpPr>
          <p:spPr>
            <a:xfrm>
              <a:off x="3802308" y="0"/>
              <a:ext cx="911363" cy="1270540"/>
            </a:xfrm>
            <a:prstGeom prst="rect">
              <a:avLst/>
            </a:prstGeom>
            <a:noFill/>
            <a:ln w="508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091" name="Group"/>
          <p:cNvGrpSpPr/>
          <p:nvPr/>
        </p:nvGrpSpPr>
        <p:grpSpPr>
          <a:xfrm>
            <a:off x="3554569" y="1491082"/>
            <a:ext cx="2786986" cy="1270541"/>
            <a:chOff x="0" y="0"/>
            <a:chExt cx="2786984" cy="1270539"/>
          </a:xfrm>
        </p:grpSpPr>
        <p:pic>
          <p:nvPicPr>
            <p:cNvPr id="2089" name="frac_partial_Los.pdf" descr="frac_partial_Los.pdf"/>
            <p:cNvPicPr>
              <a:picLocks noChangeAspect="1"/>
            </p:cNvPicPr>
            <p:nvPr/>
          </p:nvPicPr>
          <p:blipFill>
            <a:blip r:embed="rId4">
              <a:extLst/>
            </a:blip>
            <a:stretch>
              <a:fillRect/>
            </a:stretch>
          </p:blipFill>
          <p:spPr>
            <a:xfrm>
              <a:off x="69184" y="120920"/>
              <a:ext cx="2717801" cy="1028701"/>
            </a:xfrm>
            <a:prstGeom prst="rect">
              <a:avLst/>
            </a:prstGeom>
            <a:ln w="12700" cap="flat">
              <a:noFill/>
              <a:miter lim="400000"/>
            </a:ln>
            <a:effectLst/>
          </p:spPr>
        </p:pic>
        <p:sp>
          <p:nvSpPr>
            <p:cNvPr id="2090" name="Rectangle"/>
            <p:cNvSpPr/>
            <p:nvPr/>
          </p:nvSpPr>
          <p:spPr>
            <a:xfrm>
              <a:off x="0" y="0"/>
              <a:ext cx="911363" cy="1270540"/>
            </a:xfrm>
            <a:prstGeom prst="rect">
              <a:avLst/>
            </a:prstGeom>
            <a:noFill/>
            <a:ln w="508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095" name="Group"/>
          <p:cNvGrpSpPr/>
          <p:nvPr/>
        </p:nvGrpSpPr>
        <p:grpSpPr>
          <a:xfrm>
            <a:off x="3567430" y="7031120"/>
            <a:ext cx="11405210" cy="1270541"/>
            <a:chOff x="0" y="0"/>
            <a:chExt cx="11405208" cy="1270539"/>
          </a:xfrm>
        </p:grpSpPr>
        <p:pic>
          <p:nvPicPr>
            <p:cNvPr id="2092" name="frac_partial_Los.pdf" descr="frac_partial_Los.pdf"/>
            <p:cNvPicPr>
              <a:picLocks noChangeAspect="1"/>
            </p:cNvPicPr>
            <p:nvPr/>
          </p:nvPicPr>
          <p:blipFill>
            <a:blip r:embed="rId5">
              <a:extLst/>
            </a:blip>
            <a:stretch>
              <a:fillRect/>
            </a:stretch>
          </p:blipFill>
          <p:spPr>
            <a:xfrm>
              <a:off x="89508" y="101870"/>
              <a:ext cx="11315701" cy="1041401"/>
            </a:xfrm>
            <a:prstGeom prst="rect">
              <a:avLst/>
            </a:prstGeom>
            <a:ln w="12700" cap="flat">
              <a:noFill/>
              <a:miter lim="400000"/>
            </a:ln>
            <a:effectLst/>
          </p:spPr>
        </p:pic>
        <p:sp>
          <p:nvSpPr>
            <p:cNvPr id="2093" name="Rectangle"/>
            <p:cNvSpPr/>
            <p:nvPr/>
          </p:nvSpPr>
          <p:spPr>
            <a:xfrm>
              <a:off x="0" y="0"/>
              <a:ext cx="911363" cy="1270540"/>
            </a:xfrm>
            <a:prstGeom prst="rect">
              <a:avLst/>
            </a:prstGeom>
            <a:noFill/>
            <a:ln w="50800" cap="flat">
              <a:solidFill>
                <a:schemeClr val="accent5"/>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094" name="Rectangle"/>
            <p:cNvSpPr/>
            <p:nvPr/>
          </p:nvSpPr>
          <p:spPr>
            <a:xfrm>
              <a:off x="7467063" y="0"/>
              <a:ext cx="911364" cy="1270540"/>
            </a:xfrm>
            <a:prstGeom prst="rect">
              <a:avLst/>
            </a:prstGeom>
            <a:noFill/>
            <a:ln w="50800" cap="flat">
              <a:solidFill>
                <a:schemeClr val="accent3"/>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096" name="ending up with our two gradients needed for the weight update:"/>
          <p:cNvSpPr txBox="1"/>
          <p:nvPr/>
        </p:nvSpPr>
        <p:spPr>
          <a:xfrm>
            <a:off x="1559864" y="9054803"/>
            <a:ext cx="21264272" cy="7338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4200">
                <a:latin typeface="Helvetica Neue Light"/>
                <a:ea typeface="Helvetica Neue Light"/>
                <a:cs typeface="Helvetica Neue Light"/>
                <a:sym typeface="Helvetica Neue Light"/>
              </a:defRPr>
            </a:lvl1pPr>
          </a:lstStyle>
          <a:p>
            <a:pPr/>
            <a:r>
              <a:t>ending up with our two gradients needed for the weight update:</a:t>
            </a:r>
          </a:p>
        </p:txBody>
      </p:sp>
      <p:grpSp>
        <p:nvGrpSpPr>
          <p:cNvPr id="2099" name="Group"/>
          <p:cNvGrpSpPr/>
          <p:nvPr/>
        </p:nvGrpSpPr>
        <p:grpSpPr>
          <a:xfrm>
            <a:off x="3636632" y="11553295"/>
            <a:ext cx="5650661" cy="1270541"/>
            <a:chOff x="0" y="0"/>
            <a:chExt cx="5650659" cy="1270539"/>
          </a:xfrm>
        </p:grpSpPr>
        <p:sp>
          <p:nvSpPr>
            <p:cNvPr id="2097" name="Rectangle"/>
            <p:cNvSpPr/>
            <p:nvPr/>
          </p:nvSpPr>
          <p:spPr>
            <a:xfrm>
              <a:off x="4739297" y="0"/>
              <a:ext cx="911363" cy="1270540"/>
            </a:xfrm>
            <a:prstGeom prst="rect">
              <a:avLst/>
            </a:prstGeom>
            <a:noFill/>
            <a:ln w="50800" cap="flat">
              <a:solidFill>
                <a:schemeClr val="accent1"/>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2098" name="frac_partial_Los.pdf" descr="frac_partial_Los.pdf"/>
            <p:cNvPicPr>
              <a:picLocks noChangeAspect="1"/>
            </p:cNvPicPr>
            <p:nvPr/>
          </p:nvPicPr>
          <p:blipFill>
            <a:blip r:embed="rId6">
              <a:extLst/>
            </a:blip>
            <a:stretch>
              <a:fillRect/>
            </a:stretch>
          </p:blipFill>
          <p:spPr>
            <a:xfrm>
              <a:off x="0" y="120920"/>
              <a:ext cx="5562600" cy="1028701"/>
            </a:xfrm>
            <a:prstGeom prst="rect">
              <a:avLst/>
            </a:prstGeom>
            <a:ln w="12700" cap="flat">
              <a:noFill/>
              <a:miter lim="400000"/>
            </a:ln>
            <a:effectLst/>
          </p:spPr>
        </p:pic>
      </p:grpSp>
      <p:grpSp>
        <p:nvGrpSpPr>
          <p:cNvPr id="2102" name="Group"/>
          <p:cNvGrpSpPr/>
          <p:nvPr/>
        </p:nvGrpSpPr>
        <p:grpSpPr>
          <a:xfrm>
            <a:off x="3636632" y="9990694"/>
            <a:ext cx="5632955" cy="1270541"/>
            <a:chOff x="0" y="0"/>
            <a:chExt cx="5632953" cy="1270539"/>
          </a:xfrm>
        </p:grpSpPr>
        <p:sp>
          <p:nvSpPr>
            <p:cNvPr id="2100" name="Rectangle"/>
            <p:cNvSpPr/>
            <p:nvPr/>
          </p:nvSpPr>
          <p:spPr>
            <a:xfrm>
              <a:off x="4721591" y="0"/>
              <a:ext cx="911363" cy="1270540"/>
            </a:xfrm>
            <a:prstGeom prst="rect">
              <a:avLst/>
            </a:prstGeom>
            <a:noFill/>
            <a:ln w="50800" cap="flat">
              <a:solidFill>
                <a:schemeClr val="accent5"/>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2101" name="frac_partial_Los.pdf" descr="frac_partial_Los.pdf"/>
            <p:cNvPicPr>
              <a:picLocks noChangeAspect="1"/>
            </p:cNvPicPr>
            <p:nvPr/>
          </p:nvPicPr>
          <p:blipFill>
            <a:blip r:embed="rId7">
              <a:extLst/>
            </a:blip>
            <a:stretch>
              <a:fillRect/>
            </a:stretch>
          </p:blipFill>
          <p:spPr>
            <a:xfrm>
              <a:off x="0" y="127818"/>
              <a:ext cx="5562600" cy="1028701"/>
            </a:xfrm>
            <a:prstGeom prst="rect">
              <a:avLst/>
            </a:prstGeom>
            <a:ln w="12700" cap="flat">
              <a:noFill/>
              <a:miter lim="400000"/>
            </a:ln>
            <a:effectLst/>
          </p:spPr>
        </p:pic>
      </p:grpSp>
      <p:grpSp>
        <p:nvGrpSpPr>
          <p:cNvPr id="2105" name="Group"/>
          <p:cNvGrpSpPr/>
          <p:nvPr/>
        </p:nvGrpSpPr>
        <p:grpSpPr>
          <a:xfrm>
            <a:off x="9779000" y="10598901"/>
            <a:ext cx="12934896" cy="2497435"/>
            <a:chOff x="0" y="0"/>
            <a:chExt cx="12934895" cy="2497433"/>
          </a:xfrm>
        </p:grpSpPr>
        <p:sp>
          <p:nvSpPr>
            <p:cNvPr id="2103" name="Line"/>
            <p:cNvSpPr/>
            <p:nvPr/>
          </p:nvSpPr>
          <p:spPr>
            <a:xfrm flipH="1" flipV="1">
              <a:off x="-1" y="-1"/>
              <a:ext cx="1631300" cy="475824"/>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04" name="Notice the ordering of the two terms being multiplied here. The notation hides the details but you can write out all the indices to see that this is the correct ordering — or just check that the dimensions work out."/>
            <p:cNvSpPr txBox="1"/>
            <p:nvPr/>
          </p:nvSpPr>
          <p:spPr>
            <a:xfrm>
              <a:off x="1856250" y="173895"/>
              <a:ext cx="11078646" cy="23235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b="0" sz="3600">
                  <a:latin typeface="Helvetica Neue Light"/>
                  <a:ea typeface="Helvetica Neue Light"/>
                  <a:cs typeface="Helvetica Neue Light"/>
                  <a:sym typeface="Helvetica Neue Light"/>
                </a:defRPr>
              </a:lvl1pPr>
            </a:lstStyle>
            <a:p>
              <a:pPr/>
              <a:r>
                <a:t>Notice the ordering of the two terms being multiplied here. The notation hides the details but you can write out all the indices to see that this is the correct ordering — or just check that the dimensions work out.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0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0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0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0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1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10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0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88" grpId="4"/>
      <p:bldP build="whole" bldLvl="1" animBg="1" rev="0" advAuto="0" spid="2091" grpId="2"/>
      <p:bldP build="whole" bldLvl="1" animBg="1" rev="0" advAuto="0" spid="2096" grpId="6"/>
      <p:bldP build="whole" bldLvl="1" animBg="1" rev="0" advAuto="0" spid="2095" grpId="5"/>
      <p:bldP build="whole" bldLvl="1" animBg="1" rev="0" advAuto="0" spid="2102" grpId="7"/>
      <p:bldP build="whole" bldLvl="1" animBg="1" rev="0" advAuto="0" spid="2099" grpId="9"/>
      <p:bldP build="whole" bldLvl="1" animBg="1" rev="0" advAuto="0" spid="2084" grpId="1"/>
      <p:bldP build="whole" bldLvl="1" animBg="1" rev="0" advAuto="0" spid="2105" grpId="8"/>
      <p:bldP build="whole" bldLvl="1" animBg="1" rev="0" advAuto="0" spid="2083" grpId="3"/>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9" name="Finally, we simply plug these values into our equations and compute the numerical updates:"/>
          <p:cNvSpPr txBox="1"/>
          <p:nvPr/>
        </p:nvSpPr>
        <p:spPr>
          <a:xfrm>
            <a:off x="1471468" y="4098849"/>
            <a:ext cx="2103905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200">
                <a:latin typeface="Helvetica Neue Light"/>
                <a:ea typeface="Helvetica Neue Light"/>
                <a:cs typeface="Helvetica Neue Light"/>
                <a:sym typeface="Helvetica Neue Light"/>
              </a:defRPr>
            </a:lvl1pPr>
          </a:lstStyle>
          <a:p>
            <a:pPr/>
            <a:r>
              <a:t>Finally, we simply plug these values into our equations and compute the numerical updates:</a:t>
            </a:r>
          </a:p>
        </p:txBody>
      </p:sp>
      <p:grpSp>
        <p:nvGrpSpPr>
          <p:cNvPr id="2113" name="Group"/>
          <p:cNvGrpSpPr/>
          <p:nvPr/>
        </p:nvGrpSpPr>
        <p:grpSpPr>
          <a:xfrm>
            <a:off x="1407074" y="1154374"/>
            <a:ext cx="16831946" cy="2282184"/>
            <a:chOff x="0" y="0"/>
            <a:chExt cx="16831944" cy="2282182"/>
          </a:xfrm>
        </p:grpSpPr>
        <p:sp>
          <p:nvSpPr>
            <p:cNvPr id="2110" name="The values for input vector x0 and target y are also given by the first slide:"/>
            <p:cNvSpPr txBox="1"/>
            <p:nvPr/>
          </p:nvSpPr>
          <p:spPr>
            <a:xfrm>
              <a:off x="0" y="-1"/>
              <a:ext cx="16831946" cy="73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b="0" sz="4200">
                  <a:latin typeface="Helvetica Neue Light"/>
                  <a:ea typeface="Helvetica Neue Light"/>
                  <a:cs typeface="Helvetica Neue Light"/>
                  <a:sym typeface="Helvetica Neue Light"/>
                </a:defRPr>
              </a:pPr>
              <a:r>
                <a:t>The values for input vector x</a:t>
              </a:r>
              <a:r>
                <a:rPr baseline="-5999"/>
                <a:t>0</a:t>
              </a:r>
              <a:r>
                <a:t> and target y are also given by the first slide:</a:t>
              </a:r>
            </a:p>
          </p:txBody>
        </p:sp>
        <p:pic>
          <p:nvPicPr>
            <p:cNvPr id="2111" name="x_0_=_1.0_0.1.pdf" descr="x_0_=_1.0_0.1.pdf"/>
            <p:cNvPicPr>
              <a:picLocks noChangeAspect="1"/>
            </p:cNvPicPr>
            <p:nvPr/>
          </p:nvPicPr>
          <p:blipFill>
            <a:blip r:embed="rId3">
              <a:extLst/>
            </a:blip>
            <a:stretch>
              <a:fillRect/>
            </a:stretch>
          </p:blipFill>
          <p:spPr>
            <a:xfrm>
              <a:off x="2554789" y="1177282"/>
              <a:ext cx="2247901" cy="1104901"/>
            </a:xfrm>
            <a:prstGeom prst="rect">
              <a:avLst/>
            </a:prstGeom>
            <a:ln w="12700" cap="flat">
              <a:noFill/>
              <a:miter lim="400000"/>
            </a:ln>
            <a:effectLst/>
          </p:spPr>
        </p:pic>
        <p:pic>
          <p:nvPicPr>
            <p:cNvPr id="2112" name="y_=_0.5.pdf" descr="y_=_0.5.pdf"/>
            <p:cNvPicPr>
              <a:picLocks noChangeAspect="1"/>
            </p:cNvPicPr>
            <p:nvPr/>
          </p:nvPicPr>
          <p:blipFill>
            <a:blip r:embed="rId4">
              <a:extLst/>
            </a:blip>
            <a:stretch>
              <a:fillRect/>
            </a:stretch>
          </p:blipFill>
          <p:spPr>
            <a:xfrm>
              <a:off x="6034281" y="1640325"/>
              <a:ext cx="1447801" cy="406401"/>
            </a:xfrm>
            <a:prstGeom prst="rect">
              <a:avLst/>
            </a:prstGeom>
            <a:ln w="12700" cap="flat">
              <a:noFill/>
              <a:miter lim="400000"/>
            </a:ln>
            <a:effectLst/>
          </p:spPr>
        </p:pic>
      </p:grpSp>
      <p:grpSp>
        <p:nvGrpSpPr>
          <p:cNvPr id="2119" name="Group"/>
          <p:cNvGrpSpPr/>
          <p:nvPr/>
        </p:nvGrpSpPr>
        <p:grpSpPr>
          <a:xfrm>
            <a:off x="1513506" y="5494968"/>
            <a:ext cx="10804650" cy="6182693"/>
            <a:chOff x="0" y="0"/>
            <a:chExt cx="10804649" cy="6182691"/>
          </a:xfrm>
        </p:grpSpPr>
        <p:pic>
          <p:nvPicPr>
            <p:cNvPr id="2114" name="x_1_=_W_0_x_0_=_.pdf" descr="x_1_=_W_0_x_0_=_.pdf"/>
            <p:cNvPicPr>
              <a:picLocks noChangeAspect="1"/>
            </p:cNvPicPr>
            <p:nvPr/>
          </p:nvPicPr>
          <p:blipFill>
            <a:blip r:embed="rId5">
              <a:extLst/>
            </a:blip>
            <a:stretch>
              <a:fillRect/>
            </a:stretch>
          </p:blipFill>
          <p:spPr>
            <a:xfrm>
              <a:off x="2498849" y="909361"/>
              <a:ext cx="8305801" cy="1104901"/>
            </a:xfrm>
            <a:prstGeom prst="rect">
              <a:avLst/>
            </a:prstGeom>
            <a:ln w="12700" cap="flat">
              <a:noFill/>
              <a:miter lim="400000"/>
            </a:ln>
            <a:effectLst/>
          </p:spPr>
        </p:pic>
        <p:sp>
          <p:nvSpPr>
            <p:cNvPr id="2115" name="Forward pass:"/>
            <p:cNvSpPr txBox="1"/>
            <p:nvPr/>
          </p:nvSpPr>
          <p:spPr>
            <a:xfrm>
              <a:off x="0" y="-1"/>
              <a:ext cx="3394710" cy="73382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b="0" sz="4200">
                  <a:solidFill>
                    <a:schemeClr val="accent3">
                      <a:hueOff val="362282"/>
                      <a:satOff val="31803"/>
                      <a:lumOff val="-18242"/>
                    </a:schemeClr>
                  </a:solidFill>
                  <a:latin typeface="Helvetica Neue Light"/>
                  <a:ea typeface="Helvetica Neue Light"/>
                  <a:cs typeface="Helvetica Neue Light"/>
                  <a:sym typeface="Helvetica Neue Light"/>
                </a:defRPr>
              </a:lvl1pPr>
            </a:lstStyle>
            <a:p>
              <a:pPr/>
              <a:r>
                <a:t>Forward pass:</a:t>
              </a:r>
            </a:p>
          </p:txBody>
        </p:sp>
        <p:pic>
          <p:nvPicPr>
            <p:cNvPr id="2116" name="x_2_=_tanh(_x_1).pdf" descr="x_2_=_tanh(_x_1).pdf"/>
            <p:cNvPicPr>
              <a:picLocks noChangeAspect="1"/>
            </p:cNvPicPr>
            <p:nvPr/>
          </p:nvPicPr>
          <p:blipFill>
            <a:blip r:embed="rId6">
              <a:extLst/>
            </a:blip>
            <a:stretch>
              <a:fillRect/>
            </a:stretch>
          </p:blipFill>
          <p:spPr>
            <a:xfrm>
              <a:off x="2498849" y="2392995"/>
              <a:ext cx="5067301" cy="1104901"/>
            </a:xfrm>
            <a:prstGeom prst="rect">
              <a:avLst/>
            </a:prstGeom>
            <a:ln w="12700" cap="flat">
              <a:noFill/>
              <a:miter lim="400000"/>
            </a:ln>
            <a:effectLst/>
          </p:spPr>
        </p:pic>
        <p:pic>
          <p:nvPicPr>
            <p:cNvPr id="2117" name="x_3_=_W_1_x_2_=_.pdf" descr="x_3_=_W_1_x_2_=_.pdf"/>
            <p:cNvPicPr>
              <a:picLocks noChangeAspect="1"/>
            </p:cNvPicPr>
            <p:nvPr/>
          </p:nvPicPr>
          <p:blipFill>
            <a:blip r:embed="rId7">
              <a:extLst/>
            </a:blip>
            <a:stretch>
              <a:fillRect/>
            </a:stretch>
          </p:blipFill>
          <p:spPr>
            <a:xfrm>
              <a:off x="2498849" y="3838529"/>
              <a:ext cx="8013701" cy="1104901"/>
            </a:xfrm>
            <a:prstGeom prst="rect">
              <a:avLst/>
            </a:prstGeom>
            <a:ln w="12700" cap="flat">
              <a:noFill/>
              <a:miter lim="400000"/>
            </a:ln>
            <a:effectLst/>
          </p:spPr>
        </p:pic>
        <p:pic>
          <p:nvPicPr>
            <p:cNvPr id="2118" name="Loss_=_frac_1_2_.pdf" descr="Loss_=_frac_1_2_.pdf"/>
            <p:cNvPicPr>
              <a:picLocks noChangeAspect="1"/>
            </p:cNvPicPr>
            <p:nvPr/>
          </p:nvPicPr>
          <p:blipFill>
            <a:blip r:embed="rId8">
              <a:extLst/>
            </a:blip>
            <a:stretch>
              <a:fillRect/>
            </a:stretch>
          </p:blipFill>
          <p:spPr>
            <a:xfrm>
              <a:off x="2498849" y="5242891"/>
              <a:ext cx="4775201" cy="93980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9" grpId="3"/>
      <p:bldP build="whole" bldLvl="1" animBg="1" rev="0" advAuto="0" spid="2113" grpId="1"/>
      <p:bldP build="whole" bldLvl="1" animBg="1" rev="0" advAuto="0" spid="2109" grpId="2"/>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3" name="Backward pass:"/>
          <p:cNvSpPr txBox="1"/>
          <p:nvPr/>
        </p:nvSpPr>
        <p:spPr>
          <a:xfrm>
            <a:off x="1298858" y="1116151"/>
            <a:ext cx="3819831"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200">
                <a:solidFill>
                  <a:schemeClr val="accent5">
                    <a:hueOff val="-82419"/>
                    <a:satOff val="-9513"/>
                    <a:lumOff val="-16343"/>
                  </a:schemeClr>
                </a:solidFill>
                <a:latin typeface="Helvetica Neue Light"/>
                <a:ea typeface="Helvetica Neue Light"/>
                <a:cs typeface="Helvetica Neue Light"/>
                <a:sym typeface="Helvetica Neue Light"/>
              </a:defRPr>
            </a:lvl1pPr>
          </a:lstStyle>
          <a:p>
            <a:pPr/>
            <a:r>
              <a:t>Backward pass:</a:t>
            </a:r>
          </a:p>
        </p:txBody>
      </p:sp>
      <p:pic>
        <p:nvPicPr>
          <p:cNvPr id="2124" name="frac_partial_Los.pdf" descr="frac_partial_Los.pdf"/>
          <p:cNvPicPr>
            <a:picLocks noChangeAspect="1"/>
          </p:cNvPicPr>
          <p:nvPr/>
        </p:nvPicPr>
        <p:blipFill>
          <a:blip r:embed="rId3">
            <a:extLst/>
          </a:blip>
          <a:stretch>
            <a:fillRect/>
          </a:stretch>
        </p:blipFill>
        <p:spPr>
          <a:xfrm>
            <a:off x="2155618" y="2561822"/>
            <a:ext cx="4953001" cy="1028701"/>
          </a:xfrm>
          <a:prstGeom prst="rect">
            <a:avLst/>
          </a:prstGeom>
          <a:ln w="12700">
            <a:miter lim="400000"/>
          </a:ln>
        </p:spPr>
      </p:pic>
      <p:pic>
        <p:nvPicPr>
          <p:cNvPr id="2125" name="frac_partial_Los.pdf" descr="frac_partial_Los.pdf"/>
          <p:cNvPicPr>
            <a:picLocks noChangeAspect="1"/>
          </p:cNvPicPr>
          <p:nvPr/>
        </p:nvPicPr>
        <p:blipFill>
          <a:blip r:embed="rId4">
            <a:extLst/>
          </a:blip>
          <a:stretch>
            <a:fillRect/>
          </a:stretch>
        </p:blipFill>
        <p:spPr>
          <a:xfrm>
            <a:off x="2139463" y="4302365"/>
            <a:ext cx="11303001" cy="1028701"/>
          </a:xfrm>
          <a:prstGeom prst="rect">
            <a:avLst/>
          </a:prstGeom>
          <a:ln w="12700">
            <a:miter lim="400000"/>
          </a:ln>
        </p:spPr>
      </p:pic>
      <p:pic>
        <p:nvPicPr>
          <p:cNvPr id="2126" name="frac_partial_Los.pdf" descr="frac_partial_Los.pdf"/>
          <p:cNvPicPr>
            <a:picLocks noChangeAspect="1"/>
          </p:cNvPicPr>
          <p:nvPr/>
        </p:nvPicPr>
        <p:blipFill>
          <a:blip r:embed="rId5">
            <a:extLst/>
          </a:blip>
          <a:stretch>
            <a:fillRect/>
          </a:stretch>
        </p:blipFill>
        <p:spPr>
          <a:xfrm>
            <a:off x="2194115" y="6042908"/>
            <a:ext cx="20675601" cy="1130301"/>
          </a:xfrm>
          <a:prstGeom prst="rect">
            <a:avLst/>
          </a:prstGeom>
          <a:ln w="12700">
            <a:miter lim="400000"/>
          </a:ln>
        </p:spPr>
      </p:pic>
      <p:sp>
        <p:nvSpPr>
          <p:cNvPr id="2127" name="Line"/>
          <p:cNvSpPr/>
          <p:nvPr/>
        </p:nvSpPr>
        <p:spPr>
          <a:xfrm flipH="1">
            <a:off x="15681817" y="4859843"/>
            <a:ext cx="1019720" cy="101972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128" name="diagonal matrix because tanh is a pointwise operation"/>
          <p:cNvSpPr txBox="1"/>
          <p:nvPr/>
        </p:nvSpPr>
        <p:spPr>
          <a:xfrm>
            <a:off x="15377819" y="3581818"/>
            <a:ext cx="7899007" cy="12059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b="0" sz="3600">
                <a:latin typeface="Helvetica Neue Light"/>
                <a:ea typeface="Helvetica Neue Light"/>
                <a:cs typeface="Helvetica Neue Light"/>
                <a:sym typeface="Helvetica Neue Light"/>
              </a:defRPr>
            </a:lvl1pPr>
          </a:lstStyle>
          <a:p>
            <a:pPr/>
            <a:r>
              <a:t>diagonal matrix because tanh is a pointwise operation</a:t>
            </a:r>
          </a:p>
        </p:txBody>
      </p:sp>
      <p:pic>
        <p:nvPicPr>
          <p:cNvPr id="2129" name="frac_partial_Los.pdf" descr="frac_partial_Los.pdf"/>
          <p:cNvPicPr>
            <a:picLocks noChangeAspect="1"/>
          </p:cNvPicPr>
          <p:nvPr/>
        </p:nvPicPr>
        <p:blipFill>
          <a:blip r:embed="rId6">
            <a:extLst/>
          </a:blip>
          <a:stretch>
            <a:fillRect/>
          </a:stretch>
        </p:blipFill>
        <p:spPr>
          <a:xfrm>
            <a:off x="2352585" y="8990594"/>
            <a:ext cx="13246101" cy="1104901"/>
          </a:xfrm>
          <a:prstGeom prst="rect">
            <a:avLst/>
          </a:prstGeom>
          <a:ln w="12700">
            <a:miter lim="400000"/>
          </a:ln>
        </p:spPr>
      </p:pic>
      <p:pic>
        <p:nvPicPr>
          <p:cNvPr id="2130" name="frac_partial_Los.pdf" descr="frac_partial_Los.pdf"/>
          <p:cNvPicPr>
            <a:picLocks noChangeAspect="1"/>
          </p:cNvPicPr>
          <p:nvPr/>
        </p:nvPicPr>
        <p:blipFill>
          <a:blip r:embed="rId7">
            <a:extLst/>
          </a:blip>
          <a:stretch>
            <a:fillRect/>
          </a:stretch>
        </p:blipFill>
        <p:spPr>
          <a:xfrm>
            <a:off x="2383295" y="10694372"/>
            <a:ext cx="10020301" cy="1104901"/>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4" name="Gradient updates:"/>
          <p:cNvSpPr txBox="1"/>
          <p:nvPr/>
        </p:nvSpPr>
        <p:spPr>
          <a:xfrm>
            <a:off x="1471468" y="1437215"/>
            <a:ext cx="4243884"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4200">
                <a:latin typeface="Helvetica Neue Light"/>
                <a:ea typeface="Helvetica Neue Light"/>
                <a:cs typeface="Helvetica Neue Light"/>
                <a:sym typeface="Helvetica Neue Light"/>
              </a:defRPr>
            </a:lvl1pPr>
          </a:lstStyle>
          <a:p>
            <a:pPr/>
            <a:r>
              <a:t>Gradient updates:</a:t>
            </a:r>
          </a:p>
        </p:txBody>
      </p:sp>
      <p:pic>
        <p:nvPicPr>
          <p:cNvPr id="2135" name="W^k+1_0_=_W^k_0_.pdf" descr="W^k+1_0_=_W^k_0_.pdf"/>
          <p:cNvPicPr>
            <a:picLocks noChangeAspect="1"/>
          </p:cNvPicPr>
          <p:nvPr/>
        </p:nvPicPr>
        <p:blipFill>
          <a:blip r:embed="rId3">
            <a:extLst/>
          </a:blip>
          <a:stretch>
            <a:fillRect/>
          </a:stretch>
        </p:blipFill>
        <p:spPr>
          <a:xfrm>
            <a:off x="2667391" y="2505035"/>
            <a:ext cx="5461001" cy="1206501"/>
          </a:xfrm>
          <a:prstGeom prst="rect">
            <a:avLst/>
          </a:prstGeom>
          <a:ln w="12700">
            <a:miter lim="400000"/>
          </a:ln>
        </p:spPr>
      </p:pic>
      <p:pic>
        <p:nvPicPr>
          <p:cNvPr id="2136" name="&amp;=_1_&amp;_-3_0.2_&amp;_.pdf" descr="&amp;=_1_&amp;_-3_0.2_&amp;_.pdf"/>
          <p:cNvPicPr>
            <a:picLocks noChangeAspect="1"/>
          </p:cNvPicPr>
          <p:nvPr/>
        </p:nvPicPr>
        <p:blipFill>
          <a:blip r:embed="rId4">
            <a:extLst/>
          </a:blip>
          <a:stretch>
            <a:fillRect/>
          </a:stretch>
        </p:blipFill>
        <p:spPr>
          <a:xfrm>
            <a:off x="4006402" y="3943928"/>
            <a:ext cx="8115301" cy="2387601"/>
          </a:xfrm>
          <a:prstGeom prst="rect">
            <a:avLst/>
          </a:prstGeom>
          <a:ln w="12700">
            <a:miter lim="400000"/>
          </a:ln>
        </p:spPr>
      </p:pic>
      <p:pic>
        <p:nvPicPr>
          <p:cNvPr id="2137" name="W^k+1_1_=_W^k_1_.pdf" descr="W^k+1_1_=_W^k_1_.pdf"/>
          <p:cNvPicPr>
            <a:picLocks noChangeAspect="1"/>
          </p:cNvPicPr>
          <p:nvPr/>
        </p:nvPicPr>
        <p:blipFill>
          <a:blip r:embed="rId5">
            <a:extLst/>
          </a:blip>
          <a:stretch>
            <a:fillRect/>
          </a:stretch>
        </p:blipFill>
        <p:spPr>
          <a:xfrm>
            <a:off x="2667391" y="7684773"/>
            <a:ext cx="5461001" cy="1206501"/>
          </a:xfrm>
          <a:prstGeom prst="rect">
            <a:avLst/>
          </a:prstGeom>
          <a:ln w="12700">
            <a:miter lim="400000"/>
          </a:ln>
        </p:spPr>
      </p:pic>
      <p:pic>
        <p:nvPicPr>
          <p:cNvPr id="2138" name="&amp;=_1_&amp;_-1_end_pm.pdf" descr="&amp;=_1_&amp;_-1_end_pm.pdf"/>
          <p:cNvPicPr>
            <a:picLocks noChangeAspect="1"/>
          </p:cNvPicPr>
          <p:nvPr/>
        </p:nvPicPr>
        <p:blipFill>
          <a:blip r:embed="rId6">
            <a:extLst/>
          </a:blip>
          <a:stretch>
            <a:fillRect/>
          </a:stretch>
        </p:blipFill>
        <p:spPr>
          <a:xfrm>
            <a:off x="4060439" y="9035815"/>
            <a:ext cx="6946901" cy="12954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tochastic gradient descent (SGD)"/>
          <p:cNvSpPr txBox="1"/>
          <p:nvPr>
            <p:ph type="title"/>
          </p:nvPr>
        </p:nvSpPr>
        <p:spPr>
          <a:prstGeom prst="rect">
            <a:avLst/>
          </a:prstGeom>
        </p:spPr>
        <p:txBody>
          <a:bodyPr/>
          <a:lstStyle>
            <a:lvl1pPr defTabSz="784225">
              <a:defRPr sz="10640"/>
            </a:lvl1pPr>
          </a:lstStyle>
          <a:p>
            <a:pPr/>
            <a:r>
              <a:t>Stochastic gradient descent (SGD)</a:t>
            </a:r>
          </a:p>
        </p:txBody>
      </p:sp>
      <p:sp>
        <p:nvSpPr>
          <p:cNvPr id="572" name="Want to minimize overall loss function J, which is sum of individual losses over each example.…"/>
          <p:cNvSpPr txBox="1"/>
          <p:nvPr>
            <p:ph type="body" idx="1"/>
          </p:nvPr>
        </p:nvSpPr>
        <p:spPr>
          <a:prstGeom prst="rect">
            <a:avLst/>
          </a:prstGeom>
        </p:spPr>
        <p:txBody>
          <a:bodyPr lIns="101600" tIns="101600" rIns="101600" bIns="101600"/>
          <a:lstStyle/>
          <a:p>
            <a:pPr marL="594900" indent="-562355" defTabSz="1499616">
              <a:spcBef>
                <a:spcPts val="2400"/>
              </a:spcBef>
              <a:buClr>
                <a:srgbClr val="3366FF"/>
              </a:buClr>
              <a:buSzPct val="100000"/>
              <a:buFont typeface="Arial"/>
              <a:defRPr sz="3936">
                <a:latin typeface="Helvetica Neue Light"/>
                <a:ea typeface="Helvetica Neue Light"/>
                <a:cs typeface="Helvetica Neue Light"/>
                <a:sym typeface="Helvetica Neue Light"/>
              </a:defRPr>
            </a:pPr>
            <a:r>
              <a:t>Want to minimize overall loss function </a:t>
            </a:r>
            <a:r>
              <a:rPr b="1">
                <a:latin typeface="+mn-lt"/>
                <a:ea typeface="+mn-ea"/>
                <a:cs typeface="+mn-cs"/>
                <a:sym typeface="Helvetica Neue"/>
              </a:rPr>
              <a:t>J</a:t>
            </a:r>
            <a:r>
              <a:t>, which is sum of individual losses over each example.</a:t>
            </a:r>
          </a:p>
          <a:p>
            <a:pPr marL="594900" indent="-562355" defTabSz="1499616">
              <a:spcBef>
                <a:spcPts val="2400"/>
              </a:spcBef>
              <a:buClr>
                <a:srgbClr val="3366FF"/>
              </a:buClr>
              <a:buSzPct val="100000"/>
              <a:buFont typeface="Arial"/>
              <a:defRPr sz="3936">
                <a:latin typeface="Helvetica Neue Light"/>
                <a:ea typeface="Helvetica Neue Light"/>
                <a:cs typeface="Helvetica Neue Light"/>
                <a:sym typeface="Helvetica Neue Light"/>
              </a:defRPr>
            </a:pPr>
            <a:r>
              <a:t>In Stochastic gradient descent, compute gradient on sub-set (batch) of data.</a:t>
            </a:r>
          </a:p>
          <a:p>
            <a:pPr marL="562355" indent="-529811" defTabSz="1499616">
              <a:spcBef>
                <a:spcPts val="2400"/>
              </a:spcBef>
              <a:buClr>
                <a:srgbClr val="000000"/>
              </a:buClr>
              <a:buSzTx/>
              <a:buFont typeface="Arial"/>
              <a:buNone/>
              <a:defRPr sz="3936">
                <a:latin typeface="Helvetica Neue Light"/>
                <a:ea typeface="Helvetica Neue Light"/>
                <a:cs typeface="Helvetica Neue Light"/>
                <a:sym typeface="Helvetica Neue Light"/>
              </a:defRPr>
            </a:pPr>
            <a:r>
              <a:t>		If batchsize=1 then θ is updated after each example.</a:t>
            </a:r>
          </a:p>
          <a:p>
            <a:pPr marL="562355" indent="-529811" defTabSz="1499616">
              <a:spcBef>
                <a:spcPts val="2400"/>
              </a:spcBef>
              <a:buClr>
                <a:srgbClr val="000000"/>
              </a:buClr>
              <a:buSzTx/>
              <a:buFont typeface="Arial"/>
              <a:buNone/>
              <a:defRPr sz="3936">
                <a:latin typeface="Helvetica Neue Light"/>
                <a:ea typeface="Helvetica Neue Light"/>
                <a:cs typeface="Helvetica Neue Light"/>
                <a:sym typeface="Helvetica Neue Light"/>
              </a:defRPr>
            </a:pPr>
            <a:r>
              <a:t>		If batchsize=N (full set) then this is standard gradient descent.</a:t>
            </a:r>
          </a:p>
          <a:p>
            <a:pPr marL="594900" indent="-562355" defTabSz="1499616">
              <a:spcBef>
                <a:spcPts val="2400"/>
              </a:spcBef>
              <a:buClr>
                <a:srgbClr val="3366FF"/>
              </a:buClr>
              <a:buSzPct val="100000"/>
              <a:buFont typeface="Arial"/>
              <a:defRPr sz="3936">
                <a:latin typeface="Helvetica Neue Light"/>
                <a:ea typeface="Helvetica Neue Light"/>
                <a:cs typeface="Helvetica Neue Light"/>
                <a:sym typeface="Helvetica Neue Light"/>
              </a:defRPr>
            </a:pPr>
            <a:r>
              <a:t>Gradient direction is noisy, relative to average over all examples (standard gradient descent).</a:t>
            </a:r>
          </a:p>
          <a:p>
            <a:pPr marL="594900" indent="-562355" defTabSz="1499616">
              <a:spcBef>
                <a:spcPts val="2400"/>
              </a:spcBef>
              <a:buClr>
                <a:srgbClr val="3366FF"/>
              </a:buClr>
              <a:buSzPct val="100000"/>
              <a:buFont typeface="Arial"/>
              <a:defRPr sz="3936">
                <a:latin typeface="Helvetica Neue Light"/>
                <a:ea typeface="Helvetica Neue Light"/>
                <a:cs typeface="Helvetica Neue Light"/>
                <a:sym typeface="Helvetica Neue Light"/>
              </a:defRPr>
            </a:pPr>
            <a:r>
              <a:t>Advantages</a:t>
            </a:r>
          </a:p>
          <a:p>
            <a:pPr lvl="1" marL="928148" indent="-562355" defTabSz="1499616">
              <a:spcBef>
                <a:spcPts val="2400"/>
              </a:spcBef>
              <a:buClr>
                <a:srgbClr val="3366FF"/>
              </a:buClr>
              <a:buSzPct val="100000"/>
              <a:buFont typeface="Arial"/>
              <a:defRPr sz="3936">
                <a:latin typeface="Helvetica Neue Light"/>
                <a:ea typeface="Helvetica Neue Light"/>
                <a:cs typeface="Helvetica Neue Light"/>
                <a:sym typeface="Helvetica Neue Light"/>
              </a:defRPr>
            </a:pPr>
            <a:r>
              <a:t>Faster: approximate total gradient with small sample</a:t>
            </a:r>
          </a:p>
          <a:p>
            <a:pPr lvl="1" marL="928148" indent="-562355" defTabSz="1499616">
              <a:spcBef>
                <a:spcPts val="2400"/>
              </a:spcBef>
              <a:buClr>
                <a:srgbClr val="3366FF"/>
              </a:buClr>
              <a:buSzPct val="100000"/>
              <a:buFont typeface="Arial"/>
              <a:defRPr sz="3936">
                <a:latin typeface="Helvetica Neue Light"/>
                <a:ea typeface="Helvetica Neue Light"/>
                <a:cs typeface="Helvetica Neue Light"/>
                <a:sym typeface="Helvetica Neue Light"/>
              </a:defRPr>
            </a:pPr>
            <a:r>
              <a:t>Implicit regularizer</a:t>
            </a:r>
          </a:p>
          <a:p>
            <a:pPr marL="594900" indent="-562355" defTabSz="1499616">
              <a:spcBef>
                <a:spcPts val="2400"/>
              </a:spcBef>
              <a:buClr>
                <a:srgbClr val="3366FF"/>
              </a:buClr>
              <a:buSzPct val="100000"/>
              <a:buFont typeface="Arial"/>
              <a:defRPr sz="3936">
                <a:latin typeface="Helvetica Neue Light"/>
                <a:ea typeface="Helvetica Neue Light"/>
                <a:cs typeface="Helvetica Neue Light"/>
                <a:sym typeface="Helvetica Neue Light"/>
              </a:defRPr>
            </a:pPr>
            <a:r>
              <a:t>Disadvantages</a:t>
            </a:r>
          </a:p>
          <a:p>
            <a:pPr lvl="1" marL="928148" indent="-562355" defTabSz="1499616">
              <a:spcBef>
                <a:spcPts val="2400"/>
              </a:spcBef>
              <a:buClr>
                <a:srgbClr val="3366FF"/>
              </a:buClr>
              <a:buSzPct val="100000"/>
              <a:buFont typeface="Arial"/>
              <a:defRPr sz="3936">
                <a:latin typeface="Helvetica Neue Light"/>
                <a:ea typeface="Helvetica Neue Light"/>
                <a:cs typeface="Helvetica Neue Light"/>
                <a:sym typeface="Helvetica Neue Light"/>
              </a:defRPr>
            </a:pPr>
            <a:r>
              <a:t>High variance, unstable updates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Rectangle 28"/>
          <p:cNvSpPr/>
          <p:nvPr/>
        </p:nvSpPr>
        <p:spPr>
          <a:xfrm>
            <a:off x="15138593" y="10865978"/>
            <a:ext cx="4826039" cy="1012835"/>
          </a:xfrm>
          <a:prstGeom prst="rect">
            <a:avLst/>
          </a:prstGeom>
          <a:solidFill>
            <a:srgbClr val="F3D69E"/>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575" name="Rectangle 28"/>
          <p:cNvSpPr/>
          <p:nvPr/>
        </p:nvSpPr>
        <p:spPr>
          <a:xfrm>
            <a:off x="15039936" y="8937130"/>
            <a:ext cx="4826038" cy="1012835"/>
          </a:xfrm>
          <a:prstGeom prst="rect">
            <a:avLst/>
          </a:prstGeom>
          <a:solidFill>
            <a:srgbClr val="F3D69E"/>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576" name="Rectangle 28"/>
          <p:cNvSpPr/>
          <p:nvPr/>
        </p:nvSpPr>
        <p:spPr>
          <a:xfrm>
            <a:off x="15078964" y="6071049"/>
            <a:ext cx="4826039" cy="1012835"/>
          </a:xfrm>
          <a:prstGeom prst="rect">
            <a:avLst/>
          </a:prstGeom>
          <a:solidFill>
            <a:srgbClr val="F3D69E"/>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577" name="Rectangle 30"/>
          <p:cNvSpPr/>
          <p:nvPr/>
        </p:nvSpPr>
        <p:spPr>
          <a:xfrm>
            <a:off x="15066264" y="3416054"/>
            <a:ext cx="4788167" cy="1012835"/>
          </a:xfrm>
          <a:prstGeom prst="rect">
            <a:avLst/>
          </a:prstGeom>
          <a:solidFill>
            <a:srgbClr val="EFD6A5"/>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578" name="Straight Arrow Connector 33"/>
          <p:cNvSpPr/>
          <p:nvPr/>
        </p:nvSpPr>
        <p:spPr>
          <a:xfrm flipV="1">
            <a:off x="17597807" y="11890992"/>
            <a:ext cx="3177" cy="971267"/>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579" name="Straight Arrow Connector 35"/>
          <p:cNvSpPr/>
          <p:nvPr/>
        </p:nvSpPr>
        <p:spPr>
          <a:xfrm flipV="1">
            <a:off x="17578869" y="9954413"/>
            <a:ext cx="3177" cy="971267"/>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580" name="Straight Arrow Connector 37"/>
          <p:cNvSpPr/>
          <p:nvPr/>
        </p:nvSpPr>
        <p:spPr>
          <a:xfrm flipV="1">
            <a:off x="17508542" y="8404402"/>
            <a:ext cx="3177" cy="536479"/>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581" name="Straight Arrow Connector 39"/>
          <p:cNvSpPr/>
          <p:nvPr/>
        </p:nvSpPr>
        <p:spPr>
          <a:xfrm flipV="1">
            <a:off x="17514508" y="7085469"/>
            <a:ext cx="3177" cy="536479"/>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582" name="Straight Arrow Connector 40"/>
          <p:cNvSpPr/>
          <p:nvPr/>
        </p:nvSpPr>
        <p:spPr>
          <a:xfrm flipV="1">
            <a:off x="17489609" y="5516502"/>
            <a:ext cx="3177" cy="536479"/>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583" name="Straight Arrow Connector 41"/>
          <p:cNvSpPr/>
          <p:nvPr/>
        </p:nvSpPr>
        <p:spPr>
          <a:xfrm flipV="1">
            <a:off x="17470672" y="4426664"/>
            <a:ext cx="3177" cy="536479"/>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584" name="Straight Arrow Connector 46"/>
          <p:cNvSpPr/>
          <p:nvPr/>
        </p:nvSpPr>
        <p:spPr>
          <a:xfrm flipV="1">
            <a:off x="17470244" y="2267282"/>
            <a:ext cx="3177" cy="1152133"/>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585" name="TextBox 48"/>
          <p:cNvSpPr txBox="1"/>
          <p:nvPr/>
        </p:nvSpPr>
        <p:spPr>
          <a:xfrm rot="5400000">
            <a:off x="17286915" y="4843948"/>
            <a:ext cx="703581" cy="7582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Times New Roman"/>
                <a:ea typeface="Times New Roman"/>
                <a:cs typeface="Times New Roman"/>
                <a:sym typeface="Times New Roman"/>
              </a:defRPr>
            </a:lvl1pPr>
          </a:lstStyle>
          <a:p>
            <a:pPr/>
            <a:r>
              <a:t>…</a:t>
            </a:r>
          </a:p>
        </p:txBody>
      </p:sp>
      <p:sp>
        <p:nvSpPr>
          <p:cNvPr id="586" name="TextBox 49"/>
          <p:cNvSpPr txBox="1"/>
          <p:nvPr/>
        </p:nvSpPr>
        <p:spPr>
          <a:xfrm rot="5400000">
            <a:off x="17317780" y="7578147"/>
            <a:ext cx="703581" cy="7582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Times New Roman"/>
                <a:ea typeface="Times New Roman"/>
                <a:cs typeface="Times New Roman"/>
                <a:sym typeface="Times New Roman"/>
              </a:defRPr>
            </a:lvl1pPr>
          </a:lstStyle>
          <a:p>
            <a:pPr/>
            <a:r>
              <a:t>…</a:t>
            </a:r>
          </a:p>
        </p:txBody>
      </p:sp>
      <p:sp>
        <p:nvSpPr>
          <p:cNvPr id="587" name="TextBox 55"/>
          <p:cNvSpPr txBox="1"/>
          <p:nvPr/>
        </p:nvSpPr>
        <p:spPr>
          <a:xfrm>
            <a:off x="15164741" y="1426038"/>
            <a:ext cx="1860805" cy="79044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Helvetica Neue Light"/>
                <a:ea typeface="Helvetica Neue Light"/>
                <a:cs typeface="Helvetica Neue Light"/>
                <a:sym typeface="Helvetica Neue Light"/>
              </a:defRPr>
            </a:lvl1pPr>
          </a:lstStyle>
          <a:p>
            <a:pPr/>
            <a:r>
              <a:t>(output)</a:t>
            </a:r>
          </a:p>
        </p:txBody>
      </p:sp>
      <p:sp>
        <p:nvSpPr>
          <p:cNvPr id="588" name="Content Placeholder 61"/>
          <p:cNvSpPr txBox="1"/>
          <p:nvPr>
            <p:ph type="body" sz="half" idx="1"/>
          </p:nvPr>
        </p:nvSpPr>
        <p:spPr>
          <a:xfrm>
            <a:off x="863647" y="1640774"/>
            <a:ext cx="13240998" cy="8068038"/>
          </a:xfrm>
          <a:prstGeom prst="rect">
            <a:avLst/>
          </a:prstGeom>
        </p:spPr>
        <p:txBody>
          <a:bodyPr/>
          <a:lstStyle/>
          <a:p>
            <a:pPr>
              <a:spcBef>
                <a:spcPts val="6000"/>
              </a:spcBef>
              <a:buClr>
                <a:srgbClr val="3366FF"/>
              </a:buClr>
              <a:defRPr sz="4800">
                <a:latin typeface="Helvetica Neue Light"/>
                <a:ea typeface="Helvetica Neue Light"/>
                <a:cs typeface="Helvetica Neue Light"/>
                <a:sym typeface="Helvetica Neue Light"/>
              </a:defRPr>
            </a:pPr>
            <a:r>
              <a:t>Consider model with     layers. Layer    has vector of weights</a:t>
            </a:r>
          </a:p>
          <a:p>
            <a:pPr>
              <a:spcBef>
                <a:spcPts val="6000"/>
              </a:spcBef>
              <a:buClr>
                <a:srgbClr val="3366FF"/>
              </a:buClr>
              <a:defRPr sz="4800">
                <a:latin typeface="Helvetica Neue Light"/>
                <a:ea typeface="Helvetica Neue Light"/>
                <a:cs typeface="Helvetica Neue Light"/>
                <a:sym typeface="Helvetica Neue Light"/>
              </a:defRPr>
            </a:pPr>
            <a:r>
              <a:rPr b="1">
                <a:latin typeface="+mn-lt"/>
                <a:ea typeface="+mn-ea"/>
                <a:cs typeface="+mn-cs"/>
                <a:sym typeface="Helvetica Neue"/>
              </a:rPr>
              <a:t>Forward pass</a:t>
            </a:r>
            <a:r>
              <a:t>: takes input           and passes it through each layer      :</a:t>
            </a:r>
            <a:br/>
            <a:r>
              <a:t>		</a:t>
            </a:r>
          </a:p>
          <a:p>
            <a:pPr>
              <a:spcBef>
                <a:spcPts val="6000"/>
              </a:spcBef>
              <a:buClr>
                <a:srgbClr val="3366FF"/>
              </a:buClr>
              <a:defRPr sz="4800">
                <a:latin typeface="Helvetica Neue Light"/>
                <a:ea typeface="Helvetica Neue Light"/>
                <a:cs typeface="Helvetica Neue Light"/>
                <a:sym typeface="Helvetica Neue Light"/>
              </a:defRPr>
            </a:pPr>
            <a:r>
              <a:t>Output of layer    is      . </a:t>
            </a:r>
          </a:p>
          <a:p>
            <a:pPr>
              <a:spcBef>
                <a:spcPts val="6000"/>
              </a:spcBef>
              <a:buClr>
                <a:srgbClr val="3366FF"/>
              </a:buClr>
              <a:defRPr sz="4800">
                <a:latin typeface="Helvetica Neue Light"/>
                <a:ea typeface="Helvetica Neue Light"/>
                <a:cs typeface="Helvetica Neue Light"/>
                <a:sym typeface="Helvetica Neue Light"/>
              </a:defRPr>
            </a:pPr>
            <a:r>
              <a:t>Network output (top layer) is       .</a:t>
            </a:r>
          </a:p>
        </p:txBody>
      </p:sp>
      <p:sp>
        <p:nvSpPr>
          <p:cNvPr id="589" name="Title 60"/>
          <p:cNvSpPr txBox="1"/>
          <p:nvPr>
            <p:ph type="title"/>
          </p:nvPr>
        </p:nvSpPr>
        <p:spPr>
          <a:xfrm>
            <a:off x="1054243" y="162800"/>
            <a:ext cx="6752846" cy="1330833"/>
          </a:xfrm>
          <a:prstGeom prst="rect">
            <a:avLst/>
          </a:prstGeom>
        </p:spPr>
        <p:txBody>
          <a:bodyPr/>
          <a:lstStyle>
            <a:lvl1pPr algn="l" defTabSz="569594">
              <a:defRPr sz="7728">
                <a:latin typeface="+mn-lt"/>
                <a:ea typeface="+mn-ea"/>
                <a:cs typeface="+mn-cs"/>
                <a:sym typeface="Helvetica Neue"/>
              </a:defRPr>
            </a:lvl1pPr>
          </a:lstStyle>
          <a:p>
            <a:pPr/>
            <a:r>
              <a:t>Forward pass</a:t>
            </a:r>
          </a:p>
        </p:txBody>
      </p:sp>
      <p:grpSp>
        <p:nvGrpSpPr>
          <p:cNvPr id="593" name="Group"/>
          <p:cNvGrpSpPr/>
          <p:nvPr/>
        </p:nvGrpSpPr>
        <p:grpSpPr>
          <a:xfrm>
            <a:off x="6321599" y="1882950"/>
            <a:ext cx="5294263" cy="1181139"/>
            <a:chOff x="0" y="0"/>
            <a:chExt cx="5294261" cy="1181137"/>
          </a:xfrm>
        </p:grpSpPr>
        <p:pic>
          <p:nvPicPr>
            <p:cNvPr id="590" name="L.pdf" descr="L.pdf"/>
            <p:cNvPicPr>
              <a:picLocks noChangeAspect="1"/>
            </p:cNvPicPr>
            <p:nvPr/>
          </p:nvPicPr>
          <p:blipFill>
            <a:blip r:embed="rId3">
              <a:extLst/>
            </a:blip>
            <a:stretch>
              <a:fillRect/>
            </a:stretch>
          </p:blipFill>
          <p:spPr>
            <a:xfrm>
              <a:off x="987617" y="7951"/>
              <a:ext cx="349858" cy="397565"/>
            </a:xfrm>
            <a:prstGeom prst="rect">
              <a:avLst/>
            </a:prstGeom>
            <a:ln w="12700" cap="flat">
              <a:noFill/>
              <a:miter lim="400000"/>
            </a:ln>
            <a:effectLst/>
          </p:spPr>
        </p:pic>
        <p:pic>
          <p:nvPicPr>
            <p:cNvPr id="591" name="l.pdf" descr="l.pdf"/>
            <p:cNvPicPr>
              <a:picLocks noChangeAspect="1"/>
            </p:cNvPicPr>
            <p:nvPr/>
          </p:nvPicPr>
          <p:blipFill>
            <a:blip r:embed="rId4">
              <a:extLst/>
            </a:blip>
            <a:stretch>
              <a:fillRect/>
            </a:stretch>
          </p:blipFill>
          <p:spPr>
            <a:xfrm>
              <a:off x="5151138" y="0"/>
              <a:ext cx="143124" cy="413467"/>
            </a:xfrm>
            <a:prstGeom prst="rect">
              <a:avLst/>
            </a:prstGeom>
            <a:ln w="12700" cap="flat">
              <a:noFill/>
              <a:miter lim="400000"/>
            </a:ln>
            <a:effectLst/>
          </p:spPr>
        </p:pic>
        <p:pic>
          <p:nvPicPr>
            <p:cNvPr id="592" name="mathbf_W_l.pdf" descr="mathbf_W_l.pdf"/>
            <p:cNvPicPr>
              <a:picLocks noChangeAspect="1"/>
            </p:cNvPicPr>
            <p:nvPr/>
          </p:nvPicPr>
          <p:blipFill>
            <a:blip r:embed="rId5">
              <a:extLst/>
            </a:blip>
            <a:stretch>
              <a:fillRect/>
            </a:stretch>
          </p:blipFill>
          <p:spPr>
            <a:xfrm>
              <a:off x="0" y="709709"/>
              <a:ext cx="760368" cy="471429"/>
            </a:xfrm>
            <a:prstGeom prst="rect">
              <a:avLst/>
            </a:prstGeom>
            <a:ln w="12700" cap="flat">
              <a:noFill/>
              <a:miter lim="400000"/>
            </a:ln>
            <a:effectLst/>
          </p:spPr>
        </p:pic>
      </p:grpSp>
      <p:grpSp>
        <p:nvGrpSpPr>
          <p:cNvPr id="596" name="Group"/>
          <p:cNvGrpSpPr/>
          <p:nvPr/>
        </p:nvGrpSpPr>
        <p:grpSpPr>
          <a:xfrm>
            <a:off x="5783843" y="7017066"/>
            <a:ext cx="1617289" cy="449205"/>
            <a:chOff x="0" y="0"/>
            <a:chExt cx="1617287" cy="449204"/>
          </a:xfrm>
        </p:grpSpPr>
        <p:pic>
          <p:nvPicPr>
            <p:cNvPr id="594" name="l.pdf" descr="l.pdf"/>
            <p:cNvPicPr>
              <a:picLocks noChangeAspect="1"/>
            </p:cNvPicPr>
            <p:nvPr/>
          </p:nvPicPr>
          <p:blipFill>
            <a:blip r:embed="rId4">
              <a:extLst/>
            </a:blip>
            <a:stretch>
              <a:fillRect/>
            </a:stretch>
          </p:blipFill>
          <p:spPr>
            <a:xfrm>
              <a:off x="0" y="0"/>
              <a:ext cx="143124" cy="413467"/>
            </a:xfrm>
            <a:prstGeom prst="rect">
              <a:avLst/>
            </a:prstGeom>
            <a:ln w="12700" cap="flat">
              <a:noFill/>
              <a:miter lim="400000"/>
            </a:ln>
            <a:effectLst/>
          </p:spPr>
        </p:pic>
        <p:pic>
          <p:nvPicPr>
            <p:cNvPr id="595" name="mathbf_x_l.pdf" descr="mathbf_x_l.pdf"/>
            <p:cNvPicPr>
              <a:picLocks noChangeAspect="1"/>
            </p:cNvPicPr>
            <p:nvPr/>
          </p:nvPicPr>
          <p:blipFill>
            <a:blip r:embed="rId6">
              <a:extLst/>
            </a:blip>
            <a:stretch>
              <a:fillRect/>
            </a:stretch>
          </p:blipFill>
          <p:spPr>
            <a:xfrm>
              <a:off x="1133943" y="65862"/>
              <a:ext cx="483345" cy="383343"/>
            </a:xfrm>
            <a:prstGeom prst="rect">
              <a:avLst/>
            </a:prstGeom>
            <a:ln w="12700" cap="flat">
              <a:noFill/>
              <a:miter lim="400000"/>
            </a:ln>
            <a:effectLst/>
          </p:spPr>
        </p:pic>
      </p:grpSp>
      <p:grpSp>
        <p:nvGrpSpPr>
          <p:cNvPr id="601" name="Group"/>
          <p:cNvGrpSpPr/>
          <p:nvPr/>
        </p:nvGrpSpPr>
        <p:grpSpPr>
          <a:xfrm>
            <a:off x="2945060" y="4194268"/>
            <a:ext cx="7338011" cy="2222323"/>
            <a:chOff x="0" y="0"/>
            <a:chExt cx="7338010" cy="2222322"/>
          </a:xfrm>
        </p:grpSpPr>
        <p:grpSp>
          <p:nvGrpSpPr>
            <p:cNvPr id="599" name="Group"/>
            <p:cNvGrpSpPr/>
            <p:nvPr/>
          </p:nvGrpSpPr>
          <p:grpSpPr>
            <a:xfrm>
              <a:off x="4331457" y="0"/>
              <a:ext cx="3006554" cy="1124829"/>
              <a:chOff x="0" y="0"/>
              <a:chExt cx="3006552" cy="1124828"/>
            </a:xfrm>
          </p:grpSpPr>
          <p:pic>
            <p:nvPicPr>
              <p:cNvPr id="597" name="mathbf_x_l-1.pdf" descr="mathbf_x_l-1.pdf"/>
              <p:cNvPicPr>
                <a:picLocks noChangeAspect="1"/>
              </p:cNvPicPr>
              <p:nvPr/>
            </p:nvPicPr>
            <p:blipFill>
              <a:blip r:embed="rId7">
                <a:extLst/>
              </a:blip>
              <a:stretch>
                <a:fillRect/>
              </a:stretch>
            </p:blipFill>
            <p:spPr>
              <a:xfrm>
                <a:off x="1964713" y="0"/>
                <a:ext cx="1041840" cy="363066"/>
              </a:xfrm>
              <a:prstGeom prst="rect">
                <a:avLst/>
              </a:prstGeom>
              <a:ln w="12700" cap="flat">
                <a:noFill/>
                <a:miter lim="400000"/>
              </a:ln>
              <a:effectLst/>
            </p:spPr>
          </p:pic>
          <p:pic>
            <p:nvPicPr>
              <p:cNvPr id="598" name="f_l.pdf" descr="f_l.pdf"/>
              <p:cNvPicPr>
                <a:picLocks noChangeAspect="1"/>
              </p:cNvPicPr>
              <p:nvPr/>
            </p:nvPicPr>
            <p:blipFill>
              <a:blip r:embed="rId8">
                <a:extLst/>
              </a:blip>
              <a:stretch>
                <a:fillRect/>
              </a:stretch>
            </p:blipFill>
            <p:spPr>
              <a:xfrm>
                <a:off x="0" y="547517"/>
                <a:ext cx="407514" cy="577312"/>
              </a:xfrm>
              <a:prstGeom prst="rect">
                <a:avLst/>
              </a:prstGeom>
              <a:ln w="12700" cap="flat">
                <a:noFill/>
                <a:miter lim="400000"/>
              </a:ln>
              <a:effectLst/>
            </p:spPr>
          </p:pic>
        </p:grpSp>
        <p:pic>
          <p:nvPicPr>
            <p:cNvPr id="600" name="mathbf_x_l_=_f_l.pdf" descr="mathbf_x_l_=_f_l.pdf"/>
            <p:cNvPicPr>
              <a:picLocks noChangeAspect="1"/>
            </p:cNvPicPr>
            <p:nvPr/>
          </p:nvPicPr>
          <p:blipFill>
            <a:blip r:embed="rId9">
              <a:extLst/>
            </a:blip>
            <a:stretch>
              <a:fillRect/>
            </a:stretch>
          </p:blipFill>
          <p:spPr>
            <a:xfrm>
              <a:off x="0" y="1605640"/>
              <a:ext cx="4550108" cy="616683"/>
            </a:xfrm>
            <a:prstGeom prst="rect">
              <a:avLst/>
            </a:prstGeom>
            <a:ln w="12700" cap="flat">
              <a:noFill/>
              <a:miter lim="400000"/>
            </a:ln>
            <a:effectLst/>
          </p:spPr>
        </p:pic>
      </p:grpSp>
      <p:sp>
        <p:nvSpPr>
          <p:cNvPr id="602" name="TextBox 56"/>
          <p:cNvSpPr txBox="1"/>
          <p:nvPr/>
        </p:nvSpPr>
        <p:spPr>
          <a:xfrm>
            <a:off x="15567414" y="12739730"/>
            <a:ext cx="1521969" cy="79044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Helvetica Neue Light"/>
                <a:ea typeface="Helvetica Neue Light"/>
                <a:cs typeface="Helvetica Neue Light"/>
                <a:sym typeface="Helvetica Neue Light"/>
              </a:defRPr>
            </a:lvl1pPr>
          </a:lstStyle>
          <a:p>
            <a:pPr/>
            <a:r>
              <a:t>(input)</a:t>
            </a:r>
          </a:p>
        </p:txBody>
      </p:sp>
      <p:pic>
        <p:nvPicPr>
          <p:cNvPr id="603" name="mathbf_x_L.pdf" descr="mathbf_x_L.pdf"/>
          <p:cNvPicPr>
            <a:picLocks noChangeAspect="1"/>
          </p:cNvPicPr>
          <p:nvPr/>
        </p:nvPicPr>
        <p:blipFill>
          <a:blip r:embed="rId10">
            <a:extLst/>
          </a:blip>
          <a:stretch>
            <a:fillRect/>
          </a:stretch>
        </p:blipFill>
        <p:spPr>
          <a:xfrm>
            <a:off x="9367020" y="8602416"/>
            <a:ext cx="683351" cy="383343"/>
          </a:xfrm>
          <a:prstGeom prst="rect">
            <a:avLst/>
          </a:prstGeom>
          <a:ln w="12700">
            <a:miter lim="400000"/>
          </a:ln>
        </p:spPr>
      </p:pic>
      <p:pic>
        <p:nvPicPr>
          <p:cNvPr id="604" name="mathbf_x_0.pdf" descr="mathbf_x_0.pdf"/>
          <p:cNvPicPr>
            <a:picLocks noChangeAspect="1"/>
          </p:cNvPicPr>
          <p:nvPr/>
        </p:nvPicPr>
        <p:blipFill>
          <a:blip r:embed="rId11">
            <a:extLst/>
          </a:blip>
          <a:stretch>
            <a:fillRect/>
          </a:stretch>
        </p:blipFill>
        <p:spPr>
          <a:xfrm>
            <a:off x="17306174" y="13045399"/>
            <a:ext cx="588732" cy="398260"/>
          </a:xfrm>
          <a:prstGeom prst="rect">
            <a:avLst/>
          </a:prstGeom>
          <a:ln w="12700">
            <a:miter lim="400000"/>
          </a:ln>
        </p:spPr>
      </p:pic>
      <p:pic>
        <p:nvPicPr>
          <p:cNvPr id="605" name="mathbf_x_L.pdf" descr="mathbf_x_L.pdf"/>
          <p:cNvPicPr>
            <a:picLocks noChangeAspect="1"/>
          </p:cNvPicPr>
          <p:nvPr/>
        </p:nvPicPr>
        <p:blipFill>
          <a:blip r:embed="rId12">
            <a:extLst/>
          </a:blip>
          <a:stretch>
            <a:fillRect/>
          </a:stretch>
        </p:blipFill>
        <p:spPr>
          <a:xfrm>
            <a:off x="17196641" y="1720457"/>
            <a:ext cx="709942" cy="398260"/>
          </a:xfrm>
          <a:prstGeom prst="rect">
            <a:avLst/>
          </a:prstGeom>
          <a:ln w="12700">
            <a:miter lim="400000"/>
          </a:ln>
        </p:spPr>
      </p:pic>
      <p:pic>
        <p:nvPicPr>
          <p:cNvPr id="606" name="mathbf_x_L-1.pdf" descr="mathbf_x_L-1.pdf"/>
          <p:cNvPicPr>
            <a:picLocks noChangeAspect="1"/>
          </p:cNvPicPr>
          <p:nvPr/>
        </p:nvPicPr>
        <p:blipFill>
          <a:blip r:embed="rId13">
            <a:extLst/>
          </a:blip>
          <a:stretch>
            <a:fillRect/>
          </a:stretch>
        </p:blipFill>
        <p:spPr>
          <a:xfrm>
            <a:off x="17707671" y="4662957"/>
            <a:ext cx="1315987" cy="398260"/>
          </a:xfrm>
          <a:prstGeom prst="rect">
            <a:avLst/>
          </a:prstGeom>
          <a:ln w="12700">
            <a:miter lim="400000"/>
          </a:ln>
        </p:spPr>
      </p:pic>
      <p:pic>
        <p:nvPicPr>
          <p:cNvPr id="607" name="mathbf_x_l.pdf" descr="mathbf_x_l.pdf"/>
          <p:cNvPicPr>
            <a:picLocks noChangeAspect="1"/>
          </p:cNvPicPr>
          <p:nvPr/>
        </p:nvPicPr>
        <p:blipFill>
          <a:blip r:embed="rId14">
            <a:extLst/>
          </a:blip>
          <a:stretch>
            <a:fillRect/>
          </a:stretch>
        </p:blipFill>
        <p:spPr>
          <a:xfrm>
            <a:off x="17707671" y="5572949"/>
            <a:ext cx="502153" cy="398260"/>
          </a:xfrm>
          <a:prstGeom prst="rect">
            <a:avLst/>
          </a:prstGeom>
          <a:ln w="12700">
            <a:miter lim="400000"/>
          </a:ln>
        </p:spPr>
      </p:pic>
      <p:pic>
        <p:nvPicPr>
          <p:cNvPr id="608" name="mathbf_x_l-1.pdf" descr="mathbf_x_l-1.pdf"/>
          <p:cNvPicPr>
            <a:picLocks noChangeAspect="1"/>
          </p:cNvPicPr>
          <p:nvPr/>
        </p:nvPicPr>
        <p:blipFill>
          <a:blip r:embed="rId15">
            <a:extLst/>
          </a:blip>
          <a:stretch>
            <a:fillRect/>
          </a:stretch>
        </p:blipFill>
        <p:spPr>
          <a:xfrm>
            <a:off x="17707671" y="7270798"/>
            <a:ext cx="1142831" cy="398260"/>
          </a:xfrm>
          <a:prstGeom prst="rect">
            <a:avLst/>
          </a:prstGeom>
          <a:ln w="12700">
            <a:miter lim="400000"/>
          </a:ln>
        </p:spPr>
      </p:pic>
      <p:pic>
        <p:nvPicPr>
          <p:cNvPr id="609" name="mathbf_x_1.pdf" descr="mathbf_x_1.pdf"/>
          <p:cNvPicPr>
            <a:picLocks noChangeAspect="1"/>
          </p:cNvPicPr>
          <p:nvPr/>
        </p:nvPicPr>
        <p:blipFill>
          <a:blip r:embed="rId16">
            <a:extLst/>
          </a:blip>
          <a:stretch>
            <a:fillRect/>
          </a:stretch>
        </p:blipFill>
        <p:spPr>
          <a:xfrm>
            <a:off x="17707671" y="10259641"/>
            <a:ext cx="571416" cy="398261"/>
          </a:xfrm>
          <a:prstGeom prst="rect">
            <a:avLst/>
          </a:prstGeom>
          <a:ln w="12700">
            <a:miter lim="400000"/>
          </a:ln>
        </p:spPr>
      </p:pic>
      <p:pic>
        <p:nvPicPr>
          <p:cNvPr id="610" name="mathbf_x_2.pdf" descr="mathbf_x_2.pdf"/>
          <p:cNvPicPr>
            <a:picLocks noChangeAspect="1"/>
          </p:cNvPicPr>
          <p:nvPr/>
        </p:nvPicPr>
        <p:blipFill>
          <a:blip r:embed="rId17">
            <a:extLst/>
          </a:blip>
          <a:stretch>
            <a:fillRect/>
          </a:stretch>
        </p:blipFill>
        <p:spPr>
          <a:xfrm>
            <a:off x="17707671" y="8473550"/>
            <a:ext cx="588732" cy="398260"/>
          </a:xfrm>
          <a:prstGeom prst="rect">
            <a:avLst/>
          </a:prstGeom>
          <a:ln w="12700">
            <a:miter lim="400000"/>
          </a:ln>
        </p:spPr>
      </p:pic>
      <p:pic>
        <p:nvPicPr>
          <p:cNvPr id="611" name="f_1(_mathbf_x_0_.pdf" descr="f_1(_mathbf_x_0_.pdf"/>
          <p:cNvPicPr>
            <a:picLocks noChangeAspect="1"/>
          </p:cNvPicPr>
          <p:nvPr/>
        </p:nvPicPr>
        <p:blipFill>
          <a:blip r:embed="rId18">
            <a:extLst/>
          </a:blip>
          <a:stretch>
            <a:fillRect/>
          </a:stretch>
        </p:blipFill>
        <p:spPr>
          <a:xfrm>
            <a:off x="16001218" y="11030858"/>
            <a:ext cx="2943656" cy="640679"/>
          </a:xfrm>
          <a:prstGeom prst="rect">
            <a:avLst/>
          </a:prstGeom>
          <a:ln w="12700">
            <a:miter lim="400000"/>
          </a:ln>
        </p:spPr>
      </p:pic>
      <p:pic>
        <p:nvPicPr>
          <p:cNvPr id="612" name="f_2(_mathbf_x_1_.pdf" descr="f_2(_mathbf_x_1_.pdf"/>
          <p:cNvPicPr>
            <a:picLocks noChangeAspect="1"/>
          </p:cNvPicPr>
          <p:nvPr/>
        </p:nvPicPr>
        <p:blipFill>
          <a:blip r:embed="rId19">
            <a:extLst/>
          </a:blip>
          <a:stretch>
            <a:fillRect/>
          </a:stretch>
        </p:blipFill>
        <p:spPr>
          <a:xfrm>
            <a:off x="16001218" y="9123208"/>
            <a:ext cx="2943656" cy="640679"/>
          </a:xfrm>
          <a:prstGeom prst="rect">
            <a:avLst/>
          </a:prstGeom>
          <a:ln w="12700">
            <a:miter lim="400000"/>
          </a:ln>
        </p:spPr>
      </p:pic>
      <p:pic>
        <p:nvPicPr>
          <p:cNvPr id="613" name="f_l(_mathbf_x_l-.pdf" descr="f_l(_mathbf_x_l-.pdf"/>
          <p:cNvPicPr>
            <a:picLocks noChangeAspect="1"/>
          </p:cNvPicPr>
          <p:nvPr/>
        </p:nvPicPr>
        <p:blipFill>
          <a:blip r:embed="rId20">
            <a:extLst/>
          </a:blip>
          <a:stretch>
            <a:fillRect/>
          </a:stretch>
        </p:blipFill>
        <p:spPr>
          <a:xfrm>
            <a:off x="15819404" y="6257128"/>
            <a:ext cx="3307284" cy="640678"/>
          </a:xfrm>
          <a:prstGeom prst="rect">
            <a:avLst/>
          </a:prstGeom>
          <a:ln w="12700">
            <a:miter lim="400000"/>
          </a:ln>
        </p:spPr>
      </p:pic>
      <p:pic>
        <p:nvPicPr>
          <p:cNvPr id="614" name="f_L(_mathbf_x_L-.pdf" descr="f_L(_mathbf_x_L-.pdf"/>
          <p:cNvPicPr>
            <a:picLocks noChangeAspect="1"/>
          </p:cNvPicPr>
          <p:nvPr/>
        </p:nvPicPr>
        <p:blipFill>
          <a:blip r:embed="rId21">
            <a:extLst/>
          </a:blip>
          <a:stretch>
            <a:fillRect/>
          </a:stretch>
        </p:blipFill>
        <p:spPr>
          <a:xfrm>
            <a:off x="15551013" y="3548290"/>
            <a:ext cx="3844068" cy="64067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88">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59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588">
                                            <p:txEl>
                                              <p:pRg st="1" end="1"/>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3" fill="hold">
                                  <p:stCondLst>
                                    <p:cond delay="0"/>
                                  </p:stCondLst>
                                  <p:iterate type="el" backwards="0">
                                    <p:tmAbs val="0"/>
                                  </p:iterate>
                                  <p:childTnLst>
                                    <p:set>
                                      <p:cBhvr>
                                        <p:cTn id="18" fill="hold"/>
                                        <p:tgtEl>
                                          <p:spTgt spid="6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588">
                                            <p:txEl>
                                              <p:pRg st="2" end="2"/>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4" fill="hold">
                                  <p:stCondLst>
                                    <p:cond delay="0"/>
                                  </p:stCondLst>
                                  <p:iterate type="el" backwards="0">
                                    <p:tmAbs val="0"/>
                                  </p:iterate>
                                  <p:childTnLst>
                                    <p:set>
                                      <p:cBhvr>
                                        <p:cTn id="25" fill="hold"/>
                                        <p:tgtEl>
                                          <p:spTgt spid="59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1" fill="hold">
                                  <p:stCondLst>
                                    <p:cond delay="0"/>
                                  </p:stCondLst>
                                  <p:iterate type="el" backwards="0">
                                    <p:tmAbs val="0"/>
                                  </p:iterate>
                                  <p:childTnLst>
                                    <p:set>
                                      <p:cBhvr>
                                        <p:cTn id="29" fill="hold"/>
                                        <p:tgtEl>
                                          <p:spTgt spid="588">
                                            <p:txEl>
                                              <p:pRg st="3" end="3"/>
                                            </p:txEl>
                                          </p:spTgt>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5" fill="hold">
                                  <p:stCondLst>
                                    <p:cond delay="0"/>
                                  </p:stCondLst>
                                  <p:iterate type="el" backwards="0">
                                    <p:tmAbs val="0"/>
                                  </p:iterate>
                                  <p:childTnLst>
                                    <p:set>
                                      <p:cBhvr>
                                        <p:cTn id="32" fill="hold"/>
                                        <p:tgtEl>
                                          <p:spTgt spid="6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3" grpId="2"/>
      <p:bldP build="whole" bldLvl="1" animBg="1" rev="0" advAuto="0" spid="596" grpId="4"/>
      <p:bldP build="whole" bldLvl="1" animBg="1" rev="0" advAuto="0" spid="601" grpId="3"/>
      <p:bldP build="p" bldLvl="5" animBg="1" rev="0" advAuto="0" spid="588" grpId="1"/>
      <p:bldP build="whole" bldLvl="1" animBg="1" rev="0" advAuto="0" spid="603" grpId="5"/>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Rectangle 28"/>
          <p:cNvSpPr/>
          <p:nvPr/>
        </p:nvSpPr>
        <p:spPr>
          <a:xfrm>
            <a:off x="15138593" y="10865978"/>
            <a:ext cx="4826039" cy="1012835"/>
          </a:xfrm>
          <a:prstGeom prst="rect">
            <a:avLst/>
          </a:prstGeom>
          <a:solidFill>
            <a:srgbClr val="F3D69E"/>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619" name="Rectangle 28"/>
          <p:cNvSpPr/>
          <p:nvPr/>
        </p:nvSpPr>
        <p:spPr>
          <a:xfrm>
            <a:off x="15039936" y="8937130"/>
            <a:ext cx="4826038" cy="1012835"/>
          </a:xfrm>
          <a:prstGeom prst="rect">
            <a:avLst/>
          </a:prstGeom>
          <a:solidFill>
            <a:srgbClr val="F3D69E"/>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620" name="Rectangle 28"/>
          <p:cNvSpPr/>
          <p:nvPr/>
        </p:nvSpPr>
        <p:spPr>
          <a:xfrm>
            <a:off x="15078964" y="6071049"/>
            <a:ext cx="4826039" cy="1012835"/>
          </a:xfrm>
          <a:prstGeom prst="rect">
            <a:avLst/>
          </a:prstGeom>
          <a:solidFill>
            <a:srgbClr val="F3D69E"/>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621" name="Rectangle 30"/>
          <p:cNvSpPr/>
          <p:nvPr/>
        </p:nvSpPr>
        <p:spPr>
          <a:xfrm>
            <a:off x="15066264" y="3416054"/>
            <a:ext cx="4788167" cy="1012835"/>
          </a:xfrm>
          <a:prstGeom prst="rect">
            <a:avLst/>
          </a:prstGeom>
          <a:solidFill>
            <a:srgbClr val="EFD6A5"/>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622" name="Straight Arrow Connector 33"/>
          <p:cNvSpPr/>
          <p:nvPr/>
        </p:nvSpPr>
        <p:spPr>
          <a:xfrm flipV="1">
            <a:off x="17597807" y="11890992"/>
            <a:ext cx="3177" cy="971267"/>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623" name="Straight Arrow Connector 35"/>
          <p:cNvSpPr/>
          <p:nvPr/>
        </p:nvSpPr>
        <p:spPr>
          <a:xfrm flipV="1">
            <a:off x="17578869" y="9954413"/>
            <a:ext cx="3177" cy="971267"/>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624" name="Straight Arrow Connector 37"/>
          <p:cNvSpPr/>
          <p:nvPr/>
        </p:nvSpPr>
        <p:spPr>
          <a:xfrm flipV="1">
            <a:off x="17508542" y="8404402"/>
            <a:ext cx="3177" cy="536479"/>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625" name="Straight Arrow Connector 39"/>
          <p:cNvSpPr/>
          <p:nvPr/>
        </p:nvSpPr>
        <p:spPr>
          <a:xfrm flipV="1">
            <a:off x="17514508" y="7085469"/>
            <a:ext cx="3177" cy="536479"/>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626" name="Straight Arrow Connector 40"/>
          <p:cNvSpPr/>
          <p:nvPr/>
        </p:nvSpPr>
        <p:spPr>
          <a:xfrm flipV="1">
            <a:off x="17489609" y="5516502"/>
            <a:ext cx="3177" cy="536479"/>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627" name="Straight Arrow Connector 41"/>
          <p:cNvSpPr/>
          <p:nvPr/>
        </p:nvSpPr>
        <p:spPr>
          <a:xfrm flipV="1">
            <a:off x="17470672" y="4426664"/>
            <a:ext cx="3177" cy="536479"/>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628" name="Straight Arrow Connector 46"/>
          <p:cNvSpPr/>
          <p:nvPr/>
        </p:nvSpPr>
        <p:spPr>
          <a:xfrm flipV="1">
            <a:off x="17470244" y="2267282"/>
            <a:ext cx="3177" cy="1152133"/>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sp>
        <p:nvSpPr>
          <p:cNvPr id="629" name="TextBox 48"/>
          <p:cNvSpPr txBox="1"/>
          <p:nvPr/>
        </p:nvSpPr>
        <p:spPr>
          <a:xfrm rot="5400000">
            <a:off x="17286915" y="4843948"/>
            <a:ext cx="703581" cy="7582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Times New Roman"/>
                <a:ea typeface="Times New Roman"/>
                <a:cs typeface="Times New Roman"/>
                <a:sym typeface="Times New Roman"/>
              </a:defRPr>
            </a:lvl1pPr>
          </a:lstStyle>
          <a:p>
            <a:pPr/>
            <a:r>
              <a:t>…</a:t>
            </a:r>
          </a:p>
        </p:txBody>
      </p:sp>
      <p:sp>
        <p:nvSpPr>
          <p:cNvPr id="630" name="TextBox 49"/>
          <p:cNvSpPr txBox="1"/>
          <p:nvPr/>
        </p:nvSpPr>
        <p:spPr>
          <a:xfrm rot="5400000">
            <a:off x="17317780" y="7578147"/>
            <a:ext cx="703581" cy="7582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Times New Roman"/>
                <a:ea typeface="Times New Roman"/>
                <a:cs typeface="Times New Roman"/>
                <a:sym typeface="Times New Roman"/>
              </a:defRPr>
            </a:lvl1pPr>
          </a:lstStyle>
          <a:p>
            <a:pPr/>
            <a:r>
              <a:t>…</a:t>
            </a:r>
          </a:p>
        </p:txBody>
      </p:sp>
      <p:sp>
        <p:nvSpPr>
          <p:cNvPr id="631" name="TextBox 55"/>
          <p:cNvSpPr txBox="1"/>
          <p:nvPr/>
        </p:nvSpPr>
        <p:spPr>
          <a:xfrm>
            <a:off x="15368308" y="2393453"/>
            <a:ext cx="1860805" cy="79044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Helvetica Neue Light"/>
                <a:ea typeface="Helvetica Neue Light"/>
                <a:cs typeface="Helvetica Neue Light"/>
                <a:sym typeface="Helvetica Neue Light"/>
              </a:defRPr>
            </a:lvl1pPr>
          </a:lstStyle>
          <a:p>
            <a:pPr/>
            <a:r>
              <a:t>(output)</a:t>
            </a:r>
          </a:p>
        </p:txBody>
      </p:sp>
      <p:sp>
        <p:nvSpPr>
          <p:cNvPr id="632" name="Content Placeholder 61"/>
          <p:cNvSpPr txBox="1"/>
          <p:nvPr>
            <p:ph type="body" sz="half" idx="1"/>
          </p:nvPr>
        </p:nvSpPr>
        <p:spPr>
          <a:xfrm>
            <a:off x="863647" y="1640774"/>
            <a:ext cx="13240998" cy="8068038"/>
          </a:xfrm>
          <a:prstGeom prst="rect">
            <a:avLst/>
          </a:prstGeom>
        </p:spPr>
        <p:txBody>
          <a:bodyPr/>
          <a:lstStyle/>
          <a:p>
            <a:pPr>
              <a:spcBef>
                <a:spcPts val="6000"/>
              </a:spcBef>
              <a:buClr>
                <a:srgbClr val="3366FF"/>
              </a:buClr>
              <a:defRPr sz="4800">
                <a:latin typeface="Helvetica Neue Light"/>
                <a:ea typeface="Helvetica Neue Light"/>
                <a:cs typeface="Helvetica Neue Light"/>
                <a:sym typeface="Helvetica Neue Light"/>
              </a:defRPr>
            </a:pPr>
            <a:r>
              <a:t>Consider model with     layers. Layer    has vector of weights</a:t>
            </a:r>
          </a:p>
          <a:p>
            <a:pPr>
              <a:spcBef>
                <a:spcPts val="6000"/>
              </a:spcBef>
              <a:buClr>
                <a:srgbClr val="3366FF"/>
              </a:buClr>
              <a:defRPr sz="4800">
                <a:latin typeface="Helvetica Neue Light"/>
                <a:ea typeface="Helvetica Neue Light"/>
                <a:cs typeface="Helvetica Neue Light"/>
                <a:sym typeface="Helvetica Neue Light"/>
              </a:defRPr>
            </a:pPr>
            <a:r>
              <a:rPr b="1">
                <a:latin typeface="+mn-lt"/>
                <a:ea typeface="+mn-ea"/>
                <a:cs typeface="+mn-cs"/>
                <a:sym typeface="Helvetica Neue"/>
              </a:rPr>
              <a:t>Forward pass</a:t>
            </a:r>
            <a:r>
              <a:t>: takes input           and passes it through each layer      :</a:t>
            </a:r>
            <a:br/>
            <a:r>
              <a:t>		</a:t>
            </a:r>
          </a:p>
          <a:p>
            <a:pPr>
              <a:spcBef>
                <a:spcPts val="6000"/>
              </a:spcBef>
              <a:buClr>
                <a:srgbClr val="3366FF"/>
              </a:buClr>
              <a:defRPr sz="4800">
                <a:latin typeface="Helvetica Neue Light"/>
                <a:ea typeface="Helvetica Neue Light"/>
                <a:cs typeface="Helvetica Neue Light"/>
                <a:sym typeface="Helvetica Neue Light"/>
              </a:defRPr>
            </a:pPr>
            <a:r>
              <a:t>Output of layer    is      . </a:t>
            </a:r>
          </a:p>
          <a:p>
            <a:pPr>
              <a:spcBef>
                <a:spcPts val="6000"/>
              </a:spcBef>
              <a:buClr>
                <a:srgbClr val="3366FF"/>
              </a:buClr>
              <a:defRPr sz="4800">
                <a:latin typeface="Helvetica Neue Light"/>
                <a:ea typeface="Helvetica Neue Light"/>
                <a:cs typeface="Helvetica Neue Light"/>
                <a:sym typeface="Helvetica Neue Light"/>
              </a:defRPr>
            </a:pPr>
            <a:r>
              <a:t>Network output (top layer) is       .</a:t>
            </a:r>
          </a:p>
        </p:txBody>
      </p:sp>
      <p:sp>
        <p:nvSpPr>
          <p:cNvPr id="633" name="Title 60"/>
          <p:cNvSpPr txBox="1"/>
          <p:nvPr>
            <p:ph type="title"/>
          </p:nvPr>
        </p:nvSpPr>
        <p:spPr>
          <a:xfrm>
            <a:off x="1054243" y="162800"/>
            <a:ext cx="6752846" cy="1330833"/>
          </a:xfrm>
          <a:prstGeom prst="rect">
            <a:avLst/>
          </a:prstGeom>
        </p:spPr>
        <p:txBody>
          <a:bodyPr/>
          <a:lstStyle>
            <a:lvl1pPr algn="l" defTabSz="569594">
              <a:defRPr sz="7728">
                <a:latin typeface="+mn-lt"/>
                <a:ea typeface="+mn-ea"/>
                <a:cs typeface="+mn-cs"/>
                <a:sym typeface="Helvetica Neue"/>
              </a:defRPr>
            </a:lvl1pPr>
          </a:lstStyle>
          <a:p>
            <a:pPr/>
            <a:r>
              <a:t>Forward pass</a:t>
            </a:r>
          </a:p>
        </p:txBody>
      </p:sp>
      <p:grpSp>
        <p:nvGrpSpPr>
          <p:cNvPr id="637" name="Group"/>
          <p:cNvGrpSpPr/>
          <p:nvPr/>
        </p:nvGrpSpPr>
        <p:grpSpPr>
          <a:xfrm>
            <a:off x="6321599" y="1882950"/>
            <a:ext cx="5294263" cy="1181139"/>
            <a:chOff x="0" y="0"/>
            <a:chExt cx="5294261" cy="1181137"/>
          </a:xfrm>
        </p:grpSpPr>
        <p:pic>
          <p:nvPicPr>
            <p:cNvPr id="634" name="L.pdf" descr="L.pdf"/>
            <p:cNvPicPr>
              <a:picLocks noChangeAspect="1"/>
            </p:cNvPicPr>
            <p:nvPr/>
          </p:nvPicPr>
          <p:blipFill>
            <a:blip r:embed="rId3">
              <a:extLst/>
            </a:blip>
            <a:stretch>
              <a:fillRect/>
            </a:stretch>
          </p:blipFill>
          <p:spPr>
            <a:xfrm>
              <a:off x="987617" y="7951"/>
              <a:ext cx="349858" cy="397565"/>
            </a:xfrm>
            <a:prstGeom prst="rect">
              <a:avLst/>
            </a:prstGeom>
            <a:ln w="12700" cap="flat">
              <a:noFill/>
              <a:miter lim="400000"/>
            </a:ln>
            <a:effectLst/>
          </p:spPr>
        </p:pic>
        <p:pic>
          <p:nvPicPr>
            <p:cNvPr id="635" name="l.pdf" descr="l.pdf"/>
            <p:cNvPicPr>
              <a:picLocks noChangeAspect="1"/>
            </p:cNvPicPr>
            <p:nvPr/>
          </p:nvPicPr>
          <p:blipFill>
            <a:blip r:embed="rId4">
              <a:extLst/>
            </a:blip>
            <a:stretch>
              <a:fillRect/>
            </a:stretch>
          </p:blipFill>
          <p:spPr>
            <a:xfrm>
              <a:off x="5151138" y="0"/>
              <a:ext cx="143124" cy="413467"/>
            </a:xfrm>
            <a:prstGeom prst="rect">
              <a:avLst/>
            </a:prstGeom>
            <a:ln w="12700" cap="flat">
              <a:noFill/>
              <a:miter lim="400000"/>
            </a:ln>
            <a:effectLst/>
          </p:spPr>
        </p:pic>
        <p:pic>
          <p:nvPicPr>
            <p:cNvPr id="636" name="mathbf_W_l.pdf" descr="mathbf_W_l.pdf"/>
            <p:cNvPicPr>
              <a:picLocks noChangeAspect="1"/>
            </p:cNvPicPr>
            <p:nvPr/>
          </p:nvPicPr>
          <p:blipFill>
            <a:blip r:embed="rId5">
              <a:extLst/>
            </a:blip>
            <a:stretch>
              <a:fillRect/>
            </a:stretch>
          </p:blipFill>
          <p:spPr>
            <a:xfrm>
              <a:off x="0" y="709709"/>
              <a:ext cx="760368" cy="471429"/>
            </a:xfrm>
            <a:prstGeom prst="rect">
              <a:avLst/>
            </a:prstGeom>
            <a:ln w="12700" cap="flat">
              <a:noFill/>
              <a:miter lim="400000"/>
            </a:ln>
            <a:effectLst/>
          </p:spPr>
        </p:pic>
      </p:grpSp>
      <p:grpSp>
        <p:nvGrpSpPr>
          <p:cNvPr id="640" name="Group"/>
          <p:cNvGrpSpPr/>
          <p:nvPr/>
        </p:nvGrpSpPr>
        <p:grpSpPr>
          <a:xfrm>
            <a:off x="5783843" y="7017066"/>
            <a:ext cx="1617289" cy="449205"/>
            <a:chOff x="0" y="0"/>
            <a:chExt cx="1617287" cy="449204"/>
          </a:xfrm>
        </p:grpSpPr>
        <p:pic>
          <p:nvPicPr>
            <p:cNvPr id="638" name="l.pdf" descr="l.pdf"/>
            <p:cNvPicPr>
              <a:picLocks noChangeAspect="1"/>
            </p:cNvPicPr>
            <p:nvPr/>
          </p:nvPicPr>
          <p:blipFill>
            <a:blip r:embed="rId4">
              <a:extLst/>
            </a:blip>
            <a:stretch>
              <a:fillRect/>
            </a:stretch>
          </p:blipFill>
          <p:spPr>
            <a:xfrm>
              <a:off x="0" y="0"/>
              <a:ext cx="143124" cy="413467"/>
            </a:xfrm>
            <a:prstGeom prst="rect">
              <a:avLst/>
            </a:prstGeom>
            <a:ln w="12700" cap="flat">
              <a:noFill/>
              <a:miter lim="400000"/>
            </a:ln>
            <a:effectLst/>
          </p:spPr>
        </p:pic>
        <p:pic>
          <p:nvPicPr>
            <p:cNvPr id="639" name="mathbf_x_l.pdf" descr="mathbf_x_l.pdf"/>
            <p:cNvPicPr>
              <a:picLocks noChangeAspect="1"/>
            </p:cNvPicPr>
            <p:nvPr/>
          </p:nvPicPr>
          <p:blipFill>
            <a:blip r:embed="rId6">
              <a:extLst/>
            </a:blip>
            <a:stretch>
              <a:fillRect/>
            </a:stretch>
          </p:blipFill>
          <p:spPr>
            <a:xfrm>
              <a:off x="1133943" y="65862"/>
              <a:ext cx="483345" cy="383343"/>
            </a:xfrm>
            <a:prstGeom prst="rect">
              <a:avLst/>
            </a:prstGeom>
            <a:ln w="12700" cap="flat">
              <a:noFill/>
              <a:miter lim="400000"/>
            </a:ln>
            <a:effectLst/>
          </p:spPr>
        </p:pic>
      </p:grpSp>
      <p:grpSp>
        <p:nvGrpSpPr>
          <p:cNvPr id="645" name="Group"/>
          <p:cNvGrpSpPr/>
          <p:nvPr/>
        </p:nvGrpSpPr>
        <p:grpSpPr>
          <a:xfrm>
            <a:off x="2945060" y="4194268"/>
            <a:ext cx="7338011" cy="2222323"/>
            <a:chOff x="0" y="0"/>
            <a:chExt cx="7338010" cy="2222322"/>
          </a:xfrm>
        </p:grpSpPr>
        <p:grpSp>
          <p:nvGrpSpPr>
            <p:cNvPr id="643" name="Group"/>
            <p:cNvGrpSpPr/>
            <p:nvPr/>
          </p:nvGrpSpPr>
          <p:grpSpPr>
            <a:xfrm>
              <a:off x="4331457" y="0"/>
              <a:ext cx="3006554" cy="1124829"/>
              <a:chOff x="0" y="0"/>
              <a:chExt cx="3006552" cy="1124828"/>
            </a:xfrm>
          </p:grpSpPr>
          <p:pic>
            <p:nvPicPr>
              <p:cNvPr id="641" name="mathbf_x_l-1.pdf" descr="mathbf_x_l-1.pdf"/>
              <p:cNvPicPr>
                <a:picLocks noChangeAspect="1"/>
              </p:cNvPicPr>
              <p:nvPr/>
            </p:nvPicPr>
            <p:blipFill>
              <a:blip r:embed="rId7">
                <a:extLst/>
              </a:blip>
              <a:stretch>
                <a:fillRect/>
              </a:stretch>
            </p:blipFill>
            <p:spPr>
              <a:xfrm>
                <a:off x="1964713" y="0"/>
                <a:ext cx="1041840" cy="363066"/>
              </a:xfrm>
              <a:prstGeom prst="rect">
                <a:avLst/>
              </a:prstGeom>
              <a:ln w="12700" cap="flat">
                <a:noFill/>
                <a:miter lim="400000"/>
              </a:ln>
              <a:effectLst/>
            </p:spPr>
          </p:pic>
          <p:pic>
            <p:nvPicPr>
              <p:cNvPr id="642" name="f_l.pdf" descr="f_l.pdf"/>
              <p:cNvPicPr>
                <a:picLocks noChangeAspect="1"/>
              </p:cNvPicPr>
              <p:nvPr/>
            </p:nvPicPr>
            <p:blipFill>
              <a:blip r:embed="rId8">
                <a:extLst/>
              </a:blip>
              <a:stretch>
                <a:fillRect/>
              </a:stretch>
            </p:blipFill>
            <p:spPr>
              <a:xfrm>
                <a:off x="0" y="547517"/>
                <a:ext cx="407514" cy="577312"/>
              </a:xfrm>
              <a:prstGeom prst="rect">
                <a:avLst/>
              </a:prstGeom>
              <a:ln w="12700" cap="flat">
                <a:noFill/>
                <a:miter lim="400000"/>
              </a:ln>
              <a:effectLst/>
            </p:spPr>
          </p:pic>
        </p:grpSp>
        <p:pic>
          <p:nvPicPr>
            <p:cNvPr id="644" name="mathbf_x_l_=_f_l.pdf" descr="mathbf_x_l_=_f_l.pdf"/>
            <p:cNvPicPr>
              <a:picLocks noChangeAspect="1"/>
            </p:cNvPicPr>
            <p:nvPr/>
          </p:nvPicPr>
          <p:blipFill>
            <a:blip r:embed="rId9">
              <a:extLst/>
            </a:blip>
            <a:stretch>
              <a:fillRect/>
            </a:stretch>
          </p:blipFill>
          <p:spPr>
            <a:xfrm>
              <a:off x="0" y="1605640"/>
              <a:ext cx="4550108" cy="616683"/>
            </a:xfrm>
            <a:prstGeom prst="rect">
              <a:avLst/>
            </a:prstGeom>
            <a:ln w="12700" cap="flat">
              <a:noFill/>
              <a:miter lim="400000"/>
            </a:ln>
            <a:effectLst/>
          </p:spPr>
        </p:pic>
      </p:grpSp>
      <p:sp>
        <p:nvSpPr>
          <p:cNvPr id="646" name="TextBox 56"/>
          <p:cNvSpPr txBox="1"/>
          <p:nvPr/>
        </p:nvSpPr>
        <p:spPr>
          <a:xfrm>
            <a:off x="15567414" y="12739730"/>
            <a:ext cx="1521969" cy="79044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Helvetica Neue Light"/>
                <a:ea typeface="Helvetica Neue Light"/>
                <a:cs typeface="Helvetica Neue Light"/>
                <a:sym typeface="Helvetica Neue Light"/>
              </a:defRPr>
            </a:lvl1pPr>
          </a:lstStyle>
          <a:p>
            <a:pPr/>
            <a:r>
              <a:t>(input)</a:t>
            </a:r>
          </a:p>
        </p:txBody>
      </p:sp>
      <p:pic>
        <p:nvPicPr>
          <p:cNvPr id="647" name="mathbf_x_L.pdf" descr="mathbf_x_L.pdf"/>
          <p:cNvPicPr>
            <a:picLocks noChangeAspect="1"/>
          </p:cNvPicPr>
          <p:nvPr/>
        </p:nvPicPr>
        <p:blipFill>
          <a:blip r:embed="rId10">
            <a:extLst/>
          </a:blip>
          <a:stretch>
            <a:fillRect/>
          </a:stretch>
        </p:blipFill>
        <p:spPr>
          <a:xfrm>
            <a:off x="9367020" y="8602416"/>
            <a:ext cx="683351" cy="383343"/>
          </a:xfrm>
          <a:prstGeom prst="rect">
            <a:avLst/>
          </a:prstGeom>
          <a:ln w="12700">
            <a:miter lim="400000"/>
          </a:ln>
        </p:spPr>
      </p:pic>
      <p:pic>
        <p:nvPicPr>
          <p:cNvPr id="648" name="mathbf_x_0.pdf" descr="mathbf_x_0.pdf"/>
          <p:cNvPicPr>
            <a:picLocks noChangeAspect="1"/>
          </p:cNvPicPr>
          <p:nvPr/>
        </p:nvPicPr>
        <p:blipFill>
          <a:blip r:embed="rId11">
            <a:extLst/>
          </a:blip>
          <a:stretch>
            <a:fillRect/>
          </a:stretch>
        </p:blipFill>
        <p:spPr>
          <a:xfrm>
            <a:off x="17306174" y="13045399"/>
            <a:ext cx="588732" cy="398260"/>
          </a:xfrm>
          <a:prstGeom prst="rect">
            <a:avLst/>
          </a:prstGeom>
          <a:ln w="12700">
            <a:miter lim="400000"/>
          </a:ln>
        </p:spPr>
      </p:pic>
      <p:pic>
        <p:nvPicPr>
          <p:cNvPr id="649" name="mathbf_x_L.pdf" descr="mathbf_x_L.pdf"/>
          <p:cNvPicPr>
            <a:picLocks noChangeAspect="1"/>
          </p:cNvPicPr>
          <p:nvPr/>
        </p:nvPicPr>
        <p:blipFill>
          <a:blip r:embed="rId12">
            <a:extLst/>
          </a:blip>
          <a:stretch>
            <a:fillRect/>
          </a:stretch>
        </p:blipFill>
        <p:spPr>
          <a:xfrm>
            <a:off x="17603776" y="2672349"/>
            <a:ext cx="709941" cy="398260"/>
          </a:xfrm>
          <a:prstGeom prst="rect">
            <a:avLst/>
          </a:prstGeom>
          <a:ln w="12700">
            <a:miter lim="400000"/>
          </a:ln>
        </p:spPr>
      </p:pic>
      <p:pic>
        <p:nvPicPr>
          <p:cNvPr id="650" name="mathbf_x_L-1.pdf" descr="mathbf_x_L-1.pdf"/>
          <p:cNvPicPr>
            <a:picLocks noChangeAspect="1"/>
          </p:cNvPicPr>
          <p:nvPr/>
        </p:nvPicPr>
        <p:blipFill>
          <a:blip r:embed="rId13">
            <a:extLst/>
          </a:blip>
          <a:stretch>
            <a:fillRect/>
          </a:stretch>
        </p:blipFill>
        <p:spPr>
          <a:xfrm>
            <a:off x="17707671" y="4662957"/>
            <a:ext cx="1315987" cy="398260"/>
          </a:xfrm>
          <a:prstGeom prst="rect">
            <a:avLst/>
          </a:prstGeom>
          <a:ln w="12700">
            <a:miter lim="400000"/>
          </a:ln>
        </p:spPr>
      </p:pic>
      <p:pic>
        <p:nvPicPr>
          <p:cNvPr id="651" name="mathbf_x_l.pdf" descr="mathbf_x_l.pdf"/>
          <p:cNvPicPr>
            <a:picLocks noChangeAspect="1"/>
          </p:cNvPicPr>
          <p:nvPr/>
        </p:nvPicPr>
        <p:blipFill>
          <a:blip r:embed="rId14">
            <a:extLst/>
          </a:blip>
          <a:stretch>
            <a:fillRect/>
          </a:stretch>
        </p:blipFill>
        <p:spPr>
          <a:xfrm>
            <a:off x="17707671" y="5572949"/>
            <a:ext cx="502153" cy="398260"/>
          </a:xfrm>
          <a:prstGeom prst="rect">
            <a:avLst/>
          </a:prstGeom>
          <a:ln w="12700">
            <a:miter lim="400000"/>
          </a:ln>
        </p:spPr>
      </p:pic>
      <p:pic>
        <p:nvPicPr>
          <p:cNvPr id="652" name="mathbf_x_l-1.pdf" descr="mathbf_x_l-1.pdf"/>
          <p:cNvPicPr>
            <a:picLocks noChangeAspect="1"/>
          </p:cNvPicPr>
          <p:nvPr/>
        </p:nvPicPr>
        <p:blipFill>
          <a:blip r:embed="rId15">
            <a:extLst/>
          </a:blip>
          <a:stretch>
            <a:fillRect/>
          </a:stretch>
        </p:blipFill>
        <p:spPr>
          <a:xfrm>
            <a:off x="17707671" y="7270798"/>
            <a:ext cx="1142831" cy="398260"/>
          </a:xfrm>
          <a:prstGeom prst="rect">
            <a:avLst/>
          </a:prstGeom>
          <a:ln w="12700">
            <a:miter lim="400000"/>
          </a:ln>
        </p:spPr>
      </p:pic>
      <p:pic>
        <p:nvPicPr>
          <p:cNvPr id="653" name="mathbf_x_1.pdf" descr="mathbf_x_1.pdf"/>
          <p:cNvPicPr>
            <a:picLocks noChangeAspect="1"/>
          </p:cNvPicPr>
          <p:nvPr/>
        </p:nvPicPr>
        <p:blipFill>
          <a:blip r:embed="rId16">
            <a:extLst/>
          </a:blip>
          <a:stretch>
            <a:fillRect/>
          </a:stretch>
        </p:blipFill>
        <p:spPr>
          <a:xfrm>
            <a:off x="17707671" y="10259641"/>
            <a:ext cx="571416" cy="398261"/>
          </a:xfrm>
          <a:prstGeom prst="rect">
            <a:avLst/>
          </a:prstGeom>
          <a:ln w="12700">
            <a:miter lim="400000"/>
          </a:ln>
        </p:spPr>
      </p:pic>
      <p:pic>
        <p:nvPicPr>
          <p:cNvPr id="654" name="mathbf_x_2.pdf" descr="mathbf_x_2.pdf"/>
          <p:cNvPicPr>
            <a:picLocks noChangeAspect="1"/>
          </p:cNvPicPr>
          <p:nvPr/>
        </p:nvPicPr>
        <p:blipFill>
          <a:blip r:embed="rId17">
            <a:extLst/>
          </a:blip>
          <a:stretch>
            <a:fillRect/>
          </a:stretch>
        </p:blipFill>
        <p:spPr>
          <a:xfrm>
            <a:off x="17707671" y="8473550"/>
            <a:ext cx="588732" cy="398260"/>
          </a:xfrm>
          <a:prstGeom prst="rect">
            <a:avLst/>
          </a:prstGeom>
          <a:ln w="12700">
            <a:miter lim="400000"/>
          </a:ln>
        </p:spPr>
      </p:pic>
      <p:pic>
        <p:nvPicPr>
          <p:cNvPr id="655" name="f_1(_mathbf_x_0_.pdf" descr="f_1(_mathbf_x_0_.pdf"/>
          <p:cNvPicPr>
            <a:picLocks noChangeAspect="1"/>
          </p:cNvPicPr>
          <p:nvPr/>
        </p:nvPicPr>
        <p:blipFill>
          <a:blip r:embed="rId18">
            <a:extLst/>
          </a:blip>
          <a:stretch>
            <a:fillRect/>
          </a:stretch>
        </p:blipFill>
        <p:spPr>
          <a:xfrm>
            <a:off x="16001218" y="11030858"/>
            <a:ext cx="2943656" cy="640679"/>
          </a:xfrm>
          <a:prstGeom prst="rect">
            <a:avLst/>
          </a:prstGeom>
          <a:ln w="12700">
            <a:miter lim="400000"/>
          </a:ln>
        </p:spPr>
      </p:pic>
      <p:pic>
        <p:nvPicPr>
          <p:cNvPr id="656" name="f_2(_mathbf_x_1_.pdf" descr="f_2(_mathbf_x_1_.pdf"/>
          <p:cNvPicPr>
            <a:picLocks noChangeAspect="1"/>
          </p:cNvPicPr>
          <p:nvPr/>
        </p:nvPicPr>
        <p:blipFill>
          <a:blip r:embed="rId19">
            <a:extLst/>
          </a:blip>
          <a:stretch>
            <a:fillRect/>
          </a:stretch>
        </p:blipFill>
        <p:spPr>
          <a:xfrm>
            <a:off x="16001218" y="9123208"/>
            <a:ext cx="2943656" cy="640679"/>
          </a:xfrm>
          <a:prstGeom prst="rect">
            <a:avLst/>
          </a:prstGeom>
          <a:ln w="12700">
            <a:miter lim="400000"/>
          </a:ln>
        </p:spPr>
      </p:pic>
      <p:pic>
        <p:nvPicPr>
          <p:cNvPr id="657" name="f_l(_mathbf_x_l-.pdf" descr="f_l(_mathbf_x_l-.pdf"/>
          <p:cNvPicPr>
            <a:picLocks noChangeAspect="1"/>
          </p:cNvPicPr>
          <p:nvPr/>
        </p:nvPicPr>
        <p:blipFill>
          <a:blip r:embed="rId20">
            <a:extLst/>
          </a:blip>
          <a:stretch>
            <a:fillRect/>
          </a:stretch>
        </p:blipFill>
        <p:spPr>
          <a:xfrm>
            <a:off x="15819404" y="6257128"/>
            <a:ext cx="3307284" cy="640678"/>
          </a:xfrm>
          <a:prstGeom prst="rect">
            <a:avLst/>
          </a:prstGeom>
          <a:ln w="12700">
            <a:miter lim="400000"/>
          </a:ln>
        </p:spPr>
      </p:pic>
      <p:pic>
        <p:nvPicPr>
          <p:cNvPr id="658" name="f_L(_mathbf_x_L-.pdf" descr="f_L(_mathbf_x_L-.pdf"/>
          <p:cNvPicPr>
            <a:picLocks noChangeAspect="1"/>
          </p:cNvPicPr>
          <p:nvPr/>
        </p:nvPicPr>
        <p:blipFill>
          <a:blip r:embed="rId21">
            <a:extLst/>
          </a:blip>
          <a:stretch>
            <a:fillRect/>
          </a:stretch>
        </p:blipFill>
        <p:spPr>
          <a:xfrm>
            <a:off x="15551013" y="3548290"/>
            <a:ext cx="3844068" cy="640679"/>
          </a:xfrm>
          <a:prstGeom prst="rect">
            <a:avLst/>
          </a:prstGeom>
          <a:ln w="12700">
            <a:miter lim="400000"/>
          </a:ln>
        </p:spPr>
      </p:pic>
      <p:sp>
        <p:nvSpPr>
          <p:cNvPr id="659" name="Loss function     compares         to    .…"/>
          <p:cNvSpPr txBox="1"/>
          <p:nvPr/>
        </p:nvSpPr>
        <p:spPr>
          <a:xfrm>
            <a:off x="863647" y="9611434"/>
            <a:ext cx="12817418" cy="30715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685800" indent="-685800" algn="l" defTabSz="914400">
              <a:spcBef>
                <a:spcPts val="6000"/>
              </a:spcBef>
              <a:buClr>
                <a:srgbClr val="3366FF"/>
              </a:buClr>
              <a:buSzPct val="100000"/>
              <a:buFont typeface="Arial"/>
              <a:buChar char="•"/>
              <a:defRPr sz="4800"/>
            </a:pPr>
            <a:r>
              <a:t>Loss function</a:t>
            </a:r>
            <a:r>
              <a:rPr b="0">
                <a:latin typeface="Helvetica Neue Light"/>
                <a:ea typeface="Helvetica Neue Light"/>
                <a:cs typeface="Helvetica Neue Light"/>
                <a:sym typeface="Helvetica Neue Light"/>
              </a:rPr>
              <a:t>     compares         to    .</a:t>
            </a:r>
            <a:endParaRPr b="0"/>
          </a:p>
          <a:p>
            <a:pPr marL="685800" indent="-685800" algn="l" defTabSz="914400">
              <a:spcBef>
                <a:spcPts val="1100"/>
              </a:spcBef>
              <a:buClr>
                <a:srgbClr val="3366FF"/>
              </a:buClr>
              <a:buSzPct val="100000"/>
              <a:buFont typeface="Arial"/>
              <a:buChar char="•"/>
              <a:defRPr b="0" sz="4800">
                <a:latin typeface="Helvetica Neue Light"/>
                <a:ea typeface="Helvetica Neue Light"/>
                <a:cs typeface="Helvetica Neue Light"/>
                <a:sym typeface="Helvetica Neue Light"/>
              </a:defRPr>
            </a:pPr>
            <a:r>
              <a:t>Overall cost is the sum of the losses over all training examples:</a:t>
            </a:r>
          </a:p>
        </p:txBody>
      </p:sp>
      <p:grpSp>
        <p:nvGrpSpPr>
          <p:cNvPr id="663" name="Group"/>
          <p:cNvGrpSpPr/>
          <p:nvPr/>
        </p:nvGrpSpPr>
        <p:grpSpPr>
          <a:xfrm>
            <a:off x="5807628" y="9789106"/>
            <a:ext cx="5917565" cy="602789"/>
            <a:chOff x="0" y="0"/>
            <a:chExt cx="5917563" cy="602788"/>
          </a:xfrm>
        </p:grpSpPr>
        <p:pic>
          <p:nvPicPr>
            <p:cNvPr id="660" name="mathcal_L.pdf" descr="mathcal_L.pdf"/>
            <p:cNvPicPr>
              <a:picLocks noChangeAspect="1"/>
            </p:cNvPicPr>
            <p:nvPr/>
          </p:nvPicPr>
          <p:blipFill>
            <a:blip r:embed="rId22">
              <a:extLst/>
            </a:blip>
            <a:stretch>
              <a:fillRect/>
            </a:stretch>
          </p:blipFill>
          <p:spPr>
            <a:xfrm>
              <a:off x="0" y="0"/>
              <a:ext cx="432921" cy="505075"/>
            </a:xfrm>
            <a:prstGeom prst="rect">
              <a:avLst/>
            </a:prstGeom>
            <a:ln w="12700" cap="flat">
              <a:noFill/>
              <a:miter lim="400000"/>
            </a:ln>
            <a:effectLst/>
          </p:spPr>
        </p:pic>
        <p:pic>
          <p:nvPicPr>
            <p:cNvPr id="661" name="mathbf_y.pdf" descr="mathbf_y.pdf"/>
            <p:cNvPicPr>
              <a:picLocks noChangeAspect="1"/>
            </p:cNvPicPr>
            <p:nvPr/>
          </p:nvPicPr>
          <p:blipFill>
            <a:blip r:embed="rId23">
              <a:extLst/>
            </a:blip>
            <a:stretch>
              <a:fillRect/>
            </a:stretch>
          </p:blipFill>
          <p:spPr>
            <a:xfrm>
              <a:off x="5555780" y="189321"/>
              <a:ext cx="361784" cy="413468"/>
            </a:xfrm>
            <a:prstGeom prst="rect">
              <a:avLst/>
            </a:prstGeom>
            <a:ln w="12700" cap="flat">
              <a:noFill/>
              <a:miter lim="400000"/>
            </a:ln>
            <a:effectLst/>
          </p:spPr>
        </p:pic>
        <p:pic>
          <p:nvPicPr>
            <p:cNvPr id="662" name="mathbf_x_L.pdf" descr="mathbf_x_L.pdf"/>
            <p:cNvPicPr>
              <a:picLocks noChangeAspect="1"/>
            </p:cNvPicPr>
            <p:nvPr/>
          </p:nvPicPr>
          <p:blipFill>
            <a:blip r:embed="rId10">
              <a:extLst/>
            </a:blip>
            <a:stretch>
              <a:fillRect/>
            </a:stretch>
          </p:blipFill>
          <p:spPr>
            <a:xfrm>
              <a:off x="3559392" y="124365"/>
              <a:ext cx="683350" cy="383344"/>
            </a:xfrm>
            <a:prstGeom prst="rect">
              <a:avLst/>
            </a:prstGeom>
            <a:ln w="12700" cap="flat">
              <a:noFill/>
              <a:miter lim="400000"/>
            </a:ln>
            <a:effectLst/>
          </p:spPr>
        </p:pic>
      </p:grpSp>
      <p:grpSp>
        <p:nvGrpSpPr>
          <p:cNvPr id="668" name="Group"/>
          <p:cNvGrpSpPr/>
          <p:nvPr/>
        </p:nvGrpSpPr>
        <p:grpSpPr>
          <a:xfrm>
            <a:off x="6531149" y="127472"/>
            <a:ext cx="13425501" cy="13498105"/>
            <a:chOff x="0" y="0"/>
            <a:chExt cx="13425499" cy="13498103"/>
          </a:xfrm>
        </p:grpSpPr>
        <p:grpSp>
          <p:nvGrpSpPr>
            <p:cNvPr id="666" name="Group"/>
            <p:cNvGrpSpPr/>
            <p:nvPr/>
          </p:nvGrpSpPr>
          <p:grpSpPr>
            <a:xfrm>
              <a:off x="12961223" y="-1"/>
              <a:ext cx="464277" cy="1217143"/>
              <a:chOff x="0" y="0"/>
              <a:chExt cx="464276" cy="1217141"/>
            </a:xfrm>
          </p:grpSpPr>
          <p:sp>
            <p:nvSpPr>
              <p:cNvPr id="664" name="Straight Arrow Connector 59"/>
              <p:cNvSpPr/>
              <p:nvPr/>
            </p:nvSpPr>
            <p:spPr>
              <a:xfrm flipV="1">
                <a:off x="231698" y="712813"/>
                <a:ext cx="3177" cy="504329"/>
              </a:xfrm>
              <a:prstGeom prst="line">
                <a:avLst/>
              </a:prstGeom>
              <a:noFill/>
              <a:ln w="254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665" name="J.pdf" descr="J.pdf"/>
              <p:cNvPicPr>
                <a:picLocks noChangeAspect="1"/>
              </p:cNvPicPr>
              <p:nvPr/>
            </p:nvPicPr>
            <p:blipFill>
              <a:blip r:embed="rId24">
                <a:extLst/>
              </a:blip>
              <a:stretch>
                <a:fillRect/>
              </a:stretch>
            </p:blipFill>
            <p:spPr>
              <a:xfrm>
                <a:off x="0" y="0"/>
                <a:ext cx="464277" cy="596928"/>
              </a:xfrm>
              <a:prstGeom prst="rect">
                <a:avLst/>
              </a:prstGeom>
              <a:ln w="12700" cap="flat">
                <a:noFill/>
                <a:miter lim="400000"/>
              </a:ln>
              <a:effectLst/>
            </p:spPr>
          </p:pic>
        </p:grpSp>
        <p:pic>
          <p:nvPicPr>
            <p:cNvPr id="667" name="J_=_sum_i=1^N_ma.pdf" descr="J_=_sum_i=1^N_ma.pdf"/>
            <p:cNvPicPr>
              <a:picLocks noChangeAspect="1"/>
            </p:cNvPicPr>
            <p:nvPr/>
          </p:nvPicPr>
          <p:blipFill>
            <a:blip r:embed="rId25">
              <a:extLst/>
            </a:blip>
            <a:stretch>
              <a:fillRect/>
            </a:stretch>
          </p:blipFill>
          <p:spPr>
            <a:xfrm>
              <a:off x="0" y="11800137"/>
              <a:ext cx="4932187" cy="1697967"/>
            </a:xfrm>
            <a:prstGeom prst="rect">
              <a:avLst/>
            </a:prstGeom>
            <a:ln w="12700" cap="flat">
              <a:noFill/>
              <a:miter lim="400000"/>
            </a:ln>
            <a:effectLst/>
          </p:spPr>
        </p:pic>
      </p:grpSp>
      <p:sp>
        <p:nvSpPr>
          <p:cNvPr id="669" name="Rectangle 58"/>
          <p:cNvSpPr/>
          <p:nvPr/>
        </p:nvSpPr>
        <p:spPr>
          <a:xfrm>
            <a:off x="16637423" y="1367890"/>
            <a:ext cx="6296629" cy="846711"/>
          </a:xfrm>
          <a:prstGeom prst="rect">
            <a:avLst/>
          </a:prstGeom>
          <a:solidFill>
            <a:schemeClr val="accent5"/>
          </a:solidFill>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670" name="Straight Arrow Connector 64"/>
          <p:cNvSpPr/>
          <p:nvPr/>
        </p:nvSpPr>
        <p:spPr>
          <a:xfrm flipV="1">
            <a:off x="22080277" y="2216188"/>
            <a:ext cx="1" cy="10648196"/>
          </a:xfrm>
          <a:prstGeom prst="line">
            <a:avLst/>
          </a:prstGeom>
          <a:ln w="25400">
            <a:solidFill>
              <a:srgbClr val="000000"/>
            </a:solidFill>
            <a:tailEnd type="triangle"/>
          </a:ln>
        </p:spPr>
        <p:txBody>
          <a:bodyPr tIns="91439" bIns="91439"/>
          <a:lstStyle/>
          <a:p>
            <a:pPr algn="l" defTabSz="1828800">
              <a:defRPr b="0" sz="4800">
                <a:latin typeface="Calibri"/>
                <a:ea typeface="Calibri"/>
                <a:cs typeface="Calibri"/>
                <a:sym typeface="Calibri"/>
              </a:defRPr>
            </a:pPr>
          </a:p>
        </p:txBody>
      </p:sp>
      <p:pic>
        <p:nvPicPr>
          <p:cNvPr id="671" name="mathbf_y.pdf" descr="mathbf_y.pdf"/>
          <p:cNvPicPr>
            <a:picLocks noChangeAspect="1"/>
          </p:cNvPicPr>
          <p:nvPr/>
        </p:nvPicPr>
        <p:blipFill>
          <a:blip r:embed="rId23">
            <a:extLst/>
          </a:blip>
          <a:stretch>
            <a:fillRect/>
          </a:stretch>
        </p:blipFill>
        <p:spPr>
          <a:xfrm>
            <a:off x="21899081" y="12915518"/>
            <a:ext cx="361785" cy="413468"/>
          </a:xfrm>
          <a:prstGeom prst="rect">
            <a:avLst/>
          </a:prstGeom>
          <a:ln w="12700">
            <a:miter lim="400000"/>
          </a:ln>
        </p:spPr>
      </p:pic>
      <p:pic>
        <p:nvPicPr>
          <p:cNvPr id="672" name="mathcal_L_(_math.pdf" descr="mathcal_L_(_math.pdf"/>
          <p:cNvPicPr>
            <a:picLocks noChangeAspect="1"/>
          </p:cNvPicPr>
          <p:nvPr/>
        </p:nvPicPr>
        <p:blipFill>
          <a:blip r:embed="rId26">
            <a:extLst/>
          </a:blip>
          <a:stretch>
            <a:fillRect/>
          </a:stretch>
        </p:blipFill>
        <p:spPr>
          <a:xfrm>
            <a:off x="18668324" y="1489850"/>
            <a:ext cx="2117906" cy="60279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5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59">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66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659">
                                            <p:txEl>
                                              <p:pRg st="1" end="1"/>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3" fill="hold">
                                  <p:stCondLst>
                                    <p:cond delay="0"/>
                                  </p:stCondLst>
                                  <p:iterate type="el" backwards="0">
                                    <p:tmAbs val="0"/>
                                  </p:iterate>
                                  <p:childTnLst>
                                    <p:set>
                                      <p:cBhvr>
                                        <p:cTn id="18" fill="hold"/>
                                        <p:tgtEl>
                                          <p:spTgt spid="6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8" grpId="3"/>
      <p:bldP build="whole" bldLvl="1" animBg="1" rev="0" advAuto="0" spid="663" grpId="2"/>
      <p:bldP build="p" bldLvl="5" animBg="1" rev="0" advAuto="0" spid="659" grpId="1"/>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