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1.xml" ContentType="application/vnd.openxmlformats-officedocument.presentationml.notesSlide+xml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Relationship Id="rId124" Type="http://schemas.openxmlformats.org/officeDocument/2006/relationships/slide" Target="slides/slide117.xml"/><Relationship Id="rId125" Type="http://schemas.openxmlformats.org/officeDocument/2006/relationships/slide" Target="slides/slide118.xml"/><Relationship Id="rId126" Type="http://schemas.openxmlformats.org/officeDocument/2006/relationships/slide" Target="slides/slide119.xml"/><Relationship Id="rId127" Type="http://schemas.openxmlformats.org/officeDocument/2006/relationships/slide" Target="slides/slide120.xml"/><Relationship Id="rId128" Type="http://schemas.openxmlformats.org/officeDocument/2006/relationships/slide" Target="slides/slide121.xml"/><Relationship Id="rId129" Type="http://schemas.openxmlformats.org/officeDocument/2006/relationships/slide" Target="slides/slide1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hape 34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6" name="Shape 6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400"/>
              </a:spcBef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Each scene category is made with different building blocks. Different scene categories show different spectral signatures.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650239" y="-1"/>
            <a:ext cx="11704322" cy="126887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idx="1"/>
          </p:nvPr>
        </p:nvSpPr>
        <p:spPr>
          <a:xfrm>
            <a:off x="650239" y="1537547"/>
            <a:ext cx="11704322" cy="7175219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650239" y="49670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650239" y="49670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5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itle Text"/>
          <p:cNvSpPr txBox="1"/>
          <p:nvPr>
            <p:ph type="title"/>
          </p:nvPr>
        </p:nvSpPr>
        <p:spPr>
          <a:xfrm>
            <a:off x="650239" y="-1"/>
            <a:ext cx="11704322" cy="126887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/>
          <p:nvPr>
            <p:ph type="title"/>
          </p:nvPr>
        </p:nvSpPr>
        <p:spPr>
          <a:xfrm>
            <a:off x="433493" y="144497"/>
            <a:ext cx="12029441" cy="156238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200">
                <a:solidFill>
                  <a:srgbClr val="FFFFFF"/>
                </a:solidFill>
                <a:latin typeface="Albertus Extra Bold"/>
                <a:ea typeface="Albertus Extra Bold"/>
                <a:cs typeface="Albertus Extra Bold"/>
                <a:sym typeface="Albertus Extra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1" name="Body Level One…"/>
          <p:cNvSpPr txBox="1"/>
          <p:nvPr>
            <p:ph type="body" idx="1"/>
          </p:nvPr>
        </p:nvSpPr>
        <p:spPr>
          <a:xfrm>
            <a:off x="433493" y="2099733"/>
            <a:ext cx="11968482" cy="711200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86696" indent="-486696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defRPr sz="4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40776" indent="-483576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–"/>
              <a:defRPr sz="4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93371" indent="-478971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defRPr sz="4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74520" indent="-502920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–"/>
              <a:defRPr sz="4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331720" indent="-502920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›"/>
              <a:defRPr sz="44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433493" y="144497"/>
            <a:ext cx="12029441" cy="1562383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1300480">
              <a:defRPr sz="5200">
                <a:solidFill>
                  <a:srgbClr val="FFFFFF"/>
                </a:solidFill>
                <a:latin typeface="Albertus Extra Bold"/>
                <a:ea typeface="Albertus Extra Bold"/>
                <a:cs typeface="Albertus Extra Bold"/>
                <a:sym typeface="Albertus Extra 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half" idx="1"/>
          </p:nvPr>
        </p:nvSpPr>
        <p:spPr>
          <a:xfrm>
            <a:off x="433493" y="2099733"/>
            <a:ext cx="5874739" cy="711200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09637" indent="-452437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–"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48739" indent="-434339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54200" indent="-482600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–"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311400" indent="-482600" defTabSz="1300480">
              <a:lnSpc>
                <a:spcPct val="110000"/>
              </a:lnSpc>
              <a:spcBef>
                <a:spcPts val="800"/>
              </a:spcBef>
              <a:buClr>
                <a:srgbClr val="FFFFFF"/>
              </a:buClr>
              <a:buSzPct val="110000"/>
              <a:buChar char="›"/>
              <a:defRPr sz="3800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/>
          <p:nvPr>
            <p:ph type="title"/>
          </p:nvPr>
        </p:nvSpPr>
        <p:spPr>
          <a:xfrm>
            <a:off x="650239" y="49670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650240">
              <a:spcBef>
                <a:spcPts val="9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65024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/>
          <p:nvPr>
            <p:ph type="title"/>
          </p:nvPr>
        </p:nvSpPr>
        <p:spPr>
          <a:xfrm>
            <a:off x="650239" y="-1"/>
            <a:ext cx="11704322" cy="126887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8" name="Body Level One…"/>
          <p:cNvSpPr txBox="1"/>
          <p:nvPr>
            <p:ph type="body" idx="1"/>
          </p:nvPr>
        </p:nvSpPr>
        <p:spPr>
          <a:xfrm>
            <a:off x="650239" y="1537547"/>
            <a:ext cx="11704322" cy="7175219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/>
          <p:nvPr>
            <p:ph type="title"/>
          </p:nvPr>
        </p:nvSpPr>
        <p:spPr>
          <a:xfrm>
            <a:off x="650239" y="-1"/>
            <a:ext cx="11704322" cy="1268872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7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650240">
              <a:spcBef>
                <a:spcPts val="9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65024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6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15" name="Body Level One…"/>
          <p:cNvSpPr txBox="1"/>
          <p:nvPr>
            <p:ph type="body" sz="quarter" idx="1"/>
          </p:nvPr>
        </p:nvSpPr>
        <p:spPr>
          <a:xfrm>
            <a:off x="650239" y="2275839"/>
            <a:ext cx="5743788" cy="3108962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Slide Number"/>
          <p:cNvSpPr txBox="1"/>
          <p:nvPr>
            <p:ph type="sldNum" sz="quarter" idx="2"/>
          </p:nvPr>
        </p:nvSpPr>
        <p:spPr>
          <a:xfrm>
            <a:off x="12005833" y="9035090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4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itle Text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2" name="Body Level One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3" name="Slide Number"/>
          <p:cNvSpPr txBox="1"/>
          <p:nvPr>
            <p:ph type="sldNum" sz="quarter" idx="2"/>
          </p:nvPr>
        </p:nvSpPr>
        <p:spPr>
          <a:xfrm>
            <a:off x="11957539" y="8882098"/>
            <a:ext cx="397021" cy="389270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itle Text"/>
          <p:cNvSpPr txBox="1"/>
          <p:nvPr>
            <p:ph type="title"/>
          </p:nvPr>
        </p:nvSpPr>
        <p:spPr>
          <a:xfrm>
            <a:off x="975359" y="866986"/>
            <a:ext cx="1105408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48" name="Slide Number"/>
          <p:cNvSpPr txBox="1"/>
          <p:nvPr>
            <p:ph type="sldNum" sz="quarter" idx="2"/>
          </p:nvPr>
        </p:nvSpPr>
        <p:spPr>
          <a:xfrm>
            <a:off x="11658092" y="8886613"/>
            <a:ext cx="371349" cy="387038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65024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itle Text"/>
          <p:cNvSpPr txBox="1"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6" name="Body Level One…"/>
          <p:cNvSpPr txBox="1"/>
          <p:nvPr>
            <p:ph type="body" idx="1"/>
          </p:nvPr>
        </p:nvSpPr>
        <p:spPr>
          <a:xfrm>
            <a:off x="650239" y="2275839"/>
            <a:ext cx="11704322" cy="7477762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000000"/>
              </a:buClr>
              <a:buSzPct val="100000"/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45003" indent="-387803" defTabSz="130048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8250" indent="-323850" defTabSz="1300480">
              <a:spcBef>
                <a:spcPts val="800"/>
              </a:spcBef>
              <a:buClr>
                <a:srgbClr val="000000"/>
              </a:buClr>
              <a:buSzPct val="100000"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7" name="Slide Number"/>
          <p:cNvSpPr txBox="1"/>
          <p:nvPr>
            <p:ph type="sldNum" sz="quarter" idx="2"/>
          </p:nvPr>
        </p:nvSpPr>
        <p:spPr>
          <a:xfrm>
            <a:off x="11979213" y="9191836"/>
            <a:ext cx="375347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 Text"/>
          <p:cNvSpPr txBox="1"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11979213" y="9191836"/>
            <a:ext cx="375347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Only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Text"/>
          <p:cNvSpPr txBox="1"/>
          <p:nvPr>
            <p:ph type="title"/>
          </p:nvPr>
        </p:nvSpPr>
        <p:spPr>
          <a:xfrm>
            <a:off x="866986" y="-1"/>
            <a:ext cx="11054081" cy="1625601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62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73" name="Slide Number"/>
          <p:cNvSpPr txBox="1"/>
          <p:nvPr>
            <p:ph type="sldNum" sz="quarter" idx="2"/>
          </p:nvPr>
        </p:nvSpPr>
        <p:spPr>
          <a:xfrm>
            <a:off x="11654093" y="9169258"/>
            <a:ext cx="375348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 and Conten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 Text"/>
          <p:cNvSpPr txBox="1"/>
          <p:nvPr>
            <p:ph type="title"/>
          </p:nvPr>
        </p:nvSpPr>
        <p:spPr>
          <a:xfrm>
            <a:off x="866986" y="-1"/>
            <a:ext cx="11054081" cy="1625601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62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81" name="Body Level One…"/>
          <p:cNvSpPr txBox="1"/>
          <p:nvPr>
            <p:ph type="body" idx="1"/>
          </p:nvPr>
        </p:nvSpPr>
        <p:spPr>
          <a:xfrm>
            <a:off x="975359" y="1842346"/>
            <a:ext cx="11054082" cy="7911255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FFFFFF"/>
              </a:buClr>
              <a:buSzPct val="100000"/>
              <a:def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45003" indent="-387803" defTabSz="1300480">
              <a:spcBef>
                <a:spcPts val="900"/>
              </a:spcBef>
              <a:buClr>
                <a:srgbClr val="FFFFFF"/>
              </a:buClr>
              <a:buSzPct val="100000"/>
              <a:buChar char="–"/>
              <a:defRPr sz="3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8250" indent="-323850" defTabSz="1300480">
              <a:spcBef>
                <a:spcPts val="800"/>
              </a:spcBef>
              <a:buClr>
                <a:srgbClr val="FFFFFF"/>
              </a:buClr>
              <a:buSzPct val="100000"/>
              <a:defRPr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91639" indent="-320039" defTabSz="1300480">
              <a:spcBef>
                <a:spcPts val="600"/>
              </a:spcBef>
              <a:buClr>
                <a:srgbClr val="FFFFFF"/>
              </a:buClr>
              <a:buSzPct val="100000"/>
              <a:buChar char="–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48839" indent="-320039" defTabSz="1300480">
              <a:spcBef>
                <a:spcPts val="600"/>
              </a:spcBef>
              <a:buClr>
                <a:srgbClr val="FFFFFF"/>
              </a:buClr>
              <a:buSzPct val="100000"/>
              <a:buChar char="»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xfrm>
            <a:off x="11654093" y="9169258"/>
            <a:ext cx="375348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lide Number"/>
          <p:cNvSpPr txBox="1"/>
          <p:nvPr>
            <p:ph type="sldNum" sz="quarter" idx="2"/>
          </p:nvPr>
        </p:nvSpPr>
        <p:spPr>
          <a:xfrm>
            <a:off x="11654093" y="9169258"/>
            <a:ext cx="375348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Object Placeholder"/>
          <p:cNvSpPr txBox="1"/>
          <p:nvPr>
            <p:ph type="obj" sz="half" idx="3"/>
          </p:nvPr>
        </p:nvSpPr>
        <p:spPr>
          <a:xfrm>
            <a:off x="6610773" y="2275839"/>
            <a:ext cx="5743787" cy="6436926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/>
          <a:p>
            <a:pPr marL="0" indent="0" algn="ctr" defTabSz="650240">
              <a:spcBef>
                <a:spcPts val="0"/>
              </a:spcBef>
              <a:buSzTx/>
              <a:buNone/>
              <a:defRPr sz="5600">
                <a:uFill>
                  <a:solidFill>
                    <a:srgbClr val="000000"/>
                  </a:solidFill>
                </a:uFill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297" name="Title Text"/>
          <p:cNvSpPr txBox="1"/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54186" tIns="54186" rIns="54186" bIns="54186">
            <a:noAutofit/>
          </a:bodyPr>
          <a:lstStyle>
            <a:lvl1pPr defTabSz="1300480">
              <a:defRPr sz="62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98" name="Body Level One…"/>
          <p:cNvSpPr txBox="1"/>
          <p:nvPr>
            <p:ph type="body" sz="half" idx="1"/>
          </p:nvPr>
        </p:nvSpPr>
        <p:spPr>
          <a:xfrm>
            <a:off x="650239" y="2275839"/>
            <a:ext cx="5743788" cy="7477762"/>
          </a:xfrm>
          <a:prstGeom prst="rect">
            <a:avLst/>
          </a:prstGeom>
        </p:spPr>
        <p:txBody>
          <a:bodyPr lIns="54186" tIns="54186" rIns="54186" bIns="54186" anchor="t">
            <a:noAutofit/>
          </a:bodyPr>
          <a:lstStyle>
            <a:lvl1pPr marL="471487" indent="-471487" defTabSz="1300480">
              <a:spcBef>
                <a:spcPts val="1000"/>
              </a:spcBef>
              <a:buClr>
                <a:srgbClr val="000000"/>
              </a:buClr>
              <a:buSzPct val="100000"/>
              <a:defRPr sz="4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45003" indent="-387803" defTabSz="1300480">
              <a:spcBef>
                <a:spcPts val="900"/>
              </a:spcBef>
              <a:buClr>
                <a:srgbClr val="000000"/>
              </a:buClr>
              <a:buSzPct val="100000"/>
              <a:buChar char="–"/>
              <a:defRPr sz="3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238250" indent="-323850" defTabSz="1300480">
              <a:spcBef>
                <a:spcPts val="800"/>
              </a:spcBef>
              <a:buClr>
                <a:srgbClr val="000000"/>
              </a:buClr>
              <a:buSzPct val="100000"/>
              <a:defRPr sz="34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16916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–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2148839" indent="-320039" defTabSz="1300480">
              <a:spcBef>
                <a:spcPts val="600"/>
              </a:spcBef>
              <a:buClr>
                <a:srgbClr val="000000"/>
              </a:buClr>
              <a:buSzPct val="100000"/>
              <a:buChar char="»"/>
              <a:defRPr sz="2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xfrm>
            <a:off x="11979213" y="9191836"/>
            <a:ext cx="375347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lide Number"/>
          <p:cNvSpPr txBox="1"/>
          <p:nvPr>
            <p:ph type="sldNum" sz="quarter" idx="2"/>
          </p:nvPr>
        </p:nvSpPr>
        <p:spPr>
          <a:xfrm>
            <a:off x="11979213" y="9191836"/>
            <a:ext cx="375347" cy="367596"/>
          </a:xfrm>
          <a:prstGeom prst="rect">
            <a:avLst/>
          </a:prstGeom>
          <a:ln>
            <a:round/>
          </a:ln>
        </p:spPr>
        <p:txBody>
          <a:bodyPr lIns="54186" tIns="54186" rIns="54186" bIns="54186" anchor="b"/>
          <a:lstStyle>
            <a:lvl1pPr algn="r" defTabSz="650240">
              <a:defRPr sz="180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itle Text"/>
          <p:cNvSpPr txBox="1"/>
          <p:nvPr>
            <p:ph type="title"/>
          </p:nvPr>
        </p:nvSpPr>
        <p:spPr>
          <a:xfrm>
            <a:off x="1625599" y="1300479"/>
            <a:ext cx="9753602" cy="731521"/>
          </a:xfrm>
          <a:prstGeom prst="rect">
            <a:avLst/>
          </a:prstGeom>
        </p:spPr>
        <p:txBody>
          <a:bodyPr lIns="48767" tIns="48767" rIns="48767" bIns="48767"/>
          <a:lstStyle>
            <a:lvl1pPr defTabSz="1300480">
              <a:defRPr sz="50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xfrm>
            <a:off x="10283171" y="7884159"/>
            <a:ext cx="364510" cy="356759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65024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itle Text"/>
          <p:cNvSpPr txBox="1"/>
          <p:nvPr>
            <p:ph type="title"/>
          </p:nvPr>
        </p:nvSpPr>
        <p:spPr>
          <a:xfrm>
            <a:off x="2113279" y="1512147"/>
            <a:ext cx="8778241" cy="1219201"/>
          </a:xfrm>
          <a:prstGeom prst="rect">
            <a:avLst/>
          </a:prstGeom>
        </p:spPr>
        <p:txBody>
          <a:bodyPr lIns="48767" tIns="48767" rIns="48767" bIns="48767"/>
          <a:lstStyle>
            <a:lvl1pPr defTabSz="1300480">
              <a:defRPr sz="6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22" name="Body Level One…"/>
          <p:cNvSpPr txBox="1"/>
          <p:nvPr>
            <p:ph type="body" sz="half" idx="1"/>
          </p:nvPr>
        </p:nvSpPr>
        <p:spPr>
          <a:xfrm>
            <a:off x="2113279" y="2926079"/>
            <a:ext cx="8778241" cy="4827696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471487" indent="-471487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1pPr>
            <a:lvl2pPr marL="906235" indent="-449035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2pPr>
            <a:lvl3pPr indent="-419100" defTabSz="1300480">
              <a:spcBef>
                <a:spcPts val="1000"/>
              </a:spcBef>
              <a:buSzPct val="100000"/>
              <a:defRPr sz="4400">
                <a:latin typeface="Arial"/>
                <a:ea typeface="Arial"/>
                <a:cs typeface="Arial"/>
                <a:sym typeface="Arial"/>
              </a:defRPr>
            </a:lvl3pPr>
            <a:lvl4pPr marL="1874520" indent="-502920" defTabSz="1300480">
              <a:spcBef>
                <a:spcPts val="1000"/>
              </a:spcBef>
              <a:buSzPct val="100000"/>
              <a:buChar char="–"/>
              <a:defRPr sz="4400">
                <a:latin typeface="Arial"/>
                <a:ea typeface="Arial"/>
                <a:cs typeface="Arial"/>
                <a:sym typeface="Arial"/>
              </a:defRPr>
            </a:lvl4pPr>
            <a:lvl5pPr marL="2331720" indent="-502920" defTabSz="1300480">
              <a:spcBef>
                <a:spcPts val="1000"/>
              </a:spcBef>
              <a:buSzPct val="100000"/>
              <a:buChar char="»"/>
              <a:defRPr sz="4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/>
          <p:nvPr>
            <p:ph type="sldNum" sz="quarter" idx="2"/>
          </p:nvPr>
        </p:nvSpPr>
        <p:spPr>
          <a:xfrm>
            <a:off x="10527011" y="7880773"/>
            <a:ext cx="364510" cy="356758"/>
          </a:xfrm>
          <a:prstGeom prst="rect">
            <a:avLst/>
          </a:prstGeom>
        </p:spPr>
        <p:txBody>
          <a:bodyPr lIns="48767" tIns="48767" rIns="48767" bIns="48767"/>
          <a:lstStyle>
            <a:lvl1pPr algn="r" defTabSz="650240"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ctangle"/>
          <p:cNvSpPr/>
          <p:nvPr/>
        </p:nvSpPr>
        <p:spPr>
          <a:xfrm>
            <a:off x="-88650" y="7895846"/>
            <a:ext cx="13182101" cy="677335"/>
          </a:xfrm>
          <a:prstGeom prst="rect">
            <a:avLst/>
          </a:prstGeom>
          <a:solidFill>
            <a:srgbClr val="FFFFFF"/>
          </a:solidFill>
          <a:ln w="3175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defTabSz="587022">
              <a:defRPr b="0" sz="2200">
                <a:solidFill>
                  <a:srgbClr val="FFFFFF"/>
                </a:solidFill>
              </a:defRPr>
            </a:pPr>
          </a:p>
        </p:txBody>
      </p:sp>
      <p:pic>
        <p:nvPicPr>
          <p:cNvPr id="331" name="ADE_val_00000807_seg.png" descr="ADE_val_00000807_seg.png"/>
          <p:cNvPicPr>
            <a:picLocks noChangeAspect="1"/>
          </p:cNvPicPr>
          <p:nvPr/>
        </p:nvPicPr>
        <p:blipFill>
          <a:blip r:embed="rId2">
            <a:extLst/>
          </a:blip>
          <a:srcRect l="0" t="15623" r="0" b="16323"/>
          <a:stretch>
            <a:fillRect/>
          </a:stretch>
        </p:blipFill>
        <p:spPr>
          <a:xfrm>
            <a:off x="-47930" y="1195361"/>
            <a:ext cx="13100643" cy="6686616"/>
          </a:xfrm>
          <a:prstGeom prst="rect">
            <a:avLst/>
          </a:prstGeom>
          <a:ln w="12700">
            <a:miter lim="400000"/>
          </a:ln>
        </p:spPr>
      </p:pic>
      <p:sp>
        <p:nvSpPr>
          <p:cNvPr id="332" name="Title Text"/>
          <p:cNvSpPr txBox="1"/>
          <p:nvPr>
            <p:ph type="title"/>
          </p:nvPr>
        </p:nvSpPr>
        <p:spPr>
          <a:xfrm>
            <a:off x="731519" y="3089775"/>
            <a:ext cx="11108268" cy="953356"/>
          </a:xfrm>
          <a:prstGeom prst="rect">
            <a:avLst/>
          </a:prstGeom>
        </p:spPr>
        <p:txBody>
          <a:bodyPr lIns="27093" tIns="27093" rIns="27093" bIns="27093" anchor="b"/>
          <a:lstStyle>
            <a:lvl1pPr algn="l" defTabSz="587022">
              <a:defRPr sz="7800"/>
            </a:lvl1pPr>
          </a:lstStyle>
          <a:p>
            <a:pPr/>
            <a:r>
              <a:t>Title Text</a:t>
            </a:r>
          </a:p>
        </p:txBody>
      </p:sp>
      <p:sp>
        <p:nvSpPr>
          <p:cNvPr id="333" name="Section title"/>
          <p:cNvSpPr txBox="1"/>
          <p:nvPr>
            <p:ph type="body" sz="quarter" idx="21"/>
          </p:nvPr>
        </p:nvSpPr>
        <p:spPr>
          <a:xfrm>
            <a:off x="1900949" y="4032642"/>
            <a:ext cx="5001795" cy="953356"/>
          </a:xfrm>
          <a:prstGeom prst="rect">
            <a:avLst/>
          </a:prstGeom>
        </p:spPr>
        <p:txBody>
          <a:bodyPr lIns="27093" tIns="27093" rIns="27093" bIns="27093">
            <a:noAutofit/>
          </a:bodyPr>
          <a:lstStyle>
            <a:lvl1pPr marL="0" indent="0" defTabSz="587022">
              <a:spcBef>
                <a:spcPts val="0"/>
              </a:spcBef>
              <a:buSzTx/>
              <a:buNone/>
              <a:defRPr sz="7000"/>
            </a:lvl1pPr>
          </a:lstStyle>
          <a:p>
            <a:pPr/>
            <a:r>
              <a:t>Section title </a:t>
            </a:r>
          </a:p>
        </p:txBody>
      </p:sp>
      <p:sp>
        <p:nvSpPr>
          <p:cNvPr id="334" name="6.869/6.819 Advances in Computer Vision"/>
          <p:cNvSpPr txBox="1"/>
          <p:nvPr/>
        </p:nvSpPr>
        <p:spPr>
          <a:xfrm>
            <a:off x="1892456" y="8046648"/>
            <a:ext cx="5557656" cy="388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325120">
              <a:lnSpc>
                <a:spcPts val="4600"/>
              </a:lnSpc>
              <a:spcBef>
                <a:spcPts val="1100"/>
              </a:spcBef>
              <a:defRPr sz="2200">
                <a:solidFill>
                  <a:srgbClr val="A21F34"/>
                </a:solidFill>
              </a:defRPr>
            </a:lvl1pPr>
          </a:lstStyle>
          <a:p>
            <a:pPr/>
            <a:r>
              <a:t>6.869/6.819 Advances in Computer Vision</a:t>
            </a:r>
          </a:p>
        </p:txBody>
      </p:sp>
      <p:sp>
        <p:nvSpPr>
          <p:cNvPr id="335" name="spring 2022"/>
          <p:cNvSpPr txBox="1"/>
          <p:nvPr/>
        </p:nvSpPr>
        <p:spPr>
          <a:xfrm>
            <a:off x="11574225" y="7931219"/>
            <a:ext cx="1273895" cy="606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325120">
              <a:lnSpc>
                <a:spcPts val="3100"/>
              </a:lnSpc>
              <a:defRPr b="0" sz="1800"/>
            </a:lvl1pPr>
          </a:lstStyle>
          <a:p>
            <a:pPr/>
            <a:r>
              <a:t>spring 2022</a:t>
            </a:r>
          </a:p>
        </p:txBody>
      </p:sp>
      <p:sp>
        <p:nvSpPr>
          <p:cNvPr id="336" name="Bill Freeman, Phillip Isola"/>
          <p:cNvSpPr txBox="1"/>
          <p:nvPr/>
        </p:nvSpPr>
        <p:spPr>
          <a:xfrm>
            <a:off x="8474495" y="8204104"/>
            <a:ext cx="2495738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algn="l" defTabSz="325120">
              <a:lnSpc>
                <a:spcPts val="3900"/>
              </a:lnSpc>
              <a:spcBef>
                <a:spcPts val="1100"/>
              </a:spcBef>
              <a:defRPr sz="1600"/>
            </a:lvl1pPr>
          </a:lstStyle>
          <a:p>
            <a:pPr/>
            <a:r>
              <a:t>Bill Freeman, Phillip Isola</a:t>
            </a:r>
          </a:p>
        </p:txBody>
      </p:sp>
      <p:pic>
        <p:nvPicPr>
          <p:cNvPr id="337" name="mit_pe_horiz_large_alpha.png" descr="mit_pe_horiz_large_alpha.png"/>
          <p:cNvPicPr>
            <a:picLocks noChangeAspect="1"/>
          </p:cNvPicPr>
          <p:nvPr/>
        </p:nvPicPr>
        <p:blipFill>
          <a:blip r:embed="rId3">
            <a:extLst/>
          </a:blip>
          <a:srcRect l="0" t="0" r="76207" b="0"/>
          <a:stretch>
            <a:fillRect/>
          </a:stretch>
        </p:blipFill>
        <p:spPr>
          <a:xfrm>
            <a:off x="81279" y="7876544"/>
            <a:ext cx="867355" cy="729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rcRect l="0" t="0" r="85120" b="0"/>
          <a:stretch>
            <a:fillRect/>
          </a:stretch>
        </p:blipFill>
        <p:spPr>
          <a:xfrm>
            <a:off x="1011103" y="7922369"/>
            <a:ext cx="724049" cy="59690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Slide Number"/>
          <p:cNvSpPr txBox="1"/>
          <p:nvPr>
            <p:ph type="sldNum" sz="quarter" idx="2"/>
          </p:nvPr>
        </p:nvSpPr>
        <p:spPr>
          <a:xfrm>
            <a:off x="6352590" y="8195733"/>
            <a:ext cx="292846" cy="276893"/>
          </a:xfrm>
          <a:prstGeom prst="rect">
            <a:avLst/>
          </a:prstGeom>
        </p:spPr>
        <p:txBody>
          <a:bodyPr lIns="27093" tIns="27093" rIns="27093" bIns="27093"/>
          <a:lstStyle>
            <a:lvl1pPr defTabSz="587022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23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8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0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9.png"/></Relationships>

</file>

<file path=ppt/slides/_rels/slide10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png"/></Relationships>

</file>

<file path=ppt/slides/_rels/slide10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image" Target="../media/image149.png"/><Relationship Id="rId7" Type="http://schemas.openxmlformats.org/officeDocument/2006/relationships/image" Target="../media/image150.png"/><Relationship Id="rId8" Type="http://schemas.openxmlformats.org/officeDocument/2006/relationships/image" Target="../media/image151.png"/><Relationship Id="rId9" Type="http://schemas.openxmlformats.org/officeDocument/2006/relationships/image" Target="../media/image152.png"/><Relationship Id="rId10" Type="http://schemas.openxmlformats.org/officeDocument/2006/relationships/image" Target="../media/image153.png"/></Relationships>

</file>

<file path=ppt/slides/_rels/slide10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/Relationships>

</file>

<file path=ppt/slides/_rels/slide10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/Relationships>

</file>

<file path=ppt/slides/_rels/slide10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Relationship Id="rId4" Type="http://schemas.openxmlformats.org/officeDocument/2006/relationships/image" Target="../media/image164.png"/></Relationships>

</file>

<file path=ppt/slides/_rels/slide10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65.png"/><Relationship Id="rId3" Type="http://schemas.openxmlformats.org/officeDocument/2006/relationships/image" Target="../media/image166.png"/><Relationship Id="rId4" Type="http://schemas.openxmlformats.org/officeDocument/2006/relationships/image" Target="../media/image167.png"/><Relationship Id="rId5" Type="http://schemas.openxmlformats.org/officeDocument/2006/relationships/image" Target="../media/image168.png"/><Relationship Id="rId6" Type="http://schemas.openxmlformats.org/officeDocument/2006/relationships/image" Target="../media/image169.png"/><Relationship Id="rId7" Type="http://schemas.openxmlformats.org/officeDocument/2006/relationships/image" Target="../media/image170.png"/></Relationships>

</file>

<file path=ppt/slides/_rels/slide10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/Relationships>

</file>

<file path=ppt/slides/_rels/slide10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0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6.png"/><Relationship Id="rId3" Type="http://schemas.openxmlformats.org/officeDocument/2006/relationships/image" Target="../media/image177.png"/></Relationships>

</file>

<file path=ppt/slides/_rels/slide1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78.png"/><Relationship Id="rId3" Type="http://schemas.openxmlformats.org/officeDocument/2006/relationships/image" Target="../media/image4.tif"/></Relationships>

</file>

<file path=ppt/slides/_rels/slide1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7.tif"/></Relationships>

</file>

<file path=ppt/slides/_rels/slide1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/Relationships>

</file>

<file path=ppt/slides/_rels/slide1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3.tif"/><Relationship Id="rId3" Type="http://schemas.openxmlformats.org/officeDocument/2006/relationships/image" Target="../media/image138.png"/></Relationships>

</file>

<file path=ppt/slides/_rels/slide1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79.png"/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7" Type="http://schemas.openxmlformats.org/officeDocument/2006/relationships/image" Target="../media/image184.png"/><Relationship Id="rId8" Type="http://schemas.openxmlformats.org/officeDocument/2006/relationships/image" Target="../media/image185.png"/></Relationships>

</file>

<file path=ppt/slides/_rels/slide1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tif"/><Relationship Id="rId3" Type="http://schemas.openxmlformats.org/officeDocument/2006/relationships/image" Target="../media/image9.tif"/><Relationship Id="rId4" Type="http://schemas.openxmlformats.org/officeDocument/2006/relationships/image" Target="../media/image186.png"/><Relationship Id="rId5" Type="http://schemas.openxmlformats.org/officeDocument/2006/relationships/image" Target="../media/image187.png"/><Relationship Id="rId6" Type="http://schemas.openxmlformats.org/officeDocument/2006/relationships/image" Target="../media/image188.png"/><Relationship Id="rId7" Type="http://schemas.openxmlformats.org/officeDocument/2006/relationships/image" Target="../media/image189.png"/><Relationship Id="rId8" Type="http://schemas.openxmlformats.org/officeDocument/2006/relationships/image" Target="../media/image190.png"/><Relationship Id="rId9" Type="http://schemas.openxmlformats.org/officeDocument/2006/relationships/image" Target="../media/image10.tif"/></Relationships>

</file>

<file path=ppt/slides/_rels/slide1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91.png"/></Relationships>

</file>

<file path=ppt/slides/_rels/slide1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2.png"/><Relationship Id="rId3" Type="http://schemas.openxmlformats.org/officeDocument/2006/relationships/image" Target="../media/image193.png"/><Relationship Id="rId4" Type="http://schemas.openxmlformats.org/officeDocument/2006/relationships/image" Target="../media/image11.tif"/><Relationship Id="rId5" Type="http://schemas.openxmlformats.org/officeDocument/2006/relationships/image" Target="../media/image194.png"/><Relationship Id="rId6" Type="http://schemas.openxmlformats.org/officeDocument/2006/relationships/image" Target="../media/image12.tif"/><Relationship Id="rId7" Type="http://schemas.openxmlformats.org/officeDocument/2006/relationships/image" Target="../media/image195.png"/></Relationships>

</file>

<file path=ppt/slides/_rels/slide1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3.tif"/><Relationship Id="rId3" Type="http://schemas.openxmlformats.org/officeDocument/2006/relationships/image" Target="../media/image14.tif"/><Relationship Id="rId4" Type="http://schemas.openxmlformats.org/officeDocument/2006/relationships/image" Target="../media/image15.tif"/><Relationship Id="rId5" Type="http://schemas.openxmlformats.org/officeDocument/2006/relationships/image" Target="../media/image16.tif"/><Relationship Id="rId6" Type="http://schemas.openxmlformats.org/officeDocument/2006/relationships/image" Target="../media/image17.tif"/><Relationship Id="rId7" Type="http://schemas.openxmlformats.org/officeDocument/2006/relationships/image" Target="../media/image18.tif"/><Relationship Id="rId8" Type="http://schemas.openxmlformats.org/officeDocument/2006/relationships/image" Target="../media/image19.tif"/><Relationship Id="rId9" Type="http://schemas.openxmlformats.org/officeDocument/2006/relationships/image" Target="../media/image20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1.tif"/><Relationship Id="rId3" Type="http://schemas.openxmlformats.org/officeDocument/2006/relationships/image" Target="../media/image22.tif"/><Relationship Id="rId4" Type="http://schemas.openxmlformats.org/officeDocument/2006/relationships/image" Target="../media/image23.tif"/><Relationship Id="rId5" Type="http://schemas.openxmlformats.org/officeDocument/2006/relationships/image" Target="../media/image24.tif"/><Relationship Id="rId6" Type="http://schemas.openxmlformats.org/officeDocument/2006/relationships/image" Target="../media/image20.tif"/></Relationships>

</file>

<file path=ppt/slides/_rels/slide1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6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/Relationships>

</file>

<file path=ppt/slides/_rels/slide1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8.png"/><Relationship Id="rId3" Type="http://schemas.openxmlformats.org/officeDocument/2006/relationships/image" Target="../media/image199.png"/><Relationship Id="rId4" Type="http://schemas.openxmlformats.org/officeDocument/2006/relationships/image" Target="../media/image20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19.png"/><Relationship Id="rId4" Type="http://schemas.openxmlformats.org/officeDocument/2006/relationships/image" Target="../media/image1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1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9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19.png"/><Relationship Id="rId6" Type="http://schemas.openxmlformats.org/officeDocument/2006/relationships/image" Target="../media/image2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1.tif"/><Relationship Id="rId9" Type="http://schemas.openxmlformats.org/officeDocument/2006/relationships/image" Target="../media/image30.png"/><Relationship Id="rId10" Type="http://schemas.openxmlformats.org/officeDocument/2006/relationships/image" Target="../media/image2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39.png"/><Relationship Id="rId7" Type="http://schemas.openxmlformats.org/officeDocument/2006/relationships/image" Target="../media/image43.png"/><Relationship Id="rId8" Type="http://schemas.openxmlformats.org/officeDocument/2006/relationships/image" Target="../media/image6.jpeg"/><Relationship Id="rId9" Type="http://schemas.openxmlformats.org/officeDocument/2006/relationships/image" Target="../media/image7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4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51.png"/><Relationship Id="rId7" Type="http://schemas.openxmlformats.org/officeDocument/2006/relationships/image" Target="../media/image12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6" Type="http://schemas.openxmlformats.org/officeDocument/2006/relationships/image" Target="../media/image52.png"/><Relationship Id="rId7" Type="http://schemas.openxmlformats.org/officeDocument/2006/relationships/image" Target="../media/image57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8.png"/><Relationship Id="rId3" Type="http://schemas.openxmlformats.org/officeDocument/2006/relationships/image" Target="../media/image53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Relationship Id="rId6" Type="http://schemas.openxmlformats.org/officeDocument/2006/relationships/image" Target="../media/image52.png"/><Relationship Id="rId7" Type="http://schemas.openxmlformats.org/officeDocument/2006/relationships/image" Target="../media/image57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1" Type="http://schemas.openxmlformats.org/officeDocument/2006/relationships/image" Target="../media/image64.png"/><Relationship Id="rId12" Type="http://schemas.openxmlformats.org/officeDocument/2006/relationships/image" Target="../media/image65.png"/><Relationship Id="rId13" Type="http://schemas.openxmlformats.org/officeDocument/2006/relationships/image" Target="../media/image66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2.png"/><Relationship Id="rId3" Type="http://schemas.openxmlformats.org/officeDocument/2006/relationships/image" Target="../media/image67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53.png"/><Relationship Id="rId9" Type="http://schemas.openxmlformats.org/officeDocument/2006/relationships/image" Target="../media/image52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5.png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1.png"/><Relationship Id="rId6" Type="http://schemas.openxmlformats.org/officeDocument/2006/relationships/image" Target="../media/image67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2.png"/><Relationship Id="rId3" Type="http://schemas.openxmlformats.org/officeDocument/2006/relationships/image" Target="../media/image67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2.png"/><Relationship Id="rId3" Type="http://schemas.openxmlformats.org/officeDocument/2006/relationships/image" Target="../media/image67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53.png"/><Relationship Id="rId9" Type="http://schemas.openxmlformats.org/officeDocument/2006/relationships/image" Target="../media/image52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3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67.png"/><Relationship Id="rId6" Type="http://schemas.openxmlformats.org/officeDocument/2006/relationships/image" Target="../media/image53.png"/><Relationship Id="rId7" Type="http://schemas.openxmlformats.org/officeDocument/2006/relationships/image" Target="../media/image55.png"/><Relationship Id="rId8" Type="http://schemas.openxmlformats.org/officeDocument/2006/relationships/image" Target="../media/image74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image" Target="../media/image53.png"/><Relationship Id="rId5" Type="http://schemas.openxmlformats.org/officeDocument/2006/relationships/image" Target="../media/image52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58.png"/><Relationship Id="rId9" Type="http://schemas.openxmlformats.org/officeDocument/2006/relationships/image" Target="../media/image60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4.png"/><Relationship Id="rId3" Type="http://schemas.openxmlformats.org/officeDocument/2006/relationships/image" Target="../media/image15.pn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png"/><Relationship Id="rId3" Type="http://schemas.openxmlformats.org/officeDocument/2006/relationships/image" Target="../media/image78.png"/><Relationship Id="rId4" Type="http://schemas.openxmlformats.org/officeDocument/2006/relationships/image" Target="../media/image79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85.png"/><Relationship Id="rId3" Type="http://schemas.openxmlformats.org/officeDocument/2006/relationships/image" Target="../media/image78.png"/><Relationship Id="rId4" Type="http://schemas.openxmlformats.org/officeDocument/2006/relationships/image" Target="../media/image80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7" Type="http://schemas.openxmlformats.org/officeDocument/2006/relationships/image" Target="../media/image83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1.png"/><Relationship Id="rId3" Type="http://schemas.openxmlformats.org/officeDocument/2006/relationships/image" Target="../media/image90.png"/><Relationship Id="rId4" Type="http://schemas.openxmlformats.org/officeDocument/2006/relationships/image" Target="../media/image86.png"/><Relationship Id="rId5" Type="http://schemas.openxmlformats.org/officeDocument/2006/relationships/image" Target="../media/image98.png"/><Relationship Id="rId6" Type="http://schemas.openxmlformats.org/officeDocument/2006/relationships/image" Target="../media/image83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1.png"/><Relationship Id="rId3" Type="http://schemas.openxmlformats.org/officeDocument/2006/relationships/image" Target="../media/image90.png"/><Relationship Id="rId4" Type="http://schemas.openxmlformats.org/officeDocument/2006/relationships/image" Target="../media/image86.png"/><Relationship Id="rId5" Type="http://schemas.openxmlformats.org/officeDocument/2006/relationships/image" Target="../media/image89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9.png"/><Relationship Id="rId3" Type="http://schemas.openxmlformats.org/officeDocument/2006/relationships/image" Target="../media/image98.png"/><Relationship Id="rId4" Type="http://schemas.openxmlformats.org/officeDocument/2006/relationships/image" Target="../media/image100.png"/><Relationship Id="rId5" Type="http://schemas.openxmlformats.org/officeDocument/2006/relationships/image" Target="../media/image10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19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2.png"/><Relationship Id="rId3" Type="http://schemas.openxmlformats.org/officeDocument/2006/relationships/image" Target="../media/image19.pn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2.png"/><Relationship Id="rId3" Type="http://schemas.openxmlformats.org/officeDocument/2006/relationships/image" Target="../media/image19.png"/><Relationship Id="rId4" Type="http://schemas.openxmlformats.org/officeDocument/2006/relationships/image" Target="../media/image98.pn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98.pn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9.png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4.png"/><Relationship Id="rId3" Type="http://schemas.openxmlformats.org/officeDocument/2006/relationships/image" Target="../media/image19.png"/><Relationship Id="rId4" Type="http://schemas.openxmlformats.org/officeDocument/2006/relationships/image" Target="../media/image99.png"/><Relationship Id="rId5" Type="http://schemas.openxmlformats.org/officeDocument/2006/relationships/image" Target="../media/image98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5.png"/><Relationship Id="rId3" Type="http://schemas.openxmlformats.org/officeDocument/2006/relationships/image" Target="../media/image104.pn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5.pn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9.png"/><Relationship Id="rId5" Type="http://schemas.openxmlformats.org/officeDocument/2006/relationships/image" Target="../media/image98.pn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108.png"/><Relationship Id="rId3" Type="http://schemas.openxmlformats.org/officeDocument/2006/relationships/image" Target="../media/image109.pn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Relationship Id="rId4" Type="http://schemas.openxmlformats.org/officeDocument/2006/relationships/image" Target="../media/image112.pn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113.png"/><Relationship Id="rId4" Type="http://schemas.openxmlformats.org/officeDocument/2006/relationships/image" Target="../media/image112.png"/><Relationship Id="rId5" Type="http://schemas.openxmlformats.org/officeDocument/2006/relationships/image" Target="../media/image114.png"/></Relationships>

</file>

<file path=ppt/slides/_rels/slide7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1.png"/></Relationships>

</file>

<file path=ppt/slides/_rels/slide7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7.png"/></Relationships>

</file>

<file path=ppt/slides/_rels/slide7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11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8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19.png"/></Relationships>

</file>

<file path=ppt/slides/_rels/slide8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0.png"/></Relationships>

</file>

<file path=ppt/slides/_rels/slide8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/Relationships>

</file>

<file path=ppt/slides/_rels/slide8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png"/></Relationships>

</file>

<file path=ppt/slides/_rels/slide8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png"/></Relationships>

</file>

<file path=ppt/slides/_rels/slide8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png"/></Relationships>

</file>

<file path=ppt/slides/_rels/slide8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6.png"/></Relationships>

</file>

<file path=ppt/slides/_rels/slide8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hyperlink" Target="http://www-bcs.mit.edu/people/adelson/pub_pdfs/simoncelli_noise.pdf" TargetMode="External"/></Relationships>
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30.png"/><Relationship Id="rId3" Type="http://schemas.openxmlformats.org/officeDocument/2006/relationships/image" Target="../media/image99.png"/><Relationship Id="rId4" Type="http://schemas.openxmlformats.org/officeDocument/2006/relationships/image" Target="../media/image98.png"/><Relationship Id="rId5" Type="http://schemas.openxmlformats.org/officeDocument/2006/relationships/image" Target="../media/image100.png"/></Relationships>
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9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jpeg"/></Relationships>

</file>

<file path=ppt/slides/_rels/slide9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8.jpeg"/></Relationships>

</file>

<file path=ppt/slides/_rels/slide9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1.png"/><Relationship Id="rId3" Type="http://schemas.openxmlformats.org/officeDocument/2006/relationships/image" Target="../media/image19.jpeg"/></Relationships>

</file>

<file path=ppt/slides/_rels/slide9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6.jpeg"/></Relationships>

</file>

<file path=ppt/slides/_rels/slide9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32.png"/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/Relationships>

</file>

<file path=ppt/slides/_rels/slide9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0.jpeg"/><Relationship Id="rId3" Type="http://schemas.openxmlformats.org/officeDocument/2006/relationships/image" Target="../media/image136.png"/></Relationships>

</file>

<file path=ppt/slides/_rels/slide9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21.jpeg"/></Relationships>

</file>

<file path=ppt/slides/_rels/slide9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9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137.png"/></Relationships>

</file>

<file path=ppt/slides/_rels/slide9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3.tif"/><Relationship Id="rId3" Type="http://schemas.openxmlformats.org/officeDocument/2006/relationships/image" Target="../media/image13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Lecture 19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40266">
              <a:defRPr sz="5850"/>
            </a:lvl1pPr>
          </a:lstStyle>
          <a:p>
            <a:pPr/>
            <a:r>
              <a:t>Lecture 19</a:t>
            </a:r>
          </a:p>
        </p:txBody>
      </p:sp>
      <p:sp>
        <p:nvSpPr>
          <p:cNvPr id="349" name="Statistical Models of Images"/>
          <p:cNvSpPr txBox="1"/>
          <p:nvPr>
            <p:ph type="body" idx="21"/>
          </p:nvPr>
        </p:nvSpPr>
        <p:spPr>
          <a:xfrm>
            <a:off x="670509" y="3923422"/>
            <a:ext cx="13004801" cy="1230287"/>
          </a:xfrm>
          <a:prstGeom prst="rect">
            <a:avLst/>
          </a:prstGeom>
          <a:effectLst>
            <a:outerShdw sx="100000" sy="100000" kx="0" ky="0" algn="b" rotWithShape="0" blurRad="342900" dist="0" dir="5400000">
              <a:srgbClr val="FFFFFF"/>
            </a:outerShdw>
          </a:effectLst>
        </p:spPr>
        <p:txBody>
          <a:bodyPr/>
          <a:lstStyle/>
          <a:p>
            <a:pPr/>
            <a:r>
              <a:t>Statistical Models of Images</a:t>
            </a:r>
          </a:p>
        </p:txBody>
      </p:sp>
      <p:sp>
        <p:nvSpPr>
          <p:cNvPr id="350" name="April 12, 2022"/>
          <p:cNvSpPr txBox="1"/>
          <p:nvPr/>
        </p:nvSpPr>
        <p:spPr>
          <a:xfrm>
            <a:off x="323172" y="8740309"/>
            <a:ext cx="1722560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b="0"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April 12,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4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0" y="406400"/>
            <a:ext cx="9664700" cy="7315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Effect of Neighborhood Window Size on Texture Gene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000"/>
            </a:pPr>
            <a:r>
              <a:t>Effect of </a:t>
            </a:r>
            <a:r>
              <a:t>Neighborhood Window Size on Texture Generation</a:t>
            </a:r>
          </a:p>
        </p:txBody>
      </p:sp>
      <p:pic>
        <p:nvPicPr>
          <p:cNvPr id="2446" name="image149.png" descr="image149.png"/>
          <p:cNvPicPr>
            <a:picLocks noChangeAspect="1"/>
          </p:cNvPicPr>
          <p:nvPr/>
        </p:nvPicPr>
        <p:blipFill>
          <a:blip r:embed="rId2">
            <a:extLst/>
          </a:blip>
          <a:srcRect l="15591" t="19356" r="16128" b="18817"/>
          <a:stretch>
            <a:fillRect/>
          </a:stretch>
        </p:blipFill>
        <p:spPr>
          <a:xfrm>
            <a:off x="4533617" y="2926079"/>
            <a:ext cx="2293903" cy="2077157"/>
          </a:xfrm>
          <a:prstGeom prst="rect">
            <a:avLst/>
          </a:prstGeom>
          <a:ln w="12700">
            <a:solidFill>
              <a:srgbClr val="A8D200"/>
            </a:solidFill>
            <a:miter lim="400000"/>
          </a:ln>
        </p:spPr>
      </p:pic>
      <p:pic>
        <p:nvPicPr>
          <p:cNvPr id="2447" name="image150.png" descr="image150.png"/>
          <p:cNvPicPr>
            <a:picLocks noChangeAspect="1"/>
          </p:cNvPicPr>
          <p:nvPr/>
        </p:nvPicPr>
        <p:blipFill>
          <a:blip r:embed="rId3">
            <a:extLst/>
          </a:blip>
          <a:srcRect l="6250" t="7864" r="6667" b="8387"/>
          <a:stretch>
            <a:fillRect/>
          </a:stretch>
        </p:blipFill>
        <p:spPr>
          <a:xfrm>
            <a:off x="379306" y="6362417"/>
            <a:ext cx="3775005" cy="2885442"/>
          </a:xfrm>
          <a:prstGeom prst="rect">
            <a:avLst/>
          </a:prstGeom>
          <a:ln w="12700">
            <a:solidFill>
              <a:srgbClr val="A8D200"/>
            </a:solidFill>
            <a:miter lim="400000"/>
          </a:ln>
        </p:spPr>
      </p:pic>
      <p:pic>
        <p:nvPicPr>
          <p:cNvPr id="2448" name="image149.png" descr="image149.png"/>
          <p:cNvPicPr>
            <a:picLocks noChangeAspect="1"/>
          </p:cNvPicPr>
          <p:nvPr/>
        </p:nvPicPr>
        <p:blipFill>
          <a:blip r:embed="rId2">
            <a:extLst/>
          </a:blip>
          <a:srcRect l="16665" t="20268" r="19048" b="18927"/>
          <a:stretch>
            <a:fillRect/>
          </a:stretch>
        </p:blipFill>
        <p:spPr>
          <a:xfrm>
            <a:off x="1661724" y="3558257"/>
            <a:ext cx="975361" cy="921175"/>
          </a:xfrm>
          <a:prstGeom prst="rect">
            <a:avLst/>
          </a:prstGeom>
          <a:ln w="12700">
            <a:solidFill>
              <a:srgbClr val="A8D200"/>
            </a:solidFill>
            <a:miter lim="400000"/>
          </a:ln>
        </p:spPr>
      </p:pic>
      <p:sp>
        <p:nvSpPr>
          <p:cNvPr id="2449" name="Rectangle"/>
          <p:cNvSpPr/>
          <p:nvPr/>
        </p:nvSpPr>
        <p:spPr>
          <a:xfrm>
            <a:off x="5418666" y="3684693"/>
            <a:ext cx="451557" cy="433494"/>
          </a:xfrm>
          <a:prstGeom prst="rect">
            <a:avLst/>
          </a:prstGeom>
          <a:ln w="50800">
            <a:solidFill>
              <a:srgbClr val="0433FF"/>
            </a:solidFill>
            <a:miter lim="400000"/>
          </a:ln>
        </p:spPr>
        <p:txBody>
          <a:bodyPr lIns="54186" tIns="54186" rIns="54186" bIns="54186" anchor="ctr"/>
          <a:lstStyle/>
          <a:p>
            <a:pPr defTabSz="830862">
              <a:buClr>
                <a:srgbClr val="000000"/>
              </a:buClr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450" name="Line"/>
          <p:cNvSpPr/>
          <p:nvPr/>
        </p:nvSpPr>
        <p:spPr>
          <a:xfrm flipH="1">
            <a:off x="1950719" y="4118186"/>
            <a:ext cx="3684695" cy="2167468"/>
          </a:xfrm>
          <a:prstGeom prst="line">
            <a:avLst/>
          </a:prstGeom>
          <a:ln w="50800">
            <a:solidFill>
              <a:srgbClr val="0433FF"/>
            </a:solidFill>
            <a:prstDash val="sysDot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454" name="Group"/>
          <p:cNvGrpSpPr/>
          <p:nvPr/>
        </p:nvGrpSpPr>
        <p:grpSpPr>
          <a:xfrm>
            <a:off x="4497493" y="3684692"/>
            <a:ext cx="3793068" cy="5563166"/>
            <a:chOff x="0" y="0"/>
            <a:chExt cx="3793066" cy="5563164"/>
          </a:xfrm>
        </p:grpSpPr>
        <p:pic>
          <p:nvPicPr>
            <p:cNvPr id="2451" name="image151.png" descr="image15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250" t="7864" r="6249" b="8387"/>
            <a:stretch>
              <a:fillRect/>
            </a:stretch>
          </p:blipFill>
          <p:spPr>
            <a:xfrm>
              <a:off x="0" y="2677724"/>
              <a:ext cx="3793067" cy="2885441"/>
            </a:xfrm>
            <a:prstGeom prst="rect">
              <a:avLst/>
            </a:prstGeom>
            <a:ln w="12700" cap="flat">
              <a:solidFill>
                <a:srgbClr val="A8D200"/>
              </a:solidFill>
              <a:prstDash val="solid"/>
              <a:miter lim="400000"/>
            </a:ln>
            <a:effectLst/>
          </p:spPr>
        </p:pic>
        <p:sp>
          <p:nvSpPr>
            <p:cNvPr id="2452" name="Rectangle"/>
            <p:cNvSpPr/>
            <p:nvPr/>
          </p:nvSpPr>
          <p:spPr>
            <a:xfrm>
              <a:off x="921173" y="0"/>
              <a:ext cx="668303" cy="650241"/>
            </a:xfrm>
            <a:prstGeom prst="rect">
              <a:avLst/>
            </a:prstGeom>
            <a:noFill/>
            <a:ln w="50800" cap="flat">
              <a:solidFill>
                <a:srgbClr val="00F90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defTabSz="830862">
                <a:buClr>
                  <a:srgbClr val="000000"/>
                </a:buClr>
                <a:defRPr b="0"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3" name="Line"/>
            <p:cNvSpPr/>
            <p:nvPr/>
          </p:nvSpPr>
          <p:spPr>
            <a:xfrm flipH="1">
              <a:off x="1246293" y="650240"/>
              <a:ext cx="1" cy="1950721"/>
            </a:xfrm>
            <a:prstGeom prst="line">
              <a:avLst/>
            </a:prstGeom>
            <a:noFill/>
            <a:ln w="50800" cap="flat">
              <a:solidFill>
                <a:srgbClr val="00F9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58" name="Group"/>
          <p:cNvGrpSpPr/>
          <p:nvPr/>
        </p:nvGrpSpPr>
        <p:grpSpPr>
          <a:xfrm>
            <a:off x="5418667" y="3684692"/>
            <a:ext cx="6972018" cy="5563166"/>
            <a:chOff x="0" y="0"/>
            <a:chExt cx="6972017" cy="5563164"/>
          </a:xfrm>
        </p:grpSpPr>
        <p:pic>
          <p:nvPicPr>
            <p:cNvPr id="2455" name="image152.png" descr="image15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6250" t="7868" r="6666" b="8394"/>
            <a:stretch>
              <a:fillRect/>
            </a:stretch>
          </p:blipFill>
          <p:spPr>
            <a:xfrm>
              <a:off x="3197012" y="2679982"/>
              <a:ext cx="3775006" cy="2883183"/>
            </a:xfrm>
            <a:prstGeom prst="rect">
              <a:avLst/>
            </a:prstGeom>
            <a:ln w="12700" cap="flat">
              <a:solidFill>
                <a:srgbClr val="A8D200"/>
              </a:solidFill>
              <a:prstDash val="solid"/>
              <a:miter lim="400000"/>
            </a:ln>
            <a:effectLst/>
          </p:spPr>
        </p:pic>
        <p:sp>
          <p:nvSpPr>
            <p:cNvPr id="2456" name="Rectangle"/>
            <p:cNvSpPr/>
            <p:nvPr/>
          </p:nvSpPr>
          <p:spPr>
            <a:xfrm>
              <a:off x="0" y="0"/>
              <a:ext cx="885049" cy="866987"/>
            </a:xfrm>
            <a:prstGeom prst="rect">
              <a:avLst/>
            </a:prstGeom>
            <a:noFill/>
            <a:ln w="508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defTabSz="830862">
                <a:buClr>
                  <a:srgbClr val="000000"/>
                </a:buClr>
                <a:defRPr b="0"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57" name="Line"/>
            <p:cNvSpPr/>
            <p:nvPr/>
          </p:nvSpPr>
          <p:spPr>
            <a:xfrm>
              <a:off x="650240" y="866987"/>
              <a:ext cx="2600961" cy="1733974"/>
            </a:xfrm>
            <a:prstGeom prst="line">
              <a:avLst/>
            </a:prstGeom>
            <a:noFill/>
            <a:ln w="50800" cap="flat">
              <a:solidFill>
                <a:srgbClr val="FF2600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462" name="Group"/>
          <p:cNvGrpSpPr/>
          <p:nvPr/>
        </p:nvGrpSpPr>
        <p:grpSpPr>
          <a:xfrm>
            <a:off x="5418667" y="3108961"/>
            <a:ext cx="6972018" cy="2887698"/>
            <a:chOff x="0" y="0"/>
            <a:chExt cx="6972017" cy="2887696"/>
          </a:xfrm>
        </p:grpSpPr>
        <p:pic>
          <p:nvPicPr>
            <p:cNvPr id="2459" name="image153.png" descr="image15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6250" t="7857" r="6666" b="8383"/>
            <a:stretch>
              <a:fillRect/>
            </a:stretch>
          </p:blipFill>
          <p:spPr>
            <a:xfrm>
              <a:off x="3197012" y="0"/>
              <a:ext cx="3775006" cy="2887697"/>
            </a:xfrm>
            <a:prstGeom prst="rect">
              <a:avLst/>
            </a:prstGeom>
            <a:ln w="12700" cap="flat">
              <a:solidFill>
                <a:srgbClr val="A8D200"/>
              </a:solidFill>
              <a:prstDash val="solid"/>
              <a:miter lim="400000"/>
            </a:ln>
            <a:effectLst/>
          </p:spPr>
        </p:pic>
        <p:sp>
          <p:nvSpPr>
            <p:cNvPr id="2460" name="Rectangle"/>
            <p:cNvSpPr/>
            <p:nvPr/>
          </p:nvSpPr>
          <p:spPr>
            <a:xfrm>
              <a:off x="0" y="575732"/>
              <a:ext cx="1210169" cy="1083733"/>
            </a:xfrm>
            <a:prstGeom prst="rect">
              <a:avLst/>
            </a:prstGeom>
            <a:noFill/>
            <a:ln w="50800" cap="flat">
              <a:solidFill>
                <a:srgbClr val="FF40FF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defTabSz="830862">
                <a:buClr>
                  <a:srgbClr val="000000"/>
                </a:buClr>
                <a:defRPr b="0" sz="56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461" name="Line"/>
            <p:cNvSpPr/>
            <p:nvPr/>
          </p:nvSpPr>
          <p:spPr>
            <a:xfrm>
              <a:off x="1192106" y="1117599"/>
              <a:ext cx="1950721" cy="216746"/>
            </a:xfrm>
            <a:prstGeom prst="line">
              <a:avLst/>
            </a:prstGeom>
            <a:noFill/>
            <a:ln w="50800" cap="flat">
              <a:solidFill>
                <a:srgbClr val="FF40FF"/>
              </a:solidFill>
              <a:prstDash val="sysDot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2463" name="input"/>
          <p:cNvSpPr txBox="1"/>
          <p:nvPr/>
        </p:nvSpPr>
        <p:spPr>
          <a:xfrm>
            <a:off x="1792384" y="3034453"/>
            <a:ext cx="8314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defTabSz="650240">
              <a:buClr>
                <a:srgbClr val="000000"/>
              </a:buClr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</a:t>
            </a:r>
          </a:p>
        </p:txBody>
      </p:sp>
      <p:sp>
        <p:nvSpPr>
          <p:cNvPr id="2464" name="input"/>
          <p:cNvSpPr txBox="1"/>
          <p:nvPr/>
        </p:nvSpPr>
        <p:spPr>
          <a:xfrm>
            <a:off x="5297584" y="2374053"/>
            <a:ext cx="83144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defTabSz="650240">
              <a:buClr>
                <a:srgbClr val="000000"/>
              </a:buClr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</a:t>
            </a:r>
          </a:p>
        </p:txBody>
      </p:sp>
      <p:sp>
        <p:nvSpPr>
          <p:cNvPr id="2465" name="Rectangle"/>
          <p:cNvSpPr/>
          <p:nvPr/>
        </p:nvSpPr>
        <p:spPr>
          <a:xfrm>
            <a:off x="1358900" y="2895599"/>
            <a:ext cx="1560246" cy="1842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8" grpId="2"/>
      <p:bldP build="whole" bldLvl="1" animBg="1" rev="0" advAuto="0" spid="2462" grpId="3"/>
      <p:bldP build="whole" bldLvl="1" animBg="1" rev="0" advAuto="0" spid="2454" grpId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Varying Window Size"/>
          <p:cNvSpPr txBox="1"/>
          <p:nvPr>
            <p:ph type="title"/>
          </p:nvPr>
        </p:nvSpPr>
        <p:spPr>
          <a:xfrm>
            <a:off x="1300479" y="-1"/>
            <a:ext cx="11054082" cy="1625601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Varying Window Size</a:t>
            </a:r>
          </a:p>
        </p:txBody>
      </p:sp>
      <p:pic>
        <p:nvPicPr>
          <p:cNvPr id="2468" name="image154.png" descr="image15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95" y="934719"/>
            <a:ext cx="903112" cy="9234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9" name="image155.png" descr="image155.png"/>
          <p:cNvPicPr>
            <a:picLocks noChangeAspect="1"/>
          </p:cNvPicPr>
          <p:nvPr/>
        </p:nvPicPr>
        <p:blipFill>
          <a:blip r:embed="rId3">
            <a:extLst/>
          </a:blip>
          <a:srcRect l="6250" t="6020" r="6249" b="5869"/>
          <a:stretch>
            <a:fillRect/>
          </a:stretch>
        </p:blipFill>
        <p:spPr>
          <a:xfrm>
            <a:off x="731519" y="2126826"/>
            <a:ext cx="2655148" cy="2643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0" name="image156.png" descr="image156.png"/>
          <p:cNvPicPr>
            <a:picLocks noChangeAspect="1"/>
          </p:cNvPicPr>
          <p:nvPr/>
        </p:nvPicPr>
        <p:blipFill>
          <a:blip r:embed="rId4">
            <a:extLst/>
          </a:blip>
          <a:srcRect l="5807" t="5909" r="6702" b="5909"/>
          <a:stretch>
            <a:fillRect/>
          </a:stretch>
        </p:blipFill>
        <p:spPr>
          <a:xfrm>
            <a:off x="3644053" y="2122311"/>
            <a:ext cx="2652890" cy="262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1" name="image157.png" descr="image157.png"/>
          <p:cNvPicPr>
            <a:picLocks noChangeAspect="1"/>
          </p:cNvPicPr>
          <p:nvPr/>
        </p:nvPicPr>
        <p:blipFill>
          <a:blip r:embed="rId5">
            <a:extLst/>
          </a:blip>
          <a:srcRect l="5807" t="5909" r="7148" b="5909"/>
          <a:stretch>
            <a:fillRect/>
          </a:stretch>
        </p:blipFill>
        <p:spPr>
          <a:xfrm>
            <a:off x="6572391" y="2122311"/>
            <a:ext cx="2639342" cy="262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2" name="image158.png" descr="image158.png"/>
          <p:cNvPicPr>
            <a:picLocks noChangeAspect="1"/>
          </p:cNvPicPr>
          <p:nvPr/>
        </p:nvPicPr>
        <p:blipFill>
          <a:blip r:embed="rId6">
            <a:extLst/>
          </a:blip>
          <a:srcRect l="5802" t="5904" r="7143" b="5905"/>
          <a:stretch>
            <a:fillRect/>
          </a:stretch>
        </p:blipFill>
        <p:spPr>
          <a:xfrm>
            <a:off x="9496213" y="2122311"/>
            <a:ext cx="2641601" cy="2630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3" name="image159.png" descr="image15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25119" y="5089031"/>
            <a:ext cx="1192108" cy="8579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4" name="image160.png" descr="image160.png"/>
          <p:cNvPicPr>
            <a:picLocks noChangeAspect="1"/>
          </p:cNvPicPr>
          <p:nvPr/>
        </p:nvPicPr>
        <p:blipFill>
          <a:blip r:embed="rId8">
            <a:extLst/>
          </a:blip>
          <a:srcRect l="0" t="543" r="781" b="1627"/>
          <a:stretch>
            <a:fillRect/>
          </a:stretch>
        </p:blipFill>
        <p:spPr>
          <a:xfrm>
            <a:off x="1300479" y="6077937"/>
            <a:ext cx="3440855" cy="244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5" name="image161.png" descr="image16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85173" y="6064391"/>
            <a:ext cx="3467948" cy="24948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6" name="image162.png" descr="image16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669866" y="6064391"/>
            <a:ext cx="3370864" cy="2492587"/>
          </a:xfrm>
          <a:prstGeom prst="rect">
            <a:avLst/>
          </a:prstGeom>
          <a:ln w="12700">
            <a:miter lim="400000"/>
          </a:ln>
        </p:spPr>
      </p:pic>
      <p:sp>
        <p:nvSpPr>
          <p:cNvPr id="2477" name="Increasing window size"/>
          <p:cNvSpPr txBox="1"/>
          <p:nvPr/>
        </p:nvSpPr>
        <p:spPr>
          <a:xfrm>
            <a:off x="1277902" y="8728568"/>
            <a:ext cx="346955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Increasing window size</a:t>
            </a:r>
          </a:p>
        </p:txBody>
      </p:sp>
      <p:sp>
        <p:nvSpPr>
          <p:cNvPr id="2478" name="Line"/>
          <p:cNvSpPr/>
          <p:nvPr/>
        </p:nvSpPr>
        <p:spPr>
          <a:xfrm>
            <a:off x="5743786" y="9103359"/>
            <a:ext cx="5635415" cy="1"/>
          </a:xfrm>
          <a:prstGeom prst="line">
            <a:avLst/>
          </a:prstGeom>
          <a:ln w="50800">
            <a:solidFill>
              <a:srgbClr val="00BA20"/>
            </a:solidFill>
            <a:tailEnd type="triangle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Shape"/>
          <p:cNvSpPr/>
          <p:nvPr/>
        </p:nvSpPr>
        <p:spPr>
          <a:xfrm>
            <a:off x="3467946" y="3957885"/>
            <a:ext cx="534586" cy="606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190" y="0"/>
                </a:moveTo>
                <a:lnTo>
                  <a:pt x="5410" y="0"/>
                </a:lnTo>
                <a:lnTo>
                  <a:pt x="5410" y="16195"/>
                </a:lnTo>
                <a:lnTo>
                  <a:pt x="0" y="16195"/>
                </a:lnTo>
                <a:lnTo>
                  <a:pt x="10800" y="21600"/>
                </a:lnTo>
                <a:lnTo>
                  <a:pt x="21600" y="16195"/>
                </a:lnTo>
                <a:lnTo>
                  <a:pt x="16190" y="16195"/>
                </a:lnTo>
                <a:lnTo>
                  <a:pt x="16190" y="0"/>
                </a:lnTo>
              </a:path>
            </a:pathLst>
          </a:custGeom>
          <a:solidFill>
            <a:srgbClr val="00BA20"/>
          </a:solidFill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81" name="Shape"/>
          <p:cNvSpPr/>
          <p:nvPr/>
        </p:nvSpPr>
        <p:spPr>
          <a:xfrm>
            <a:off x="9211733" y="3937564"/>
            <a:ext cx="534585" cy="56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5" y="0"/>
                </a:moveTo>
                <a:lnTo>
                  <a:pt x="5395" y="0"/>
                </a:lnTo>
                <a:lnTo>
                  <a:pt x="5395" y="16190"/>
                </a:lnTo>
                <a:lnTo>
                  <a:pt x="0" y="16190"/>
                </a:lnTo>
                <a:lnTo>
                  <a:pt x="10790" y="21600"/>
                </a:lnTo>
                <a:lnTo>
                  <a:pt x="21600" y="16190"/>
                </a:lnTo>
                <a:lnTo>
                  <a:pt x="16205" y="16190"/>
                </a:lnTo>
                <a:lnTo>
                  <a:pt x="16205" y="0"/>
                </a:lnTo>
              </a:path>
            </a:pathLst>
          </a:custGeom>
          <a:solidFill>
            <a:srgbClr val="00BA20"/>
          </a:solidFill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2482" name="image163.png" descr="image16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8221" y="2323254"/>
            <a:ext cx="1262100" cy="1402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3" name="image164.png" descr="image16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9386" y="4605866"/>
            <a:ext cx="4235592" cy="4707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4" name="image165.png" descr="image16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8853" y="4660053"/>
            <a:ext cx="4289778" cy="463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5" name="image166.png" descr="image16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077351" y="2332285"/>
            <a:ext cx="1295966" cy="1402080"/>
          </a:xfrm>
          <a:prstGeom prst="rect">
            <a:avLst/>
          </a:prstGeom>
          <a:ln w="12700">
            <a:miter lim="400000"/>
          </a:ln>
        </p:spPr>
      </p:pic>
      <p:sp>
        <p:nvSpPr>
          <p:cNvPr id="2486" name="Synthesis Results"/>
          <p:cNvSpPr txBox="1"/>
          <p:nvPr>
            <p:ph type="title"/>
          </p:nvPr>
        </p:nvSpPr>
        <p:spPr>
          <a:xfrm>
            <a:off x="866986" y="-1"/>
            <a:ext cx="11372429" cy="140885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61000"/>
              </a:lnSpc>
              <a:spcBef>
                <a:spcPts val="1200"/>
              </a:spcBef>
            </a:lvl1pPr>
          </a:lstStyle>
          <a:p>
            <a:pPr/>
            <a:r>
              <a:t>Synthesis Results</a:t>
            </a:r>
          </a:p>
        </p:txBody>
      </p:sp>
      <p:sp>
        <p:nvSpPr>
          <p:cNvPr id="2487" name="french canvas"/>
          <p:cNvSpPr txBox="1"/>
          <p:nvPr/>
        </p:nvSpPr>
        <p:spPr>
          <a:xfrm>
            <a:off x="2492586" y="1517226"/>
            <a:ext cx="215049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french canvas</a:t>
            </a:r>
          </a:p>
        </p:txBody>
      </p:sp>
      <p:sp>
        <p:nvSpPr>
          <p:cNvPr id="2488" name="rafia weave"/>
          <p:cNvSpPr txBox="1"/>
          <p:nvPr/>
        </p:nvSpPr>
        <p:spPr>
          <a:xfrm>
            <a:off x="8453119" y="1517226"/>
            <a:ext cx="17890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rafia weave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More Results"/>
          <p:cNvSpPr txBox="1"/>
          <p:nvPr>
            <p:ph type="title"/>
          </p:nvPr>
        </p:nvSpPr>
        <p:spPr>
          <a:xfrm>
            <a:off x="916657" y="-65477"/>
            <a:ext cx="11047309" cy="1158242"/>
          </a:xfrm>
          <a:prstGeom prst="rect">
            <a:avLst/>
          </a:prstGeom>
        </p:spPr>
        <p:txBody>
          <a:bodyPr lIns="18062" tIns="18062" rIns="18062" bIns="18062"/>
          <a:lstStyle>
            <a:lvl1pPr>
              <a:spcBef>
                <a:spcPts val="1200"/>
              </a:spcBef>
            </a:lvl1pPr>
          </a:lstStyle>
          <a:p>
            <a:pPr/>
            <a:r>
              <a:t>More Results</a:t>
            </a:r>
          </a:p>
        </p:txBody>
      </p:sp>
      <p:pic>
        <p:nvPicPr>
          <p:cNvPr id="2491" name="image167.png" descr="image1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5359" y="4619412"/>
            <a:ext cx="4653282" cy="465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2" name="image168.png" descr="image1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59378" y="1862667"/>
            <a:ext cx="2160693" cy="1980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3" name="image169.png" descr="image16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7519" y="4619412"/>
            <a:ext cx="4653282" cy="465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4" name="image170.png" descr="image17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70898" y="1860408"/>
            <a:ext cx="2088445" cy="2027486"/>
          </a:xfrm>
          <a:prstGeom prst="rect">
            <a:avLst/>
          </a:prstGeom>
          <a:ln w="12700">
            <a:miter lim="400000"/>
          </a:ln>
        </p:spPr>
      </p:pic>
      <p:sp>
        <p:nvSpPr>
          <p:cNvPr id="2495" name="Shape"/>
          <p:cNvSpPr/>
          <p:nvPr/>
        </p:nvSpPr>
        <p:spPr>
          <a:xfrm>
            <a:off x="3142826" y="3957885"/>
            <a:ext cx="534586" cy="5345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190" y="0"/>
                </a:moveTo>
                <a:lnTo>
                  <a:pt x="5410" y="0"/>
                </a:lnTo>
                <a:lnTo>
                  <a:pt x="5410" y="16190"/>
                </a:lnTo>
                <a:lnTo>
                  <a:pt x="0" y="16190"/>
                </a:lnTo>
                <a:lnTo>
                  <a:pt x="10800" y="21600"/>
                </a:lnTo>
                <a:lnTo>
                  <a:pt x="21600" y="16190"/>
                </a:lnTo>
                <a:lnTo>
                  <a:pt x="16190" y="16190"/>
                </a:lnTo>
                <a:lnTo>
                  <a:pt x="16190" y="0"/>
                </a:lnTo>
              </a:path>
            </a:pathLst>
          </a:custGeom>
          <a:solidFill>
            <a:srgbClr val="00BA20"/>
          </a:solidFill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6" name="Shape"/>
          <p:cNvSpPr/>
          <p:nvPr/>
        </p:nvSpPr>
        <p:spPr>
          <a:xfrm>
            <a:off x="8994985" y="4009813"/>
            <a:ext cx="534586" cy="512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190" y="0"/>
                </a:moveTo>
                <a:lnTo>
                  <a:pt x="5410" y="0"/>
                </a:lnTo>
                <a:lnTo>
                  <a:pt x="5410" y="16205"/>
                </a:lnTo>
                <a:lnTo>
                  <a:pt x="0" y="16205"/>
                </a:lnTo>
                <a:lnTo>
                  <a:pt x="10800" y="21600"/>
                </a:lnTo>
                <a:lnTo>
                  <a:pt x="21600" y="16205"/>
                </a:lnTo>
                <a:lnTo>
                  <a:pt x="16190" y="16205"/>
                </a:lnTo>
                <a:lnTo>
                  <a:pt x="16190" y="0"/>
                </a:lnTo>
              </a:path>
            </a:pathLst>
          </a:custGeom>
          <a:solidFill>
            <a:srgbClr val="00BA20"/>
          </a:solidFill>
          <a:ln w="3175">
            <a:solidFill>
              <a:srgbClr val="000000"/>
            </a:solidFill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97" name="white bread"/>
          <p:cNvSpPr txBox="1"/>
          <p:nvPr/>
        </p:nvSpPr>
        <p:spPr>
          <a:xfrm>
            <a:off x="2167466" y="1083733"/>
            <a:ext cx="180728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white bread</a:t>
            </a:r>
          </a:p>
        </p:txBody>
      </p:sp>
      <p:sp>
        <p:nvSpPr>
          <p:cNvPr id="2498" name="brick wall"/>
          <p:cNvSpPr txBox="1"/>
          <p:nvPr/>
        </p:nvSpPr>
        <p:spPr>
          <a:xfrm>
            <a:off x="8236373" y="1083733"/>
            <a:ext cx="14632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brick wall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Homage to Shannon"/>
          <p:cNvSpPr txBox="1"/>
          <p:nvPr>
            <p:ph type="title"/>
          </p:nvPr>
        </p:nvSpPr>
        <p:spPr>
          <a:xfrm>
            <a:off x="1113084" y="-1"/>
            <a:ext cx="11047307" cy="1618829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Homage to Shannon</a:t>
            </a:r>
          </a:p>
        </p:txBody>
      </p:sp>
      <p:pic>
        <p:nvPicPr>
          <p:cNvPr id="2501" name="image171.png" descr="image17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79627" y="1413368"/>
            <a:ext cx="2449689" cy="2571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2" name="image172.png" descr="image17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77759" y="4271715"/>
            <a:ext cx="4910669" cy="5235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3" name="image173.png" descr="image17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9617" y="4271715"/>
            <a:ext cx="4910668" cy="523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Hole Fill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Hole Filling</a:t>
            </a:r>
          </a:p>
        </p:txBody>
      </p:sp>
      <p:pic>
        <p:nvPicPr>
          <p:cNvPr id="2506" name="image174.png" descr="image17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2106" y="2167466"/>
            <a:ext cx="2763521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7" name="image175.png" descr="image17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3119" y="6068906"/>
            <a:ext cx="2763521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8" name="image176.png" descr="image17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76800" y="2167466"/>
            <a:ext cx="2763521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9" name="image177.png" descr="image17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53119" y="2167466"/>
            <a:ext cx="2763521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0" name="image178.png" descr="image17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00479" y="6068906"/>
            <a:ext cx="2763521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1" name="image179.png" descr="image17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876800" y="6068906"/>
            <a:ext cx="2763521" cy="2763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3" name="image180.png" descr="image1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69386" y="5852159"/>
            <a:ext cx="5116126" cy="3623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4" name="image181.png" descr="image18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9386" y="1733973"/>
            <a:ext cx="3700500" cy="3700499"/>
          </a:xfrm>
          <a:prstGeom prst="rect">
            <a:avLst/>
          </a:prstGeom>
          <a:ln w="12700">
            <a:miter lim="400000"/>
          </a:ln>
        </p:spPr>
      </p:pic>
      <p:sp>
        <p:nvSpPr>
          <p:cNvPr id="2515" name="Extrapolation"/>
          <p:cNvSpPr txBox="1"/>
          <p:nvPr>
            <p:ph type="title"/>
          </p:nvPr>
        </p:nvSpPr>
        <p:spPr>
          <a:xfrm>
            <a:off x="975359" y="-1"/>
            <a:ext cx="11054082" cy="1950721"/>
          </a:xfrm>
          <a:prstGeom prst="rect">
            <a:avLst/>
          </a:prstGeom>
        </p:spPr>
        <p:txBody>
          <a:bodyPr lIns="0" tIns="0" rIns="0" bIns="0"/>
          <a:lstStyle/>
          <a:p>
            <a:pPr/>
            <a:r>
              <a:t>Extrapolation</a:t>
            </a:r>
          </a:p>
        </p:txBody>
      </p:sp>
      <p:pic>
        <p:nvPicPr>
          <p:cNvPr id="2516" name="image181.png" descr="image18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3289" y="1733973"/>
            <a:ext cx="3700498" cy="3700499"/>
          </a:xfrm>
          <a:prstGeom prst="rect">
            <a:avLst/>
          </a:prstGeom>
          <a:ln w="12700">
            <a:miter lim="400000"/>
          </a:ln>
        </p:spPr>
      </p:pic>
      <p:sp>
        <p:nvSpPr>
          <p:cNvPr id="2517" name="Arrow"/>
          <p:cNvSpPr/>
          <p:nvPr/>
        </p:nvSpPr>
        <p:spPr>
          <a:xfrm>
            <a:off x="5635413" y="3359573"/>
            <a:ext cx="1408854" cy="541867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00BA20"/>
          </a:solidFill>
          <a:ln w="12700">
            <a:solidFill>
              <a:srgbClr val="00BA20"/>
            </a:solidFill>
            <a:miter lim="400000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518" name="Arrow"/>
          <p:cNvSpPr/>
          <p:nvPr/>
        </p:nvSpPr>
        <p:spPr>
          <a:xfrm>
            <a:off x="5635413" y="7477759"/>
            <a:ext cx="1408854" cy="541868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00BA20"/>
          </a:solidFill>
          <a:ln w="12700">
            <a:solidFill>
              <a:srgbClr val="00BA20"/>
            </a:solidFill>
            <a:miter lim="400000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2521" name="Group"/>
          <p:cNvGrpSpPr/>
          <p:nvPr/>
        </p:nvGrpSpPr>
        <p:grpSpPr>
          <a:xfrm>
            <a:off x="7369385" y="1733973"/>
            <a:ext cx="5093549" cy="7726117"/>
            <a:chOff x="0" y="0"/>
            <a:chExt cx="5093547" cy="7726116"/>
          </a:xfrm>
        </p:grpSpPr>
        <p:pic>
          <p:nvPicPr>
            <p:cNvPr id="2519" name="image182.png" descr="image182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700498" cy="37004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20" name="image183.png" descr="image183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118187"/>
              <a:ext cx="5093548" cy="36079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22" name="image180.png" descr="image18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746" y="5852159"/>
            <a:ext cx="5116126" cy="3623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21" grpId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4" name="What denoising algorithm would result from this non-parametric model for image generation?"/>
          <p:cNvSpPr txBox="1"/>
          <p:nvPr>
            <p:ph type="title"/>
          </p:nvPr>
        </p:nvSpPr>
        <p:spPr>
          <a:xfrm>
            <a:off x="637539" y="3618370"/>
            <a:ext cx="11704322" cy="1625601"/>
          </a:xfrm>
          <a:prstGeom prst="rect">
            <a:avLst/>
          </a:prstGeom>
        </p:spPr>
        <p:txBody>
          <a:bodyPr/>
          <a:lstStyle>
            <a:lvl1pPr defTabSz="481177">
              <a:defRPr sz="4588"/>
            </a:lvl1pPr>
          </a:lstStyle>
          <a:p>
            <a:pPr/>
            <a:r>
              <a:t>What denoising algorithm would result from this non-parametric model for image generation?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6" name="A denoising algorithm which implicitly assumes this non-parametric model for image gener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7680">
              <a:defRPr sz="4650"/>
            </a:lvl1pPr>
          </a:lstStyle>
          <a:p>
            <a:pPr/>
            <a:r>
              <a:t>A denoising algorithm which implicitly assumes this non-parametric model for image generation</a:t>
            </a:r>
          </a:p>
        </p:txBody>
      </p:sp>
      <p:pic>
        <p:nvPicPr>
          <p:cNvPr id="25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4500" y="2381250"/>
            <a:ext cx="11264900" cy="3683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38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18080" y="1426915"/>
            <a:ext cx="8308624" cy="83266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Non-local me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Non-local means</a:t>
            </a:r>
          </a:p>
        </p:txBody>
      </p:sp>
      <p:pic>
        <p:nvPicPr>
          <p:cNvPr id="25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4250" y="5473700"/>
            <a:ext cx="9677400" cy="4127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5" name="Group"/>
          <p:cNvGrpSpPr/>
          <p:nvPr/>
        </p:nvGrpSpPr>
        <p:grpSpPr>
          <a:xfrm>
            <a:off x="774700" y="2372067"/>
            <a:ext cx="10528300" cy="3258996"/>
            <a:chOff x="0" y="0"/>
            <a:chExt cx="10528300" cy="3258994"/>
          </a:xfrm>
        </p:grpSpPr>
        <p:grpSp>
          <p:nvGrpSpPr>
            <p:cNvPr id="2533" name="Group"/>
            <p:cNvGrpSpPr/>
            <p:nvPr/>
          </p:nvGrpSpPr>
          <p:grpSpPr>
            <a:xfrm>
              <a:off x="0" y="0"/>
              <a:ext cx="10528300" cy="3120683"/>
              <a:chOff x="0" y="0"/>
              <a:chExt cx="10528300" cy="3120682"/>
            </a:xfrm>
          </p:grpSpPr>
          <p:pic>
            <p:nvPicPr>
              <p:cNvPr id="2531" name="Image" descr="Image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74282"/>
                <a:ext cx="10528300" cy="29464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32" name="Rectangle"/>
              <p:cNvSpPr/>
              <p:nvPr/>
            </p:nvSpPr>
            <p:spPr>
              <a:xfrm>
                <a:off x="6096000" y="0"/>
                <a:ext cx="1844229" cy="33303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sp>
          <p:nvSpPr>
            <p:cNvPr id="2534" name="Rectangle"/>
            <p:cNvSpPr/>
            <p:nvPr/>
          </p:nvSpPr>
          <p:spPr>
            <a:xfrm>
              <a:off x="20141" y="3057289"/>
              <a:ext cx="10201105" cy="20170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" name="Group"/>
          <p:cNvGrpSpPr/>
          <p:nvPr/>
        </p:nvGrpSpPr>
        <p:grpSpPr>
          <a:xfrm>
            <a:off x="-461139" y="1985210"/>
            <a:ext cx="16004140" cy="7679490"/>
            <a:chOff x="0" y="0"/>
            <a:chExt cx="16004139" cy="7679489"/>
          </a:xfrm>
        </p:grpSpPr>
        <p:pic>
          <p:nvPicPr>
            <p:cNvPr id="2537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6004140" cy="7679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8" name="Rectangle"/>
            <p:cNvSpPr/>
            <p:nvPr/>
          </p:nvSpPr>
          <p:spPr>
            <a:xfrm>
              <a:off x="9396804" y="199414"/>
              <a:ext cx="2919438" cy="29082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39" name="Rectangle"/>
            <p:cNvSpPr/>
            <p:nvPr/>
          </p:nvSpPr>
          <p:spPr>
            <a:xfrm>
              <a:off x="6487886" y="3108332"/>
              <a:ext cx="2919438" cy="29082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540" name="Rectangle"/>
            <p:cNvSpPr/>
            <p:nvPr/>
          </p:nvSpPr>
          <p:spPr>
            <a:xfrm>
              <a:off x="9363560" y="3025220"/>
              <a:ext cx="2919438" cy="29082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541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491097" y="3095697"/>
              <a:ext cx="2939412" cy="2989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43" name="Non-local mea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Non-local means</a:t>
            </a:r>
          </a:p>
        </p:txBody>
      </p:sp>
      <p:sp>
        <p:nvSpPr>
          <p:cNvPr id="2544" name="Noisy original"/>
          <p:cNvSpPr txBox="1"/>
          <p:nvPr/>
        </p:nvSpPr>
        <p:spPr>
          <a:xfrm>
            <a:off x="1613714" y="2493467"/>
            <a:ext cx="1484223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0"/>
            </a:lvl1pPr>
          </a:lstStyle>
          <a:p>
            <a:pPr/>
            <a:r>
              <a:t>Noisy original</a:t>
            </a:r>
          </a:p>
        </p:txBody>
      </p:sp>
      <p:sp>
        <p:nvSpPr>
          <p:cNvPr id="2545" name="Wiener filter output"/>
          <p:cNvSpPr txBox="1"/>
          <p:nvPr/>
        </p:nvSpPr>
        <p:spPr>
          <a:xfrm>
            <a:off x="8941613" y="2449017"/>
            <a:ext cx="1484224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pPr/>
            <a:r>
              <a:t>Wiener filter output</a:t>
            </a:r>
          </a:p>
        </p:txBody>
      </p:sp>
      <p:sp>
        <p:nvSpPr>
          <p:cNvPr id="2546" name="Total variation output"/>
          <p:cNvSpPr txBox="1"/>
          <p:nvPr/>
        </p:nvSpPr>
        <p:spPr>
          <a:xfrm>
            <a:off x="1664513" y="5217617"/>
            <a:ext cx="1484224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b="0"/>
            </a:lvl1pPr>
          </a:lstStyle>
          <a:p>
            <a:pPr/>
            <a:r>
              <a:t>Total variation output</a:t>
            </a:r>
          </a:p>
        </p:txBody>
      </p:sp>
      <p:sp>
        <p:nvSpPr>
          <p:cNvPr id="2547" name="Non-local means output"/>
          <p:cNvSpPr txBox="1"/>
          <p:nvPr/>
        </p:nvSpPr>
        <p:spPr>
          <a:xfrm>
            <a:off x="8954313" y="5166817"/>
            <a:ext cx="1484224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/>
            </a:lvl1pPr>
          </a:lstStyle>
          <a:p>
            <a:pPr/>
            <a:r>
              <a:t>Non-local means output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Statistical Image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</a:t>
            </a:r>
          </a:p>
        </p:txBody>
      </p:sp>
      <p:sp>
        <p:nvSpPr>
          <p:cNvPr id="2550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/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Wiener filter denoising</a:t>
            </a:r>
          </a:p>
          <a:p>
            <a:pPr marL="457342" indent="-457342" defTabSz="630732">
              <a:defRPr sz="4268"/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Bayesian denoising</a:t>
            </a:r>
          </a:p>
          <a:p>
            <a:pPr marL="457342" indent="-457342" defTabSz="630732">
              <a:defRPr sz="4268"/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/>
            </a:pPr>
            <a:r>
              <a:t>Non-local means denoising</a:t>
            </a:r>
          </a:p>
        </p:txBody>
      </p:sp>
      <p:pic>
        <p:nvPicPr>
          <p:cNvPr id="25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26852" y="2058678"/>
            <a:ext cx="1263198" cy="1217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3929" y="4541184"/>
            <a:ext cx="1318671" cy="12824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22801" y="7787415"/>
            <a:ext cx="1199000" cy="1166086"/>
          </a:xfrm>
          <a:prstGeom prst="rect">
            <a:avLst/>
          </a:prstGeom>
          <a:ln w="12700">
            <a:miter lim="400000"/>
          </a:ln>
        </p:spPr>
      </p:pic>
      <p:sp>
        <p:nvSpPr>
          <p:cNvPr id="2554" name="subband statistics"/>
          <p:cNvSpPr txBox="1"/>
          <p:nvPr/>
        </p:nvSpPr>
        <p:spPr>
          <a:xfrm>
            <a:off x="9370112" y="4842078"/>
            <a:ext cx="1994956" cy="67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900">
                <a:solidFill>
                  <a:srgbClr val="0433FF"/>
                </a:solidFill>
              </a:defRPr>
            </a:lvl1pPr>
          </a:lstStyle>
          <a:p>
            <a:pPr/>
            <a:r>
              <a:t>subband statistics</a:t>
            </a:r>
          </a:p>
        </p:txBody>
      </p:sp>
      <p:sp>
        <p:nvSpPr>
          <p:cNvPr id="2555" name="subband statistics (or statistics of any linear combination of pixels)"/>
          <p:cNvSpPr txBox="1"/>
          <p:nvPr/>
        </p:nvSpPr>
        <p:spPr>
          <a:xfrm>
            <a:off x="9293912" y="2048078"/>
            <a:ext cx="2277135" cy="1263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900">
                <a:solidFill>
                  <a:srgbClr val="0433FF"/>
                </a:solidFill>
              </a:defRPr>
            </a:lvl1pPr>
          </a:lstStyle>
          <a:p>
            <a:pPr/>
            <a:r>
              <a:t>subband statistics (or statistics of any linear combination of pixels)</a:t>
            </a:r>
          </a:p>
        </p:txBody>
      </p:sp>
      <p:sp>
        <p:nvSpPr>
          <p:cNvPr id="2556" name="production rules"/>
          <p:cNvSpPr txBox="1"/>
          <p:nvPr/>
        </p:nvSpPr>
        <p:spPr>
          <a:xfrm>
            <a:off x="9420912" y="8004378"/>
            <a:ext cx="1658853" cy="67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900">
                <a:solidFill>
                  <a:srgbClr val="0433FF"/>
                </a:solidFill>
              </a:defRPr>
            </a:lvl1pPr>
          </a:lstStyle>
          <a:p>
            <a:pPr/>
            <a:r>
              <a:t>production rules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" name="if there’s tim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if there’s time…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7" name="Group"/>
          <p:cNvGrpSpPr/>
          <p:nvPr/>
        </p:nvGrpSpPr>
        <p:grpSpPr>
          <a:xfrm>
            <a:off x="695395" y="1842346"/>
            <a:ext cx="4723272" cy="3167664"/>
            <a:chOff x="0" y="0"/>
            <a:chExt cx="4723271" cy="3167662"/>
          </a:xfrm>
        </p:grpSpPr>
        <p:pic>
          <p:nvPicPr>
            <p:cNvPr id="2560" name="image147.tiff" descr="image147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23272" cy="2698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79" name="Group"/>
            <p:cNvGrpSpPr/>
            <p:nvPr/>
          </p:nvGrpSpPr>
          <p:grpSpPr>
            <a:xfrm>
              <a:off x="984391" y="729262"/>
              <a:ext cx="2456463" cy="1463041"/>
              <a:chOff x="0" y="0"/>
              <a:chExt cx="2456462" cy="1463040"/>
            </a:xfrm>
          </p:grpSpPr>
          <p:sp>
            <p:nvSpPr>
              <p:cNvPr id="2561" name="Rectangle"/>
              <p:cNvSpPr/>
              <p:nvPr/>
            </p:nvSpPr>
            <p:spPr>
              <a:xfrm rot="10800000">
                <a:off x="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2" name="Rectangle"/>
              <p:cNvSpPr/>
              <p:nvPr/>
            </p:nvSpPr>
            <p:spPr>
              <a:xfrm rot="10800000">
                <a:off x="16256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3" name="Rectangle"/>
              <p:cNvSpPr/>
              <p:nvPr/>
            </p:nvSpPr>
            <p:spPr>
              <a:xfrm rot="10800000">
                <a:off x="32512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4" name="Rectangle"/>
              <p:cNvSpPr/>
              <p:nvPr/>
            </p:nvSpPr>
            <p:spPr>
              <a:xfrm rot="10800000">
                <a:off x="32512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5" name="Rectangle"/>
              <p:cNvSpPr/>
              <p:nvPr/>
            </p:nvSpPr>
            <p:spPr>
              <a:xfrm rot="10800000">
                <a:off x="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6" name="Rectangle"/>
              <p:cNvSpPr/>
              <p:nvPr/>
            </p:nvSpPr>
            <p:spPr>
              <a:xfrm rot="10800000">
                <a:off x="16256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7" name="Rectangle"/>
              <p:cNvSpPr/>
              <p:nvPr/>
            </p:nvSpPr>
            <p:spPr>
              <a:xfrm rot="10800000">
                <a:off x="48768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8" name="Rectangle"/>
              <p:cNvSpPr/>
              <p:nvPr/>
            </p:nvSpPr>
            <p:spPr>
              <a:xfrm rot="10800000">
                <a:off x="650240" y="81280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69" name="Rectangle"/>
              <p:cNvSpPr/>
              <p:nvPr/>
            </p:nvSpPr>
            <p:spPr>
              <a:xfrm rot="10800000">
                <a:off x="65024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0" name="Rectangle"/>
              <p:cNvSpPr/>
              <p:nvPr/>
            </p:nvSpPr>
            <p:spPr>
              <a:xfrm rot="10800000">
                <a:off x="812799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1" name="Rectangle"/>
              <p:cNvSpPr/>
              <p:nvPr/>
            </p:nvSpPr>
            <p:spPr>
              <a:xfrm rot="10800000">
                <a:off x="812799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2" name="Rectangle"/>
              <p:cNvSpPr/>
              <p:nvPr/>
            </p:nvSpPr>
            <p:spPr>
              <a:xfrm rot="10800000">
                <a:off x="812799" y="81280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3" name="Rectangle"/>
              <p:cNvSpPr/>
              <p:nvPr/>
            </p:nvSpPr>
            <p:spPr>
              <a:xfrm rot="10800000">
                <a:off x="48768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74" name="Rectangle"/>
              <p:cNvSpPr/>
              <p:nvPr/>
            </p:nvSpPr>
            <p:spPr>
              <a:xfrm rot="10800000">
                <a:off x="65024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2584" name="Group"/>
              <p:cNvGrpSpPr/>
              <p:nvPr/>
            </p:nvGrpSpPr>
            <p:grpSpPr>
              <a:xfrm>
                <a:off x="975360" y="487680"/>
                <a:ext cx="505743" cy="487680"/>
                <a:chOff x="0" y="0"/>
                <a:chExt cx="505742" cy="487679"/>
              </a:xfrm>
            </p:grpSpPr>
            <p:sp>
              <p:nvSpPr>
                <p:cNvPr id="2575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76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77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78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79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0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1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2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3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594" name="Group"/>
              <p:cNvGrpSpPr/>
              <p:nvPr/>
            </p:nvGrpSpPr>
            <p:grpSpPr>
              <a:xfrm>
                <a:off x="1463040" y="487680"/>
                <a:ext cx="505743" cy="487680"/>
                <a:chOff x="0" y="0"/>
                <a:chExt cx="505742" cy="487679"/>
              </a:xfrm>
            </p:grpSpPr>
            <p:sp>
              <p:nvSpPr>
                <p:cNvPr id="2585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6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7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8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89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90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91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92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593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2595" name="Rectangle"/>
              <p:cNvSpPr/>
              <p:nvPr/>
            </p:nvSpPr>
            <p:spPr>
              <a:xfrm rot="10800000">
                <a:off x="146304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6" name="Rectangle"/>
              <p:cNvSpPr/>
              <p:nvPr/>
            </p:nvSpPr>
            <p:spPr>
              <a:xfrm rot="10800000">
                <a:off x="1625600" y="13004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7" name="Rectangle"/>
              <p:cNvSpPr/>
              <p:nvPr/>
            </p:nvSpPr>
            <p:spPr>
              <a:xfrm rot="10800000">
                <a:off x="162560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8" name="Rectangle"/>
              <p:cNvSpPr/>
              <p:nvPr/>
            </p:nvSpPr>
            <p:spPr>
              <a:xfrm rot="10800000">
                <a:off x="178816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9" name="Rectangle"/>
              <p:cNvSpPr/>
              <p:nvPr/>
            </p:nvSpPr>
            <p:spPr>
              <a:xfrm rot="10800000">
                <a:off x="178816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0" name="Rectangle"/>
              <p:cNvSpPr/>
              <p:nvPr/>
            </p:nvSpPr>
            <p:spPr>
              <a:xfrm rot="10800000">
                <a:off x="1788160" y="13004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1" name="Rectangle"/>
              <p:cNvSpPr/>
              <p:nvPr/>
            </p:nvSpPr>
            <p:spPr>
              <a:xfrm rot="10800000">
                <a:off x="146304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2" name="Rectangle"/>
              <p:cNvSpPr/>
              <p:nvPr/>
            </p:nvSpPr>
            <p:spPr>
              <a:xfrm rot="10800000">
                <a:off x="162560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3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4" name="Rectangle"/>
              <p:cNvSpPr/>
              <p:nvPr/>
            </p:nvSpPr>
            <p:spPr>
              <a:xfrm rot="10800000">
                <a:off x="130048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5" name="Rectangle"/>
              <p:cNvSpPr/>
              <p:nvPr/>
            </p:nvSpPr>
            <p:spPr>
              <a:xfrm rot="10800000">
                <a:off x="130048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6" name="Rectangle"/>
              <p:cNvSpPr/>
              <p:nvPr/>
            </p:nvSpPr>
            <p:spPr>
              <a:xfrm rot="10800000">
                <a:off x="97536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07" name="Rectangle"/>
              <p:cNvSpPr/>
              <p:nvPr/>
            </p:nvSpPr>
            <p:spPr>
              <a:xfrm rot="10800000">
                <a:off x="1137919" y="975360"/>
                <a:ext cx="180624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2617" name="Group"/>
              <p:cNvGrpSpPr/>
              <p:nvPr/>
            </p:nvGrpSpPr>
            <p:grpSpPr>
              <a:xfrm>
                <a:off x="-1" y="0"/>
                <a:ext cx="505744" cy="487680"/>
                <a:chOff x="0" y="0"/>
                <a:chExt cx="505742" cy="487679"/>
              </a:xfrm>
            </p:grpSpPr>
            <p:sp>
              <p:nvSpPr>
                <p:cNvPr id="260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0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27" name="Group"/>
              <p:cNvGrpSpPr/>
              <p:nvPr/>
            </p:nvGrpSpPr>
            <p:grpSpPr>
              <a:xfrm>
                <a:off x="487680" y="0"/>
                <a:ext cx="505743" cy="487680"/>
                <a:chOff x="0" y="0"/>
                <a:chExt cx="505742" cy="487679"/>
              </a:xfrm>
            </p:grpSpPr>
            <p:sp>
              <p:nvSpPr>
                <p:cNvPr id="261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1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37" name="Group"/>
              <p:cNvGrpSpPr/>
              <p:nvPr/>
            </p:nvGrpSpPr>
            <p:grpSpPr>
              <a:xfrm>
                <a:off x="975360" y="0"/>
                <a:ext cx="505743" cy="487680"/>
                <a:chOff x="0" y="0"/>
                <a:chExt cx="505742" cy="487679"/>
              </a:xfrm>
            </p:grpSpPr>
            <p:sp>
              <p:nvSpPr>
                <p:cNvPr id="262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2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47" name="Group"/>
              <p:cNvGrpSpPr/>
              <p:nvPr/>
            </p:nvGrpSpPr>
            <p:grpSpPr>
              <a:xfrm>
                <a:off x="1463040" y="0"/>
                <a:ext cx="505743" cy="487680"/>
                <a:chOff x="0" y="0"/>
                <a:chExt cx="505742" cy="487679"/>
              </a:xfrm>
            </p:grpSpPr>
            <p:sp>
              <p:nvSpPr>
                <p:cNvPr id="263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3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57" name="Group"/>
              <p:cNvGrpSpPr/>
              <p:nvPr/>
            </p:nvGrpSpPr>
            <p:grpSpPr>
              <a:xfrm>
                <a:off x="1950720" y="0"/>
                <a:ext cx="505743" cy="487680"/>
                <a:chOff x="0" y="0"/>
                <a:chExt cx="505742" cy="487679"/>
              </a:xfrm>
            </p:grpSpPr>
            <p:sp>
              <p:nvSpPr>
                <p:cNvPr id="264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4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67" name="Group"/>
              <p:cNvGrpSpPr/>
              <p:nvPr/>
            </p:nvGrpSpPr>
            <p:grpSpPr>
              <a:xfrm>
                <a:off x="1950720" y="487680"/>
                <a:ext cx="505743" cy="487680"/>
                <a:chOff x="0" y="0"/>
                <a:chExt cx="505742" cy="487679"/>
              </a:xfrm>
            </p:grpSpPr>
            <p:sp>
              <p:nvSpPr>
                <p:cNvPr id="265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5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677" name="Group"/>
              <p:cNvGrpSpPr/>
              <p:nvPr/>
            </p:nvGrpSpPr>
            <p:grpSpPr>
              <a:xfrm>
                <a:off x="1950720" y="975360"/>
                <a:ext cx="505743" cy="487680"/>
                <a:chOff x="0" y="0"/>
                <a:chExt cx="505742" cy="487679"/>
              </a:xfrm>
            </p:grpSpPr>
            <p:sp>
              <p:nvSpPr>
                <p:cNvPr id="2668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69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0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1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2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3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4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5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676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2678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solidFill>
                <a:srgbClr val="00BA20"/>
              </a:solidFill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935" name="Group"/>
            <p:cNvGrpSpPr/>
            <p:nvPr/>
          </p:nvGrpSpPr>
          <p:grpSpPr>
            <a:xfrm>
              <a:off x="984391" y="729261"/>
              <a:ext cx="2456463" cy="2438402"/>
              <a:chOff x="0" y="0"/>
              <a:chExt cx="2456462" cy="2438400"/>
            </a:xfrm>
          </p:grpSpPr>
          <p:grpSp>
            <p:nvGrpSpPr>
              <p:cNvPr id="2720" name="Group"/>
              <p:cNvGrpSpPr/>
              <p:nvPr/>
            </p:nvGrpSpPr>
            <p:grpSpPr>
              <a:xfrm>
                <a:off x="1" y="1463041"/>
                <a:ext cx="993423" cy="975360"/>
                <a:chOff x="0" y="0"/>
                <a:chExt cx="993422" cy="975359"/>
              </a:xfrm>
            </p:grpSpPr>
            <p:grpSp>
              <p:nvGrpSpPr>
                <p:cNvPr id="2689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680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1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2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3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4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5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6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7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88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699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690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1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2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3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4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5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6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7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698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09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700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1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2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3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4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5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6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7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08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19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710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1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2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3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4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5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6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7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18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2761" name="Group"/>
              <p:cNvGrpSpPr/>
              <p:nvPr/>
            </p:nvGrpSpPr>
            <p:grpSpPr>
              <a:xfrm>
                <a:off x="975361" y="1463041"/>
                <a:ext cx="993423" cy="975360"/>
                <a:chOff x="0" y="0"/>
                <a:chExt cx="993422" cy="975359"/>
              </a:xfrm>
            </p:grpSpPr>
            <p:grpSp>
              <p:nvGrpSpPr>
                <p:cNvPr id="2730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721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2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3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4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5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6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7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8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29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40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731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2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3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4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5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6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7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8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39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50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741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2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3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4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5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6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7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8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49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60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751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2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3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4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5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6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7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8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59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2802" name="Group"/>
              <p:cNvGrpSpPr/>
              <p:nvPr/>
            </p:nvGrpSpPr>
            <p:grpSpPr>
              <a:xfrm>
                <a:off x="1" y="487680"/>
                <a:ext cx="993423" cy="975361"/>
                <a:chOff x="0" y="0"/>
                <a:chExt cx="993422" cy="975359"/>
              </a:xfrm>
            </p:grpSpPr>
            <p:grpSp>
              <p:nvGrpSpPr>
                <p:cNvPr id="2771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762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3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4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5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6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7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8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69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0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81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772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3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4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5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6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7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8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79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0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791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782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3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4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5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6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7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8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89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0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801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792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3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4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5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6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7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8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799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0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2843" name="Group"/>
              <p:cNvGrpSpPr/>
              <p:nvPr/>
            </p:nvGrpSpPr>
            <p:grpSpPr>
              <a:xfrm>
                <a:off x="975361" y="487680"/>
                <a:ext cx="993423" cy="975361"/>
                <a:chOff x="0" y="0"/>
                <a:chExt cx="993422" cy="975359"/>
              </a:xfrm>
            </p:grpSpPr>
            <p:grpSp>
              <p:nvGrpSpPr>
                <p:cNvPr id="2812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803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4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5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6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7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8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09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0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1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822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813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4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5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6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7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8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19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0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1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832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2823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4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5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6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7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8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29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0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1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842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2833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4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5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6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7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8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39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40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841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algn="l" defTabSz="1300480">
                      <a:buClr>
                        <a:srgbClr val="FFFFFF"/>
                      </a:buClr>
                      <a:defRPr b="0" sz="3400">
                        <a:solidFill>
                          <a:srgbClr val="FFFFFF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2853" name="Group"/>
              <p:cNvGrpSpPr/>
              <p:nvPr/>
            </p:nvGrpSpPr>
            <p:grpSpPr>
              <a:xfrm>
                <a:off x="-1" y="0"/>
                <a:ext cx="505744" cy="487680"/>
                <a:chOff x="0" y="0"/>
                <a:chExt cx="505742" cy="487679"/>
              </a:xfrm>
            </p:grpSpPr>
            <p:sp>
              <p:nvSpPr>
                <p:cNvPr id="284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4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4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4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4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4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863" name="Group"/>
              <p:cNvGrpSpPr/>
              <p:nvPr/>
            </p:nvGrpSpPr>
            <p:grpSpPr>
              <a:xfrm>
                <a:off x="487680" y="0"/>
                <a:ext cx="505743" cy="487680"/>
                <a:chOff x="0" y="0"/>
                <a:chExt cx="505742" cy="487679"/>
              </a:xfrm>
            </p:grpSpPr>
            <p:sp>
              <p:nvSpPr>
                <p:cNvPr id="285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5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873" name="Group"/>
              <p:cNvGrpSpPr/>
              <p:nvPr/>
            </p:nvGrpSpPr>
            <p:grpSpPr>
              <a:xfrm>
                <a:off x="975360" y="0"/>
                <a:ext cx="505743" cy="487680"/>
                <a:chOff x="0" y="0"/>
                <a:chExt cx="505742" cy="487679"/>
              </a:xfrm>
            </p:grpSpPr>
            <p:sp>
              <p:nvSpPr>
                <p:cNvPr id="286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6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883" name="Group"/>
              <p:cNvGrpSpPr/>
              <p:nvPr/>
            </p:nvGrpSpPr>
            <p:grpSpPr>
              <a:xfrm>
                <a:off x="1463040" y="0"/>
                <a:ext cx="505743" cy="487680"/>
                <a:chOff x="0" y="0"/>
                <a:chExt cx="505742" cy="487679"/>
              </a:xfrm>
            </p:grpSpPr>
            <p:sp>
              <p:nvSpPr>
                <p:cNvPr id="287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7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893" name="Group"/>
              <p:cNvGrpSpPr/>
              <p:nvPr/>
            </p:nvGrpSpPr>
            <p:grpSpPr>
              <a:xfrm>
                <a:off x="1950720" y="0"/>
                <a:ext cx="505743" cy="487680"/>
                <a:chOff x="0" y="0"/>
                <a:chExt cx="505742" cy="487679"/>
              </a:xfrm>
            </p:grpSpPr>
            <p:sp>
              <p:nvSpPr>
                <p:cNvPr id="288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8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903" name="Group"/>
              <p:cNvGrpSpPr/>
              <p:nvPr/>
            </p:nvGrpSpPr>
            <p:grpSpPr>
              <a:xfrm>
                <a:off x="1950720" y="487680"/>
                <a:ext cx="505743" cy="487680"/>
                <a:chOff x="0" y="0"/>
                <a:chExt cx="505742" cy="487679"/>
              </a:xfrm>
            </p:grpSpPr>
            <p:sp>
              <p:nvSpPr>
                <p:cNvPr id="289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89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913" name="Group"/>
              <p:cNvGrpSpPr/>
              <p:nvPr/>
            </p:nvGrpSpPr>
            <p:grpSpPr>
              <a:xfrm>
                <a:off x="1950720" y="975360"/>
                <a:ext cx="505743" cy="487681"/>
                <a:chOff x="0" y="0"/>
                <a:chExt cx="505742" cy="487679"/>
              </a:xfrm>
            </p:grpSpPr>
            <p:sp>
              <p:nvSpPr>
                <p:cNvPr id="290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0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923" name="Group"/>
              <p:cNvGrpSpPr/>
              <p:nvPr/>
            </p:nvGrpSpPr>
            <p:grpSpPr>
              <a:xfrm>
                <a:off x="1950720" y="1463041"/>
                <a:ext cx="505743" cy="487680"/>
                <a:chOff x="0" y="0"/>
                <a:chExt cx="505742" cy="487679"/>
              </a:xfrm>
            </p:grpSpPr>
            <p:sp>
              <p:nvSpPr>
                <p:cNvPr id="291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1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933" name="Group"/>
              <p:cNvGrpSpPr/>
              <p:nvPr/>
            </p:nvGrpSpPr>
            <p:grpSpPr>
              <a:xfrm>
                <a:off x="1950720" y="1950721"/>
                <a:ext cx="505743" cy="487680"/>
                <a:chOff x="0" y="0"/>
                <a:chExt cx="505742" cy="487679"/>
              </a:xfrm>
            </p:grpSpPr>
            <p:sp>
              <p:nvSpPr>
                <p:cNvPr id="292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2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3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3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3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2934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noFill/>
              <a:ln w="12700" cap="flat">
                <a:solidFill>
                  <a:srgbClr val="00BA2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936" name="p"/>
            <p:cNvSpPr txBox="1"/>
            <p:nvPr/>
          </p:nvSpPr>
          <p:spPr>
            <a:xfrm>
              <a:off x="1684302" y="1704622"/>
              <a:ext cx="402198" cy="667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 sz="38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 sz="240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8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p</a:t>
              </a:r>
            </a:p>
          </p:txBody>
        </p:sp>
      </p:grpSp>
      <p:sp>
        <p:nvSpPr>
          <p:cNvPr id="2938" name="Image Quilting [Efros &amp; Freeman]"/>
          <p:cNvSpPr txBox="1"/>
          <p:nvPr>
            <p:ph type="title"/>
          </p:nvPr>
        </p:nvSpPr>
        <p:spPr>
          <a:xfrm>
            <a:off x="-1" y="-1"/>
            <a:ext cx="13004801" cy="1625601"/>
          </a:xfrm>
          <a:prstGeom prst="rect">
            <a:avLst/>
          </a:prstGeom>
        </p:spPr>
        <p:txBody>
          <a:bodyPr/>
          <a:lstStyle/>
          <a:p>
            <a:pPr/>
            <a:r>
              <a:t>Image Quilting [Efros &amp; Freeman]</a:t>
            </a:r>
          </a:p>
        </p:txBody>
      </p:sp>
      <p:sp>
        <p:nvSpPr>
          <p:cNvPr id="2939" name="Observation: neighbor pixels are highly correlated"/>
          <p:cNvSpPr txBox="1"/>
          <p:nvPr>
            <p:ph type="body" sz="half" idx="1"/>
          </p:nvPr>
        </p:nvSpPr>
        <p:spPr>
          <a:xfrm>
            <a:off x="433493" y="5635413"/>
            <a:ext cx="12354561" cy="3305387"/>
          </a:xfrm>
          <a:prstGeom prst="rect">
            <a:avLst/>
          </a:prstGeom>
        </p:spPr>
        <p:txBody>
          <a:bodyPr/>
          <a:lstStyle/>
          <a:p>
            <a:pPr marL="472965" indent="-472965">
              <a:spcBef>
                <a:spcPts val="900"/>
              </a:spcBef>
            </a:pPr>
            <a:r>
              <a:rPr sz="4000" u="sng"/>
              <a:t>Observation:</a:t>
            </a:r>
            <a:r>
              <a:rPr sz="4000"/>
              <a:t> neighbor pixels are highly correlated</a:t>
            </a:r>
          </a:p>
        </p:txBody>
      </p:sp>
      <p:grpSp>
        <p:nvGrpSpPr>
          <p:cNvPr id="3417" name="Group"/>
          <p:cNvGrpSpPr/>
          <p:nvPr/>
        </p:nvGrpSpPr>
        <p:grpSpPr>
          <a:xfrm>
            <a:off x="8453119" y="2059094"/>
            <a:ext cx="3594382" cy="2623538"/>
            <a:chOff x="0" y="0"/>
            <a:chExt cx="3594381" cy="2623536"/>
          </a:xfrm>
        </p:grpSpPr>
        <p:pic>
          <p:nvPicPr>
            <p:cNvPr id="2940" name="image148.png" descr="image14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30950"/>
              <a:ext cx="3467947" cy="24925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59" name="Group"/>
            <p:cNvGrpSpPr/>
            <p:nvPr/>
          </p:nvGrpSpPr>
          <p:grpSpPr>
            <a:xfrm>
              <a:off x="692686" y="1384017"/>
              <a:ext cx="910336" cy="591538"/>
              <a:chOff x="4515" y="0"/>
              <a:chExt cx="910334" cy="591536"/>
            </a:xfrm>
          </p:grpSpPr>
          <p:sp>
            <p:nvSpPr>
              <p:cNvPr id="2941" name="Text"/>
              <p:cNvSpPr/>
              <p:nvPr/>
            </p:nvSpPr>
            <p:spPr>
              <a:xfrm rot="10800000">
                <a:off x="451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2" name="Text"/>
              <p:cNvSpPr/>
              <p:nvPr/>
            </p:nvSpPr>
            <p:spPr>
              <a:xfrm rot="10800000">
                <a:off x="69540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3" name="Text"/>
              <p:cNvSpPr/>
              <p:nvPr/>
            </p:nvSpPr>
            <p:spPr>
              <a:xfrm rot="10800000">
                <a:off x="134563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4" name="Text"/>
              <p:cNvSpPr/>
              <p:nvPr/>
            </p:nvSpPr>
            <p:spPr>
              <a:xfrm rot="10800000">
                <a:off x="134563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5" name="Text"/>
              <p:cNvSpPr/>
              <p:nvPr/>
            </p:nvSpPr>
            <p:spPr>
              <a:xfrm rot="10800000">
                <a:off x="451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6" name="Text"/>
              <p:cNvSpPr/>
              <p:nvPr/>
            </p:nvSpPr>
            <p:spPr>
              <a:xfrm rot="10800000">
                <a:off x="69540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7" name="Text"/>
              <p:cNvSpPr/>
              <p:nvPr/>
            </p:nvSpPr>
            <p:spPr>
              <a:xfrm rot="10800000">
                <a:off x="199586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8" name="Text"/>
              <p:cNvSpPr/>
              <p:nvPr/>
            </p:nvSpPr>
            <p:spPr>
              <a:xfrm rot="10800000">
                <a:off x="264611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49" name="Text"/>
              <p:cNvSpPr/>
              <p:nvPr/>
            </p:nvSpPr>
            <p:spPr>
              <a:xfrm rot="10800000">
                <a:off x="264611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0" name="Text"/>
              <p:cNvSpPr/>
              <p:nvPr/>
            </p:nvSpPr>
            <p:spPr>
              <a:xfrm rot="10800000">
                <a:off x="32963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1" name="Text"/>
              <p:cNvSpPr/>
              <p:nvPr/>
            </p:nvSpPr>
            <p:spPr>
              <a:xfrm rot="10800000">
                <a:off x="32963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2" name="Text"/>
              <p:cNvSpPr/>
              <p:nvPr/>
            </p:nvSpPr>
            <p:spPr>
              <a:xfrm rot="10800000">
                <a:off x="329635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3" name="Text"/>
              <p:cNvSpPr/>
              <p:nvPr/>
            </p:nvSpPr>
            <p:spPr>
              <a:xfrm rot="10800000">
                <a:off x="199586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54" name="Text"/>
              <p:cNvSpPr/>
              <p:nvPr/>
            </p:nvSpPr>
            <p:spPr>
              <a:xfrm rot="10800000">
                <a:off x="264611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2964" name="Group"/>
              <p:cNvGrpSpPr/>
              <p:nvPr/>
            </p:nvGrpSpPr>
            <p:grpSpPr>
              <a:xfrm>
                <a:off x="394659" y="197179"/>
                <a:ext cx="130048" cy="197179"/>
                <a:chOff x="4515" y="0"/>
                <a:chExt cx="130047" cy="197177"/>
              </a:xfrm>
            </p:grpSpPr>
            <p:sp>
              <p:nvSpPr>
                <p:cNvPr id="295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5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5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5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5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974" name="Group"/>
              <p:cNvGrpSpPr/>
              <p:nvPr/>
            </p:nvGrpSpPr>
            <p:grpSpPr>
              <a:xfrm>
                <a:off x="589732" y="197179"/>
                <a:ext cx="130048" cy="197179"/>
                <a:chOff x="4515" y="0"/>
                <a:chExt cx="130047" cy="197177"/>
              </a:xfrm>
            </p:grpSpPr>
            <p:sp>
              <p:nvSpPr>
                <p:cNvPr id="296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6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7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7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7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7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2975" name="Text"/>
              <p:cNvSpPr/>
              <p:nvPr/>
            </p:nvSpPr>
            <p:spPr>
              <a:xfrm rot="10800000">
                <a:off x="589731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6" name="Text"/>
              <p:cNvSpPr/>
              <p:nvPr/>
            </p:nvSpPr>
            <p:spPr>
              <a:xfrm rot="10800000">
                <a:off x="654756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7" name="Text"/>
              <p:cNvSpPr/>
              <p:nvPr/>
            </p:nvSpPr>
            <p:spPr>
              <a:xfrm rot="10800000">
                <a:off x="654756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8" name="Text"/>
              <p:cNvSpPr/>
              <p:nvPr/>
            </p:nvSpPr>
            <p:spPr>
              <a:xfrm rot="10800000">
                <a:off x="719779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79" name="Text"/>
              <p:cNvSpPr/>
              <p:nvPr/>
            </p:nvSpPr>
            <p:spPr>
              <a:xfrm rot="10800000">
                <a:off x="719779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0" name="Text"/>
              <p:cNvSpPr/>
              <p:nvPr/>
            </p:nvSpPr>
            <p:spPr>
              <a:xfrm rot="10800000">
                <a:off x="719779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1" name="Text"/>
              <p:cNvSpPr/>
              <p:nvPr/>
            </p:nvSpPr>
            <p:spPr>
              <a:xfrm rot="10800000">
                <a:off x="589731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2" name="Text"/>
              <p:cNvSpPr/>
              <p:nvPr/>
            </p:nvSpPr>
            <p:spPr>
              <a:xfrm rot="10800000">
                <a:off x="654756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3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4" name="Text"/>
              <p:cNvSpPr/>
              <p:nvPr/>
            </p:nvSpPr>
            <p:spPr>
              <a:xfrm rot="10800000">
                <a:off x="524706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5" name="Text"/>
              <p:cNvSpPr/>
              <p:nvPr/>
            </p:nvSpPr>
            <p:spPr>
              <a:xfrm rot="10800000">
                <a:off x="524706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6" name="Text"/>
              <p:cNvSpPr/>
              <p:nvPr/>
            </p:nvSpPr>
            <p:spPr>
              <a:xfrm rot="10800000">
                <a:off x="394659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87" name="Text"/>
              <p:cNvSpPr/>
              <p:nvPr/>
            </p:nvSpPr>
            <p:spPr>
              <a:xfrm rot="10800000">
                <a:off x="459683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2997" name="Group"/>
              <p:cNvGrpSpPr/>
              <p:nvPr/>
            </p:nvGrpSpPr>
            <p:grpSpPr>
              <a:xfrm>
                <a:off x="4516" y="-1"/>
                <a:ext cx="130049" cy="197179"/>
                <a:chOff x="4515" y="0"/>
                <a:chExt cx="130047" cy="197177"/>
              </a:xfrm>
            </p:grpSpPr>
            <p:sp>
              <p:nvSpPr>
                <p:cNvPr id="298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8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2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3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4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07" name="Group"/>
              <p:cNvGrpSpPr/>
              <p:nvPr/>
            </p:nvGrpSpPr>
            <p:grpSpPr>
              <a:xfrm>
                <a:off x="199587" y="-1"/>
                <a:ext cx="130050" cy="197179"/>
                <a:chOff x="4515" y="0"/>
                <a:chExt cx="130048" cy="197177"/>
              </a:xfrm>
            </p:grpSpPr>
            <p:sp>
              <p:nvSpPr>
                <p:cNvPr id="299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99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2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3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4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17" name="Group"/>
              <p:cNvGrpSpPr/>
              <p:nvPr/>
            </p:nvGrpSpPr>
            <p:grpSpPr>
              <a:xfrm>
                <a:off x="394659" y="-1"/>
                <a:ext cx="130048" cy="197179"/>
                <a:chOff x="4515" y="0"/>
                <a:chExt cx="130047" cy="197177"/>
              </a:xfrm>
            </p:grpSpPr>
            <p:sp>
              <p:nvSpPr>
                <p:cNvPr id="300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0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2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3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4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27" name="Group"/>
              <p:cNvGrpSpPr/>
              <p:nvPr/>
            </p:nvGrpSpPr>
            <p:grpSpPr>
              <a:xfrm>
                <a:off x="589732" y="-1"/>
                <a:ext cx="130048" cy="197179"/>
                <a:chOff x="4515" y="0"/>
                <a:chExt cx="130047" cy="197177"/>
              </a:xfrm>
            </p:grpSpPr>
            <p:sp>
              <p:nvSpPr>
                <p:cNvPr id="301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1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2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3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4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37" name="Group"/>
              <p:cNvGrpSpPr/>
              <p:nvPr/>
            </p:nvGrpSpPr>
            <p:grpSpPr>
              <a:xfrm>
                <a:off x="784803" y="-1"/>
                <a:ext cx="130048" cy="197179"/>
                <a:chOff x="4515" y="0"/>
                <a:chExt cx="130047" cy="197177"/>
              </a:xfrm>
            </p:grpSpPr>
            <p:sp>
              <p:nvSpPr>
                <p:cNvPr id="302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2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2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3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4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47" name="Group"/>
              <p:cNvGrpSpPr/>
              <p:nvPr/>
            </p:nvGrpSpPr>
            <p:grpSpPr>
              <a:xfrm>
                <a:off x="784803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03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3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2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3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4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57" name="Group"/>
              <p:cNvGrpSpPr/>
              <p:nvPr/>
            </p:nvGrpSpPr>
            <p:grpSpPr>
              <a:xfrm>
                <a:off x="784803" y="394358"/>
                <a:ext cx="130048" cy="197179"/>
                <a:chOff x="4515" y="0"/>
                <a:chExt cx="130047" cy="197177"/>
              </a:xfrm>
            </p:grpSpPr>
            <p:sp>
              <p:nvSpPr>
                <p:cNvPr id="3048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49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0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1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2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3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4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5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56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058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A20"/>
              </a:solidFill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178" name="Group"/>
            <p:cNvGrpSpPr/>
            <p:nvPr/>
          </p:nvGrpSpPr>
          <p:grpSpPr>
            <a:xfrm>
              <a:off x="2684045" y="1840088"/>
              <a:ext cx="910337" cy="591538"/>
              <a:chOff x="4515" y="0"/>
              <a:chExt cx="910335" cy="591536"/>
            </a:xfrm>
          </p:grpSpPr>
          <p:sp>
            <p:nvSpPr>
              <p:cNvPr id="3060" name="Text"/>
              <p:cNvSpPr/>
              <p:nvPr/>
            </p:nvSpPr>
            <p:spPr>
              <a:xfrm rot="10800000">
                <a:off x="451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1" name="Text"/>
              <p:cNvSpPr/>
              <p:nvPr/>
            </p:nvSpPr>
            <p:spPr>
              <a:xfrm rot="10800000">
                <a:off x="69540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2" name="Text"/>
              <p:cNvSpPr/>
              <p:nvPr/>
            </p:nvSpPr>
            <p:spPr>
              <a:xfrm rot="10800000">
                <a:off x="134563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3" name="Text"/>
              <p:cNvSpPr/>
              <p:nvPr/>
            </p:nvSpPr>
            <p:spPr>
              <a:xfrm rot="10800000">
                <a:off x="134563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4" name="Text"/>
              <p:cNvSpPr/>
              <p:nvPr/>
            </p:nvSpPr>
            <p:spPr>
              <a:xfrm rot="10800000">
                <a:off x="451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5" name="Text"/>
              <p:cNvSpPr/>
              <p:nvPr/>
            </p:nvSpPr>
            <p:spPr>
              <a:xfrm rot="10800000">
                <a:off x="69540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6" name="Text"/>
              <p:cNvSpPr/>
              <p:nvPr/>
            </p:nvSpPr>
            <p:spPr>
              <a:xfrm rot="10800000">
                <a:off x="199587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7" name="Text"/>
              <p:cNvSpPr/>
              <p:nvPr/>
            </p:nvSpPr>
            <p:spPr>
              <a:xfrm rot="10800000">
                <a:off x="264611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8" name="Text"/>
              <p:cNvSpPr/>
              <p:nvPr/>
            </p:nvSpPr>
            <p:spPr>
              <a:xfrm rot="10800000">
                <a:off x="264611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69" name="Text"/>
              <p:cNvSpPr/>
              <p:nvPr/>
            </p:nvSpPr>
            <p:spPr>
              <a:xfrm rot="10800000">
                <a:off x="32963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0" name="Text"/>
              <p:cNvSpPr/>
              <p:nvPr/>
            </p:nvSpPr>
            <p:spPr>
              <a:xfrm rot="10800000">
                <a:off x="32963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1" name="Text"/>
              <p:cNvSpPr/>
              <p:nvPr/>
            </p:nvSpPr>
            <p:spPr>
              <a:xfrm rot="10800000">
                <a:off x="329635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2" name="Text"/>
              <p:cNvSpPr/>
              <p:nvPr/>
            </p:nvSpPr>
            <p:spPr>
              <a:xfrm rot="10800000">
                <a:off x="199587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73" name="Text"/>
              <p:cNvSpPr/>
              <p:nvPr/>
            </p:nvSpPr>
            <p:spPr>
              <a:xfrm rot="10800000">
                <a:off x="264611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083" name="Group"/>
              <p:cNvGrpSpPr/>
              <p:nvPr/>
            </p:nvGrpSpPr>
            <p:grpSpPr>
              <a:xfrm>
                <a:off x="394660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074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75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76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77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78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79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0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1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2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093" name="Group"/>
              <p:cNvGrpSpPr/>
              <p:nvPr/>
            </p:nvGrpSpPr>
            <p:grpSpPr>
              <a:xfrm>
                <a:off x="589733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084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5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6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7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8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89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90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91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092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094" name="Text"/>
              <p:cNvSpPr/>
              <p:nvPr/>
            </p:nvSpPr>
            <p:spPr>
              <a:xfrm rot="10800000">
                <a:off x="589732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5" name="Text"/>
              <p:cNvSpPr/>
              <p:nvPr/>
            </p:nvSpPr>
            <p:spPr>
              <a:xfrm rot="10800000">
                <a:off x="654756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6" name="Text"/>
              <p:cNvSpPr/>
              <p:nvPr/>
            </p:nvSpPr>
            <p:spPr>
              <a:xfrm rot="10800000">
                <a:off x="654756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7" name="Text"/>
              <p:cNvSpPr/>
              <p:nvPr/>
            </p:nvSpPr>
            <p:spPr>
              <a:xfrm rot="10800000">
                <a:off x="719780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8" name="Text"/>
              <p:cNvSpPr/>
              <p:nvPr/>
            </p:nvSpPr>
            <p:spPr>
              <a:xfrm rot="10800000">
                <a:off x="71978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99" name="Text"/>
              <p:cNvSpPr/>
              <p:nvPr/>
            </p:nvSpPr>
            <p:spPr>
              <a:xfrm rot="10800000">
                <a:off x="719780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0" name="Text"/>
              <p:cNvSpPr/>
              <p:nvPr/>
            </p:nvSpPr>
            <p:spPr>
              <a:xfrm rot="10800000">
                <a:off x="589732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1" name="Text"/>
              <p:cNvSpPr/>
              <p:nvPr/>
            </p:nvSpPr>
            <p:spPr>
              <a:xfrm rot="10800000">
                <a:off x="654756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2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3" name="Text"/>
              <p:cNvSpPr/>
              <p:nvPr/>
            </p:nvSpPr>
            <p:spPr>
              <a:xfrm rot="10800000">
                <a:off x="524707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4" name="Text"/>
              <p:cNvSpPr/>
              <p:nvPr/>
            </p:nvSpPr>
            <p:spPr>
              <a:xfrm rot="10800000">
                <a:off x="524707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5" name="Text"/>
              <p:cNvSpPr/>
              <p:nvPr/>
            </p:nvSpPr>
            <p:spPr>
              <a:xfrm rot="10800000">
                <a:off x="39466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06" name="Text"/>
              <p:cNvSpPr/>
              <p:nvPr/>
            </p:nvSpPr>
            <p:spPr>
              <a:xfrm rot="10800000">
                <a:off x="459683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116" name="Group"/>
              <p:cNvGrpSpPr/>
              <p:nvPr/>
            </p:nvGrpSpPr>
            <p:grpSpPr>
              <a:xfrm>
                <a:off x="4516" y="-1"/>
                <a:ext cx="130048" cy="197179"/>
                <a:chOff x="4515" y="0"/>
                <a:chExt cx="130047" cy="197177"/>
              </a:xfrm>
            </p:grpSpPr>
            <p:sp>
              <p:nvSpPr>
                <p:cNvPr id="310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0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0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26" name="Group"/>
              <p:cNvGrpSpPr/>
              <p:nvPr/>
            </p:nvGrpSpPr>
            <p:grpSpPr>
              <a:xfrm>
                <a:off x="199588" y="-1"/>
                <a:ext cx="130049" cy="197179"/>
                <a:chOff x="4515" y="0"/>
                <a:chExt cx="130048" cy="197177"/>
              </a:xfrm>
            </p:grpSpPr>
            <p:sp>
              <p:nvSpPr>
                <p:cNvPr id="311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1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1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2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3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36" name="Group"/>
              <p:cNvGrpSpPr/>
              <p:nvPr/>
            </p:nvGrpSpPr>
            <p:grpSpPr>
              <a:xfrm>
                <a:off x="394660" y="-1"/>
                <a:ext cx="130048" cy="197179"/>
                <a:chOff x="4515" y="0"/>
                <a:chExt cx="130047" cy="197177"/>
              </a:xfrm>
            </p:grpSpPr>
            <p:sp>
              <p:nvSpPr>
                <p:cNvPr id="312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2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46" name="Group"/>
              <p:cNvGrpSpPr/>
              <p:nvPr/>
            </p:nvGrpSpPr>
            <p:grpSpPr>
              <a:xfrm>
                <a:off x="589733" y="-1"/>
                <a:ext cx="130048" cy="197179"/>
                <a:chOff x="4515" y="0"/>
                <a:chExt cx="130047" cy="197177"/>
              </a:xfrm>
            </p:grpSpPr>
            <p:sp>
              <p:nvSpPr>
                <p:cNvPr id="313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3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56" name="Group"/>
              <p:cNvGrpSpPr/>
              <p:nvPr/>
            </p:nvGrpSpPr>
            <p:grpSpPr>
              <a:xfrm>
                <a:off x="784803" y="-1"/>
                <a:ext cx="130048" cy="197179"/>
                <a:chOff x="4515" y="0"/>
                <a:chExt cx="130047" cy="197177"/>
              </a:xfrm>
            </p:grpSpPr>
            <p:sp>
              <p:nvSpPr>
                <p:cNvPr id="314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4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66" name="Group"/>
              <p:cNvGrpSpPr/>
              <p:nvPr/>
            </p:nvGrpSpPr>
            <p:grpSpPr>
              <a:xfrm>
                <a:off x="784803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15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5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176" name="Group"/>
              <p:cNvGrpSpPr/>
              <p:nvPr/>
            </p:nvGrpSpPr>
            <p:grpSpPr>
              <a:xfrm>
                <a:off x="784803" y="394358"/>
                <a:ext cx="130048" cy="197179"/>
                <a:chOff x="4515" y="0"/>
                <a:chExt cx="130047" cy="197177"/>
              </a:xfrm>
            </p:grpSpPr>
            <p:sp>
              <p:nvSpPr>
                <p:cNvPr id="3167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8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69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0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1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2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3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4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75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177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A20"/>
              </a:solidFill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297" name="Group"/>
            <p:cNvGrpSpPr/>
            <p:nvPr/>
          </p:nvGrpSpPr>
          <p:grpSpPr>
            <a:xfrm>
              <a:off x="2087992" y="474133"/>
              <a:ext cx="910336" cy="591538"/>
              <a:chOff x="4515" y="0"/>
              <a:chExt cx="910335" cy="591536"/>
            </a:xfrm>
          </p:grpSpPr>
          <p:sp>
            <p:nvSpPr>
              <p:cNvPr id="3179" name="Text"/>
              <p:cNvSpPr/>
              <p:nvPr/>
            </p:nvSpPr>
            <p:spPr>
              <a:xfrm rot="10800000">
                <a:off x="451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0" name="Text"/>
              <p:cNvSpPr/>
              <p:nvPr/>
            </p:nvSpPr>
            <p:spPr>
              <a:xfrm rot="10800000">
                <a:off x="69540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1" name="Text"/>
              <p:cNvSpPr/>
              <p:nvPr/>
            </p:nvSpPr>
            <p:spPr>
              <a:xfrm rot="10800000">
                <a:off x="134563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2" name="Text"/>
              <p:cNvSpPr/>
              <p:nvPr/>
            </p:nvSpPr>
            <p:spPr>
              <a:xfrm rot="10800000">
                <a:off x="134563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3" name="Text"/>
              <p:cNvSpPr/>
              <p:nvPr/>
            </p:nvSpPr>
            <p:spPr>
              <a:xfrm rot="10800000">
                <a:off x="451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4" name="Text"/>
              <p:cNvSpPr/>
              <p:nvPr/>
            </p:nvSpPr>
            <p:spPr>
              <a:xfrm rot="10800000">
                <a:off x="69540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5" name="Text"/>
              <p:cNvSpPr/>
              <p:nvPr/>
            </p:nvSpPr>
            <p:spPr>
              <a:xfrm rot="10800000">
                <a:off x="199587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6" name="Text"/>
              <p:cNvSpPr/>
              <p:nvPr/>
            </p:nvSpPr>
            <p:spPr>
              <a:xfrm rot="10800000">
                <a:off x="264611" y="32863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7" name="Text"/>
              <p:cNvSpPr/>
              <p:nvPr/>
            </p:nvSpPr>
            <p:spPr>
              <a:xfrm rot="10800000">
                <a:off x="264611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8" name="Text"/>
              <p:cNvSpPr/>
              <p:nvPr/>
            </p:nvSpPr>
            <p:spPr>
              <a:xfrm rot="10800000">
                <a:off x="32963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89" name="Text"/>
              <p:cNvSpPr/>
              <p:nvPr/>
            </p:nvSpPr>
            <p:spPr>
              <a:xfrm rot="10800000">
                <a:off x="32963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0" name="Text"/>
              <p:cNvSpPr/>
              <p:nvPr/>
            </p:nvSpPr>
            <p:spPr>
              <a:xfrm rot="10800000">
                <a:off x="329635" y="32863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1" name="Text"/>
              <p:cNvSpPr/>
              <p:nvPr/>
            </p:nvSpPr>
            <p:spPr>
              <a:xfrm rot="10800000">
                <a:off x="199587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192" name="Text"/>
              <p:cNvSpPr/>
              <p:nvPr/>
            </p:nvSpPr>
            <p:spPr>
              <a:xfrm rot="10800000">
                <a:off x="264611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202" name="Group"/>
              <p:cNvGrpSpPr/>
              <p:nvPr/>
            </p:nvGrpSpPr>
            <p:grpSpPr>
              <a:xfrm>
                <a:off x="394660" y="197179"/>
                <a:ext cx="130048" cy="197178"/>
                <a:chOff x="4515" y="0"/>
                <a:chExt cx="130047" cy="197177"/>
              </a:xfrm>
            </p:grpSpPr>
            <p:sp>
              <p:nvSpPr>
                <p:cNvPr id="3193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4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5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6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7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8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199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0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1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12" name="Group"/>
              <p:cNvGrpSpPr/>
              <p:nvPr/>
            </p:nvGrpSpPr>
            <p:grpSpPr>
              <a:xfrm>
                <a:off x="589733" y="197179"/>
                <a:ext cx="130048" cy="197178"/>
                <a:chOff x="4515" y="0"/>
                <a:chExt cx="130047" cy="197177"/>
              </a:xfrm>
            </p:grpSpPr>
            <p:sp>
              <p:nvSpPr>
                <p:cNvPr id="3203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4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5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6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7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8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09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10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11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213" name="Text"/>
              <p:cNvSpPr/>
              <p:nvPr/>
            </p:nvSpPr>
            <p:spPr>
              <a:xfrm rot="10800000">
                <a:off x="589732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4" name="Text"/>
              <p:cNvSpPr/>
              <p:nvPr/>
            </p:nvSpPr>
            <p:spPr>
              <a:xfrm rot="10800000">
                <a:off x="654756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5" name="Text"/>
              <p:cNvSpPr/>
              <p:nvPr/>
            </p:nvSpPr>
            <p:spPr>
              <a:xfrm rot="10800000">
                <a:off x="654756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6" name="Text"/>
              <p:cNvSpPr/>
              <p:nvPr/>
            </p:nvSpPr>
            <p:spPr>
              <a:xfrm rot="10800000">
                <a:off x="719780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7" name="Text"/>
              <p:cNvSpPr/>
              <p:nvPr/>
            </p:nvSpPr>
            <p:spPr>
              <a:xfrm rot="10800000">
                <a:off x="71978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8" name="Text"/>
              <p:cNvSpPr/>
              <p:nvPr/>
            </p:nvSpPr>
            <p:spPr>
              <a:xfrm rot="10800000">
                <a:off x="719780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19" name="Text"/>
              <p:cNvSpPr/>
              <p:nvPr/>
            </p:nvSpPr>
            <p:spPr>
              <a:xfrm rot="10800000">
                <a:off x="589732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0" name="Text"/>
              <p:cNvSpPr/>
              <p:nvPr/>
            </p:nvSpPr>
            <p:spPr>
              <a:xfrm rot="10800000">
                <a:off x="654756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1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2" name="Text"/>
              <p:cNvSpPr/>
              <p:nvPr/>
            </p:nvSpPr>
            <p:spPr>
              <a:xfrm rot="10800000">
                <a:off x="524707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3" name="Text"/>
              <p:cNvSpPr/>
              <p:nvPr/>
            </p:nvSpPr>
            <p:spPr>
              <a:xfrm rot="10800000">
                <a:off x="524707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4" name="Text"/>
              <p:cNvSpPr/>
              <p:nvPr/>
            </p:nvSpPr>
            <p:spPr>
              <a:xfrm rot="10800000">
                <a:off x="39466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25" name="Text"/>
              <p:cNvSpPr/>
              <p:nvPr/>
            </p:nvSpPr>
            <p:spPr>
              <a:xfrm rot="10800000">
                <a:off x="459683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235" name="Group"/>
              <p:cNvGrpSpPr/>
              <p:nvPr/>
            </p:nvGrpSpPr>
            <p:grpSpPr>
              <a:xfrm>
                <a:off x="4516" y="-1"/>
                <a:ext cx="130048" cy="197179"/>
                <a:chOff x="4515" y="0"/>
                <a:chExt cx="130047" cy="197177"/>
              </a:xfrm>
            </p:grpSpPr>
            <p:sp>
              <p:nvSpPr>
                <p:cNvPr id="322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2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2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2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45" name="Group"/>
              <p:cNvGrpSpPr/>
              <p:nvPr/>
            </p:nvGrpSpPr>
            <p:grpSpPr>
              <a:xfrm>
                <a:off x="199588" y="-1"/>
                <a:ext cx="130049" cy="197179"/>
                <a:chOff x="4515" y="0"/>
                <a:chExt cx="130048" cy="197177"/>
              </a:xfrm>
            </p:grpSpPr>
            <p:sp>
              <p:nvSpPr>
                <p:cNvPr id="323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3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0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1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2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55" name="Group"/>
              <p:cNvGrpSpPr/>
              <p:nvPr/>
            </p:nvGrpSpPr>
            <p:grpSpPr>
              <a:xfrm>
                <a:off x="394660" y="-1"/>
                <a:ext cx="130048" cy="197179"/>
                <a:chOff x="4515" y="0"/>
                <a:chExt cx="130047" cy="197177"/>
              </a:xfrm>
            </p:grpSpPr>
            <p:sp>
              <p:nvSpPr>
                <p:cNvPr id="324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4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65" name="Group"/>
              <p:cNvGrpSpPr/>
              <p:nvPr/>
            </p:nvGrpSpPr>
            <p:grpSpPr>
              <a:xfrm>
                <a:off x="589733" y="-1"/>
                <a:ext cx="130048" cy="197179"/>
                <a:chOff x="4515" y="0"/>
                <a:chExt cx="130047" cy="197177"/>
              </a:xfrm>
            </p:grpSpPr>
            <p:sp>
              <p:nvSpPr>
                <p:cNvPr id="325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5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75" name="Group"/>
              <p:cNvGrpSpPr/>
              <p:nvPr/>
            </p:nvGrpSpPr>
            <p:grpSpPr>
              <a:xfrm>
                <a:off x="784803" y="-1"/>
                <a:ext cx="130048" cy="197179"/>
                <a:chOff x="4515" y="0"/>
                <a:chExt cx="130047" cy="197177"/>
              </a:xfrm>
            </p:grpSpPr>
            <p:sp>
              <p:nvSpPr>
                <p:cNvPr id="326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6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85" name="Group"/>
              <p:cNvGrpSpPr/>
              <p:nvPr/>
            </p:nvGrpSpPr>
            <p:grpSpPr>
              <a:xfrm>
                <a:off x="784803" y="197179"/>
                <a:ext cx="130048" cy="197178"/>
                <a:chOff x="4515" y="0"/>
                <a:chExt cx="130047" cy="197177"/>
              </a:xfrm>
            </p:grpSpPr>
            <p:sp>
              <p:nvSpPr>
                <p:cNvPr id="327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7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295" name="Group"/>
              <p:cNvGrpSpPr/>
              <p:nvPr/>
            </p:nvGrpSpPr>
            <p:grpSpPr>
              <a:xfrm>
                <a:off x="784803" y="394358"/>
                <a:ext cx="130048" cy="197179"/>
                <a:chOff x="4515" y="0"/>
                <a:chExt cx="130047" cy="197177"/>
              </a:xfrm>
            </p:grpSpPr>
            <p:sp>
              <p:nvSpPr>
                <p:cNvPr id="3286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7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8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89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0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1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2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3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294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296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A20"/>
              </a:solidFill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416" name="Group"/>
            <p:cNvGrpSpPr/>
            <p:nvPr/>
          </p:nvGrpSpPr>
          <p:grpSpPr>
            <a:xfrm>
              <a:off x="37930" y="0"/>
              <a:ext cx="910336" cy="591537"/>
              <a:chOff x="4515" y="0"/>
              <a:chExt cx="910334" cy="591536"/>
            </a:xfrm>
          </p:grpSpPr>
          <p:sp>
            <p:nvSpPr>
              <p:cNvPr id="3298" name="Text"/>
              <p:cNvSpPr/>
              <p:nvPr/>
            </p:nvSpPr>
            <p:spPr>
              <a:xfrm rot="10800000">
                <a:off x="451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99" name="Text"/>
              <p:cNvSpPr/>
              <p:nvPr/>
            </p:nvSpPr>
            <p:spPr>
              <a:xfrm rot="10800000">
                <a:off x="69540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0" name="Text"/>
              <p:cNvSpPr/>
              <p:nvPr/>
            </p:nvSpPr>
            <p:spPr>
              <a:xfrm rot="10800000">
                <a:off x="134563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1" name="Text"/>
              <p:cNvSpPr/>
              <p:nvPr/>
            </p:nvSpPr>
            <p:spPr>
              <a:xfrm rot="10800000">
                <a:off x="134563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2" name="Text"/>
              <p:cNvSpPr/>
              <p:nvPr/>
            </p:nvSpPr>
            <p:spPr>
              <a:xfrm rot="10800000">
                <a:off x="451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3" name="Text"/>
              <p:cNvSpPr/>
              <p:nvPr/>
            </p:nvSpPr>
            <p:spPr>
              <a:xfrm rot="10800000">
                <a:off x="69540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4" name="Text"/>
              <p:cNvSpPr/>
              <p:nvPr/>
            </p:nvSpPr>
            <p:spPr>
              <a:xfrm rot="10800000">
                <a:off x="199587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5" name="Text"/>
              <p:cNvSpPr/>
              <p:nvPr/>
            </p:nvSpPr>
            <p:spPr>
              <a:xfrm rot="10800000">
                <a:off x="264611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6" name="Text"/>
              <p:cNvSpPr/>
              <p:nvPr/>
            </p:nvSpPr>
            <p:spPr>
              <a:xfrm rot="10800000">
                <a:off x="264611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7" name="Text"/>
              <p:cNvSpPr/>
              <p:nvPr/>
            </p:nvSpPr>
            <p:spPr>
              <a:xfrm rot="10800000">
                <a:off x="329635" y="26290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8" name="Text"/>
              <p:cNvSpPr/>
              <p:nvPr/>
            </p:nvSpPr>
            <p:spPr>
              <a:xfrm rot="10800000">
                <a:off x="329635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09" name="Text"/>
              <p:cNvSpPr/>
              <p:nvPr/>
            </p:nvSpPr>
            <p:spPr>
              <a:xfrm rot="10800000">
                <a:off x="329635" y="328632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0" name="Text"/>
              <p:cNvSpPr/>
              <p:nvPr/>
            </p:nvSpPr>
            <p:spPr>
              <a:xfrm rot="10800000">
                <a:off x="199587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11" name="Text"/>
              <p:cNvSpPr/>
              <p:nvPr/>
            </p:nvSpPr>
            <p:spPr>
              <a:xfrm rot="10800000">
                <a:off x="264611" y="197179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321" name="Group"/>
              <p:cNvGrpSpPr/>
              <p:nvPr/>
            </p:nvGrpSpPr>
            <p:grpSpPr>
              <a:xfrm>
                <a:off x="394660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312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3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4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5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6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7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8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9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0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331" name="Group"/>
              <p:cNvGrpSpPr/>
              <p:nvPr/>
            </p:nvGrpSpPr>
            <p:grpSpPr>
              <a:xfrm>
                <a:off x="589732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322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3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4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5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6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7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8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9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30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332" name="Text"/>
              <p:cNvSpPr/>
              <p:nvPr/>
            </p:nvSpPr>
            <p:spPr>
              <a:xfrm rot="10800000">
                <a:off x="589732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3" name="Text"/>
              <p:cNvSpPr/>
              <p:nvPr/>
            </p:nvSpPr>
            <p:spPr>
              <a:xfrm rot="10800000">
                <a:off x="654756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4" name="Text"/>
              <p:cNvSpPr/>
              <p:nvPr/>
            </p:nvSpPr>
            <p:spPr>
              <a:xfrm rot="10800000">
                <a:off x="654756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5" name="Text"/>
              <p:cNvSpPr/>
              <p:nvPr/>
            </p:nvSpPr>
            <p:spPr>
              <a:xfrm rot="10800000">
                <a:off x="719780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6" name="Text"/>
              <p:cNvSpPr/>
              <p:nvPr/>
            </p:nvSpPr>
            <p:spPr>
              <a:xfrm rot="10800000">
                <a:off x="71978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7" name="Text"/>
              <p:cNvSpPr/>
              <p:nvPr/>
            </p:nvSpPr>
            <p:spPr>
              <a:xfrm rot="10800000">
                <a:off x="719780" y="525811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8" name="Text"/>
              <p:cNvSpPr/>
              <p:nvPr/>
            </p:nvSpPr>
            <p:spPr>
              <a:xfrm rot="10800000">
                <a:off x="589732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39" name="Text"/>
              <p:cNvSpPr/>
              <p:nvPr/>
            </p:nvSpPr>
            <p:spPr>
              <a:xfrm rot="10800000">
                <a:off x="654756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0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1" name="Text"/>
              <p:cNvSpPr/>
              <p:nvPr/>
            </p:nvSpPr>
            <p:spPr>
              <a:xfrm rot="10800000">
                <a:off x="524707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2" name="Text"/>
              <p:cNvSpPr/>
              <p:nvPr/>
            </p:nvSpPr>
            <p:spPr>
              <a:xfrm rot="10800000">
                <a:off x="524707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3" name="Text"/>
              <p:cNvSpPr/>
              <p:nvPr/>
            </p:nvSpPr>
            <p:spPr>
              <a:xfrm rot="10800000">
                <a:off x="394660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44" name="Text"/>
              <p:cNvSpPr/>
              <p:nvPr/>
            </p:nvSpPr>
            <p:spPr>
              <a:xfrm rot="10800000">
                <a:off x="459683" y="394358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3354" name="Group"/>
              <p:cNvGrpSpPr/>
              <p:nvPr/>
            </p:nvGrpSpPr>
            <p:grpSpPr>
              <a:xfrm>
                <a:off x="4516" y="-1"/>
                <a:ext cx="130048" cy="197179"/>
                <a:chOff x="4515" y="0"/>
                <a:chExt cx="130047" cy="197177"/>
              </a:xfrm>
            </p:grpSpPr>
            <p:sp>
              <p:nvSpPr>
                <p:cNvPr id="334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4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4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4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4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364" name="Group"/>
              <p:cNvGrpSpPr/>
              <p:nvPr/>
            </p:nvGrpSpPr>
            <p:grpSpPr>
              <a:xfrm>
                <a:off x="199588" y="-1"/>
                <a:ext cx="130049" cy="197179"/>
                <a:chOff x="4515" y="0"/>
                <a:chExt cx="130047" cy="197177"/>
              </a:xfrm>
            </p:grpSpPr>
            <p:sp>
              <p:nvSpPr>
                <p:cNvPr id="335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59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0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1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374" name="Group"/>
              <p:cNvGrpSpPr/>
              <p:nvPr/>
            </p:nvGrpSpPr>
            <p:grpSpPr>
              <a:xfrm>
                <a:off x="394660" y="-1"/>
                <a:ext cx="130048" cy="197179"/>
                <a:chOff x="4515" y="0"/>
                <a:chExt cx="130047" cy="197177"/>
              </a:xfrm>
            </p:grpSpPr>
            <p:sp>
              <p:nvSpPr>
                <p:cNvPr id="336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69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0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1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384" name="Group"/>
              <p:cNvGrpSpPr/>
              <p:nvPr/>
            </p:nvGrpSpPr>
            <p:grpSpPr>
              <a:xfrm>
                <a:off x="589732" y="-1"/>
                <a:ext cx="130048" cy="197179"/>
                <a:chOff x="4515" y="0"/>
                <a:chExt cx="130047" cy="197177"/>
              </a:xfrm>
            </p:grpSpPr>
            <p:sp>
              <p:nvSpPr>
                <p:cNvPr id="337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79" name="Text"/>
                <p:cNvSpPr/>
                <p:nvPr/>
              </p:nvSpPr>
              <p:spPr>
                <a:xfrm rot="10800000">
                  <a:off x="134563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0" name="Text"/>
                <p:cNvSpPr/>
                <p:nvPr/>
              </p:nvSpPr>
              <p:spPr>
                <a:xfrm rot="10800000">
                  <a:off x="134563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1" name="Text"/>
                <p:cNvSpPr/>
                <p:nvPr/>
              </p:nvSpPr>
              <p:spPr>
                <a:xfrm rot="10800000">
                  <a:off x="134563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394" name="Group"/>
              <p:cNvGrpSpPr/>
              <p:nvPr/>
            </p:nvGrpSpPr>
            <p:grpSpPr>
              <a:xfrm>
                <a:off x="784803" y="-1"/>
                <a:ext cx="130048" cy="197179"/>
                <a:chOff x="4515" y="0"/>
                <a:chExt cx="130047" cy="197177"/>
              </a:xfrm>
            </p:grpSpPr>
            <p:sp>
              <p:nvSpPr>
                <p:cNvPr id="338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8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404" name="Group"/>
              <p:cNvGrpSpPr/>
              <p:nvPr/>
            </p:nvGrpSpPr>
            <p:grpSpPr>
              <a:xfrm>
                <a:off x="784803" y="197179"/>
                <a:ext cx="130048" cy="197179"/>
                <a:chOff x="4515" y="0"/>
                <a:chExt cx="130047" cy="197177"/>
              </a:xfrm>
            </p:grpSpPr>
            <p:sp>
              <p:nvSpPr>
                <p:cNvPr id="339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9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3414" name="Group"/>
              <p:cNvGrpSpPr/>
              <p:nvPr/>
            </p:nvGrpSpPr>
            <p:grpSpPr>
              <a:xfrm>
                <a:off x="784803" y="394358"/>
                <a:ext cx="130048" cy="197179"/>
                <a:chOff x="4515" y="0"/>
                <a:chExt cx="130047" cy="197177"/>
              </a:xfrm>
            </p:grpSpPr>
            <p:sp>
              <p:nvSpPr>
                <p:cNvPr id="3405" name="Text"/>
                <p:cNvSpPr/>
                <p:nvPr/>
              </p:nvSpPr>
              <p:spPr>
                <a:xfrm rot="10800000">
                  <a:off x="4515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6" name="Text"/>
                <p:cNvSpPr/>
                <p:nvPr/>
              </p:nvSpPr>
              <p:spPr>
                <a:xfrm rot="10800000">
                  <a:off x="4515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7" name="Text"/>
                <p:cNvSpPr/>
                <p:nvPr/>
              </p:nvSpPr>
              <p:spPr>
                <a:xfrm rot="10800000">
                  <a:off x="69539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8" name="Text"/>
                <p:cNvSpPr/>
                <p:nvPr/>
              </p:nvSpPr>
              <p:spPr>
                <a:xfrm rot="10800000">
                  <a:off x="69539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09" name="Text"/>
                <p:cNvSpPr/>
                <p:nvPr/>
              </p:nvSpPr>
              <p:spPr>
                <a:xfrm rot="10800000">
                  <a:off x="134562" y="65726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10" name="Text"/>
                <p:cNvSpPr/>
                <p:nvPr/>
              </p:nvSpPr>
              <p:spPr>
                <a:xfrm rot="10800000">
                  <a:off x="134562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11" name="Text"/>
                <p:cNvSpPr/>
                <p:nvPr/>
              </p:nvSpPr>
              <p:spPr>
                <a:xfrm rot="10800000">
                  <a:off x="134562" y="13145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12" name="Text"/>
                <p:cNvSpPr/>
                <p:nvPr/>
              </p:nvSpPr>
              <p:spPr>
                <a:xfrm rot="10800000">
                  <a:off x="4515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413" name="Text"/>
                <p:cNvSpPr/>
                <p:nvPr/>
              </p:nvSpPr>
              <p:spPr>
                <a:xfrm rot="10800000">
                  <a:off x="69539" y="0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algn="l" defTabSz="1300480">
                    <a:buClr>
                      <a:srgbClr val="FFFFFF"/>
                    </a:buClr>
                    <a:defRPr b="0" sz="340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3415" name="Text"/>
              <p:cNvSpPr/>
              <p:nvPr/>
            </p:nvSpPr>
            <p:spPr>
              <a:xfrm rot="10800000">
                <a:off x="459683" y="460085"/>
                <a:ext cx="1" cy="657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0" h="21600" fill="norm" stroke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BA20"/>
              </a:solidFill>
              <a:ln w="3175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none" lIns="54186" tIns="54186" rIns="54186" bIns="54186" numCol="1" anchor="ctr">
                <a:spAutoFit/>
              </a:bodyPr>
              <a:lstStyle/>
              <a:p>
                <a:pPr algn="l" defTabSz="1300480">
                  <a:buClr>
                    <a:srgbClr val="FFFFFF"/>
                  </a:buClr>
                  <a:defRPr b="0" sz="340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418" name="Input image"/>
          <p:cNvSpPr txBox="1"/>
          <p:nvPr/>
        </p:nvSpPr>
        <p:spPr>
          <a:xfrm>
            <a:off x="9211733" y="4680374"/>
            <a:ext cx="2003884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/>
          <a:p>
            <a:pPr algn="l" defTabSz="650240">
              <a:buClr>
                <a:srgbClr val="FFFFFF"/>
              </a:buClr>
              <a:buFont typeface="Trebuchet MS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Input image</a:t>
            </a:r>
            <a:r>
              <a:rPr sz="2200"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</p:txBody>
      </p:sp>
      <p:grpSp>
        <p:nvGrpSpPr>
          <p:cNvPr id="3422" name="Group"/>
          <p:cNvGrpSpPr/>
          <p:nvPr/>
        </p:nvGrpSpPr>
        <p:grpSpPr>
          <a:xfrm flipH="1">
            <a:off x="5743786" y="3142826"/>
            <a:ext cx="2235201" cy="541868"/>
            <a:chOff x="0" y="0"/>
            <a:chExt cx="2235200" cy="541866"/>
          </a:xfrm>
        </p:grpSpPr>
        <p:sp>
          <p:nvSpPr>
            <p:cNvPr id="3419" name="Shape"/>
            <p:cNvSpPr/>
            <p:nvPr/>
          </p:nvSpPr>
          <p:spPr>
            <a:xfrm>
              <a:off x="349250" y="0"/>
              <a:ext cx="1885951" cy="541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15200" y="5400"/>
                  </a:lnTo>
                  <a:lnTo>
                    <a:pt x="0" y="5400"/>
                  </a:lnTo>
                  <a:lnTo>
                    <a:pt x="0" y="16200"/>
                  </a:lnTo>
                  <a:lnTo>
                    <a:pt x="15200" y="16200"/>
                  </a:lnTo>
                  <a:lnTo>
                    <a:pt x="15200" y="21600"/>
                  </a:lnTo>
                  <a:lnTo>
                    <a:pt x="21600" y="10800"/>
                  </a:lnTo>
                  <a:lnTo>
                    <a:pt x="15200" y="0"/>
                  </a:lnTo>
                  <a:close/>
                </a:path>
              </a:pathLst>
            </a:cu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t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420" name="Rectangle"/>
            <p:cNvSpPr/>
            <p:nvPr/>
          </p:nvSpPr>
          <p:spPr>
            <a:xfrm>
              <a:off x="139700" y="135466"/>
              <a:ext cx="139700" cy="270935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t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  <p:sp>
          <p:nvSpPr>
            <p:cNvPr id="3421" name="Rectangle"/>
            <p:cNvSpPr/>
            <p:nvPr/>
          </p:nvSpPr>
          <p:spPr>
            <a:xfrm>
              <a:off x="0" y="135466"/>
              <a:ext cx="69850" cy="270935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t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</a:p>
          </p:txBody>
        </p:sp>
      </p:grpSp>
      <p:sp>
        <p:nvSpPr>
          <p:cNvPr id="3423" name="non-parametric…"/>
          <p:cNvSpPr txBox="1"/>
          <p:nvPr/>
        </p:nvSpPr>
        <p:spPr>
          <a:xfrm>
            <a:off x="5956158" y="2424853"/>
            <a:ext cx="221459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/>
          <a:p>
            <a:pPr defTabSz="650240">
              <a:buClr>
                <a:srgbClr val="FFFFFF"/>
              </a:buClr>
              <a:buFont typeface="Trebuchet MS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2200">
                <a:latin typeface="Trebuchet MS"/>
                <a:ea typeface="Trebuchet MS"/>
                <a:cs typeface="Trebuchet MS"/>
                <a:sym typeface="Trebuchet MS"/>
              </a:rPr>
              <a:t>non-parametric</a:t>
            </a:r>
          </a:p>
          <a:p>
            <a:pPr defTabSz="650240">
              <a:buClr>
                <a:srgbClr val="FFFFFF"/>
              </a:buClr>
              <a:buFont typeface="Trebuchet MS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2200">
                <a:latin typeface="Trebuchet MS"/>
                <a:ea typeface="Trebuchet MS"/>
                <a:cs typeface="Trebuchet MS"/>
                <a:sym typeface="Trebuchet MS"/>
              </a:rPr>
              <a:t>sampling</a:t>
            </a:r>
          </a:p>
        </p:txBody>
      </p:sp>
      <p:grpSp>
        <p:nvGrpSpPr>
          <p:cNvPr id="3432" name="Group"/>
          <p:cNvGrpSpPr/>
          <p:nvPr/>
        </p:nvGrpSpPr>
        <p:grpSpPr>
          <a:xfrm>
            <a:off x="433493" y="2275839"/>
            <a:ext cx="12372623" cy="4131735"/>
            <a:chOff x="0" y="0"/>
            <a:chExt cx="12372622" cy="4131733"/>
          </a:xfrm>
        </p:grpSpPr>
        <p:sp>
          <p:nvSpPr>
            <p:cNvPr id="3424" name="Rectangle"/>
            <p:cNvSpPr/>
            <p:nvPr/>
          </p:nvSpPr>
          <p:spPr>
            <a:xfrm rot="10800000">
              <a:off x="1733973" y="799253"/>
              <a:ext cx="1481103" cy="1463041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5" name="Rectangle"/>
            <p:cNvSpPr/>
            <p:nvPr/>
          </p:nvSpPr>
          <p:spPr>
            <a:xfrm rot="10800000">
              <a:off x="8832425" y="1381759"/>
              <a:ext cx="587024" cy="568961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6" name="Rectangle"/>
            <p:cNvSpPr/>
            <p:nvPr/>
          </p:nvSpPr>
          <p:spPr>
            <a:xfrm rot="10800000">
              <a:off x="8175413" y="-1"/>
              <a:ext cx="587023" cy="568961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7" name="Rectangle"/>
            <p:cNvSpPr/>
            <p:nvPr/>
          </p:nvSpPr>
          <p:spPr>
            <a:xfrm rot="10800000">
              <a:off x="10227733" y="474133"/>
              <a:ext cx="587024" cy="568961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8" name="Rectangle"/>
            <p:cNvSpPr/>
            <p:nvPr/>
          </p:nvSpPr>
          <p:spPr>
            <a:xfrm rot="10800000">
              <a:off x="10823786" y="1835574"/>
              <a:ext cx="587023" cy="568960"/>
            </a:xfrm>
            <a:prstGeom prst="rect">
              <a:avLst/>
            </a:prstGeom>
            <a:solidFill>
              <a:srgbClr val="00BA20"/>
            </a:solidFill>
            <a:ln w="12700" cap="flat">
              <a:solidFill>
                <a:srgbClr val="00BA2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29" name="B"/>
            <p:cNvSpPr/>
            <p:nvPr/>
          </p:nvSpPr>
          <p:spPr>
            <a:xfrm>
              <a:off x="1711395" y="157367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 sz="38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 sz="240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8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B</a:t>
              </a:r>
            </a:p>
          </p:txBody>
        </p:sp>
        <p:sp>
          <p:nvSpPr>
            <p:cNvPr id="3430" name="Idea: unit of synthesis = block…"/>
            <p:cNvSpPr/>
            <p:nvPr/>
          </p:nvSpPr>
          <p:spPr>
            <a:xfrm>
              <a:off x="0" y="4131733"/>
              <a:ext cx="123726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spAutoFit/>
            </a:bodyPr>
            <a:lstStyle/>
            <a:p>
              <a:pPr marL="487680" indent="-487680" algn="l" defTabSz="650240">
                <a:spcBef>
                  <a:spcPts val="900"/>
                </a:spcBef>
                <a:buClr>
                  <a:srgbClr val="FFFB00"/>
                </a:buClr>
                <a:buFont typeface="Trebuchet MS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800" u="sng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Idea:</a:t>
              </a:r>
              <a:r>
                <a:rPr b="1" sz="38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 unit of synthesis = block</a:t>
              </a:r>
            </a:p>
            <a:p>
              <a:pPr lvl="1" marL="846859" indent="-389659" algn="l" defTabSz="650240">
                <a:lnSpc>
                  <a:spcPct val="110000"/>
                </a:lnSpc>
                <a:spcBef>
                  <a:spcPts val="900"/>
                </a:spcBef>
                <a:buClr>
                  <a:srgbClr val="FFFB00"/>
                </a:buClr>
                <a:buSzPct val="120000"/>
                <a:buFont typeface="Trebuchet MS"/>
                <a:buChar char="•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000">
                  <a:latin typeface="Trebuchet MS"/>
                  <a:ea typeface="Trebuchet MS"/>
                  <a:cs typeface="Trebuchet MS"/>
                  <a:sym typeface="Trebuchet MS"/>
                </a:rPr>
                <a:t>Exactly the same but now we want P(</a:t>
              </a:r>
              <a:r>
                <a:rPr b="1" sz="3000">
                  <a:latin typeface="Trebuchet MS"/>
                  <a:ea typeface="Trebuchet MS"/>
                  <a:cs typeface="Trebuchet MS"/>
                  <a:sym typeface="Trebuchet MS"/>
                </a:rPr>
                <a:t>B</a:t>
              </a:r>
              <a:r>
                <a:rPr sz="3000">
                  <a:latin typeface="Trebuchet MS"/>
                  <a:ea typeface="Trebuchet MS"/>
                  <a:cs typeface="Trebuchet MS"/>
                  <a:sym typeface="Trebuchet MS"/>
                </a:rPr>
                <a:t>|N(</a:t>
              </a:r>
              <a:r>
                <a:rPr b="1" sz="3000">
                  <a:latin typeface="Trebuchet MS"/>
                  <a:ea typeface="Trebuchet MS"/>
                  <a:cs typeface="Trebuchet MS"/>
                  <a:sym typeface="Trebuchet MS"/>
                </a:rPr>
                <a:t>B</a:t>
              </a:r>
              <a:r>
                <a:rPr sz="3000">
                  <a:latin typeface="Trebuchet MS"/>
                  <a:ea typeface="Trebuchet MS"/>
                  <a:cs typeface="Trebuchet MS"/>
                  <a:sym typeface="Trebuchet MS"/>
                </a:rPr>
                <a:t>))</a:t>
              </a:r>
            </a:p>
            <a:p>
              <a:pPr lvl="1" marL="846859" indent="-389659" algn="l" defTabSz="650240">
                <a:lnSpc>
                  <a:spcPct val="110000"/>
                </a:lnSpc>
                <a:spcBef>
                  <a:spcPts val="900"/>
                </a:spcBef>
                <a:buClr>
                  <a:srgbClr val="FFFB00"/>
                </a:buClr>
                <a:buSzPct val="120000"/>
                <a:buFont typeface="Trebuchet MS"/>
                <a:buChar char="•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000">
                  <a:latin typeface="Trebuchet MS"/>
                  <a:ea typeface="Trebuchet MS"/>
                  <a:cs typeface="Trebuchet MS"/>
                  <a:sym typeface="Trebuchet MS"/>
                </a:rPr>
                <a:t>Much faster: synthesize all pixels in a block at once</a:t>
              </a:r>
            </a:p>
            <a:p>
              <a:pPr lvl="1" marL="846859" indent="-389659" algn="l" defTabSz="650240">
                <a:lnSpc>
                  <a:spcPct val="110000"/>
                </a:lnSpc>
                <a:spcBef>
                  <a:spcPts val="900"/>
                </a:spcBef>
                <a:buClr>
                  <a:srgbClr val="FFFB00"/>
                </a:buClr>
                <a:buSzPct val="120000"/>
                <a:buFont typeface="Trebuchet MS"/>
                <a:buChar char="•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000">
                  <a:latin typeface="Trebuchet MS"/>
                  <a:ea typeface="Trebuchet MS"/>
                  <a:cs typeface="Trebuchet MS"/>
                  <a:sym typeface="Trebuchet MS"/>
                </a:rPr>
                <a:t>Not the same as multi-scale!</a:t>
              </a:r>
            </a:p>
          </p:txBody>
        </p:sp>
        <p:sp>
          <p:nvSpPr>
            <p:cNvPr id="3431" name="Synthesizing a block"/>
            <p:cNvSpPr/>
            <p:nvPr/>
          </p:nvSpPr>
          <p:spPr>
            <a:xfrm>
              <a:off x="837635" y="279738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Synthesizing a block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2" grpId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4" name="image184.png" descr="image18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35413" y="390596"/>
            <a:ext cx="1560126" cy="1560124"/>
          </a:xfrm>
          <a:prstGeom prst="rect">
            <a:avLst/>
          </a:prstGeom>
          <a:ln w="12700">
            <a:miter lim="400000"/>
          </a:ln>
        </p:spPr>
      </p:pic>
      <p:sp>
        <p:nvSpPr>
          <p:cNvPr id="3435" name="Input texture"/>
          <p:cNvSpPr txBox="1"/>
          <p:nvPr/>
        </p:nvSpPr>
        <p:spPr>
          <a:xfrm>
            <a:off x="5093546" y="1842346"/>
            <a:ext cx="2385096" cy="523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rPr b="1" sz="2800">
                <a:latin typeface="Trebuchet MS"/>
                <a:ea typeface="Trebuchet MS"/>
                <a:cs typeface="Trebuchet MS"/>
                <a:sym typeface="Trebuchet MS"/>
              </a:rPr>
              <a:t>Input texture</a:t>
            </a:r>
          </a:p>
        </p:txBody>
      </p:sp>
      <p:sp>
        <p:nvSpPr>
          <p:cNvPr id="3436" name="B1"/>
          <p:cNvSpPr txBox="1"/>
          <p:nvPr/>
        </p:nvSpPr>
        <p:spPr>
          <a:xfrm>
            <a:off x="1192106" y="3140569"/>
            <a:ext cx="510453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B1</a:t>
            </a:r>
          </a:p>
        </p:txBody>
      </p:sp>
      <p:sp>
        <p:nvSpPr>
          <p:cNvPr id="3437" name="B2"/>
          <p:cNvSpPr txBox="1"/>
          <p:nvPr/>
        </p:nvSpPr>
        <p:spPr>
          <a:xfrm>
            <a:off x="2801903" y="3140569"/>
            <a:ext cx="510452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B2</a:t>
            </a:r>
          </a:p>
        </p:txBody>
      </p:sp>
      <p:sp>
        <p:nvSpPr>
          <p:cNvPr id="3438" name="Random placement…"/>
          <p:cNvSpPr txBox="1"/>
          <p:nvPr/>
        </p:nvSpPr>
        <p:spPr>
          <a:xfrm>
            <a:off x="796360" y="4427503"/>
            <a:ext cx="347147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/>
          <a:p>
            <a:pPr defTabSz="650240">
              <a:buClr>
                <a:srgbClr val="FFFFFF"/>
              </a:buClr>
              <a:buFont typeface="Trebuchet MS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2800">
                <a:latin typeface="Trebuchet MS"/>
                <a:ea typeface="Trebuchet MS"/>
                <a:cs typeface="Trebuchet MS"/>
                <a:sym typeface="Trebuchet MS"/>
              </a:rPr>
              <a:t>Random placement </a:t>
            </a:r>
          </a:p>
          <a:p>
            <a:pPr defTabSz="650240">
              <a:buClr>
                <a:srgbClr val="FFFFFF"/>
              </a:buClr>
              <a:buFont typeface="Trebuchet MS"/>
              <a:defRPr b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2800">
                <a:latin typeface="Trebuchet MS"/>
                <a:ea typeface="Trebuchet MS"/>
                <a:cs typeface="Trebuchet MS"/>
                <a:sym typeface="Trebuchet MS"/>
              </a:rPr>
              <a:t>of blocks </a:t>
            </a:r>
          </a:p>
        </p:txBody>
      </p:sp>
      <p:sp>
        <p:nvSpPr>
          <p:cNvPr id="3439" name="Line"/>
          <p:cNvSpPr/>
          <p:nvPr/>
        </p:nvSpPr>
        <p:spPr>
          <a:xfrm flipH="1">
            <a:off x="6827519" y="758613"/>
            <a:ext cx="758615" cy="216747"/>
          </a:xfrm>
          <a:prstGeom prst="line">
            <a:avLst/>
          </a:prstGeom>
          <a:ln w="12700">
            <a:solidFill>
              <a:srgbClr val="FFFFFF"/>
            </a:solidFill>
            <a:tailEnd type="triangle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440" name="block"/>
          <p:cNvSpPr txBox="1"/>
          <p:nvPr/>
        </p:nvSpPr>
        <p:spPr>
          <a:xfrm>
            <a:off x="7477759" y="433493"/>
            <a:ext cx="989155" cy="523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 b="0"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2800">
                <a:latin typeface="Trebuchet MS"/>
                <a:ea typeface="Trebuchet MS"/>
                <a:cs typeface="Trebuchet MS"/>
                <a:sym typeface="Trebuchet MS"/>
              </a:rPr>
              <a:t>block</a:t>
            </a:r>
          </a:p>
        </p:txBody>
      </p:sp>
      <p:pic>
        <p:nvPicPr>
          <p:cNvPr id="3441" name="image185.png" descr="image18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0897" y="5644444"/>
            <a:ext cx="3784037" cy="378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2" name="image186.png" descr="image18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1866" y="5644444"/>
            <a:ext cx="3784037" cy="3784037"/>
          </a:xfrm>
          <a:prstGeom prst="rect">
            <a:avLst/>
          </a:prstGeom>
          <a:ln w="12700">
            <a:miter lim="400000"/>
          </a:ln>
        </p:spPr>
      </p:pic>
      <p:sp>
        <p:nvSpPr>
          <p:cNvPr id="3443" name="Rectangle"/>
          <p:cNvSpPr/>
          <p:nvPr/>
        </p:nvSpPr>
        <p:spPr>
          <a:xfrm>
            <a:off x="6068906" y="758613"/>
            <a:ext cx="668303" cy="650241"/>
          </a:xfrm>
          <a:prstGeom prst="rect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4186" tIns="54186" rIns="54186" bIns="54186" anchor="ctr"/>
          <a:lstStyle/>
          <a:p>
            <a:pPr algn="l" defTabSz="1300480">
              <a:buClr>
                <a:srgbClr val="FFFFFF"/>
              </a:buClr>
              <a:defRPr b="0"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451" name="Group"/>
          <p:cNvGrpSpPr/>
          <p:nvPr/>
        </p:nvGrpSpPr>
        <p:grpSpPr>
          <a:xfrm>
            <a:off x="4660053" y="2600960"/>
            <a:ext cx="3784037" cy="6827521"/>
            <a:chOff x="41141" y="0"/>
            <a:chExt cx="3784036" cy="6827519"/>
          </a:xfrm>
        </p:grpSpPr>
        <p:sp>
          <p:nvSpPr>
            <p:cNvPr id="3444" name="Line"/>
            <p:cNvSpPr/>
            <p:nvPr/>
          </p:nvSpPr>
          <p:spPr>
            <a:xfrm flipV="1">
              <a:off x="1775115" y="-1"/>
              <a:ext cx="1" cy="1625601"/>
            </a:xfrm>
            <a:prstGeom prst="line">
              <a:avLst/>
            </a:pr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45" name="B1"/>
            <p:cNvSpPr/>
            <p:nvPr/>
          </p:nvSpPr>
          <p:spPr>
            <a:xfrm>
              <a:off x="583008" y="53960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B1</a:t>
              </a:r>
            </a:p>
          </p:txBody>
        </p:sp>
        <p:sp>
          <p:nvSpPr>
            <p:cNvPr id="3446" name="B2"/>
            <p:cNvSpPr/>
            <p:nvPr/>
          </p:nvSpPr>
          <p:spPr>
            <a:xfrm>
              <a:off x="2208608" y="54186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B2</a:t>
              </a:r>
            </a:p>
          </p:txBody>
        </p:sp>
        <p:sp>
          <p:nvSpPr>
            <p:cNvPr id="3447" name="Neighboring blocks…"/>
            <p:cNvSpPr/>
            <p:nvPr/>
          </p:nvSpPr>
          <p:spPr>
            <a:xfrm>
              <a:off x="1961381" y="182428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defTabSz="650240">
                <a:buClr>
                  <a:srgbClr val="FFFFFF"/>
                </a:buClr>
                <a:buFont typeface="Trebuchet MS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800">
                  <a:latin typeface="Trebuchet MS"/>
                  <a:ea typeface="Trebuchet MS"/>
                  <a:cs typeface="Trebuchet MS"/>
                  <a:sym typeface="Trebuchet MS"/>
                </a:rPr>
                <a:t>Neighboring blocks</a:t>
              </a:r>
            </a:p>
            <a:p>
              <a:pPr defTabSz="650240">
                <a:buClr>
                  <a:srgbClr val="FFFFFF"/>
                </a:buClr>
                <a:buFont typeface="Trebuchet MS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800">
                  <a:latin typeface="Trebuchet MS"/>
                  <a:ea typeface="Trebuchet MS"/>
                  <a:cs typeface="Trebuchet MS"/>
                  <a:sym typeface="Trebuchet MS"/>
                </a:rPr>
                <a:t>constrained by overlap</a:t>
              </a:r>
            </a:p>
          </p:txBody>
        </p:sp>
        <p:pic>
          <p:nvPicPr>
            <p:cNvPr id="3448" name="image187.png" descr="image18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1141" y="3043484"/>
              <a:ext cx="3784037" cy="3784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49" name="Rectangle"/>
            <p:cNvSpPr/>
            <p:nvPr/>
          </p:nvSpPr>
          <p:spPr>
            <a:xfrm>
              <a:off x="474635" y="0"/>
              <a:ext cx="1643663" cy="1625600"/>
            </a:xfrm>
            <a:prstGeom prst="rect">
              <a:avLst/>
            </a:prstGeom>
            <a:noFill/>
            <a:ln w="38100" cap="flat">
              <a:solidFill>
                <a:srgbClr val="6364D6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0" name="Rectangle"/>
            <p:cNvSpPr/>
            <p:nvPr/>
          </p:nvSpPr>
          <p:spPr>
            <a:xfrm>
              <a:off x="1449995" y="0"/>
              <a:ext cx="1643663" cy="1625600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52" name="Rectangle"/>
          <p:cNvSpPr/>
          <p:nvPr/>
        </p:nvSpPr>
        <p:spPr>
          <a:xfrm>
            <a:off x="2384213" y="2600960"/>
            <a:ext cx="1643663" cy="1625601"/>
          </a:xfrm>
          <a:prstGeom prst="rect">
            <a:avLst/>
          </a:prstGeom>
          <a:ln w="38100">
            <a:solidFill>
              <a:srgbClr val="FF2600"/>
            </a:solidFill>
            <a:miter lim="400000"/>
          </a:ln>
        </p:spPr>
        <p:txBody>
          <a:bodyPr lIns="54186" tIns="54186" rIns="54186" bIns="54186" anchor="ctr"/>
          <a:lstStyle/>
          <a:p>
            <a:pPr algn="l" defTabSz="1300480">
              <a:buClr>
                <a:srgbClr val="FFFFFF"/>
              </a:buClr>
              <a:defRPr b="0"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460" name="Group"/>
          <p:cNvGrpSpPr/>
          <p:nvPr/>
        </p:nvGrpSpPr>
        <p:grpSpPr>
          <a:xfrm>
            <a:off x="8778240" y="2600960"/>
            <a:ext cx="3784036" cy="6818489"/>
            <a:chOff x="0" y="0"/>
            <a:chExt cx="3784035" cy="6818488"/>
          </a:xfrm>
        </p:grpSpPr>
        <p:sp>
          <p:nvSpPr>
            <p:cNvPr id="3453" name="Line"/>
            <p:cNvSpPr/>
            <p:nvPr/>
          </p:nvSpPr>
          <p:spPr>
            <a:xfrm>
              <a:off x="1730840" y="0"/>
              <a:ext cx="219880" cy="1625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7" h="21600" fill="norm" stroke="1" extrusionOk="0">
                  <a:moveTo>
                    <a:pt x="10258" y="0"/>
                  </a:moveTo>
                  <a:cubicBezTo>
                    <a:pt x="4442" y="1800"/>
                    <a:pt x="-1373" y="3600"/>
                    <a:pt x="289" y="5760"/>
                  </a:cubicBezTo>
                  <a:cubicBezTo>
                    <a:pt x="1950" y="7920"/>
                    <a:pt x="20227" y="10800"/>
                    <a:pt x="20227" y="12960"/>
                  </a:cubicBezTo>
                  <a:cubicBezTo>
                    <a:pt x="20227" y="15120"/>
                    <a:pt x="1950" y="17280"/>
                    <a:pt x="289" y="18720"/>
                  </a:cubicBezTo>
                  <a:cubicBezTo>
                    <a:pt x="-1373" y="20160"/>
                    <a:pt x="8596" y="21120"/>
                    <a:pt x="10258" y="21600"/>
                  </a:cubicBezTo>
                </a:path>
              </a:pathLst>
            </a:custGeom>
            <a:noFill/>
            <a:ln w="12700" cap="flat">
              <a:solidFill>
                <a:srgbClr val="FFFFFF"/>
              </a:solidFill>
              <a:prstDash val="dash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54" name="B1"/>
            <p:cNvSpPr txBox="1"/>
            <p:nvPr/>
          </p:nvSpPr>
          <p:spPr>
            <a:xfrm>
              <a:off x="641208" y="539608"/>
              <a:ext cx="481090" cy="463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B1</a:t>
              </a:r>
            </a:p>
          </p:txBody>
        </p:sp>
        <p:sp>
          <p:nvSpPr>
            <p:cNvPr id="3455" name="B2"/>
            <p:cNvSpPr txBox="1"/>
            <p:nvPr/>
          </p:nvSpPr>
          <p:spPr>
            <a:xfrm>
              <a:off x="2266808" y="539608"/>
              <a:ext cx="481090" cy="4639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B2</a:t>
              </a:r>
            </a:p>
          </p:txBody>
        </p:sp>
        <p:sp>
          <p:nvSpPr>
            <p:cNvPr id="3456" name="Minimal error…"/>
            <p:cNvSpPr txBox="1"/>
            <p:nvPr/>
          </p:nvSpPr>
          <p:spPr>
            <a:xfrm>
              <a:off x="674384" y="1824284"/>
              <a:ext cx="2376565" cy="9211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defTabSz="650240">
                <a:buClr>
                  <a:srgbClr val="FFFFFF"/>
                </a:buClr>
                <a:buFont typeface="Trebuchet MS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800">
                  <a:latin typeface="Trebuchet MS"/>
                  <a:ea typeface="Trebuchet MS"/>
                  <a:cs typeface="Trebuchet MS"/>
                  <a:sym typeface="Trebuchet MS"/>
                </a:rPr>
                <a:t>Minimal error</a:t>
              </a:r>
            </a:p>
            <a:p>
              <a:pPr defTabSz="650240">
                <a:buClr>
                  <a:srgbClr val="FFFFFF"/>
                </a:buClr>
                <a:buFont typeface="Trebuchet MS"/>
                <a:defRPr b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800">
                  <a:latin typeface="Trebuchet MS"/>
                  <a:ea typeface="Trebuchet MS"/>
                  <a:cs typeface="Trebuchet MS"/>
                  <a:sym typeface="Trebuchet MS"/>
                </a:rPr>
                <a:t>boundary cut</a:t>
              </a:r>
            </a:p>
          </p:txBody>
        </p:sp>
        <p:pic>
          <p:nvPicPr>
            <p:cNvPr id="3457" name="image188.png" descr="image188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3034453"/>
              <a:ext cx="3784036" cy="3784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8" name="Rectangle"/>
            <p:cNvSpPr/>
            <p:nvPr/>
          </p:nvSpPr>
          <p:spPr>
            <a:xfrm>
              <a:off x="541865" y="0"/>
              <a:ext cx="1643663" cy="1625600"/>
            </a:xfrm>
            <a:prstGeom prst="rect">
              <a:avLst/>
            </a:prstGeom>
            <a:noFill/>
            <a:ln w="38100" cap="flat">
              <a:solidFill>
                <a:srgbClr val="6364D6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59" name="Rectangle"/>
            <p:cNvSpPr/>
            <p:nvPr/>
          </p:nvSpPr>
          <p:spPr>
            <a:xfrm>
              <a:off x="1517226" y="0"/>
              <a:ext cx="1643663" cy="1625600"/>
            </a:xfrm>
            <a:prstGeom prst="rect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461" name="Rectangle"/>
          <p:cNvSpPr/>
          <p:nvPr/>
        </p:nvSpPr>
        <p:spPr>
          <a:xfrm>
            <a:off x="722488" y="2600960"/>
            <a:ext cx="1643664" cy="1625601"/>
          </a:xfrm>
          <a:prstGeom prst="rect">
            <a:avLst/>
          </a:prstGeom>
          <a:ln w="38100">
            <a:solidFill>
              <a:srgbClr val="6364D6"/>
            </a:solidFill>
            <a:miter lim="400000"/>
          </a:ln>
        </p:spPr>
        <p:txBody>
          <a:bodyPr lIns="54186" tIns="54186" rIns="54186" bIns="54186" anchor="ctr"/>
          <a:lstStyle/>
          <a:p>
            <a:pPr algn="l" defTabSz="1300480">
              <a:buClr>
                <a:srgbClr val="FFFFFF"/>
              </a:buClr>
              <a:defRPr b="0" sz="3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462" name="image189.png" descr="image18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669084" y="5635413"/>
            <a:ext cx="3784037" cy="3784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3" name="image190.png" descr="image19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778240" y="5635413"/>
            <a:ext cx="3784036" cy="3784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500"/>
                                        <p:tgtEl>
                                          <p:spTgt spid="3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2" grpId="3"/>
      <p:bldP build="whole" bldLvl="1" animBg="1" rev="0" advAuto="0" spid="3460" grpId="4"/>
      <p:bldP build="whole" bldLvl="1" animBg="1" rev="0" advAuto="0" spid="3451" grpId="2"/>
      <p:bldP build="whole" bldLvl="1" animBg="1" rev="0" advAuto="0" spid="3442" grpId="1"/>
      <p:bldP build="whole" bldLvl="1" animBg="1" rev="0" advAuto="0" spid="3463" grpId="5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8" name="Group"/>
          <p:cNvGrpSpPr/>
          <p:nvPr/>
        </p:nvGrpSpPr>
        <p:grpSpPr>
          <a:xfrm>
            <a:off x="7626773" y="6177279"/>
            <a:ext cx="4619414" cy="3870962"/>
            <a:chOff x="0" y="0"/>
            <a:chExt cx="4619413" cy="3870960"/>
          </a:xfrm>
        </p:grpSpPr>
        <p:pic>
          <p:nvPicPr>
            <p:cNvPr id="3465" name="image191.tiff" descr="image191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384214" cy="2384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6" name="image192.tiff" descr="image19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235200" y="0"/>
              <a:ext cx="2384214" cy="2384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67" name="min. error boundary"/>
            <p:cNvSpPr/>
            <p:nvPr/>
          </p:nvSpPr>
          <p:spPr>
            <a:xfrm>
              <a:off x="6773" y="260096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min. error boundary</a:t>
              </a:r>
            </a:p>
          </p:txBody>
        </p:sp>
      </p:grpSp>
      <p:pic>
        <p:nvPicPr>
          <p:cNvPr id="3469" name="image193.png" descr="image19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3066" y="2600960"/>
            <a:ext cx="2384214" cy="2384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0" name="image194.png" descr="image19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5359" y="2600960"/>
            <a:ext cx="2384215" cy="2384214"/>
          </a:xfrm>
          <a:prstGeom prst="rect">
            <a:avLst/>
          </a:prstGeom>
          <a:ln w="12700">
            <a:miter lim="400000"/>
          </a:ln>
        </p:spPr>
      </p:pic>
      <p:sp>
        <p:nvSpPr>
          <p:cNvPr id="3471" name="Minimal error bound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Minimal error boundary</a:t>
            </a:r>
          </a:p>
        </p:txBody>
      </p:sp>
      <p:pic>
        <p:nvPicPr>
          <p:cNvPr id="3472" name="image195.png" descr="image19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622258" y="2600960"/>
            <a:ext cx="4190436" cy="23842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75" name="Group"/>
          <p:cNvGrpSpPr/>
          <p:nvPr/>
        </p:nvGrpSpPr>
        <p:grpSpPr>
          <a:xfrm>
            <a:off x="9645226" y="6177279"/>
            <a:ext cx="2619024" cy="2406793"/>
            <a:chOff x="0" y="0"/>
            <a:chExt cx="2619022" cy="2406791"/>
          </a:xfrm>
        </p:grpSpPr>
        <p:pic>
          <p:nvPicPr>
            <p:cNvPr id="3473" name="image192.tiff" descr="image192.tif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384214" cy="2384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74" name="Rectangle"/>
            <p:cNvSpPr/>
            <p:nvPr/>
          </p:nvSpPr>
          <p:spPr>
            <a:xfrm>
              <a:off x="2384213" y="0"/>
              <a:ext cx="234810" cy="240679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478" name="Group"/>
          <p:cNvGrpSpPr/>
          <p:nvPr/>
        </p:nvGrpSpPr>
        <p:grpSpPr>
          <a:xfrm>
            <a:off x="7626773" y="6177279"/>
            <a:ext cx="4666826" cy="2402277"/>
            <a:chOff x="0" y="0"/>
            <a:chExt cx="4666825" cy="2402276"/>
          </a:xfrm>
        </p:grpSpPr>
        <p:sp>
          <p:nvSpPr>
            <p:cNvPr id="3476" name="Rectangle"/>
            <p:cNvSpPr/>
            <p:nvPr/>
          </p:nvSpPr>
          <p:spPr>
            <a:xfrm>
              <a:off x="4077545" y="0"/>
              <a:ext cx="589281" cy="240227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3477" name="image196.png" descr="image196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190437" cy="2384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79" name="overlapping blocks"/>
          <p:cNvSpPr txBox="1"/>
          <p:nvPr/>
        </p:nvSpPr>
        <p:spPr>
          <a:xfrm>
            <a:off x="1517226" y="1842346"/>
            <a:ext cx="2959013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overlapping blocks</a:t>
            </a:r>
          </a:p>
        </p:txBody>
      </p:sp>
      <p:sp>
        <p:nvSpPr>
          <p:cNvPr id="3480" name="vertical boundary"/>
          <p:cNvSpPr txBox="1"/>
          <p:nvPr/>
        </p:nvSpPr>
        <p:spPr>
          <a:xfrm>
            <a:off x="7665155" y="1842346"/>
            <a:ext cx="2814391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FFFFFF"/>
              </a:buClr>
              <a:buFont typeface="Trebuchet MS"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vertical boundary</a:t>
            </a:r>
          </a:p>
        </p:txBody>
      </p:sp>
      <p:sp>
        <p:nvSpPr>
          <p:cNvPr id="3481" name="Arrow"/>
          <p:cNvSpPr/>
          <p:nvPr/>
        </p:nvSpPr>
        <p:spPr>
          <a:xfrm>
            <a:off x="6394026" y="3467946"/>
            <a:ext cx="975361" cy="650241"/>
          </a:xfrm>
          <a:prstGeom prst="rightArrow">
            <a:avLst>
              <a:gd name="adj1" fmla="val 50000"/>
              <a:gd name="adj2" fmla="val 37500"/>
            </a:avLst>
          </a:prstGeom>
          <a:solidFill>
            <a:srgbClr val="FFFB00"/>
          </a:solidFill>
          <a:ln w="12700">
            <a:solidFill>
              <a:srgbClr val="FFFB00"/>
            </a:solidFill>
            <a:miter lim="400000"/>
          </a:ln>
        </p:spPr>
        <p:txBody>
          <a:bodyPr lIns="0" tIns="0" rIns="0" bIns="0"/>
          <a:lstStyle/>
          <a:p>
            <a:pPr algn="l" defTabSz="650240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3495" name="Group"/>
          <p:cNvGrpSpPr/>
          <p:nvPr/>
        </p:nvGrpSpPr>
        <p:grpSpPr>
          <a:xfrm>
            <a:off x="1300480" y="2587412"/>
            <a:ext cx="4894863" cy="7460830"/>
            <a:chOff x="0" y="0"/>
            <a:chExt cx="4894862" cy="7460827"/>
          </a:xfrm>
        </p:grpSpPr>
        <p:pic>
          <p:nvPicPr>
            <p:cNvPr id="3482" name="image197.png" descr="image197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298808" y="3589866"/>
              <a:ext cx="577993" cy="2384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3" name="image194.png" descr="image194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5000" t="0" r="0" b="0"/>
            <a:stretch>
              <a:fillRect/>
            </a:stretch>
          </p:blipFill>
          <p:spPr>
            <a:xfrm>
              <a:off x="325119" y="3589866"/>
              <a:ext cx="596055" cy="2384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4" name="image193.png" descr="image193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76137" b="0"/>
            <a:stretch>
              <a:fillRect/>
            </a:stretch>
          </p:blipFill>
          <p:spPr>
            <a:xfrm>
              <a:off x="1950720" y="3589866"/>
              <a:ext cx="568961" cy="2384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85" name="_"/>
            <p:cNvSpPr/>
            <p:nvPr/>
          </p:nvSpPr>
          <p:spPr>
            <a:xfrm>
              <a:off x="975360" y="330764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 b="0" sz="102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sz="240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sz="102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_</a:t>
              </a:r>
            </a:p>
          </p:txBody>
        </p:sp>
        <p:sp>
          <p:nvSpPr>
            <p:cNvPr id="3486" name="="/>
            <p:cNvSpPr/>
            <p:nvPr/>
          </p:nvSpPr>
          <p:spPr>
            <a:xfrm>
              <a:off x="3142826" y="391498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 sz="92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 sz="240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92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=</a:t>
              </a:r>
            </a:p>
          </p:txBody>
        </p:sp>
        <p:sp>
          <p:nvSpPr>
            <p:cNvPr id="3487" name="2"/>
            <p:cNvSpPr/>
            <p:nvPr/>
          </p:nvSpPr>
          <p:spPr>
            <a:xfrm>
              <a:off x="2817706" y="283125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defRPr b="0" sz="6200">
                  <a:solidFill>
                    <a:srgbClr val="FFFFFF"/>
                  </a:solidFill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sz="2400">
                  <a:effectLst/>
                </a:defRPr>
              </a:pPr>
              <a:r>
                <a:rPr sz="6200">
                  <a:effectLst>
                    <a:outerShdw sx="100000" sy="100000" kx="0" ky="0" algn="b" rotWithShape="0" blurRad="38100" dist="38100" dir="2700000">
                      <a:srgbClr val="606060"/>
                    </a:outerShdw>
                  </a:effectLst>
                </a:rPr>
                <a:t>2</a:t>
              </a:r>
            </a:p>
          </p:txBody>
        </p:sp>
        <p:sp>
          <p:nvSpPr>
            <p:cNvPr id="3488" name="Line"/>
            <p:cNvSpPr/>
            <p:nvPr/>
          </p:nvSpPr>
          <p:spPr>
            <a:xfrm flipH="1">
              <a:off x="2275839" y="2614506"/>
              <a:ext cx="433495" cy="758614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89" name="Shape"/>
            <p:cNvSpPr/>
            <p:nvPr/>
          </p:nvSpPr>
          <p:spPr>
            <a:xfrm>
              <a:off x="0" y="3373120"/>
              <a:ext cx="2817707" cy="2817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0" y="21600"/>
                  </a:moveTo>
                  <a:cubicBezTo>
                    <a:pt x="690" y="21600"/>
                    <a:pt x="0" y="20910"/>
                    <a:pt x="0" y="20060"/>
                  </a:cubicBezTo>
                  <a:lnTo>
                    <a:pt x="0" y="1540"/>
                  </a:lnTo>
                  <a:cubicBezTo>
                    <a:pt x="0" y="690"/>
                    <a:pt x="690" y="0"/>
                    <a:pt x="1540" y="0"/>
                  </a:cubicBezTo>
                  <a:moveTo>
                    <a:pt x="20060" y="0"/>
                  </a:moveTo>
                  <a:cubicBezTo>
                    <a:pt x="20910" y="0"/>
                    <a:pt x="21600" y="690"/>
                    <a:pt x="21600" y="1540"/>
                  </a:cubicBezTo>
                  <a:lnTo>
                    <a:pt x="21600" y="20060"/>
                  </a:lnTo>
                  <a:cubicBezTo>
                    <a:pt x="21600" y="20910"/>
                    <a:pt x="20910" y="21600"/>
                    <a:pt x="20060" y="21600"/>
                  </a:cubicBezTo>
                </a:path>
              </a:pathLst>
            </a:cu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90" name="Line"/>
            <p:cNvSpPr/>
            <p:nvPr/>
          </p:nvSpPr>
          <p:spPr>
            <a:xfrm flipH="1">
              <a:off x="1083733" y="2614506"/>
              <a:ext cx="433494" cy="758614"/>
            </a:xfrm>
            <a:prstGeom prst="line">
              <a:avLst/>
            </a:prstGeom>
            <a:noFill/>
            <a:ln w="25400" cap="flat">
              <a:solidFill>
                <a:srgbClr val="FFFB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650240">
                <a:defRPr b="0" sz="16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491" name="Rectangle"/>
            <p:cNvSpPr/>
            <p:nvPr/>
          </p:nvSpPr>
          <p:spPr>
            <a:xfrm>
              <a:off x="2492587" y="0"/>
              <a:ext cx="589280" cy="2406792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2" name="Rectangle"/>
            <p:cNvSpPr/>
            <p:nvPr/>
          </p:nvSpPr>
          <p:spPr>
            <a:xfrm>
              <a:off x="1490133" y="0"/>
              <a:ext cx="589280" cy="2406792"/>
            </a:xfrm>
            <a:prstGeom prst="rect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493" name="overlap error"/>
            <p:cNvSpPr/>
            <p:nvPr/>
          </p:nvSpPr>
          <p:spPr>
            <a:xfrm>
              <a:off x="830862" y="619082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FFFFFF"/>
                </a:buClr>
                <a:buFont typeface="Trebuchet MS"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overlap error</a:t>
              </a:r>
            </a:p>
          </p:txBody>
        </p:sp>
        <p:sp>
          <p:nvSpPr>
            <p:cNvPr id="3494" name="Rectangle"/>
            <p:cNvSpPr/>
            <p:nvPr/>
          </p:nvSpPr>
          <p:spPr>
            <a:xfrm>
              <a:off x="4305582" y="3589867"/>
              <a:ext cx="589281" cy="2406792"/>
            </a:xfrm>
            <a:prstGeom prst="rect">
              <a:avLst/>
            </a:prstGeom>
            <a:noFill/>
            <a:ln w="25400" cap="flat">
              <a:solidFill>
                <a:srgbClr val="FFFB00"/>
              </a:solidFill>
              <a:prstDash val="solid"/>
              <a:miter lim="400000"/>
            </a:ln>
            <a:effectLst/>
          </p:spPr>
          <p:txBody>
            <a:bodyPr wrap="square" lIns="54186" tIns="54186" rIns="54186" bIns="54186" numCol="1" anchor="ctr">
              <a:noAutofit/>
            </a:bodyPr>
            <a:lstStyle/>
            <a:p>
              <a:pPr algn="l" defTabSz="1300480">
                <a:buClr>
                  <a:srgbClr val="FFFFFF"/>
                </a:buClr>
                <a:defRPr b="0" sz="3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3496" name="image198.tiff" descr="image198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662506" y="6177279"/>
            <a:ext cx="577992" cy="23842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500"/>
                                        <p:tgtEl>
                                          <p:spTgt spid="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5" grpId="1"/>
      <p:bldP build="whole" bldLvl="1" animBg="1" rev="0" advAuto="0" spid="3475" grpId="4"/>
      <p:bldP build="whole" bldLvl="1" animBg="1" rev="0" advAuto="0" spid="3496" grpId="2"/>
      <p:bldP build="whole" bldLvl="1" animBg="1" rev="0" advAuto="0" spid="3468" grpId="3"/>
      <p:bldP build="whole" bldLvl="1" animBg="1" rev="0" advAuto="0" spid="3478" grpId="5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Texture Transfer"/>
          <p:cNvSpPr txBox="1"/>
          <p:nvPr>
            <p:ph type="title"/>
          </p:nvPr>
        </p:nvSpPr>
        <p:spPr>
          <a:xfrm>
            <a:off x="975359" y="433493"/>
            <a:ext cx="11054082" cy="1300481"/>
          </a:xfrm>
          <a:prstGeom prst="rect">
            <a:avLst/>
          </a:prstGeom>
        </p:spPr>
        <p:txBody>
          <a:bodyPr/>
          <a:lstStyle/>
          <a:p>
            <a:pPr/>
            <a:r>
              <a:t>Texture Transfer</a:t>
            </a:r>
          </a:p>
        </p:txBody>
      </p:sp>
      <p:sp>
        <p:nvSpPr>
          <p:cNvPr id="3499" name="Take the texture from one object and “paint” it onto another object…"/>
          <p:cNvSpPr txBox="1"/>
          <p:nvPr>
            <p:ph type="body" idx="1"/>
          </p:nvPr>
        </p:nvSpPr>
        <p:spPr>
          <a:xfrm>
            <a:off x="428977" y="1733973"/>
            <a:ext cx="7265531" cy="8019627"/>
          </a:xfrm>
          <a:prstGeom prst="rect">
            <a:avLst/>
          </a:prstGeom>
        </p:spPr>
        <p:txBody>
          <a:bodyPr/>
          <a:lstStyle/>
          <a:p>
            <a:pPr marL="465364" indent="-465364">
              <a:spcBef>
                <a:spcPts val="900"/>
              </a:spcBef>
            </a:pPr>
            <a:r>
              <a:rPr sz="3800"/>
              <a:t>Take the texture from one object and “paint” it onto another object</a:t>
            </a:r>
          </a:p>
          <a:p>
            <a:pPr lvl="1" marL="862012" indent="-404812">
              <a:spcBef>
                <a:spcPts val="800"/>
              </a:spcBef>
            </a:pPr>
            <a:r>
              <a:rPr sz="3400"/>
              <a:t>This requires separating texture and shape</a:t>
            </a:r>
          </a:p>
          <a:p>
            <a:pPr lvl="1" marL="862012" indent="-404812">
              <a:spcBef>
                <a:spcPts val="800"/>
              </a:spcBef>
            </a:pPr>
            <a:r>
              <a:rPr sz="3400"/>
              <a:t>That’s HARD, but we can cheat </a:t>
            </a:r>
          </a:p>
          <a:p>
            <a:pPr lvl="1" marL="862012" indent="-404812">
              <a:spcBef>
                <a:spcPts val="800"/>
              </a:spcBef>
            </a:pPr>
            <a:r>
              <a:rPr sz="3400"/>
              <a:t>Assume we can capture shape by boundary and rough shading</a:t>
            </a:r>
          </a:p>
          <a:p>
            <a:pPr marL="465364" indent="-465364">
              <a:spcBef>
                <a:spcPts val="900"/>
              </a:spcBef>
            </a:pPr>
            <a:r>
              <a:rPr sz="3800"/>
              <a:t> </a:t>
            </a:r>
          </a:p>
        </p:txBody>
      </p:sp>
      <p:pic>
        <p:nvPicPr>
          <p:cNvPr id="3500" name="image199.png" descr="image19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26684" y="2059093"/>
            <a:ext cx="3919504" cy="4768428"/>
          </a:xfrm>
          <a:prstGeom prst="rect">
            <a:avLst/>
          </a:prstGeom>
          <a:ln w="12700">
            <a:miter lim="400000"/>
          </a:ln>
        </p:spPr>
      </p:pic>
      <p:sp>
        <p:nvSpPr>
          <p:cNvPr id="3501" name="Then, just add another constraint when sampling: similarity to underlying image at that spot"/>
          <p:cNvSpPr txBox="1"/>
          <p:nvPr/>
        </p:nvSpPr>
        <p:spPr>
          <a:xfrm>
            <a:off x="661529" y="7712568"/>
            <a:ext cx="12155877" cy="1174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lnSpc>
                <a:spcPct val="90000"/>
              </a:lnSpc>
              <a:spcBef>
                <a:spcPts val="2300"/>
              </a:spcBef>
              <a:buClr>
                <a:srgbClr val="000000"/>
              </a:buClr>
              <a:buFont typeface="Trebuchet MS"/>
              <a:defRPr sz="38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38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Then, just add another constraint when sampling: similarity to underlying image at that spot</a:t>
            </a:r>
          </a:p>
        </p:txBody>
      </p:sp>
      <p:sp>
        <p:nvSpPr>
          <p:cNvPr id="3502" name="Rectangle"/>
          <p:cNvSpPr/>
          <p:nvPr/>
        </p:nvSpPr>
        <p:spPr>
          <a:xfrm>
            <a:off x="10268373" y="4334933"/>
            <a:ext cx="451556" cy="433494"/>
          </a:xfrm>
          <a:prstGeom prst="rect">
            <a:avLst/>
          </a:prstGeom>
          <a:ln w="12700">
            <a:solidFill>
              <a:srgbClr val="FF2600"/>
            </a:solidFill>
            <a:miter lim="400000"/>
          </a:ln>
        </p:spPr>
        <p:txBody>
          <a:bodyPr lIns="54186" tIns="54186" rIns="54186" bIns="54186" anchor="ctr"/>
          <a:lstStyle/>
          <a:p>
            <a:pPr defTabSz="830862">
              <a:buClr>
                <a:srgbClr val="000000"/>
              </a:buClr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4" name="+"/>
          <p:cNvSpPr txBox="1"/>
          <p:nvPr/>
        </p:nvSpPr>
        <p:spPr>
          <a:xfrm>
            <a:off x="4009813" y="2318738"/>
            <a:ext cx="867481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505" name="="/>
          <p:cNvSpPr txBox="1"/>
          <p:nvPr/>
        </p:nvSpPr>
        <p:spPr>
          <a:xfrm>
            <a:off x="8128000" y="2318738"/>
            <a:ext cx="1011485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</p:txBody>
      </p:sp>
      <p:sp>
        <p:nvSpPr>
          <p:cNvPr id="3506" name="+"/>
          <p:cNvSpPr txBox="1"/>
          <p:nvPr/>
        </p:nvSpPr>
        <p:spPr>
          <a:xfrm>
            <a:off x="4009813" y="6766560"/>
            <a:ext cx="867481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507" name="="/>
          <p:cNvSpPr txBox="1"/>
          <p:nvPr/>
        </p:nvSpPr>
        <p:spPr>
          <a:xfrm>
            <a:off x="8128000" y="6766560"/>
            <a:ext cx="1011485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</p:txBody>
      </p:sp>
      <p:sp>
        <p:nvSpPr>
          <p:cNvPr id="3508" name="parmesan"/>
          <p:cNvSpPr txBox="1"/>
          <p:nvPr/>
        </p:nvSpPr>
        <p:spPr>
          <a:xfrm>
            <a:off x="5527040" y="923431"/>
            <a:ext cx="2000533" cy="61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rebuchet MS"/>
              <a:defRPr b="0" sz="34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3400">
                <a:latin typeface="Trebuchet MS"/>
                <a:ea typeface="Trebuchet MS"/>
                <a:cs typeface="Trebuchet MS"/>
                <a:sym typeface="Trebuchet MS"/>
              </a:rPr>
              <a:t>parmesan</a:t>
            </a:r>
          </a:p>
        </p:txBody>
      </p:sp>
      <p:sp>
        <p:nvSpPr>
          <p:cNvPr id="3509" name="rice"/>
          <p:cNvSpPr txBox="1"/>
          <p:nvPr/>
        </p:nvSpPr>
        <p:spPr>
          <a:xfrm>
            <a:off x="6134382" y="5958276"/>
            <a:ext cx="869599" cy="616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rebuchet MS"/>
              <a:defRPr b="0" sz="34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3400">
                <a:latin typeface="Trebuchet MS"/>
                <a:ea typeface="Trebuchet MS"/>
                <a:cs typeface="Trebuchet MS"/>
                <a:sym typeface="Trebuchet MS"/>
              </a:rPr>
              <a:t>rice</a:t>
            </a:r>
          </a:p>
        </p:txBody>
      </p:sp>
      <p:pic>
        <p:nvPicPr>
          <p:cNvPr id="3510" name="image200.pdf" descr="image200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93" y="1408853"/>
            <a:ext cx="3034454" cy="3702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1" name="image201.pdf" descr="image201.pd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7422" y="1733973"/>
            <a:ext cx="2944143" cy="2980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2" name="image202.tiff" descr="image202.tif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20107" y="1300479"/>
            <a:ext cx="3251200" cy="3955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3" name="image200.pdf" descr="image200.pd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3493" y="5599288"/>
            <a:ext cx="3034454" cy="3702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4" name="image203.tiff" descr="image203.tif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20107" y="5527040"/>
            <a:ext cx="3251200" cy="39556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5" name="image204.pdf" descr="image204.pd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38044" y="6755271"/>
            <a:ext cx="2655148" cy="1788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Rectangle"/>
          <p:cNvSpPr/>
          <p:nvPr/>
        </p:nvSpPr>
        <p:spPr>
          <a:xfrm>
            <a:off x="-1" y="3251200"/>
            <a:ext cx="13022864" cy="6502400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54186" tIns="54186" rIns="54186" bIns="54186" anchor="ctr"/>
          <a:lstStyle/>
          <a:p>
            <a:pPr defTabSz="830862">
              <a:buClr>
                <a:srgbClr val="000000"/>
              </a:buClr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18" name="image205.tiff" descr="image205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3612444"/>
            <a:ext cx="4461370" cy="299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9" name="image206.tiff" descr="image206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18186" y="3612444"/>
            <a:ext cx="4461370" cy="299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0" name="image207.tiff" descr="image207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6373" y="6538524"/>
            <a:ext cx="4461370" cy="299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1" name="image208.tiff" descr="image208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18310" y="3612444"/>
            <a:ext cx="4461370" cy="299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2" name="image209.tiff" descr="image209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" y="6538524"/>
            <a:ext cx="4461370" cy="299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3" name="image210.tiff" descr="image210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118186" y="6538524"/>
            <a:ext cx="4461370" cy="2998330"/>
          </a:xfrm>
          <a:prstGeom prst="rect">
            <a:avLst/>
          </a:prstGeom>
          <a:ln w="12700">
            <a:miter lim="400000"/>
          </a:ln>
        </p:spPr>
      </p:pic>
      <p:sp>
        <p:nvSpPr>
          <p:cNvPr id="3524" name="+"/>
          <p:cNvSpPr txBox="1"/>
          <p:nvPr/>
        </p:nvSpPr>
        <p:spPr>
          <a:xfrm>
            <a:off x="5093546" y="1304995"/>
            <a:ext cx="867482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525" name="="/>
          <p:cNvSpPr txBox="1"/>
          <p:nvPr/>
        </p:nvSpPr>
        <p:spPr>
          <a:xfrm>
            <a:off x="9861973" y="1304995"/>
            <a:ext cx="1011485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</p:txBody>
      </p:sp>
      <p:pic>
        <p:nvPicPr>
          <p:cNvPr id="3526" name="image211.tiff" descr="image211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92106" y="839893"/>
            <a:ext cx="4014330" cy="2698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7" name="image212.tiff" descr="image212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77279" y="650239"/>
            <a:ext cx="3641798" cy="31044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39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035" y="1372728"/>
            <a:ext cx="9500730" cy="8380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Rectangle"/>
          <p:cNvSpPr/>
          <p:nvPr/>
        </p:nvSpPr>
        <p:spPr>
          <a:xfrm>
            <a:off x="-1" y="-1"/>
            <a:ext cx="13022864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400000"/>
          </a:ln>
        </p:spPr>
        <p:txBody>
          <a:bodyPr lIns="54186" tIns="54186" rIns="54186" bIns="54186" anchor="ctr"/>
          <a:lstStyle/>
          <a:p>
            <a:pPr defTabSz="830862">
              <a:buClr>
                <a:srgbClr val="000000"/>
              </a:buClr>
              <a:defRPr b="0" sz="56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30" name="="/>
          <p:cNvSpPr txBox="1"/>
          <p:nvPr/>
        </p:nvSpPr>
        <p:spPr>
          <a:xfrm>
            <a:off x="7911253" y="2264551"/>
            <a:ext cx="1011486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</p:txBody>
      </p:sp>
      <p:sp>
        <p:nvSpPr>
          <p:cNvPr id="3531" name="+"/>
          <p:cNvSpPr txBox="1"/>
          <p:nvPr/>
        </p:nvSpPr>
        <p:spPr>
          <a:xfrm>
            <a:off x="4199466" y="2221653"/>
            <a:ext cx="867482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pic>
        <p:nvPicPr>
          <p:cNvPr id="3532" name="image213.tiff" descr="image213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9866" y="1896533"/>
            <a:ext cx="4242366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3" name="image214.tiff" descr="image214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69" y="1896533"/>
            <a:ext cx="4242364" cy="27635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4" name="image215.tiff" descr="image215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8764" y="5256106"/>
            <a:ext cx="4623930" cy="4334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5" name="image216.tiff" descr="image216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2106" y="5229013"/>
            <a:ext cx="4623930" cy="4334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6" name="image212.tiff" descr="image212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11324" y="1663982"/>
            <a:ext cx="3641796" cy="31044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Source…"/>
          <p:cNvSpPr txBox="1"/>
          <p:nvPr/>
        </p:nvSpPr>
        <p:spPr>
          <a:xfrm>
            <a:off x="1903307" y="2298417"/>
            <a:ext cx="1649166" cy="112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/>
          <a:p>
            <a:pPr algn="l" defTabSz="650240">
              <a:buClr>
                <a:srgbClr val="000000"/>
              </a:buClr>
              <a:buFont typeface="Trebuchet MS"/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3400">
                <a:latin typeface="Trebuchet MS"/>
                <a:ea typeface="Trebuchet MS"/>
                <a:cs typeface="Trebuchet MS"/>
                <a:sym typeface="Trebuchet MS"/>
              </a:rPr>
              <a:t>Source</a:t>
            </a:r>
          </a:p>
          <a:p>
            <a:pPr algn="l" defTabSz="650240">
              <a:buClr>
                <a:srgbClr val="000000"/>
              </a:buClr>
              <a:buFont typeface="Trebuchet MS"/>
              <a:defRPr b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b="1" sz="3400">
                <a:latin typeface="Trebuchet MS"/>
                <a:ea typeface="Trebuchet MS"/>
                <a:cs typeface="Trebuchet MS"/>
                <a:sym typeface="Trebuchet MS"/>
              </a:rPr>
              <a:t>texture</a:t>
            </a:r>
          </a:p>
        </p:txBody>
      </p:sp>
      <p:sp>
        <p:nvSpPr>
          <p:cNvPr id="3539" name="Target image"/>
          <p:cNvSpPr txBox="1"/>
          <p:nvPr/>
        </p:nvSpPr>
        <p:spPr>
          <a:xfrm>
            <a:off x="9428480" y="2298417"/>
            <a:ext cx="2131343" cy="1124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rebuchet MS"/>
              <a:defRPr sz="3400"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 sz="2400">
                <a:latin typeface="Arial"/>
                <a:ea typeface="Arial"/>
                <a:cs typeface="Arial"/>
                <a:sym typeface="Arial"/>
              </a:defRPr>
            </a:pPr>
            <a:r>
              <a:rPr b="1" sz="3400">
                <a:latin typeface="Trebuchet MS"/>
                <a:ea typeface="Trebuchet MS"/>
                <a:cs typeface="Trebuchet MS"/>
                <a:sym typeface="Trebuchet MS"/>
              </a:rPr>
              <a:t>Target image</a:t>
            </a:r>
          </a:p>
        </p:txBody>
      </p:sp>
      <p:grpSp>
        <p:nvGrpSpPr>
          <p:cNvPr id="3544" name="Group"/>
          <p:cNvGrpSpPr/>
          <p:nvPr/>
        </p:nvGrpSpPr>
        <p:grpSpPr>
          <a:xfrm>
            <a:off x="-216747" y="5093546"/>
            <a:ext cx="13889850" cy="4226562"/>
            <a:chOff x="0" y="0"/>
            <a:chExt cx="13889848" cy="4226560"/>
          </a:xfrm>
        </p:grpSpPr>
        <p:pic>
          <p:nvPicPr>
            <p:cNvPr id="3540" name="image217.png" descr="image217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835964" y="0"/>
              <a:ext cx="2558063" cy="4226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41" name="image218.png" descr="image21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10773" y="325119"/>
              <a:ext cx="2978010" cy="3901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42" name="Source…"/>
            <p:cNvSpPr txBox="1"/>
            <p:nvPr/>
          </p:nvSpPr>
          <p:spPr>
            <a:xfrm>
              <a:off x="0" y="1128888"/>
              <a:ext cx="3919503" cy="1632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spAutoFit/>
            </a:bodyPr>
            <a:lstStyle/>
            <a:p>
              <a:pPr algn="r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400">
                  <a:latin typeface="Trebuchet MS"/>
                  <a:ea typeface="Trebuchet MS"/>
                  <a:cs typeface="Trebuchet MS"/>
                  <a:sym typeface="Trebuchet MS"/>
                </a:rPr>
                <a:t>Source</a:t>
              </a:r>
            </a:p>
            <a:p>
              <a:pPr algn="r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400">
                  <a:latin typeface="Trebuchet MS"/>
                  <a:ea typeface="Trebuchet MS"/>
                  <a:cs typeface="Trebuchet MS"/>
                  <a:sym typeface="Trebuchet MS"/>
                </a:rPr>
                <a:t>correspondence</a:t>
              </a:r>
            </a:p>
            <a:p>
              <a:pPr algn="r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400">
                  <a:latin typeface="Trebuchet MS"/>
                  <a:ea typeface="Trebuchet MS"/>
                  <a:cs typeface="Trebuchet MS"/>
                  <a:sym typeface="Trebuchet MS"/>
                </a:rPr>
                <a:t>image</a:t>
              </a:r>
            </a:p>
          </p:txBody>
        </p:sp>
        <p:sp>
          <p:nvSpPr>
            <p:cNvPr id="3543" name="Target…"/>
            <p:cNvSpPr txBox="1"/>
            <p:nvPr/>
          </p:nvSpPr>
          <p:spPr>
            <a:xfrm>
              <a:off x="9536852" y="1128888"/>
              <a:ext cx="4352997" cy="1632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spAutoFit/>
            </a:bodyPr>
            <a:lstStyle/>
            <a:p>
              <a:pPr algn="l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400">
                  <a:latin typeface="Trebuchet MS"/>
                  <a:ea typeface="Trebuchet MS"/>
                  <a:cs typeface="Trebuchet MS"/>
                  <a:sym typeface="Trebuchet MS"/>
                </a:rPr>
                <a:t>Target</a:t>
              </a:r>
            </a:p>
            <a:p>
              <a:pPr algn="l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400">
                  <a:latin typeface="Trebuchet MS"/>
                  <a:ea typeface="Trebuchet MS"/>
                  <a:cs typeface="Trebuchet MS"/>
                  <a:sym typeface="Trebuchet MS"/>
                </a:rPr>
                <a:t>correspondence  image</a:t>
              </a:r>
            </a:p>
          </p:txBody>
        </p:sp>
      </p:grpSp>
      <p:pic>
        <p:nvPicPr>
          <p:cNvPr id="3545" name="image219.png" descr="image2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1796" y="681848"/>
            <a:ext cx="2535485" cy="41949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6" name="image220.png" descr="image220.png"/>
          <p:cNvPicPr>
            <a:picLocks noChangeAspect="1"/>
          </p:cNvPicPr>
          <p:nvPr/>
        </p:nvPicPr>
        <p:blipFill>
          <a:blip r:embed="rId5">
            <a:extLst/>
          </a:blip>
          <a:srcRect l="1674" t="1975" r="6210" b="3183"/>
          <a:stretch>
            <a:fillRect/>
          </a:stretch>
        </p:blipFill>
        <p:spPr>
          <a:xfrm>
            <a:off x="6394026" y="975359"/>
            <a:ext cx="2980268" cy="3901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4" grpId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8" name="image219.png" descr="image2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5173" y="2415822"/>
            <a:ext cx="2535486" cy="41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9" name="image220.png" descr="image220.png"/>
          <p:cNvPicPr>
            <a:picLocks noChangeAspect="1"/>
          </p:cNvPicPr>
          <p:nvPr/>
        </p:nvPicPr>
        <p:blipFill>
          <a:blip r:embed="rId3">
            <a:extLst/>
          </a:blip>
          <a:srcRect l="1674" t="1976" r="6210" b="3183"/>
          <a:stretch>
            <a:fillRect/>
          </a:stretch>
        </p:blipFill>
        <p:spPr>
          <a:xfrm>
            <a:off x="758613" y="2600959"/>
            <a:ext cx="2980267" cy="390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0" name="image221.png" descr="image22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21138" y="2600960"/>
            <a:ext cx="2991556" cy="3917246"/>
          </a:xfrm>
          <a:prstGeom prst="rect">
            <a:avLst/>
          </a:prstGeom>
          <a:ln w="12700">
            <a:miter lim="400000"/>
          </a:ln>
        </p:spPr>
      </p:pic>
      <p:sp>
        <p:nvSpPr>
          <p:cNvPr id="3551" name="+"/>
          <p:cNvSpPr txBox="1"/>
          <p:nvPr/>
        </p:nvSpPr>
        <p:spPr>
          <a:xfrm>
            <a:off x="4009813" y="3619218"/>
            <a:ext cx="867481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</a:p>
        </p:txBody>
      </p:sp>
      <p:sp>
        <p:nvSpPr>
          <p:cNvPr id="3552" name="="/>
          <p:cNvSpPr txBox="1"/>
          <p:nvPr/>
        </p:nvSpPr>
        <p:spPr>
          <a:xfrm>
            <a:off x="7775786" y="3619218"/>
            <a:ext cx="1011486" cy="1553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imes New Roman"/>
              <a:defRPr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 sz="2400"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b="1" sz="10200">
                <a:effectLst>
                  <a:outerShdw sx="100000" sy="100000" kx="0" ky="0" algn="b" rotWithShape="0" blurRad="38100" dist="38100" dir="2700000">
                    <a:srgbClr val="E4E4E4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=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3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2293" y="1916853"/>
            <a:ext cx="8471183" cy="78367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39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0995" y="1354666"/>
            <a:ext cx="8435059" cy="83989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40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417" y="1318542"/>
            <a:ext cx="8453122" cy="8435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403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22596" y="1413368"/>
            <a:ext cx="8342489" cy="8340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4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43662" y="1790418"/>
            <a:ext cx="9880036" cy="74416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40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475" y="1887502"/>
            <a:ext cx="9825850" cy="7387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tatistical Image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</a:t>
            </a:r>
          </a:p>
        </p:txBody>
      </p:sp>
      <p:sp>
        <p:nvSpPr>
          <p:cNvPr id="412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/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Wiener filter denoising</a:t>
            </a:r>
          </a:p>
          <a:p>
            <a:pPr marL="457342" indent="-457342" defTabSz="630732">
              <a:defRPr sz="4268"/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Bayesian denoising</a:t>
            </a:r>
          </a:p>
          <a:p>
            <a:pPr marL="457342" indent="-457342" defTabSz="630732">
              <a:defRPr sz="4268"/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/>
            </a:pPr>
            <a:r>
              <a:t>Non-local means denoising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main points of this lecture</a:t>
            </a:r>
          </a:p>
        </p:txBody>
      </p:sp>
      <p:sp>
        <p:nvSpPr>
          <p:cNvPr id="353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 need to make assumptions about the world in order to interpret it visually.</a:t>
            </a:r>
          </a:p>
          <a:p>
            <a:pPr/>
            <a:r>
              <a:t>What are some of those assumptions?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tatistical Image Models—Reading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Models—</a:t>
            </a:r>
            <a:r>
              <a:rPr>
                <a:solidFill>
                  <a:srgbClr val="0433FF"/>
                </a:solidFill>
              </a:rPr>
              <a:t>Readings</a:t>
            </a:r>
          </a:p>
        </p:txBody>
      </p:sp>
      <p:sp>
        <p:nvSpPr>
          <p:cNvPr id="415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/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Wiener filter denoising</a:t>
            </a:r>
          </a:p>
          <a:p>
            <a:pPr marL="457342" indent="-457342" defTabSz="630732">
              <a:defRPr sz="4268"/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Bayesian denoising</a:t>
            </a:r>
          </a:p>
          <a:p>
            <a:pPr marL="457342" indent="-457342" defTabSz="630732">
              <a:defRPr sz="4268"/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/>
            </a:pPr>
            <a:r>
              <a:t>Non-local means denoising</a:t>
            </a:r>
          </a:p>
        </p:txBody>
      </p:sp>
      <p:sp>
        <p:nvSpPr>
          <p:cNvPr id="416" name="Simoncelli paper"/>
          <p:cNvSpPr txBox="1"/>
          <p:nvPr/>
        </p:nvSpPr>
        <p:spPr>
          <a:xfrm>
            <a:off x="7434986" y="3592017"/>
            <a:ext cx="2389328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Simoncelli paper</a:t>
            </a:r>
          </a:p>
        </p:txBody>
      </p:sp>
      <p:sp>
        <p:nvSpPr>
          <p:cNvPr id="417" name="inspiration for Gatys et al image stylization"/>
          <p:cNvSpPr txBox="1"/>
          <p:nvPr/>
        </p:nvSpPr>
        <p:spPr>
          <a:xfrm>
            <a:off x="7886203" y="4690567"/>
            <a:ext cx="399678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inspiration for Gatys et al image stylization</a:t>
            </a:r>
          </a:p>
        </p:txBody>
      </p:sp>
      <p:sp>
        <p:nvSpPr>
          <p:cNvPr id="424" name="Connection Line"/>
          <p:cNvSpPr/>
          <p:nvPr/>
        </p:nvSpPr>
        <p:spPr>
          <a:xfrm>
            <a:off x="6711388" y="1765928"/>
            <a:ext cx="576538" cy="44100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18" h="21600" fill="norm" stroke="1" extrusionOk="0">
                <a:moveTo>
                  <a:pt x="0" y="0"/>
                </a:moveTo>
                <a:cubicBezTo>
                  <a:pt x="20903" y="7141"/>
                  <a:pt x="21600" y="14341"/>
                  <a:pt x="2090" y="21600"/>
                </a:cubicBezTo>
              </a:path>
            </a:pathLst>
          </a:custGeom>
          <a:ln w="25400">
            <a:solidFill>
              <a:srgbClr val="0433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419" name="Line"/>
          <p:cNvSpPr/>
          <p:nvPr/>
        </p:nvSpPr>
        <p:spPr>
          <a:xfrm flipH="1">
            <a:off x="5344805" y="5116205"/>
            <a:ext cx="2693393" cy="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420" name="https://pdfs.semanticscholar.org/ee55/814e8705f5e8cf664efb66c31c0ea6372d92.pdf"/>
          <p:cNvSpPr txBox="1"/>
          <p:nvPr/>
        </p:nvSpPr>
        <p:spPr>
          <a:xfrm>
            <a:off x="7425029" y="4009161"/>
            <a:ext cx="4016784" cy="477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 sz="1300"/>
            </a:lvl1pPr>
          </a:lstStyle>
          <a:p>
            <a:pPr/>
            <a:r>
              <a:t>https://pdfs.semanticscholar.org/ee55/814e8705f5e8cf664efb66c31c0ea6372d92.pdf</a:t>
            </a:r>
          </a:p>
        </p:txBody>
      </p:sp>
      <p:sp>
        <p:nvSpPr>
          <p:cNvPr id="421" name="Optional additions to the chapter notes."/>
          <p:cNvSpPr txBox="1"/>
          <p:nvPr/>
        </p:nvSpPr>
        <p:spPr>
          <a:xfrm>
            <a:off x="6972909" y="1128217"/>
            <a:ext cx="552328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Optional additions to the chapter notes.</a:t>
            </a:r>
          </a:p>
        </p:txBody>
      </p:sp>
      <p:sp>
        <p:nvSpPr>
          <p:cNvPr id="422" name="http://people.eecs.berkeley.edu/~efros/research/NPS/efros-iccv99.pdf"/>
          <p:cNvSpPr txBox="1"/>
          <p:nvPr/>
        </p:nvSpPr>
        <p:spPr>
          <a:xfrm>
            <a:off x="5363311" y="7660944"/>
            <a:ext cx="6494578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0433FF"/>
                </a:solidFill>
              </a:defRPr>
            </a:lvl1pPr>
          </a:lstStyle>
          <a:p>
            <a:pPr/>
            <a:r>
              <a:t>http://people.eecs.berkeley.edu/~efros/research/NPS/efros-iccv99.pdf</a:t>
            </a:r>
          </a:p>
        </p:txBody>
      </p:sp>
      <p:sp>
        <p:nvSpPr>
          <p:cNvPr id="423" name="http://citeseerx.ist.psu.edu/viewdoc/download?doi=10.1.1.374.7899&amp;rep=rep1&amp;type=pdf"/>
          <p:cNvSpPr txBox="1"/>
          <p:nvPr/>
        </p:nvSpPr>
        <p:spPr>
          <a:xfrm>
            <a:off x="3664965" y="8435644"/>
            <a:ext cx="8214869" cy="324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600">
                <a:solidFill>
                  <a:srgbClr val="0433FF"/>
                </a:solidFill>
              </a:defRPr>
            </a:lvl1pPr>
          </a:lstStyle>
          <a:p>
            <a:pPr/>
            <a:r>
              <a:t>http://citeseerx.ist.psu.edu/viewdoc/download?doi=10.1.1.374.7899&amp;rep=rep1&amp;type=pdf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3449" y="589280"/>
            <a:ext cx="11474028" cy="434396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427" name="https://pdfs.semanticscholar.org/ee55/814e8705f5e8cf664efb66c31c0ea6372d92.pdf"/>
          <p:cNvSpPr txBox="1"/>
          <p:nvPr/>
        </p:nvSpPr>
        <p:spPr>
          <a:xfrm>
            <a:off x="744067" y="6093518"/>
            <a:ext cx="10767366" cy="424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100"/>
            </a:lvl1pPr>
          </a:lstStyle>
          <a:p>
            <a:pPr/>
            <a:r>
              <a:t>https://pdfs.semanticscholar.org/ee55/814e8705f5e8cf664efb66c31c0ea6372d92.pdf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tatistical Image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</a:t>
            </a:r>
          </a:p>
        </p:txBody>
      </p:sp>
      <p:sp>
        <p:nvSpPr>
          <p:cNvPr id="430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/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Wiener filter denoising</a:t>
            </a:r>
          </a:p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Bayesian denoising</a:t>
            </a:r>
          </a:p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Non-local means denoising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modeling of images</a:t>
            </a:r>
          </a:p>
        </p:txBody>
      </p:sp>
      <p:grpSp>
        <p:nvGrpSpPr>
          <p:cNvPr id="438" name="Group 9"/>
          <p:cNvGrpSpPr/>
          <p:nvPr/>
        </p:nvGrpSpPr>
        <p:grpSpPr>
          <a:xfrm>
            <a:off x="-1" y="1253067"/>
            <a:ext cx="13004801" cy="8064783"/>
            <a:chOff x="0" y="0"/>
            <a:chExt cx="13004800" cy="8064782"/>
          </a:xfrm>
        </p:grpSpPr>
        <p:pic>
          <p:nvPicPr>
            <p:cNvPr id="433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5490"/>
              <a:ext cx="12965028" cy="804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4" name="Rectangle 6"/>
            <p:cNvSpPr/>
            <p:nvPr/>
          </p:nvSpPr>
          <p:spPr>
            <a:xfrm>
              <a:off x="6774" y="0"/>
              <a:ext cx="8498275" cy="804897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5" name="Rectangle 7"/>
            <p:cNvSpPr/>
            <p:nvPr/>
          </p:nvSpPr>
          <p:spPr>
            <a:xfrm>
              <a:off x="4515554" y="15802"/>
              <a:ext cx="8489247" cy="459683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6" name="Rectangle 8"/>
            <p:cNvSpPr/>
            <p:nvPr/>
          </p:nvSpPr>
          <p:spPr>
            <a:xfrm>
              <a:off x="4404926" y="4657793"/>
              <a:ext cx="8584071" cy="340698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7" name="Rectangle 9"/>
            <p:cNvSpPr/>
            <p:nvPr/>
          </p:nvSpPr>
          <p:spPr>
            <a:xfrm>
              <a:off x="8561492" y="2707074"/>
              <a:ext cx="4427504" cy="3406988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41" name="Group 13"/>
          <p:cNvGrpSpPr/>
          <p:nvPr/>
        </p:nvGrpSpPr>
        <p:grpSpPr>
          <a:xfrm>
            <a:off x="6637867" y="4479431"/>
            <a:ext cx="2510649" cy="1384019"/>
            <a:chOff x="0" y="0"/>
            <a:chExt cx="2510648" cy="1384018"/>
          </a:xfrm>
        </p:grpSpPr>
        <p:sp>
          <p:nvSpPr>
            <p:cNvPr id="439" name="TextBox 10"/>
            <p:cNvSpPr txBox="1"/>
            <p:nvPr/>
          </p:nvSpPr>
          <p:spPr>
            <a:xfrm>
              <a:off x="0" y="-1"/>
              <a:ext cx="1379510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 pixel</a:t>
              </a:r>
            </a:p>
          </p:txBody>
        </p:sp>
        <p:sp>
          <p:nvSpPr>
            <p:cNvPr id="440" name="Freeform 11"/>
            <p:cNvSpPr/>
            <p:nvPr/>
          </p:nvSpPr>
          <p:spPr>
            <a:xfrm>
              <a:off x="1490132" y="261890"/>
              <a:ext cx="1020517" cy="112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827"/>
                  </a:moveTo>
                  <a:cubicBezTo>
                    <a:pt x="4117" y="201"/>
                    <a:pt x="8234" y="-426"/>
                    <a:pt x="11421" y="385"/>
                  </a:cubicBezTo>
                  <a:cubicBezTo>
                    <a:pt x="14607" y="1196"/>
                    <a:pt x="17421" y="3039"/>
                    <a:pt x="19117" y="5693"/>
                  </a:cubicBezTo>
                  <a:cubicBezTo>
                    <a:pt x="20814" y="8347"/>
                    <a:pt x="21600" y="13913"/>
                    <a:pt x="21600" y="16308"/>
                  </a:cubicBezTo>
                  <a:cubicBezTo>
                    <a:pt x="21600" y="18704"/>
                    <a:pt x="20565" y="19257"/>
                    <a:pt x="19117" y="20068"/>
                  </a:cubicBezTo>
                  <a:cubicBezTo>
                    <a:pt x="17669" y="20879"/>
                    <a:pt x="12910" y="21174"/>
                    <a:pt x="12910" y="2117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4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07270" y="6766560"/>
            <a:ext cx="6215664" cy="1894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89475" y="1887502"/>
            <a:ext cx="9825850" cy="7387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2" grpId="3"/>
      <p:bldP build="whole" bldLvl="1" animBg="1" rev="0" advAuto="0" spid="443" grpId="1"/>
      <p:bldP build="whole" bldLvl="1" animBg="1" rev="0" advAuto="0" spid="441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4230">
              <a:defRPr sz="5952"/>
            </a:lvl1pPr>
          </a:lstStyle>
          <a:p>
            <a:pPr/>
            <a:r>
              <a:t>0th image model:  independent pixels</a:t>
            </a:r>
          </a:p>
        </p:txBody>
      </p:sp>
      <p:grpSp>
        <p:nvGrpSpPr>
          <p:cNvPr id="451" name="Group 9"/>
          <p:cNvGrpSpPr/>
          <p:nvPr/>
        </p:nvGrpSpPr>
        <p:grpSpPr>
          <a:xfrm>
            <a:off x="-1" y="1253067"/>
            <a:ext cx="13004801" cy="8064783"/>
            <a:chOff x="0" y="0"/>
            <a:chExt cx="13004800" cy="8064782"/>
          </a:xfrm>
        </p:grpSpPr>
        <p:pic>
          <p:nvPicPr>
            <p:cNvPr id="446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5490"/>
              <a:ext cx="12965028" cy="804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7" name="Rectangle 6"/>
            <p:cNvSpPr/>
            <p:nvPr/>
          </p:nvSpPr>
          <p:spPr>
            <a:xfrm>
              <a:off x="6774" y="0"/>
              <a:ext cx="8498275" cy="804897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8" name="Rectangle 7"/>
            <p:cNvSpPr/>
            <p:nvPr/>
          </p:nvSpPr>
          <p:spPr>
            <a:xfrm>
              <a:off x="4515554" y="15802"/>
              <a:ext cx="8489247" cy="459683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9" name="Rectangle 8"/>
            <p:cNvSpPr/>
            <p:nvPr/>
          </p:nvSpPr>
          <p:spPr>
            <a:xfrm>
              <a:off x="4404926" y="4657793"/>
              <a:ext cx="8584071" cy="340698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50" name="Rectangle 9"/>
            <p:cNvSpPr/>
            <p:nvPr/>
          </p:nvSpPr>
          <p:spPr>
            <a:xfrm>
              <a:off x="8561492" y="2707074"/>
              <a:ext cx="4427504" cy="3406988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52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6835" y="2474524"/>
            <a:ext cx="4646508" cy="1413370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TextBox 13"/>
          <p:cNvSpPr txBox="1"/>
          <p:nvPr/>
        </p:nvSpPr>
        <p:spPr>
          <a:xfrm>
            <a:off x="282222" y="4386862"/>
            <a:ext cx="11511432" cy="11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Assumptions</a:t>
            </a:r>
            <a:r>
              <a:rPr b="0"/>
              <a:t>:</a:t>
            </a:r>
          </a:p>
          <a:p>
            <a:pPr algn="l" defTabSz="650240"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Independence: All pixels are independent.</a:t>
            </a:r>
          </a:p>
          <a:p>
            <a:pPr algn="l" defTabSz="650240">
              <a:buSzPct val="100000"/>
              <a:buFont typeface="Arial"/>
              <a:buChar char="•"/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 Stationarity: The distribution of pixel intensities does not depend on image location.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Fitting the model</a:t>
            </a:r>
          </a:p>
        </p:txBody>
      </p:sp>
      <p:pic>
        <p:nvPicPr>
          <p:cNvPr id="45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7289" y="2815449"/>
            <a:ext cx="5048392" cy="4456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0098" y="2275839"/>
            <a:ext cx="4802295" cy="5477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-1"/>
            <a:ext cx="3506331" cy="1067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52054" t="0" r="0" b="26554"/>
          <a:stretch>
            <a:fillRect/>
          </a:stretch>
        </p:blipFill>
        <p:spPr>
          <a:xfrm>
            <a:off x="8620195" y="3041227"/>
            <a:ext cx="2659663" cy="123952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TextBox 7"/>
          <p:cNvSpPr txBox="1"/>
          <p:nvPr/>
        </p:nvSpPr>
        <p:spPr>
          <a:xfrm>
            <a:off x="8502791" y="7694507"/>
            <a:ext cx="2006226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Pixel intensity</a:t>
            </a:r>
          </a:p>
        </p:txBody>
      </p:sp>
      <p:sp>
        <p:nvSpPr>
          <p:cNvPr id="461" name="TextBox 8"/>
          <p:cNvSpPr txBox="1"/>
          <p:nvPr/>
        </p:nvSpPr>
        <p:spPr>
          <a:xfrm rot="16200000">
            <a:off x="6118257" y="4572395"/>
            <a:ext cx="110849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Counts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new images</a:t>
            </a:r>
          </a:p>
        </p:txBody>
      </p:sp>
      <p:grpSp>
        <p:nvGrpSpPr>
          <p:cNvPr id="467" name="Group 5"/>
          <p:cNvGrpSpPr/>
          <p:nvPr/>
        </p:nvGrpSpPr>
        <p:grpSpPr>
          <a:xfrm>
            <a:off x="146755" y="4079805"/>
            <a:ext cx="6116321" cy="3298613"/>
            <a:chOff x="0" y="0"/>
            <a:chExt cx="6116319" cy="3298612"/>
          </a:xfrm>
        </p:grpSpPr>
        <p:pic>
          <p:nvPicPr>
            <p:cNvPr id="464" name="Picture 2" descr="Picture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324641"/>
              <a:ext cx="3040210" cy="2684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Picture 3" descr="Picture 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24207" y="0"/>
              <a:ext cx="2892113" cy="3298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52055" t="0" r="0" b="26555"/>
            <a:stretch>
              <a:fillRect/>
            </a:stretch>
          </p:blipFill>
          <p:spPr>
            <a:xfrm>
              <a:off x="4290939" y="461406"/>
              <a:ext cx="1600543" cy="7463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68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80107" y="3002844"/>
            <a:ext cx="6026009" cy="533513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2275" y="1454008"/>
            <a:ext cx="4646508" cy="1413370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TextBox 9"/>
          <p:cNvSpPr txBox="1"/>
          <p:nvPr/>
        </p:nvSpPr>
        <p:spPr>
          <a:xfrm>
            <a:off x="9218507" y="8279271"/>
            <a:ext cx="117621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Sample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new images</a:t>
            </a:r>
          </a:p>
        </p:txBody>
      </p:sp>
      <p:pic>
        <p:nvPicPr>
          <p:cNvPr id="47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528" y="4707467"/>
            <a:ext cx="3434082" cy="2580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03413" y="4664568"/>
            <a:ext cx="2562580" cy="2652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7893" y="3253458"/>
            <a:ext cx="6576907" cy="4930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82275" y="1454008"/>
            <a:ext cx="4646508" cy="1413370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TextBox 6"/>
          <p:cNvSpPr txBox="1"/>
          <p:nvPr/>
        </p:nvSpPr>
        <p:spPr>
          <a:xfrm>
            <a:off x="9218507" y="8279271"/>
            <a:ext cx="1176211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Sample</a:t>
            </a:r>
          </a:p>
        </p:txBody>
      </p:sp>
      <p:pic>
        <p:nvPicPr>
          <p:cNvPr id="478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rcRect l="52055" t="0" r="0" b="26554"/>
          <a:stretch>
            <a:fillRect/>
          </a:stretch>
        </p:blipFill>
        <p:spPr>
          <a:xfrm>
            <a:off x="4962595" y="4655537"/>
            <a:ext cx="1332090" cy="6231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Title 1"/>
          <p:cNvSpPr txBox="1"/>
          <p:nvPr>
            <p:ph type="title"/>
          </p:nvPr>
        </p:nvSpPr>
        <p:spPr>
          <a:xfrm>
            <a:off x="650239" y="139982"/>
            <a:ext cx="11704322" cy="1268872"/>
          </a:xfrm>
          <a:prstGeom prst="rect">
            <a:avLst/>
          </a:prstGeom>
        </p:spPr>
        <p:txBody>
          <a:bodyPr/>
          <a:lstStyle>
            <a:lvl1pPr defTabSz="533196">
              <a:defRPr sz="5084"/>
            </a:lvl1pPr>
          </a:lstStyle>
          <a:p>
            <a:pPr/>
            <a:r>
              <a:t>The importance of distribution of intensities</a:t>
            </a:r>
          </a:p>
        </p:txBody>
      </p:sp>
      <p:pic>
        <p:nvPicPr>
          <p:cNvPr id="4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764" y="2253262"/>
            <a:ext cx="4298810" cy="3994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89049" y="2251005"/>
            <a:ext cx="4240107" cy="3964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1" name="Group 12"/>
          <p:cNvGrpSpPr/>
          <p:nvPr/>
        </p:nvGrpSpPr>
        <p:grpSpPr>
          <a:xfrm>
            <a:off x="1923626" y="6240497"/>
            <a:ext cx="9394615" cy="2284872"/>
            <a:chOff x="0" y="0"/>
            <a:chExt cx="9394614" cy="2284871"/>
          </a:xfrm>
        </p:grpSpPr>
        <p:grpSp>
          <p:nvGrpSpPr>
            <p:cNvPr id="486" name="Group 7"/>
            <p:cNvGrpSpPr/>
            <p:nvPr/>
          </p:nvGrpSpPr>
          <p:grpSpPr>
            <a:xfrm>
              <a:off x="0" y="128693"/>
              <a:ext cx="3627194" cy="2156179"/>
              <a:chOff x="0" y="0"/>
              <a:chExt cx="3627193" cy="2156177"/>
            </a:xfrm>
          </p:grpSpPr>
          <p:pic>
            <p:nvPicPr>
              <p:cNvPr id="483" name="Picture 4" descr="Picture 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894244" y="47091"/>
                <a:ext cx="2732950" cy="210908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4" name="Picture 5" descr="Picture 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2055" t="0" r="0" b="26555"/>
              <a:stretch>
                <a:fillRect/>
              </a:stretch>
            </p:blipFill>
            <p:spPr>
              <a:xfrm>
                <a:off x="0" y="621328"/>
                <a:ext cx="1332869" cy="6211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5" name="Rectangle 6"/>
              <p:cNvSpPr/>
              <p:nvPr/>
            </p:nvSpPr>
            <p:spPr>
              <a:xfrm>
                <a:off x="939236" y="0"/>
                <a:ext cx="433493" cy="23480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490" name="Group 11"/>
            <p:cNvGrpSpPr/>
            <p:nvPr/>
          </p:nvGrpSpPr>
          <p:grpSpPr>
            <a:xfrm>
              <a:off x="5564695" y="0"/>
              <a:ext cx="3829920" cy="2250076"/>
              <a:chOff x="0" y="0"/>
              <a:chExt cx="3829918" cy="2250075"/>
            </a:xfrm>
          </p:grpSpPr>
          <p:pic>
            <p:nvPicPr>
              <p:cNvPr id="487" name="Picture 8" descr="Picture 8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28360" y="0"/>
                <a:ext cx="2901559" cy="22500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88" name="Picture 9" descr="Picture 9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52055" t="0" r="0" b="26555"/>
              <a:stretch>
                <a:fillRect/>
              </a:stretch>
            </p:blipFill>
            <p:spPr>
              <a:xfrm>
                <a:off x="0" y="661901"/>
                <a:ext cx="1332869" cy="621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89" name="Rectangle 10"/>
              <p:cNvSpPr/>
              <p:nvPr/>
            </p:nvSpPr>
            <p:spPr>
              <a:xfrm>
                <a:off x="892548" y="51929"/>
                <a:ext cx="433493" cy="23481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2" grpId="2"/>
      <p:bldP build="whole" bldLvl="1" animBg="1" rev="0" advAuto="0" spid="481" grpId="1"/>
      <p:bldP build="whole" bldLvl="1" animBg="1" rev="0" advAuto="0" spid="491" grpId="3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0th model</a:t>
            </a:r>
          </a:p>
        </p:txBody>
      </p:sp>
      <p:grpSp>
        <p:nvGrpSpPr>
          <p:cNvPr id="499" name="Group 9"/>
          <p:cNvGrpSpPr/>
          <p:nvPr/>
        </p:nvGrpSpPr>
        <p:grpSpPr>
          <a:xfrm>
            <a:off x="-1" y="1253067"/>
            <a:ext cx="13004801" cy="8064783"/>
            <a:chOff x="0" y="0"/>
            <a:chExt cx="13004800" cy="8064782"/>
          </a:xfrm>
        </p:grpSpPr>
        <p:pic>
          <p:nvPicPr>
            <p:cNvPr id="494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5490"/>
              <a:ext cx="12965028" cy="804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5" name="Rectangle 6"/>
            <p:cNvSpPr/>
            <p:nvPr/>
          </p:nvSpPr>
          <p:spPr>
            <a:xfrm>
              <a:off x="6774" y="0"/>
              <a:ext cx="8498275" cy="804897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6" name="Rectangle 7"/>
            <p:cNvSpPr/>
            <p:nvPr/>
          </p:nvSpPr>
          <p:spPr>
            <a:xfrm>
              <a:off x="4515554" y="15802"/>
              <a:ext cx="8489247" cy="459683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7" name="Rectangle 8"/>
            <p:cNvSpPr/>
            <p:nvPr/>
          </p:nvSpPr>
          <p:spPr>
            <a:xfrm>
              <a:off x="4404926" y="4657793"/>
              <a:ext cx="8584071" cy="340698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98" name="Rectangle 9"/>
            <p:cNvSpPr/>
            <p:nvPr/>
          </p:nvSpPr>
          <p:spPr>
            <a:xfrm>
              <a:off x="8561492" y="2707074"/>
              <a:ext cx="4427504" cy="3406988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02" name="Group 13"/>
          <p:cNvGrpSpPr/>
          <p:nvPr/>
        </p:nvGrpSpPr>
        <p:grpSpPr>
          <a:xfrm>
            <a:off x="6637867" y="4479431"/>
            <a:ext cx="2510649" cy="1384019"/>
            <a:chOff x="0" y="0"/>
            <a:chExt cx="2510648" cy="1384018"/>
          </a:xfrm>
        </p:grpSpPr>
        <p:sp>
          <p:nvSpPr>
            <p:cNvPr id="500" name="TextBox 10"/>
            <p:cNvSpPr txBox="1"/>
            <p:nvPr/>
          </p:nvSpPr>
          <p:spPr>
            <a:xfrm>
              <a:off x="0" y="-1"/>
              <a:ext cx="1379510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 pixel</a:t>
              </a:r>
            </a:p>
          </p:txBody>
        </p:sp>
        <p:sp>
          <p:nvSpPr>
            <p:cNvPr id="501" name="Freeform 11"/>
            <p:cNvSpPr/>
            <p:nvPr/>
          </p:nvSpPr>
          <p:spPr>
            <a:xfrm>
              <a:off x="1490132" y="261890"/>
              <a:ext cx="1020517" cy="112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827"/>
                  </a:moveTo>
                  <a:cubicBezTo>
                    <a:pt x="4117" y="201"/>
                    <a:pt x="8234" y="-426"/>
                    <a:pt x="11421" y="385"/>
                  </a:cubicBezTo>
                  <a:cubicBezTo>
                    <a:pt x="14607" y="1196"/>
                    <a:pt x="17421" y="3039"/>
                    <a:pt x="19117" y="5693"/>
                  </a:cubicBezTo>
                  <a:cubicBezTo>
                    <a:pt x="20814" y="8347"/>
                    <a:pt x="21600" y="13913"/>
                    <a:pt x="21600" y="16308"/>
                  </a:cubicBezTo>
                  <a:cubicBezTo>
                    <a:pt x="21600" y="18704"/>
                    <a:pt x="20565" y="19257"/>
                    <a:pt x="19117" y="20068"/>
                  </a:cubicBezTo>
                  <a:cubicBezTo>
                    <a:pt x="17669" y="20879"/>
                    <a:pt x="12910" y="21174"/>
                    <a:pt x="12910" y="2117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 Box 2"/>
          <p:cNvSpPr txBox="1"/>
          <p:nvPr/>
        </p:nvSpPr>
        <p:spPr>
          <a:xfrm>
            <a:off x="302542" y="1083733"/>
            <a:ext cx="8088385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The visual system seems to be tuned to a particular subset</a:t>
            </a:r>
          </a:p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of all possible images:</a:t>
            </a:r>
          </a:p>
        </p:txBody>
      </p:sp>
      <p:sp>
        <p:nvSpPr>
          <p:cNvPr id="356" name="Text Box 4"/>
          <p:cNvSpPr txBox="1"/>
          <p:nvPr/>
        </p:nvSpPr>
        <p:spPr>
          <a:xfrm>
            <a:off x="8121227" y="9189155"/>
            <a:ext cx="4569344" cy="524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Demo inspired from D.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24230">
              <a:defRPr sz="5952"/>
            </a:lvl1pPr>
          </a:lstStyle>
          <a:p>
            <a:pPr/>
            <a:r>
              <a:t>First model: include pixel correlations</a:t>
            </a:r>
          </a:p>
        </p:txBody>
      </p:sp>
      <p:pic>
        <p:nvPicPr>
          <p:cNvPr id="50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68870"/>
            <a:ext cx="12964162" cy="8048980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Rectangle 6"/>
          <p:cNvSpPr/>
          <p:nvPr/>
        </p:nvSpPr>
        <p:spPr>
          <a:xfrm>
            <a:off x="6773" y="1253067"/>
            <a:ext cx="5052908" cy="4549423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7" name="Rectangle 7"/>
          <p:cNvSpPr/>
          <p:nvPr/>
        </p:nvSpPr>
        <p:spPr>
          <a:xfrm>
            <a:off x="4515555" y="1281570"/>
            <a:ext cx="8489245" cy="459458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8" name="Rectangle 8"/>
          <p:cNvSpPr/>
          <p:nvPr/>
        </p:nvSpPr>
        <p:spPr>
          <a:xfrm>
            <a:off x="4404925" y="5910862"/>
            <a:ext cx="8584072" cy="3406988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09" name="Rectangle 9"/>
          <p:cNvSpPr/>
          <p:nvPr/>
        </p:nvSpPr>
        <p:spPr>
          <a:xfrm>
            <a:off x="8561493" y="3960142"/>
            <a:ext cx="4427504" cy="3404730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2" name="Group 13"/>
          <p:cNvGrpSpPr/>
          <p:nvPr/>
        </p:nvGrpSpPr>
        <p:grpSpPr>
          <a:xfrm>
            <a:off x="6637867" y="4479431"/>
            <a:ext cx="2510649" cy="1384019"/>
            <a:chOff x="0" y="0"/>
            <a:chExt cx="2510648" cy="1384018"/>
          </a:xfrm>
        </p:grpSpPr>
        <p:sp>
          <p:nvSpPr>
            <p:cNvPr id="510" name="TextBox 10"/>
            <p:cNvSpPr txBox="1"/>
            <p:nvPr/>
          </p:nvSpPr>
          <p:spPr>
            <a:xfrm>
              <a:off x="0" y="-1"/>
              <a:ext cx="1379510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 pixel</a:t>
              </a:r>
            </a:p>
          </p:txBody>
        </p:sp>
        <p:sp>
          <p:nvSpPr>
            <p:cNvPr id="511" name="Freeform 11"/>
            <p:cNvSpPr/>
            <p:nvPr/>
          </p:nvSpPr>
          <p:spPr>
            <a:xfrm>
              <a:off x="1490132" y="261890"/>
              <a:ext cx="1020517" cy="112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827"/>
                  </a:moveTo>
                  <a:cubicBezTo>
                    <a:pt x="4117" y="201"/>
                    <a:pt x="8234" y="-426"/>
                    <a:pt x="11421" y="385"/>
                  </a:cubicBezTo>
                  <a:cubicBezTo>
                    <a:pt x="14607" y="1196"/>
                    <a:pt x="17421" y="3039"/>
                    <a:pt x="19117" y="5693"/>
                  </a:cubicBezTo>
                  <a:cubicBezTo>
                    <a:pt x="20814" y="8347"/>
                    <a:pt x="21600" y="13913"/>
                    <a:pt x="21600" y="16308"/>
                  </a:cubicBezTo>
                  <a:cubicBezTo>
                    <a:pt x="21600" y="18704"/>
                    <a:pt x="20565" y="19257"/>
                    <a:pt x="19117" y="20068"/>
                  </a:cubicBezTo>
                  <a:cubicBezTo>
                    <a:pt x="17669" y="20879"/>
                    <a:pt x="12910" y="21174"/>
                    <a:pt x="12910" y="2117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3" name="Rectangle 14"/>
          <p:cNvSpPr/>
          <p:nvPr/>
        </p:nvSpPr>
        <p:spPr>
          <a:xfrm>
            <a:off x="5032587" y="5206435"/>
            <a:ext cx="3483751" cy="4124962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14" name="Rectangle 15"/>
          <p:cNvSpPr/>
          <p:nvPr/>
        </p:nvSpPr>
        <p:spPr>
          <a:xfrm>
            <a:off x="-1" y="4759395"/>
            <a:ext cx="4985175" cy="4549424"/>
          </a:xfrm>
          <a:prstGeom prst="rect">
            <a:avLst/>
          </a:prstGeom>
          <a:solidFill>
            <a:srgbClr val="BFBFB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17" name="Group 19"/>
          <p:cNvGrpSpPr/>
          <p:nvPr/>
        </p:nvGrpSpPr>
        <p:grpSpPr>
          <a:xfrm>
            <a:off x="3418275" y="5980853"/>
            <a:ext cx="1603631" cy="1991039"/>
            <a:chOff x="0" y="0"/>
            <a:chExt cx="1603630" cy="1991037"/>
          </a:xfrm>
        </p:grpSpPr>
        <p:sp>
          <p:nvSpPr>
            <p:cNvPr id="515" name="TextBox 16"/>
            <p:cNvSpPr/>
            <p:nvPr/>
          </p:nvSpPr>
          <p:spPr>
            <a:xfrm>
              <a:off x="0" y="7210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Another pixel</a:t>
              </a:r>
            </a:p>
          </p:txBody>
        </p:sp>
        <p:sp>
          <p:nvSpPr>
            <p:cNvPr id="516" name="Freeform 17"/>
            <p:cNvSpPr/>
            <p:nvPr/>
          </p:nvSpPr>
          <p:spPr>
            <a:xfrm>
              <a:off x="1354666" y="0"/>
              <a:ext cx="248965" cy="715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1600" fill="norm" stroke="1" extrusionOk="0">
                  <a:moveTo>
                    <a:pt x="0" y="21600"/>
                  </a:moveTo>
                  <a:cubicBezTo>
                    <a:pt x="5154" y="19534"/>
                    <a:pt x="10309" y="17469"/>
                    <a:pt x="13745" y="15580"/>
                  </a:cubicBezTo>
                  <a:cubicBezTo>
                    <a:pt x="17182" y="13692"/>
                    <a:pt x="19636" y="12866"/>
                    <a:pt x="20618" y="10269"/>
                  </a:cubicBezTo>
                  <a:cubicBezTo>
                    <a:pt x="21600" y="7672"/>
                    <a:pt x="19636" y="0"/>
                    <a:pt x="19636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24" name="Group"/>
          <p:cNvGrpSpPr/>
          <p:nvPr/>
        </p:nvGrpSpPr>
        <p:grpSpPr>
          <a:xfrm>
            <a:off x="1842346" y="8105422"/>
            <a:ext cx="10094527" cy="903112"/>
            <a:chOff x="0" y="0"/>
            <a:chExt cx="10094525" cy="903111"/>
          </a:xfrm>
        </p:grpSpPr>
        <p:grpSp>
          <p:nvGrpSpPr>
            <p:cNvPr id="520" name="Group"/>
            <p:cNvGrpSpPr/>
            <p:nvPr/>
          </p:nvGrpSpPr>
          <p:grpSpPr>
            <a:xfrm>
              <a:off x="0" y="0"/>
              <a:ext cx="10094526" cy="903112"/>
              <a:chOff x="0" y="0"/>
              <a:chExt cx="10094525" cy="903111"/>
            </a:xfrm>
          </p:grpSpPr>
          <p:pic>
            <p:nvPicPr>
              <p:cNvPr id="518" name="Picture 18" descr="Picture 18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10094526" cy="903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19" name="Rectangle"/>
              <p:cNvSpPr/>
              <p:nvPr/>
            </p:nvSpPr>
            <p:spPr>
              <a:xfrm>
                <a:off x="8181531" y="478681"/>
                <a:ext cx="182120" cy="24874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523" name="Group"/>
            <p:cNvGrpSpPr/>
            <p:nvPr/>
          </p:nvGrpSpPr>
          <p:grpSpPr>
            <a:xfrm>
              <a:off x="3289583" y="44594"/>
              <a:ext cx="463396" cy="737723"/>
              <a:chOff x="0" y="0"/>
              <a:chExt cx="463394" cy="737722"/>
            </a:xfrm>
          </p:grpSpPr>
          <p:sp>
            <p:nvSpPr>
              <p:cNvPr id="521" name="Rectangle"/>
              <p:cNvSpPr/>
              <p:nvPr/>
            </p:nvSpPr>
            <p:spPr>
              <a:xfrm>
                <a:off x="0" y="111945"/>
                <a:ext cx="463395" cy="5956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522" name="E"/>
              <p:cNvSpPr txBox="1"/>
              <p:nvPr/>
            </p:nvSpPr>
            <p:spPr>
              <a:xfrm>
                <a:off x="-1" y="-1"/>
                <a:ext cx="463396" cy="737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4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E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" y="1381759"/>
            <a:ext cx="5208694" cy="39059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9" name="Group 26"/>
          <p:cNvGrpSpPr/>
          <p:nvPr/>
        </p:nvGrpSpPr>
        <p:grpSpPr>
          <a:xfrm>
            <a:off x="1591733" y="3840480"/>
            <a:ext cx="1903307" cy="191911"/>
            <a:chOff x="0" y="0"/>
            <a:chExt cx="1903305" cy="191909"/>
          </a:xfrm>
        </p:grpSpPr>
        <p:sp>
          <p:nvSpPr>
            <p:cNvPr id="527" name="Rectangle 4"/>
            <p:cNvSpPr/>
            <p:nvPr/>
          </p:nvSpPr>
          <p:spPr>
            <a:xfrm>
              <a:off x="-1" y="-1"/>
              <a:ext cx="178365" cy="189653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28" name="Rectangle 5"/>
            <p:cNvSpPr/>
            <p:nvPr/>
          </p:nvSpPr>
          <p:spPr>
            <a:xfrm>
              <a:off x="1724942" y="2257"/>
              <a:ext cx="178364" cy="189653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30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16035" y="2368447"/>
            <a:ext cx="3339256" cy="31111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4" name="Group"/>
          <p:cNvGrpSpPr/>
          <p:nvPr/>
        </p:nvGrpSpPr>
        <p:grpSpPr>
          <a:xfrm>
            <a:off x="7068362" y="1603022"/>
            <a:ext cx="846111" cy="731520"/>
            <a:chOff x="0" y="0"/>
            <a:chExt cx="846109" cy="731519"/>
          </a:xfrm>
        </p:grpSpPr>
        <p:sp>
          <p:nvSpPr>
            <p:cNvPr id="531" name="Rectangle 10"/>
            <p:cNvSpPr/>
            <p:nvPr/>
          </p:nvSpPr>
          <p:spPr>
            <a:xfrm>
              <a:off x="337149" y="539609"/>
              <a:ext cx="178364" cy="191911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2" name="Rectangle 11"/>
            <p:cNvSpPr/>
            <p:nvPr/>
          </p:nvSpPr>
          <p:spPr>
            <a:xfrm>
              <a:off x="540349" y="541867"/>
              <a:ext cx="180623" cy="189653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3" name="TextBox 14"/>
            <p:cNvSpPr txBox="1"/>
            <p:nvPr/>
          </p:nvSpPr>
          <p:spPr>
            <a:xfrm>
              <a:off x="0" y="0"/>
              <a:ext cx="846110" cy="50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Symbol"/>
                  <a:ea typeface="Symbol"/>
                  <a:cs typeface="Symbol"/>
                  <a:sym typeface="Symbol"/>
                </a:defRPr>
              </a:pPr>
              <a:r>
                <a:t>D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= 1</a:t>
              </a:r>
            </a:p>
          </p:txBody>
        </p:sp>
      </p:grpSp>
      <p:pic>
        <p:nvPicPr>
          <p:cNvPr id="535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30081" y="2373537"/>
            <a:ext cx="3318934" cy="30789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9" name="Group"/>
          <p:cNvGrpSpPr/>
          <p:nvPr/>
        </p:nvGrpSpPr>
        <p:grpSpPr>
          <a:xfrm>
            <a:off x="10706427" y="1569156"/>
            <a:ext cx="846111" cy="684107"/>
            <a:chOff x="0" y="0"/>
            <a:chExt cx="846109" cy="684106"/>
          </a:xfrm>
        </p:grpSpPr>
        <p:sp>
          <p:nvSpPr>
            <p:cNvPr id="536" name="Rectangle 12"/>
            <p:cNvSpPr/>
            <p:nvPr/>
          </p:nvSpPr>
          <p:spPr>
            <a:xfrm>
              <a:off x="264115" y="492195"/>
              <a:ext cx="180622" cy="191912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7" name="Rectangle 13"/>
            <p:cNvSpPr/>
            <p:nvPr/>
          </p:nvSpPr>
          <p:spPr>
            <a:xfrm>
              <a:off x="661483" y="492195"/>
              <a:ext cx="178363" cy="191912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38" name="TextBox 15"/>
            <p:cNvSpPr txBox="1"/>
            <p:nvPr/>
          </p:nvSpPr>
          <p:spPr>
            <a:xfrm>
              <a:off x="0" y="0"/>
              <a:ext cx="846110" cy="50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Symbol"/>
                  <a:ea typeface="Symbol"/>
                  <a:cs typeface="Symbol"/>
                  <a:sym typeface="Symbol"/>
                </a:defRPr>
              </a:pPr>
              <a:r>
                <a:t>D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= 2</a:t>
              </a:r>
            </a:p>
          </p:txBody>
        </p:sp>
      </p:grpSp>
      <p:pic>
        <p:nvPicPr>
          <p:cNvPr id="540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852159" y="6323618"/>
            <a:ext cx="3296357" cy="31229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4" name="Group"/>
          <p:cNvGrpSpPr/>
          <p:nvPr/>
        </p:nvGrpSpPr>
        <p:grpSpPr>
          <a:xfrm>
            <a:off x="6737208" y="5624124"/>
            <a:ext cx="1869440" cy="684106"/>
            <a:chOff x="0" y="0"/>
            <a:chExt cx="1869438" cy="684104"/>
          </a:xfrm>
        </p:grpSpPr>
        <p:sp>
          <p:nvSpPr>
            <p:cNvPr id="541" name="Rectangle 16"/>
            <p:cNvSpPr/>
            <p:nvPr/>
          </p:nvSpPr>
          <p:spPr>
            <a:xfrm>
              <a:off x="0" y="492195"/>
              <a:ext cx="180621" cy="191910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2" name="Rectangle 17"/>
            <p:cNvSpPr/>
            <p:nvPr/>
          </p:nvSpPr>
          <p:spPr>
            <a:xfrm>
              <a:off x="1688817" y="480906"/>
              <a:ext cx="180622" cy="191911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3" name="TextBox 18"/>
            <p:cNvSpPr txBox="1"/>
            <p:nvPr/>
          </p:nvSpPr>
          <p:spPr>
            <a:xfrm>
              <a:off x="346123" y="0"/>
              <a:ext cx="1015626" cy="50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Symbol"/>
                  <a:ea typeface="Symbol"/>
                  <a:cs typeface="Symbol"/>
                  <a:sym typeface="Symbol"/>
                </a:defRPr>
              </a:pPr>
              <a:r>
                <a:t>D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= 10</a:t>
              </a:r>
            </a:p>
          </p:txBody>
        </p:sp>
      </p:grpSp>
      <p:pic>
        <p:nvPicPr>
          <p:cNvPr id="545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99413" y="6305961"/>
            <a:ext cx="3304434" cy="31428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9" name="Group"/>
          <p:cNvGrpSpPr/>
          <p:nvPr/>
        </p:nvGrpSpPr>
        <p:grpSpPr>
          <a:xfrm>
            <a:off x="10090010" y="5651218"/>
            <a:ext cx="3093154" cy="670559"/>
            <a:chOff x="0" y="0"/>
            <a:chExt cx="3093153" cy="670558"/>
          </a:xfrm>
        </p:grpSpPr>
        <p:sp>
          <p:nvSpPr>
            <p:cNvPr id="546" name="Rectangle 19"/>
            <p:cNvSpPr/>
            <p:nvPr/>
          </p:nvSpPr>
          <p:spPr>
            <a:xfrm>
              <a:off x="0" y="478648"/>
              <a:ext cx="178363" cy="191911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7" name="Rectangle 20"/>
            <p:cNvSpPr/>
            <p:nvPr/>
          </p:nvSpPr>
          <p:spPr>
            <a:xfrm>
              <a:off x="2914789" y="458327"/>
              <a:ext cx="178365" cy="189653"/>
            </a:xfrm>
            <a:prstGeom prst="rect">
              <a:avLst/>
            </a:prstGeom>
            <a:solidFill>
              <a:srgbClr val="008000"/>
            </a:solidFill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48" name="TextBox 21"/>
            <p:cNvSpPr txBox="1"/>
            <p:nvPr/>
          </p:nvSpPr>
          <p:spPr>
            <a:xfrm>
              <a:off x="906812" y="0"/>
              <a:ext cx="1015626" cy="5021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Symbol"/>
                  <a:ea typeface="Symbol"/>
                  <a:cs typeface="Symbol"/>
                  <a:sym typeface="Symbol"/>
                </a:defRPr>
              </a:pPr>
              <a:r>
                <a:t>D</a:t>
              </a:r>
              <a:r>
                <a:rPr>
                  <a:latin typeface="Arial"/>
                  <a:ea typeface="Arial"/>
                  <a:cs typeface="Arial"/>
                  <a:sym typeface="Arial"/>
                </a:rPr>
                <a:t> = 40</a:t>
              </a:r>
            </a:p>
          </p:txBody>
        </p:sp>
      </p:grpSp>
      <p:grpSp>
        <p:nvGrpSpPr>
          <p:cNvPr id="555" name="Group 32"/>
          <p:cNvGrpSpPr/>
          <p:nvPr/>
        </p:nvGrpSpPr>
        <p:grpSpPr>
          <a:xfrm>
            <a:off x="182316" y="5621866"/>
            <a:ext cx="5317631" cy="4876452"/>
            <a:chOff x="0" y="0"/>
            <a:chExt cx="5317630" cy="4876450"/>
          </a:xfrm>
        </p:grpSpPr>
        <p:pic>
          <p:nvPicPr>
            <p:cNvPr id="550" name="Picture 27" descr="Picture 27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0136" y="0"/>
              <a:ext cx="5207495" cy="3751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1" name="TextBox 29"/>
            <p:cNvSpPr/>
            <p:nvPr/>
          </p:nvSpPr>
          <p:spPr>
            <a:xfrm>
              <a:off x="2625675" y="360645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552" name="TextBox 30"/>
            <p:cNvSpPr/>
            <p:nvPr/>
          </p:nvSpPr>
          <p:spPr>
            <a:xfrm>
              <a:off x="2983642" y="172004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horizontal</a:t>
              </a:r>
            </a:p>
          </p:txBody>
        </p:sp>
        <p:sp>
          <p:nvSpPr>
            <p:cNvPr id="553" name="TextBox 31"/>
            <p:cNvSpPr/>
            <p:nvPr/>
          </p:nvSpPr>
          <p:spPr>
            <a:xfrm>
              <a:off x="3071361" y="255840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vertical</a:t>
              </a:r>
            </a:p>
          </p:txBody>
        </p:sp>
        <p:pic>
          <p:nvPicPr>
            <p:cNvPr id="554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56138"/>
              <a:ext cx="519033" cy="2391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2" name="Group"/>
          <p:cNvGrpSpPr/>
          <p:nvPr/>
        </p:nvGrpSpPr>
        <p:grpSpPr>
          <a:xfrm>
            <a:off x="1654951" y="248355"/>
            <a:ext cx="10094525" cy="903112"/>
            <a:chOff x="0" y="0"/>
            <a:chExt cx="10094523" cy="903111"/>
          </a:xfrm>
        </p:grpSpPr>
        <p:grpSp>
          <p:nvGrpSpPr>
            <p:cNvPr id="558" name="Group"/>
            <p:cNvGrpSpPr/>
            <p:nvPr/>
          </p:nvGrpSpPr>
          <p:grpSpPr>
            <a:xfrm>
              <a:off x="0" y="0"/>
              <a:ext cx="10094524" cy="903112"/>
              <a:chOff x="0" y="0"/>
              <a:chExt cx="10094523" cy="903111"/>
            </a:xfrm>
          </p:grpSpPr>
          <p:pic>
            <p:nvPicPr>
              <p:cNvPr id="556" name="Picture 2" descr="Picture 2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10094524" cy="9031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57" name="Rectangle"/>
              <p:cNvSpPr/>
              <p:nvPr/>
            </p:nvSpPr>
            <p:spPr>
              <a:xfrm>
                <a:off x="8165726" y="461748"/>
                <a:ext cx="182120" cy="24874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</p:grpSp>
        <p:grpSp>
          <p:nvGrpSpPr>
            <p:cNvPr id="561" name="Group"/>
            <p:cNvGrpSpPr/>
            <p:nvPr/>
          </p:nvGrpSpPr>
          <p:grpSpPr>
            <a:xfrm>
              <a:off x="3235678" y="69994"/>
              <a:ext cx="463396" cy="737723"/>
              <a:chOff x="0" y="0"/>
              <a:chExt cx="463394" cy="737722"/>
            </a:xfrm>
          </p:grpSpPr>
          <p:sp>
            <p:nvSpPr>
              <p:cNvPr id="559" name="Rectangle"/>
              <p:cNvSpPr/>
              <p:nvPr/>
            </p:nvSpPr>
            <p:spPr>
              <a:xfrm>
                <a:off x="0" y="111945"/>
                <a:ext cx="463395" cy="5956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b="0" sz="2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</a:p>
            </p:txBody>
          </p:sp>
          <p:sp>
            <p:nvSpPr>
              <p:cNvPr id="560" name="E"/>
              <p:cNvSpPr txBox="1"/>
              <p:nvPr/>
            </p:nvSpPr>
            <p:spPr>
              <a:xfrm>
                <a:off x="-1" y="-1"/>
                <a:ext cx="463396" cy="7377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b="0" sz="4500"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pPr/>
                <a:r>
                  <a:t>E</a:t>
                </a:r>
              </a:p>
            </p:txBody>
          </p:sp>
        </p:grpSp>
      </p:grpSp>
      <p:pic>
        <p:nvPicPr>
          <p:cNvPr id="56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50095" y="5725416"/>
            <a:ext cx="1604205" cy="586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5" grpId="10"/>
      <p:bldP build="whole" bldLvl="1" animBg="1" rev="0" advAuto="0" spid="534" grpId="2"/>
      <p:bldP build="whole" bldLvl="1" animBg="1" rev="0" advAuto="0" spid="544" grpId="6"/>
      <p:bldP build="whole" bldLvl="1" animBg="1" rev="0" advAuto="0" spid="563" grpId="11"/>
      <p:bldP build="whole" bldLvl="1" animBg="1" rev="0" advAuto="0" spid="539" grpId="4"/>
      <p:bldP build="whole" bldLvl="1" animBg="1" rev="0" advAuto="0" spid="535" grpId="5"/>
      <p:bldP build="whole" bldLvl="1" animBg="1" rev="0" advAuto="0" spid="530" grpId="3"/>
      <p:bldP build="whole" bldLvl="1" animBg="1" rev="0" advAuto="0" spid="549" grpId="8"/>
      <p:bldP build="whole" bldLvl="1" animBg="1" rev="0" advAuto="0" spid="540" grpId="7"/>
      <p:bldP build="whole" bldLvl="1" animBg="1" rev="0" advAuto="0" spid="529" grpId="1"/>
      <p:bldP build="whole" bldLvl="1" animBg="1" rev="0" advAuto="0" spid="545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Rectangle 2"/>
          <p:cNvSpPr txBox="1"/>
          <p:nvPr>
            <p:ph type="title"/>
          </p:nvPr>
        </p:nvSpPr>
        <p:spPr>
          <a:xfrm>
            <a:off x="688339" y="495299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/>
            <a:r>
              <a:t>A remarkable property of natural images</a:t>
            </a:r>
          </a:p>
        </p:txBody>
      </p:sp>
      <p:grpSp>
        <p:nvGrpSpPr>
          <p:cNvPr id="568" name="Group 33"/>
          <p:cNvGrpSpPr/>
          <p:nvPr/>
        </p:nvGrpSpPr>
        <p:grpSpPr>
          <a:xfrm>
            <a:off x="16651" y="1763325"/>
            <a:ext cx="4395895" cy="8427156"/>
            <a:chOff x="0" y="0"/>
            <a:chExt cx="4395894" cy="8427155"/>
          </a:xfrm>
        </p:grpSpPr>
        <p:sp>
          <p:nvSpPr>
            <p:cNvPr id="566" name="Rectangle 28"/>
            <p:cNvSpPr/>
            <p:nvPr/>
          </p:nvSpPr>
          <p:spPr>
            <a:xfrm>
              <a:off x="0" y="715715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ctr">
              <a:spAutoFit/>
            </a:bodyPr>
            <a:lstStyle/>
            <a:p>
              <a:pPr algn="l" defTabSz="65024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D. J. Field, "Relations between the statistics of natural images and </a:t>
              </a:r>
            </a:p>
            <a:p>
              <a:pPr algn="l" defTabSz="650240">
                <a:defRPr b="0" sz="1400">
                  <a:latin typeface="Arial"/>
                  <a:ea typeface="Arial"/>
                  <a:cs typeface="Arial"/>
                  <a:sym typeface="Arial"/>
                </a:defRPr>
              </a:pPr>
              <a:r>
                <a:t>the response properties of cortical cells," J. Opt. Soc. Am. A </a:t>
              </a:r>
              <a:r>
                <a:rPr b="1"/>
                <a:t>4</a:t>
              </a:r>
              <a:r>
                <a:t>, 2379- (1987) </a:t>
              </a:r>
            </a:p>
          </p:txBody>
        </p:sp>
        <p:pic>
          <p:nvPicPr>
            <p:cNvPr id="567" name="Picture 29" descr="Picture 2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42524" y="0"/>
              <a:ext cx="3953371" cy="6719147"/>
            </a:xfrm>
            <a:prstGeom prst="rect">
              <a:avLst/>
            </a:prstGeom>
            <a:ln w="38100" cap="flat">
              <a:solidFill>
                <a:srgbClr val="FF3300"/>
              </a:solidFill>
              <a:prstDash val="solid"/>
              <a:miter lim="800000"/>
            </a:ln>
            <a:effectLst/>
          </p:spPr>
        </p:pic>
      </p:grpSp>
      <p:pic>
        <p:nvPicPr>
          <p:cNvPr id="569" name="Object 2" descr="Objec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9626" y="2282612"/>
            <a:ext cx="2747718" cy="2086188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Line 4"/>
          <p:cNvSpPr/>
          <p:nvPr/>
        </p:nvSpPr>
        <p:spPr>
          <a:xfrm flipV="1">
            <a:off x="9394614" y="1849119"/>
            <a:ext cx="1" cy="65024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1" name="Line 5"/>
          <p:cNvSpPr/>
          <p:nvPr/>
        </p:nvSpPr>
        <p:spPr>
          <a:xfrm flipH="1">
            <a:off x="8620195" y="3901440"/>
            <a:ext cx="433495" cy="553155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2" name="Line 6"/>
          <p:cNvSpPr/>
          <p:nvPr/>
        </p:nvSpPr>
        <p:spPr>
          <a:xfrm flipV="1">
            <a:off x="9807786" y="2632568"/>
            <a:ext cx="225779" cy="307059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3" name="Line 7"/>
          <p:cNvSpPr/>
          <p:nvPr/>
        </p:nvSpPr>
        <p:spPr>
          <a:xfrm>
            <a:off x="10372230" y="3623732"/>
            <a:ext cx="442526" cy="79024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4" name="Line 8"/>
          <p:cNvSpPr/>
          <p:nvPr/>
        </p:nvSpPr>
        <p:spPr>
          <a:xfrm>
            <a:off x="8035431" y="3226363"/>
            <a:ext cx="349955" cy="58703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75" name="Text Box 10"/>
          <p:cNvSpPr txBox="1"/>
          <p:nvPr/>
        </p:nvSpPr>
        <p:spPr>
          <a:xfrm>
            <a:off x="7933831" y="1828800"/>
            <a:ext cx="1193178" cy="498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vantGarde Bk BT"/>
                <a:ea typeface="AvantGarde Bk BT"/>
                <a:cs typeface="AvantGarde Bk BT"/>
                <a:sym typeface="AvantGarde Bk BT"/>
              </a:defRPr>
            </a:lvl1pPr>
          </a:lstStyle>
          <a:p>
            <a:pPr/>
            <a:r>
              <a:t>Spectra</a:t>
            </a:r>
          </a:p>
        </p:txBody>
      </p:sp>
      <p:sp>
        <p:nvSpPr>
          <p:cNvPr id="576" name="Freeform 11"/>
          <p:cNvSpPr/>
          <p:nvPr/>
        </p:nvSpPr>
        <p:spPr>
          <a:xfrm>
            <a:off x="9430739" y="2339057"/>
            <a:ext cx="1002454" cy="1205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66" y="1706"/>
                  <a:pt x="375" y="3449"/>
                  <a:pt x="791" y="5191"/>
                </a:cubicBezTo>
                <a:cubicBezTo>
                  <a:pt x="1207" y="6934"/>
                  <a:pt x="1706" y="9148"/>
                  <a:pt x="2580" y="10528"/>
                </a:cubicBezTo>
                <a:cubicBezTo>
                  <a:pt x="3454" y="11907"/>
                  <a:pt x="5119" y="12706"/>
                  <a:pt x="6160" y="13468"/>
                </a:cubicBezTo>
                <a:cubicBezTo>
                  <a:pt x="7200" y="14231"/>
                  <a:pt x="7658" y="14594"/>
                  <a:pt x="8740" y="15211"/>
                </a:cubicBezTo>
                <a:cubicBezTo>
                  <a:pt x="9822" y="15828"/>
                  <a:pt x="11528" y="16663"/>
                  <a:pt x="12694" y="17280"/>
                </a:cubicBezTo>
                <a:cubicBezTo>
                  <a:pt x="13859" y="17897"/>
                  <a:pt x="14691" y="18224"/>
                  <a:pt x="15857" y="18841"/>
                </a:cubicBezTo>
                <a:cubicBezTo>
                  <a:pt x="17022" y="19458"/>
                  <a:pt x="18645" y="20620"/>
                  <a:pt x="19602" y="21092"/>
                </a:cubicBezTo>
                <a:cubicBezTo>
                  <a:pt x="20560" y="21564"/>
                  <a:pt x="21059" y="21564"/>
                  <a:pt x="2160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77" name="Rectangle 12"/>
          <p:cNvSpPr txBox="1"/>
          <p:nvPr/>
        </p:nvSpPr>
        <p:spPr>
          <a:xfrm>
            <a:off x="9428480" y="3409244"/>
            <a:ext cx="824090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1/</a:t>
            </a:r>
            <a:r>
              <a:rPr sz="1800"/>
              <a:t>v</a:t>
            </a:r>
            <a:r>
              <a:rPr baseline="30571" sz="2800"/>
              <a:t>a</a:t>
            </a:r>
          </a:p>
        </p:txBody>
      </p:sp>
      <p:sp>
        <p:nvSpPr>
          <p:cNvPr id="578" name="Line 13"/>
          <p:cNvSpPr/>
          <p:nvPr/>
        </p:nvSpPr>
        <p:spPr>
          <a:xfrm>
            <a:off x="7798364" y="3115733"/>
            <a:ext cx="3251201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581" name="Group 31"/>
          <p:cNvGrpSpPr/>
          <p:nvPr/>
        </p:nvGrpSpPr>
        <p:grpSpPr>
          <a:xfrm>
            <a:off x="9532337" y="1743004"/>
            <a:ext cx="1378374" cy="1300481"/>
            <a:chOff x="0" y="0"/>
            <a:chExt cx="1378373" cy="1300480"/>
          </a:xfrm>
        </p:grpSpPr>
        <p:sp>
          <p:nvSpPr>
            <p:cNvPr id="579" name="Text Box 14"/>
            <p:cNvSpPr/>
            <p:nvPr/>
          </p:nvSpPr>
          <p:spPr>
            <a:xfrm>
              <a:off x="10837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1800">
                  <a:solidFill>
                    <a:srgbClr val="F35A0D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pPr/>
              <a:r>
                <a:t>Low spatial frequencies</a:t>
              </a:r>
            </a:p>
          </p:txBody>
        </p:sp>
        <p:sp>
          <p:nvSpPr>
            <p:cNvPr id="580" name="Line 15"/>
            <p:cNvSpPr/>
            <p:nvPr/>
          </p:nvSpPr>
          <p:spPr>
            <a:xfrm flipH="1">
              <a:off x="0" y="541866"/>
              <a:ext cx="325121" cy="758615"/>
            </a:xfrm>
            <a:prstGeom prst="line">
              <a:avLst/>
            </a:prstGeom>
            <a:noFill/>
            <a:ln w="12700" cap="flat">
              <a:solidFill>
                <a:srgbClr val="F35A0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92" name="Group 34"/>
          <p:cNvGrpSpPr/>
          <p:nvPr/>
        </p:nvGrpSpPr>
        <p:grpSpPr>
          <a:xfrm>
            <a:off x="8019626" y="5225258"/>
            <a:ext cx="5322713" cy="3836014"/>
            <a:chOff x="0" y="0"/>
            <a:chExt cx="5322711" cy="3836013"/>
          </a:xfrm>
        </p:grpSpPr>
        <p:sp>
          <p:nvSpPr>
            <p:cNvPr id="582" name="Text Box 16"/>
            <p:cNvSpPr/>
            <p:nvPr/>
          </p:nvSpPr>
          <p:spPr>
            <a:xfrm>
              <a:off x="2858346" y="1852874"/>
              <a:ext cx="2126828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b="0" sz="2200">
                  <a:solidFill>
                    <a:srgbClr val="00A479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pPr/>
              <a:r>
                <a:t>High SF</a:t>
              </a:r>
            </a:p>
          </p:txBody>
        </p:sp>
        <p:grpSp>
          <p:nvGrpSpPr>
            <p:cNvPr id="586" name="Group 18"/>
            <p:cNvGrpSpPr/>
            <p:nvPr/>
          </p:nvGrpSpPr>
          <p:grpSpPr>
            <a:xfrm>
              <a:off x="0" y="416927"/>
              <a:ext cx="3082985" cy="2629739"/>
              <a:chOff x="0" y="0"/>
              <a:chExt cx="3082984" cy="2629738"/>
            </a:xfrm>
          </p:grpSpPr>
          <p:pic>
            <p:nvPicPr>
              <p:cNvPr id="583" name="Picture 19" descr="Picture 19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2555805" cy="25558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84" name="Text Box 20"/>
              <p:cNvSpPr/>
              <p:nvPr/>
            </p:nvSpPr>
            <p:spPr>
              <a:xfrm>
                <a:off x="1359738" y="0"/>
                <a:ext cx="60432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algn="l" defTabSz="650240">
                  <a:defRPr sz="1600">
                    <a:latin typeface="AvantGarde Bk BT"/>
                    <a:ea typeface="AvantGarde Bk BT"/>
                    <a:cs typeface="AvantGarde Bk BT"/>
                    <a:sym typeface="AvantGarde Bk BT"/>
                  </a:defRPr>
                </a:pPr>
                <a:r>
                  <a:t>v</a:t>
                </a:r>
                <a:r>
                  <a:rPr baseline="-20250"/>
                  <a:t>y</a:t>
                </a:r>
              </a:p>
            </p:txBody>
          </p:sp>
          <p:sp>
            <p:nvSpPr>
              <p:cNvPr id="585" name="Text Box 21"/>
              <p:cNvSpPr/>
              <p:nvPr/>
            </p:nvSpPr>
            <p:spPr>
              <a:xfrm>
                <a:off x="1812984" y="1359738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sz="1600">
                    <a:latin typeface="AvantGarde Bk BT"/>
                    <a:ea typeface="AvantGarde Bk BT"/>
                    <a:cs typeface="AvantGarde Bk BT"/>
                    <a:sym typeface="AvantGarde Bk BT"/>
                  </a:defRPr>
                </a:pPr>
                <a:r>
                  <a:t>v</a:t>
                </a:r>
                <a:r>
                  <a:rPr baseline="-20250"/>
                  <a:t>x</a:t>
                </a:r>
              </a:p>
            </p:txBody>
          </p:sp>
        </p:grpSp>
        <p:sp>
          <p:nvSpPr>
            <p:cNvPr id="587" name="Text Box 22"/>
            <p:cNvSpPr/>
            <p:nvPr/>
          </p:nvSpPr>
          <p:spPr>
            <a:xfrm>
              <a:off x="4052711" y="13764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r" defTabSz="650240">
                <a:defRPr b="0" sz="1800">
                  <a:solidFill>
                    <a:srgbClr val="FF33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Horizontal</a:t>
              </a:r>
            </a:p>
          </p:txBody>
        </p:sp>
        <p:sp>
          <p:nvSpPr>
            <p:cNvPr id="588" name="Text Box 23"/>
            <p:cNvSpPr/>
            <p:nvPr/>
          </p:nvSpPr>
          <p:spPr>
            <a:xfrm>
              <a:off x="177692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r" defTabSz="650240">
                <a:defRPr b="0" sz="1800">
                  <a:solidFill>
                    <a:srgbClr val="FF3300"/>
                  </a:solid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/>
              <a:r>
                <a:t>Vertical</a:t>
              </a:r>
            </a:p>
          </p:txBody>
        </p:sp>
        <p:sp>
          <p:nvSpPr>
            <p:cNvPr id="589" name="Text Box 24"/>
            <p:cNvSpPr/>
            <p:nvPr/>
          </p:nvSpPr>
          <p:spPr>
            <a:xfrm>
              <a:off x="1790843" y="256601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2200">
                  <a:solidFill>
                    <a:srgbClr val="F35A0D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lvl1pPr>
            </a:lstStyle>
            <a:p>
              <a:pPr/>
              <a:r>
                <a:t>Low SF</a:t>
              </a:r>
            </a:p>
          </p:txBody>
        </p:sp>
        <p:sp>
          <p:nvSpPr>
            <p:cNvPr id="590" name="Line 25"/>
            <p:cNvSpPr/>
            <p:nvPr/>
          </p:nvSpPr>
          <p:spPr>
            <a:xfrm flipH="1" flipV="1">
              <a:off x="1345635" y="1771593"/>
              <a:ext cx="559930" cy="830864"/>
            </a:xfrm>
            <a:prstGeom prst="line">
              <a:avLst/>
            </a:prstGeom>
            <a:noFill/>
            <a:ln w="12700" cap="flat">
              <a:solidFill>
                <a:srgbClr val="F35A0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1" name="Line 26"/>
            <p:cNvSpPr/>
            <p:nvPr/>
          </p:nvSpPr>
          <p:spPr>
            <a:xfrm flipH="1" flipV="1">
              <a:off x="2266808" y="1807718"/>
              <a:ext cx="668304" cy="379307"/>
            </a:xfrm>
            <a:prstGeom prst="lin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95" name="Group 32"/>
          <p:cNvGrpSpPr/>
          <p:nvPr/>
        </p:nvGrpSpPr>
        <p:grpSpPr>
          <a:xfrm>
            <a:off x="10286548" y="3647520"/>
            <a:ext cx="2501504" cy="856172"/>
            <a:chOff x="0" y="0"/>
            <a:chExt cx="2501502" cy="856170"/>
          </a:xfrm>
        </p:grpSpPr>
        <p:sp>
          <p:nvSpPr>
            <p:cNvPr id="593" name="Line 17"/>
            <p:cNvSpPr/>
            <p:nvPr/>
          </p:nvSpPr>
          <p:spPr>
            <a:xfrm flipH="1" flipV="1">
              <a:off x="-1" y="-1"/>
              <a:ext cx="504357" cy="856172"/>
            </a:xfrm>
            <a:prstGeom prst="lin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94" name="Text Box 27"/>
            <p:cNvSpPr/>
            <p:nvPr/>
          </p:nvSpPr>
          <p:spPr>
            <a:xfrm>
              <a:off x="442410" y="477438"/>
              <a:ext cx="205909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1800">
                  <a:solidFill>
                    <a:srgbClr val="00A479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t>High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algn="l" defTabSz="650240">
                <a:defRPr sz="1800">
                  <a:solidFill>
                    <a:srgbClr val="00A479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t>spatial </a:t>
              </a:r>
              <a:endParaRPr>
                <a:latin typeface="Arial"/>
                <a:ea typeface="Arial"/>
                <a:cs typeface="Arial"/>
                <a:sym typeface="Arial"/>
              </a:endParaRPr>
            </a:p>
            <a:p>
              <a:pPr algn="l" defTabSz="650240">
                <a:defRPr sz="1800">
                  <a:solidFill>
                    <a:srgbClr val="00A479"/>
                  </a:solidFill>
                  <a:latin typeface="Bookman Old Style"/>
                  <a:ea typeface="Bookman Old Style"/>
                  <a:cs typeface="Bookman Old Style"/>
                  <a:sym typeface="Bookman Old Style"/>
                </a:defRPr>
              </a:pPr>
              <a:r>
                <a:t>frequencies</a:t>
              </a:r>
            </a:p>
          </p:txBody>
        </p:sp>
      </p:grpSp>
      <p:pic>
        <p:nvPicPr>
          <p:cNvPr id="596" name="Picture 32" descr="Picture 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85357" y="2433884"/>
            <a:ext cx="297801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Text Box 30"/>
          <p:cNvSpPr txBox="1"/>
          <p:nvPr/>
        </p:nvSpPr>
        <p:spPr>
          <a:xfrm>
            <a:off x="4486205" y="1837831"/>
            <a:ext cx="2611783" cy="781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Amplitude spectrum</a:t>
            </a:r>
          </a:p>
          <a:p>
            <a:pPr algn="l" defTabSz="650240">
              <a:defRPr b="0" sz="2200">
                <a:latin typeface="Arial"/>
                <a:ea typeface="Arial"/>
                <a:cs typeface="Arial"/>
                <a:sym typeface="Arial"/>
              </a:defRPr>
            </a:pPr>
            <a:r>
              <a:t>fall off as</a:t>
            </a:r>
          </a:p>
        </p:txBody>
      </p:sp>
      <p:sp>
        <p:nvSpPr>
          <p:cNvPr id="598" name="By the Wiener-Khinchin theorem, the Fourier transform of the auto-correlation function of the image is the power spectrum of the image, so…"/>
          <p:cNvSpPr txBox="1"/>
          <p:nvPr/>
        </p:nvSpPr>
        <p:spPr>
          <a:xfrm>
            <a:off x="1485900" y="-71933"/>
            <a:ext cx="10286391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By the Wiener-Khinchin theorem, the Fourier transform of the auto-correlation function of the image is the power spectrum of the image, so…</a:t>
            </a:r>
          </a:p>
        </p:txBody>
      </p:sp>
      <p:sp>
        <p:nvSpPr>
          <p:cNvPr id="599" name="Equation"/>
          <p:cNvSpPr txBox="1"/>
          <p:nvPr/>
        </p:nvSpPr>
        <p:spPr>
          <a:xfrm>
            <a:off x="4725098" y="3832148"/>
            <a:ext cx="659004" cy="20970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b="0" sz="1800"/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α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</m:oMath>
              </m:oMathPara>
            </a14:m>
            <a:endParaRPr sz="24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1"/>
      <p:bldP build="whole" bldLvl="1" animBg="1" rev="0" advAuto="0" spid="592" grpId="3"/>
      <p:bldP build="whole" bldLvl="1" animBg="1" rev="0" advAuto="0" spid="578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Object 2" descr="Object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782" y="3488267"/>
            <a:ext cx="2747717" cy="2086188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Line 3"/>
          <p:cNvSpPr/>
          <p:nvPr/>
        </p:nvSpPr>
        <p:spPr>
          <a:xfrm flipV="1">
            <a:off x="2327769" y="3054774"/>
            <a:ext cx="1" cy="65024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3" name="Line 4"/>
          <p:cNvSpPr/>
          <p:nvPr/>
        </p:nvSpPr>
        <p:spPr>
          <a:xfrm flipH="1">
            <a:off x="1553350" y="5107093"/>
            <a:ext cx="433495" cy="553157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4" name="Line 5"/>
          <p:cNvSpPr/>
          <p:nvPr/>
        </p:nvSpPr>
        <p:spPr>
          <a:xfrm flipV="1">
            <a:off x="2740942" y="3838222"/>
            <a:ext cx="225778" cy="307058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5" name="Line 6"/>
          <p:cNvSpPr/>
          <p:nvPr/>
        </p:nvSpPr>
        <p:spPr>
          <a:xfrm>
            <a:off x="3305386" y="4829387"/>
            <a:ext cx="442526" cy="790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6" name="Line 7"/>
          <p:cNvSpPr/>
          <p:nvPr/>
        </p:nvSpPr>
        <p:spPr>
          <a:xfrm>
            <a:off x="968587" y="4432018"/>
            <a:ext cx="349954" cy="58703"/>
          </a:xfrm>
          <a:prstGeom prst="line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7" name="Text Box 8"/>
          <p:cNvSpPr txBox="1"/>
          <p:nvPr/>
        </p:nvSpPr>
        <p:spPr>
          <a:xfrm>
            <a:off x="1758809" y="5224497"/>
            <a:ext cx="502582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x</a:t>
            </a:r>
          </a:p>
        </p:txBody>
      </p:sp>
      <p:sp>
        <p:nvSpPr>
          <p:cNvPr id="608" name="Text Box 9"/>
          <p:cNvSpPr txBox="1"/>
          <p:nvPr/>
        </p:nvSpPr>
        <p:spPr>
          <a:xfrm>
            <a:off x="3348285" y="4847449"/>
            <a:ext cx="638951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y</a:t>
            </a:r>
          </a:p>
        </p:txBody>
      </p:sp>
      <p:sp>
        <p:nvSpPr>
          <p:cNvPr id="609" name="Text Box 10"/>
          <p:cNvSpPr txBox="1"/>
          <p:nvPr/>
        </p:nvSpPr>
        <p:spPr>
          <a:xfrm>
            <a:off x="866986" y="3034453"/>
            <a:ext cx="1193178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vantGarde Bk BT"/>
                <a:ea typeface="AvantGarde Bk BT"/>
                <a:cs typeface="AvantGarde Bk BT"/>
                <a:sym typeface="AvantGarde Bk BT"/>
              </a:defRPr>
            </a:lvl1pPr>
          </a:lstStyle>
          <a:p>
            <a:pPr/>
            <a:r>
              <a:t>Spectra</a:t>
            </a:r>
          </a:p>
        </p:txBody>
      </p:sp>
      <p:sp>
        <p:nvSpPr>
          <p:cNvPr id="610" name="Freeform 11"/>
          <p:cNvSpPr/>
          <p:nvPr/>
        </p:nvSpPr>
        <p:spPr>
          <a:xfrm>
            <a:off x="2363894" y="3544711"/>
            <a:ext cx="1002454" cy="1205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cubicBezTo>
                  <a:pt x="166" y="1706"/>
                  <a:pt x="375" y="3449"/>
                  <a:pt x="791" y="5191"/>
                </a:cubicBezTo>
                <a:cubicBezTo>
                  <a:pt x="1207" y="6934"/>
                  <a:pt x="1706" y="9148"/>
                  <a:pt x="2580" y="10528"/>
                </a:cubicBezTo>
                <a:cubicBezTo>
                  <a:pt x="3454" y="11907"/>
                  <a:pt x="5119" y="12706"/>
                  <a:pt x="6160" y="13468"/>
                </a:cubicBezTo>
                <a:cubicBezTo>
                  <a:pt x="7200" y="14231"/>
                  <a:pt x="7658" y="14594"/>
                  <a:pt x="8740" y="15211"/>
                </a:cubicBezTo>
                <a:cubicBezTo>
                  <a:pt x="9822" y="15828"/>
                  <a:pt x="11528" y="16663"/>
                  <a:pt x="12694" y="17280"/>
                </a:cubicBezTo>
                <a:cubicBezTo>
                  <a:pt x="13859" y="17897"/>
                  <a:pt x="14691" y="18224"/>
                  <a:pt x="15857" y="18841"/>
                </a:cubicBezTo>
                <a:cubicBezTo>
                  <a:pt x="17022" y="19458"/>
                  <a:pt x="18645" y="20620"/>
                  <a:pt x="19602" y="21092"/>
                </a:cubicBezTo>
                <a:cubicBezTo>
                  <a:pt x="20560" y="21564"/>
                  <a:pt x="21059" y="21564"/>
                  <a:pt x="21600" y="21600"/>
                </a:cubicBezTo>
              </a:path>
            </a:pathLst>
          </a:custGeom>
          <a:ln w="50800">
            <a:solidFill>
              <a:srgbClr val="000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11" name="Rectangle 12"/>
          <p:cNvSpPr txBox="1"/>
          <p:nvPr/>
        </p:nvSpPr>
        <p:spPr>
          <a:xfrm>
            <a:off x="2361635" y="4614897"/>
            <a:ext cx="82409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1/</a:t>
            </a:r>
            <a:r>
              <a:rPr sz="1800"/>
              <a:t>f</a:t>
            </a:r>
            <a:r>
              <a:rPr baseline="30571" sz="2800"/>
              <a:t>a</a:t>
            </a:r>
          </a:p>
        </p:txBody>
      </p:sp>
      <p:sp>
        <p:nvSpPr>
          <p:cNvPr id="612" name="Rectangle 13"/>
          <p:cNvSpPr txBox="1"/>
          <p:nvPr/>
        </p:nvSpPr>
        <p:spPr>
          <a:xfrm>
            <a:off x="860213" y="3668889"/>
            <a:ext cx="1372730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16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Field (87)</a:t>
            </a:r>
            <a:r>
              <a:rPr sz="1200"/>
              <a:t> </a:t>
            </a:r>
          </a:p>
        </p:txBody>
      </p:sp>
      <p:pic>
        <p:nvPicPr>
          <p:cNvPr id="613" name="Object 3" descr="Object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03893" y="1517226"/>
            <a:ext cx="3359574" cy="2056837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Text Box 15"/>
          <p:cNvSpPr txBox="1"/>
          <p:nvPr/>
        </p:nvSpPr>
        <p:spPr>
          <a:xfrm>
            <a:off x="7613226" y="3140569"/>
            <a:ext cx="638953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y</a:t>
            </a:r>
          </a:p>
        </p:txBody>
      </p:sp>
      <p:sp>
        <p:nvSpPr>
          <p:cNvPr id="615" name="Text Box 16"/>
          <p:cNvSpPr txBox="1"/>
          <p:nvPr/>
        </p:nvSpPr>
        <p:spPr>
          <a:xfrm>
            <a:off x="5229013" y="3357316"/>
            <a:ext cx="502582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x</a:t>
            </a:r>
          </a:p>
        </p:txBody>
      </p:sp>
      <p:sp>
        <p:nvSpPr>
          <p:cNvPr id="616" name="Line 17"/>
          <p:cNvSpPr/>
          <p:nvPr/>
        </p:nvSpPr>
        <p:spPr>
          <a:xfrm flipH="1">
            <a:off x="5337386" y="3140569"/>
            <a:ext cx="325121" cy="21674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17" name="Line 18"/>
          <p:cNvSpPr/>
          <p:nvPr/>
        </p:nvSpPr>
        <p:spPr>
          <a:xfrm>
            <a:off x="7288106" y="3140569"/>
            <a:ext cx="325121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618" name="Object 4" descr="Object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903893" y="4876800"/>
            <a:ext cx="3499557" cy="2144889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Text Box 20"/>
          <p:cNvSpPr txBox="1"/>
          <p:nvPr/>
        </p:nvSpPr>
        <p:spPr>
          <a:xfrm>
            <a:off x="7861582" y="6502400"/>
            <a:ext cx="638952" cy="70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y</a:t>
            </a:r>
          </a:p>
        </p:txBody>
      </p:sp>
      <p:sp>
        <p:nvSpPr>
          <p:cNvPr id="620" name="Text Box 21"/>
          <p:cNvSpPr txBox="1"/>
          <p:nvPr/>
        </p:nvSpPr>
        <p:spPr>
          <a:xfrm>
            <a:off x="5368995" y="6610773"/>
            <a:ext cx="502582" cy="708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v</a:t>
            </a:r>
            <a:r>
              <a:rPr baseline="-19411"/>
              <a:t>x</a:t>
            </a:r>
          </a:p>
        </p:txBody>
      </p:sp>
      <p:sp>
        <p:nvSpPr>
          <p:cNvPr id="621" name="Line 22"/>
          <p:cNvSpPr/>
          <p:nvPr/>
        </p:nvSpPr>
        <p:spPr>
          <a:xfrm flipH="1">
            <a:off x="5477368" y="6439182"/>
            <a:ext cx="230295" cy="171592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2" name="Line 23"/>
          <p:cNvSpPr/>
          <p:nvPr/>
        </p:nvSpPr>
        <p:spPr>
          <a:xfrm>
            <a:off x="7536462" y="6502399"/>
            <a:ext cx="325121" cy="325121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23" name="Text Box 24"/>
          <p:cNvSpPr txBox="1"/>
          <p:nvPr/>
        </p:nvSpPr>
        <p:spPr>
          <a:xfrm>
            <a:off x="5617350" y="4050453"/>
            <a:ext cx="2006326" cy="79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Natural scenes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(6000 images)</a:t>
            </a:r>
          </a:p>
        </p:txBody>
      </p:sp>
      <p:sp>
        <p:nvSpPr>
          <p:cNvPr id="624" name="Text Box 25"/>
          <p:cNvSpPr txBox="1"/>
          <p:nvPr/>
        </p:nvSpPr>
        <p:spPr>
          <a:xfrm>
            <a:off x="5213209" y="7369386"/>
            <a:ext cx="2441114" cy="79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Man-made scenes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algn="l" defTabSz="650240">
              <a:defRPr b="0" sz="2200">
                <a:latin typeface="AvantGarde Bk BT"/>
                <a:ea typeface="AvantGarde Bk BT"/>
                <a:cs typeface="AvantGarde Bk BT"/>
                <a:sym typeface="AvantGarde Bk BT"/>
              </a:defRPr>
            </a:pPr>
            <a:r>
              <a:t>   (6000 images)</a:t>
            </a:r>
          </a:p>
        </p:txBody>
      </p:sp>
      <p:grpSp>
        <p:nvGrpSpPr>
          <p:cNvPr id="628" name="AutoShape 26"/>
          <p:cNvGrpSpPr/>
          <p:nvPr/>
        </p:nvGrpSpPr>
        <p:grpSpPr>
          <a:xfrm>
            <a:off x="3567646" y="2162783"/>
            <a:ext cx="1189945" cy="1221835"/>
            <a:chOff x="0" y="0"/>
            <a:chExt cx="1189943" cy="1221833"/>
          </a:xfrm>
        </p:grpSpPr>
        <p:sp>
          <p:nvSpPr>
            <p:cNvPr id="625" name="Shape"/>
            <p:cNvSpPr/>
            <p:nvPr/>
          </p:nvSpPr>
          <p:spPr>
            <a:xfrm rot="18826553">
              <a:off x="-95355" y="448356"/>
              <a:ext cx="1380654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33" y="21600"/>
                  </a:moveTo>
                  <a:lnTo>
                    <a:pt x="12784" y="14400"/>
                  </a:lnTo>
                  <a:lnTo>
                    <a:pt x="14988" y="14400"/>
                  </a:lnTo>
                  <a:lnTo>
                    <a:pt x="14988" y="14400"/>
                  </a:lnTo>
                  <a:cubicBezTo>
                    <a:pt x="13898" y="5770"/>
                    <a:pt x="10984" y="0"/>
                    <a:pt x="7714" y="0"/>
                  </a:cubicBezTo>
                  <a:lnTo>
                    <a:pt x="12123" y="0"/>
                  </a:lnTo>
                  <a:cubicBezTo>
                    <a:pt x="15392" y="0"/>
                    <a:pt x="18306" y="5770"/>
                    <a:pt x="19396" y="14400"/>
                  </a:cubicBezTo>
                  <a:lnTo>
                    <a:pt x="21600" y="14400"/>
                  </a:lnTo>
                  <a:close/>
                  <a:moveTo>
                    <a:pt x="9919" y="900"/>
                  </a:moveTo>
                  <a:lnTo>
                    <a:pt x="9919" y="900"/>
                  </a:lnTo>
                  <a:cubicBezTo>
                    <a:pt x="6649" y="3630"/>
                    <a:pt x="4408" y="12048"/>
                    <a:pt x="4408" y="21600"/>
                  </a:cubicBezTo>
                  <a:lnTo>
                    <a:pt x="0" y="21600"/>
                  </a:lnTo>
                  <a:cubicBezTo>
                    <a:pt x="0" y="9671"/>
                    <a:pt x="3454" y="0"/>
                    <a:pt x="7714" y="0"/>
                  </a:cubicBezTo>
                  <a:cubicBezTo>
                    <a:pt x="8461" y="0"/>
                    <a:pt x="9203" y="303"/>
                    <a:pt x="9919" y="90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6" name="Shape"/>
            <p:cNvSpPr/>
            <p:nvPr/>
          </p:nvSpPr>
          <p:spPr>
            <a:xfrm rot="18826553">
              <a:off x="19692" y="717923"/>
              <a:ext cx="633985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00"/>
                  </a:moveTo>
                  <a:lnTo>
                    <a:pt x="21600" y="900"/>
                  </a:lnTo>
                  <a:cubicBezTo>
                    <a:pt x="14480" y="3630"/>
                    <a:pt x="9600" y="12048"/>
                    <a:pt x="9600" y="21600"/>
                  </a:cubicBezTo>
                  <a:lnTo>
                    <a:pt x="0" y="21600"/>
                  </a:lnTo>
                  <a:cubicBezTo>
                    <a:pt x="0" y="9671"/>
                    <a:pt x="7522" y="0"/>
                    <a:pt x="16800" y="0"/>
                  </a:cubicBezTo>
                  <a:cubicBezTo>
                    <a:pt x="18425" y="0"/>
                    <a:pt x="20042" y="303"/>
                    <a:pt x="21600" y="9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27" name="Line"/>
            <p:cNvSpPr/>
            <p:nvPr/>
          </p:nvSpPr>
          <p:spPr>
            <a:xfrm rot="18826553">
              <a:off x="-95355" y="448356"/>
              <a:ext cx="1380654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19" y="900"/>
                  </a:moveTo>
                  <a:lnTo>
                    <a:pt x="9919" y="900"/>
                  </a:lnTo>
                  <a:cubicBezTo>
                    <a:pt x="6649" y="3630"/>
                    <a:pt x="4408" y="12048"/>
                    <a:pt x="4408" y="21600"/>
                  </a:cubicBezTo>
                  <a:lnTo>
                    <a:pt x="0" y="21600"/>
                  </a:lnTo>
                  <a:cubicBezTo>
                    <a:pt x="0" y="9671"/>
                    <a:pt x="3454" y="0"/>
                    <a:pt x="7714" y="0"/>
                  </a:cubicBezTo>
                  <a:lnTo>
                    <a:pt x="12123" y="0"/>
                  </a:lnTo>
                  <a:cubicBezTo>
                    <a:pt x="15392" y="0"/>
                    <a:pt x="18306" y="5770"/>
                    <a:pt x="19396" y="14400"/>
                  </a:cubicBezTo>
                  <a:lnTo>
                    <a:pt x="21600" y="14400"/>
                  </a:lnTo>
                  <a:lnTo>
                    <a:pt x="17633" y="21600"/>
                  </a:lnTo>
                  <a:lnTo>
                    <a:pt x="12784" y="14400"/>
                  </a:lnTo>
                  <a:lnTo>
                    <a:pt x="14988" y="14400"/>
                  </a:lnTo>
                  <a:lnTo>
                    <a:pt x="14988" y="14400"/>
                  </a:lnTo>
                  <a:cubicBezTo>
                    <a:pt x="13898" y="5770"/>
                    <a:pt x="10984" y="0"/>
                    <a:pt x="7714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2" name="AutoShape 27"/>
          <p:cNvGrpSpPr/>
          <p:nvPr/>
        </p:nvGrpSpPr>
        <p:grpSpPr>
          <a:xfrm>
            <a:off x="3567646" y="5827115"/>
            <a:ext cx="1189945" cy="1221835"/>
            <a:chOff x="0" y="0"/>
            <a:chExt cx="1189943" cy="1221833"/>
          </a:xfrm>
        </p:grpSpPr>
        <p:sp>
          <p:nvSpPr>
            <p:cNvPr id="629" name="Shape"/>
            <p:cNvSpPr/>
            <p:nvPr/>
          </p:nvSpPr>
          <p:spPr>
            <a:xfrm flipH="1" rot="13573447">
              <a:off x="-95355" y="448356"/>
              <a:ext cx="1380654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33" y="21600"/>
                  </a:moveTo>
                  <a:lnTo>
                    <a:pt x="12784" y="14400"/>
                  </a:lnTo>
                  <a:lnTo>
                    <a:pt x="14988" y="14400"/>
                  </a:lnTo>
                  <a:lnTo>
                    <a:pt x="14988" y="14400"/>
                  </a:lnTo>
                  <a:cubicBezTo>
                    <a:pt x="13898" y="5770"/>
                    <a:pt x="10984" y="0"/>
                    <a:pt x="7714" y="0"/>
                  </a:cubicBezTo>
                  <a:lnTo>
                    <a:pt x="12123" y="0"/>
                  </a:lnTo>
                  <a:cubicBezTo>
                    <a:pt x="15392" y="0"/>
                    <a:pt x="18306" y="5770"/>
                    <a:pt x="19396" y="14400"/>
                  </a:cubicBezTo>
                  <a:lnTo>
                    <a:pt x="21600" y="14400"/>
                  </a:lnTo>
                  <a:close/>
                  <a:moveTo>
                    <a:pt x="9919" y="900"/>
                  </a:moveTo>
                  <a:lnTo>
                    <a:pt x="9919" y="900"/>
                  </a:lnTo>
                  <a:cubicBezTo>
                    <a:pt x="6649" y="3630"/>
                    <a:pt x="4408" y="12048"/>
                    <a:pt x="4408" y="21600"/>
                  </a:cubicBezTo>
                  <a:lnTo>
                    <a:pt x="0" y="21600"/>
                  </a:lnTo>
                  <a:cubicBezTo>
                    <a:pt x="0" y="9671"/>
                    <a:pt x="3454" y="0"/>
                    <a:pt x="7714" y="0"/>
                  </a:cubicBezTo>
                  <a:cubicBezTo>
                    <a:pt x="8461" y="0"/>
                    <a:pt x="9203" y="303"/>
                    <a:pt x="9919" y="900"/>
                  </a:cubicBezTo>
                  <a:close/>
                </a:path>
              </a:pathLst>
            </a:custGeom>
            <a:solidFill>
              <a:srgbClr val="EAEAEA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0" name="Shape"/>
            <p:cNvSpPr/>
            <p:nvPr/>
          </p:nvSpPr>
          <p:spPr>
            <a:xfrm flipH="1" rot="13573447">
              <a:off x="19692" y="178790"/>
              <a:ext cx="633985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900"/>
                  </a:moveTo>
                  <a:lnTo>
                    <a:pt x="21600" y="900"/>
                  </a:lnTo>
                  <a:cubicBezTo>
                    <a:pt x="14480" y="3630"/>
                    <a:pt x="9600" y="12048"/>
                    <a:pt x="9600" y="21600"/>
                  </a:cubicBezTo>
                  <a:lnTo>
                    <a:pt x="0" y="21600"/>
                  </a:lnTo>
                  <a:cubicBezTo>
                    <a:pt x="0" y="9671"/>
                    <a:pt x="7522" y="0"/>
                    <a:pt x="16800" y="0"/>
                  </a:cubicBezTo>
                  <a:cubicBezTo>
                    <a:pt x="18425" y="0"/>
                    <a:pt x="20042" y="303"/>
                    <a:pt x="21600" y="90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31" name="Line"/>
            <p:cNvSpPr/>
            <p:nvPr/>
          </p:nvSpPr>
          <p:spPr>
            <a:xfrm flipH="1" rot="13573447">
              <a:off x="-95355" y="448356"/>
              <a:ext cx="1380654" cy="325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19" y="900"/>
                  </a:moveTo>
                  <a:lnTo>
                    <a:pt x="9919" y="900"/>
                  </a:lnTo>
                  <a:cubicBezTo>
                    <a:pt x="6649" y="3630"/>
                    <a:pt x="4408" y="12048"/>
                    <a:pt x="4408" y="21600"/>
                  </a:cubicBezTo>
                  <a:lnTo>
                    <a:pt x="0" y="21600"/>
                  </a:lnTo>
                  <a:cubicBezTo>
                    <a:pt x="0" y="9671"/>
                    <a:pt x="3454" y="0"/>
                    <a:pt x="7714" y="0"/>
                  </a:cubicBezTo>
                  <a:lnTo>
                    <a:pt x="12123" y="0"/>
                  </a:lnTo>
                  <a:cubicBezTo>
                    <a:pt x="15392" y="0"/>
                    <a:pt x="18306" y="5770"/>
                    <a:pt x="19396" y="14400"/>
                  </a:cubicBezTo>
                  <a:lnTo>
                    <a:pt x="21600" y="14400"/>
                  </a:lnTo>
                  <a:lnTo>
                    <a:pt x="17633" y="21600"/>
                  </a:lnTo>
                  <a:lnTo>
                    <a:pt x="12784" y="14400"/>
                  </a:lnTo>
                  <a:lnTo>
                    <a:pt x="14988" y="14400"/>
                  </a:lnTo>
                  <a:lnTo>
                    <a:pt x="14988" y="14400"/>
                  </a:lnTo>
                  <a:cubicBezTo>
                    <a:pt x="13898" y="5770"/>
                    <a:pt x="10984" y="0"/>
                    <a:pt x="7714" y="0"/>
                  </a:cubicBezTo>
                </a:path>
              </a:pathLst>
            </a:cu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636" name="Group 28"/>
          <p:cNvGrpSpPr/>
          <p:nvPr/>
        </p:nvGrpSpPr>
        <p:grpSpPr>
          <a:xfrm>
            <a:off x="9762631" y="2167466"/>
            <a:ext cx="1833316" cy="1833317"/>
            <a:chOff x="0" y="0"/>
            <a:chExt cx="1833315" cy="1833315"/>
          </a:xfrm>
        </p:grpSpPr>
        <p:pic>
          <p:nvPicPr>
            <p:cNvPr id="633" name="Picture 29" descr="Picture 29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1833316" cy="1833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4" name="Text Box 30"/>
            <p:cNvSpPr txBox="1"/>
            <p:nvPr/>
          </p:nvSpPr>
          <p:spPr>
            <a:xfrm>
              <a:off x="975360" y="0"/>
              <a:ext cx="647982" cy="4003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1600">
                  <a:latin typeface="AvantGarde Bk BT"/>
                  <a:ea typeface="AvantGarde Bk BT"/>
                  <a:cs typeface="AvantGarde Bk BT"/>
                  <a:sym typeface="AvantGarde Bk BT"/>
                </a:defRPr>
              </a:pPr>
              <a:r>
                <a:t>v</a:t>
              </a:r>
              <a:r>
                <a:rPr baseline="-20250"/>
                <a:t>y</a:t>
              </a:r>
            </a:p>
          </p:txBody>
        </p:sp>
        <p:sp>
          <p:nvSpPr>
            <p:cNvPr id="635" name="Text Box 31"/>
            <p:cNvSpPr txBox="1"/>
            <p:nvPr/>
          </p:nvSpPr>
          <p:spPr>
            <a:xfrm>
              <a:off x="1300480" y="975360"/>
              <a:ext cx="331099" cy="400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sz="1600">
                  <a:latin typeface="AvantGarde Bk BT"/>
                  <a:ea typeface="AvantGarde Bk BT"/>
                  <a:cs typeface="AvantGarde Bk BT"/>
                  <a:sym typeface="AvantGarde Bk BT"/>
                </a:defRPr>
              </a:pPr>
              <a:r>
                <a:t>v</a:t>
              </a:r>
              <a:r>
                <a:rPr baseline="-20250"/>
                <a:t>x</a:t>
              </a:r>
            </a:p>
          </p:txBody>
        </p:sp>
      </p:grpSp>
      <p:grpSp>
        <p:nvGrpSpPr>
          <p:cNvPr id="640" name="Group 32"/>
          <p:cNvGrpSpPr/>
          <p:nvPr/>
        </p:nvGrpSpPr>
        <p:grpSpPr>
          <a:xfrm>
            <a:off x="9871004" y="5418666"/>
            <a:ext cx="1833317" cy="1833317"/>
            <a:chOff x="0" y="0"/>
            <a:chExt cx="1833315" cy="1833315"/>
          </a:xfrm>
        </p:grpSpPr>
        <p:pic>
          <p:nvPicPr>
            <p:cNvPr id="637" name="Picture 33" descr="Picture 3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833316" cy="1833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8" name="Text Box 34"/>
            <p:cNvSpPr txBox="1"/>
            <p:nvPr/>
          </p:nvSpPr>
          <p:spPr>
            <a:xfrm>
              <a:off x="810542" y="108373"/>
              <a:ext cx="433494" cy="400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650240">
                <a:defRPr sz="1600">
                  <a:latin typeface="AvantGarde Bk BT"/>
                  <a:ea typeface="AvantGarde Bk BT"/>
                  <a:cs typeface="AvantGarde Bk BT"/>
                  <a:sym typeface="AvantGarde Bk BT"/>
                </a:defRPr>
              </a:pPr>
              <a:r>
                <a:t>v</a:t>
              </a:r>
              <a:r>
                <a:rPr baseline="-20250"/>
                <a:t>y</a:t>
              </a:r>
            </a:p>
          </p:txBody>
        </p:sp>
        <p:sp>
          <p:nvSpPr>
            <p:cNvPr id="639" name="Text Box 35"/>
            <p:cNvSpPr txBox="1"/>
            <p:nvPr/>
          </p:nvSpPr>
          <p:spPr>
            <a:xfrm>
              <a:off x="1244035" y="975360"/>
              <a:ext cx="331099" cy="4003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sz="1600">
                  <a:latin typeface="AvantGarde Bk BT"/>
                  <a:ea typeface="AvantGarde Bk BT"/>
                  <a:cs typeface="AvantGarde Bk BT"/>
                  <a:sym typeface="AvantGarde Bk BT"/>
                </a:defRPr>
              </a:pPr>
              <a:r>
                <a:t>v</a:t>
              </a:r>
              <a:r>
                <a:rPr baseline="-20250"/>
                <a:t>x</a:t>
              </a:r>
            </a:p>
          </p:txBody>
        </p:sp>
      </p:grpSp>
      <p:sp>
        <p:nvSpPr>
          <p:cNvPr id="641" name="Rectangle 66"/>
          <p:cNvSpPr txBox="1"/>
          <p:nvPr/>
        </p:nvSpPr>
        <p:spPr>
          <a:xfrm>
            <a:off x="4709724" y="9320107"/>
            <a:ext cx="8019628" cy="253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lvl="1" indent="457200" algn="l" defTabSz="650240">
              <a:defRPr b="0" sz="900">
                <a:latin typeface="Arial"/>
                <a:ea typeface="Arial"/>
                <a:cs typeface="Arial"/>
                <a:sym typeface="Arial"/>
              </a:defRPr>
            </a:pPr>
            <a:r>
              <a:t>Torralba and Oliva, </a:t>
            </a:r>
            <a:r>
              <a:rPr i="1"/>
              <a:t>Statistics of Natural Image Categories</a:t>
            </a:r>
            <a:r>
              <a:t>. Network: Computation in Neural Systems 14 (2003) 391-412.</a:t>
            </a:r>
          </a:p>
        </p:txBody>
      </p:sp>
      <p:sp>
        <p:nvSpPr>
          <p:cNvPr id="642" name="Rectangle 39"/>
          <p:cNvSpPr txBox="1"/>
          <p:nvPr/>
        </p:nvSpPr>
        <p:spPr>
          <a:xfrm>
            <a:off x="2704817" y="338666"/>
            <a:ext cx="10081913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remarkable property of natural images</a:t>
            </a:r>
          </a:p>
        </p:txBody>
      </p:sp>
      <p:pic>
        <p:nvPicPr>
          <p:cNvPr id="643" name="Picture 40" descr="Picture 4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64782" y="4666827"/>
            <a:ext cx="1424659" cy="1424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Picture 41" descr="Picture 4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33173" y="1291448"/>
            <a:ext cx="1501424" cy="15036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itle 6"/>
          <p:cNvSpPr txBox="1"/>
          <p:nvPr>
            <p:ph type="title"/>
          </p:nvPr>
        </p:nvSpPr>
        <p:spPr>
          <a:xfrm>
            <a:off x="754097" y="-1"/>
            <a:ext cx="11704322" cy="1268872"/>
          </a:xfrm>
          <a:prstGeom prst="rect">
            <a:avLst/>
          </a:prstGeom>
        </p:spPr>
        <p:txBody>
          <a:bodyPr/>
          <a:lstStyle/>
          <a:p>
            <a:pPr defTabSz="377139">
              <a:defRPr sz="3596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Gaussian image model: </a:t>
            </a:r>
          </a:p>
          <a:p>
            <a:pPr defTabSz="377139">
              <a:defRPr sz="3596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specifies the power spectrum of the image</a:t>
            </a:r>
          </a:p>
        </p:txBody>
      </p:sp>
      <p:sp>
        <p:nvSpPr>
          <p:cNvPr id="649" name="TextBox 12"/>
          <p:cNvSpPr txBox="1"/>
          <p:nvPr/>
        </p:nvSpPr>
        <p:spPr>
          <a:xfrm>
            <a:off x="358986" y="1223715"/>
            <a:ext cx="1172529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 want a distribution that captures the correlation structure typical of natural images.</a:t>
            </a:r>
          </a:p>
        </p:txBody>
      </p:sp>
      <p:sp>
        <p:nvSpPr>
          <p:cNvPr id="650" name="TextBox 13"/>
          <p:cNvSpPr txBox="1"/>
          <p:nvPr/>
        </p:nvSpPr>
        <p:spPr>
          <a:xfrm>
            <a:off x="368018" y="1862667"/>
            <a:ext cx="612325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Let </a:t>
            </a:r>
            <a:r>
              <a:rPr b="1"/>
              <a:t>C </a:t>
            </a:r>
            <a:r>
              <a:t>be the covariance matrix of the image:</a:t>
            </a:r>
          </a:p>
        </p:txBody>
      </p:sp>
      <p:pic>
        <p:nvPicPr>
          <p:cNvPr id="651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5928" y="2765778"/>
            <a:ext cx="4508785" cy="1266614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TextBox 21"/>
          <p:cNvSpPr txBox="1"/>
          <p:nvPr/>
        </p:nvSpPr>
        <p:spPr>
          <a:xfrm>
            <a:off x="654755" y="5714436"/>
            <a:ext cx="650946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Diagonalization of circulant matrices: C = EDE</a:t>
            </a:r>
            <a:r>
              <a:rPr baseline="30500"/>
              <a:t>T</a:t>
            </a:r>
          </a:p>
        </p:txBody>
      </p:sp>
      <p:grpSp>
        <p:nvGrpSpPr>
          <p:cNvPr id="657" name="Group 40"/>
          <p:cNvGrpSpPr/>
          <p:nvPr/>
        </p:nvGrpSpPr>
        <p:grpSpPr>
          <a:xfrm>
            <a:off x="4836159" y="1941688"/>
            <a:ext cx="7919334" cy="4264456"/>
            <a:chOff x="0" y="0"/>
            <a:chExt cx="7919332" cy="4264454"/>
          </a:xfrm>
        </p:grpSpPr>
        <p:pic>
          <p:nvPicPr>
            <p:cNvPr id="653" name="Picture 11" descr="Picture 1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03877" y="0"/>
              <a:ext cx="6115456" cy="2976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4" name="Freeform 20"/>
            <p:cNvSpPr/>
            <p:nvPr/>
          </p:nvSpPr>
          <p:spPr>
            <a:xfrm>
              <a:off x="257386" y="1704623"/>
              <a:ext cx="1636890" cy="505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5" fill="norm" stroke="1" extrusionOk="0">
                  <a:moveTo>
                    <a:pt x="21600" y="475"/>
                  </a:moveTo>
                  <a:cubicBezTo>
                    <a:pt x="20984" y="4589"/>
                    <a:pt x="20367" y="8703"/>
                    <a:pt x="19233" y="11868"/>
                  </a:cubicBezTo>
                  <a:cubicBezTo>
                    <a:pt x="18099" y="15033"/>
                    <a:pt x="16693" y="17881"/>
                    <a:pt x="14795" y="19464"/>
                  </a:cubicBezTo>
                  <a:cubicBezTo>
                    <a:pt x="12896" y="21046"/>
                    <a:pt x="9789" y="21600"/>
                    <a:pt x="7841" y="21363"/>
                  </a:cubicBezTo>
                  <a:cubicBezTo>
                    <a:pt x="5893" y="21125"/>
                    <a:pt x="4414" y="21600"/>
                    <a:pt x="3107" y="18040"/>
                  </a:cubicBezTo>
                  <a:cubicBezTo>
                    <a:pt x="1800" y="14479"/>
                    <a:pt x="0" y="0"/>
                    <a:pt x="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55" name="TextBox 22"/>
            <p:cNvSpPr/>
            <p:nvPr/>
          </p:nvSpPr>
          <p:spPr>
            <a:xfrm>
              <a:off x="0" y="2994454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Stationarity assumption: Symmetrical circulant matrix</a:t>
              </a:r>
            </a:p>
          </p:txBody>
        </p:sp>
        <p:sp>
          <p:nvSpPr>
            <p:cNvPr id="656" name="Straight Arrow Connector 24"/>
            <p:cNvSpPr/>
            <p:nvPr/>
          </p:nvSpPr>
          <p:spPr>
            <a:xfrm flipH="1" flipV="1">
              <a:off x="2309708" y="1625601"/>
              <a:ext cx="11288" cy="1223715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58" name="TextBox 25"/>
          <p:cNvSpPr txBox="1"/>
          <p:nvPr/>
        </p:nvSpPr>
        <p:spPr>
          <a:xfrm>
            <a:off x="1277902" y="6222435"/>
            <a:ext cx="536081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eigenvectors are the Fourier basis</a:t>
            </a:r>
          </a:p>
        </p:txBody>
      </p:sp>
      <p:sp>
        <p:nvSpPr>
          <p:cNvPr id="659" name="TextBox 26"/>
          <p:cNvSpPr txBox="1"/>
          <p:nvPr/>
        </p:nvSpPr>
        <p:spPr>
          <a:xfrm>
            <a:off x="1293707" y="6671733"/>
            <a:ext cx="9608664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eigenvalues are the squared magnitude of the Fourier coefficients</a:t>
            </a:r>
          </a:p>
        </p:txBody>
      </p:sp>
      <p:sp>
        <p:nvSpPr>
          <p:cNvPr id="660" name="Rectangle 37"/>
          <p:cNvSpPr txBox="1"/>
          <p:nvPr/>
        </p:nvSpPr>
        <p:spPr>
          <a:xfrm>
            <a:off x="1395306" y="8148320"/>
            <a:ext cx="540864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D=</a:t>
            </a:r>
          </a:p>
        </p:txBody>
      </p:sp>
      <p:graphicFrame>
        <p:nvGraphicFramePr>
          <p:cNvPr id="661" name="Table 38"/>
          <p:cNvGraphicFramePr/>
          <p:nvPr/>
        </p:nvGraphicFramePr>
        <p:xfrm>
          <a:off x="2043289" y="7258756"/>
          <a:ext cx="2235201" cy="2235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44500"/>
                <a:gridCol w="444500"/>
                <a:gridCol w="444500"/>
                <a:gridCol w="444500"/>
                <a:gridCol w="444500"/>
              </a:tblGrid>
              <a:tr h="446538">
                <a:tc>
                  <a:txBody>
                    <a:bodyPr/>
                    <a:lstStyle/>
                    <a:p>
                      <a:pPr algn="l" defTabSz="650240">
                        <a:def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b="1" sz="2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46538"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46538"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46538"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1800"/>
                      </a:pPr>
                      <a:r>
                        <a:rPr sz="2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…</a:t>
                      </a: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</a:tr>
              <a:tr h="446538"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650240">
                        <a:defRPr sz="2000"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</a:p>
                  </a:txBody>
                  <a:tcPr marL="39261" marR="39261" marT="39261" marB="3926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pSp>
        <p:nvGrpSpPr>
          <p:cNvPr id="667" name="Group 42"/>
          <p:cNvGrpSpPr/>
          <p:nvPr/>
        </p:nvGrpSpPr>
        <p:grpSpPr>
          <a:xfrm>
            <a:off x="2740942" y="7674187"/>
            <a:ext cx="5750561" cy="1485619"/>
            <a:chOff x="0" y="0"/>
            <a:chExt cx="5750560" cy="1485617"/>
          </a:xfrm>
        </p:grpSpPr>
        <p:grpSp>
          <p:nvGrpSpPr>
            <p:cNvPr id="664" name="Group 41"/>
            <p:cNvGrpSpPr/>
            <p:nvPr/>
          </p:nvGrpSpPr>
          <p:grpSpPr>
            <a:xfrm>
              <a:off x="0" y="0"/>
              <a:ext cx="5750561" cy="1485618"/>
              <a:chOff x="0" y="0"/>
              <a:chExt cx="5750560" cy="1485617"/>
            </a:xfrm>
          </p:grpSpPr>
          <p:pic>
            <p:nvPicPr>
              <p:cNvPr id="662" name="Picture 34" descr="Picture 34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3032508" y="0"/>
                <a:ext cx="2718053" cy="14856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63" name="Freeform 39"/>
              <p:cNvSpPr/>
              <p:nvPr/>
            </p:nvSpPr>
            <p:spPr>
              <a:xfrm>
                <a:off x="0" y="90904"/>
                <a:ext cx="3075094" cy="669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957" fill="norm" stroke="1" extrusionOk="0">
                    <a:moveTo>
                      <a:pt x="0" y="4718"/>
                    </a:moveTo>
                    <a:cubicBezTo>
                      <a:pt x="2055" y="3356"/>
                      <a:pt x="4110" y="1994"/>
                      <a:pt x="6121" y="1376"/>
                    </a:cubicBezTo>
                    <a:cubicBezTo>
                      <a:pt x="8133" y="757"/>
                      <a:pt x="10304" y="-1162"/>
                      <a:pt x="12068" y="1004"/>
                    </a:cubicBezTo>
                    <a:cubicBezTo>
                      <a:pt x="13832" y="3170"/>
                      <a:pt x="15406" y="11278"/>
                      <a:pt x="16703" y="14373"/>
                    </a:cubicBezTo>
                    <a:cubicBezTo>
                      <a:pt x="18000" y="17467"/>
                      <a:pt x="19035" y="18705"/>
                      <a:pt x="19851" y="19572"/>
                    </a:cubicBezTo>
                    <a:cubicBezTo>
                      <a:pt x="20667" y="20438"/>
                      <a:pt x="21600" y="19572"/>
                      <a:pt x="21600" y="19572"/>
                    </a:cubicBezTo>
                  </a:path>
                </a:pathLst>
              </a:custGeom>
              <a:noFill/>
              <a:ln w="25400" cap="flat">
                <a:solidFill>
                  <a:srgbClr val="FF0000"/>
                </a:solidFill>
                <a:prstDash val="solid"/>
                <a:round/>
                <a:tailEnd type="stealth" w="med" len="med"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665" name="TextBox 35"/>
            <p:cNvSpPr txBox="1"/>
            <p:nvPr/>
          </p:nvSpPr>
          <p:spPr>
            <a:xfrm>
              <a:off x="4068169" y="291519"/>
              <a:ext cx="241633" cy="32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  <p:sp>
          <p:nvSpPr>
            <p:cNvPr id="666" name="TextBox 36"/>
            <p:cNvSpPr txBox="1"/>
            <p:nvPr/>
          </p:nvSpPr>
          <p:spPr>
            <a:xfrm>
              <a:off x="5137282" y="766571"/>
              <a:ext cx="241633" cy="3274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1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2</a:t>
              </a:r>
            </a:p>
          </p:txBody>
        </p:sp>
      </p:grpSp>
      <p:pic>
        <p:nvPicPr>
          <p:cNvPr id="668" name="Object 2" descr="Object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076266" y="7315200"/>
            <a:ext cx="2747718" cy="2086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1" grpId="2"/>
      <p:bldP build="whole" bldLvl="1" animBg="1" rev="0" advAuto="0" spid="652" grpId="4"/>
      <p:bldP build="whole" bldLvl="1" animBg="1" rev="0" advAuto="0" spid="661" grpId="8"/>
      <p:bldP build="whole" bldLvl="1" animBg="1" rev="0" advAuto="0" spid="667" grpId="9"/>
      <p:bldP build="whole" bldLvl="1" animBg="1" rev="0" advAuto="0" spid="658" grpId="5"/>
      <p:bldP build="whole" bldLvl="1" animBg="1" rev="0" advAuto="0" spid="650" grpId="1"/>
      <p:bldP build="whole" bldLvl="1" animBg="1" rev="0" advAuto="0" spid="668" grpId="10"/>
      <p:bldP build="whole" bldLvl="1" animBg="1" rev="0" advAuto="0" spid="659" grpId="6"/>
      <p:bldP build="whole" bldLvl="1" animBg="1" rev="0" advAuto="0" spid="660" grpId="7"/>
      <p:bldP build="whole" bldLvl="1" animBg="1" rev="0" advAuto="0" spid="657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new images</a:t>
            </a:r>
          </a:p>
        </p:txBody>
      </p:sp>
      <p:pic>
        <p:nvPicPr>
          <p:cNvPr id="671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71715" y="4136248"/>
            <a:ext cx="2043291" cy="2228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Picture 11" descr="Picture 1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302" y="3370862"/>
            <a:ext cx="3725335" cy="37253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5" name="Group 16"/>
          <p:cNvGrpSpPr/>
          <p:nvPr/>
        </p:nvGrpSpPr>
        <p:grpSpPr>
          <a:xfrm>
            <a:off x="7708053" y="2756747"/>
            <a:ext cx="5057423" cy="6383916"/>
            <a:chOff x="0" y="0"/>
            <a:chExt cx="5057422" cy="6383914"/>
          </a:xfrm>
        </p:grpSpPr>
        <p:sp>
          <p:nvSpPr>
            <p:cNvPr id="673" name="TextBox 9"/>
            <p:cNvSpPr/>
            <p:nvPr/>
          </p:nvSpPr>
          <p:spPr>
            <a:xfrm>
              <a:off x="2103052" y="511391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Sample</a:t>
              </a:r>
            </a:p>
          </p:txBody>
        </p:sp>
        <p:pic>
          <p:nvPicPr>
            <p:cNvPr id="674" name="Picture 12" descr="Picture 12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057423" cy="50706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8" name="Group 15"/>
          <p:cNvGrpSpPr/>
          <p:nvPr/>
        </p:nvGrpSpPr>
        <p:grpSpPr>
          <a:xfrm>
            <a:off x="5378026" y="1352409"/>
            <a:ext cx="7078135" cy="2607734"/>
            <a:chOff x="0" y="0"/>
            <a:chExt cx="7078134" cy="2607732"/>
          </a:xfrm>
        </p:grpSpPr>
        <p:pic>
          <p:nvPicPr>
            <p:cNvPr id="676" name="Picture 13" descr="Picture 1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569007" y="-1"/>
              <a:ext cx="4509128" cy="1265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77" name="Freeform 14"/>
            <p:cNvSpPr/>
            <p:nvPr/>
          </p:nvSpPr>
          <p:spPr>
            <a:xfrm>
              <a:off x="-1" y="855697"/>
              <a:ext cx="5967309" cy="1752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32" y="18769"/>
                    <a:pt x="864" y="15939"/>
                    <a:pt x="2034" y="13685"/>
                  </a:cubicBezTo>
                  <a:cubicBezTo>
                    <a:pt x="3204" y="11432"/>
                    <a:pt x="4649" y="9536"/>
                    <a:pt x="7022" y="8079"/>
                  </a:cubicBezTo>
                  <a:cubicBezTo>
                    <a:pt x="9396" y="6623"/>
                    <a:pt x="14037" y="5798"/>
                    <a:pt x="16273" y="4947"/>
                  </a:cubicBezTo>
                  <a:cubicBezTo>
                    <a:pt x="18509" y="4095"/>
                    <a:pt x="19550" y="3792"/>
                    <a:pt x="20438" y="2968"/>
                  </a:cubicBezTo>
                  <a:cubicBezTo>
                    <a:pt x="21326" y="2144"/>
                    <a:pt x="21600" y="0"/>
                    <a:pt x="21600" y="0"/>
                  </a:cubicBezTo>
                </a:path>
              </a:pathLst>
            </a:custGeom>
            <a:noFill/>
            <a:ln w="25400" cap="flat">
              <a:solidFill>
                <a:srgbClr val="FF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5" grpId="3"/>
      <p:bldP build="whole" bldLvl="1" animBg="1" rev="0" advAuto="0" spid="678" grpId="2"/>
      <p:bldP build="whole" bldLvl="1" animBg="1" rev="0" advAuto="0" spid="67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new images</a:t>
            </a:r>
          </a:p>
        </p:txBody>
      </p:sp>
      <p:pic>
        <p:nvPicPr>
          <p:cNvPr id="68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671" y="1693333"/>
            <a:ext cx="5533814" cy="559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02968" y="1659467"/>
            <a:ext cx="5560909" cy="5563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Rectangle 2"/>
          <p:cNvSpPr txBox="1"/>
          <p:nvPr>
            <p:ph type="title"/>
          </p:nvPr>
        </p:nvSpPr>
        <p:spPr>
          <a:xfrm>
            <a:off x="650239" y="182965"/>
            <a:ext cx="11704322" cy="1625601"/>
          </a:xfrm>
          <a:prstGeom prst="rect">
            <a:avLst/>
          </a:prstGeom>
        </p:spPr>
        <p:txBody>
          <a:bodyPr/>
          <a:lstStyle>
            <a:lvl1pPr defTabSz="546201">
              <a:defRPr sz="3191"/>
            </a:lvl1pPr>
          </a:lstStyle>
          <a:p>
            <a:pPr/>
            <a:r>
              <a:t>Randomizing the phase  (if you fit the Gaussian image model to each of the images in the top row, then draw another random sample, you get the bottom row)</a:t>
            </a:r>
          </a:p>
        </p:txBody>
      </p:sp>
      <p:pic>
        <p:nvPicPr>
          <p:cNvPr id="6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33973" y="5960533"/>
            <a:ext cx="3108962" cy="3108962"/>
          </a:xfrm>
          <a:prstGeom prst="rect">
            <a:avLst/>
          </a:prstGeom>
          <a:ln w="38100">
            <a:solidFill>
              <a:srgbClr val="0000FF"/>
            </a:solidFill>
            <a:miter/>
          </a:ln>
        </p:spPr>
      </p:pic>
      <p:pic>
        <p:nvPicPr>
          <p:cNvPr id="68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3973" y="2167466"/>
            <a:ext cx="3142827" cy="3142828"/>
          </a:xfrm>
          <a:prstGeom prst="rect">
            <a:avLst/>
          </a:prstGeom>
          <a:ln w="38100">
            <a:solidFill>
              <a:srgbClr val="0000FF"/>
            </a:solidFill>
            <a:miter/>
          </a:ln>
        </p:spPr>
      </p:pic>
      <p:pic>
        <p:nvPicPr>
          <p:cNvPr id="687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18382" y="5960533"/>
            <a:ext cx="3108961" cy="3108961"/>
          </a:xfrm>
          <a:prstGeom prst="rect">
            <a:avLst/>
          </a:prstGeom>
          <a:ln w="25400">
            <a:solidFill>
              <a:srgbClr val="0000FF"/>
            </a:solidFill>
            <a:miter/>
          </a:ln>
        </p:spPr>
      </p:pic>
      <p:pic>
        <p:nvPicPr>
          <p:cNvPr id="688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77956" y="5960533"/>
            <a:ext cx="3111219" cy="3111219"/>
          </a:xfrm>
          <a:prstGeom prst="rect">
            <a:avLst/>
          </a:prstGeom>
          <a:ln w="25400">
            <a:solidFill>
              <a:srgbClr val="0000FF"/>
            </a:solidFill>
            <a:miter/>
          </a:ln>
        </p:spPr>
      </p:pic>
      <p:pic>
        <p:nvPicPr>
          <p:cNvPr id="689" name="Picture 8" descr="Picture 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77956" y="2167466"/>
            <a:ext cx="3111219" cy="3111219"/>
          </a:xfrm>
          <a:prstGeom prst="rect">
            <a:avLst/>
          </a:prstGeom>
          <a:ln w="25400">
            <a:solidFill>
              <a:srgbClr val="0000FF"/>
            </a:solidFill>
            <a:miter/>
          </a:ln>
        </p:spPr>
      </p:pic>
      <p:pic>
        <p:nvPicPr>
          <p:cNvPr id="690" name="Picture 9" descr="Picture 9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18382" y="2167466"/>
            <a:ext cx="3142828" cy="3142828"/>
          </a:xfrm>
          <a:prstGeom prst="rect">
            <a:avLst/>
          </a:prstGeom>
          <a:ln w="25400">
            <a:solidFill>
              <a:srgbClr val="0000FF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Title 1"/>
          <p:cNvSpPr txBox="1"/>
          <p:nvPr>
            <p:ph type="title"/>
          </p:nvPr>
        </p:nvSpPr>
        <p:spPr>
          <a:xfrm>
            <a:off x="650239" y="-1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  <a:r>
              <a:t>Image model application: Denoising</a:t>
            </a:r>
          </a:p>
        </p:txBody>
      </p:sp>
      <p:pic>
        <p:nvPicPr>
          <p:cNvPr id="693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1449" y="2282613"/>
            <a:ext cx="3404730" cy="3382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16" y="2275839"/>
            <a:ext cx="3388924" cy="3373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5955" y="5987626"/>
            <a:ext cx="3501815" cy="288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4747" y="6005688"/>
            <a:ext cx="3565031" cy="2923824"/>
          </a:xfrm>
          <a:prstGeom prst="rect">
            <a:avLst/>
          </a:prstGeom>
          <a:ln w="12700">
            <a:miter lim="400000"/>
          </a:ln>
        </p:spPr>
      </p:pic>
      <p:sp>
        <p:nvSpPr>
          <p:cNvPr id="697" name="TextBox 17"/>
          <p:cNvSpPr txBox="1"/>
          <p:nvPr/>
        </p:nvSpPr>
        <p:spPr>
          <a:xfrm>
            <a:off x="4231075" y="3632765"/>
            <a:ext cx="469079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698" name="TextBox 18"/>
          <p:cNvSpPr txBox="1"/>
          <p:nvPr/>
        </p:nvSpPr>
        <p:spPr>
          <a:xfrm>
            <a:off x="8360551" y="3589866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699" name="TextBox 19"/>
          <p:cNvSpPr txBox="1"/>
          <p:nvPr/>
        </p:nvSpPr>
        <p:spPr>
          <a:xfrm>
            <a:off x="320604" y="1460782"/>
            <a:ext cx="454761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 of a noisy image </a:t>
            </a:r>
          </a:p>
        </p:txBody>
      </p:sp>
      <p:pic>
        <p:nvPicPr>
          <p:cNvPr id="700" name="Picture 20" descr="Picture 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7840" y="2041031"/>
            <a:ext cx="1374987" cy="49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1" name="Picture 21" descr="Picture 2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92266" y="2050062"/>
            <a:ext cx="1185335" cy="467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2" name="Picture 11" descr="Picture 1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91947" y="2262293"/>
            <a:ext cx="3395699" cy="3364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3" name="Picture 14" descr="Picture 1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17440" y="5777653"/>
            <a:ext cx="3650828" cy="3167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Picture 22" descr="Picture 22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193085" y="1989102"/>
            <a:ext cx="1228232" cy="4809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le 1"/>
          <p:cNvSpPr txBox="1"/>
          <p:nvPr>
            <p:ph type="title"/>
          </p:nvPr>
        </p:nvSpPr>
        <p:spPr>
          <a:xfrm>
            <a:off x="650239" y="-1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  <a:r>
              <a:t>Denoising</a:t>
            </a:r>
          </a:p>
        </p:txBody>
      </p:sp>
      <p:pic>
        <p:nvPicPr>
          <p:cNvPr id="707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4844" y="2251005"/>
            <a:ext cx="3397957" cy="336408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08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16" y="2275839"/>
            <a:ext cx="3388924" cy="3373122"/>
          </a:xfrm>
          <a:prstGeom prst="rect">
            <a:avLst/>
          </a:prstGeom>
          <a:ln w="12700">
            <a:miter lim="400000"/>
          </a:ln>
        </p:spPr>
      </p:pic>
      <p:sp>
        <p:nvSpPr>
          <p:cNvPr id="709" name="TextBox 17"/>
          <p:cNvSpPr txBox="1"/>
          <p:nvPr/>
        </p:nvSpPr>
        <p:spPr>
          <a:xfrm>
            <a:off x="4231075" y="3632765"/>
            <a:ext cx="469079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710" name="TextBox 18"/>
          <p:cNvSpPr txBox="1"/>
          <p:nvPr/>
        </p:nvSpPr>
        <p:spPr>
          <a:xfrm>
            <a:off x="8416995" y="3589866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11" name="TextBox 19"/>
          <p:cNvSpPr txBox="1"/>
          <p:nvPr/>
        </p:nvSpPr>
        <p:spPr>
          <a:xfrm>
            <a:off x="320604" y="1460782"/>
            <a:ext cx="454761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 of a noisy image </a:t>
            </a:r>
          </a:p>
        </p:txBody>
      </p:sp>
      <p:pic>
        <p:nvPicPr>
          <p:cNvPr id="712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7840" y="2041031"/>
            <a:ext cx="1374987" cy="49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3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8240" y="1977813"/>
            <a:ext cx="1228232" cy="4809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7" name="Group 28"/>
          <p:cNvGrpSpPr/>
          <p:nvPr/>
        </p:nvGrpSpPr>
        <p:grpSpPr>
          <a:xfrm>
            <a:off x="9001760" y="2029742"/>
            <a:ext cx="3404730" cy="4894676"/>
            <a:chOff x="0" y="0"/>
            <a:chExt cx="3404729" cy="4894674"/>
          </a:xfrm>
        </p:grpSpPr>
        <p:pic>
          <p:nvPicPr>
            <p:cNvPr id="714" name="Picture 10" descr="Picture 1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32063"/>
              <a:ext cx="3404730" cy="3380037"/>
            </a:xfrm>
            <a:prstGeom prst="rect">
              <a:avLst/>
            </a:prstGeom>
            <a:ln w="76200" cap="flat">
              <a:solidFill>
                <a:srgbClr val="008000"/>
              </a:solidFill>
              <a:prstDash val="solid"/>
              <a:round/>
            </a:ln>
            <a:effectLst/>
          </p:spPr>
        </p:pic>
        <p:pic>
          <p:nvPicPr>
            <p:cNvPr id="715" name="Picture 21" descr="Picture 2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82041" y="0"/>
              <a:ext cx="1183400" cy="466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16" name="TextBox 23"/>
            <p:cNvSpPr/>
            <p:nvPr/>
          </p:nvSpPr>
          <p:spPr>
            <a:xfrm>
              <a:off x="602161" y="36246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Natural image</a:t>
              </a:r>
            </a:p>
          </p:txBody>
        </p:sp>
      </p:grpSp>
      <p:sp>
        <p:nvSpPr>
          <p:cNvPr id="718" name="TextBox 24"/>
          <p:cNvSpPr txBox="1"/>
          <p:nvPr/>
        </p:nvSpPr>
        <p:spPr>
          <a:xfrm>
            <a:off x="4468143" y="5635413"/>
            <a:ext cx="319223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White Gaussian noise:</a:t>
            </a:r>
          </a:p>
        </p:txBody>
      </p:sp>
      <p:sp>
        <p:nvSpPr>
          <p:cNvPr id="719" name="TextBox 25"/>
          <p:cNvSpPr txBox="1"/>
          <p:nvPr/>
        </p:nvSpPr>
        <p:spPr>
          <a:xfrm>
            <a:off x="7750951" y="5642187"/>
            <a:ext cx="1314572" cy="519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i="1">
                <a:latin typeface="Arial"/>
                <a:ea typeface="Arial"/>
                <a:cs typeface="Arial"/>
                <a:sym typeface="Arial"/>
              </a:defRPr>
            </a:pPr>
            <a:r>
              <a:t>N</a:t>
            </a:r>
            <a:r>
              <a:rPr i="0"/>
              <a:t>(0,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0250" i="0"/>
              <a:t>n</a:t>
            </a:r>
            <a:r>
              <a:rPr baseline="30500" i="0"/>
              <a:t>2</a:t>
            </a:r>
            <a:r>
              <a:rPr i="0"/>
              <a:t>)</a:t>
            </a:r>
          </a:p>
        </p:txBody>
      </p:sp>
      <p:pic>
        <p:nvPicPr>
          <p:cNvPr id="720" name="Picture 27" descr="Picture 2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787" y="6990080"/>
            <a:ext cx="2813192" cy="1155983"/>
          </a:xfrm>
          <a:prstGeom prst="rect">
            <a:avLst/>
          </a:prstGeom>
          <a:ln w="12700">
            <a:miter lim="400000"/>
          </a:ln>
        </p:spPr>
      </p:pic>
      <p:sp>
        <p:nvSpPr>
          <p:cNvPr id="721" name="TextBox 29"/>
          <p:cNvSpPr txBox="1"/>
          <p:nvPr/>
        </p:nvSpPr>
        <p:spPr>
          <a:xfrm>
            <a:off x="426720" y="6371449"/>
            <a:ext cx="959393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Find I(x,y) that maximizes the posterior (maximum a posteriori, MAP): </a:t>
            </a:r>
          </a:p>
        </p:txBody>
      </p:sp>
      <p:pic>
        <p:nvPicPr>
          <p:cNvPr id="722" name="Picture 30" descr="Picture 3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303129" y="7066844"/>
            <a:ext cx="1964268" cy="113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23" name="Picture 31" descr="Picture 3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56017" y="7042009"/>
            <a:ext cx="1880731" cy="1006970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</p:pic>
      <p:pic>
        <p:nvPicPr>
          <p:cNvPr id="724" name="Picture 32" descr="Picture 3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191608" y="6990080"/>
            <a:ext cx="1196624" cy="903112"/>
          </a:xfrm>
          <a:prstGeom prst="rect">
            <a:avLst/>
          </a:prstGeom>
          <a:ln w="12700">
            <a:solidFill>
              <a:srgbClr val="008000"/>
            </a:solidFill>
            <a:miter/>
          </a:ln>
        </p:spPr>
      </p:pic>
      <p:sp>
        <p:nvSpPr>
          <p:cNvPr id="725" name="TextBox 33"/>
          <p:cNvSpPr txBox="1"/>
          <p:nvPr/>
        </p:nvSpPr>
        <p:spPr>
          <a:xfrm>
            <a:off x="8873066" y="7247466"/>
            <a:ext cx="295149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726" name="TextBox 34"/>
          <p:cNvSpPr txBox="1"/>
          <p:nvPr/>
        </p:nvSpPr>
        <p:spPr>
          <a:xfrm>
            <a:off x="6080195" y="7954151"/>
            <a:ext cx="141359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likelihood</a:t>
            </a:r>
          </a:p>
        </p:txBody>
      </p:sp>
      <p:sp>
        <p:nvSpPr>
          <p:cNvPr id="727" name="TextBox 35"/>
          <p:cNvSpPr txBox="1"/>
          <p:nvPr/>
        </p:nvSpPr>
        <p:spPr>
          <a:xfrm>
            <a:off x="10392552" y="7834489"/>
            <a:ext cx="75249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3600" y="4009813"/>
            <a:ext cx="2804161" cy="281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0053" y="4009813"/>
            <a:ext cx="2817707" cy="281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60053" y="4009813"/>
            <a:ext cx="2817707" cy="281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60053" y="4009813"/>
            <a:ext cx="2817707" cy="2817708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Rectangle 6"/>
          <p:cNvSpPr/>
          <p:nvPr/>
        </p:nvSpPr>
        <p:spPr>
          <a:xfrm>
            <a:off x="3467946" y="3142826"/>
            <a:ext cx="4876801" cy="47684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63" name="Text Box 7"/>
          <p:cNvSpPr txBox="1"/>
          <p:nvPr/>
        </p:nvSpPr>
        <p:spPr>
          <a:xfrm>
            <a:off x="1624425" y="-1"/>
            <a:ext cx="10024626" cy="84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Remember each of these 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" grpId="2"/>
      <p:bldP build="whole" bldLvl="1" animBg="1" rev="0" advAuto="0" spid="360" grpId="3"/>
      <p:bldP build="whole" bldLvl="1" animBg="1" rev="0" advAuto="0" spid="361" grpId="4"/>
      <p:bldP build="whole" bldLvl="1" animBg="1" rev="0" advAuto="0" spid="362" grpId="5"/>
      <p:bldP build="whole" bldLvl="1" animBg="1" rev="0" advAuto="0" spid="358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itle 1"/>
          <p:cNvSpPr txBox="1"/>
          <p:nvPr>
            <p:ph type="title"/>
          </p:nvPr>
        </p:nvSpPr>
        <p:spPr>
          <a:xfrm>
            <a:off x="650239" y="-1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  <a:r>
              <a:t>Denoising</a:t>
            </a:r>
          </a:p>
        </p:txBody>
      </p:sp>
      <p:pic>
        <p:nvPicPr>
          <p:cNvPr id="730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34844" y="2251005"/>
            <a:ext cx="3397957" cy="3364089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31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16" y="2275839"/>
            <a:ext cx="3388924" cy="3373122"/>
          </a:xfrm>
          <a:prstGeom prst="rect">
            <a:avLst/>
          </a:prstGeom>
          <a:ln w="12700">
            <a:miter lim="400000"/>
          </a:ln>
        </p:spPr>
      </p:pic>
      <p:sp>
        <p:nvSpPr>
          <p:cNvPr id="732" name="TextBox 17"/>
          <p:cNvSpPr txBox="1"/>
          <p:nvPr/>
        </p:nvSpPr>
        <p:spPr>
          <a:xfrm>
            <a:off x="4231075" y="3632765"/>
            <a:ext cx="469079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733" name="TextBox 18"/>
          <p:cNvSpPr txBox="1"/>
          <p:nvPr/>
        </p:nvSpPr>
        <p:spPr>
          <a:xfrm>
            <a:off x="8416995" y="3589866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34" name="TextBox 19"/>
          <p:cNvSpPr txBox="1"/>
          <p:nvPr/>
        </p:nvSpPr>
        <p:spPr>
          <a:xfrm>
            <a:off x="320604" y="1460782"/>
            <a:ext cx="454761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 of a noisy image </a:t>
            </a:r>
          </a:p>
        </p:txBody>
      </p:sp>
      <p:pic>
        <p:nvPicPr>
          <p:cNvPr id="735" name="Picture 20" descr="Picture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7840" y="2041031"/>
            <a:ext cx="1374987" cy="49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Picture 22" descr="Picture 2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38240" y="1977813"/>
            <a:ext cx="1228232" cy="4809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0" name="Group 28"/>
          <p:cNvGrpSpPr/>
          <p:nvPr/>
        </p:nvGrpSpPr>
        <p:grpSpPr>
          <a:xfrm>
            <a:off x="9001760" y="2029742"/>
            <a:ext cx="3404730" cy="4894676"/>
            <a:chOff x="0" y="0"/>
            <a:chExt cx="3404729" cy="4894674"/>
          </a:xfrm>
        </p:grpSpPr>
        <p:pic>
          <p:nvPicPr>
            <p:cNvPr id="737" name="Picture 10" descr="Picture 10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232063"/>
              <a:ext cx="3404730" cy="3380037"/>
            </a:xfrm>
            <a:prstGeom prst="rect">
              <a:avLst/>
            </a:prstGeom>
            <a:ln w="76200" cap="flat">
              <a:solidFill>
                <a:srgbClr val="008000"/>
              </a:solidFill>
              <a:prstDash val="solid"/>
              <a:round/>
            </a:ln>
            <a:effectLst/>
          </p:spPr>
        </p:pic>
        <p:pic>
          <p:nvPicPr>
            <p:cNvPr id="738" name="Picture 21" descr="Picture 21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82041" y="0"/>
              <a:ext cx="1183400" cy="4668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39" name="TextBox 23"/>
            <p:cNvSpPr/>
            <p:nvPr/>
          </p:nvSpPr>
          <p:spPr>
            <a:xfrm>
              <a:off x="602161" y="36246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Natural image</a:t>
              </a:r>
            </a:p>
          </p:txBody>
        </p:sp>
      </p:grpSp>
      <p:sp>
        <p:nvSpPr>
          <p:cNvPr id="741" name="TextBox 24"/>
          <p:cNvSpPr txBox="1"/>
          <p:nvPr/>
        </p:nvSpPr>
        <p:spPr>
          <a:xfrm>
            <a:off x="4468143" y="5635413"/>
            <a:ext cx="319223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White Gaussian noise:</a:t>
            </a:r>
          </a:p>
        </p:txBody>
      </p:sp>
      <p:sp>
        <p:nvSpPr>
          <p:cNvPr id="742" name="TextBox 25"/>
          <p:cNvSpPr txBox="1"/>
          <p:nvPr/>
        </p:nvSpPr>
        <p:spPr>
          <a:xfrm>
            <a:off x="7750951" y="5642187"/>
            <a:ext cx="1314572" cy="519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i="1">
                <a:latin typeface="Arial"/>
                <a:ea typeface="Arial"/>
                <a:cs typeface="Arial"/>
                <a:sym typeface="Arial"/>
              </a:defRPr>
            </a:pPr>
            <a:r>
              <a:t>N</a:t>
            </a:r>
            <a:r>
              <a:rPr i="0"/>
              <a:t>(0, </a:t>
            </a:r>
            <a:r>
              <a:rPr i="0"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0250" i="0"/>
              <a:t>n</a:t>
            </a:r>
            <a:r>
              <a:rPr baseline="30500" i="0"/>
              <a:t>2</a:t>
            </a:r>
            <a:r>
              <a:rPr i="0"/>
              <a:t>)</a:t>
            </a:r>
          </a:p>
        </p:txBody>
      </p:sp>
      <p:pic>
        <p:nvPicPr>
          <p:cNvPr id="743" name="Picture 27" descr="Picture 2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5787" y="6990080"/>
            <a:ext cx="2813192" cy="1155983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extBox 29"/>
          <p:cNvSpPr txBox="1"/>
          <p:nvPr/>
        </p:nvSpPr>
        <p:spPr>
          <a:xfrm>
            <a:off x="426720" y="6371449"/>
            <a:ext cx="959393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Find I(x,y) that maximizes the posterior (maximum a posteriori, MAP): </a:t>
            </a:r>
          </a:p>
        </p:txBody>
      </p:sp>
      <p:pic>
        <p:nvPicPr>
          <p:cNvPr id="745" name="Picture 30" descr="Picture 3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136054" y="7066844"/>
            <a:ext cx="1964267" cy="113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Picture 31" descr="Picture 3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956017" y="7042009"/>
            <a:ext cx="1880731" cy="1006970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</p:pic>
      <p:pic>
        <p:nvPicPr>
          <p:cNvPr id="747" name="Picture 32" descr="Picture 32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191608" y="6990080"/>
            <a:ext cx="1196624" cy="903112"/>
          </a:xfrm>
          <a:prstGeom prst="rect">
            <a:avLst/>
          </a:prstGeom>
          <a:ln w="12700">
            <a:solidFill>
              <a:srgbClr val="008000"/>
            </a:solidFill>
            <a:miter/>
          </a:ln>
        </p:spPr>
      </p:pic>
      <p:sp>
        <p:nvSpPr>
          <p:cNvPr id="748" name="TextBox 33"/>
          <p:cNvSpPr txBox="1"/>
          <p:nvPr/>
        </p:nvSpPr>
        <p:spPr>
          <a:xfrm>
            <a:off x="8873066" y="7247466"/>
            <a:ext cx="295149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749" name="TextBox 34"/>
          <p:cNvSpPr txBox="1"/>
          <p:nvPr/>
        </p:nvSpPr>
        <p:spPr>
          <a:xfrm>
            <a:off x="6080195" y="7954151"/>
            <a:ext cx="141359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likelihood</a:t>
            </a:r>
          </a:p>
        </p:txBody>
      </p:sp>
      <p:sp>
        <p:nvSpPr>
          <p:cNvPr id="750" name="TextBox 35"/>
          <p:cNvSpPr txBox="1"/>
          <p:nvPr/>
        </p:nvSpPr>
        <p:spPr>
          <a:xfrm>
            <a:off x="10392552" y="7834489"/>
            <a:ext cx="75249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prior</a:t>
            </a:r>
          </a:p>
        </p:txBody>
      </p:sp>
      <p:pic>
        <p:nvPicPr>
          <p:cNvPr id="751" name="Picture 26" descr="Picture 26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996462" y="8656320"/>
            <a:ext cx="3698242" cy="63669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752" name="Picture 28" descr="Picture 28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238826" y="8301849"/>
            <a:ext cx="3447629" cy="1207912"/>
          </a:xfrm>
          <a:prstGeom prst="rect">
            <a:avLst/>
          </a:prstGeom>
          <a:ln w="25400">
            <a:solidFill>
              <a:srgbClr val="008000"/>
            </a:solidFill>
          </a:ln>
        </p:spPr>
      </p:pic>
      <p:sp>
        <p:nvSpPr>
          <p:cNvPr id="753" name="TextBox 36"/>
          <p:cNvSpPr txBox="1"/>
          <p:nvPr/>
        </p:nvSpPr>
        <p:spPr>
          <a:xfrm>
            <a:off x="8764693" y="8665350"/>
            <a:ext cx="295149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pic>
        <p:nvPicPr>
          <p:cNvPr id="754" name="Picture 37" descr="Picture 3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824480" y="8529884"/>
            <a:ext cx="1964268" cy="11311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52" grpId="3"/>
      <p:bldP build="whole" bldLvl="1" animBg="1" rev="0" advAuto="0" spid="751" grpId="1"/>
      <p:bldP build="whole" bldLvl="1" animBg="1" rev="0" advAuto="0" spid="753" grpId="2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itle 1"/>
          <p:cNvSpPr txBox="1"/>
          <p:nvPr>
            <p:ph type="title"/>
          </p:nvPr>
        </p:nvSpPr>
        <p:spPr>
          <a:xfrm>
            <a:off x="650239" y="-1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  <a:r>
              <a:t>Denoising</a:t>
            </a:r>
          </a:p>
        </p:txBody>
      </p:sp>
      <p:pic>
        <p:nvPicPr>
          <p:cNvPr id="757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364" y="1752035"/>
            <a:ext cx="2813193" cy="1153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Picture 30" descr="Picture 3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58631" y="1826542"/>
            <a:ext cx="1964268" cy="1133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8595" y="1801706"/>
            <a:ext cx="1880731" cy="1009228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</p:pic>
      <p:pic>
        <p:nvPicPr>
          <p:cNvPr id="760" name="Picture 32" descr="Picture 3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214186" y="1749778"/>
            <a:ext cx="1196623" cy="905369"/>
          </a:xfrm>
          <a:prstGeom prst="rect">
            <a:avLst/>
          </a:prstGeom>
          <a:ln w="12700">
            <a:solidFill>
              <a:srgbClr val="008000"/>
            </a:solidFill>
            <a:miter/>
          </a:ln>
        </p:spPr>
      </p:pic>
      <p:sp>
        <p:nvSpPr>
          <p:cNvPr id="761" name="TextBox 33"/>
          <p:cNvSpPr txBox="1"/>
          <p:nvPr/>
        </p:nvSpPr>
        <p:spPr>
          <a:xfrm>
            <a:off x="8895644" y="2007165"/>
            <a:ext cx="29514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762" name="TextBox 34"/>
          <p:cNvSpPr txBox="1"/>
          <p:nvPr/>
        </p:nvSpPr>
        <p:spPr>
          <a:xfrm>
            <a:off x="6102774" y="2716107"/>
            <a:ext cx="1413592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likelihood</a:t>
            </a:r>
          </a:p>
        </p:txBody>
      </p:sp>
      <p:sp>
        <p:nvSpPr>
          <p:cNvPr id="763" name="TextBox 35"/>
          <p:cNvSpPr txBox="1"/>
          <p:nvPr/>
        </p:nvSpPr>
        <p:spPr>
          <a:xfrm>
            <a:off x="10415130" y="2594187"/>
            <a:ext cx="75249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prior</a:t>
            </a:r>
          </a:p>
        </p:txBody>
      </p:sp>
      <p:grpSp>
        <p:nvGrpSpPr>
          <p:cNvPr id="768" name="Group 21"/>
          <p:cNvGrpSpPr/>
          <p:nvPr/>
        </p:nvGrpSpPr>
        <p:grpSpPr>
          <a:xfrm>
            <a:off x="2847058" y="3063805"/>
            <a:ext cx="9861975" cy="1356925"/>
            <a:chOff x="0" y="0"/>
            <a:chExt cx="9861974" cy="1356923"/>
          </a:xfrm>
        </p:grpSpPr>
        <p:pic>
          <p:nvPicPr>
            <p:cNvPr id="764" name="Picture 26" descr="Picture 26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171982" y="354470"/>
              <a:ext cx="3698241" cy="634437"/>
            </a:xfrm>
            <a:prstGeom prst="rect">
              <a:avLst/>
            </a:prstGeom>
            <a:ln w="25400" cap="flat">
              <a:solidFill>
                <a:srgbClr val="FF0000"/>
              </a:solidFill>
              <a:prstDash val="solid"/>
              <a:round/>
            </a:ln>
            <a:effectLst/>
          </p:spPr>
        </p:pic>
        <p:pic>
          <p:nvPicPr>
            <p:cNvPr id="765" name="Picture 28" descr="Picture 2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414346" y="-1"/>
              <a:ext cx="3447629" cy="1207912"/>
            </a:xfrm>
            <a:prstGeom prst="rect">
              <a:avLst/>
            </a:prstGeom>
            <a:ln w="25400" cap="flat">
              <a:solidFill>
                <a:srgbClr val="008000"/>
              </a:solidFill>
              <a:prstDash val="solid"/>
              <a:round/>
            </a:ln>
            <a:effectLst/>
          </p:spPr>
        </p:pic>
        <p:sp>
          <p:nvSpPr>
            <p:cNvPr id="766" name="TextBox 36"/>
            <p:cNvSpPr txBox="1"/>
            <p:nvPr/>
          </p:nvSpPr>
          <p:spPr>
            <a:xfrm>
              <a:off x="5940212" y="361244"/>
              <a:ext cx="295149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</a:t>
              </a:r>
            </a:p>
          </p:txBody>
        </p:sp>
        <p:pic>
          <p:nvPicPr>
            <p:cNvPr id="767" name="Picture 37" descr="Picture 3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225777"/>
              <a:ext cx="1964268" cy="11311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69" name="Picture 40" descr="Picture 40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2278098" y="6972017"/>
            <a:ext cx="6495627" cy="1882988"/>
          </a:xfrm>
          <a:prstGeom prst="rect">
            <a:avLst/>
          </a:prstGeom>
          <a:ln w="12700">
            <a:miter lim="400000"/>
          </a:ln>
        </p:spPr>
      </p:pic>
      <p:sp>
        <p:nvSpPr>
          <p:cNvPr id="770" name="TextBox 41"/>
          <p:cNvSpPr txBox="1"/>
          <p:nvPr/>
        </p:nvSpPr>
        <p:spPr>
          <a:xfrm>
            <a:off x="1054382" y="6317262"/>
            <a:ext cx="850852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This can also be written in the Fourier domain, with C = EDE</a:t>
            </a:r>
            <a:r>
              <a:rPr baseline="30500"/>
              <a:t>T</a:t>
            </a:r>
            <a:r>
              <a:t>:</a:t>
            </a:r>
          </a:p>
        </p:txBody>
      </p:sp>
      <p:grpSp>
        <p:nvGrpSpPr>
          <p:cNvPr id="776" name="Group 22"/>
          <p:cNvGrpSpPr/>
          <p:nvPr/>
        </p:nvGrpSpPr>
        <p:grpSpPr>
          <a:xfrm>
            <a:off x="1070186" y="4513298"/>
            <a:ext cx="7537592" cy="1940560"/>
            <a:chOff x="0" y="0"/>
            <a:chExt cx="7537591" cy="1940559"/>
          </a:xfrm>
        </p:grpSpPr>
        <p:pic>
          <p:nvPicPr>
            <p:cNvPr id="771" name="Picture 38" descr="Picture 38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68671" b="0"/>
            <a:stretch>
              <a:fillRect/>
            </a:stretch>
          </p:blipFill>
          <p:spPr>
            <a:xfrm>
              <a:off x="1803965" y="507999"/>
              <a:ext cx="614116" cy="11311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2" name="Picture 43" descr="Picture 43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381760" y="580248"/>
              <a:ext cx="428978" cy="6953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73" name="TextBox 44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The solution is:</a:t>
              </a:r>
            </a:p>
          </p:txBody>
        </p:sp>
        <p:sp>
          <p:nvSpPr>
            <p:cNvPr id="774" name="TextBox 45"/>
            <p:cNvSpPr/>
            <p:nvPr/>
          </p:nvSpPr>
          <p:spPr>
            <a:xfrm>
              <a:off x="6267591" y="67055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(note this is a linear operation)</a:t>
              </a:r>
            </a:p>
          </p:txBody>
        </p:sp>
        <p:pic>
          <p:nvPicPr>
            <p:cNvPr id="775" name="Picture 47" descr="Picture 47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463236" y="507999"/>
              <a:ext cx="3623733" cy="842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9" grpId="4"/>
      <p:bldP build="whole" bldLvl="1" animBg="1" rev="0" advAuto="0" spid="776" grpId="2"/>
      <p:bldP build="whole" bldLvl="1" animBg="1" rev="0" advAuto="0" spid="770" grpId="3"/>
      <p:bldP build="whole" bldLvl="1" animBg="1" rev="0" advAuto="0" spid="76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1449" y="2282613"/>
            <a:ext cx="3404730" cy="3382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5716" y="2275839"/>
            <a:ext cx="3388924" cy="3373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85955" y="5660249"/>
            <a:ext cx="3501815" cy="2892214"/>
          </a:xfrm>
          <a:prstGeom prst="rect">
            <a:avLst/>
          </a:prstGeom>
          <a:ln w="12700">
            <a:miter lim="400000"/>
          </a:ln>
        </p:spPr>
      </p:pic>
      <p:pic>
        <p:nvPicPr>
          <p:cNvPr id="781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4747" y="5680568"/>
            <a:ext cx="3565031" cy="2923824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TextBox 17"/>
          <p:cNvSpPr txBox="1"/>
          <p:nvPr/>
        </p:nvSpPr>
        <p:spPr>
          <a:xfrm>
            <a:off x="4231075" y="3632765"/>
            <a:ext cx="469079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783" name="TextBox 18"/>
          <p:cNvSpPr txBox="1"/>
          <p:nvPr/>
        </p:nvSpPr>
        <p:spPr>
          <a:xfrm>
            <a:off x="8360551" y="3589866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784" name="TextBox 19"/>
          <p:cNvSpPr txBox="1"/>
          <p:nvPr/>
        </p:nvSpPr>
        <p:spPr>
          <a:xfrm>
            <a:off x="320604" y="1460782"/>
            <a:ext cx="4547615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 of a noisy image </a:t>
            </a:r>
          </a:p>
        </p:txBody>
      </p:sp>
      <p:pic>
        <p:nvPicPr>
          <p:cNvPr id="785" name="Picture 20" descr="Picture 2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67840" y="2041031"/>
            <a:ext cx="1374987" cy="49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Picture 21" descr="Picture 2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92266" y="2050062"/>
            <a:ext cx="1185335" cy="4673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0" name="Group 16"/>
          <p:cNvGrpSpPr/>
          <p:nvPr/>
        </p:nvGrpSpPr>
        <p:grpSpPr>
          <a:xfrm>
            <a:off x="4917440" y="1989102"/>
            <a:ext cx="3650828" cy="6798170"/>
            <a:chOff x="0" y="0"/>
            <a:chExt cx="3650827" cy="6798168"/>
          </a:xfrm>
        </p:grpSpPr>
        <p:pic>
          <p:nvPicPr>
            <p:cNvPr id="787" name="Picture 11" descr="Picture 11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541" y="273269"/>
              <a:ext cx="3396490" cy="3365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8" name="Picture 14" descr="Picture 14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3632608"/>
              <a:ext cx="3650828" cy="3165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89" name="Picture 22" descr="Picture 22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276509" y="-1"/>
              <a:ext cx="1228082" cy="4797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91" name="Picture 23" descr="Picture 23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1182774" y="5935698"/>
            <a:ext cx="1275645" cy="1070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Picture 24" descr="Picture 24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8924" y="5800231"/>
            <a:ext cx="1237263" cy="1034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248" y="2413565"/>
            <a:ext cx="10234509" cy="3470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99" name="Group 26"/>
          <p:cNvGrpSpPr/>
          <p:nvPr/>
        </p:nvGrpSpPr>
        <p:grpSpPr>
          <a:xfrm>
            <a:off x="3876605" y="790222"/>
            <a:ext cx="4459111" cy="1555610"/>
            <a:chOff x="0" y="0"/>
            <a:chExt cx="4459110" cy="1555609"/>
          </a:xfrm>
        </p:grpSpPr>
        <p:pic>
          <p:nvPicPr>
            <p:cNvPr id="795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59111" cy="129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96" name="Oval 6"/>
            <p:cNvSpPr/>
            <p:nvPr/>
          </p:nvSpPr>
          <p:spPr>
            <a:xfrm>
              <a:off x="1350151" y="623145"/>
              <a:ext cx="1356923" cy="790225"/>
            </a:xfrm>
            <a:prstGeom prst="ellips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7" name="Oval 11"/>
            <p:cNvSpPr/>
            <p:nvPr/>
          </p:nvSpPr>
          <p:spPr>
            <a:xfrm>
              <a:off x="2851572" y="670560"/>
              <a:ext cx="914402" cy="686366"/>
            </a:xfrm>
            <a:prstGeom prst="ellips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98" name="Rectangle 15"/>
            <p:cNvSpPr/>
            <p:nvPr/>
          </p:nvSpPr>
          <p:spPr>
            <a:xfrm>
              <a:off x="1194363" y="72248"/>
              <a:ext cx="2585156" cy="1483362"/>
            </a:xfrm>
            <a:prstGeom prst="rect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00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6915" y="6671733"/>
            <a:ext cx="3501815" cy="288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1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2578" y="6579164"/>
            <a:ext cx="3567290" cy="292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2" name="Picture 21" descr="Picture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03733" y="6944924"/>
            <a:ext cx="1275645" cy="107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Picture 22" descr="Picture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89014" y="6698827"/>
            <a:ext cx="1237263" cy="103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Picture 23" descr="Picture 2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4773" y="7091680"/>
            <a:ext cx="2020713" cy="201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32907" y="7089422"/>
            <a:ext cx="2011681" cy="1998135"/>
          </a:xfrm>
          <a:prstGeom prst="rect">
            <a:avLst/>
          </a:prstGeom>
          <a:ln w="12700">
            <a:miter lim="400000"/>
          </a:ln>
        </p:spPr>
      </p:pic>
      <p:sp>
        <p:nvSpPr>
          <p:cNvPr id="806" name="Straight Arrow Connector 8"/>
          <p:cNvSpPr/>
          <p:nvPr/>
        </p:nvSpPr>
        <p:spPr>
          <a:xfrm flipH="1">
            <a:off x="2962204" y="1808480"/>
            <a:ext cx="2262294" cy="154657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7" name="Straight Arrow Connector 12"/>
          <p:cNvSpPr/>
          <p:nvPr/>
        </p:nvSpPr>
        <p:spPr>
          <a:xfrm flipH="1">
            <a:off x="6012462" y="2147147"/>
            <a:ext cx="1174046" cy="1128890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08" name="Straight Arrow Connector 16"/>
          <p:cNvSpPr/>
          <p:nvPr/>
        </p:nvSpPr>
        <p:spPr>
          <a:xfrm>
            <a:off x="7651608" y="2255520"/>
            <a:ext cx="1076961" cy="85118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95306"/>
            <a:ext cx="4032392" cy="3305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66759" t="0" r="0" b="0"/>
          <a:stretch>
            <a:fillRect/>
          </a:stretch>
        </p:blipFill>
        <p:spPr>
          <a:xfrm>
            <a:off x="4352994" y="1483360"/>
            <a:ext cx="3402473" cy="3470205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TextBox 5"/>
          <p:cNvSpPr txBox="1"/>
          <p:nvPr/>
        </p:nvSpPr>
        <p:spPr>
          <a:xfrm>
            <a:off x="3869831" y="3075093"/>
            <a:ext cx="29514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x</a:t>
            </a:r>
          </a:p>
        </p:txBody>
      </p:sp>
      <p:sp>
        <p:nvSpPr>
          <p:cNvPr id="813" name="TextBox 6"/>
          <p:cNvSpPr txBox="1"/>
          <p:nvPr/>
        </p:nvSpPr>
        <p:spPr>
          <a:xfrm>
            <a:off x="7908996" y="3029937"/>
            <a:ext cx="320747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pic>
        <p:nvPicPr>
          <p:cNvPr id="814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33458" y="1352409"/>
            <a:ext cx="4343965" cy="3528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417" y="1424658"/>
            <a:ext cx="1237263" cy="1034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Picture 9" descr="Picture 9"/>
          <p:cNvPicPr>
            <a:picLocks noChangeAspect="1"/>
          </p:cNvPicPr>
          <p:nvPr/>
        </p:nvPicPr>
        <p:blipFill>
          <a:blip r:embed="rId6">
            <a:extLst/>
          </a:blip>
          <a:srcRect l="29549" t="0" r="20884" b="0"/>
          <a:stretch>
            <a:fillRect/>
          </a:stretch>
        </p:blipFill>
        <p:spPr>
          <a:xfrm>
            <a:off x="5104836" y="228036"/>
            <a:ext cx="2210364" cy="1291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248" y="2413565"/>
            <a:ext cx="10234509" cy="3470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3" name="Group 26"/>
          <p:cNvGrpSpPr/>
          <p:nvPr/>
        </p:nvGrpSpPr>
        <p:grpSpPr>
          <a:xfrm>
            <a:off x="3876605" y="790222"/>
            <a:ext cx="4459111" cy="1555610"/>
            <a:chOff x="0" y="0"/>
            <a:chExt cx="4459110" cy="1555609"/>
          </a:xfrm>
        </p:grpSpPr>
        <p:pic>
          <p:nvPicPr>
            <p:cNvPr id="819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59111" cy="129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0" name="Oval 6"/>
            <p:cNvSpPr/>
            <p:nvPr/>
          </p:nvSpPr>
          <p:spPr>
            <a:xfrm>
              <a:off x="1350151" y="623145"/>
              <a:ext cx="1356923" cy="790225"/>
            </a:xfrm>
            <a:prstGeom prst="ellips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1" name="Oval 11"/>
            <p:cNvSpPr/>
            <p:nvPr/>
          </p:nvSpPr>
          <p:spPr>
            <a:xfrm>
              <a:off x="2851572" y="670560"/>
              <a:ext cx="914402" cy="686366"/>
            </a:xfrm>
            <a:prstGeom prst="ellips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22" name="Rectangle 15"/>
            <p:cNvSpPr/>
            <p:nvPr/>
          </p:nvSpPr>
          <p:spPr>
            <a:xfrm>
              <a:off x="1194363" y="72248"/>
              <a:ext cx="2585156" cy="1483362"/>
            </a:xfrm>
            <a:prstGeom prst="rect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24" name="Straight Arrow Connector 8"/>
          <p:cNvSpPr/>
          <p:nvPr/>
        </p:nvSpPr>
        <p:spPr>
          <a:xfrm flipH="1">
            <a:off x="2962204" y="1808480"/>
            <a:ext cx="2262294" cy="154657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5" name="Straight Arrow Connector 12"/>
          <p:cNvSpPr/>
          <p:nvPr/>
        </p:nvSpPr>
        <p:spPr>
          <a:xfrm flipH="1">
            <a:off x="6012462" y="2147147"/>
            <a:ext cx="1174046" cy="1128890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26" name="Straight Arrow Connector 16"/>
          <p:cNvSpPr/>
          <p:nvPr/>
        </p:nvSpPr>
        <p:spPr>
          <a:xfrm>
            <a:off x="7651608" y="2255520"/>
            <a:ext cx="1076961" cy="85118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248" y="2413565"/>
            <a:ext cx="10234509" cy="34702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3" name="Group 26"/>
          <p:cNvGrpSpPr/>
          <p:nvPr/>
        </p:nvGrpSpPr>
        <p:grpSpPr>
          <a:xfrm>
            <a:off x="3876605" y="790222"/>
            <a:ext cx="4459111" cy="1555610"/>
            <a:chOff x="0" y="0"/>
            <a:chExt cx="4459110" cy="1555609"/>
          </a:xfrm>
        </p:grpSpPr>
        <p:pic>
          <p:nvPicPr>
            <p:cNvPr id="829" name="Picture 5" descr="Picture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459111" cy="1292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0" name="Oval 6"/>
            <p:cNvSpPr/>
            <p:nvPr/>
          </p:nvSpPr>
          <p:spPr>
            <a:xfrm>
              <a:off x="1350151" y="623145"/>
              <a:ext cx="1356923" cy="790225"/>
            </a:xfrm>
            <a:prstGeom prst="ellipse">
              <a:avLst/>
            </a:prstGeom>
            <a:noFill/>
            <a:ln w="127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1" name="Oval 11"/>
            <p:cNvSpPr/>
            <p:nvPr/>
          </p:nvSpPr>
          <p:spPr>
            <a:xfrm>
              <a:off x="2851572" y="670560"/>
              <a:ext cx="914402" cy="686366"/>
            </a:xfrm>
            <a:prstGeom prst="ellips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32" name="Rectangle 15"/>
            <p:cNvSpPr/>
            <p:nvPr/>
          </p:nvSpPr>
          <p:spPr>
            <a:xfrm>
              <a:off x="1194363" y="72248"/>
              <a:ext cx="2585156" cy="1483362"/>
            </a:xfrm>
            <a:prstGeom prst="rect">
              <a:avLst/>
            </a:prstGeom>
            <a:noFill/>
            <a:ln w="38100" cap="flat">
              <a:solidFill>
                <a:srgbClr val="0000FF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34" name="Picture 19" descr="Picture 1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6915" y="6671733"/>
            <a:ext cx="3501815" cy="2889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5" name="Picture 20" descr="Picture 2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62578" y="6579164"/>
            <a:ext cx="3567290" cy="292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6" name="Picture 21" descr="Picture 2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703733" y="6944924"/>
            <a:ext cx="1275645" cy="1070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37" name="Picture 22" descr="Picture 22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89014" y="6698827"/>
            <a:ext cx="1237263" cy="1031805"/>
          </a:xfrm>
          <a:prstGeom prst="rect">
            <a:avLst/>
          </a:prstGeom>
          <a:ln w="12700">
            <a:miter lim="400000"/>
          </a:ln>
        </p:spPr>
      </p:pic>
      <p:pic>
        <p:nvPicPr>
          <p:cNvPr id="838" name="Picture 23" descr="Picture 23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14773" y="7091680"/>
            <a:ext cx="2020713" cy="201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Picture 24" descr="Picture 24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132907" y="7089422"/>
            <a:ext cx="2011681" cy="1998135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Straight Arrow Connector 8"/>
          <p:cNvSpPr/>
          <p:nvPr/>
        </p:nvSpPr>
        <p:spPr>
          <a:xfrm flipH="1">
            <a:off x="2962204" y="1808480"/>
            <a:ext cx="2262294" cy="1546578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41" name="Straight Arrow Connector 12"/>
          <p:cNvSpPr/>
          <p:nvPr/>
        </p:nvSpPr>
        <p:spPr>
          <a:xfrm flipH="1">
            <a:off x="6012462" y="2147147"/>
            <a:ext cx="1174046" cy="1128890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842" name="Straight Arrow Connector 16"/>
          <p:cNvSpPr/>
          <p:nvPr/>
        </p:nvSpPr>
        <p:spPr>
          <a:xfrm>
            <a:off x="7651608" y="2255520"/>
            <a:ext cx="1076961" cy="851183"/>
          </a:xfrm>
          <a:prstGeom prst="line">
            <a:avLst/>
          </a:prstGeom>
          <a:ln w="25400">
            <a:solidFill>
              <a:srgbClr val="0000FF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roup 16"/>
          <p:cNvGrpSpPr/>
          <p:nvPr/>
        </p:nvGrpSpPr>
        <p:grpSpPr>
          <a:xfrm>
            <a:off x="7908996" y="1352409"/>
            <a:ext cx="4768428" cy="3528907"/>
            <a:chOff x="0" y="0"/>
            <a:chExt cx="4768426" cy="3528905"/>
          </a:xfrm>
        </p:grpSpPr>
        <p:sp>
          <p:nvSpPr>
            <p:cNvPr id="844" name="TextBox 6"/>
            <p:cNvSpPr txBox="1"/>
            <p:nvPr/>
          </p:nvSpPr>
          <p:spPr>
            <a:xfrm>
              <a:off x="-1" y="1677528"/>
              <a:ext cx="320748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  <p:pic>
          <p:nvPicPr>
            <p:cNvPr id="845" name="Picture 7" descr="Picture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424462" y="0"/>
              <a:ext cx="4343965" cy="35289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417" y="1424658"/>
            <a:ext cx="1237263" cy="10340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1" name="Group 15"/>
          <p:cNvGrpSpPr/>
          <p:nvPr/>
        </p:nvGrpSpPr>
        <p:grpSpPr>
          <a:xfrm>
            <a:off x="4034931" y="88336"/>
            <a:ext cx="3885637" cy="4725529"/>
            <a:chOff x="0" y="0"/>
            <a:chExt cx="3885636" cy="4725528"/>
          </a:xfrm>
        </p:grpSpPr>
        <p:pic>
          <p:nvPicPr>
            <p:cNvPr id="848" name="Picture 4" descr="Picture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6759" t="0" r="0" b="0"/>
            <a:stretch>
              <a:fillRect/>
            </a:stretch>
          </p:blipFill>
          <p:spPr>
            <a:xfrm>
              <a:off x="483163" y="1255324"/>
              <a:ext cx="3402474" cy="3470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49" name="TextBox 5"/>
            <p:cNvSpPr txBox="1"/>
            <p:nvPr/>
          </p:nvSpPr>
          <p:spPr>
            <a:xfrm>
              <a:off x="0" y="2847057"/>
              <a:ext cx="295149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x</a:t>
              </a:r>
            </a:p>
          </p:txBody>
        </p:sp>
        <p:pic>
          <p:nvPicPr>
            <p:cNvPr id="850" name="Picture 9" descr="Picture 9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549" t="0" r="20884" b="0"/>
            <a:stretch>
              <a:fillRect/>
            </a:stretch>
          </p:blipFill>
          <p:spPr>
            <a:xfrm>
              <a:off x="1235005" y="0"/>
              <a:ext cx="2210365" cy="1291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52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25730" y="5984250"/>
            <a:ext cx="3388925" cy="337312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5" name="Group 14"/>
          <p:cNvGrpSpPr/>
          <p:nvPr/>
        </p:nvGrpSpPr>
        <p:grpSpPr>
          <a:xfrm>
            <a:off x="-1" y="1395306"/>
            <a:ext cx="4032392" cy="4305810"/>
            <a:chOff x="0" y="0"/>
            <a:chExt cx="4032391" cy="4305808"/>
          </a:xfrm>
        </p:grpSpPr>
        <p:pic>
          <p:nvPicPr>
            <p:cNvPr id="853" name="Picture 3" descr="Picture 3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4032392" cy="3305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54" name="Straight Arrow Connector 10"/>
            <p:cNvSpPr/>
            <p:nvPr/>
          </p:nvSpPr>
          <p:spPr>
            <a:xfrm flipV="1">
              <a:off x="1828634" y="3496551"/>
              <a:ext cx="2259" cy="8092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58" name="Group 17"/>
          <p:cNvGrpSpPr/>
          <p:nvPr/>
        </p:nvGrpSpPr>
        <p:grpSpPr>
          <a:xfrm>
            <a:off x="8865359" y="5085149"/>
            <a:ext cx="3436339" cy="4295376"/>
            <a:chOff x="0" y="0"/>
            <a:chExt cx="3436337" cy="4295374"/>
          </a:xfrm>
        </p:grpSpPr>
        <p:sp>
          <p:nvSpPr>
            <p:cNvPr id="856" name="Straight Arrow Connector 11"/>
            <p:cNvSpPr/>
            <p:nvPr/>
          </p:nvSpPr>
          <p:spPr>
            <a:xfrm flipH="1">
              <a:off x="1690966" y="-1"/>
              <a:ext cx="4491" cy="6148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857" name="Picture 3" descr="Picture 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847746"/>
              <a:ext cx="3436338" cy="34476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9" name="Rectangle"/>
          <p:cNvSpPr/>
          <p:nvPr/>
        </p:nvSpPr>
        <p:spPr>
          <a:xfrm>
            <a:off x="3593554" y="4470400"/>
            <a:ext cx="622846" cy="4384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51" grpId="2"/>
      <p:bldP build="whole" bldLvl="1" animBg="1" rev="0" advAuto="0" spid="846" grpId="3"/>
      <p:bldP build="whole" bldLvl="1" animBg="1" rev="0" advAuto="0" spid="855" grpId="1"/>
      <p:bldP build="whole" bldLvl="1" animBg="1" rev="0" advAuto="0" spid="858" grpId="4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169" y="5405120"/>
            <a:ext cx="3436339" cy="34476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99377" y="5407378"/>
            <a:ext cx="3413761" cy="3395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848" y="5328355"/>
            <a:ext cx="3388927" cy="3373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4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43716" y="959556"/>
            <a:ext cx="3404730" cy="3379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982" y="952782"/>
            <a:ext cx="3388925" cy="3373121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TextBox 8"/>
          <p:cNvSpPr txBox="1"/>
          <p:nvPr/>
        </p:nvSpPr>
        <p:spPr>
          <a:xfrm>
            <a:off x="4165600" y="2309707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867" name="TextBox 9"/>
          <p:cNvSpPr txBox="1"/>
          <p:nvPr/>
        </p:nvSpPr>
        <p:spPr>
          <a:xfrm>
            <a:off x="8292818" y="2266808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pic>
        <p:nvPicPr>
          <p:cNvPr id="868" name="Picture 10" descr="Picture 10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700107" y="717973"/>
            <a:ext cx="1374987" cy="49897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9" name="Picture 11" descr="Picture 1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026792" y="727004"/>
            <a:ext cx="1183077" cy="467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2" name="Group 16"/>
          <p:cNvGrpSpPr/>
          <p:nvPr/>
        </p:nvGrpSpPr>
        <p:grpSpPr>
          <a:xfrm>
            <a:off x="4912924" y="654755"/>
            <a:ext cx="3395699" cy="3637282"/>
            <a:chOff x="0" y="0"/>
            <a:chExt cx="3395697" cy="3637281"/>
          </a:xfrm>
        </p:grpSpPr>
        <p:pic>
          <p:nvPicPr>
            <p:cNvPr id="870" name="Picture 13" descr="Picture 13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273188"/>
              <a:ext cx="3395698" cy="33640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1" name="Picture 15" descr="Picture 15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01687" y="-1"/>
              <a:ext cx="1227796" cy="479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73" name="TextBox 16"/>
          <p:cNvSpPr txBox="1"/>
          <p:nvPr/>
        </p:nvSpPr>
        <p:spPr>
          <a:xfrm>
            <a:off x="4179147" y="6631093"/>
            <a:ext cx="46908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874" name="TextBox 17"/>
          <p:cNvSpPr txBox="1"/>
          <p:nvPr/>
        </p:nvSpPr>
        <p:spPr>
          <a:xfrm>
            <a:off x="8340231" y="6712374"/>
            <a:ext cx="469079" cy="74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4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+</a:t>
            </a:r>
          </a:p>
        </p:txBody>
      </p:sp>
      <p:sp>
        <p:nvSpPr>
          <p:cNvPr id="875" name="TextBox 15"/>
          <p:cNvSpPr txBox="1"/>
          <p:nvPr/>
        </p:nvSpPr>
        <p:spPr>
          <a:xfrm>
            <a:off x="234585" y="152467"/>
            <a:ext cx="341265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true decomposition:</a:t>
            </a:r>
          </a:p>
        </p:txBody>
      </p:sp>
      <p:sp>
        <p:nvSpPr>
          <p:cNvPr id="876" name="TextBox 16"/>
          <p:cNvSpPr txBox="1"/>
          <p:nvPr/>
        </p:nvSpPr>
        <p:spPr>
          <a:xfrm>
            <a:off x="287123" y="4638340"/>
            <a:ext cx="420888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The estimated decomposition: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9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>
            <a:lvl1pPr marL="487680" indent="-487680">
              <a:buSzTx/>
              <a:buNone/>
            </a:lvl1pPr>
          </a:lstStyle>
          <a:p>
            <a:pPr/>
            <a:r>
              <a:t>And we got all this from just modeling the correlation between pairs of pixels!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 Box 2"/>
          <p:cNvSpPr txBox="1"/>
          <p:nvPr/>
        </p:nvSpPr>
        <p:spPr>
          <a:xfrm>
            <a:off x="3254722" y="63217"/>
            <a:ext cx="6892725" cy="84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Was this one of them?</a:t>
            </a:r>
          </a:p>
        </p:txBody>
      </p:sp>
      <p:pic>
        <p:nvPicPr>
          <p:cNvPr id="36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85173" y="4009813"/>
            <a:ext cx="2817707" cy="28177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Dead leaves models</a:t>
            </a:r>
          </a:p>
        </p:txBody>
      </p:sp>
      <p:sp>
        <p:nvSpPr>
          <p:cNvPr id="882" name="TextBox 2"/>
          <p:cNvSpPr txBox="1"/>
          <p:nvPr/>
        </p:nvSpPr>
        <p:spPr>
          <a:xfrm>
            <a:off x="1101795" y="1512711"/>
            <a:ext cx="1033702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 Introduced in the 60’s by Matheron (67) and popularized by Ruderman (97)</a:t>
            </a:r>
          </a:p>
        </p:txBody>
      </p:sp>
      <p:pic>
        <p:nvPicPr>
          <p:cNvPr id="883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6" y="2847058"/>
            <a:ext cx="3937566" cy="392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08782" y="2842542"/>
            <a:ext cx="8121227" cy="3942081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TextBox 7"/>
          <p:cNvSpPr txBox="1"/>
          <p:nvPr/>
        </p:nvSpPr>
        <p:spPr>
          <a:xfrm>
            <a:off x="8744374" y="6902027"/>
            <a:ext cx="3486123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From </a:t>
            </a:r>
            <a:r>
              <a:rPr i="1"/>
              <a:t>Lee, Mumford and Huang 2001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Observation: Sparse filter response</a:t>
            </a:r>
          </a:p>
        </p:txBody>
      </p:sp>
      <p:pic>
        <p:nvPicPr>
          <p:cNvPr id="88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02" y="1797191"/>
            <a:ext cx="4061743" cy="406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23212" t="7527" r="22897" b="16878"/>
          <a:stretch>
            <a:fillRect/>
          </a:stretch>
        </p:blipFill>
        <p:spPr>
          <a:xfrm>
            <a:off x="4447822" y="1767840"/>
            <a:ext cx="4102384" cy="41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19639" t="7683" r="19394" b="16628"/>
          <a:stretch>
            <a:fillRect/>
          </a:stretch>
        </p:blipFill>
        <p:spPr>
          <a:xfrm>
            <a:off x="8712764" y="1763325"/>
            <a:ext cx="4106898" cy="4127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075" y="6107289"/>
            <a:ext cx="4032392" cy="302316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2" name="Picture 7" descr="Picture 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59111" y="6132124"/>
            <a:ext cx="4018846" cy="3014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Picture 8" descr="Picture 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739858" y="6118577"/>
            <a:ext cx="4036907" cy="30276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3" grpId="3"/>
      <p:bldP build="whole" bldLvl="1" animBg="1" rev="0" advAuto="0" spid="891" grpId="1"/>
      <p:bldP build="whole" bldLvl="1" animBg="1" rev="0" advAuto="0" spid="892" grpId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modeling of images</a:t>
            </a:r>
          </a:p>
        </p:txBody>
      </p:sp>
      <p:grpSp>
        <p:nvGrpSpPr>
          <p:cNvPr id="901" name="Group 9"/>
          <p:cNvGrpSpPr/>
          <p:nvPr/>
        </p:nvGrpSpPr>
        <p:grpSpPr>
          <a:xfrm>
            <a:off x="-1" y="1253067"/>
            <a:ext cx="13004801" cy="8064783"/>
            <a:chOff x="0" y="0"/>
            <a:chExt cx="13004800" cy="8064782"/>
          </a:xfrm>
        </p:grpSpPr>
        <p:pic>
          <p:nvPicPr>
            <p:cNvPr id="896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5490"/>
              <a:ext cx="12965028" cy="804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97" name="Rectangle 6"/>
            <p:cNvSpPr/>
            <p:nvPr/>
          </p:nvSpPr>
          <p:spPr>
            <a:xfrm>
              <a:off x="6774" y="0"/>
              <a:ext cx="8498275" cy="804897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8" name="Rectangle 7"/>
            <p:cNvSpPr/>
            <p:nvPr/>
          </p:nvSpPr>
          <p:spPr>
            <a:xfrm>
              <a:off x="4515554" y="15802"/>
              <a:ext cx="8489247" cy="448620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99" name="Rectangle 8"/>
            <p:cNvSpPr/>
            <p:nvPr/>
          </p:nvSpPr>
          <p:spPr>
            <a:xfrm>
              <a:off x="4404926" y="4657793"/>
              <a:ext cx="8584071" cy="340698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00" name="Rectangle 9"/>
            <p:cNvSpPr/>
            <p:nvPr/>
          </p:nvSpPr>
          <p:spPr>
            <a:xfrm>
              <a:off x="8694701" y="2707074"/>
              <a:ext cx="4294293" cy="3406988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04" name="Group 13"/>
          <p:cNvGrpSpPr/>
          <p:nvPr/>
        </p:nvGrpSpPr>
        <p:grpSpPr>
          <a:xfrm>
            <a:off x="6346613" y="4244622"/>
            <a:ext cx="2801903" cy="1618828"/>
            <a:chOff x="0" y="0"/>
            <a:chExt cx="2801901" cy="1618827"/>
          </a:xfrm>
        </p:grpSpPr>
        <p:sp>
          <p:nvSpPr>
            <p:cNvPr id="902" name="TextBox 10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 small neighborhood</a:t>
              </a:r>
            </a:p>
          </p:txBody>
        </p:sp>
        <p:sp>
          <p:nvSpPr>
            <p:cNvPr id="903" name="Freeform 11"/>
            <p:cNvSpPr/>
            <p:nvPr/>
          </p:nvSpPr>
          <p:spPr>
            <a:xfrm>
              <a:off x="1781386" y="496699"/>
              <a:ext cx="1020516" cy="112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827"/>
                  </a:moveTo>
                  <a:cubicBezTo>
                    <a:pt x="4117" y="201"/>
                    <a:pt x="8234" y="-426"/>
                    <a:pt x="11421" y="385"/>
                  </a:cubicBezTo>
                  <a:cubicBezTo>
                    <a:pt x="14607" y="1196"/>
                    <a:pt x="17421" y="3039"/>
                    <a:pt x="19117" y="5693"/>
                  </a:cubicBezTo>
                  <a:cubicBezTo>
                    <a:pt x="20814" y="8347"/>
                    <a:pt x="21600" y="13913"/>
                    <a:pt x="21600" y="16308"/>
                  </a:cubicBezTo>
                  <a:cubicBezTo>
                    <a:pt x="21600" y="18704"/>
                    <a:pt x="20565" y="19257"/>
                    <a:pt x="19117" y="20068"/>
                  </a:cubicBezTo>
                  <a:cubicBezTo>
                    <a:pt x="17669" y="20879"/>
                    <a:pt x="12910" y="21174"/>
                    <a:pt x="12910" y="2117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[-1 1]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Edges</a:t>
            </a:r>
          </a:p>
        </p:txBody>
      </p:sp>
      <p:pic>
        <p:nvPicPr>
          <p:cNvPr id="9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1182" y="1885245"/>
            <a:ext cx="5445761" cy="5445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76249" y="1885245"/>
            <a:ext cx="5443502" cy="54457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[-1 1]</a:t>
            </a:r>
          </a:p>
        </p:txBody>
      </p:sp>
      <p:pic>
        <p:nvPicPr>
          <p:cNvPr id="913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0391" y="4310098"/>
            <a:ext cx="426721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914" name="TextBox 7"/>
          <p:cNvSpPr txBox="1"/>
          <p:nvPr/>
        </p:nvSpPr>
        <p:spPr>
          <a:xfrm>
            <a:off x="1878470" y="6845582"/>
            <a:ext cx="134263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g[m,n]</a:t>
            </a:r>
          </a:p>
        </p:txBody>
      </p:sp>
      <p:sp>
        <p:nvSpPr>
          <p:cNvPr id="915" name="TextBox 8"/>
          <p:cNvSpPr txBox="1"/>
          <p:nvPr/>
        </p:nvSpPr>
        <p:spPr>
          <a:xfrm>
            <a:off x="5635413" y="5529298"/>
            <a:ext cx="1342638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h[m,n]</a:t>
            </a:r>
          </a:p>
        </p:txBody>
      </p:sp>
      <p:sp>
        <p:nvSpPr>
          <p:cNvPr id="916" name="TextBox 10"/>
          <p:cNvSpPr txBox="1"/>
          <p:nvPr/>
        </p:nvSpPr>
        <p:spPr>
          <a:xfrm>
            <a:off x="7308427" y="4253653"/>
            <a:ext cx="394913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917" name="Rectangle 23"/>
          <p:cNvSpPr/>
          <p:nvPr/>
        </p:nvSpPr>
        <p:spPr>
          <a:xfrm>
            <a:off x="8071556" y="1758809"/>
            <a:ext cx="4371059" cy="76313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18" name="TextBox 9"/>
          <p:cNvSpPr txBox="1"/>
          <p:nvPr/>
        </p:nvSpPr>
        <p:spPr>
          <a:xfrm>
            <a:off x="9796498" y="6637866"/>
            <a:ext cx="1222460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f[m,n]</a:t>
            </a:r>
          </a:p>
        </p:txBody>
      </p:sp>
      <p:pic>
        <p:nvPicPr>
          <p:cNvPr id="919" name="Picture 25" descr="Picture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893" y="2474524"/>
            <a:ext cx="4016587" cy="401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23212" t="7527" r="22897" b="16879"/>
          <a:stretch>
            <a:fillRect/>
          </a:stretch>
        </p:blipFill>
        <p:spPr>
          <a:xfrm>
            <a:off x="7807395" y="2343573"/>
            <a:ext cx="4102384" cy="4111415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TextBox 15"/>
          <p:cNvSpPr txBox="1"/>
          <p:nvPr/>
        </p:nvSpPr>
        <p:spPr>
          <a:xfrm>
            <a:off x="5651218" y="4323645"/>
            <a:ext cx="1246706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[-1, 1]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20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[-1 1]</a:t>
            </a:r>
            <a:r>
              <a:rPr baseline="30580"/>
              <a:t>T</a:t>
            </a:r>
          </a:p>
        </p:txBody>
      </p:sp>
      <p:pic>
        <p:nvPicPr>
          <p:cNvPr id="924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40391" y="4310098"/>
            <a:ext cx="426721" cy="392854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TextBox 7"/>
          <p:cNvSpPr txBox="1"/>
          <p:nvPr/>
        </p:nvSpPr>
        <p:spPr>
          <a:xfrm>
            <a:off x="1878470" y="6845582"/>
            <a:ext cx="134263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g[m,n]</a:t>
            </a:r>
          </a:p>
        </p:txBody>
      </p:sp>
      <p:sp>
        <p:nvSpPr>
          <p:cNvPr id="926" name="TextBox 8"/>
          <p:cNvSpPr txBox="1"/>
          <p:nvPr/>
        </p:nvSpPr>
        <p:spPr>
          <a:xfrm>
            <a:off x="5635413" y="5529298"/>
            <a:ext cx="1342638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h[m,n]</a:t>
            </a:r>
          </a:p>
        </p:txBody>
      </p:sp>
      <p:sp>
        <p:nvSpPr>
          <p:cNvPr id="927" name="TextBox 10"/>
          <p:cNvSpPr txBox="1"/>
          <p:nvPr/>
        </p:nvSpPr>
        <p:spPr>
          <a:xfrm>
            <a:off x="7308427" y="4253653"/>
            <a:ext cx="394913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=</a:t>
            </a:r>
          </a:p>
        </p:txBody>
      </p:sp>
      <p:sp>
        <p:nvSpPr>
          <p:cNvPr id="928" name="Rectangle 23"/>
          <p:cNvSpPr/>
          <p:nvPr/>
        </p:nvSpPr>
        <p:spPr>
          <a:xfrm>
            <a:off x="8071556" y="1758809"/>
            <a:ext cx="4371059" cy="76313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</a:ln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929" name="TextBox 9"/>
          <p:cNvSpPr txBox="1"/>
          <p:nvPr/>
        </p:nvSpPr>
        <p:spPr>
          <a:xfrm>
            <a:off x="9796498" y="6637866"/>
            <a:ext cx="1222460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f[m,n]</a:t>
            </a:r>
          </a:p>
        </p:txBody>
      </p:sp>
      <p:pic>
        <p:nvPicPr>
          <p:cNvPr id="930" name="Picture 25" descr="Picture 2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1893" y="2474524"/>
            <a:ext cx="4016587" cy="4016589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TextBox 15"/>
          <p:cNvSpPr txBox="1"/>
          <p:nvPr/>
        </p:nvSpPr>
        <p:spPr>
          <a:xfrm>
            <a:off x="5651218" y="4323645"/>
            <a:ext cx="1422547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[-1, 1]</a:t>
            </a:r>
            <a:r>
              <a:rPr baseline="30588"/>
              <a:t>T</a:t>
            </a:r>
          </a:p>
        </p:txBody>
      </p:sp>
      <p:pic>
        <p:nvPicPr>
          <p:cNvPr id="932" name="Picture 11" descr="Picture 11"/>
          <p:cNvPicPr>
            <a:picLocks noChangeAspect="1"/>
          </p:cNvPicPr>
          <p:nvPr/>
        </p:nvPicPr>
        <p:blipFill>
          <a:blip r:embed="rId4">
            <a:extLst/>
          </a:blip>
          <a:srcRect l="19639" t="7683" r="19394" b="16628"/>
          <a:stretch>
            <a:fillRect/>
          </a:stretch>
        </p:blipFill>
        <p:spPr>
          <a:xfrm>
            <a:off x="8225085" y="2454205"/>
            <a:ext cx="4016587" cy="4034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32" grpId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Statistical Image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</a:t>
            </a:r>
          </a:p>
        </p:txBody>
      </p:sp>
      <p:sp>
        <p:nvSpPr>
          <p:cNvPr id="935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Wiener filter denoising</a:t>
            </a:r>
          </a:p>
          <a:p>
            <a:pPr marL="457342" indent="-457342" defTabSz="630732">
              <a:defRPr sz="4268"/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/>
            </a:pPr>
            <a:r>
              <a:t>Bayesian denoising</a:t>
            </a:r>
          </a:p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Non-local means denoising</a:t>
            </a:r>
          </a:p>
        </p:txBody>
      </p:sp>
      <p:sp>
        <p:nvSpPr>
          <p:cNvPr id="936" name="Extensions:…"/>
          <p:cNvSpPr txBox="1"/>
          <p:nvPr/>
        </p:nvSpPr>
        <p:spPr>
          <a:xfrm>
            <a:off x="7049654" y="3606923"/>
            <a:ext cx="5803216" cy="3174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Extensions:  </a:t>
            </a:r>
          </a:p>
          <a:p>
            <a:pPr marL="476250" indent="-476250" algn="l">
              <a:buSzPct val="100000"/>
              <a:buAutoNum type="arabicParenBoth" startAt="1"/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Instead of using basis functions with global support  (Fourier basis functions), we’ll use localized filters.</a:t>
            </a:r>
          </a:p>
          <a:p>
            <a:pPr marL="476250" indent="-476250" algn="l">
              <a:buSzPct val="100000"/>
              <a:buAutoNum type="arabicParenBoth" startAt="1"/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Instead of looking at average power values of the basis functions, we’ll examine the full marginal distribution (the histogram of their responses), generalizing to non-Gaussian distributions.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Observation: Sparse filter response</a:t>
            </a:r>
          </a:p>
        </p:txBody>
      </p:sp>
      <p:pic>
        <p:nvPicPr>
          <p:cNvPr id="9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302" y="1797191"/>
            <a:ext cx="4061743" cy="4061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94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23212" t="7527" r="22897" b="16878"/>
          <a:stretch>
            <a:fillRect/>
          </a:stretch>
        </p:blipFill>
        <p:spPr>
          <a:xfrm>
            <a:off x="4447822" y="1767840"/>
            <a:ext cx="4102384" cy="411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19639" t="7683" r="19394" b="16628"/>
          <a:stretch>
            <a:fillRect/>
          </a:stretch>
        </p:blipFill>
        <p:spPr>
          <a:xfrm>
            <a:off x="8712764" y="1763325"/>
            <a:ext cx="4106898" cy="41272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5" name="Group 17"/>
          <p:cNvGrpSpPr/>
          <p:nvPr/>
        </p:nvGrpSpPr>
        <p:grpSpPr>
          <a:xfrm>
            <a:off x="-63938" y="6107289"/>
            <a:ext cx="4263405" cy="3294559"/>
            <a:chOff x="0" y="0"/>
            <a:chExt cx="4263404" cy="3294558"/>
          </a:xfrm>
        </p:grpSpPr>
        <p:pic>
          <p:nvPicPr>
            <p:cNvPr id="942" name="Picture 6" descr="Picture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31013" y="0"/>
              <a:ext cx="4032392" cy="3023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3" name="TextBox 9"/>
            <p:cNvSpPr txBox="1"/>
            <p:nvPr/>
          </p:nvSpPr>
          <p:spPr>
            <a:xfrm>
              <a:off x="847148" y="2683336"/>
              <a:ext cx="2782674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Pixel intensity</a:t>
              </a:r>
            </a:p>
          </p:txBody>
        </p:sp>
        <p:sp>
          <p:nvSpPr>
            <p:cNvPr id="944" name="TextBox 10"/>
            <p:cNvSpPr txBox="1"/>
            <p:nvPr/>
          </p:nvSpPr>
          <p:spPr>
            <a:xfrm rot="16200000">
              <a:off x="-449834" y="1186026"/>
              <a:ext cx="151088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Counts</a:t>
              </a:r>
            </a:p>
          </p:txBody>
        </p:sp>
      </p:grpSp>
      <p:grpSp>
        <p:nvGrpSpPr>
          <p:cNvPr id="949" name="Group 16"/>
          <p:cNvGrpSpPr/>
          <p:nvPr/>
        </p:nvGrpSpPr>
        <p:grpSpPr>
          <a:xfrm>
            <a:off x="4084818" y="6132124"/>
            <a:ext cx="4393139" cy="3294676"/>
            <a:chOff x="0" y="0"/>
            <a:chExt cx="4393138" cy="3294674"/>
          </a:xfrm>
        </p:grpSpPr>
        <p:pic>
          <p:nvPicPr>
            <p:cNvPr id="946" name="Picture 7" descr="Picture 7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74293" y="0"/>
              <a:ext cx="4018846" cy="30141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47" name="TextBox 11"/>
            <p:cNvSpPr txBox="1"/>
            <p:nvPr/>
          </p:nvSpPr>
          <p:spPr>
            <a:xfrm>
              <a:off x="959038" y="2683453"/>
              <a:ext cx="2782675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Pixel intensity</a:t>
              </a:r>
            </a:p>
          </p:txBody>
        </p:sp>
        <p:sp>
          <p:nvSpPr>
            <p:cNvPr id="948" name="TextBox 12"/>
            <p:cNvSpPr txBox="1"/>
            <p:nvPr/>
          </p:nvSpPr>
          <p:spPr>
            <a:xfrm rot="16200000">
              <a:off x="-449834" y="1250075"/>
              <a:ext cx="1510889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Counts</a:t>
              </a:r>
            </a:p>
          </p:txBody>
        </p:sp>
      </p:grpSp>
      <p:grpSp>
        <p:nvGrpSpPr>
          <p:cNvPr id="953" name="Group 15"/>
          <p:cNvGrpSpPr/>
          <p:nvPr/>
        </p:nvGrpSpPr>
        <p:grpSpPr>
          <a:xfrm>
            <a:off x="8480359" y="6118577"/>
            <a:ext cx="4296407" cy="3285979"/>
            <a:chOff x="0" y="0"/>
            <a:chExt cx="4296405" cy="3285978"/>
          </a:xfrm>
        </p:grpSpPr>
        <p:pic>
          <p:nvPicPr>
            <p:cNvPr id="950" name="Picture 8" descr="Picture 8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59498" y="0"/>
              <a:ext cx="4036908" cy="3027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1" name="TextBox 13"/>
            <p:cNvSpPr txBox="1"/>
            <p:nvPr/>
          </p:nvSpPr>
          <p:spPr>
            <a:xfrm>
              <a:off x="895100" y="2674756"/>
              <a:ext cx="2782675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Pixel intensity</a:t>
              </a:r>
            </a:p>
          </p:txBody>
        </p:sp>
        <p:sp>
          <p:nvSpPr>
            <p:cNvPr id="952" name="TextBox 14"/>
            <p:cNvSpPr txBox="1"/>
            <p:nvPr/>
          </p:nvSpPr>
          <p:spPr>
            <a:xfrm rot="16200000">
              <a:off x="-449834" y="1273343"/>
              <a:ext cx="151088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Counts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49" grpId="2"/>
      <p:bldP build="whole" bldLvl="1" animBg="1" rev="0" advAuto="0" spid="953" grpId="3"/>
      <p:bldP build="whole" bldLvl="1" animBg="1" rev="0" advAuto="0" spid="945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5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61101" y="3779520"/>
            <a:ext cx="2935112" cy="29486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55858" y="6868159"/>
            <a:ext cx="3248943" cy="2953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7" name="Picture 8" descr="Picture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54329" y="6906542"/>
            <a:ext cx="2955431" cy="2786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Picture 9" descr="Picture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62631" y="3734364"/>
            <a:ext cx="3172179" cy="3029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Picture 11" descr="Picture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45298" y="521547"/>
            <a:ext cx="2964462" cy="29802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62" name="Group 23"/>
          <p:cNvGrpSpPr/>
          <p:nvPr/>
        </p:nvGrpSpPr>
        <p:grpSpPr>
          <a:xfrm>
            <a:off x="9627164" y="478648"/>
            <a:ext cx="3350543" cy="3226367"/>
            <a:chOff x="0" y="0"/>
            <a:chExt cx="3350542" cy="3226365"/>
          </a:xfrm>
        </p:grpSpPr>
        <p:pic>
          <p:nvPicPr>
            <p:cNvPr id="960" name="Picture 12" descr="Picture 12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4050"/>
              <a:ext cx="3350543" cy="3212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1" name="TextBox 13"/>
            <p:cNvSpPr txBox="1"/>
            <p:nvPr/>
          </p:nvSpPr>
          <p:spPr>
            <a:xfrm>
              <a:off x="441442" y="0"/>
              <a:ext cx="2379041" cy="58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Red – true pdf</a:t>
              </a:r>
            </a:p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Black – best Gaussian fit</a:t>
              </a:r>
            </a:p>
          </p:txBody>
        </p:sp>
      </p:grpSp>
      <p:grpSp>
        <p:nvGrpSpPr>
          <p:cNvPr id="967" name="Group 21"/>
          <p:cNvGrpSpPr/>
          <p:nvPr/>
        </p:nvGrpSpPr>
        <p:grpSpPr>
          <a:xfrm>
            <a:off x="354471" y="-1"/>
            <a:ext cx="2989299" cy="9688127"/>
            <a:chOff x="0" y="0"/>
            <a:chExt cx="2989297" cy="9688125"/>
          </a:xfrm>
        </p:grpSpPr>
        <p:pic>
          <p:nvPicPr>
            <p:cNvPr id="963" name="Picture 4" descr="Picture 4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4404" y="3760328"/>
              <a:ext cx="2935783" cy="2934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4" name="Picture 7" descr="Picture 7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33459" y="6927437"/>
              <a:ext cx="2955839" cy="276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65" name="Picture 10" descr="Picture 10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-1" y="586888"/>
              <a:ext cx="2955839" cy="2919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66" name="TextBox 14"/>
            <p:cNvSpPr txBox="1"/>
            <p:nvPr/>
          </p:nvSpPr>
          <p:spPr>
            <a:xfrm>
              <a:off x="782514" y="-1"/>
              <a:ext cx="989879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Image</a:t>
              </a:r>
            </a:p>
          </p:txBody>
        </p:sp>
      </p:grpSp>
      <p:sp>
        <p:nvSpPr>
          <p:cNvPr id="968" name="TextBox 16"/>
          <p:cNvSpPr txBox="1"/>
          <p:nvPr/>
        </p:nvSpPr>
        <p:spPr>
          <a:xfrm>
            <a:off x="6655928" y="-1"/>
            <a:ext cx="2429940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[1 -1] filter output</a:t>
            </a:r>
          </a:p>
        </p:txBody>
      </p:sp>
      <p:sp>
        <p:nvSpPr>
          <p:cNvPr id="969" name="TextBox 17"/>
          <p:cNvSpPr txBox="1"/>
          <p:nvPr/>
        </p:nvSpPr>
        <p:spPr>
          <a:xfrm>
            <a:off x="9457832" y="-1"/>
            <a:ext cx="3192386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[1 -1] output histogram</a:t>
            </a:r>
          </a:p>
        </p:txBody>
      </p:sp>
      <p:grpSp>
        <p:nvGrpSpPr>
          <p:cNvPr id="974" name="Group 22"/>
          <p:cNvGrpSpPr/>
          <p:nvPr/>
        </p:nvGrpSpPr>
        <p:grpSpPr>
          <a:xfrm>
            <a:off x="3312160" y="-1"/>
            <a:ext cx="3269264" cy="9753602"/>
            <a:chOff x="0" y="0"/>
            <a:chExt cx="3269262" cy="9753600"/>
          </a:xfrm>
        </p:grpSpPr>
        <p:sp>
          <p:nvSpPr>
            <p:cNvPr id="970" name="TextBox 15"/>
            <p:cNvSpPr txBox="1"/>
            <p:nvPr/>
          </p:nvSpPr>
          <p:spPr>
            <a:xfrm>
              <a:off x="82355" y="-1"/>
              <a:ext cx="2700807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Intensity histogram</a:t>
              </a:r>
            </a:p>
          </p:txBody>
        </p:sp>
        <p:pic>
          <p:nvPicPr>
            <p:cNvPr id="971" name="Picture 18" descr="Picture 18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565223"/>
              <a:ext cx="3269263" cy="3069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2" name="Picture 19" descr="Picture 19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191688" y="6905792"/>
              <a:ext cx="3008099" cy="2847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3" name="Picture 20" descr="Picture 20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141176" y="3683418"/>
              <a:ext cx="2969401" cy="30054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62" grpId="5"/>
      <p:bldP build="whole" bldLvl="1" animBg="1" rev="0" advAuto="0" spid="956" grpId="9"/>
      <p:bldP build="whole" bldLvl="1" animBg="1" rev="0" advAuto="0" spid="959" grpId="3"/>
      <p:bldP build="whole" bldLvl="1" animBg="1" rev="0" advAuto="0" spid="969" grpId="4"/>
      <p:bldP build="whole" bldLvl="1" animBg="1" rev="0" advAuto="0" spid="957" grpId="8"/>
      <p:bldP build="whole" bldLvl="1" animBg="1" rev="0" advAuto="0" spid="968" grpId="2"/>
      <p:bldP build="whole" bldLvl="1" animBg="1" rev="0" advAuto="0" spid="974" grpId="1"/>
      <p:bldP build="whole" bldLvl="1" animBg="1" rev="0" advAuto="0" spid="958" grpId="7"/>
      <p:bldP build="whole" bldLvl="1" animBg="1" rev="0" advAuto="0" spid="955" grpId="6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Text Box 2"/>
          <p:cNvSpPr txBox="1"/>
          <p:nvPr/>
        </p:nvSpPr>
        <p:spPr>
          <a:xfrm>
            <a:off x="5967307" y="1174044"/>
            <a:ext cx="95594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Test 2</a:t>
            </a:r>
          </a:p>
        </p:txBody>
      </p:sp>
      <p:pic>
        <p:nvPicPr>
          <p:cNvPr id="36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8884" t="8488" r="15880" b="10875"/>
          <a:stretch>
            <a:fillRect/>
          </a:stretch>
        </p:blipFill>
        <p:spPr>
          <a:xfrm>
            <a:off x="4660053" y="4009813"/>
            <a:ext cx="2817707" cy="281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21428" t="8095" r="18570" b="11905"/>
          <a:stretch>
            <a:fillRect/>
          </a:stretch>
        </p:blipFill>
        <p:spPr>
          <a:xfrm>
            <a:off x="4660053" y="4009813"/>
            <a:ext cx="2817708" cy="281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icture 5" descr="Picture 5"/>
          <p:cNvPicPr>
            <a:picLocks noChangeAspect="1"/>
          </p:cNvPicPr>
          <p:nvPr/>
        </p:nvPicPr>
        <p:blipFill>
          <a:blip r:embed="rId4">
            <a:extLst/>
          </a:blip>
          <a:srcRect l="21428" t="7619" r="18570" b="12381"/>
          <a:stretch>
            <a:fillRect/>
          </a:stretch>
        </p:blipFill>
        <p:spPr>
          <a:xfrm>
            <a:off x="4660053" y="4009813"/>
            <a:ext cx="2817708" cy="28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Picture 6" descr="Picture 6"/>
          <p:cNvPicPr>
            <a:picLocks noChangeAspect="1"/>
          </p:cNvPicPr>
          <p:nvPr/>
        </p:nvPicPr>
        <p:blipFill>
          <a:blip r:embed="rId5">
            <a:extLst/>
          </a:blip>
          <a:srcRect l="21428" t="7619" r="18570" b="12381"/>
          <a:stretch>
            <a:fillRect/>
          </a:stretch>
        </p:blipFill>
        <p:spPr>
          <a:xfrm>
            <a:off x="4660053" y="4009813"/>
            <a:ext cx="2817708" cy="2817707"/>
          </a:xfrm>
          <a:prstGeom prst="rect">
            <a:avLst/>
          </a:prstGeom>
          <a:ln w="12700">
            <a:miter lim="400000"/>
          </a:ln>
        </p:spPr>
      </p:pic>
      <p:sp>
        <p:nvSpPr>
          <p:cNvPr id="373" name="Rectangle 7"/>
          <p:cNvSpPr/>
          <p:nvPr/>
        </p:nvSpPr>
        <p:spPr>
          <a:xfrm>
            <a:off x="4009813" y="3467946"/>
            <a:ext cx="4334934" cy="455168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74" name="Text Box 8"/>
          <p:cNvSpPr txBox="1"/>
          <p:nvPr/>
        </p:nvSpPr>
        <p:spPr>
          <a:xfrm>
            <a:off x="1726025" y="63217"/>
            <a:ext cx="10024626" cy="84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Remember each of these images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Class="entr" nodeType="afterEffect" presetSubtype="0" presetID="1" grpId="3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Class="entr" nodeType="afterEffect" presetSubtype="0" presetID="1" grpId="4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Class="entr" nodeType="afterEffect" presetSubtype="0" presetID="1" grpId="5" fill="hold">
                                  <p:stCondLst>
                                    <p:cond delay="1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0" grpId="2"/>
      <p:bldP build="whole" bldLvl="1" animBg="1" rev="0" advAuto="0" spid="371" grpId="3"/>
      <p:bldP build="whole" bldLvl="1" animBg="1" rev="0" advAuto="0" spid="369" grpId="1"/>
      <p:bldP build="whole" bldLvl="1" animBg="1" rev="0" advAuto="0" spid="372" grpId="4"/>
      <p:bldP build="whole" bldLvl="1" animBg="1" rev="0" advAuto="0" spid="373" grpId="5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Title 1"/>
          <p:cNvSpPr txBox="1"/>
          <p:nvPr>
            <p:ph type="title"/>
          </p:nvPr>
        </p:nvSpPr>
        <p:spPr>
          <a:xfrm>
            <a:off x="650239" y="167075"/>
            <a:ext cx="11704322" cy="1268872"/>
          </a:xfrm>
          <a:prstGeom prst="rect">
            <a:avLst/>
          </a:prstGeom>
        </p:spPr>
        <p:txBody>
          <a:bodyPr/>
          <a:lstStyle>
            <a:lvl1pPr defTabSz="533196">
              <a:defRPr sz="5084"/>
            </a:lvl1pPr>
          </a:lstStyle>
          <a:p>
            <a:pPr/>
            <a:r>
              <a:t>A model for the distribution of filter outputs</a:t>
            </a:r>
          </a:p>
        </p:txBody>
      </p:sp>
      <p:grpSp>
        <p:nvGrpSpPr>
          <p:cNvPr id="979" name="Group 2"/>
          <p:cNvGrpSpPr/>
          <p:nvPr/>
        </p:nvGrpSpPr>
        <p:grpSpPr>
          <a:xfrm>
            <a:off x="4296551" y="2174240"/>
            <a:ext cx="3352800" cy="3224108"/>
            <a:chOff x="0" y="0"/>
            <a:chExt cx="3352799" cy="3224106"/>
          </a:xfrm>
        </p:grpSpPr>
        <p:pic>
          <p:nvPicPr>
            <p:cNvPr id="977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040"/>
              <a:ext cx="3352800" cy="3210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78" name="TextBox 4"/>
            <p:cNvSpPr txBox="1"/>
            <p:nvPr/>
          </p:nvSpPr>
          <p:spPr>
            <a:xfrm>
              <a:off x="441739" y="0"/>
              <a:ext cx="2379041" cy="58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Red – true pdf</a:t>
              </a:r>
            </a:p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Black – best Gaussian fit</a:t>
              </a:r>
            </a:p>
          </p:txBody>
        </p:sp>
      </p:grpSp>
      <p:pic>
        <p:nvPicPr>
          <p:cNvPr id="98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030" y="2260036"/>
            <a:ext cx="2964464" cy="298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1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546" y="5931182"/>
            <a:ext cx="2935112" cy="29486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8" name="Group 22"/>
          <p:cNvGrpSpPr/>
          <p:nvPr/>
        </p:nvGrpSpPr>
        <p:grpSpPr>
          <a:xfrm>
            <a:off x="7870613" y="3309902"/>
            <a:ext cx="3016391" cy="1812385"/>
            <a:chOff x="0" y="0"/>
            <a:chExt cx="3016390" cy="1812384"/>
          </a:xfrm>
        </p:grpSpPr>
        <p:sp>
          <p:nvSpPr>
            <p:cNvPr id="982" name="TextBox 6"/>
            <p:cNvSpPr/>
            <p:nvPr/>
          </p:nvSpPr>
          <p:spPr>
            <a:xfrm>
              <a:off x="0" y="22577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p(x) = </a:t>
              </a:r>
            </a:p>
          </p:txBody>
        </p:sp>
        <p:grpSp>
          <p:nvGrpSpPr>
            <p:cNvPr id="987" name="Group 18"/>
            <p:cNvGrpSpPr/>
            <p:nvPr/>
          </p:nvGrpSpPr>
          <p:grpSpPr>
            <a:xfrm>
              <a:off x="1076960" y="0"/>
              <a:ext cx="1939431" cy="1812385"/>
              <a:chOff x="0" y="0"/>
              <a:chExt cx="1939429" cy="1812384"/>
            </a:xfrm>
          </p:grpSpPr>
          <p:sp>
            <p:nvSpPr>
              <p:cNvPr id="983" name="Straight Connector 14"/>
              <p:cNvSpPr/>
              <p:nvPr/>
            </p:nvSpPr>
            <p:spPr>
              <a:xfrm>
                <a:off x="54187" y="519288"/>
                <a:ext cx="1885243" cy="22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84" name="Rectangle 15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exp(-x</a:t>
                </a:r>
                <a:r>
                  <a:rPr baseline="30500"/>
                  <a:t>2</a:t>
                </a:r>
                <a:r>
                  <a:t>/2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s</a:t>
                </a:r>
                <a:r>
                  <a:rPr baseline="30500"/>
                  <a:t>2</a:t>
                </a:r>
                <a:r>
                  <a:t>)</a:t>
                </a:r>
              </a:p>
            </p:txBody>
          </p:sp>
          <p:sp>
            <p:nvSpPr>
              <p:cNvPr id="985" name="TextBox 16"/>
              <p:cNvSpPr/>
              <p:nvPr/>
            </p:nvSpPr>
            <p:spPr>
              <a:xfrm>
                <a:off x="545615" y="54238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ps</a:t>
                </a:r>
                <a:r>
                  <a:rPr baseline="30500">
                    <a:latin typeface="Symbol"/>
                    <a:ea typeface="Symbol"/>
                    <a:cs typeface="Symbol"/>
                    <a:sym typeface="Symbol"/>
                  </a:rPr>
                  <a:t>2</a:t>
                </a:r>
              </a:p>
            </p:txBody>
          </p:sp>
          <p:sp>
            <p:nvSpPr>
              <p:cNvPr id="986" name="Freeform 17"/>
              <p:cNvSpPr/>
              <p:nvPr/>
            </p:nvSpPr>
            <p:spPr>
              <a:xfrm>
                <a:off x="485421" y="638952"/>
                <a:ext cx="857957" cy="32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8193"/>
                    </a:moveTo>
                    <a:lnTo>
                      <a:pt x="3366" y="21600"/>
                    </a:lnTo>
                    <a:lnTo>
                      <a:pt x="3927" y="0"/>
                    </a:lnTo>
                    <a:lnTo>
                      <a:pt x="21600" y="745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995" name="Group 24"/>
          <p:cNvGrpSpPr/>
          <p:nvPr/>
        </p:nvGrpSpPr>
        <p:grpSpPr>
          <a:xfrm>
            <a:off x="7854809" y="6899768"/>
            <a:ext cx="2982524" cy="2494190"/>
            <a:chOff x="0" y="0"/>
            <a:chExt cx="2982522" cy="2494189"/>
          </a:xfrm>
        </p:grpSpPr>
        <p:sp>
          <p:nvSpPr>
            <p:cNvPr id="989" name="TextBox 9"/>
            <p:cNvSpPr/>
            <p:nvPr/>
          </p:nvSpPr>
          <p:spPr>
            <a:xfrm>
              <a:off x="0" y="29802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p(x) =</a:t>
              </a:r>
            </a:p>
          </p:txBody>
        </p:sp>
        <p:grpSp>
          <p:nvGrpSpPr>
            <p:cNvPr id="993" name="Group 19"/>
            <p:cNvGrpSpPr/>
            <p:nvPr/>
          </p:nvGrpSpPr>
          <p:grpSpPr>
            <a:xfrm>
              <a:off x="1099537" y="-1"/>
              <a:ext cx="1882986" cy="1840187"/>
              <a:chOff x="0" y="0"/>
              <a:chExt cx="1882985" cy="1840185"/>
            </a:xfrm>
          </p:grpSpPr>
          <p:sp>
            <p:nvSpPr>
              <p:cNvPr id="990" name="Rectangle 10"/>
              <p:cNvSpPr/>
              <p:nvPr/>
            </p:nvSpPr>
            <p:spPr>
              <a:xfrm>
                <a:off x="1165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exp(-|x/s|</a:t>
                </a:r>
                <a:r>
                  <a:rPr baseline="30500"/>
                  <a:t>r</a:t>
                </a:r>
                <a:r>
                  <a:t>)</a:t>
                </a:r>
              </a:p>
            </p:txBody>
          </p:sp>
          <p:sp>
            <p:nvSpPr>
              <p:cNvPr id="991" name="TextBox 11"/>
              <p:cNvSpPr/>
              <p:nvPr/>
            </p:nvSpPr>
            <p:spPr>
              <a:xfrm>
                <a:off x="33425" y="57018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2s/r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(1/r)</a:t>
                </a:r>
              </a:p>
            </p:txBody>
          </p:sp>
          <p:sp>
            <p:nvSpPr>
              <p:cNvPr id="992" name="Straight Connector 13"/>
              <p:cNvSpPr/>
              <p:nvPr/>
            </p:nvSpPr>
            <p:spPr>
              <a:xfrm>
                <a:off x="-1" y="571218"/>
                <a:ext cx="1882987" cy="22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94" name="TextBox 20"/>
            <p:cNvSpPr/>
            <p:nvPr/>
          </p:nvSpPr>
          <p:spPr>
            <a:xfrm>
              <a:off x="494028" y="12241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~ 0.8  (&lt; 2)</a:t>
              </a:r>
            </a:p>
          </p:txBody>
        </p:sp>
      </p:grpSp>
      <p:grpSp>
        <p:nvGrpSpPr>
          <p:cNvPr id="998" name="Group"/>
          <p:cNvGrpSpPr/>
          <p:nvPr/>
        </p:nvGrpSpPr>
        <p:grpSpPr>
          <a:xfrm>
            <a:off x="4646053" y="5666197"/>
            <a:ext cx="4736076" cy="3119312"/>
            <a:chOff x="0" y="0"/>
            <a:chExt cx="4736075" cy="3119310"/>
          </a:xfrm>
        </p:grpSpPr>
        <p:pic>
          <p:nvPicPr>
            <p:cNvPr id="996" name="Picture 13" descr="Picture 13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359316"/>
              <a:ext cx="2876741" cy="2759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97" name="Picture 8" descr="Picture 8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044247" y="0"/>
              <a:ext cx="1691829" cy="1268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0" grpId="1"/>
      <p:bldP build="whole" bldLvl="1" animBg="1" rev="0" advAuto="0" spid="979" grpId="2"/>
      <p:bldP build="whole" bldLvl="1" animBg="1" rev="0" advAuto="0" spid="981" grpId="4"/>
      <p:bldP build="whole" bldLvl="1" animBg="1" rev="0" advAuto="0" spid="995" grpId="5"/>
      <p:bldP build="whole" bldLvl="1" animBg="1" rev="0" advAuto="0" spid="998" grpId="6"/>
      <p:bldP build="whole" bldLvl="1" animBg="1" rev="0" advAuto="0" spid="988" grpId="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Title 1"/>
          <p:cNvSpPr txBox="1"/>
          <p:nvPr>
            <p:ph type="title"/>
          </p:nvPr>
        </p:nvSpPr>
        <p:spPr>
          <a:xfrm>
            <a:off x="650239" y="167075"/>
            <a:ext cx="11704322" cy="1268872"/>
          </a:xfrm>
          <a:prstGeom prst="rect">
            <a:avLst/>
          </a:prstGeom>
        </p:spPr>
        <p:txBody>
          <a:bodyPr/>
          <a:lstStyle>
            <a:lvl1pPr defTabSz="533196">
              <a:defRPr sz="5084"/>
            </a:lvl1pPr>
          </a:lstStyle>
          <a:p>
            <a:pPr/>
            <a:r>
              <a:t>A model for the distribution of filter outputs</a:t>
            </a:r>
          </a:p>
        </p:txBody>
      </p:sp>
      <p:grpSp>
        <p:nvGrpSpPr>
          <p:cNvPr id="1003" name="Group 2"/>
          <p:cNvGrpSpPr/>
          <p:nvPr/>
        </p:nvGrpSpPr>
        <p:grpSpPr>
          <a:xfrm>
            <a:off x="4296551" y="2174240"/>
            <a:ext cx="3352800" cy="3224108"/>
            <a:chOff x="0" y="0"/>
            <a:chExt cx="3352799" cy="3224106"/>
          </a:xfrm>
        </p:grpSpPr>
        <p:pic>
          <p:nvPicPr>
            <p:cNvPr id="1001" name="Picture 3" descr="Picture 3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4040"/>
              <a:ext cx="3352800" cy="32100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02" name="TextBox 4"/>
            <p:cNvSpPr txBox="1"/>
            <p:nvPr/>
          </p:nvSpPr>
          <p:spPr>
            <a:xfrm>
              <a:off x="441739" y="0"/>
              <a:ext cx="2379041" cy="580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Red – true pdf</a:t>
              </a:r>
            </a:p>
            <a:p>
              <a:pPr algn="l" defTabSz="650240">
                <a:defRPr b="0" sz="1600">
                  <a:latin typeface="Arial"/>
                  <a:ea typeface="Arial"/>
                  <a:cs typeface="Arial"/>
                  <a:sym typeface="Arial"/>
                </a:defRPr>
              </a:pPr>
              <a:r>
                <a:t>Black – best Gaussian fit</a:t>
              </a:r>
            </a:p>
          </p:txBody>
        </p:sp>
      </p:grpSp>
      <p:pic>
        <p:nvPicPr>
          <p:cNvPr id="1004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25030" y="2260036"/>
            <a:ext cx="2964464" cy="2982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9546" y="5931182"/>
            <a:ext cx="2935112" cy="2948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Picture 8" descr="Picture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31075" y="5888284"/>
            <a:ext cx="3172180" cy="30276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13" name="Group 22"/>
          <p:cNvGrpSpPr/>
          <p:nvPr/>
        </p:nvGrpSpPr>
        <p:grpSpPr>
          <a:xfrm>
            <a:off x="7870613" y="3309902"/>
            <a:ext cx="3016391" cy="1812385"/>
            <a:chOff x="0" y="0"/>
            <a:chExt cx="3016390" cy="1812384"/>
          </a:xfrm>
        </p:grpSpPr>
        <p:sp>
          <p:nvSpPr>
            <p:cNvPr id="1007" name="TextBox 6"/>
            <p:cNvSpPr/>
            <p:nvPr/>
          </p:nvSpPr>
          <p:spPr>
            <a:xfrm>
              <a:off x="0" y="22577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p(x) = </a:t>
              </a:r>
            </a:p>
          </p:txBody>
        </p:sp>
        <p:grpSp>
          <p:nvGrpSpPr>
            <p:cNvPr id="1012" name="Group 18"/>
            <p:cNvGrpSpPr/>
            <p:nvPr/>
          </p:nvGrpSpPr>
          <p:grpSpPr>
            <a:xfrm>
              <a:off x="1076960" y="0"/>
              <a:ext cx="1939431" cy="1812385"/>
              <a:chOff x="0" y="0"/>
              <a:chExt cx="1939429" cy="1812384"/>
            </a:xfrm>
          </p:grpSpPr>
          <p:sp>
            <p:nvSpPr>
              <p:cNvPr id="1008" name="Straight Connector 14"/>
              <p:cNvSpPr/>
              <p:nvPr/>
            </p:nvSpPr>
            <p:spPr>
              <a:xfrm>
                <a:off x="54187" y="519288"/>
                <a:ext cx="1885243" cy="225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009" name="Rectangle 15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exp(-x</a:t>
                </a:r>
                <a:r>
                  <a:rPr baseline="30500"/>
                  <a:t>2</a:t>
                </a:r>
                <a:r>
                  <a:t>/2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s</a:t>
                </a:r>
                <a:r>
                  <a:rPr baseline="30500"/>
                  <a:t>2</a:t>
                </a:r>
                <a:r>
                  <a:t>)</a:t>
                </a:r>
              </a:p>
            </p:txBody>
          </p:sp>
          <p:sp>
            <p:nvSpPr>
              <p:cNvPr id="1010" name="TextBox 16"/>
              <p:cNvSpPr/>
              <p:nvPr/>
            </p:nvSpPr>
            <p:spPr>
              <a:xfrm>
                <a:off x="545615" y="54238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ps</a:t>
                </a:r>
                <a:r>
                  <a:rPr baseline="30500">
                    <a:latin typeface="Symbol"/>
                    <a:ea typeface="Symbol"/>
                    <a:cs typeface="Symbol"/>
                    <a:sym typeface="Symbol"/>
                  </a:rPr>
                  <a:t>2</a:t>
                </a:r>
              </a:p>
            </p:txBody>
          </p:sp>
          <p:sp>
            <p:nvSpPr>
              <p:cNvPr id="1011" name="Freeform 17"/>
              <p:cNvSpPr/>
              <p:nvPr/>
            </p:nvSpPr>
            <p:spPr>
              <a:xfrm>
                <a:off x="485421" y="638952"/>
                <a:ext cx="857957" cy="32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8193"/>
                    </a:moveTo>
                    <a:lnTo>
                      <a:pt x="3366" y="21600"/>
                    </a:lnTo>
                    <a:lnTo>
                      <a:pt x="3927" y="0"/>
                    </a:lnTo>
                    <a:lnTo>
                      <a:pt x="21600" y="745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b="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grpSp>
        <p:nvGrpSpPr>
          <p:cNvPr id="1020" name="Group 24"/>
          <p:cNvGrpSpPr/>
          <p:nvPr/>
        </p:nvGrpSpPr>
        <p:grpSpPr>
          <a:xfrm>
            <a:off x="7854809" y="6899768"/>
            <a:ext cx="2982524" cy="2494190"/>
            <a:chOff x="0" y="0"/>
            <a:chExt cx="2982522" cy="2494189"/>
          </a:xfrm>
        </p:grpSpPr>
        <p:sp>
          <p:nvSpPr>
            <p:cNvPr id="1014" name="TextBox 9"/>
            <p:cNvSpPr/>
            <p:nvPr/>
          </p:nvSpPr>
          <p:spPr>
            <a:xfrm>
              <a:off x="0" y="29802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p(x) =</a:t>
              </a:r>
            </a:p>
          </p:txBody>
        </p:sp>
        <p:grpSp>
          <p:nvGrpSpPr>
            <p:cNvPr id="1018" name="Group 19"/>
            <p:cNvGrpSpPr/>
            <p:nvPr/>
          </p:nvGrpSpPr>
          <p:grpSpPr>
            <a:xfrm>
              <a:off x="1099537" y="-1"/>
              <a:ext cx="1882986" cy="1840187"/>
              <a:chOff x="0" y="0"/>
              <a:chExt cx="1882985" cy="1840185"/>
            </a:xfrm>
          </p:grpSpPr>
          <p:sp>
            <p:nvSpPr>
              <p:cNvPr id="1015" name="Rectangle 10"/>
              <p:cNvSpPr/>
              <p:nvPr/>
            </p:nvSpPr>
            <p:spPr>
              <a:xfrm>
                <a:off x="1165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exp(-|x/s|</a:t>
                </a:r>
                <a:r>
                  <a:rPr baseline="30500"/>
                  <a:t>r</a:t>
                </a:r>
                <a:r>
                  <a:t>)</a:t>
                </a:r>
              </a:p>
            </p:txBody>
          </p:sp>
          <p:sp>
            <p:nvSpPr>
              <p:cNvPr id="1016" name="TextBox 11"/>
              <p:cNvSpPr/>
              <p:nvPr/>
            </p:nvSpPr>
            <p:spPr>
              <a:xfrm>
                <a:off x="33425" y="57018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2s/r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(1/r)</a:t>
                </a:r>
              </a:p>
            </p:txBody>
          </p:sp>
          <p:sp>
            <p:nvSpPr>
              <p:cNvPr id="1017" name="Straight Connector 13"/>
              <p:cNvSpPr/>
              <p:nvPr/>
            </p:nvSpPr>
            <p:spPr>
              <a:xfrm>
                <a:off x="-1" y="571218"/>
                <a:ext cx="1882987" cy="22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1019" name="TextBox 20"/>
            <p:cNvSpPr/>
            <p:nvPr/>
          </p:nvSpPr>
          <p:spPr>
            <a:xfrm>
              <a:off x="494028" y="12241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~ 0.8  (&lt; 2)</a:t>
              </a:r>
            </a:p>
          </p:txBody>
        </p:sp>
      </p:grpSp>
      <p:sp>
        <p:nvSpPr>
          <p:cNvPr id="1021" name="TextBox 21"/>
          <p:cNvSpPr txBox="1"/>
          <p:nvPr/>
        </p:nvSpPr>
        <p:spPr>
          <a:xfrm>
            <a:off x="2485813" y="9064978"/>
            <a:ext cx="699301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Note</a:t>
            </a:r>
            <a:r>
              <a:rPr b="0"/>
              <a:t>: this is not a good model for ALL filter outputs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04" grpId="1"/>
      <p:bldP build="whole" bldLvl="1" animBg="1" rev="0" advAuto="0" spid="1020" grpId="6"/>
      <p:bldP build="whole" bldLvl="1" animBg="1" rev="0" advAuto="0" spid="1006" grpId="5"/>
      <p:bldP build="whole" bldLvl="1" animBg="1" rev="0" advAuto="0" spid="1003" grpId="2"/>
      <p:bldP build="whole" bldLvl="1" animBg="1" rev="0" advAuto="0" spid="1021" grpId="7"/>
      <p:bldP build="whole" bldLvl="1" animBg="1" rev="0" advAuto="0" spid="1013" grpId="3"/>
      <p:bldP build="whole" bldLvl="1" animBg="1" rev="0" advAuto="0" spid="1005" grpId="4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Generalized Gaussian</a:t>
            </a:r>
          </a:p>
        </p:txBody>
      </p:sp>
      <p:sp>
        <p:nvSpPr>
          <p:cNvPr id="1024" name="TextBox 2"/>
          <p:cNvSpPr txBox="1"/>
          <p:nvPr/>
        </p:nvSpPr>
        <p:spPr>
          <a:xfrm>
            <a:off x="4888089" y="1609796"/>
            <a:ext cx="930347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p(x) =</a:t>
            </a:r>
          </a:p>
        </p:txBody>
      </p:sp>
      <p:grpSp>
        <p:nvGrpSpPr>
          <p:cNvPr id="1028" name="Group 3"/>
          <p:cNvGrpSpPr/>
          <p:nvPr/>
        </p:nvGrpSpPr>
        <p:grpSpPr>
          <a:xfrm>
            <a:off x="5987626" y="1314026"/>
            <a:ext cx="1882988" cy="1840187"/>
            <a:chOff x="0" y="0"/>
            <a:chExt cx="1882986" cy="1840185"/>
          </a:xfrm>
        </p:grpSpPr>
        <p:sp>
          <p:nvSpPr>
            <p:cNvPr id="1025" name="Rectangle 4"/>
            <p:cNvSpPr/>
            <p:nvPr/>
          </p:nvSpPr>
          <p:spPr>
            <a:xfrm>
              <a:off x="11658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exp(-|x/s|</a:t>
              </a:r>
              <a:r>
                <a:rPr baseline="30500"/>
                <a:t>r</a:t>
              </a:r>
              <a:r>
                <a:t>)</a:t>
              </a:r>
            </a:p>
          </p:txBody>
        </p:sp>
        <p:sp>
          <p:nvSpPr>
            <p:cNvPr id="1026" name="TextBox 5"/>
            <p:cNvSpPr/>
            <p:nvPr/>
          </p:nvSpPr>
          <p:spPr>
            <a:xfrm>
              <a:off x="33425" y="5701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2s/r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(1/r)</a:t>
              </a:r>
            </a:p>
          </p:txBody>
        </p:sp>
        <p:sp>
          <p:nvSpPr>
            <p:cNvPr id="1027" name="Straight Connector 6"/>
            <p:cNvSpPr/>
            <p:nvPr/>
          </p:nvSpPr>
          <p:spPr>
            <a:xfrm>
              <a:off x="-1" y="571218"/>
              <a:ext cx="1882988" cy="22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29" name="TextBox 11"/>
          <p:cNvSpPr txBox="1"/>
          <p:nvPr/>
        </p:nvSpPr>
        <p:spPr>
          <a:xfrm>
            <a:off x="10776374" y="3495040"/>
            <a:ext cx="93064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 = 10</a:t>
            </a:r>
          </a:p>
        </p:txBody>
      </p:sp>
      <p:grpSp>
        <p:nvGrpSpPr>
          <p:cNvPr id="1033" name="Group 20"/>
          <p:cNvGrpSpPr/>
          <p:nvPr/>
        </p:nvGrpSpPr>
        <p:grpSpPr>
          <a:xfrm>
            <a:off x="6211147" y="3054774"/>
            <a:ext cx="3217961" cy="3808871"/>
            <a:chOff x="0" y="0"/>
            <a:chExt cx="3217960" cy="3808870"/>
          </a:xfrm>
        </p:grpSpPr>
        <p:sp>
          <p:nvSpPr>
            <p:cNvPr id="1030" name="TextBox 7"/>
            <p:cNvSpPr txBox="1"/>
            <p:nvPr/>
          </p:nvSpPr>
          <p:spPr>
            <a:xfrm>
              <a:off x="1237469" y="0"/>
              <a:ext cx="761129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= 2</a:t>
              </a:r>
            </a:p>
          </p:txBody>
        </p:sp>
        <p:sp>
          <p:nvSpPr>
            <p:cNvPr id="1031" name="TextBox 8"/>
            <p:cNvSpPr txBox="1"/>
            <p:nvPr/>
          </p:nvSpPr>
          <p:spPr>
            <a:xfrm>
              <a:off x="0" y="445968"/>
              <a:ext cx="2989086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Gaussian distribution</a:t>
              </a:r>
            </a:p>
          </p:txBody>
        </p:sp>
        <p:pic>
          <p:nvPicPr>
            <p:cNvPr id="1032" name="Picture 12" descr="Picture 1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7717" y="1025166"/>
              <a:ext cx="2890244" cy="278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37" name="Group 21"/>
          <p:cNvGrpSpPr/>
          <p:nvPr/>
        </p:nvGrpSpPr>
        <p:grpSpPr>
          <a:xfrm>
            <a:off x="2804159" y="3005102"/>
            <a:ext cx="3279358" cy="3820162"/>
            <a:chOff x="0" y="0"/>
            <a:chExt cx="3279356" cy="3820160"/>
          </a:xfrm>
        </p:grpSpPr>
        <p:sp>
          <p:nvSpPr>
            <p:cNvPr id="1034" name="TextBox 9"/>
            <p:cNvSpPr txBox="1"/>
            <p:nvPr/>
          </p:nvSpPr>
          <p:spPr>
            <a:xfrm>
              <a:off x="1293005" y="0"/>
              <a:ext cx="761130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= 1</a:t>
              </a:r>
            </a:p>
          </p:txBody>
        </p:sp>
        <p:sp>
          <p:nvSpPr>
            <p:cNvPr id="1035" name="TextBox 10"/>
            <p:cNvSpPr txBox="1"/>
            <p:nvPr/>
          </p:nvSpPr>
          <p:spPr>
            <a:xfrm>
              <a:off x="0" y="479247"/>
              <a:ext cx="3006350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Laplacian distribution</a:t>
              </a:r>
            </a:p>
          </p:txBody>
        </p:sp>
        <p:pic>
          <p:nvPicPr>
            <p:cNvPr id="1036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02615" y="1060166"/>
              <a:ext cx="2876742" cy="2759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38" name="Picture 14" descr="Picture 1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4113670"/>
            <a:ext cx="2878669" cy="27612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9" name="Picture 15" descr="Picture 1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11644" y="4050453"/>
            <a:ext cx="2876410" cy="2745458"/>
          </a:xfrm>
          <a:prstGeom prst="rect">
            <a:avLst/>
          </a:prstGeom>
          <a:ln w="12700">
            <a:miter lim="400000"/>
          </a:ln>
        </p:spPr>
      </p:pic>
      <p:sp>
        <p:nvSpPr>
          <p:cNvPr id="1040" name="TextBox 16"/>
          <p:cNvSpPr txBox="1"/>
          <p:nvPr/>
        </p:nvSpPr>
        <p:spPr>
          <a:xfrm>
            <a:off x="824089" y="3533423"/>
            <a:ext cx="101532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 = 0.5</a:t>
            </a:r>
          </a:p>
        </p:txBody>
      </p:sp>
      <p:sp>
        <p:nvSpPr>
          <p:cNvPr id="1041" name="TextBox 18"/>
          <p:cNvSpPr txBox="1"/>
          <p:nvPr/>
        </p:nvSpPr>
        <p:spPr>
          <a:xfrm>
            <a:off x="9742312" y="6917831"/>
            <a:ext cx="2768375" cy="83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Uniform distribution</a:t>
            </a:r>
          </a:p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r -&gt; infinite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3" grpId="1"/>
      <p:bldP build="whole" bldLvl="1" animBg="1" rev="0" advAuto="0" spid="1039" grpId="6"/>
      <p:bldP build="whole" bldLvl="1" animBg="1" rev="0" advAuto="0" spid="1037" grpId="2"/>
      <p:bldP build="whole" bldLvl="1" animBg="1" rev="0" advAuto="0" spid="1040" grpId="3"/>
      <p:bldP build="whole" bldLvl="1" animBg="1" rev="0" advAuto="0" spid="1029" grpId="5"/>
      <p:bldP build="whole" bldLvl="1" animBg="1" rev="0" advAuto="0" spid="1038" grpId="4"/>
      <p:bldP build="whole" bldLvl="1" animBg="1" rev="0" advAuto="0" spid="1041" grpId="7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roup 9"/>
          <p:cNvGrpSpPr/>
          <p:nvPr/>
        </p:nvGrpSpPr>
        <p:grpSpPr>
          <a:xfrm>
            <a:off x="-1" y="1253067"/>
            <a:ext cx="13004801" cy="8064783"/>
            <a:chOff x="0" y="0"/>
            <a:chExt cx="13004800" cy="8064782"/>
          </a:xfrm>
        </p:grpSpPr>
        <p:pic>
          <p:nvPicPr>
            <p:cNvPr id="1043" name="Picture 4" descr="Picture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5490"/>
              <a:ext cx="12965028" cy="80492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44" name="Rectangle 5"/>
            <p:cNvSpPr/>
            <p:nvPr/>
          </p:nvSpPr>
          <p:spPr>
            <a:xfrm>
              <a:off x="6774" y="0"/>
              <a:ext cx="8498275" cy="8048977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5" name="Rectangle 6"/>
            <p:cNvSpPr/>
            <p:nvPr/>
          </p:nvSpPr>
          <p:spPr>
            <a:xfrm>
              <a:off x="4515554" y="15802"/>
              <a:ext cx="8489247" cy="4486205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6" name="Rectangle 7"/>
            <p:cNvSpPr/>
            <p:nvPr/>
          </p:nvSpPr>
          <p:spPr>
            <a:xfrm>
              <a:off x="4404926" y="4657793"/>
              <a:ext cx="8584071" cy="3406989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7" name="Rectangle 8"/>
            <p:cNvSpPr/>
            <p:nvPr/>
          </p:nvSpPr>
          <p:spPr>
            <a:xfrm>
              <a:off x="8694701" y="2707074"/>
              <a:ext cx="4294293" cy="3406988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4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wavelet marginal model</a:t>
            </a:r>
          </a:p>
        </p:txBody>
      </p:sp>
      <p:pic>
        <p:nvPicPr>
          <p:cNvPr id="105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35966" t="0" r="46992" b="0"/>
          <a:stretch>
            <a:fillRect/>
          </a:stretch>
        </p:blipFill>
        <p:spPr>
          <a:xfrm>
            <a:off x="6276622" y="6075680"/>
            <a:ext cx="1058899" cy="18942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53" name="Group 13"/>
          <p:cNvGrpSpPr/>
          <p:nvPr/>
        </p:nvGrpSpPr>
        <p:grpSpPr>
          <a:xfrm>
            <a:off x="6346613" y="4244622"/>
            <a:ext cx="2801903" cy="1618828"/>
            <a:chOff x="0" y="0"/>
            <a:chExt cx="2801901" cy="1618827"/>
          </a:xfrm>
        </p:grpSpPr>
        <p:sp>
          <p:nvSpPr>
            <p:cNvPr id="1051" name="TextBox 10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 small neighborhood</a:t>
              </a:r>
            </a:p>
          </p:txBody>
        </p:sp>
        <p:sp>
          <p:nvSpPr>
            <p:cNvPr id="1052" name="Freeform 11"/>
            <p:cNvSpPr/>
            <p:nvPr/>
          </p:nvSpPr>
          <p:spPr>
            <a:xfrm>
              <a:off x="1781386" y="496699"/>
              <a:ext cx="1020516" cy="1122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4" fill="norm" stroke="1" extrusionOk="0">
                  <a:moveTo>
                    <a:pt x="0" y="827"/>
                  </a:moveTo>
                  <a:cubicBezTo>
                    <a:pt x="4117" y="201"/>
                    <a:pt x="8234" y="-426"/>
                    <a:pt x="11421" y="385"/>
                  </a:cubicBezTo>
                  <a:cubicBezTo>
                    <a:pt x="14607" y="1196"/>
                    <a:pt x="17421" y="3039"/>
                    <a:pt x="19117" y="5693"/>
                  </a:cubicBezTo>
                  <a:cubicBezTo>
                    <a:pt x="20814" y="8347"/>
                    <a:pt x="21600" y="13913"/>
                    <a:pt x="21600" y="16308"/>
                  </a:cubicBezTo>
                  <a:cubicBezTo>
                    <a:pt x="21600" y="18704"/>
                    <a:pt x="20565" y="19257"/>
                    <a:pt x="19117" y="20068"/>
                  </a:cubicBezTo>
                  <a:cubicBezTo>
                    <a:pt x="17669" y="20879"/>
                    <a:pt x="12910" y="21174"/>
                    <a:pt x="12910" y="2117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54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l="0" t="0" r="47430" b="0"/>
          <a:stretch>
            <a:fillRect/>
          </a:stretch>
        </p:blipFill>
        <p:spPr>
          <a:xfrm>
            <a:off x="3077351" y="6068906"/>
            <a:ext cx="3267005" cy="1894277"/>
          </a:xfrm>
          <a:prstGeom prst="rect">
            <a:avLst/>
          </a:prstGeom>
          <a:ln w="12700">
            <a:miter lim="400000"/>
          </a:ln>
        </p:spPr>
      </p:pic>
      <p:sp>
        <p:nvSpPr>
          <p:cNvPr id="1055" name="TextBox 15"/>
          <p:cNvSpPr txBox="1"/>
          <p:nvPr/>
        </p:nvSpPr>
        <p:spPr>
          <a:xfrm>
            <a:off x="5217724" y="7344833"/>
            <a:ext cx="1137921" cy="524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</a:t>
            </a:r>
          </a:p>
        </p:txBody>
      </p:sp>
      <p:sp>
        <p:nvSpPr>
          <p:cNvPr id="1056" name="Rectangle 16"/>
          <p:cNvSpPr/>
          <p:nvPr/>
        </p:nvSpPr>
        <p:spPr>
          <a:xfrm>
            <a:off x="7281333" y="6077937"/>
            <a:ext cx="2910275" cy="189427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7" name="TextBox 12"/>
          <p:cNvSpPr txBox="1"/>
          <p:nvPr/>
        </p:nvSpPr>
        <p:spPr>
          <a:xfrm>
            <a:off x="7281333" y="6276622"/>
            <a:ext cx="2679756" cy="1003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5000"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z="5600"/>
              <a:t>(</a:t>
            </a:r>
            <a:r>
              <a:t>h</a:t>
            </a:r>
            <a:r>
              <a:rPr baseline="-19680"/>
              <a:t>k</a:t>
            </a:r>
            <a:r>
              <a:t>(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x,y</a:t>
            </a:r>
            <a:r>
              <a:t>)</a:t>
            </a:r>
            <a:r>
              <a:rPr sz="5600"/>
              <a:t>)</a:t>
            </a:r>
          </a:p>
        </p:txBody>
      </p:sp>
      <p:sp>
        <p:nvSpPr>
          <p:cNvPr id="1058" name="Straight Arrow Connector 18"/>
          <p:cNvSpPr/>
          <p:nvPr/>
        </p:nvSpPr>
        <p:spPr>
          <a:xfrm>
            <a:off x="8396675" y="7459697"/>
            <a:ext cx="243841" cy="94826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59" name="TextBox 19"/>
          <p:cNvSpPr txBox="1"/>
          <p:nvPr/>
        </p:nvSpPr>
        <p:spPr>
          <a:xfrm>
            <a:off x="8139289" y="8385386"/>
            <a:ext cx="1904576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Filter outputs</a:t>
            </a:r>
          </a:p>
        </p:txBody>
      </p:sp>
      <p:sp>
        <p:nvSpPr>
          <p:cNvPr id="1060" name="TextBox 20"/>
          <p:cNvSpPr txBox="1"/>
          <p:nvPr/>
        </p:nvSpPr>
        <p:spPr>
          <a:xfrm>
            <a:off x="857955" y="8351520"/>
            <a:ext cx="570073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All pixels and all outputs are independent</a:t>
            </a:r>
          </a:p>
        </p:txBody>
      </p:sp>
      <p:sp>
        <p:nvSpPr>
          <p:cNvPr id="1061" name="Straight Arrow Connector 22"/>
          <p:cNvSpPr/>
          <p:nvPr/>
        </p:nvSpPr>
        <p:spPr>
          <a:xfrm flipV="1">
            <a:off x="4447823" y="6913315"/>
            <a:ext cx="413175" cy="1393050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wavelet marginal model</a:t>
            </a:r>
          </a:p>
        </p:txBody>
      </p:sp>
      <p:pic>
        <p:nvPicPr>
          <p:cNvPr id="10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62505" t="7327" r="15021" b="58310"/>
          <a:stretch>
            <a:fillRect/>
          </a:stretch>
        </p:blipFill>
        <p:spPr>
          <a:xfrm>
            <a:off x="8827910" y="2980266"/>
            <a:ext cx="2901247" cy="290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62575" t="55132" r="15021" b="10973"/>
          <a:stretch>
            <a:fillRect/>
          </a:stretch>
        </p:blipFill>
        <p:spPr>
          <a:xfrm>
            <a:off x="4786488" y="4781973"/>
            <a:ext cx="2892215" cy="2869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6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8465" t="7327" r="59027" b="58310"/>
          <a:stretch>
            <a:fillRect/>
          </a:stretch>
        </p:blipFill>
        <p:spPr>
          <a:xfrm>
            <a:off x="480907" y="3163147"/>
            <a:ext cx="2905760" cy="2908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rcRect l="18465" t="55132" r="59045" b="10973"/>
          <a:stretch>
            <a:fillRect/>
          </a:stretch>
        </p:blipFill>
        <p:spPr>
          <a:xfrm>
            <a:off x="4693920" y="1431431"/>
            <a:ext cx="2903503" cy="2869637"/>
          </a:xfrm>
          <a:prstGeom prst="rect">
            <a:avLst/>
          </a:prstGeom>
          <a:ln w="12700">
            <a:miter lim="400000"/>
          </a:ln>
        </p:spPr>
      </p:pic>
      <p:sp>
        <p:nvSpPr>
          <p:cNvPr id="1068" name="Straight Arrow Connector 8"/>
          <p:cNvSpPr/>
          <p:nvPr/>
        </p:nvSpPr>
        <p:spPr>
          <a:xfrm flipV="1">
            <a:off x="3601156" y="3438596"/>
            <a:ext cx="756356" cy="64346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9" name="Straight Arrow Connector 10"/>
          <p:cNvSpPr/>
          <p:nvPr/>
        </p:nvSpPr>
        <p:spPr>
          <a:xfrm>
            <a:off x="3646311" y="5210950"/>
            <a:ext cx="846667" cy="587024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0" name="TextBox 11"/>
          <p:cNvSpPr txBox="1"/>
          <p:nvPr/>
        </p:nvSpPr>
        <p:spPr>
          <a:xfrm>
            <a:off x="3556000" y="2828996"/>
            <a:ext cx="83733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[1 -1]</a:t>
            </a:r>
          </a:p>
        </p:txBody>
      </p:sp>
      <p:sp>
        <p:nvSpPr>
          <p:cNvPr id="1071" name="TextBox 12"/>
          <p:cNvSpPr txBox="1"/>
          <p:nvPr/>
        </p:nvSpPr>
        <p:spPr>
          <a:xfrm>
            <a:off x="3625991" y="4592320"/>
            <a:ext cx="961452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[1 -1]</a:t>
            </a:r>
            <a:r>
              <a:rPr baseline="30500"/>
              <a:t>T</a:t>
            </a:r>
          </a:p>
        </p:txBody>
      </p:sp>
      <p:sp>
        <p:nvSpPr>
          <p:cNvPr id="1072" name="Straight Arrow Connector 13"/>
          <p:cNvSpPr/>
          <p:nvPr/>
        </p:nvSpPr>
        <p:spPr>
          <a:xfrm>
            <a:off x="7757724" y="3226365"/>
            <a:ext cx="846668" cy="587023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3" name="Straight Arrow Connector 14"/>
          <p:cNvSpPr/>
          <p:nvPr/>
        </p:nvSpPr>
        <p:spPr>
          <a:xfrm flipV="1">
            <a:off x="7881902" y="5416409"/>
            <a:ext cx="756356" cy="64346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074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35966" t="0" r="46992" b="0"/>
          <a:stretch>
            <a:fillRect/>
          </a:stretch>
        </p:blipFill>
        <p:spPr>
          <a:xfrm>
            <a:off x="6177279" y="7866098"/>
            <a:ext cx="1058900" cy="189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rcRect l="0" t="0" r="47430" b="0"/>
          <a:stretch>
            <a:fillRect/>
          </a:stretch>
        </p:blipFill>
        <p:spPr>
          <a:xfrm>
            <a:off x="2975751" y="7859324"/>
            <a:ext cx="3267006" cy="1894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76" name="TextBox 16"/>
          <p:cNvSpPr txBox="1"/>
          <p:nvPr/>
        </p:nvSpPr>
        <p:spPr>
          <a:xfrm>
            <a:off x="5118382" y="9147950"/>
            <a:ext cx="1135663" cy="524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</a:t>
            </a:r>
          </a:p>
        </p:txBody>
      </p:sp>
      <p:sp>
        <p:nvSpPr>
          <p:cNvPr id="1077" name="Rectangle 17"/>
          <p:cNvSpPr/>
          <p:nvPr/>
        </p:nvSpPr>
        <p:spPr>
          <a:xfrm>
            <a:off x="7179733" y="7866098"/>
            <a:ext cx="2910277" cy="18965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78" name="TextBox 18"/>
          <p:cNvSpPr txBox="1"/>
          <p:nvPr/>
        </p:nvSpPr>
        <p:spPr>
          <a:xfrm>
            <a:off x="7179733" y="8067040"/>
            <a:ext cx="2679755" cy="10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5000"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z="5600"/>
              <a:t>(</a:t>
            </a:r>
            <a:r>
              <a:t>h</a:t>
            </a:r>
            <a:r>
              <a:rPr baseline="-19680"/>
              <a:t>k</a:t>
            </a:r>
            <a:r>
              <a:t>(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x,y</a:t>
            </a:r>
            <a:r>
              <a:t>)</a:t>
            </a:r>
            <a:r>
              <a:rPr sz="5600"/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Title 1"/>
          <p:cNvSpPr txBox="1"/>
          <p:nvPr>
            <p:ph type="title"/>
          </p:nvPr>
        </p:nvSpPr>
        <p:spPr>
          <a:xfrm>
            <a:off x="650239" y="472699"/>
            <a:ext cx="11704322" cy="1625601"/>
          </a:xfrm>
          <a:prstGeom prst="rect">
            <a:avLst/>
          </a:prstGeom>
        </p:spPr>
        <p:txBody>
          <a:bodyPr/>
          <a:lstStyle>
            <a:lvl1pPr defTabSz="500684">
              <a:defRPr sz="4774"/>
            </a:lvl1pPr>
          </a:lstStyle>
          <a:p>
            <a:pPr/>
            <a:r>
              <a:t>What is the most probable image under the wavelet marginal model? </a:t>
            </a:r>
          </a:p>
        </p:txBody>
      </p:sp>
      <p:pic>
        <p:nvPicPr>
          <p:cNvPr id="1081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18465" t="7327" r="59027" b="58310"/>
          <a:stretch>
            <a:fillRect/>
          </a:stretch>
        </p:blipFill>
        <p:spPr>
          <a:xfrm>
            <a:off x="480907" y="3163147"/>
            <a:ext cx="2905760" cy="2908019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Straight Arrow Connector 3"/>
          <p:cNvSpPr/>
          <p:nvPr/>
        </p:nvSpPr>
        <p:spPr>
          <a:xfrm flipV="1">
            <a:off x="3601156" y="3438596"/>
            <a:ext cx="756356" cy="64346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3" name="Straight Arrow Connector 4"/>
          <p:cNvSpPr/>
          <p:nvPr/>
        </p:nvSpPr>
        <p:spPr>
          <a:xfrm>
            <a:off x="3646311" y="5199221"/>
            <a:ext cx="846667" cy="587024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4" name="TextBox 11"/>
          <p:cNvSpPr txBox="1"/>
          <p:nvPr/>
        </p:nvSpPr>
        <p:spPr>
          <a:xfrm>
            <a:off x="4529527" y="3122204"/>
            <a:ext cx="837330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[1 -1]</a:t>
            </a:r>
          </a:p>
        </p:txBody>
      </p:sp>
      <p:sp>
        <p:nvSpPr>
          <p:cNvPr id="1085" name="TextBox 12"/>
          <p:cNvSpPr txBox="1"/>
          <p:nvPr/>
        </p:nvSpPr>
        <p:spPr>
          <a:xfrm>
            <a:off x="4646435" y="5425032"/>
            <a:ext cx="96145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[1 -1]</a:t>
            </a:r>
            <a:r>
              <a:rPr baseline="30500"/>
              <a:t>T</a:t>
            </a:r>
          </a:p>
        </p:txBody>
      </p:sp>
      <p:pic>
        <p:nvPicPr>
          <p:cNvPr id="1086" name="Picture 12" descr="Picture 12"/>
          <p:cNvPicPr>
            <a:picLocks noChangeAspect="1"/>
          </p:cNvPicPr>
          <p:nvPr/>
        </p:nvPicPr>
        <p:blipFill>
          <a:blip r:embed="rId3">
            <a:extLst/>
          </a:blip>
          <a:srcRect l="35966" t="0" r="46992" b="0"/>
          <a:stretch>
            <a:fillRect/>
          </a:stretch>
        </p:blipFill>
        <p:spPr>
          <a:xfrm>
            <a:off x="8182980" y="3643876"/>
            <a:ext cx="1058900" cy="1894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7" name="Picture 15" descr="Picture 15"/>
          <p:cNvPicPr>
            <a:picLocks noChangeAspect="1"/>
          </p:cNvPicPr>
          <p:nvPr/>
        </p:nvPicPr>
        <p:blipFill>
          <a:blip r:embed="rId3">
            <a:extLst/>
          </a:blip>
          <a:srcRect l="0" t="0" r="47430" b="0"/>
          <a:stretch>
            <a:fillRect/>
          </a:stretch>
        </p:blipFill>
        <p:spPr>
          <a:xfrm>
            <a:off x="4981451" y="3637104"/>
            <a:ext cx="3267006" cy="1894276"/>
          </a:xfrm>
          <a:prstGeom prst="rect">
            <a:avLst/>
          </a:prstGeom>
          <a:ln w="12700">
            <a:miter lim="400000"/>
          </a:ln>
        </p:spPr>
      </p:pic>
      <p:sp>
        <p:nvSpPr>
          <p:cNvPr id="1088" name="TextBox 16"/>
          <p:cNvSpPr txBox="1"/>
          <p:nvPr/>
        </p:nvSpPr>
        <p:spPr>
          <a:xfrm>
            <a:off x="7124082" y="4938430"/>
            <a:ext cx="1135663" cy="524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</a:t>
            </a:r>
          </a:p>
        </p:txBody>
      </p:sp>
      <p:sp>
        <p:nvSpPr>
          <p:cNvPr id="1089" name="Rectangle 10"/>
          <p:cNvSpPr/>
          <p:nvPr/>
        </p:nvSpPr>
        <p:spPr>
          <a:xfrm>
            <a:off x="9185433" y="3643876"/>
            <a:ext cx="2910278" cy="18965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0" name="TextBox 18"/>
          <p:cNvSpPr txBox="1"/>
          <p:nvPr/>
        </p:nvSpPr>
        <p:spPr>
          <a:xfrm>
            <a:off x="9185433" y="3844819"/>
            <a:ext cx="2679756" cy="10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5000"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z="5600"/>
              <a:t>(</a:t>
            </a:r>
            <a:r>
              <a:t>h</a:t>
            </a:r>
            <a:r>
              <a:rPr baseline="-19680"/>
              <a:t>k</a:t>
            </a:r>
            <a:r>
              <a:t>(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x,y</a:t>
            </a:r>
            <a:r>
              <a:t>)</a:t>
            </a:r>
            <a:r>
              <a:rPr sz="5600"/>
              <a:t>)</a:t>
            </a:r>
          </a:p>
        </p:txBody>
      </p:sp>
      <p:sp>
        <p:nvSpPr>
          <p:cNvPr id="1091" name="TextBox 9"/>
          <p:cNvSpPr txBox="1"/>
          <p:nvPr/>
        </p:nvSpPr>
        <p:spPr>
          <a:xfrm>
            <a:off x="5649712" y="7502732"/>
            <a:ext cx="930347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p(x) =</a:t>
            </a:r>
          </a:p>
        </p:txBody>
      </p:sp>
      <p:grpSp>
        <p:nvGrpSpPr>
          <p:cNvPr id="1095" name="Group 19"/>
          <p:cNvGrpSpPr/>
          <p:nvPr/>
        </p:nvGrpSpPr>
        <p:grpSpPr>
          <a:xfrm>
            <a:off x="6749249" y="7204705"/>
            <a:ext cx="1882988" cy="1840187"/>
            <a:chOff x="0" y="0"/>
            <a:chExt cx="1882986" cy="1840185"/>
          </a:xfrm>
        </p:grpSpPr>
        <p:sp>
          <p:nvSpPr>
            <p:cNvPr id="1092" name="Rectangle 10"/>
            <p:cNvSpPr/>
            <p:nvPr/>
          </p:nvSpPr>
          <p:spPr>
            <a:xfrm>
              <a:off x="11658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exp(-|x/s|</a:t>
              </a:r>
              <a:r>
                <a:rPr baseline="30500"/>
                <a:t>r</a:t>
              </a:r>
              <a:r>
                <a:t>)</a:t>
              </a:r>
            </a:p>
          </p:txBody>
        </p:sp>
        <p:sp>
          <p:nvSpPr>
            <p:cNvPr id="1093" name="TextBox 11"/>
            <p:cNvSpPr/>
            <p:nvPr/>
          </p:nvSpPr>
          <p:spPr>
            <a:xfrm>
              <a:off x="33425" y="57018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2s/r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G</a:t>
              </a:r>
              <a:r>
                <a:t>(1/r)</a:t>
              </a:r>
            </a:p>
          </p:txBody>
        </p:sp>
        <p:sp>
          <p:nvSpPr>
            <p:cNvPr id="1094" name="Straight Connector 16"/>
            <p:cNvSpPr/>
            <p:nvPr/>
          </p:nvSpPr>
          <p:spPr>
            <a:xfrm>
              <a:off x="-1" y="571218"/>
              <a:ext cx="1882988" cy="22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096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94253" y="6270200"/>
            <a:ext cx="2876741" cy="275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Sampling images</a:t>
            </a:r>
          </a:p>
        </p:txBody>
      </p:sp>
      <p:pic>
        <p:nvPicPr>
          <p:cNvPr id="109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61387" y="1885245"/>
            <a:ext cx="5886027" cy="6208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310" y="1840089"/>
            <a:ext cx="6664961" cy="6048587"/>
          </a:xfrm>
          <a:prstGeom prst="rect">
            <a:avLst/>
          </a:prstGeom>
          <a:ln w="12700">
            <a:miter lim="400000"/>
          </a:ln>
        </p:spPr>
      </p:pic>
      <p:sp>
        <p:nvSpPr>
          <p:cNvPr id="1101" name="TextBox 4"/>
          <p:cNvSpPr txBox="1"/>
          <p:nvPr/>
        </p:nvSpPr>
        <p:spPr>
          <a:xfrm>
            <a:off x="1607537" y="1336604"/>
            <a:ext cx="3262968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Gaussian model</a:t>
            </a:r>
          </a:p>
        </p:txBody>
      </p:sp>
      <p:sp>
        <p:nvSpPr>
          <p:cNvPr id="1102" name="TextBox 5"/>
          <p:cNvSpPr txBox="1"/>
          <p:nvPr/>
        </p:nvSpPr>
        <p:spPr>
          <a:xfrm>
            <a:off x="7301653" y="1354666"/>
            <a:ext cx="4758455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Wavelet marginal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99" grpId="2"/>
      <p:bldP build="whole" bldLvl="1" animBg="1" rev="0" advAuto="0" spid="1100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Title 1"/>
          <p:cNvSpPr txBox="1"/>
          <p:nvPr>
            <p:ph type="title"/>
          </p:nvPr>
        </p:nvSpPr>
        <p:spPr>
          <a:xfrm>
            <a:off x="650239" y="-1"/>
            <a:ext cx="11704322" cy="1188378"/>
          </a:xfrm>
          <a:prstGeom prst="rect">
            <a:avLst/>
          </a:prstGeom>
        </p:spPr>
        <p:txBody>
          <a:bodyPr/>
          <a:lstStyle/>
          <a:p>
            <a:pPr/>
            <a:r>
              <a:t>1D example</a:t>
            </a:r>
          </a:p>
        </p:txBody>
      </p:sp>
      <p:sp>
        <p:nvSpPr>
          <p:cNvPr id="1105" name="Straight Connector 3"/>
          <p:cNvSpPr/>
          <p:nvPr/>
        </p:nvSpPr>
        <p:spPr>
          <a:xfrm>
            <a:off x="1102549" y="3642704"/>
            <a:ext cx="10697072" cy="2258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6" name="Straight Connector 5"/>
          <p:cNvSpPr/>
          <p:nvPr/>
        </p:nvSpPr>
        <p:spPr>
          <a:xfrm flipV="1">
            <a:off x="3986784" y="1861122"/>
            <a:ext cx="2260" cy="1759256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7" name="Oval 7"/>
          <p:cNvSpPr/>
          <p:nvPr/>
        </p:nvSpPr>
        <p:spPr>
          <a:xfrm>
            <a:off x="3905808" y="1730979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8" name="Straight Connector 8"/>
          <p:cNvSpPr/>
          <p:nvPr/>
        </p:nvSpPr>
        <p:spPr>
          <a:xfrm flipV="1">
            <a:off x="4836900" y="1878475"/>
            <a:ext cx="2260" cy="1759255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9" name="Oval 9"/>
          <p:cNvSpPr/>
          <p:nvPr/>
        </p:nvSpPr>
        <p:spPr>
          <a:xfrm>
            <a:off x="4755925" y="1748332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0" name="Straight Connector 10"/>
          <p:cNvSpPr/>
          <p:nvPr/>
        </p:nvSpPr>
        <p:spPr>
          <a:xfrm flipV="1">
            <a:off x="5728324" y="1878488"/>
            <a:ext cx="2260" cy="1759255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1" name="Oval 11"/>
          <p:cNvSpPr/>
          <p:nvPr/>
        </p:nvSpPr>
        <p:spPr>
          <a:xfrm>
            <a:off x="5647348" y="1748344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2" name="TextBox 12"/>
          <p:cNvSpPr txBox="1"/>
          <p:nvPr/>
        </p:nvSpPr>
        <p:spPr>
          <a:xfrm>
            <a:off x="7644151" y="2219987"/>
            <a:ext cx="4283011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 I = </a:t>
            </a:r>
            <a:r>
              <a:rPr b="1"/>
              <a:t>[1, 1, 1, a, 0, 0, 0]</a:t>
            </a:r>
          </a:p>
        </p:txBody>
      </p:sp>
      <p:sp>
        <p:nvSpPr>
          <p:cNvPr id="1113" name="Oval 13"/>
          <p:cNvSpPr/>
          <p:nvPr/>
        </p:nvSpPr>
        <p:spPr>
          <a:xfrm>
            <a:off x="7078326" y="3542782"/>
            <a:ext cx="164210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4" name="Oval 14"/>
          <p:cNvSpPr/>
          <p:nvPr/>
        </p:nvSpPr>
        <p:spPr>
          <a:xfrm>
            <a:off x="7928442" y="3560135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5" name="Oval 15"/>
          <p:cNvSpPr/>
          <p:nvPr/>
        </p:nvSpPr>
        <p:spPr>
          <a:xfrm>
            <a:off x="8819865" y="3560147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6" name="Straight Connector 17"/>
          <p:cNvSpPr/>
          <p:nvPr/>
        </p:nvSpPr>
        <p:spPr>
          <a:xfrm flipV="1">
            <a:off x="6451084" y="3021100"/>
            <a:ext cx="11730" cy="609876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7" name="TextBox 18"/>
          <p:cNvSpPr txBox="1"/>
          <p:nvPr/>
        </p:nvSpPr>
        <p:spPr>
          <a:xfrm>
            <a:off x="6134394" y="2305671"/>
            <a:ext cx="623042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a?</a:t>
            </a:r>
          </a:p>
        </p:txBody>
      </p:sp>
      <p:sp>
        <p:nvSpPr>
          <p:cNvPr id="1118" name="TextBox 26"/>
          <p:cNvSpPr txBox="1"/>
          <p:nvPr/>
        </p:nvSpPr>
        <p:spPr>
          <a:xfrm>
            <a:off x="570397" y="4218734"/>
            <a:ext cx="6975225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Let’s start by defining a prior model:</a:t>
            </a:r>
          </a:p>
        </p:txBody>
      </p:sp>
      <p:pic>
        <p:nvPicPr>
          <p:cNvPr id="1119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8894" y="6559837"/>
            <a:ext cx="2265193" cy="21732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25" name="Group 36"/>
          <p:cNvGrpSpPr/>
          <p:nvPr/>
        </p:nvGrpSpPr>
        <p:grpSpPr>
          <a:xfrm>
            <a:off x="7051942" y="7014564"/>
            <a:ext cx="2982523" cy="1840187"/>
            <a:chOff x="0" y="0"/>
            <a:chExt cx="2982522" cy="1840185"/>
          </a:xfrm>
        </p:grpSpPr>
        <p:sp>
          <p:nvSpPr>
            <p:cNvPr id="1120" name="TextBox 9"/>
            <p:cNvSpPr/>
            <p:nvPr/>
          </p:nvSpPr>
          <p:spPr>
            <a:xfrm>
              <a:off x="0" y="29802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p(x) =</a:t>
              </a:r>
            </a:p>
          </p:txBody>
        </p:sp>
        <p:grpSp>
          <p:nvGrpSpPr>
            <p:cNvPr id="1124" name="Group 19"/>
            <p:cNvGrpSpPr/>
            <p:nvPr/>
          </p:nvGrpSpPr>
          <p:grpSpPr>
            <a:xfrm>
              <a:off x="1099537" y="-1"/>
              <a:ext cx="1882986" cy="1840187"/>
              <a:chOff x="0" y="0"/>
              <a:chExt cx="1882985" cy="1840185"/>
            </a:xfrm>
          </p:grpSpPr>
          <p:sp>
            <p:nvSpPr>
              <p:cNvPr id="1121" name="Rectangle 10"/>
              <p:cNvSpPr/>
              <p:nvPr/>
            </p:nvSpPr>
            <p:spPr>
              <a:xfrm>
                <a:off x="11658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exp(-|x/s|</a:t>
                </a:r>
                <a:r>
                  <a:rPr baseline="30500"/>
                  <a:t>r</a:t>
                </a:r>
                <a:r>
                  <a:t>)</a:t>
                </a:r>
              </a:p>
            </p:txBody>
          </p:sp>
          <p:sp>
            <p:nvSpPr>
              <p:cNvPr id="1122" name="TextBox 11"/>
              <p:cNvSpPr/>
              <p:nvPr/>
            </p:nvSpPr>
            <p:spPr>
              <a:xfrm>
                <a:off x="33425" y="570185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2s/r</a:t>
                </a:r>
                <a:r>
                  <a:rPr>
                    <a:latin typeface="Symbol"/>
                    <a:ea typeface="Symbol"/>
                    <a:cs typeface="Symbol"/>
                    <a:sym typeface="Symbol"/>
                  </a:rPr>
                  <a:t>G</a:t>
                </a:r>
                <a:r>
                  <a:t>(1/r)</a:t>
                </a:r>
              </a:p>
            </p:txBody>
          </p:sp>
          <p:sp>
            <p:nvSpPr>
              <p:cNvPr id="1123" name="Straight Connector 33"/>
              <p:cNvSpPr/>
              <p:nvPr/>
            </p:nvSpPr>
            <p:spPr>
              <a:xfrm>
                <a:off x="-1" y="571218"/>
                <a:ext cx="1882987" cy="225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</a:ln>
              <a:effectLst>
                <a:outerShdw sx="100000" sy="100000" kx="0" ky="0" algn="b" rotWithShape="0" blurRad="50800" dist="254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</p:grpSp>
      <p:sp>
        <p:nvSpPr>
          <p:cNvPr id="1126" name="TextBox 34"/>
          <p:cNvSpPr txBox="1"/>
          <p:nvPr/>
        </p:nvSpPr>
        <p:spPr>
          <a:xfrm>
            <a:off x="1473530" y="5086250"/>
            <a:ext cx="9840749" cy="110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The output to the filter [-1,1] produces independent</a:t>
            </a:r>
            <a:br/>
            <a:r>
              <a:t>values each following the distribution: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5" grpId="4"/>
      <p:bldP build="whole" bldLvl="1" animBg="1" rev="0" advAuto="0" spid="1118" grpId="1"/>
      <p:bldP build="whole" bldLvl="1" animBg="1" rev="0" advAuto="0" spid="1126" grpId="2"/>
      <p:bldP build="whole" bldLvl="1" animBg="1" rev="0" advAuto="0" spid="1119" grpId="3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3" name="Group 54"/>
          <p:cNvGrpSpPr/>
          <p:nvPr/>
        </p:nvGrpSpPr>
        <p:grpSpPr>
          <a:xfrm>
            <a:off x="-1" y="6607372"/>
            <a:ext cx="4753327" cy="1553287"/>
            <a:chOff x="0" y="0"/>
            <a:chExt cx="4753325" cy="1553285"/>
          </a:xfrm>
        </p:grpSpPr>
        <p:grpSp>
          <p:nvGrpSpPr>
            <p:cNvPr id="1131" name="Group 47"/>
            <p:cNvGrpSpPr/>
            <p:nvPr/>
          </p:nvGrpSpPr>
          <p:grpSpPr>
            <a:xfrm>
              <a:off x="0" y="-1"/>
              <a:ext cx="4753326" cy="1553287"/>
              <a:chOff x="0" y="0"/>
              <a:chExt cx="4753325" cy="1553285"/>
            </a:xfrm>
          </p:grpSpPr>
          <p:pic>
            <p:nvPicPr>
              <p:cNvPr id="1128" name="Picture 12" descr="Picture 1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35966" t="0" r="46992" b="32012"/>
              <a:stretch>
                <a:fillRect/>
              </a:stretch>
            </p:blipFill>
            <p:spPr>
              <a:xfrm>
                <a:off x="1635273" y="0"/>
                <a:ext cx="832964" cy="10130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29" name="Picture 15" descr="Picture 15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64279" b="0"/>
              <a:stretch>
                <a:fillRect/>
              </a:stretch>
            </p:blipFill>
            <p:spPr>
              <a:xfrm>
                <a:off x="0" y="71301"/>
                <a:ext cx="1736689" cy="14819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30" name="TextBox 18"/>
              <p:cNvSpPr txBox="1"/>
              <p:nvPr/>
            </p:nvSpPr>
            <p:spPr>
              <a:xfrm>
                <a:off x="2328765" y="83185"/>
                <a:ext cx="2424561" cy="8510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/>
              <a:p>
                <a:pPr algn="l" defTabSz="650240">
                  <a:defRPr b="0" i="1" sz="4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p</a:t>
                </a:r>
                <a:r>
                  <a:rPr i="0" sz="5000"/>
                  <a:t>(</a:t>
                </a:r>
                <a:r>
                  <a:t>h</a:t>
                </a:r>
                <a:r>
                  <a:rPr i="0"/>
                  <a:t>(</a:t>
                </a:r>
                <a:r>
                  <a:rPr>
                    <a:latin typeface="Times Roman"/>
                    <a:ea typeface="Times Roman"/>
                    <a:cs typeface="Times Roman"/>
                    <a:sym typeface="Times Roman"/>
                  </a:rPr>
                  <a:t>x</a:t>
                </a:r>
                <a:r>
                  <a:rPr i="0"/>
                  <a:t>)</a:t>
                </a:r>
                <a:r>
                  <a:rPr i="0" sz="5000"/>
                  <a:t>)=</a:t>
                </a:r>
              </a:p>
            </p:txBody>
          </p:sp>
        </p:grpSp>
        <p:sp>
          <p:nvSpPr>
            <p:cNvPr id="1132" name="Rectangle 6"/>
            <p:cNvSpPr txBox="1"/>
            <p:nvPr/>
          </p:nvSpPr>
          <p:spPr>
            <a:xfrm>
              <a:off x="1740444" y="595993"/>
              <a:ext cx="512172" cy="9047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b="0" i="1" sz="5000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/>
              <a:r>
                <a:t>x</a:t>
              </a:r>
            </a:p>
          </p:txBody>
        </p:sp>
      </p:grpSp>
      <p:grpSp>
        <p:nvGrpSpPr>
          <p:cNvPr id="1136" name="Group 45"/>
          <p:cNvGrpSpPr/>
          <p:nvPr/>
        </p:nvGrpSpPr>
        <p:grpSpPr>
          <a:xfrm>
            <a:off x="3190755" y="4908558"/>
            <a:ext cx="2249924" cy="1325875"/>
            <a:chOff x="0" y="0"/>
            <a:chExt cx="2249922" cy="1325874"/>
          </a:xfrm>
        </p:grpSpPr>
        <p:sp>
          <p:nvSpPr>
            <p:cNvPr id="1134" name="TextBox 7"/>
            <p:cNvSpPr/>
            <p:nvPr/>
          </p:nvSpPr>
          <p:spPr>
            <a:xfrm>
              <a:off x="0" y="0"/>
              <a:ext cx="1270000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  <a:r>
                <a:t> </a:t>
              </a:r>
              <a:r>
                <a:rPr i="1"/>
                <a:t>h</a:t>
              </a:r>
              <a:r>
                <a:t> = I  [-1,1] = </a:t>
              </a:r>
              <a:r>
                <a:rPr b="1"/>
                <a:t>[0, 0, 0, 1-a, a, 0, 0]</a:t>
              </a:r>
            </a:p>
          </p:txBody>
        </p:sp>
        <p:sp>
          <p:nvSpPr>
            <p:cNvPr id="1135" name="Rectangle 8"/>
            <p:cNvSpPr/>
            <p:nvPr/>
          </p:nvSpPr>
          <p:spPr>
            <a:xfrm>
              <a:off x="979922" y="5587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4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*</a:t>
              </a:r>
            </a:p>
          </p:txBody>
        </p:sp>
      </p:grpSp>
      <p:sp>
        <p:nvSpPr>
          <p:cNvPr id="1137" name="Straight Connector 22"/>
          <p:cNvSpPr/>
          <p:nvPr/>
        </p:nvSpPr>
        <p:spPr>
          <a:xfrm>
            <a:off x="1102549" y="3642704"/>
            <a:ext cx="10697072" cy="2258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8" name="Straight Connector 23"/>
          <p:cNvSpPr/>
          <p:nvPr/>
        </p:nvSpPr>
        <p:spPr>
          <a:xfrm flipV="1">
            <a:off x="3986784" y="1861122"/>
            <a:ext cx="2260" cy="1759256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39" name="Oval 24"/>
          <p:cNvSpPr/>
          <p:nvPr/>
        </p:nvSpPr>
        <p:spPr>
          <a:xfrm>
            <a:off x="3905808" y="1730979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0" name="Straight Connector 25"/>
          <p:cNvSpPr/>
          <p:nvPr/>
        </p:nvSpPr>
        <p:spPr>
          <a:xfrm flipV="1">
            <a:off x="4836900" y="1878475"/>
            <a:ext cx="2260" cy="1759255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1" name="Oval 26"/>
          <p:cNvSpPr/>
          <p:nvPr/>
        </p:nvSpPr>
        <p:spPr>
          <a:xfrm>
            <a:off x="4755925" y="1748332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2" name="Straight Connector 27"/>
          <p:cNvSpPr/>
          <p:nvPr/>
        </p:nvSpPr>
        <p:spPr>
          <a:xfrm flipV="1">
            <a:off x="5728324" y="1878488"/>
            <a:ext cx="2260" cy="1759255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3" name="Oval 28"/>
          <p:cNvSpPr/>
          <p:nvPr/>
        </p:nvSpPr>
        <p:spPr>
          <a:xfrm>
            <a:off x="5647348" y="1748344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4" name="TextBox 29"/>
          <p:cNvSpPr txBox="1"/>
          <p:nvPr/>
        </p:nvSpPr>
        <p:spPr>
          <a:xfrm>
            <a:off x="7644151" y="2219987"/>
            <a:ext cx="4283011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 I = </a:t>
            </a:r>
            <a:r>
              <a:rPr b="1"/>
              <a:t>[1, 1, 1, a, 0, 0, 0]</a:t>
            </a:r>
          </a:p>
        </p:txBody>
      </p:sp>
      <p:sp>
        <p:nvSpPr>
          <p:cNvPr id="1145" name="Oval 30"/>
          <p:cNvSpPr/>
          <p:nvPr/>
        </p:nvSpPr>
        <p:spPr>
          <a:xfrm>
            <a:off x="7078326" y="3542782"/>
            <a:ext cx="164210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6" name="Oval 31"/>
          <p:cNvSpPr/>
          <p:nvPr/>
        </p:nvSpPr>
        <p:spPr>
          <a:xfrm>
            <a:off x="7928442" y="3560135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7" name="Oval 32"/>
          <p:cNvSpPr/>
          <p:nvPr/>
        </p:nvSpPr>
        <p:spPr>
          <a:xfrm>
            <a:off x="8819865" y="3560147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8" name="Straight Connector 33"/>
          <p:cNvSpPr/>
          <p:nvPr/>
        </p:nvSpPr>
        <p:spPr>
          <a:xfrm flipV="1">
            <a:off x="6451084" y="3021100"/>
            <a:ext cx="11730" cy="609876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9" name="TextBox 34"/>
          <p:cNvSpPr txBox="1"/>
          <p:nvPr/>
        </p:nvSpPr>
        <p:spPr>
          <a:xfrm>
            <a:off x="6134394" y="2305671"/>
            <a:ext cx="623042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a?</a:t>
            </a:r>
          </a:p>
        </p:txBody>
      </p:sp>
      <p:sp>
        <p:nvSpPr>
          <p:cNvPr id="1150" name="TextBox 35"/>
          <p:cNvSpPr txBox="1"/>
          <p:nvPr/>
        </p:nvSpPr>
        <p:spPr>
          <a:xfrm>
            <a:off x="1069498" y="4135550"/>
            <a:ext cx="8438664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1. First, let’s compute the [-1,1] filter output:</a:t>
            </a:r>
          </a:p>
        </p:txBody>
      </p:sp>
      <p:sp>
        <p:nvSpPr>
          <p:cNvPr id="1151" name="TextBox 36"/>
          <p:cNvSpPr txBox="1"/>
          <p:nvPr/>
        </p:nvSpPr>
        <p:spPr>
          <a:xfrm>
            <a:off x="1084230" y="5588206"/>
            <a:ext cx="11296599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2. Let’s write the probability of the output as a function of </a:t>
            </a:r>
            <a:r>
              <a:rPr b="1"/>
              <a:t>a</a:t>
            </a:r>
          </a:p>
        </p:txBody>
      </p:sp>
      <p:grpSp>
        <p:nvGrpSpPr>
          <p:cNvPr id="1159" name="Group 49"/>
          <p:cNvGrpSpPr/>
          <p:nvPr/>
        </p:nvGrpSpPr>
        <p:grpSpPr>
          <a:xfrm>
            <a:off x="1407368" y="7379819"/>
            <a:ext cx="2982523" cy="2770262"/>
            <a:chOff x="0" y="0"/>
            <a:chExt cx="2982522" cy="2770260"/>
          </a:xfrm>
        </p:grpSpPr>
        <p:grpSp>
          <p:nvGrpSpPr>
            <p:cNvPr id="1157" name="Group 39"/>
            <p:cNvGrpSpPr/>
            <p:nvPr/>
          </p:nvGrpSpPr>
          <p:grpSpPr>
            <a:xfrm>
              <a:off x="-1" y="930075"/>
              <a:ext cx="2982524" cy="1840186"/>
              <a:chOff x="0" y="0"/>
              <a:chExt cx="2982522" cy="1840185"/>
            </a:xfrm>
          </p:grpSpPr>
          <p:sp>
            <p:nvSpPr>
              <p:cNvPr id="1152" name="TextBox 9"/>
              <p:cNvSpPr/>
              <p:nvPr/>
            </p:nvSpPr>
            <p:spPr>
              <a:xfrm>
                <a:off x="0" y="298026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p(x) =</a:t>
                </a:r>
              </a:p>
            </p:txBody>
          </p:sp>
          <p:grpSp>
            <p:nvGrpSpPr>
              <p:cNvPr id="1156" name="Group 19"/>
              <p:cNvGrpSpPr/>
              <p:nvPr/>
            </p:nvGrpSpPr>
            <p:grpSpPr>
              <a:xfrm>
                <a:off x="1099537" y="-1"/>
                <a:ext cx="1882986" cy="1840187"/>
                <a:chOff x="0" y="0"/>
                <a:chExt cx="1882985" cy="1840185"/>
              </a:xfrm>
            </p:grpSpPr>
            <p:sp>
              <p:nvSpPr>
                <p:cNvPr id="1153" name="Rectangle 10"/>
                <p:cNvSpPr/>
                <p:nvPr/>
              </p:nvSpPr>
              <p:spPr>
                <a:xfrm>
                  <a:off x="11658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exp(-|x/s|</a:t>
                  </a:r>
                  <a:r>
                    <a:rPr baseline="30500"/>
                    <a:t>r</a:t>
                  </a:r>
                  <a:r>
                    <a:t>)</a:t>
                  </a:r>
                </a:p>
              </p:txBody>
            </p:sp>
            <p:sp>
              <p:nvSpPr>
                <p:cNvPr id="1154" name="TextBox 11"/>
                <p:cNvSpPr/>
                <p:nvPr/>
              </p:nvSpPr>
              <p:spPr>
                <a:xfrm>
                  <a:off x="33425" y="57018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2s/r</a:t>
                  </a:r>
                  <a:r>
                    <a:rPr>
                      <a:latin typeface="Symbol"/>
                      <a:ea typeface="Symbol"/>
                      <a:cs typeface="Symbol"/>
                      <a:sym typeface="Symbol"/>
                    </a:rPr>
                    <a:t>G</a:t>
                  </a:r>
                  <a:r>
                    <a:t>(1/r)</a:t>
                  </a:r>
                </a:p>
              </p:txBody>
            </p:sp>
            <p:sp>
              <p:nvSpPr>
                <p:cNvPr id="1155" name="Straight Connector 44"/>
                <p:cNvSpPr/>
                <p:nvPr/>
              </p:nvSpPr>
              <p:spPr>
                <a:xfrm>
                  <a:off x="-1" y="571218"/>
                  <a:ext cx="1882987" cy="225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b="0"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1158" name="Straight Arrow Connector 46"/>
            <p:cNvSpPr/>
            <p:nvPr/>
          </p:nvSpPr>
          <p:spPr>
            <a:xfrm flipV="1">
              <a:off x="2347757" y="-1"/>
              <a:ext cx="606050" cy="10576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162" name="Group 52"/>
          <p:cNvGrpSpPr/>
          <p:nvPr/>
        </p:nvGrpSpPr>
        <p:grpSpPr>
          <a:xfrm>
            <a:off x="4571844" y="6571722"/>
            <a:ext cx="7766049" cy="1457165"/>
            <a:chOff x="0" y="0"/>
            <a:chExt cx="7766048" cy="1457164"/>
          </a:xfrm>
        </p:grpSpPr>
        <p:pic>
          <p:nvPicPr>
            <p:cNvPr id="1160" name="Picture 38" descr="Picture 3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88363" cy="1278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61" name="Rectangle 50"/>
            <p:cNvSpPr/>
            <p:nvPr/>
          </p:nvSpPr>
          <p:spPr>
            <a:xfrm>
              <a:off x="6496048" y="187164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165" name="Group 53"/>
          <p:cNvGrpSpPr/>
          <p:nvPr/>
        </p:nvGrpSpPr>
        <p:grpSpPr>
          <a:xfrm>
            <a:off x="5851118" y="8143733"/>
            <a:ext cx="6856600" cy="1062958"/>
            <a:chOff x="0" y="0"/>
            <a:chExt cx="6856598" cy="1062956"/>
          </a:xfrm>
        </p:grpSpPr>
        <p:pic>
          <p:nvPicPr>
            <p:cNvPr id="1163" name="Picture 48" descr="Picture 48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03915" y="0"/>
              <a:ext cx="6252684" cy="1062957"/>
            </a:xfrm>
            <a:prstGeom prst="rect">
              <a:avLst/>
            </a:prstGeom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</p:pic>
        <p:sp>
          <p:nvSpPr>
            <p:cNvPr id="1164" name="Rectangle 51"/>
            <p:cNvSpPr txBox="1"/>
            <p:nvPr/>
          </p:nvSpPr>
          <p:spPr>
            <a:xfrm>
              <a:off x="-1" y="41204"/>
              <a:ext cx="513580" cy="8458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</p:grpSp>
      <p:sp>
        <p:nvSpPr>
          <p:cNvPr id="1166" name="Title 1"/>
          <p:cNvSpPr txBox="1"/>
          <p:nvPr>
            <p:ph type="title"/>
          </p:nvPr>
        </p:nvSpPr>
        <p:spPr>
          <a:xfrm>
            <a:off x="650239" y="-1"/>
            <a:ext cx="11704322" cy="1188378"/>
          </a:xfrm>
          <a:prstGeom prst="rect">
            <a:avLst/>
          </a:prstGeom>
        </p:spPr>
        <p:txBody>
          <a:bodyPr/>
          <a:lstStyle/>
          <a:p>
            <a:pPr/>
            <a:r>
              <a:t>1D example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65" grpId="7"/>
      <p:bldP build="whole" bldLvl="1" animBg="1" rev="0" advAuto="0" spid="1133" grpId="4"/>
      <p:bldP build="whole" bldLvl="1" animBg="1" rev="0" advAuto="0" spid="1150" grpId="1"/>
      <p:bldP build="whole" bldLvl="1" animBg="1" rev="0" advAuto="0" spid="1162" grpId="6"/>
      <p:bldP build="whole" bldLvl="1" animBg="1" rev="0" advAuto="0" spid="1151" grpId="3"/>
      <p:bldP build="whole" bldLvl="1" animBg="1" rev="0" advAuto="0" spid="1159" grpId="5"/>
      <p:bldP build="whole" bldLvl="1" animBg="1" rev="0" advAuto="0" spid="1136" grpId="2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Title 1"/>
          <p:cNvSpPr txBox="1"/>
          <p:nvPr>
            <p:ph type="title"/>
          </p:nvPr>
        </p:nvSpPr>
        <p:spPr>
          <a:xfrm>
            <a:off x="661968" y="58645"/>
            <a:ext cx="11704322" cy="1625601"/>
          </a:xfrm>
          <a:prstGeom prst="rect">
            <a:avLst/>
          </a:prstGeom>
        </p:spPr>
        <p:txBody>
          <a:bodyPr/>
          <a:lstStyle/>
          <a:p>
            <a:pPr defTabSz="500684">
              <a:defRPr sz="4774"/>
            </a:pPr>
            <a:r>
              <a:t>What is the preferred value of </a:t>
            </a:r>
            <a:r>
              <a:rPr b="1"/>
              <a:t>a </a:t>
            </a:r>
            <a:r>
              <a:t>as we change </a:t>
            </a:r>
            <a:r>
              <a:rPr b="1"/>
              <a:t>r</a:t>
            </a:r>
            <a:r>
              <a:t>?</a:t>
            </a:r>
          </a:p>
        </p:txBody>
      </p:sp>
      <p:grpSp>
        <p:nvGrpSpPr>
          <p:cNvPr id="1171" name="Group 18"/>
          <p:cNvGrpSpPr/>
          <p:nvPr/>
        </p:nvGrpSpPr>
        <p:grpSpPr>
          <a:xfrm>
            <a:off x="2498329" y="4145339"/>
            <a:ext cx="8074666" cy="1481985"/>
            <a:chOff x="0" y="0"/>
            <a:chExt cx="8074665" cy="1481984"/>
          </a:xfrm>
        </p:grpSpPr>
        <p:pic>
          <p:nvPicPr>
            <p:cNvPr id="1169" name="Picture 14" descr="Picture 1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821982" y="10742"/>
              <a:ext cx="6252684" cy="1062957"/>
            </a:xfrm>
            <a:prstGeom prst="rect">
              <a:avLst/>
            </a:prstGeom>
            <a:ln w="12700" cap="flat">
              <a:solidFill>
                <a:srgbClr val="FF0000"/>
              </a:solidFill>
              <a:prstDash val="solid"/>
              <a:round/>
            </a:ln>
            <a:effectLst/>
          </p:spPr>
        </p:pic>
        <p:pic>
          <p:nvPicPr>
            <p:cNvPr id="1170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64279" b="0"/>
            <a:stretch>
              <a:fillRect/>
            </a:stretch>
          </p:blipFill>
          <p:spPr>
            <a:xfrm>
              <a:off x="0" y="0"/>
              <a:ext cx="1736689" cy="1481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72" name="Straight Connector 19"/>
          <p:cNvSpPr/>
          <p:nvPr/>
        </p:nvSpPr>
        <p:spPr>
          <a:xfrm>
            <a:off x="1055632" y="3924180"/>
            <a:ext cx="10697072" cy="2257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3" name="Straight Connector 20"/>
          <p:cNvSpPr/>
          <p:nvPr/>
        </p:nvSpPr>
        <p:spPr>
          <a:xfrm flipV="1">
            <a:off x="3939868" y="2142598"/>
            <a:ext cx="2259" cy="1759256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4" name="Oval 21"/>
          <p:cNvSpPr/>
          <p:nvPr/>
        </p:nvSpPr>
        <p:spPr>
          <a:xfrm>
            <a:off x="3858892" y="2012455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5" name="Straight Connector 22"/>
          <p:cNvSpPr/>
          <p:nvPr/>
        </p:nvSpPr>
        <p:spPr>
          <a:xfrm flipV="1">
            <a:off x="4789984" y="2159951"/>
            <a:ext cx="2260" cy="1759256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6" name="Oval 23"/>
          <p:cNvSpPr/>
          <p:nvPr/>
        </p:nvSpPr>
        <p:spPr>
          <a:xfrm>
            <a:off x="4709009" y="2029808"/>
            <a:ext cx="164210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7" name="Straight Connector 24"/>
          <p:cNvSpPr/>
          <p:nvPr/>
        </p:nvSpPr>
        <p:spPr>
          <a:xfrm flipV="1">
            <a:off x="5681408" y="2159964"/>
            <a:ext cx="2259" cy="1759256"/>
          </a:xfrm>
          <a:prstGeom prst="line">
            <a:avLst/>
          </a:prstGeom>
          <a:ln w="25400">
            <a:solidFill>
              <a:srgbClr val="4F81BD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8" name="Oval 25"/>
          <p:cNvSpPr/>
          <p:nvPr/>
        </p:nvSpPr>
        <p:spPr>
          <a:xfrm>
            <a:off x="5600432" y="2029821"/>
            <a:ext cx="164210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9" name="TextBox 26"/>
          <p:cNvSpPr txBox="1"/>
          <p:nvPr/>
        </p:nvSpPr>
        <p:spPr>
          <a:xfrm>
            <a:off x="7597235" y="2501464"/>
            <a:ext cx="4283011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 I = </a:t>
            </a:r>
            <a:r>
              <a:rPr b="1"/>
              <a:t>[1, 1, 1, a, 0, 0, 0]</a:t>
            </a:r>
          </a:p>
        </p:txBody>
      </p:sp>
      <p:sp>
        <p:nvSpPr>
          <p:cNvPr id="1180" name="Oval 27"/>
          <p:cNvSpPr/>
          <p:nvPr/>
        </p:nvSpPr>
        <p:spPr>
          <a:xfrm>
            <a:off x="7031409" y="3824258"/>
            <a:ext cx="164211" cy="164200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1" name="Oval 28"/>
          <p:cNvSpPr/>
          <p:nvPr/>
        </p:nvSpPr>
        <p:spPr>
          <a:xfrm>
            <a:off x="7881526" y="3841611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2" name="Oval 29"/>
          <p:cNvSpPr/>
          <p:nvPr/>
        </p:nvSpPr>
        <p:spPr>
          <a:xfrm>
            <a:off x="8772949" y="3841624"/>
            <a:ext cx="164211" cy="164199"/>
          </a:xfrm>
          <a:prstGeom prst="ellipse">
            <a:avLst/>
          </a:prstGeom>
          <a:gradFill>
            <a:gsLst>
              <a:gs pos="0">
                <a:srgbClr val="3F80CE"/>
              </a:gs>
              <a:gs pos="100000">
                <a:srgbClr val="A2C3FF"/>
              </a:gs>
            </a:gsLst>
            <a:lin ang="16200000"/>
          </a:gradFill>
          <a:ln w="12700">
            <a:solidFill>
              <a:srgbClr val="4A7EBB"/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3" name="Straight Connector 30"/>
          <p:cNvSpPr/>
          <p:nvPr/>
        </p:nvSpPr>
        <p:spPr>
          <a:xfrm flipV="1">
            <a:off x="6404168" y="3302577"/>
            <a:ext cx="11730" cy="609875"/>
          </a:xfrm>
          <a:prstGeom prst="line">
            <a:avLst/>
          </a:prstGeom>
          <a:ln w="25400">
            <a:solidFill>
              <a:srgbClr val="FF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4" name="TextBox 31"/>
          <p:cNvSpPr txBox="1"/>
          <p:nvPr/>
        </p:nvSpPr>
        <p:spPr>
          <a:xfrm>
            <a:off x="6087478" y="2587147"/>
            <a:ext cx="623042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a?</a:t>
            </a:r>
          </a:p>
        </p:txBody>
      </p:sp>
      <p:grpSp>
        <p:nvGrpSpPr>
          <p:cNvPr id="1202" name="Group 56"/>
          <p:cNvGrpSpPr/>
          <p:nvPr/>
        </p:nvGrpSpPr>
        <p:grpSpPr>
          <a:xfrm>
            <a:off x="216746" y="5976786"/>
            <a:ext cx="12788054" cy="3636071"/>
            <a:chOff x="0" y="0"/>
            <a:chExt cx="12788053" cy="3636069"/>
          </a:xfrm>
        </p:grpSpPr>
        <p:sp>
          <p:nvSpPr>
            <p:cNvPr id="1185" name="Straight Arrow Connector 48"/>
            <p:cNvSpPr/>
            <p:nvPr/>
          </p:nvSpPr>
          <p:spPr>
            <a:xfrm>
              <a:off x="1605285" y="0"/>
              <a:ext cx="54649" cy="53245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6" name="Straight Arrow Connector 50"/>
            <p:cNvSpPr/>
            <p:nvPr/>
          </p:nvSpPr>
          <p:spPr>
            <a:xfrm>
              <a:off x="1605284" y="0"/>
              <a:ext cx="2506060" cy="46208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7" name="Straight Arrow Connector 53"/>
            <p:cNvSpPr/>
            <p:nvPr/>
          </p:nvSpPr>
          <p:spPr>
            <a:xfrm>
              <a:off x="1605284" y="0"/>
              <a:ext cx="5931001" cy="40344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188" name="Straight Arrow Connector 55"/>
            <p:cNvSpPr/>
            <p:nvPr/>
          </p:nvSpPr>
          <p:spPr>
            <a:xfrm>
              <a:off x="1605284" y="1"/>
              <a:ext cx="9226919" cy="46208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1201" name="Group 17"/>
            <p:cNvGrpSpPr/>
            <p:nvPr/>
          </p:nvGrpSpPr>
          <p:grpSpPr>
            <a:xfrm>
              <a:off x="-1" y="132936"/>
              <a:ext cx="12788055" cy="3503135"/>
              <a:chOff x="0" y="0"/>
              <a:chExt cx="12788053" cy="3503134"/>
            </a:xfrm>
          </p:grpSpPr>
          <p:sp>
            <p:nvSpPr>
              <p:cNvPr id="1189" name="TextBox 2"/>
              <p:cNvSpPr txBox="1"/>
              <p:nvPr/>
            </p:nvSpPr>
            <p:spPr>
              <a:xfrm>
                <a:off x="10799832" y="45553"/>
                <a:ext cx="1110827" cy="4756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r = 10</a:t>
                </a:r>
              </a:p>
            </p:txBody>
          </p:sp>
          <p:grpSp>
            <p:nvGrpSpPr>
              <p:cNvPr id="1193" name="Group 20"/>
              <p:cNvGrpSpPr/>
              <p:nvPr/>
            </p:nvGrpSpPr>
            <p:grpSpPr>
              <a:xfrm>
                <a:off x="6211147" y="-1"/>
                <a:ext cx="3327965" cy="3492644"/>
                <a:chOff x="0" y="0"/>
                <a:chExt cx="3327964" cy="3492642"/>
              </a:xfrm>
            </p:grpSpPr>
            <p:sp>
              <p:nvSpPr>
                <p:cNvPr id="1190" name="TextBox 7"/>
                <p:cNvSpPr txBox="1"/>
                <p:nvPr/>
              </p:nvSpPr>
              <p:spPr>
                <a:xfrm>
                  <a:off x="1237469" y="-1"/>
                  <a:ext cx="928568" cy="4756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r = 2</a:t>
                  </a:r>
                </a:p>
              </p:txBody>
            </p:sp>
            <p:sp>
              <p:nvSpPr>
                <p:cNvPr id="1191" name="TextBox 8"/>
                <p:cNvSpPr txBox="1"/>
                <p:nvPr/>
              </p:nvSpPr>
              <p:spPr>
                <a:xfrm>
                  <a:off x="0" y="367517"/>
                  <a:ext cx="3327965" cy="4756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Gaussian distribution</a:t>
                  </a:r>
                </a:p>
              </p:txBody>
            </p:sp>
            <p:pic>
              <p:nvPicPr>
                <p:cNvPr id="1192" name="Picture 12" descr="Picture 12"/>
                <p:cNvPicPr>
                  <a:picLocks noChangeAspect="1"/>
                </p:cNvPicPr>
                <p:nvPr/>
              </p:nvPicPr>
              <p:blipFill>
                <a:blip r:embed="rId4">
                  <a:extLst/>
                </a:blip>
                <a:stretch>
                  <a:fillRect/>
                </a:stretch>
              </p:blipFill>
              <p:spPr>
                <a:xfrm>
                  <a:off x="327717" y="905763"/>
                  <a:ext cx="2890244" cy="258688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grpSp>
            <p:nvGrpSpPr>
              <p:cNvPr id="1197" name="Group 21"/>
              <p:cNvGrpSpPr/>
              <p:nvPr/>
            </p:nvGrpSpPr>
            <p:grpSpPr>
              <a:xfrm>
                <a:off x="2804160" y="757"/>
                <a:ext cx="3346027" cy="3456219"/>
                <a:chOff x="0" y="0"/>
                <a:chExt cx="3346026" cy="3456217"/>
              </a:xfrm>
            </p:grpSpPr>
            <p:sp>
              <p:nvSpPr>
                <p:cNvPr id="1194" name="TextBox 9"/>
                <p:cNvSpPr txBox="1"/>
                <p:nvPr/>
              </p:nvSpPr>
              <p:spPr>
                <a:xfrm>
                  <a:off x="1293005" y="-1"/>
                  <a:ext cx="928422" cy="47567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r = 1</a:t>
                  </a:r>
                </a:p>
              </p:txBody>
            </p:sp>
            <p:sp>
              <p:nvSpPr>
                <p:cNvPr id="1195" name="TextBox 10"/>
                <p:cNvSpPr txBox="1"/>
                <p:nvPr/>
              </p:nvSpPr>
              <p:spPr>
                <a:xfrm>
                  <a:off x="0" y="351527"/>
                  <a:ext cx="3346027" cy="4756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65023" tIns="65023" rIns="65023" bIns="65023" numCol="1" anchor="t">
                  <a:spAutoFit/>
                </a:bodyPr>
                <a:lstStyle>
                  <a:lvl1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Laplacian distribution</a:t>
                  </a:r>
                </a:p>
              </p:txBody>
            </p:sp>
            <p:pic>
              <p:nvPicPr>
                <p:cNvPr id="1196" name="Picture 13" descr="Picture 13"/>
                <p:cNvPicPr>
                  <a:picLocks noChangeAspect="1"/>
                </p:cNvPicPr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>
                  <a:off x="402615" y="891371"/>
                  <a:ext cx="2876742" cy="25648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pic>
            <p:nvPicPr>
              <p:cNvPr id="1198" name="Picture 11" descr="Picture 11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-1" y="937110"/>
                <a:ext cx="2878669" cy="25660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99" name="Picture 12" descr="Picture 12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911644" y="878362"/>
                <a:ext cx="2876410" cy="255133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00" name="TextBox 13"/>
              <p:cNvSpPr txBox="1"/>
              <p:nvPr/>
            </p:nvSpPr>
            <p:spPr>
              <a:xfrm>
                <a:off x="824089" y="397889"/>
                <a:ext cx="1201139" cy="47567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65023" tIns="65023" rIns="65023" bIns="65023" numCol="1" anchor="t">
                <a:spAutoFit/>
              </a:bodyPr>
              <a:lstStyle>
                <a:lvl1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r = 0.5</a:t>
                </a:r>
              </a:p>
            </p:txBody>
          </p:sp>
        </p:grpSp>
      </p:grpSp>
      <p:grpSp>
        <p:nvGrpSpPr>
          <p:cNvPr id="1210" name="Group 38"/>
          <p:cNvGrpSpPr/>
          <p:nvPr/>
        </p:nvGrpSpPr>
        <p:grpSpPr>
          <a:xfrm>
            <a:off x="1266618" y="4832079"/>
            <a:ext cx="2982527" cy="2163064"/>
            <a:chOff x="0" y="0"/>
            <a:chExt cx="2982526" cy="2163062"/>
          </a:xfrm>
        </p:grpSpPr>
        <p:grpSp>
          <p:nvGrpSpPr>
            <p:cNvPr id="1208" name="Group 39"/>
            <p:cNvGrpSpPr/>
            <p:nvPr/>
          </p:nvGrpSpPr>
          <p:grpSpPr>
            <a:xfrm>
              <a:off x="-1" y="322877"/>
              <a:ext cx="2982528" cy="1840186"/>
              <a:chOff x="0" y="0"/>
              <a:chExt cx="2982526" cy="1840185"/>
            </a:xfrm>
          </p:grpSpPr>
          <p:sp>
            <p:nvSpPr>
              <p:cNvPr id="1203" name="TextBox 9"/>
              <p:cNvSpPr/>
              <p:nvPr/>
            </p:nvSpPr>
            <p:spPr>
              <a:xfrm>
                <a:off x="0" y="298026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p(x) =</a:t>
                </a:r>
              </a:p>
            </p:txBody>
          </p:sp>
          <p:grpSp>
            <p:nvGrpSpPr>
              <p:cNvPr id="1207" name="Group 19"/>
              <p:cNvGrpSpPr/>
              <p:nvPr/>
            </p:nvGrpSpPr>
            <p:grpSpPr>
              <a:xfrm>
                <a:off x="1099539" y="-1"/>
                <a:ext cx="1882988" cy="1840187"/>
                <a:chOff x="0" y="0"/>
                <a:chExt cx="1882986" cy="1840185"/>
              </a:xfrm>
            </p:grpSpPr>
            <p:sp>
              <p:nvSpPr>
                <p:cNvPr id="1204" name="Rectangle 10"/>
                <p:cNvSpPr/>
                <p:nvPr/>
              </p:nvSpPr>
              <p:spPr>
                <a:xfrm>
                  <a:off x="11655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exp(-|x/s|</a:t>
                  </a:r>
                  <a:r>
                    <a:rPr baseline="30500"/>
                    <a:t>r</a:t>
                  </a:r>
                  <a:r>
                    <a:t>)</a:t>
                  </a:r>
                </a:p>
              </p:txBody>
            </p:sp>
            <p:sp>
              <p:nvSpPr>
                <p:cNvPr id="1205" name="Straight Connector 45"/>
                <p:cNvSpPr/>
                <p:nvPr/>
              </p:nvSpPr>
              <p:spPr>
                <a:xfrm>
                  <a:off x="-1" y="571218"/>
                  <a:ext cx="1882988" cy="2257"/>
                </a:xfrm>
                <a:prstGeom prst="lin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>
                  <a:outerShdw sx="100000" sy="100000" kx="0" ky="0" algn="b" rotWithShape="0" blurRad="50800" dist="254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b="0"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206" name="TextBox 11"/>
                <p:cNvSpPr/>
                <p:nvPr/>
              </p:nvSpPr>
              <p:spPr>
                <a:xfrm>
                  <a:off x="33423" y="570185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/>
                <a:p>
                  <a:pPr algn="l" defTabSz="650240">
                    <a:defRPr b="0">
                      <a:latin typeface="Arial"/>
                      <a:ea typeface="Arial"/>
                      <a:cs typeface="Arial"/>
                      <a:sym typeface="Arial"/>
                    </a:defRPr>
                  </a:pPr>
                  <a:r>
                    <a:t>2s/r</a:t>
                  </a:r>
                  <a:r>
                    <a:rPr>
                      <a:latin typeface="Symbol"/>
                      <a:ea typeface="Symbol"/>
                      <a:cs typeface="Symbol"/>
                      <a:sym typeface="Symbol"/>
                    </a:rPr>
                    <a:t>G</a:t>
                  </a:r>
                  <a:r>
                    <a:t>(1/r)</a:t>
                  </a:r>
                </a:p>
              </p:txBody>
            </p:sp>
          </p:grpSp>
        </p:grpSp>
        <p:sp>
          <p:nvSpPr>
            <p:cNvPr id="1209" name="Straight Arrow Connector 40"/>
            <p:cNvSpPr/>
            <p:nvPr/>
          </p:nvSpPr>
          <p:spPr>
            <a:xfrm flipV="1">
              <a:off x="2347757" y="-1"/>
              <a:ext cx="279734" cy="450461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21428" t="8095" r="18570" b="11905"/>
          <a:stretch>
            <a:fillRect/>
          </a:stretch>
        </p:blipFill>
        <p:spPr>
          <a:xfrm>
            <a:off x="4660053" y="4009813"/>
            <a:ext cx="2817708" cy="2817708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Text Box 5"/>
          <p:cNvSpPr txBox="1"/>
          <p:nvPr/>
        </p:nvSpPr>
        <p:spPr>
          <a:xfrm>
            <a:off x="3063939" y="33867"/>
            <a:ext cx="6892725" cy="84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Was this one of them?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182" y="487679"/>
            <a:ext cx="12318436" cy="8778242"/>
          </a:xfrm>
          <a:prstGeom prst="rect">
            <a:avLst/>
          </a:prstGeom>
          <a:ln w="12700">
            <a:miter lim="400000"/>
          </a:ln>
        </p:spPr>
      </p:pic>
      <p:sp>
        <p:nvSpPr>
          <p:cNvPr id="1214" name="Title 1"/>
          <p:cNvSpPr txBox="1"/>
          <p:nvPr/>
        </p:nvSpPr>
        <p:spPr>
          <a:xfrm>
            <a:off x="650239" y="265175"/>
            <a:ext cx="11704322" cy="1095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spAutoFit/>
          </a:bodyPr>
          <a:lstStyle>
            <a:lvl1pPr defTabSz="650240">
              <a:defRPr b="0"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1D example</a:t>
            </a:r>
          </a:p>
        </p:txBody>
      </p:sp>
      <p:pic>
        <p:nvPicPr>
          <p:cNvPr id="1215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56565" y="1528937"/>
            <a:ext cx="6252685" cy="106295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216" name="TextBox 7"/>
          <p:cNvSpPr txBox="1"/>
          <p:nvPr/>
        </p:nvSpPr>
        <p:spPr>
          <a:xfrm>
            <a:off x="2228555" y="9097009"/>
            <a:ext cx="9774756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For different values of </a:t>
            </a:r>
            <a:r>
              <a:rPr b="1"/>
              <a:t>r</a:t>
            </a:r>
            <a:r>
              <a:t> we get different maximum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329217"/>
            <a:ext cx="4447805" cy="31695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3" name="Group 44"/>
          <p:cNvGrpSpPr/>
          <p:nvPr/>
        </p:nvGrpSpPr>
        <p:grpSpPr>
          <a:xfrm>
            <a:off x="4886668" y="1039972"/>
            <a:ext cx="6814744" cy="2799610"/>
            <a:chOff x="0" y="0"/>
            <a:chExt cx="6814742" cy="2799608"/>
          </a:xfrm>
        </p:grpSpPr>
        <p:sp>
          <p:nvSpPr>
            <p:cNvPr id="1219" name="Straight Connector 5"/>
            <p:cNvSpPr/>
            <p:nvPr/>
          </p:nvSpPr>
          <p:spPr>
            <a:xfrm>
              <a:off x="-1" y="1918518"/>
              <a:ext cx="6814745" cy="225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0" name="Straight Connector 6"/>
            <p:cNvSpPr/>
            <p:nvPr/>
          </p:nvSpPr>
          <p:spPr>
            <a:xfrm flipV="1">
              <a:off x="1251797" y="130143"/>
              <a:ext cx="2259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1" name="Oval 7"/>
            <p:cNvSpPr/>
            <p:nvPr/>
          </p:nvSpPr>
          <p:spPr>
            <a:xfrm>
              <a:off x="1170821" y="0"/>
              <a:ext cx="164211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2" name="Straight Connector 8"/>
            <p:cNvSpPr/>
            <p:nvPr/>
          </p:nvSpPr>
          <p:spPr>
            <a:xfrm flipV="1">
              <a:off x="2101913" y="147495"/>
              <a:ext cx="2260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3" name="Oval 9"/>
            <p:cNvSpPr/>
            <p:nvPr/>
          </p:nvSpPr>
          <p:spPr>
            <a:xfrm>
              <a:off x="2020938" y="17352"/>
              <a:ext cx="164210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4" name="Straight Connector 10"/>
            <p:cNvSpPr/>
            <p:nvPr/>
          </p:nvSpPr>
          <p:spPr>
            <a:xfrm flipV="1">
              <a:off x="2993337" y="147508"/>
              <a:ext cx="2259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5" name="Oval 11"/>
            <p:cNvSpPr/>
            <p:nvPr/>
          </p:nvSpPr>
          <p:spPr>
            <a:xfrm>
              <a:off x="2912361" y="17365"/>
              <a:ext cx="164211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6" name="TextBox 12"/>
            <p:cNvSpPr txBox="1"/>
            <p:nvPr/>
          </p:nvSpPr>
          <p:spPr>
            <a:xfrm>
              <a:off x="761888" y="2188386"/>
              <a:ext cx="4643126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  <a:r>
                <a:t> I = </a:t>
              </a:r>
              <a:r>
                <a:rPr b="1"/>
                <a:t>[1, 1, 1, 0.5, 0, 0, 0]</a:t>
              </a:r>
            </a:p>
          </p:txBody>
        </p:sp>
        <p:sp>
          <p:nvSpPr>
            <p:cNvPr id="1227" name="Oval 13"/>
            <p:cNvSpPr/>
            <p:nvPr/>
          </p:nvSpPr>
          <p:spPr>
            <a:xfrm>
              <a:off x="4343338" y="1811802"/>
              <a:ext cx="164211" cy="164200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8" name="Oval 14"/>
            <p:cNvSpPr/>
            <p:nvPr/>
          </p:nvSpPr>
          <p:spPr>
            <a:xfrm>
              <a:off x="5193455" y="1829155"/>
              <a:ext cx="164210" cy="164200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29" name="Oval 15"/>
            <p:cNvSpPr/>
            <p:nvPr/>
          </p:nvSpPr>
          <p:spPr>
            <a:xfrm>
              <a:off x="6084878" y="1829168"/>
              <a:ext cx="164210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0" name="Straight Connector 16"/>
            <p:cNvSpPr/>
            <p:nvPr/>
          </p:nvSpPr>
          <p:spPr>
            <a:xfrm flipH="1" flipV="1">
              <a:off x="3711396" y="1129020"/>
              <a:ext cx="4701" cy="770976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1" name="TextBox 17"/>
            <p:cNvSpPr txBox="1"/>
            <p:nvPr/>
          </p:nvSpPr>
          <p:spPr>
            <a:xfrm>
              <a:off x="3399406" y="441725"/>
              <a:ext cx="1235321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a=0.5</a:t>
              </a:r>
            </a:p>
          </p:txBody>
        </p:sp>
        <p:sp>
          <p:nvSpPr>
            <p:cNvPr id="1232" name="Oval 20"/>
            <p:cNvSpPr/>
            <p:nvPr/>
          </p:nvSpPr>
          <p:spPr>
            <a:xfrm>
              <a:off x="3629290" y="964822"/>
              <a:ext cx="164211" cy="164200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48" name="Group 46"/>
          <p:cNvGrpSpPr/>
          <p:nvPr/>
        </p:nvGrpSpPr>
        <p:grpSpPr>
          <a:xfrm>
            <a:off x="4704505" y="5533788"/>
            <a:ext cx="6814744" cy="3310167"/>
            <a:chOff x="0" y="0"/>
            <a:chExt cx="6814742" cy="3310165"/>
          </a:xfrm>
        </p:grpSpPr>
        <p:sp>
          <p:nvSpPr>
            <p:cNvPr id="1234" name="Straight Connector 24"/>
            <p:cNvSpPr/>
            <p:nvPr/>
          </p:nvSpPr>
          <p:spPr>
            <a:xfrm>
              <a:off x="-1" y="1918518"/>
              <a:ext cx="6814745" cy="2259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5" name="Straight Connector 25"/>
            <p:cNvSpPr/>
            <p:nvPr/>
          </p:nvSpPr>
          <p:spPr>
            <a:xfrm flipV="1">
              <a:off x="1251797" y="130143"/>
              <a:ext cx="2259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6" name="Oval 26"/>
            <p:cNvSpPr/>
            <p:nvPr/>
          </p:nvSpPr>
          <p:spPr>
            <a:xfrm>
              <a:off x="1170821" y="0"/>
              <a:ext cx="164211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7" name="Straight Connector 27"/>
            <p:cNvSpPr/>
            <p:nvPr/>
          </p:nvSpPr>
          <p:spPr>
            <a:xfrm flipV="1">
              <a:off x="2101913" y="147495"/>
              <a:ext cx="2260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8" name="Oval 28"/>
            <p:cNvSpPr/>
            <p:nvPr/>
          </p:nvSpPr>
          <p:spPr>
            <a:xfrm>
              <a:off x="2020938" y="17352"/>
              <a:ext cx="164210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39" name="Straight Connector 29"/>
            <p:cNvSpPr/>
            <p:nvPr/>
          </p:nvSpPr>
          <p:spPr>
            <a:xfrm flipV="1">
              <a:off x="2993337" y="147508"/>
              <a:ext cx="2259" cy="175925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0" name="Oval 30"/>
            <p:cNvSpPr/>
            <p:nvPr/>
          </p:nvSpPr>
          <p:spPr>
            <a:xfrm>
              <a:off x="2912361" y="17365"/>
              <a:ext cx="164211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1" name="TextBox 31"/>
            <p:cNvSpPr txBox="1"/>
            <p:nvPr/>
          </p:nvSpPr>
          <p:spPr>
            <a:xfrm>
              <a:off x="750808" y="2088661"/>
              <a:ext cx="4283011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  <a:r>
                <a:t> I = </a:t>
              </a:r>
              <a:r>
                <a:rPr b="1"/>
                <a:t>[1, 1, 1, 0, 0, 0, 0]</a:t>
              </a:r>
            </a:p>
          </p:txBody>
        </p:sp>
        <p:sp>
          <p:nvSpPr>
            <p:cNvPr id="1242" name="Oval 32"/>
            <p:cNvSpPr/>
            <p:nvPr/>
          </p:nvSpPr>
          <p:spPr>
            <a:xfrm>
              <a:off x="4343338" y="1811802"/>
              <a:ext cx="164211" cy="164200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3" name="Oval 33"/>
            <p:cNvSpPr/>
            <p:nvPr/>
          </p:nvSpPr>
          <p:spPr>
            <a:xfrm>
              <a:off x="5193455" y="1829155"/>
              <a:ext cx="164210" cy="164200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4" name="Oval 34"/>
            <p:cNvSpPr/>
            <p:nvPr/>
          </p:nvSpPr>
          <p:spPr>
            <a:xfrm>
              <a:off x="6084878" y="1829168"/>
              <a:ext cx="164210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5" name="TextBox 36"/>
            <p:cNvSpPr txBox="1"/>
            <p:nvPr/>
          </p:nvSpPr>
          <p:spPr>
            <a:xfrm>
              <a:off x="3399406" y="441725"/>
              <a:ext cx="1739229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a=0 or 1</a:t>
              </a:r>
            </a:p>
          </p:txBody>
        </p:sp>
        <p:sp>
          <p:nvSpPr>
            <p:cNvPr id="1246" name="Oval 37"/>
            <p:cNvSpPr/>
            <p:nvPr/>
          </p:nvSpPr>
          <p:spPr>
            <a:xfrm>
              <a:off x="3640371" y="1806940"/>
              <a:ext cx="164210" cy="164199"/>
            </a:xfrm>
            <a:prstGeom prst="ellipse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solidFill>
                <a:srgbClr val="4A7EBB"/>
              </a:solidFill>
              <a:prstDash val="solid"/>
              <a:round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47" name="TextBox 38"/>
            <p:cNvSpPr txBox="1"/>
            <p:nvPr/>
          </p:nvSpPr>
          <p:spPr>
            <a:xfrm>
              <a:off x="745934" y="2698944"/>
              <a:ext cx="4283011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pPr>
              <a:r>
                <a:t> I = </a:t>
              </a:r>
              <a:r>
                <a:rPr b="1"/>
                <a:t>[1, 1, 1, 1, 0, 0, 0]</a:t>
              </a:r>
            </a:p>
          </p:txBody>
        </p:sp>
      </p:grpSp>
      <p:grpSp>
        <p:nvGrpSpPr>
          <p:cNvPr id="1253" name="Group 40"/>
          <p:cNvGrpSpPr/>
          <p:nvPr/>
        </p:nvGrpSpPr>
        <p:grpSpPr>
          <a:xfrm>
            <a:off x="969339" y="378532"/>
            <a:ext cx="6385722" cy="3149214"/>
            <a:chOff x="0" y="0"/>
            <a:chExt cx="6385720" cy="3149212"/>
          </a:xfrm>
        </p:grpSpPr>
        <p:sp>
          <p:nvSpPr>
            <p:cNvPr id="1249" name="TextBox 2"/>
            <p:cNvSpPr/>
            <p:nvPr/>
          </p:nvSpPr>
          <p:spPr>
            <a:xfrm>
              <a:off x="3856087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r=2</a:t>
              </a:r>
            </a:p>
          </p:txBody>
        </p:sp>
        <p:sp>
          <p:nvSpPr>
            <p:cNvPr id="1250" name="TextBox 3"/>
            <p:cNvSpPr/>
            <p:nvPr/>
          </p:nvSpPr>
          <p:spPr>
            <a:xfrm>
              <a:off x="5115720" y="1188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Gaussian model</a:t>
              </a:r>
            </a:p>
          </p:txBody>
        </p:sp>
        <p:sp>
          <p:nvSpPr>
            <p:cNvPr id="1251" name="Oval 39"/>
            <p:cNvSpPr/>
            <p:nvPr/>
          </p:nvSpPr>
          <p:spPr>
            <a:xfrm rot="19802474">
              <a:off x="5778" y="2446991"/>
              <a:ext cx="1362950" cy="387818"/>
            </a:xfrm>
            <a:prstGeom prst="ellipse">
              <a:avLst/>
            </a:prstGeom>
            <a:noFill/>
            <a:ln w="127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2" name="Straight Arrow Connector 41"/>
            <p:cNvSpPr/>
            <p:nvPr/>
          </p:nvSpPr>
          <p:spPr>
            <a:xfrm flipV="1">
              <a:off x="1277672" y="585469"/>
              <a:ext cx="2551010" cy="171512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258" name="Group 45"/>
          <p:cNvGrpSpPr/>
          <p:nvPr/>
        </p:nvGrpSpPr>
        <p:grpSpPr>
          <a:xfrm>
            <a:off x="2109637" y="3711761"/>
            <a:ext cx="5750273" cy="2320585"/>
            <a:chOff x="0" y="0"/>
            <a:chExt cx="5750272" cy="2320583"/>
          </a:xfrm>
        </p:grpSpPr>
        <p:sp>
          <p:nvSpPr>
            <p:cNvPr id="1254" name="TextBox 22"/>
            <p:cNvSpPr/>
            <p:nvPr/>
          </p:nvSpPr>
          <p:spPr>
            <a:xfrm>
              <a:off x="2854971" y="102761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r=0.8</a:t>
              </a:r>
            </a:p>
          </p:txBody>
        </p:sp>
        <p:sp>
          <p:nvSpPr>
            <p:cNvPr id="1255" name="TextBox 23"/>
            <p:cNvSpPr/>
            <p:nvPr/>
          </p:nvSpPr>
          <p:spPr>
            <a:xfrm>
              <a:off x="4480272" y="105058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~ Natural image model</a:t>
              </a:r>
            </a:p>
          </p:txBody>
        </p:sp>
        <p:sp>
          <p:nvSpPr>
            <p:cNvPr id="1256" name="Oval 42"/>
            <p:cNvSpPr/>
            <p:nvPr/>
          </p:nvSpPr>
          <p:spPr>
            <a:xfrm rot="20719948">
              <a:off x="8876" y="168555"/>
              <a:ext cx="1362950" cy="245525"/>
            </a:xfrm>
            <a:prstGeom prst="ellipse">
              <a:avLst/>
            </a:prstGeom>
            <a:noFill/>
            <a:ln w="38100" cap="flat">
              <a:solidFill>
                <a:srgbClr val="008000"/>
              </a:solidFill>
              <a:prstDash val="solid"/>
              <a:round/>
            </a:ln>
            <a:effectLst>
              <a:outerShdw sx="100000" sy="100000" kx="0" ky="0" algn="b" rotWithShape="0" blurRad="63500" dist="50800" dir="2700000">
                <a:srgbClr val="FFFFFF">
                  <a:alpha val="43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 sz="3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57" name="Straight Arrow Connector 43"/>
            <p:cNvSpPr/>
            <p:nvPr/>
          </p:nvSpPr>
          <p:spPr>
            <a:xfrm>
              <a:off x="721434" y="410079"/>
              <a:ext cx="2066678" cy="975184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tailEnd type="triangle" w="med" len="med"/>
            </a:ln>
            <a:effectLst>
              <a:outerShdw sx="100000" sy="100000" kx="0" ky="0" algn="b" rotWithShape="0" blurRad="508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3" grpId="2"/>
      <p:bldP build="whole" bldLvl="1" animBg="1" rev="0" advAuto="0" spid="1253" grpId="1"/>
      <p:bldP build="whole" bldLvl="1" animBg="1" rev="0" advAuto="0" spid="1258" grpId="3"/>
      <p:bldP build="whole" bldLvl="1" animBg="1" rev="0" advAuto="0" spid="1248" grpId="4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Straight Arrow Connector 33"/>
          <p:cNvSpPr/>
          <p:nvPr/>
        </p:nvSpPr>
        <p:spPr>
          <a:xfrm flipV="1">
            <a:off x="3777262" y="5687342"/>
            <a:ext cx="5429957" cy="24836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1" name="Slide Number Placeholder 4"/>
          <p:cNvSpPr txBox="1"/>
          <p:nvPr>
            <p:ph type="sldNum" sz="quarter" idx="4294967295"/>
          </p:nvPr>
        </p:nvSpPr>
        <p:spPr>
          <a:xfrm>
            <a:off x="12106342" y="9114112"/>
            <a:ext cx="24821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62" name="Rectangle 2"/>
          <p:cNvSpPr txBox="1"/>
          <p:nvPr>
            <p:ph type="title"/>
          </p:nvPr>
        </p:nvSpPr>
        <p:spPr>
          <a:xfrm>
            <a:off x="650239" y="-1"/>
            <a:ext cx="11704322" cy="767646"/>
          </a:xfrm>
          <a:prstGeom prst="rect">
            <a:avLst/>
          </a:prstGeom>
        </p:spPr>
        <p:txBody>
          <a:bodyPr/>
          <a:lstStyle>
            <a:lvl1pPr defTabSz="422655">
              <a:defRPr sz="4030"/>
            </a:lvl1pPr>
          </a:lstStyle>
          <a:p>
            <a:pPr/>
            <a:r>
              <a:t>Steerable Pyramid</a:t>
            </a:r>
          </a:p>
        </p:txBody>
      </p:sp>
      <p:pic>
        <p:nvPicPr>
          <p:cNvPr id="1263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9193" t="15256" r="52187" b="1854"/>
          <a:stretch>
            <a:fillRect/>
          </a:stretch>
        </p:blipFill>
        <p:spPr>
          <a:xfrm>
            <a:off x="1607537" y="2955431"/>
            <a:ext cx="2251006" cy="3072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64" name="Rectangle 10"/>
          <p:cNvSpPr txBox="1"/>
          <p:nvPr/>
        </p:nvSpPr>
        <p:spPr>
          <a:xfrm>
            <a:off x="7071359" y="9363006"/>
            <a:ext cx="5445396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Images from: http://www.cis.upenn.edu/~eero/steerpyr.html</a:t>
            </a:r>
          </a:p>
        </p:txBody>
      </p:sp>
      <p:sp>
        <p:nvSpPr>
          <p:cNvPr id="1265" name="Text Box 14"/>
          <p:cNvSpPr txBox="1"/>
          <p:nvPr/>
        </p:nvSpPr>
        <p:spPr>
          <a:xfrm>
            <a:off x="3427306" y="1876213"/>
            <a:ext cx="271112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</a:t>
            </a:r>
          </a:p>
        </p:txBody>
      </p:sp>
      <p:sp>
        <p:nvSpPr>
          <p:cNvPr id="1266" name="Text Box 15"/>
          <p:cNvSpPr txBox="1"/>
          <p:nvPr/>
        </p:nvSpPr>
        <p:spPr>
          <a:xfrm>
            <a:off x="6872675" y="1878470"/>
            <a:ext cx="2750714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Reconstruction</a:t>
            </a:r>
          </a:p>
        </p:txBody>
      </p:sp>
      <p:pic>
        <p:nvPicPr>
          <p:cNvPr id="1267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51915" t="15422" r="18717" b="2007"/>
          <a:stretch>
            <a:fillRect/>
          </a:stretch>
        </p:blipFill>
        <p:spPr>
          <a:xfrm>
            <a:off x="9195929" y="2919307"/>
            <a:ext cx="2309707" cy="3061547"/>
          </a:xfrm>
          <a:prstGeom prst="rect">
            <a:avLst/>
          </a:prstGeom>
          <a:ln w="12700">
            <a:miter lim="400000"/>
          </a:ln>
        </p:spPr>
      </p:pic>
      <p:sp>
        <p:nvSpPr>
          <p:cNvPr id="1268" name="Straight Arrow Connector 20"/>
          <p:cNvSpPr/>
          <p:nvPr/>
        </p:nvSpPr>
        <p:spPr>
          <a:xfrm flipV="1">
            <a:off x="3835964" y="3307645"/>
            <a:ext cx="5371255" cy="3386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9" name="Straight Arrow Connector 22"/>
          <p:cNvSpPr/>
          <p:nvPr/>
        </p:nvSpPr>
        <p:spPr>
          <a:xfrm flipV="1">
            <a:off x="3811128" y="4034649"/>
            <a:ext cx="5432215" cy="2257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70" name="Straight Arrow Connector 23"/>
          <p:cNvSpPr/>
          <p:nvPr/>
        </p:nvSpPr>
        <p:spPr>
          <a:xfrm flipV="1">
            <a:off x="3851768" y="4978400"/>
            <a:ext cx="5432215" cy="2257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7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33996" t="0" r="58220" b="87476"/>
          <a:stretch>
            <a:fillRect/>
          </a:stretch>
        </p:blipFill>
        <p:spPr>
          <a:xfrm>
            <a:off x="4409440" y="5576711"/>
            <a:ext cx="270934" cy="286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4" name="Group 7"/>
          <p:cNvGrpSpPr/>
          <p:nvPr/>
        </p:nvGrpSpPr>
        <p:grpSpPr>
          <a:xfrm>
            <a:off x="555413" y="3045742"/>
            <a:ext cx="636694" cy="636695"/>
            <a:chOff x="0" y="0"/>
            <a:chExt cx="636693" cy="636693"/>
          </a:xfrm>
        </p:grpSpPr>
        <p:sp>
          <p:nvSpPr>
            <p:cNvPr id="1272" name="Rectangle 26"/>
            <p:cNvSpPr/>
            <p:nvPr/>
          </p:nvSpPr>
          <p:spPr>
            <a:xfrm>
              <a:off x="0" y="0"/>
              <a:ext cx="636694" cy="636694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73" name="Oval 27"/>
            <p:cNvSpPr/>
            <p:nvPr/>
          </p:nvSpPr>
          <p:spPr>
            <a:xfrm>
              <a:off x="151271" y="151270"/>
              <a:ext cx="334152" cy="33415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27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33156" t="25571" r="49245" b="50664"/>
          <a:stretch>
            <a:fillRect/>
          </a:stretch>
        </p:blipFill>
        <p:spPr>
          <a:xfrm>
            <a:off x="4246880" y="3752426"/>
            <a:ext cx="609601" cy="546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50594" t="0" r="32499" b="74673"/>
          <a:stretch>
            <a:fillRect/>
          </a:stretch>
        </p:blipFill>
        <p:spPr>
          <a:xfrm>
            <a:off x="4246880" y="3077351"/>
            <a:ext cx="584765" cy="582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6573" t="25571" r="66843" b="50664"/>
          <a:stretch>
            <a:fillRect/>
          </a:stretch>
        </p:blipFill>
        <p:spPr>
          <a:xfrm>
            <a:off x="4258169" y="4739076"/>
            <a:ext cx="573476" cy="544124"/>
          </a:xfrm>
          <a:prstGeom prst="rect">
            <a:avLst/>
          </a:prstGeom>
          <a:ln w="12700">
            <a:miter lim="400000"/>
          </a:ln>
        </p:spPr>
      </p:pic>
      <p:sp>
        <p:nvSpPr>
          <p:cNvPr id="1278" name="TextBox 31"/>
          <p:cNvSpPr txBox="1"/>
          <p:nvPr/>
        </p:nvSpPr>
        <p:spPr>
          <a:xfrm>
            <a:off x="1512710" y="4163342"/>
            <a:ext cx="44754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279" name="TextBox 32"/>
          <p:cNvSpPr txBox="1"/>
          <p:nvPr/>
        </p:nvSpPr>
        <p:spPr>
          <a:xfrm>
            <a:off x="11020214" y="4111414"/>
            <a:ext cx="447549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…</a:t>
            </a:r>
          </a:p>
        </p:txBody>
      </p:sp>
      <p:sp>
        <p:nvSpPr>
          <p:cNvPr id="1280" name="Reminder"/>
          <p:cNvSpPr txBox="1"/>
          <p:nvPr/>
        </p:nvSpPr>
        <p:spPr>
          <a:xfrm>
            <a:off x="125679" y="74117"/>
            <a:ext cx="17586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Reminder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67" grpId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Straight Arrow Connector 38"/>
          <p:cNvSpPr/>
          <p:nvPr/>
        </p:nvSpPr>
        <p:spPr>
          <a:xfrm flipV="1">
            <a:off x="5353191" y="7396479"/>
            <a:ext cx="2300676" cy="9033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83" name="Slide Number Placeholder 4"/>
          <p:cNvSpPr txBox="1"/>
          <p:nvPr>
            <p:ph type="sldNum" sz="quarter" idx="4294967295"/>
          </p:nvPr>
        </p:nvSpPr>
        <p:spPr>
          <a:xfrm>
            <a:off x="12106342" y="9114112"/>
            <a:ext cx="24821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/>
          <a:lstStyle>
            <a:lvl1pPr algn="r" defTabSz="650240">
              <a:defRPr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1284" name="Rectangle 2"/>
          <p:cNvSpPr txBox="1"/>
          <p:nvPr>
            <p:ph type="title"/>
          </p:nvPr>
        </p:nvSpPr>
        <p:spPr>
          <a:xfrm>
            <a:off x="650239" y="-1"/>
            <a:ext cx="11704322" cy="767646"/>
          </a:xfrm>
          <a:prstGeom prst="rect">
            <a:avLst/>
          </a:prstGeom>
        </p:spPr>
        <p:txBody>
          <a:bodyPr/>
          <a:lstStyle>
            <a:lvl1pPr defTabSz="422655">
              <a:defRPr sz="4030"/>
            </a:lvl1pPr>
          </a:lstStyle>
          <a:p>
            <a:pPr/>
            <a:r>
              <a:t>Steerable Pyramid</a:t>
            </a:r>
          </a:p>
        </p:txBody>
      </p:sp>
      <p:pic>
        <p:nvPicPr>
          <p:cNvPr id="1285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9193" t="15256" r="52187" b="1854"/>
          <a:stretch>
            <a:fillRect/>
          </a:stretch>
        </p:blipFill>
        <p:spPr>
          <a:xfrm>
            <a:off x="1607537" y="2955431"/>
            <a:ext cx="2251006" cy="3072836"/>
          </a:xfrm>
          <a:prstGeom prst="rect">
            <a:avLst/>
          </a:prstGeom>
          <a:ln w="12700">
            <a:miter lim="400000"/>
          </a:ln>
        </p:spPr>
      </p:pic>
      <p:sp>
        <p:nvSpPr>
          <p:cNvPr id="1286" name="Text Box 14"/>
          <p:cNvSpPr txBox="1"/>
          <p:nvPr/>
        </p:nvSpPr>
        <p:spPr>
          <a:xfrm>
            <a:off x="3427306" y="1876213"/>
            <a:ext cx="2711126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Decomposition</a:t>
            </a:r>
          </a:p>
        </p:txBody>
      </p:sp>
      <p:sp>
        <p:nvSpPr>
          <p:cNvPr id="1287" name="Text Box 15"/>
          <p:cNvSpPr txBox="1"/>
          <p:nvPr/>
        </p:nvSpPr>
        <p:spPr>
          <a:xfrm>
            <a:off x="6872675" y="1878470"/>
            <a:ext cx="2750714" cy="524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800" u="sng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Reconstruction</a:t>
            </a:r>
          </a:p>
        </p:txBody>
      </p:sp>
      <p:pic>
        <p:nvPicPr>
          <p:cNvPr id="1288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51915" t="15422" r="18717" b="2007"/>
          <a:stretch>
            <a:fillRect/>
          </a:stretch>
        </p:blipFill>
        <p:spPr>
          <a:xfrm>
            <a:off x="9195929" y="2919307"/>
            <a:ext cx="2309707" cy="3061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9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19193" t="15256" r="52187" b="1854"/>
          <a:stretch>
            <a:fillRect/>
          </a:stretch>
        </p:blipFill>
        <p:spPr>
          <a:xfrm>
            <a:off x="3770488" y="5448018"/>
            <a:ext cx="1603024" cy="2187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0" name="Picture 9" descr="Picture 9"/>
          <p:cNvPicPr>
            <a:picLocks noChangeAspect="1"/>
          </p:cNvPicPr>
          <p:nvPr/>
        </p:nvPicPr>
        <p:blipFill>
          <a:blip r:embed="rId2">
            <a:extLst/>
          </a:blip>
          <a:srcRect l="51915" t="15422" r="18718" b="2006"/>
          <a:stretch>
            <a:fillRect/>
          </a:stretch>
        </p:blipFill>
        <p:spPr>
          <a:xfrm>
            <a:off x="7559039" y="5407378"/>
            <a:ext cx="1673015" cy="2217139"/>
          </a:xfrm>
          <a:prstGeom prst="rect">
            <a:avLst/>
          </a:prstGeom>
          <a:ln w="12700">
            <a:miter lim="400000"/>
          </a:ln>
        </p:spPr>
      </p:pic>
      <p:sp>
        <p:nvSpPr>
          <p:cNvPr id="1291" name="Straight Arrow Connector 20"/>
          <p:cNvSpPr/>
          <p:nvPr/>
        </p:nvSpPr>
        <p:spPr>
          <a:xfrm flipV="1">
            <a:off x="3835964" y="3307645"/>
            <a:ext cx="5371255" cy="33867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2" name="Straight Arrow Connector 22"/>
          <p:cNvSpPr/>
          <p:nvPr/>
        </p:nvSpPr>
        <p:spPr>
          <a:xfrm flipV="1">
            <a:off x="3811128" y="4034649"/>
            <a:ext cx="5432215" cy="2257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3" name="Straight Arrow Connector 23"/>
          <p:cNvSpPr/>
          <p:nvPr/>
        </p:nvSpPr>
        <p:spPr>
          <a:xfrm flipV="1">
            <a:off x="3851768" y="4978400"/>
            <a:ext cx="5432215" cy="22579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294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33997" t="0" r="58220" b="87476"/>
          <a:stretch>
            <a:fillRect/>
          </a:stretch>
        </p:blipFill>
        <p:spPr>
          <a:xfrm>
            <a:off x="5558648" y="7331005"/>
            <a:ext cx="153530" cy="162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5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33156" t="25571" r="49245" b="50664"/>
          <a:stretch>
            <a:fillRect/>
          </a:stretch>
        </p:blipFill>
        <p:spPr>
          <a:xfrm>
            <a:off x="4246880" y="3752426"/>
            <a:ext cx="609601" cy="546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6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50594" t="0" r="32499" b="74673"/>
          <a:stretch>
            <a:fillRect/>
          </a:stretch>
        </p:blipFill>
        <p:spPr>
          <a:xfrm>
            <a:off x="4246880" y="3077351"/>
            <a:ext cx="584765" cy="582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7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6573" t="25571" r="66843" b="50664"/>
          <a:stretch>
            <a:fillRect/>
          </a:stretch>
        </p:blipFill>
        <p:spPr>
          <a:xfrm>
            <a:off x="4258169" y="4739076"/>
            <a:ext cx="573476" cy="544124"/>
          </a:xfrm>
          <a:prstGeom prst="rect">
            <a:avLst/>
          </a:prstGeom>
          <a:ln w="12700">
            <a:miter lim="400000"/>
          </a:ln>
        </p:spPr>
      </p:pic>
      <p:sp>
        <p:nvSpPr>
          <p:cNvPr id="1298" name="Straight Arrow Connector 30"/>
          <p:cNvSpPr/>
          <p:nvPr/>
        </p:nvSpPr>
        <p:spPr>
          <a:xfrm flipV="1">
            <a:off x="5353191" y="5714435"/>
            <a:ext cx="2246489" cy="13548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99" name="Straight Arrow Connector 31"/>
          <p:cNvSpPr/>
          <p:nvPr/>
        </p:nvSpPr>
        <p:spPr>
          <a:xfrm flipV="1">
            <a:off x="5308035" y="6222435"/>
            <a:ext cx="2339059" cy="11291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0" name="Straight Arrow Connector 32"/>
          <p:cNvSpPr/>
          <p:nvPr/>
        </p:nvSpPr>
        <p:spPr>
          <a:xfrm flipV="1">
            <a:off x="5323840" y="6897511"/>
            <a:ext cx="2300677" cy="9033"/>
          </a:xfrm>
          <a:prstGeom prst="line">
            <a:avLst/>
          </a:prstGeom>
          <a:ln w="25400">
            <a:solidFill>
              <a:srgbClr val="4F81BD"/>
            </a:solidFill>
            <a:tailEnd type="triangle"/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301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33156" t="25571" r="49245" b="50664"/>
          <a:stretch>
            <a:fillRect/>
          </a:stretch>
        </p:blipFill>
        <p:spPr>
          <a:xfrm>
            <a:off x="5484142" y="6091484"/>
            <a:ext cx="347699" cy="311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2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50594" t="0" r="32499" b="74673"/>
          <a:stretch>
            <a:fillRect/>
          </a:stretch>
        </p:blipFill>
        <p:spPr>
          <a:xfrm>
            <a:off x="5484142" y="5560907"/>
            <a:ext cx="334152" cy="331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rcRect l="16573" t="25571" r="66843" b="50664"/>
          <a:stretch>
            <a:fillRect/>
          </a:stretch>
        </p:blipFill>
        <p:spPr>
          <a:xfrm>
            <a:off x="5506720" y="6725920"/>
            <a:ext cx="327378" cy="311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4" name="Picture 25" descr="Picture 25"/>
          <p:cNvPicPr>
            <a:picLocks noChangeAspect="1"/>
          </p:cNvPicPr>
          <p:nvPr/>
        </p:nvPicPr>
        <p:blipFill>
          <a:blip r:embed="rId4">
            <a:extLst/>
          </a:blip>
          <a:srcRect l="35966" t="0" r="46992" b="0"/>
          <a:stretch>
            <a:fillRect/>
          </a:stretch>
        </p:blipFill>
        <p:spPr>
          <a:xfrm>
            <a:off x="6177279" y="7866098"/>
            <a:ext cx="1058900" cy="1894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Picture 26" descr="Picture 26"/>
          <p:cNvPicPr>
            <a:picLocks noChangeAspect="1"/>
          </p:cNvPicPr>
          <p:nvPr/>
        </p:nvPicPr>
        <p:blipFill>
          <a:blip r:embed="rId4">
            <a:extLst/>
          </a:blip>
          <a:srcRect l="0" t="0" r="47430" b="0"/>
          <a:stretch>
            <a:fillRect/>
          </a:stretch>
        </p:blipFill>
        <p:spPr>
          <a:xfrm>
            <a:off x="2975751" y="7859324"/>
            <a:ext cx="3267006" cy="1894276"/>
          </a:xfrm>
          <a:prstGeom prst="rect">
            <a:avLst/>
          </a:prstGeom>
          <a:ln w="12700">
            <a:miter lim="400000"/>
          </a:ln>
        </p:spPr>
      </p:pic>
      <p:sp>
        <p:nvSpPr>
          <p:cNvPr id="1306" name="TextBox 27"/>
          <p:cNvSpPr txBox="1"/>
          <p:nvPr/>
        </p:nvSpPr>
        <p:spPr>
          <a:xfrm>
            <a:off x="5118382" y="9071750"/>
            <a:ext cx="1135663" cy="52481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</a:t>
            </a:r>
          </a:p>
        </p:txBody>
      </p:sp>
      <p:sp>
        <p:nvSpPr>
          <p:cNvPr id="1307" name="Rectangle 28"/>
          <p:cNvSpPr/>
          <p:nvPr/>
        </p:nvSpPr>
        <p:spPr>
          <a:xfrm>
            <a:off x="7179733" y="7866098"/>
            <a:ext cx="2910277" cy="18965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08" name="TextBox 29"/>
          <p:cNvSpPr txBox="1"/>
          <p:nvPr/>
        </p:nvSpPr>
        <p:spPr>
          <a:xfrm>
            <a:off x="7179733" y="8067040"/>
            <a:ext cx="2679755" cy="1003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5000"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rPr sz="5600"/>
              <a:t>(</a:t>
            </a:r>
            <a:r>
              <a:t>h</a:t>
            </a:r>
            <a:r>
              <a:rPr baseline="-19680"/>
              <a:t>k</a:t>
            </a:r>
            <a:r>
              <a:t>(</a:t>
            </a:r>
            <a:r>
              <a:rPr i="1">
                <a:latin typeface="Times Roman"/>
                <a:ea typeface="Times Roman"/>
                <a:cs typeface="Times Roman"/>
                <a:sym typeface="Times Roman"/>
              </a:rPr>
              <a:t>x,y</a:t>
            </a:r>
            <a:r>
              <a:t>)</a:t>
            </a:r>
            <a:r>
              <a:rPr sz="5600"/>
              <a:t>)</a:t>
            </a:r>
          </a:p>
        </p:txBody>
      </p:sp>
      <p:grpSp>
        <p:nvGrpSpPr>
          <p:cNvPr id="1311" name="Group 7"/>
          <p:cNvGrpSpPr/>
          <p:nvPr/>
        </p:nvGrpSpPr>
        <p:grpSpPr>
          <a:xfrm>
            <a:off x="555413" y="3045742"/>
            <a:ext cx="636694" cy="636695"/>
            <a:chOff x="0" y="0"/>
            <a:chExt cx="636693" cy="636693"/>
          </a:xfrm>
        </p:grpSpPr>
        <p:sp>
          <p:nvSpPr>
            <p:cNvPr id="1309" name="Rectangle 34"/>
            <p:cNvSpPr/>
            <p:nvPr/>
          </p:nvSpPr>
          <p:spPr>
            <a:xfrm>
              <a:off x="0" y="0"/>
              <a:ext cx="636694" cy="636694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0" name="Oval 35"/>
            <p:cNvSpPr/>
            <p:nvPr/>
          </p:nvSpPr>
          <p:spPr>
            <a:xfrm>
              <a:off x="151271" y="151270"/>
              <a:ext cx="334152" cy="33415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1314" name="Group 7"/>
          <p:cNvGrpSpPr/>
          <p:nvPr/>
        </p:nvGrpSpPr>
        <p:grpSpPr>
          <a:xfrm>
            <a:off x="12011377" y="2950916"/>
            <a:ext cx="636695" cy="636694"/>
            <a:chOff x="0" y="0"/>
            <a:chExt cx="636693" cy="636693"/>
          </a:xfrm>
        </p:grpSpPr>
        <p:sp>
          <p:nvSpPr>
            <p:cNvPr id="1312" name="Rectangle 37"/>
            <p:cNvSpPr/>
            <p:nvPr/>
          </p:nvSpPr>
          <p:spPr>
            <a:xfrm>
              <a:off x="0" y="0"/>
              <a:ext cx="636694" cy="636694"/>
            </a:xfrm>
            <a:prstGeom prst="rect">
              <a:avLst/>
            </a:prstGeom>
            <a:solidFill>
              <a:srgbClr val="404040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313" name="Oval 39"/>
            <p:cNvSpPr/>
            <p:nvPr/>
          </p:nvSpPr>
          <p:spPr>
            <a:xfrm>
              <a:off x="151271" y="151270"/>
              <a:ext cx="334152" cy="334152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b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15" name="Picture 13" descr="Picture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05138" y="9080782"/>
            <a:ext cx="652498" cy="625406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Reminder"/>
          <p:cNvSpPr txBox="1"/>
          <p:nvPr/>
        </p:nvSpPr>
        <p:spPr>
          <a:xfrm>
            <a:off x="125679" y="74117"/>
            <a:ext cx="17586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Reminder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04615" y="1559495"/>
            <a:ext cx="5984772" cy="7493797"/>
          </a:xfrm>
          <a:prstGeom prst="rect">
            <a:avLst/>
          </a:prstGeom>
          <a:ln w="12700">
            <a:miter lim="400000"/>
          </a:ln>
        </p:spPr>
      </p:pic>
      <p:sp>
        <p:nvSpPr>
          <p:cNvPr id="1319" name="Text Box 4"/>
          <p:cNvSpPr txBox="1"/>
          <p:nvPr/>
        </p:nvSpPr>
        <p:spPr>
          <a:xfrm>
            <a:off x="9735327" y="8199173"/>
            <a:ext cx="3241209" cy="56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 sz="3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SIGGRAPH 1995</a:t>
            </a:r>
          </a:p>
        </p:txBody>
      </p:sp>
      <p:pic>
        <p:nvPicPr>
          <p:cNvPr id="132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603" y="1264632"/>
            <a:ext cx="6121784" cy="7224336"/>
          </a:xfrm>
          <a:prstGeom prst="rect">
            <a:avLst/>
          </a:prstGeom>
          <a:ln w="12700">
            <a:miter lim="400000"/>
          </a:ln>
        </p:spPr>
      </p:pic>
      <p:sp>
        <p:nvSpPr>
          <p:cNvPr id="1321" name="https://www.cns.nyu.edu/heegerlab/content/publications/Heeger-siggraph95.pdf"/>
          <p:cNvSpPr txBox="1"/>
          <p:nvPr/>
        </p:nvSpPr>
        <p:spPr>
          <a:xfrm>
            <a:off x="6435013" y="7285526"/>
            <a:ext cx="6481378" cy="252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7093" tIns="27093" rIns="27093" bIns="27093" anchor="ctr">
            <a:spAutoFit/>
          </a:bodyPr>
          <a:lstStyle>
            <a:lvl1pPr defTabSz="587022">
              <a:defRPr b="0" sz="1400"/>
            </a:lvl1pPr>
          </a:lstStyle>
          <a:p>
            <a:pPr/>
            <a:r>
              <a:t>https://www.cns.nyu.edu/heegerlab/content/publications/Heeger-siggraph95.pdf</a:t>
            </a:r>
          </a:p>
        </p:txBody>
      </p:sp>
      <p:sp>
        <p:nvSpPr>
          <p:cNvPr id="1322" name="Reminder from lecture 8:"/>
          <p:cNvSpPr txBox="1"/>
          <p:nvPr/>
        </p:nvSpPr>
        <p:spPr>
          <a:xfrm>
            <a:off x="125679" y="74117"/>
            <a:ext cx="357818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Reminder from lecture 8: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Text Box 2"/>
          <p:cNvSpPr txBox="1"/>
          <p:nvPr/>
        </p:nvSpPr>
        <p:spPr>
          <a:xfrm>
            <a:off x="4832773" y="1219199"/>
            <a:ext cx="5039858" cy="81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Texture analysis</a:t>
            </a:r>
          </a:p>
        </p:txBody>
      </p:sp>
      <p:sp>
        <p:nvSpPr>
          <p:cNvPr id="1325" name="Line 9"/>
          <p:cNvSpPr/>
          <p:nvPr/>
        </p:nvSpPr>
        <p:spPr>
          <a:xfrm>
            <a:off x="7477760" y="2600959"/>
            <a:ext cx="1" cy="3413762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6" name="Line 10"/>
          <p:cNvSpPr/>
          <p:nvPr/>
        </p:nvSpPr>
        <p:spPr>
          <a:xfrm>
            <a:off x="5852159" y="4307839"/>
            <a:ext cx="1" cy="1869442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7" name="Line 11"/>
          <p:cNvSpPr/>
          <p:nvPr/>
        </p:nvSpPr>
        <p:spPr>
          <a:xfrm>
            <a:off x="4226559" y="4307839"/>
            <a:ext cx="4876802" cy="1"/>
          </a:xfrm>
          <a:prstGeom prst="line">
            <a:avLst/>
          </a:prstGeom>
          <a:ln w="508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8" name="Line 12"/>
          <p:cNvSpPr/>
          <p:nvPr/>
        </p:nvSpPr>
        <p:spPr>
          <a:xfrm>
            <a:off x="6664960" y="2600959"/>
            <a:ext cx="1" cy="1706881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29" name="Line 13"/>
          <p:cNvSpPr/>
          <p:nvPr/>
        </p:nvSpPr>
        <p:spPr>
          <a:xfrm>
            <a:off x="5852159" y="3413759"/>
            <a:ext cx="1" cy="1056641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0" name="Line 14"/>
          <p:cNvSpPr/>
          <p:nvPr/>
        </p:nvSpPr>
        <p:spPr>
          <a:xfrm flipH="1">
            <a:off x="5120639" y="3495039"/>
            <a:ext cx="2357122" cy="1"/>
          </a:xfrm>
          <a:prstGeom prst="line">
            <a:avLst/>
          </a:prstGeom>
          <a:ln w="38100">
            <a:solidFill>
              <a:srgbClr val="FFFFFF"/>
            </a:solidFill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1" name="Text Box 15"/>
          <p:cNvSpPr txBox="1"/>
          <p:nvPr/>
        </p:nvSpPr>
        <p:spPr>
          <a:xfrm>
            <a:off x="1852506" y="2726266"/>
            <a:ext cx="1804645" cy="443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Input texture</a:t>
            </a:r>
          </a:p>
        </p:txBody>
      </p:sp>
      <p:sp>
        <p:nvSpPr>
          <p:cNvPr id="1332" name="Text Box 17"/>
          <p:cNvSpPr txBox="1"/>
          <p:nvPr/>
        </p:nvSpPr>
        <p:spPr>
          <a:xfrm>
            <a:off x="9851813" y="4563533"/>
            <a:ext cx="2765764" cy="418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(sub-band histogram)</a:t>
            </a:r>
          </a:p>
        </p:txBody>
      </p:sp>
      <p:sp>
        <p:nvSpPr>
          <p:cNvPr id="1333" name="Line 18"/>
          <p:cNvSpPr/>
          <p:nvPr/>
        </p:nvSpPr>
        <p:spPr>
          <a:xfrm>
            <a:off x="3738879" y="4145279"/>
            <a:ext cx="487681" cy="1"/>
          </a:xfrm>
          <a:prstGeom prst="line">
            <a:avLst/>
          </a:prstGeom>
          <a:ln w="50800">
            <a:solidFill>
              <a:srgbClr val="000000"/>
            </a:solidFill>
            <a:tailEnd type="triangle"/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4" name="Text Box 19"/>
          <p:cNvSpPr txBox="1"/>
          <p:nvPr/>
        </p:nvSpPr>
        <p:spPr>
          <a:xfrm>
            <a:off x="4372186" y="2291080"/>
            <a:ext cx="6164640" cy="4923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Wavelet decomposition (steerable pyr)</a:t>
            </a:r>
          </a:p>
        </p:txBody>
      </p:sp>
      <p:sp>
        <p:nvSpPr>
          <p:cNvPr id="1335" name="Line 21"/>
          <p:cNvSpPr/>
          <p:nvPr/>
        </p:nvSpPr>
        <p:spPr>
          <a:xfrm>
            <a:off x="9103360" y="3413759"/>
            <a:ext cx="406401" cy="1"/>
          </a:xfrm>
          <a:prstGeom prst="line">
            <a:avLst/>
          </a:prstGeom>
          <a:ln w="3175">
            <a:solidFill>
              <a:srgbClr val="000000"/>
            </a:solidFill>
            <a:tailEnd type="triangle"/>
          </a:ln>
        </p:spPr>
        <p:txBody>
          <a:bodyPr lIns="48767" tIns="48767" rIns="48767" bIns="48767"/>
          <a:lstStyle/>
          <a:p>
            <a:pPr algn="l" defTabSz="650240">
              <a:defRPr b="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36" name="Rectangle 24"/>
          <p:cNvSpPr txBox="1"/>
          <p:nvPr/>
        </p:nvSpPr>
        <p:spPr>
          <a:xfrm>
            <a:off x="4196079" y="5852160"/>
            <a:ext cx="5374363" cy="418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(Steerable pyr; Simoncelli &amp; Freeman, ’95)</a:t>
            </a:r>
          </a:p>
        </p:txBody>
      </p:sp>
      <p:pic>
        <p:nvPicPr>
          <p:cNvPr id="1337" name="Picture 29" descr="Picture 2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1546" y="2748280"/>
            <a:ext cx="4687148" cy="3024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8" name="Picture 30" descr="Picture 30"/>
          <p:cNvPicPr>
            <a:picLocks noChangeAspect="1"/>
          </p:cNvPicPr>
          <p:nvPr/>
        </p:nvPicPr>
        <p:blipFill>
          <a:blip r:embed="rId3">
            <a:extLst/>
          </a:blip>
          <a:srcRect l="7254" t="24886" r="51704" b="25011"/>
          <a:stretch>
            <a:fillRect/>
          </a:stretch>
        </p:blipFill>
        <p:spPr>
          <a:xfrm>
            <a:off x="1625599" y="3141133"/>
            <a:ext cx="2241975" cy="2052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9" name="Picture 32" descr="Picture 32"/>
          <p:cNvPicPr>
            <a:picLocks noChangeAspect="1"/>
          </p:cNvPicPr>
          <p:nvPr/>
        </p:nvPicPr>
        <p:blipFill>
          <a:blip r:embed="rId4">
            <a:extLst/>
          </a:blip>
          <a:srcRect l="15633" t="0" r="13566" b="0"/>
          <a:stretch>
            <a:fillRect/>
          </a:stretch>
        </p:blipFill>
        <p:spPr>
          <a:xfrm>
            <a:off x="9640147" y="2668693"/>
            <a:ext cx="1576494" cy="16696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Text Box 2"/>
          <p:cNvSpPr txBox="1"/>
          <p:nvPr/>
        </p:nvSpPr>
        <p:spPr>
          <a:xfrm>
            <a:off x="4632959" y="1266613"/>
            <a:ext cx="5462779" cy="813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sz="5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Texture synthesis</a:t>
            </a:r>
          </a:p>
        </p:txBody>
      </p:sp>
      <p:sp>
        <p:nvSpPr>
          <p:cNvPr id="1342" name="Text Box 3"/>
          <p:cNvSpPr txBox="1"/>
          <p:nvPr/>
        </p:nvSpPr>
        <p:spPr>
          <a:xfrm>
            <a:off x="1788159" y="2726266"/>
            <a:ext cx="2075661" cy="443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Random noise</a:t>
            </a:r>
          </a:p>
        </p:txBody>
      </p:sp>
      <p:grpSp>
        <p:nvGrpSpPr>
          <p:cNvPr id="1345" name="Group 12"/>
          <p:cNvGrpSpPr/>
          <p:nvPr/>
        </p:nvGrpSpPr>
        <p:grpSpPr>
          <a:xfrm>
            <a:off x="3738879" y="2675466"/>
            <a:ext cx="4876802" cy="2932855"/>
            <a:chOff x="0" y="0"/>
            <a:chExt cx="4876800" cy="2932853"/>
          </a:xfrm>
        </p:grpSpPr>
        <p:sp>
          <p:nvSpPr>
            <p:cNvPr id="1343" name="Line 13"/>
            <p:cNvSpPr/>
            <p:nvPr/>
          </p:nvSpPr>
          <p:spPr>
            <a:xfrm>
              <a:off x="0" y="1469813"/>
              <a:ext cx="487681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44" name="Picture 14" descr="Picture 14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4285" t="17619" r="15715" b="17618"/>
            <a:stretch>
              <a:fillRect/>
            </a:stretch>
          </p:blipFill>
          <p:spPr>
            <a:xfrm>
              <a:off x="650240" y="-1"/>
              <a:ext cx="4226561" cy="2932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49" name="Group 28"/>
          <p:cNvGrpSpPr/>
          <p:nvPr/>
        </p:nvGrpSpPr>
        <p:grpSpPr>
          <a:xfrm>
            <a:off x="8778240" y="2438399"/>
            <a:ext cx="1920241" cy="1625602"/>
            <a:chOff x="0" y="0"/>
            <a:chExt cx="1920240" cy="1625600"/>
          </a:xfrm>
        </p:grpSpPr>
        <p:sp>
          <p:nvSpPr>
            <p:cNvPr id="1346" name="Text Box 7"/>
            <p:cNvSpPr/>
            <p:nvPr/>
          </p:nvSpPr>
          <p:spPr>
            <a:xfrm>
              <a:off x="650240" y="-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 algn="l" defTabSz="650240">
                <a:defRPr b="0" sz="2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(histogram)</a:t>
              </a:r>
            </a:p>
          </p:txBody>
        </p:sp>
        <p:sp>
          <p:nvSpPr>
            <p:cNvPr id="1347" name="Line 8"/>
            <p:cNvSpPr/>
            <p:nvPr/>
          </p:nvSpPr>
          <p:spPr>
            <a:xfrm>
              <a:off x="-1" y="975360"/>
              <a:ext cx="406402" cy="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48" name="Picture 15" descr="Picture 15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3187" t="5405" r="7692" b="8109"/>
            <a:stretch>
              <a:fillRect/>
            </a:stretch>
          </p:blipFill>
          <p:spPr>
            <a:xfrm>
              <a:off x="406400" y="325120"/>
              <a:ext cx="1463041" cy="13004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50" name="Rectangle 28"/>
          <p:cNvSpPr txBox="1"/>
          <p:nvPr/>
        </p:nvSpPr>
        <p:spPr>
          <a:xfrm>
            <a:off x="1625599" y="2113279"/>
            <a:ext cx="3618116" cy="443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Heeger and Bergen, 1995</a:t>
            </a:r>
          </a:p>
        </p:txBody>
      </p:sp>
      <p:grpSp>
        <p:nvGrpSpPr>
          <p:cNvPr id="1353" name="Group 25"/>
          <p:cNvGrpSpPr/>
          <p:nvPr/>
        </p:nvGrpSpPr>
        <p:grpSpPr>
          <a:xfrm>
            <a:off x="9108440" y="4145279"/>
            <a:ext cx="1576494" cy="2111589"/>
            <a:chOff x="0" y="0"/>
            <a:chExt cx="1576492" cy="2111587"/>
          </a:xfrm>
        </p:grpSpPr>
        <p:sp>
          <p:nvSpPr>
            <p:cNvPr id="1351" name="Line 20"/>
            <p:cNvSpPr/>
            <p:nvPr/>
          </p:nvSpPr>
          <p:spPr>
            <a:xfrm flipV="1">
              <a:off x="726439" y="0"/>
              <a:ext cx="1" cy="406401"/>
            </a:xfrm>
            <a:prstGeom prst="line">
              <a:avLst/>
            </a:prstGeom>
            <a:noFill/>
            <a:ln w="76200" cap="flat">
              <a:solidFill>
                <a:srgbClr val="CC33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8767" tIns="48767" rIns="48767" bIns="48767" numCol="1" anchor="t">
              <a:noAutofit/>
            </a:bodyPr>
            <a:lstStyle/>
            <a:p>
              <a:pPr algn="l" defTabSz="650240"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1352" name="Picture 30" descr="Picture 30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5633" t="0" r="13566" b="0"/>
            <a:stretch>
              <a:fillRect/>
            </a:stretch>
          </p:blipFill>
          <p:spPr>
            <a:xfrm>
              <a:off x="0" y="441960"/>
              <a:ext cx="1576493" cy="1669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54" name="Picture 37" descr="Picture 37"/>
          <p:cNvPicPr>
            <a:picLocks noChangeAspect="1"/>
          </p:cNvPicPr>
          <p:nvPr/>
        </p:nvPicPr>
        <p:blipFill>
          <a:blip r:embed="rId5">
            <a:extLst/>
          </a:blip>
          <a:srcRect l="19911" t="5408" r="15854" b="9833"/>
          <a:stretch>
            <a:fillRect/>
          </a:stretch>
        </p:blipFill>
        <p:spPr>
          <a:xfrm>
            <a:off x="1935480" y="3278293"/>
            <a:ext cx="1474894" cy="1459654"/>
          </a:xfrm>
          <a:prstGeom prst="rect">
            <a:avLst/>
          </a:prstGeom>
          <a:ln w="12700">
            <a:miter lim="400000"/>
          </a:ln>
        </p:spPr>
      </p:pic>
      <p:sp>
        <p:nvSpPr>
          <p:cNvPr id="1355" name="Force each subband of the input random noise to have the histogram of the corresponding subband from the input texture"/>
          <p:cNvSpPr txBox="1"/>
          <p:nvPr/>
        </p:nvSpPr>
        <p:spPr>
          <a:xfrm>
            <a:off x="7533361" y="6239967"/>
            <a:ext cx="4846295" cy="1566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Force each subband of the input random noise to have the histogram of the corresponding subband from the input texture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45" grpId="1"/>
      <p:bldP build="whole" bldLvl="1" animBg="1" rev="0" advAuto="0" spid="1349" grpId="2"/>
      <p:bldP build="whole" bldLvl="1" animBg="1" rev="0" advAuto="0" spid="1353" grpId="3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Rectangle 2"/>
          <p:cNvSpPr txBox="1"/>
          <p:nvPr>
            <p:ph type="title"/>
          </p:nvPr>
        </p:nvSpPr>
        <p:spPr>
          <a:xfrm>
            <a:off x="1625599" y="1300479"/>
            <a:ext cx="9753602" cy="731521"/>
          </a:xfrm>
          <a:prstGeom prst="rect">
            <a:avLst/>
          </a:prstGeom>
        </p:spPr>
        <p:txBody>
          <a:bodyPr/>
          <a:lstStyle>
            <a:lvl1pPr defTabSz="728268">
              <a:defRPr sz="2800"/>
            </a:lvl1pPr>
          </a:lstStyle>
          <a:p>
            <a:pPr/>
            <a:r>
              <a:t>Iterate the histogram matching over the subbands and input images</a:t>
            </a:r>
          </a:p>
        </p:txBody>
      </p:sp>
      <p:pic>
        <p:nvPicPr>
          <p:cNvPr id="135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7161" t="52376" r="7593" b="9094"/>
          <a:stretch>
            <a:fillRect/>
          </a:stretch>
        </p:blipFill>
        <p:spPr>
          <a:xfrm>
            <a:off x="6563360" y="3720253"/>
            <a:ext cx="4656668" cy="1578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rcRect l="11655" t="9302" r="8555" b="59363"/>
          <a:stretch>
            <a:fillRect/>
          </a:stretch>
        </p:blipFill>
        <p:spPr>
          <a:xfrm>
            <a:off x="2162387" y="5313679"/>
            <a:ext cx="4358641" cy="1283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0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rcRect l="7161" t="4547" r="7593" b="55270"/>
          <a:stretch>
            <a:fillRect/>
          </a:stretch>
        </p:blipFill>
        <p:spPr>
          <a:xfrm>
            <a:off x="1915160" y="3688079"/>
            <a:ext cx="4656668" cy="164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11655" t="55270" r="8555" b="13022"/>
          <a:stretch>
            <a:fillRect/>
          </a:stretch>
        </p:blipFill>
        <p:spPr>
          <a:xfrm>
            <a:off x="6820746" y="5289973"/>
            <a:ext cx="4358642" cy="1298788"/>
          </a:xfrm>
          <a:prstGeom prst="rect">
            <a:avLst/>
          </a:prstGeom>
          <a:ln w="12700">
            <a:miter lim="400000"/>
          </a:ln>
        </p:spPr>
      </p:pic>
      <p:sp>
        <p:nvSpPr>
          <p:cNvPr id="1362" name="Text Box 8"/>
          <p:cNvSpPr txBox="1"/>
          <p:nvPr/>
        </p:nvSpPr>
        <p:spPr>
          <a:xfrm>
            <a:off x="7887547" y="8520007"/>
            <a:ext cx="1160517" cy="44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solidFill>
                  <a:schemeClr val="accent1">
                    <a:lumOff val="-135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Original</a:t>
            </a:r>
          </a:p>
        </p:txBody>
      </p:sp>
      <p:pic>
        <p:nvPicPr>
          <p:cNvPr id="1363" name="Picture 9" descr="Picture 9"/>
          <p:cNvPicPr>
            <a:picLocks noChangeAspect="1"/>
          </p:cNvPicPr>
          <p:nvPr/>
        </p:nvPicPr>
        <p:blipFill>
          <a:blip r:embed="rId4">
            <a:extLst/>
          </a:blip>
          <a:srcRect l="6851" t="26828" r="6974" b="19719"/>
          <a:stretch>
            <a:fillRect/>
          </a:stretch>
        </p:blipFill>
        <p:spPr>
          <a:xfrm>
            <a:off x="7477760" y="6766560"/>
            <a:ext cx="3569548" cy="1659467"/>
          </a:xfrm>
          <a:prstGeom prst="rect">
            <a:avLst/>
          </a:prstGeom>
          <a:ln w="12700">
            <a:miter lim="400000"/>
          </a:ln>
        </p:spPr>
      </p:pic>
      <p:sp>
        <p:nvSpPr>
          <p:cNvPr id="1364" name="Text Box 8"/>
          <p:cNvSpPr txBox="1"/>
          <p:nvPr/>
        </p:nvSpPr>
        <p:spPr>
          <a:xfrm>
            <a:off x="9449647" y="8520007"/>
            <a:ext cx="1770712" cy="44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solidFill>
                  <a:schemeClr val="accent1">
                    <a:lumOff val="-13575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Synthesized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Rectangle 2"/>
          <p:cNvSpPr txBox="1"/>
          <p:nvPr>
            <p:ph type="title"/>
          </p:nvPr>
        </p:nvSpPr>
        <p:spPr>
          <a:xfrm>
            <a:off x="1155699" y="576579"/>
            <a:ext cx="9203732" cy="1219330"/>
          </a:xfrm>
          <a:prstGeom prst="rect">
            <a:avLst/>
          </a:prstGeom>
        </p:spPr>
        <p:txBody>
          <a:bodyPr/>
          <a:lstStyle>
            <a:lvl1pPr defTabSz="689254">
              <a:defRPr sz="2755"/>
            </a:lvl1pPr>
          </a:lstStyle>
          <a:p>
            <a:pPr/>
            <a:r>
              <a:t>Overview of the algorithm:  force the marginal statistics of each image subband to have the distribution of a target texture image.</a:t>
            </a:r>
          </a:p>
        </p:txBody>
      </p:sp>
      <p:sp>
        <p:nvSpPr>
          <p:cNvPr id="1367" name="Text Box 3"/>
          <p:cNvSpPr txBox="1"/>
          <p:nvPr/>
        </p:nvSpPr>
        <p:spPr>
          <a:xfrm>
            <a:off x="2253826" y="5364479"/>
            <a:ext cx="8615682" cy="1544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l" defTabSz="650240">
              <a:spcBef>
                <a:spcPts val="15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Two main tools:</a:t>
            </a:r>
          </a:p>
          <a:p>
            <a:pPr algn="l" defTabSz="650240">
              <a:spcBef>
                <a:spcPts val="15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1- steerable pyramid</a:t>
            </a:r>
          </a:p>
          <a:p>
            <a:pPr algn="l" defTabSz="650240">
              <a:spcBef>
                <a:spcPts val="1500"/>
              </a:spcBef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2- matching histograms</a:t>
            </a:r>
          </a:p>
        </p:txBody>
      </p:sp>
      <p:pic>
        <p:nvPicPr>
          <p:cNvPr id="1368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0773" y="2490893"/>
            <a:ext cx="5074922" cy="2484121"/>
          </a:xfrm>
          <a:prstGeom prst="rect">
            <a:avLst/>
          </a:prstGeom>
          <a:ln w="12700">
            <a:miter lim="400000"/>
          </a:ln>
        </p:spPr>
      </p:pic>
      <p:sp>
        <p:nvSpPr>
          <p:cNvPr id="1369" name="Rectangle 5"/>
          <p:cNvSpPr/>
          <p:nvPr/>
        </p:nvSpPr>
        <p:spPr>
          <a:xfrm>
            <a:off x="4290906" y="2758440"/>
            <a:ext cx="3185162" cy="174414"/>
          </a:xfrm>
          <a:prstGeom prst="rect">
            <a:avLst/>
          </a:prstGeom>
          <a:ln w="12700">
            <a:solidFill>
              <a:srgbClr val="FF0000"/>
            </a:solidFill>
            <a:miter/>
          </a:ln>
        </p:spPr>
        <p:txBody>
          <a:bodyPr lIns="48767" tIns="48767" rIns="48767" bIns="48767" anchor="ctr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70" name="Rectangle 6"/>
          <p:cNvSpPr/>
          <p:nvPr/>
        </p:nvSpPr>
        <p:spPr>
          <a:xfrm>
            <a:off x="5804746" y="2971800"/>
            <a:ext cx="2219962" cy="184574"/>
          </a:xfrm>
          <a:prstGeom prst="rect">
            <a:avLst/>
          </a:prstGeom>
          <a:ln w="12700">
            <a:solidFill>
              <a:srgbClr val="3333CC"/>
            </a:solidFill>
            <a:miter/>
          </a:ln>
        </p:spPr>
        <p:txBody>
          <a:bodyPr lIns="48767" tIns="48767" rIns="48767" bIns="48767" anchor="ctr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371" name="Reminder"/>
          <p:cNvSpPr txBox="1"/>
          <p:nvPr/>
        </p:nvSpPr>
        <p:spPr>
          <a:xfrm>
            <a:off x="125679" y="74117"/>
            <a:ext cx="1758616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Reminder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Rectangle 2"/>
          <p:cNvSpPr txBox="1"/>
          <p:nvPr>
            <p:ph type="title"/>
          </p:nvPr>
        </p:nvSpPr>
        <p:spPr>
          <a:xfrm>
            <a:off x="1371599" y="614679"/>
            <a:ext cx="9753602" cy="731521"/>
          </a:xfrm>
          <a:prstGeom prst="rect">
            <a:avLst/>
          </a:prstGeom>
        </p:spPr>
        <p:txBody>
          <a:bodyPr/>
          <a:lstStyle>
            <a:lvl1pPr defTabSz="1209446">
              <a:defRPr sz="4650"/>
            </a:lvl1pPr>
          </a:lstStyle>
          <a:p>
            <a:pPr/>
            <a:r>
              <a:t>Examples from the paper</a:t>
            </a:r>
          </a:p>
        </p:txBody>
      </p:sp>
      <p:pic>
        <p:nvPicPr>
          <p:cNvPr id="1374" name="Picture 5" descr="Picture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4793" y="1367366"/>
            <a:ext cx="8244842" cy="6187441"/>
          </a:xfrm>
          <a:prstGeom prst="rect">
            <a:avLst/>
          </a:prstGeom>
          <a:ln w="12700">
            <a:miter lim="400000"/>
          </a:ln>
        </p:spPr>
      </p:pic>
      <p:sp>
        <p:nvSpPr>
          <p:cNvPr id="1375" name="Rectangle 6"/>
          <p:cNvSpPr txBox="1"/>
          <p:nvPr/>
        </p:nvSpPr>
        <p:spPr>
          <a:xfrm>
            <a:off x="7691120" y="7457440"/>
            <a:ext cx="3618116" cy="44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Heeger and Bergen, 1995</a:t>
            </a:r>
          </a:p>
        </p:txBody>
      </p:sp>
      <p:sp>
        <p:nvSpPr>
          <p:cNvPr id="1376" name="This texture synthesis work was the inspiration for the Gatys et al approach to force neural network co-occurence statistics to agree with those of a target style image in order to stylize an image."/>
          <p:cNvSpPr txBox="1"/>
          <p:nvPr/>
        </p:nvSpPr>
        <p:spPr>
          <a:xfrm>
            <a:off x="468579" y="8189417"/>
            <a:ext cx="10478158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This texture synthesis work was the inspiration for the Gatys et al approach to force neural network co-occurence statistics to agree with those of a target style image in order to stylize an image.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ontent Placeholder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>
            <a:lvl1pPr marL="487680" indent="-487680">
              <a:buSzTx/>
              <a:buNone/>
            </a:lvl1pPr>
          </a:lstStyle>
          <a:p>
            <a:pPr/>
            <a:r>
              <a:t>The visual system is tuned to process structures typically found in the world.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7113" y="561109"/>
            <a:ext cx="7351326" cy="8091877"/>
          </a:xfrm>
          <a:prstGeom prst="rect">
            <a:avLst/>
          </a:prstGeom>
          <a:ln w="12700">
            <a:miter lim="400000"/>
          </a:ln>
        </p:spPr>
      </p:pic>
      <p:sp>
        <p:nvSpPr>
          <p:cNvPr id="1379" name="Rectangle 2"/>
          <p:cNvSpPr txBox="1"/>
          <p:nvPr/>
        </p:nvSpPr>
        <p:spPr>
          <a:xfrm>
            <a:off x="-1" y="9009464"/>
            <a:ext cx="13004801" cy="655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Olshausen BA, and Field DJ. (1996). "Emergence of Simple-Cell Receptive Field Properties by Learning a Sparse Code for Natural Images." Nature, 381: 607-609.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Learned with a convNet</a:t>
            </a:r>
          </a:p>
        </p:txBody>
      </p:sp>
      <p:pic>
        <p:nvPicPr>
          <p:cNvPr id="138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1860" y="2029627"/>
            <a:ext cx="11325014" cy="4479432"/>
          </a:xfrm>
          <a:prstGeom prst="rect">
            <a:avLst/>
          </a:prstGeom>
          <a:ln w="12700">
            <a:miter lim="400000"/>
          </a:ln>
        </p:spPr>
      </p:pic>
      <p:sp>
        <p:nvSpPr>
          <p:cNvPr id="1383" name="TextBox 4"/>
          <p:cNvSpPr txBox="1"/>
          <p:nvPr/>
        </p:nvSpPr>
        <p:spPr>
          <a:xfrm>
            <a:off x="943042" y="6457114"/>
            <a:ext cx="1662694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1</a:t>
            </a:r>
            <a:r>
              <a:rPr baseline="30588"/>
              <a:t>st</a:t>
            </a:r>
            <a:r>
              <a:t> layer</a:t>
            </a:r>
          </a:p>
        </p:txBody>
      </p:sp>
      <p:sp>
        <p:nvSpPr>
          <p:cNvPr id="1384" name="Rectangle 5"/>
          <p:cNvSpPr txBox="1"/>
          <p:nvPr/>
        </p:nvSpPr>
        <p:spPr>
          <a:xfrm>
            <a:off x="1054924" y="8612622"/>
            <a:ext cx="12323493" cy="3892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 sz="1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http://papers.nips.cc/paper/4824-imagenet-classification-with-deep-convolutional-neural-networks</a:t>
            </a:r>
          </a:p>
        </p:txBody>
      </p:sp>
      <p:sp>
        <p:nvSpPr>
          <p:cNvPr id="1385" name="Rectangle 6"/>
          <p:cNvSpPr txBox="1"/>
          <p:nvPr/>
        </p:nvSpPr>
        <p:spPr>
          <a:xfrm>
            <a:off x="1045438" y="7559798"/>
            <a:ext cx="9753601" cy="80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Krizhevsky, A., Sutskever, I. and Hinton, G. E.</a:t>
            </a:r>
          </a:p>
          <a:p>
            <a: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ImageNet Classification with Deep Convolutional Neural Networks</a:t>
            </a:r>
          </a:p>
          <a:p>
            <a: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pPr>
            <a:r>
              <a:t>NIPS 2012: Neural Information Processing Systems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1742" y="318347"/>
            <a:ext cx="10381263" cy="29622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1" name="Group 19"/>
          <p:cNvGrpSpPr/>
          <p:nvPr/>
        </p:nvGrpSpPr>
        <p:grpSpPr>
          <a:xfrm>
            <a:off x="5326098" y="2984782"/>
            <a:ext cx="2851573" cy="6457245"/>
            <a:chOff x="0" y="0"/>
            <a:chExt cx="2851572" cy="6457244"/>
          </a:xfrm>
        </p:grpSpPr>
        <p:pic>
          <p:nvPicPr>
            <p:cNvPr id="1388" name="Picture 4" descr="Picture 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595283"/>
              <a:ext cx="2851573" cy="28619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89" name="TextBox 8"/>
            <p:cNvSpPr txBox="1"/>
            <p:nvPr/>
          </p:nvSpPr>
          <p:spPr>
            <a:xfrm>
              <a:off x="1165840" y="0"/>
              <a:ext cx="394913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+</a:t>
              </a:r>
            </a:p>
          </p:txBody>
        </p:sp>
        <p:sp>
          <p:nvSpPr>
            <p:cNvPr id="1390" name="TextBox 9"/>
            <p:cNvSpPr txBox="1"/>
            <p:nvPr/>
          </p:nvSpPr>
          <p:spPr>
            <a:xfrm rot="5400000">
              <a:off x="1308605" y="3092756"/>
              <a:ext cx="394914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</p:grpSp>
      <p:grpSp>
        <p:nvGrpSpPr>
          <p:cNvPr id="1395" name="Group 20"/>
          <p:cNvGrpSpPr/>
          <p:nvPr/>
        </p:nvGrpSpPr>
        <p:grpSpPr>
          <a:xfrm>
            <a:off x="9006275" y="3047999"/>
            <a:ext cx="2889957" cy="6265336"/>
            <a:chOff x="0" y="0"/>
            <a:chExt cx="2889955" cy="6265334"/>
          </a:xfrm>
        </p:grpSpPr>
        <p:pic>
          <p:nvPicPr>
            <p:cNvPr id="1392" name="Picture 5" descr="Picture 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3540965"/>
              <a:ext cx="2889956" cy="27243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93" name="TextBox 10"/>
            <p:cNvSpPr txBox="1"/>
            <p:nvPr/>
          </p:nvSpPr>
          <p:spPr>
            <a:xfrm rot="5400000">
              <a:off x="1457528" y="3034813"/>
              <a:ext cx="394913" cy="61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=</a:t>
              </a:r>
            </a:p>
          </p:txBody>
        </p:sp>
        <p:sp>
          <p:nvSpPr>
            <p:cNvPr id="1394" name="TextBox 11"/>
            <p:cNvSpPr txBox="1"/>
            <p:nvPr/>
          </p:nvSpPr>
          <p:spPr>
            <a:xfrm>
              <a:off x="1419936" y="-1"/>
              <a:ext cx="31078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*</a:t>
              </a:r>
            </a:p>
          </p:txBody>
        </p:sp>
      </p:grpSp>
      <p:sp>
        <p:nvSpPr>
          <p:cNvPr id="1396" name="TextBox 12"/>
          <p:cNvSpPr txBox="1"/>
          <p:nvPr/>
        </p:nvSpPr>
        <p:spPr>
          <a:xfrm>
            <a:off x="0" y="0"/>
            <a:ext cx="2063078" cy="6112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Denoising</a:t>
            </a:r>
          </a:p>
        </p:txBody>
      </p:sp>
      <p:grpSp>
        <p:nvGrpSpPr>
          <p:cNvPr id="1403" name="Group 18"/>
          <p:cNvGrpSpPr/>
          <p:nvPr/>
        </p:nvGrpSpPr>
        <p:grpSpPr>
          <a:xfrm>
            <a:off x="-1" y="2991556"/>
            <a:ext cx="4474917" cy="6504658"/>
            <a:chOff x="0" y="0"/>
            <a:chExt cx="4474915" cy="6504657"/>
          </a:xfrm>
        </p:grpSpPr>
        <p:grpSp>
          <p:nvGrpSpPr>
            <p:cNvPr id="1401" name="Group 14"/>
            <p:cNvGrpSpPr/>
            <p:nvPr/>
          </p:nvGrpSpPr>
          <p:grpSpPr>
            <a:xfrm>
              <a:off x="1566897" y="0"/>
              <a:ext cx="2908019" cy="6504658"/>
              <a:chOff x="0" y="0"/>
              <a:chExt cx="2908017" cy="6504657"/>
            </a:xfrm>
          </p:grpSpPr>
          <p:pic>
            <p:nvPicPr>
              <p:cNvPr id="1397" name="Picture 5" descr="Picture 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3606039"/>
                <a:ext cx="2908018" cy="289861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1400" name="Group 13"/>
              <p:cNvGrpSpPr/>
              <p:nvPr/>
            </p:nvGrpSpPr>
            <p:grpSpPr>
              <a:xfrm>
                <a:off x="1166016" y="-1"/>
                <a:ext cx="646073" cy="3618603"/>
                <a:chOff x="0" y="0"/>
                <a:chExt cx="646072" cy="3618601"/>
              </a:xfrm>
            </p:grpSpPr>
            <p:sp>
              <p:nvSpPr>
                <p:cNvPr id="1398" name="TextBox 7"/>
                <p:cNvSpPr txBox="1"/>
                <p:nvPr/>
              </p:nvSpPr>
              <p:spPr>
                <a:xfrm rot="5400000">
                  <a:off x="143005" y="3115534"/>
                  <a:ext cx="394914" cy="6112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b="0" sz="3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=</a:t>
                  </a:r>
                </a:p>
              </p:txBody>
            </p:sp>
            <p:sp>
              <p:nvSpPr>
                <p:cNvPr id="1399" name="TextBox 6"/>
                <p:cNvSpPr txBox="1"/>
                <p:nvPr/>
              </p:nvSpPr>
              <p:spPr>
                <a:xfrm>
                  <a:off x="0" y="0"/>
                  <a:ext cx="394913" cy="6112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b="0" sz="3400"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+</a:t>
                  </a:r>
                </a:p>
              </p:txBody>
            </p:sp>
          </p:grpSp>
        </p:grpSp>
        <p:sp>
          <p:nvSpPr>
            <p:cNvPr id="1402" name="TextBox 15"/>
            <p:cNvSpPr txBox="1"/>
            <p:nvPr/>
          </p:nvSpPr>
          <p:spPr>
            <a:xfrm>
              <a:off x="-1" y="4561758"/>
              <a:ext cx="972913" cy="8312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Noisy</a:t>
              </a:r>
            </a:p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image</a:t>
              </a:r>
            </a:p>
          </p:txBody>
        </p:sp>
      </p:grpSp>
      <p:grpSp>
        <p:nvGrpSpPr>
          <p:cNvPr id="1406" name="Group 17"/>
          <p:cNvGrpSpPr/>
          <p:nvPr/>
        </p:nvGrpSpPr>
        <p:grpSpPr>
          <a:xfrm>
            <a:off x="-1" y="3400213"/>
            <a:ext cx="11903006" cy="2950917"/>
            <a:chOff x="0" y="0"/>
            <a:chExt cx="11903004" cy="2950916"/>
          </a:xfrm>
        </p:grpSpPr>
        <p:pic>
          <p:nvPicPr>
            <p:cNvPr id="1404" name="Picture 4" descr="Picture 4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521742" y="0"/>
              <a:ext cx="10381263" cy="2950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05" name="TextBox 16"/>
            <p:cNvSpPr txBox="1"/>
            <p:nvPr/>
          </p:nvSpPr>
          <p:spPr>
            <a:xfrm>
              <a:off x="-1" y="768991"/>
              <a:ext cx="1430410" cy="11868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White</a:t>
              </a:r>
            </a:p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Gaussian</a:t>
              </a:r>
            </a:p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  <a:r>
                <a:t>noise</a:t>
              </a:r>
            </a:p>
          </p:txBody>
        </p:sp>
      </p:grpSp>
      <p:sp>
        <p:nvSpPr>
          <p:cNvPr id="1407" name="convolution"/>
          <p:cNvSpPr txBox="1"/>
          <p:nvPr/>
        </p:nvSpPr>
        <p:spPr>
          <a:xfrm>
            <a:off x="10741545" y="3145561"/>
            <a:ext cx="970510" cy="287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1300">
                <a:solidFill>
                  <a:srgbClr val="0433FF"/>
                </a:solidFill>
              </a:defRPr>
            </a:lvl1pPr>
          </a:lstStyle>
          <a:p>
            <a:pPr/>
            <a:r>
              <a:t>convolution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07" grpId="6"/>
      <p:bldP build="whole" bldLvl="1" animBg="1" rev="0" advAuto="0" spid="1403" grpId="3"/>
      <p:bldP build="whole" bldLvl="1" animBg="1" rev="0" advAuto="0" spid="1406" grpId="2"/>
      <p:bldP build="whole" bldLvl="1" animBg="1" rev="0" advAuto="0" spid="1387" grpId="1"/>
      <p:bldP build="whole" bldLvl="1" animBg="1" rev="0" advAuto="0" spid="1391" grpId="4"/>
      <p:bldP build="whole" bldLvl="1" animBg="1" rev="0" advAuto="0" spid="1395" grpId="5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9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053" y="2637084"/>
            <a:ext cx="8236374" cy="689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410" name="Rectangle 5"/>
          <p:cNvSpPr txBox="1"/>
          <p:nvPr>
            <p:ph type="title"/>
          </p:nvPr>
        </p:nvSpPr>
        <p:spPr>
          <a:xfrm>
            <a:off x="216746" y="108373"/>
            <a:ext cx="12571308" cy="130048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Denoising with the marginal wavelet model</a:t>
            </a:r>
          </a:p>
        </p:txBody>
      </p:sp>
      <p:sp>
        <p:nvSpPr>
          <p:cNvPr id="1411" name="Text Box 6"/>
          <p:cNvSpPr txBox="1"/>
          <p:nvPr/>
        </p:nvSpPr>
        <p:spPr>
          <a:xfrm>
            <a:off x="0" y="1146531"/>
            <a:ext cx="12408146" cy="1106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Let y = noise-corrupted observation:  y = x+n, with n ~ gaussian.</a:t>
            </a:r>
          </a:p>
        </p:txBody>
      </p:sp>
      <p:sp>
        <p:nvSpPr>
          <p:cNvPr id="1412" name="Rectangle 7"/>
          <p:cNvSpPr txBox="1"/>
          <p:nvPr/>
        </p:nvSpPr>
        <p:spPr>
          <a:xfrm>
            <a:off x="255739" y="3901440"/>
            <a:ext cx="378542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P(x|y)</a:t>
            </a:r>
            <a:r>
              <a:rPr>
                <a:solidFill>
                  <a:srgbClr val="000000"/>
                </a:solidFill>
              </a:rPr>
              <a:t> ~ </a:t>
            </a:r>
            <a:r>
              <a:rPr>
                <a:solidFill>
                  <a:srgbClr val="FF0000"/>
                </a:solidFill>
              </a:rPr>
              <a:t>P(y|x)</a:t>
            </a:r>
            <a:r>
              <a:rPr>
                <a:solidFill>
                  <a:srgbClr val="000000"/>
                </a:solidFill>
              </a:rPr>
              <a:t> P(x)</a:t>
            </a:r>
          </a:p>
        </p:txBody>
      </p:sp>
      <p:grpSp>
        <p:nvGrpSpPr>
          <p:cNvPr id="1415" name="Group 12"/>
          <p:cNvGrpSpPr/>
          <p:nvPr/>
        </p:nvGrpSpPr>
        <p:grpSpPr>
          <a:xfrm>
            <a:off x="7667413" y="4761653"/>
            <a:ext cx="3120460" cy="4377832"/>
            <a:chOff x="0" y="0"/>
            <a:chExt cx="3120458" cy="4377830"/>
          </a:xfrm>
        </p:grpSpPr>
        <p:sp>
          <p:nvSpPr>
            <p:cNvPr id="1413" name="Freeform 13"/>
            <p:cNvSpPr/>
            <p:nvPr/>
          </p:nvSpPr>
          <p:spPr>
            <a:xfrm>
              <a:off x="0" y="0"/>
              <a:ext cx="2953174" cy="4377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965"/>
                  </a:moveTo>
                  <a:cubicBezTo>
                    <a:pt x="614" y="20854"/>
                    <a:pt x="1238" y="20842"/>
                    <a:pt x="1852" y="20698"/>
                  </a:cubicBezTo>
                  <a:cubicBezTo>
                    <a:pt x="2143" y="20631"/>
                    <a:pt x="2695" y="20430"/>
                    <a:pt x="2695" y="20430"/>
                  </a:cubicBezTo>
                  <a:cubicBezTo>
                    <a:pt x="3059" y="20018"/>
                    <a:pt x="2632" y="20441"/>
                    <a:pt x="3121" y="20152"/>
                  </a:cubicBezTo>
                  <a:cubicBezTo>
                    <a:pt x="3527" y="19918"/>
                    <a:pt x="3860" y="19561"/>
                    <a:pt x="4214" y="19250"/>
                  </a:cubicBezTo>
                  <a:cubicBezTo>
                    <a:pt x="4713" y="18804"/>
                    <a:pt x="4849" y="18091"/>
                    <a:pt x="5317" y="17623"/>
                  </a:cubicBezTo>
                  <a:cubicBezTo>
                    <a:pt x="6066" y="15986"/>
                    <a:pt x="6326" y="14114"/>
                    <a:pt x="7086" y="12477"/>
                  </a:cubicBezTo>
                  <a:cubicBezTo>
                    <a:pt x="7346" y="11351"/>
                    <a:pt x="7751" y="10260"/>
                    <a:pt x="8012" y="9135"/>
                  </a:cubicBezTo>
                  <a:cubicBezTo>
                    <a:pt x="8407" y="7397"/>
                    <a:pt x="8698" y="5570"/>
                    <a:pt x="9281" y="3888"/>
                  </a:cubicBezTo>
                  <a:cubicBezTo>
                    <a:pt x="9614" y="2930"/>
                    <a:pt x="9614" y="1760"/>
                    <a:pt x="10290" y="991"/>
                  </a:cubicBezTo>
                  <a:cubicBezTo>
                    <a:pt x="10405" y="624"/>
                    <a:pt x="10529" y="613"/>
                    <a:pt x="10800" y="368"/>
                  </a:cubicBezTo>
                  <a:cubicBezTo>
                    <a:pt x="10862" y="312"/>
                    <a:pt x="10894" y="223"/>
                    <a:pt x="10966" y="178"/>
                  </a:cubicBezTo>
                  <a:cubicBezTo>
                    <a:pt x="11123" y="89"/>
                    <a:pt x="11476" y="0"/>
                    <a:pt x="11476" y="0"/>
                  </a:cubicBezTo>
                  <a:cubicBezTo>
                    <a:pt x="12069" y="212"/>
                    <a:pt x="11820" y="111"/>
                    <a:pt x="12236" y="278"/>
                  </a:cubicBezTo>
                  <a:cubicBezTo>
                    <a:pt x="12610" y="880"/>
                    <a:pt x="12423" y="668"/>
                    <a:pt x="12746" y="991"/>
                  </a:cubicBezTo>
                  <a:cubicBezTo>
                    <a:pt x="12943" y="1638"/>
                    <a:pt x="12808" y="1381"/>
                    <a:pt x="13079" y="1805"/>
                  </a:cubicBezTo>
                  <a:cubicBezTo>
                    <a:pt x="13703" y="3888"/>
                    <a:pt x="14265" y="5971"/>
                    <a:pt x="14598" y="8132"/>
                  </a:cubicBezTo>
                  <a:cubicBezTo>
                    <a:pt x="14743" y="9057"/>
                    <a:pt x="14806" y="10037"/>
                    <a:pt x="15024" y="10939"/>
                  </a:cubicBezTo>
                  <a:cubicBezTo>
                    <a:pt x="15264" y="11964"/>
                    <a:pt x="15597" y="12944"/>
                    <a:pt x="15950" y="13925"/>
                  </a:cubicBezTo>
                  <a:cubicBezTo>
                    <a:pt x="16148" y="14482"/>
                    <a:pt x="16231" y="15061"/>
                    <a:pt x="16543" y="15551"/>
                  </a:cubicBezTo>
                  <a:cubicBezTo>
                    <a:pt x="16679" y="15997"/>
                    <a:pt x="16710" y="16409"/>
                    <a:pt x="16960" y="16810"/>
                  </a:cubicBezTo>
                  <a:cubicBezTo>
                    <a:pt x="17147" y="17434"/>
                    <a:pt x="16991" y="17222"/>
                    <a:pt x="17303" y="17534"/>
                  </a:cubicBezTo>
                  <a:cubicBezTo>
                    <a:pt x="17386" y="17801"/>
                    <a:pt x="17511" y="18102"/>
                    <a:pt x="17636" y="18347"/>
                  </a:cubicBezTo>
                  <a:cubicBezTo>
                    <a:pt x="17740" y="18537"/>
                    <a:pt x="17979" y="18893"/>
                    <a:pt x="17979" y="18893"/>
                  </a:cubicBezTo>
                  <a:cubicBezTo>
                    <a:pt x="18146" y="19428"/>
                    <a:pt x="18593" y="19806"/>
                    <a:pt x="18988" y="20152"/>
                  </a:cubicBezTo>
                  <a:cubicBezTo>
                    <a:pt x="19249" y="20386"/>
                    <a:pt x="19519" y="20731"/>
                    <a:pt x="19831" y="20876"/>
                  </a:cubicBezTo>
                  <a:cubicBezTo>
                    <a:pt x="20403" y="21143"/>
                    <a:pt x="21038" y="21299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C0504D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4" name="Rectangle 14"/>
            <p:cNvSpPr txBox="1"/>
            <p:nvPr/>
          </p:nvSpPr>
          <p:spPr>
            <a:xfrm>
              <a:off x="1858151" y="548639"/>
              <a:ext cx="1262308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P(y|x)</a:t>
              </a:r>
            </a:p>
          </p:txBody>
        </p:sp>
      </p:grpSp>
      <p:grpSp>
        <p:nvGrpSpPr>
          <p:cNvPr id="1418" name="Group 16"/>
          <p:cNvGrpSpPr/>
          <p:nvPr/>
        </p:nvGrpSpPr>
        <p:grpSpPr>
          <a:xfrm>
            <a:off x="7261013" y="5898968"/>
            <a:ext cx="2851575" cy="3242788"/>
            <a:chOff x="0" y="0"/>
            <a:chExt cx="2851574" cy="3242787"/>
          </a:xfrm>
        </p:grpSpPr>
        <p:sp>
          <p:nvSpPr>
            <p:cNvPr id="1416" name="Freeform 17"/>
            <p:cNvSpPr/>
            <p:nvPr/>
          </p:nvSpPr>
          <p:spPr>
            <a:xfrm>
              <a:off x="659271" y="-1"/>
              <a:ext cx="2192304" cy="3242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4" fill="norm" stroke="1" extrusionOk="0">
                  <a:moveTo>
                    <a:pt x="0" y="21514"/>
                  </a:moveTo>
                  <a:cubicBezTo>
                    <a:pt x="2180" y="21394"/>
                    <a:pt x="4471" y="21244"/>
                    <a:pt x="5917" y="19971"/>
                  </a:cubicBezTo>
                  <a:cubicBezTo>
                    <a:pt x="6451" y="19507"/>
                    <a:pt x="6674" y="18953"/>
                    <a:pt x="7252" y="18548"/>
                  </a:cubicBezTo>
                  <a:cubicBezTo>
                    <a:pt x="7341" y="18353"/>
                    <a:pt x="7586" y="17739"/>
                    <a:pt x="7630" y="17530"/>
                  </a:cubicBezTo>
                  <a:cubicBezTo>
                    <a:pt x="7786" y="16930"/>
                    <a:pt x="8030" y="15717"/>
                    <a:pt x="8030" y="15717"/>
                  </a:cubicBezTo>
                  <a:cubicBezTo>
                    <a:pt x="8097" y="14174"/>
                    <a:pt x="8164" y="12631"/>
                    <a:pt x="8208" y="11089"/>
                  </a:cubicBezTo>
                  <a:cubicBezTo>
                    <a:pt x="8231" y="9995"/>
                    <a:pt x="6740" y="3344"/>
                    <a:pt x="9365" y="648"/>
                  </a:cubicBezTo>
                  <a:cubicBezTo>
                    <a:pt x="9387" y="573"/>
                    <a:pt x="9610" y="-56"/>
                    <a:pt x="9944" y="4"/>
                  </a:cubicBezTo>
                  <a:cubicBezTo>
                    <a:pt x="10166" y="34"/>
                    <a:pt x="10188" y="259"/>
                    <a:pt x="10322" y="393"/>
                  </a:cubicBezTo>
                  <a:cubicBezTo>
                    <a:pt x="10722" y="3015"/>
                    <a:pt x="10945" y="5636"/>
                    <a:pt x="11278" y="8257"/>
                  </a:cubicBezTo>
                  <a:cubicBezTo>
                    <a:pt x="11345" y="10999"/>
                    <a:pt x="11345" y="13755"/>
                    <a:pt x="11456" y="16496"/>
                  </a:cubicBezTo>
                  <a:cubicBezTo>
                    <a:pt x="11523" y="17889"/>
                    <a:pt x="12124" y="20001"/>
                    <a:pt x="14326" y="20480"/>
                  </a:cubicBezTo>
                  <a:cubicBezTo>
                    <a:pt x="15905" y="21544"/>
                    <a:pt x="19709" y="21514"/>
                    <a:pt x="21600" y="21514"/>
                  </a:cubicBezTo>
                </a:path>
              </a:pathLst>
            </a:custGeom>
            <a:noFill/>
            <a:ln w="508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17" name="Rectangle 18"/>
            <p:cNvSpPr txBox="1"/>
            <p:nvPr/>
          </p:nvSpPr>
          <p:spPr>
            <a:xfrm>
              <a:off x="0" y="1145298"/>
              <a:ext cx="1262308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P(x|y)</a:t>
              </a:r>
            </a:p>
          </p:txBody>
        </p:sp>
      </p:grpSp>
      <p:grpSp>
        <p:nvGrpSpPr>
          <p:cNvPr id="1423" name="Group 21"/>
          <p:cNvGrpSpPr/>
          <p:nvPr/>
        </p:nvGrpSpPr>
        <p:grpSpPr>
          <a:xfrm>
            <a:off x="9058204" y="3467946"/>
            <a:ext cx="1856853" cy="5635414"/>
            <a:chOff x="0" y="0"/>
            <a:chExt cx="1856852" cy="5635413"/>
          </a:xfrm>
        </p:grpSpPr>
        <p:grpSp>
          <p:nvGrpSpPr>
            <p:cNvPr id="1421" name="Group 8"/>
            <p:cNvGrpSpPr/>
            <p:nvPr/>
          </p:nvGrpSpPr>
          <p:grpSpPr>
            <a:xfrm>
              <a:off x="0" y="650240"/>
              <a:ext cx="1270000" cy="4985174"/>
              <a:chOff x="0" y="0"/>
              <a:chExt cx="1270000" cy="4985173"/>
            </a:xfrm>
          </p:grpSpPr>
          <p:sp>
            <p:nvSpPr>
              <p:cNvPr id="1419" name="Line 10"/>
              <p:cNvSpPr/>
              <p:nvPr/>
            </p:nvSpPr>
            <p:spPr>
              <a:xfrm flipH="1">
                <a:off x="153484" y="758613"/>
                <a:ext cx="1" cy="4226561"/>
              </a:xfrm>
              <a:prstGeom prst="line">
                <a:avLst/>
              </a:prstGeom>
              <a:noFill/>
              <a:ln w="50800" cap="flat">
                <a:solidFill>
                  <a:srgbClr val="3366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 sz="3400"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420" name="Rectangle 11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 sz="3400">
                    <a:solidFill>
                      <a:srgbClr val="3366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y</a:t>
                </a:r>
              </a:p>
            </p:txBody>
          </p:sp>
        </p:grpSp>
        <p:sp>
          <p:nvSpPr>
            <p:cNvPr id="1422" name="TextBox 20"/>
            <p:cNvSpPr/>
            <p:nvPr/>
          </p:nvSpPr>
          <p:spPr>
            <a:xfrm>
              <a:off x="58685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y = 25</a:t>
              </a:r>
            </a:p>
          </p:txBody>
        </p:sp>
      </p:grpSp>
      <p:sp>
        <p:nvSpPr>
          <p:cNvPr id="1424" name="Rectangle 4"/>
          <p:cNvSpPr txBox="1"/>
          <p:nvPr/>
        </p:nvSpPr>
        <p:spPr>
          <a:xfrm>
            <a:off x="7895449" y="3628249"/>
            <a:ext cx="934242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P(x)</a:t>
            </a:r>
          </a:p>
        </p:txBody>
      </p:sp>
      <p:sp>
        <p:nvSpPr>
          <p:cNvPr id="1425" name="Rectangle 17"/>
          <p:cNvSpPr txBox="1"/>
          <p:nvPr/>
        </p:nvSpPr>
        <p:spPr>
          <a:xfrm>
            <a:off x="-1" y="1920391"/>
            <a:ext cx="10558782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Let x = bandpassed image value before adding noise.</a:t>
            </a:r>
          </a:p>
        </p:txBody>
      </p:sp>
      <p:sp>
        <p:nvSpPr>
          <p:cNvPr id="1426" name="Rectangle 18"/>
          <p:cNvSpPr txBox="1"/>
          <p:nvPr/>
        </p:nvSpPr>
        <p:spPr>
          <a:xfrm>
            <a:off x="251273" y="3046107"/>
            <a:ext cx="3670732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By Bayes theorem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15" grpId="6"/>
      <p:bldP build="whole" bldLvl="1" animBg="1" rev="0" advAuto="0" spid="1418" grpId="7"/>
      <p:bldP build="whole" bldLvl="1" animBg="1" rev="0" advAuto="0" spid="1412" grpId="4"/>
      <p:bldP build="whole" bldLvl="1" animBg="1" rev="0" advAuto="0" spid="1426" grpId="3"/>
      <p:bldP build="whole" bldLvl="1" animBg="1" rev="0" advAuto="0" spid="1411" grpId="1"/>
      <p:bldP build="whole" bldLvl="1" animBg="1" rev="0" advAuto="0" spid="1423" grpId="5"/>
      <p:bldP build="whole" bldLvl="1" animBg="1" rev="0" advAuto="0" spid="1425" grpId="2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053" y="2637084"/>
            <a:ext cx="8236374" cy="689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429" name="Text Box 6"/>
          <p:cNvSpPr txBox="1"/>
          <p:nvPr/>
        </p:nvSpPr>
        <p:spPr>
          <a:xfrm>
            <a:off x="-1" y="1408853"/>
            <a:ext cx="10405379" cy="209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Let x = bandpassed image value before adding noise.</a:t>
            </a: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Let y = noise-corrupted observation.</a:t>
            </a: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By Bayes theorem</a:t>
            </a:r>
          </a:p>
        </p:txBody>
      </p:sp>
      <p:sp>
        <p:nvSpPr>
          <p:cNvPr id="1430" name="Line 9"/>
          <p:cNvSpPr/>
          <p:nvPr/>
        </p:nvSpPr>
        <p:spPr>
          <a:xfrm flipH="1">
            <a:off x="9582008" y="4876800"/>
            <a:ext cx="1" cy="4226561"/>
          </a:xfrm>
          <a:prstGeom prst="line">
            <a:avLst/>
          </a:prstGeom>
          <a:ln w="508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31" name="Rectangle 10"/>
          <p:cNvSpPr txBox="1"/>
          <p:nvPr/>
        </p:nvSpPr>
        <p:spPr>
          <a:xfrm>
            <a:off x="9428480" y="4118186"/>
            <a:ext cx="358649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1432" name="Freeform 11"/>
          <p:cNvSpPr/>
          <p:nvPr/>
        </p:nvSpPr>
        <p:spPr>
          <a:xfrm>
            <a:off x="7992533" y="4761653"/>
            <a:ext cx="2953174" cy="4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965"/>
                </a:moveTo>
                <a:cubicBezTo>
                  <a:pt x="614" y="20854"/>
                  <a:pt x="1238" y="20842"/>
                  <a:pt x="1852" y="20698"/>
                </a:cubicBezTo>
                <a:cubicBezTo>
                  <a:pt x="2143" y="20631"/>
                  <a:pt x="2695" y="20430"/>
                  <a:pt x="2695" y="20430"/>
                </a:cubicBezTo>
                <a:cubicBezTo>
                  <a:pt x="3059" y="20018"/>
                  <a:pt x="2632" y="20441"/>
                  <a:pt x="3121" y="20152"/>
                </a:cubicBezTo>
                <a:cubicBezTo>
                  <a:pt x="3527" y="19918"/>
                  <a:pt x="3860" y="19561"/>
                  <a:pt x="4214" y="19250"/>
                </a:cubicBezTo>
                <a:cubicBezTo>
                  <a:pt x="4713" y="18804"/>
                  <a:pt x="4849" y="18091"/>
                  <a:pt x="5317" y="17623"/>
                </a:cubicBezTo>
                <a:cubicBezTo>
                  <a:pt x="6066" y="15986"/>
                  <a:pt x="6326" y="14114"/>
                  <a:pt x="7086" y="12477"/>
                </a:cubicBezTo>
                <a:cubicBezTo>
                  <a:pt x="7346" y="11351"/>
                  <a:pt x="7751" y="10260"/>
                  <a:pt x="8012" y="9135"/>
                </a:cubicBezTo>
                <a:cubicBezTo>
                  <a:pt x="8407" y="7397"/>
                  <a:pt x="8698" y="5570"/>
                  <a:pt x="9281" y="3888"/>
                </a:cubicBezTo>
                <a:cubicBezTo>
                  <a:pt x="9614" y="2930"/>
                  <a:pt x="9614" y="1760"/>
                  <a:pt x="10290" y="991"/>
                </a:cubicBezTo>
                <a:cubicBezTo>
                  <a:pt x="10405" y="624"/>
                  <a:pt x="10529" y="613"/>
                  <a:pt x="10800" y="368"/>
                </a:cubicBezTo>
                <a:cubicBezTo>
                  <a:pt x="10862" y="312"/>
                  <a:pt x="10894" y="223"/>
                  <a:pt x="10966" y="178"/>
                </a:cubicBezTo>
                <a:cubicBezTo>
                  <a:pt x="11123" y="89"/>
                  <a:pt x="11476" y="0"/>
                  <a:pt x="11476" y="0"/>
                </a:cubicBezTo>
                <a:cubicBezTo>
                  <a:pt x="12069" y="212"/>
                  <a:pt x="11820" y="111"/>
                  <a:pt x="12236" y="278"/>
                </a:cubicBezTo>
                <a:cubicBezTo>
                  <a:pt x="12610" y="880"/>
                  <a:pt x="12423" y="668"/>
                  <a:pt x="12746" y="991"/>
                </a:cubicBezTo>
                <a:cubicBezTo>
                  <a:pt x="12943" y="1638"/>
                  <a:pt x="12808" y="1381"/>
                  <a:pt x="13079" y="1805"/>
                </a:cubicBezTo>
                <a:cubicBezTo>
                  <a:pt x="13703" y="3888"/>
                  <a:pt x="14265" y="5971"/>
                  <a:pt x="14598" y="8132"/>
                </a:cubicBezTo>
                <a:cubicBezTo>
                  <a:pt x="14743" y="9057"/>
                  <a:pt x="14806" y="10037"/>
                  <a:pt x="15024" y="10939"/>
                </a:cubicBezTo>
                <a:cubicBezTo>
                  <a:pt x="15264" y="11964"/>
                  <a:pt x="15597" y="12944"/>
                  <a:pt x="15950" y="13925"/>
                </a:cubicBezTo>
                <a:cubicBezTo>
                  <a:pt x="16148" y="14482"/>
                  <a:pt x="16231" y="15061"/>
                  <a:pt x="16543" y="15551"/>
                </a:cubicBezTo>
                <a:cubicBezTo>
                  <a:pt x="16679" y="15997"/>
                  <a:pt x="16710" y="16409"/>
                  <a:pt x="16960" y="16810"/>
                </a:cubicBezTo>
                <a:cubicBezTo>
                  <a:pt x="17147" y="17434"/>
                  <a:pt x="16991" y="17222"/>
                  <a:pt x="17303" y="17534"/>
                </a:cubicBezTo>
                <a:cubicBezTo>
                  <a:pt x="17386" y="17801"/>
                  <a:pt x="17511" y="18102"/>
                  <a:pt x="17636" y="18347"/>
                </a:cubicBezTo>
                <a:cubicBezTo>
                  <a:pt x="17740" y="18537"/>
                  <a:pt x="17979" y="18893"/>
                  <a:pt x="17979" y="18893"/>
                </a:cubicBezTo>
                <a:cubicBezTo>
                  <a:pt x="18146" y="19428"/>
                  <a:pt x="18593" y="19806"/>
                  <a:pt x="18988" y="20152"/>
                </a:cubicBezTo>
                <a:cubicBezTo>
                  <a:pt x="19249" y="20386"/>
                  <a:pt x="19519" y="20731"/>
                  <a:pt x="19831" y="20876"/>
                </a:cubicBezTo>
                <a:cubicBezTo>
                  <a:pt x="20403" y="21143"/>
                  <a:pt x="21038" y="21299"/>
                  <a:pt x="21600" y="21600"/>
                </a:cubicBezTo>
              </a:path>
            </a:pathLst>
          </a:custGeom>
          <a:ln w="12700">
            <a:solidFill>
              <a:srgbClr val="C0504D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33" name="Rectangle 12"/>
          <p:cNvSpPr txBox="1"/>
          <p:nvPr/>
        </p:nvSpPr>
        <p:spPr>
          <a:xfrm>
            <a:off x="9861973" y="5310293"/>
            <a:ext cx="1262308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P(y|x)</a:t>
            </a:r>
          </a:p>
        </p:txBody>
      </p:sp>
      <p:sp>
        <p:nvSpPr>
          <p:cNvPr id="1434" name="Rectangle 13"/>
          <p:cNvSpPr txBox="1"/>
          <p:nvPr/>
        </p:nvSpPr>
        <p:spPr>
          <a:xfrm>
            <a:off x="7466471" y="7477759"/>
            <a:ext cx="1262308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P(x|y)</a:t>
            </a:r>
          </a:p>
        </p:txBody>
      </p:sp>
      <p:sp>
        <p:nvSpPr>
          <p:cNvPr id="1435" name="Freeform 14"/>
          <p:cNvSpPr/>
          <p:nvPr/>
        </p:nvSpPr>
        <p:spPr>
          <a:xfrm>
            <a:off x="8128000" y="7629032"/>
            <a:ext cx="1727201" cy="1512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762"/>
                </a:moveTo>
                <a:cubicBezTo>
                  <a:pt x="1468" y="20633"/>
                  <a:pt x="3106" y="21052"/>
                  <a:pt x="4376" y="20214"/>
                </a:cubicBezTo>
                <a:cubicBezTo>
                  <a:pt x="4941" y="19827"/>
                  <a:pt x="5139" y="18376"/>
                  <a:pt x="5336" y="17731"/>
                </a:cubicBezTo>
                <a:cubicBezTo>
                  <a:pt x="6212" y="14701"/>
                  <a:pt x="7765" y="12057"/>
                  <a:pt x="8273" y="8866"/>
                </a:cubicBezTo>
                <a:cubicBezTo>
                  <a:pt x="8612" y="6609"/>
                  <a:pt x="9007" y="4417"/>
                  <a:pt x="9487" y="2192"/>
                </a:cubicBezTo>
                <a:cubicBezTo>
                  <a:pt x="9741" y="1032"/>
                  <a:pt x="9628" y="387"/>
                  <a:pt x="10701" y="0"/>
                </a:cubicBezTo>
                <a:cubicBezTo>
                  <a:pt x="10786" y="1741"/>
                  <a:pt x="10786" y="3514"/>
                  <a:pt x="10927" y="5255"/>
                </a:cubicBezTo>
                <a:cubicBezTo>
                  <a:pt x="11040" y="6802"/>
                  <a:pt x="11915" y="8737"/>
                  <a:pt x="12141" y="10252"/>
                </a:cubicBezTo>
                <a:cubicBezTo>
                  <a:pt x="12678" y="13701"/>
                  <a:pt x="12875" y="16990"/>
                  <a:pt x="14569" y="19956"/>
                </a:cubicBezTo>
                <a:cubicBezTo>
                  <a:pt x="15275" y="21213"/>
                  <a:pt x="18918" y="21020"/>
                  <a:pt x="19200" y="21052"/>
                </a:cubicBezTo>
                <a:cubicBezTo>
                  <a:pt x="19991" y="21245"/>
                  <a:pt x="20809" y="21600"/>
                  <a:pt x="21600" y="21600"/>
                </a:cubicBezTo>
              </a:path>
            </a:pathLst>
          </a:custGeom>
          <a:ln w="50800">
            <a:solidFill>
              <a:srgbClr val="008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36" name="TextBox 12"/>
          <p:cNvSpPr txBox="1"/>
          <p:nvPr/>
        </p:nvSpPr>
        <p:spPr>
          <a:xfrm>
            <a:off x="9645226" y="3467946"/>
            <a:ext cx="981545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 = 50</a:t>
            </a:r>
          </a:p>
        </p:txBody>
      </p:sp>
      <p:sp>
        <p:nvSpPr>
          <p:cNvPr id="1437" name="Rectangle 5"/>
          <p:cNvSpPr txBox="1"/>
          <p:nvPr/>
        </p:nvSpPr>
        <p:spPr>
          <a:xfrm>
            <a:off x="216746" y="108373"/>
            <a:ext cx="12571308" cy="1300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defTabSz="650240">
              <a:defRPr b="0" sz="5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Denoising with the marginal wavelet model</a:t>
            </a:r>
          </a:p>
        </p:txBody>
      </p:sp>
      <p:sp>
        <p:nvSpPr>
          <p:cNvPr id="1438" name="Rectangle 7"/>
          <p:cNvSpPr txBox="1"/>
          <p:nvPr/>
        </p:nvSpPr>
        <p:spPr>
          <a:xfrm>
            <a:off x="-1" y="3901440"/>
            <a:ext cx="378542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P(x|y)</a:t>
            </a:r>
            <a:r>
              <a:rPr>
                <a:solidFill>
                  <a:srgbClr val="000000"/>
                </a:solidFill>
              </a:rPr>
              <a:t> ~ </a:t>
            </a:r>
            <a:r>
              <a:rPr>
                <a:solidFill>
                  <a:srgbClr val="FF0000"/>
                </a:solidFill>
              </a:rPr>
              <a:t>P(y|x)</a:t>
            </a:r>
            <a:r>
              <a:rPr>
                <a:solidFill>
                  <a:srgbClr val="000000"/>
                </a:solidFill>
              </a:rPr>
              <a:t> P(x)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0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60053" y="2637084"/>
            <a:ext cx="8236374" cy="6899770"/>
          </a:xfrm>
          <a:prstGeom prst="rect">
            <a:avLst/>
          </a:prstGeom>
          <a:ln w="12700">
            <a:miter lim="400000"/>
          </a:ln>
        </p:spPr>
      </p:pic>
      <p:sp>
        <p:nvSpPr>
          <p:cNvPr id="1441" name="Text Box 6"/>
          <p:cNvSpPr txBox="1"/>
          <p:nvPr/>
        </p:nvSpPr>
        <p:spPr>
          <a:xfrm>
            <a:off x="-1" y="1408853"/>
            <a:ext cx="10405379" cy="2097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Let x = bandpassed image value before adding noise.</a:t>
            </a: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Let y = noise-corrupted observation.</a:t>
            </a: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  <a:r>
              <a:t>By Bayes theorem</a:t>
            </a:r>
          </a:p>
        </p:txBody>
      </p:sp>
      <p:sp>
        <p:nvSpPr>
          <p:cNvPr id="1442" name="Line 9"/>
          <p:cNvSpPr/>
          <p:nvPr/>
        </p:nvSpPr>
        <p:spPr>
          <a:xfrm flipH="1">
            <a:off x="10557369" y="4876800"/>
            <a:ext cx="1" cy="4226561"/>
          </a:xfrm>
          <a:prstGeom prst="line">
            <a:avLst/>
          </a:prstGeom>
          <a:ln w="50800">
            <a:solidFill>
              <a:srgbClr val="C0504D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443" name="Rectangle 10"/>
          <p:cNvSpPr txBox="1"/>
          <p:nvPr/>
        </p:nvSpPr>
        <p:spPr>
          <a:xfrm>
            <a:off x="10403840" y="4118186"/>
            <a:ext cx="358649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</a:t>
            </a:r>
          </a:p>
        </p:txBody>
      </p:sp>
      <p:sp>
        <p:nvSpPr>
          <p:cNvPr id="1444" name="Freeform 11"/>
          <p:cNvSpPr/>
          <p:nvPr/>
        </p:nvSpPr>
        <p:spPr>
          <a:xfrm>
            <a:off x="8994986" y="4761653"/>
            <a:ext cx="2953175" cy="4377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965"/>
                </a:moveTo>
                <a:cubicBezTo>
                  <a:pt x="614" y="20854"/>
                  <a:pt x="1238" y="20842"/>
                  <a:pt x="1852" y="20698"/>
                </a:cubicBezTo>
                <a:cubicBezTo>
                  <a:pt x="2143" y="20631"/>
                  <a:pt x="2695" y="20430"/>
                  <a:pt x="2695" y="20430"/>
                </a:cubicBezTo>
                <a:cubicBezTo>
                  <a:pt x="3059" y="20018"/>
                  <a:pt x="2632" y="20441"/>
                  <a:pt x="3121" y="20152"/>
                </a:cubicBezTo>
                <a:cubicBezTo>
                  <a:pt x="3527" y="19918"/>
                  <a:pt x="3860" y="19561"/>
                  <a:pt x="4214" y="19250"/>
                </a:cubicBezTo>
                <a:cubicBezTo>
                  <a:pt x="4713" y="18804"/>
                  <a:pt x="4849" y="18091"/>
                  <a:pt x="5317" y="17623"/>
                </a:cubicBezTo>
                <a:cubicBezTo>
                  <a:pt x="6066" y="15986"/>
                  <a:pt x="6326" y="14114"/>
                  <a:pt x="7086" y="12477"/>
                </a:cubicBezTo>
                <a:cubicBezTo>
                  <a:pt x="7346" y="11351"/>
                  <a:pt x="7751" y="10260"/>
                  <a:pt x="8012" y="9135"/>
                </a:cubicBezTo>
                <a:cubicBezTo>
                  <a:pt x="8407" y="7397"/>
                  <a:pt x="8698" y="5570"/>
                  <a:pt x="9281" y="3888"/>
                </a:cubicBezTo>
                <a:cubicBezTo>
                  <a:pt x="9614" y="2930"/>
                  <a:pt x="9614" y="1760"/>
                  <a:pt x="10290" y="991"/>
                </a:cubicBezTo>
                <a:cubicBezTo>
                  <a:pt x="10405" y="624"/>
                  <a:pt x="10529" y="613"/>
                  <a:pt x="10800" y="368"/>
                </a:cubicBezTo>
                <a:cubicBezTo>
                  <a:pt x="10862" y="312"/>
                  <a:pt x="10894" y="223"/>
                  <a:pt x="10966" y="178"/>
                </a:cubicBezTo>
                <a:cubicBezTo>
                  <a:pt x="11123" y="89"/>
                  <a:pt x="11476" y="0"/>
                  <a:pt x="11476" y="0"/>
                </a:cubicBezTo>
                <a:cubicBezTo>
                  <a:pt x="12069" y="212"/>
                  <a:pt x="11820" y="111"/>
                  <a:pt x="12236" y="278"/>
                </a:cubicBezTo>
                <a:cubicBezTo>
                  <a:pt x="12610" y="880"/>
                  <a:pt x="12423" y="668"/>
                  <a:pt x="12746" y="991"/>
                </a:cubicBezTo>
                <a:cubicBezTo>
                  <a:pt x="12943" y="1638"/>
                  <a:pt x="12808" y="1381"/>
                  <a:pt x="13079" y="1805"/>
                </a:cubicBezTo>
                <a:cubicBezTo>
                  <a:pt x="13703" y="3888"/>
                  <a:pt x="14265" y="5971"/>
                  <a:pt x="14598" y="8132"/>
                </a:cubicBezTo>
                <a:cubicBezTo>
                  <a:pt x="14743" y="9057"/>
                  <a:pt x="14806" y="10037"/>
                  <a:pt x="15024" y="10939"/>
                </a:cubicBezTo>
                <a:cubicBezTo>
                  <a:pt x="15264" y="11964"/>
                  <a:pt x="15597" y="12944"/>
                  <a:pt x="15950" y="13925"/>
                </a:cubicBezTo>
                <a:cubicBezTo>
                  <a:pt x="16148" y="14482"/>
                  <a:pt x="16231" y="15061"/>
                  <a:pt x="16543" y="15551"/>
                </a:cubicBezTo>
                <a:cubicBezTo>
                  <a:pt x="16679" y="15997"/>
                  <a:pt x="16710" y="16409"/>
                  <a:pt x="16960" y="16810"/>
                </a:cubicBezTo>
                <a:cubicBezTo>
                  <a:pt x="17147" y="17434"/>
                  <a:pt x="16991" y="17222"/>
                  <a:pt x="17303" y="17534"/>
                </a:cubicBezTo>
                <a:cubicBezTo>
                  <a:pt x="17386" y="17801"/>
                  <a:pt x="17511" y="18102"/>
                  <a:pt x="17636" y="18347"/>
                </a:cubicBezTo>
                <a:cubicBezTo>
                  <a:pt x="17740" y="18537"/>
                  <a:pt x="17979" y="18893"/>
                  <a:pt x="17979" y="18893"/>
                </a:cubicBezTo>
                <a:cubicBezTo>
                  <a:pt x="18146" y="19428"/>
                  <a:pt x="18593" y="19806"/>
                  <a:pt x="18988" y="20152"/>
                </a:cubicBezTo>
                <a:cubicBezTo>
                  <a:pt x="19249" y="20386"/>
                  <a:pt x="19519" y="20731"/>
                  <a:pt x="19831" y="20876"/>
                </a:cubicBezTo>
                <a:cubicBezTo>
                  <a:pt x="20403" y="21143"/>
                  <a:pt x="21038" y="21299"/>
                  <a:pt x="21600" y="21600"/>
                </a:cubicBezTo>
              </a:path>
            </a:pathLst>
          </a:custGeom>
          <a:ln w="12700">
            <a:solidFill>
              <a:srgbClr val="C0504D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45" name="Rectangle 12"/>
          <p:cNvSpPr txBox="1"/>
          <p:nvPr/>
        </p:nvSpPr>
        <p:spPr>
          <a:xfrm>
            <a:off x="10934418" y="5310293"/>
            <a:ext cx="1262309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P(y|x)</a:t>
            </a:r>
          </a:p>
        </p:txBody>
      </p:sp>
      <p:sp>
        <p:nvSpPr>
          <p:cNvPr id="1446" name="Rectangle 13"/>
          <p:cNvSpPr txBox="1"/>
          <p:nvPr/>
        </p:nvSpPr>
        <p:spPr>
          <a:xfrm>
            <a:off x="9200445" y="7911253"/>
            <a:ext cx="1262308" cy="61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P(x|y)</a:t>
            </a:r>
          </a:p>
        </p:txBody>
      </p:sp>
      <p:sp>
        <p:nvSpPr>
          <p:cNvPr id="1447" name="Freeform 14"/>
          <p:cNvSpPr/>
          <p:nvPr/>
        </p:nvSpPr>
        <p:spPr>
          <a:xfrm>
            <a:off x="9064978" y="8365066"/>
            <a:ext cx="2580640" cy="8150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0583"/>
                </a:moveTo>
                <a:cubicBezTo>
                  <a:pt x="2702" y="20403"/>
                  <a:pt x="5424" y="20403"/>
                  <a:pt x="8126" y="20104"/>
                </a:cubicBezTo>
                <a:cubicBezTo>
                  <a:pt x="9657" y="19925"/>
                  <a:pt x="10261" y="11309"/>
                  <a:pt x="11036" y="8736"/>
                </a:cubicBezTo>
                <a:cubicBezTo>
                  <a:pt x="11131" y="7419"/>
                  <a:pt x="11414" y="2633"/>
                  <a:pt x="11698" y="1556"/>
                </a:cubicBezTo>
                <a:cubicBezTo>
                  <a:pt x="11906" y="718"/>
                  <a:pt x="12359" y="359"/>
                  <a:pt x="12661" y="0"/>
                </a:cubicBezTo>
                <a:cubicBezTo>
                  <a:pt x="12907" y="778"/>
                  <a:pt x="13285" y="1137"/>
                  <a:pt x="13474" y="2094"/>
                </a:cubicBezTo>
                <a:cubicBezTo>
                  <a:pt x="14400" y="6761"/>
                  <a:pt x="13946" y="13343"/>
                  <a:pt x="16082" y="15437"/>
                </a:cubicBezTo>
                <a:cubicBezTo>
                  <a:pt x="16913" y="19446"/>
                  <a:pt x="18898" y="20104"/>
                  <a:pt x="20296" y="20583"/>
                </a:cubicBezTo>
                <a:cubicBezTo>
                  <a:pt x="20561" y="20762"/>
                  <a:pt x="20844" y="20882"/>
                  <a:pt x="21109" y="21121"/>
                </a:cubicBezTo>
                <a:cubicBezTo>
                  <a:pt x="21279" y="21241"/>
                  <a:pt x="21600" y="21600"/>
                  <a:pt x="21600" y="21600"/>
                </a:cubicBezTo>
              </a:path>
            </a:pathLst>
          </a:custGeom>
          <a:ln w="50800">
            <a:solidFill>
              <a:srgbClr val="008000"/>
            </a:solidFill>
          </a:ln>
        </p:spPr>
        <p:txBody>
          <a:bodyPr lIns="65023" tIns="65023" rIns="65023" bIns="65023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448" name="TextBox 11"/>
          <p:cNvSpPr txBox="1"/>
          <p:nvPr/>
        </p:nvSpPr>
        <p:spPr>
          <a:xfrm>
            <a:off x="9645226" y="3467946"/>
            <a:ext cx="1128438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y = 115</a:t>
            </a:r>
          </a:p>
        </p:txBody>
      </p:sp>
      <p:sp>
        <p:nvSpPr>
          <p:cNvPr id="1449" name="Rectangle 5"/>
          <p:cNvSpPr txBox="1"/>
          <p:nvPr>
            <p:ph type="title"/>
          </p:nvPr>
        </p:nvSpPr>
        <p:spPr>
          <a:xfrm>
            <a:off x="216746" y="108373"/>
            <a:ext cx="12571308" cy="130048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Denoising with the marginal wavelet model</a:t>
            </a:r>
          </a:p>
        </p:txBody>
      </p:sp>
      <p:sp>
        <p:nvSpPr>
          <p:cNvPr id="1450" name="Rectangle 7"/>
          <p:cNvSpPr txBox="1"/>
          <p:nvPr/>
        </p:nvSpPr>
        <p:spPr>
          <a:xfrm>
            <a:off x="-1" y="3901440"/>
            <a:ext cx="3785429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 sz="3400"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P(x|y)</a:t>
            </a:r>
            <a:r>
              <a:rPr>
                <a:solidFill>
                  <a:srgbClr val="000000"/>
                </a:solidFill>
              </a:rPr>
              <a:t> ~ </a:t>
            </a:r>
            <a:r>
              <a:rPr>
                <a:solidFill>
                  <a:srgbClr val="FF0000"/>
                </a:solidFill>
              </a:rPr>
              <a:t>P(y|x)</a:t>
            </a:r>
            <a:r>
              <a:rPr>
                <a:solidFill>
                  <a:srgbClr val="000000"/>
                </a:solidFill>
              </a:rPr>
              <a:t> P(x)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3" name="Group 20"/>
          <p:cNvGrpSpPr/>
          <p:nvPr/>
        </p:nvGrpSpPr>
        <p:grpSpPr>
          <a:xfrm>
            <a:off x="1009227" y="1593991"/>
            <a:ext cx="5030330" cy="4831645"/>
            <a:chOff x="0" y="0"/>
            <a:chExt cx="5030329" cy="4831644"/>
          </a:xfrm>
        </p:grpSpPr>
        <p:grpSp>
          <p:nvGrpSpPr>
            <p:cNvPr id="1454" name="Group 2"/>
            <p:cNvGrpSpPr/>
            <p:nvPr/>
          </p:nvGrpSpPr>
          <p:grpSpPr>
            <a:xfrm>
              <a:off x="0" y="618795"/>
              <a:ext cx="5030330" cy="4212850"/>
              <a:chOff x="0" y="0"/>
              <a:chExt cx="5030329" cy="4212848"/>
            </a:xfrm>
          </p:grpSpPr>
          <p:pic>
            <p:nvPicPr>
              <p:cNvPr id="1452" name="Object 3" descr="Object 3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5030330" cy="421284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453" name="Rectangle 4"/>
              <p:cNvSpPr txBox="1"/>
              <p:nvPr/>
            </p:nvSpPr>
            <p:spPr>
              <a:xfrm>
                <a:off x="1571977" y="934656"/>
                <a:ext cx="934242" cy="611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 sz="3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P(x)</a:t>
                </a:r>
              </a:p>
            </p:txBody>
          </p:sp>
        </p:grpSp>
        <p:grpSp>
          <p:nvGrpSpPr>
            <p:cNvPr id="1457" name="Group 12"/>
            <p:cNvGrpSpPr/>
            <p:nvPr/>
          </p:nvGrpSpPr>
          <p:grpSpPr>
            <a:xfrm>
              <a:off x="1836731" y="1916011"/>
              <a:ext cx="2397166" cy="2673009"/>
              <a:chOff x="0" y="0"/>
              <a:chExt cx="2397165" cy="2673007"/>
            </a:xfrm>
          </p:grpSpPr>
          <p:sp>
            <p:nvSpPr>
              <p:cNvPr id="1455" name="Freeform 13"/>
              <p:cNvSpPr/>
              <p:nvPr/>
            </p:nvSpPr>
            <p:spPr>
              <a:xfrm>
                <a:off x="0" y="0"/>
                <a:ext cx="1803638" cy="2673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0965"/>
                    </a:moveTo>
                    <a:cubicBezTo>
                      <a:pt x="614" y="20854"/>
                      <a:pt x="1238" y="20842"/>
                      <a:pt x="1852" y="20698"/>
                    </a:cubicBezTo>
                    <a:cubicBezTo>
                      <a:pt x="2143" y="20631"/>
                      <a:pt x="2695" y="20430"/>
                      <a:pt x="2695" y="20430"/>
                    </a:cubicBezTo>
                    <a:cubicBezTo>
                      <a:pt x="3059" y="20018"/>
                      <a:pt x="2632" y="20441"/>
                      <a:pt x="3121" y="20152"/>
                    </a:cubicBezTo>
                    <a:cubicBezTo>
                      <a:pt x="3527" y="19918"/>
                      <a:pt x="3860" y="19561"/>
                      <a:pt x="4214" y="19250"/>
                    </a:cubicBezTo>
                    <a:cubicBezTo>
                      <a:pt x="4713" y="18804"/>
                      <a:pt x="4849" y="18091"/>
                      <a:pt x="5317" y="17623"/>
                    </a:cubicBezTo>
                    <a:cubicBezTo>
                      <a:pt x="6066" y="15986"/>
                      <a:pt x="6326" y="14114"/>
                      <a:pt x="7086" y="12477"/>
                    </a:cubicBezTo>
                    <a:cubicBezTo>
                      <a:pt x="7346" y="11351"/>
                      <a:pt x="7751" y="10260"/>
                      <a:pt x="8012" y="9135"/>
                    </a:cubicBezTo>
                    <a:cubicBezTo>
                      <a:pt x="8407" y="7397"/>
                      <a:pt x="8698" y="5570"/>
                      <a:pt x="9281" y="3888"/>
                    </a:cubicBezTo>
                    <a:cubicBezTo>
                      <a:pt x="9614" y="2930"/>
                      <a:pt x="9614" y="1760"/>
                      <a:pt x="10290" y="991"/>
                    </a:cubicBezTo>
                    <a:cubicBezTo>
                      <a:pt x="10405" y="624"/>
                      <a:pt x="10529" y="613"/>
                      <a:pt x="10800" y="368"/>
                    </a:cubicBezTo>
                    <a:cubicBezTo>
                      <a:pt x="10862" y="312"/>
                      <a:pt x="10894" y="223"/>
                      <a:pt x="10966" y="178"/>
                    </a:cubicBezTo>
                    <a:cubicBezTo>
                      <a:pt x="11123" y="89"/>
                      <a:pt x="11476" y="0"/>
                      <a:pt x="11476" y="0"/>
                    </a:cubicBezTo>
                    <a:cubicBezTo>
                      <a:pt x="12069" y="212"/>
                      <a:pt x="11820" y="111"/>
                      <a:pt x="12236" y="278"/>
                    </a:cubicBezTo>
                    <a:cubicBezTo>
                      <a:pt x="12610" y="880"/>
                      <a:pt x="12423" y="668"/>
                      <a:pt x="12746" y="991"/>
                    </a:cubicBezTo>
                    <a:cubicBezTo>
                      <a:pt x="12943" y="1638"/>
                      <a:pt x="12808" y="1381"/>
                      <a:pt x="13079" y="1805"/>
                    </a:cubicBezTo>
                    <a:cubicBezTo>
                      <a:pt x="13703" y="3888"/>
                      <a:pt x="14265" y="5971"/>
                      <a:pt x="14598" y="8132"/>
                    </a:cubicBezTo>
                    <a:cubicBezTo>
                      <a:pt x="14743" y="9057"/>
                      <a:pt x="14806" y="10037"/>
                      <a:pt x="15024" y="10939"/>
                    </a:cubicBezTo>
                    <a:cubicBezTo>
                      <a:pt x="15264" y="11964"/>
                      <a:pt x="15597" y="12944"/>
                      <a:pt x="15950" y="13925"/>
                    </a:cubicBezTo>
                    <a:cubicBezTo>
                      <a:pt x="16148" y="14482"/>
                      <a:pt x="16231" y="15061"/>
                      <a:pt x="16543" y="15551"/>
                    </a:cubicBezTo>
                    <a:cubicBezTo>
                      <a:pt x="16679" y="15997"/>
                      <a:pt x="16710" y="16409"/>
                      <a:pt x="16960" y="16810"/>
                    </a:cubicBezTo>
                    <a:cubicBezTo>
                      <a:pt x="17147" y="17434"/>
                      <a:pt x="16991" y="17222"/>
                      <a:pt x="17303" y="17534"/>
                    </a:cubicBezTo>
                    <a:cubicBezTo>
                      <a:pt x="17386" y="17801"/>
                      <a:pt x="17511" y="18102"/>
                      <a:pt x="17636" y="18347"/>
                    </a:cubicBezTo>
                    <a:cubicBezTo>
                      <a:pt x="17740" y="18537"/>
                      <a:pt x="17979" y="18893"/>
                      <a:pt x="17979" y="18893"/>
                    </a:cubicBezTo>
                    <a:cubicBezTo>
                      <a:pt x="18146" y="19428"/>
                      <a:pt x="18593" y="19806"/>
                      <a:pt x="18988" y="20152"/>
                    </a:cubicBezTo>
                    <a:cubicBezTo>
                      <a:pt x="19249" y="20386"/>
                      <a:pt x="19519" y="20731"/>
                      <a:pt x="19831" y="20876"/>
                    </a:cubicBezTo>
                    <a:cubicBezTo>
                      <a:pt x="20403" y="21143"/>
                      <a:pt x="21038" y="21299"/>
                      <a:pt x="21600" y="21600"/>
                    </a:cubicBezTo>
                  </a:path>
                </a:pathLst>
              </a:custGeom>
              <a:noFill/>
              <a:ln w="12700" cap="flat">
                <a:solidFill>
                  <a:srgbClr val="C0504D"/>
                </a:solidFill>
                <a:prstDash val="solid"/>
                <a:round/>
              </a:ln>
              <a:effectLst/>
            </p:spPr>
            <p:txBody>
              <a:bodyPr wrap="square" lIns="65023" tIns="65023" rIns="65023" bIns="65023" numCol="1" anchor="t">
                <a:noAutofit/>
              </a:bodyPr>
              <a:lstStyle/>
              <a:p>
                <a: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6" name="Rectangle 14"/>
              <p:cNvSpPr txBox="1"/>
              <p:nvPr/>
            </p:nvSpPr>
            <p:spPr>
              <a:xfrm>
                <a:off x="1134857" y="334987"/>
                <a:ext cx="1262309" cy="6112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 sz="3400">
                    <a:solidFill>
                      <a:srgbClr val="C0504D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P(y|x)</a:t>
                </a:r>
              </a:p>
            </p:txBody>
          </p:sp>
        </p:grpSp>
        <p:grpSp>
          <p:nvGrpSpPr>
            <p:cNvPr id="1462" name="Group 21"/>
            <p:cNvGrpSpPr/>
            <p:nvPr/>
          </p:nvGrpSpPr>
          <p:grpSpPr>
            <a:xfrm>
              <a:off x="2246480" y="0"/>
              <a:ext cx="1768727" cy="4764452"/>
              <a:chOff x="0" y="0"/>
              <a:chExt cx="1768725" cy="4764451"/>
            </a:xfrm>
          </p:grpSpPr>
          <p:grpSp>
            <p:nvGrpSpPr>
              <p:cNvPr id="1460" name="Group 15"/>
              <p:cNvGrpSpPr/>
              <p:nvPr/>
            </p:nvGrpSpPr>
            <p:grpSpPr>
              <a:xfrm>
                <a:off x="498725" y="1986317"/>
                <a:ext cx="1270001" cy="2778135"/>
                <a:chOff x="0" y="0"/>
                <a:chExt cx="1270000" cy="2778133"/>
              </a:xfrm>
            </p:grpSpPr>
            <p:sp>
              <p:nvSpPr>
                <p:cNvPr id="1458" name="Line 10"/>
                <p:cNvSpPr/>
                <p:nvPr/>
              </p:nvSpPr>
              <p:spPr>
                <a:xfrm flipH="1">
                  <a:off x="34471" y="0"/>
                  <a:ext cx="1" cy="2580646"/>
                </a:xfrm>
                <a:prstGeom prst="line">
                  <a:avLst/>
                </a:prstGeom>
                <a:noFill/>
                <a:ln w="50800" cap="flat">
                  <a:solidFill>
                    <a:srgbClr val="C0504D"/>
                  </a:solidFill>
                  <a:prstDash val="solid"/>
                  <a:round/>
                  <a:tailEnd type="triangle" w="med" len="med"/>
                </a:ln>
                <a:effectLst/>
              </p:spPr>
              <p:txBody>
                <a:bodyPr wrap="square" lIns="65023" tIns="65023" rIns="65023" bIns="65023" numCol="1" anchor="t">
                  <a:noAutofit/>
                </a:bodyPr>
                <a:lstStyle/>
                <a:p>
                  <a:pPr algn="l" defTabSz="650240">
                    <a:defRPr b="0" sz="3400"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1459" name="Rectangle 11"/>
                <p:cNvSpPr/>
                <p:nvPr/>
              </p:nvSpPr>
              <p:spPr>
                <a:xfrm>
                  <a:off x="0" y="1508133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65023" tIns="65023" rIns="65023" bIns="65023" numCol="1" anchor="t">
                  <a:spAutoFit/>
                </a:bodyPr>
                <a:lstStyle>
                  <a:lvl1pPr algn="l" defTabSz="650240">
                    <a:defRPr b="0" sz="3400">
                      <a:solidFill>
                        <a:srgbClr val="C0504D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pPr/>
                  <a:r>
                    <a:t>y</a:t>
                  </a:r>
                </a:p>
              </p:txBody>
            </p:sp>
          </p:grpSp>
          <p:sp>
            <p:nvSpPr>
              <p:cNvPr id="1461" name="TextBox 20"/>
              <p:cNvSpPr/>
              <p:nvPr/>
            </p:nvSpPr>
            <p:spPr>
              <a:xfrm>
                <a:off x="0" y="0"/>
                <a:ext cx="1270000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b="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/>
                <a:r>
                  <a:t>y = 25</a:t>
                </a:r>
              </a:p>
            </p:txBody>
          </p:sp>
        </p:grpSp>
      </p:grpSp>
      <p:grpSp>
        <p:nvGrpSpPr>
          <p:cNvPr id="1466" name="Group 16"/>
          <p:cNvGrpSpPr/>
          <p:nvPr/>
        </p:nvGrpSpPr>
        <p:grpSpPr>
          <a:xfrm>
            <a:off x="2111022" y="4213680"/>
            <a:ext cx="2210365" cy="1994698"/>
            <a:chOff x="0" y="0"/>
            <a:chExt cx="2210363" cy="1994697"/>
          </a:xfrm>
        </p:grpSpPr>
        <p:sp>
          <p:nvSpPr>
            <p:cNvPr id="1464" name="Freeform 17"/>
            <p:cNvSpPr/>
            <p:nvPr/>
          </p:nvSpPr>
          <p:spPr>
            <a:xfrm>
              <a:off x="862208" y="0"/>
              <a:ext cx="1348156" cy="1994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14" fill="norm" stroke="1" extrusionOk="0">
                  <a:moveTo>
                    <a:pt x="0" y="21514"/>
                  </a:moveTo>
                  <a:cubicBezTo>
                    <a:pt x="2180" y="21394"/>
                    <a:pt x="4471" y="21244"/>
                    <a:pt x="5917" y="19971"/>
                  </a:cubicBezTo>
                  <a:cubicBezTo>
                    <a:pt x="6451" y="19507"/>
                    <a:pt x="6674" y="18953"/>
                    <a:pt x="7252" y="18548"/>
                  </a:cubicBezTo>
                  <a:cubicBezTo>
                    <a:pt x="7341" y="18353"/>
                    <a:pt x="7586" y="17739"/>
                    <a:pt x="7630" y="17530"/>
                  </a:cubicBezTo>
                  <a:cubicBezTo>
                    <a:pt x="7786" y="16930"/>
                    <a:pt x="8030" y="15717"/>
                    <a:pt x="8030" y="15717"/>
                  </a:cubicBezTo>
                  <a:cubicBezTo>
                    <a:pt x="8097" y="14174"/>
                    <a:pt x="8164" y="12631"/>
                    <a:pt x="8208" y="11089"/>
                  </a:cubicBezTo>
                  <a:cubicBezTo>
                    <a:pt x="8231" y="9995"/>
                    <a:pt x="6740" y="3344"/>
                    <a:pt x="9365" y="648"/>
                  </a:cubicBezTo>
                  <a:cubicBezTo>
                    <a:pt x="9387" y="573"/>
                    <a:pt x="9610" y="-56"/>
                    <a:pt x="9944" y="4"/>
                  </a:cubicBezTo>
                  <a:cubicBezTo>
                    <a:pt x="10166" y="34"/>
                    <a:pt x="10188" y="259"/>
                    <a:pt x="10322" y="393"/>
                  </a:cubicBezTo>
                  <a:cubicBezTo>
                    <a:pt x="10722" y="3015"/>
                    <a:pt x="10945" y="5636"/>
                    <a:pt x="11278" y="8257"/>
                  </a:cubicBezTo>
                  <a:cubicBezTo>
                    <a:pt x="11345" y="10999"/>
                    <a:pt x="11345" y="13755"/>
                    <a:pt x="11456" y="16496"/>
                  </a:cubicBezTo>
                  <a:cubicBezTo>
                    <a:pt x="11523" y="17889"/>
                    <a:pt x="12124" y="20001"/>
                    <a:pt x="14326" y="20480"/>
                  </a:cubicBezTo>
                  <a:cubicBezTo>
                    <a:pt x="15905" y="21544"/>
                    <a:pt x="19709" y="21514"/>
                    <a:pt x="21600" y="21514"/>
                  </a:cubicBezTo>
                </a:path>
              </a:pathLst>
            </a:custGeom>
            <a:noFill/>
            <a:ln w="508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65" name="Rectangle 18"/>
            <p:cNvSpPr txBox="1"/>
            <p:nvPr/>
          </p:nvSpPr>
          <p:spPr>
            <a:xfrm>
              <a:off x="0" y="435066"/>
              <a:ext cx="1262308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P(x|y)</a:t>
              </a:r>
            </a:p>
          </p:txBody>
        </p:sp>
      </p:grpSp>
      <p:grpSp>
        <p:nvGrpSpPr>
          <p:cNvPr id="1475" name="Group 34"/>
          <p:cNvGrpSpPr/>
          <p:nvPr/>
        </p:nvGrpSpPr>
        <p:grpSpPr>
          <a:xfrm>
            <a:off x="6897511" y="1625600"/>
            <a:ext cx="5137348" cy="4779717"/>
            <a:chOff x="0" y="0"/>
            <a:chExt cx="5137346" cy="4779716"/>
          </a:xfrm>
        </p:grpSpPr>
        <p:pic>
          <p:nvPicPr>
            <p:cNvPr id="1467" name="Object 2" descr="Object 2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18867"/>
              <a:ext cx="5086773" cy="42608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68" name="Line 9"/>
            <p:cNvSpPr/>
            <p:nvPr/>
          </p:nvSpPr>
          <p:spPr>
            <a:xfrm flipH="1">
              <a:off x="3642173" y="1901970"/>
              <a:ext cx="1" cy="2610049"/>
            </a:xfrm>
            <a:prstGeom prst="line">
              <a:avLst/>
            </a:prstGeom>
            <a:noFill/>
            <a:ln w="50800" cap="flat">
              <a:solidFill>
                <a:srgbClr val="C0504D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469" name="Rectangle 10"/>
            <p:cNvSpPr txBox="1"/>
            <p:nvPr/>
          </p:nvSpPr>
          <p:spPr>
            <a:xfrm>
              <a:off x="3547354" y="1433499"/>
              <a:ext cx="35864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y</a:t>
              </a:r>
            </a:p>
          </p:txBody>
        </p:sp>
        <p:sp>
          <p:nvSpPr>
            <p:cNvPr id="1470" name="Freeform 11"/>
            <p:cNvSpPr/>
            <p:nvPr/>
          </p:nvSpPr>
          <p:spPr>
            <a:xfrm>
              <a:off x="2677248" y="1830863"/>
              <a:ext cx="1823877" cy="2703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965"/>
                  </a:moveTo>
                  <a:cubicBezTo>
                    <a:pt x="614" y="20854"/>
                    <a:pt x="1238" y="20842"/>
                    <a:pt x="1852" y="20698"/>
                  </a:cubicBezTo>
                  <a:cubicBezTo>
                    <a:pt x="2143" y="20631"/>
                    <a:pt x="2695" y="20430"/>
                    <a:pt x="2695" y="20430"/>
                  </a:cubicBezTo>
                  <a:cubicBezTo>
                    <a:pt x="3059" y="20018"/>
                    <a:pt x="2632" y="20441"/>
                    <a:pt x="3121" y="20152"/>
                  </a:cubicBezTo>
                  <a:cubicBezTo>
                    <a:pt x="3527" y="19918"/>
                    <a:pt x="3860" y="19561"/>
                    <a:pt x="4214" y="19250"/>
                  </a:cubicBezTo>
                  <a:cubicBezTo>
                    <a:pt x="4713" y="18804"/>
                    <a:pt x="4849" y="18091"/>
                    <a:pt x="5317" y="17623"/>
                  </a:cubicBezTo>
                  <a:cubicBezTo>
                    <a:pt x="6066" y="15986"/>
                    <a:pt x="6326" y="14114"/>
                    <a:pt x="7086" y="12477"/>
                  </a:cubicBezTo>
                  <a:cubicBezTo>
                    <a:pt x="7346" y="11351"/>
                    <a:pt x="7751" y="10260"/>
                    <a:pt x="8012" y="9135"/>
                  </a:cubicBezTo>
                  <a:cubicBezTo>
                    <a:pt x="8407" y="7397"/>
                    <a:pt x="8698" y="5570"/>
                    <a:pt x="9281" y="3888"/>
                  </a:cubicBezTo>
                  <a:cubicBezTo>
                    <a:pt x="9614" y="2930"/>
                    <a:pt x="9614" y="1760"/>
                    <a:pt x="10290" y="991"/>
                  </a:cubicBezTo>
                  <a:cubicBezTo>
                    <a:pt x="10405" y="624"/>
                    <a:pt x="10529" y="613"/>
                    <a:pt x="10800" y="368"/>
                  </a:cubicBezTo>
                  <a:cubicBezTo>
                    <a:pt x="10862" y="312"/>
                    <a:pt x="10894" y="223"/>
                    <a:pt x="10966" y="178"/>
                  </a:cubicBezTo>
                  <a:cubicBezTo>
                    <a:pt x="11123" y="89"/>
                    <a:pt x="11476" y="0"/>
                    <a:pt x="11476" y="0"/>
                  </a:cubicBezTo>
                  <a:cubicBezTo>
                    <a:pt x="12069" y="212"/>
                    <a:pt x="11820" y="111"/>
                    <a:pt x="12236" y="278"/>
                  </a:cubicBezTo>
                  <a:cubicBezTo>
                    <a:pt x="12610" y="880"/>
                    <a:pt x="12423" y="668"/>
                    <a:pt x="12746" y="991"/>
                  </a:cubicBezTo>
                  <a:cubicBezTo>
                    <a:pt x="12943" y="1638"/>
                    <a:pt x="12808" y="1381"/>
                    <a:pt x="13079" y="1805"/>
                  </a:cubicBezTo>
                  <a:cubicBezTo>
                    <a:pt x="13703" y="3888"/>
                    <a:pt x="14265" y="5971"/>
                    <a:pt x="14598" y="8132"/>
                  </a:cubicBezTo>
                  <a:cubicBezTo>
                    <a:pt x="14743" y="9057"/>
                    <a:pt x="14806" y="10037"/>
                    <a:pt x="15024" y="10939"/>
                  </a:cubicBezTo>
                  <a:cubicBezTo>
                    <a:pt x="15264" y="11964"/>
                    <a:pt x="15597" y="12944"/>
                    <a:pt x="15950" y="13925"/>
                  </a:cubicBezTo>
                  <a:cubicBezTo>
                    <a:pt x="16148" y="14482"/>
                    <a:pt x="16231" y="15061"/>
                    <a:pt x="16543" y="15551"/>
                  </a:cubicBezTo>
                  <a:cubicBezTo>
                    <a:pt x="16679" y="15997"/>
                    <a:pt x="16710" y="16409"/>
                    <a:pt x="16960" y="16810"/>
                  </a:cubicBezTo>
                  <a:cubicBezTo>
                    <a:pt x="17147" y="17434"/>
                    <a:pt x="16991" y="17222"/>
                    <a:pt x="17303" y="17534"/>
                  </a:cubicBezTo>
                  <a:cubicBezTo>
                    <a:pt x="17386" y="17801"/>
                    <a:pt x="17511" y="18102"/>
                    <a:pt x="17636" y="18347"/>
                  </a:cubicBezTo>
                  <a:cubicBezTo>
                    <a:pt x="17740" y="18537"/>
                    <a:pt x="17979" y="18893"/>
                    <a:pt x="17979" y="18893"/>
                  </a:cubicBezTo>
                  <a:cubicBezTo>
                    <a:pt x="18146" y="19428"/>
                    <a:pt x="18593" y="19806"/>
                    <a:pt x="18988" y="20152"/>
                  </a:cubicBezTo>
                  <a:cubicBezTo>
                    <a:pt x="19249" y="20386"/>
                    <a:pt x="19519" y="20731"/>
                    <a:pt x="19831" y="20876"/>
                  </a:cubicBezTo>
                  <a:cubicBezTo>
                    <a:pt x="20403" y="21143"/>
                    <a:pt x="21038" y="21299"/>
                    <a:pt x="21600" y="21600"/>
                  </a:cubicBezTo>
                </a:path>
              </a:pathLst>
            </a:custGeom>
            <a:noFill/>
            <a:ln w="12700" cap="flat">
              <a:solidFill>
                <a:srgbClr val="C0504D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1" name="Rectangle 12"/>
            <p:cNvSpPr txBox="1"/>
            <p:nvPr/>
          </p:nvSpPr>
          <p:spPr>
            <a:xfrm>
              <a:off x="3875039" y="2169667"/>
              <a:ext cx="126230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C0504D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P(y|x)</a:t>
              </a:r>
            </a:p>
          </p:txBody>
        </p:sp>
        <p:sp>
          <p:nvSpPr>
            <p:cNvPr id="1472" name="Rectangle 13"/>
            <p:cNvSpPr txBox="1"/>
            <p:nvPr/>
          </p:nvSpPr>
          <p:spPr>
            <a:xfrm>
              <a:off x="2604750" y="3588222"/>
              <a:ext cx="1262309" cy="611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 sz="3400">
                  <a:solidFill>
                    <a:srgbClr val="008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P(x|y)</a:t>
              </a:r>
            </a:p>
          </p:txBody>
        </p:sp>
        <p:sp>
          <p:nvSpPr>
            <p:cNvPr id="1473" name="Freeform 14"/>
            <p:cNvSpPr/>
            <p:nvPr/>
          </p:nvSpPr>
          <p:spPr>
            <a:xfrm>
              <a:off x="2720475" y="4056097"/>
              <a:ext cx="1593800" cy="50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0583"/>
                  </a:moveTo>
                  <a:cubicBezTo>
                    <a:pt x="2702" y="20403"/>
                    <a:pt x="5424" y="20403"/>
                    <a:pt x="8126" y="20104"/>
                  </a:cubicBezTo>
                  <a:cubicBezTo>
                    <a:pt x="9657" y="19925"/>
                    <a:pt x="10261" y="11309"/>
                    <a:pt x="11036" y="8736"/>
                  </a:cubicBezTo>
                  <a:cubicBezTo>
                    <a:pt x="11131" y="7419"/>
                    <a:pt x="11414" y="2633"/>
                    <a:pt x="11698" y="1556"/>
                  </a:cubicBezTo>
                  <a:cubicBezTo>
                    <a:pt x="11906" y="718"/>
                    <a:pt x="12359" y="359"/>
                    <a:pt x="12661" y="0"/>
                  </a:cubicBezTo>
                  <a:cubicBezTo>
                    <a:pt x="12907" y="778"/>
                    <a:pt x="13285" y="1137"/>
                    <a:pt x="13474" y="2094"/>
                  </a:cubicBezTo>
                  <a:cubicBezTo>
                    <a:pt x="14400" y="6761"/>
                    <a:pt x="13946" y="13343"/>
                    <a:pt x="16082" y="15437"/>
                  </a:cubicBezTo>
                  <a:cubicBezTo>
                    <a:pt x="16913" y="19446"/>
                    <a:pt x="18898" y="20104"/>
                    <a:pt x="20296" y="20583"/>
                  </a:cubicBezTo>
                  <a:cubicBezTo>
                    <a:pt x="20561" y="20762"/>
                    <a:pt x="20844" y="20882"/>
                    <a:pt x="21109" y="21121"/>
                  </a:cubicBezTo>
                  <a:cubicBezTo>
                    <a:pt x="21279" y="21241"/>
                    <a:pt x="21600" y="21600"/>
                    <a:pt x="21600" y="21600"/>
                  </a:cubicBezTo>
                </a:path>
              </a:pathLst>
            </a:custGeom>
            <a:noFill/>
            <a:ln w="50800" cap="flat">
              <a:solidFill>
                <a:srgbClr val="008000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474" name="TextBox 11"/>
            <p:cNvSpPr txBox="1"/>
            <p:nvPr/>
          </p:nvSpPr>
          <p:spPr>
            <a:xfrm>
              <a:off x="2316462" y="0"/>
              <a:ext cx="1128438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y = 115</a:t>
              </a:r>
            </a:p>
          </p:txBody>
        </p:sp>
      </p:grpSp>
      <p:sp>
        <p:nvSpPr>
          <p:cNvPr id="1476" name="TextBox 35"/>
          <p:cNvSpPr txBox="1"/>
          <p:nvPr/>
        </p:nvSpPr>
        <p:spPr>
          <a:xfrm>
            <a:off x="715716" y="7001369"/>
            <a:ext cx="10919393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For small y: probably it is due to noise and y should be set to 0</a:t>
            </a:r>
          </a:p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For large y: probably it is due to an image edge and it should be kept untouched</a:t>
            </a:r>
          </a:p>
        </p:txBody>
      </p:sp>
      <p:sp>
        <p:nvSpPr>
          <p:cNvPr id="1477" name="Rectangle 4"/>
          <p:cNvSpPr txBox="1"/>
          <p:nvPr/>
        </p:nvSpPr>
        <p:spPr>
          <a:xfrm>
            <a:off x="8803075" y="3316676"/>
            <a:ext cx="934242" cy="611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P(x)</a:t>
            </a:r>
          </a:p>
        </p:txBody>
      </p:sp>
      <p:sp>
        <p:nvSpPr>
          <p:cNvPr id="1478" name="Rectangle 5"/>
          <p:cNvSpPr txBox="1"/>
          <p:nvPr>
            <p:ph type="title"/>
          </p:nvPr>
        </p:nvSpPr>
        <p:spPr>
          <a:xfrm>
            <a:off x="216746" y="108373"/>
            <a:ext cx="12571308" cy="1300481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Denoising with the marginal wavelet model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0" name="Rectangle 2"/>
          <p:cNvSpPr txBox="1"/>
          <p:nvPr>
            <p:ph type="title"/>
          </p:nvPr>
        </p:nvSpPr>
        <p:spPr>
          <a:xfrm>
            <a:off x="835659" y="248919"/>
            <a:ext cx="11054082" cy="1625601"/>
          </a:xfrm>
          <a:prstGeom prst="rect">
            <a:avLst/>
          </a:prstGeom>
        </p:spPr>
        <p:txBody>
          <a:bodyPr/>
          <a:lstStyle>
            <a:lvl1pPr defTabSz="617727">
              <a:defRPr sz="4750"/>
            </a:lvl1pPr>
          </a:lstStyle>
          <a:p>
            <a:pPr/>
            <a:r>
              <a:t>MAP estimate,     , as function of observed coefficient value, y</a:t>
            </a:r>
          </a:p>
        </p:txBody>
      </p:sp>
      <p:pic>
        <p:nvPicPr>
          <p:cNvPr id="1481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0959" y="2600960"/>
            <a:ext cx="7839006" cy="659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2" name="Object 3" descr="Object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2196" y="4976142"/>
            <a:ext cx="557671" cy="65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3" name="Object 4" descr="Object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5653" y="2926079"/>
            <a:ext cx="476393" cy="668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4" name="Object 5" descr="Object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1879" y="254846"/>
            <a:ext cx="695397" cy="975361"/>
          </a:xfrm>
          <a:prstGeom prst="rect">
            <a:avLst/>
          </a:prstGeom>
          <a:ln w="12700">
            <a:miter lim="400000"/>
          </a:ln>
        </p:spPr>
      </p:pic>
      <p:sp>
        <p:nvSpPr>
          <p:cNvPr id="1485" name="Rectangle 7"/>
          <p:cNvSpPr txBox="1"/>
          <p:nvPr/>
        </p:nvSpPr>
        <p:spPr>
          <a:xfrm>
            <a:off x="-1" y="9313334"/>
            <a:ext cx="6411688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5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http://www-bcs.mit.edu/people/adelson/pub_pdfs/simoncelli_noise.pdf</a:t>
            </a:r>
          </a:p>
        </p:txBody>
      </p:sp>
      <p:sp>
        <p:nvSpPr>
          <p:cNvPr id="1486" name="Rectangle 8"/>
          <p:cNvSpPr txBox="1"/>
          <p:nvPr/>
        </p:nvSpPr>
        <p:spPr>
          <a:xfrm>
            <a:off x="7195538" y="9103359"/>
            <a:ext cx="5809262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1600">
                <a:latin typeface="Verdana"/>
                <a:ea typeface="Verdana"/>
                <a:cs typeface="Verdana"/>
                <a:sym typeface="Verdana"/>
              </a:defRPr>
            </a:pPr>
            <a:r>
              <a:t>Simoncelli and Adelson, Noise Removal via Bayesian Wavelet Coring</a:t>
            </a:r>
            <a:r>
              <a:rPr b="0" sz="1400"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96646">
              <a:defRPr sz="3782"/>
            </a:lvl1pPr>
          </a:lstStyle>
          <a:p>
            <a:pPr/>
            <a:r>
              <a:t>Bayesian estimate for wavelet coefficient  value, for different assumed wavelet marginal distribution values of r</a:t>
            </a:r>
          </a:p>
        </p:txBody>
      </p:sp>
      <p:pic>
        <p:nvPicPr>
          <p:cNvPr id="148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l="0" t="0" r="0" b="17638"/>
          <a:stretch>
            <a:fillRect/>
          </a:stretch>
        </p:blipFill>
        <p:spPr>
          <a:xfrm>
            <a:off x="808284" y="1989102"/>
            <a:ext cx="11433387" cy="29012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93" name="Group 20"/>
          <p:cNvGrpSpPr/>
          <p:nvPr/>
        </p:nvGrpSpPr>
        <p:grpSpPr>
          <a:xfrm>
            <a:off x="8579555" y="5000978"/>
            <a:ext cx="3217962" cy="3808871"/>
            <a:chOff x="0" y="0"/>
            <a:chExt cx="3217960" cy="3808870"/>
          </a:xfrm>
        </p:grpSpPr>
        <p:sp>
          <p:nvSpPr>
            <p:cNvPr id="1490" name="TextBox 7"/>
            <p:cNvSpPr txBox="1"/>
            <p:nvPr/>
          </p:nvSpPr>
          <p:spPr>
            <a:xfrm>
              <a:off x="1237469" y="0"/>
              <a:ext cx="761129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= 2</a:t>
              </a:r>
            </a:p>
          </p:txBody>
        </p:sp>
        <p:sp>
          <p:nvSpPr>
            <p:cNvPr id="1491" name="TextBox 8"/>
            <p:cNvSpPr txBox="1"/>
            <p:nvPr/>
          </p:nvSpPr>
          <p:spPr>
            <a:xfrm>
              <a:off x="0" y="445968"/>
              <a:ext cx="2989086" cy="475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Gaussian distribution</a:t>
              </a:r>
            </a:p>
          </p:txBody>
        </p:sp>
        <p:pic>
          <p:nvPicPr>
            <p:cNvPr id="1492" name="Picture 12" descr="Picture 1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7717" y="1025166"/>
              <a:ext cx="2890244" cy="2783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497" name="Group 21"/>
          <p:cNvGrpSpPr/>
          <p:nvPr/>
        </p:nvGrpSpPr>
        <p:grpSpPr>
          <a:xfrm>
            <a:off x="4786488" y="4987431"/>
            <a:ext cx="3138609" cy="3820161"/>
            <a:chOff x="0" y="0"/>
            <a:chExt cx="3138607" cy="3820160"/>
          </a:xfrm>
        </p:grpSpPr>
        <p:sp>
          <p:nvSpPr>
            <p:cNvPr id="1494" name="TextBox 9"/>
            <p:cNvSpPr/>
            <p:nvPr/>
          </p:nvSpPr>
          <p:spPr>
            <a:xfrm>
              <a:off x="116399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r = 1</a:t>
              </a:r>
            </a:p>
          </p:txBody>
        </p:sp>
        <p:sp>
          <p:nvSpPr>
            <p:cNvPr id="1495" name="TextBox 10"/>
            <p:cNvSpPr/>
            <p:nvPr/>
          </p:nvSpPr>
          <p:spPr>
            <a:xfrm>
              <a:off x="0" y="47924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Laplacian distribution</a:t>
              </a:r>
            </a:p>
          </p:txBody>
        </p:sp>
        <p:pic>
          <p:nvPicPr>
            <p:cNvPr id="1496" name="Picture 13" descr="Picture 13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1866" y="1060166"/>
              <a:ext cx="2876742" cy="27599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98" name="Picture 11" descr="Picture 1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0497" y="6037297"/>
            <a:ext cx="2878669" cy="2761264"/>
          </a:xfrm>
          <a:prstGeom prst="rect">
            <a:avLst/>
          </a:prstGeom>
          <a:ln w="12700">
            <a:miter lim="400000"/>
          </a:ln>
        </p:spPr>
      </p:pic>
      <p:sp>
        <p:nvSpPr>
          <p:cNvPr id="1499" name="TextBox 9"/>
          <p:cNvSpPr txBox="1"/>
          <p:nvPr/>
        </p:nvSpPr>
        <p:spPr>
          <a:xfrm>
            <a:off x="2097476" y="5168053"/>
            <a:ext cx="1015328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r = 0.5</a:t>
            </a:r>
          </a:p>
        </p:txBody>
      </p:sp>
      <p:sp>
        <p:nvSpPr>
          <p:cNvPr id="1500" name="assumed wavelet marginal distribution"/>
          <p:cNvSpPr txBox="1"/>
          <p:nvPr/>
        </p:nvSpPr>
        <p:spPr>
          <a:xfrm rot="16200000">
            <a:off x="-1079196" y="7078167"/>
            <a:ext cx="3278224" cy="829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assumed wavelet marginal distribution</a:t>
            </a:r>
          </a:p>
        </p:txBody>
      </p:sp>
      <p:sp>
        <p:nvSpPr>
          <p:cNvPr id="1501" name="optimal denoising function for wavelet coefficients"/>
          <p:cNvSpPr txBox="1"/>
          <p:nvPr/>
        </p:nvSpPr>
        <p:spPr>
          <a:xfrm rot="16200000">
            <a:off x="-1386823" y="2973239"/>
            <a:ext cx="3766479" cy="829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>
                <a:solidFill>
                  <a:srgbClr val="0433FF"/>
                </a:solidFill>
              </a:defRPr>
            </a:lvl1pPr>
          </a:lstStyle>
          <a:p>
            <a:pPr/>
            <a:r>
              <a:t>optimal denoising function for wavelet coefficients</a:t>
            </a:r>
          </a:p>
        </p:txBody>
      </p:sp>
      <p:sp>
        <p:nvSpPr>
          <p:cNvPr id="1502" name="Rectangle"/>
          <p:cNvSpPr/>
          <p:nvPr/>
        </p:nvSpPr>
        <p:spPr>
          <a:xfrm>
            <a:off x="4546600" y="1689100"/>
            <a:ext cx="3904407" cy="76701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03" name="Rectangle"/>
          <p:cNvSpPr/>
          <p:nvPr/>
        </p:nvSpPr>
        <p:spPr>
          <a:xfrm>
            <a:off x="914400" y="1510357"/>
            <a:ext cx="3614440" cy="77091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02" grpId="1"/>
      <p:bldP build="whole" bldLvl="1" animBg="1" rev="0" advAuto="0" spid="1503" grpId="2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Rectangle 3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0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00479"/>
            <a:ext cx="12462935" cy="8123486"/>
          </a:xfrm>
          <a:prstGeom prst="rect">
            <a:avLst/>
          </a:prstGeom>
          <a:ln w="12700">
            <a:miter lim="400000"/>
          </a:ln>
        </p:spPr>
      </p:pic>
      <p:sp>
        <p:nvSpPr>
          <p:cNvPr id="1507" name="Text Box 5"/>
          <p:cNvSpPr txBox="1"/>
          <p:nvPr/>
        </p:nvSpPr>
        <p:spPr>
          <a:xfrm>
            <a:off x="1192106" y="670560"/>
            <a:ext cx="112546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original</a:t>
            </a:r>
          </a:p>
        </p:txBody>
      </p:sp>
      <p:sp>
        <p:nvSpPr>
          <p:cNvPr id="1508" name="Text Box 6"/>
          <p:cNvSpPr txBox="1"/>
          <p:nvPr/>
        </p:nvSpPr>
        <p:spPr>
          <a:xfrm>
            <a:off x="4660053" y="108373"/>
            <a:ext cx="3684694" cy="118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Gaussian noise of std. dev. 21.4 added, giving PSNR=22.06 dB</a:t>
            </a:r>
          </a:p>
        </p:txBody>
      </p:sp>
      <p:sp>
        <p:nvSpPr>
          <p:cNvPr id="1509" name="Text Box 7"/>
          <p:cNvSpPr txBox="1"/>
          <p:nvPr/>
        </p:nvSpPr>
        <p:spPr>
          <a:xfrm>
            <a:off x="9320107" y="-1"/>
            <a:ext cx="3251201" cy="11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(1) Denoised with Gaussian model, PSNR=27.87 dB</a:t>
            </a:r>
          </a:p>
        </p:txBody>
      </p:sp>
      <p:sp>
        <p:nvSpPr>
          <p:cNvPr id="1510" name="Rectangle 9"/>
          <p:cNvSpPr/>
          <p:nvPr/>
        </p:nvSpPr>
        <p:spPr>
          <a:xfrm>
            <a:off x="4118186" y="5310293"/>
            <a:ext cx="4226561" cy="411818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11" name="Text Box 10"/>
          <p:cNvSpPr txBox="1"/>
          <p:nvPr/>
        </p:nvSpPr>
        <p:spPr>
          <a:xfrm>
            <a:off x="4118186" y="6326293"/>
            <a:ext cx="2718366" cy="154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(2) Denoised with wavelet marginal model, PSNR=29.24 dB</a:t>
            </a:r>
          </a:p>
        </p:txBody>
      </p:sp>
      <p:sp>
        <p:nvSpPr>
          <p:cNvPr id="1512" name="Rectangle 11"/>
          <p:cNvSpPr txBox="1"/>
          <p:nvPr/>
        </p:nvSpPr>
        <p:spPr>
          <a:xfrm>
            <a:off x="108373" y="9335912"/>
            <a:ext cx="5474070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http://www.cns.nyu.edu/pub/eero/simoncelli05a-preprint.pdf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modeling of images</a:t>
            </a:r>
          </a:p>
        </p:txBody>
      </p:sp>
      <p:pic>
        <p:nvPicPr>
          <p:cNvPr id="38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235005"/>
            <a:ext cx="13004801" cy="80783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64853" y="4016587"/>
            <a:ext cx="2939628" cy="21426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3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Rectangle 2"/>
          <p:cNvSpPr txBox="1"/>
          <p:nvPr>
            <p:ph type="title"/>
          </p:nvPr>
        </p:nvSpPr>
        <p:spPr>
          <a:xfrm>
            <a:off x="650239" y="108373"/>
            <a:ext cx="11704322" cy="1257584"/>
          </a:xfrm>
          <a:prstGeom prst="rect">
            <a:avLst/>
          </a:prstGeom>
        </p:spPr>
        <p:txBody>
          <a:bodyPr/>
          <a:lstStyle/>
          <a:p>
            <a:pPr/>
            <a:r>
              <a:t>Gaussian scale mixtures</a:t>
            </a:r>
          </a:p>
        </p:txBody>
      </p:sp>
      <p:pic>
        <p:nvPicPr>
          <p:cNvPr id="1515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5839" y="1368213"/>
            <a:ext cx="5554135" cy="812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16" name="Text Box 5"/>
          <p:cNvSpPr txBox="1"/>
          <p:nvPr/>
        </p:nvSpPr>
        <p:spPr>
          <a:xfrm>
            <a:off x="8236373" y="3682436"/>
            <a:ext cx="4226561" cy="118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Note correlations between the amplitudes of each wavelet subband.</a:t>
            </a:r>
          </a:p>
        </p:txBody>
      </p:sp>
      <p:sp>
        <p:nvSpPr>
          <p:cNvPr id="1517" name="Rectangle 6"/>
          <p:cNvSpPr txBox="1"/>
          <p:nvPr/>
        </p:nvSpPr>
        <p:spPr>
          <a:xfrm>
            <a:off x="108373" y="9335912"/>
            <a:ext cx="5474070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http://www.cns.nyu.edu/pub/eero/simoncelli05a-preprint.pdf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Rectangle 2"/>
          <p:cNvSpPr txBox="1"/>
          <p:nvPr>
            <p:ph type="title"/>
          </p:nvPr>
        </p:nvSpPr>
        <p:spPr>
          <a:xfrm>
            <a:off x="-1" y="-65477"/>
            <a:ext cx="13004801" cy="1625602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Statistics of pairs of wavelet coefficients</a:t>
            </a:r>
          </a:p>
        </p:txBody>
      </p:sp>
      <p:sp>
        <p:nvSpPr>
          <p:cNvPr id="1520" name="Rectangle 3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2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131342"/>
            <a:ext cx="13004801" cy="7513885"/>
          </a:xfrm>
          <a:prstGeom prst="rect">
            <a:avLst/>
          </a:prstGeom>
          <a:ln w="12700">
            <a:miter lim="400000"/>
          </a:ln>
        </p:spPr>
      </p:pic>
      <p:sp>
        <p:nvSpPr>
          <p:cNvPr id="1522" name="Text Box 5"/>
          <p:cNvSpPr txBox="1"/>
          <p:nvPr/>
        </p:nvSpPr>
        <p:spPr>
          <a:xfrm>
            <a:off x="216746" y="1569156"/>
            <a:ext cx="10490173" cy="475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Contour plots of the joint histogram of various wavelet coefficient pairs</a:t>
            </a:r>
          </a:p>
        </p:txBody>
      </p:sp>
      <p:sp>
        <p:nvSpPr>
          <p:cNvPr id="1523" name="Text Box 6"/>
          <p:cNvSpPr txBox="1"/>
          <p:nvPr/>
        </p:nvSpPr>
        <p:spPr>
          <a:xfrm>
            <a:off x="108373" y="6935893"/>
            <a:ext cx="8881043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Conditional distributions of the corresponding wavelet pairs</a:t>
            </a:r>
          </a:p>
        </p:txBody>
      </p:sp>
      <p:sp>
        <p:nvSpPr>
          <p:cNvPr id="1524" name="Rectangle 7"/>
          <p:cNvSpPr txBox="1"/>
          <p:nvPr/>
        </p:nvSpPr>
        <p:spPr>
          <a:xfrm>
            <a:off x="108373" y="9335912"/>
            <a:ext cx="5474070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http://www.cns.nyu.edu/pub/eero/simoncelli05a-preprint.pdf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Rectangle 2"/>
          <p:cNvSpPr txBox="1"/>
          <p:nvPr>
            <p:ph type="title"/>
          </p:nvPr>
        </p:nvSpPr>
        <p:spPr>
          <a:xfrm>
            <a:off x="650239" y="216746"/>
            <a:ext cx="11704322" cy="932464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Gaussian scale mixtures</a:t>
            </a:r>
          </a:p>
        </p:txBody>
      </p:sp>
      <p:pic>
        <p:nvPicPr>
          <p:cNvPr id="1527" name="Object 2" descr="Object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733" y="1300479"/>
            <a:ext cx="9211735" cy="1842348"/>
          </a:xfrm>
          <a:prstGeom prst="rect">
            <a:avLst/>
          </a:prstGeom>
          <a:ln w="12700">
            <a:miter lim="400000"/>
          </a:ln>
        </p:spPr>
      </p:pic>
      <p:sp>
        <p:nvSpPr>
          <p:cNvPr id="1528" name="Text Box 5"/>
          <p:cNvSpPr txBox="1"/>
          <p:nvPr/>
        </p:nvSpPr>
        <p:spPr>
          <a:xfrm>
            <a:off x="975359" y="4009813"/>
            <a:ext cx="2406792" cy="118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Wavelet coefficient probability</a:t>
            </a:r>
          </a:p>
        </p:txBody>
      </p:sp>
      <p:sp>
        <p:nvSpPr>
          <p:cNvPr id="1529" name="Text Box 6"/>
          <p:cNvSpPr txBox="1"/>
          <p:nvPr/>
        </p:nvSpPr>
        <p:spPr>
          <a:xfrm>
            <a:off x="4118186" y="4700693"/>
            <a:ext cx="2406792" cy="154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 mixture of Gaussians of scaled covariances</a:t>
            </a:r>
          </a:p>
        </p:txBody>
      </p:sp>
      <p:sp>
        <p:nvSpPr>
          <p:cNvPr id="1530" name="Line 7"/>
          <p:cNvSpPr/>
          <p:nvPr/>
        </p:nvSpPr>
        <p:spPr>
          <a:xfrm flipV="1">
            <a:off x="1733973" y="2817706"/>
            <a:ext cx="1" cy="975361"/>
          </a:xfrm>
          <a:prstGeom prst="line">
            <a:avLst/>
          </a:prstGeom>
          <a:ln w="12700">
            <a:solidFill>
              <a:srgbClr val="3333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31" name="Line 8"/>
          <p:cNvSpPr/>
          <p:nvPr/>
        </p:nvSpPr>
        <p:spPr>
          <a:xfrm flipV="1">
            <a:off x="5093546" y="3576319"/>
            <a:ext cx="1" cy="975362"/>
          </a:xfrm>
          <a:prstGeom prst="line">
            <a:avLst/>
          </a:prstGeom>
          <a:ln w="12700">
            <a:solidFill>
              <a:srgbClr val="333399"/>
            </a:solidFill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b="0" sz="34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535" name="Group 13"/>
          <p:cNvGrpSpPr/>
          <p:nvPr/>
        </p:nvGrpSpPr>
        <p:grpSpPr>
          <a:xfrm>
            <a:off x="7369386" y="2492586"/>
            <a:ext cx="6628837" cy="7261015"/>
            <a:chOff x="0" y="0"/>
            <a:chExt cx="6628835" cy="7261013"/>
          </a:xfrm>
        </p:grpSpPr>
        <p:pic>
          <p:nvPicPr>
            <p:cNvPr id="1532" name="Picture 9" descr="Picture 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043093"/>
              <a:ext cx="5323841" cy="62179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3" name="Text Box 10"/>
            <p:cNvSpPr txBox="1"/>
            <p:nvPr/>
          </p:nvSpPr>
          <p:spPr>
            <a:xfrm>
              <a:off x="302542" y="702168"/>
              <a:ext cx="1396626" cy="475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observed</a:t>
              </a:r>
            </a:p>
          </p:txBody>
        </p:sp>
        <p:sp>
          <p:nvSpPr>
            <p:cNvPr id="1534" name="Text Box 11"/>
            <p:cNvSpPr txBox="1"/>
            <p:nvPr/>
          </p:nvSpPr>
          <p:spPr>
            <a:xfrm>
              <a:off x="3142826" y="-1"/>
              <a:ext cx="3486010" cy="8312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Gaussian scale mixture model simulation</a:t>
              </a:r>
            </a:p>
          </p:txBody>
        </p:sp>
      </p:grpSp>
      <p:sp>
        <p:nvSpPr>
          <p:cNvPr id="1536" name="Text Box 14"/>
          <p:cNvSpPr txBox="1"/>
          <p:nvPr/>
        </p:nvSpPr>
        <p:spPr>
          <a:xfrm>
            <a:off x="736035" y="7096196"/>
            <a:ext cx="6308232" cy="225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z is a spatially varying hidden variable that can be used to</a:t>
            </a:r>
          </a:p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(a) Create the non-gaussian histograms from a mixture of Gaussian densities, and (b) model correlations between the neighboring wavelet coefficients.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5" grpId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Rectangle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00479"/>
            <a:ext cx="12462935" cy="8123486"/>
          </a:xfrm>
          <a:prstGeom prst="rect">
            <a:avLst/>
          </a:prstGeom>
          <a:ln w="12700">
            <a:miter lim="400000"/>
          </a:ln>
        </p:spPr>
      </p:pic>
      <p:sp>
        <p:nvSpPr>
          <p:cNvPr id="1540" name="Text Box 4"/>
          <p:cNvSpPr txBox="1"/>
          <p:nvPr/>
        </p:nvSpPr>
        <p:spPr>
          <a:xfrm>
            <a:off x="1192106" y="670560"/>
            <a:ext cx="1125461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original</a:t>
            </a:r>
          </a:p>
        </p:txBody>
      </p:sp>
      <p:sp>
        <p:nvSpPr>
          <p:cNvPr id="1541" name="Text Box 5"/>
          <p:cNvSpPr txBox="1"/>
          <p:nvPr/>
        </p:nvSpPr>
        <p:spPr>
          <a:xfrm>
            <a:off x="4660053" y="108373"/>
            <a:ext cx="3684694" cy="118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With Gaussian noise of std. dev. 21.4 added, giving PSNR=22.06</a:t>
            </a:r>
          </a:p>
        </p:txBody>
      </p:sp>
      <p:sp>
        <p:nvSpPr>
          <p:cNvPr id="1542" name="Text Box 6"/>
          <p:cNvSpPr txBox="1"/>
          <p:nvPr/>
        </p:nvSpPr>
        <p:spPr>
          <a:xfrm>
            <a:off x="9320107" y="-1"/>
            <a:ext cx="3142827" cy="1186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(1) Denoised with Gaussian model, PSNR=27.87</a:t>
            </a:r>
          </a:p>
        </p:txBody>
      </p:sp>
      <p:sp>
        <p:nvSpPr>
          <p:cNvPr id="1543" name="Rectangle 9"/>
          <p:cNvSpPr txBox="1"/>
          <p:nvPr/>
        </p:nvSpPr>
        <p:spPr>
          <a:xfrm>
            <a:off x="108373" y="9335912"/>
            <a:ext cx="5474070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b="0"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http://www.cns.nyu.edu/pub/eero/simoncelli05a-preprint.pdf</a:t>
            </a:r>
          </a:p>
        </p:txBody>
      </p:sp>
      <p:sp>
        <p:nvSpPr>
          <p:cNvPr id="1544" name="Text Box 10"/>
          <p:cNvSpPr txBox="1"/>
          <p:nvPr/>
        </p:nvSpPr>
        <p:spPr>
          <a:xfrm>
            <a:off x="8236373" y="5892800"/>
            <a:ext cx="3142827" cy="1542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b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(3) Denoised with Gaussian scale mixture model, PSNR=30.86</a:t>
            </a:r>
          </a:p>
        </p:txBody>
      </p:sp>
      <p:grpSp>
        <p:nvGrpSpPr>
          <p:cNvPr id="1547" name="Group 14"/>
          <p:cNvGrpSpPr/>
          <p:nvPr/>
        </p:nvGrpSpPr>
        <p:grpSpPr>
          <a:xfrm>
            <a:off x="3901439" y="8559236"/>
            <a:ext cx="9103362" cy="545931"/>
            <a:chOff x="0" y="0"/>
            <a:chExt cx="9103360" cy="545930"/>
          </a:xfrm>
        </p:grpSpPr>
        <p:sp>
          <p:nvSpPr>
            <p:cNvPr id="1545" name="Text Box 8"/>
            <p:cNvSpPr/>
            <p:nvPr/>
          </p:nvSpPr>
          <p:spPr>
            <a:xfrm>
              <a:off x="4542649" y="0"/>
              <a:ext cx="4560712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 algn="l" defTabSz="650240">
                <a:defRPr b="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(2) Denoised with wavelet marginal model, PSNR=29.24</a:t>
              </a:r>
            </a:p>
          </p:txBody>
        </p:sp>
        <p:sp>
          <p:nvSpPr>
            <p:cNvPr id="1546" name="Line 11"/>
            <p:cNvSpPr/>
            <p:nvPr/>
          </p:nvSpPr>
          <p:spPr>
            <a:xfrm flipH="1" flipV="1">
              <a:off x="-1" y="545930"/>
              <a:ext cx="4551681" cy="1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b="0" sz="34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14026"/>
            <a:ext cx="5971824" cy="8439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235" y="-1"/>
            <a:ext cx="11634331" cy="1307255"/>
          </a:xfrm>
          <a:prstGeom prst="rect">
            <a:avLst/>
          </a:prstGeom>
          <a:ln w="12700">
            <a:miter lim="400000"/>
          </a:ln>
        </p:spPr>
      </p:pic>
      <p:sp>
        <p:nvSpPr>
          <p:cNvPr id="1551" name="Freeform 5"/>
          <p:cNvSpPr/>
          <p:nvPr/>
        </p:nvSpPr>
        <p:spPr>
          <a:xfrm>
            <a:off x="323266" y="3917767"/>
            <a:ext cx="2798771" cy="1478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49" h="21043" fill="norm" stroke="1" extrusionOk="0">
                <a:moveTo>
                  <a:pt x="2880" y="20687"/>
                </a:moveTo>
                <a:cubicBezTo>
                  <a:pt x="2084" y="19798"/>
                  <a:pt x="1287" y="18908"/>
                  <a:pt x="813" y="16684"/>
                </a:cubicBezTo>
                <a:cubicBezTo>
                  <a:pt x="340" y="14460"/>
                  <a:pt x="-62" y="9873"/>
                  <a:pt x="38" y="7344"/>
                </a:cubicBezTo>
                <a:cubicBezTo>
                  <a:pt x="139" y="4814"/>
                  <a:pt x="-550" y="2701"/>
                  <a:pt x="1416" y="1506"/>
                </a:cubicBezTo>
                <a:cubicBezTo>
                  <a:pt x="3382" y="310"/>
                  <a:pt x="8779" y="-329"/>
                  <a:pt x="11836" y="171"/>
                </a:cubicBezTo>
                <a:cubicBezTo>
                  <a:pt x="14893" y="672"/>
                  <a:pt x="18467" y="1561"/>
                  <a:pt x="19758" y="4508"/>
                </a:cubicBezTo>
                <a:cubicBezTo>
                  <a:pt x="21050" y="7455"/>
                  <a:pt x="20591" y="15100"/>
                  <a:pt x="19586" y="17852"/>
                </a:cubicBezTo>
                <a:cubicBezTo>
                  <a:pt x="18581" y="20604"/>
                  <a:pt x="16472" y="20771"/>
                  <a:pt x="13730" y="21021"/>
                </a:cubicBezTo>
                <a:cubicBezTo>
                  <a:pt x="10989" y="21271"/>
                  <a:pt x="3138" y="19353"/>
                  <a:pt x="3138" y="19353"/>
                </a:cubicBezTo>
              </a:path>
            </a:pathLst>
          </a:custGeom>
          <a:ln w="25400">
            <a:solidFill>
              <a:srgbClr val="FF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 anchor="ctr"/>
          <a:lstStyle/>
          <a:p>
            <a:pPr defTabSz="650240">
              <a:defRPr b="0" sz="3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554" name="Group 8"/>
          <p:cNvGrpSpPr/>
          <p:nvPr/>
        </p:nvGrpSpPr>
        <p:grpSpPr>
          <a:xfrm>
            <a:off x="6475306" y="1675270"/>
            <a:ext cx="6380481" cy="6856874"/>
            <a:chOff x="0" y="0"/>
            <a:chExt cx="6380479" cy="6856872"/>
          </a:xfrm>
        </p:grpSpPr>
        <p:pic>
          <p:nvPicPr>
            <p:cNvPr id="1552" name="Picture 6" descr="Picture 6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6380480" cy="12648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3" name="Picture 7" descr="Picture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76060" y="1421349"/>
              <a:ext cx="5715007" cy="54355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1" grpId="2"/>
      <p:bldP build="whole" bldLvl="1" animBg="1" rev="0" advAuto="0" spid="1554" grpId="3"/>
      <p:bldP build="whole" bldLvl="1" animBg="1" rev="0" advAuto="0" spid="1549" grpId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Applications</a:t>
            </a:r>
          </a:p>
        </p:txBody>
      </p:sp>
      <p:sp>
        <p:nvSpPr>
          <p:cNvPr id="1557" name="Content Placeholder 3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  <a:r>
              <a:t>Detecting fake images</a:t>
            </a:r>
          </a:p>
          <a:p>
            <a:pPr/>
          </a:p>
          <a:p>
            <a:pPr/>
          </a:p>
          <a:p>
            <a:pPr/>
          </a:p>
          <a:p>
            <a:pPr/>
            <a:r>
              <a:t>Camera shake removal</a:t>
            </a:r>
          </a:p>
        </p:txBody>
      </p:sp>
      <p:pic>
        <p:nvPicPr>
          <p:cNvPr id="1558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2848" t="13071" r="20229" b="2489"/>
          <a:stretch>
            <a:fillRect/>
          </a:stretch>
        </p:blipFill>
        <p:spPr>
          <a:xfrm>
            <a:off x="7037493" y="5499946"/>
            <a:ext cx="5348676" cy="403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3626" y="1372728"/>
            <a:ext cx="5375771" cy="398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8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 Worlds</a:t>
            </a:r>
          </a:p>
        </p:txBody>
      </p:sp>
      <p:pic>
        <p:nvPicPr>
          <p:cNvPr id="15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418" y="2840284"/>
            <a:ext cx="5578969" cy="420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77191" y="2874151"/>
            <a:ext cx="5549618" cy="417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7437119"/>
            <a:ext cx="1508197" cy="2316481"/>
          </a:xfrm>
          <a:prstGeom prst="rect">
            <a:avLst/>
          </a:prstGeom>
          <a:ln w="12700">
            <a:miter lim="400000"/>
          </a:ln>
        </p:spPr>
      </p:pic>
      <p:sp>
        <p:nvSpPr>
          <p:cNvPr id="1565" name="Rectangle 5"/>
          <p:cNvSpPr txBox="1"/>
          <p:nvPr/>
        </p:nvSpPr>
        <p:spPr>
          <a:xfrm>
            <a:off x="1573671" y="7410026"/>
            <a:ext cx="2988343" cy="831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Prof. Hany Farid, </a:t>
            </a:r>
          </a:p>
          <a:p>
            <a:pPr algn="l" defTabSz="650240"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t>Dartmouth University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Statistical Image Mode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Statistical Image Models</a:t>
            </a:r>
          </a:p>
        </p:txBody>
      </p:sp>
      <p:sp>
        <p:nvSpPr>
          <p:cNvPr id="1568" name="Gaussian image mode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Gaussian image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Wiener filter denoising</a:t>
            </a:r>
          </a:p>
          <a:p>
            <a:pPr marL="457342" indent="-457342" defTabSz="630732">
              <a:defRPr sz="4268">
                <a:solidFill>
                  <a:srgbClr val="A9A9A9"/>
                </a:solidFill>
              </a:defRPr>
            </a:pPr>
            <a:r>
              <a:t>Kurtotic wavelets model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image synthesis</a:t>
            </a:r>
          </a:p>
          <a:p>
            <a:pPr lvl="1" marL="900826" indent="-457342" defTabSz="630732">
              <a:buChar char="•"/>
              <a:defRPr sz="4268">
                <a:solidFill>
                  <a:srgbClr val="A9A9A9"/>
                </a:solidFill>
              </a:defRPr>
            </a:pPr>
            <a:r>
              <a:t>Bayesian denoising</a:t>
            </a:r>
          </a:p>
          <a:p>
            <a:pPr marL="457342" indent="-457342" defTabSz="630732">
              <a:defRPr sz="4268"/>
            </a:pPr>
            <a:r>
              <a:t>Non-parametric MRF model</a:t>
            </a:r>
          </a:p>
          <a:p>
            <a:pPr lvl="1" marL="900826" indent="-457342" defTabSz="630732">
              <a:buChar char="•"/>
              <a:defRPr sz="4268"/>
            </a:pPr>
            <a:r>
              <a:t>image synthesis (Efros and Leung texture model)</a:t>
            </a:r>
          </a:p>
          <a:p>
            <a:pPr lvl="1" marL="900826" indent="-457342" defTabSz="630732">
              <a:buChar char="•"/>
              <a:defRPr sz="4268"/>
            </a:pPr>
            <a:r>
              <a:t>Non-local means denoising</a:t>
            </a:r>
          </a:p>
        </p:txBody>
      </p:sp>
      <p:sp>
        <p:nvSpPr>
          <p:cNvPr id="1569" name="Instead of a sum of basis function samples taken independently, we’ll generate the image bit by bit, modeling the image as a set of conditional sample draws."/>
          <p:cNvSpPr txBox="1"/>
          <p:nvPr/>
        </p:nvSpPr>
        <p:spPr>
          <a:xfrm>
            <a:off x="7989167" y="5435723"/>
            <a:ext cx="4949623" cy="1803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b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Instead of a sum of basis function samples taken independently, we’ll generate the image bit by bit, modeling the image as a set of conditional sample draws.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1" name="image146.png" descr="image14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0762" y="84102"/>
            <a:ext cx="12462935" cy="4605868"/>
          </a:xfrm>
          <a:prstGeom prst="rect">
            <a:avLst/>
          </a:prstGeom>
          <a:ln w="12700">
            <a:miter lim="400000"/>
          </a:ln>
        </p:spPr>
      </p:pic>
      <p:sp>
        <p:nvSpPr>
          <p:cNvPr id="1572" name="Image model:  each image has a large set of “production rules”…"/>
          <p:cNvSpPr txBox="1"/>
          <p:nvPr/>
        </p:nvSpPr>
        <p:spPr>
          <a:xfrm>
            <a:off x="266699" y="5611317"/>
            <a:ext cx="10346837" cy="1197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/>
            </a:pPr>
            <a:r>
              <a:t>Image model:  each image has a large set of “production rules”</a:t>
            </a:r>
          </a:p>
          <a:p>
            <a:pPr algn="l">
              <a:defRPr b="0"/>
            </a:pPr>
            <a:r>
              <a:t>If the local image values satisfy the conditions of one of the production rules, then you output a particular pixel value.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Efros &amp; Leung Algorithm"/>
          <p:cNvSpPr txBox="1"/>
          <p:nvPr>
            <p:ph type="title"/>
          </p:nvPr>
        </p:nvSpPr>
        <p:spPr>
          <a:xfrm>
            <a:off x="650239" y="-79024"/>
            <a:ext cx="11704322" cy="1625603"/>
          </a:xfrm>
          <a:prstGeom prst="rect">
            <a:avLst/>
          </a:prstGeom>
        </p:spPr>
        <p:txBody>
          <a:bodyPr/>
          <a:lstStyle/>
          <a:p>
            <a:pPr/>
            <a:r>
              <a:t>Efros &amp; Leung Algorithm</a:t>
            </a:r>
          </a:p>
        </p:txBody>
      </p:sp>
      <p:sp>
        <p:nvSpPr>
          <p:cNvPr id="1575" name="Assuming Markov property, compute P(p|N(p))…"/>
          <p:cNvSpPr txBox="1"/>
          <p:nvPr>
            <p:ph type="body" idx="1"/>
          </p:nvPr>
        </p:nvSpPr>
        <p:spPr>
          <a:xfrm>
            <a:off x="76764" y="5134186"/>
            <a:ext cx="13004801" cy="4064001"/>
          </a:xfrm>
          <a:prstGeom prst="rect">
            <a:avLst/>
          </a:prstGeom>
        </p:spPr>
        <p:txBody>
          <a:bodyPr/>
          <a:lstStyle/>
          <a:p>
            <a:pPr marL="487680" indent="-487680">
              <a:spcBef>
                <a:spcPts val="900"/>
              </a:spcBef>
              <a:buSzTx/>
              <a:buNone/>
            </a:pPr>
            <a:r>
              <a:rPr sz="4600"/>
              <a:t>Assuming Markov property, compute P(</a:t>
            </a:r>
            <a:r>
              <a:rPr b="1" sz="4600"/>
              <a:t>p</a:t>
            </a:r>
            <a:r>
              <a:rPr sz="4600"/>
              <a:t>|N(</a:t>
            </a:r>
            <a:r>
              <a:rPr b="1" sz="4600"/>
              <a:t>p</a:t>
            </a:r>
            <a:r>
              <a:rPr sz="4600"/>
              <a:t>))</a:t>
            </a:r>
          </a:p>
          <a:p>
            <a:pPr lvl="1"/>
            <a:r>
              <a:t>Building explicit probability tables is infeasible </a:t>
            </a:r>
          </a:p>
        </p:txBody>
      </p:sp>
      <p:grpSp>
        <p:nvGrpSpPr>
          <p:cNvPr id="1953" name="Group"/>
          <p:cNvGrpSpPr/>
          <p:nvPr/>
        </p:nvGrpSpPr>
        <p:grpSpPr>
          <a:xfrm>
            <a:off x="695395" y="1372729"/>
            <a:ext cx="4723272" cy="3167663"/>
            <a:chOff x="0" y="0"/>
            <a:chExt cx="4723271" cy="3167662"/>
          </a:xfrm>
        </p:grpSpPr>
        <p:pic>
          <p:nvPicPr>
            <p:cNvPr id="1576" name="image147.tiff" descr="image147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723272" cy="26980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95" name="Group"/>
            <p:cNvGrpSpPr/>
            <p:nvPr/>
          </p:nvGrpSpPr>
          <p:grpSpPr>
            <a:xfrm>
              <a:off x="984391" y="729262"/>
              <a:ext cx="2456463" cy="1463041"/>
              <a:chOff x="0" y="0"/>
              <a:chExt cx="2456462" cy="1463040"/>
            </a:xfrm>
          </p:grpSpPr>
          <p:sp>
            <p:nvSpPr>
              <p:cNvPr id="1577" name="Rectangle"/>
              <p:cNvSpPr/>
              <p:nvPr/>
            </p:nvSpPr>
            <p:spPr>
              <a:xfrm rot="10800000">
                <a:off x="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8" name="Rectangle"/>
              <p:cNvSpPr/>
              <p:nvPr/>
            </p:nvSpPr>
            <p:spPr>
              <a:xfrm rot="10800000">
                <a:off x="16256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79" name="Rectangle"/>
              <p:cNvSpPr/>
              <p:nvPr/>
            </p:nvSpPr>
            <p:spPr>
              <a:xfrm rot="10800000">
                <a:off x="32512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0" name="Rectangle"/>
              <p:cNvSpPr/>
              <p:nvPr/>
            </p:nvSpPr>
            <p:spPr>
              <a:xfrm rot="10800000">
                <a:off x="32512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1" name="Rectangle"/>
              <p:cNvSpPr/>
              <p:nvPr/>
            </p:nvSpPr>
            <p:spPr>
              <a:xfrm rot="10800000">
                <a:off x="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2" name="Rectangle"/>
              <p:cNvSpPr/>
              <p:nvPr/>
            </p:nvSpPr>
            <p:spPr>
              <a:xfrm rot="10800000">
                <a:off x="16256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3" name="Rectangle"/>
              <p:cNvSpPr/>
              <p:nvPr/>
            </p:nvSpPr>
            <p:spPr>
              <a:xfrm rot="10800000">
                <a:off x="48768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4" name="Rectangle"/>
              <p:cNvSpPr/>
              <p:nvPr/>
            </p:nvSpPr>
            <p:spPr>
              <a:xfrm rot="10800000">
                <a:off x="650240" y="81280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5" name="Rectangle"/>
              <p:cNvSpPr/>
              <p:nvPr/>
            </p:nvSpPr>
            <p:spPr>
              <a:xfrm rot="10800000">
                <a:off x="650240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6" name="Rectangle"/>
              <p:cNvSpPr/>
              <p:nvPr/>
            </p:nvSpPr>
            <p:spPr>
              <a:xfrm rot="10800000">
                <a:off x="812799" y="65024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7" name="Rectangle"/>
              <p:cNvSpPr/>
              <p:nvPr/>
            </p:nvSpPr>
            <p:spPr>
              <a:xfrm rot="10800000">
                <a:off x="812799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8" name="Rectangle"/>
              <p:cNvSpPr/>
              <p:nvPr/>
            </p:nvSpPr>
            <p:spPr>
              <a:xfrm rot="10800000">
                <a:off x="812799" y="81280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89" name="Rectangle"/>
              <p:cNvSpPr/>
              <p:nvPr/>
            </p:nvSpPr>
            <p:spPr>
              <a:xfrm rot="10800000">
                <a:off x="48768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0" name="Rectangle"/>
              <p:cNvSpPr/>
              <p:nvPr/>
            </p:nvSpPr>
            <p:spPr>
              <a:xfrm rot="10800000">
                <a:off x="650240" y="4876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600" name="Group"/>
              <p:cNvGrpSpPr/>
              <p:nvPr/>
            </p:nvGrpSpPr>
            <p:grpSpPr>
              <a:xfrm>
                <a:off x="975360" y="487680"/>
                <a:ext cx="505743" cy="487680"/>
                <a:chOff x="0" y="0"/>
                <a:chExt cx="505742" cy="487679"/>
              </a:xfrm>
            </p:grpSpPr>
            <p:sp>
              <p:nvSpPr>
                <p:cNvPr id="1591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2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3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4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5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6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7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8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599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10" name="Group"/>
              <p:cNvGrpSpPr/>
              <p:nvPr/>
            </p:nvGrpSpPr>
            <p:grpSpPr>
              <a:xfrm>
                <a:off x="1463040" y="487680"/>
                <a:ext cx="505743" cy="487680"/>
                <a:chOff x="0" y="0"/>
                <a:chExt cx="505742" cy="487679"/>
              </a:xfrm>
            </p:grpSpPr>
            <p:sp>
              <p:nvSpPr>
                <p:cNvPr id="1601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2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3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4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5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6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7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8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09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611" name="Rectangle"/>
              <p:cNvSpPr/>
              <p:nvPr/>
            </p:nvSpPr>
            <p:spPr>
              <a:xfrm rot="10800000">
                <a:off x="146304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2" name="Rectangle"/>
              <p:cNvSpPr/>
              <p:nvPr/>
            </p:nvSpPr>
            <p:spPr>
              <a:xfrm rot="10800000">
                <a:off x="1625600" y="13004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3" name="Rectangle"/>
              <p:cNvSpPr/>
              <p:nvPr/>
            </p:nvSpPr>
            <p:spPr>
              <a:xfrm rot="10800000">
                <a:off x="162560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4" name="Rectangle"/>
              <p:cNvSpPr/>
              <p:nvPr/>
            </p:nvSpPr>
            <p:spPr>
              <a:xfrm rot="10800000">
                <a:off x="178816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5" name="Rectangle"/>
              <p:cNvSpPr/>
              <p:nvPr/>
            </p:nvSpPr>
            <p:spPr>
              <a:xfrm rot="10800000">
                <a:off x="178816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6" name="Rectangle"/>
              <p:cNvSpPr/>
              <p:nvPr/>
            </p:nvSpPr>
            <p:spPr>
              <a:xfrm rot="10800000">
                <a:off x="1788160" y="130048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7" name="Rectangle"/>
              <p:cNvSpPr/>
              <p:nvPr/>
            </p:nvSpPr>
            <p:spPr>
              <a:xfrm rot="10800000">
                <a:off x="146304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8" name="Rectangle"/>
              <p:cNvSpPr/>
              <p:nvPr/>
            </p:nvSpPr>
            <p:spPr>
              <a:xfrm rot="10800000">
                <a:off x="162560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9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0" name="Rectangle"/>
              <p:cNvSpPr/>
              <p:nvPr/>
            </p:nvSpPr>
            <p:spPr>
              <a:xfrm rot="10800000">
                <a:off x="1300480" y="113792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1" name="Rectangle"/>
              <p:cNvSpPr/>
              <p:nvPr/>
            </p:nvSpPr>
            <p:spPr>
              <a:xfrm rot="10800000">
                <a:off x="130048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2" name="Rectangle"/>
              <p:cNvSpPr/>
              <p:nvPr/>
            </p:nvSpPr>
            <p:spPr>
              <a:xfrm rot="10800000">
                <a:off x="975360" y="975360"/>
                <a:ext cx="180623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23" name="Rectangle"/>
              <p:cNvSpPr/>
              <p:nvPr/>
            </p:nvSpPr>
            <p:spPr>
              <a:xfrm rot="10800000">
                <a:off x="1137919" y="975360"/>
                <a:ext cx="180624" cy="162561"/>
              </a:xfrm>
              <a:prstGeom prst="rect">
                <a:avLst/>
              </a:prstGeom>
              <a:noFill/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grpSp>
            <p:nvGrpSpPr>
              <p:cNvPr id="1633" name="Group"/>
              <p:cNvGrpSpPr/>
              <p:nvPr/>
            </p:nvGrpSpPr>
            <p:grpSpPr>
              <a:xfrm>
                <a:off x="-1" y="0"/>
                <a:ext cx="505744" cy="487680"/>
                <a:chOff x="0" y="0"/>
                <a:chExt cx="505742" cy="487679"/>
              </a:xfrm>
            </p:grpSpPr>
            <p:sp>
              <p:nvSpPr>
                <p:cNvPr id="162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2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2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2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2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2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43" name="Group"/>
              <p:cNvGrpSpPr/>
              <p:nvPr/>
            </p:nvGrpSpPr>
            <p:grpSpPr>
              <a:xfrm>
                <a:off x="487680" y="0"/>
                <a:ext cx="505743" cy="487680"/>
                <a:chOff x="0" y="0"/>
                <a:chExt cx="505742" cy="487679"/>
              </a:xfrm>
            </p:grpSpPr>
            <p:sp>
              <p:nvSpPr>
                <p:cNvPr id="163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3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53" name="Group"/>
              <p:cNvGrpSpPr/>
              <p:nvPr/>
            </p:nvGrpSpPr>
            <p:grpSpPr>
              <a:xfrm>
                <a:off x="975360" y="0"/>
                <a:ext cx="505743" cy="487680"/>
                <a:chOff x="0" y="0"/>
                <a:chExt cx="505742" cy="487679"/>
              </a:xfrm>
            </p:grpSpPr>
            <p:sp>
              <p:nvSpPr>
                <p:cNvPr id="164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4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63" name="Group"/>
              <p:cNvGrpSpPr/>
              <p:nvPr/>
            </p:nvGrpSpPr>
            <p:grpSpPr>
              <a:xfrm>
                <a:off x="1463040" y="0"/>
                <a:ext cx="505743" cy="487680"/>
                <a:chOff x="0" y="0"/>
                <a:chExt cx="505742" cy="487679"/>
              </a:xfrm>
            </p:grpSpPr>
            <p:sp>
              <p:nvSpPr>
                <p:cNvPr id="165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5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73" name="Group"/>
              <p:cNvGrpSpPr/>
              <p:nvPr/>
            </p:nvGrpSpPr>
            <p:grpSpPr>
              <a:xfrm>
                <a:off x="1950720" y="0"/>
                <a:ext cx="505743" cy="487680"/>
                <a:chOff x="0" y="0"/>
                <a:chExt cx="505742" cy="487679"/>
              </a:xfrm>
            </p:grpSpPr>
            <p:sp>
              <p:nvSpPr>
                <p:cNvPr id="166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6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83" name="Group"/>
              <p:cNvGrpSpPr/>
              <p:nvPr/>
            </p:nvGrpSpPr>
            <p:grpSpPr>
              <a:xfrm>
                <a:off x="1950720" y="487680"/>
                <a:ext cx="505743" cy="487680"/>
                <a:chOff x="0" y="0"/>
                <a:chExt cx="505742" cy="487679"/>
              </a:xfrm>
            </p:grpSpPr>
            <p:sp>
              <p:nvSpPr>
                <p:cNvPr id="167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7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693" name="Group"/>
              <p:cNvGrpSpPr/>
              <p:nvPr/>
            </p:nvGrpSpPr>
            <p:grpSpPr>
              <a:xfrm>
                <a:off x="1950720" y="975360"/>
                <a:ext cx="505743" cy="487680"/>
                <a:chOff x="0" y="0"/>
                <a:chExt cx="505742" cy="487679"/>
              </a:xfrm>
            </p:grpSpPr>
            <p:sp>
              <p:nvSpPr>
                <p:cNvPr id="1684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5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6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7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8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89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0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1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692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25400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694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solidFill>
                <a:srgbClr val="00BA20"/>
              </a:solidFill>
              <a:ln w="254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1951" name="Group"/>
            <p:cNvGrpSpPr/>
            <p:nvPr/>
          </p:nvGrpSpPr>
          <p:grpSpPr>
            <a:xfrm>
              <a:off x="984391" y="729261"/>
              <a:ext cx="2456463" cy="2438402"/>
              <a:chOff x="0" y="0"/>
              <a:chExt cx="2456462" cy="2438400"/>
            </a:xfrm>
          </p:grpSpPr>
          <p:grpSp>
            <p:nvGrpSpPr>
              <p:cNvPr id="1736" name="Group"/>
              <p:cNvGrpSpPr/>
              <p:nvPr/>
            </p:nvGrpSpPr>
            <p:grpSpPr>
              <a:xfrm>
                <a:off x="1" y="1463041"/>
                <a:ext cx="993423" cy="975360"/>
                <a:chOff x="0" y="0"/>
                <a:chExt cx="993422" cy="975359"/>
              </a:xfrm>
            </p:grpSpPr>
            <p:grpSp>
              <p:nvGrpSpPr>
                <p:cNvPr id="1705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696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697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698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699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0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1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2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3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4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15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06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7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8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09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0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1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2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3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4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25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16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7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8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19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0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1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2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3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4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35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726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7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8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29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0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1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2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3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4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1777" name="Group"/>
              <p:cNvGrpSpPr/>
              <p:nvPr/>
            </p:nvGrpSpPr>
            <p:grpSpPr>
              <a:xfrm>
                <a:off x="975361" y="1463041"/>
                <a:ext cx="993423" cy="975360"/>
                <a:chOff x="0" y="0"/>
                <a:chExt cx="993422" cy="975359"/>
              </a:xfrm>
            </p:grpSpPr>
            <p:grpSp>
              <p:nvGrpSpPr>
                <p:cNvPr id="1746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737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8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39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0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1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2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3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4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5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56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47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8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49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0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1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2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3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4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5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66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57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8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59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0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1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2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3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4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5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76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767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8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69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0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1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2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3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4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5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1818" name="Group"/>
              <p:cNvGrpSpPr/>
              <p:nvPr/>
            </p:nvGrpSpPr>
            <p:grpSpPr>
              <a:xfrm>
                <a:off x="1" y="487680"/>
                <a:ext cx="993423" cy="975361"/>
                <a:chOff x="0" y="0"/>
                <a:chExt cx="993422" cy="975359"/>
              </a:xfrm>
            </p:grpSpPr>
            <p:grpSp>
              <p:nvGrpSpPr>
                <p:cNvPr id="1787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778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79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0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1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2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3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4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5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6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797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88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89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0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1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2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3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4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5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6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807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798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799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0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1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2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3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4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5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6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817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808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09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0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1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2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3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4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5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16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1859" name="Group"/>
              <p:cNvGrpSpPr/>
              <p:nvPr/>
            </p:nvGrpSpPr>
            <p:grpSpPr>
              <a:xfrm>
                <a:off x="975361" y="487680"/>
                <a:ext cx="993423" cy="975361"/>
                <a:chOff x="0" y="0"/>
                <a:chExt cx="993422" cy="975359"/>
              </a:xfrm>
            </p:grpSpPr>
            <p:grpSp>
              <p:nvGrpSpPr>
                <p:cNvPr id="1828" name="Group"/>
                <p:cNvGrpSpPr/>
                <p:nvPr/>
              </p:nvGrpSpPr>
              <p:grpSpPr>
                <a:xfrm>
                  <a:off x="-1" y="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819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0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1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2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3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4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5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6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27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838" name="Group"/>
                <p:cNvGrpSpPr/>
                <p:nvPr/>
              </p:nvGrpSpPr>
              <p:grpSpPr>
                <a:xfrm>
                  <a:off x="487680" y="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829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0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1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2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3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4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5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6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37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848" name="Group"/>
                <p:cNvGrpSpPr/>
                <p:nvPr/>
              </p:nvGrpSpPr>
              <p:grpSpPr>
                <a:xfrm>
                  <a:off x="487680" y="487680"/>
                  <a:ext cx="505743" cy="487680"/>
                  <a:chOff x="0" y="0"/>
                  <a:chExt cx="505742" cy="487679"/>
                </a:xfrm>
              </p:grpSpPr>
              <p:sp>
                <p:nvSpPr>
                  <p:cNvPr id="1839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0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1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2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3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4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5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6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47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858" name="Group"/>
                <p:cNvGrpSpPr/>
                <p:nvPr/>
              </p:nvGrpSpPr>
              <p:grpSpPr>
                <a:xfrm>
                  <a:off x="-1" y="487680"/>
                  <a:ext cx="505744" cy="487680"/>
                  <a:chOff x="0" y="0"/>
                  <a:chExt cx="505742" cy="487679"/>
                </a:xfrm>
              </p:grpSpPr>
              <p:sp>
                <p:nvSpPr>
                  <p:cNvPr id="1849" name="Rectangle"/>
                  <p:cNvSpPr/>
                  <p:nvPr/>
                </p:nvSpPr>
                <p:spPr>
                  <a:xfrm rot="10800000">
                    <a:off x="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0" name="Rectangle"/>
                  <p:cNvSpPr/>
                  <p:nvPr/>
                </p:nvSpPr>
                <p:spPr>
                  <a:xfrm rot="10800000">
                    <a:off x="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1" name="Rectangle"/>
                  <p:cNvSpPr/>
                  <p:nvPr/>
                </p:nvSpPr>
                <p:spPr>
                  <a:xfrm rot="10800000">
                    <a:off x="16256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2" name="Rectangle"/>
                  <p:cNvSpPr/>
                  <p:nvPr/>
                </p:nvSpPr>
                <p:spPr>
                  <a:xfrm rot="10800000">
                    <a:off x="16256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3" name="Rectangle"/>
                  <p:cNvSpPr/>
                  <p:nvPr/>
                </p:nvSpPr>
                <p:spPr>
                  <a:xfrm rot="10800000">
                    <a:off x="325120" y="162560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4" name="Rectangle"/>
                  <p:cNvSpPr/>
                  <p:nvPr/>
                </p:nvSpPr>
                <p:spPr>
                  <a:xfrm rot="10800000">
                    <a:off x="32512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5" name="Rectangle"/>
                  <p:cNvSpPr/>
                  <p:nvPr/>
                </p:nvSpPr>
                <p:spPr>
                  <a:xfrm rot="10800000">
                    <a:off x="325120" y="325119"/>
                    <a:ext cx="180623" cy="162561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6" name="Rectangle"/>
                  <p:cNvSpPr/>
                  <p:nvPr/>
                </p:nvSpPr>
                <p:spPr>
                  <a:xfrm rot="10800000">
                    <a:off x="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857" name="Rectangle"/>
                  <p:cNvSpPr/>
                  <p:nvPr/>
                </p:nvSpPr>
                <p:spPr>
                  <a:xfrm rot="10800000">
                    <a:off x="162560" y="-1"/>
                    <a:ext cx="180623" cy="162562"/>
                  </a:xfrm>
                  <a:prstGeom prst="rect">
                    <a:avLst/>
                  </a:prstGeom>
                  <a:noFill/>
                  <a:ln w="12700" cap="flat">
                    <a:solidFill>
                      <a:srgbClr val="00BA20"/>
                    </a:solidFill>
                    <a:custDash>
                      <a:ds d="100000" sp="200000"/>
                    </a:custDash>
                    <a:miter lim="400000"/>
                  </a:ln>
                  <a:effectLst/>
                </p:spPr>
                <p:txBody>
                  <a:bodyPr wrap="square" lIns="54186" tIns="54186" rIns="54186" bIns="54186" numCol="1" anchor="ctr">
                    <a:no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</p:grpSp>
          <p:grpSp>
            <p:nvGrpSpPr>
              <p:cNvPr id="1869" name="Group"/>
              <p:cNvGrpSpPr/>
              <p:nvPr/>
            </p:nvGrpSpPr>
            <p:grpSpPr>
              <a:xfrm>
                <a:off x="-1" y="0"/>
                <a:ext cx="505744" cy="487680"/>
                <a:chOff x="0" y="0"/>
                <a:chExt cx="505742" cy="487679"/>
              </a:xfrm>
            </p:grpSpPr>
            <p:sp>
              <p:nvSpPr>
                <p:cNvPr id="186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6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879" name="Group"/>
              <p:cNvGrpSpPr/>
              <p:nvPr/>
            </p:nvGrpSpPr>
            <p:grpSpPr>
              <a:xfrm>
                <a:off x="487680" y="0"/>
                <a:ext cx="505743" cy="487680"/>
                <a:chOff x="0" y="0"/>
                <a:chExt cx="505742" cy="487679"/>
              </a:xfrm>
            </p:grpSpPr>
            <p:sp>
              <p:nvSpPr>
                <p:cNvPr id="187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7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889" name="Group"/>
              <p:cNvGrpSpPr/>
              <p:nvPr/>
            </p:nvGrpSpPr>
            <p:grpSpPr>
              <a:xfrm>
                <a:off x="975360" y="0"/>
                <a:ext cx="505743" cy="487680"/>
                <a:chOff x="0" y="0"/>
                <a:chExt cx="505742" cy="487679"/>
              </a:xfrm>
            </p:grpSpPr>
            <p:sp>
              <p:nvSpPr>
                <p:cNvPr id="188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8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899" name="Group"/>
              <p:cNvGrpSpPr/>
              <p:nvPr/>
            </p:nvGrpSpPr>
            <p:grpSpPr>
              <a:xfrm>
                <a:off x="1463040" y="0"/>
                <a:ext cx="505743" cy="487680"/>
                <a:chOff x="0" y="0"/>
                <a:chExt cx="505742" cy="487679"/>
              </a:xfrm>
            </p:grpSpPr>
            <p:sp>
              <p:nvSpPr>
                <p:cNvPr id="189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9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909" name="Group"/>
              <p:cNvGrpSpPr/>
              <p:nvPr/>
            </p:nvGrpSpPr>
            <p:grpSpPr>
              <a:xfrm>
                <a:off x="1950720" y="0"/>
                <a:ext cx="505743" cy="487680"/>
                <a:chOff x="0" y="0"/>
                <a:chExt cx="505742" cy="487679"/>
              </a:xfrm>
            </p:grpSpPr>
            <p:sp>
              <p:nvSpPr>
                <p:cNvPr id="190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0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919" name="Group"/>
              <p:cNvGrpSpPr/>
              <p:nvPr/>
            </p:nvGrpSpPr>
            <p:grpSpPr>
              <a:xfrm>
                <a:off x="1950720" y="487680"/>
                <a:ext cx="505743" cy="487680"/>
                <a:chOff x="0" y="0"/>
                <a:chExt cx="505742" cy="487679"/>
              </a:xfrm>
            </p:grpSpPr>
            <p:sp>
              <p:nvSpPr>
                <p:cNvPr id="191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1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929" name="Group"/>
              <p:cNvGrpSpPr/>
              <p:nvPr/>
            </p:nvGrpSpPr>
            <p:grpSpPr>
              <a:xfrm>
                <a:off x="1950720" y="975360"/>
                <a:ext cx="505743" cy="487681"/>
                <a:chOff x="0" y="0"/>
                <a:chExt cx="505742" cy="487679"/>
              </a:xfrm>
            </p:grpSpPr>
            <p:sp>
              <p:nvSpPr>
                <p:cNvPr id="192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2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939" name="Group"/>
              <p:cNvGrpSpPr/>
              <p:nvPr/>
            </p:nvGrpSpPr>
            <p:grpSpPr>
              <a:xfrm>
                <a:off x="1950720" y="1463041"/>
                <a:ext cx="505743" cy="487680"/>
                <a:chOff x="0" y="0"/>
                <a:chExt cx="505742" cy="487679"/>
              </a:xfrm>
            </p:grpSpPr>
            <p:sp>
              <p:nvSpPr>
                <p:cNvPr id="193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3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1949" name="Group"/>
              <p:cNvGrpSpPr/>
              <p:nvPr/>
            </p:nvGrpSpPr>
            <p:grpSpPr>
              <a:xfrm>
                <a:off x="1950720" y="1950721"/>
                <a:ext cx="505743" cy="487680"/>
                <a:chOff x="0" y="0"/>
                <a:chExt cx="505742" cy="487679"/>
              </a:xfrm>
            </p:grpSpPr>
            <p:sp>
              <p:nvSpPr>
                <p:cNvPr id="1940" name="Rectangle"/>
                <p:cNvSpPr/>
                <p:nvPr/>
              </p:nvSpPr>
              <p:spPr>
                <a:xfrm rot="10800000">
                  <a:off x="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1" name="Rectangle"/>
                <p:cNvSpPr/>
                <p:nvPr/>
              </p:nvSpPr>
              <p:spPr>
                <a:xfrm rot="10800000">
                  <a:off x="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2" name="Rectangle"/>
                <p:cNvSpPr/>
                <p:nvPr/>
              </p:nvSpPr>
              <p:spPr>
                <a:xfrm rot="10800000">
                  <a:off x="16256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3" name="Rectangle"/>
                <p:cNvSpPr/>
                <p:nvPr/>
              </p:nvSpPr>
              <p:spPr>
                <a:xfrm rot="10800000">
                  <a:off x="16256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4" name="Rectangle"/>
                <p:cNvSpPr/>
                <p:nvPr/>
              </p:nvSpPr>
              <p:spPr>
                <a:xfrm rot="10800000">
                  <a:off x="325120" y="162560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5" name="Rectangle"/>
                <p:cNvSpPr/>
                <p:nvPr/>
              </p:nvSpPr>
              <p:spPr>
                <a:xfrm rot="10800000">
                  <a:off x="32512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6" name="Rectangle"/>
                <p:cNvSpPr/>
                <p:nvPr/>
              </p:nvSpPr>
              <p:spPr>
                <a:xfrm rot="10800000">
                  <a:off x="325120" y="325119"/>
                  <a:ext cx="180623" cy="162561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7" name="Rectangle"/>
                <p:cNvSpPr/>
                <p:nvPr/>
              </p:nvSpPr>
              <p:spPr>
                <a:xfrm rot="10800000">
                  <a:off x="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48" name="Rectangle"/>
                <p:cNvSpPr/>
                <p:nvPr/>
              </p:nvSpPr>
              <p:spPr>
                <a:xfrm rot="10800000">
                  <a:off x="162560" y="-1"/>
                  <a:ext cx="180623" cy="162562"/>
                </a:xfrm>
                <a:prstGeom prst="rect">
                  <a:avLst/>
                </a:prstGeom>
                <a:noFill/>
                <a:ln w="12700" cap="flat">
                  <a:solidFill>
                    <a:srgbClr val="00BA20"/>
                  </a:solidFill>
                  <a:custDash>
                    <a:ds d="100000" sp="200000"/>
                  </a:custDash>
                  <a:miter lim="400000"/>
                </a:ln>
                <a:effectLst/>
              </p:spPr>
              <p:txBody>
                <a:bodyPr wrap="square" lIns="54186" tIns="54186" rIns="54186" bIns="54186" numCol="1" anchor="ctr">
                  <a:no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sp>
            <p:nvSpPr>
              <p:cNvPr id="1950" name="Rectangle"/>
              <p:cNvSpPr/>
              <p:nvPr/>
            </p:nvSpPr>
            <p:spPr>
              <a:xfrm rot="10800000">
                <a:off x="1137919" y="1137920"/>
                <a:ext cx="180624" cy="162561"/>
              </a:xfrm>
              <a:prstGeom prst="rect">
                <a:avLst/>
              </a:prstGeom>
              <a:noFill/>
              <a:ln w="12700" cap="flat">
                <a:solidFill>
                  <a:srgbClr val="00BA2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4186" tIns="54186" rIns="54186" bIns="54186" numCol="1" anchor="ctr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952" name="p"/>
            <p:cNvSpPr txBox="1"/>
            <p:nvPr/>
          </p:nvSpPr>
          <p:spPr>
            <a:xfrm>
              <a:off x="1684302" y="1704622"/>
              <a:ext cx="402198" cy="6671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>
              <a:lvl1pPr algn="l" defTabSz="650240">
                <a:buClr>
                  <a:srgbClr val="000000"/>
                </a:buClr>
                <a:buFont typeface="Trebuchet MS"/>
                <a:defRPr sz="3800">
                  <a:effectLst>
                    <a:outerShdw sx="100000" sy="100000" kx="0" ky="0" algn="b" rotWithShape="0" blurRad="38100" dist="38100" dir="2700000">
                      <a:srgbClr val="E4E4E4"/>
                    </a:outerShdw>
                  </a:effectLst>
                  <a:uFill>
                    <a:solidFill>
                      <a:srgbClr val="000000"/>
                    </a:solidFill>
                  </a:u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>
                <a:defRPr b="0" sz="2400">
                  <a:effectLst/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3800">
                  <a:effectLst>
                    <a:outerShdw sx="100000" sy="100000" kx="0" ky="0" algn="b" rotWithShape="0" blurRad="38100" dist="38100" dir="2700000">
                      <a:srgbClr val="E4E4E4"/>
                    </a:outerShdw>
                  </a:effectLst>
                  <a:latin typeface="Trebuchet MS"/>
                  <a:ea typeface="Trebuchet MS"/>
                  <a:cs typeface="Trebuchet MS"/>
                  <a:sym typeface="Trebuchet MS"/>
                </a:rPr>
                <a:t>p</a:t>
              </a:r>
            </a:p>
          </p:txBody>
        </p:sp>
      </p:grpSp>
      <p:sp>
        <p:nvSpPr>
          <p:cNvPr id="1954" name="Synthesizing a pixel"/>
          <p:cNvSpPr txBox="1"/>
          <p:nvPr/>
        </p:nvSpPr>
        <p:spPr>
          <a:xfrm>
            <a:off x="1271129" y="4590062"/>
            <a:ext cx="3145227" cy="48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4186" tIns="54186" rIns="54186" bIns="54186">
            <a:spAutoFit/>
          </a:bodyPr>
          <a:lstStyle>
            <a:lvl1pPr algn="l" defTabSz="650240">
              <a:buClr>
                <a:srgbClr val="000000"/>
              </a:buClr>
              <a:buFont typeface="Trebuchet MS"/>
              <a:defRPr>
                <a:uFill>
                  <a:solidFill>
                    <a:srgbClr val="000000"/>
                  </a:solidFill>
                </a:u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b="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latin typeface="Trebuchet MS"/>
                <a:ea typeface="Trebuchet MS"/>
                <a:cs typeface="Trebuchet MS"/>
                <a:sym typeface="Trebuchet MS"/>
              </a:rPr>
              <a:t>Synthesizing a pixel</a:t>
            </a:r>
          </a:p>
        </p:txBody>
      </p:sp>
      <p:grpSp>
        <p:nvGrpSpPr>
          <p:cNvPr id="2440" name="Group"/>
          <p:cNvGrpSpPr/>
          <p:nvPr/>
        </p:nvGrpSpPr>
        <p:grpSpPr>
          <a:xfrm>
            <a:off x="83538" y="1345636"/>
            <a:ext cx="12372623" cy="5551876"/>
            <a:chOff x="0" y="0"/>
            <a:chExt cx="12372622" cy="5551874"/>
          </a:xfrm>
        </p:grpSpPr>
        <p:grpSp>
          <p:nvGrpSpPr>
            <p:cNvPr id="2432" name="Group"/>
            <p:cNvGrpSpPr/>
            <p:nvPr/>
          </p:nvGrpSpPr>
          <p:grpSpPr>
            <a:xfrm>
              <a:off x="8369581" y="0"/>
              <a:ext cx="3611259" cy="2623537"/>
              <a:chOff x="0" y="0"/>
              <a:chExt cx="3611258" cy="2623536"/>
            </a:xfrm>
          </p:grpSpPr>
          <p:pic>
            <p:nvPicPr>
              <p:cNvPr id="1955" name="image148.png" descr="image14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130950"/>
                <a:ext cx="3467947" cy="249258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074" name="Group"/>
              <p:cNvGrpSpPr/>
              <p:nvPr/>
            </p:nvGrpSpPr>
            <p:grpSpPr>
              <a:xfrm>
                <a:off x="709563" y="1384017"/>
                <a:ext cx="910336" cy="591538"/>
                <a:chOff x="29209" y="0"/>
                <a:chExt cx="910334" cy="591536"/>
              </a:xfrm>
            </p:grpSpPr>
            <p:sp>
              <p:nvSpPr>
                <p:cNvPr id="1956" name="Text"/>
                <p:cNvSpPr/>
                <p:nvPr/>
              </p:nvSpPr>
              <p:spPr>
                <a:xfrm rot="10800000">
                  <a:off x="2921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7" name="Text"/>
                <p:cNvSpPr/>
                <p:nvPr/>
              </p:nvSpPr>
              <p:spPr>
                <a:xfrm rot="10800000">
                  <a:off x="94234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8" name="Text"/>
                <p:cNvSpPr/>
                <p:nvPr/>
              </p:nvSpPr>
              <p:spPr>
                <a:xfrm rot="10800000">
                  <a:off x="159257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59" name="Text"/>
                <p:cNvSpPr/>
                <p:nvPr/>
              </p:nvSpPr>
              <p:spPr>
                <a:xfrm rot="10800000">
                  <a:off x="159257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0" name="Text"/>
                <p:cNvSpPr/>
                <p:nvPr/>
              </p:nvSpPr>
              <p:spPr>
                <a:xfrm rot="10800000">
                  <a:off x="2921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1" name="Text"/>
                <p:cNvSpPr/>
                <p:nvPr/>
              </p:nvSpPr>
              <p:spPr>
                <a:xfrm rot="10800000">
                  <a:off x="94234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2" name="Text"/>
                <p:cNvSpPr/>
                <p:nvPr/>
              </p:nvSpPr>
              <p:spPr>
                <a:xfrm rot="10800000">
                  <a:off x="224281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3" name="Text"/>
                <p:cNvSpPr/>
                <p:nvPr/>
              </p:nvSpPr>
              <p:spPr>
                <a:xfrm rot="10800000">
                  <a:off x="289305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4" name="Text"/>
                <p:cNvSpPr/>
                <p:nvPr/>
              </p:nvSpPr>
              <p:spPr>
                <a:xfrm rot="10800000">
                  <a:off x="289305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5" name="Text"/>
                <p:cNvSpPr/>
                <p:nvPr/>
              </p:nvSpPr>
              <p:spPr>
                <a:xfrm rot="10800000">
                  <a:off x="354329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6" name="Text"/>
                <p:cNvSpPr/>
                <p:nvPr/>
              </p:nvSpPr>
              <p:spPr>
                <a:xfrm rot="10800000">
                  <a:off x="354329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7" name="Text"/>
                <p:cNvSpPr/>
                <p:nvPr/>
              </p:nvSpPr>
              <p:spPr>
                <a:xfrm rot="10800000">
                  <a:off x="354329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8" name="Text"/>
                <p:cNvSpPr/>
                <p:nvPr/>
              </p:nvSpPr>
              <p:spPr>
                <a:xfrm rot="10800000">
                  <a:off x="224281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69" name="Text"/>
                <p:cNvSpPr/>
                <p:nvPr/>
              </p:nvSpPr>
              <p:spPr>
                <a:xfrm rot="10800000">
                  <a:off x="289305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1979" name="Group"/>
                <p:cNvGrpSpPr/>
                <p:nvPr/>
              </p:nvGrpSpPr>
              <p:grpSpPr>
                <a:xfrm>
                  <a:off x="419354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197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7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1989" name="Group"/>
                <p:cNvGrpSpPr/>
                <p:nvPr/>
              </p:nvGrpSpPr>
              <p:grpSpPr>
                <a:xfrm>
                  <a:off x="614426" y="197179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198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198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1990" name="Text"/>
                <p:cNvSpPr/>
                <p:nvPr/>
              </p:nvSpPr>
              <p:spPr>
                <a:xfrm rot="10800000">
                  <a:off x="614425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1" name="Text"/>
                <p:cNvSpPr/>
                <p:nvPr/>
              </p:nvSpPr>
              <p:spPr>
                <a:xfrm rot="10800000">
                  <a:off x="679450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2" name="Text"/>
                <p:cNvSpPr/>
                <p:nvPr/>
              </p:nvSpPr>
              <p:spPr>
                <a:xfrm rot="10800000">
                  <a:off x="679450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3" name="Text"/>
                <p:cNvSpPr/>
                <p:nvPr/>
              </p:nvSpPr>
              <p:spPr>
                <a:xfrm rot="10800000">
                  <a:off x="744474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4" name="Text"/>
                <p:cNvSpPr/>
                <p:nvPr/>
              </p:nvSpPr>
              <p:spPr>
                <a:xfrm rot="10800000">
                  <a:off x="74447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5" name="Text"/>
                <p:cNvSpPr/>
                <p:nvPr/>
              </p:nvSpPr>
              <p:spPr>
                <a:xfrm rot="10800000">
                  <a:off x="744474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6" name="Text"/>
                <p:cNvSpPr/>
                <p:nvPr/>
              </p:nvSpPr>
              <p:spPr>
                <a:xfrm rot="10800000">
                  <a:off x="614425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7" name="Text"/>
                <p:cNvSpPr/>
                <p:nvPr/>
              </p:nvSpPr>
              <p:spPr>
                <a:xfrm rot="10800000">
                  <a:off x="679450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8" name="Text"/>
                <p:cNvSpPr/>
                <p:nvPr/>
              </p:nvSpPr>
              <p:spPr>
                <a:xfrm rot="10800000">
                  <a:off x="484377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99" name="Text"/>
                <p:cNvSpPr/>
                <p:nvPr/>
              </p:nvSpPr>
              <p:spPr>
                <a:xfrm rot="10800000">
                  <a:off x="549401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0" name="Text"/>
                <p:cNvSpPr/>
                <p:nvPr/>
              </p:nvSpPr>
              <p:spPr>
                <a:xfrm rot="10800000">
                  <a:off x="549401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1" name="Text"/>
                <p:cNvSpPr/>
                <p:nvPr/>
              </p:nvSpPr>
              <p:spPr>
                <a:xfrm rot="10800000">
                  <a:off x="41935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02" name="Text"/>
                <p:cNvSpPr/>
                <p:nvPr/>
              </p:nvSpPr>
              <p:spPr>
                <a:xfrm rot="10800000">
                  <a:off x="484377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012" name="Group"/>
                <p:cNvGrpSpPr/>
                <p:nvPr/>
              </p:nvGrpSpPr>
              <p:grpSpPr>
                <a:xfrm>
                  <a:off x="29211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00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0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22" name="Group"/>
                <p:cNvGrpSpPr/>
                <p:nvPr/>
              </p:nvGrpSpPr>
              <p:grpSpPr>
                <a:xfrm>
                  <a:off x="224282" y="-1"/>
                  <a:ext cx="130049" cy="197179"/>
                  <a:chOff x="29209" y="0"/>
                  <a:chExt cx="130048" cy="197177"/>
                </a:xfrm>
              </p:grpSpPr>
              <p:sp>
                <p:nvSpPr>
                  <p:cNvPr id="201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7" name="Text"/>
                  <p:cNvSpPr/>
                  <p:nvPr/>
                </p:nvSpPr>
                <p:spPr>
                  <a:xfrm rot="10800000">
                    <a:off x="159258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8" name="Text"/>
                  <p:cNvSpPr/>
                  <p:nvPr/>
                </p:nvSpPr>
                <p:spPr>
                  <a:xfrm rot="10800000">
                    <a:off x="159258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19" name="Text"/>
                  <p:cNvSpPr/>
                  <p:nvPr/>
                </p:nvSpPr>
                <p:spPr>
                  <a:xfrm rot="10800000">
                    <a:off x="159258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32" name="Group"/>
                <p:cNvGrpSpPr/>
                <p:nvPr/>
              </p:nvGrpSpPr>
              <p:grpSpPr>
                <a:xfrm>
                  <a:off x="419354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02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2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42" name="Group"/>
                <p:cNvGrpSpPr/>
                <p:nvPr/>
              </p:nvGrpSpPr>
              <p:grpSpPr>
                <a:xfrm>
                  <a:off x="614426" y="-1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03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3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52" name="Group"/>
                <p:cNvGrpSpPr/>
                <p:nvPr/>
              </p:nvGrpSpPr>
              <p:grpSpPr>
                <a:xfrm>
                  <a:off x="809497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04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4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62" name="Group"/>
                <p:cNvGrpSpPr/>
                <p:nvPr/>
              </p:nvGrpSpPr>
              <p:grpSpPr>
                <a:xfrm>
                  <a:off x="809497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05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5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072" name="Group"/>
                <p:cNvGrpSpPr/>
                <p:nvPr/>
              </p:nvGrpSpPr>
              <p:grpSpPr>
                <a:xfrm>
                  <a:off x="809497" y="394358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063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4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5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6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7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8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69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70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71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073" name="Text"/>
                <p:cNvSpPr/>
                <p:nvPr/>
              </p:nvSpPr>
              <p:spPr>
                <a:xfrm rot="10800000">
                  <a:off x="484377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BA20"/>
                </a:solidFill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193" name="Group"/>
              <p:cNvGrpSpPr/>
              <p:nvPr/>
            </p:nvGrpSpPr>
            <p:grpSpPr>
              <a:xfrm>
                <a:off x="2700922" y="1840089"/>
                <a:ext cx="910337" cy="591537"/>
                <a:chOff x="29209" y="0"/>
                <a:chExt cx="910335" cy="591536"/>
              </a:xfrm>
            </p:grpSpPr>
            <p:sp>
              <p:nvSpPr>
                <p:cNvPr id="2075" name="Text"/>
                <p:cNvSpPr/>
                <p:nvPr/>
              </p:nvSpPr>
              <p:spPr>
                <a:xfrm rot="10800000">
                  <a:off x="2921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6" name="Text"/>
                <p:cNvSpPr/>
                <p:nvPr/>
              </p:nvSpPr>
              <p:spPr>
                <a:xfrm rot="10800000">
                  <a:off x="94234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7" name="Text"/>
                <p:cNvSpPr/>
                <p:nvPr/>
              </p:nvSpPr>
              <p:spPr>
                <a:xfrm rot="10800000">
                  <a:off x="159258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8" name="Text"/>
                <p:cNvSpPr/>
                <p:nvPr/>
              </p:nvSpPr>
              <p:spPr>
                <a:xfrm rot="10800000">
                  <a:off x="159258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79" name="Text"/>
                <p:cNvSpPr/>
                <p:nvPr/>
              </p:nvSpPr>
              <p:spPr>
                <a:xfrm rot="10800000">
                  <a:off x="2921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0" name="Text"/>
                <p:cNvSpPr/>
                <p:nvPr/>
              </p:nvSpPr>
              <p:spPr>
                <a:xfrm rot="10800000">
                  <a:off x="94234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1" name="Text"/>
                <p:cNvSpPr/>
                <p:nvPr/>
              </p:nvSpPr>
              <p:spPr>
                <a:xfrm rot="10800000">
                  <a:off x="224281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2" name="Text"/>
                <p:cNvSpPr/>
                <p:nvPr/>
              </p:nvSpPr>
              <p:spPr>
                <a:xfrm rot="10800000">
                  <a:off x="289306" y="32863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3" name="Text"/>
                <p:cNvSpPr/>
                <p:nvPr/>
              </p:nvSpPr>
              <p:spPr>
                <a:xfrm rot="10800000">
                  <a:off x="289306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4" name="Text"/>
                <p:cNvSpPr/>
                <p:nvPr/>
              </p:nvSpPr>
              <p:spPr>
                <a:xfrm rot="10800000">
                  <a:off x="35433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5" name="Text"/>
                <p:cNvSpPr/>
                <p:nvPr/>
              </p:nvSpPr>
              <p:spPr>
                <a:xfrm rot="10800000">
                  <a:off x="35433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6" name="Text"/>
                <p:cNvSpPr/>
                <p:nvPr/>
              </p:nvSpPr>
              <p:spPr>
                <a:xfrm rot="10800000">
                  <a:off x="354330" y="32863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7" name="Text"/>
                <p:cNvSpPr/>
                <p:nvPr/>
              </p:nvSpPr>
              <p:spPr>
                <a:xfrm rot="10800000">
                  <a:off x="224281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088" name="Text"/>
                <p:cNvSpPr/>
                <p:nvPr/>
              </p:nvSpPr>
              <p:spPr>
                <a:xfrm rot="10800000">
                  <a:off x="289306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098" name="Group"/>
                <p:cNvGrpSpPr/>
                <p:nvPr/>
              </p:nvGrpSpPr>
              <p:grpSpPr>
                <a:xfrm>
                  <a:off x="419354" y="197179"/>
                  <a:ext cx="130048" cy="197178"/>
                  <a:chOff x="29209" y="0"/>
                  <a:chExt cx="130047" cy="197177"/>
                </a:xfrm>
              </p:grpSpPr>
              <p:sp>
                <p:nvSpPr>
                  <p:cNvPr id="2089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0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1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2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3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4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5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6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097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08" name="Group"/>
                <p:cNvGrpSpPr/>
                <p:nvPr/>
              </p:nvGrpSpPr>
              <p:grpSpPr>
                <a:xfrm>
                  <a:off x="614427" y="197179"/>
                  <a:ext cx="130048" cy="197178"/>
                  <a:chOff x="29209" y="0"/>
                  <a:chExt cx="130047" cy="197177"/>
                </a:xfrm>
              </p:grpSpPr>
              <p:sp>
                <p:nvSpPr>
                  <p:cNvPr id="2099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0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1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2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3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4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5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6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07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109" name="Text"/>
                <p:cNvSpPr/>
                <p:nvPr/>
              </p:nvSpPr>
              <p:spPr>
                <a:xfrm rot="10800000">
                  <a:off x="614426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0" name="Text"/>
                <p:cNvSpPr/>
                <p:nvPr/>
              </p:nvSpPr>
              <p:spPr>
                <a:xfrm rot="10800000">
                  <a:off x="679451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1" name="Text"/>
                <p:cNvSpPr/>
                <p:nvPr/>
              </p:nvSpPr>
              <p:spPr>
                <a:xfrm rot="10800000">
                  <a:off x="679451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2" name="Text"/>
                <p:cNvSpPr/>
                <p:nvPr/>
              </p:nvSpPr>
              <p:spPr>
                <a:xfrm rot="10800000">
                  <a:off x="744474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3" name="Text"/>
                <p:cNvSpPr/>
                <p:nvPr/>
              </p:nvSpPr>
              <p:spPr>
                <a:xfrm rot="10800000">
                  <a:off x="74447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4" name="Text"/>
                <p:cNvSpPr/>
                <p:nvPr/>
              </p:nvSpPr>
              <p:spPr>
                <a:xfrm rot="10800000">
                  <a:off x="744474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5" name="Text"/>
                <p:cNvSpPr/>
                <p:nvPr/>
              </p:nvSpPr>
              <p:spPr>
                <a:xfrm rot="10800000">
                  <a:off x="614426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6" name="Text"/>
                <p:cNvSpPr/>
                <p:nvPr/>
              </p:nvSpPr>
              <p:spPr>
                <a:xfrm rot="10800000">
                  <a:off x="679451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7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8" name="Text"/>
                <p:cNvSpPr/>
                <p:nvPr/>
              </p:nvSpPr>
              <p:spPr>
                <a:xfrm rot="10800000">
                  <a:off x="549401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19" name="Text"/>
                <p:cNvSpPr/>
                <p:nvPr/>
              </p:nvSpPr>
              <p:spPr>
                <a:xfrm rot="10800000">
                  <a:off x="549401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0" name="Text"/>
                <p:cNvSpPr/>
                <p:nvPr/>
              </p:nvSpPr>
              <p:spPr>
                <a:xfrm rot="10800000">
                  <a:off x="41935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21" name="Text"/>
                <p:cNvSpPr/>
                <p:nvPr/>
              </p:nvSpPr>
              <p:spPr>
                <a:xfrm rot="10800000">
                  <a:off x="484378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131" name="Group"/>
                <p:cNvGrpSpPr/>
                <p:nvPr/>
              </p:nvGrpSpPr>
              <p:grpSpPr>
                <a:xfrm>
                  <a:off x="29211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12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2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41" name="Group"/>
                <p:cNvGrpSpPr/>
                <p:nvPr/>
              </p:nvGrpSpPr>
              <p:grpSpPr>
                <a:xfrm>
                  <a:off x="224282" y="-1"/>
                  <a:ext cx="130050" cy="197179"/>
                  <a:chOff x="29209" y="0"/>
                  <a:chExt cx="130048" cy="197177"/>
                </a:xfrm>
              </p:grpSpPr>
              <p:sp>
                <p:nvSpPr>
                  <p:cNvPr id="213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6" name="Text"/>
                  <p:cNvSpPr/>
                  <p:nvPr/>
                </p:nvSpPr>
                <p:spPr>
                  <a:xfrm rot="10800000">
                    <a:off x="159258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7" name="Text"/>
                  <p:cNvSpPr/>
                  <p:nvPr/>
                </p:nvSpPr>
                <p:spPr>
                  <a:xfrm rot="10800000">
                    <a:off x="159258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8" name="Text"/>
                  <p:cNvSpPr/>
                  <p:nvPr/>
                </p:nvSpPr>
                <p:spPr>
                  <a:xfrm rot="10800000">
                    <a:off x="159258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3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51" name="Group"/>
                <p:cNvGrpSpPr/>
                <p:nvPr/>
              </p:nvGrpSpPr>
              <p:grpSpPr>
                <a:xfrm>
                  <a:off x="419354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14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4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61" name="Group"/>
                <p:cNvGrpSpPr/>
                <p:nvPr/>
              </p:nvGrpSpPr>
              <p:grpSpPr>
                <a:xfrm>
                  <a:off x="614427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15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5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71" name="Group"/>
                <p:cNvGrpSpPr/>
                <p:nvPr/>
              </p:nvGrpSpPr>
              <p:grpSpPr>
                <a:xfrm>
                  <a:off x="809498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16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6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81" name="Group"/>
                <p:cNvGrpSpPr/>
                <p:nvPr/>
              </p:nvGrpSpPr>
              <p:grpSpPr>
                <a:xfrm>
                  <a:off x="809498" y="197179"/>
                  <a:ext cx="130048" cy="197178"/>
                  <a:chOff x="29209" y="0"/>
                  <a:chExt cx="130047" cy="197177"/>
                </a:xfrm>
              </p:grpSpPr>
              <p:sp>
                <p:nvSpPr>
                  <p:cNvPr id="217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7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191" name="Group"/>
                <p:cNvGrpSpPr/>
                <p:nvPr/>
              </p:nvGrpSpPr>
              <p:grpSpPr>
                <a:xfrm>
                  <a:off x="809498" y="394358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182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3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4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5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6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7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8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89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190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192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BA20"/>
                </a:solidFill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312" name="Group"/>
              <p:cNvGrpSpPr/>
              <p:nvPr/>
            </p:nvGrpSpPr>
            <p:grpSpPr>
              <a:xfrm>
                <a:off x="2104869" y="474133"/>
                <a:ext cx="910336" cy="591538"/>
                <a:chOff x="29209" y="0"/>
                <a:chExt cx="910335" cy="591536"/>
              </a:xfrm>
            </p:grpSpPr>
            <p:sp>
              <p:nvSpPr>
                <p:cNvPr id="2194" name="Text"/>
                <p:cNvSpPr/>
                <p:nvPr/>
              </p:nvSpPr>
              <p:spPr>
                <a:xfrm rot="10800000">
                  <a:off x="2921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95" name="Text"/>
                <p:cNvSpPr/>
                <p:nvPr/>
              </p:nvSpPr>
              <p:spPr>
                <a:xfrm rot="10800000">
                  <a:off x="94234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96" name="Text"/>
                <p:cNvSpPr/>
                <p:nvPr/>
              </p:nvSpPr>
              <p:spPr>
                <a:xfrm rot="10800000">
                  <a:off x="159258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97" name="Text"/>
                <p:cNvSpPr/>
                <p:nvPr/>
              </p:nvSpPr>
              <p:spPr>
                <a:xfrm rot="10800000">
                  <a:off x="159258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98" name="Text"/>
                <p:cNvSpPr/>
                <p:nvPr/>
              </p:nvSpPr>
              <p:spPr>
                <a:xfrm rot="10800000">
                  <a:off x="2921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199" name="Text"/>
                <p:cNvSpPr/>
                <p:nvPr/>
              </p:nvSpPr>
              <p:spPr>
                <a:xfrm rot="10800000">
                  <a:off x="94234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0" name="Text"/>
                <p:cNvSpPr/>
                <p:nvPr/>
              </p:nvSpPr>
              <p:spPr>
                <a:xfrm rot="10800000">
                  <a:off x="224281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1" name="Text"/>
                <p:cNvSpPr/>
                <p:nvPr/>
              </p:nvSpPr>
              <p:spPr>
                <a:xfrm rot="10800000">
                  <a:off x="289306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2" name="Text"/>
                <p:cNvSpPr/>
                <p:nvPr/>
              </p:nvSpPr>
              <p:spPr>
                <a:xfrm rot="10800000">
                  <a:off x="289306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3" name="Text"/>
                <p:cNvSpPr/>
                <p:nvPr/>
              </p:nvSpPr>
              <p:spPr>
                <a:xfrm rot="10800000">
                  <a:off x="35433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4" name="Text"/>
                <p:cNvSpPr/>
                <p:nvPr/>
              </p:nvSpPr>
              <p:spPr>
                <a:xfrm rot="10800000">
                  <a:off x="35433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5" name="Text"/>
                <p:cNvSpPr/>
                <p:nvPr/>
              </p:nvSpPr>
              <p:spPr>
                <a:xfrm rot="10800000">
                  <a:off x="354330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6" name="Text"/>
                <p:cNvSpPr/>
                <p:nvPr/>
              </p:nvSpPr>
              <p:spPr>
                <a:xfrm rot="10800000">
                  <a:off x="224281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07" name="Text"/>
                <p:cNvSpPr/>
                <p:nvPr/>
              </p:nvSpPr>
              <p:spPr>
                <a:xfrm rot="10800000">
                  <a:off x="289306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217" name="Group"/>
                <p:cNvGrpSpPr/>
                <p:nvPr/>
              </p:nvGrpSpPr>
              <p:grpSpPr>
                <a:xfrm>
                  <a:off x="419354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08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09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0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1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2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3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4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5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6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227" name="Group"/>
                <p:cNvGrpSpPr/>
                <p:nvPr/>
              </p:nvGrpSpPr>
              <p:grpSpPr>
                <a:xfrm>
                  <a:off x="614427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18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19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0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1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2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3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4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5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26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228" name="Text"/>
                <p:cNvSpPr/>
                <p:nvPr/>
              </p:nvSpPr>
              <p:spPr>
                <a:xfrm rot="10800000">
                  <a:off x="614426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29" name="Text"/>
                <p:cNvSpPr/>
                <p:nvPr/>
              </p:nvSpPr>
              <p:spPr>
                <a:xfrm rot="10800000">
                  <a:off x="679451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0" name="Text"/>
                <p:cNvSpPr/>
                <p:nvPr/>
              </p:nvSpPr>
              <p:spPr>
                <a:xfrm rot="10800000">
                  <a:off x="679451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1" name="Text"/>
                <p:cNvSpPr/>
                <p:nvPr/>
              </p:nvSpPr>
              <p:spPr>
                <a:xfrm rot="10800000">
                  <a:off x="744474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2" name="Text"/>
                <p:cNvSpPr/>
                <p:nvPr/>
              </p:nvSpPr>
              <p:spPr>
                <a:xfrm rot="10800000">
                  <a:off x="74447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3" name="Text"/>
                <p:cNvSpPr/>
                <p:nvPr/>
              </p:nvSpPr>
              <p:spPr>
                <a:xfrm rot="10800000">
                  <a:off x="744474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4" name="Text"/>
                <p:cNvSpPr/>
                <p:nvPr/>
              </p:nvSpPr>
              <p:spPr>
                <a:xfrm rot="10800000">
                  <a:off x="614426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5" name="Text"/>
                <p:cNvSpPr/>
                <p:nvPr/>
              </p:nvSpPr>
              <p:spPr>
                <a:xfrm rot="10800000">
                  <a:off x="679451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6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7" name="Text"/>
                <p:cNvSpPr/>
                <p:nvPr/>
              </p:nvSpPr>
              <p:spPr>
                <a:xfrm rot="10800000">
                  <a:off x="549401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8" name="Text"/>
                <p:cNvSpPr/>
                <p:nvPr/>
              </p:nvSpPr>
              <p:spPr>
                <a:xfrm rot="10800000">
                  <a:off x="549401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39" name="Text"/>
                <p:cNvSpPr/>
                <p:nvPr/>
              </p:nvSpPr>
              <p:spPr>
                <a:xfrm rot="10800000">
                  <a:off x="41935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40" name="Text"/>
                <p:cNvSpPr/>
                <p:nvPr/>
              </p:nvSpPr>
              <p:spPr>
                <a:xfrm rot="10800000">
                  <a:off x="484378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250" name="Group"/>
                <p:cNvGrpSpPr/>
                <p:nvPr/>
              </p:nvGrpSpPr>
              <p:grpSpPr>
                <a:xfrm>
                  <a:off x="29211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4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7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4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260" name="Group"/>
                <p:cNvGrpSpPr/>
                <p:nvPr/>
              </p:nvGrpSpPr>
              <p:grpSpPr>
                <a:xfrm>
                  <a:off x="224282" y="-1"/>
                  <a:ext cx="130050" cy="197179"/>
                  <a:chOff x="29209" y="0"/>
                  <a:chExt cx="130048" cy="197177"/>
                </a:xfrm>
              </p:grpSpPr>
              <p:sp>
                <p:nvSpPr>
                  <p:cNvPr id="225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5" name="Text"/>
                  <p:cNvSpPr/>
                  <p:nvPr/>
                </p:nvSpPr>
                <p:spPr>
                  <a:xfrm rot="10800000">
                    <a:off x="159258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6" name="Text"/>
                  <p:cNvSpPr/>
                  <p:nvPr/>
                </p:nvSpPr>
                <p:spPr>
                  <a:xfrm rot="10800000">
                    <a:off x="159258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7" name="Text"/>
                  <p:cNvSpPr/>
                  <p:nvPr/>
                </p:nvSpPr>
                <p:spPr>
                  <a:xfrm rot="10800000">
                    <a:off x="159258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5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270" name="Group"/>
                <p:cNvGrpSpPr/>
                <p:nvPr/>
              </p:nvGrpSpPr>
              <p:grpSpPr>
                <a:xfrm>
                  <a:off x="419354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6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7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6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280" name="Group"/>
                <p:cNvGrpSpPr/>
                <p:nvPr/>
              </p:nvGrpSpPr>
              <p:grpSpPr>
                <a:xfrm>
                  <a:off x="614427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7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7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7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290" name="Group"/>
                <p:cNvGrpSpPr/>
                <p:nvPr/>
              </p:nvGrpSpPr>
              <p:grpSpPr>
                <a:xfrm>
                  <a:off x="809498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8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7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8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00" name="Group"/>
                <p:cNvGrpSpPr/>
                <p:nvPr/>
              </p:nvGrpSpPr>
              <p:grpSpPr>
                <a:xfrm>
                  <a:off x="809498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29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2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3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7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29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10" name="Group"/>
                <p:cNvGrpSpPr/>
                <p:nvPr/>
              </p:nvGrpSpPr>
              <p:grpSpPr>
                <a:xfrm>
                  <a:off x="809498" y="394358"/>
                  <a:ext cx="130048" cy="197179"/>
                  <a:chOff x="29209" y="0"/>
                  <a:chExt cx="130047" cy="197178"/>
                </a:xfrm>
              </p:grpSpPr>
              <p:sp>
                <p:nvSpPr>
                  <p:cNvPr id="2301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2" name="Text"/>
                  <p:cNvSpPr/>
                  <p:nvPr/>
                </p:nvSpPr>
                <p:spPr>
                  <a:xfrm rot="10800000">
                    <a:off x="29210" y="131452"/>
                    <a:ext cx="1" cy="657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3" name="Text"/>
                  <p:cNvSpPr/>
                  <p:nvPr/>
                </p:nvSpPr>
                <p:spPr>
                  <a:xfrm rot="10800000">
                    <a:off x="94233" y="131452"/>
                    <a:ext cx="1" cy="657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4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5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6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7" name="Text"/>
                  <p:cNvSpPr/>
                  <p:nvPr/>
                </p:nvSpPr>
                <p:spPr>
                  <a:xfrm rot="10800000">
                    <a:off x="159257" y="131452"/>
                    <a:ext cx="1" cy="657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8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09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311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BA20"/>
                </a:solidFill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grpSp>
            <p:nvGrpSpPr>
              <p:cNvPr id="2431" name="Group"/>
              <p:cNvGrpSpPr/>
              <p:nvPr/>
            </p:nvGrpSpPr>
            <p:grpSpPr>
              <a:xfrm>
                <a:off x="54807" y="0"/>
                <a:ext cx="910336" cy="591537"/>
                <a:chOff x="29209" y="0"/>
                <a:chExt cx="910334" cy="591536"/>
              </a:xfrm>
            </p:grpSpPr>
            <p:sp>
              <p:nvSpPr>
                <p:cNvPr id="2313" name="Text"/>
                <p:cNvSpPr/>
                <p:nvPr/>
              </p:nvSpPr>
              <p:spPr>
                <a:xfrm rot="10800000">
                  <a:off x="2921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4" name="Text"/>
                <p:cNvSpPr/>
                <p:nvPr/>
              </p:nvSpPr>
              <p:spPr>
                <a:xfrm rot="10800000">
                  <a:off x="94234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5" name="Text"/>
                <p:cNvSpPr/>
                <p:nvPr/>
              </p:nvSpPr>
              <p:spPr>
                <a:xfrm rot="10800000">
                  <a:off x="159258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6" name="Text"/>
                <p:cNvSpPr/>
                <p:nvPr/>
              </p:nvSpPr>
              <p:spPr>
                <a:xfrm rot="10800000">
                  <a:off x="159258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7" name="Text"/>
                <p:cNvSpPr/>
                <p:nvPr/>
              </p:nvSpPr>
              <p:spPr>
                <a:xfrm rot="10800000">
                  <a:off x="2921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8" name="Text"/>
                <p:cNvSpPr/>
                <p:nvPr/>
              </p:nvSpPr>
              <p:spPr>
                <a:xfrm rot="10800000">
                  <a:off x="94234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9" name="Text"/>
                <p:cNvSpPr/>
                <p:nvPr/>
              </p:nvSpPr>
              <p:spPr>
                <a:xfrm rot="10800000">
                  <a:off x="224282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0" name="Text"/>
                <p:cNvSpPr/>
                <p:nvPr/>
              </p:nvSpPr>
              <p:spPr>
                <a:xfrm rot="10800000">
                  <a:off x="289306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1" name="Text"/>
                <p:cNvSpPr/>
                <p:nvPr/>
              </p:nvSpPr>
              <p:spPr>
                <a:xfrm rot="10800000">
                  <a:off x="289306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2" name="Text"/>
                <p:cNvSpPr/>
                <p:nvPr/>
              </p:nvSpPr>
              <p:spPr>
                <a:xfrm rot="10800000">
                  <a:off x="354330" y="26290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3" name="Text"/>
                <p:cNvSpPr/>
                <p:nvPr/>
              </p:nvSpPr>
              <p:spPr>
                <a:xfrm rot="10800000">
                  <a:off x="354330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4" name="Text"/>
                <p:cNvSpPr/>
                <p:nvPr/>
              </p:nvSpPr>
              <p:spPr>
                <a:xfrm rot="10800000">
                  <a:off x="354330" y="328632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5" name="Text"/>
                <p:cNvSpPr/>
                <p:nvPr/>
              </p:nvSpPr>
              <p:spPr>
                <a:xfrm rot="10800000">
                  <a:off x="224282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26" name="Text"/>
                <p:cNvSpPr/>
                <p:nvPr/>
              </p:nvSpPr>
              <p:spPr>
                <a:xfrm rot="10800000">
                  <a:off x="289306" y="197179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336" name="Group"/>
                <p:cNvGrpSpPr/>
                <p:nvPr/>
              </p:nvGrpSpPr>
              <p:grpSpPr>
                <a:xfrm>
                  <a:off x="419354" y="197179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327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28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29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0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1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2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3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4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5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46" name="Group"/>
                <p:cNvGrpSpPr/>
                <p:nvPr/>
              </p:nvGrpSpPr>
              <p:grpSpPr>
                <a:xfrm>
                  <a:off x="614426" y="197179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337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8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39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0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1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2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3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4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45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347" name="Text"/>
                <p:cNvSpPr/>
                <p:nvPr/>
              </p:nvSpPr>
              <p:spPr>
                <a:xfrm rot="10800000">
                  <a:off x="614426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48" name="Text"/>
                <p:cNvSpPr/>
                <p:nvPr/>
              </p:nvSpPr>
              <p:spPr>
                <a:xfrm rot="10800000">
                  <a:off x="679450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49" name="Text"/>
                <p:cNvSpPr/>
                <p:nvPr/>
              </p:nvSpPr>
              <p:spPr>
                <a:xfrm rot="10800000">
                  <a:off x="679450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0" name="Text"/>
                <p:cNvSpPr/>
                <p:nvPr/>
              </p:nvSpPr>
              <p:spPr>
                <a:xfrm rot="10800000">
                  <a:off x="744474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1" name="Text"/>
                <p:cNvSpPr/>
                <p:nvPr/>
              </p:nvSpPr>
              <p:spPr>
                <a:xfrm rot="10800000">
                  <a:off x="74447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2" name="Text"/>
                <p:cNvSpPr/>
                <p:nvPr/>
              </p:nvSpPr>
              <p:spPr>
                <a:xfrm rot="10800000">
                  <a:off x="744474" y="525811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3" name="Text"/>
                <p:cNvSpPr/>
                <p:nvPr/>
              </p:nvSpPr>
              <p:spPr>
                <a:xfrm rot="10800000">
                  <a:off x="614426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4" name="Text"/>
                <p:cNvSpPr/>
                <p:nvPr/>
              </p:nvSpPr>
              <p:spPr>
                <a:xfrm rot="10800000">
                  <a:off x="679450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5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6" name="Text"/>
                <p:cNvSpPr/>
                <p:nvPr/>
              </p:nvSpPr>
              <p:spPr>
                <a:xfrm rot="10800000">
                  <a:off x="549402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7" name="Text"/>
                <p:cNvSpPr/>
                <p:nvPr/>
              </p:nvSpPr>
              <p:spPr>
                <a:xfrm rot="10800000">
                  <a:off x="549402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8" name="Text"/>
                <p:cNvSpPr/>
                <p:nvPr/>
              </p:nvSpPr>
              <p:spPr>
                <a:xfrm rot="10800000">
                  <a:off x="419354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59" name="Text"/>
                <p:cNvSpPr/>
                <p:nvPr/>
              </p:nvSpPr>
              <p:spPr>
                <a:xfrm rot="10800000">
                  <a:off x="484378" y="394358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369" name="Group"/>
                <p:cNvGrpSpPr/>
                <p:nvPr/>
              </p:nvGrpSpPr>
              <p:grpSpPr>
                <a:xfrm>
                  <a:off x="29211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36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6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79" name="Group"/>
                <p:cNvGrpSpPr/>
                <p:nvPr/>
              </p:nvGrpSpPr>
              <p:grpSpPr>
                <a:xfrm>
                  <a:off x="224282" y="-1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37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7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89" name="Group"/>
                <p:cNvGrpSpPr/>
                <p:nvPr/>
              </p:nvGrpSpPr>
              <p:grpSpPr>
                <a:xfrm>
                  <a:off x="419354" y="-1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38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8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399" name="Group"/>
                <p:cNvGrpSpPr/>
                <p:nvPr/>
              </p:nvGrpSpPr>
              <p:grpSpPr>
                <a:xfrm>
                  <a:off x="614426" y="-1"/>
                  <a:ext cx="130049" cy="197179"/>
                  <a:chOff x="29209" y="0"/>
                  <a:chExt cx="130047" cy="197177"/>
                </a:xfrm>
              </p:grpSpPr>
              <p:sp>
                <p:nvSpPr>
                  <p:cNvPr id="239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39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409" name="Group"/>
                <p:cNvGrpSpPr/>
                <p:nvPr/>
              </p:nvGrpSpPr>
              <p:grpSpPr>
                <a:xfrm>
                  <a:off x="809497" y="-1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40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0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419" name="Group"/>
                <p:cNvGrpSpPr/>
                <p:nvPr/>
              </p:nvGrpSpPr>
              <p:grpSpPr>
                <a:xfrm>
                  <a:off x="809497" y="197179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41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1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grpSp>
              <p:nvGrpSpPr>
                <p:cNvPr id="2429" name="Group"/>
                <p:cNvGrpSpPr/>
                <p:nvPr/>
              </p:nvGrpSpPr>
              <p:grpSpPr>
                <a:xfrm>
                  <a:off x="809497" y="394358"/>
                  <a:ext cx="130048" cy="197179"/>
                  <a:chOff x="29209" y="0"/>
                  <a:chExt cx="130047" cy="197177"/>
                </a:xfrm>
              </p:grpSpPr>
              <p:sp>
                <p:nvSpPr>
                  <p:cNvPr id="2420" name="Text"/>
                  <p:cNvSpPr/>
                  <p:nvPr/>
                </p:nvSpPr>
                <p:spPr>
                  <a:xfrm rot="10800000">
                    <a:off x="29210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1" name="Text"/>
                  <p:cNvSpPr/>
                  <p:nvPr/>
                </p:nvSpPr>
                <p:spPr>
                  <a:xfrm rot="10800000">
                    <a:off x="29210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2" name="Text"/>
                  <p:cNvSpPr/>
                  <p:nvPr/>
                </p:nvSpPr>
                <p:spPr>
                  <a:xfrm rot="10800000">
                    <a:off x="94233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3" name="Text"/>
                  <p:cNvSpPr/>
                  <p:nvPr/>
                </p:nvSpPr>
                <p:spPr>
                  <a:xfrm rot="10800000">
                    <a:off x="94233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4" name="Text"/>
                  <p:cNvSpPr/>
                  <p:nvPr/>
                </p:nvSpPr>
                <p:spPr>
                  <a:xfrm rot="10800000">
                    <a:off x="159257" y="65726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5" name="Text"/>
                  <p:cNvSpPr/>
                  <p:nvPr/>
                </p:nvSpPr>
                <p:spPr>
                  <a:xfrm rot="10800000">
                    <a:off x="159257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6" name="Text"/>
                  <p:cNvSpPr/>
                  <p:nvPr/>
                </p:nvSpPr>
                <p:spPr>
                  <a:xfrm rot="10800000">
                    <a:off x="159257" y="131452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7" name="Text"/>
                  <p:cNvSpPr/>
                  <p:nvPr/>
                </p:nvSpPr>
                <p:spPr>
                  <a:xfrm rot="10800000">
                    <a:off x="29210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  <p:sp>
                <p:nvSpPr>
                  <p:cNvPr id="2428" name="Text"/>
                  <p:cNvSpPr/>
                  <p:nvPr/>
                </p:nvSpPr>
                <p:spPr>
                  <a:xfrm rot="10800000">
                    <a:off x="94233" y="0"/>
                    <a:ext cx="1" cy="657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0" h="21600" fill="norm" stroke="1" extrusionOk="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175" cap="flat">
                    <a:solidFill>
                      <a:srgbClr val="00BA20"/>
                    </a:solidFill>
                    <a:prstDash val="solid"/>
                    <a:miter lim="400000"/>
                  </a:ln>
                  <a:effectLst/>
                </p:spPr>
                <p:txBody>
                  <a:bodyPr wrap="none" lIns="54186" tIns="54186" rIns="54186" bIns="54186" numCol="1" anchor="ctr">
                    <a:spAutoFit/>
                  </a:bodyPr>
                  <a:lstStyle/>
                  <a:p>
                    <a:pPr defTabSz="830862">
                      <a:buClr>
                        <a:srgbClr val="000000"/>
                      </a:buClr>
                      <a:defRPr b="0" sz="5600">
                        <a:solidFill>
                          <a:srgbClr val="FFFFFF"/>
                        </a:solidFill>
                        <a:effectLst>
                          <a:outerShdw sx="100000" sy="100000" kx="0" ky="0" algn="b" rotWithShape="0" blurRad="38100" dist="12700" dir="5400000">
                            <a:srgbClr val="000000">
                              <a:alpha val="50000"/>
                            </a:srgbClr>
                          </a:outerShdw>
                        </a:effectLst>
                        <a:latin typeface="Arial"/>
                        <a:ea typeface="Arial"/>
                        <a:cs typeface="Arial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2430" name="Text"/>
                <p:cNvSpPr/>
                <p:nvPr/>
              </p:nvSpPr>
              <p:spPr>
                <a:xfrm rot="10800000">
                  <a:off x="484378" y="460085"/>
                  <a:ext cx="1" cy="65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0" h="21600" fill="norm" stroke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solidFill>
                  <a:srgbClr val="00BA20"/>
                </a:solidFill>
                <a:ln w="3175" cap="flat">
                  <a:solidFill>
                    <a:srgbClr val="00BA20"/>
                  </a:solidFill>
                  <a:prstDash val="solid"/>
                  <a:miter lim="400000"/>
                </a:ln>
                <a:effectLst/>
              </p:spPr>
              <p:txBody>
                <a:bodyPr wrap="none" lIns="54186" tIns="54186" rIns="54186" bIns="54186" numCol="1" anchor="ctr">
                  <a:spAutoFit/>
                </a:bodyPr>
                <a:lstStyle/>
                <a:p>
                  <a:pPr defTabSz="830862">
                    <a:buClr>
                      <a:srgbClr val="000000"/>
                    </a:buClr>
                    <a:defRPr b="0" sz="56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  <p:grpSp>
          <p:nvGrpSpPr>
            <p:cNvPr id="2436" name="Group"/>
            <p:cNvGrpSpPr/>
            <p:nvPr/>
          </p:nvGrpSpPr>
          <p:grpSpPr>
            <a:xfrm flipH="1">
              <a:off x="5660249" y="1083732"/>
              <a:ext cx="2235201" cy="541867"/>
              <a:chOff x="0" y="0"/>
              <a:chExt cx="2235200" cy="541866"/>
            </a:xfrm>
          </p:grpSpPr>
          <p:sp>
            <p:nvSpPr>
              <p:cNvPr id="2433" name="Shape"/>
              <p:cNvSpPr/>
              <p:nvPr/>
            </p:nvSpPr>
            <p:spPr>
              <a:xfrm>
                <a:off x="349250" y="0"/>
                <a:ext cx="1885951" cy="541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200" y="0"/>
                    </a:moveTo>
                    <a:lnTo>
                      <a:pt x="15200" y="5400"/>
                    </a:lnTo>
                    <a:lnTo>
                      <a:pt x="0" y="5400"/>
                    </a:lnTo>
                    <a:lnTo>
                      <a:pt x="0" y="16200"/>
                    </a:lnTo>
                    <a:lnTo>
                      <a:pt x="15200" y="16200"/>
                    </a:lnTo>
                    <a:lnTo>
                      <a:pt x="15200" y="21600"/>
                    </a:lnTo>
                    <a:lnTo>
                      <a:pt x="21600" y="10800"/>
                    </a:lnTo>
                    <a:lnTo>
                      <a:pt x="15200" y="0"/>
                    </a:lnTo>
                    <a:close/>
                  </a:path>
                </a:pathLst>
              </a:custGeom>
              <a:solidFill>
                <a:srgbClr val="00BA20"/>
              </a:solidFill>
              <a:ln w="127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t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4" name="Rectangle"/>
              <p:cNvSpPr/>
              <p:nvPr/>
            </p:nvSpPr>
            <p:spPr>
              <a:xfrm>
                <a:off x="139700" y="135466"/>
                <a:ext cx="139700" cy="270935"/>
              </a:xfrm>
              <a:prstGeom prst="rect">
                <a:avLst/>
              </a:prstGeom>
              <a:solidFill>
                <a:srgbClr val="00BA20"/>
              </a:solidFill>
              <a:ln w="127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t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5" name="Rectangle"/>
              <p:cNvSpPr/>
              <p:nvPr/>
            </p:nvSpPr>
            <p:spPr>
              <a:xfrm>
                <a:off x="0" y="135466"/>
                <a:ext cx="69850" cy="270935"/>
              </a:xfrm>
              <a:prstGeom prst="rect">
                <a:avLst/>
              </a:prstGeom>
              <a:solidFill>
                <a:srgbClr val="00BA20"/>
              </a:solidFill>
              <a:ln w="12700" cap="flat">
                <a:solidFill>
                  <a:srgbClr val="00BA20"/>
                </a:solidFill>
                <a:prstDash val="solid"/>
                <a:miter lim="400000"/>
              </a:ln>
              <a:effectLst/>
            </p:spPr>
            <p:txBody>
              <a:bodyPr wrap="square" lIns="54186" tIns="54186" rIns="54186" bIns="54186" numCol="1" anchor="t">
                <a:noAutofit/>
              </a:bodyPr>
              <a:lstStyle/>
              <a:p>
                <a:pPr defTabSz="830862">
                  <a:buClr>
                    <a:srgbClr val="000000"/>
                  </a:buClr>
                  <a:defRPr b="0" sz="56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437" name="non-parametric…"/>
            <p:cNvSpPr/>
            <p:nvPr/>
          </p:nvSpPr>
          <p:spPr>
            <a:xfrm>
              <a:off x="6979919" y="36575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200">
                  <a:latin typeface="Trebuchet MS"/>
                  <a:ea typeface="Trebuchet MS"/>
                  <a:cs typeface="Trebuchet MS"/>
                  <a:sym typeface="Trebuchet MS"/>
                </a:rPr>
                <a:t>non-parametric</a:t>
              </a:r>
            </a:p>
            <a:p>
              <a:pPr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 sz="2200">
                  <a:latin typeface="Trebuchet MS"/>
                  <a:ea typeface="Trebuchet MS"/>
                  <a:cs typeface="Trebuchet MS"/>
                  <a:sym typeface="Trebuchet MS"/>
                </a:rPr>
                <a:t>sampling</a:t>
              </a:r>
            </a:p>
          </p:txBody>
        </p:sp>
        <p:sp>
          <p:nvSpPr>
            <p:cNvPr id="2438" name="Input image"/>
            <p:cNvSpPr/>
            <p:nvPr/>
          </p:nvSpPr>
          <p:spPr>
            <a:xfrm>
              <a:off x="9128195" y="262127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4186" tIns="54186" rIns="54186" bIns="54186" numCol="1" anchor="t">
              <a:spAutoFit/>
            </a:bodyPr>
            <a:lstStyle/>
            <a:p>
              <a:pPr algn="l" defTabSz="650240">
                <a:buClr>
                  <a:srgbClr val="000000"/>
                </a:buClr>
                <a:buFont typeface="Trebuchet MS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b="1">
                  <a:latin typeface="Trebuchet MS"/>
                  <a:ea typeface="Trebuchet MS"/>
                  <a:cs typeface="Trebuchet MS"/>
                  <a:sym typeface="Trebuchet MS"/>
                </a:rPr>
                <a:t>Input image</a:t>
              </a:r>
              <a:r>
                <a:rPr sz="2200">
                  <a:latin typeface="Trebuchet MS"/>
                  <a:ea typeface="Trebuchet MS"/>
                  <a:cs typeface="Trebuchet MS"/>
                  <a:sym typeface="Trebuchet MS"/>
                </a:rPr>
                <a:t> </a:t>
              </a:r>
            </a:p>
          </p:txBody>
        </p:sp>
        <p:sp>
          <p:nvSpPr>
            <p:cNvPr id="2439" name="Instead, we search the input image for all similar neighborhoods — that’s our pdf for p…"/>
            <p:cNvSpPr/>
            <p:nvPr/>
          </p:nvSpPr>
          <p:spPr>
            <a:xfrm>
              <a:off x="0" y="5551874"/>
              <a:ext cx="123726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4186" tIns="54186" rIns="54186" bIns="54186" numCol="1" anchor="t">
              <a:spAutoFit/>
            </a:bodyPr>
            <a:lstStyle/>
            <a:p>
              <a:pPr lvl="1" marL="845003" indent="-387803" algn="l" defTabSz="650240">
                <a:lnSpc>
                  <a:spcPct val="90000"/>
                </a:lnSpc>
                <a:spcBef>
                  <a:spcPts val="900"/>
                </a:spcBef>
                <a:buClr>
                  <a:srgbClr val="000000"/>
                </a:buClr>
                <a:buSzPct val="100000"/>
                <a:buChar char="–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3800"/>
                <a:t>Instead, we </a:t>
              </a:r>
              <a:r>
                <a:rPr i="1" sz="3800"/>
                <a:t>search the input image</a:t>
              </a:r>
              <a:r>
                <a:rPr sz="3800"/>
                <a:t> for all similar neighborhoods — that’s our pdf for </a:t>
              </a:r>
              <a:r>
                <a:rPr b="1" sz="3800"/>
                <a:t>p</a:t>
              </a:r>
            </a:p>
            <a:p>
              <a:pPr lvl="1" marL="851337" indent="-394137" algn="l" defTabSz="650240">
                <a:lnSpc>
                  <a:spcPct val="90000"/>
                </a:lnSpc>
                <a:spcBef>
                  <a:spcPts val="900"/>
                </a:spcBef>
                <a:buClr>
                  <a:srgbClr val="000000"/>
                </a:buClr>
                <a:buSzPct val="100000"/>
                <a:buChar char="–"/>
                <a:defRPr b="0"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4000"/>
                <a:t>To sample from this pdf, just pick one match at random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