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" name="Shape 6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584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4572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indent="0" algn="ctr" defTabSz="457200">
              <a:buClr>
                <a:srgbClr val="9A9A9A"/>
              </a:buClr>
              <a:buSzTx/>
              <a:buFont typeface="Calibri"/>
              <a:buNone/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ctr" defTabSz="457200">
              <a:buClr>
                <a:srgbClr val="9A9A9A"/>
              </a:buClr>
              <a:buSzTx/>
              <a:buFont typeface="Calibri"/>
              <a:buNone/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ctr" defTabSz="457200">
              <a:buClr>
                <a:srgbClr val="9A9A9A"/>
              </a:buClr>
              <a:buSzTx/>
              <a:buFont typeface="Calibri"/>
              <a:buNone/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ctr" defTabSz="457200">
              <a:buClr>
                <a:srgbClr val="9A9A9A"/>
              </a:buClr>
              <a:buSzTx/>
              <a:buFont typeface="Calibri"/>
              <a:buNone/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ctr" defTabSz="457200">
              <a:buClr>
                <a:srgbClr val="9A9A9A"/>
              </a:buClr>
              <a:buSzTx/>
              <a:buFont typeface="Calibri"/>
              <a:buNone/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xfrm>
            <a:off x="8443416" y="6467474"/>
            <a:ext cx="243384" cy="2540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b"/>
          <a:lstStyle>
            <a:lvl1pPr algn="r">
              <a:defRPr sz="12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"/>
          <p:cNvSpPr/>
          <p:nvPr/>
        </p:nvSpPr>
        <p:spPr>
          <a:xfrm>
            <a:off x="-62332" y="5551767"/>
            <a:ext cx="9268665" cy="476251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48" name="ADE_val_00000807_seg.png" descr="ADE_val_00000807_seg.png"/>
          <p:cNvPicPr>
            <a:picLocks noChangeAspect="1"/>
          </p:cNvPicPr>
          <p:nvPr/>
        </p:nvPicPr>
        <p:blipFill>
          <a:blip r:embed="rId2">
            <a:extLst/>
          </a:blip>
          <a:srcRect l="0" t="15623" r="0" b="16323"/>
          <a:stretch>
            <a:fillRect/>
          </a:stretch>
        </p:blipFill>
        <p:spPr>
          <a:xfrm>
            <a:off x="-33701" y="840488"/>
            <a:ext cx="9211390" cy="4701527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le Text"/>
          <p:cNvSpPr txBox="1"/>
          <p:nvPr>
            <p:ph type="title"/>
          </p:nvPr>
        </p:nvSpPr>
        <p:spPr>
          <a:xfrm>
            <a:off x="514349" y="2172498"/>
            <a:ext cx="7810501" cy="670329"/>
          </a:xfrm>
          <a:prstGeom prst="rect">
            <a:avLst/>
          </a:prstGeom>
        </p:spPr>
        <p:txBody>
          <a:bodyPr lIns="19050" tIns="19050" rIns="19050" bIns="19050" anchor="b">
            <a:normAutofit fontScale="100000" lnSpcReduction="0"/>
          </a:bodyPr>
          <a:lstStyle>
            <a:lvl1pPr marL="0" marR="0" algn="l" defTabSz="412750">
              <a:defRPr sz="54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Section title"/>
          <p:cNvSpPr txBox="1"/>
          <p:nvPr>
            <p:ph type="body" sz="quarter" idx="21"/>
          </p:nvPr>
        </p:nvSpPr>
        <p:spPr>
          <a:xfrm>
            <a:off x="1336605" y="2835451"/>
            <a:ext cx="3516887" cy="670329"/>
          </a:xfrm>
          <a:prstGeom prst="rect">
            <a:avLst/>
          </a:prstGeom>
        </p:spPr>
        <p:txBody>
          <a:bodyPr lIns="19050" tIns="19050" rIns="19050" bIns="19050" anchor="ctr"/>
          <a:lstStyle>
            <a:lvl1pPr marL="0" marR="0" indent="0" defTabSz="412750">
              <a:spcBef>
                <a:spcPts val="0"/>
              </a:spcBef>
              <a:buSzTx/>
              <a:buNone/>
              <a:defRPr sz="4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Section title </a:t>
            </a:r>
          </a:p>
        </p:txBody>
      </p:sp>
      <p:sp>
        <p:nvSpPr>
          <p:cNvPr id="51" name="6.869/6.819 Advances in Computer Vision"/>
          <p:cNvSpPr txBox="1"/>
          <p:nvPr/>
        </p:nvSpPr>
        <p:spPr>
          <a:xfrm>
            <a:off x="1330633" y="5670130"/>
            <a:ext cx="3544926" cy="248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228600">
              <a:lnSpc>
                <a:spcPts val="3000"/>
              </a:lnSpc>
              <a:spcBef>
                <a:spcPts val="800"/>
              </a:spcBef>
              <a:defRPr b="1" sz="1400">
                <a:solidFill>
                  <a:srgbClr val="A21F3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6.869/6.819 Advances in Computer Vision</a:t>
            </a:r>
          </a:p>
        </p:txBody>
      </p:sp>
      <p:sp>
        <p:nvSpPr>
          <p:cNvPr id="52" name="spring 2022"/>
          <p:cNvSpPr txBox="1"/>
          <p:nvPr/>
        </p:nvSpPr>
        <p:spPr>
          <a:xfrm>
            <a:off x="8138127" y="5595175"/>
            <a:ext cx="855473" cy="38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228600">
              <a:lnSpc>
                <a:spcPts val="2100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spring 2022</a:t>
            </a:r>
          </a:p>
        </p:txBody>
      </p:sp>
      <p:sp>
        <p:nvSpPr>
          <p:cNvPr id="53" name="Bill Freeman, Phillip Isola"/>
          <p:cNvSpPr txBox="1"/>
          <p:nvPr/>
        </p:nvSpPr>
        <p:spPr>
          <a:xfrm>
            <a:off x="5958630" y="5770747"/>
            <a:ext cx="1720635" cy="479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228600">
              <a:lnSpc>
                <a:spcPts val="2700"/>
              </a:lnSpc>
              <a:spcBef>
                <a:spcPts val="800"/>
              </a:spcBef>
              <a:defRPr b="1"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Bill Freeman, Phillip Isola</a:t>
            </a:r>
          </a:p>
        </p:txBody>
      </p:sp>
      <p:pic>
        <p:nvPicPr>
          <p:cNvPr id="54" name="mit_pe_horiz_large_alpha.png" descr="mit_pe_horiz_large_alpha.png"/>
          <p:cNvPicPr>
            <a:picLocks noChangeAspect="1"/>
          </p:cNvPicPr>
          <p:nvPr/>
        </p:nvPicPr>
        <p:blipFill>
          <a:blip r:embed="rId3">
            <a:extLst/>
          </a:blip>
          <a:srcRect l="0" t="0" r="76207" b="0"/>
          <a:stretch>
            <a:fillRect/>
          </a:stretch>
        </p:blipFill>
        <p:spPr>
          <a:xfrm>
            <a:off x="57149" y="5538194"/>
            <a:ext cx="609859" cy="512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0" t="0" r="85120" b="0"/>
          <a:stretch>
            <a:fillRect/>
          </a:stretch>
        </p:blipFill>
        <p:spPr>
          <a:xfrm>
            <a:off x="710932" y="5570416"/>
            <a:ext cx="509097" cy="419696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lide Number"/>
          <p:cNvSpPr txBox="1"/>
          <p:nvPr>
            <p:ph type="sldNum" sz="quarter" idx="2"/>
          </p:nvPr>
        </p:nvSpPr>
        <p:spPr>
          <a:xfrm>
            <a:off x="4466545" y="5762625"/>
            <a:ext cx="206147" cy="199148"/>
          </a:xfrm>
          <a:prstGeom prst="rect">
            <a:avLst/>
          </a:prstGeom>
        </p:spPr>
        <p:txBody>
          <a:bodyPr lIns="19050" tIns="19050" rIns="19050" bIns="19050"/>
          <a:lstStyle>
            <a:lvl1pPr defTabSz="412750">
              <a:defRPr sz="11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359650" y="6248400"/>
            <a:ext cx="292100" cy="29724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transition xmlns:p14="http://schemas.microsoft.com/office/powerpoint/2010/main" spd="med" advClick="1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2pPr>
      <a:lvl3pPr marL="1259839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3pPr>
      <a:lvl4pPr marL="17780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4pPr>
      <a:lvl5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Relationship Id="rId3" Type="http://schemas.openxmlformats.org/officeDocument/2006/relationships/hyperlink" Target="http://www.jstraub.de/download/straub2014mmf.pdf" TargetMode="External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0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1.pn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2.pn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3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4.pn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53.png"/><Relationship Id="rId8" Type="http://schemas.openxmlformats.org/officeDocument/2006/relationships/image" Target="../media/image46.png"/><Relationship Id="rId9" Type="http://schemas.openxmlformats.org/officeDocument/2006/relationships/image" Target="../media/image51.png"/><Relationship Id="rId10" Type="http://schemas.openxmlformats.org/officeDocument/2006/relationships/image" Target="../media/image5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vision.middlebury.edu/MRF/" TargetMode="Externa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asswww.ucsd.edu/puetter.html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4.png"/><Relationship Id="rId5" Type="http://schemas.openxmlformats.org/officeDocument/2006/relationships/image" Target="../media/image73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78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78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21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76.png"/><Relationship Id="rId5" Type="http://schemas.openxmlformats.org/officeDocument/2006/relationships/image" Target="../media/image94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cvpapers.com/cvpr2014.html" TargetMode="Externa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5.png"/><Relationship Id="rId5" Type="http://schemas.openxmlformats.org/officeDocument/2006/relationships/image" Target="../media/image104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6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7.png"/><Relationship Id="rId5" Type="http://schemas.openxmlformats.org/officeDocument/2006/relationships/image" Target="../media/image106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Relationship Id="rId3" Type="http://schemas.openxmlformats.org/officeDocument/2006/relationships/hyperlink" Target="http://hci.iwr.uni-heidelberg.de/Staff/bsavchyn/papers/swoboda-GraphicalModelsPersistency-with-Supplement-cvpr2014.pdf" TargetMode="Externa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29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people.csail.mit.edu/billf/project%20pages/sresCode/Markov%20Random%20Fields%20for%20Super-Resolution.html" TargetMode="External"/><Relationship Id="rId3" Type="http://schemas.openxmlformats.org/officeDocument/2006/relationships/image" Target="../media/image6.tif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eb.mit.edu/persci/demos/Motion&amp;Form/demos/one-square/one-square.html" TargetMode="Externa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pn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ecture 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1944">
              <a:defRPr sz="4212"/>
            </a:lvl1pPr>
          </a:lstStyle>
          <a:p>
            <a:pPr/>
            <a:r>
              <a:t>Lecture 19</a:t>
            </a:r>
          </a:p>
        </p:txBody>
      </p:sp>
      <p:sp>
        <p:nvSpPr>
          <p:cNvPr id="66" name="Graphical Models and Belief Propagation"/>
          <p:cNvSpPr txBox="1"/>
          <p:nvPr>
            <p:ph type="body" idx="21"/>
          </p:nvPr>
        </p:nvSpPr>
        <p:spPr>
          <a:xfrm>
            <a:off x="575929" y="2695156"/>
            <a:ext cx="7626302" cy="1685485"/>
          </a:xfrm>
          <a:prstGeom prst="rect">
            <a:avLst/>
          </a:prstGeom>
          <a:effectLst>
            <a:outerShdw sx="100000" sy="100000" kx="0" ky="0" algn="b" rotWithShape="0" blurRad="228600" dist="0" dir="5400000">
              <a:srgbClr val="FFFFFF"/>
            </a:outerShdw>
          </a:effectLst>
        </p:spPr>
        <p:txBody>
          <a:bodyPr/>
          <a:lstStyle/>
          <a:p>
            <a:pPr/>
            <a:r>
              <a:t>Graphical Models and Belief Propagation</a:t>
            </a:r>
          </a:p>
        </p:txBody>
      </p:sp>
      <p:sp>
        <p:nvSpPr>
          <p:cNvPr id="67" name="April 19, 2022"/>
          <p:cNvSpPr txBox="1"/>
          <p:nvPr/>
        </p:nvSpPr>
        <p:spPr>
          <a:xfrm>
            <a:off x="227230" y="6145529"/>
            <a:ext cx="110947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April 19, 2022</a:t>
            </a:r>
          </a:p>
        </p:txBody>
      </p:sp>
      <p:sp>
        <p:nvSpPr>
          <p:cNvPr id="68" name="Only the first 10 slides will be presented in class;  the rest are just included for reference.  Most of the class will be on the blackboard."/>
          <p:cNvSpPr txBox="1"/>
          <p:nvPr>
            <p:ph type="body" sz="quarter" idx="4294967295"/>
          </p:nvPr>
        </p:nvSpPr>
        <p:spPr>
          <a:xfrm>
            <a:off x="1589729" y="6021388"/>
            <a:ext cx="7374031" cy="1426121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indent="0" defTabSz="457200">
              <a:lnSpc>
                <a:spcPct val="80000"/>
              </a:lnSpc>
              <a:buClr>
                <a:srgbClr val="000000"/>
              </a:buClr>
              <a:buSzTx/>
              <a:buFont typeface="Calibri"/>
              <a:buNone/>
              <a:defRPr sz="2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Only the first 10 slides will be presented in class;  the rest are just included for reference.  Most of the class will be on the blackboard.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 Mixture of Manhattan Frames: Beyond the Manhattan World, Straub et 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marR="0" defTabSz="457200">
              <a:defRPr sz="2400">
                <a:uFillTx/>
              </a:defRPr>
            </a:lvl1pPr>
          </a:lstStyle>
          <a:p>
            <a:pPr/>
            <a:r>
              <a:t>A Mixture of Manhattan Frames: Beyond the Manhattan World, Straub et al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1968500"/>
            <a:ext cx="7454900" cy="3276600"/>
          </a:xfrm>
          <a:prstGeom prst="rect">
            <a:avLst/>
          </a:prstGeom>
          <a:ln w="12700"/>
        </p:spPr>
      </p:pic>
      <p:sp>
        <p:nvSpPr>
          <p:cNvPr id="139" name="http://www.jstraub.de/download/straub2014mmf.pdf"/>
          <p:cNvSpPr txBox="1"/>
          <p:nvPr/>
        </p:nvSpPr>
        <p:spPr>
          <a:xfrm>
            <a:off x="1282700" y="5334000"/>
            <a:ext cx="657747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2400" u="sng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+mn-lt"/>
                <a:ea typeface="+mn-ea"/>
                <a:cs typeface="+mn-cs"/>
                <a:sym typeface="Times New Roman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http://www.jstraub.de/download/straub2014mmf.pdf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OBJCUT: Shape prior - Ω - Layered Pictorial Structures (LPS)"/>
          <p:cNvSpPr txBox="1"/>
          <p:nvPr>
            <p:ph type="title"/>
          </p:nvPr>
        </p:nvSpPr>
        <p:spPr>
          <a:xfrm>
            <a:off x="152400" y="0"/>
            <a:ext cx="8763000" cy="1103313"/>
          </a:xfrm>
          <a:prstGeom prst="rect">
            <a:avLst/>
          </a:prstGeom>
        </p:spPr>
        <p:txBody>
          <a:bodyPr/>
          <a:lstStyle/>
          <a:p>
            <a:pPr/>
            <a:r>
              <a:rPr sz="2800"/>
              <a:t>OBJCUT:</a:t>
            </a:r>
            <a:br>
              <a:rPr sz="2800"/>
            </a:br>
            <a:r>
              <a:rPr sz="2800"/>
              <a:t>Shape prior - </a:t>
            </a:r>
            <a:r>
              <a:rPr b="1" sz="2800"/>
              <a:t>Ω</a:t>
            </a:r>
            <a:r>
              <a:rPr sz="2800"/>
              <a:t> - Layered Pictorial Structures (LPS)</a:t>
            </a:r>
          </a:p>
        </p:txBody>
      </p:sp>
      <p:sp>
        <p:nvSpPr>
          <p:cNvPr id="2215" name="Generative model…"/>
          <p:cNvSpPr txBox="1"/>
          <p:nvPr>
            <p:ph type="body" sz="half" idx="1"/>
          </p:nvPr>
        </p:nvSpPr>
        <p:spPr>
          <a:xfrm>
            <a:off x="401637" y="1279525"/>
            <a:ext cx="8229601" cy="2722563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  <a:defRPr sz="2600"/>
            </a:pPr>
            <a:r>
              <a:t>Generative model</a:t>
            </a:r>
          </a:p>
          <a:p>
            <a:pPr>
              <a:buClr>
                <a:srgbClr val="000000"/>
              </a:buClr>
              <a:buFont typeface="Times New Roman"/>
              <a:defRPr sz="2600"/>
            </a:pPr>
            <a:r>
              <a:t>Composition of parts + spatial layout</a:t>
            </a:r>
          </a:p>
        </p:txBody>
      </p:sp>
      <p:pic>
        <p:nvPicPr>
          <p:cNvPr id="2216" name="cow_layer2.png" descr="cow_layer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812" y="2471737"/>
            <a:ext cx="2592388" cy="15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7" name="cow_layer1.png" descr="cow_layer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1912" y="4049712"/>
            <a:ext cx="2808288" cy="1692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0" name="Group"/>
          <p:cNvGrpSpPr/>
          <p:nvPr/>
        </p:nvGrpSpPr>
        <p:grpSpPr>
          <a:xfrm>
            <a:off x="1114425" y="2471737"/>
            <a:ext cx="144463" cy="1584326"/>
            <a:chOff x="0" y="0"/>
            <a:chExt cx="144462" cy="1584325"/>
          </a:xfrm>
        </p:grpSpPr>
        <p:sp>
          <p:nvSpPr>
            <p:cNvPr id="2218" name="Line"/>
            <p:cNvSpPr/>
            <p:nvPr/>
          </p:nvSpPr>
          <p:spPr>
            <a:xfrm>
              <a:off x="0" y="0"/>
              <a:ext cx="144463" cy="1584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19" name="Text"/>
            <p:cNvSpPr txBox="1"/>
            <p:nvPr/>
          </p:nvSpPr>
          <p:spPr>
            <a:xfrm>
              <a:off x="93385" y="728662"/>
              <a:ext cx="51078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marR="518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221" name="Layer 2"/>
          <p:cNvSpPr txBox="1"/>
          <p:nvPr/>
        </p:nvSpPr>
        <p:spPr>
          <a:xfrm>
            <a:off x="107950" y="3068637"/>
            <a:ext cx="95415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391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Layer 2</a:t>
            </a:r>
          </a:p>
        </p:txBody>
      </p:sp>
      <p:grpSp>
        <p:nvGrpSpPr>
          <p:cNvPr id="2224" name="Group"/>
          <p:cNvGrpSpPr/>
          <p:nvPr/>
        </p:nvGrpSpPr>
        <p:grpSpPr>
          <a:xfrm>
            <a:off x="1116012" y="4338637"/>
            <a:ext cx="144463" cy="1584326"/>
            <a:chOff x="0" y="0"/>
            <a:chExt cx="144462" cy="1584325"/>
          </a:xfrm>
        </p:grpSpPr>
        <p:sp>
          <p:nvSpPr>
            <p:cNvPr id="2222" name="Line"/>
            <p:cNvSpPr/>
            <p:nvPr/>
          </p:nvSpPr>
          <p:spPr>
            <a:xfrm>
              <a:off x="0" y="0"/>
              <a:ext cx="144463" cy="1584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23" name="Text"/>
            <p:cNvSpPr txBox="1"/>
            <p:nvPr/>
          </p:nvSpPr>
          <p:spPr>
            <a:xfrm>
              <a:off x="93385" y="728662"/>
              <a:ext cx="51078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marR="518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225" name="Layer 1"/>
          <p:cNvSpPr txBox="1"/>
          <p:nvPr/>
        </p:nvSpPr>
        <p:spPr>
          <a:xfrm>
            <a:off x="107950" y="4908550"/>
            <a:ext cx="95415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391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Layer 1</a:t>
            </a:r>
          </a:p>
        </p:txBody>
      </p:sp>
      <p:sp>
        <p:nvSpPr>
          <p:cNvPr id="2226" name="Parts in Layer 2 can occlude parts in Layer 1"/>
          <p:cNvSpPr txBox="1"/>
          <p:nvPr/>
        </p:nvSpPr>
        <p:spPr>
          <a:xfrm>
            <a:off x="725487" y="6013450"/>
            <a:ext cx="7145744" cy="48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39199" marR="39199" defTabSz="914400">
              <a:buClr>
                <a:srgbClr val="000000"/>
              </a:buClr>
              <a:buFont typeface="Arial"/>
              <a:defRPr b="1" sz="2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Parts in Layer 2 can occlude parts in Layer 1</a:t>
            </a:r>
          </a:p>
        </p:txBody>
      </p:sp>
      <p:pic>
        <p:nvPicPr>
          <p:cNvPr id="2227" name="pairwise.png" descr="pairwis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8625" y="2540000"/>
            <a:ext cx="2933700" cy="177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8" name="Spatial Layout…"/>
          <p:cNvSpPr txBox="1"/>
          <p:nvPr/>
        </p:nvSpPr>
        <p:spPr>
          <a:xfrm>
            <a:off x="6068394" y="4384675"/>
            <a:ext cx="2795237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9199" marR="39199" algn="ctr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Spatial Layout</a:t>
            </a:r>
          </a:p>
          <a:p>
            <a:pPr marL="39199" marR="39199" algn="ctr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(Pairwise Configuration)</a:t>
            </a:r>
          </a:p>
        </p:txBody>
      </p:sp>
      <p:sp>
        <p:nvSpPr>
          <p:cNvPr id="2229" name="Kumar, et al. 2004, 2005"/>
          <p:cNvSpPr txBox="1"/>
          <p:nvPr/>
        </p:nvSpPr>
        <p:spPr>
          <a:xfrm>
            <a:off x="6457950" y="6491287"/>
            <a:ext cx="2692400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Kumar, et al. 2004, 2005</a:t>
            </a:r>
          </a:p>
        </p:txBody>
      </p:sp>
      <p:sp>
        <p:nvSpPr>
          <p:cNvPr id="22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" name="segimg49.png" descr="segimg4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625" y="4846637"/>
            <a:ext cx="2590800" cy="166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3" name="segimg01.png" descr="segimg0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8625" y="2897187"/>
            <a:ext cx="2520950" cy="1635126"/>
          </a:xfrm>
          <a:prstGeom prst="rect">
            <a:avLst/>
          </a:prstGeom>
          <a:ln w="12700">
            <a:miter lim="400000"/>
          </a:ln>
        </p:spPr>
      </p:pic>
      <p:sp>
        <p:nvSpPr>
          <p:cNvPr id="2234" name="In the absence of a clear boundary between object and background"/>
          <p:cNvSpPr txBox="1"/>
          <p:nvPr/>
        </p:nvSpPr>
        <p:spPr>
          <a:xfrm>
            <a:off x="215900" y="1412875"/>
            <a:ext cx="8928100" cy="752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9199" marR="39199" defTabSz="914400">
              <a:buClr>
                <a:srgbClr val="000000"/>
              </a:buClr>
              <a:buFont typeface="Arial"/>
              <a:defRPr b="1"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 the absence of a clear boundary between object and background</a:t>
            </a:r>
          </a:p>
        </p:txBody>
      </p:sp>
      <p:sp>
        <p:nvSpPr>
          <p:cNvPr id="2235" name="Segmentation"/>
          <p:cNvSpPr txBox="1"/>
          <p:nvPr/>
        </p:nvSpPr>
        <p:spPr>
          <a:xfrm>
            <a:off x="5940425" y="2198687"/>
            <a:ext cx="1664962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391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Segmentation</a:t>
            </a:r>
          </a:p>
        </p:txBody>
      </p:sp>
      <p:sp>
        <p:nvSpPr>
          <p:cNvPr id="2236" name="Image"/>
          <p:cNvSpPr txBox="1"/>
          <p:nvPr/>
        </p:nvSpPr>
        <p:spPr>
          <a:xfrm>
            <a:off x="1692275" y="2198687"/>
            <a:ext cx="814186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391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Image</a:t>
            </a:r>
          </a:p>
        </p:txBody>
      </p:sp>
      <p:pic>
        <p:nvPicPr>
          <p:cNvPr id="2237" name="cow01.png" descr="cow01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0112" y="2901950"/>
            <a:ext cx="2519363" cy="1635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8" name="cow49.png" descr="cow49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1700" y="4857750"/>
            <a:ext cx="2590800" cy="1666875"/>
          </a:xfrm>
          <a:prstGeom prst="rect">
            <a:avLst/>
          </a:prstGeom>
          <a:ln w="12700">
            <a:miter lim="400000"/>
          </a:ln>
        </p:spPr>
      </p:pic>
      <p:sp>
        <p:nvSpPr>
          <p:cNvPr id="2239" name="OBJCUT: Results"/>
          <p:cNvSpPr txBox="1"/>
          <p:nvPr>
            <p:ph type="title"/>
          </p:nvPr>
        </p:nvSpPr>
        <p:spPr>
          <a:xfrm>
            <a:off x="457200" y="0"/>
            <a:ext cx="8229600" cy="809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OBJCUT: Results</a:t>
            </a:r>
          </a:p>
        </p:txBody>
      </p:sp>
      <p:sp>
        <p:nvSpPr>
          <p:cNvPr id="2240" name="Using LPS Model for Cow"/>
          <p:cNvSpPr txBox="1"/>
          <p:nvPr/>
        </p:nvSpPr>
        <p:spPr>
          <a:xfrm>
            <a:off x="665162" y="765175"/>
            <a:ext cx="3552822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39199" marR="39199" defTabSz="914400">
              <a:buClr>
                <a:srgbClr val="434ED6"/>
              </a:buClr>
              <a:buFont typeface="Arial"/>
              <a:defRPr b="1" sz="2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Using LPS Model for Cow</a:t>
            </a:r>
          </a:p>
        </p:txBody>
      </p:sp>
      <p:sp>
        <p:nvSpPr>
          <p:cNvPr id="22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Outline of MRF section"/>
          <p:cNvSpPr txBox="1"/>
          <p:nvPr>
            <p:ph type="title"/>
          </p:nvPr>
        </p:nvSpPr>
        <p:spPr>
          <a:xfrm>
            <a:off x="685800" y="0"/>
            <a:ext cx="7772400" cy="990600"/>
          </a:xfrm>
          <a:prstGeom prst="rect">
            <a:avLst/>
          </a:prstGeom>
        </p:spPr>
        <p:txBody>
          <a:bodyPr/>
          <a:lstStyle/>
          <a:p>
            <a:pPr/>
            <a:r>
              <a:t>Outline of MRF section</a:t>
            </a:r>
          </a:p>
        </p:txBody>
      </p:sp>
      <p:sp>
        <p:nvSpPr>
          <p:cNvPr id="2244" name="Inference in MRF’s.…"/>
          <p:cNvSpPr txBox="1"/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919191"/>
              </a:buClr>
              <a:buFont typeface="Times New Roman"/>
              <a:defRPr>
                <a:solidFill>
                  <a:srgbClr val="919191"/>
                </a:solidFill>
                <a:uFill>
                  <a:solidFill>
                    <a:srgbClr val="919191"/>
                  </a:solidFill>
                </a:uFill>
              </a:defRPr>
            </a:pPr>
            <a:r>
              <a:t>Inference in MRF’s.</a:t>
            </a:r>
          </a:p>
          <a:p>
            <a:pPr lvl="1">
              <a:lnSpc>
                <a:spcPct val="90000"/>
              </a:lnSpc>
              <a:buClr>
                <a:srgbClr val="919191"/>
              </a:buClr>
              <a:buFont typeface="Times New Roman"/>
              <a:defRPr>
                <a:solidFill>
                  <a:srgbClr val="919191"/>
                </a:solidFill>
                <a:uFill>
                  <a:solidFill>
                    <a:srgbClr val="919191"/>
                  </a:solidFill>
                </a:uFill>
              </a:defRPr>
            </a:pPr>
            <a:r>
              <a:t>Gibbs sampling, simulated annealing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Iterated conditional modes (ICM)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Belief propagation</a:t>
            </a:r>
          </a:p>
          <a:p>
            <a:pPr lvl="2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Application example—super-resolution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Graph cuts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Variational methods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Learning MRF parameters.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Iterative proportional fitting (IPF)</a:t>
            </a:r>
          </a:p>
        </p:txBody>
      </p:sp>
      <p:sp>
        <p:nvSpPr>
          <p:cNvPr id="2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4075" y="188912"/>
            <a:ext cx="4508500" cy="471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9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9612" y="4941887"/>
            <a:ext cx="4681538" cy="173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0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2587" y="188912"/>
            <a:ext cx="1757363" cy="4735513"/>
          </a:xfrm>
          <a:prstGeom prst="rect">
            <a:avLst/>
          </a:prstGeom>
          <a:ln w="12700">
            <a:miter lim="400000"/>
          </a:ln>
        </p:spPr>
      </p:pic>
      <p:sp>
        <p:nvSpPr>
          <p:cNvPr id="2251" name="True joint probability"/>
          <p:cNvSpPr txBox="1"/>
          <p:nvPr/>
        </p:nvSpPr>
        <p:spPr>
          <a:xfrm>
            <a:off x="179387" y="2201862"/>
            <a:ext cx="1739901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 joint probability</a:t>
            </a:r>
          </a:p>
        </p:txBody>
      </p:sp>
      <p:sp>
        <p:nvSpPr>
          <p:cNvPr id="2252" name="Observed marginal distributions"/>
          <p:cNvSpPr txBox="1"/>
          <p:nvPr/>
        </p:nvSpPr>
        <p:spPr>
          <a:xfrm>
            <a:off x="6948487" y="5229225"/>
            <a:ext cx="1739901" cy="96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Observed marginal distributions</a:t>
            </a:r>
          </a:p>
        </p:txBody>
      </p:sp>
      <p:sp>
        <p:nvSpPr>
          <p:cNvPr id="22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9" grpId="3"/>
      <p:bldP build="whole" bldLvl="1" animBg="1" rev="0" advAuto="0" spid="2252" grpId="2"/>
      <p:bldP build="whole" bldLvl="1" animBg="1" rev="0" advAuto="0" spid="2250" grpId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Initial guess at joint prob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guess at joint probability</a:t>
            </a:r>
          </a:p>
        </p:txBody>
      </p:sp>
      <p:pic>
        <p:nvPicPr>
          <p:cNvPr id="225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9975" y="1916112"/>
            <a:ext cx="4495800" cy="466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IPF update equation, for maximum likelihood estimate of clique potentials"/>
          <p:cNvSpPr txBox="1"/>
          <p:nvPr>
            <p:ph type="title"/>
          </p:nvPr>
        </p:nvSpPr>
        <p:spPr>
          <a:xfrm>
            <a:off x="685800" y="0"/>
            <a:ext cx="7772400" cy="19431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IPF update equation, for maximum likelihood estimate of clique potentials</a:t>
            </a:r>
          </a:p>
        </p:txBody>
      </p:sp>
      <p:pic>
        <p:nvPicPr>
          <p:cNvPr id="2260" name="txp_fig.png" descr="txp_fig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575" y="1989137"/>
            <a:ext cx="8250238" cy="638176"/>
          </a:xfrm>
          <a:prstGeom prst="rect">
            <a:avLst/>
          </a:prstGeom>
          <a:ln w="12700">
            <a:miter lim="400000"/>
          </a:ln>
        </p:spPr>
      </p:pic>
      <p:sp>
        <p:nvSpPr>
          <p:cNvPr id="2261" name="Scale the previous iteration’s estimate for the joint probability by the ratio of the true to the predicted marginals.…"/>
          <p:cNvSpPr txBox="1"/>
          <p:nvPr/>
        </p:nvSpPr>
        <p:spPr>
          <a:xfrm>
            <a:off x="576262" y="2957512"/>
            <a:ext cx="7747001" cy="252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Scale the previous iteration’s estimate for the joint probability by the ratio of the true to the predicted marginals.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40639" marR="40639" defTabSz="914400">
              <a:buClr>
                <a:srgbClr val="000000"/>
              </a:buClr>
              <a:buFont typeface="Times New Roman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Gives gradient ascent in the likelihood of the joint probability, given the observations of the marginals.</a:t>
            </a:r>
          </a:p>
        </p:txBody>
      </p:sp>
      <p:sp>
        <p:nvSpPr>
          <p:cNvPr id="2262" name="See:  Michael Jordan’s book on graphical models"/>
          <p:cNvSpPr txBox="1"/>
          <p:nvPr/>
        </p:nvSpPr>
        <p:spPr>
          <a:xfrm>
            <a:off x="87312" y="6426200"/>
            <a:ext cx="4155937" cy="32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See:  Michael Jordan’s book on graphical models</a:t>
            </a:r>
          </a:p>
        </p:txBody>
      </p:sp>
      <p:sp>
        <p:nvSpPr>
          <p:cNvPr id="22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Convergence to correct marginals by IPF algorithm"/>
          <p:cNvSpPr txBox="1"/>
          <p:nvPr>
            <p:ph type="title"/>
          </p:nvPr>
        </p:nvSpPr>
        <p:spPr>
          <a:xfrm>
            <a:off x="0" y="0"/>
            <a:ext cx="9144000" cy="12223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Convergence to correct marginals by IPF algorithm</a:t>
            </a:r>
          </a:p>
        </p:txBody>
      </p:sp>
      <p:pic>
        <p:nvPicPr>
          <p:cNvPr id="226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012" y="1166812"/>
            <a:ext cx="6983413" cy="5691189"/>
          </a:xfrm>
          <a:prstGeom prst="rect">
            <a:avLst/>
          </a:prstGeom>
          <a:ln w="12700">
            <a:miter lim="400000"/>
          </a:ln>
        </p:spPr>
      </p:pic>
      <p:sp>
        <p:nvSpPr>
          <p:cNvPr id="22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7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112" y="908050"/>
            <a:ext cx="7056438" cy="5673725"/>
          </a:xfrm>
          <a:prstGeom prst="rect">
            <a:avLst/>
          </a:prstGeom>
          <a:ln w="12700">
            <a:miter lim="400000"/>
          </a:ln>
        </p:spPr>
      </p:pic>
      <p:sp>
        <p:nvSpPr>
          <p:cNvPr id="2271" name="Convergence of to correct marginals by IPF algorithm"/>
          <p:cNvSpPr txBox="1"/>
          <p:nvPr/>
        </p:nvSpPr>
        <p:spPr>
          <a:xfrm>
            <a:off x="0" y="331787"/>
            <a:ext cx="915670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Convergence of to correct marginals by IPF algorithm</a:t>
            </a:r>
          </a:p>
        </p:txBody>
      </p:sp>
      <p:sp>
        <p:nvSpPr>
          <p:cNvPr id="22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IPF results for this example: comparison of joint probabilities"/>
          <p:cNvSpPr txBox="1"/>
          <p:nvPr>
            <p:ph type="title"/>
          </p:nvPr>
        </p:nvSpPr>
        <p:spPr>
          <a:xfrm>
            <a:off x="685800" y="0"/>
            <a:ext cx="7772400" cy="180975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IPF results for this example: comparison of joint probabilities</a:t>
            </a:r>
          </a:p>
        </p:txBody>
      </p:sp>
      <p:pic>
        <p:nvPicPr>
          <p:cNvPr id="2275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5512" y="1866900"/>
            <a:ext cx="5118101" cy="4991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6" name="Initial guess"/>
          <p:cNvSpPr txBox="1"/>
          <p:nvPr/>
        </p:nvSpPr>
        <p:spPr>
          <a:xfrm>
            <a:off x="735012" y="5010150"/>
            <a:ext cx="1389470" cy="38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Initial guess</a:t>
            </a:r>
          </a:p>
        </p:txBody>
      </p:sp>
      <p:sp>
        <p:nvSpPr>
          <p:cNvPr id="2277" name="Final maximum…"/>
          <p:cNvSpPr txBox="1"/>
          <p:nvPr/>
        </p:nvSpPr>
        <p:spPr>
          <a:xfrm>
            <a:off x="7334250" y="5013325"/>
            <a:ext cx="1840667" cy="67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Final maximum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entropy estimate</a:t>
            </a:r>
          </a:p>
        </p:txBody>
      </p:sp>
      <p:sp>
        <p:nvSpPr>
          <p:cNvPr id="2278" name="True joint probability"/>
          <p:cNvSpPr txBox="1"/>
          <p:nvPr/>
        </p:nvSpPr>
        <p:spPr>
          <a:xfrm>
            <a:off x="7235825" y="2276475"/>
            <a:ext cx="1917700" cy="67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 joint probability</a:t>
            </a:r>
          </a:p>
        </p:txBody>
      </p:sp>
      <p:sp>
        <p:nvSpPr>
          <p:cNvPr id="22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Can show that for the ML estimate of the clique potentials, φc(xc), the empirical marginals equal the model marginals,…"/>
          <p:cNvSpPr txBox="1"/>
          <p:nvPr>
            <p:ph type="body" idx="1"/>
          </p:nvPr>
        </p:nvSpPr>
        <p:spPr>
          <a:xfrm>
            <a:off x="1042987" y="1568450"/>
            <a:ext cx="7777163" cy="52895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  <a:buFont typeface="Times New Roman"/>
            </a:pPr>
            <a:r>
              <a:rPr sz="2800"/>
              <a:t>Can show that for the ML estimate of the clique potentials, 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f</a:t>
            </a:r>
            <a:r>
              <a:rPr baseline="-25000" sz="2800"/>
              <a:t>c</a:t>
            </a:r>
            <a:r>
              <a:rPr sz="2800"/>
              <a:t>(x</a:t>
            </a:r>
            <a:r>
              <a:rPr baseline="-25000" sz="2800"/>
              <a:t>c</a:t>
            </a:r>
            <a:r>
              <a:rPr sz="2800"/>
              <a:t>), the empirical marginals equal the model marginals,</a:t>
            </a:r>
            <a:endParaRPr sz="2800"/>
          </a:p>
          <a:p>
            <a:pPr marL="432525" indent="-391885">
              <a:lnSpc>
                <a:spcPct val="80000"/>
              </a:lnSpc>
              <a:buClr>
                <a:srgbClr val="000000"/>
              </a:buClr>
              <a:buFont typeface="Times New Roman"/>
            </a:pPr>
          </a:p>
          <a:p>
            <a:pPr>
              <a:lnSpc>
                <a:spcPct val="80000"/>
              </a:lnSpc>
              <a:buClr>
                <a:srgbClr val="000000"/>
              </a:buClr>
              <a:buFont typeface="Times New Roman"/>
            </a:pPr>
            <a:r>
              <a:rPr sz="2800"/>
              <a:t>Because the model marginals are proportional to the clique potentials, we have the IPF update rule for 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f</a:t>
            </a:r>
            <a:r>
              <a:rPr baseline="-25000" sz="2800"/>
              <a:t>c</a:t>
            </a:r>
            <a:r>
              <a:rPr sz="2800"/>
              <a:t>(x</a:t>
            </a:r>
            <a:r>
              <a:rPr baseline="-25000" sz="2800"/>
              <a:t>c</a:t>
            </a:r>
            <a:r>
              <a:rPr sz="2800"/>
              <a:t>), which scales the model marginals to equal the observed marginals:</a:t>
            </a:r>
            <a:endParaRPr sz="2800"/>
          </a:p>
          <a:p>
            <a:pPr>
              <a:lnSpc>
                <a:spcPct val="80000"/>
              </a:lnSpc>
              <a:buClr>
                <a:srgbClr val="000000"/>
              </a:buClr>
              <a:buFont typeface="Times New Roman"/>
              <a:defRPr sz="2800"/>
            </a:pPr>
          </a:p>
          <a:p>
            <a:pPr>
              <a:lnSpc>
                <a:spcPct val="80000"/>
              </a:lnSpc>
              <a:buClr>
                <a:srgbClr val="000000"/>
              </a:buClr>
              <a:buFont typeface="Times New Roman"/>
              <a:defRPr sz="2800"/>
            </a:pPr>
          </a:p>
          <a:p>
            <a:pPr>
              <a:lnSpc>
                <a:spcPct val="80000"/>
              </a:lnSpc>
              <a:buClr>
                <a:srgbClr val="000000"/>
              </a:buClr>
              <a:buFont typeface="Times New Roman"/>
              <a:defRPr sz="2800"/>
            </a:pPr>
            <a:r>
              <a:t>Performs coordinate ascent in the likelihood of the MRF parameters, given the observed data.</a:t>
            </a:r>
          </a:p>
        </p:txBody>
      </p:sp>
      <p:sp>
        <p:nvSpPr>
          <p:cNvPr id="2282" name="Application to MRF parameter estimation"/>
          <p:cNvSpPr txBox="1"/>
          <p:nvPr>
            <p:ph type="title"/>
          </p:nvPr>
        </p:nvSpPr>
        <p:spPr>
          <a:xfrm>
            <a:off x="0" y="0"/>
            <a:ext cx="8964613" cy="1292225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Application to MRF parameter estimation</a:t>
            </a:r>
          </a:p>
        </p:txBody>
      </p:sp>
      <p:pic>
        <p:nvPicPr>
          <p:cNvPr id="2283" name="txp_fig.png" descr="txp_fig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1025" y="2743200"/>
            <a:ext cx="2459038" cy="379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4" name="txp_fig.png" descr="txp_fig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8650" y="4660900"/>
            <a:ext cx="5486400" cy="800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5" name="Reference:  unpublished notes by Michael Jordan, and by Roweis: http://www.cs.toronto.edu/~roweis/csc412-2004/notes/lec11x.pdf"/>
          <p:cNvSpPr txBox="1"/>
          <p:nvPr/>
        </p:nvSpPr>
        <p:spPr>
          <a:xfrm>
            <a:off x="107950" y="6172200"/>
            <a:ext cx="7899400" cy="67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Reference:  unpublished notes by Michael Jordan, and by Roweis: http://www.cs.toronto.edu/~roweis/csc412-2004/notes/lec11x.pdf</a:t>
            </a:r>
          </a:p>
        </p:txBody>
      </p:sp>
      <p:sp>
        <p:nvSpPr>
          <p:cNvPr id="22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Undirected graphical models"/>
          <p:cNvSpPr txBox="1"/>
          <p:nvPr>
            <p:ph type="title"/>
          </p:nvPr>
        </p:nvSpPr>
        <p:spPr>
          <a:xfrm>
            <a:off x="685800" y="0"/>
            <a:ext cx="7772400" cy="14478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Undirected graphical models</a:t>
            </a:r>
          </a:p>
        </p:txBody>
      </p:sp>
      <p:sp>
        <p:nvSpPr>
          <p:cNvPr id="142" name="A set of nodes joined by undirected edges.…"/>
          <p:cNvSpPr txBox="1"/>
          <p:nvPr/>
        </p:nvSpPr>
        <p:spPr>
          <a:xfrm>
            <a:off x="685800" y="1524000"/>
            <a:ext cx="7772400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A set of nodes joined by undirected edges.</a:t>
            </a:r>
          </a:p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The graph makes conditional independencies explicit:  If two nodes are not linked, and we condition on every other node in the graph, then those two nodes are conditionally independent.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1371600" y="4253005"/>
            <a:ext cx="2057400" cy="942790"/>
            <a:chOff x="0" y="0"/>
            <a:chExt cx="2057400" cy="942788"/>
          </a:xfrm>
        </p:grpSpPr>
        <p:grpSp>
          <p:nvGrpSpPr>
            <p:cNvPr id="145" name="Group"/>
            <p:cNvGrpSpPr/>
            <p:nvPr/>
          </p:nvGrpSpPr>
          <p:grpSpPr>
            <a:xfrm>
              <a:off x="0" y="609600"/>
              <a:ext cx="304800" cy="333189"/>
              <a:chOff x="0" y="0"/>
              <a:chExt cx="304800" cy="333188"/>
            </a:xfrm>
          </p:grpSpPr>
          <p:sp>
            <p:nvSpPr>
              <p:cNvPr id="143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48" name="Group"/>
            <p:cNvGrpSpPr/>
            <p:nvPr/>
          </p:nvGrpSpPr>
          <p:grpSpPr>
            <a:xfrm>
              <a:off x="685800" y="609600"/>
              <a:ext cx="304800" cy="333189"/>
              <a:chOff x="0" y="0"/>
              <a:chExt cx="304800" cy="333188"/>
            </a:xfrm>
          </p:grpSpPr>
          <p:sp>
            <p:nvSpPr>
              <p:cNvPr id="146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49" name="Line"/>
            <p:cNvSpPr/>
            <p:nvPr/>
          </p:nvSpPr>
          <p:spPr>
            <a:xfrm flipV="1">
              <a:off x="260350" y="166594"/>
              <a:ext cx="273050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" name="Line"/>
            <p:cNvSpPr/>
            <p:nvPr/>
          </p:nvSpPr>
          <p:spPr>
            <a:xfrm flipH="1" flipV="1">
              <a:off x="533400" y="166594"/>
              <a:ext cx="196851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53" name="Group"/>
            <p:cNvGrpSpPr/>
            <p:nvPr/>
          </p:nvGrpSpPr>
          <p:grpSpPr>
            <a:xfrm>
              <a:off x="381000" y="0"/>
              <a:ext cx="304800" cy="333189"/>
              <a:chOff x="0" y="0"/>
              <a:chExt cx="304800" cy="333188"/>
            </a:xfrm>
          </p:grpSpPr>
          <p:sp>
            <p:nvSpPr>
              <p:cNvPr id="151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54" name="Line"/>
            <p:cNvSpPr/>
            <p:nvPr/>
          </p:nvSpPr>
          <p:spPr>
            <a:xfrm flipH="1" flipV="1">
              <a:off x="304800" y="776195"/>
              <a:ext cx="381000" cy="15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57" name="Group"/>
            <p:cNvGrpSpPr/>
            <p:nvPr/>
          </p:nvGrpSpPr>
          <p:grpSpPr>
            <a:xfrm>
              <a:off x="1447800" y="0"/>
              <a:ext cx="304800" cy="333189"/>
              <a:chOff x="0" y="0"/>
              <a:chExt cx="304800" cy="333188"/>
            </a:xfrm>
          </p:grpSpPr>
          <p:sp>
            <p:nvSpPr>
              <p:cNvPr id="155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60" name="Group"/>
            <p:cNvGrpSpPr/>
            <p:nvPr/>
          </p:nvGrpSpPr>
          <p:grpSpPr>
            <a:xfrm>
              <a:off x="1752600" y="609600"/>
              <a:ext cx="304800" cy="333189"/>
              <a:chOff x="0" y="0"/>
              <a:chExt cx="304800" cy="333188"/>
            </a:xfrm>
          </p:grpSpPr>
          <p:sp>
            <p:nvSpPr>
              <p:cNvPr id="158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61" name="Line"/>
            <p:cNvSpPr/>
            <p:nvPr/>
          </p:nvSpPr>
          <p:spPr>
            <a:xfrm flipV="1">
              <a:off x="946150" y="274544"/>
              <a:ext cx="546100" cy="393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2" name="Line"/>
            <p:cNvSpPr/>
            <p:nvPr/>
          </p:nvSpPr>
          <p:spPr>
            <a:xfrm>
              <a:off x="1708150" y="274544"/>
              <a:ext cx="196850" cy="3492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4" name="Group"/>
          <p:cNvGrpSpPr/>
          <p:nvPr/>
        </p:nvGrpSpPr>
        <p:grpSpPr>
          <a:xfrm>
            <a:off x="4343400" y="4253005"/>
            <a:ext cx="2057400" cy="942790"/>
            <a:chOff x="0" y="0"/>
            <a:chExt cx="2057400" cy="942788"/>
          </a:xfrm>
        </p:grpSpPr>
        <p:grpSp>
          <p:nvGrpSpPr>
            <p:cNvPr id="166" name="Group"/>
            <p:cNvGrpSpPr/>
            <p:nvPr/>
          </p:nvGrpSpPr>
          <p:grpSpPr>
            <a:xfrm>
              <a:off x="0" y="609600"/>
              <a:ext cx="304800" cy="333189"/>
              <a:chOff x="0" y="0"/>
              <a:chExt cx="304800" cy="333188"/>
            </a:xfrm>
          </p:grpSpPr>
          <p:sp>
            <p:nvSpPr>
              <p:cNvPr id="164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91919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69" name="Group"/>
            <p:cNvGrpSpPr/>
            <p:nvPr/>
          </p:nvGrpSpPr>
          <p:grpSpPr>
            <a:xfrm>
              <a:off x="685800" y="609600"/>
              <a:ext cx="304800" cy="333189"/>
              <a:chOff x="0" y="0"/>
              <a:chExt cx="304800" cy="333188"/>
            </a:xfrm>
          </p:grpSpPr>
          <p:sp>
            <p:nvSpPr>
              <p:cNvPr id="167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91919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70" name="Line"/>
            <p:cNvSpPr/>
            <p:nvPr/>
          </p:nvSpPr>
          <p:spPr>
            <a:xfrm flipV="1">
              <a:off x="260350" y="166594"/>
              <a:ext cx="273050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" name="Line"/>
            <p:cNvSpPr/>
            <p:nvPr/>
          </p:nvSpPr>
          <p:spPr>
            <a:xfrm flipH="1" flipV="1">
              <a:off x="533400" y="166594"/>
              <a:ext cx="196851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74" name="Group"/>
            <p:cNvGrpSpPr/>
            <p:nvPr/>
          </p:nvGrpSpPr>
          <p:grpSpPr>
            <a:xfrm>
              <a:off x="381000" y="0"/>
              <a:ext cx="304800" cy="333189"/>
              <a:chOff x="0" y="0"/>
              <a:chExt cx="304800" cy="333188"/>
            </a:xfrm>
          </p:grpSpPr>
          <p:sp>
            <p:nvSpPr>
              <p:cNvPr id="172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3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75" name="Line"/>
            <p:cNvSpPr/>
            <p:nvPr/>
          </p:nvSpPr>
          <p:spPr>
            <a:xfrm flipH="1" flipV="1">
              <a:off x="304800" y="776195"/>
              <a:ext cx="381000" cy="15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78" name="Group"/>
            <p:cNvGrpSpPr/>
            <p:nvPr/>
          </p:nvGrpSpPr>
          <p:grpSpPr>
            <a:xfrm>
              <a:off x="1447800" y="0"/>
              <a:ext cx="304800" cy="333189"/>
              <a:chOff x="0" y="0"/>
              <a:chExt cx="304800" cy="333188"/>
            </a:xfrm>
          </p:grpSpPr>
          <p:sp>
            <p:nvSpPr>
              <p:cNvPr id="176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7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81" name="Group"/>
            <p:cNvGrpSpPr/>
            <p:nvPr/>
          </p:nvGrpSpPr>
          <p:grpSpPr>
            <a:xfrm>
              <a:off x="1752600" y="609600"/>
              <a:ext cx="304800" cy="333189"/>
              <a:chOff x="0" y="0"/>
              <a:chExt cx="304800" cy="333188"/>
            </a:xfrm>
          </p:grpSpPr>
          <p:sp>
            <p:nvSpPr>
              <p:cNvPr id="179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919191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82" name="Line"/>
            <p:cNvSpPr/>
            <p:nvPr/>
          </p:nvSpPr>
          <p:spPr>
            <a:xfrm flipV="1">
              <a:off x="946150" y="274544"/>
              <a:ext cx="546100" cy="393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3" name="Line"/>
            <p:cNvSpPr/>
            <p:nvPr/>
          </p:nvSpPr>
          <p:spPr>
            <a:xfrm>
              <a:off x="1708150" y="274544"/>
              <a:ext cx="196850" cy="3492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85" name="Conditionally independent, because are not connected by a line in the undirected graphical model"/>
          <p:cNvSpPr txBox="1"/>
          <p:nvPr/>
        </p:nvSpPr>
        <p:spPr>
          <a:xfrm>
            <a:off x="3962400" y="2986087"/>
            <a:ext cx="3581400" cy="780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Conditionally independent, because are not connected by a line in the undirected graphical model</a:t>
            </a:r>
          </a:p>
        </p:txBody>
      </p:sp>
      <p:sp>
        <p:nvSpPr>
          <p:cNvPr id="186" name="Line"/>
          <p:cNvSpPr/>
          <p:nvPr/>
        </p:nvSpPr>
        <p:spPr>
          <a:xfrm flipH="1">
            <a:off x="4981600" y="3733800"/>
            <a:ext cx="504801" cy="504800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5400" dir="5400000">
              <a:srgbClr val="929292">
                <a:alpha val="37998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7" name="Line"/>
          <p:cNvSpPr/>
          <p:nvPr/>
        </p:nvSpPr>
        <p:spPr>
          <a:xfrm>
            <a:off x="5562599" y="3733800"/>
            <a:ext cx="342142" cy="51321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5400" dir="5400000">
              <a:srgbClr val="929292">
                <a:alpha val="37998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Learning MRF parameters, labeled data"/>
          <p:cNvSpPr txBox="1"/>
          <p:nvPr>
            <p:ph type="title"/>
          </p:nvPr>
        </p:nvSpPr>
        <p:spPr>
          <a:xfrm>
            <a:off x="179387" y="0"/>
            <a:ext cx="8713788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Learning MRF parameters, labeled data</a:t>
            </a:r>
          </a:p>
        </p:txBody>
      </p:sp>
      <p:sp>
        <p:nvSpPr>
          <p:cNvPr id="2289" name="Iterative proportional fitting lets you make a maximum likelihood estimate a joint distribution from observations of various marginal distributions.…"/>
          <p:cNvSpPr txBox="1"/>
          <p:nvPr>
            <p:ph type="body" idx="1"/>
          </p:nvPr>
        </p:nvSpPr>
        <p:spPr>
          <a:xfrm>
            <a:off x="762000" y="1474787"/>
            <a:ext cx="7720013" cy="4811713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SzTx/>
              <a:buFont typeface="Times New Roman"/>
              <a:buNone/>
              <a:defRPr sz="2400"/>
            </a:pPr>
            <a:r>
              <a:t>Iterative proportional fitting lets you make a maximum likelihood estimate a joint distribution from observations of various marginal distributions.</a:t>
            </a:r>
          </a:p>
          <a:p>
            <a:pPr>
              <a:buClr>
                <a:srgbClr val="000000"/>
              </a:buClr>
              <a:buSzTx/>
              <a:buFont typeface="Times New Roman"/>
              <a:buNone/>
              <a:defRPr sz="2400"/>
            </a:pPr>
            <a:r>
              <a:t>Applied to learning MRF clique potentials: </a:t>
            </a:r>
          </a:p>
          <a:p>
            <a:pPr>
              <a:buClr>
                <a:srgbClr val="000000"/>
              </a:buClr>
              <a:buSzTx/>
              <a:buFont typeface="Times New Roman"/>
              <a:buNone/>
              <a:defRPr sz="2400"/>
            </a:pPr>
            <a:r>
              <a:t>	(1) measure the pairwise marginal statistics (histogram state co-occurrences in labeled training data).  </a:t>
            </a:r>
          </a:p>
          <a:p>
            <a:pPr>
              <a:buClr>
                <a:srgbClr val="000000"/>
              </a:buClr>
              <a:buSzTx/>
              <a:buFont typeface="Times New Roman"/>
              <a:buNone/>
              <a:defRPr sz="2400"/>
            </a:pPr>
            <a:r>
              <a:t>	(2) guess the clique potentials (use measured marginals to start).  </a:t>
            </a:r>
          </a:p>
          <a:p>
            <a:pPr>
              <a:buClr>
                <a:srgbClr val="000000"/>
              </a:buClr>
              <a:buSzTx/>
              <a:buFont typeface="Times New Roman"/>
              <a:buNone/>
              <a:defRPr sz="2400"/>
            </a:pPr>
            <a:r>
              <a:t>	(3)  do inference to calculate the model’s marginals for every node pair.</a:t>
            </a:r>
          </a:p>
          <a:p>
            <a:pPr>
              <a:buClr>
                <a:srgbClr val="000000"/>
              </a:buClr>
              <a:buSzTx/>
              <a:buFont typeface="Times New Roman"/>
              <a:buNone/>
              <a:defRPr sz="2400"/>
            </a:pPr>
            <a:r>
              <a:t>	(4) scale each clique potential for each state pair by the empirical over model marginal</a:t>
            </a:r>
          </a:p>
        </p:txBody>
      </p:sp>
      <p:sp>
        <p:nvSpPr>
          <p:cNvPr id="22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Undirected graphical models:  cliques"/>
          <p:cNvSpPr txBox="1"/>
          <p:nvPr>
            <p:ph type="title"/>
          </p:nvPr>
        </p:nvSpPr>
        <p:spPr>
          <a:xfrm>
            <a:off x="685800" y="0"/>
            <a:ext cx="7772400" cy="14478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Undirected graphical models:  cliques</a:t>
            </a:r>
          </a:p>
        </p:txBody>
      </p:sp>
      <p:sp>
        <p:nvSpPr>
          <p:cNvPr id="191" name="Clique:  a fully connected set of nodes…"/>
          <p:cNvSpPr txBox="1"/>
          <p:nvPr/>
        </p:nvSpPr>
        <p:spPr>
          <a:xfrm>
            <a:off x="685800" y="1524000"/>
            <a:ext cx="7772400" cy="313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Clique:  a fully connected set of nodes</a:t>
            </a:r>
          </a:p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A maximal clique is a clique that can’t include more nodes of the graph w/o losing the clique property.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5562600" y="2043205"/>
            <a:ext cx="1600200" cy="942790"/>
            <a:chOff x="0" y="0"/>
            <a:chExt cx="1600200" cy="942788"/>
          </a:xfrm>
        </p:grpSpPr>
        <p:grpSp>
          <p:nvGrpSpPr>
            <p:cNvPr id="194" name="Group"/>
            <p:cNvGrpSpPr/>
            <p:nvPr/>
          </p:nvGrpSpPr>
          <p:grpSpPr>
            <a:xfrm>
              <a:off x="0" y="609600"/>
              <a:ext cx="304800" cy="333189"/>
              <a:chOff x="0" y="0"/>
              <a:chExt cx="304800" cy="333188"/>
            </a:xfrm>
          </p:grpSpPr>
          <p:sp>
            <p:nvSpPr>
              <p:cNvPr id="192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95" name="Line"/>
            <p:cNvSpPr/>
            <p:nvPr/>
          </p:nvSpPr>
          <p:spPr>
            <a:xfrm flipV="1">
              <a:off x="260350" y="166594"/>
              <a:ext cx="273050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" name="Line"/>
            <p:cNvSpPr/>
            <p:nvPr/>
          </p:nvSpPr>
          <p:spPr>
            <a:xfrm flipH="1" flipV="1">
              <a:off x="533400" y="166594"/>
              <a:ext cx="196851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99" name="Group"/>
            <p:cNvGrpSpPr/>
            <p:nvPr/>
          </p:nvGrpSpPr>
          <p:grpSpPr>
            <a:xfrm>
              <a:off x="381000" y="0"/>
              <a:ext cx="304800" cy="333189"/>
              <a:chOff x="0" y="0"/>
              <a:chExt cx="304800" cy="333188"/>
            </a:xfrm>
          </p:grpSpPr>
          <p:sp>
            <p:nvSpPr>
              <p:cNvPr id="197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8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00" name="Line"/>
            <p:cNvSpPr/>
            <p:nvPr/>
          </p:nvSpPr>
          <p:spPr>
            <a:xfrm flipH="1" flipV="1">
              <a:off x="304800" y="776194"/>
              <a:ext cx="381000" cy="158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" name="Line"/>
            <p:cNvSpPr/>
            <p:nvPr/>
          </p:nvSpPr>
          <p:spPr>
            <a:xfrm flipV="1">
              <a:off x="914400" y="306294"/>
              <a:ext cx="425450" cy="393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04" name="Group"/>
            <p:cNvGrpSpPr/>
            <p:nvPr/>
          </p:nvGrpSpPr>
          <p:grpSpPr>
            <a:xfrm>
              <a:off x="685800" y="609600"/>
              <a:ext cx="304800" cy="333189"/>
              <a:chOff x="0" y="0"/>
              <a:chExt cx="304800" cy="333188"/>
            </a:xfrm>
          </p:grpSpPr>
          <p:sp>
            <p:nvSpPr>
              <p:cNvPr id="202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3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07" name="Group"/>
            <p:cNvGrpSpPr/>
            <p:nvPr/>
          </p:nvGrpSpPr>
          <p:grpSpPr>
            <a:xfrm>
              <a:off x="1295400" y="76200"/>
              <a:ext cx="304800" cy="333189"/>
              <a:chOff x="0" y="0"/>
              <a:chExt cx="304800" cy="333188"/>
            </a:xfrm>
          </p:grpSpPr>
          <p:sp>
            <p:nvSpPr>
              <p:cNvPr id="205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6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grpSp>
        <p:nvGrpSpPr>
          <p:cNvPr id="211" name="Group"/>
          <p:cNvGrpSpPr/>
          <p:nvPr/>
        </p:nvGrpSpPr>
        <p:grpSpPr>
          <a:xfrm>
            <a:off x="5867400" y="1676400"/>
            <a:ext cx="1371600" cy="1524000"/>
            <a:chOff x="0" y="0"/>
            <a:chExt cx="1371600" cy="1524000"/>
          </a:xfrm>
        </p:grpSpPr>
        <p:sp>
          <p:nvSpPr>
            <p:cNvPr id="209" name="Oval"/>
            <p:cNvSpPr/>
            <p:nvPr/>
          </p:nvSpPr>
          <p:spPr>
            <a:xfrm>
              <a:off x="0" y="0"/>
              <a:ext cx="1371600" cy="1524000"/>
            </a:xfrm>
            <a:prstGeom prst="ellipse">
              <a:avLst/>
            </a:prstGeom>
            <a:solidFill>
              <a:srgbClr val="FF7C00">
                <a:alpha val="36862"/>
              </a:srgbClr>
            </a:solidFill>
            <a:ln w="12700" cap="flat">
              <a:noFill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0" name="Text"/>
            <p:cNvSpPr txBox="1"/>
            <p:nvPr/>
          </p:nvSpPr>
          <p:spPr>
            <a:xfrm>
              <a:off x="200850" y="595405"/>
              <a:ext cx="969900" cy="333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marL="39949" marR="39949" algn="ctr" defTabSz="914400">
                <a:buClr>
                  <a:srgbClr val="FFFFFF"/>
                </a:buClr>
                <a:buFont typeface="Times New Roman"/>
                <a:defRPr b="1"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228" name="Group"/>
          <p:cNvGrpSpPr/>
          <p:nvPr/>
        </p:nvGrpSpPr>
        <p:grpSpPr>
          <a:xfrm>
            <a:off x="1905000" y="5015005"/>
            <a:ext cx="1600200" cy="942790"/>
            <a:chOff x="0" y="0"/>
            <a:chExt cx="1600200" cy="942788"/>
          </a:xfrm>
        </p:grpSpPr>
        <p:grpSp>
          <p:nvGrpSpPr>
            <p:cNvPr id="214" name="Group"/>
            <p:cNvGrpSpPr/>
            <p:nvPr/>
          </p:nvGrpSpPr>
          <p:grpSpPr>
            <a:xfrm>
              <a:off x="0" y="609600"/>
              <a:ext cx="304800" cy="333189"/>
              <a:chOff x="0" y="0"/>
              <a:chExt cx="304800" cy="333188"/>
            </a:xfrm>
          </p:grpSpPr>
          <p:sp>
            <p:nvSpPr>
              <p:cNvPr id="212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3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15" name="Line"/>
            <p:cNvSpPr/>
            <p:nvPr/>
          </p:nvSpPr>
          <p:spPr>
            <a:xfrm flipV="1">
              <a:off x="260350" y="166594"/>
              <a:ext cx="273050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" name="Line"/>
            <p:cNvSpPr/>
            <p:nvPr/>
          </p:nvSpPr>
          <p:spPr>
            <a:xfrm flipH="1" flipV="1">
              <a:off x="533400" y="166594"/>
              <a:ext cx="196851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19" name="Group"/>
            <p:cNvGrpSpPr/>
            <p:nvPr/>
          </p:nvGrpSpPr>
          <p:grpSpPr>
            <a:xfrm>
              <a:off x="381000" y="0"/>
              <a:ext cx="304800" cy="333189"/>
              <a:chOff x="0" y="0"/>
              <a:chExt cx="304800" cy="333188"/>
            </a:xfrm>
          </p:grpSpPr>
          <p:sp>
            <p:nvSpPr>
              <p:cNvPr id="217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8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20" name="Line"/>
            <p:cNvSpPr/>
            <p:nvPr/>
          </p:nvSpPr>
          <p:spPr>
            <a:xfrm flipH="1" flipV="1">
              <a:off x="304800" y="776195"/>
              <a:ext cx="381000" cy="15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" name="Line"/>
            <p:cNvSpPr/>
            <p:nvPr/>
          </p:nvSpPr>
          <p:spPr>
            <a:xfrm flipV="1">
              <a:off x="914400" y="306294"/>
              <a:ext cx="425450" cy="393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24" name="Group"/>
            <p:cNvGrpSpPr/>
            <p:nvPr/>
          </p:nvGrpSpPr>
          <p:grpSpPr>
            <a:xfrm>
              <a:off x="685800" y="609600"/>
              <a:ext cx="304800" cy="333189"/>
              <a:chOff x="0" y="0"/>
              <a:chExt cx="304800" cy="333188"/>
            </a:xfrm>
          </p:grpSpPr>
          <p:sp>
            <p:nvSpPr>
              <p:cNvPr id="222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3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27" name="Group"/>
            <p:cNvGrpSpPr/>
            <p:nvPr/>
          </p:nvGrpSpPr>
          <p:grpSpPr>
            <a:xfrm>
              <a:off x="1295400" y="76200"/>
              <a:ext cx="304800" cy="333189"/>
              <a:chOff x="0" y="0"/>
              <a:chExt cx="304800" cy="333188"/>
            </a:xfrm>
          </p:grpSpPr>
          <p:sp>
            <p:nvSpPr>
              <p:cNvPr id="225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grpSp>
        <p:nvGrpSpPr>
          <p:cNvPr id="231" name="Group"/>
          <p:cNvGrpSpPr/>
          <p:nvPr/>
        </p:nvGrpSpPr>
        <p:grpSpPr>
          <a:xfrm>
            <a:off x="1828800" y="4876800"/>
            <a:ext cx="1219200" cy="1371600"/>
            <a:chOff x="0" y="0"/>
            <a:chExt cx="1219200" cy="1371600"/>
          </a:xfrm>
        </p:grpSpPr>
        <p:sp>
          <p:nvSpPr>
            <p:cNvPr id="229" name="Oval"/>
            <p:cNvSpPr/>
            <p:nvPr/>
          </p:nvSpPr>
          <p:spPr>
            <a:xfrm>
              <a:off x="0" y="0"/>
              <a:ext cx="1219200" cy="1371600"/>
            </a:xfrm>
            <a:prstGeom prst="ellipse">
              <a:avLst/>
            </a:prstGeom>
            <a:solidFill>
              <a:srgbClr val="FF7C00">
                <a:alpha val="36862"/>
              </a:srgbClr>
            </a:solidFill>
            <a:ln w="12700" cap="flat">
              <a:noFill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0" name="Text"/>
            <p:cNvSpPr txBox="1"/>
            <p:nvPr/>
          </p:nvSpPr>
          <p:spPr>
            <a:xfrm>
              <a:off x="178533" y="519205"/>
              <a:ext cx="862134" cy="333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marL="39949" marR="39949" algn="ctr" defTabSz="914400">
                <a:buClr>
                  <a:srgbClr val="FFFFFF"/>
                </a:buClr>
                <a:buFont typeface="Times New Roman"/>
                <a:defRPr b="1"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32" name="Maximal clique"/>
          <p:cNvSpPr txBox="1"/>
          <p:nvPr/>
        </p:nvSpPr>
        <p:spPr>
          <a:xfrm>
            <a:off x="457200" y="5029200"/>
            <a:ext cx="1600458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Maximal clique</a:t>
            </a:r>
          </a:p>
        </p:txBody>
      </p:sp>
      <p:sp>
        <p:nvSpPr>
          <p:cNvPr id="233" name="not a clique"/>
          <p:cNvSpPr txBox="1"/>
          <p:nvPr/>
        </p:nvSpPr>
        <p:spPr>
          <a:xfrm>
            <a:off x="7239000" y="1981200"/>
            <a:ext cx="1283951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not a clique</a:t>
            </a:r>
          </a:p>
        </p:txBody>
      </p:sp>
      <p:grpSp>
        <p:nvGrpSpPr>
          <p:cNvPr id="250" name="Group"/>
          <p:cNvGrpSpPr/>
          <p:nvPr/>
        </p:nvGrpSpPr>
        <p:grpSpPr>
          <a:xfrm>
            <a:off x="5410200" y="5015005"/>
            <a:ext cx="1600200" cy="942790"/>
            <a:chOff x="0" y="0"/>
            <a:chExt cx="1600200" cy="942788"/>
          </a:xfrm>
        </p:grpSpPr>
        <p:grpSp>
          <p:nvGrpSpPr>
            <p:cNvPr id="236" name="Group"/>
            <p:cNvGrpSpPr/>
            <p:nvPr/>
          </p:nvGrpSpPr>
          <p:grpSpPr>
            <a:xfrm>
              <a:off x="0" y="609600"/>
              <a:ext cx="304800" cy="333189"/>
              <a:chOff x="0" y="0"/>
              <a:chExt cx="304800" cy="333188"/>
            </a:xfrm>
          </p:grpSpPr>
          <p:sp>
            <p:nvSpPr>
              <p:cNvPr id="234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37" name="Line"/>
            <p:cNvSpPr/>
            <p:nvPr/>
          </p:nvSpPr>
          <p:spPr>
            <a:xfrm flipV="1">
              <a:off x="260350" y="166594"/>
              <a:ext cx="273050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" name="Line"/>
            <p:cNvSpPr/>
            <p:nvPr/>
          </p:nvSpPr>
          <p:spPr>
            <a:xfrm flipH="1" flipV="1">
              <a:off x="533400" y="166594"/>
              <a:ext cx="196851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41" name="Group"/>
            <p:cNvGrpSpPr/>
            <p:nvPr/>
          </p:nvGrpSpPr>
          <p:grpSpPr>
            <a:xfrm>
              <a:off x="381000" y="0"/>
              <a:ext cx="304800" cy="333189"/>
              <a:chOff x="0" y="0"/>
              <a:chExt cx="304800" cy="333188"/>
            </a:xfrm>
          </p:grpSpPr>
          <p:sp>
            <p:nvSpPr>
              <p:cNvPr id="239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42" name="Line"/>
            <p:cNvSpPr/>
            <p:nvPr/>
          </p:nvSpPr>
          <p:spPr>
            <a:xfrm flipH="1" flipV="1">
              <a:off x="304800" y="776195"/>
              <a:ext cx="381000" cy="15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" name="Line"/>
            <p:cNvSpPr/>
            <p:nvPr/>
          </p:nvSpPr>
          <p:spPr>
            <a:xfrm flipV="1">
              <a:off x="914400" y="306294"/>
              <a:ext cx="425450" cy="393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46" name="Group"/>
            <p:cNvGrpSpPr/>
            <p:nvPr/>
          </p:nvGrpSpPr>
          <p:grpSpPr>
            <a:xfrm>
              <a:off x="685800" y="609600"/>
              <a:ext cx="304800" cy="333189"/>
              <a:chOff x="0" y="0"/>
              <a:chExt cx="304800" cy="333188"/>
            </a:xfrm>
          </p:grpSpPr>
          <p:sp>
            <p:nvSpPr>
              <p:cNvPr id="244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49" name="Group"/>
            <p:cNvGrpSpPr/>
            <p:nvPr/>
          </p:nvGrpSpPr>
          <p:grpSpPr>
            <a:xfrm>
              <a:off x="1295400" y="76200"/>
              <a:ext cx="304800" cy="333189"/>
              <a:chOff x="0" y="0"/>
              <a:chExt cx="304800" cy="333188"/>
            </a:xfrm>
          </p:grpSpPr>
          <p:sp>
            <p:nvSpPr>
              <p:cNvPr id="247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grpSp>
        <p:nvGrpSpPr>
          <p:cNvPr id="253" name="Group"/>
          <p:cNvGrpSpPr/>
          <p:nvPr/>
        </p:nvGrpSpPr>
        <p:grpSpPr>
          <a:xfrm rot="1440000">
            <a:off x="5372980" y="4800575"/>
            <a:ext cx="685801" cy="1447801"/>
            <a:chOff x="0" y="0"/>
            <a:chExt cx="685800" cy="1447800"/>
          </a:xfrm>
        </p:grpSpPr>
        <p:sp>
          <p:nvSpPr>
            <p:cNvPr id="251" name="Oval"/>
            <p:cNvSpPr/>
            <p:nvPr/>
          </p:nvSpPr>
          <p:spPr>
            <a:xfrm>
              <a:off x="0" y="0"/>
              <a:ext cx="685800" cy="1447800"/>
            </a:xfrm>
            <a:prstGeom prst="ellipse">
              <a:avLst/>
            </a:prstGeom>
            <a:solidFill>
              <a:srgbClr val="FF7C00">
                <a:alpha val="36862"/>
              </a:srgbClr>
            </a:solidFill>
            <a:ln w="12700" cap="flat">
              <a:noFill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2" name="Text"/>
            <p:cNvSpPr txBox="1"/>
            <p:nvPr/>
          </p:nvSpPr>
          <p:spPr>
            <a:xfrm>
              <a:off x="100617" y="557227"/>
              <a:ext cx="484950" cy="333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marL="39949" marR="39949" algn="ctr" defTabSz="914400">
                <a:buClr>
                  <a:srgbClr val="FFFFFF"/>
                </a:buClr>
                <a:buFont typeface="Times New Roman"/>
                <a:defRPr b="1"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54" name="Non-maximal clique"/>
          <p:cNvSpPr txBox="1"/>
          <p:nvPr/>
        </p:nvSpPr>
        <p:spPr>
          <a:xfrm>
            <a:off x="3810000" y="4800600"/>
            <a:ext cx="2074526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Non-maximal clique</a:t>
            </a:r>
          </a:p>
        </p:txBody>
      </p:sp>
      <p:grpSp>
        <p:nvGrpSpPr>
          <p:cNvPr id="271" name="Group"/>
          <p:cNvGrpSpPr/>
          <p:nvPr/>
        </p:nvGrpSpPr>
        <p:grpSpPr>
          <a:xfrm>
            <a:off x="2209800" y="2043205"/>
            <a:ext cx="1600200" cy="942790"/>
            <a:chOff x="0" y="0"/>
            <a:chExt cx="1600200" cy="942788"/>
          </a:xfrm>
        </p:grpSpPr>
        <p:grpSp>
          <p:nvGrpSpPr>
            <p:cNvPr id="257" name="Group"/>
            <p:cNvGrpSpPr/>
            <p:nvPr/>
          </p:nvGrpSpPr>
          <p:grpSpPr>
            <a:xfrm>
              <a:off x="0" y="609600"/>
              <a:ext cx="304800" cy="333189"/>
              <a:chOff x="0" y="0"/>
              <a:chExt cx="304800" cy="333188"/>
            </a:xfrm>
          </p:grpSpPr>
          <p:sp>
            <p:nvSpPr>
              <p:cNvPr id="255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58" name="Line"/>
            <p:cNvSpPr/>
            <p:nvPr/>
          </p:nvSpPr>
          <p:spPr>
            <a:xfrm flipV="1">
              <a:off x="260350" y="166594"/>
              <a:ext cx="273050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9" name="Line"/>
            <p:cNvSpPr/>
            <p:nvPr/>
          </p:nvSpPr>
          <p:spPr>
            <a:xfrm flipH="1" flipV="1">
              <a:off x="533400" y="166594"/>
              <a:ext cx="196851" cy="5016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62" name="Group"/>
            <p:cNvGrpSpPr/>
            <p:nvPr/>
          </p:nvGrpSpPr>
          <p:grpSpPr>
            <a:xfrm>
              <a:off x="381000" y="0"/>
              <a:ext cx="304800" cy="333189"/>
              <a:chOff x="0" y="0"/>
              <a:chExt cx="304800" cy="333188"/>
            </a:xfrm>
          </p:grpSpPr>
          <p:sp>
            <p:nvSpPr>
              <p:cNvPr id="260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63" name="Line"/>
            <p:cNvSpPr/>
            <p:nvPr/>
          </p:nvSpPr>
          <p:spPr>
            <a:xfrm flipH="1" flipV="1">
              <a:off x="304800" y="776194"/>
              <a:ext cx="381000" cy="158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" name="Line"/>
            <p:cNvSpPr/>
            <p:nvPr/>
          </p:nvSpPr>
          <p:spPr>
            <a:xfrm flipV="1">
              <a:off x="914400" y="306294"/>
              <a:ext cx="425450" cy="3937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67" name="Group"/>
            <p:cNvGrpSpPr/>
            <p:nvPr/>
          </p:nvGrpSpPr>
          <p:grpSpPr>
            <a:xfrm>
              <a:off x="685800" y="609600"/>
              <a:ext cx="304800" cy="333189"/>
              <a:chOff x="0" y="0"/>
              <a:chExt cx="304800" cy="333188"/>
            </a:xfrm>
          </p:grpSpPr>
          <p:sp>
            <p:nvSpPr>
              <p:cNvPr id="265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70" name="Group"/>
            <p:cNvGrpSpPr/>
            <p:nvPr/>
          </p:nvGrpSpPr>
          <p:grpSpPr>
            <a:xfrm>
              <a:off x="1295400" y="76200"/>
              <a:ext cx="304800" cy="333189"/>
              <a:chOff x="0" y="0"/>
              <a:chExt cx="304800" cy="333188"/>
            </a:xfrm>
          </p:grpSpPr>
          <p:sp>
            <p:nvSpPr>
              <p:cNvPr id="268" name="Circle"/>
              <p:cNvSpPr/>
              <p:nvPr/>
            </p:nvSpPr>
            <p:spPr>
              <a:xfrm>
                <a:off x="0" y="14194"/>
                <a:ext cx="304800" cy="3048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5400" dir="5400000">
                  <a:srgbClr val="929292">
                    <a:alpha val="34999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Text"/>
              <p:cNvSpPr txBox="1"/>
              <p:nvPr/>
            </p:nvSpPr>
            <p:spPr>
              <a:xfrm>
                <a:off x="44633" y="0"/>
                <a:ext cx="215534" cy="3331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9949" marR="39949" algn="ctr" defTabSz="914400">
                  <a:buClr>
                    <a:srgbClr val="FFFFFF"/>
                  </a:buClr>
                  <a:buFont typeface="Times New Roman"/>
                  <a:defRPr b="1" sz="18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grpSp>
        <p:nvGrpSpPr>
          <p:cNvPr id="274" name="Group"/>
          <p:cNvGrpSpPr/>
          <p:nvPr/>
        </p:nvGrpSpPr>
        <p:grpSpPr>
          <a:xfrm>
            <a:off x="2133600" y="1905000"/>
            <a:ext cx="1219200" cy="1371600"/>
            <a:chOff x="0" y="0"/>
            <a:chExt cx="1219200" cy="1371600"/>
          </a:xfrm>
        </p:grpSpPr>
        <p:sp>
          <p:nvSpPr>
            <p:cNvPr id="272" name="Oval"/>
            <p:cNvSpPr/>
            <p:nvPr/>
          </p:nvSpPr>
          <p:spPr>
            <a:xfrm>
              <a:off x="0" y="0"/>
              <a:ext cx="1219200" cy="1371600"/>
            </a:xfrm>
            <a:prstGeom prst="ellipse">
              <a:avLst/>
            </a:prstGeom>
            <a:solidFill>
              <a:srgbClr val="FF7C00">
                <a:alpha val="36862"/>
              </a:srgbClr>
            </a:solidFill>
            <a:ln w="12700" cap="flat">
              <a:noFill/>
              <a:round/>
            </a:ln>
            <a:effectLst>
              <a:outerShdw sx="100000" sy="100000" kx="0" ky="0" algn="b" rotWithShape="0" blurRad="38100" dist="25400" dir="5400000">
                <a:srgbClr val="929292">
                  <a:alpha val="3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3" name="Text"/>
            <p:cNvSpPr txBox="1"/>
            <p:nvPr/>
          </p:nvSpPr>
          <p:spPr>
            <a:xfrm>
              <a:off x="178533" y="519205"/>
              <a:ext cx="862134" cy="333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marL="39949" marR="39949" algn="ctr" defTabSz="914400">
                <a:buClr>
                  <a:srgbClr val="FFFFFF"/>
                </a:buClr>
                <a:buFont typeface="Times New Roman"/>
                <a:defRPr b="1"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75" name="clique"/>
          <p:cNvSpPr txBox="1"/>
          <p:nvPr/>
        </p:nvSpPr>
        <p:spPr>
          <a:xfrm>
            <a:off x="1524000" y="2286000"/>
            <a:ext cx="742117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clique</a:t>
            </a:r>
          </a:p>
        </p:txBody>
      </p:sp>
      <p:sp>
        <p:nvSpPr>
          <p:cNvPr id="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Undirected graphical models:  probability factorization"/>
          <p:cNvSpPr txBox="1"/>
          <p:nvPr>
            <p:ph type="title"/>
          </p:nvPr>
        </p:nvSpPr>
        <p:spPr>
          <a:xfrm>
            <a:off x="685800" y="0"/>
            <a:ext cx="7772400" cy="14478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Undirected graphical models:  probability factorization</a:t>
            </a:r>
          </a:p>
        </p:txBody>
      </p:sp>
      <p:sp>
        <p:nvSpPr>
          <p:cNvPr id="279" name="Hammersley-Clifford theorem addresses the pdf factorization implied by a graph:  A distribution has the Markov structure implied by an undirected graph iff it can be represented in the factored form"/>
          <p:cNvSpPr txBox="1"/>
          <p:nvPr/>
        </p:nvSpPr>
        <p:spPr>
          <a:xfrm>
            <a:off x="685800" y="1524000"/>
            <a:ext cx="7772400" cy="161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Font typeface="Times New Roman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383540" marR="40639" indent="-342900" defTabSz="914400">
              <a:spcBef>
                <a:spcPts val="400"/>
              </a:spcBef>
              <a:buClr>
                <a:srgbClr val="000000"/>
              </a:buClr>
              <a:buSzPct val="100000"/>
              <a:buFont typeface="Times New Roman"/>
              <a:buChar char="•"/>
              <a:defRPr b="1"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Hammersley-Clifford theorem addresses the pdf factorization implied by a graph:  A distribution has the Markov structure implied by an undirected graph iff it can be represented in the factored form</a:t>
            </a:r>
          </a:p>
        </p:txBody>
      </p:sp>
      <p:pic>
        <p:nvPicPr>
          <p:cNvPr id="280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600" y="3048000"/>
            <a:ext cx="2114550" cy="10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et of maximal cliques"/>
          <p:cNvSpPr txBox="1"/>
          <p:nvPr/>
        </p:nvSpPr>
        <p:spPr>
          <a:xfrm>
            <a:off x="3429000" y="4495800"/>
            <a:ext cx="259430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set of maximal cliques</a:t>
            </a:r>
          </a:p>
        </p:txBody>
      </p:sp>
      <p:sp>
        <p:nvSpPr>
          <p:cNvPr id="282" name="Potential functions of states of variables in maximal clique"/>
          <p:cNvSpPr txBox="1"/>
          <p:nvPr/>
        </p:nvSpPr>
        <p:spPr>
          <a:xfrm>
            <a:off x="5943600" y="3581400"/>
            <a:ext cx="2362200" cy="11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Potential functions of states of variables in maximal clique</a:t>
            </a:r>
          </a:p>
        </p:txBody>
      </p:sp>
      <p:sp>
        <p:nvSpPr>
          <p:cNvPr id="283" name="Normalizing constant"/>
          <p:cNvSpPr txBox="1"/>
          <p:nvPr/>
        </p:nvSpPr>
        <p:spPr>
          <a:xfrm>
            <a:off x="1523999" y="4114800"/>
            <a:ext cx="24792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Normalizing constant</a:t>
            </a:r>
          </a:p>
        </p:txBody>
      </p:sp>
      <p:sp>
        <p:nvSpPr>
          <p:cNvPr id="284" name="Line"/>
          <p:cNvSpPr/>
          <p:nvPr/>
        </p:nvSpPr>
        <p:spPr>
          <a:xfrm flipV="1">
            <a:off x="3124200" y="3786995"/>
            <a:ext cx="901464" cy="327805"/>
          </a:xfrm>
          <a:prstGeom prst="line">
            <a:avLst/>
          </a:prstGeom>
          <a:ln w="25400">
            <a:solidFill>
              <a:srgbClr val="00D2A9"/>
            </a:solidFill>
            <a:tailEnd type="triangle"/>
          </a:ln>
          <a:effectLst>
            <a:outerShdw sx="100000" sy="100000" kx="0" ky="0" algn="b" rotWithShape="0" blurRad="38100" dist="25400" dir="5400000">
              <a:srgbClr val="929292">
                <a:alpha val="37998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5" name="Line"/>
          <p:cNvSpPr/>
          <p:nvPr/>
        </p:nvSpPr>
        <p:spPr>
          <a:xfrm flipV="1">
            <a:off x="4570412" y="4116387"/>
            <a:ext cx="3176" cy="533401"/>
          </a:xfrm>
          <a:prstGeom prst="line">
            <a:avLst/>
          </a:prstGeom>
          <a:ln w="25400">
            <a:solidFill>
              <a:srgbClr val="00D2A9"/>
            </a:solidFill>
            <a:tailEnd type="triangle"/>
          </a:ln>
          <a:effectLst>
            <a:outerShdw sx="100000" sy="100000" kx="0" ky="0" algn="b" rotWithShape="0" blurRad="38100" dist="25400" dir="5400000">
              <a:srgbClr val="929292">
                <a:alpha val="37998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86" name="Line"/>
          <p:cNvSpPr/>
          <p:nvPr/>
        </p:nvSpPr>
        <p:spPr>
          <a:xfrm flipH="1" flipV="1">
            <a:off x="5343218" y="3574701"/>
            <a:ext cx="828982" cy="82900"/>
          </a:xfrm>
          <a:prstGeom prst="line">
            <a:avLst/>
          </a:prstGeom>
          <a:ln w="25400">
            <a:solidFill>
              <a:srgbClr val="00D2A9"/>
            </a:solidFill>
            <a:tailEnd type="triangle"/>
          </a:ln>
          <a:effectLst>
            <a:outerShdw sx="100000" sy="100000" kx="0" ky="0" algn="b" rotWithShape="0" blurRad="38100" dist="25400" dir="5400000">
              <a:srgbClr val="929292">
                <a:alpha val="37998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 defTabSz="914400"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edges             connecting  nodes"/>
          <p:cNvSpPr txBox="1"/>
          <p:nvPr/>
        </p:nvSpPr>
        <p:spPr>
          <a:xfrm>
            <a:off x="5724525" y="2193925"/>
            <a:ext cx="3187700" cy="103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100"/>
              </a:spcBef>
              <a:buClr>
                <a:srgbClr val="BFBFBF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</a:rPr>
              <a:t>edges</a:t>
            </a:r>
            <a:r>
              <a:rPr sz="2000"/>
              <a:t> </a:t>
            </a:r>
            <a:r>
              <a:rPr i="1" sz="2000"/>
              <a:t>          </a:t>
            </a:r>
            <a:r>
              <a:rPr sz="2000"/>
              <a:t>  connecting </a:t>
            </a:r>
            <a:br>
              <a:rPr sz="2000"/>
            </a:br>
            <a:r>
              <a:rPr sz="2000"/>
              <a:t>nodes</a:t>
            </a:r>
            <a:r>
              <a:t>  </a:t>
            </a:r>
          </a:p>
        </p:txBody>
      </p:sp>
      <p:sp>
        <p:nvSpPr>
          <p:cNvPr id="290" name="Line"/>
          <p:cNvSpPr/>
          <p:nvPr/>
        </p:nvSpPr>
        <p:spPr>
          <a:xfrm>
            <a:off x="5248275" y="1954212"/>
            <a:ext cx="469900" cy="158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1" name="set of      nodes"/>
          <p:cNvSpPr txBox="1"/>
          <p:nvPr/>
        </p:nvSpPr>
        <p:spPr>
          <a:xfrm>
            <a:off x="5680075" y="1739900"/>
            <a:ext cx="2476500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100"/>
              </a:spcBef>
              <a:buClr>
                <a:srgbClr val="000000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set of </a:t>
            </a:r>
            <a:r>
              <a:rPr i="1" sz="2000"/>
              <a:t>     </a:t>
            </a:r>
            <a:r>
              <a:rPr sz="200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</a:rPr>
              <a:t>nodes</a:t>
            </a:r>
            <a:r>
              <a:rPr sz="2000"/>
              <a:t> </a:t>
            </a:r>
          </a:p>
        </p:txBody>
      </p:sp>
      <p:sp>
        <p:nvSpPr>
          <p:cNvPr id="292" name="Line"/>
          <p:cNvSpPr/>
          <p:nvPr/>
        </p:nvSpPr>
        <p:spPr>
          <a:xfrm>
            <a:off x="5254625" y="2635250"/>
            <a:ext cx="469900" cy="158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3" name="Graphical Models"/>
          <p:cNvSpPr txBox="1"/>
          <p:nvPr>
            <p:ph type="title"/>
          </p:nvPr>
        </p:nvSpPr>
        <p:spPr>
          <a:xfrm>
            <a:off x="685800" y="0"/>
            <a:ext cx="7772400" cy="1219200"/>
          </a:xfrm>
          <a:prstGeom prst="rect">
            <a:avLst/>
          </a:prstGeom>
        </p:spPr>
        <p:txBody>
          <a:bodyPr/>
          <a:lstStyle/>
          <a:p>
            <a:pPr/>
            <a:r>
              <a:t>Graphical Models</a:t>
            </a:r>
          </a:p>
        </p:txBody>
      </p:sp>
      <p:pic>
        <p:nvPicPr>
          <p:cNvPr id="294" name="txp_fig.png" descr="txp_fig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9975" y="1816100"/>
            <a:ext cx="284163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txp_fig.png" descr="txp_fig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8550" y="2490787"/>
            <a:ext cx="244475" cy="323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txp_fig.png" descr="txp_fig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94462" y="1846262"/>
            <a:ext cx="239713" cy="185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txp_fig.png" descr="txp_fig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40512" y="2327275"/>
            <a:ext cx="614363" cy="288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txp_fig.png" descr="txp_fig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31000" y="2851150"/>
            <a:ext cx="1076325" cy="30638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Markov Random Fields"/>
          <p:cNvSpPr txBox="1"/>
          <p:nvPr/>
        </p:nvSpPr>
        <p:spPr>
          <a:xfrm>
            <a:off x="2660650" y="931862"/>
            <a:ext cx="48768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400"/>
              </a:spcBef>
              <a:buClr>
                <a:srgbClr val="000000"/>
              </a:buClr>
              <a:buFont typeface="Arial"/>
              <a:defRPr b="1"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Markov Random Fields</a:t>
            </a:r>
          </a:p>
        </p:txBody>
      </p:sp>
      <p:grpSp>
        <p:nvGrpSpPr>
          <p:cNvPr id="302" name="Group"/>
          <p:cNvGrpSpPr/>
          <p:nvPr/>
        </p:nvGrpSpPr>
        <p:grpSpPr>
          <a:xfrm>
            <a:off x="647700" y="1520825"/>
            <a:ext cx="596900" cy="598488"/>
            <a:chOff x="0" y="0"/>
            <a:chExt cx="596900" cy="598487"/>
          </a:xfrm>
        </p:grpSpPr>
        <p:sp>
          <p:nvSpPr>
            <p:cNvPr id="300" name="Circle"/>
            <p:cNvSpPr/>
            <p:nvPr/>
          </p:nvSpPr>
          <p:spPr>
            <a:xfrm>
              <a:off x="0" y="0"/>
              <a:ext cx="596900" cy="59848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Text"/>
            <p:cNvSpPr txBox="1"/>
            <p:nvPr/>
          </p:nvSpPr>
          <p:spPr>
            <a:xfrm>
              <a:off x="87407" y="131533"/>
              <a:ext cx="192362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305" name="Group"/>
          <p:cNvGrpSpPr/>
          <p:nvPr/>
        </p:nvGrpSpPr>
        <p:grpSpPr>
          <a:xfrm>
            <a:off x="1368425" y="2528887"/>
            <a:ext cx="596900" cy="598488"/>
            <a:chOff x="0" y="0"/>
            <a:chExt cx="596900" cy="598487"/>
          </a:xfrm>
        </p:grpSpPr>
        <p:sp>
          <p:nvSpPr>
            <p:cNvPr id="303" name="Circle"/>
            <p:cNvSpPr/>
            <p:nvPr/>
          </p:nvSpPr>
          <p:spPr>
            <a:xfrm>
              <a:off x="0" y="0"/>
              <a:ext cx="596900" cy="59848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4" name="Text"/>
            <p:cNvSpPr txBox="1"/>
            <p:nvPr/>
          </p:nvSpPr>
          <p:spPr>
            <a:xfrm>
              <a:off x="87407" y="131533"/>
              <a:ext cx="192362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308" name="Group"/>
          <p:cNvGrpSpPr/>
          <p:nvPr/>
        </p:nvGrpSpPr>
        <p:grpSpPr>
          <a:xfrm>
            <a:off x="1835150" y="1484312"/>
            <a:ext cx="596900" cy="598488"/>
            <a:chOff x="0" y="0"/>
            <a:chExt cx="596900" cy="598487"/>
          </a:xfrm>
        </p:grpSpPr>
        <p:sp>
          <p:nvSpPr>
            <p:cNvPr id="306" name="Circle"/>
            <p:cNvSpPr/>
            <p:nvPr/>
          </p:nvSpPr>
          <p:spPr>
            <a:xfrm>
              <a:off x="0" y="0"/>
              <a:ext cx="596900" cy="59848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7" name="Text"/>
            <p:cNvSpPr txBox="1"/>
            <p:nvPr/>
          </p:nvSpPr>
          <p:spPr>
            <a:xfrm>
              <a:off x="87407" y="131533"/>
              <a:ext cx="192362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311" name="Group"/>
          <p:cNvGrpSpPr/>
          <p:nvPr/>
        </p:nvGrpSpPr>
        <p:grpSpPr>
          <a:xfrm>
            <a:off x="3095625" y="1557337"/>
            <a:ext cx="596900" cy="598488"/>
            <a:chOff x="0" y="0"/>
            <a:chExt cx="596900" cy="598487"/>
          </a:xfrm>
        </p:grpSpPr>
        <p:sp>
          <p:nvSpPr>
            <p:cNvPr id="309" name="Circle"/>
            <p:cNvSpPr/>
            <p:nvPr/>
          </p:nvSpPr>
          <p:spPr>
            <a:xfrm>
              <a:off x="0" y="0"/>
              <a:ext cx="596900" cy="59848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0" name="Text"/>
            <p:cNvSpPr txBox="1"/>
            <p:nvPr/>
          </p:nvSpPr>
          <p:spPr>
            <a:xfrm>
              <a:off x="87407" y="131533"/>
              <a:ext cx="192362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314" name="Group"/>
          <p:cNvGrpSpPr/>
          <p:nvPr/>
        </p:nvGrpSpPr>
        <p:grpSpPr>
          <a:xfrm>
            <a:off x="2879725" y="2528887"/>
            <a:ext cx="596900" cy="598488"/>
            <a:chOff x="0" y="0"/>
            <a:chExt cx="596900" cy="598487"/>
          </a:xfrm>
        </p:grpSpPr>
        <p:sp>
          <p:nvSpPr>
            <p:cNvPr id="312" name="Circle"/>
            <p:cNvSpPr/>
            <p:nvPr/>
          </p:nvSpPr>
          <p:spPr>
            <a:xfrm>
              <a:off x="0" y="0"/>
              <a:ext cx="596900" cy="59848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Text"/>
            <p:cNvSpPr txBox="1"/>
            <p:nvPr/>
          </p:nvSpPr>
          <p:spPr>
            <a:xfrm>
              <a:off x="87407" y="131533"/>
              <a:ext cx="192362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315" name="Line"/>
          <p:cNvSpPr/>
          <p:nvPr/>
        </p:nvSpPr>
        <p:spPr>
          <a:xfrm>
            <a:off x="1079500" y="2097087"/>
            <a:ext cx="396875" cy="503238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6" name="Line"/>
          <p:cNvSpPr/>
          <p:nvPr/>
        </p:nvSpPr>
        <p:spPr>
          <a:xfrm flipV="1">
            <a:off x="1258887" y="1773237"/>
            <a:ext cx="576263" cy="34926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7" name="Line"/>
          <p:cNvSpPr/>
          <p:nvPr/>
        </p:nvSpPr>
        <p:spPr>
          <a:xfrm>
            <a:off x="2303462" y="2024062"/>
            <a:ext cx="647701" cy="612776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8" name="Line"/>
          <p:cNvSpPr/>
          <p:nvPr/>
        </p:nvSpPr>
        <p:spPr>
          <a:xfrm>
            <a:off x="1979612" y="2852737"/>
            <a:ext cx="900113" cy="1588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9" name="Line"/>
          <p:cNvSpPr/>
          <p:nvPr/>
        </p:nvSpPr>
        <p:spPr>
          <a:xfrm>
            <a:off x="2447925" y="1773237"/>
            <a:ext cx="647700" cy="34926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31" name="Group"/>
          <p:cNvGrpSpPr/>
          <p:nvPr/>
        </p:nvGrpSpPr>
        <p:grpSpPr>
          <a:xfrm>
            <a:off x="576262" y="1700212"/>
            <a:ext cx="8358188" cy="3275013"/>
            <a:chOff x="0" y="0"/>
            <a:chExt cx="8358187" cy="3275012"/>
          </a:xfrm>
        </p:grpSpPr>
        <p:sp>
          <p:nvSpPr>
            <p:cNvPr id="320" name="Nodes             are associated with hidden variables"/>
            <p:cNvSpPr txBox="1"/>
            <p:nvPr/>
          </p:nvSpPr>
          <p:spPr>
            <a:xfrm>
              <a:off x="1587" y="1579562"/>
              <a:ext cx="8356601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39" marR="40639" defTabSz="914400">
                <a:spcBef>
                  <a:spcPts val="1400"/>
                </a:spcBef>
                <a:buClr>
                  <a:srgbClr val="0000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Nodes             are associated with </a:t>
              </a:r>
              <a:r>
                <a:rPr>
                  <a:solidFill>
                    <a:srgbClr val="BFBFBF"/>
                  </a:solidFill>
                  <a:uFill>
                    <a:solidFill>
                      <a:srgbClr val="BFBFBF"/>
                    </a:solidFill>
                  </a:uFill>
                </a:rPr>
                <a:t>hidden variables</a:t>
              </a:r>
            </a:p>
          </p:txBody>
        </p:sp>
        <p:pic>
          <p:nvPicPr>
            <p:cNvPr id="321" name="txp_fig.png" descr="txp_fig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7600" y="1689100"/>
              <a:ext cx="733425" cy="244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txp_fig.png" descr="txp_fig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551737" y="1744662"/>
              <a:ext cx="338139" cy="277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txp_fig.png" descr="txp_fig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92087" y="30162"/>
              <a:ext cx="381001" cy="24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txp_fig.png" descr="txp_fig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366837" y="0"/>
              <a:ext cx="398464" cy="24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txp_fig.png" descr="txp_fig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00112" y="1019175"/>
              <a:ext cx="398464" cy="24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txp_fig.png" descr="txp_fig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627312" y="36512"/>
              <a:ext cx="398464" cy="24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txp_fig.png" descr="txp_fig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411412" y="1008062"/>
              <a:ext cx="398464" cy="24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" name="Potential functions may depend on observations"/>
            <p:cNvSpPr txBox="1"/>
            <p:nvPr/>
          </p:nvSpPr>
          <p:spPr>
            <a:xfrm>
              <a:off x="0" y="2808287"/>
              <a:ext cx="749300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39" marR="40639" defTabSz="914400">
                <a:spcBef>
                  <a:spcPts val="1400"/>
                </a:spcBef>
                <a:buClr>
                  <a:srgbClr val="0000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Potential functions may depend on </a:t>
              </a:r>
              <a:r>
                <a:rPr>
                  <a:solidFill>
                    <a:srgbClr val="BFBFBF"/>
                  </a:solidFill>
                  <a:uFill>
                    <a:solidFill>
                      <a:srgbClr val="BFBFBF"/>
                    </a:solidFill>
                  </a:uFill>
                </a:rPr>
                <a:t>observations</a:t>
              </a:r>
            </a:p>
          </p:txBody>
        </p:sp>
        <p:pic>
          <p:nvPicPr>
            <p:cNvPr id="329" name="txp_fig.png" descr="txp_fig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925512" y="2124075"/>
              <a:ext cx="5876926" cy="700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txp_fig.png" descr="txp_fig.pn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7227887" y="2997200"/>
              <a:ext cx="200026" cy="277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5" name="Group"/>
          <p:cNvGrpSpPr/>
          <p:nvPr/>
        </p:nvGrpSpPr>
        <p:grpSpPr>
          <a:xfrm>
            <a:off x="71437" y="5013325"/>
            <a:ext cx="8929689" cy="1773238"/>
            <a:chOff x="0" y="0"/>
            <a:chExt cx="8929687" cy="1773237"/>
          </a:xfrm>
        </p:grpSpPr>
        <p:pic>
          <p:nvPicPr>
            <p:cNvPr id="332" name="grid5_full.png" descr="grid5_full.pn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843212" y="36512"/>
              <a:ext cx="1657351" cy="1657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personGraph.png" descr="personGraph.png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7470775" y="0"/>
              <a:ext cx="1458913" cy="1773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binaryTree16.png" descr="binaryTree16.png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572000" y="107950"/>
              <a:ext cx="2844800" cy="1565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4" name="Group"/>
            <p:cNvGrpSpPr/>
            <p:nvPr/>
          </p:nvGrpSpPr>
          <p:grpSpPr>
            <a:xfrm>
              <a:off x="0" y="416203"/>
              <a:ext cx="2754838" cy="893207"/>
              <a:chOff x="0" y="0"/>
              <a:chExt cx="2754837" cy="893206"/>
            </a:xfrm>
          </p:grpSpPr>
          <p:grpSp>
            <p:nvGrpSpPr>
              <p:cNvPr id="337" name="Group"/>
              <p:cNvGrpSpPr/>
              <p:nvPr/>
            </p:nvGrpSpPr>
            <p:grpSpPr>
              <a:xfrm>
                <a:off x="108884" y="0"/>
                <a:ext cx="216014" cy="335422"/>
                <a:chOff x="0" y="0"/>
                <a:chExt cx="216012" cy="335421"/>
              </a:xfrm>
            </p:grpSpPr>
            <p:sp>
              <p:nvSpPr>
                <p:cNvPr id="335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340" name="Group"/>
              <p:cNvGrpSpPr/>
              <p:nvPr/>
            </p:nvGrpSpPr>
            <p:grpSpPr>
              <a:xfrm>
                <a:off x="598865" y="6647"/>
                <a:ext cx="216013" cy="335423"/>
                <a:chOff x="0" y="0"/>
                <a:chExt cx="216012" cy="335421"/>
              </a:xfrm>
            </p:grpSpPr>
            <p:sp>
              <p:nvSpPr>
                <p:cNvPr id="338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41" name="Line"/>
              <p:cNvSpPr/>
              <p:nvPr/>
            </p:nvSpPr>
            <p:spPr>
              <a:xfrm>
                <a:off x="277655" y="173451"/>
                <a:ext cx="319396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44" name="Group"/>
              <p:cNvGrpSpPr/>
              <p:nvPr/>
            </p:nvGrpSpPr>
            <p:grpSpPr>
              <a:xfrm>
                <a:off x="1085216" y="6647"/>
                <a:ext cx="216013" cy="335423"/>
                <a:chOff x="0" y="0"/>
                <a:chExt cx="216012" cy="335421"/>
              </a:xfrm>
            </p:grpSpPr>
            <p:sp>
              <p:nvSpPr>
                <p:cNvPr id="342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3" name="Text"/>
                <p:cNvSpPr txBox="1"/>
                <p:nvPr/>
              </p:nvSpPr>
              <p:spPr>
                <a:xfrm>
                  <a:off x="23650" y="0"/>
                  <a:ext cx="192363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45" name="Line"/>
              <p:cNvSpPr/>
              <p:nvPr/>
            </p:nvSpPr>
            <p:spPr>
              <a:xfrm>
                <a:off x="764006" y="173451"/>
                <a:ext cx="319396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48" name="Group"/>
              <p:cNvGrpSpPr/>
              <p:nvPr/>
            </p:nvGrpSpPr>
            <p:grpSpPr>
              <a:xfrm>
                <a:off x="1575196" y="6647"/>
                <a:ext cx="216014" cy="335423"/>
                <a:chOff x="0" y="0"/>
                <a:chExt cx="216012" cy="335421"/>
              </a:xfrm>
            </p:grpSpPr>
            <p:sp>
              <p:nvSpPr>
                <p:cNvPr id="346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7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49" name="Line"/>
              <p:cNvSpPr/>
              <p:nvPr/>
            </p:nvSpPr>
            <p:spPr>
              <a:xfrm>
                <a:off x="1253987" y="173451"/>
                <a:ext cx="319396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52" name="Group"/>
              <p:cNvGrpSpPr/>
              <p:nvPr/>
            </p:nvGrpSpPr>
            <p:grpSpPr>
              <a:xfrm>
                <a:off x="2054288" y="6647"/>
                <a:ext cx="216014" cy="335423"/>
                <a:chOff x="0" y="0"/>
                <a:chExt cx="216012" cy="335421"/>
              </a:xfrm>
            </p:grpSpPr>
            <p:sp>
              <p:nvSpPr>
                <p:cNvPr id="350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1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53" name="Line"/>
              <p:cNvSpPr/>
              <p:nvPr/>
            </p:nvSpPr>
            <p:spPr>
              <a:xfrm>
                <a:off x="1733079" y="173451"/>
                <a:ext cx="319396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56" name="Group"/>
              <p:cNvGrpSpPr/>
              <p:nvPr/>
            </p:nvGrpSpPr>
            <p:grpSpPr>
              <a:xfrm>
                <a:off x="2537010" y="6647"/>
                <a:ext cx="216013" cy="335423"/>
                <a:chOff x="0" y="0"/>
                <a:chExt cx="216012" cy="335421"/>
              </a:xfrm>
            </p:grpSpPr>
            <p:sp>
              <p:nvSpPr>
                <p:cNvPr id="354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5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57" name="Line"/>
              <p:cNvSpPr/>
              <p:nvPr/>
            </p:nvSpPr>
            <p:spPr>
              <a:xfrm>
                <a:off x="2215800" y="173451"/>
                <a:ext cx="319396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60" name="Group"/>
              <p:cNvGrpSpPr/>
              <p:nvPr/>
            </p:nvGrpSpPr>
            <p:grpSpPr>
              <a:xfrm>
                <a:off x="107069" y="273755"/>
                <a:ext cx="216014" cy="335423"/>
                <a:chOff x="0" y="0"/>
                <a:chExt cx="216012" cy="335421"/>
              </a:xfrm>
            </p:grpSpPr>
            <p:sp>
              <p:nvSpPr>
                <p:cNvPr id="358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9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363" name="Group"/>
              <p:cNvGrpSpPr/>
              <p:nvPr/>
            </p:nvGrpSpPr>
            <p:grpSpPr>
              <a:xfrm>
                <a:off x="597050" y="280403"/>
                <a:ext cx="216013" cy="335422"/>
                <a:chOff x="0" y="0"/>
                <a:chExt cx="216012" cy="335421"/>
              </a:xfrm>
            </p:grpSpPr>
            <p:sp>
              <p:nvSpPr>
                <p:cNvPr id="361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2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64" name="Line"/>
              <p:cNvSpPr/>
              <p:nvPr/>
            </p:nvSpPr>
            <p:spPr>
              <a:xfrm>
                <a:off x="275840" y="447207"/>
                <a:ext cx="319396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67" name="Group"/>
              <p:cNvGrpSpPr/>
              <p:nvPr/>
            </p:nvGrpSpPr>
            <p:grpSpPr>
              <a:xfrm>
                <a:off x="1083401" y="280403"/>
                <a:ext cx="216013" cy="335422"/>
                <a:chOff x="0" y="0"/>
                <a:chExt cx="216012" cy="335421"/>
              </a:xfrm>
            </p:grpSpPr>
            <p:sp>
              <p:nvSpPr>
                <p:cNvPr id="365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6" name="Text"/>
                <p:cNvSpPr txBox="1"/>
                <p:nvPr/>
              </p:nvSpPr>
              <p:spPr>
                <a:xfrm>
                  <a:off x="23650" y="0"/>
                  <a:ext cx="192363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68" name="Line"/>
              <p:cNvSpPr/>
              <p:nvPr/>
            </p:nvSpPr>
            <p:spPr>
              <a:xfrm>
                <a:off x="762192" y="447207"/>
                <a:ext cx="319395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71" name="Group"/>
              <p:cNvGrpSpPr/>
              <p:nvPr/>
            </p:nvGrpSpPr>
            <p:grpSpPr>
              <a:xfrm>
                <a:off x="1573382" y="280403"/>
                <a:ext cx="216013" cy="335422"/>
                <a:chOff x="0" y="0"/>
                <a:chExt cx="216012" cy="335421"/>
              </a:xfrm>
            </p:grpSpPr>
            <p:sp>
              <p:nvSpPr>
                <p:cNvPr id="369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0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72" name="Line"/>
              <p:cNvSpPr/>
              <p:nvPr/>
            </p:nvSpPr>
            <p:spPr>
              <a:xfrm>
                <a:off x="1252172" y="447207"/>
                <a:ext cx="319396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75" name="Group"/>
              <p:cNvGrpSpPr/>
              <p:nvPr/>
            </p:nvGrpSpPr>
            <p:grpSpPr>
              <a:xfrm>
                <a:off x="2052474" y="280403"/>
                <a:ext cx="216013" cy="335422"/>
                <a:chOff x="0" y="0"/>
                <a:chExt cx="216012" cy="335421"/>
              </a:xfrm>
            </p:grpSpPr>
            <p:sp>
              <p:nvSpPr>
                <p:cNvPr id="373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4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76" name="Line"/>
              <p:cNvSpPr/>
              <p:nvPr/>
            </p:nvSpPr>
            <p:spPr>
              <a:xfrm>
                <a:off x="1731264" y="447207"/>
                <a:ext cx="319396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79" name="Group"/>
              <p:cNvGrpSpPr/>
              <p:nvPr/>
            </p:nvGrpSpPr>
            <p:grpSpPr>
              <a:xfrm>
                <a:off x="2535195" y="280403"/>
                <a:ext cx="216014" cy="335422"/>
                <a:chOff x="0" y="0"/>
                <a:chExt cx="216012" cy="335421"/>
              </a:xfrm>
            </p:grpSpPr>
            <p:sp>
              <p:nvSpPr>
                <p:cNvPr id="377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8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80" name="Line"/>
              <p:cNvSpPr/>
              <p:nvPr/>
            </p:nvSpPr>
            <p:spPr>
              <a:xfrm>
                <a:off x="2213986" y="447207"/>
                <a:ext cx="319396" cy="6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1" name="Line"/>
              <p:cNvSpPr/>
              <p:nvPr/>
            </p:nvSpPr>
            <p:spPr>
              <a:xfrm>
                <a:off x="186918" y="245969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2" name="Line"/>
              <p:cNvSpPr/>
              <p:nvPr/>
            </p:nvSpPr>
            <p:spPr>
              <a:xfrm>
                <a:off x="676899" y="256847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3" name="Line"/>
              <p:cNvSpPr/>
              <p:nvPr/>
            </p:nvSpPr>
            <p:spPr>
              <a:xfrm>
                <a:off x="1166879" y="253221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4" name="Line"/>
              <p:cNvSpPr/>
              <p:nvPr/>
            </p:nvSpPr>
            <p:spPr>
              <a:xfrm>
                <a:off x="1656860" y="256847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5" name="Line"/>
              <p:cNvSpPr/>
              <p:nvPr/>
            </p:nvSpPr>
            <p:spPr>
              <a:xfrm>
                <a:off x="2132322" y="253221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" name="Line"/>
              <p:cNvSpPr/>
              <p:nvPr/>
            </p:nvSpPr>
            <p:spPr>
              <a:xfrm>
                <a:off x="2618674" y="253221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89" name="Group"/>
              <p:cNvGrpSpPr/>
              <p:nvPr/>
            </p:nvGrpSpPr>
            <p:grpSpPr>
              <a:xfrm>
                <a:off x="110699" y="551137"/>
                <a:ext cx="216013" cy="335422"/>
                <a:chOff x="0" y="0"/>
                <a:chExt cx="216012" cy="335421"/>
              </a:xfrm>
            </p:grpSpPr>
            <p:sp>
              <p:nvSpPr>
                <p:cNvPr id="387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8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392" name="Group"/>
              <p:cNvGrpSpPr/>
              <p:nvPr/>
            </p:nvGrpSpPr>
            <p:grpSpPr>
              <a:xfrm>
                <a:off x="600679" y="557784"/>
                <a:ext cx="216014" cy="335423"/>
                <a:chOff x="0" y="0"/>
                <a:chExt cx="216012" cy="335421"/>
              </a:xfrm>
            </p:grpSpPr>
            <p:sp>
              <p:nvSpPr>
                <p:cNvPr id="390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91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93" name="Line"/>
              <p:cNvSpPr/>
              <p:nvPr/>
            </p:nvSpPr>
            <p:spPr>
              <a:xfrm>
                <a:off x="279470" y="724588"/>
                <a:ext cx="319396" cy="60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396" name="Group"/>
              <p:cNvGrpSpPr/>
              <p:nvPr/>
            </p:nvGrpSpPr>
            <p:grpSpPr>
              <a:xfrm>
                <a:off x="1087031" y="557784"/>
                <a:ext cx="216013" cy="335423"/>
                <a:chOff x="0" y="0"/>
                <a:chExt cx="216012" cy="335421"/>
              </a:xfrm>
            </p:grpSpPr>
            <p:sp>
              <p:nvSpPr>
                <p:cNvPr id="394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95" name="Text"/>
                <p:cNvSpPr txBox="1"/>
                <p:nvPr/>
              </p:nvSpPr>
              <p:spPr>
                <a:xfrm>
                  <a:off x="23650" y="0"/>
                  <a:ext cx="192363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397" name="Line"/>
              <p:cNvSpPr/>
              <p:nvPr/>
            </p:nvSpPr>
            <p:spPr>
              <a:xfrm>
                <a:off x="765821" y="724588"/>
                <a:ext cx="319396" cy="60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400" name="Group"/>
              <p:cNvGrpSpPr/>
              <p:nvPr/>
            </p:nvGrpSpPr>
            <p:grpSpPr>
              <a:xfrm>
                <a:off x="1577011" y="557784"/>
                <a:ext cx="216013" cy="335423"/>
                <a:chOff x="0" y="0"/>
                <a:chExt cx="216012" cy="335421"/>
              </a:xfrm>
            </p:grpSpPr>
            <p:sp>
              <p:nvSpPr>
                <p:cNvPr id="398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99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401" name="Line"/>
              <p:cNvSpPr/>
              <p:nvPr/>
            </p:nvSpPr>
            <p:spPr>
              <a:xfrm>
                <a:off x="1255802" y="724588"/>
                <a:ext cx="319395" cy="60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404" name="Group"/>
              <p:cNvGrpSpPr/>
              <p:nvPr/>
            </p:nvGrpSpPr>
            <p:grpSpPr>
              <a:xfrm>
                <a:off x="2056103" y="557784"/>
                <a:ext cx="216014" cy="335423"/>
                <a:chOff x="0" y="0"/>
                <a:chExt cx="216012" cy="335421"/>
              </a:xfrm>
            </p:grpSpPr>
            <p:sp>
              <p:nvSpPr>
                <p:cNvPr id="402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03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405" name="Line"/>
              <p:cNvSpPr/>
              <p:nvPr/>
            </p:nvSpPr>
            <p:spPr>
              <a:xfrm>
                <a:off x="1734894" y="724588"/>
                <a:ext cx="319395" cy="60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408" name="Group"/>
              <p:cNvGrpSpPr/>
              <p:nvPr/>
            </p:nvGrpSpPr>
            <p:grpSpPr>
              <a:xfrm>
                <a:off x="2538825" y="557784"/>
                <a:ext cx="216013" cy="335423"/>
                <a:chOff x="0" y="0"/>
                <a:chExt cx="216012" cy="335421"/>
              </a:xfrm>
            </p:grpSpPr>
            <p:sp>
              <p:nvSpPr>
                <p:cNvPr id="406" name="Circle"/>
                <p:cNvSpPr/>
                <p:nvPr/>
              </p:nvSpPr>
              <p:spPr>
                <a:xfrm>
                  <a:off x="0" y="87034"/>
                  <a:ext cx="161513" cy="16135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07" name="Text"/>
                <p:cNvSpPr txBox="1"/>
                <p:nvPr/>
              </p:nvSpPr>
              <p:spPr>
                <a:xfrm>
                  <a:off x="23651" y="0"/>
                  <a:ext cx="192362" cy="335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409" name="Line"/>
              <p:cNvSpPr/>
              <p:nvPr/>
            </p:nvSpPr>
            <p:spPr>
              <a:xfrm>
                <a:off x="2217615" y="724588"/>
                <a:ext cx="319396" cy="60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" name="Line"/>
              <p:cNvSpPr/>
              <p:nvPr/>
            </p:nvSpPr>
            <p:spPr>
              <a:xfrm>
                <a:off x="190548" y="523351"/>
                <a:ext cx="605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" name="Line"/>
              <p:cNvSpPr/>
              <p:nvPr/>
            </p:nvSpPr>
            <p:spPr>
              <a:xfrm>
                <a:off x="680528" y="534229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2" name="Line"/>
              <p:cNvSpPr/>
              <p:nvPr/>
            </p:nvSpPr>
            <p:spPr>
              <a:xfrm>
                <a:off x="1170509" y="530603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3" name="Line"/>
              <p:cNvSpPr/>
              <p:nvPr/>
            </p:nvSpPr>
            <p:spPr>
              <a:xfrm>
                <a:off x="1660489" y="534229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4" name="Line"/>
              <p:cNvSpPr/>
              <p:nvPr/>
            </p:nvSpPr>
            <p:spPr>
              <a:xfrm>
                <a:off x="2135952" y="530603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5" name="Line"/>
              <p:cNvSpPr/>
              <p:nvPr/>
            </p:nvSpPr>
            <p:spPr>
              <a:xfrm>
                <a:off x="2622303" y="530603"/>
                <a:ext cx="606" cy="1160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418" name="Group"/>
              <p:cNvGrpSpPr/>
              <p:nvPr/>
            </p:nvGrpSpPr>
            <p:grpSpPr>
              <a:xfrm>
                <a:off x="0" y="203063"/>
                <a:ext cx="116144" cy="493124"/>
                <a:chOff x="0" y="0"/>
                <a:chExt cx="116143" cy="493122"/>
              </a:xfrm>
            </p:grpSpPr>
            <p:sp>
              <p:nvSpPr>
                <p:cNvPr id="416" name="Line"/>
                <p:cNvSpPr/>
                <p:nvPr/>
              </p:nvSpPr>
              <p:spPr>
                <a:xfrm>
                  <a:off x="0" y="0"/>
                  <a:ext cx="116144" cy="493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0800" y="3918"/>
                        <a:pt x="0" y="7835"/>
                        <a:pt x="0" y="11435"/>
                      </a:cubicBezTo>
                      <a:cubicBezTo>
                        <a:pt x="0" y="15035"/>
                        <a:pt x="18000" y="19906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17" name="Text"/>
                <p:cNvSpPr txBox="1"/>
                <p:nvPr/>
              </p:nvSpPr>
              <p:spPr>
                <a:xfrm>
                  <a:off x="0" y="0"/>
                  <a:ext cx="116144" cy="3608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421" name="Group"/>
              <p:cNvGrpSpPr/>
              <p:nvPr/>
            </p:nvGrpSpPr>
            <p:grpSpPr>
              <a:xfrm>
                <a:off x="496634" y="203063"/>
                <a:ext cx="116145" cy="493124"/>
                <a:chOff x="0" y="0"/>
                <a:chExt cx="116143" cy="493122"/>
              </a:xfrm>
            </p:grpSpPr>
            <p:sp>
              <p:nvSpPr>
                <p:cNvPr id="419" name="Line"/>
                <p:cNvSpPr/>
                <p:nvPr/>
              </p:nvSpPr>
              <p:spPr>
                <a:xfrm>
                  <a:off x="0" y="0"/>
                  <a:ext cx="116144" cy="493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0800" y="3918"/>
                        <a:pt x="0" y="7835"/>
                        <a:pt x="0" y="11435"/>
                      </a:cubicBezTo>
                      <a:cubicBezTo>
                        <a:pt x="0" y="15035"/>
                        <a:pt x="18000" y="19906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0" name="Text"/>
                <p:cNvSpPr txBox="1"/>
                <p:nvPr/>
              </p:nvSpPr>
              <p:spPr>
                <a:xfrm>
                  <a:off x="0" y="0"/>
                  <a:ext cx="116144" cy="3608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424" name="Group"/>
              <p:cNvGrpSpPr/>
              <p:nvPr/>
            </p:nvGrpSpPr>
            <p:grpSpPr>
              <a:xfrm>
                <a:off x="970282" y="203063"/>
                <a:ext cx="116145" cy="493124"/>
                <a:chOff x="0" y="0"/>
                <a:chExt cx="116143" cy="493122"/>
              </a:xfrm>
            </p:grpSpPr>
            <p:sp>
              <p:nvSpPr>
                <p:cNvPr id="422" name="Line"/>
                <p:cNvSpPr/>
                <p:nvPr/>
              </p:nvSpPr>
              <p:spPr>
                <a:xfrm>
                  <a:off x="0" y="0"/>
                  <a:ext cx="116144" cy="493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0800" y="3918"/>
                        <a:pt x="0" y="7835"/>
                        <a:pt x="0" y="11435"/>
                      </a:cubicBezTo>
                      <a:cubicBezTo>
                        <a:pt x="0" y="15035"/>
                        <a:pt x="18000" y="19906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3" name="Text"/>
                <p:cNvSpPr txBox="1"/>
                <p:nvPr/>
              </p:nvSpPr>
              <p:spPr>
                <a:xfrm>
                  <a:off x="0" y="0"/>
                  <a:ext cx="116144" cy="3608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427" name="Group"/>
              <p:cNvGrpSpPr/>
              <p:nvPr/>
            </p:nvGrpSpPr>
            <p:grpSpPr>
              <a:xfrm>
                <a:off x="1460868" y="203063"/>
                <a:ext cx="116144" cy="493124"/>
                <a:chOff x="0" y="0"/>
                <a:chExt cx="116143" cy="493122"/>
              </a:xfrm>
            </p:grpSpPr>
            <p:sp>
              <p:nvSpPr>
                <p:cNvPr id="425" name="Line"/>
                <p:cNvSpPr/>
                <p:nvPr/>
              </p:nvSpPr>
              <p:spPr>
                <a:xfrm>
                  <a:off x="0" y="0"/>
                  <a:ext cx="116144" cy="493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0800" y="3918"/>
                        <a:pt x="0" y="7835"/>
                        <a:pt x="0" y="11435"/>
                      </a:cubicBezTo>
                      <a:cubicBezTo>
                        <a:pt x="0" y="15035"/>
                        <a:pt x="18000" y="19906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6" name="Text"/>
                <p:cNvSpPr txBox="1"/>
                <p:nvPr/>
              </p:nvSpPr>
              <p:spPr>
                <a:xfrm>
                  <a:off x="0" y="0"/>
                  <a:ext cx="116144" cy="3608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430" name="Group"/>
              <p:cNvGrpSpPr/>
              <p:nvPr/>
            </p:nvGrpSpPr>
            <p:grpSpPr>
              <a:xfrm>
                <a:off x="1945404" y="203063"/>
                <a:ext cx="116144" cy="493124"/>
                <a:chOff x="0" y="0"/>
                <a:chExt cx="116143" cy="493122"/>
              </a:xfrm>
            </p:grpSpPr>
            <p:sp>
              <p:nvSpPr>
                <p:cNvPr id="428" name="Line"/>
                <p:cNvSpPr/>
                <p:nvPr/>
              </p:nvSpPr>
              <p:spPr>
                <a:xfrm>
                  <a:off x="0" y="0"/>
                  <a:ext cx="116144" cy="493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0800" y="3918"/>
                        <a:pt x="0" y="7835"/>
                        <a:pt x="0" y="11435"/>
                      </a:cubicBezTo>
                      <a:cubicBezTo>
                        <a:pt x="0" y="15035"/>
                        <a:pt x="18000" y="19906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9" name="Text"/>
                <p:cNvSpPr txBox="1"/>
                <p:nvPr/>
              </p:nvSpPr>
              <p:spPr>
                <a:xfrm>
                  <a:off x="0" y="0"/>
                  <a:ext cx="116144" cy="3608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433" name="Group"/>
              <p:cNvGrpSpPr/>
              <p:nvPr/>
            </p:nvGrpSpPr>
            <p:grpSpPr>
              <a:xfrm>
                <a:off x="2425101" y="203063"/>
                <a:ext cx="116144" cy="493124"/>
                <a:chOff x="0" y="0"/>
                <a:chExt cx="116143" cy="493122"/>
              </a:xfrm>
            </p:grpSpPr>
            <p:sp>
              <p:nvSpPr>
                <p:cNvPr id="431" name="Line"/>
                <p:cNvSpPr/>
                <p:nvPr/>
              </p:nvSpPr>
              <p:spPr>
                <a:xfrm>
                  <a:off x="0" y="0"/>
                  <a:ext cx="116144" cy="493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0800" y="3918"/>
                        <a:pt x="0" y="7835"/>
                        <a:pt x="0" y="11435"/>
                      </a:cubicBezTo>
                      <a:cubicBezTo>
                        <a:pt x="0" y="15035"/>
                        <a:pt x="18000" y="19906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b="1" sz="2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32" name="Text"/>
                <p:cNvSpPr txBox="1"/>
                <p:nvPr/>
              </p:nvSpPr>
              <p:spPr>
                <a:xfrm>
                  <a:off x="0" y="0"/>
                  <a:ext cx="116144" cy="3608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Arial"/>
                    <a:defRPr b="1" sz="18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</p:grpSp>
      </p:grpSp>
      <p:sp>
        <p:nvSpPr>
          <p:cNvPr id="4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1" grpId="1"/>
      <p:bldP build="whole" bldLvl="1" animBg="1" rev="0" advAuto="0" spid="43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Markov Random Fields (MRF)"/>
          <p:cNvSpPr txBox="1"/>
          <p:nvPr>
            <p:ph type="title"/>
          </p:nvPr>
        </p:nvSpPr>
        <p:spPr>
          <a:xfrm>
            <a:off x="685800" y="-76200"/>
            <a:ext cx="7772400" cy="1143000"/>
          </a:xfrm>
          <a:prstGeom prst="rect">
            <a:avLst/>
          </a:prstGeom>
        </p:spPr>
        <p:txBody>
          <a:bodyPr/>
          <a:lstStyle/>
          <a:p>
            <a:pPr/>
            <a:r>
              <a:t>Markov Random Fields (MRF)</a:t>
            </a:r>
          </a:p>
        </p:txBody>
      </p:sp>
      <p:sp>
        <p:nvSpPr>
          <p:cNvPr id="439" name="Oftentimes MRF’s have a regular, grid-like structure (but they don’t need to)."/>
          <p:cNvSpPr txBox="1"/>
          <p:nvPr>
            <p:ph type="body" sz="half" idx="1"/>
          </p:nvPr>
        </p:nvSpPr>
        <p:spPr>
          <a:xfrm>
            <a:off x="1828800" y="1371600"/>
            <a:ext cx="6858000" cy="3238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Times New Roman"/>
              <a:defRPr sz="2800"/>
            </a:lvl1pPr>
          </a:lstStyle>
          <a:p>
            <a:pPr/>
            <a:r>
              <a:t>Oftentimes MRF’s have a regular, grid-like structure (but they don’t need to).</a:t>
            </a:r>
          </a:p>
        </p:txBody>
      </p:sp>
      <p:sp>
        <p:nvSpPr>
          <p:cNvPr id="4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46" name="Group"/>
          <p:cNvGrpSpPr/>
          <p:nvPr/>
        </p:nvGrpSpPr>
        <p:grpSpPr>
          <a:xfrm>
            <a:off x="609600" y="3124200"/>
            <a:ext cx="4219575" cy="3316288"/>
            <a:chOff x="0" y="0"/>
            <a:chExt cx="4219575" cy="3316287"/>
          </a:xfrm>
        </p:grpSpPr>
        <p:pic>
          <p:nvPicPr>
            <p:cNvPr id="441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19575" cy="3316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2" name="Circle"/>
            <p:cNvSpPr/>
            <p:nvPr/>
          </p:nvSpPr>
          <p:spPr>
            <a:xfrm>
              <a:off x="3302000" y="114300"/>
              <a:ext cx="558800" cy="558800"/>
            </a:xfrm>
            <a:prstGeom prst="ellipse">
              <a:avLst/>
            </a:prstGeom>
            <a:solidFill>
              <a:srgbClr val="797979">
                <a:alpha val="49000"/>
              </a:srgbClr>
            </a:solidFill>
            <a:ln w="12700" cap="flat">
              <a:solidFill>
                <a:srgbClr val="000000">
                  <a:alpha val="49000"/>
                </a:srgbClr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443" name="Circle"/>
            <p:cNvSpPr/>
            <p:nvPr/>
          </p:nvSpPr>
          <p:spPr>
            <a:xfrm>
              <a:off x="1219200" y="101600"/>
              <a:ext cx="558800" cy="558800"/>
            </a:xfrm>
            <a:prstGeom prst="ellipse">
              <a:avLst/>
            </a:prstGeom>
            <a:solidFill>
              <a:srgbClr val="797979">
                <a:alpha val="49000"/>
              </a:srgbClr>
            </a:solidFill>
            <a:ln w="12700" cap="flat">
              <a:solidFill>
                <a:srgbClr val="000000">
                  <a:alpha val="49000"/>
                </a:srgbClr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444" name="Circle"/>
            <p:cNvSpPr/>
            <p:nvPr/>
          </p:nvSpPr>
          <p:spPr>
            <a:xfrm>
              <a:off x="342900" y="800100"/>
              <a:ext cx="558800" cy="558800"/>
            </a:xfrm>
            <a:prstGeom prst="ellipse">
              <a:avLst/>
            </a:prstGeom>
            <a:solidFill>
              <a:srgbClr val="797979">
                <a:alpha val="49000"/>
              </a:srgbClr>
            </a:solidFill>
            <a:ln w="12700" cap="flat">
              <a:solidFill>
                <a:srgbClr val="000000">
                  <a:alpha val="49000"/>
                </a:srgbClr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445" name="Circle"/>
            <p:cNvSpPr/>
            <p:nvPr/>
          </p:nvSpPr>
          <p:spPr>
            <a:xfrm>
              <a:off x="2438400" y="800100"/>
              <a:ext cx="558800" cy="558800"/>
            </a:xfrm>
            <a:prstGeom prst="ellipse">
              <a:avLst/>
            </a:prstGeom>
            <a:solidFill>
              <a:srgbClr val="797979">
                <a:alpha val="49000"/>
              </a:srgbClr>
            </a:solidFill>
            <a:ln w="12700" cap="flat">
              <a:solidFill>
                <a:srgbClr val="000000">
                  <a:alpha val="49000"/>
                </a:srgbClr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MRF nodes as pixels"/>
          <p:cNvSpPr txBox="1"/>
          <p:nvPr>
            <p:ph type="title"/>
          </p:nvPr>
        </p:nvSpPr>
        <p:spPr>
          <a:xfrm>
            <a:off x="685800" y="0"/>
            <a:ext cx="7772400" cy="1066800"/>
          </a:xfrm>
          <a:prstGeom prst="rect">
            <a:avLst/>
          </a:prstGeom>
        </p:spPr>
        <p:txBody>
          <a:bodyPr/>
          <a:lstStyle/>
          <a:p>
            <a:pPr/>
            <a:r>
              <a:t>MRF nodes as pixels</a:t>
            </a:r>
          </a:p>
        </p:txBody>
      </p:sp>
      <p:sp>
        <p:nvSpPr>
          <p:cNvPr id="4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pic>
        <p:nvPicPr>
          <p:cNvPr id="45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1447800"/>
            <a:ext cx="7010400" cy="5192713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Winkler, 1995, p. 32"/>
          <p:cNvSpPr txBox="1"/>
          <p:nvPr/>
        </p:nvSpPr>
        <p:spPr>
          <a:xfrm>
            <a:off x="441325" y="6415087"/>
            <a:ext cx="2236798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Winkler, 1995, p. 32</a:t>
            </a:r>
          </a:p>
        </p:txBody>
      </p:sp>
      <p:sp>
        <p:nvSpPr>
          <p:cNvPr id="4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MRF nodes as patches"/>
          <p:cNvSpPr txBox="1"/>
          <p:nvPr>
            <p:ph type="title"/>
          </p:nvPr>
        </p:nvSpPr>
        <p:spPr>
          <a:xfrm>
            <a:off x="533400" y="0"/>
            <a:ext cx="8305800" cy="1600200"/>
          </a:xfrm>
          <a:prstGeom prst="rect">
            <a:avLst/>
          </a:prstGeom>
        </p:spPr>
        <p:txBody>
          <a:bodyPr/>
          <a:lstStyle/>
          <a:p>
            <a:pPr/>
            <a:r>
              <a:t>MRF nodes as patches</a:t>
            </a:r>
          </a:p>
        </p:txBody>
      </p:sp>
      <p:sp>
        <p:nvSpPr>
          <p:cNvPr id="455" name="image patches"/>
          <p:cNvSpPr txBox="1"/>
          <p:nvPr>
            <p:ph type="body" sz="quarter" idx="1"/>
          </p:nvPr>
        </p:nvSpPr>
        <p:spPr>
          <a:xfrm>
            <a:off x="4267200" y="1905000"/>
            <a:ext cx="2209800" cy="22479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Tx/>
              <a:buFont typeface="Times New Roman"/>
              <a:buNone/>
              <a:defRPr sz="2800"/>
            </a:lvl1pPr>
          </a:lstStyle>
          <a:p>
            <a:pPr/>
            <a:r>
              <a:t>image patches</a:t>
            </a:r>
          </a:p>
        </p:txBody>
      </p:sp>
      <p:grpSp>
        <p:nvGrpSpPr>
          <p:cNvPr id="458" name="Group"/>
          <p:cNvGrpSpPr/>
          <p:nvPr/>
        </p:nvGrpSpPr>
        <p:grpSpPr>
          <a:xfrm>
            <a:off x="3939268" y="4052887"/>
            <a:ext cx="785132" cy="1227259"/>
            <a:chOff x="0" y="0"/>
            <a:chExt cx="785131" cy="1227258"/>
          </a:xfrm>
        </p:grpSpPr>
        <p:sp>
          <p:nvSpPr>
            <p:cNvPr id="456" name="Line"/>
            <p:cNvSpPr/>
            <p:nvPr/>
          </p:nvSpPr>
          <p:spPr>
            <a:xfrm>
              <a:off x="0" y="0"/>
              <a:ext cx="785132" cy="1227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58" y="1006"/>
                    <a:pt x="12516" y="2012"/>
                    <a:pt x="9022" y="5365"/>
                  </a:cubicBezTo>
                  <a:cubicBezTo>
                    <a:pt x="5528" y="8717"/>
                    <a:pt x="3082" y="14417"/>
                    <a:pt x="636" y="20117"/>
                  </a:cubicBez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457" name="Text"/>
            <p:cNvSpPr txBox="1"/>
            <p:nvPr/>
          </p:nvSpPr>
          <p:spPr>
            <a:xfrm>
              <a:off x="23131" y="355724"/>
              <a:ext cx="231141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pic>
        <p:nvPicPr>
          <p:cNvPr id="45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5" y="2528887"/>
            <a:ext cx="4219575" cy="33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Φ(xi, yi)"/>
          <p:cNvSpPr txBox="1"/>
          <p:nvPr/>
        </p:nvSpPr>
        <p:spPr>
          <a:xfrm>
            <a:off x="15427" y="4219575"/>
            <a:ext cx="1288358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Symbol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2800">
                <a:latin typeface="Symbol"/>
                <a:ea typeface="Symbol"/>
                <a:cs typeface="Symbol"/>
                <a:sym typeface="Symbol"/>
              </a:rPr>
              <a:t>F</a:t>
            </a:r>
            <a:r>
              <a:rPr sz="2800"/>
              <a:t>(</a:t>
            </a:r>
            <a:r>
              <a:rPr i="1" sz="2800"/>
              <a:t>x</a:t>
            </a:r>
            <a:r>
              <a:rPr baseline="-25000" i="1" sz="2800"/>
              <a:t>i</a:t>
            </a:r>
            <a:r>
              <a:rPr i="1" sz="2800"/>
              <a:t>, y</a:t>
            </a:r>
            <a:r>
              <a:rPr baseline="-25000" i="1" sz="2800"/>
              <a:t>i</a:t>
            </a:r>
            <a:r>
              <a:rPr sz="2800"/>
              <a:t>)</a:t>
            </a:r>
          </a:p>
        </p:txBody>
      </p:sp>
      <p:sp>
        <p:nvSpPr>
          <p:cNvPr id="461" name="Line"/>
          <p:cNvSpPr/>
          <p:nvPr/>
        </p:nvSpPr>
        <p:spPr>
          <a:xfrm flipH="1">
            <a:off x="1295400" y="3976687"/>
            <a:ext cx="1588" cy="114300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62" name="Ψ(xi, xj)"/>
          <p:cNvSpPr txBox="1"/>
          <p:nvPr/>
        </p:nvSpPr>
        <p:spPr>
          <a:xfrm>
            <a:off x="1767941" y="5653087"/>
            <a:ext cx="129964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Symbol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2800">
                <a:latin typeface="Symbol"/>
                <a:ea typeface="Symbol"/>
                <a:cs typeface="Symbol"/>
                <a:sym typeface="Symbol"/>
              </a:rPr>
              <a:t>Y</a:t>
            </a:r>
            <a:r>
              <a:rPr sz="2800"/>
              <a:t>(</a:t>
            </a:r>
            <a:r>
              <a:rPr i="1" sz="2800"/>
              <a:t>x</a:t>
            </a:r>
            <a:r>
              <a:rPr baseline="-25000" i="1" sz="2800"/>
              <a:t>i</a:t>
            </a:r>
            <a:r>
              <a:rPr i="1" sz="2800"/>
              <a:t>, x</a:t>
            </a:r>
            <a:r>
              <a:rPr baseline="-25000" i="1" sz="2800"/>
              <a:t>j</a:t>
            </a:r>
            <a:r>
              <a:rPr sz="2800"/>
              <a:t>)</a:t>
            </a:r>
          </a:p>
        </p:txBody>
      </p:sp>
      <p:sp>
        <p:nvSpPr>
          <p:cNvPr id="463" name="Line"/>
          <p:cNvSpPr/>
          <p:nvPr/>
        </p:nvSpPr>
        <p:spPr>
          <a:xfrm>
            <a:off x="1752600" y="5576887"/>
            <a:ext cx="1371600" cy="1588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64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2057400"/>
            <a:ext cx="2209800" cy="1876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5600" y="4572000"/>
            <a:ext cx="2209800" cy="16859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8" name="Group"/>
          <p:cNvGrpSpPr/>
          <p:nvPr/>
        </p:nvGrpSpPr>
        <p:grpSpPr>
          <a:xfrm>
            <a:off x="7238999" y="5003924"/>
            <a:ext cx="231142" cy="431552"/>
            <a:chOff x="0" y="0"/>
            <a:chExt cx="231140" cy="431551"/>
          </a:xfrm>
        </p:grpSpPr>
        <p:sp>
          <p:nvSpPr>
            <p:cNvPr id="466" name="Square"/>
            <p:cNvSpPr/>
            <p:nvPr/>
          </p:nvSpPr>
          <p:spPr>
            <a:xfrm>
              <a:off x="0" y="101475"/>
              <a:ext cx="228600" cy="2286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467" name="Text"/>
            <p:cNvSpPr txBox="1"/>
            <p:nvPr/>
          </p:nvSpPr>
          <p:spPr>
            <a:xfrm>
              <a:off x="0" y="0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469" name="Line"/>
          <p:cNvSpPr/>
          <p:nvPr/>
        </p:nvSpPr>
        <p:spPr>
          <a:xfrm flipH="1" flipV="1">
            <a:off x="5410200" y="4343400"/>
            <a:ext cx="1905000" cy="838200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472" name="Group"/>
          <p:cNvGrpSpPr/>
          <p:nvPr/>
        </p:nvGrpSpPr>
        <p:grpSpPr>
          <a:xfrm>
            <a:off x="7238999" y="2489324"/>
            <a:ext cx="231142" cy="431552"/>
            <a:chOff x="0" y="0"/>
            <a:chExt cx="231140" cy="431551"/>
          </a:xfrm>
        </p:grpSpPr>
        <p:sp>
          <p:nvSpPr>
            <p:cNvPr id="470" name="Square"/>
            <p:cNvSpPr/>
            <p:nvPr/>
          </p:nvSpPr>
          <p:spPr>
            <a:xfrm>
              <a:off x="0" y="101475"/>
              <a:ext cx="228600" cy="228601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471" name="Text"/>
            <p:cNvSpPr txBox="1"/>
            <p:nvPr/>
          </p:nvSpPr>
          <p:spPr>
            <a:xfrm>
              <a:off x="0" y="0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473" name="Line"/>
          <p:cNvSpPr/>
          <p:nvPr/>
        </p:nvSpPr>
        <p:spPr>
          <a:xfrm flipH="1">
            <a:off x="5334000" y="2667000"/>
            <a:ext cx="1981200" cy="158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74" name="image"/>
          <p:cNvSpPr txBox="1"/>
          <p:nvPr/>
        </p:nvSpPr>
        <p:spPr>
          <a:xfrm>
            <a:off x="7315200" y="3886200"/>
            <a:ext cx="899676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image</a:t>
            </a:r>
          </a:p>
        </p:txBody>
      </p:sp>
      <p:sp>
        <p:nvSpPr>
          <p:cNvPr id="475" name="scene"/>
          <p:cNvSpPr txBox="1"/>
          <p:nvPr/>
        </p:nvSpPr>
        <p:spPr>
          <a:xfrm>
            <a:off x="7315200" y="6248400"/>
            <a:ext cx="83181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scene</a:t>
            </a:r>
          </a:p>
        </p:txBody>
      </p:sp>
      <p:pic>
        <p:nvPicPr>
          <p:cNvPr id="476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76800" y="2514600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.png" descr="imag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53000" y="4114800"/>
            <a:ext cx="457200" cy="457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78" name="scene patches"/>
          <p:cNvSpPr txBox="1"/>
          <p:nvPr/>
        </p:nvSpPr>
        <p:spPr>
          <a:xfrm>
            <a:off x="4495800" y="3581400"/>
            <a:ext cx="22098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83540" marR="40639" indent="-342900" defTabSz="914400">
              <a:spcBef>
                <a:spcPts val="600"/>
              </a:spcBef>
              <a:buClr>
                <a:srgbClr val="000000"/>
              </a:buClr>
              <a:buFont typeface="Times New Roman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scene patches</a:t>
            </a:r>
          </a:p>
        </p:txBody>
      </p:sp>
      <p:sp>
        <p:nvSpPr>
          <p:cNvPr id="4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0" name="Circle"/>
          <p:cNvSpPr/>
          <p:nvPr/>
        </p:nvSpPr>
        <p:spPr>
          <a:xfrm>
            <a:off x="4127500" y="26289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481" name="Circle"/>
          <p:cNvSpPr/>
          <p:nvPr/>
        </p:nvSpPr>
        <p:spPr>
          <a:xfrm>
            <a:off x="3225800" y="33147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482" name="Circle"/>
          <p:cNvSpPr/>
          <p:nvPr/>
        </p:nvSpPr>
        <p:spPr>
          <a:xfrm>
            <a:off x="1155700" y="33274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483" name="Circle"/>
          <p:cNvSpPr/>
          <p:nvPr/>
        </p:nvSpPr>
        <p:spPr>
          <a:xfrm>
            <a:off x="2044700" y="26289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Network joint prob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Network joint probability</a:t>
            </a:r>
          </a:p>
        </p:txBody>
      </p:sp>
      <p:sp>
        <p:nvSpPr>
          <p:cNvPr id="486" name="scene"/>
          <p:cNvSpPr txBox="1"/>
          <p:nvPr/>
        </p:nvSpPr>
        <p:spPr>
          <a:xfrm>
            <a:off x="471507" y="4106862"/>
            <a:ext cx="83181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scene</a:t>
            </a:r>
          </a:p>
        </p:txBody>
      </p:sp>
      <p:sp>
        <p:nvSpPr>
          <p:cNvPr id="487" name="image"/>
          <p:cNvSpPr txBox="1"/>
          <p:nvPr/>
        </p:nvSpPr>
        <p:spPr>
          <a:xfrm>
            <a:off x="896362" y="4564062"/>
            <a:ext cx="89967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image</a:t>
            </a:r>
          </a:p>
        </p:txBody>
      </p:sp>
      <p:sp>
        <p:nvSpPr>
          <p:cNvPr id="488" name="Scene-scene…"/>
          <p:cNvSpPr txBox="1"/>
          <p:nvPr/>
        </p:nvSpPr>
        <p:spPr>
          <a:xfrm>
            <a:off x="2761897" y="4160837"/>
            <a:ext cx="178029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Scene-scene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compatibility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function</a:t>
            </a:r>
          </a:p>
        </p:txBody>
      </p:sp>
      <p:sp>
        <p:nvSpPr>
          <p:cNvPr id="489" name="neighboring…"/>
          <p:cNvSpPr txBox="1"/>
          <p:nvPr/>
        </p:nvSpPr>
        <p:spPr>
          <a:xfrm>
            <a:off x="4225572" y="5276850"/>
            <a:ext cx="162789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neighboring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scene nodes</a:t>
            </a:r>
          </a:p>
        </p:txBody>
      </p:sp>
      <p:sp>
        <p:nvSpPr>
          <p:cNvPr id="490" name="Line"/>
          <p:cNvSpPr/>
          <p:nvPr/>
        </p:nvSpPr>
        <p:spPr>
          <a:xfrm flipV="1">
            <a:off x="1066800" y="3560762"/>
            <a:ext cx="1588" cy="6096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1" name="Line"/>
          <p:cNvSpPr/>
          <p:nvPr/>
        </p:nvSpPr>
        <p:spPr>
          <a:xfrm flipV="1">
            <a:off x="1524000" y="3560762"/>
            <a:ext cx="1588" cy="9906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2" name="Line"/>
          <p:cNvSpPr/>
          <p:nvPr/>
        </p:nvSpPr>
        <p:spPr>
          <a:xfrm flipV="1">
            <a:off x="4191000" y="3560762"/>
            <a:ext cx="1588" cy="6096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3" name="Line"/>
          <p:cNvSpPr/>
          <p:nvPr/>
        </p:nvSpPr>
        <p:spPr>
          <a:xfrm flipV="1">
            <a:off x="5029200" y="4017962"/>
            <a:ext cx="1588" cy="12192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4" name="local…"/>
          <p:cNvSpPr txBox="1"/>
          <p:nvPr/>
        </p:nvSpPr>
        <p:spPr>
          <a:xfrm>
            <a:off x="7129383" y="5276850"/>
            <a:ext cx="1695609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local 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observations</a:t>
            </a:r>
          </a:p>
        </p:txBody>
      </p:sp>
      <p:sp>
        <p:nvSpPr>
          <p:cNvPr id="495" name="Line"/>
          <p:cNvSpPr/>
          <p:nvPr/>
        </p:nvSpPr>
        <p:spPr>
          <a:xfrm flipV="1">
            <a:off x="8229600" y="3636962"/>
            <a:ext cx="1588" cy="16764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498" name="Group"/>
          <p:cNvGrpSpPr/>
          <p:nvPr/>
        </p:nvGrpSpPr>
        <p:grpSpPr>
          <a:xfrm rot="5400000">
            <a:off x="4958079" y="3403282"/>
            <a:ext cx="218441" cy="990601"/>
            <a:chOff x="0" y="0"/>
            <a:chExt cx="218440" cy="990600"/>
          </a:xfrm>
        </p:grpSpPr>
        <p:sp>
          <p:nvSpPr>
            <p:cNvPr id="496" name="Line"/>
            <p:cNvSpPr/>
            <p:nvPr/>
          </p:nvSpPr>
          <p:spPr>
            <a:xfrm>
              <a:off x="0" y="0"/>
              <a:ext cx="173038" cy="99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497" name="Text"/>
            <p:cNvSpPr txBox="1"/>
            <p:nvPr/>
          </p:nvSpPr>
          <p:spPr>
            <a:xfrm>
              <a:off x="0" y="292224"/>
              <a:ext cx="21844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533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499" name="Image-scene…"/>
          <p:cNvSpPr txBox="1"/>
          <p:nvPr/>
        </p:nvSpPr>
        <p:spPr>
          <a:xfrm>
            <a:off x="5979760" y="4160837"/>
            <a:ext cx="178029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Image-scene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compatibility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function</a:t>
            </a:r>
          </a:p>
        </p:txBody>
      </p:sp>
      <p:sp>
        <p:nvSpPr>
          <p:cNvPr id="500" name="Line"/>
          <p:cNvSpPr/>
          <p:nvPr/>
        </p:nvSpPr>
        <p:spPr>
          <a:xfrm flipV="1">
            <a:off x="7162800" y="3560762"/>
            <a:ext cx="1588" cy="6096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01" name="Line"/>
          <p:cNvSpPr/>
          <p:nvPr/>
        </p:nvSpPr>
        <p:spPr>
          <a:xfrm>
            <a:off x="2478087" y="3265487"/>
            <a:ext cx="458788" cy="158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02" name="∏"/>
          <p:cNvSpPr txBox="1"/>
          <p:nvPr/>
        </p:nvSpPr>
        <p:spPr>
          <a:xfrm>
            <a:off x="6141832" y="2692400"/>
            <a:ext cx="713198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Symbol"/>
              <a:defRPr sz="6700"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Õ</a:t>
            </a:r>
          </a:p>
        </p:txBody>
      </p:sp>
      <p:sp>
        <p:nvSpPr>
          <p:cNvPr id="503" name="∏"/>
          <p:cNvSpPr txBox="1"/>
          <p:nvPr/>
        </p:nvSpPr>
        <p:spPr>
          <a:xfrm>
            <a:off x="3284332" y="2692400"/>
            <a:ext cx="713198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Symbol"/>
              <a:defRPr sz="6700"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Õ</a:t>
            </a:r>
          </a:p>
        </p:txBody>
      </p:sp>
      <p:sp>
        <p:nvSpPr>
          <p:cNvPr id="504" name="Φ"/>
          <p:cNvSpPr txBox="1"/>
          <p:nvPr/>
        </p:nvSpPr>
        <p:spPr>
          <a:xfrm>
            <a:off x="6837647" y="2840037"/>
            <a:ext cx="43916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Symbol"/>
              <a:defRPr sz="4400"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F</a:t>
            </a:r>
          </a:p>
        </p:txBody>
      </p:sp>
      <p:sp>
        <p:nvSpPr>
          <p:cNvPr id="505" name="Ψ"/>
          <p:cNvSpPr txBox="1"/>
          <p:nvPr/>
        </p:nvSpPr>
        <p:spPr>
          <a:xfrm>
            <a:off x="3989536" y="2840037"/>
            <a:ext cx="45690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Symbol"/>
              <a:defRPr sz="4400"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506" name="="/>
          <p:cNvSpPr txBox="1"/>
          <p:nvPr/>
        </p:nvSpPr>
        <p:spPr>
          <a:xfrm>
            <a:off x="2195363" y="2840037"/>
            <a:ext cx="3193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Symbol"/>
              <a:defRPr sz="4400"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507" name="i"/>
          <p:cNvSpPr txBox="1"/>
          <p:nvPr/>
        </p:nvSpPr>
        <p:spPr>
          <a:xfrm>
            <a:off x="6233318" y="3656012"/>
            <a:ext cx="1270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508" name="i"/>
          <p:cNvSpPr txBox="1"/>
          <p:nvPr/>
        </p:nvSpPr>
        <p:spPr>
          <a:xfrm>
            <a:off x="8344693" y="3252787"/>
            <a:ext cx="1270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509" name="i"/>
          <p:cNvSpPr txBox="1"/>
          <p:nvPr/>
        </p:nvSpPr>
        <p:spPr>
          <a:xfrm>
            <a:off x="7654131" y="3252787"/>
            <a:ext cx="1270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510" name="j"/>
          <p:cNvSpPr txBox="1"/>
          <p:nvPr/>
        </p:nvSpPr>
        <p:spPr>
          <a:xfrm>
            <a:off x="3513931" y="3656012"/>
            <a:ext cx="1270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511" name="i"/>
          <p:cNvSpPr txBox="1"/>
          <p:nvPr/>
        </p:nvSpPr>
        <p:spPr>
          <a:xfrm>
            <a:off x="3232943" y="3656012"/>
            <a:ext cx="1270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512" name="j"/>
          <p:cNvSpPr txBox="1"/>
          <p:nvPr/>
        </p:nvSpPr>
        <p:spPr>
          <a:xfrm>
            <a:off x="5560218" y="3252787"/>
            <a:ext cx="1270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513" name="i"/>
          <p:cNvSpPr txBox="1"/>
          <p:nvPr/>
        </p:nvSpPr>
        <p:spPr>
          <a:xfrm>
            <a:off x="4833143" y="3252787"/>
            <a:ext cx="1270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514" name="y"/>
          <p:cNvSpPr txBox="1"/>
          <p:nvPr/>
        </p:nvSpPr>
        <p:spPr>
          <a:xfrm>
            <a:off x="8152420" y="2903537"/>
            <a:ext cx="260723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515" name="x"/>
          <p:cNvSpPr txBox="1"/>
          <p:nvPr/>
        </p:nvSpPr>
        <p:spPr>
          <a:xfrm>
            <a:off x="7469795" y="2903537"/>
            <a:ext cx="260723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516" name="x"/>
          <p:cNvSpPr txBox="1"/>
          <p:nvPr/>
        </p:nvSpPr>
        <p:spPr>
          <a:xfrm>
            <a:off x="5304445" y="2903537"/>
            <a:ext cx="260723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517" name="x"/>
          <p:cNvSpPr txBox="1"/>
          <p:nvPr/>
        </p:nvSpPr>
        <p:spPr>
          <a:xfrm>
            <a:off x="4648807" y="2903537"/>
            <a:ext cx="260723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518" name="Z"/>
          <p:cNvSpPr txBox="1"/>
          <p:nvPr/>
        </p:nvSpPr>
        <p:spPr>
          <a:xfrm>
            <a:off x="2647342" y="3343275"/>
            <a:ext cx="323479" cy="623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519" name="y"/>
          <p:cNvSpPr txBox="1"/>
          <p:nvPr/>
        </p:nvSpPr>
        <p:spPr>
          <a:xfrm>
            <a:off x="1530957" y="2903537"/>
            <a:ext cx="260723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520" name="x"/>
          <p:cNvSpPr txBox="1"/>
          <p:nvPr/>
        </p:nvSpPr>
        <p:spPr>
          <a:xfrm>
            <a:off x="997557" y="2903537"/>
            <a:ext cx="260723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521" name="P"/>
          <p:cNvSpPr txBox="1"/>
          <p:nvPr/>
        </p:nvSpPr>
        <p:spPr>
          <a:xfrm>
            <a:off x="393687" y="2903537"/>
            <a:ext cx="354038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i="1"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522" name=")"/>
          <p:cNvSpPr txBox="1"/>
          <p:nvPr/>
        </p:nvSpPr>
        <p:spPr>
          <a:xfrm>
            <a:off x="8580263" y="2903537"/>
            <a:ext cx="198786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)</a:t>
            </a:r>
          </a:p>
        </p:txBody>
      </p:sp>
      <p:sp>
        <p:nvSpPr>
          <p:cNvPr id="523" name=","/>
          <p:cNvSpPr txBox="1"/>
          <p:nvPr/>
        </p:nvSpPr>
        <p:spPr>
          <a:xfrm>
            <a:off x="7877968" y="2903537"/>
            <a:ext cx="152401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,</a:t>
            </a:r>
          </a:p>
        </p:txBody>
      </p:sp>
      <p:sp>
        <p:nvSpPr>
          <p:cNvPr id="524" name="("/>
          <p:cNvSpPr txBox="1"/>
          <p:nvPr/>
        </p:nvSpPr>
        <p:spPr>
          <a:xfrm>
            <a:off x="7232476" y="2903537"/>
            <a:ext cx="198786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(</a:t>
            </a:r>
          </a:p>
        </p:txBody>
      </p:sp>
      <p:sp>
        <p:nvSpPr>
          <p:cNvPr id="525" name=")"/>
          <p:cNvSpPr txBox="1"/>
          <p:nvPr/>
        </p:nvSpPr>
        <p:spPr>
          <a:xfrm>
            <a:off x="5800551" y="2903537"/>
            <a:ext cx="198786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)</a:t>
            </a:r>
          </a:p>
        </p:txBody>
      </p:sp>
      <p:sp>
        <p:nvSpPr>
          <p:cNvPr id="526" name=","/>
          <p:cNvSpPr txBox="1"/>
          <p:nvPr/>
        </p:nvSpPr>
        <p:spPr>
          <a:xfrm>
            <a:off x="5056981" y="2903537"/>
            <a:ext cx="152401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,</a:t>
            </a:r>
          </a:p>
        </p:txBody>
      </p:sp>
      <p:sp>
        <p:nvSpPr>
          <p:cNvPr id="527" name="("/>
          <p:cNvSpPr txBox="1"/>
          <p:nvPr/>
        </p:nvSpPr>
        <p:spPr>
          <a:xfrm>
            <a:off x="4411488" y="2903537"/>
            <a:ext cx="198786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(</a:t>
            </a:r>
          </a:p>
        </p:txBody>
      </p:sp>
      <p:sp>
        <p:nvSpPr>
          <p:cNvPr id="528" name="1"/>
          <p:cNvSpPr txBox="1"/>
          <p:nvPr/>
        </p:nvSpPr>
        <p:spPr>
          <a:xfrm>
            <a:off x="2680493" y="2549525"/>
            <a:ext cx="292101" cy="623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529" name=")"/>
          <p:cNvSpPr txBox="1"/>
          <p:nvPr/>
        </p:nvSpPr>
        <p:spPr>
          <a:xfrm>
            <a:off x="1807988" y="2903537"/>
            <a:ext cx="198786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)</a:t>
            </a:r>
          </a:p>
        </p:txBody>
      </p:sp>
      <p:sp>
        <p:nvSpPr>
          <p:cNvPr id="530" name=","/>
          <p:cNvSpPr txBox="1"/>
          <p:nvPr/>
        </p:nvSpPr>
        <p:spPr>
          <a:xfrm>
            <a:off x="1256506" y="2903537"/>
            <a:ext cx="152401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,</a:t>
            </a:r>
          </a:p>
        </p:txBody>
      </p:sp>
      <p:sp>
        <p:nvSpPr>
          <p:cNvPr id="531" name="("/>
          <p:cNvSpPr txBox="1"/>
          <p:nvPr/>
        </p:nvSpPr>
        <p:spPr>
          <a:xfrm>
            <a:off x="760238" y="2903537"/>
            <a:ext cx="198786" cy="6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(</a:t>
            </a:r>
          </a:p>
        </p:txBody>
      </p:sp>
      <p:sp>
        <p:nvSpPr>
          <p:cNvPr id="532" name=","/>
          <p:cNvSpPr txBox="1"/>
          <p:nvPr/>
        </p:nvSpPr>
        <p:spPr>
          <a:xfrm>
            <a:off x="3347243" y="3654425"/>
            <a:ext cx="1270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buClr>
                <a:srgbClr val="000000"/>
              </a:buClr>
              <a:buFont typeface="Times New Roman"/>
              <a:defRPr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,</a:t>
            </a:r>
          </a:p>
        </p:txBody>
      </p:sp>
      <p:sp>
        <p:nvSpPr>
          <p:cNvPr id="5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Energy for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formulation</a:t>
            </a:r>
          </a:p>
        </p:txBody>
      </p:sp>
      <p:sp>
        <p:nvSpPr>
          <p:cNvPr id="5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7" name="scene"/>
          <p:cNvSpPr txBox="1"/>
          <p:nvPr/>
        </p:nvSpPr>
        <p:spPr>
          <a:xfrm>
            <a:off x="471507" y="4106862"/>
            <a:ext cx="83181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scene</a:t>
            </a:r>
          </a:p>
        </p:txBody>
      </p:sp>
      <p:sp>
        <p:nvSpPr>
          <p:cNvPr id="538" name="image"/>
          <p:cNvSpPr txBox="1"/>
          <p:nvPr/>
        </p:nvSpPr>
        <p:spPr>
          <a:xfrm>
            <a:off x="896362" y="4564062"/>
            <a:ext cx="89967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image</a:t>
            </a:r>
          </a:p>
        </p:txBody>
      </p:sp>
      <p:sp>
        <p:nvSpPr>
          <p:cNvPr id="539" name="Scene-scene…"/>
          <p:cNvSpPr txBox="1"/>
          <p:nvPr/>
        </p:nvSpPr>
        <p:spPr>
          <a:xfrm>
            <a:off x="2761897" y="4160837"/>
            <a:ext cx="178029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Scene-scene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compatibility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function</a:t>
            </a:r>
          </a:p>
        </p:txBody>
      </p:sp>
      <p:sp>
        <p:nvSpPr>
          <p:cNvPr id="540" name="neighboring…"/>
          <p:cNvSpPr txBox="1"/>
          <p:nvPr/>
        </p:nvSpPr>
        <p:spPr>
          <a:xfrm>
            <a:off x="4225572" y="5276850"/>
            <a:ext cx="162789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neighboring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scene nodes</a:t>
            </a:r>
          </a:p>
        </p:txBody>
      </p:sp>
      <p:sp>
        <p:nvSpPr>
          <p:cNvPr id="541" name="Line"/>
          <p:cNvSpPr/>
          <p:nvPr/>
        </p:nvSpPr>
        <p:spPr>
          <a:xfrm flipV="1">
            <a:off x="1066800" y="3560762"/>
            <a:ext cx="1588" cy="6096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2" name="Line"/>
          <p:cNvSpPr/>
          <p:nvPr/>
        </p:nvSpPr>
        <p:spPr>
          <a:xfrm flipV="1">
            <a:off x="1524000" y="3560762"/>
            <a:ext cx="1588" cy="9906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3" name="Line"/>
          <p:cNvSpPr/>
          <p:nvPr/>
        </p:nvSpPr>
        <p:spPr>
          <a:xfrm flipV="1">
            <a:off x="4191000" y="3560762"/>
            <a:ext cx="1588" cy="6096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4" name="Line"/>
          <p:cNvSpPr/>
          <p:nvPr/>
        </p:nvSpPr>
        <p:spPr>
          <a:xfrm flipV="1">
            <a:off x="5029200" y="4017962"/>
            <a:ext cx="1588" cy="12192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5" name="local…"/>
          <p:cNvSpPr txBox="1"/>
          <p:nvPr/>
        </p:nvSpPr>
        <p:spPr>
          <a:xfrm>
            <a:off x="7129383" y="5276850"/>
            <a:ext cx="1695609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local 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observations</a:t>
            </a:r>
          </a:p>
        </p:txBody>
      </p:sp>
      <p:sp>
        <p:nvSpPr>
          <p:cNvPr id="546" name="Line"/>
          <p:cNvSpPr/>
          <p:nvPr/>
        </p:nvSpPr>
        <p:spPr>
          <a:xfrm flipV="1">
            <a:off x="8229600" y="3636962"/>
            <a:ext cx="1588" cy="16764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7" name="Image-scene…"/>
          <p:cNvSpPr txBox="1"/>
          <p:nvPr/>
        </p:nvSpPr>
        <p:spPr>
          <a:xfrm>
            <a:off x="5979760" y="4160837"/>
            <a:ext cx="178029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Image-scene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compatibility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function</a:t>
            </a:r>
          </a:p>
        </p:txBody>
      </p:sp>
      <p:sp>
        <p:nvSpPr>
          <p:cNvPr id="548" name="Line"/>
          <p:cNvSpPr/>
          <p:nvPr/>
        </p:nvSpPr>
        <p:spPr>
          <a:xfrm flipV="1">
            <a:off x="7162800" y="3560762"/>
            <a:ext cx="1588" cy="6096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551" name="Group"/>
          <p:cNvGrpSpPr/>
          <p:nvPr/>
        </p:nvGrpSpPr>
        <p:grpSpPr>
          <a:xfrm rot="5400000">
            <a:off x="4932679" y="3403282"/>
            <a:ext cx="218441" cy="990601"/>
            <a:chOff x="0" y="0"/>
            <a:chExt cx="218440" cy="990600"/>
          </a:xfrm>
        </p:grpSpPr>
        <p:sp>
          <p:nvSpPr>
            <p:cNvPr id="549" name="Line"/>
            <p:cNvSpPr/>
            <p:nvPr/>
          </p:nvSpPr>
          <p:spPr>
            <a:xfrm>
              <a:off x="0" y="0"/>
              <a:ext cx="173038" cy="99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550" name="Text"/>
            <p:cNvSpPr txBox="1"/>
            <p:nvPr/>
          </p:nvSpPr>
          <p:spPr>
            <a:xfrm>
              <a:off x="0" y="292224"/>
              <a:ext cx="21844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533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555" name="Group"/>
          <p:cNvGrpSpPr/>
          <p:nvPr/>
        </p:nvGrpSpPr>
        <p:grpSpPr>
          <a:xfrm>
            <a:off x="241299" y="2451100"/>
            <a:ext cx="8674977" cy="1371600"/>
            <a:chOff x="0" y="0"/>
            <a:chExt cx="8674975" cy="1371600"/>
          </a:xfrm>
        </p:grpSpPr>
        <p:pic>
          <p:nvPicPr>
            <p:cNvPr id="552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0"/>
              <a:ext cx="8560676" cy="13716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53" name="Rectangle"/>
            <p:cNvSpPr/>
            <p:nvPr/>
          </p:nvSpPr>
          <p:spPr>
            <a:xfrm>
              <a:off x="0" y="215900"/>
              <a:ext cx="520700" cy="5969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554" name="E"/>
            <p:cNvSpPr txBox="1"/>
            <p:nvPr/>
          </p:nvSpPr>
          <p:spPr>
            <a:xfrm>
              <a:off x="0" y="63500"/>
              <a:ext cx="527308" cy="774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defRPr sz="4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" name="image.tiff" descr="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0"/>
            <a:ext cx="514508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22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22</a:t>
            </a:r>
          </a:p>
        </p:txBody>
      </p:sp>
      <p:sp>
        <p:nvSpPr>
          <p:cNvPr id="558" name="In order to use MRF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order to use MRFs:</a:t>
            </a:r>
          </a:p>
        </p:txBody>
      </p:sp>
      <p:sp>
        <p:nvSpPr>
          <p:cNvPr id="559" name="Given observations y, and the parameters of the MRF, how infer the hidden variables, x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  <a:r>
              <a:t>Given observations y, and the parameters of the MRF, how </a:t>
            </a:r>
            <a:r>
              <a:rPr u="sng"/>
              <a:t>infer</a:t>
            </a:r>
            <a:r>
              <a:t> the hidden variables, x?</a:t>
            </a:r>
          </a:p>
          <a:p>
            <a:pPr>
              <a:buClr>
                <a:srgbClr val="000000"/>
              </a:buClr>
              <a:buFont typeface="Times New Roman"/>
            </a:pPr>
            <a:r>
              <a:t>How </a:t>
            </a:r>
            <a:r>
              <a:rPr u="sng"/>
              <a:t>learn</a:t>
            </a:r>
            <a:r>
              <a:t> the parameters of the MRF?</a:t>
            </a:r>
          </a:p>
        </p:txBody>
      </p:sp>
      <p:sp>
        <p:nvSpPr>
          <p:cNvPr id="5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5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23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23</a:t>
            </a:r>
          </a:p>
        </p:txBody>
      </p:sp>
      <p:sp>
        <p:nvSpPr>
          <p:cNvPr id="563" name="Markov Random Fields (MRF’s)"/>
          <p:cNvSpPr txBox="1"/>
          <p:nvPr>
            <p:ph type="title"/>
          </p:nvPr>
        </p:nvSpPr>
        <p:spPr>
          <a:xfrm>
            <a:off x="685800" y="0"/>
            <a:ext cx="7772400" cy="990600"/>
          </a:xfrm>
          <a:prstGeom prst="rect">
            <a:avLst/>
          </a:prstGeom>
        </p:spPr>
        <p:txBody>
          <a:bodyPr/>
          <a:lstStyle/>
          <a:p>
            <a:pPr/>
            <a:r>
              <a:t>Markov Random Fields (MRF’s)</a:t>
            </a:r>
          </a:p>
        </p:txBody>
      </p:sp>
      <p:sp>
        <p:nvSpPr>
          <p:cNvPr id="564" name="Inference in MRF’s.…"/>
          <p:cNvSpPr txBox="1"/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Inference in MRF’s.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Gibbs sampling, simulated annealing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Iterated conditional modes (ICM)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Belief propagation</a:t>
            </a:r>
          </a:p>
          <a:p>
            <a:pPr lvl="2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Application example—super-resolution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  <a:defRPr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defRPr>
            </a:pPr>
            <a:r>
              <a:t>Graph cuts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  <a:defRPr>
                <a:solidFill>
                  <a:srgbClr val="C0C0C0"/>
                </a:solidFill>
                <a:uFill>
                  <a:solidFill>
                    <a:srgbClr val="C0C0C0"/>
                  </a:solidFill>
                </a:uFill>
              </a:defRPr>
            </a:pPr>
            <a:r>
              <a:t>Variational methods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Learning MRF parameters.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Iterative proportional fitting (IPF)</a:t>
            </a:r>
          </a:p>
        </p:txBody>
      </p:sp>
      <p:sp>
        <p:nvSpPr>
          <p:cNvPr id="5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24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24</a:t>
            </a:r>
          </a:p>
        </p:txBody>
      </p:sp>
      <p:sp>
        <p:nvSpPr>
          <p:cNvPr id="568" name="Outline of MRF section"/>
          <p:cNvSpPr txBox="1"/>
          <p:nvPr>
            <p:ph type="title"/>
          </p:nvPr>
        </p:nvSpPr>
        <p:spPr>
          <a:xfrm>
            <a:off x="685800" y="0"/>
            <a:ext cx="7772400" cy="990600"/>
          </a:xfrm>
          <a:prstGeom prst="rect">
            <a:avLst/>
          </a:prstGeom>
        </p:spPr>
        <p:txBody>
          <a:bodyPr/>
          <a:lstStyle/>
          <a:p>
            <a:pPr/>
            <a:r>
              <a:t>Outline of MRF section</a:t>
            </a:r>
          </a:p>
        </p:txBody>
      </p:sp>
      <p:sp>
        <p:nvSpPr>
          <p:cNvPr id="569" name="Inference in MRF’s.…"/>
          <p:cNvSpPr txBox="1"/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Inference in MRF’s.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Gibbs sampling, simulated annealing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Iterated conditional modes (ICM)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Belief propagation</a:t>
            </a:r>
          </a:p>
          <a:p>
            <a:pPr lvl="2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Application example—super-resolution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Graph cuts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Variational methods</a:t>
            </a:r>
          </a:p>
          <a:p>
            <a:pPr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Learning MRF parameters.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Iterative proportional fitting (IPF)</a:t>
            </a:r>
          </a:p>
        </p:txBody>
      </p:sp>
      <p:sp>
        <p:nvSpPr>
          <p:cNvPr id="5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ibbs sampling:…"/>
          <p:cNvSpPr txBox="1"/>
          <p:nvPr>
            <p:ph type="body" idx="1"/>
          </p:nvPr>
        </p:nvSpPr>
        <p:spPr>
          <a:xfrm>
            <a:off x="685800" y="1219200"/>
            <a:ext cx="7772400" cy="5389563"/>
          </a:xfrm>
          <a:prstGeom prst="rect">
            <a:avLst/>
          </a:prstGeom>
        </p:spPr>
        <p:txBody>
          <a:bodyPr/>
          <a:lstStyle/>
          <a:p>
            <a:pPr lvl="1">
              <a:buClr>
                <a:srgbClr val="000000"/>
              </a:buClr>
              <a:buFont typeface="Times New Roman"/>
              <a:defRPr sz="2400"/>
            </a:pPr>
          </a:p>
          <a:p>
            <a:pPr>
              <a:buClr>
                <a:srgbClr val="000000"/>
              </a:buClr>
              <a:buFont typeface="Times New Roman"/>
              <a:defRPr sz="2800"/>
            </a:pPr>
            <a:r>
              <a:t>Gibbs sampling: </a:t>
            </a:r>
          </a:p>
          <a:p>
            <a:pPr lvl="1">
              <a:buClr>
                <a:srgbClr val="000000"/>
              </a:buClr>
              <a:buFont typeface="Times New Roman"/>
              <a:defRPr sz="2400"/>
            </a:pPr>
            <a:r>
              <a:t>A way to generate random samples from a (potentially very complicated) probability distribution.</a:t>
            </a:r>
          </a:p>
          <a:p>
            <a:pPr lvl="1">
              <a:buClr>
                <a:srgbClr val="000000"/>
              </a:buClr>
              <a:buFont typeface="Times New Roman"/>
              <a:defRPr sz="2400"/>
            </a:pPr>
            <a:r>
              <a:t>Fix all dimensions except one.  Draw from the resulting 1-d conditional distribution.  Repeat for all dimensions, and repeat many times.</a:t>
            </a:r>
          </a:p>
          <a:p>
            <a:pPr lvl="1">
              <a:buClr>
                <a:srgbClr val="000000"/>
              </a:buClr>
              <a:buFont typeface="Times New Roman"/>
              <a:defRPr sz="2400"/>
            </a:pPr>
            <a:r>
              <a:t>Take an average of a subset of those samples to estimate the posterior mean.  (Wait for a “burn in” period before including samples.  And then subsample Gibbs sampler outputs to find independent draws of the joint probability).</a:t>
            </a:r>
          </a:p>
        </p:txBody>
      </p:sp>
      <p:sp>
        <p:nvSpPr>
          <p:cNvPr id="573" name="Gibbs Sampling"/>
          <p:cNvSpPr txBox="1"/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Gibbs Sampling</a:t>
            </a:r>
          </a:p>
        </p:txBody>
      </p:sp>
      <p:sp>
        <p:nvSpPr>
          <p:cNvPr id="574" name="Reference:  Geman and Geman, IEEE PAMI 1984."/>
          <p:cNvSpPr txBox="1"/>
          <p:nvPr/>
        </p:nvSpPr>
        <p:spPr>
          <a:xfrm>
            <a:off x="179387" y="6548437"/>
            <a:ext cx="4294843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Reference:  Geman and Geman, IEEE PAMI 1984.</a:t>
            </a:r>
          </a:p>
        </p:txBody>
      </p:sp>
      <p:sp>
        <p:nvSpPr>
          <p:cNvPr id="5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26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26</a:t>
            </a:r>
          </a:p>
        </p:txBody>
      </p:sp>
      <p:grpSp>
        <p:nvGrpSpPr>
          <p:cNvPr id="580" name="Group"/>
          <p:cNvGrpSpPr/>
          <p:nvPr/>
        </p:nvGrpSpPr>
        <p:grpSpPr>
          <a:xfrm>
            <a:off x="-1" y="0"/>
            <a:ext cx="9144002" cy="6858000"/>
            <a:chOff x="0" y="0"/>
            <a:chExt cx="9144000" cy="6858000"/>
          </a:xfrm>
        </p:grpSpPr>
        <p:sp>
          <p:nvSpPr>
            <p:cNvPr id="578" name="Rectangle"/>
            <p:cNvSpPr/>
            <p:nvPr/>
          </p:nvSpPr>
          <p:spPr>
            <a:xfrm>
              <a:off x="0" y="0"/>
              <a:ext cx="9144001" cy="6858000"/>
            </a:xfrm>
            <a:prstGeom prst="rect">
              <a:avLst/>
            </a:prstGeom>
            <a:solidFill>
              <a:srgbClr val="D6D7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579" name="Text"/>
            <p:cNvSpPr txBox="1"/>
            <p:nvPr/>
          </p:nvSpPr>
          <p:spPr>
            <a:xfrm>
              <a:off x="0" y="3213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581" name="Sampling from a 1-d function"/>
          <p:cNvSpPr txBox="1"/>
          <p:nvPr>
            <p:ph type="title"/>
          </p:nvPr>
        </p:nvSpPr>
        <p:spPr>
          <a:xfrm>
            <a:off x="685800" y="239712"/>
            <a:ext cx="7772400" cy="1317626"/>
          </a:xfrm>
          <a:prstGeom prst="rect">
            <a:avLst/>
          </a:prstGeom>
        </p:spPr>
        <p:txBody>
          <a:bodyPr/>
          <a:lstStyle/>
          <a:p>
            <a:pPr/>
            <a:r>
              <a:t>Sampling from a 1-d function</a:t>
            </a:r>
          </a:p>
        </p:txBody>
      </p:sp>
      <p:sp>
        <p:nvSpPr>
          <p:cNvPr id="582" name="Discretize the density function…"/>
          <p:cNvSpPr txBox="1"/>
          <p:nvPr>
            <p:ph type="body" idx="1"/>
          </p:nvPr>
        </p:nvSpPr>
        <p:spPr>
          <a:xfrm>
            <a:off x="900112" y="1557337"/>
            <a:ext cx="4848226" cy="5300663"/>
          </a:xfrm>
          <a:prstGeom prst="rect">
            <a:avLst/>
          </a:prstGeom>
        </p:spPr>
        <p:txBody>
          <a:bodyPr/>
          <a:lstStyle/>
          <a:p>
            <a:pPr marL="574040" indent="-533400">
              <a:buClr>
                <a:srgbClr val="000000"/>
              </a:buClr>
              <a:buFont typeface="Times New Roman"/>
              <a:buAutoNum type="arabicPeriod" startAt="1"/>
              <a:defRPr sz="2800"/>
            </a:pPr>
            <a:r>
              <a:t>Discretize the density function</a:t>
            </a:r>
          </a:p>
          <a:p>
            <a:pPr marL="574040" indent="-533400">
              <a:buClr>
                <a:srgbClr val="000000"/>
              </a:buClr>
              <a:buFont typeface="Times New Roman"/>
              <a:buAutoNum type="arabicPeriod" startAt="1"/>
              <a:defRPr sz="2800"/>
            </a:pPr>
          </a:p>
          <a:p>
            <a:pPr marL="574040" indent="-533400">
              <a:buClr>
                <a:srgbClr val="000000"/>
              </a:buClr>
              <a:buSzTx/>
              <a:buFont typeface="Times New Roman"/>
              <a:buNone/>
              <a:defRPr sz="2800"/>
            </a:pPr>
          </a:p>
          <a:p>
            <a:pPr marL="574040" indent="-533400">
              <a:buClr>
                <a:srgbClr val="000000"/>
              </a:buClr>
              <a:buSzTx/>
              <a:buFont typeface="Times New Roman"/>
              <a:buNone/>
              <a:defRPr sz="2800"/>
            </a:pPr>
          </a:p>
          <a:p>
            <a:pPr marL="574040" indent="-533400">
              <a:buClr>
                <a:srgbClr val="000000"/>
              </a:buClr>
              <a:buSzTx/>
              <a:buFont typeface="Times New Roman"/>
              <a:buNone/>
              <a:defRPr sz="2800"/>
            </a:pPr>
          </a:p>
          <a:p>
            <a:pPr marL="574040" indent="-533400">
              <a:buClr>
                <a:srgbClr val="000000"/>
              </a:buClr>
              <a:buSzTx/>
              <a:buFont typeface="Times New Roman"/>
              <a:buNone/>
              <a:defRPr sz="2800"/>
            </a:pPr>
          </a:p>
          <a:p>
            <a:pPr marL="574040" indent="-533400">
              <a:buClr>
                <a:srgbClr val="000000"/>
              </a:buClr>
              <a:buSzTx/>
              <a:buFont typeface="Times New Roman"/>
              <a:buNone/>
              <a:defRPr sz="2800"/>
            </a:pPr>
          </a:p>
          <a:p>
            <a:pPr marL="574040" indent="-533400">
              <a:buClr>
                <a:srgbClr val="000000"/>
              </a:buClr>
              <a:buSzTx/>
              <a:buFont typeface="Times New Roman"/>
              <a:buNone/>
              <a:defRPr sz="2800"/>
            </a:pPr>
            <a:r>
              <a:t>2. Compute distribution function from density function</a:t>
            </a:r>
          </a:p>
        </p:txBody>
      </p:sp>
      <p:grpSp>
        <p:nvGrpSpPr>
          <p:cNvPr id="585" name="Group"/>
          <p:cNvGrpSpPr/>
          <p:nvPr/>
        </p:nvGrpSpPr>
        <p:grpSpPr>
          <a:xfrm>
            <a:off x="3609975" y="2509837"/>
            <a:ext cx="1574801" cy="1122363"/>
            <a:chOff x="0" y="0"/>
            <a:chExt cx="1574800" cy="1122362"/>
          </a:xfrm>
        </p:grpSpPr>
        <p:pic>
          <p:nvPicPr>
            <p:cNvPr id="583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574801" cy="874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4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4500" y="757237"/>
              <a:ext cx="615950" cy="365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8" name="Group"/>
          <p:cNvGrpSpPr/>
          <p:nvPr/>
        </p:nvGrpSpPr>
        <p:grpSpPr>
          <a:xfrm>
            <a:off x="3581400" y="4005262"/>
            <a:ext cx="1682750" cy="1574801"/>
            <a:chOff x="0" y="0"/>
            <a:chExt cx="1682750" cy="1574800"/>
          </a:xfrm>
        </p:grpSpPr>
        <p:pic>
          <p:nvPicPr>
            <p:cNvPr id="586" name="image.pdf" descr="imag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82750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image.pdf" descr="image.pd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95300" y="1209675"/>
              <a:ext cx="639763" cy="36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1" name="Group"/>
          <p:cNvGrpSpPr/>
          <p:nvPr/>
        </p:nvGrpSpPr>
        <p:grpSpPr>
          <a:xfrm>
            <a:off x="1184275" y="2509837"/>
            <a:ext cx="1574801" cy="1122363"/>
            <a:chOff x="0" y="0"/>
            <a:chExt cx="1574800" cy="1122362"/>
          </a:xfrm>
        </p:grpSpPr>
        <p:pic>
          <p:nvPicPr>
            <p:cNvPr id="589" name="image.pdf" descr="image.pd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574801" cy="874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image.pdf" descr="image.pd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31787" y="757237"/>
              <a:ext cx="615951" cy="365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4" name="Group"/>
          <p:cNvGrpSpPr/>
          <p:nvPr/>
        </p:nvGrpSpPr>
        <p:grpSpPr>
          <a:xfrm>
            <a:off x="990600" y="4005262"/>
            <a:ext cx="1682750" cy="1574801"/>
            <a:chOff x="0" y="0"/>
            <a:chExt cx="1682750" cy="1574800"/>
          </a:xfrm>
        </p:grpSpPr>
        <p:pic>
          <p:nvPicPr>
            <p:cNvPr id="592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82750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3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95300" y="1209675"/>
              <a:ext cx="615950" cy="36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5" name="Line"/>
          <p:cNvSpPr/>
          <p:nvPr/>
        </p:nvSpPr>
        <p:spPr>
          <a:xfrm>
            <a:off x="2819400" y="2641600"/>
            <a:ext cx="685800" cy="158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96" name="Line"/>
          <p:cNvSpPr/>
          <p:nvPr/>
        </p:nvSpPr>
        <p:spPr>
          <a:xfrm>
            <a:off x="2787650" y="4614862"/>
            <a:ext cx="685800" cy="158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03" name="Group"/>
          <p:cNvGrpSpPr/>
          <p:nvPr/>
        </p:nvGrpSpPr>
        <p:grpSpPr>
          <a:xfrm>
            <a:off x="5795962" y="2024062"/>
            <a:ext cx="3009901" cy="3938589"/>
            <a:chOff x="0" y="0"/>
            <a:chExt cx="3009900" cy="3938587"/>
          </a:xfrm>
        </p:grpSpPr>
        <p:sp>
          <p:nvSpPr>
            <p:cNvPr id="597" name="3. Sampling…"/>
            <p:cNvSpPr txBox="1"/>
            <p:nvPr/>
          </p:nvSpPr>
          <p:spPr>
            <a:xfrm>
              <a:off x="0" y="0"/>
              <a:ext cx="3009900" cy="3384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535940" marR="40639" indent="-495300" defTabSz="914400">
                <a:spcBef>
                  <a:spcPts val="600"/>
                </a:spcBef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sz="2800"/>
                <a:t>3. Sampling</a:t>
              </a:r>
              <a:endParaRPr sz="2800"/>
            </a:p>
            <a:p>
              <a:pPr marL="535940" marR="40639" indent="-495300" defTabSz="914400">
                <a:spcBef>
                  <a:spcPts val="600"/>
                </a:spcBef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  <a:p>
              <a:pPr marL="535940" marR="40639" indent="-495300" defTabSz="914400">
                <a:spcBef>
                  <a:spcPts val="600"/>
                </a:spcBef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sz="2800"/>
                <a:t>draw </a:t>
              </a:r>
              <a:r>
                <a:rPr sz="2800">
                  <a:latin typeface="Symbol"/>
                  <a:ea typeface="Symbol"/>
                  <a:cs typeface="Symbol"/>
                  <a:sym typeface="Symbol"/>
                </a:rPr>
                <a:t>a</a:t>
              </a:r>
              <a:r>
                <a:rPr sz="2800"/>
                <a:t> ~ U(0,1);</a:t>
              </a:r>
              <a:endParaRPr sz="2800"/>
            </a:p>
            <a:p>
              <a:pPr marL="535940" marR="40639" indent="-495300" defTabSz="914400">
                <a:spcBef>
                  <a:spcPts val="600"/>
                </a:spcBef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sz="2800"/>
                <a:t>for </a:t>
              </a:r>
              <a:r>
                <a:rPr i="1" sz="2800"/>
                <a:t>k </a:t>
              </a:r>
              <a:r>
                <a:rPr sz="2800"/>
                <a:t>= 1 to n</a:t>
              </a:r>
              <a:endParaRPr sz="2800"/>
            </a:p>
            <a:p>
              <a:pPr marL="535940" marR="40639" indent="-495300" defTabSz="914400">
                <a:spcBef>
                  <a:spcPts val="600"/>
                </a:spcBef>
                <a:buClr>
                  <a:srgbClr val="000000"/>
                </a:buClr>
                <a:buFont typeface="Times New Roman"/>
                <a:defRPr sz="2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   if </a:t>
              </a:r>
            </a:p>
            <a:p>
              <a:pPr marL="535940" marR="40639" indent="-495300" defTabSz="914400">
                <a:spcBef>
                  <a:spcPts val="600"/>
                </a:spcBef>
                <a:buClr>
                  <a:srgbClr val="000000"/>
                </a:buClr>
                <a:buFont typeface="Times New Roman"/>
                <a:defRPr sz="2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       break;</a:t>
              </a:r>
            </a:p>
            <a:p>
              <a:pPr marL="535940" marR="40639" indent="-495300" defTabSz="914400">
                <a:spcBef>
                  <a:spcPts val="600"/>
                </a:spcBef>
                <a:buClr>
                  <a:srgbClr val="000000"/>
                </a:buClr>
                <a:buFont typeface="Times New Roman"/>
                <a:defRPr sz="2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                  ;</a:t>
              </a:r>
            </a:p>
          </p:txBody>
        </p:sp>
        <p:pic>
          <p:nvPicPr>
            <p:cNvPr id="598" name="image.pdf" descr="image.pdf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20725" y="2138362"/>
              <a:ext cx="1096963" cy="365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9" name="image.pdf" descr="image.pdf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31800" y="3289300"/>
              <a:ext cx="1303338" cy="411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02" name="Group"/>
            <p:cNvGrpSpPr/>
            <p:nvPr/>
          </p:nvGrpSpPr>
          <p:grpSpPr>
            <a:xfrm>
              <a:off x="71437" y="696912"/>
              <a:ext cx="2667001" cy="3241676"/>
              <a:chOff x="0" y="0"/>
              <a:chExt cx="2667000" cy="3241675"/>
            </a:xfrm>
          </p:grpSpPr>
          <p:sp>
            <p:nvSpPr>
              <p:cNvPr id="600" name="Rectangle"/>
              <p:cNvSpPr/>
              <p:nvPr/>
            </p:nvSpPr>
            <p:spPr>
              <a:xfrm>
                <a:off x="0" y="0"/>
                <a:ext cx="2667001" cy="324167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601" name="Text"/>
              <p:cNvSpPr txBox="1"/>
              <p:nvPr/>
            </p:nvSpPr>
            <p:spPr>
              <a:xfrm>
                <a:off x="0" y="1405061"/>
                <a:ext cx="231140" cy="4315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sp>
        <p:nvSpPr>
          <p:cNvPr id="6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afterEffect" presetSubtype="0" presetID="1" grpId="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6" grpId="6"/>
      <p:bldP build="whole" bldLvl="1" animBg="1" rev="0" advAuto="0" spid="594" grpId="5"/>
      <p:bldP build="whole" bldLvl="1" animBg="1" rev="0" advAuto="0" spid="585" grpId="4"/>
      <p:bldP build="whole" bldLvl="1" animBg="1" rev="0" advAuto="0" spid="603" grpId="8"/>
      <p:bldP build="whole" bldLvl="1" animBg="1" rev="0" advAuto="0" spid="591" grpId="2"/>
      <p:bldP build="whole" bldLvl="1" animBg="1" rev="0" advAuto="0" spid="595" grpId="3"/>
      <p:bldP build="whole" bldLvl="1" animBg="1" rev="0" advAuto="0" spid="588" grpId="7"/>
      <p:bldP build="p" bldLvl="1" animBg="1" rev="0" advAuto="0" spid="58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roup"/>
          <p:cNvGrpSpPr/>
          <p:nvPr/>
        </p:nvGrpSpPr>
        <p:grpSpPr>
          <a:xfrm>
            <a:off x="3487998" y="789893"/>
            <a:ext cx="5346270" cy="5700760"/>
            <a:chOff x="0" y="0"/>
            <a:chExt cx="5346269" cy="5700758"/>
          </a:xfrm>
        </p:grpSpPr>
        <p:grpSp>
          <p:nvGrpSpPr>
            <p:cNvPr id="608" name="Group"/>
            <p:cNvGrpSpPr/>
            <p:nvPr/>
          </p:nvGrpSpPr>
          <p:grpSpPr>
            <a:xfrm rot="1320000">
              <a:off x="560392" y="652614"/>
              <a:ext cx="4225485" cy="3813250"/>
              <a:chOff x="0" y="0"/>
              <a:chExt cx="4225484" cy="3813249"/>
            </a:xfrm>
          </p:grpSpPr>
          <p:sp>
            <p:nvSpPr>
              <p:cNvPr id="606" name="Shape"/>
              <p:cNvSpPr/>
              <p:nvPr/>
            </p:nvSpPr>
            <p:spPr>
              <a:xfrm>
                <a:off x="31637" y="-1"/>
                <a:ext cx="4193848" cy="3813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281" fill="norm" stroke="1" extrusionOk="0">
                    <a:moveTo>
                      <a:pt x="5240" y="5176"/>
                    </a:moveTo>
                    <a:cubicBezTo>
                      <a:pt x="4286" y="5888"/>
                      <a:pt x="3279" y="6822"/>
                      <a:pt x="2494" y="7857"/>
                    </a:cubicBezTo>
                    <a:cubicBezTo>
                      <a:pt x="1710" y="8892"/>
                      <a:pt x="964" y="10249"/>
                      <a:pt x="559" y="11420"/>
                    </a:cubicBezTo>
                    <a:cubicBezTo>
                      <a:pt x="154" y="12591"/>
                      <a:pt x="-160" y="13982"/>
                      <a:pt x="88" y="14898"/>
                    </a:cubicBezTo>
                    <a:cubicBezTo>
                      <a:pt x="337" y="15815"/>
                      <a:pt x="1409" y="16442"/>
                      <a:pt x="2076" y="16901"/>
                    </a:cubicBezTo>
                    <a:cubicBezTo>
                      <a:pt x="2743" y="17359"/>
                      <a:pt x="3240" y="17494"/>
                      <a:pt x="4116" y="17681"/>
                    </a:cubicBezTo>
                    <a:cubicBezTo>
                      <a:pt x="4978" y="17851"/>
                      <a:pt x="6221" y="17936"/>
                      <a:pt x="7267" y="17986"/>
                    </a:cubicBezTo>
                    <a:cubicBezTo>
                      <a:pt x="8313" y="18037"/>
                      <a:pt x="9542" y="17817"/>
                      <a:pt x="10392" y="17953"/>
                    </a:cubicBezTo>
                    <a:cubicBezTo>
                      <a:pt x="11241" y="18088"/>
                      <a:pt x="11725" y="18428"/>
                      <a:pt x="12353" y="18818"/>
                    </a:cubicBezTo>
                    <a:cubicBezTo>
                      <a:pt x="12980" y="19208"/>
                      <a:pt x="13464" y="19887"/>
                      <a:pt x="14144" y="20294"/>
                    </a:cubicBezTo>
                    <a:cubicBezTo>
                      <a:pt x="14811" y="20701"/>
                      <a:pt x="15556" y="21109"/>
                      <a:pt x="16406" y="21210"/>
                    </a:cubicBezTo>
                    <a:cubicBezTo>
                      <a:pt x="17243" y="21295"/>
                      <a:pt x="18537" y="21397"/>
                      <a:pt x="19217" y="20905"/>
                    </a:cubicBezTo>
                    <a:cubicBezTo>
                      <a:pt x="19884" y="20413"/>
                      <a:pt x="20211" y="19106"/>
                      <a:pt x="20407" y="18224"/>
                    </a:cubicBezTo>
                    <a:cubicBezTo>
                      <a:pt x="20603" y="17325"/>
                      <a:pt x="20538" y="16646"/>
                      <a:pt x="20407" y="15526"/>
                    </a:cubicBezTo>
                    <a:cubicBezTo>
                      <a:pt x="20289" y="14423"/>
                      <a:pt x="19583" y="12947"/>
                      <a:pt x="19688" y="11539"/>
                    </a:cubicBezTo>
                    <a:cubicBezTo>
                      <a:pt x="19779" y="10130"/>
                      <a:pt x="20799" y="8637"/>
                      <a:pt x="21009" y="7093"/>
                    </a:cubicBezTo>
                    <a:cubicBezTo>
                      <a:pt x="21205" y="5566"/>
                      <a:pt x="21440" y="3496"/>
                      <a:pt x="20878" y="2342"/>
                    </a:cubicBezTo>
                    <a:cubicBezTo>
                      <a:pt x="20316" y="1171"/>
                      <a:pt x="18851" y="442"/>
                      <a:pt x="17661" y="119"/>
                    </a:cubicBezTo>
                    <a:cubicBezTo>
                      <a:pt x="16458" y="-203"/>
                      <a:pt x="14850" y="204"/>
                      <a:pt x="13713" y="425"/>
                    </a:cubicBezTo>
                    <a:cubicBezTo>
                      <a:pt x="12588" y="645"/>
                      <a:pt x="11738" y="1087"/>
                      <a:pt x="10849" y="1511"/>
                    </a:cubicBezTo>
                    <a:cubicBezTo>
                      <a:pt x="9973" y="1918"/>
                      <a:pt x="9332" y="2274"/>
                      <a:pt x="8404" y="2885"/>
                    </a:cubicBezTo>
                    <a:cubicBezTo>
                      <a:pt x="7476" y="3496"/>
                      <a:pt x="5907" y="4701"/>
                      <a:pt x="5240" y="5176"/>
                    </a:cubicBezTo>
                    <a:close/>
                  </a:path>
                </a:pathLst>
              </a:custGeom>
              <a:solidFill>
                <a:srgbClr val="A8D6FF"/>
              </a:solidFill>
              <a:ln w="25400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607" name="Text"/>
              <p:cNvSpPr/>
              <p:nvPr/>
            </p:nvSpPr>
            <p:spPr>
              <a:xfrm>
                <a:off x="0" y="189883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611" name="Group"/>
            <p:cNvGrpSpPr/>
            <p:nvPr/>
          </p:nvGrpSpPr>
          <p:grpSpPr>
            <a:xfrm rot="1320000">
              <a:off x="1726045" y="1447400"/>
              <a:ext cx="2511424" cy="2255349"/>
              <a:chOff x="0" y="0"/>
              <a:chExt cx="2511423" cy="2255348"/>
            </a:xfrm>
          </p:grpSpPr>
          <p:sp>
            <p:nvSpPr>
              <p:cNvPr id="609" name="Shape"/>
              <p:cNvSpPr/>
              <p:nvPr/>
            </p:nvSpPr>
            <p:spPr>
              <a:xfrm>
                <a:off x="15836" y="0"/>
                <a:ext cx="2495588" cy="1955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4" h="21198" fill="norm" stroke="1" extrusionOk="0">
                    <a:moveTo>
                      <a:pt x="3771" y="7687"/>
                    </a:moveTo>
                    <a:cubicBezTo>
                      <a:pt x="2683" y="9070"/>
                      <a:pt x="1174" y="11210"/>
                      <a:pt x="574" y="12889"/>
                    </a:cubicBezTo>
                    <a:cubicBezTo>
                      <a:pt x="-25" y="14568"/>
                      <a:pt x="-136" y="16445"/>
                      <a:pt x="153" y="17795"/>
                    </a:cubicBezTo>
                    <a:cubicBezTo>
                      <a:pt x="441" y="19145"/>
                      <a:pt x="1263" y="20429"/>
                      <a:pt x="2284" y="20956"/>
                    </a:cubicBezTo>
                    <a:cubicBezTo>
                      <a:pt x="3305" y="21483"/>
                      <a:pt x="4681" y="20989"/>
                      <a:pt x="6324" y="20956"/>
                    </a:cubicBezTo>
                    <a:cubicBezTo>
                      <a:pt x="7967" y="20923"/>
                      <a:pt x="10453" y="21253"/>
                      <a:pt x="12185" y="20792"/>
                    </a:cubicBezTo>
                    <a:cubicBezTo>
                      <a:pt x="13916" y="20331"/>
                      <a:pt x="15803" y="19409"/>
                      <a:pt x="16669" y="18256"/>
                    </a:cubicBezTo>
                    <a:cubicBezTo>
                      <a:pt x="17535" y="17104"/>
                      <a:pt x="17024" y="15293"/>
                      <a:pt x="17424" y="13844"/>
                    </a:cubicBezTo>
                    <a:cubicBezTo>
                      <a:pt x="17823" y="12395"/>
                      <a:pt x="18445" y="11012"/>
                      <a:pt x="19111" y="9563"/>
                    </a:cubicBezTo>
                    <a:cubicBezTo>
                      <a:pt x="19777" y="8115"/>
                      <a:pt x="21464" y="6600"/>
                      <a:pt x="21464" y="5151"/>
                    </a:cubicBezTo>
                    <a:cubicBezTo>
                      <a:pt x="21464" y="3703"/>
                      <a:pt x="20176" y="1727"/>
                      <a:pt x="19111" y="871"/>
                    </a:cubicBezTo>
                    <a:cubicBezTo>
                      <a:pt x="18045" y="15"/>
                      <a:pt x="16425" y="-117"/>
                      <a:pt x="15071" y="81"/>
                    </a:cubicBezTo>
                    <a:cubicBezTo>
                      <a:pt x="13716" y="278"/>
                      <a:pt x="12251" y="1398"/>
                      <a:pt x="10919" y="2155"/>
                    </a:cubicBezTo>
                    <a:cubicBezTo>
                      <a:pt x="9587" y="2912"/>
                      <a:pt x="8278" y="3768"/>
                      <a:pt x="7079" y="4690"/>
                    </a:cubicBezTo>
                    <a:cubicBezTo>
                      <a:pt x="5880" y="5612"/>
                      <a:pt x="4748" y="6567"/>
                      <a:pt x="3771" y="7687"/>
                    </a:cubicBezTo>
                    <a:close/>
                  </a:path>
                </a:pathLst>
              </a:custGeom>
              <a:solidFill>
                <a:srgbClr val="63B9FF"/>
              </a:solidFill>
              <a:ln w="25400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610" name="Text"/>
              <p:cNvSpPr/>
              <p:nvPr/>
            </p:nvSpPr>
            <p:spPr>
              <a:xfrm>
                <a:off x="0" y="985348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614" name="Group"/>
            <p:cNvGrpSpPr/>
            <p:nvPr/>
          </p:nvGrpSpPr>
          <p:grpSpPr>
            <a:xfrm rot="1320000">
              <a:off x="2204257" y="1886950"/>
              <a:ext cx="1377465" cy="1744810"/>
              <a:chOff x="0" y="0"/>
              <a:chExt cx="1377463" cy="1744809"/>
            </a:xfrm>
          </p:grpSpPr>
          <p:sp>
            <p:nvSpPr>
              <p:cNvPr id="612" name="Shape"/>
              <p:cNvSpPr/>
              <p:nvPr/>
            </p:nvSpPr>
            <p:spPr>
              <a:xfrm>
                <a:off x="35857" y="0"/>
                <a:ext cx="1341607" cy="95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0" h="20568" fill="norm" stroke="1" extrusionOk="0">
                    <a:moveTo>
                      <a:pt x="10905" y="3867"/>
                    </a:moveTo>
                    <a:cubicBezTo>
                      <a:pt x="9388" y="4789"/>
                      <a:pt x="8350" y="5184"/>
                      <a:pt x="6673" y="6699"/>
                    </a:cubicBezTo>
                    <a:cubicBezTo>
                      <a:pt x="4996" y="8214"/>
                      <a:pt x="1881" y="10914"/>
                      <a:pt x="923" y="13021"/>
                    </a:cubicBezTo>
                    <a:cubicBezTo>
                      <a:pt x="-35" y="15128"/>
                      <a:pt x="-554" y="18157"/>
                      <a:pt x="923" y="19343"/>
                    </a:cubicBezTo>
                    <a:cubicBezTo>
                      <a:pt x="2401" y="20528"/>
                      <a:pt x="7711" y="21055"/>
                      <a:pt x="9947" y="20001"/>
                    </a:cubicBezTo>
                    <a:cubicBezTo>
                      <a:pt x="12182" y="18948"/>
                      <a:pt x="12662" y="15260"/>
                      <a:pt x="14338" y="13021"/>
                    </a:cubicBezTo>
                    <a:cubicBezTo>
                      <a:pt x="16015" y="10782"/>
                      <a:pt x="19130" y="8806"/>
                      <a:pt x="20088" y="6699"/>
                    </a:cubicBezTo>
                    <a:cubicBezTo>
                      <a:pt x="21046" y="4592"/>
                      <a:pt x="20806" y="1299"/>
                      <a:pt x="20088" y="377"/>
                    </a:cubicBezTo>
                    <a:cubicBezTo>
                      <a:pt x="19369" y="-545"/>
                      <a:pt x="17213" y="443"/>
                      <a:pt x="15696" y="1035"/>
                    </a:cubicBezTo>
                    <a:cubicBezTo>
                      <a:pt x="14179" y="1628"/>
                      <a:pt x="12422" y="2945"/>
                      <a:pt x="10905" y="3867"/>
                    </a:cubicBezTo>
                    <a:close/>
                  </a:path>
                </a:pathLst>
              </a:custGeom>
              <a:solidFill>
                <a:srgbClr val="0088E8"/>
              </a:solidFill>
              <a:ln w="25400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613" name="Text"/>
              <p:cNvSpPr/>
              <p:nvPr/>
            </p:nvSpPr>
            <p:spPr>
              <a:xfrm>
                <a:off x="0" y="474809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617" name="Group"/>
            <p:cNvGrpSpPr/>
            <p:nvPr/>
          </p:nvGrpSpPr>
          <p:grpSpPr>
            <a:xfrm rot="1320000">
              <a:off x="2923303" y="3935228"/>
              <a:ext cx="1270001" cy="1585377"/>
              <a:chOff x="0" y="0"/>
              <a:chExt cx="1270000" cy="1585375"/>
            </a:xfrm>
          </p:grpSpPr>
          <p:sp>
            <p:nvSpPr>
              <p:cNvPr id="615" name="Shape"/>
              <p:cNvSpPr/>
              <p:nvPr/>
            </p:nvSpPr>
            <p:spPr>
              <a:xfrm>
                <a:off x="19247" y="0"/>
                <a:ext cx="719934" cy="624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0977" fill="norm" stroke="1" extrusionOk="0">
                    <a:moveTo>
                      <a:pt x="11099" y="0"/>
                    </a:moveTo>
                    <a:cubicBezTo>
                      <a:pt x="9256" y="921"/>
                      <a:pt x="5496" y="2968"/>
                      <a:pt x="3653" y="5425"/>
                    </a:cubicBezTo>
                    <a:cubicBezTo>
                      <a:pt x="1810" y="7882"/>
                      <a:pt x="-549" y="12284"/>
                      <a:pt x="114" y="14741"/>
                    </a:cubicBezTo>
                    <a:cubicBezTo>
                      <a:pt x="778" y="17198"/>
                      <a:pt x="4906" y="19245"/>
                      <a:pt x="7560" y="20167"/>
                    </a:cubicBezTo>
                    <a:cubicBezTo>
                      <a:pt x="10214" y="21088"/>
                      <a:pt x="13974" y="21395"/>
                      <a:pt x="16038" y="20167"/>
                    </a:cubicBezTo>
                    <a:cubicBezTo>
                      <a:pt x="18102" y="18938"/>
                      <a:pt x="19355" y="15867"/>
                      <a:pt x="19945" y="12796"/>
                    </a:cubicBezTo>
                    <a:cubicBezTo>
                      <a:pt x="20535" y="9725"/>
                      <a:pt x="21051" y="4095"/>
                      <a:pt x="19577" y="1945"/>
                    </a:cubicBezTo>
                    <a:cubicBezTo>
                      <a:pt x="18102" y="-205"/>
                      <a:pt x="12868" y="409"/>
                      <a:pt x="11099" y="0"/>
                    </a:cubicBezTo>
                    <a:close/>
                  </a:path>
                </a:pathLst>
              </a:custGeom>
              <a:solidFill>
                <a:srgbClr val="63B9FF"/>
              </a:solidFill>
              <a:ln w="25400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616" name="Text"/>
              <p:cNvSpPr/>
              <p:nvPr/>
            </p:nvSpPr>
            <p:spPr>
              <a:xfrm>
                <a:off x="0" y="315375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sp>
        <p:nvSpPr>
          <p:cNvPr id="619" name="Gibbs Samp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Gibbs Sampling</a:t>
            </a:r>
          </a:p>
        </p:txBody>
      </p:sp>
      <p:sp>
        <p:nvSpPr>
          <p:cNvPr id="620" name="Line"/>
          <p:cNvSpPr/>
          <p:nvPr/>
        </p:nvSpPr>
        <p:spPr>
          <a:xfrm>
            <a:off x="3962400" y="4495800"/>
            <a:ext cx="4648200" cy="1588"/>
          </a:xfrm>
          <a:prstGeom prst="line">
            <a:avLst/>
          </a:prstGeom>
          <a:ln w="25400">
            <a:solidFill>
              <a:srgbClr val="FFFB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1" name="Line"/>
          <p:cNvSpPr/>
          <p:nvPr/>
        </p:nvSpPr>
        <p:spPr>
          <a:xfrm flipV="1">
            <a:off x="6151562" y="1828800"/>
            <a:ext cx="1588" cy="3962400"/>
          </a:xfrm>
          <a:prstGeom prst="line">
            <a:avLst/>
          </a:prstGeom>
          <a:ln w="25400">
            <a:solidFill>
              <a:srgbClr val="FFFC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2" name="Line"/>
          <p:cNvSpPr/>
          <p:nvPr/>
        </p:nvSpPr>
        <p:spPr>
          <a:xfrm>
            <a:off x="3962400" y="3352800"/>
            <a:ext cx="4648200" cy="1588"/>
          </a:xfrm>
          <a:prstGeom prst="line">
            <a:avLst/>
          </a:prstGeom>
          <a:ln w="25400">
            <a:solidFill>
              <a:srgbClr val="FFFB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3" name="Line"/>
          <p:cNvSpPr/>
          <p:nvPr/>
        </p:nvSpPr>
        <p:spPr>
          <a:xfrm flipV="1">
            <a:off x="6934200" y="1844675"/>
            <a:ext cx="1588" cy="3962400"/>
          </a:xfrm>
          <a:prstGeom prst="line">
            <a:avLst/>
          </a:prstGeom>
          <a:ln w="25400">
            <a:solidFill>
              <a:srgbClr val="FFFC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4" name="Line"/>
          <p:cNvSpPr/>
          <p:nvPr/>
        </p:nvSpPr>
        <p:spPr>
          <a:xfrm flipH="1">
            <a:off x="6172200" y="4495800"/>
            <a:ext cx="914400" cy="1588"/>
          </a:xfrm>
          <a:prstGeom prst="line">
            <a:avLst/>
          </a:prstGeom>
          <a:ln w="25400">
            <a:solidFill>
              <a:srgbClr val="FFFC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5" name="Line"/>
          <p:cNvSpPr/>
          <p:nvPr/>
        </p:nvSpPr>
        <p:spPr>
          <a:xfrm flipV="1">
            <a:off x="6153150" y="3352800"/>
            <a:ext cx="1588" cy="1143000"/>
          </a:xfrm>
          <a:prstGeom prst="line">
            <a:avLst/>
          </a:prstGeom>
          <a:ln w="25400">
            <a:solidFill>
              <a:srgbClr val="FFFC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6" name="Line"/>
          <p:cNvSpPr/>
          <p:nvPr/>
        </p:nvSpPr>
        <p:spPr>
          <a:xfrm>
            <a:off x="6172200" y="3352800"/>
            <a:ext cx="762000" cy="1588"/>
          </a:xfrm>
          <a:prstGeom prst="line">
            <a:avLst/>
          </a:prstGeom>
          <a:ln w="25400">
            <a:solidFill>
              <a:srgbClr val="FFFC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7" name="Line"/>
          <p:cNvSpPr/>
          <p:nvPr/>
        </p:nvSpPr>
        <p:spPr>
          <a:xfrm>
            <a:off x="6934200" y="3352800"/>
            <a:ext cx="1588" cy="1676400"/>
          </a:xfrm>
          <a:prstGeom prst="line">
            <a:avLst/>
          </a:prstGeom>
          <a:ln w="25400">
            <a:solidFill>
              <a:srgbClr val="FFFC79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30" name="Group"/>
          <p:cNvGrpSpPr/>
          <p:nvPr/>
        </p:nvGrpSpPr>
        <p:grpSpPr>
          <a:xfrm>
            <a:off x="7010399" y="4292724"/>
            <a:ext cx="227367" cy="406152"/>
            <a:chOff x="0" y="0"/>
            <a:chExt cx="227365" cy="406151"/>
          </a:xfrm>
        </p:grpSpPr>
        <p:sp>
          <p:nvSpPr>
            <p:cNvPr id="628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9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33" name="Group"/>
          <p:cNvGrpSpPr/>
          <p:nvPr/>
        </p:nvGrpSpPr>
        <p:grpSpPr>
          <a:xfrm>
            <a:off x="6072187" y="4300661"/>
            <a:ext cx="227367" cy="406153"/>
            <a:chOff x="0" y="0"/>
            <a:chExt cx="227365" cy="406151"/>
          </a:xfrm>
        </p:grpSpPr>
        <p:sp>
          <p:nvSpPr>
            <p:cNvPr id="631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00F9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32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36" name="Group"/>
          <p:cNvGrpSpPr/>
          <p:nvPr/>
        </p:nvGrpSpPr>
        <p:grpSpPr>
          <a:xfrm>
            <a:off x="6075362" y="3149724"/>
            <a:ext cx="227367" cy="406153"/>
            <a:chOff x="0" y="0"/>
            <a:chExt cx="227365" cy="406151"/>
          </a:xfrm>
        </p:grpSpPr>
        <p:sp>
          <p:nvSpPr>
            <p:cNvPr id="634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35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39" name="Group"/>
          <p:cNvGrpSpPr/>
          <p:nvPr/>
        </p:nvGrpSpPr>
        <p:grpSpPr>
          <a:xfrm>
            <a:off x="6857999" y="3141786"/>
            <a:ext cx="227367" cy="406153"/>
            <a:chOff x="0" y="0"/>
            <a:chExt cx="227365" cy="406151"/>
          </a:xfrm>
        </p:grpSpPr>
        <p:sp>
          <p:nvSpPr>
            <p:cNvPr id="637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00F9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38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42" name="Group"/>
          <p:cNvGrpSpPr/>
          <p:nvPr/>
        </p:nvGrpSpPr>
        <p:grpSpPr>
          <a:xfrm>
            <a:off x="6850062" y="4826124"/>
            <a:ext cx="227366" cy="406152"/>
            <a:chOff x="0" y="0"/>
            <a:chExt cx="227365" cy="406151"/>
          </a:xfrm>
        </p:grpSpPr>
        <p:sp>
          <p:nvSpPr>
            <p:cNvPr id="640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41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45" name="Group"/>
          <p:cNvGrpSpPr/>
          <p:nvPr/>
        </p:nvGrpSpPr>
        <p:grpSpPr>
          <a:xfrm>
            <a:off x="6476999" y="2921124"/>
            <a:ext cx="227367" cy="406152"/>
            <a:chOff x="0" y="0"/>
            <a:chExt cx="227365" cy="406151"/>
          </a:xfrm>
        </p:grpSpPr>
        <p:sp>
          <p:nvSpPr>
            <p:cNvPr id="643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44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48" name="Group"/>
          <p:cNvGrpSpPr/>
          <p:nvPr/>
        </p:nvGrpSpPr>
        <p:grpSpPr>
          <a:xfrm>
            <a:off x="6629399" y="3606924"/>
            <a:ext cx="227367" cy="406152"/>
            <a:chOff x="0" y="0"/>
            <a:chExt cx="227365" cy="406151"/>
          </a:xfrm>
        </p:grpSpPr>
        <p:sp>
          <p:nvSpPr>
            <p:cNvPr id="646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47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51" name="Group"/>
          <p:cNvGrpSpPr/>
          <p:nvPr/>
        </p:nvGrpSpPr>
        <p:grpSpPr>
          <a:xfrm>
            <a:off x="7391399" y="2844924"/>
            <a:ext cx="227367" cy="406152"/>
            <a:chOff x="0" y="0"/>
            <a:chExt cx="227365" cy="406151"/>
          </a:xfrm>
        </p:grpSpPr>
        <p:sp>
          <p:nvSpPr>
            <p:cNvPr id="649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50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54" name="Group"/>
          <p:cNvGrpSpPr/>
          <p:nvPr/>
        </p:nvGrpSpPr>
        <p:grpSpPr>
          <a:xfrm>
            <a:off x="5562599" y="2844924"/>
            <a:ext cx="227367" cy="406152"/>
            <a:chOff x="0" y="0"/>
            <a:chExt cx="227365" cy="406151"/>
          </a:xfrm>
        </p:grpSpPr>
        <p:sp>
          <p:nvSpPr>
            <p:cNvPr id="652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53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57" name="Group"/>
          <p:cNvGrpSpPr/>
          <p:nvPr/>
        </p:nvGrpSpPr>
        <p:grpSpPr>
          <a:xfrm>
            <a:off x="6781799" y="2997324"/>
            <a:ext cx="227367" cy="406152"/>
            <a:chOff x="0" y="0"/>
            <a:chExt cx="227365" cy="406151"/>
          </a:xfrm>
        </p:grpSpPr>
        <p:sp>
          <p:nvSpPr>
            <p:cNvPr id="655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56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60" name="Group"/>
          <p:cNvGrpSpPr/>
          <p:nvPr/>
        </p:nvGrpSpPr>
        <p:grpSpPr>
          <a:xfrm>
            <a:off x="6324599" y="3225924"/>
            <a:ext cx="227367" cy="406153"/>
            <a:chOff x="0" y="0"/>
            <a:chExt cx="227365" cy="406151"/>
          </a:xfrm>
        </p:grpSpPr>
        <p:sp>
          <p:nvSpPr>
            <p:cNvPr id="658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59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63" name="Group"/>
          <p:cNvGrpSpPr/>
          <p:nvPr/>
        </p:nvGrpSpPr>
        <p:grpSpPr>
          <a:xfrm>
            <a:off x="6705599" y="2540124"/>
            <a:ext cx="227367" cy="406152"/>
            <a:chOff x="0" y="0"/>
            <a:chExt cx="227365" cy="406151"/>
          </a:xfrm>
        </p:grpSpPr>
        <p:sp>
          <p:nvSpPr>
            <p:cNvPr id="661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62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66" name="Group"/>
          <p:cNvGrpSpPr/>
          <p:nvPr/>
        </p:nvGrpSpPr>
        <p:grpSpPr>
          <a:xfrm>
            <a:off x="7086599" y="4749924"/>
            <a:ext cx="227367" cy="406152"/>
            <a:chOff x="0" y="0"/>
            <a:chExt cx="227365" cy="406151"/>
          </a:xfrm>
        </p:grpSpPr>
        <p:sp>
          <p:nvSpPr>
            <p:cNvPr id="664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65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69" name="Group"/>
          <p:cNvGrpSpPr/>
          <p:nvPr/>
        </p:nvGrpSpPr>
        <p:grpSpPr>
          <a:xfrm>
            <a:off x="7696199" y="3454524"/>
            <a:ext cx="227367" cy="406152"/>
            <a:chOff x="0" y="0"/>
            <a:chExt cx="227365" cy="406151"/>
          </a:xfrm>
        </p:grpSpPr>
        <p:sp>
          <p:nvSpPr>
            <p:cNvPr id="667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68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72" name="Group"/>
          <p:cNvGrpSpPr/>
          <p:nvPr/>
        </p:nvGrpSpPr>
        <p:grpSpPr>
          <a:xfrm>
            <a:off x="6172199" y="2921124"/>
            <a:ext cx="227367" cy="406152"/>
            <a:chOff x="0" y="0"/>
            <a:chExt cx="227365" cy="406151"/>
          </a:xfrm>
        </p:grpSpPr>
        <p:sp>
          <p:nvSpPr>
            <p:cNvPr id="670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71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75" name="Group"/>
          <p:cNvGrpSpPr/>
          <p:nvPr/>
        </p:nvGrpSpPr>
        <p:grpSpPr>
          <a:xfrm>
            <a:off x="5410199" y="3073524"/>
            <a:ext cx="227367" cy="406152"/>
            <a:chOff x="0" y="0"/>
            <a:chExt cx="227365" cy="406151"/>
          </a:xfrm>
        </p:grpSpPr>
        <p:sp>
          <p:nvSpPr>
            <p:cNvPr id="673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74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78" name="Group"/>
          <p:cNvGrpSpPr/>
          <p:nvPr/>
        </p:nvGrpSpPr>
        <p:grpSpPr>
          <a:xfrm>
            <a:off x="4419599" y="2997324"/>
            <a:ext cx="227367" cy="406152"/>
            <a:chOff x="0" y="0"/>
            <a:chExt cx="227365" cy="406151"/>
          </a:xfrm>
        </p:grpSpPr>
        <p:sp>
          <p:nvSpPr>
            <p:cNvPr id="676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77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81" name="Group"/>
          <p:cNvGrpSpPr/>
          <p:nvPr/>
        </p:nvGrpSpPr>
        <p:grpSpPr>
          <a:xfrm>
            <a:off x="7696199" y="2159124"/>
            <a:ext cx="227367" cy="406152"/>
            <a:chOff x="0" y="0"/>
            <a:chExt cx="227365" cy="406151"/>
          </a:xfrm>
        </p:grpSpPr>
        <p:sp>
          <p:nvSpPr>
            <p:cNvPr id="679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80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84" name="Group"/>
          <p:cNvGrpSpPr/>
          <p:nvPr/>
        </p:nvGrpSpPr>
        <p:grpSpPr>
          <a:xfrm>
            <a:off x="7162799" y="3225924"/>
            <a:ext cx="227367" cy="406153"/>
            <a:chOff x="0" y="0"/>
            <a:chExt cx="227365" cy="406151"/>
          </a:xfrm>
        </p:grpSpPr>
        <p:sp>
          <p:nvSpPr>
            <p:cNvPr id="682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83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87" name="Group"/>
          <p:cNvGrpSpPr/>
          <p:nvPr/>
        </p:nvGrpSpPr>
        <p:grpSpPr>
          <a:xfrm>
            <a:off x="6934199" y="2844924"/>
            <a:ext cx="227367" cy="406152"/>
            <a:chOff x="0" y="0"/>
            <a:chExt cx="227365" cy="406151"/>
          </a:xfrm>
        </p:grpSpPr>
        <p:sp>
          <p:nvSpPr>
            <p:cNvPr id="685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86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90" name="Group"/>
          <p:cNvGrpSpPr/>
          <p:nvPr/>
        </p:nvGrpSpPr>
        <p:grpSpPr>
          <a:xfrm>
            <a:off x="7010399" y="4978524"/>
            <a:ext cx="227367" cy="406152"/>
            <a:chOff x="0" y="0"/>
            <a:chExt cx="227365" cy="406151"/>
          </a:xfrm>
        </p:grpSpPr>
        <p:sp>
          <p:nvSpPr>
            <p:cNvPr id="688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89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93" name="Group"/>
          <p:cNvGrpSpPr/>
          <p:nvPr/>
        </p:nvGrpSpPr>
        <p:grpSpPr>
          <a:xfrm>
            <a:off x="6095999" y="4597524"/>
            <a:ext cx="227367" cy="406152"/>
            <a:chOff x="0" y="0"/>
            <a:chExt cx="227365" cy="406151"/>
          </a:xfrm>
        </p:grpSpPr>
        <p:sp>
          <p:nvSpPr>
            <p:cNvPr id="691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92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96" name="Group"/>
          <p:cNvGrpSpPr/>
          <p:nvPr/>
        </p:nvGrpSpPr>
        <p:grpSpPr>
          <a:xfrm>
            <a:off x="5714999" y="3606924"/>
            <a:ext cx="227367" cy="406152"/>
            <a:chOff x="0" y="0"/>
            <a:chExt cx="227365" cy="406151"/>
          </a:xfrm>
        </p:grpSpPr>
        <p:sp>
          <p:nvSpPr>
            <p:cNvPr id="694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95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699" name="Group"/>
          <p:cNvGrpSpPr/>
          <p:nvPr/>
        </p:nvGrpSpPr>
        <p:grpSpPr>
          <a:xfrm>
            <a:off x="6476999" y="3149724"/>
            <a:ext cx="227367" cy="406153"/>
            <a:chOff x="0" y="0"/>
            <a:chExt cx="227365" cy="406151"/>
          </a:xfrm>
        </p:grpSpPr>
        <p:sp>
          <p:nvSpPr>
            <p:cNvPr id="697" name="Circle"/>
            <p:cNvSpPr/>
            <p:nvPr/>
          </p:nvSpPr>
          <p:spPr>
            <a:xfrm>
              <a:off x="0" y="126875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98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702" name="Group"/>
          <p:cNvGrpSpPr/>
          <p:nvPr/>
        </p:nvGrpSpPr>
        <p:grpSpPr>
          <a:xfrm>
            <a:off x="5867399" y="2235324"/>
            <a:ext cx="227367" cy="406152"/>
            <a:chOff x="0" y="0"/>
            <a:chExt cx="227365" cy="406151"/>
          </a:xfrm>
        </p:grpSpPr>
        <p:sp>
          <p:nvSpPr>
            <p:cNvPr id="700" name="Circle"/>
            <p:cNvSpPr/>
            <p:nvPr/>
          </p:nvSpPr>
          <p:spPr>
            <a:xfrm>
              <a:off x="0" y="126876"/>
              <a:ext cx="152400" cy="152401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701" name="Text"/>
            <p:cNvSpPr txBox="1"/>
            <p:nvPr/>
          </p:nvSpPr>
          <p:spPr>
            <a:xfrm>
              <a:off x="22316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707" name="Group"/>
          <p:cNvGrpSpPr/>
          <p:nvPr/>
        </p:nvGrpSpPr>
        <p:grpSpPr>
          <a:xfrm>
            <a:off x="3849687" y="5029199"/>
            <a:ext cx="1941513" cy="1490034"/>
            <a:chOff x="0" y="0"/>
            <a:chExt cx="1941512" cy="1490032"/>
          </a:xfrm>
        </p:grpSpPr>
        <p:sp>
          <p:nvSpPr>
            <p:cNvPr id="703" name="Line"/>
            <p:cNvSpPr/>
            <p:nvPr/>
          </p:nvSpPr>
          <p:spPr>
            <a:xfrm>
              <a:off x="409575" y="1295400"/>
              <a:ext cx="1150938" cy="15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04" name="Line"/>
            <p:cNvSpPr/>
            <p:nvPr/>
          </p:nvSpPr>
          <p:spPr>
            <a:xfrm flipV="1">
              <a:off x="417512" y="152400"/>
              <a:ext cx="1588" cy="1143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05" name="x1"/>
            <p:cNvSpPr txBox="1"/>
            <p:nvPr/>
          </p:nvSpPr>
          <p:spPr>
            <a:xfrm>
              <a:off x="1560512" y="1058862"/>
              <a:ext cx="381001" cy="431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39" marR="40639" defTabSz="914400">
                <a:spcBef>
                  <a:spcPts val="1100"/>
                </a:spcBef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i="1" sz="2000"/>
                <a:t>x</a:t>
              </a:r>
              <a:r>
                <a:rPr baseline="-25000" i="1" sz="2000"/>
                <a:t>1</a:t>
              </a:r>
            </a:p>
          </p:txBody>
        </p:sp>
        <p:sp>
          <p:nvSpPr>
            <p:cNvPr id="706" name="x2"/>
            <p:cNvSpPr txBox="1"/>
            <p:nvPr/>
          </p:nvSpPr>
          <p:spPr>
            <a:xfrm>
              <a:off x="0" y="0"/>
              <a:ext cx="381000" cy="431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39" marR="40639" defTabSz="914400">
                <a:spcBef>
                  <a:spcPts val="1100"/>
                </a:spcBef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rPr i="1" sz="2000"/>
                <a:t>x</a:t>
              </a:r>
              <a:r>
                <a:rPr baseline="-25000" i="1" sz="2000"/>
                <a:t>2</a:t>
              </a:r>
            </a:p>
          </p:txBody>
        </p:sp>
      </p:grpSp>
      <p:pic>
        <p:nvPicPr>
          <p:cNvPr id="708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750" y="1981200"/>
            <a:ext cx="2703513" cy="36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925" y="2501900"/>
            <a:ext cx="3008313" cy="381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1" name="Group"/>
          <p:cNvGrpSpPr/>
          <p:nvPr/>
        </p:nvGrpSpPr>
        <p:grpSpPr>
          <a:xfrm>
            <a:off x="401637" y="2852067"/>
            <a:ext cx="2646363" cy="1015084"/>
            <a:chOff x="0" y="0"/>
            <a:chExt cx="2646362" cy="1015082"/>
          </a:xfrm>
        </p:grpSpPr>
        <p:pic>
          <p:nvPicPr>
            <p:cNvPr id="710" name="image.pdf" descr="imag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72182"/>
              <a:ext cx="2646363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0" name="Group"/>
            <p:cNvGrpSpPr/>
            <p:nvPr/>
          </p:nvGrpSpPr>
          <p:grpSpPr>
            <a:xfrm>
              <a:off x="604837" y="-1"/>
              <a:ext cx="211792" cy="710953"/>
              <a:chOff x="0" y="0"/>
              <a:chExt cx="211790" cy="710951"/>
            </a:xfrm>
          </p:grpSpPr>
          <p:grpSp>
            <p:nvGrpSpPr>
              <p:cNvPr id="713" name="Group"/>
              <p:cNvGrpSpPr/>
              <p:nvPr/>
            </p:nvGrpSpPr>
            <p:grpSpPr>
              <a:xfrm>
                <a:off x="-1" y="-1"/>
                <a:ext cx="211792" cy="406153"/>
                <a:chOff x="0" y="0"/>
                <a:chExt cx="211790" cy="406151"/>
              </a:xfrm>
            </p:grpSpPr>
            <p:sp>
              <p:nvSpPr>
                <p:cNvPr id="711" name="Circle"/>
                <p:cNvSpPr/>
                <p:nvPr/>
              </p:nvSpPr>
              <p:spPr>
                <a:xfrm>
                  <a:off x="0" y="180057"/>
                  <a:ext cx="46038" cy="4603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</a:p>
              </p:txBody>
            </p:sp>
            <p:sp>
              <p:nvSpPr>
                <p:cNvPr id="712" name="Text"/>
                <p:cNvSpPr txBox="1"/>
                <p:nvPr/>
              </p:nvSpPr>
              <p:spPr>
                <a:xfrm>
                  <a:off x="6741" y="-1"/>
                  <a:ext cx="205050" cy="4061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Times New Roman"/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716" name="Group"/>
              <p:cNvGrpSpPr/>
              <p:nvPr/>
            </p:nvGrpSpPr>
            <p:grpSpPr>
              <a:xfrm>
                <a:off x="-1" y="152399"/>
                <a:ext cx="211792" cy="406153"/>
                <a:chOff x="0" y="0"/>
                <a:chExt cx="211790" cy="406151"/>
              </a:xfrm>
            </p:grpSpPr>
            <p:sp>
              <p:nvSpPr>
                <p:cNvPr id="714" name="Circle"/>
                <p:cNvSpPr/>
                <p:nvPr/>
              </p:nvSpPr>
              <p:spPr>
                <a:xfrm>
                  <a:off x="0" y="180057"/>
                  <a:ext cx="46038" cy="4603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</a:p>
              </p:txBody>
            </p:sp>
            <p:sp>
              <p:nvSpPr>
                <p:cNvPr id="715" name="Text"/>
                <p:cNvSpPr txBox="1"/>
                <p:nvPr/>
              </p:nvSpPr>
              <p:spPr>
                <a:xfrm>
                  <a:off x="6741" y="-1"/>
                  <a:ext cx="205050" cy="4061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Times New Roman"/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grpSp>
            <p:nvGrpSpPr>
              <p:cNvPr id="719" name="Group"/>
              <p:cNvGrpSpPr/>
              <p:nvPr/>
            </p:nvGrpSpPr>
            <p:grpSpPr>
              <a:xfrm>
                <a:off x="-1" y="304799"/>
                <a:ext cx="211792" cy="406153"/>
                <a:chOff x="0" y="0"/>
                <a:chExt cx="211790" cy="406151"/>
              </a:xfrm>
            </p:grpSpPr>
            <p:sp>
              <p:nvSpPr>
                <p:cNvPr id="717" name="Circle"/>
                <p:cNvSpPr/>
                <p:nvPr/>
              </p:nvSpPr>
              <p:spPr>
                <a:xfrm>
                  <a:off x="0" y="180057"/>
                  <a:ext cx="46038" cy="4603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</a:p>
              </p:txBody>
            </p:sp>
            <p:sp>
              <p:nvSpPr>
                <p:cNvPr id="718" name="Text"/>
                <p:cNvSpPr txBox="1"/>
                <p:nvPr/>
              </p:nvSpPr>
              <p:spPr>
                <a:xfrm>
                  <a:off x="6741" y="-1"/>
                  <a:ext cx="205050" cy="4061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marL="39949" marR="39949" defTabSz="914400">
                    <a:buClr>
                      <a:srgbClr val="000000"/>
                    </a:buClr>
                    <a:buFont typeface="Times New Roman"/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</p:grpSp>
      </p:grpSp>
      <p:sp>
        <p:nvSpPr>
          <p:cNvPr id="722" name="Slide by Ce Liu"/>
          <p:cNvSpPr txBox="1"/>
          <p:nvPr/>
        </p:nvSpPr>
        <p:spPr>
          <a:xfrm>
            <a:off x="87312" y="6354762"/>
            <a:ext cx="1436153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Slide by Ce Liu</a:t>
            </a:r>
          </a:p>
        </p:txBody>
      </p:sp>
      <p:sp>
        <p:nvSpPr>
          <p:cNvPr id="7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xit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xit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xit" nodeType="click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xit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3" dur="1000" fill="hold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Class="exit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7" dur="1000" fill="hold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Class="exit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Class="exit" nodeType="after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5" dur="1000" fill="hold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Class="exit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9" dur="1000" fill="hold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Class="exit" nodeType="after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3" dur="1000" fill="hold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ntr" nodeType="afterEffect" presetSubtype="0" presetID="1" grpId="29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"/>
                            </p:stCondLst>
                            <p:childTnLst>
                              <p:par>
                                <p:cTn id="113" presetClass="entr" nodeType="afterEffect" presetSubtype="0" presetID="1" grpId="30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"/>
                            </p:stCondLst>
                            <p:childTnLst>
                              <p:par>
                                <p:cTn id="116" presetClass="entr" nodeType="afterEffect" presetSubtype="0" presetID="1" grpId="3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"/>
                            </p:stCondLst>
                            <p:childTnLst>
                              <p:par>
                                <p:cTn id="119" presetClass="entr" nodeType="afterEffect" presetSubtype="0" presetID="1" grpId="3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"/>
                            </p:stCondLst>
                            <p:childTnLst>
                              <p:par>
                                <p:cTn id="122" presetClass="entr" nodeType="afterEffect" presetSubtype="0" presetID="1" grpId="3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Class="entr" nodeType="afterEffect" presetSubtype="0" presetID="1" grpId="3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"/>
                            </p:stCondLst>
                            <p:childTnLst>
                              <p:par>
                                <p:cTn id="128" presetClass="entr" nodeType="afterEffect" presetSubtype="0" presetID="1" grpId="3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00"/>
                            </p:stCondLst>
                            <p:childTnLst>
                              <p:par>
                                <p:cTn id="131" presetClass="entr" nodeType="afterEffect" presetSubtype="0" presetID="1" grpId="3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"/>
                            </p:stCondLst>
                            <p:childTnLst>
                              <p:par>
                                <p:cTn id="134" presetClass="entr" nodeType="afterEffect" presetSubtype="0" presetID="1" grpId="37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"/>
                            </p:stCondLst>
                            <p:childTnLst>
                              <p:par>
                                <p:cTn id="137" presetClass="entr" nodeType="afterEffect" presetSubtype="0" presetID="1" grpId="38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Class="entr" nodeType="afterEffect" presetSubtype="0" presetID="1" grpId="39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"/>
                            </p:stCondLst>
                            <p:childTnLst>
                              <p:par>
                                <p:cTn id="143" presetClass="entr" nodeType="afterEffect" presetSubtype="0" presetID="1" grpId="40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"/>
                            </p:stCondLst>
                            <p:childTnLst>
                              <p:par>
                                <p:cTn id="146" presetClass="entr" nodeType="afterEffect" presetSubtype="0" presetID="1" grpId="4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00"/>
                            </p:stCondLst>
                            <p:childTnLst>
                              <p:par>
                                <p:cTn id="149" presetClass="entr" nodeType="afterEffect" presetSubtype="0" presetID="1" grpId="4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00"/>
                            </p:stCondLst>
                            <p:childTnLst>
                              <p:par>
                                <p:cTn id="152" presetClass="entr" nodeType="afterEffect" presetSubtype="0" presetID="1" grpId="4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Class="entr" nodeType="afterEffect" presetSubtype="0" presetID="1" grpId="4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600"/>
                            </p:stCondLst>
                            <p:childTnLst>
                              <p:par>
                                <p:cTn id="158" presetClass="entr" nodeType="afterEffect" presetSubtype="0" presetID="1" grpId="4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00"/>
                            </p:stCondLst>
                            <p:childTnLst>
                              <p:par>
                                <p:cTn id="161" presetClass="entr" nodeType="afterEffect" presetSubtype="0" presetID="1" grpId="4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800"/>
                            </p:stCondLst>
                            <p:childTnLst>
                              <p:par>
                                <p:cTn id="164" presetClass="entr" nodeType="afterEffect" presetSubtype="0" presetID="1" grpId="47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Class="exit" nodeType="clickEffect" presetID="10" grpId="4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9" dur="2000" fill="hold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4" grpId="41"/>
      <p:bldP build="whole" bldLvl="1" animBg="1" rev="0" advAuto="0" spid="626" grpId="25"/>
      <p:bldP build="whole" bldLvl="1" animBg="1" rev="0" advAuto="0" spid="678" grpId="39"/>
      <p:bldP build="whole" bldLvl="1" animBg="1" rev="0" advAuto="0" spid="624" grpId="27"/>
      <p:bldP build="whole" bldLvl="1" animBg="1" rev="0" advAuto="0" spid="627" grpId="20"/>
      <p:bldP build="whole" bldLvl="1" animBg="1" rev="0" advAuto="0" spid="630" grpId="3"/>
      <p:bldP build="whole" bldLvl="1" animBg="1" rev="0" advAuto="0" spid="672" grpId="37"/>
      <p:bldP build="whole" bldLvl="1" animBg="1" rev="0" advAuto="0" spid="636" grpId="10"/>
      <p:bldP build="whole" bldLvl="1" animBg="1" rev="0" advAuto="0" spid="721" grpId="14"/>
      <p:bldP build="whole" bldLvl="1" animBg="1" rev="0" advAuto="0" spid="666" grpId="35"/>
      <p:bldP build="whole" bldLvl="1" animBg="1" rev="0" advAuto="0" spid="627" grpId="26"/>
      <p:bldP build="whole" bldLvl="1" animBg="1" rev="0" advAuto="0" spid="660" grpId="33"/>
      <p:bldP build="whole" bldLvl="1" animBg="1" rev="0" advAuto="0" spid="642" grpId="19"/>
      <p:bldP build="whole" bldLvl="1" animBg="1" rev="0" advAuto="0" spid="622" grpId="12"/>
      <p:bldP build="whole" bldLvl="1" animBg="1" rev="0" advAuto="0" spid="654" grpId="31"/>
      <p:bldP build="whole" bldLvl="1" animBg="1" rev="0" advAuto="0" spid="648" grpId="29"/>
      <p:bldP build="whole" bldLvl="1" animBg="1" rev="0" advAuto="0" spid="622" grpId="18"/>
      <p:bldP build="whole" bldLvl="1" animBg="1" rev="0" advAuto="0" spid="699" grpId="46"/>
      <p:bldP build="whole" bldLvl="1" animBg="1" rev="0" advAuto="0" spid="693" grpId="44"/>
      <p:bldP build="whole" bldLvl="1" animBg="1" rev="0" advAuto="0" spid="687" grpId="42"/>
      <p:bldP build="whole" bldLvl="1" animBg="1" rev="0" advAuto="0" spid="681" grpId="40"/>
      <p:bldP build="whole" bldLvl="1" animBg="1" rev="0" advAuto="0" spid="623" grpId="17"/>
      <p:bldP build="whole" bldLvl="1" animBg="1" rev="0" advAuto="0" spid="625" grpId="11"/>
      <p:bldP build="whole" bldLvl="1" animBg="1" rev="0" advAuto="0" spid="620" grpId="4"/>
      <p:bldP build="whole" bldLvl="1" animBg="1" rev="0" advAuto="0" spid="623" grpId="21"/>
      <p:bldP build="whole" bldLvl="1" animBg="1" rev="0" advAuto="0" spid="633" grpId="5"/>
      <p:bldP build="whole" bldLvl="1" animBg="1" rev="0" advAuto="0" spid="669" grpId="36"/>
      <p:bldP build="whole" bldLvl="1" animBg="1" rev="0" advAuto="0" spid="620" grpId="8"/>
      <p:bldP build="whole" bldLvl="1" animBg="1" rev="0" advAuto="0" spid="675" grpId="38"/>
      <p:bldP build="whole" bldLvl="1" animBg="1" rev="0" advAuto="0" spid="663" grpId="34"/>
      <p:bldP build="whole" bldLvl="1" animBg="1" rev="0" advAuto="0" spid="639" grpId="15"/>
      <p:bldP build="whole" bldLvl="1" animBg="1" rev="0" advAuto="0" spid="618" grpId="48"/>
      <p:bldP build="whole" bldLvl="1" animBg="1" rev="0" advAuto="0" spid="657" grpId="32"/>
      <p:bldP build="whole" bldLvl="1" animBg="1" rev="0" advAuto="0" spid="625" grpId="22"/>
      <p:bldP build="whole" bldLvl="1" animBg="1" rev="0" advAuto="0" spid="709" grpId="7"/>
      <p:bldP build="whole" bldLvl="1" animBg="1" rev="0" advAuto="0" spid="651" grpId="30"/>
      <p:bldP build="whole" bldLvl="1" animBg="1" rev="0" advAuto="0" spid="624" grpId="6"/>
      <p:bldP build="whole" bldLvl="1" animBg="1" rev="0" advAuto="0" spid="621" grpId="9"/>
      <p:bldP build="whole" bldLvl="1" animBg="1" rev="0" advAuto="0" spid="645" grpId="28"/>
      <p:bldP build="whole" bldLvl="1" animBg="1" rev="0" advAuto="0" spid="639" grpId="23"/>
      <p:bldP build="whole" bldLvl="1" animBg="1" rev="0" advAuto="0" spid="621" grpId="13"/>
      <p:bldP build="whole" bldLvl="1" animBg="1" rev="0" advAuto="0" spid="707" grpId="1"/>
      <p:bldP build="whole" bldLvl="1" animBg="1" rev="0" advAuto="0" spid="702" grpId="47"/>
      <p:bldP build="whole" bldLvl="1" animBg="1" rev="0" advAuto="0" spid="626" grpId="16"/>
      <p:bldP build="whole" bldLvl="1" animBg="1" rev="0" advAuto="0" spid="633" grpId="24"/>
      <p:bldP build="whole" bldLvl="1" animBg="1" rev="0" advAuto="0" spid="696" grpId="45"/>
      <p:bldP build="whole" bldLvl="1" animBg="1" rev="0" advAuto="0" spid="708" grpId="2"/>
      <p:bldP build="whole" bldLvl="1" animBg="1" rev="0" advAuto="0" spid="690" grpId="4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ibbs sampling:…"/>
          <p:cNvSpPr txBox="1"/>
          <p:nvPr>
            <p:ph type="body" idx="1"/>
          </p:nvPr>
        </p:nvSpPr>
        <p:spPr>
          <a:xfrm>
            <a:off x="685800" y="1219200"/>
            <a:ext cx="7772400" cy="5389563"/>
          </a:xfrm>
          <a:prstGeom prst="rect">
            <a:avLst/>
          </a:prstGeom>
        </p:spPr>
        <p:txBody>
          <a:bodyPr/>
          <a:lstStyle/>
          <a:p>
            <a:pPr lvl="1">
              <a:buClr>
                <a:srgbClr val="000000"/>
              </a:buClr>
              <a:buFont typeface="Times New Roman"/>
              <a:defRPr sz="2400"/>
            </a:pPr>
          </a:p>
          <a:p>
            <a:pPr>
              <a:buClr>
                <a:srgbClr val="000000"/>
              </a:buClr>
              <a:buFont typeface="Times New Roman"/>
              <a:defRPr sz="2800"/>
            </a:pPr>
            <a:r>
              <a:t>Gibbs sampling: </a:t>
            </a:r>
          </a:p>
          <a:p>
            <a:pPr lvl="1">
              <a:buClr>
                <a:srgbClr val="000000"/>
              </a:buClr>
              <a:buFont typeface="Times New Roman"/>
              <a:defRPr sz="2400"/>
            </a:pPr>
            <a:r>
              <a:t>A way to generate random samples from a (potentially very complicated) probability distribution.</a:t>
            </a:r>
          </a:p>
          <a:p>
            <a:pPr lvl="1">
              <a:buClr>
                <a:srgbClr val="000000"/>
              </a:buClr>
              <a:buFont typeface="Times New Roman"/>
              <a:defRPr sz="2400"/>
            </a:pPr>
            <a:r>
              <a:t>Fix all dimensions except one.  Draw from the resulting 1-d conditional distribution.  Repeat for all dimensions, and repeat many times</a:t>
            </a:r>
          </a:p>
          <a:p>
            <a:pPr>
              <a:buClr>
                <a:srgbClr val="000000"/>
              </a:buClr>
              <a:buFont typeface="Times New Roman"/>
              <a:defRPr sz="2800"/>
            </a:pPr>
            <a:r>
              <a:t>Simulated annealing:</a:t>
            </a:r>
          </a:p>
          <a:p>
            <a:pPr lvl="1">
              <a:buClr>
                <a:srgbClr val="000000"/>
              </a:buClr>
              <a:buFont typeface="Times New Roman"/>
              <a:defRPr sz="2400"/>
            </a:pPr>
            <a:r>
              <a:t>A schedule for modifying the probability distribution so that, at “zero temperature”, you draw samples only from the MAP solution.</a:t>
            </a:r>
          </a:p>
        </p:txBody>
      </p:sp>
      <p:sp>
        <p:nvSpPr>
          <p:cNvPr id="726" name="Gibbs Sampling and Simulated Annealing"/>
          <p:cNvSpPr txBox="1"/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Gibbs Sampling and Simulated Annealing</a:t>
            </a:r>
          </a:p>
        </p:txBody>
      </p:sp>
      <p:pic>
        <p:nvPicPr>
          <p:cNvPr id="727" name="txp_fig.png" descr="txp_fig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812" y="5867400"/>
            <a:ext cx="4178301" cy="466725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Reference:  Geman and Geman, IEEE PAMI 1984."/>
          <p:cNvSpPr txBox="1"/>
          <p:nvPr/>
        </p:nvSpPr>
        <p:spPr>
          <a:xfrm>
            <a:off x="179387" y="6548437"/>
            <a:ext cx="4294843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Reference:  Geman and Geman, IEEE PAMI 1984.</a:t>
            </a:r>
          </a:p>
        </p:txBody>
      </p:sp>
      <p:sp>
        <p:nvSpPr>
          <p:cNvPr id="7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imulated annealing as you gradually lower the “temperature” of the probability distribution ultimately giving zero probability to all but the MAP estimat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Tx/>
              <a:buFont typeface="Times New Roman"/>
              <a:buNone/>
            </a:pPr>
            <a:r>
              <a:t>Simulated annealing as you gradually lower the “temperature” of the probability distribution ultimately giving zero probability to all but the MAP estimate.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imes New Roman"/>
              <a:buNone/>
            </a:pPr>
            <a:r>
              <a:rPr u="sng"/>
              <a:t>What’s good about it</a:t>
            </a:r>
            <a:r>
              <a:t>:  finds global MAP solution.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 typeface="Times New Roman"/>
              <a:buNone/>
            </a:pPr>
            <a:r>
              <a:rPr u="sng"/>
              <a:t>What’s bad about it</a:t>
            </a:r>
            <a:r>
              <a:t>:  takes forever.  Gibbs sampling is in the inner loop…</a:t>
            </a:r>
          </a:p>
        </p:txBody>
      </p:sp>
      <p:sp>
        <p:nvSpPr>
          <p:cNvPr id="732" name="Gibbs sampling and simulated annea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Gibbs sampling and simulated annealing</a:t>
            </a:r>
          </a:p>
        </p:txBody>
      </p:sp>
      <p:sp>
        <p:nvSpPr>
          <p:cNvPr id="7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3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o you can find the mean value (MMSE estimate) of a variable by doing Gibbs sampling and averaging over the values that come out of your sampler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SzTx/>
              <a:buFont typeface="Times New Roman"/>
              <a:buNone/>
            </a:pPr>
            <a:r>
              <a:t>So you can find the mean value (</a:t>
            </a:r>
            <a:r>
              <a:rPr u="sng"/>
              <a:t>MMSE estimate</a:t>
            </a:r>
            <a:r>
              <a:t>) of a variable by doing Gibbs sampling and averaging over the values that come out of your sampler.</a:t>
            </a:r>
          </a:p>
          <a:p>
            <a:pPr>
              <a:buClr>
                <a:srgbClr val="000000"/>
              </a:buClr>
              <a:buSzTx/>
              <a:buFont typeface="Times New Roman"/>
              <a:buNone/>
            </a:pPr>
            <a:r>
              <a:t>You can find the </a:t>
            </a:r>
            <a:r>
              <a:rPr u="sng"/>
              <a:t>MAP estimate</a:t>
            </a:r>
            <a:r>
              <a:t> of a variable by doing Gibbs sampling and gradually lowering the temperature parameter to zero.</a:t>
            </a:r>
          </a:p>
        </p:txBody>
      </p:sp>
      <p:sp>
        <p:nvSpPr>
          <p:cNvPr id="736" name="Gibbs sampling and simulated annea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Gibbs sampling and simulated annealing</a:t>
            </a:r>
          </a:p>
        </p:txBody>
      </p:sp>
      <p:sp>
        <p:nvSpPr>
          <p:cNvPr id="7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3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Inference in MRF’s.…"/>
          <p:cNvSpPr txBox="1"/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Inference in MRF’s.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Gibbs sampling, simulated annealing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Iterated conditional modes (ICM)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Belief propagation</a:t>
            </a:r>
          </a:p>
          <a:p>
            <a:pPr lvl="2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Application example—super-resolution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Graph cuts</a:t>
            </a:r>
          </a:p>
          <a:p>
            <a:pPr lvl="2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Application example--stereo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Variational methods</a:t>
            </a:r>
          </a:p>
          <a:p>
            <a:pPr lvl="2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Application example—blind deconvolution</a:t>
            </a:r>
          </a:p>
          <a:p>
            <a:pPr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Learning MRF parameters.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Iterative proportional fitting (IPF)</a:t>
            </a:r>
          </a:p>
        </p:txBody>
      </p:sp>
      <p:sp>
        <p:nvSpPr>
          <p:cNvPr id="740" name="Outline of MRF section"/>
          <p:cNvSpPr txBox="1"/>
          <p:nvPr>
            <p:ph type="title"/>
          </p:nvPr>
        </p:nvSpPr>
        <p:spPr>
          <a:xfrm>
            <a:off x="685800" y="0"/>
            <a:ext cx="7772400" cy="990600"/>
          </a:xfrm>
          <a:prstGeom prst="rect">
            <a:avLst/>
          </a:prstGeom>
        </p:spPr>
        <p:txBody>
          <a:bodyPr/>
          <a:lstStyle/>
          <a:p>
            <a:pPr/>
            <a:r>
              <a:t>Outline of MRF section</a:t>
            </a:r>
          </a:p>
        </p:txBody>
      </p:sp>
      <p:sp>
        <p:nvSpPr>
          <p:cNvPr id="7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83" name="Group"/>
          <p:cNvGrpSpPr/>
          <p:nvPr/>
        </p:nvGrpSpPr>
        <p:grpSpPr>
          <a:xfrm>
            <a:off x="2057400" y="0"/>
            <a:ext cx="5145088" cy="6858000"/>
            <a:chOff x="0" y="0"/>
            <a:chExt cx="5145087" cy="6858000"/>
          </a:xfrm>
        </p:grpSpPr>
        <p:pic>
          <p:nvPicPr>
            <p:cNvPr id="76" name="image.tiff" descr="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145088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" name="Circle"/>
            <p:cNvSpPr/>
            <p:nvPr/>
          </p:nvSpPr>
          <p:spPr>
            <a:xfrm>
              <a:off x="2877367" y="4744926"/>
              <a:ext cx="607539" cy="607351"/>
            </a:xfrm>
            <a:prstGeom prst="ellips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78" name="Circle"/>
            <p:cNvSpPr/>
            <p:nvPr/>
          </p:nvSpPr>
          <p:spPr>
            <a:xfrm>
              <a:off x="143446" y="3530225"/>
              <a:ext cx="607539" cy="607351"/>
            </a:xfrm>
            <a:prstGeom prst="ellips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79" name="Circle"/>
            <p:cNvSpPr/>
            <p:nvPr/>
          </p:nvSpPr>
          <p:spPr>
            <a:xfrm>
              <a:off x="2776111" y="2517974"/>
              <a:ext cx="506283" cy="506126"/>
            </a:xfrm>
            <a:prstGeom prst="ellips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0" name="Circle"/>
            <p:cNvSpPr/>
            <p:nvPr/>
          </p:nvSpPr>
          <p:spPr>
            <a:xfrm>
              <a:off x="3079880" y="2011849"/>
              <a:ext cx="506283" cy="506126"/>
            </a:xfrm>
            <a:prstGeom prst="ellips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1" name="Circle"/>
            <p:cNvSpPr/>
            <p:nvPr/>
          </p:nvSpPr>
          <p:spPr>
            <a:xfrm>
              <a:off x="3991187" y="1303273"/>
              <a:ext cx="607539" cy="607351"/>
            </a:xfrm>
            <a:prstGeom prst="ellips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2" name="Circle"/>
            <p:cNvSpPr/>
            <p:nvPr/>
          </p:nvSpPr>
          <p:spPr>
            <a:xfrm>
              <a:off x="2472342" y="1100823"/>
              <a:ext cx="405026" cy="404901"/>
            </a:xfrm>
            <a:prstGeom prst="ellips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For each nod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  <a:r>
              <a:t>For each node:</a:t>
            </a:r>
          </a:p>
          <a:p>
            <a:pPr lvl="1">
              <a:buClr>
                <a:srgbClr val="000000"/>
              </a:buClr>
              <a:buFont typeface="Times New Roman"/>
            </a:pPr>
            <a:r>
              <a:t>Condition on all the neighbors</a:t>
            </a:r>
          </a:p>
          <a:p>
            <a:pPr lvl="1">
              <a:buClr>
                <a:srgbClr val="000000"/>
              </a:buClr>
              <a:buFont typeface="Times New Roman"/>
            </a:pPr>
            <a:r>
              <a:t>Find the mode</a:t>
            </a:r>
          </a:p>
          <a:p>
            <a:pPr lvl="1">
              <a:buClr>
                <a:srgbClr val="000000"/>
              </a:buClr>
              <a:buFont typeface="Times New Roman"/>
            </a:pPr>
            <a:r>
              <a:t>Repeat.</a:t>
            </a:r>
          </a:p>
          <a:p>
            <a:pPr>
              <a:buClr>
                <a:srgbClr val="000000"/>
              </a:buClr>
              <a:buFont typeface="Times New Roman"/>
            </a:pPr>
            <a:r>
              <a:t>Compare with Gibbs sampling…</a:t>
            </a:r>
          </a:p>
          <a:p>
            <a:pPr>
              <a:buClr>
                <a:srgbClr val="000000"/>
              </a:buClr>
              <a:buFont typeface="Times New Roman"/>
            </a:pPr>
            <a:r>
              <a:t>Very small region over which it’s a local maximum</a:t>
            </a:r>
          </a:p>
        </p:txBody>
      </p:sp>
      <p:sp>
        <p:nvSpPr>
          <p:cNvPr id="744" name="Iterated conditional mo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Iterated conditional modes</a:t>
            </a:r>
          </a:p>
        </p:txBody>
      </p:sp>
      <p:sp>
        <p:nvSpPr>
          <p:cNvPr id="745" name="Described in:  Winkler, 1995.  Introduced by Besag in 1986."/>
          <p:cNvSpPr txBox="1"/>
          <p:nvPr/>
        </p:nvSpPr>
        <p:spPr>
          <a:xfrm>
            <a:off x="447675" y="5946775"/>
            <a:ext cx="6274009" cy="38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Described in:  Winkler, 1995.  Introduced by Besag in 1986.</a:t>
            </a:r>
          </a:p>
        </p:txBody>
      </p:sp>
      <p:sp>
        <p:nvSpPr>
          <p:cNvPr id="7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4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sp>
        <p:nvSpPr>
          <p:cNvPr id="7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5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990600"/>
            <a:ext cx="7162800" cy="549275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Winkler, 1995"/>
          <p:cNvSpPr txBox="1"/>
          <p:nvPr/>
        </p:nvSpPr>
        <p:spPr>
          <a:xfrm>
            <a:off x="0" y="6461125"/>
            <a:ext cx="1601798" cy="38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Winkler, 1995</a:t>
            </a:r>
          </a:p>
        </p:txBody>
      </p:sp>
      <p:sp>
        <p:nvSpPr>
          <p:cNvPr id="7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Inference in MRF’s.…"/>
          <p:cNvSpPr txBox="1"/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Inference in MRF’s.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Gibbs sampling, simulated annealing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Iterated conditional modes (ICM)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Loopy belief propagation</a:t>
            </a:r>
          </a:p>
          <a:p>
            <a:pPr lvl="2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Application example—super-resolution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Graph cuts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Variational methods</a:t>
            </a:r>
          </a:p>
          <a:p>
            <a:pPr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Learning MRF parameters.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Iterative proportional fitting (IPF)</a:t>
            </a:r>
          </a:p>
        </p:txBody>
      </p:sp>
      <p:sp>
        <p:nvSpPr>
          <p:cNvPr id="755" name="Outline of MRF section"/>
          <p:cNvSpPr txBox="1"/>
          <p:nvPr>
            <p:ph type="title"/>
          </p:nvPr>
        </p:nvSpPr>
        <p:spPr>
          <a:xfrm>
            <a:off x="685800" y="0"/>
            <a:ext cx="7772400" cy="990600"/>
          </a:xfrm>
          <a:prstGeom prst="rect">
            <a:avLst/>
          </a:prstGeom>
        </p:spPr>
        <p:txBody>
          <a:bodyPr/>
          <a:lstStyle/>
          <a:p>
            <a:pPr/>
            <a:r>
              <a:t>Outline of MRF section</a:t>
            </a:r>
          </a:p>
        </p:txBody>
      </p:sp>
      <p:sp>
        <p:nvSpPr>
          <p:cNvPr id="7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Line"/>
          <p:cNvSpPr/>
          <p:nvPr/>
        </p:nvSpPr>
        <p:spPr>
          <a:xfrm>
            <a:off x="4419600" y="2514600"/>
            <a:ext cx="1143000" cy="158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9" name="Line"/>
          <p:cNvSpPr/>
          <p:nvPr/>
        </p:nvSpPr>
        <p:spPr>
          <a:xfrm>
            <a:off x="3124200" y="2514600"/>
            <a:ext cx="1143000" cy="158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60" name="Line"/>
          <p:cNvSpPr/>
          <p:nvPr/>
        </p:nvSpPr>
        <p:spPr>
          <a:xfrm>
            <a:off x="4349750" y="1503362"/>
            <a:ext cx="1588" cy="117633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61" name="Line"/>
          <p:cNvSpPr/>
          <p:nvPr/>
        </p:nvSpPr>
        <p:spPr>
          <a:xfrm>
            <a:off x="3121025" y="1503362"/>
            <a:ext cx="1588" cy="83978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62" name="Line"/>
          <p:cNvSpPr/>
          <p:nvPr/>
        </p:nvSpPr>
        <p:spPr>
          <a:xfrm>
            <a:off x="5561012" y="1514475"/>
            <a:ext cx="1588" cy="117633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63" name="Derivation of belief propagation"/>
          <p:cNvSpPr txBox="1"/>
          <p:nvPr>
            <p:ph type="title"/>
          </p:nvPr>
        </p:nvSpPr>
        <p:spPr>
          <a:xfrm>
            <a:off x="304800" y="0"/>
            <a:ext cx="8610600" cy="1219200"/>
          </a:xfrm>
          <a:prstGeom prst="rect">
            <a:avLst/>
          </a:prstGeom>
        </p:spPr>
        <p:txBody>
          <a:bodyPr/>
          <a:lstStyle/>
          <a:p>
            <a:pPr/>
            <a:r>
              <a:t>Derivation of belief propagation</a:t>
            </a:r>
          </a:p>
        </p:txBody>
      </p:sp>
      <p:pic>
        <p:nvPicPr>
          <p:cNvPr id="764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1828800"/>
            <a:ext cx="582613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0" y="2667000"/>
            <a:ext cx="596900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6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7600" y="1828800"/>
            <a:ext cx="609600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image.pdf" descr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8200" y="2667000"/>
            <a:ext cx="609600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image.pdf" descr="image.pd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76800" y="1828800"/>
            <a:ext cx="596900" cy="228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3" name="Group"/>
          <p:cNvGrpSpPr/>
          <p:nvPr/>
        </p:nvGrpSpPr>
        <p:grpSpPr>
          <a:xfrm>
            <a:off x="2895600" y="2198430"/>
            <a:ext cx="482600" cy="544771"/>
            <a:chOff x="0" y="2918"/>
            <a:chExt cx="482600" cy="544769"/>
          </a:xfrm>
        </p:grpSpPr>
        <p:grpSp>
          <p:nvGrpSpPr>
            <p:cNvPr id="771" name="Group"/>
            <p:cNvGrpSpPr/>
            <p:nvPr/>
          </p:nvGrpSpPr>
          <p:grpSpPr>
            <a:xfrm>
              <a:off x="0" y="84137"/>
              <a:ext cx="482600" cy="463551"/>
              <a:chOff x="0" y="0"/>
              <a:chExt cx="482600" cy="463550"/>
            </a:xfrm>
          </p:grpSpPr>
          <p:sp>
            <p:nvSpPr>
              <p:cNvPr id="769" name="Oval"/>
              <p:cNvSpPr/>
              <p:nvPr/>
            </p:nvSpPr>
            <p:spPr>
              <a:xfrm>
                <a:off x="0" y="0"/>
                <a:ext cx="482600" cy="463551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770" name="Text"/>
              <p:cNvSpPr txBox="1"/>
              <p:nvPr/>
            </p:nvSpPr>
            <p:spPr>
              <a:xfrm>
                <a:off x="70669" y="28698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772" name="x1"/>
            <p:cNvSpPr txBox="1"/>
            <p:nvPr/>
          </p:nvSpPr>
          <p:spPr>
            <a:xfrm>
              <a:off x="59054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1</a:t>
              </a:r>
            </a:p>
          </p:txBody>
        </p:sp>
      </p:grpSp>
      <p:grpSp>
        <p:nvGrpSpPr>
          <p:cNvPr id="778" name="Group"/>
          <p:cNvGrpSpPr/>
          <p:nvPr/>
        </p:nvGrpSpPr>
        <p:grpSpPr>
          <a:xfrm>
            <a:off x="4089400" y="2198430"/>
            <a:ext cx="482600" cy="544771"/>
            <a:chOff x="0" y="2918"/>
            <a:chExt cx="482600" cy="544769"/>
          </a:xfrm>
        </p:grpSpPr>
        <p:grpSp>
          <p:nvGrpSpPr>
            <p:cNvPr id="776" name="Group"/>
            <p:cNvGrpSpPr/>
            <p:nvPr/>
          </p:nvGrpSpPr>
          <p:grpSpPr>
            <a:xfrm>
              <a:off x="0" y="84137"/>
              <a:ext cx="482600" cy="463551"/>
              <a:chOff x="0" y="0"/>
              <a:chExt cx="482600" cy="463550"/>
            </a:xfrm>
          </p:grpSpPr>
          <p:sp>
            <p:nvSpPr>
              <p:cNvPr id="774" name="Oval"/>
              <p:cNvSpPr/>
              <p:nvPr/>
            </p:nvSpPr>
            <p:spPr>
              <a:xfrm>
                <a:off x="0" y="0"/>
                <a:ext cx="482600" cy="463551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775" name="Text"/>
              <p:cNvSpPr txBox="1"/>
              <p:nvPr/>
            </p:nvSpPr>
            <p:spPr>
              <a:xfrm>
                <a:off x="70669" y="28698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777" name="x2"/>
            <p:cNvSpPr txBox="1"/>
            <p:nvPr/>
          </p:nvSpPr>
          <p:spPr>
            <a:xfrm>
              <a:off x="59054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2</a:t>
              </a:r>
            </a:p>
          </p:txBody>
        </p:sp>
      </p:grpSp>
      <p:grpSp>
        <p:nvGrpSpPr>
          <p:cNvPr id="786" name="Group"/>
          <p:cNvGrpSpPr/>
          <p:nvPr/>
        </p:nvGrpSpPr>
        <p:grpSpPr>
          <a:xfrm>
            <a:off x="2895600" y="1164967"/>
            <a:ext cx="2870200" cy="506671"/>
            <a:chOff x="0" y="2918"/>
            <a:chExt cx="2870200" cy="506669"/>
          </a:xfrm>
        </p:grpSpPr>
        <p:sp>
          <p:nvSpPr>
            <p:cNvPr id="779" name="Oval"/>
            <p:cNvSpPr/>
            <p:nvPr/>
          </p:nvSpPr>
          <p:spPr>
            <a:xfrm>
              <a:off x="0" y="46037"/>
              <a:ext cx="482600" cy="463551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780" name="Oval"/>
            <p:cNvSpPr/>
            <p:nvPr/>
          </p:nvSpPr>
          <p:spPr>
            <a:xfrm>
              <a:off x="1193800" y="46037"/>
              <a:ext cx="482600" cy="463551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781" name="Oval"/>
            <p:cNvSpPr/>
            <p:nvPr/>
          </p:nvSpPr>
          <p:spPr>
            <a:xfrm>
              <a:off x="2387600" y="46037"/>
              <a:ext cx="482600" cy="463551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grpSp>
          <p:nvGrpSpPr>
            <p:cNvPr id="785" name="Group"/>
            <p:cNvGrpSpPr/>
            <p:nvPr/>
          </p:nvGrpSpPr>
          <p:grpSpPr>
            <a:xfrm>
              <a:off x="46354" y="2918"/>
              <a:ext cx="2796542" cy="489464"/>
              <a:chOff x="0" y="2918"/>
              <a:chExt cx="2796540" cy="489463"/>
            </a:xfrm>
          </p:grpSpPr>
          <p:sp>
            <p:nvSpPr>
              <p:cNvPr id="782" name="y1"/>
              <p:cNvSpPr txBox="1"/>
              <p:nvPr/>
            </p:nvSpPr>
            <p:spPr>
              <a:xfrm>
                <a:off x="0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1</a:t>
                </a:r>
              </a:p>
            </p:txBody>
          </p:sp>
          <p:sp>
            <p:nvSpPr>
              <p:cNvPr id="783" name="y2"/>
              <p:cNvSpPr txBox="1"/>
              <p:nvPr/>
            </p:nvSpPr>
            <p:spPr>
              <a:xfrm>
                <a:off x="1193799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2</a:t>
                </a:r>
              </a:p>
            </p:txBody>
          </p:sp>
          <p:sp>
            <p:nvSpPr>
              <p:cNvPr id="784" name="y3"/>
              <p:cNvSpPr txBox="1"/>
              <p:nvPr/>
            </p:nvSpPr>
            <p:spPr>
              <a:xfrm>
                <a:off x="2387600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3</a:t>
                </a:r>
              </a:p>
            </p:txBody>
          </p:sp>
        </p:grpSp>
      </p:grpSp>
      <p:grpSp>
        <p:nvGrpSpPr>
          <p:cNvPr id="791" name="Group"/>
          <p:cNvGrpSpPr/>
          <p:nvPr/>
        </p:nvGrpSpPr>
        <p:grpSpPr>
          <a:xfrm>
            <a:off x="5283200" y="2198430"/>
            <a:ext cx="482600" cy="544771"/>
            <a:chOff x="0" y="2918"/>
            <a:chExt cx="482600" cy="544769"/>
          </a:xfrm>
        </p:grpSpPr>
        <p:grpSp>
          <p:nvGrpSpPr>
            <p:cNvPr id="789" name="Group"/>
            <p:cNvGrpSpPr/>
            <p:nvPr/>
          </p:nvGrpSpPr>
          <p:grpSpPr>
            <a:xfrm>
              <a:off x="0" y="84137"/>
              <a:ext cx="482600" cy="463551"/>
              <a:chOff x="0" y="0"/>
              <a:chExt cx="482600" cy="463550"/>
            </a:xfrm>
          </p:grpSpPr>
          <p:sp>
            <p:nvSpPr>
              <p:cNvPr id="787" name="Oval"/>
              <p:cNvSpPr/>
              <p:nvPr/>
            </p:nvSpPr>
            <p:spPr>
              <a:xfrm>
                <a:off x="0" y="0"/>
                <a:ext cx="482600" cy="463551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788" name="Text"/>
              <p:cNvSpPr txBox="1"/>
              <p:nvPr/>
            </p:nvSpPr>
            <p:spPr>
              <a:xfrm>
                <a:off x="70669" y="28698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790" name="x3"/>
            <p:cNvSpPr txBox="1"/>
            <p:nvPr/>
          </p:nvSpPr>
          <p:spPr>
            <a:xfrm>
              <a:off x="59054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3</a:t>
              </a:r>
            </a:p>
          </p:txBody>
        </p:sp>
      </p:grpSp>
      <p:grpSp>
        <p:nvGrpSpPr>
          <p:cNvPr id="794" name="Group"/>
          <p:cNvGrpSpPr/>
          <p:nvPr/>
        </p:nvGrpSpPr>
        <p:grpSpPr>
          <a:xfrm>
            <a:off x="4305299" y="4178300"/>
            <a:ext cx="762001" cy="762000"/>
            <a:chOff x="0" y="0"/>
            <a:chExt cx="762000" cy="762000"/>
          </a:xfrm>
        </p:grpSpPr>
        <p:sp>
          <p:nvSpPr>
            <p:cNvPr id="792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793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797" name="Group"/>
          <p:cNvGrpSpPr/>
          <p:nvPr/>
        </p:nvGrpSpPr>
        <p:grpSpPr>
          <a:xfrm>
            <a:off x="3695699" y="4178300"/>
            <a:ext cx="609601" cy="762000"/>
            <a:chOff x="0" y="0"/>
            <a:chExt cx="609600" cy="762000"/>
          </a:xfrm>
        </p:grpSpPr>
        <p:sp>
          <p:nvSpPr>
            <p:cNvPr id="795" name="Rectangle"/>
            <p:cNvSpPr/>
            <p:nvPr/>
          </p:nvSpPr>
          <p:spPr>
            <a:xfrm>
              <a:off x="0" y="0"/>
              <a:ext cx="6096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796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00" name="Group"/>
          <p:cNvGrpSpPr/>
          <p:nvPr/>
        </p:nvGrpSpPr>
        <p:grpSpPr>
          <a:xfrm>
            <a:off x="2705099" y="4178300"/>
            <a:ext cx="990601" cy="762000"/>
            <a:chOff x="0" y="0"/>
            <a:chExt cx="990600" cy="762000"/>
          </a:xfrm>
        </p:grpSpPr>
        <p:sp>
          <p:nvSpPr>
            <p:cNvPr id="798" name="Rectangle"/>
            <p:cNvSpPr/>
            <p:nvPr/>
          </p:nvSpPr>
          <p:spPr>
            <a:xfrm>
              <a:off x="0" y="0"/>
              <a:ext cx="990600" cy="7620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799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pic>
        <p:nvPicPr>
          <p:cNvPr id="801" name="image.pdf" descr="image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97000" y="4165600"/>
            <a:ext cx="6996113" cy="1312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300" y="3390900"/>
            <a:ext cx="7683500" cy="635000"/>
          </a:xfrm>
          <a:prstGeom prst="rect">
            <a:avLst/>
          </a:prstGeom>
          <a:ln w="12700"/>
        </p:spPr>
      </p:pic>
      <p:sp>
        <p:nvSpPr>
          <p:cNvPr id="8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roup"/>
          <p:cNvGrpSpPr/>
          <p:nvPr/>
        </p:nvGrpSpPr>
        <p:grpSpPr>
          <a:xfrm>
            <a:off x="2743199" y="2286000"/>
            <a:ext cx="762001" cy="762000"/>
            <a:chOff x="0" y="0"/>
            <a:chExt cx="762000" cy="762000"/>
          </a:xfrm>
        </p:grpSpPr>
        <p:sp>
          <p:nvSpPr>
            <p:cNvPr id="805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06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10" name="Group"/>
          <p:cNvGrpSpPr/>
          <p:nvPr/>
        </p:nvGrpSpPr>
        <p:grpSpPr>
          <a:xfrm>
            <a:off x="1828799" y="2286000"/>
            <a:ext cx="990601" cy="762000"/>
            <a:chOff x="0" y="0"/>
            <a:chExt cx="990600" cy="762000"/>
          </a:xfrm>
        </p:grpSpPr>
        <p:sp>
          <p:nvSpPr>
            <p:cNvPr id="808" name="Rectangle"/>
            <p:cNvSpPr/>
            <p:nvPr/>
          </p:nvSpPr>
          <p:spPr>
            <a:xfrm>
              <a:off x="0" y="0"/>
              <a:ext cx="990600" cy="7620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09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13" name="Group"/>
          <p:cNvGrpSpPr/>
          <p:nvPr/>
        </p:nvGrpSpPr>
        <p:grpSpPr>
          <a:xfrm>
            <a:off x="3505199" y="2286000"/>
            <a:ext cx="762001" cy="762000"/>
            <a:chOff x="0" y="0"/>
            <a:chExt cx="762000" cy="762000"/>
          </a:xfrm>
        </p:grpSpPr>
        <p:sp>
          <p:nvSpPr>
            <p:cNvPr id="811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12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16" name="Group"/>
          <p:cNvGrpSpPr/>
          <p:nvPr/>
        </p:nvGrpSpPr>
        <p:grpSpPr>
          <a:xfrm>
            <a:off x="2743199" y="1371600"/>
            <a:ext cx="762001" cy="762000"/>
            <a:chOff x="0" y="0"/>
            <a:chExt cx="762000" cy="762000"/>
          </a:xfrm>
        </p:grpSpPr>
        <p:sp>
          <p:nvSpPr>
            <p:cNvPr id="814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15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19" name="Group"/>
          <p:cNvGrpSpPr/>
          <p:nvPr/>
        </p:nvGrpSpPr>
        <p:grpSpPr>
          <a:xfrm>
            <a:off x="1828799" y="1371600"/>
            <a:ext cx="990601" cy="762000"/>
            <a:chOff x="0" y="0"/>
            <a:chExt cx="990600" cy="762000"/>
          </a:xfrm>
        </p:grpSpPr>
        <p:sp>
          <p:nvSpPr>
            <p:cNvPr id="817" name="Rectangle"/>
            <p:cNvSpPr/>
            <p:nvPr/>
          </p:nvSpPr>
          <p:spPr>
            <a:xfrm>
              <a:off x="0" y="0"/>
              <a:ext cx="990600" cy="7620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18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22" name="Group"/>
          <p:cNvGrpSpPr/>
          <p:nvPr/>
        </p:nvGrpSpPr>
        <p:grpSpPr>
          <a:xfrm>
            <a:off x="3505199" y="1371600"/>
            <a:ext cx="762001" cy="762000"/>
            <a:chOff x="0" y="0"/>
            <a:chExt cx="762000" cy="762000"/>
          </a:xfrm>
        </p:grpSpPr>
        <p:sp>
          <p:nvSpPr>
            <p:cNvPr id="820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21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pic>
        <p:nvPicPr>
          <p:cNvPr id="823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62" y="1476375"/>
            <a:ext cx="7092951" cy="6048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6" name="Group"/>
          <p:cNvGrpSpPr/>
          <p:nvPr/>
        </p:nvGrpSpPr>
        <p:grpSpPr>
          <a:xfrm>
            <a:off x="2209799" y="5029200"/>
            <a:ext cx="762001" cy="762000"/>
            <a:chOff x="0" y="0"/>
            <a:chExt cx="762000" cy="762000"/>
          </a:xfrm>
        </p:grpSpPr>
        <p:sp>
          <p:nvSpPr>
            <p:cNvPr id="824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25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29" name="Group"/>
          <p:cNvGrpSpPr/>
          <p:nvPr/>
        </p:nvGrpSpPr>
        <p:grpSpPr>
          <a:xfrm>
            <a:off x="1676399" y="4191000"/>
            <a:ext cx="1219201" cy="762000"/>
            <a:chOff x="0" y="0"/>
            <a:chExt cx="1219200" cy="762000"/>
          </a:xfrm>
        </p:grpSpPr>
        <p:sp>
          <p:nvSpPr>
            <p:cNvPr id="827" name="Rectangle"/>
            <p:cNvSpPr/>
            <p:nvPr/>
          </p:nvSpPr>
          <p:spPr>
            <a:xfrm>
              <a:off x="0" y="0"/>
              <a:ext cx="1219200" cy="7620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28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32" name="Group"/>
          <p:cNvGrpSpPr/>
          <p:nvPr/>
        </p:nvGrpSpPr>
        <p:grpSpPr>
          <a:xfrm>
            <a:off x="2209799" y="5791200"/>
            <a:ext cx="762001" cy="762000"/>
            <a:chOff x="0" y="0"/>
            <a:chExt cx="762000" cy="762000"/>
          </a:xfrm>
        </p:grpSpPr>
        <p:sp>
          <p:nvSpPr>
            <p:cNvPr id="830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31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833" name="The posterior factorizes"/>
          <p:cNvSpPr txBox="1"/>
          <p:nvPr>
            <p:ph type="title"/>
          </p:nvPr>
        </p:nvSpPr>
        <p:spPr>
          <a:xfrm>
            <a:off x="304800" y="0"/>
            <a:ext cx="8610600" cy="1219200"/>
          </a:xfrm>
          <a:prstGeom prst="rect">
            <a:avLst/>
          </a:prstGeom>
        </p:spPr>
        <p:txBody>
          <a:bodyPr/>
          <a:lstStyle/>
          <a:p>
            <a:pPr/>
            <a:r>
              <a:t>The posterior factorizes</a:t>
            </a:r>
          </a:p>
        </p:txBody>
      </p:sp>
      <p:sp>
        <p:nvSpPr>
          <p:cNvPr id="834" name="Line"/>
          <p:cNvSpPr/>
          <p:nvPr/>
        </p:nvSpPr>
        <p:spPr>
          <a:xfrm>
            <a:off x="7720012" y="5781675"/>
            <a:ext cx="981076" cy="1588"/>
          </a:xfrm>
          <a:prstGeom prst="line">
            <a:avLst/>
          </a:prstGeom>
          <a:ln w="76200">
            <a:solidFill>
              <a:srgbClr val="FFA5A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35" name="Line"/>
          <p:cNvSpPr/>
          <p:nvPr/>
        </p:nvSpPr>
        <p:spPr>
          <a:xfrm>
            <a:off x="6608762" y="5781675"/>
            <a:ext cx="981076" cy="1588"/>
          </a:xfrm>
          <a:prstGeom prst="line">
            <a:avLst/>
          </a:prstGeom>
          <a:ln w="76200">
            <a:solidFill>
              <a:srgbClr val="FFD4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36" name="Line"/>
          <p:cNvSpPr/>
          <p:nvPr/>
        </p:nvSpPr>
        <p:spPr>
          <a:xfrm>
            <a:off x="7659687" y="4913312"/>
            <a:ext cx="1588" cy="1009651"/>
          </a:xfrm>
          <a:prstGeom prst="line">
            <a:avLst/>
          </a:prstGeom>
          <a:ln w="76200">
            <a:solidFill>
              <a:srgbClr val="FFD4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37" name="Line"/>
          <p:cNvSpPr/>
          <p:nvPr/>
        </p:nvSpPr>
        <p:spPr>
          <a:xfrm>
            <a:off x="6605587" y="4913312"/>
            <a:ext cx="1588" cy="720726"/>
          </a:xfrm>
          <a:prstGeom prst="line">
            <a:avLst/>
          </a:prstGeom>
          <a:ln w="76200">
            <a:solidFill>
              <a:srgbClr val="FFFDA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38" name="Line"/>
          <p:cNvSpPr/>
          <p:nvPr/>
        </p:nvSpPr>
        <p:spPr>
          <a:xfrm>
            <a:off x="8699500" y="4922837"/>
            <a:ext cx="1588" cy="1009651"/>
          </a:xfrm>
          <a:prstGeom prst="line">
            <a:avLst/>
          </a:prstGeom>
          <a:ln w="76200">
            <a:solidFill>
              <a:srgbClr val="FFA5A2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839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9800" y="5192712"/>
            <a:ext cx="500063" cy="1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70700" y="5911850"/>
            <a:ext cx="511175" cy="184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image.pdf" descr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65962" y="5192712"/>
            <a:ext cx="523876" cy="1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image.pdf" descr="image.pd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16862" y="5911850"/>
            <a:ext cx="522288" cy="19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image.pdf" descr="image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12125" y="5192712"/>
            <a:ext cx="512763" cy="196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8" name="Group"/>
          <p:cNvGrpSpPr/>
          <p:nvPr/>
        </p:nvGrpSpPr>
        <p:grpSpPr>
          <a:xfrm>
            <a:off x="6411912" y="5476577"/>
            <a:ext cx="427972" cy="505802"/>
            <a:chOff x="0" y="2918"/>
            <a:chExt cx="427970" cy="505801"/>
          </a:xfrm>
        </p:grpSpPr>
        <p:grpSp>
          <p:nvGrpSpPr>
            <p:cNvPr id="846" name="Group"/>
            <p:cNvGrpSpPr/>
            <p:nvPr/>
          </p:nvGrpSpPr>
          <p:grpSpPr>
            <a:xfrm>
              <a:off x="0" y="102567"/>
              <a:ext cx="414294" cy="406153"/>
              <a:chOff x="0" y="0"/>
              <a:chExt cx="414293" cy="406151"/>
            </a:xfrm>
          </p:grpSpPr>
          <p:sp>
            <p:nvSpPr>
              <p:cNvPr id="844" name="Oval"/>
              <p:cNvSpPr/>
              <p:nvPr/>
            </p:nvSpPr>
            <p:spPr>
              <a:xfrm>
                <a:off x="0" y="3853"/>
                <a:ext cx="414294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845" name="Text"/>
              <p:cNvSpPr txBox="1"/>
              <p:nvPr/>
            </p:nvSpPr>
            <p:spPr>
              <a:xfrm>
                <a:off x="60667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847" name="x1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1</a:t>
              </a:r>
            </a:p>
          </p:txBody>
        </p:sp>
      </p:grpSp>
      <p:grpSp>
        <p:nvGrpSpPr>
          <p:cNvPr id="853" name="Group"/>
          <p:cNvGrpSpPr/>
          <p:nvPr/>
        </p:nvGrpSpPr>
        <p:grpSpPr>
          <a:xfrm>
            <a:off x="7437438" y="5476577"/>
            <a:ext cx="430119" cy="505802"/>
            <a:chOff x="0" y="2918"/>
            <a:chExt cx="430117" cy="505801"/>
          </a:xfrm>
        </p:grpSpPr>
        <p:grpSp>
          <p:nvGrpSpPr>
            <p:cNvPr id="851" name="Group"/>
            <p:cNvGrpSpPr/>
            <p:nvPr/>
          </p:nvGrpSpPr>
          <p:grpSpPr>
            <a:xfrm>
              <a:off x="0" y="102567"/>
              <a:ext cx="413236" cy="406153"/>
              <a:chOff x="0" y="0"/>
              <a:chExt cx="413235" cy="406151"/>
            </a:xfrm>
          </p:grpSpPr>
          <p:sp>
            <p:nvSpPr>
              <p:cNvPr id="849" name="Oval"/>
              <p:cNvSpPr/>
              <p:nvPr/>
            </p:nvSpPr>
            <p:spPr>
              <a:xfrm>
                <a:off x="0" y="3853"/>
                <a:ext cx="413236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850" name="Text"/>
              <p:cNvSpPr txBox="1"/>
              <p:nvPr/>
            </p:nvSpPr>
            <p:spPr>
              <a:xfrm>
                <a:off x="60511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852" name="x2"/>
            <p:cNvSpPr txBox="1"/>
            <p:nvPr/>
          </p:nvSpPr>
          <p:spPr>
            <a:xfrm>
              <a:off x="21177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2</a:t>
              </a:r>
            </a:p>
          </p:txBody>
        </p:sp>
      </p:grpSp>
      <p:grpSp>
        <p:nvGrpSpPr>
          <p:cNvPr id="861" name="Group"/>
          <p:cNvGrpSpPr/>
          <p:nvPr/>
        </p:nvGrpSpPr>
        <p:grpSpPr>
          <a:xfrm>
            <a:off x="6405543" y="4581268"/>
            <a:ext cx="2470126" cy="489464"/>
            <a:chOff x="0" y="2918"/>
            <a:chExt cx="2470125" cy="489463"/>
          </a:xfrm>
        </p:grpSpPr>
        <p:sp>
          <p:nvSpPr>
            <p:cNvPr id="854" name="Oval"/>
            <p:cNvSpPr/>
            <p:nvPr/>
          </p:nvSpPr>
          <p:spPr>
            <a:xfrm>
              <a:off x="6369" y="82096"/>
              <a:ext cx="414295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55" name="Oval"/>
            <p:cNvSpPr/>
            <p:nvPr/>
          </p:nvSpPr>
          <p:spPr>
            <a:xfrm>
              <a:off x="1031894" y="82096"/>
              <a:ext cx="414504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56" name="Oval"/>
            <p:cNvSpPr/>
            <p:nvPr/>
          </p:nvSpPr>
          <p:spPr>
            <a:xfrm>
              <a:off x="2055831" y="82096"/>
              <a:ext cx="414295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grpSp>
          <p:nvGrpSpPr>
            <p:cNvPr id="860" name="Group"/>
            <p:cNvGrpSpPr/>
            <p:nvPr/>
          </p:nvGrpSpPr>
          <p:grpSpPr>
            <a:xfrm>
              <a:off x="-1" y="2918"/>
              <a:ext cx="2458404" cy="489464"/>
              <a:chOff x="0" y="2918"/>
              <a:chExt cx="2458402" cy="489463"/>
            </a:xfrm>
          </p:grpSpPr>
          <p:sp>
            <p:nvSpPr>
              <p:cNvPr id="857" name="y1"/>
              <p:cNvSpPr txBox="1"/>
              <p:nvPr/>
            </p:nvSpPr>
            <p:spPr>
              <a:xfrm>
                <a:off x="0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1</a:t>
                </a:r>
              </a:p>
            </p:txBody>
          </p:sp>
          <p:sp>
            <p:nvSpPr>
              <p:cNvPr id="858" name="y2"/>
              <p:cNvSpPr txBox="1"/>
              <p:nvPr/>
            </p:nvSpPr>
            <p:spPr>
              <a:xfrm>
                <a:off x="1027683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2</a:t>
                </a:r>
              </a:p>
            </p:txBody>
          </p:sp>
          <p:sp>
            <p:nvSpPr>
              <p:cNvPr id="859" name="y3"/>
              <p:cNvSpPr txBox="1"/>
              <p:nvPr/>
            </p:nvSpPr>
            <p:spPr>
              <a:xfrm>
                <a:off x="2049462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3</a:t>
                </a:r>
              </a:p>
            </p:txBody>
          </p:sp>
        </p:grpSp>
      </p:grpSp>
      <p:grpSp>
        <p:nvGrpSpPr>
          <p:cNvPr id="866" name="Group"/>
          <p:cNvGrpSpPr/>
          <p:nvPr/>
        </p:nvGrpSpPr>
        <p:grpSpPr>
          <a:xfrm>
            <a:off x="8461374" y="5476577"/>
            <a:ext cx="427972" cy="505802"/>
            <a:chOff x="0" y="2918"/>
            <a:chExt cx="427970" cy="505801"/>
          </a:xfrm>
        </p:grpSpPr>
        <p:grpSp>
          <p:nvGrpSpPr>
            <p:cNvPr id="864" name="Group"/>
            <p:cNvGrpSpPr/>
            <p:nvPr/>
          </p:nvGrpSpPr>
          <p:grpSpPr>
            <a:xfrm>
              <a:off x="0" y="102567"/>
              <a:ext cx="414294" cy="406153"/>
              <a:chOff x="0" y="0"/>
              <a:chExt cx="414293" cy="406151"/>
            </a:xfrm>
          </p:grpSpPr>
          <p:sp>
            <p:nvSpPr>
              <p:cNvPr id="862" name="Oval"/>
              <p:cNvSpPr/>
              <p:nvPr/>
            </p:nvSpPr>
            <p:spPr>
              <a:xfrm>
                <a:off x="0" y="3853"/>
                <a:ext cx="414294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863" name="Text"/>
              <p:cNvSpPr txBox="1"/>
              <p:nvPr/>
            </p:nvSpPr>
            <p:spPr>
              <a:xfrm>
                <a:off x="60667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865" name="x3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3</a:t>
              </a:r>
            </a:p>
          </p:txBody>
        </p:sp>
      </p:grpSp>
      <p:grpSp>
        <p:nvGrpSpPr>
          <p:cNvPr id="869" name="Group"/>
          <p:cNvGrpSpPr/>
          <p:nvPr/>
        </p:nvGrpSpPr>
        <p:grpSpPr>
          <a:xfrm>
            <a:off x="380999" y="2209800"/>
            <a:ext cx="1143002" cy="2819400"/>
            <a:chOff x="0" y="0"/>
            <a:chExt cx="1143000" cy="2819400"/>
          </a:xfrm>
        </p:grpSpPr>
        <p:sp>
          <p:nvSpPr>
            <p:cNvPr id="867" name="Rectangle"/>
            <p:cNvSpPr/>
            <p:nvPr/>
          </p:nvSpPr>
          <p:spPr>
            <a:xfrm>
              <a:off x="0" y="0"/>
              <a:ext cx="1143001" cy="2819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68" name="Text"/>
            <p:cNvSpPr txBox="1"/>
            <p:nvPr/>
          </p:nvSpPr>
          <p:spPr>
            <a:xfrm>
              <a:off x="0" y="11939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72" name="Group"/>
          <p:cNvGrpSpPr/>
          <p:nvPr/>
        </p:nvGrpSpPr>
        <p:grpSpPr>
          <a:xfrm>
            <a:off x="761999" y="4191000"/>
            <a:ext cx="5257801" cy="2514600"/>
            <a:chOff x="0" y="0"/>
            <a:chExt cx="5257800" cy="2514600"/>
          </a:xfrm>
        </p:grpSpPr>
        <p:sp>
          <p:nvSpPr>
            <p:cNvPr id="870" name="Rectangle"/>
            <p:cNvSpPr/>
            <p:nvPr/>
          </p:nvSpPr>
          <p:spPr>
            <a:xfrm>
              <a:off x="0" y="0"/>
              <a:ext cx="5257800" cy="2514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71" name="Text"/>
            <p:cNvSpPr txBox="1"/>
            <p:nvPr/>
          </p:nvSpPr>
          <p:spPr>
            <a:xfrm>
              <a:off x="0" y="1041523"/>
              <a:ext cx="231140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8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roup"/>
          <p:cNvGrpSpPr/>
          <p:nvPr/>
        </p:nvGrpSpPr>
        <p:grpSpPr>
          <a:xfrm>
            <a:off x="2209799" y="5029200"/>
            <a:ext cx="762001" cy="762000"/>
            <a:chOff x="0" y="0"/>
            <a:chExt cx="762000" cy="762000"/>
          </a:xfrm>
        </p:grpSpPr>
        <p:sp>
          <p:nvSpPr>
            <p:cNvPr id="875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76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80" name="Group"/>
          <p:cNvGrpSpPr/>
          <p:nvPr/>
        </p:nvGrpSpPr>
        <p:grpSpPr>
          <a:xfrm>
            <a:off x="1828799" y="4191000"/>
            <a:ext cx="990601" cy="762000"/>
            <a:chOff x="0" y="0"/>
            <a:chExt cx="990600" cy="762000"/>
          </a:xfrm>
        </p:grpSpPr>
        <p:sp>
          <p:nvSpPr>
            <p:cNvPr id="878" name="Rectangle"/>
            <p:cNvSpPr/>
            <p:nvPr/>
          </p:nvSpPr>
          <p:spPr>
            <a:xfrm>
              <a:off x="0" y="0"/>
              <a:ext cx="990600" cy="7620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79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83" name="Group"/>
          <p:cNvGrpSpPr/>
          <p:nvPr/>
        </p:nvGrpSpPr>
        <p:grpSpPr>
          <a:xfrm>
            <a:off x="2209799" y="5791200"/>
            <a:ext cx="762001" cy="762000"/>
            <a:chOff x="0" y="0"/>
            <a:chExt cx="762000" cy="762000"/>
          </a:xfrm>
        </p:grpSpPr>
        <p:sp>
          <p:nvSpPr>
            <p:cNvPr id="881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82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86" name="Group"/>
          <p:cNvGrpSpPr/>
          <p:nvPr/>
        </p:nvGrpSpPr>
        <p:grpSpPr>
          <a:xfrm>
            <a:off x="2743199" y="2286000"/>
            <a:ext cx="762001" cy="762000"/>
            <a:chOff x="0" y="0"/>
            <a:chExt cx="762000" cy="762000"/>
          </a:xfrm>
        </p:grpSpPr>
        <p:sp>
          <p:nvSpPr>
            <p:cNvPr id="884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85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89" name="Group"/>
          <p:cNvGrpSpPr/>
          <p:nvPr/>
        </p:nvGrpSpPr>
        <p:grpSpPr>
          <a:xfrm>
            <a:off x="1904999" y="2286000"/>
            <a:ext cx="914401" cy="762000"/>
            <a:chOff x="0" y="0"/>
            <a:chExt cx="914400" cy="762000"/>
          </a:xfrm>
        </p:grpSpPr>
        <p:sp>
          <p:nvSpPr>
            <p:cNvPr id="887" name="Rectangle"/>
            <p:cNvSpPr/>
            <p:nvPr/>
          </p:nvSpPr>
          <p:spPr>
            <a:xfrm>
              <a:off x="0" y="0"/>
              <a:ext cx="914400" cy="7620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88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92" name="Group"/>
          <p:cNvGrpSpPr/>
          <p:nvPr/>
        </p:nvGrpSpPr>
        <p:grpSpPr>
          <a:xfrm>
            <a:off x="3505199" y="2286000"/>
            <a:ext cx="762001" cy="762000"/>
            <a:chOff x="0" y="0"/>
            <a:chExt cx="762000" cy="762000"/>
          </a:xfrm>
        </p:grpSpPr>
        <p:sp>
          <p:nvSpPr>
            <p:cNvPr id="890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91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95" name="Group"/>
          <p:cNvGrpSpPr/>
          <p:nvPr/>
        </p:nvGrpSpPr>
        <p:grpSpPr>
          <a:xfrm>
            <a:off x="2743199" y="1371600"/>
            <a:ext cx="762001" cy="762000"/>
            <a:chOff x="0" y="0"/>
            <a:chExt cx="762000" cy="762000"/>
          </a:xfrm>
        </p:grpSpPr>
        <p:sp>
          <p:nvSpPr>
            <p:cNvPr id="893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94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898" name="Group"/>
          <p:cNvGrpSpPr/>
          <p:nvPr/>
        </p:nvGrpSpPr>
        <p:grpSpPr>
          <a:xfrm>
            <a:off x="1904999" y="1371600"/>
            <a:ext cx="914401" cy="762000"/>
            <a:chOff x="0" y="0"/>
            <a:chExt cx="914400" cy="762000"/>
          </a:xfrm>
        </p:grpSpPr>
        <p:sp>
          <p:nvSpPr>
            <p:cNvPr id="896" name="Rectangle"/>
            <p:cNvSpPr/>
            <p:nvPr/>
          </p:nvSpPr>
          <p:spPr>
            <a:xfrm>
              <a:off x="0" y="0"/>
              <a:ext cx="914400" cy="7620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897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901" name="Group"/>
          <p:cNvGrpSpPr/>
          <p:nvPr/>
        </p:nvGrpSpPr>
        <p:grpSpPr>
          <a:xfrm>
            <a:off x="3505199" y="1371600"/>
            <a:ext cx="762001" cy="762000"/>
            <a:chOff x="0" y="0"/>
            <a:chExt cx="762000" cy="762000"/>
          </a:xfrm>
        </p:grpSpPr>
        <p:sp>
          <p:nvSpPr>
            <p:cNvPr id="899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900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902" name="Propagation rules"/>
          <p:cNvSpPr txBox="1"/>
          <p:nvPr>
            <p:ph type="title"/>
          </p:nvPr>
        </p:nvSpPr>
        <p:spPr>
          <a:xfrm>
            <a:off x="304800" y="0"/>
            <a:ext cx="8610600" cy="1219200"/>
          </a:xfrm>
          <a:prstGeom prst="rect">
            <a:avLst/>
          </a:prstGeom>
        </p:spPr>
        <p:txBody>
          <a:bodyPr/>
          <a:lstStyle/>
          <a:p>
            <a:pPr/>
            <a:r>
              <a:t>Propagation rules</a:t>
            </a:r>
          </a:p>
        </p:txBody>
      </p:sp>
      <p:sp>
        <p:nvSpPr>
          <p:cNvPr id="903" name="Line"/>
          <p:cNvSpPr/>
          <p:nvPr/>
        </p:nvSpPr>
        <p:spPr>
          <a:xfrm>
            <a:off x="7720012" y="5781675"/>
            <a:ext cx="981076" cy="1588"/>
          </a:xfrm>
          <a:prstGeom prst="line">
            <a:avLst/>
          </a:prstGeom>
          <a:ln w="76200">
            <a:solidFill>
              <a:srgbClr val="FFA5A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04" name="Line"/>
          <p:cNvSpPr/>
          <p:nvPr/>
        </p:nvSpPr>
        <p:spPr>
          <a:xfrm>
            <a:off x="6608762" y="5781675"/>
            <a:ext cx="981076" cy="1588"/>
          </a:xfrm>
          <a:prstGeom prst="line">
            <a:avLst/>
          </a:prstGeom>
          <a:ln w="76200">
            <a:solidFill>
              <a:srgbClr val="FFD4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05" name="Line"/>
          <p:cNvSpPr/>
          <p:nvPr/>
        </p:nvSpPr>
        <p:spPr>
          <a:xfrm>
            <a:off x="7659687" y="4913312"/>
            <a:ext cx="1588" cy="1009651"/>
          </a:xfrm>
          <a:prstGeom prst="line">
            <a:avLst/>
          </a:prstGeom>
          <a:ln w="76200">
            <a:solidFill>
              <a:srgbClr val="FFD4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06" name="Line"/>
          <p:cNvSpPr/>
          <p:nvPr/>
        </p:nvSpPr>
        <p:spPr>
          <a:xfrm>
            <a:off x="6605587" y="4913312"/>
            <a:ext cx="1588" cy="720726"/>
          </a:xfrm>
          <a:prstGeom prst="line">
            <a:avLst/>
          </a:prstGeom>
          <a:ln w="76200">
            <a:solidFill>
              <a:srgbClr val="FFFDA9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11" name="Group"/>
          <p:cNvGrpSpPr/>
          <p:nvPr/>
        </p:nvGrpSpPr>
        <p:grpSpPr>
          <a:xfrm>
            <a:off x="6411912" y="4555868"/>
            <a:ext cx="427972" cy="506320"/>
            <a:chOff x="0" y="2918"/>
            <a:chExt cx="427970" cy="506319"/>
          </a:xfrm>
        </p:grpSpPr>
        <p:grpSp>
          <p:nvGrpSpPr>
            <p:cNvPr id="909" name="Group"/>
            <p:cNvGrpSpPr/>
            <p:nvPr/>
          </p:nvGrpSpPr>
          <p:grpSpPr>
            <a:xfrm>
              <a:off x="0" y="103085"/>
              <a:ext cx="414294" cy="406153"/>
              <a:chOff x="0" y="0"/>
              <a:chExt cx="414293" cy="406151"/>
            </a:xfrm>
          </p:grpSpPr>
          <p:sp>
            <p:nvSpPr>
              <p:cNvPr id="907" name="Oval"/>
              <p:cNvSpPr/>
              <p:nvPr/>
            </p:nvSpPr>
            <p:spPr>
              <a:xfrm>
                <a:off x="0" y="4411"/>
                <a:ext cx="414294" cy="397330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08" name="Text"/>
              <p:cNvSpPr txBox="1"/>
              <p:nvPr/>
            </p:nvSpPr>
            <p:spPr>
              <a:xfrm>
                <a:off x="60667" y="0"/>
                <a:ext cx="205050" cy="406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10" name="y1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y</a:t>
              </a:r>
              <a:r>
                <a:rPr baseline="-25000"/>
                <a:t>1</a:t>
              </a:r>
            </a:p>
          </p:txBody>
        </p:sp>
      </p:grpSp>
      <p:sp>
        <p:nvSpPr>
          <p:cNvPr id="912" name="Line"/>
          <p:cNvSpPr/>
          <p:nvPr/>
        </p:nvSpPr>
        <p:spPr>
          <a:xfrm>
            <a:off x="8699500" y="4922837"/>
            <a:ext cx="1588" cy="1009651"/>
          </a:xfrm>
          <a:prstGeom prst="line">
            <a:avLst/>
          </a:prstGeom>
          <a:ln w="76200">
            <a:solidFill>
              <a:srgbClr val="FFA5A2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913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9800" y="5192712"/>
            <a:ext cx="500063" cy="1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4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0700" y="5911850"/>
            <a:ext cx="511175" cy="184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5962" y="5192712"/>
            <a:ext cx="523876" cy="1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image.pdf" descr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16862" y="5911850"/>
            <a:ext cx="522288" cy="19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image.pdf" descr="image.pd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12125" y="5192712"/>
            <a:ext cx="512763" cy="196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2" name="Group"/>
          <p:cNvGrpSpPr/>
          <p:nvPr/>
        </p:nvGrpSpPr>
        <p:grpSpPr>
          <a:xfrm>
            <a:off x="6411912" y="5476577"/>
            <a:ext cx="427972" cy="505802"/>
            <a:chOff x="0" y="2918"/>
            <a:chExt cx="427970" cy="505801"/>
          </a:xfrm>
        </p:grpSpPr>
        <p:grpSp>
          <p:nvGrpSpPr>
            <p:cNvPr id="920" name="Group"/>
            <p:cNvGrpSpPr/>
            <p:nvPr/>
          </p:nvGrpSpPr>
          <p:grpSpPr>
            <a:xfrm>
              <a:off x="0" y="102567"/>
              <a:ext cx="414294" cy="406153"/>
              <a:chOff x="0" y="0"/>
              <a:chExt cx="414293" cy="406151"/>
            </a:xfrm>
          </p:grpSpPr>
          <p:sp>
            <p:nvSpPr>
              <p:cNvPr id="918" name="Oval"/>
              <p:cNvSpPr/>
              <p:nvPr/>
            </p:nvSpPr>
            <p:spPr>
              <a:xfrm>
                <a:off x="0" y="3853"/>
                <a:ext cx="414294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19" name="Text"/>
              <p:cNvSpPr txBox="1"/>
              <p:nvPr/>
            </p:nvSpPr>
            <p:spPr>
              <a:xfrm>
                <a:off x="60667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21" name="x1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1</a:t>
              </a:r>
            </a:p>
          </p:txBody>
        </p:sp>
      </p:grpSp>
      <p:grpSp>
        <p:nvGrpSpPr>
          <p:cNvPr id="927" name="Group"/>
          <p:cNvGrpSpPr/>
          <p:nvPr/>
        </p:nvGrpSpPr>
        <p:grpSpPr>
          <a:xfrm>
            <a:off x="7437437" y="4555868"/>
            <a:ext cx="430130" cy="506320"/>
            <a:chOff x="0" y="2918"/>
            <a:chExt cx="430129" cy="506319"/>
          </a:xfrm>
        </p:grpSpPr>
        <p:grpSp>
          <p:nvGrpSpPr>
            <p:cNvPr id="925" name="Group"/>
            <p:cNvGrpSpPr/>
            <p:nvPr/>
          </p:nvGrpSpPr>
          <p:grpSpPr>
            <a:xfrm>
              <a:off x="0" y="103085"/>
              <a:ext cx="414504" cy="406153"/>
              <a:chOff x="0" y="0"/>
              <a:chExt cx="414503" cy="406151"/>
            </a:xfrm>
          </p:grpSpPr>
          <p:sp>
            <p:nvSpPr>
              <p:cNvPr id="923" name="Oval"/>
              <p:cNvSpPr/>
              <p:nvPr/>
            </p:nvSpPr>
            <p:spPr>
              <a:xfrm>
                <a:off x="0" y="4411"/>
                <a:ext cx="414504" cy="397330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24" name="Text"/>
              <p:cNvSpPr txBox="1"/>
              <p:nvPr/>
            </p:nvSpPr>
            <p:spPr>
              <a:xfrm>
                <a:off x="60697" y="0"/>
                <a:ext cx="205050" cy="406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26" name="y2"/>
            <p:cNvSpPr txBox="1"/>
            <p:nvPr/>
          </p:nvSpPr>
          <p:spPr>
            <a:xfrm>
              <a:off x="21189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y</a:t>
              </a:r>
              <a:r>
                <a:rPr baseline="-25000"/>
                <a:t>2</a:t>
              </a:r>
            </a:p>
          </p:txBody>
        </p:sp>
      </p:grpSp>
      <p:grpSp>
        <p:nvGrpSpPr>
          <p:cNvPr id="932" name="Group"/>
          <p:cNvGrpSpPr/>
          <p:nvPr/>
        </p:nvGrpSpPr>
        <p:grpSpPr>
          <a:xfrm>
            <a:off x="7437438" y="5476577"/>
            <a:ext cx="430119" cy="505802"/>
            <a:chOff x="0" y="2918"/>
            <a:chExt cx="430117" cy="505801"/>
          </a:xfrm>
        </p:grpSpPr>
        <p:grpSp>
          <p:nvGrpSpPr>
            <p:cNvPr id="930" name="Group"/>
            <p:cNvGrpSpPr/>
            <p:nvPr/>
          </p:nvGrpSpPr>
          <p:grpSpPr>
            <a:xfrm>
              <a:off x="0" y="102567"/>
              <a:ext cx="413236" cy="406153"/>
              <a:chOff x="0" y="0"/>
              <a:chExt cx="413235" cy="406151"/>
            </a:xfrm>
          </p:grpSpPr>
          <p:sp>
            <p:nvSpPr>
              <p:cNvPr id="928" name="Oval"/>
              <p:cNvSpPr/>
              <p:nvPr/>
            </p:nvSpPr>
            <p:spPr>
              <a:xfrm>
                <a:off x="0" y="3853"/>
                <a:ext cx="413236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29" name="Text"/>
              <p:cNvSpPr txBox="1"/>
              <p:nvPr/>
            </p:nvSpPr>
            <p:spPr>
              <a:xfrm>
                <a:off x="60511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31" name="x2"/>
            <p:cNvSpPr txBox="1"/>
            <p:nvPr/>
          </p:nvSpPr>
          <p:spPr>
            <a:xfrm>
              <a:off x="21177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2</a:t>
              </a:r>
            </a:p>
          </p:txBody>
        </p:sp>
      </p:grpSp>
      <p:grpSp>
        <p:nvGrpSpPr>
          <p:cNvPr id="937" name="Group"/>
          <p:cNvGrpSpPr/>
          <p:nvPr/>
        </p:nvGrpSpPr>
        <p:grpSpPr>
          <a:xfrm>
            <a:off x="8461374" y="4555868"/>
            <a:ext cx="427972" cy="506320"/>
            <a:chOff x="0" y="2918"/>
            <a:chExt cx="427970" cy="506319"/>
          </a:xfrm>
        </p:grpSpPr>
        <p:grpSp>
          <p:nvGrpSpPr>
            <p:cNvPr id="935" name="Group"/>
            <p:cNvGrpSpPr/>
            <p:nvPr/>
          </p:nvGrpSpPr>
          <p:grpSpPr>
            <a:xfrm>
              <a:off x="0" y="103085"/>
              <a:ext cx="414294" cy="406153"/>
              <a:chOff x="0" y="0"/>
              <a:chExt cx="414293" cy="406151"/>
            </a:xfrm>
          </p:grpSpPr>
          <p:sp>
            <p:nvSpPr>
              <p:cNvPr id="933" name="Oval"/>
              <p:cNvSpPr/>
              <p:nvPr/>
            </p:nvSpPr>
            <p:spPr>
              <a:xfrm>
                <a:off x="0" y="4411"/>
                <a:ext cx="414294" cy="397330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34" name="Text"/>
              <p:cNvSpPr txBox="1"/>
              <p:nvPr/>
            </p:nvSpPr>
            <p:spPr>
              <a:xfrm>
                <a:off x="60667" y="0"/>
                <a:ext cx="205050" cy="406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36" name="y3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y</a:t>
              </a:r>
              <a:r>
                <a:rPr baseline="-25000"/>
                <a:t>3</a:t>
              </a:r>
            </a:p>
          </p:txBody>
        </p:sp>
      </p:grpSp>
      <p:grpSp>
        <p:nvGrpSpPr>
          <p:cNvPr id="942" name="Group"/>
          <p:cNvGrpSpPr/>
          <p:nvPr/>
        </p:nvGrpSpPr>
        <p:grpSpPr>
          <a:xfrm>
            <a:off x="8461374" y="5476577"/>
            <a:ext cx="427972" cy="505802"/>
            <a:chOff x="0" y="2918"/>
            <a:chExt cx="427970" cy="505801"/>
          </a:xfrm>
        </p:grpSpPr>
        <p:grpSp>
          <p:nvGrpSpPr>
            <p:cNvPr id="940" name="Group"/>
            <p:cNvGrpSpPr/>
            <p:nvPr/>
          </p:nvGrpSpPr>
          <p:grpSpPr>
            <a:xfrm>
              <a:off x="0" y="102567"/>
              <a:ext cx="414294" cy="406153"/>
              <a:chOff x="0" y="0"/>
              <a:chExt cx="414293" cy="406151"/>
            </a:xfrm>
          </p:grpSpPr>
          <p:sp>
            <p:nvSpPr>
              <p:cNvPr id="938" name="Oval"/>
              <p:cNvSpPr/>
              <p:nvPr/>
            </p:nvSpPr>
            <p:spPr>
              <a:xfrm>
                <a:off x="0" y="3853"/>
                <a:ext cx="414294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39" name="Text"/>
              <p:cNvSpPr txBox="1"/>
              <p:nvPr/>
            </p:nvSpPr>
            <p:spPr>
              <a:xfrm>
                <a:off x="60667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41" name="x3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3</a:t>
              </a:r>
            </a:p>
          </p:txBody>
        </p:sp>
      </p:grpSp>
      <p:grpSp>
        <p:nvGrpSpPr>
          <p:cNvPr id="945" name="Group"/>
          <p:cNvGrpSpPr/>
          <p:nvPr/>
        </p:nvGrpSpPr>
        <p:grpSpPr>
          <a:xfrm>
            <a:off x="380999" y="2209800"/>
            <a:ext cx="914401" cy="2819400"/>
            <a:chOff x="0" y="0"/>
            <a:chExt cx="914400" cy="2819400"/>
          </a:xfrm>
        </p:grpSpPr>
        <p:sp>
          <p:nvSpPr>
            <p:cNvPr id="943" name="Rectangle"/>
            <p:cNvSpPr/>
            <p:nvPr/>
          </p:nvSpPr>
          <p:spPr>
            <a:xfrm>
              <a:off x="0" y="0"/>
              <a:ext cx="914400" cy="2819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944" name="Text"/>
            <p:cNvSpPr txBox="1"/>
            <p:nvPr/>
          </p:nvSpPr>
          <p:spPr>
            <a:xfrm>
              <a:off x="0" y="11939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pic>
        <p:nvPicPr>
          <p:cNvPr id="946" name="image.pdf" descr="image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0862" y="1476375"/>
            <a:ext cx="7092951" cy="6048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4" name="Group"/>
          <p:cNvGrpSpPr/>
          <p:nvPr/>
        </p:nvGrpSpPr>
        <p:grpSpPr>
          <a:xfrm>
            <a:off x="6405543" y="4581268"/>
            <a:ext cx="2470126" cy="489464"/>
            <a:chOff x="0" y="2918"/>
            <a:chExt cx="2470125" cy="489463"/>
          </a:xfrm>
        </p:grpSpPr>
        <p:sp>
          <p:nvSpPr>
            <p:cNvPr id="947" name="Oval"/>
            <p:cNvSpPr/>
            <p:nvPr/>
          </p:nvSpPr>
          <p:spPr>
            <a:xfrm>
              <a:off x="6369" y="82096"/>
              <a:ext cx="414295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948" name="Oval"/>
            <p:cNvSpPr/>
            <p:nvPr/>
          </p:nvSpPr>
          <p:spPr>
            <a:xfrm>
              <a:off x="1031894" y="82096"/>
              <a:ext cx="414504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949" name="Oval"/>
            <p:cNvSpPr/>
            <p:nvPr/>
          </p:nvSpPr>
          <p:spPr>
            <a:xfrm>
              <a:off x="2055831" y="82096"/>
              <a:ext cx="414295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grpSp>
          <p:nvGrpSpPr>
            <p:cNvPr id="953" name="Group"/>
            <p:cNvGrpSpPr/>
            <p:nvPr/>
          </p:nvGrpSpPr>
          <p:grpSpPr>
            <a:xfrm>
              <a:off x="-1" y="2918"/>
              <a:ext cx="2458404" cy="489464"/>
              <a:chOff x="0" y="2918"/>
              <a:chExt cx="2458402" cy="489463"/>
            </a:xfrm>
          </p:grpSpPr>
          <p:sp>
            <p:nvSpPr>
              <p:cNvPr id="950" name="y1"/>
              <p:cNvSpPr txBox="1"/>
              <p:nvPr/>
            </p:nvSpPr>
            <p:spPr>
              <a:xfrm>
                <a:off x="0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1</a:t>
                </a:r>
              </a:p>
            </p:txBody>
          </p:sp>
          <p:sp>
            <p:nvSpPr>
              <p:cNvPr id="951" name="y2"/>
              <p:cNvSpPr txBox="1"/>
              <p:nvPr/>
            </p:nvSpPr>
            <p:spPr>
              <a:xfrm>
                <a:off x="1027683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2</a:t>
                </a:r>
              </a:p>
            </p:txBody>
          </p:sp>
          <p:sp>
            <p:nvSpPr>
              <p:cNvPr id="952" name="y3"/>
              <p:cNvSpPr txBox="1"/>
              <p:nvPr/>
            </p:nvSpPr>
            <p:spPr>
              <a:xfrm>
                <a:off x="2049462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3</a:t>
                </a:r>
              </a:p>
            </p:txBody>
          </p:sp>
        </p:grpSp>
      </p:grpSp>
      <p:sp>
        <p:nvSpPr>
          <p:cNvPr id="9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roup"/>
          <p:cNvGrpSpPr/>
          <p:nvPr/>
        </p:nvGrpSpPr>
        <p:grpSpPr>
          <a:xfrm>
            <a:off x="2895599" y="2057400"/>
            <a:ext cx="762001" cy="762000"/>
            <a:chOff x="0" y="0"/>
            <a:chExt cx="762000" cy="762000"/>
          </a:xfrm>
        </p:grpSpPr>
        <p:sp>
          <p:nvSpPr>
            <p:cNvPr id="957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958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962" name="Group"/>
          <p:cNvGrpSpPr/>
          <p:nvPr/>
        </p:nvGrpSpPr>
        <p:grpSpPr>
          <a:xfrm>
            <a:off x="2438399" y="1219200"/>
            <a:ext cx="1219201" cy="762000"/>
            <a:chOff x="0" y="0"/>
            <a:chExt cx="1219200" cy="762000"/>
          </a:xfrm>
        </p:grpSpPr>
        <p:sp>
          <p:nvSpPr>
            <p:cNvPr id="960" name="Rectangle"/>
            <p:cNvSpPr/>
            <p:nvPr/>
          </p:nvSpPr>
          <p:spPr>
            <a:xfrm>
              <a:off x="0" y="0"/>
              <a:ext cx="1219200" cy="7620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961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965" name="Group"/>
          <p:cNvGrpSpPr/>
          <p:nvPr/>
        </p:nvGrpSpPr>
        <p:grpSpPr>
          <a:xfrm>
            <a:off x="2895599" y="2819400"/>
            <a:ext cx="762001" cy="762000"/>
            <a:chOff x="0" y="0"/>
            <a:chExt cx="762000" cy="762000"/>
          </a:xfrm>
        </p:grpSpPr>
        <p:sp>
          <p:nvSpPr>
            <p:cNvPr id="963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964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966" name="Propagation rules"/>
          <p:cNvSpPr txBox="1"/>
          <p:nvPr>
            <p:ph type="title"/>
          </p:nvPr>
        </p:nvSpPr>
        <p:spPr>
          <a:xfrm>
            <a:off x="304800" y="0"/>
            <a:ext cx="8610600" cy="1219200"/>
          </a:xfrm>
          <a:prstGeom prst="rect">
            <a:avLst/>
          </a:prstGeom>
        </p:spPr>
        <p:txBody>
          <a:bodyPr/>
          <a:lstStyle/>
          <a:p>
            <a:pPr/>
            <a:r>
              <a:t>Propagation rules</a:t>
            </a:r>
          </a:p>
        </p:txBody>
      </p:sp>
      <p:sp>
        <p:nvSpPr>
          <p:cNvPr id="967" name="Line"/>
          <p:cNvSpPr/>
          <p:nvPr/>
        </p:nvSpPr>
        <p:spPr>
          <a:xfrm>
            <a:off x="7720012" y="5781675"/>
            <a:ext cx="981076" cy="1588"/>
          </a:xfrm>
          <a:prstGeom prst="line">
            <a:avLst/>
          </a:prstGeom>
          <a:ln w="76200">
            <a:solidFill>
              <a:srgbClr val="FFA5A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68" name="Line"/>
          <p:cNvSpPr/>
          <p:nvPr/>
        </p:nvSpPr>
        <p:spPr>
          <a:xfrm>
            <a:off x="6608762" y="5781675"/>
            <a:ext cx="981076" cy="1588"/>
          </a:xfrm>
          <a:prstGeom prst="line">
            <a:avLst/>
          </a:prstGeom>
          <a:ln w="76200">
            <a:solidFill>
              <a:srgbClr val="FFD4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69" name="Line"/>
          <p:cNvSpPr/>
          <p:nvPr/>
        </p:nvSpPr>
        <p:spPr>
          <a:xfrm>
            <a:off x="7659687" y="4913312"/>
            <a:ext cx="1588" cy="1009651"/>
          </a:xfrm>
          <a:prstGeom prst="line">
            <a:avLst/>
          </a:prstGeom>
          <a:ln w="76200">
            <a:solidFill>
              <a:srgbClr val="FFD4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70" name="Line"/>
          <p:cNvSpPr/>
          <p:nvPr/>
        </p:nvSpPr>
        <p:spPr>
          <a:xfrm>
            <a:off x="6605587" y="4913312"/>
            <a:ext cx="1588" cy="720726"/>
          </a:xfrm>
          <a:prstGeom prst="line">
            <a:avLst/>
          </a:prstGeom>
          <a:ln w="76200">
            <a:solidFill>
              <a:srgbClr val="FFFDA9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75" name="Group"/>
          <p:cNvGrpSpPr/>
          <p:nvPr/>
        </p:nvGrpSpPr>
        <p:grpSpPr>
          <a:xfrm>
            <a:off x="6411912" y="4555868"/>
            <a:ext cx="427972" cy="506320"/>
            <a:chOff x="0" y="2918"/>
            <a:chExt cx="427970" cy="506319"/>
          </a:xfrm>
        </p:grpSpPr>
        <p:grpSp>
          <p:nvGrpSpPr>
            <p:cNvPr id="973" name="Group"/>
            <p:cNvGrpSpPr/>
            <p:nvPr/>
          </p:nvGrpSpPr>
          <p:grpSpPr>
            <a:xfrm>
              <a:off x="0" y="103085"/>
              <a:ext cx="414294" cy="406153"/>
              <a:chOff x="0" y="0"/>
              <a:chExt cx="414293" cy="406151"/>
            </a:xfrm>
          </p:grpSpPr>
          <p:sp>
            <p:nvSpPr>
              <p:cNvPr id="971" name="Oval"/>
              <p:cNvSpPr/>
              <p:nvPr/>
            </p:nvSpPr>
            <p:spPr>
              <a:xfrm>
                <a:off x="0" y="4411"/>
                <a:ext cx="414294" cy="397330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72" name="Text"/>
              <p:cNvSpPr txBox="1"/>
              <p:nvPr/>
            </p:nvSpPr>
            <p:spPr>
              <a:xfrm>
                <a:off x="60667" y="0"/>
                <a:ext cx="205050" cy="406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74" name="y1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y</a:t>
              </a:r>
              <a:r>
                <a:rPr baseline="-25000"/>
                <a:t>1</a:t>
              </a:r>
            </a:p>
          </p:txBody>
        </p:sp>
      </p:grpSp>
      <p:sp>
        <p:nvSpPr>
          <p:cNvPr id="976" name="Line"/>
          <p:cNvSpPr/>
          <p:nvPr/>
        </p:nvSpPr>
        <p:spPr>
          <a:xfrm>
            <a:off x="8699500" y="4922837"/>
            <a:ext cx="1588" cy="1009651"/>
          </a:xfrm>
          <a:prstGeom prst="line">
            <a:avLst/>
          </a:prstGeom>
          <a:ln w="76200">
            <a:solidFill>
              <a:srgbClr val="FFA5A2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977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9800" y="5192712"/>
            <a:ext cx="500063" cy="1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0700" y="5911850"/>
            <a:ext cx="511175" cy="184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5962" y="5192712"/>
            <a:ext cx="523876" cy="1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age.pdf" descr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16862" y="5911850"/>
            <a:ext cx="522288" cy="19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image.pdf" descr="image.pd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12125" y="5192712"/>
            <a:ext cx="512763" cy="196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6" name="Group"/>
          <p:cNvGrpSpPr/>
          <p:nvPr/>
        </p:nvGrpSpPr>
        <p:grpSpPr>
          <a:xfrm>
            <a:off x="6411912" y="5476577"/>
            <a:ext cx="427972" cy="505802"/>
            <a:chOff x="0" y="2918"/>
            <a:chExt cx="427970" cy="505801"/>
          </a:xfrm>
        </p:grpSpPr>
        <p:grpSp>
          <p:nvGrpSpPr>
            <p:cNvPr id="984" name="Group"/>
            <p:cNvGrpSpPr/>
            <p:nvPr/>
          </p:nvGrpSpPr>
          <p:grpSpPr>
            <a:xfrm>
              <a:off x="0" y="102567"/>
              <a:ext cx="414294" cy="406153"/>
              <a:chOff x="0" y="0"/>
              <a:chExt cx="414293" cy="406151"/>
            </a:xfrm>
          </p:grpSpPr>
          <p:sp>
            <p:nvSpPr>
              <p:cNvPr id="982" name="Oval"/>
              <p:cNvSpPr/>
              <p:nvPr/>
            </p:nvSpPr>
            <p:spPr>
              <a:xfrm>
                <a:off x="0" y="3853"/>
                <a:ext cx="414294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83" name="Text"/>
              <p:cNvSpPr txBox="1"/>
              <p:nvPr/>
            </p:nvSpPr>
            <p:spPr>
              <a:xfrm>
                <a:off x="60667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85" name="x1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1</a:t>
              </a:r>
            </a:p>
          </p:txBody>
        </p:sp>
      </p:grpSp>
      <p:grpSp>
        <p:nvGrpSpPr>
          <p:cNvPr id="991" name="Group"/>
          <p:cNvGrpSpPr/>
          <p:nvPr/>
        </p:nvGrpSpPr>
        <p:grpSpPr>
          <a:xfrm>
            <a:off x="7437437" y="4555868"/>
            <a:ext cx="430130" cy="506320"/>
            <a:chOff x="0" y="2918"/>
            <a:chExt cx="430129" cy="506319"/>
          </a:xfrm>
        </p:grpSpPr>
        <p:grpSp>
          <p:nvGrpSpPr>
            <p:cNvPr id="989" name="Group"/>
            <p:cNvGrpSpPr/>
            <p:nvPr/>
          </p:nvGrpSpPr>
          <p:grpSpPr>
            <a:xfrm>
              <a:off x="0" y="103085"/>
              <a:ext cx="414504" cy="406153"/>
              <a:chOff x="0" y="0"/>
              <a:chExt cx="414503" cy="406151"/>
            </a:xfrm>
          </p:grpSpPr>
          <p:sp>
            <p:nvSpPr>
              <p:cNvPr id="987" name="Oval"/>
              <p:cNvSpPr/>
              <p:nvPr/>
            </p:nvSpPr>
            <p:spPr>
              <a:xfrm>
                <a:off x="0" y="4411"/>
                <a:ext cx="414504" cy="397330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88" name="Text"/>
              <p:cNvSpPr txBox="1"/>
              <p:nvPr/>
            </p:nvSpPr>
            <p:spPr>
              <a:xfrm>
                <a:off x="60697" y="0"/>
                <a:ext cx="205050" cy="406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90" name="y2"/>
            <p:cNvSpPr txBox="1"/>
            <p:nvPr/>
          </p:nvSpPr>
          <p:spPr>
            <a:xfrm>
              <a:off x="21189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y</a:t>
              </a:r>
              <a:r>
                <a:rPr baseline="-25000"/>
                <a:t>2</a:t>
              </a:r>
            </a:p>
          </p:txBody>
        </p:sp>
      </p:grpSp>
      <p:grpSp>
        <p:nvGrpSpPr>
          <p:cNvPr id="996" name="Group"/>
          <p:cNvGrpSpPr/>
          <p:nvPr/>
        </p:nvGrpSpPr>
        <p:grpSpPr>
          <a:xfrm>
            <a:off x="7437438" y="5476577"/>
            <a:ext cx="430119" cy="505802"/>
            <a:chOff x="0" y="2918"/>
            <a:chExt cx="430117" cy="505801"/>
          </a:xfrm>
        </p:grpSpPr>
        <p:grpSp>
          <p:nvGrpSpPr>
            <p:cNvPr id="994" name="Group"/>
            <p:cNvGrpSpPr/>
            <p:nvPr/>
          </p:nvGrpSpPr>
          <p:grpSpPr>
            <a:xfrm>
              <a:off x="0" y="102567"/>
              <a:ext cx="413236" cy="406153"/>
              <a:chOff x="0" y="0"/>
              <a:chExt cx="413235" cy="406151"/>
            </a:xfrm>
          </p:grpSpPr>
          <p:sp>
            <p:nvSpPr>
              <p:cNvPr id="992" name="Oval"/>
              <p:cNvSpPr/>
              <p:nvPr/>
            </p:nvSpPr>
            <p:spPr>
              <a:xfrm>
                <a:off x="0" y="3853"/>
                <a:ext cx="413236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93" name="Text"/>
              <p:cNvSpPr txBox="1"/>
              <p:nvPr/>
            </p:nvSpPr>
            <p:spPr>
              <a:xfrm>
                <a:off x="60511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995" name="x2"/>
            <p:cNvSpPr txBox="1"/>
            <p:nvPr/>
          </p:nvSpPr>
          <p:spPr>
            <a:xfrm>
              <a:off x="21177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2</a:t>
              </a:r>
            </a:p>
          </p:txBody>
        </p:sp>
      </p:grpSp>
      <p:grpSp>
        <p:nvGrpSpPr>
          <p:cNvPr id="1001" name="Group"/>
          <p:cNvGrpSpPr/>
          <p:nvPr/>
        </p:nvGrpSpPr>
        <p:grpSpPr>
          <a:xfrm>
            <a:off x="8461374" y="4555868"/>
            <a:ext cx="427972" cy="506320"/>
            <a:chOff x="0" y="2918"/>
            <a:chExt cx="427970" cy="506319"/>
          </a:xfrm>
        </p:grpSpPr>
        <p:grpSp>
          <p:nvGrpSpPr>
            <p:cNvPr id="999" name="Group"/>
            <p:cNvGrpSpPr/>
            <p:nvPr/>
          </p:nvGrpSpPr>
          <p:grpSpPr>
            <a:xfrm>
              <a:off x="0" y="103085"/>
              <a:ext cx="414294" cy="406153"/>
              <a:chOff x="0" y="0"/>
              <a:chExt cx="414293" cy="406151"/>
            </a:xfrm>
          </p:grpSpPr>
          <p:sp>
            <p:nvSpPr>
              <p:cNvPr id="997" name="Oval"/>
              <p:cNvSpPr/>
              <p:nvPr/>
            </p:nvSpPr>
            <p:spPr>
              <a:xfrm>
                <a:off x="0" y="4411"/>
                <a:ext cx="414294" cy="397330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998" name="Text"/>
              <p:cNvSpPr txBox="1"/>
              <p:nvPr/>
            </p:nvSpPr>
            <p:spPr>
              <a:xfrm>
                <a:off x="60667" y="0"/>
                <a:ext cx="205050" cy="406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000" name="y3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y</a:t>
              </a:r>
              <a:r>
                <a:rPr baseline="-25000"/>
                <a:t>3</a:t>
              </a:r>
            </a:p>
          </p:txBody>
        </p:sp>
      </p:grpSp>
      <p:grpSp>
        <p:nvGrpSpPr>
          <p:cNvPr id="1006" name="Group"/>
          <p:cNvGrpSpPr/>
          <p:nvPr/>
        </p:nvGrpSpPr>
        <p:grpSpPr>
          <a:xfrm>
            <a:off x="8461374" y="5476577"/>
            <a:ext cx="427972" cy="505802"/>
            <a:chOff x="0" y="2918"/>
            <a:chExt cx="427970" cy="505801"/>
          </a:xfrm>
        </p:grpSpPr>
        <p:grpSp>
          <p:nvGrpSpPr>
            <p:cNvPr id="1004" name="Group"/>
            <p:cNvGrpSpPr/>
            <p:nvPr/>
          </p:nvGrpSpPr>
          <p:grpSpPr>
            <a:xfrm>
              <a:off x="0" y="102567"/>
              <a:ext cx="414294" cy="406153"/>
              <a:chOff x="0" y="0"/>
              <a:chExt cx="414293" cy="406151"/>
            </a:xfrm>
          </p:grpSpPr>
          <p:sp>
            <p:nvSpPr>
              <p:cNvPr id="1002" name="Oval"/>
              <p:cNvSpPr/>
              <p:nvPr/>
            </p:nvSpPr>
            <p:spPr>
              <a:xfrm>
                <a:off x="0" y="3853"/>
                <a:ext cx="414294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03" name="Text"/>
              <p:cNvSpPr txBox="1"/>
              <p:nvPr/>
            </p:nvSpPr>
            <p:spPr>
              <a:xfrm>
                <a:off x="60667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005" name="x3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3</a:t>
              </a:r>
            </a:p>
          </p:txBody>
        </p:sp>
      </p:grpSp>
      <p:pic>
        <p:nvPicPr>
          <p:cNvPr id="1007" name="image.pdf" descr="image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8875" y="1249362"/>
            <a:ext cx="5445125" cy="2257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0" name="Group"/>
          <p:cNvGrpSpPr/>
          <p:nvPr/>
        </p:nvGrpSpPr>
        <p:grpSpPr>
          <a:xfrm>
            <a:off x="380999" y="2209800"/>
            <a:ext cx="914401" cy="2819400"/>
            <a:chOff x="0" y="0"/>
            <a:chExt cx="914400" cy="2819400"/>
          </a:xfrm>
        </p:grpSpPr>
        <p:sp>
          <p:nvSpPr>
            <p:cNvPr id="1008" name="Rectangle"/>
            <p:cNvSpPr/>
            <p:nvPr/>
          </p:nvSpPr>
          <p:spPr>
            <a:xfrm>
              <a:off x="0" y="0"/>
              <a:ext cx="914400" cy="2819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09" name="Text"/>
            <p:cNvSpPr txBox="1"/>
            <p:nvPr/>
          </p:nvSpPr>
          <p:spPr>
            <a:xfrm>
              <a:off x="0" y="11939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013" name="Group"/>
          <p:cNvGrpSpPr/>
          <p:nvPr/>
        </p:nvGrpSpPr>
        <p:grpSpPr>
          <a:xfrm>
            <a:off x="1752599" y="4038600"/>
            <a:ext cx="762001" cy="762000"/>
            <a:chOff x="0" y="0"/>
            <a:chExt cx="762000" cy="762000"/>
          </a:xfrm>
        </p:grpSpPr>
        <p:sp>
          <p:nvSpPr>
            <p:cNvPr id="1011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12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pic>
        <p:nvPicPr>
          <p:cNvPr id="1014" name="image.pdf" descr="image.pd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0662" y="3962400"/>
            <a:ext cx="6713538" cy="749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2" name="Group"/>
          <p:cNvGrpSpPr/>
          <p:nvPr/>
        </p:nvGrpSpPr>
        <p:grpSpPr>
          <a:xfrm>
            <a:off x="6405543" y="4581268"/>
            <a:ext cx="2470126" cy="489464"/>
            <a:chOff x="0" y="2918"/>
            <a:chExt cx="2470125" cy="489463"/>
          </a:xfrm>
        </p:grpSpPr>
        <p:sp>
          <p:nvSpPr>
            <p:cNvPr id="1015" name="Oval"/>
            <p:cNvSpPr/>
            <p:nvPr/>
          </p:nvSpPr>
          <p:spPr>
            <a:xfrm>
              <a:off x="6369" y="82096"/>
              <a:ext cx="414295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16" name="Oval"/>
            <p:cNvSpPr/>
            <p:nvPr/>
          </p:nvSpPr>
          <p:spPr>
            <a:xfrm>
              <a:off x="1031894" y="82096"/>
              <a:ext cx="414504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17" name="Oval"/>
            <p:cNvSpPr/>
            <p:nvPr/>
          </p:nvSpPr>
          <p:spPr>
            <a:xfrm>
              <a:off x="2055831" y="82096"/>
              <a:ext cx="414295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grpSp>
          <p:nvGrpSpPr>
            <p:cNvPr id="1021" name="Group"/>
            <p:cNvGrpSpPr/>
            <p:nvPr/>
          </p:nvGrpSpPr>
          <p:grpSpPr>
            <a:xfrm>
              <a:off x="-1" y="2918"/>
              <a:ext cx="2458404" cy="489464"/>
              <a:chOff x="0" y="2918"/>
              <a:chExt cx="2458402" cy="489463"/>
            </a:xfrm>
          </p:grpSpPr>
          <p:sp>
            <p:nvSpPr>
              <p:cNvPr id="1018" name="y1"/>
              <p:cNvSpPr txBox="1"/>
              <p:nvPr/>
            </p:nvSpPr>
            <p:spPr>
              <a:xfrm>
                <a:off x="0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1</a:t>
                </a:r>
              </a:p>
            </p:txBody>
          </p:sp>
          <p:sp>
            <p:nvSpPr>
              <p:cNvPr id="1019" name="y2"/>
              <p:cNvSpPr txBox="1"/>
              <p:nvPr/>
            </p:nvSpPr>
            <p:spPr>
              <a:xfrm>
                <a:off x="1027683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2</a:t>
                </a:r>
              </a:p>
            </p:txBody>
          </p:sp>
          <p:sp>
            <p:nvSpPr>
              <p:cNvPr id="1020" name="y3"/>
              <p:cNvSpPr txBox="1"/>
              <p:nvPr/>
            </p:nvSpPr>
            <p:spPr>
              <a:xfrm>
                <a:off x="2049462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3</a:t>
                </a:r>
              </a:p>
            </p:txBody>
          </p:sp>
        </p:grpSp>
      </p:grpSp>
      <p:sp>
        <p:nvSpPr>
          <p:cNvPr id="10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"/>
          <p:cNvGrpSpPr/>
          <p:nvPr/>
        </p:nvGrpSpPr>
        <p:grpSpPr>
          <a:xfrm>
            <a:off x="2895599" y="2057400"/>
            <a:ext cx="762001" cy="762000"/>
            <a:chOff x="0" y="0"/>
            <a:chExt cx="762000" cy="762000"/>
          </a:xfrm>
        </p:grpSpPr>
        <p:sp>
          <p:nvSpPr>
            <p:cNvPr id="1025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26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030" name="Group"/>
          <p:cNvGrpSpPr/>
          <p:nvPr/>
        </p:nvGrpSpPr>
        <p:grpSpPr>
          <a:xfrm>
            <a:off x="2438399" y="1219200"/>
            <a:ext cx="1219201" cy="762000"/>
            <a:chOff x="0" y="0"/>
            <a:chExt cx="1219200" cy="762000"/>
          </a:xfrm>
        </p:grpSpPr>
        <p:sp>
          <p:nvSpPr>
            <p:cNvPr id="1028" name="Rectangle"/>
            <p:cNvSpPr/>
            <p:nvPr/>
          </p:nvSpPr>
          <p:spPr>
            <a:xfrm>
              <a:off x="0" y="0"/>
              <a:ext cx="1219200" cy="7620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29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033" name="Group"/>
          <p:cNvGrpSpPr/>
          <p:nvPr/>
        </p:nvGrpSpPr>
        <p:grpSpPr>
          <a:xfrm>
            <a:off x="2895599" y="2819400"/>
            <a:ext cx="762001" cy="762000"/>
            <a:chOff x="0" y="0"/>
            <a:chExt cx="762000" cy="762000"/>
          </a:xfrm>
        </p:grpSpPr>
        <p:sp>
          <p:nvSpPr>
            <p:cNvPr id="1031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32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034" name="Propagation rules"/>
          <p:cNvSpPr txBox="1"/>
          <p:nvPr>
            <p:ph type="title"/>
          </p:nvPr>
        </p:nvSpPr>
        <p:spPr>
          <a:xfrm>
            <a:off x="304800" y="0"/>
            <a:ext cx="8610600" cy="1219200"/>
          </a:xfrm>
          <a:prstGeom prst="rect">
            <a:avLst/>
          </a:prstGeom>
        </p:spPr>
        <p:txBody>
          <a:bodyPr/>
          <a:lstStyle/>
          <a:p>
            <a:pPr/>
            <a:r>
              <a:t>Propagation rules</a:t>
            </a:r>
          </a:p>
        </p:txBody>
      </p:sp>
      <p:sp>
        <p:nvSpPr>
          <p:cNvPr id="1035" name="Line"/>
          <p:cNvSpPr/>
          <p:nvPr/>
        </p:nvSpPr>
        <p:spPr>
          <a:xfrm>
            <a:off x="7720012" y="5781675"/>
            <a:ext cx="981076" cy="1588"/>
          </a:xfrm>
          <a:prstGeom prst="line">
            <a:avLst/>
          </a:prstGeom>
          <a:ln w="76200">
            <a:solidFill>
              <a:srgbClr val="FFA5A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36" name="Line"/>
          <p:cNvSpPr/>
          <p:nvPr/>
        </p:nvSpPr>
        <p:spPr>
          <a:xfrm>
            <a:off x="6608762" y="5781675"/>
            <a:ext cx="981076" cy="1588"/>
          </a:xfrm>
          <a:prstGeom prst="line">
            <a:avLst/>
          </a:prstGeom>
          <a:ln w="76200">
            <a:solidFill>
              <a:srgbClr val="FFD4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37" name="Line"/>
          <p:cNvSpPr/>
          <p:nvPr/>
        </p:nvSpPr>
        <p:spPr>
          <a:xfrm>
            <a:off x="7659687" y="4913312"/>
            <a:ext cx="1588" cy="1009651"/>
          </a:xfrm>
          <a:prstGeom prst="line">
            <a:avLst/>
          </a:prstGeom>
          <a:ln w="76200">
            <a:solidFill>
              <a:srgbClr val="FFD479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038" name="Line"/>
          <p:cNvSpPr/>
          <p:nvPr/>
        </p:nvSpPr>
        <p:spPr>
          <a:xfrm>
            <a:off x="6605587" y="4913312"/>
            <a:ext cx="1588" cy="720726"/>
          </a:xfrm>
          <a:prstGeom prst="line">
            <a:avLst/>
          </a:prstGeom>
          <a:ln w="76200">
            <a:solidFill>
              <a:srgbClr val="FFFDA9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043" name="Group"/>
          <p:cNvGrpSpPr/>
          <p:nvPr/>
        </p:nvGrpSpPr>
        <p:grpSpPr>
          <a:xfrm>
            <a:off x="6411912" y="4555868"/>
            <a:ext cx="427972" cy="506320"/>
            <a:chOff x="0" y="2918"/>
            <a:chExt cx="427970" cy="506319"/>
          </a:xfrm>
        </p:grpSpPr>
        <p:grpSp>
          <p:nvGrpSpPr>
            <p:cNvPr id="1041" name="Group"/>
            <p:cNvGrpSpPr/>
            <p:nvPr/>
          </p:nvGrpSpPr>
          <p:grpSpPr>
            <a:xfrm>
              <a:off x="0" y="103085"/>
              <a:ext cx="414294" cy="406153"/>
              <a:chOff x="0" y="0"/>
              <a:chExt cx="414293" cy="406151"/>
            </a:xfrm>
          </p:grpSpPr>
          <p:sp>
            <p:nvSpPr>
              <p:cNvPr id="1039" name="Oval"/>
              <p:cNvSpPr/>
              <p:nvPr/>
            </p:nvSpPr>
            <p:spPr>
              <a:xfrm>
                <a:off x="0" y="4411"/>
                <a:ext cx="414294" cy="397330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40" name="Text"/>
              <p:cNvSpPr txBox="1"/>
              <p:nvPr/>
            </p:nvSpPr>
            <p:spPr>
              <a:xfrm>
                <a:off x="60667" y="0"/>
                <a:ext cx="205050" cy="406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042" name="y1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y</a:t>
              </a:r>
              <a:r>
                <a:rPr baseline="-25000"/>
                <a:t>1</a:t>
              </a:r>
            </a:p>
          </p:txBody>
        </p:sp>
      </p:grpSp>
      <p:sp>
        <p:nvSpPr>
          <p:cNvPr id="1044" name="Line"/>
          <p:cNvSpPr/>
          <p:nvPr/>
        </p:nvSpPr>
        <p:spPr>
          <a:xfrm>
            <a:off x="8699500" y="4922837"/>
            <a:ext cx="1588" cy="1009651"/>
          </a:xfrm>
          <a:prstGeom prst="line">
            <a:avLst/>
          </a:prstGeom>
          <a:ln w="76200">
            <a:solidFill>
              <a:srgbClr val="FFA5A2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045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9800" y="5192712"/>
            <a:ext cx="500063" cy="1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0700" y="5911850"/>
            <a:ext cx="511175" cy="184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5962" y="5192712"/>
            <a:ext cx="523876" cy="1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8" name="image.pdf" descr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16862" y="5911850"/>
            <a:ext cx="522288" cy="19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image.pdf" descr="image.pd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12125" y="5192712"/>
            <a:ext cx="512763" cy="196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4" name="Group"/>
          <p:cNvGrpSpPr/>
          <p:nvPr/>
        </p:nvGrpSpPr>
        <p:grpSpPr>
          <a:xfrm>
            <a:off x="6411912" y="5476577"/>
            <a:ext cx="427972" cy="505802"/>
            <a:chOff x="0" y="2918"/>
            <a:chExt cx="427970" cy="505801"/>
          </a:xfrm>
        </p:grpSpPr>
        <p:grpSp>
          <p:nvGrpSpPr>
            <p:cNvPr id="1052" name="Group"/>
            <p:cNvGrpSpPr/>
            <p:nvPr/>
          </p:nvGrpSpPr>
          <p:grpSpPr>
            <a:xfrm>
              <a:off x="0" y="102567"/>
              <a:ext cx="414294" cy="406153"/>
              <a:chOff x="0" y="0"/>
              <a:chExt cx="414293" cy="406151"/>
            </a:xfrm>
          </p:grpSpPr>
          <p:sp>
            <p:nvSpPr>
              <p:cNvPr id="1050" name="Oval"/>
              <p:cNvSpPr/>
              <p:nvPr/>
            </p:nvSpPr>
            <p:spPr>
              <a:xfrm>
                <a:off x="0" y="3853"/>
                <a:ext cx="414294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51" name="Text"/>
              <p:cNvSpPr txBox="1"/>
              <p:nvPr/>
            </p:nvSpPr>
            <p:spPr>
              <a:xfrm>
                <a:off x="60667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053" name="x1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1</a:t>
              </a:r>
            </a:p>
          </p:txBody>
        </p:sp>
      </p:grpSp>
      <p:grpSp>
        <p:nvGrpSpPr>
          <p:cNvPr id="1059" name="Group"/>
          <p:cNvGrpSpPr/>
          <p:nvPr/>
        </p:nvGrpSpPr>
        <p:grpSpPr>
          <a:xfrm>
            <a:off x="7437437" y="4555868"/>
            <a:ext cx="430130" cy="506320"/>
            <a:chOff x="0" y="2918"/>
            <a:chExt cx="430129" cy="506319"/>
          </a:xfrm>
        </p:grpSpPr>
        <p:grpSp>
          <p:nvGrpSpPr>
            <p:cNvPr id="1057" name="Group"/>
            <p:cNvGrpSpPr/>
            <p:nvPr/>
          </p:nvGrpSpPr>
          <p:grpSpPr>
            <a:xfrm>
              <a:off x="0" y="103085"/>
              <a:ext cx="414504" cy="406153"/>
              <a:chOff x="0" y="0"/>
              <a:chExt cx="414503" cy="406151"/>
            </a:xfrm>
          </p:grpSpPr>
          <p:sp>
            <p:nvSpPr>
              <p:cNvPr id="1055" name="Oval"/>
              <p:cNvSpPr/>
              <p:nvPr/>
            </p:nvSpPr>
            <p:spPr>
              <a:xfrm>
                <a:off x="0" y="4411"/>
                <a:ext cx="414504" cy="397330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56" name="Text"/>
              <p:cNvSpPr txBox="1"/>
              <p:nvPr/>
            </p:nvSpPr>
            <p:spPr>
              <a:xfrm>
                <a:off x="60697" y="0"/>
                <a:ext cx="205050" cy="406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058" name="y2"/>
            <p:cNvSpPr txBox="1"/>
            <p:nvPr/>
          </p:nvSpPr>
          <p:spPr>
            <a:xfrm>
              <a:off x="21189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y</a:t>
              </a:r>
              <a:r>
                <a:rPr baseline="-25000"/>
                <a:t>2</a:t>
              </a:r>
            </a:p>
          </p:txBody>
        </p:sp>
      </p:grpSp>
      <p:grpSp>
        <p:nvGrpSpPr>
          <p:cNvPr id="1064" name="Group"/>
          <p:cNvGrpSpPr/>
          <p:nvPr/>
        </p:nvGrpSpPr>
        <p:grpSpPr>
          <a:xfrm>
            <a:off x="7437438" y="5476577"/>
            <a:ext cx="430119" cy="505802"/>
            <a:chOff x="0" y="2918"/>
            <a:chExt cx="430117" cy="505801"/>
          </a:xfrm>
        </p:grpSpPr>
        <p:grpSp>
          <p:nvGrpSpPr>
            <p:cNvPr id="1062" name="Group"/>
            <p:cNvGrpSpPr/>
            <p:nvPr/>
          </p:nvGrpSpPr>
          <p:grpSpPr>
            <a:xfrm>
              <a:off x="0" y="102567"/>
              <a:ext cx="413236" cy="406153"/>
              <a:chOff x="0" y="0"/>
              <a:chExt cx="413235" cy="406151"/>
            </a:xfrm>
          </p:grpSpPr>
          <p:sp>
            <p:nvSpPr>
              <p:cNvPr id="1060" name="Oval"/>
              <p:cNvSpPr/>
              <p:nvPr/>
            </p:nvSpPr>
            <p:spPr>
              <a:xfrm>
                <a:off x="0" y="3853"/>
                <a:ext cx="413236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61" name="Text"/>
              <p:cNvSpPr txBox="1"/>
              <p:nvPr/>
            </p:nvSpPr>
            <p:spPr>
              <a:xfrm>
                <a:off x="60511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063" name="x2"/>
            <p:cNvSpPr txBox="1"/>
            <p:nvPr/>
          </p:nvSpPr>
          <p:spPr>
            <a:xfrm>
              <a:off x="21177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2</a:t>
              </a:r>
            </a:p>
          </p:txBody>
        </p:sp>
      </p:grpSp>
      <p:grpSp>
        <p:nvGrpSpPr>
          <p:cNvPr id="1069" name="Group"/>
          <p:cNvGrpSpPr/>
          <p:nvPr/>
        </p:nvGrpSpPr>
        <p:grpSpPr>
          <a:xfrm>
            <a:off x="8461374" y="4555868"/>
            <a:ext cx="427972" cy="506320"/>
            <a:chOff x="0" y="2918"/>
            <a:chExt cx="427970" cy="506319"/>
          </a:xfrm>
        </p:grpSpPr>
        <p:grpSp>
          <p:nvGrpSpPr>
            <p:cNvPr id="1067" name="Group"/>
            <p:cNvGrpSpPr/>
            <p:nvPr/>
          </p:nvGrpSpPr>
          <p:grpSpPr>
            <a:xfrm>
              <a:off x="0" y="103085"/>
              <a:ext cx="414294" cy="406153"/>
              <a:chOff x="0" y="0"/>
              <a:chExt cx="414293" cy="406151"/>
            </a:xfrm>
          </p:grpSpPr>
          <p:sp>
            <p:nvSpPr>
              <p:cNvPr id="1065" name="Oval"/>
              <p:cNvSpPr/>
              <p:nvPr/>
            </p:nvSpPr>
            <p:spPr>
              <a:xfrm>
                <a:off x="0" y="4411"/>
                <a:ext cx="414294" cy="397330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66" name="Text"/>
              <p:cNvSpPr txBox="1"/>
              <p:nvPr/>
            </p:nvSpPr>
            <p:spPr>
              <a:xfrm>
                <a:off x="60667" y="0"/>
                <a:ext cx="205050" cy="406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068" name="y3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y</a:t>
              </a:r>
              <a:r>
                <a:rPr baseline="-25000"/>
                <a:t>3</a:t>
              </a:r>
            </a:p>
          </p:txBody>
        </p:sp>
      </p:grpSp>
      <p:grpSp>
        <p:nvGrpSpPr>
          <p:cNvPr id="1074" name="Group"/>
          <p:cNvGrpSpPr/>
          <p:nvPr/>
        </p:nvGrpSpPr>
        <p:grpSpPr>
          <a:xfrm>
            <a:off x="8461374" y="5476577"/>
            <a:ext cx="427972" cy="505802"/>
            <a:chOff x="0" y="2918"/>
            <a:chExt cx="427970" cy="505801"/>
          </a:xfrm>
        </p:grpSpPr>
        <p:grpSp>
          <p:nvGrpSpPr>
            <p:cNvPr id="1072" name="Group"/>
            <p:cNvGrpSpPr/>
            <p:nvPr/>
          </p:nvGrpSpPr>
          <p:grpSpPr>
            <a:xfrm>
              <a:off x="0" y="102567"/>
              <a:ext cx="414294" cy="406153"/>
              <a:chOff x="0" y="0"/>
              <a:chExt cx="414293" cy="406151"/>
            </a:xfrm>
          </p:grpSpPr>
          <p:sp>
            <p:nvSpPr>
              <p:cNvPr id="1070" name="Oval"/>
              <p:cNvSpPr/>
              <p:nvPr/>
            </p:nvSpPr>
            <p:spPr>
              <a:xfrm>
                <a:off x="0" y="3853"/>
                <a:ext cx="414294" cy="39844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71" name="Text"/>
              <p:cNvSpPr txBox="1"/>
              <p:nvPr/>
            </p:nvSpPr>
            <p:spPr>
              <a:xfrm>
                <a:off x="60667" y="-1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073" name="x3"/>
            <p:cNvSpPr txBox="1"/>
            <p:nvPr/>
          </p:nvSpPr>
          <p:spPr>
            <a:xfrm>
              <a:off x="19030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3</a:t>
              </a:r>
            </a:p>
          </p:txBody>
        </p:sp>
      </p:grpSp>
      <p:pic>
        <p:nvPicPr>
          <p:cNvPr id="1075" name="image.pdf" descr="image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8875" y="1249362"/>
            <a:ext cx="5445125" cy="2257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8" name="Group"/>
          <p:cNvGrpSpPr/>
          <p:nvPr/>
        </p:nvGrpSpPr>
        <p:grpSpPr>
          <a:xfrm>
            <a:off x="380999" y="2209800"/>
            <a:ext cx="914401" cy="2819400"/>
            <a:chOff x="0" y="0"/>
            <a:chExt cx="914400" cy="2819400"/>
          </a:xfrm>
        </p:grpSpPr>
        <p:sp>
          <p:nvSpPr>
            <p:cNvPr id="1076" name="Rectangle"/>
            <p:cNvSpPr/>
            <p:nvPr/>
          </p:nvSpPr>
          <p:spPr>
            <a:xfrm>
              <a:off x="0" y="0"/>
              <a:ext cx="914400" cy="2819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77" name="Text"/>
            <p:cNvSpPr txBox="1"/>
            <p:nvPr/>
          </p:nvSpPr>
          <p:spPr>
            <a:xfrm>
              <a:off x="0" y="11939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081" name="Group"/>
          <p:cNvGrpSpPr/>
          <p:nvPr/>
        </p:nvGrpSpPr>
        <p:grpSpPr>
          <a:xfrm>
            <a:off x="1752599" y="4038600"/>
            <a:ext cx="762001" cy="762000"/>
            <a:chOff x="0" y="0"/>
            <a:chExt cx="762000" cy="762000"/>
          </a:xfrm>
        </p:grpSpPr>
        <p:sp>
          <p:nvSpPr>
            <p:cNvPr id="1079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80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pic>
        <p:nvPicPr>
          <p:cNvPr id="1082" name="image.pdf" descr="image.pd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0662" y="3962400"/>
            <a:ext cx="6713538" cy="749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9" name="Group"/>
          <p:cNvGrpSpPr/>
          <p:nvPr/>
        </p:nvGrpSpPr>
        <p:grpSpPr>
          <a:xfrm>
            <a:off x="2895599" y="2819400"/>
            <a:ext cx="4038601" cy="1752600"/>
            <a:chOff x="0" y="0"/>
            <a:chExt cx="4038600" cy="1752600"/>
          </a:xfrm>
        </p:grpSpPr>
        <p:grpSp>
          <p:nvGrpSpPr>
            <p:cNvPr id="1085" name="Group"/>
            <p:cNvGrpSpPr/>
            <p:nvPr/>
          </p:nvGrpSpPr>
          <p:grpSpPr>
            <a:xfrm>
              <a:off x="-1" y="0"/>
              <a:ext cx="3733801" cy="762000"/>
              <a:chOff x="0" y="0"/>
              <a:chExt cx="3733800" cy="762000"/>
            </a:xfrm>
          </p:grpSpPr>
          <p:sp>
            <p:nvSpPr>
              <p:cNvPr id="1083" name="Rectangle"/>
              <p:cNvSpPr/>
              <p:nvPr/>
            </p:nvSpPr>
            <p:spPr>
              <a:xfrm>
                <a:off x="0" y="0"/>
                <a:ext cx="3733800" cy="762000"/>
              </a:xfrm>
              <a:prstGeom prst="rect">
                <a:avLst/>
              </a:prstGeom>
              <a:noFill/>
              <a:ln w="63500" cap="flat">
                <a:solidFill>
                  <a:srgbClr val="FF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84" name="Text"/>
              <p:cNvSpPr txBox="1"/>
              <p:nvPr/>
            </p:nvSpPr>
            <p:spPr>
              <a:xfrm>
                <a:off x="0" y="1652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088" name="Group"/>
            <p:cNvGrpSpPr/>
            <p:nvPr/>
          </p:nvGrpSpPr>
          <p:grpSpPr>
            <a:xfrm>
              <a:off x="2666999" y="1143000"/>
              <a:ext cx="1371601" cy="609600"/>
              <a:chOff x="0" y="0"/>
              <a:chExt cx="1371600" cy="609600"/>
            </a:xfrm>
          </p:grpSpPr>
          <p:sp>
            <p:nvSpPr>
              <p:cNvPr id="1086" name="Rectangle"/>
              <p:cNvSpPr/>
              <p:nvPr/>
            </p:nvSpPr>
            <p:spPr>
              <a:xfrm>
                <a:off x="0" y="0"/>
                <a:ext cx="1371600" cy="609600"/>
              </a:xfrm>
              <a:prstGeom prst="rect">
                <a:avLst/>
              </a:prstGeom>
              <a:noFill/>
              <a:ln w="63500" cap="flat">
                <a:solidFill>
                  <a:srgbClr val="FF92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87" name="Text"/>
              <p:cNvSpPr txBox="1"/>
              <p:nvPr/>
            </p:nvSpPr>
            <p:spPr>
              <a:xfrm>
                <a:off x="0" y="890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grpSp>
        <p:nvGrpSpPr>
          <p:cNvPr id="1096" name="Group"/>
          <p:cNvGrpSpPr/>
          <p:nvPr/>
        </p:nvGrpSpPr>
        <p:grpSpPr>
          <a:xfrm>
            <a:off x="228599" y="2057400"/>
            <a:ext cx="6400801" cy="2667000"/>
            <a:chOff x="0" y="0"/>
            <a:chExt cx="6400800" cy="2667000"/>
          </a:xfrm>
        </p:grpSpPr>
        <p:grpSp>
          <p:nvGrpSpPr>
            <p:cNvPr id="1092" name="Group"/>
            <p:cNvGrpSpPr/>
            <p:nvPr/>
          </p:nvGrpSpPr>
          <p:grpSpPr>
            <a:xfrm>
              <a:off x="2666999" y="0"/>
              <a:ext cx="3733801" cy="762000"/>
              <a:chOff x="0" y="0"/>
              <a:chExt cx="3733800" cy="762000"/>
            </a:xfrm>
          </p:grpSpPr>
          <p:sp>
            <p:nvSpPr>
              <p:cNvPr id="1090" name="Rectangle"/>
              <p:cNvSpPr/>
              <p:nvPr/>
            </p:nvSpPr>
            <p:spPr>
              <a:xfrm>
                <a:off x="0" y="0"/>
                <a:ext cx="3733800" cy="762000"/>
              </a:xfrm>
              <a:prstGeom prst="rect">
                <a:avLst/>
              </a:prstGeom>
              <a:noFill/>
              <a:ln w="63500" cap="flat">
                <a:solidFill>
                  <a:srgbClr val="FFD47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91" name="Text"/>
              <p:cNvSpPr txBox="1"/>
              <p:nvPr/>
            </p:nvSpPr>
            <p:spPr>
              <a:xfrm>
                <a:off x="0" y="1652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095" name="Group"/>
            <p:cNvGrpSpPr/>
            <p:nvPr/>
          </p:nvGrpSpPr>
          <p:grpSpPr>
            <a:xfrm>
              <a:off x="-1" y="1905000"/>
              <a:ext cx="1219201" cy="762000"/>
              <a:chOff x="0" y="0"/>
              <a:chExt cx="1219200" cy="762000"/>
            </a:xfrm>
          </p:grpSpPr>
          <p:sp>
            <p:nvSpPr>
              <p:cNvPr id="1093" name="Rectangle"/>
              <p:cNvSpPr/>
              <p:nvPr/>
            </p:nvSpPr>
            <p:spPr>
              <a:xfrm>
                <a:off x="0" y="0"/>
                <a:ext cx="1219200" cy="762000"/>
              </a:xfrm>
              <a:prstGeom prst="rect">
                <a:avLst/>
              </a:prstGeom>
              <a:noFill/>
              <a:ln w="63500" cap="flat">
                <a:solidFill>
                  <a:srgbClr val="FFD47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094" name="Text"/>
              <p:cNvSpPr txBox="1"/>
              <p:nvPr/>
            </p:nvSpPr>
            <p:spPr>
              <a:xfrm>
                <a:off x="0" y="1652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grpSp>
        <p:nvGrpSpPr>
          <p:cNvPr id="1104" name="Group"/>
          <p:cNvGrpSpPr/>
          <p:nvPr/>
        </p:nvGrpSpPr>
        <p:grpSpPr>
          <a:xfrm>
            <a:off x="6405543" y="4581268"/>
            <a:ext cx="2470126" cy="489464"/>
            <a:chOff x="0" y="2918"/>
            <a:chExt cx="2470125" cy="489463"/>
          </a:xfrm>
        </p:grpSpPr>
        <p:sp>
          <p:nvSpPr>
            <p:cNvPr id="1097" name="Oval"/>
            <p:cNvSpPr/>
            <p:nvPr/>
          </p:nvSpPr>
          <p:spPr>
            <a:xfrm>
              <a:off x="6369" y="82096"/>
              <a:ext cx="414295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98" name="Oval"/>
            <p:cNvSpPr/>
            <p:nvPr/>
          </p:nvSpPr>
          <p:spPr>
            <a:xfrm>
              <a:off x="1031894" y="82096"/>
              <a:ext cx="414504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099" name="Oval"/>
            <p:cNvSpPr/>
            <p:nvPr/>
          </p:nvSpPr>
          <p:spPr>
            <a:xfrm>
              <a:off x="2055831" y="82096"/>
              <a:ext cx="414295" cy="397330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grpSp>
          <p:nvGrpSpPr>
            <p:cNvPr id="1103" name="Group"/>
            <p:cNvGrpSpPr/>
            <p:nvPr/>
          </p:nvGrpSpPr>
          <p:grpSpPr>
            <a:xfrm>
              <a:off x="-1" y="2918"/>
              <a:ext cx="2458404" cy="489464"/>
              <a:chOff x="0" y="2918"/>
              <a:chExt cx="2458402" cy="489463"/>
            </a:xfrm>
          </p:grpSpPr>
          <p:sp>
            <p:nvSpPr>
              <p:cNvPr id="1100" name="y1"/>
              <p:cNvSpPr txBox="1"/>
              <p:nvPr/>
            </p:nvSpPr>
            <p:spPr>
              <a:xfrm>
                <a:off x="0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1</a:t>
                </a:r>
              </a:p>
            </p:txBody>
          </p:sp>
          <p:sp>
            <p:nvSpPr>
              <p:cNvPr id="1101" name="y2"/>
              <p:cNvSpPr txBox="1"/>
              <p:nvPr/>
            </p:nvSpPr>
            <p:spPr>
              <a:xfrm>
                <a:off x="1027683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2</a:t>
                </a:r>
              </a:p>
            </p:txBody>
          </p:sp>
          <p:sp>
            <p:nvSpPr>
              <p:cNvPr id="1102" name="y3"/>
              <p:cNvSpPr txBox="1"/>
              <p:nvPr/>
            </p:nvSpPr>
            <p:spPr>
              <a:xfrm>
                <a:off x="2049462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3</a:t>
                </a:r>
              </a:p>
            </p:txBody>
          </p:sp>
        </p:grpSp>
      </p:grpSp>
      <p:sp>
        <p:nvSpPr>
          <p:cNvPr id="1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9" grpId="1"/>
      <p:bldP build="whole" bldLvl="1" animBg="1" rev="0" advAuto="0" spid="1096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Belief propagation messages"/>
          <p:cNvSpPr txBox="1"/>
          <p:nvPr>
            <p:ph type="title"/>
          </p:nvPr>
        </p:nvSpPr>
        <p:spPr>
          <a:xfrm>
            <a:off x="685800" y="0"/>
            <a:ext cx="7772400" cy="1066800"/>
          </a:xfrm>
          <a:prstGeom prst="rect">
            <a:avLst/>
          </a:prstGeom>
        </p:spPr>
        <p:txBody>
          <a:bodyPr/>
          <a:lstStyle/>
          <a:p>
            <a:pPr/>
            <a:r>
              <a:t>Belief propagation messages</a:t>
            </a:r>
          </a:p>
        </p:txBody>
      </p:sp>
      <p:sp>
        <p:nvSpPr>
          <p:cNvPr id="1108" name="Line"/>
          <p:cNvSpPr/>
          <p:nvPr/>
        </p:nvSpPr>
        <p:spPr>
          <a:xfrm>
            <a:off x="5257800" y="5800725"/>
            <a:ext cx="914400" cy="158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111" name="Group"/>
          <p:cNvGrpSpPr/>
          <p:nvPr/>
        </p:nvGrpSpPr>
        <p:grpSpPr>
          <a:xfrm>
            <a:off x="6170612" y="5602411"/>
            <a:ext cx="216208" cy="406153"/>
            <a:chOff x="0" y="0"/>
            <a:chExt cx="216207" cy="406151"/>
          </a:xfrm>
        </p:grpSpPr>
        <p:sp>
          <p:nvSpPr>
            <p:cNvPr id="1109" name="Circle"/>
            <p:cNvSpPr/>
            <p:nvPr/>
          </p:nvSpPr>
          <p:spPr>
            <a:xfrm>
              <a:off x="0" y="164976"/>
              <a:ext cx="76200" cy="76201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10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112" name="Line"/>
          <p:cNvSpPr/>
          <p:nvPr/>
        </p:nvSpPr>
        <p:spPr>
          <a:xfrm flipH="1">
            <a:off x="6172200" y="5181600"/>
            <a:ext cx="1588" cy="457200"/>
          </a:xfrm>
          <a:prstGeom prst="line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13" name="j"/>
          <p:cNvSpPr txBox="1"/>
          <p:nvPr/>
        </p:nvSpPr>
        <p:spPr>
          <a:xfrm>
            <a:off x="5909042" y="5375275"/>
            <a:ext cx="25644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j</a:t>
            </a:r>
          </a:p>
        </p:txBody>
      </p:sp>
      <p:grpSp>
        <p:nvGrpSpPr>
          <p:cNvPr id="1116" name="Group"/>
          <p:cNvGrpSpPr/>
          <p:nvPr/>
        </p:nvGrpSpPr>
        <p:grpSpPr>
          <a:xfrm>
            <a:off x="5180012" y="5602411"/>
            <a:ext cx="216208" cy="406153"/>
            <a:chOff x="0" y="0"/>
            <a:chExt cx="216207" cy="406151"/>
          </a:xfrm>
        </p:grpSpPr>
        <p:sp>
          <p:nvSpPr>
            <p:cNvPr id="1114" name="Circle"/>
            <p:cNvSpPr/>
            <p:nvPr/>
          </p:nvSpPr>
          <p:spPr>
            <a:xfrm>
              <a:off x="0" y="164976"/>
              <a:ext cx="76200" cy="76201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15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117" name="i"/>
          <p:cNvSpPr txBox="1"/>
          <p:nvPr/>
        </p:nvSpPr>
        <p:spPr>
          <a:xfrm>
            <a:off x="4927644" y="5375275"/>
            <a:ext cx="239624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</a:t>
            </a:r>
          </a:p>
        </p:txBody>
      </p:sp>
      <p:grpSp>
        <p:nvGrpSpPr>
          <p:cNvPr id="1120" name="Group"/>
          <p:cNvGrpSpPr/>
          <p:nvPr/>
        </p:nvGrpSpPr>
        <p:grpSpPr>
          <a:xfrm>
            <a:off x="2324099" y="5678611"/>
            <a:ext cx="216209" cy="406153"/>
            <a:chOff x="0" y="0"/>
            <a:chExt cx="216207" cy="406151"/>
          </a:xfrm>
        </p:grpSpPr>
        <p:sp>
          <p:nvSpPr>
            <p:cNvPr id="1118" name="Circle"/>
            <p:cNvSpPr/>
            <p:nvPr/>
          </p:nvSpPr>
          <p:spPr>
            <a:xfrm>
              <a:off x="0" y="164976"/>
              <a:ext cx="76200" cy="762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19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121" name="Line"/>
          <p:cNvSpPr/>
          <p:nvPr/>
        </p:nvSpPr>
        <p:spPr>
          <a:xfrm flipH="1">
            <a:off x="2478087" y="5876925"/>
            <a:ext cx="609601" cy="1588"/>
          </a:xfrm>
          <a:prstGeom prst="line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22" name="i"/>
          <p:cNvSpPr txBox="1"/>
          <p:nvPr/>
        </p:nvSpPr>
        <p:spPr>
          <a:xfrm>
            <a:off x="2071732" y="5451475"/>
            <a:ext cx="239624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123" name="="/>
          <p:cNvSpPr txBox="1"/>
          <p:nvPr/>
        </p:nvSpPr>
        <p:spPr>
          <a:xfrm>
            <a:off x="3706999" y="5375275"/>
            <a:ext cx="545727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5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=</a:t>
            </a:r>
          </a:p>
        </p:txBody>
      </p:sp>
      <p:pic>
        <p:nvPicPr>
          <p:cNvPr id="1124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3810000"/>
            <a:ext cx="5867400" cy="10318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7" name="Group"/>
          <p:cNvGrpSpPr/>
          <p:nvPr/>
        </p:nvGrpSpPr>
        <p:grpSpPr>
          <a:xfrm>
            <a:off x="2285999" y="5648449"/>
            <a:ext cx="232946" cy="406152"/>
            <a:chOff x="0" y="0"/>
            <a:chExt cx="232944" cy="406151"/>
          </a:xfrm>
        </p:grpSpPr>
        <p:sp>
          <p:nvSpPr>
            <p:cNvPr id="1125" name="Circle"/>
            <p:cNvSpPr/>
            <p:nvPr/>
          </p:nvSpPr>
          <p:spPr>
            <a:xfrm>
              <a:off x="0" y="107825"/>
              <a:ext cx="190500" cy="1905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26" name="Text"/>
            <p:cNvSpPr txBox="1"/>
            <p:nvPr/>
          </p:nvSpPr>
          <p:spPr>
            <a:xfrm>
              <a:off x="27895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130" name="Group"/>
          <p:cNvGrpSpPr/>
          <p:nvPr/>
        </p:nvGrpSpPr>
        <p:grpSpPr>
          <a:xfrm>
            <a:off x="5105399" y="5572249"/>
            <a:ext cx="232946" cy="406152"/>
            <a:chOff x="0" y="0"/>
            <a:chExt cx="232944" cy="406151"/>
          </a:xfrm>
        </p:grpSpPr>
        <p:sp>
          <p:nvSpPr>
            <p:cNvPr id="1128" name="Circle"/>
            <p:cNvSpPr/>
            <p:nvPr/>
          </p:nvSpPr>
          <p:spPr>
            <a:xfrm>
              <a:off x="0" y="107825"/>
              <a:ext cx="190500" cy="1905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29" name="Text"/>
            <p:cNvSpPr txBox="1"/>
            <p:nvPr/>
          </p:nvSpPr>
          <p:spPr>
            <a:xfrm>
              <a:off x="27895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133" name="Group"/>
          <p:cNvGrpSpPr/>
          <p:nvPr/>
        </p:nvGrpSpPr>
        <p:grpSpPr>
          <a:xfrm>
            <a:off x="6095999" y="5572249"/>
            <a:ext cx="232946" cy="406152"/>
            <a:chOff x="0" y="0"/>
            <a:chExt cx="232944" cy="406151"/>
          </a:xfrm>
        </p:grpSpPr>
        <p:sp>
          <p:nvSpPr>
            <p:cNvPr id="1131" name="Circle"/>
            <p:cNvSpPr/>
            <p:nvPr/>
          </p:nvSpPr>
          <p:spPr>
            <a:xfrm>
              <a:off x="0" y="107825"/>
              <a:ext cx="190500" cy="1905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32" name="Text"/>
            <p:cNvSpPr txBox="1"/>
            <p:nvPr/>
          </p:nvSpPr>
          <p:spPr>
            <a:xfrm>
              <a:off x="27895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136" name="Group"/>
          <p:cNvGrpSpPr/>
          <p:nvPr/>
        </p:nvGrpSpPr>
        <p:grpSpPr>
          <a:xfrm>
            <a:off x="3086099" y="5645274"/>
            <a:ext cx="232946" cy="406152"/>
            <a:chOff x="0" y="0"/>
            <a:chExt cx="232944" cy="406151"/>
          </a:xfrm>
        </p:grpSpPr>
        <p:sp>
          <p:nvSpPr>
            <p:cNvPr id="1134" name="Circle"/>
            <p:cNvSpPr/>
            <p:nvPr/>
          </p:nvSpPr>
          <p:spPr>
            <a:xfrm>
              <a:off x="0" y="107825"/>
              <a:ext cx="190500" cy="1905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35" name="Text"/>
            <p:cNvSpPr txBox="1"/>
            <p:nvPr/>
          </p:nvSpPr>
          <p:spPr>
            <a:xfrm>
              <a:off x="27895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137" name="j"/>
          <p:cNvSpPr txBox="1"/>
          <p:nvPr/>
        </p:nvSpPr>
        <p:spPr>
          <a:xfrm>
            <a:off x="2910254" y="5410200"/>
            <a:ext cx="256442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1138" name="Line"/>
          <p:cNvSpPr/>
          <p:nvPr/>
        </p:nvSpPr>
        <p:spPr>
          <a:xfrm flipH="1">
            <a:off x="6324600" y="5791200"/>
            <a:ext cx="609600" cy="1588"/>
          </a:xfrm>
          <a:prstGeom prst="line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39" name="Line"/>
          <p:cNvSpPr/>
          <p:nvPr/>
        </p:nvSpPr>
        <p:spPr>
          <a:xfrm flipH="1">
            <a:off x="6172200" y="5981700"/>
            <a:ext cx="1588" cy="457200"/>
          </a:xfrm>
          <a:prstGeom prst="line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40" name="To send a message:  Multiply together all the incoming messages, except from the node you’re sending to,…"/>
          <p:cNvSpPr txBox="1"/>
          <p:nvPr/>
        </p:nvSpPr>
        <p:spPr>
          <a:xfrm>
            <a:off x="533400" y="1981200"/>
            <a:ext cx="7467600" cy="146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u="sng"/>
              <a:t>To send a message</a:t>
            </a:r>
            <a:r>
              <a:t>:  Multiply together all the incoming messages, except from the node you’re sending to,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then multiply by the compatibility matrix and marginalize over the sender’s states. </a:t>
            </a:r>
          </a:p>
        </p:txBody>
      </p:sp>
      <p:sp>
        <p:nvSpPr>
          <p:cNvPr id="1141" name="A message:  can be thought of as a set of weights on each of your possible states"/>
          <p:cNvSpPr txBox="1"/>
          <p:nvPr/>
        </p:nvSpPr>
        <p:spPr>
          <a:xfrm>
            <a:off x="457200" y="1066800"/>
            <a:ext cx="69342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u="sng"/>
              <a:t>A message</a:t>
            </a:r>
            <a:r>
              <a:t>:  can be thought of as a set of weights on each of your possible states</a:t>
            </a:r>
          </a:p>
        </p:txBody>
      </p:sp>
      <p:sp>
        <p:nvSpPr>
          <p:cNvPr id="1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Beliefs"/>
          <p:cNvSpPr txBox="1"/>
          <p:nvPr>
            <p:ph type="title"/>
          </p:nvPr>
        </p:nvSpPr>
        <p:spPr>
          <a:xfrm>
            <a:off x="685800" y="0"/>
            <a:ext cx="7772400" cy="1600200"/>
          </a:xfrm>
          <a:prstGeom prst="rect">
            <a:avLst/>
          </a:prstGeom>
        </p:spPr>
        <p:txBody>
          <a:bodyPr/>
          <a:lstStyle/>
          <a:p>
            <a:pPr/>
            <a:r>
              <a:t>Beliefs</a:t>
            </a:r>
          </a:p>
        </p:txBody>
      </p:sp>
      <p:sp>
        <p:nvSpPr>
          <p:cNvPr id="1145" name="Line"/>
          <p:cNvSpPr/>
          <p:nvPr/>
        </p:nvSpPr>
        <p:spPr>
          <a:xfrm flipH="1" flipV="1">
            <a:off x="2439193" y="3809206"/>
            <a:ext cx="609601" cy="1588"/>
          </a:xfrm>
          <a:prstGeom prst="line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148" name="Group"/>
          <p:cNvGrpSpPr/>
          <p:nvPr/>
        </p:nvGrpSpPr>
        <p:grpSpPr>
          <a:xfrm>
            <a:off x="2133599" y="3587874"/>
            <a:ext cx="232946" cy="406152"/>
            <a:chOff x="0" y="0"/>
            <a:chExt cx="232944" cy="406151"/>
          </a:xfrm>
        </p:grpSpPr>
        <p:sp>
          <p:nvSpPr>
            <p:cNvPr id="1146" name="Circle"/>
            <p:cNvSpPr/>
            <p:nvPr/>
          </p:nvSpPr>
          <p:spPr>
            <a:xfrm>
              <a:off x="0" y="107825"/>
              <a:ext cx="190500" cy="1905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47" name="Text"/>
            <p:cNvSpPr txBox="1"/>
            <p:nvPr/>
          </p:nvSpPr>
          <p:spPr>
            <a:xfrm>
              <a:off x="27895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149" name="Line"/>
          <p:cNvSpPr/>
          <p:nvPr/>
        </p:nvSpPr>
        <p:spPr>
          <a:xfrm flipH="1">
            <a:off x="2209800" y="2971800"/>
            <a:ext cx="1588" cy="609600"/>
          </a:xfrm>
          <a:prstGeom prst="line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50" name="j"/>
          <p:cNvSpPr txBox="1"/>
          <p:nvPr/>
        </p:nvSpPr>
        <p:spPr>
          <a:xfrm>
            <a:off x="1911717" y="3352800"/>
            <a:ext cx="25644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1151" name="Line"/>
          <p:cNvSpPr/>
          <p:nvPr/>
        </p:nvSpPr>
        <p:spPr>
          <a:xfrm>
            <a:off x="1447800" y="3810000"/>
            <a:ext cx="609600" cy="1588"/>
          </a:xfrm>
          <a:prstGeom prst="line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152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0737" y="3200400"/>
            <a:ext cx="3556001" cy="996950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To find a node’s beliefs:  Multiply together all the messages coming in to that node."/>
          <p:cNvSpPr txBox="1"/>
          <p:nvPr/>
        </p:nvSpPr>
        <p:spPr>
          <a:xfrm>
            <a:off x="533400" y="1524000"/>
            <a:ext cx="69342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u="sng"/>
              <a:t>To find a node’s beliefs</a:t>
            </a:r>
            <a:r>
              <a:t>:  Multiply together all the messages coming in to that node.</a:t>
            </a:r>
          </a:p>
        </p:txBody>
      </p:sp>
      <p:sp>
        <p:nvSpPr>
          <p:cNvPr id="1154" name="Line"/>
          <p:cNvSpPr/>
          <p:nvPr/>
        </p:nvSpPr>
        <p:spPr>
          <a:xfrm flipH="1">
            <a:off x="2209800" y="3962400"/>
            <a:ext cx="1588" cy="609600"/>
          </a:xfrm>
          <a:prstGeom prst="line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head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dentical local evidence..."/>
          <p:cNvSpPr txBox="1"/>
          <p:nvPr>
            <p:ph type="title"/>
          </p:nvPr>
        </p:nvSpPr>
        <p:spPr>
          <a:xfrm>
            <a:off x="457200" y="0"/>
            <a:ext cx="8229600" cy="1295400"/>
          </a:xfrm>
          <a:prstGeom prst="rect">
            <a:avLst/>
          </a:prstGeom>
        </p:spPr>
        <p:txBody>
          <a:bodyPr/>
          <a:lstStyle/>
          <a:p>
            <a:pPr/>
            <a:r>
              <a:t>Identical local evidence...</a:t>
            </a:r>
          </a:p>
        </p:txBody>
      </p:sp>
      <p:sp>
        <p:nvSpPr>
          <p:cNvPr id="86" name="Rectangle"/>
          <p:cNvSpPr/>
          <p:nvPr/>
        </p:nvSpPr>
        <p:spPr>
          <a:xfrm>
            <a:off x="3048000" y="3810000"/>
            <a:ext cx="1828800" cy="762000"/>
          </a:xfrm>
          <a:prstGeom prst="rect">
            <a:avLst/>
          </a:pr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7" name="Rectangle"/>
          <p:cNvSpPr/>
          <p:nvPr/>
        </p:nvSpPr>
        <p:spPr>
          <a:xfrm>
            <a:off x="3200400" y="1752600"/>
            <a:ext cx="1905000" cy="1143000"/>
          </a:xfrm>
          <a:prstGeom prst="rect">
            <a:avLst/>
          </a:pr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8" name="Rectangle"/>
          <p:cNvSpPr/>
          <p:nvPr/>
        </p:nvSpPr>
        <p:spPr>
          <a:xfrm>
            <a:off x="2971800" y="2133600"/>
            <a:ext cx="2362200" cy="381000"/>
          </a:xfrm>
          <a:prstGeom prst="rect">
            <a:avLst/>
          </a:prstGeom>
          <a:solidFill>
            <a:srgbClr val="8A8A8A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9" name="Rectangle"/>
          <p:cNvSpPr/>
          <p:nvPr/>
        </p:nvSpPr>
        <p:spPr>
          <a:xfrm>
            <a:off x="3429000" y="3429000"/>
            <a:ext cx="1828800" cy="762000"/>
          </a:xfrm>
          <a:prstGeom prst="rect">
            <a:avLst/>
          </a:pr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0" name="Rectangle"/>
          <p:cNvSpPr/>
          <p:nvPr/>
        </p:nvSpPr>
        <p:spPr>
          <a:xfrm>
            <a:off x="3429000" y="3810000"/>
            <a:ext cx="1447800" cy="381000"/>
          </a:xfrm>
          <a:prstGeom prst="rect">
            <a:avLst/>
          </a:prstGeom>
          <a:solidFill>
            <a:srgbClr val="8A8A8A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1" name="Shape"/>
          <p:cNvSpPr/>
          <p:nvPr/>
        </p:nvSpPr>
        <p:spPr>
          <a:xfrm>
            <a:off x="3200400" y="5029200"/>
            <a:ext cx="1905000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872" y="0"/>
                </a:lnTo>
                <a:lnTo>
                  <a:pt x="21600" y="21600"/>
                </a:lnTo>
                <a:lnTo>
                  <a:pt x="172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2" name="Shape"/>
          <p:cNvSpPr/>
          <p:nvPr/>
        </p:nvSpPr>
        <p:spPr>
          <a:xfrm>
            <a:off x="3200400" y="5791200"/>
            <a:ext cx="1905000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872" y="0"/>
                </a:lnTo>
                <a:lnTo>
                  <a:pt x="21600" y="21600"/>
                </a:lnTo>
                <a:lnTo>
                  <a:pt x="172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3" name="Shape"/>
          <p:cNvSpPr/>
          <p:nvPr/>
        </p:nvSpPr>
        <p:spPr>
          <a:xfrm>
            <a:off x="3200400" y="5410200"/>
            <a:ext cx="1905000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9872" y="21600"/>
                </a:lnTo>
                <a:lnTo>
                  <a:pt x="0" y="21600"/>
                </a:lnTo>
                <a:lnTo>
                  <a:pt x="1728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8A8A8A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4" name="Rectangle"/>
          <p:cNvSpPr/>
          <p:nvPr/>
        </p:nvSpPr>
        <p:spPr>
          <a:xfrm>
            <a:off x="2743200" y="1524000"/>
            <a:ext cx="914400" cy="4953000"/>
          </a:xfrm>
          <a:prstGeom prst="rect">
            <a:avLst/>
          </a:prstGeom>
          <a:solidFill>
            <a:srgbClr val="FFFFF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5" name="Rectangle"/>
          <p:cNvSpPr/>
          <p:nvPr/>
        </p:nvSpPr>
        <p:spPr>
          <a:xfrm>
            <a:off x="4572000" y="1524000"/>
            <a:ext cx="914400" cy="4953000"/>
          </a:xfrm>
          <a:prstGeom prst="rect">
            <a:avLst/>
          </a:prstGeom>
          <a:solidFill>
            <a:srgbClr val="FFFFF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6" name="Rectangle"/>
          <p:cNvSpPr/>
          <p:nvPr/>
        </p:nvSpPr>
        <p:spPr>
          <a:xfrm>
            <a:off x="2362200" y="1600200"/>
            <a:ext cx="1295400" cy="144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7" name="Rectangle"/>
          <p:cNvSpPr/>
          <p:nvPr/>
        </p:nvSpPr>
        <p:spPr>
          <a:xfrm>
            <a:off x="4572000" y="1600200"/>
            <a:ext cx="1295400" cy="144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8" name="Rectangle"/>
          <p:cNvSpPr/>
          <p:nvPr/>
        </p:nvSpPr>
        <p:spPr>
          <a:xfrm>
            <a:off x="2362200" y="3276600"/>
            <a:ext cx="1295400" cy="144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9" name="Rectangle"/>
          <p:cNvSpPr/>
          <p:nvPr/>
        </p:nvSpPr>
        <p:spPr>
          <a:xfrm>
            <a:off x="4572000" y="3276600"/>
            <a:ext cx="1295400" cy="144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0" name="Rectangle"/>
          <p:cNvSpPr/>
          <p:nvPr/>
        </p:nvSpPr>
        <p:spPr>
          <a:xfrm>
            <a:off x="2362200" y="4953000"/>
            <a:ext cx="1295400" cy="144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1" name="Rectangle"/>
          <p:cNvSpPr/>
          <p:nvPr/>
        </p:nvSpPr>
        <p:spPr>
          <a:xfrm>
            <a:off x="4572000" y="4953000"/>
            <a:ext cx="1295400" cy="144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roup"/>
          <p:cNvGrpSpPr/>
          <p:nvPr/>
        </p:nvGrpSpPr>
        <p:grpSpPr>
          <a:xfrm>
            <a:off x="2920999" y="3098800"/>
            <a:ext cx="762001" cy="762000"/>
            <a:chOff x="0" y="0"/>
            <a:chExt cx="762000" cy="762000"/>
          </a:xfrm>
        </p:grpSpPr>
        <p:sp>
          <p:nvSpPr>
            <p:cNvPr id="1157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58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162" name="Group"/>
          <p:cNvGrpSpPr/>
          <p:nvPr/>
        </p:nvGrpSpPr>
        <p:grpSpPr>
          <a:xfrm>
            <a:off x="3682999" y="3098800"/>
            <a:ext cx="762001" cy="762000"/>
            <a:chOff x="0" y="0"/>
            <a:chExt cx="762000" cy="762000"/>
          </a:xfrm>
        </p:grpSpPr>
        <p:sp>
          <p:nvSpPr>
            <p:cNvPr id="1160" name="Square"/>
            <p:cNvSpPr/>
            <p:nvPr/>
          </p:nvSpPr>
          <p:spPr>
            <a:xfrm>
              <a:off x="0" y="0"/>
              <a:ext cx="762000" cy="762000"/>
            </a:xfrm>
            <a:prstGeom prst="rect">
              <a:avLst/>
            </a:prstGeom>
            <a:solidFill>
              <a:srgbClr val="FFA5A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61" name="Text"/>
            <p:cNvSpPr txBox="1"/>
            <p:nvPr/>
          </p:nvSpPr>
          <p:spPr>
            <a:xfrm>
              <a:off x="0" y="1652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163" name="Line"/>
          <p:cNvSpPr/>
          <p:nvPr/>
        </p:nvSpPr>
        <p:spPr>
          <a:xfrm>
            <a:off x="4419600" y="2514600"/>
            <a:ext cx="1143000" cy="158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4" name="Line"/>
          <p:cNvSpPr/>
          <p:nvPr/>
        </p:nvSpPr>
        <p:spPr>
          <a:xfrm>
            <a:off x="3124200" y="2514600"/>
            <a:ext cx="1143000" cy="158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5" name="Line"/>
          <p:cNvSpPr/>
          <p:nvPr/>
        </p:nvSpPr>
        <p:spPr>
          <a:xfrm>
            <a:off x="4349750" y="1503362"/>
            <a:ext cx="1588" cy="117633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6" name="Line"/>
          <p:cNvSpPr/>
          <p:nvPr/>
        </p:nvSpPr>
        <p:spPr>
          <a:xfrm>
            <a:off x="3121025" y="1503362"/>
            <a:ext cx="1588" cy="83978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7" name="Line"/>
          <p:cNvSpPr/>
          <p:nvPr/>
        </p:nvSpPr>
        <p:spPr>
          <a:xfrm>
            <a:off x="5561012" y="1514475"/>
            <a:ext cx="1588" cy="1176338"/>
          </a:xfrm>
          <a:prstGeom prst="line">
            <a:avLst/>
          </a:prstGeom>
          <a:ln w="76200">
            <a:solidFill>
              <a:srgbClr val="92929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8" name="Max-product belief propagation"/>
          <p:cNvSpPr txBox="1"/>
          <p:nvPr>
            <p:ph type="title"/>
          </p:nvPr>
        </p:nvSpPr>
        <p:spPr>
          <a:xfrm>
            <a:off x="304800" y="0"/>
            <a:ext cx="8610600" cy="12192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Max-product belief propagation</a:t>
            </a:r>
          </a:p>
        </p:txBody>
      </p:sp>
      <p:pic>
        <p:nvPicPr>
          <p:cNvPr id="1169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1828800"/>
            <a:ext cx="582613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0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0" y="2667000"/>
            <a:ext cx="596900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7600" y="1828800"/>
            <a:ext cx="609600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image.pdf" descr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8200" y="2667000"/>
            <a:ext cx="609600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image.pdf" descr="image.pd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76800" y="1828800"/>
            <a:ext cx="596900" cy="228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8" name="Group"/>
          <p:cNvGrpSpPr/>
          <p:nvPr/>
        </p:nvGrpSpPr>
        <p:grpSpPr>
          <a:xfrm>
            <a:off x="2895600" y="2198430"/>
            <a:ext cx="482600" cy="544771"/>
            <a:chOff x="0" y="2918"/>
            <a:chExt cx="482600" cy="544769"/>
          </a:xfrm>
        </p:grpSpPr>
        <p:grpSp>
          <p:nvGrpSpPr>
            <p:cNvPr id="1176" name="Group"/>
            <p:cNvGrpSpPr/>
            <p:nvPr/>
          </p:nvGrpSpPr>
          <p:grpSpPr>
            <a:xfrm>
              <a:off x="0" y="84137"/>
              <a:ext cx="482600" cy="463551"/>
              <a:chOff x="0" y="0"/>
              <a:chExt cx="482600" cy="463550"/>
            </a:xfrm>
          </p:grpSpPr>
          <p:sp>
            <p:nvSpPr>
              <p:cNvPr id="1174" name="Oval"/>
              <p:cNvSpPr/>
              <p:nvPr/>
            </p:nvSpPr>
            <p:spPr>
              <a:xfrm>
                <a:off x="0" y="0"/>
                <a:ext cx="482600" cy="463551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175" name="Text"/>
              <p:cNvSpPr txBox="1"/>
              <p:nvPr/>
            </p:nvSpPr>
            <p:spPr>
              <a:xfrm>
                <a:off x="70669" y="28698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177" name="x1"/>
            <p:cNvSpPr txBox="1"/>
            <p:nvPr/>
          </p:nvSpPr>
          <p:spPr>
            <a:xfrm>
              <a:off x="59054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1</a:t>
              </a:r>
            </a:p>
          </p:txBody>
        </p:sp>
      </p:grpSp>
      <p:grpSp>
        <p:nvGrpSpPr>
          <p:cNvPr id="1183" name="Group"/>
          <p:cNvGrpSpPr/>
          <p:nvPr/>
        </p:nvGrpSpPr>
        <p:grpSpPr>
          <a:xfrm>
            <a:off x="4089400" y="2198430"/>
            <a:ext cx="482600" cy="544771"/>
            <a:chOff x="0" y="2918"/>
            <a:chExt cx="482600" cy="544769"/>
          </a:xfrm>
        </p:grpSpPr>
        <p:grpSp>
          <p:nvGrpSpPr>
            <p:cNvPr id="1181" name="Group"/>
            <p:cNvGrpSpPr/>
            <p:nvPr/>
          </p:nvGrpSpPr>
          <p:grpSpPr>
            <a:xfrm>
              <a:off x="0" y="84137"/>
              <a:ext cx="482600" cy="463551"/>
              <a:chOff x="0" y="0"/>
              <a:chExt cx="482600" cy="463550"/>
            </a:xfrm>
          </p:grpSpPr>
          <p:sp>
            <p:nvSpPr>
              <p:cNvPr id="1179" name="Oval"/>
              <p:cNvSpPr/>
              <p:nvPr/>
            </p:nvSpPr>
            <p:spPr>
              <a:xfrm>
                <a:off x="0" y="0"/>
                <a:ext cx="482600" cy="463551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180" name="Text"/>
              <p:cNvSpPr txBox="1"/>
              <p:nvPr/>
            </p:nvSpPr>
            <p:spPr>
              <a:xfrm>
                <a:off x="70669" y="28698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182" name="x2"/>
            <p:cNvSpPr txBox="1"/>
            <p:nvPr/>
          </p:nvSpPr>
          <p:spPr>
            <a:xfrm>
              <a:off x="59054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2</a:t>
              </a:r>
            </a:p>
          </p:txBody>
        </p:sp>
      </p:grpSp>
      <p:grpSp>
        <p:nvGrpSpPr>
          <p:cNvPr id="1191" name="Group"/>
          <p:cNvGrpSpPr/>
          <p:nvPr/>
        </p:nvGrpSpPr>
        <p:grpSpPr>
          <a:xfrm>
            <a:off x="2895600" y="1164967"/>
            <a:ext cx="2870200" cy="506671"/>
            <a:chOff x="0" y="2918"/>
            <a:chExt cx="2870200" cy="506669"/>
          </a:xfrm>
        </p:grpSpPr>
        <p:sp>
          <p:nvSpPr>
            <p:cNvPr id="1184" name="Oval"/>
            <p:cNvSpPr/>
            <p:nvPr/>
          </p:nvSpPr>
          <p:spPr>
            <a:xfrm>
              <a:off x="0" y="46037"/>
              <a:ext cx="482600" cy="463551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85" name="Oval"/>
            <p:cNvSpPr/>
            <p:nvPr/>
          </p:nvSpPr>
          <p:spPr>
            <a:xfrm>
              <a:off x="1193800" y="46037"/>
              <a:ext cx="482600" cy="463551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186" name="Oval"/>
            <p:cNvSpPr/>
            <p:nvPr/>
          </p:nvSpPr>
          <p:spPr>
            <a:xfrm>
              <a:off x="2387600" y="46037"/>
              <a:ext cx="482600" cy="463551"/>
            </a:xfrm>
            <a:prstGeom prst="ellipse">
              <a:avLst/>
            </a:prstGeom>
            <a:solidFill>
              <a:srgbClr val="A9A9A9"/>
            </a:soli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grpSp>
          <p:nvGrpSpPr>
            <p:cNvPr id="1190" name="Group"/>
            <p:cNvGrpSpPr/>
            <p:nvPr/>
          </p:nvGrpSpPr>
          <p:grpSpPr>
            <a:xfrm>
              <a:off x="46354" y="2918"/>
              <a:ext cx="2796542" cy="489464"/>
              <a:chOff x="0" y="2918"/>
              <a:chExt cx="2796540" cy="489463"/>
            </a:xfrm>
          </p:grpSpPr>
          <p:sp>
            <p:nvSpPr>
              <p:cNvPr id="1187" name="y1"/>
              <p:cNvSpPr txBox="1"/>
              <p:nvPr/>
            </p:nvSpPr>
            <p:spPr>
              <a:xfrm>
                <a:off x="0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1</a:t>
                </a:r>
              </a:p>
            </p:txBody>
          </p:sp>
          <p:sp>
            <p:nvSpPr>
              <p:cNvPr id="1188" name="y2"/>
              <p:cNvSpPr txBox="1"/>
              <p:nvPr/>
            </p:nvSpPr>
            <p:spPr>
              <a:xfrm>
                <a:off x="1193799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2</a:t>
                </a:r>
              </a:p>
            </p:txBody>
          </p:sp>
          <p:sp>
            <p:nvSpPr>
              <p:cNvPr id="1189" name="y3"/>
              <p:cNvSpPr txBox="1"/>
              <p:nvPr/>
            </p:nvSpPr>
            <p:spPr>
              <a:xfrm>
                <a:off x="2387600" y="2918"/>
                <a:ext cx="408941" cy="489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marL="40639" marR="40639" algn="ctr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y</a:t>
                </a:r>
                <a:r>
                  <a:rPr baseline="-25000"/>
                  <a:t>3</a:t>
                </a:r>
              </a:p>
            </p:txBody>
          </p:sp>
        </p:grpSp>
      </p:grpSp>
      <p:grpSp>
        <p:nvGrpSpPr>
          <p:cNvPr id="1196" name="Group"/>
          <p:cNvGrpSpPr/>
          <p:nvPr/>
        </p:nvGrpSpPr>
        <p:grpSpPr>
          <a:xfrm>
            <a:off x="5283200" y="2198430"/>
            <a:ext cx="482600" cy="544771"/>
            <a:chOff x="0" y="2918"/>
            <a:chExt cx="482600" cy="544769"/>
          </a:xfrm>
        </p:grpSpPr>
        <p:grpSp>
          <p:nvGrpSpPr>
            <p:cNvPr id="1194" name="Group"/>
            <p:cNvGrpSpPr/>
            <p:nvPr/>
          </p:nvGrpSpPr>
          <p:grpSpPr>
            <a:xfrm>
              <a:off x="0" y="84137"/>
              <a:ext cx="482600" cy="463551"/>
              <a:chOff x="0" y="0"/>
              <a:chExt cx="482600" cy="463550"/>
            </a:xfrm>
          </p:grpSpPr>
          <p:sp>
            <p:nvSpPr>
              <p:cNvPr id="1192" name="Oval"/>
              <p:cNvSpPr/>
              <p:nvPr/>
            </p:nvSpPr>
            <p:spPr>
              <a:xfrm>
                <a:off x="0" y="0"/>
                <a:ext cx="482600" cy="463551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193" name="Text"/>
              <p:cNvSpPr txBox="1"/>
              <p:nvPr/>
            </p:nvSpPr>
            <p:spPr>
              <a:xfrm>
                <a:off x="70669" y="28698"/>
                <a:ext cx="205050" cy="406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9949" marR="3994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195" name="x3"/>
            <p:cNvSpPr txBox="1"/>
            <p:nvPr/>
          </p:nvSpPr>
          <p:spPr>
            <a:xfrm>
              <a:off x="59054" y="2918"/>
              <a:ext cx="408941" cy="4894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algn="ct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  <a:r>
                <a:t>x</a:t>
              </a:r>
              <a:r>
                <a:rPr baseline="-25000"/>
                <a:t>3</a:t>
              </a:r>
            </a:p>
          </p:txBody>
        </p:sp>
      </p:grpSp>
      <p:sp>
        <p:nvSpPr>
          <p:cNvPr id="11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05" name="Group"/>
          <p:cNvGrpSpPr/>
          <p:nvPr/>
        </p:nvGrpSpPr>
        <p:grpSpPr>
          <a:xfrm>
            <a:off x="800100" y="4927600"/>
            <a:ext cx="7620000" cy="812801"/>
            <a:chOff x="0" y="0"/>
            <a:chExt cx="7620000" cy="812800"/>
          </a:xfrm>
        </p:grpSpPr>
        <p:grpSp>
          <p:nvGrpSpPr>
            <p:cNvPr id="1200" name="Group"/>
            <p:cNvGrpSpPr/>
            <p:nvPr/>
          </p:nvGrpSpPr>
          <p:grpSpPr>
            <a:xfrm>
              <a:off x="2616200" y="0"/>
              <a:ext cx="863600" cy="774700"/>
              <a:chOff x="0" y="0"/>
              <a:chExt cx="863600" cy="774700"/>
            </a:xfrm>
          </p:grpSpPr>
          <p:sp>
            <p:nvSpPr>
              <p:cNvPr id="1198" name="Rectangle"/>
              <p:cNvSpPr/>
              <p:nvPr/>
            </p:nvSpPr>
            <p:spPr>
              <a:xfrm>
                <a:off x="0" y="0"/>
                <a:ext cx="863600" cy="774700"/>
              </a:xfrm>
              <a:prstGeom prst="rect">
                <a:avLst/>
              </a:prstGeom>
              <a:solidFill>
                <a:srgbClr val="FFD4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199" name="Rectangle"/>
              <p:cNvSpPr txBox="1"/>
              <p:nvPr/>
            </p:nvSpPr>
            <p:spPr>
              <a:xfrm>
                <a:off x="0" y="0"/>
                <a:ext cx="863600" cy="7747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203" name="Group"/>
            <p:cNvGrpSpPr/>
            <p:nvPr/>
          </p:nvGrpSpPr>
          <p:grpSpPr>
            <a:xfrm>
              <a:off x="3479799" y="12700"/>
              <a:ext cx="762001" cy="762000"/>
              <a:chOff x="0" y="0"/>
              <a:chExt cx="762000" cy="762000"/>
            </a:xfrm>
          </p:grpSpPr>
          <p:sp>
            <p:nvSpPr>
              <p:cNvPr id="1201" name="Square"/>
              <p:cNvSpPr/>
              <p:nvPr/>
            </p:nvSpPr>
            <p:spPr>
              <a:xfrm>
                <a:off x="0" y="0"/>
                <a:ext cx="762000" cy="762000"/>
              </a:xfrm>
              <a:prstGeom prst="rect">
                <a:avLst/>
              </a:prstGeom>
              <a:solidFill>
                <a:srgbClr val="FFA5A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202" name="Text"/>
              <p:cNvSpPr txBox="1"/>
              <p:nvPr/>
            </p:nvSpPr>
            <p:spPr>
              <a:xfrm>
                <a:off x="0" y="1652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pic>
          <p:nvPicPr>
            <p:cNvPr id="1204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50800"/>
              <a:ext cx="7620000" cy="7620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pic>
        <p:nvPicPr>
          <p:cNvPr id="1206" name="image.pdf" descr="image.pd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8500" y="3086100"/>
            <a:ext cx="6996113" cy="13128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1" name="Group"/>
          <p:cNvGrpSpPr/>
          <p:nvPr/>
        </p:nvGrpSpPr>
        <p:grpSpPr>
          <a:xfrm>
            <a:off x="-12700" y="3822700"/>
            <a:ext cx="6781800" cy="914400"/>
            <a:chOff x="0" y="0"/>
            <a:chExt cx="6781800" cy="914400"/>
          </a:xfrm>
        </p:grpSpPr>
        <p:sp>
          <p:nvSpPr>
            <p:cNvPr id="1207" name="Text"/>
            <p:cNvSpPr txBox="1"/>
            <p:nvPr/>
          </p:nvSpPr>
          <p:spPr>
            <a:xfrm>
              <a:off x="3086100" y="228724"/>
              <a:ext cx="393700" cy="431552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  <p:grpSp>
          <p:nvGrpSpPr>
            <p:cNvPr id="1210" name="Group"/>
            <p:cNvGrpSpPr/>
            <p:nvPr/>
          </p:nvGrpSpPr>
          <p:grpSpPr>
            <a:xfrm>
              <a:off x="0" y="0"/>
              <a:ext cx="6781800" cy="914400"/>
              <a:chOff x="0" y="0"/>
              <a:chExt cx="6781800" cy="914400"/>
            </a:xfrm>
          </p:grpSpPr>
          <p:pic>
            <p:nvPicPr>
              <p:cNvPr id="1208" name="image.pdf" descr="image.pdf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612900" y="0"/>
                <a:ext cx="5168900" cy="914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09" name="message update equation for sum-product algo"/>
              <p:cNvSpPr txBox="1"/>
              <p:nvPr/>
            </p:nvSpPr>
            <p:spPr>
              <a:xfrm>
                <a:off x="0" y="12700"/>
                <a:ext cx="2311400" cy="891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marL="40639" marR="40639" defTabSz="914400">
                  <a:defRPr sz="1800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message update equation for sum-product algo</a:t>
                </a:r>
              </a:p>
            </p:txBody>
          </p:sp>
        </p:grpSp>
      </p:grpSp>
      <p:grpSp>
        <p:nvGrpSpPr>
          <p:cNvPr id="1216" name="Group"/>
          <p:cNvGrpSpPr/>
          <p:nvPr/>
        </p:nvGrpSpPr>
        <p:grpSpPr>
          <a:xfrm>
            <a:off x="-12701" y="5637989"/>
            <a:ext cx="7125958" cy="956300"/>
            <a:chOff x="0" y="0"/>
            <a:chExt cx="7125956" cy="956299"/>
          </a:xfrm>
        </p:grpSpPr>
        <p:sp>
          <p:nvSpPr>
            <p:cNvPr id="1212" name="Rectangle"/>
            <p:cNvSpPr/>
            <p:nvPr/>
          </p:nvSpPr>
          <p:spPr>
            <a:xfrm>
              <a:off x="2984500" y="89710"/>
              <a:ext cx="660400" cy="762001"/>
            </a:xfrm>
            <a:prstGeom prst="rect">
              <a:avLst/>
            </a:prstGeom>
            <a:solidFill>
              <a:srgbClr val="FFD4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grpSp>
          <p:nvGrpSpPr>
            <p:cNvPr id="1215" name="Group"/>
            <p:cNvGrpSpPr/>
            <p:nvPr/>
          </p:nvGrpSpPr>
          <p:grpSpPr>
            <a:xfrm>
              <a:off x="-1" y="0"/>
              <a:ext cx="7125958" cy="956300"/>
              <a:chOff x="0" y="0"/>
              <a:chExt cx="7125956" cy="956299"/>
            </a:xfrm>
          </p:grpSpPr>
          <p:pic>
            <p:nvPicPr>
              <p:cNvPr id="1213" name="droppedImage.pdf" descr="dropped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587004" y="0"/>
                <a:ext cx="5538953" cy="863600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214" name="message update equation for max-product algo."/>
              <p:cNvSpPr txBox="1"/>
              <p:nvPr/>
            </p:nvSpPr>
            <p:spPr>
              <a:xfrm>
                <a:off x="0" y="64310"/>
                <a:ext cx="2311400" cy="8919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marL="40639" marR="40639" defTabSz="914400">
                  <a:defRPr sz="1800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message update equation for max-product algo.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6" grpId="3"/>
      <p:bldP build="whole" bldLvl="1" animBg="1" rev="0" advAuto="0" spid="1211" grpId="1"/>
      <p:bldP build="whole" bldLvl="1" animBg="1" rev="0" advAuto="0" spid="1205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“Do the right thing” Bayesian algorithm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  <a:r>
              <a:t>“Do the right thing” Bayesian algorithm.</a:t>
            </a:r>
          </a:p>
          <a:p>
            <a:pPr>
              <a:buClr>
                <a:srgbClr val="000000"/>
              </a:buClr>
              <a:buFont typeface="Times New Roman"/>
            </a:pPr>
            <a:r>
              <a:t>For Gaussian random variables over time:  Kalman filter.</a:t>
            </a:r>
          </a:p>
          <a:p>
            <a:pPr>
              <a:buClr>
                <a:srgbClr val="000000"/>
              </a:buClr>
              <a:buFont typeface="Times New Roman"/>
            </a:pPr>
            <a:r>
              <a:t>For hidden Markov models: forward/backward algorithm (and MAP variant is Viterbi).</a:t>
            </a:r>
          </a:p>
        </p:txBody>
      </p:sp>
      <p:sp>
        <p:nvSpPr>
          <p:cNvPr id="1219" name="Optimal solution in a chain or tree: Belief Propagation"/>
          <p:cNvSpPr txBox="1"/>
          <p:nvPr>
            <p:ph type="title"/>
          </p:nvPr>
        </p:nvSpPr>
        <p:spPr>
          <a:xfrm>
            <a:off x="457200" y="76200"/>
            <a:ext cx="8077200" cy="1905000"/>
          </a:xfrm>
          <a:prstGeom prst="rect">
            <a:avLst/>
          </a:prstGeom>
        </p:spPr>
        <p:txBody>
          <a:bodyPr/>
          <a:lstStyle/>
          <a:p>
            <a:pPr/>
            <a:r>
              <a:t>Optimal solution in a chain or tree:</a:t>
            </a:r>
            <a:br/>
            <a:r>
              <a:t>Belief Propagation</a:t>
            </a:r>
          </a:p>
        </p:txBody>
      </p:sp>
      <p:sp>
        <p:nvSpPr>
          <p:cNvPr id="1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Belief, and message update rules are just local operations, and can be run whether or not the network has loops"/>
          <p:cNvSpPr txBox="1"/>
          <p:nvPr>
            <p:ph type="title"/>
          </p:nvPr>
        </p:nvSpPr>
        <p:spPr>
          <a:xfrm>
            <a:off x="685800" y="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Belief, and message update rules are just local operations, and can be run whether or not the network has loops</a:t>
            </a:r>
          </a:p>
        </p:txBody>
      </p:sp>
      <p:sp>
        <p:nvSpPr>
          <p:cNvPr id="1223" name="Line"/>
          <p:cNvSpPr/>
          <p:nvPr/>
        </p:nvSpPr>
        <p:spPr>
          <a:xfrm>
            <a:off x="5257800" y="5911850"/>
            <a:ext cx="914400" cy="158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226" name="Group"/>
          <p:cNvGrpSpPr/>
          <p:nvPr/>
        </p:nvGrpSpPr>
        <p:grpSpPr>
          <a:xfrm>
            <a:off x="6170612" y="5713536"/>
            <a:ext cx="216208" cy="406153"/>
            <a:chOff x="0" y="0"/>
            <a:chExt cx="216207" cy="406151"/>
          </a:xfrm>
        </p:grpSpPr>
        <p:sp>
          <p:nvSpPr>
            <p:cNvPr id="1224" name="Circle"/>
            <p:cNvSpPr/>
            <p:nvPr/>
          </p:nvSpPr>
          <p:spPr>
            <a:xfrm>
              <a:off x="0" y="164976"/>
              <a:ext cx="76200" cy="76201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225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227" name="Line"/>
          <p:cNvSpPr/>
          <p:nvPr/>
        </p:nvSpPr>
        <p:spPr>
          <a:xfrm flipH="1">
            <a:off x="6324600" y="5486400"/>
            <a:ext cx="533400" cy="304800"/>
          </a:xfrm>
          <a:prstGeom prst="line">
            <a:avLst/>
          </a:prstGeom>
          <a:ln w="25400">
            <a:solidFill>
              <a:srgbClr val="FFA5A2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28" name="Line"/>
          <p:cNvSpPr/>
          <p:nvPr/>
        </p:nvSpPr>
        <p:spPr>
          <a:xfrm flipH="1" flipV="1">
            <a:off x="6324600" y="6019800"/>
            <a:ext cx="457200" cy="533400"/>
          </a:xfrm>
          <a:prstGeom prst="line">
            <a:avLst/>
          </a:prstGeom>
          <a:ln w="25400">
            <a:solidFill>
              <a:srgbClr val="FFA5A2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29" name="j"/>
          <p:cNvSpPr txBox="1"/>
          <p:nvPr/>
        </p:nvSpPr>
        <p:spPr>
          <a:xfrm>
            <a:off x="5909042" y="5486400"/>
            <a:ext cx="25644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j</a:t>
            </a:r>
          </a:p>
        </p:txBody>
      </p:sp>
      <p:grpSp>
        <p:nvGrpSpPr>
          <p:cNvPr id="1232" name="Group"/>
          <p:cNvGrpSpPr/>
          <p:nvPr/>
        </p:nvGrpSpPr>
        <p:grpSpPr>
          <a:xfrm>
            <a:off x="5180012" y="5713536"/>
            <a:ext cx="216208" cy="406153"/>
            <a:chOff x="0" y="0"/>
            <a:chExt cx="216207" cy="406151"/>
          </a:xfrm>
        </p:grpSpPr>
        <p:sp>
          <p:nvSpPr>
            <p:cNvPr id="1230" name="Circle"/>
            <p:cNvSpPr/>
            <p:nvPr/>
          </p:nvSpPr>
          <p:spPr>
            <a:xfrm>
              <a:off x="0" y="164976"/>
              <a:ext cx="76200" cy="76201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231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233" name="i"/>
          <p:cNvSpPr txBox="1"/>
          <p:nvPr/>
        </p:nvSpPr>
        <p:spPr>
          <a:xfrm>
            <a:off x="4927644" y="5486400"/>
            <a:ext cx="239624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</a:t>
            </a:r>
          </a:p>
        </p:txBody>
      </p:sp>
      <p:grpSp>
        <p:nvGrpSpPr>
          <p:cNvPr id="1236" name="Group"/>
          <p:cNvGrpSpPr/>
          <p:nvPr/>
        </p:nvGrpSpPr>
        <p:grpSpPr>
          <a:xfrm>
            <a:off x="2324099" y="5789736"/>
            <a:ext cx="216209" cy="406153"/>
            <a:chOff x="0" y="0"/>
            <a:chExt cx="216207" cy="406151"/>
          </a:xfrm>
        </p:grpSpPr>
        <p:sp>
          <p:nvSpPr>
            <p:cNvPr id="1234" name="Circle"/>
            <p:cNvSpPr/>
            <p:nvPr/>
          </p:nvSpPr>
          <p:spPr>
            <a:xfrm>
              <a:off x="0" y="164976"/>
              <a:ext cx="76200" cy="762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235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237" name="Line"/>
          <p:cNvSpPr/>
          <p:nvPr/>
        </p:nvSpPr>
        <p:spPr>
          <a:xfrm flipH="1">
            <a:off x="2478087" y="5988050"/>
            <a:ext cx="609601" cy="1588"/>
          </a:xfrm>
          <a:prstGeom prst="line">
            <a:avLst/>
          </a:prstGeom>
          <a:ln w="25400">
            <a:solidFill>
              <a:srgbClr val="FFA5A2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38" name="i"/>
          <p:cNvSpPr txBox="1"/>
          <p:nvPr/>
        </p:nvSpPr>
        <p:spPr>
          <a:xfrm>
            <a:off x="2071732" y="5562600"/>
            <a:ext cx="239624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239" name="="/>
          <p:cNvSpPr txBox="1"/>
          <p:nvPr/>
        </p:nvSpPr>
        <p:spPr>
          <a:xfrm>
            <a:off x="3706999" y="5486400"/>
            <a:ext cx="545727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5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=</a:t>
            </a:r>
          </a:p>
        </p:txBody>
      </p:sp>
      <p:pic>
        <p:nvPicPr>
          <p:cNvPr id="1240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4378325"/>
            <a:ext cx="5867400" cy="1031875"/>
          </a:xfrm>
          <a:prstGeom prst="rect">
            <a:avLst/>
          </a:prstGeom>
          <a:ln w="12700">
            <a:miter lim="400000"/>
          </a:ln>
        </p:spPr>
      </p:pic>
      <p:sp>
        <p:nvSpPr>
          <p:cNvPr id="1241" name="Line"/>
          <p:cNvSpPr/>
          <p:nvPr/>
        </p:nvSpPr>
        <p:spPr>
          <a:xfrm flipH="1" flipV="1">
            <a:off x="2362200" y="2514600"/>
            <a:ext cx="457200" cy="381000"/>
          </a:xfrm>
          <a:prstGeom prst="line">
            <a:avLst/>
          </a:prstGeom>
          <a:ln w="25400">
            <a:solidFill>
              <a:srgbClr val="FFA5A2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244" name="Group"/>
          <p:cNvGrpSpPr/>
          <p:nvPr/>
        </p:nvGrpSpPr>
        <p:grpSpPr>
          <a:xfrm>
            <a:off x="2133599" y="2216274"/>
            <a:ext cx="232946" cy="406152"/>
            <a:chOff x="0" y="0"/>
            <a:chExt cx="232944" cy="406151"/>
          </a:xfrm>
        </p:grpSpPr>
        <p:sp>
          <p:nvSpPr>
            <p:cNvPr id="1242" name="Circle"/>
            <p:cNvSpPr/>
            <p:nvPr/>
          </p:nvSpPr>
          <p:spPr>
            <a:xfrm>
              <a:off x="0" y="107825"/>
              <a:ext cx="190500" cy="1905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243" name="Text"/>
            <p:cNvSpPr txBox="1"/>
            <p:nvPr/>
          </p:nvSpPr>
          <p:spPr>
            <a:xfrm>
              <a:off x="27895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245" name="Line"/>
          <p:cNvSpPr/>
          <p:nvPr/>
        </p:nvSpPr>
        <p:spPr>
          <a:xfrm flipH="1">
            <a:off x="2362200" y="1981200"/>
            <a:ext cx="609600" cy="304800"/>
          </a:xfrm>
          <a:prstGeom prst="line">
            <a:avLst/>
          </a:prstGeom>
          <a:ln w="25400">
            <a:solidFill>
              <a:srgbClr val="FFA5A2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46" name="j"/>
          <p:cNvSpPr txBox="1"/>
          <p:nvPr/>
        </p:nvSpPr>
        <p:spPr>
          <a:xfrm>
            <a:off x="1911717" y="1981200"/>
            <a:ext cx="25644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1247" name="Line"/>
          <p:cNvSpPr/>
          <p:nvPr/>
        </p:nvSpPr>
        <p:spPr>
          <a:xfrm>
            <a:off x="1447800" y="2438400"/>
            <a:ext cx="609600" cy="1588"/>
          </a:xfrm>
          <a:prstGeom prst="line">
            <a:avLst/>
          </a:prstGeom>
          <a:ln w="25400">
            <a:solidFill>
              <a:srgbClr val="FFA5A2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248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0737" y="1828800"/>
            <a:ext cx="3556001" cy="996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1" name="Group"/>
          <p:cNvGrpSpPr/>
          <p:nvPr/>
        </p:nvGrpSpPr>
        <p:grpSpPr>
          <a:xfrm>
            <a:off x="2285999" y="5759574"/>
            <a:ext cx="232946" cy="406152"/>
            <a:chOff x="0" y="0"/>
            <a:chExt cx="232944" cy="406151"/>
          </a:xfrm>
        </p:grpSpPr>
        <p:sp>
          <p:nvSpPr>
            <p:cNvPr id="1249" name="Circle"/>
            <p:cNvSpPr/>
            <p:nvPr/>
          </p:nvSpPr>
          <p:spPr>
            <a:xfrm>
              <a:off x="0" y="107825"/>
              <a:ext cx="190500" cy="1905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250" name="Text"/>
            <p:cNvSpPr txBox="1"/>
            <p:nvPr/>
          </p:nvSpPr>
          <p:spPr>
            <a:xfrm>
              <a:off x="27895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254" name="Group"/>
          <p:cNvGrpSpPr/>
          <p:nvPr/>
        </p:nvGrpSpPr>
        <p:grpSpPr>
          <a:xfrm>
            <a:off x="5105399" y="5683374"/>
            <a:ext cx="232946" cy="406152"/>
            <a:chOff x="0" y="0"/>
            <a:chExt cx="232944" cy="406151"/>
          </a:xfrm>
        </p:grpSpPr>
        <p:sp>
          <p:nvSpPr>
            <p:cNvPr id="1252" name="Circle"/>
            <p:cNvSpPr/>
            <p:nvPr/>
          </p:nvSpPr>
          <p:spPr>
            <a:xfrm>
              <a:off x="0" y="107825"/>
              <a:ext cx="190500" cy="1905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253" name="Text"/>
            <p:cNvSpPr txBox="1"/>
            <p:nvPr/>
          </p:nvSpPr>
          <p:spPr>
            <a:xfrm>
              <a:off x="27895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257" name="Group"/>
          <p:cNvGrpSpPr/>
          <p:nvPr/>
        </p:nvGrpSpPr>
        <p:grpSpPr>
          <a:xfrm>
            <a:off x="6095999" y="5683374"/>
            <a:ext cx="232946" cy="406152"/>
            <a:chOff x="0" y="0"/>
            <a:chExt cx="232944" cy="406151"/>
          </a:xfrm>
        </p:grpSpPr>
        <p:sp>
          <p:nvSpPr>
            <p:cNvPr id="1255" name="Circle"/>
            <p:cNvSpPr/>
            <p:nvPr/>
          </p:nvSpPr>
          <p:spPr>
            <a:xfrm>
              <a:off x="0" y="107825"/>
              <a:ext cx="190500" cy="1905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256" name="Text"/>
            <p:cNvSpPr txBox="1"/>
            <p:nvPr/>
          </p:nvSpPr>
          <p:spPr>
            <a:xfrm>
              <a:off x="27895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2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Justification for running belief propagation in networks with loops"/>
          <p:cNvSpPr txBox="1"/>
          <p:nvPr>
            <p:ph type="title"/>
          </p:nvPr>
        </p:nvSpPr>
        <p:spPr>
          <a:xfrm>
            <a:off x="381000" y="152400"/>
            <a:ext cx="8458200" cy="838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Justification for running belief propagation in networks with loops</a:t>
            </a:r>
          </a:p>
        </p:txBody>
      </p:sp>
      <p:sp>
        <p:nvSpPr>
          <p:cNvPr id="1261" name="Experimental results:…"/>
          <p:cNvSpPr txBox="1"/>
          <p:nvPr>
            <p:ph type="body" idx="1"/>
          </p:nvPr>
        </p:nvSpPr>
        <p:spPr>
          <a:xfrm>
            <a:off x="685800" y="914400"/>
            <a:ext cx="7848600" cy="5791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buClr>
                <a:srgbClr val="000000"/>
              </a:buClr>
              <a:buFont typeface="Times New Roman"/>
              <a:defRPr sz="2800"/>
            </a:pPr>
            <a:r>
              <a:t>Experimental results:</a:t>
            </a:r>
          </a:p>
          <a:p>
            <a:pPr lvl="1">
              <a:lnSpc>
                <a:spcPct val="130000"/>
              </a:lnSpc>
              <a:buClr>
                <a:srgbClr val="000000"/>
              </a:buClr>
              <a:buFont typeface="Times New Roman"/>
              <a:defRPr sz="2400"/>
            </a:pPr>
            <a:r>
              <a:t>Comparison of methods</a:t>
            </a:r>
          </a:p>
          <a:p>
            <a:pPr lvl="1">
              <a:lnSpc>
                <a:spcPct val="130000"/>
              </a:lnSpc>
              <a:buClr>
                <a:srgbClr val="000000"/>
              </a:buClr>
              <a:buFont typeface="Times New Roman"/>
              <a:defRPr sz="2400"/>
            </a:pPr>
            <a:r>
              <a:t>Error-correcting codes</a:t>
            </a:r>
          </a:p>
          <a:p>
            <a:pPr lvl="1">
              <a:lnSpc>
                <a:spcPct val="130000"/>
              </a:lnSpc>
              <a:buClr>
                <a:srgbClr val="000000"/>
              </a:buClr>
              <a:buFont typeface="Times New Roman"/>
              <a:defRPr sz="2400"/>
            </a:pPr>
          </a:p>
          <a:p>
            <a:pPr lvl="1">
              <a:lnSpc>
                <a:spcPct val="130000"/>
              </a:lnSpc>
              <a:buClr>
                <a:srgbClr val="000000"/>
              </a:buClr>
              <a:buFont typeface="Times New Roman"/>
              <a:defRPr sz="2400"/>
            </a:pPr>
            <a:r>
              <a:t>Vision applications</a:t>
            </a:r>
          </a:p>
          <a:p>
            <a:pPr>
              <a:lnSpc>
                <a:spcPct val="130000"/>
              </a:lnSpc>
              <a:buClr>
                <a:srgbClr val="000000"/>
              </a:buClr>
              <a:buFont typeface="Times New Roman"/>
              <a:defRPr sz="2800"/>
            </a:pPr>
            <a:r>
              <a:t>Theoretical results:</a:t>
            </a:r>
          </a:p>
          <a:p>
            <a:pPr lvl="1">
              <a:lnSpc>
                <a:spcPct val="130000"/>
              </a:lnSpc>
              <a:buClr>
                <a:srgbClr val="000000"/>
              </a:buClr>
              <a:buFont typeface="Times New Roman"/>
              <a:defRPr sz="2400"/>
            </a:pPr>
            <a:r>
              <a:t>For Gaussian processes, means are correct.</a:t>
            </a:r>
          </a:p>
          <a:p>
            <a:pPr lvl="1">
              <a:lnSpc>
                <a:spcPct val="130000"/>
              </a:lnSpc>
              <a:buClr>
                <a:srgbClr val="000000"/>
              </a:buClr>
              <a:buFont typeface="Times New Roman"/>
              <a:defRPr sz="2400"/>
            </a:pPr>
            <a:r>
              <a:t>Large neighborhood local maximum for MAP.</a:t>
            </a:r>
          </a:p>
          <a:p>
            <a:pPr lvl="1">
              <a:lnSpc>
                <a:spcPct val="130000"/>
              </a:lnSpc>
              <a:buClr>
                <a:srgbClr val="000000"/>
              </a:buClr>
              <a:buFont typeface="Times New Roman"/>
              <a:defRPr sz="2400"/>
            </a:pPr>
            <a:r>
              <a:t>Equivalent to Bethe approx. in statistical physics.</a:t>
            </a:r>
          </a:p>
          <a:p>
            <a:pPr lvl="1">
              <a:lnSpc>
                <a:spcPct val="130000"/>
              </a:lnSpc>
              <a:buClr>
                <a:srgbClr val="000000"/>
              </a:buClr>
              <a:buFont typeface="Times New Roman"/>
              <a:defRPr sz="2400"/>
            </a:pPr>
            <a:r>
              <a:t>Tree-weighted reparameterization</a:t>
            </a:r>
          </a:p>
        </p:txBody>
      </p:sp>
      <p:sp>
        <p:nvSpPr>
          <p:cNvPr id="1262" name="Weiss and Freeman, 2000"/>
          <p:cNvSpPr txBox="1"/>
          <p:nvPr/>
        </p:nvSpPr>
        <p:spPr>
          <a:xfrm>
            <a:off x="4419600" y="5003800"/>
            <a:ext cx="35814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D2A9"/>
              </a:buClr>
              <a:buFont typeface="Times New Roman"/>
              <a:defRPr sz="2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Weiss and Freeman, 2000</a:t>
            </a:r>
          </a:p>
        </p:txBody>
      </p:sp>
      <p:sp>
        <p:nvSpPr>
          <p:cNvPr id="1263" name="Yedidia, Freeman, and Weiss, 2000"/>
          <p:cNvSpPr txBox="1"/>
          <p:nvPr/>
        </p:nvSpPr>
        <p:spPr>
          <a:xfrm>
            <a:off x="4427537" y="5475287"/>
            <a:ext cx="46482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D2A9"/>
              </a:buClr>
              <a:buFont typeface="Times New Roman"/>
              <a:defRPr sz="2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Yedidia, Freeman, and Weiss, 2000</a:t>
            </a:r>
          </a:p>
        </p:txBody>
      </p:sp>
      <p:sp>
        <p:nvSpPr>
          <p:cNvPr id="1264" name="Freeman and Pasztor, 1999;…"/>
          <p:cNvSpPr txBox="1"/>
          <p:nvPr/>
        </p:nvSpPr>
        <p:spPr>
          <a:xfrm>
            <a:off x="4419600" y="3086100"/>
            <a:ext cx="37338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buClr>
                <a:srgbClr val="00D2A9"/>
              </a:buClr>
              <a:buFont typeface="Times New Roman"/>
              <a:defRPr sz="2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Freeman and Pasztor, 1999;</a:t>
            </a:r>
          </a:p>
          <a:p>
            <a:pPr marL="40639" marR="40639" defTabSz="914400">
              <a:buClr>
                <a:srgbClr val="00D2A9"/>
              </a:buClr>
              <a:buFont typeface="Times New Roman"/>
              <a:defRPr sz="2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Frey, 2000</a:t>
            </a:r>
          </a:p>
        </p:txBody>
      </p:sp>
      <p:sp>
        <p:nvSpPr>
          <p:cNvPr id="1265" name="Kschischang and Frey, 1998;…"/>
          <p:cNvSpPr txBox="1"/>
          <p:nvPr/>
        </p:nvSpPr>
        <p:spPr>
          <a:xfrm>
            <a:off x="4419600" y="2124075"/>
            <a:ext cx="40386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buClr>
                <a:srgbClr val="00D2A9"/>
              </a:buClr>
              <a:buFont typeface="Times New Roman"/>
              <a:defRPr sz="2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Kschischang and Frey, 1998;</a:t>
            </a:r>
          </a:p>
          <a:p>
            <a:pPr marL="40639" marR="40639" defTabSz="914400">
              <a:buClr>
                <a:srgbClr val="00D2A9"/>
              </a:buClr>
              <a:buFont typeface="Times New Roman"/>
              <a:defRPr sz="2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McEliece et al., 1998</a:t>
            </a:r>
          </a:p>
        </p:txBody>
      </p:sp>
      <p:sp>
        <p:nvSpPr>
          <p:cNvPr id="1266" name="Weiss and Freeman, 1999"/>
          <p:cNvSpPr txBox="1"/>
          <p:nvPr/>
        </p:nvSpPr>
        <p:spPr>
          <a:xfrm>
            <a:off x="4419600" y="4470400"/>
            <a:ext cx="35814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D2A9"/>
              </a:buClr>
              <a:buFont typeface="Times New Roman"/>
              <a:defRPr sz="2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Weiss and Freeman, 1999</a:t>
            </a:r>
          </a:p>
        </p:txBody>
      </p:sp>
      <p:sp>
        <p:nvSpPr>
          <p:cNvPr id="1267" name="Wainwright, Willsky, Jaakkola, 2001"/>
          <p:cNvSpPr txBox="1"/>
          <p:nvPr/>
        </p:nvSpPr>
        <p:spPr>
          <a:xfrm>
            <a:off x="4460875" y="6115050"/>
            <a:ext cx="47879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D2A9"/>
              </a:buClr>
              <a:buFont typeface="Times New Roman"/>
              <a:defRPr sz="2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Wainwright, Willsky, Jaakkola, 2001</a:t>
            </a:r>
          </a:p>
        </p:txBody>
      </p:sp>
      <p:sp>
        <p:nvSpPr>
          <p:cNvPr id="1268" name="Szeliski et al. 2008"/>
          <p:cNvSpPr txBox="1"/>
          <p:nvPr/>
        </p:nvSpPr>
        <p:spPr>
          <a:xfrm>
            <a:off x="4419600" y="1447800"/>
            <a:ext cx="37338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D2A9"/>
              </a:buClr>
              <a:buFont typeface="Times New Roman"/>
              <a:defRPr sz="2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Szeliski et al. 2008</a:t>
            </a:r>
          </a:p>
        </p:txBody>
      </p:sp>
      <p:sp>
        <p:nvSpPr>
          <p:cNvPr id="1269" name="Slide Number"/>
          <p:cNvSpPr txBox="1"/>
          <p:nvPr>
            <p:ph type="sldNum" sz="quarter" idx="2"/>
          </p:nvPr>
        </p:nvSpPr>
        <p:spPr>
          <a:xfrm>
            <a:off x="7359650" y="6438900"/>
            <a:ext cx="292100" cy="2972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0" name="http://vision.middlebury.edu/MRF/"/>
          <p:cNvSpPr txBox="1"/>
          <p:nvPr/>
        </p:nvSpPr>
        <p:spPr>
          <a:xfrm>
            <a:off x="4432300" y="1739900"/>
            <a:ext cx="3353331" cy="358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1800" u="sng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+mn-lt"/>
                <a:ea typeface="+mn-ea"/>
                <a:cs typeface="+mn-cs"/>
                <a:sym typeface="Times New Roman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http://vision.middlebury.edu/MRF/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testMRF.m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Tx/>
              <a:buFont typeface="Times New Roman"/>
              <a:buNone/>
            </a:lvl1pPr>
          </a:lstStyle>
          <a:p>
            <a:pPr/>
            <a:r>
              <a:t>testMRF.m</a:t>
            </a:r>
          </a:p>
        </p:txBody>
      </p:sp>
      <p:sp>
        <p:nvSpPr>
          <p:cNvPr id="1273" name="Show program comparing some methods on a simple MR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Show program comparing some methods on a simple MRF</a:t>
            </a:r>
          </a:p>
        </p:txBody>
      </p:sp>
      <p:sp>
        <p:nvSpPr>
          <p:cNvPr id="12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Inference in MRF’s.…"/>
          <p:cNvSpPr txBox="1"/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Inference in MRF’s.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Gibbs sampling, simulated annealing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Iterated conditional modes (ICM)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Belief propagation</a:t>
            </a:r>
          </a:p>
          <a:p>
            <a:pPr lvl="2">
              <a:lnSpc>
                <a:spcPct val="90000"/>
              </a:lnSpc>
              <a:buClr>
                <a:srgbClr val="000000"/>
              </a:buClr>
              <a:buFont typeface="Times New Roman"/>
            </a:pPr>
            <a:r>
              <a:t>Application example—super-resolution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Graph cuts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Variational methods</a:t>
            </a:r>
          </a:p>
          <a:p>
            <a:pPr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Learning MRF parameters.</a:t>
            </a:r>
          </a:p>
          <a:p>
            <a:pPr lvl="1">
              <a:lnSpc>
                <a:spcPct val="90000"/>
              </a:lnSpc>
              <a:buClr>
                <a:srgbClr val="929292"/>
              </a:buClr>
              <a:buFont typeface="Times New Roman"/>
              <a:defRPr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pPr>
            <a:r>
              <a:t>Iterative proportional fitting (IPF)</a:t>
            </a:r>
          </a:p>
        </p:txBody>
      </p:sp>
      <p:sp>
        <p:nvSpPr>
          <p:cNvPr id="1277" name="Outline of MRF section"/>
          <p:cNvSpPr txBox="1"/>
          <p:nvPr>
            <p:ph type="title"/>
          </p:nvPr>
        </p:nvSpPr>
        <p:spPr>
          <a:xfrm>
            <a:off x="685800" y="0"/>
            <a:ext cx="7772400" cy="990600"/>
          </a:xfrm>
          <a:prstGeom prst="rect">
            <a:avLst/>
          </a:prstGeom>
        </p:spPr>
        <p:txBody>
          <a:bodyPr/>
          <a:lstStyle/>
          <a:p>
            <a:pPr/>
            <a:r>
              <a:t>Outline of MRF section</a:t>
            </a:r>
          </a:p>
        </p:txBody>
      </p:sp>
      <p:sp>
        <p:nvSpPr>
          <p:cNvPr id="12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53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53</a:t>
            </a:r>
          </a:p>
        </p:txBody>
      </p:sp>
      <p:sp>
        <p:nvSpPr>
          <p:cNvPr id="1281" name="Super-resol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Super-resolution</a:t>
            </a:r>
          </a:p>
        </p:txBody>
      </p:sp>
      <p:sp>
        <p:nvSpPr>
          <p:cNvPr id="1282" name="Image:  low resolution image…"/>
          <p:cNvSpPr txBox="1"/>
          <p:nvPr>
            <p:ph type="body" sz="half" idx="1"/>
          </p:nvPr>
        </p:nvSpPr>
        <p:spPr>
          <a:xfrm>
            <a:off x="685800" y="1981200"/>
            <a:ext cx="5638800" cy="30099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  <a:r>
              <a:t>Image:  low resolution image</a:t>
            </a:r>
          </a:p>
          <a:p>
            <a:pPr>
              <a:buClr>
                <a:srgbClr val="000000"/>
              </a:buClr>
              <a:buFont typeface="Times New Roman"/>
            </a:pPr>
            <a:r>
              <a:t>Scene:  high resolution image</a:t>
            </a:r>
          </a:p>
        </p:txBody>
      </p:sp>
      <p:grpSp>
        <p:nvGrpSpPr>
          <p:cNvPr id="1286" name="Group"/>
          <p:cNvGrpSpPr/>
          <p:nvPr/>
        </p:nvGrpSpPr>
        <p:grpSpPr>
          <a:xfrm>
            <a:off x="6557261" y="4114800"/>
            <a:ext cx="2204152" cy="2362200"/>
            <a:chOff x="0" y="0"/>
            <a:chExt cx="2204150" cy="2362200"/>
          </a:xfrm>
        </p:grpSpPr>
        <p:pic>
          <p:nvPicPr>
            <p:cNvPr id="1283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8838" y="0"/>
              <a:ext cx="1865313" cy="2362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4" name="image"/>
            <p:cNvSpPr txBox="1"/>
            <p:nvPr/>
          </p:nvSpPr>
          <p:spPr>
            <a:xfrm rot="16200000">
              <a:off x="-177452" y="342993"/>
              <a:ext cx="713493" cy="358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1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image</a:t>
              </a:r>
            </a:p>
          </p:txBody>
        </p:sp>
        <p:sp>
          <p:nvSpPr>
            <p:cNvPr id="1285" name="scene"/>
            <p:cNvSpPr txBox="1"/>
            <p:nvPr/>
          </p:nvSpPr>
          <p:spPr>
            <a:xfrm rot="16200000">
              <a:off x="-152002" y="1536793"/>
              <a:ext cx="662593" cy="358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1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scene</a:t>
              </a:r>
            </a:p>
          </p:txBody>
        </p:sp>
      </p:grpSp>
      <p:sp>
        <p:nvSpPr>
          <p:cNvPr id="1287" name="ultimate goal..."/>
          <p:cNvSpPr txBox="1"/>
          <p:nvPr/>
        </p:nvSpPr>
        <p:spPr>
          <a:xfrm>
            <a:off x="6919659" y="3594100"/>
            <a:ext cx="1983295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ultimate goal...</a:t>
            </a:r>
          </a:p>
        </p:txBody>
      </p:sp>
      <p:sp>
        <p:nvSpPr>
          <p:cNvPr id="12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133600"/>
            <a:ext cx="1752600" cy="1316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1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" y="3581400"/>
            <a:ext cx="1752600" cy="131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292" name="Polygon-based graphics images are resolution independent"/>
          <p:cNvSpPr txBox="1"/>
          <p:nvPr/>
        </p:nvSpPr>
        <p:spPr>
          <a:xfrm>
            <a:off x="0" y="4940300"/>
            <a:ext cx="2133600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Polygon-based graphics images are resolution independent</a:t>
            </a:r>
          </a:p>
        </p:txBody>
      </p:sp>
      <p:grpSp>
        <p:nvGrpSpPr>
          <p:cNvPr id="1295" name="Group"/>
          <p:cNvGrpSpPr/>
          <p:nvPr/>
        </p:nvGrpSpPr>
        <p:grpSpPr>
          <a:xfrm>
            <a:off x="609600" y="76200"/>
            <a:ext cx="3810000" cy="1117352"/>
            <a:chOff x="0" y="0"/>
            <a:chExt cx="3810000" cy="1117352"/>
          </a:xfrm>
        </p:grpSpPr>
        <p:pic>
          <p:nvPicPr>
            <p:cNvPr id="1293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71800" y="0"/>
              <a:ext cx="838200" cy="838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4" name="Pixel-based images are not resolution independent"/>
            <p:cNvSpPr txBox="1"/>
            <p:nvPr/>
          </p:nvSpPr>
          <p:spPr>
            <a:xfrm>
              <a:off x="0" y="0"/>
              <a:ext cx="2743200" cy="11173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algn="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Pixel-based images are not resolution independent</a:t>
              </a:r>
            </a:p>
          </p:txBody>
        </p:sp>
      </p:grpSp>
      <p:grpSp>
        <p:nvGrpSpPr>
          <p:cNvPr id="1298" name="Group"/>
          <p:cNvGrpSpPr/>
          <p:nvPr/>
        </p:nvGrpSpPr>
        <p:grpSpPr>
          <a:xfrm>
            <a:off x="2133600" y="0"/>
            <a:ext cx="6934200" cy="1993900"/>
            <a:chOff x="0" y="0"/>
            <a:chExt cx="6934200" cy="1993900"/>
          </a:xfrm>
        </p:grpSpPr>
        <p:pic>
          <p:nvPicPr>
            <p:cNvPr id="1296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05100" y="0"/>
              <a:ext cx="4229100" cy="1993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7" name="Pixel replication"/>
            <p:cNvSpPr txBox="1"/>
            <p:nvPr/>
          </p:nvSpPr>
          <p:spPr>
            <a:xfrm>
              <a:off x="0" y="1295400"/>
              <a:ext cx="274320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algn="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Pixel replication</a:t>
              </a:r>
            </a:p>
          </p:txBody>
        </p:sp>
      </p:grpSp>
      <p:grpSp>
        <p:nvGrpSpPr>
          <p:cNvPr id="1301" name="Group"/>
          <p:cNvGrpSpPr/>
          <p:nvPr/>
        </p:nvGrpSpPr>
        <p:grpSpPr>
          <a:xfrm>
            <a:off x="2895600" y="1905000"/>
            <a:ext cx="6172200" cy="1993900"/>
            <a:chOff x="0" y="0"/>
            <a:chExt cx="6172200" cy="1993900"/>
          </a:xfrm>
        </p:grpSpPr>
        <p:pic>
          <p:nvPicPr>
            <p:cNvPr id="1299" name="image.png" descr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43100" y="0"/>
              <a:ext cx="4229100" cy="1993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0" name="Cubic spline"/>
            <p:cNvSpPr txBox="1"/>
            <p:nvPr/>
          </p:nvSpPr>
          <p:spPr>
            <a:xfrm>
              <a:off x="0" y="762000"/>
              <a:ext cx="198120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algn="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Cubic spline</a:t>
              </a:r>
            </a:p>
          </p:txBody>
        </p:sp>
      </p:grpSp>
      <p:grpSp>
        <p:nvGrpSpPr>
          <p:cNvPr id="1308" name="Group"/>
          <p:cNvGrpSpPr/>
          <p:nvPr/>
        </p:nvGrpSpPr>
        <p:grpSpPr>
          <a:xfrm>
            <a:off x="2590799" y="1905000"/>
            <a:ext cx="6477001" cy="1993900"/>
            <a:chOff x="0" y="0"/>
            <a:chExt cx="6476999" cy="1993900"/>
          </a:xfrm>
        </p:grpSpPr>
        <p:grpSp>
          <p:nvGrpSpPr>
            <p:cNvPr id="1306" name="Group"/>
            <p:cNvGrpSpPr/>
            <p:nvPr/>
          </p:nvGrpSpPr>
          <p:grpSpPr>
            <a:xfrm>
              <a:off x="457199" y="0"/>
              <a:ext cx="6019801" cy="1993900"/>
              <a:chOff x="0" y="0"/>
              <a:chExt cx="6019800" cy="1993900"/>
            </a:xfrm>
          </p:grpSpPr>
          <p:grpSp>
            <p:nvGrpSpPr>
              <p:cNvPr id="1304" name="Group"/>
              <p:cNvGrpSpPr/>
              <p:nvPr/>
            </p:nvGrpSpPr>
            <p:grpSpPr>
              <a:xfrm>
                <a:off x="-1" y="762000"/>
                <a:ext cx="1752601" cy="533400"/>
                <a:chOff x="0" y="0"/>
                <a:chExt cx="1752600" cy="533400"/>
              </a:xfrm>
            </p:grpSpPr>
            <p:sp>
              <p:nvSpPr>
                <p:cNvPr id="1302" name="Rectangle"/>
                <p:cNvSpPr/>
                <p:nvPr/>
              </p:nvSpPr>
              <p:spPr>
                <a:xfrm>
                  <a:off x="0" y="0"/>
                  <a:ext cx="1752600" cy="53340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</a:p>
              </p:txBody>
            </p:sp>
            <p:sp>
              <p:nvSpPr>
                <p:cNvPr id="1303" name="Text"/>
                <p:cNvSpPr txBox="1"/>
                <p:nvPr/>
              </p:nvSpPr>
              <p:spPr>
                <a:xfrm>
                  <a:off x="0" y="50924"/>
                  <a:ext cx="231140" cy="43155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Times New Roman"/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pic>
            <p:nvPicPr>
              <p:cNvPr id="1305" name="image.png" descr="image.png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790700" y="0"/>
                <a:ext cx="4229100" cy="1993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07" name="Cubic spline, sharpened"/>
            <p:cNvSpPr txBox="1"/>
            <p:nvPr/>
          </p:nvSpPr>
          <p:spPr>
            <a:xfrm>
              <a:off x="0" y="609600"/>
              <a:ext cx="2362200" cy="774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algn="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Cubic spline, sharpened</a:t>
              </a:r>
            </a:p>
          </p:txBody>
        </p:sp>
      </p:grpSp>
      <p:grpSp>
        <p:nvGrpSpPr>
          <p:cNvPr id="1311" name="Group"/>
          <p:cNvGrpSpPr/>
          <p:nvPr/>
        </p:nvGrpSpPr>
        <p:grpSpPr>
          <a:xfrm>
            <a:off x="2133600" y="3873500"/>
            <a:ext cx="6934200" cy="1993900"/>
            <a:chOff x="0" y="0"/>
            <a:chExt cx="6934200" cy="1993900"/>
          </a:xfrm>
        </p:grpSpPr>
        <p:pic>
          <p:nvPicPr>
            <p:cNvPr id="1309" name="image.png" descr="imag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705100" y="0"/>
              <a:ext cx="4229100" cy="1993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0" name="Training-based super-resolution"/>
            <p:cNvSpPr txBox="1"/>
            <p:nvPr/>
          </p:nvSpPr>
          <p:spPr>
            <a:xfrm>
              <a:off x="0" y="638175"/>
              <a:ext cx="2705100" cy="774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algn="r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Training-based super-resolution</a:t>
              </a:r>
            </a:p>
          </p:txBody>
        </p:sp>
      </p:grpSp>
      <p:sp>
        <p:nvSpPr>
          <p:cNvPr id="1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8" grpId="2"/>
      <p:bldP build="whole" bldLvl="1" animBg="1" rev="0" advAuto="0" spid="1308" grpId="4"/>
      <p:bldP build="whole" bldLvl="1" animBg="1" rev="0" advAuto="0" spid="1301" grpId="3"/>
      <p:bldP build="whole" bldLvl="1" animBg="1" rev="0" advAuto="0" spid="1295" grpId="1"/>
      <p:bldP build="whole" bldLvl="1" animBg="1" rev="0" advAuto="0" spid="1311" grpId="5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3 approaches to perceptual sharpening"/>
          <p:cNvSpPr txBox="1"/>
          <p:nvPr>
            <p:ph type="title"/>
          </p:nvPr>
        </p:nvSpPr>
        <p:spPr>
          <a:xfrm>
            <a:off x="685800" y="76200"/>
            <a:ext cx="7772400" cy="1600200"/>
          </a:xfrm>
          <a:prstGeom prst="rect">
            <a:avLst/>
          </a:prstGeom>
        </p:spPr>
        <p:txBody>
          <a:bodyPr/>
          <a:lstStyle/>
          <a:p>
            <a:pPr/>
            <a:r>
              <a:t>3 approaches to perceptual sharpening</a:t>
            </a:r>
          </a:p>
        </p:txBody>
      </p:sp>
      <p:sp>
        <p:nvSpPr>
          <p:cNvPr id="1315" name="(1)  Sharpening;  boost existing high frequencies.…"/>
          <p:cNvSpPr txBox="1"/>
          <p:nvPr>
            <p:ph type="body" idx="1"/>
          </p:nvPr>
        </p:nvSpPr>
        <p:spPr>
          <a:xfrm>
            <a:off x="152400" y="1676400"/>
            <a:ext cx="6781800" cy="51816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SzTx/>
              <a:buFont typeface="Times New Roman"/>
              <a:buNone/>
            </a:pPr>
            <a:r>
              <a:t>(1)  Sharpening;  boost existing high frequencies.</a:t>
            </a:r>
          </a:p>
          <a:p>
            <a:pPr>
              <a:buClr>
                <a:srgbClr val="000000"/>
              </a:buClr>
              <a:buSzTx/>
              <a:buFont typeface="Times New Roman"/>
              <a:buNone/>
            </a:pPr>
            <a:r>
              <a:t>(2)  Use multiple frames to obtain higher sampling rate in a still frame.</a:t>
            </a:r>
          </a:p>
          <a:p>
            <a:pPr>
              <a:buClr>
                <a:srgbClr val="000000"/>
              </a:buClr>
              <a:buSzTx/>
              <a:buFont typeface="Times New Roman"/>
              <a:buNone/>
            </a:pPr>
            <a:r>
              <a:t>(3)  Estimate high frequencies not present in image, although implicitly defined.</a:t>
            </a:r>
          </a:p>
        </p:txBody>
      </p:sp>
      <p:sp>
        <p:nvSpPr>
          <p:cNvPr id="1316" name="In this talk, we focus on (3), which we’ll call “super-resolution”."/>
          <p:cNvSpPr txBox="1"/>
          <p:nvPr/>
        </p:nvSpPr>
        <p:spPr>
          <a:xfrm>
            <a:off x="304800" y="5584825"/>
            <a:ext cx="6096000" cy="90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b="1"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In this talk, we focus on (3), which we’ll call “super-resolution”.</a:t>
            </a:r>
          </a:p>
        </p:txBody>
      </p:sp>
      <p:grpSp>
        <p:nvGrpSpPr>
          <p:cNvPr id="1325" name="Group"/>
          <p:cNvGrpSpPr/>
          <p:nvPr/>
        </p:nvGrpSpPr>
        <p:grpSpPr>
          <a:xfrm>
            <a:off x="7010399" y="1295400"/>
            <a:ext cx="1371601" cy="1144588"/>
            <a:chOff x="0" y="0"/>
            <a:chExt cx="1371600" cy="1144587"/>
          </a:xfrm>
        </p:grpSpPr>
        <p:sp>
          <p:nvSpPr>
            <p:cNvPr id="1317" name="Line"/>
            <p:cNvSpPr/>
            <p:nvPr/>
          </p:nvSpPr>
          <p:spPr>
            <a:xfrm>
              <a:off x="0" y="0"/>
              <a:ext cx="1588" cy="11430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8" name="Line"/>
            <p:cNvSpPr/>
            <p:nvPr/>
          </p:nvSpPr>
          <p:spPr>
            <a:xfrm>
              <a:off x="0" y="1143000"/>
              <a:ext cx="1371600" cy="15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321" name="Group"/>
            <p:cNvGrpSpPr/>
            <p:nvPr/>
          </p:nvGrpSpPr>
          <p:grpSpPr>
            <a:xfrm>
              <a:off x="-1" y="152400"/>
              <a:ext cx="1295401" cy="990600"/>
              <a:chOff x="0" y="0"/>
              <a:chExt cx="1295400" cy="990600"/>
            </a:xfrm>
          </p:grpSpPr>
          <p:sp>
            <p:nvSpPr>
              <p:cNvPr id="1319" name="Line"/>
              <p:cNvSpPr/>
              <p:nvPr/>
            </p:nvSpPr>
            <p:spPr>
              <a:xfrm>
                <a:off x="0" y="0"/>
                <a:ext cx="1295400" cy="990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435" y="969"/>
                      <a:pt x="4871" y="1938"/>
                      <a:pt x="7624" y="4985"/>
                    </a:cubicBezTo>
                    <a:cubicBezTo>
                      <a:pt x="10376" y="8031"/>
                      <a:pt x="14188" y="15508"/>
                      <a:pt x="16518" y="18277"/>
                    </a:cubicBezTo>
                    <a:cubicBezTo>
                      <a:pt x="18847" y="21046"/>
                      <a:pt x="20224" y="21323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7B1142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320" name="Text"/>
              <p:cNvSpPr txBox="1"/>
              <p:nvPr/>
            </p:nvSpPr>
            <p:spPr>
              <a:xfrm>
                <a:off x="0" y="2795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324" name="Group"/>
            <p:cNvGrpSpPr/>
            <p:nvPr/>
          </p:nvGrpSpPr>
          <p:grpSpPr>
            <a:xfrm>
              <a:off x="-1" y="137735"/>
              <a:ext cx="1219201" cy="1005266"/>
              <a:chOff x="0" y="10735"/>
              <a:chExt cx="1219200" cy="1005264"/>
            </a:xfrm>
          </p:grpSpPr>
          <p:sp>
            <p:nvSpPr>
              <p:cNvPr id="1322" name="Line"/>
              <p:cNvSpPr/>
              <p:nvPr/>
            </p:nvSpPr>
            <p:spPr>
              <a:xfrm>
                <a:off x="0" y="10735"/>
                <a:ext cx="1219200" cy="1005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72" fill="norm" stroke="1" extrusionOk="0">
                    <a:moveTo>
                      <a:pt x="0" y="312"/>
                    </a:moveTo>
                    <a:cubicBezTo>
                      <a:pt x="2138" y="42"/>
                      <a:pt x="4275" y="-228"/>
                      <a:pt x="6750" y="312"/>
                    </a:cubicBezTo>
                    <a:cubicBezTo>
                      <a:pt x="9225" y="852"/>
                      <a:pt x="12600" y="852"/>
                      <a:pt x="14850" y="3552"/>
                    </a:cubicBezTo>
                    <a:cubicBezTo>
                      <a:pt x="17100" y="6252"/>
                      <a:pt x="19125" y="13542"/>
                      <a:pt x="20250" y="16512"/>
                    </a:cubicBezTo>
                    <a:cubicBezTo>
                      <a:pt x="21375" y="19482"/>
                      <a:pt x="21375" y="20562"/>
                      <a:pt x="21600" y="21372"/>
                    </a:cubicBezTo>
                  </a:path>
                </a:pathLst>
              </a:custGeom>
              <a:noFill/>
              <a:ln w="25400" cap="flat">
                <a:solidFill>
                  <a:srgbClr val="FF2C7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323" name="Text"/>
              <p:cNvSpPr txBox="1"/>
              <p:nvPr/>
            </p:nvSpPr>
            <p:spPr>
              <a:xfrm>
                <a:off x="0" y="2922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grpSp>
        <p:nvGrpSpPr>
          <p:cNvPr id="1336" name="Group"/>
          <p:cNvGrpSpPr/>
          <p:nvPr/>
        </p:nvGrpSpPr>
        <p:grpSpPr>
          <a:xfrm>
            <a:off x="6400799" y="3048000"/>
            <a:ext cx="609601" cy="609601"/>
            <a:chOff x="0" y="0"/>
            <a:chExt cx="609600" cy="609600"/>
          </a:xfrm>
        </p:grpSpPr>
        <p:grpSp>
          <p:nvGrpSpPr>
            <p:cNvPr id="1332" name="Group"/>
            <p:cNvGrpSpPr/>
            <p:nvPr/>
          </p:nvGrpSpPr>
          <p:grpSpPr>
            <a:xfrm>
              <a:off x="-1" y="0"/>
              <a:ext cx="609601" cy="609601"/>
              <a:chOff x="0" y="0"/>
              <a:chExt cx="609600" cy="609600"/>
            </a:xfrm>
          </p:grpSpPr>
          <p:grpSp>
            <p:nvGrpSpPr>
              <p:cNvPr id="1328" name="Group"/>
              <p:cNvGrpSpPr/>
              <p:nvPr/>
            </p:nvGrpSpPr>
            <p:grpSpPr>
              <a:xfrm>
                <a:off x="-1" y="0"/>
                <a:ext cx="609601" cy="609601"/>
                <a:chOff x="0" y="0"/>
                <a:chExt cx="609600" cy="609600"/>
              </a:xfrm>
            </p:grpSpPr>
            <p:sp>
              <p:nvSpPr>
                <p:cNvPr id="1326" name="Square"/>
                <p:cNvSpPr/>
                <p:nvPr/>
              </p:nvSpPr>
              <p:spPr>
                <a:xfrm>
                  <a:off x="0" y="0"/>
                  <a:ext cx="609600" cy="609601"/>
                </a:xfrm>
                <a:prstGeom prst="rect">
                  <a:avLst/>
                </a:prstGeom>
                <a:solidFill>
                  <a:srgbClr val="BFBFB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</a:p>
              </p:txBody>
            </p:sp>
            <p:sp>
              <p:nvSpPr>
                <p:cNvPr id="1327" name="Text"/>
                <p:cNvSpPr txBox="1"/>
                <p:nvPr/>
              </p:nvSpPr>
              <p:spPr>
                <a:xfrm>
                  <a:off x="0" y="89024"/>
                  <a:ext cx="231140" cy="431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Times New Roman"/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1329" name="Line"/>
              <p:cNvSpPr/>
              <p:nvPr/>
            </p:nvSpPr>
            <p:spPr>
              <a:xfrm>
                <a:off x="152400" y="0"/>
                <a:ext cx="1588" cy="6096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30" name="Line"/>
              <p:cNvSpPr/>
              <p:nvPr/>
            </p:nvSpPr>
            <p:spPr>
              <a:xfrm>
                <a:off x="304800" y="0"/>
                <a:ext cx="1588" cy="6096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31" name="Line"/>
              <p:cNvSpPr/>
              <p:nvPr/>
            </p:nvSpPr>
            <p:spPr>
              <a:xfrm>
                <a:off x="457200" y="0"/>
                <a:ext cx="1588" cy="6096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333" name="Line"/>
            <p:cNvSpPr/>
            <p:nvPr/>
          </p:nvSpPr>
          <p:spPr>
            <a:xfrm>
              <a:off x="0" y="1524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34" name="Line"/>
            <p:cNvSpPr/>
            <p:nvPr/>
          </p:nvSpPr>
          <p:spPr>
            <a:xfrm>
              <a:off x="0" y="3048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35" name="Line"/>
            <p:cNvSpPr/>
            <p:nvPr/>
          </p:nvSpPr>
          <p:spPr>
            <a:xfrm>
              <a:off x="0" y="4572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47" name="Group"/>
          <p:cNvGrpSpPr/>
          <p:nvPr/>
        </p:nvGrpSpPr>
        <p:grpSpPr>
          <a:xfrm>
            <a:off x="6476999" y="3124200"/>
            <a:ext cx="609601" cy="609601"/>
            <a:chOff x="0" y="0"/>
            <a:chExt cx="609600" cy="609600"/>
          </a:xfrm>
        </p:grpSpPr>
        <p:grpSp>
          <p:nvGrpSpPr>
            <p:cNvPr id="1343" name="Group"/>
            <p:cNvGrpSpPr/>
            <p:nvPr/>
          </p:nvGrpSpPr>
          <p:grpSpPr>
            <a:xfrm>
              <a:off x="-1" y="0"/>
              <a:ext cx="609601" cy="609601"/>
              <a:chOff x="0" y="0"/>
              <a:chExt cx="609600" cy="609600"/>
            </a:xfrm>
          </p:grpSpPr>
          <p:grpSp>
            <p:nvGrpSpPr>
              <p:cNvPr id="1339" name="Group"/>
              <p:cNvGrpSpPr/>
              <p:nvPr/>
            </p:nvGrpSpPr>
            <p:grpSpPr>
              <a:xfrm>
                <a:off x="-1" y="0"/>
                <a:ext cx="609601" cy="609601"/>
                <a:chOff x="0" y="0"/>
                <a:chExt cx="609600" cy="609600"/>
              </a:xfrm>
            </p:grpSpPr>
            <p:sp>
              <p:nvSpPr>
                <p:cNvPr id="1337" name="Square"/>
                <p:cNvSpPr/>
                <p:nvPr/>
              </p:nvSpPr>
              <p:spPr>
                <a:xfrm>
                  <a:off x="0" y="0"/>
                  <a:ext cx="609600" cy="609601"/>
                </a:xfrm>
                <a:prstGeom prst="rect">
                  <a:avLst/>
                </a:prstGeom>
                <a:solidFill>
                  <a:srgbClr val="BFBFB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</a:p>
              </p:txBody>
            </p:sp>
            <p:sp>
              <p:nvSpPr>
                <p:cNvPr id="1338" name="Text"/>
                <p:cNvSpPr txBox="1"/>
                <p:nvPr/>
              </p:nvSpPr>
              <p:spPr>
                <a:xfrm>
                  <a:off x="0" y="89024"/>
                  <a:ext cx="231140" cy="431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Times New Roman"/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1340" name="Line"/>
              <p:cNvSpPr/>
              <p:nvPr/>
            </p:nvSpPr>
            <p:spPr>
              <a:xfrm>
                <a:off x="152400" y="0"/>
                <a:ext cx="1588" cy="6096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41" name="Line"/>
              <p:cNvSpPr/>
              <p:nvPr/>
            </p:nvSpPr>
            <p:spPr>
              <a:xfrm>
                <a:off x="304800" y="0"/>
                <a:ext cx="1588" cy="6096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42" name="Line"/>
              <p:cNvSpPr/>
              <p:nvPr/>
            </p:nvSpPr>
            <p:spPr>
              <a:xfrm>
                <a:off x="457200" y="0"/>
                <a:ext cx="1588" cy="6096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344" name="Line"/>
            <p:cNvSpPr/>
            <p:nvPr/>
          </p:nvSpPr>
          <p:spPr>
            <a:xfrm>
              <a:off x="0" y="1524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45" name="Line"/>
            <p:cNvSpPr/>
            <p:nvPr/>
          </p:nvSpPr>
          <p:spPr>
            <a:xfrm>
              <a:off x="0" y="3048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46" name="Line"/>
            <p:cNvSpPr/>
            <p:nvPr/>
          </p:nvSpPr>
          <p:spPr>
            <a:xfrm>
              <a:off x="0" y="4572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58" name="Group"/>
          <p:cNvGrpSpPr/>
          <p:nvPr/>
        </p:nvGrpSpPr>
        <p:grpSpPr>
          <a:xfrm>
            <a:off x="6553199" y="3200400"/>
            <a:ext cx="609601" cy="609601"/>
            <a:chOff x="0" y="0"/>
            <a:chExt cx="609600" cy="609600"/>
          </a:xfrm>
        </p:grpSpPr>
        <p:grpSp>
          <p:nvGrpSpPr>
            <p:cNvPr id="1354" name="Group"/>
            <p:cNvGrpSpPr/>
            <p:nvPr/>
          </p:nvGrpSpPr>
          <p:grpSpPr>
            <a:xfrm>
              <a:off x="-1" y="0"/>
              <a:ext cx="609601" cy="609601"/>
              <a:chOff x="0" y="0"/>
              <a:chExt cx="609600" cy="609600"/>
            </a:xfrm>
          </p:grpSpPr>
          <p:grpSp>
            <p:nvGrpSpPr>
              <p:cNvPr id="1350" name="Group"/>
              <p:cNvGrpSpPr/>
              <p:nvPr/>
            </p:nvGrpSpPr>
            <p:grpSpPr>
              <a:xfrm>
                <a:off x="-1" y="0"/>
                <a:ext cx="609601" cy="609601"/>
                <a:chOff x="0" y="0"/>
                <a:chExt cx="609600" cy="609600"/>
              </a:xfrm>
            </p:grpSpPr>
            <p:sp>
              <p:nvSpPr>
                <p:cNvPr id="1348" name="Square"/>
                <p:cNvSpPr/>
                <p:nvPr/>
              </p:nvSpPr>
              <p:spPr>
                <a:xfrm>
                  <a:off x="0" y="0"/>
                  <a:ext cx="609600" cy="609601"/>
                </a:xfrm>
                <a:prstGeom prst="rect">
                  <a:avLst/>
                </a:prstGeom>
                <a:solidFill>
                  <a:srgbClr val="BFBFB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0639" marR="40639" defTabSz="914400"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pPr>
                </a:p>
              </p:txBody>
            </p:sp>
            <p:sp>
              <p:nvSpPr>
                <p:cNvPr id="1349" name="Text"/>
                <p:cNvSpPr txBox="1"/>
                <p:nvPr/>
              </p:nvSpPr>
              <p:spPr>
                <a:xfrm>
                  <a:off x="0" y="89024"/>
                  <a:ext cx="231140" cy="431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marL="40639" marR="40639" defTabSz="914400">
                    <a:buClr>
                      <a:srgbClr val="000000"/>
                    </a:buClr>
                    <a:buFont typeface="Times New Roman"/>
                    <a:defRPr sz="2400">
                      <a:uFill>
                        <a:solidFill>
                          <a:srgbClr val="000000"/>
                        </a:solidFill>
                      </a:uFill>
                      <a:latin typeface="+mn-lt"/>
                      <a:ea typeface="+mn-ea"/>
                      <a:cs typeface="+mn-cs"/>
                      <a:sym typeface="Times New Roman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</p:grpSp>
          <p:sp>
            <p:nvSpPr>
              <p:cNvPr id="1351" name="Line"/>
              <p:cNvSpPr/>
              <p:nvPr/>
            </p:nvSpPr>
            <p:spPr>
              <a:xfrm>
                <a:off x="152400" y="0"/>
                <a:ext cx="1588" cy="6096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52" name="Line"/>
              <p:cNvSpPr/>
              <p:nvPr/>
            </p:nvSpPr>
            <p:spPr>
              <a:xfrm>
                <a:off x="304800" y="0"/>
                <a:ext cx="1588" cy="6096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53" name="Line"/>
              <p:cNvSpPr/>
              <p:nvPr/>
            </p:nvSpPr>
            <p:spPr>
              <a:xfrm>
                <a:off x="457200" y="0"/>
                <a:ext cx="1588" cy="60960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355" name="Line"/>
            <p:cNvSpPr/>
            <p:nvPr/>
          </p:nvSpPr>
          <p:spPr>
            <a:xfrm>
              <a:off x="0" y="1524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56" name="Line"/>
            <p:cNvSpPr/>
            <p:nvPr/>
          </p:nvSpPr>
          <p:spPr>
            <a:xfrm>
              <a:off x="0" y="3048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57" name="Line"/>
            <p:cNvSpPr/>
            <p:nvPr/>
          </p:nvSpPr>
          <p:spPr>
            <a:xfrm>
              <a:off x="0" y="4572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78" name="Group"/>
          <p:cNvGrpSpPr/>
          <p:nvPr/>
        </p:nvGrpSpPr>
        <p:grpSpPr>
          <a:xfrm>
            <a:off x="7696199" y="3124200"/>
            <a:ext cx="609601" cy="609601"/>
            <a:chOff x="0" y="0"/>
            <a:chExt cx="609600" cy="609600"/>
          </a:xfrm>
        </p:grpSpPr>
        <p:grpSp>
          <p:nvGrpSpPr>
            <p:cNvPr id="1369" name="Group"/>
            <p:cNvGrpSpPr/>
            <p:nvPr/>
          </p:nvGrpSpPr>
          <p:grpSpPr>
            <a:xfrm>
              <a:off x="-1" y="0"/>
              <a:ext cx="609601" cy="609601"/>
              <a:chOff x="0" y="0"/>
              <a:chExt cx="609600" cy="609600"/>
            </a:xfrm>
          </p:grpSpPr>
          <p:grpSp>
            <p:nvGrpSpPr>
              <p:cNvPr id="1365" name="Group"/>
              <p:cNvGrpSpPr/>
              <p:nvPr/>
            </p:nvGrpSpPr>
            <p:grpSpPr>
              <a:xfrm>
                <a:off x="-1" y="0"/>
                <a:ext cx="609601" cy="609601"/>
                <a:chOff x="0" y="0"/>
                <a:chExt cx="609600" cy="609600"/>
              </a:xfrm>
            </p:grpSpPr>
            <p:grpSp>
              <p:nvGrpSpPr>
                <p:cNvPr id="1361" name="Group"/>
                <p:cNvGrpSpPr/>
                <p:nvPr/>
              </p:nvGrpSpPr>
              <p:grpSpPr>
                <a:xfrm>
                  <a:off x="-1" y="0"/>
                  <a:ext cx="609601" cy="609601"/>
                  <a:chOff x="0" y="0"/>
                  <a:chExt cx="609600" cy="609600"/>
                </a:xfrm>
              </p:grpSpPr>
              <p:sp>
                <p:nvSpPr>
                  <p:cNvPr id="1359" name="Square"/>
                  <p:cNvSpPr/>
                  <p:nvPr/>
                </p:nvSpPr>
                <p:spPr>
                  <a:xfrm>
                    <a:off x="0" y="0"/>
                    <a:ext cx="609600" cy="609601"/>
                  </a:xfrm>
                  <a:prstGeom prst="rect">
                    <a:avLst/>
                  </a:prstGeom>
                  <a:solidFill>
                    <a:srgbClr val="BFBFB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marL="40639" marR="40639" defTabSz="914400">
                      <a:defRPr sz="2400"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360" name="Text"/>
                  <p:cNvSpPr txBox="1"/>
                  <p:nvPr/>
                </p:nvSpPr>
                <p:spPr>
                  <a:xfrm>
                    <a:off x="0" y="89024"/>
                    <a:ext cx="231140" cy="43155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marL="40639" marR="40639" defTabSz="914400">
                      <a:buClr>
                        <a:srgbClr val="000000"/>
                      </a:buClr>
                      <a:buFont typeface="Times New Roman"/>
                      <a:defRPr sz="2400"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  <a:sym typeface="Times New Roman"/>
                      </a:defRPr>
                    </a:lvl1pPr>
                  </a:lstStyle>
                  <a:p>
                    <a:pPr/>
                    <a:r>
                      <a:t> </a:t>
                    </a:r>
                  </a:p>
                </p:txBody>
              </p:sp>
            </p:grpSp>
            <p:sp>
              <p:nvSpPr>
                <p:cNvPr id="1362" name="Line"/>
                <p:cNvSpPr/>
                <p:nvPr/>
              </p:nvSpPr>
              <p:spPr>
                <a:xfrm>
                  <a:off x="152400" y="0"/>
                  <a:ext cx="1588" cy="609600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3" name="Line"/>
                <p:cNvSpPr/>
                <p:nvPr/>
              </p:nvSpPr>
              <p:spPr>
                <a:xfrm>
                  <a:off x="304800" y="0"/>
                  <a:ext cx="1588" cy="609600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4" name="Line"/>
                <p:cNvSpPr/>
                <p:nvPr/>
              </p:nvSpPr>
              <p:spPr>
                <a:xfrm>
                  <a:off x="457200" y="0"/>
                  <a:ext cx="1588" cy="609600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66" name="Line"/>
              <p:cNvSpPr/>
              <p:nvPr/>
            </p:nvSpPr>
            <p:spPr>
              <a:xfrm>
                <a:off x="0" y="152400"/>
                <a:ext cx="609600" cy="15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67" name="Line"/>
              <p:cNvSpPr/>
              <p:nvPr/>
            </p:nvSpPr>
            <p:spPr>
              <a:xfrm>
                <a:off x="0" y="304800"/>
                <a:ext cx="609600" cy="15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68" name="Line"/>
              <p:cNvSpPr/>
              <p:nvPr/>
            </p:nvSpPr>
            <p:spPr>
              <a:xfrm>
                <a:off x="0" y="457200"/>
                <a:ext cx="609600" cy="158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370" name="Line"/>
            <p:cNvSpPr/>
            <p:nvPr/>
          </p:nvSpPr>
          <p:spPr>
            <a:xfrm>
              <a:off x="76200" y="0"/>
              <a:ext cx="1588" cy="6096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1" name="Line"/>
            <p:cNvSpPr/>
            <p:nvPr/>
          </p:nvSpPr>
          <p:spPr>
            <a:xfrm>
              <a:off x="228600" y="0"/>
              <a:ext cx="1588" cy="6096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2" name="Line"/>
            <p:cNvSpPr/>
            <p:nvPr/>
          </p:nvSpPr>
          <p:spPr>
            <a:xfrm>
              <a:off x="381000" y="0"/>
              <a:ext cx="1588" cy="6096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3" name="Line"/>
            <p:cNvSpPr/>
            <p:nvPr/>
          </p:nvSpPr>
          <p:spPr>
            <a:xfrm>
              <a:off x="533400" y="0"/>
              <a:ext cx="1588" cy="6096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4" name="Line"/>
            <p:cNvSpPr/>
            <p:nvPr/>
          </p:nvSpPr>
          <p:spPr>
            <a:xfrm>
              <a:off x="0" y="762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5" name="Line"/>
            <p:cNvSpPr/>
            <p:nvPr/>
          </p:nvSpPr>
          <p:spPr>
            <a:xfrm>
              <a:off x="0" y="2286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6" name="Line"/>
            <p:cNvSpPr/>
            <p:nvPr/>
          </p:nvSpPr>
          <p:spPr>
            <a:xfrm>
              <a:off x="0" y="3810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7" name="Line"/>
            <p:cNvSpPr/>
            <p:nvPr/>
          </p:nvSpPr>
          <p:spPr>
            <a:xfrm>
              <a:off x="0" y="533400"/>
              <a:ext cx="609600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379" name="Line"/>
          <p:cNvSpPr/>
          <p:nvPr/>
        </p:nvSpPr>
        <p:spPr>
          <a:xfrm flipV="1">
            <a:off x="7772400" y="1676400"/>
            <a:ext cx="1588" cy="38100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80" name="Line"/>
          <p:cNvSpPr/>
          <p:nvPr/>
        </p:nvSpPr>
        <p:spPr>
          <a:xfrm>
            <a:off x="7239000" y="3429000"/>
            <a:ext cx="381000" cy="158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81" name="Line"/>
          <p:cNvSpPr/>
          <p:nvPr/>
        </p:nvSpPr>
        <p:spPr>
          <a:xfrm>
            <a:off x="6248400" y="4800600"/>
            <a:ext cx="1588" cy="1143000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82" name="Line"/>
          <p:cNvSpPr/>
          <p:nvPr/>
        </p:nvSpPr>
        <p:spPr>
          <a:xfrm>
            <a:off x="6248400" y="5943600"/>
            <a:ext cx="2590800" cy="158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385" name="Group"/>
          <p:cNvGrpSpPr/>
          <p:nvPr/>
        </p:nvGrpSpPr>
        <p:grpSpPr>
          <a:xfrm>
            <a:off x="6248399" y="4953000"/>
            <a:ext cx="1295401" cy="990600"/>
            <a:chOff x="0" y="0"/>
            <a:chExt cx="1295400" cy="990600"/>
          </a:xfrm>
        </p:grpSpPr>
        <p:sp>
          <p:nvSpPr>
            <p:cNvPr id="1383" name="Line"/>
            <p:cNvSpPr/>
            <p:nvPr/>
          </p:nvSpPr>
          <p:spPr>
            <a:xfrm>
              <a:off x="0" y="0"/>
              <a:ext cx="1295400" cy="99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435" y="969"/>
                    <a:pt x="4871" y="1938"/>
                    <a:pt x="7624" y="4985"/>
                  </a:cubicBezTo>
                  <a:cubicBezTo>
                    <a:pt x="10376" y="8031"/>
                    <a:pt x="14188" y="15508"/>
                    <a:pt x="16518" y="18277"/>
                  </a:cubicBezTo>
                  <a:cubicBezTo>
                    <a:pt x="18847" y="21046"/>
                    <a:pt x="20224" y="21323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7B1142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384" name="Text"/>
            <p:cNvSpPr txBox="1"/>
            <p:nvPr/>
          </p:nvSpPr>
          <p:spPr>
            <a:xfrm>
              <a:off x="0" y="2795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386" name="Line"/>
          <p:cNvSpPr/>
          <p:nvPr/>
        </p:nvSpPr>
        <p:spPr>
          <a:xfrm flipV="1">
            <a:off x="6934200" y="5410200"/>
            <a:ext cx="1447800" cy="158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389" name="Group"/>
          <p:cNvGrpSpPr/>
          <p:nvPr/>
        </p:nvGrpSpPr>
        <p:grpSpPr>
          <a:xfrm>
            <a:off x="6324600" y="4947355"/>
            <a:ext cx="2514600" cy="1713795"/>
            <a:chOff x="0" y="0"/>
            <a:chExt cx="2514600" cy="1713794"/>
          </a:xfrm>
        </p:grpSpPr>
        <p:sp>
          <p:nvSpPr>
            <p:cNvPr id="1387" name="Line"/>
            <p:cNvSpPr/>
            <p:nvPr/>
          </p:nvSpPr>
          <p:spPr>
            <a:xfrm>
              <a:off x="0" y="-1"/>
              <a:ext cx="2514600" cy="920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64" fill="norm" stroke="1" extrusionOk="0">
                  <a:moveTo>
                    <a:pt x="0" y="128"/>
                  </a:moveTo>
                  <a:cubicBezTo>
                    <a:pt x="2345" y="128"/>
                    <a:pt x="4691" y="128"/>
                    <a:pt x="6545" y="128"/>
                  </a:cubicBezTo>
                  <a:cubicBezTo>
                    <a:pt x="8400" y="128"/>
                    <a:pt x="9600" y="-160"/>
                    <a:pt x="11127" y="128"/>
                  </a:cubicBezTo>
                  <a:cubicBezTo>
                    <a:pt x="12655" y="416"/>
                    <a:pt x="14291" y="-736"/>
                    <a:pt x="15709" y="1856"/>
                  </a:cubicBezTo>
                  <a:cubicBezTo>
                    <a:pt x="17127" y="4448"/>
                    <a:pt x="18655" y="12512"/>
                    <a:pt x="19636" y="15680"/>
                  </a:cubicBezTo>
                  <a:cubicBezTo>
                    <a:pt x="20618" y="18848"/>
                    <a:pt x="21109" y="19856"/>
                    <a:pt x="21600" y="20864"/>
                  </a:cubicBezTo>
                </a:path>
              </a:pathLst>
            </a:custGeom>
            <a:noFill/>
            <a:ln w="25400" cap="flat">
              <a:solidFill>
                <a:srgbClr val="FF2C7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388" name="Text"/>
            <p:cNvSpPr/>
            <p:nvPr/>
          </p:nvSpPr>
          <p:spPr>
            <a:xfrm>
              <a:off x="0" y="44379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390" name="spatial frequency"/>
          <p:cNvSpPr txBox="1"/>
          <p:nvPr/>
        </p:nvSpPr>
        <p:spPr>
          <a:xfrm>
            <a:off x="7010400" y="2438400"/>
            <a:ext cx="1374277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spatial frequency</a:t>
            </a:r>
          </a:p>
        </p:txBody>
      </p:sp>
      <p:sp>
        <p:nvSpPr>
          <p:cNvPr id="1391" name="amplitude"/>
          <p:cNvSpPr txBox="1"/>
          <p:nvPr/>
        </p:nvSpPr>
        <p:spPr>
          <a:xfrm rot="16200000">
            <a:off x="6421240" y="1837743"/>
            <a:ext cx="865967" cy="29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amplitude</a:t>
            </a:r>
          </a:p>
        </p:txBody>
      </p:sp>
      <p:sp>
        <p:nvSpPr>
          <p:cNvPr id="1392" name="spatial frequency"/>
          <p:cNvSpPr txBox="1"/>
          <p:nvPr/>
        </p:nvSpPr>
        <p:spPr>
          <a:xfrm>
            <a:off x="6781800" y="5943600"/>
            <a:ext cx="1374277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spatial frequency</a:t>
            </a:r>
          </a:p>
        </p:txBody>
      </p:sp>
      <p:sp>
        <p:nvSpPr>
          <p:cNvPr id="1393" name="amplitude"/>
          <p:cNvSpPr txBox="1"/>
          <p:nvPr/>
        </p:nvSpPr>
        <p:spPr>
          <a:xfrm rot="16200000">
            <a:off x="5659240" y="5209593"/>
            <a:ext cx="865967" cy="29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amplitude</a:t>
            </a:r>
          </a:p>
        </p:txBody>
      </p:sp>
      <p:sp>
        <p:nvSpPr>
          <p:cNvPr id="1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Schultz and Stevenson, 1994…"/>
          <p:cNvSpPr txBox="1"/>
          <p:nvPr>
            <p:ph type="body" idx="1"/>
          </p:nvPr>
        </p:nvSpPr>
        <p:spPr>
          <a:xfrm>
            <a:off x="609600" y="2514600"/>
            <a:ext cx="8153400" cy="4343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  <a:r>
              <a:rPr sz="2400"/>
              <a:t> Schultz and Stevenson, 1994</a:t>
            </a:r>
            <a:endParaRPr sz="2400"/>
          </a:p>
          <a:p>
            <a:pPr>
              <a:buClr>
                <a:srgbClr val="000000"/>
              </a:buClr>
              <a:buFont typeface="Times New Roman"/>
            </a:pPr>
            <a:r>
              <a:rPr sz="2400"/>
              <a:t> Pentland and Horowitz, 1993</a:t>
            </a:r>
            <a:endParaRPr sz="2400"/>
          </a:p>
          <a:p>
            <a:pPr>
              <a:buClr>
                <a:srgbClr val="000000"/>
              </a:buClr>
              <a:buFont typeface="Times New Roman"/>
            </a:pPr>
            <a:r>
              <a:rPr sz="2400"/>
              <a:t>fractal image compression (Polvere, 1998; Iterated Systems)</a:t>
            </a:r>
            <a:endParaRPr sz="2400"/>
          </a:p>
          <a:p>
            <a:pPr>
              <a:buClr>
                <a:srgbClr val="000000"/>
              </a:buClr>
              <a:buFont typeface="Times New Roman"/>
            </a:pPr>
            <a:r>
              <a:rPr sz="2400"/>
              <a:t>astronomical image processing (eg. Gull and Daniell, 1978;  “pixons” </a:t>
            </a:r>
            <a:r>
              <a:rPr sz="2400" u="sng">
                <a:hlinkClick r:id="rId2" invalidUrl="" action="" tgtFrame="" tooltip="" history="1" highlightClick="0" endSnd="0"/>
              </a:rPr>
              <a:t>http://casswww.ucsd.edu/puetter.html</a:t>
            </a:r>
            <a:r>
              <a:rPr sz="2400"/>
              <a:t>)</a:t>
            </a:r>
            <a:endParaRPr sz="2400"/>
          </a:p>
          <a:p>
            <a:pPr>
              <a:buClr>
                <a:srgbClr val="000000"/>
              </a:buClr>
              <a:buFont typeface="Times New Roman"/>
              <a:defRPr sz="2400"/>
            </a:pPr>
            <a:r>
              <a:t>Follow-on:  Jianchao Yang, John Wright, Thomas S. Huang, Yi Ma: Image super-resolution as sparse representation of raw image patches. CVPR 2008</a:t>
            </a:r>
          </a:p>
        </p:txBody>
      </p:sp>
      <p:sp>
        <p:nvSpPr>
          <p:cNvPr id="1397" name="Super-resolution: other approaches"/>
          <p:cNvSpPr txBox="1"/>
          <p:nvPr>
            <p:ph type="title"/>
          </p:nvPr>
        </p:nvSpPr>
        <p:spPr>
          <a:xfrm>
            <a:off x="533400" y="0"/>
            <a:ext cx="8077200" cy="2362200"/>
          </a:xfrm>
          <a:prstGeom prst="rect">
            <a:avLst/>
          </a:prstGeom>
        </p:spPr>
        <p:txBody>
          <a:bodyPr/>
          <a:lstStyle/>
          <a:p>
            <a:pPr/>
            <a:r>
              <a:t>Super-resolution: other approaches</a:t>
            </a:r>
          </a:p>
        </p:txBody>
      </p:sp>
      <p:sp>
        <p:nvSpPr>
          <p:cNvPr id="13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…different interpretations"/>
          <p:cNvSpPr txBox="1"/>
          <p:nvPr>
            <p:ph type="title"/>
          </p:nvPr>
        </p:nvSpPr>
        <p:spPr>
          <a:xfrm>
            <a:off x="457200" y="0"/>
            <a:ext cx="8229600" cy="1295400"/>
          </a:xfrm>
          <a:prstGeom prst="rect">
            <a:avLst/>
          </a:prstGeom>
        </p:spPr>
        <p:txBody>
          <a:bodyPr/>
          <a:lstStyle/>
          <a:p>
            <a:pPr/>
            <a:r>
              <a:t>…different interpretations</a:t>
            </a:r>
          </a:p>
        </p:txBody>
      </p:sp>
      <p:sp>
        <p:nvSpPr>
          <p:cNvPr id="104" name="Rectangle"/>
          <p:cNvSpPr/>
          <p:nvPr/>
        </p:nvSpPr>
        <p:spPr>
          <a:xfrm>
            <a:off x="3048000" y="3810000"/>
            <a:ext cx="1828800" cy="762000"/>
          </a:xfrm>
          <a:prstGeom prst="rect">
            <a:avLst/>
          </a:pr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5" name="Rectangle"/>
          <p:cNvSpPr/>
          <p:nvPr/>
        </p:nvSpPr>
        <p:spPr>
          <a:xfrm>
            <a:off x="3200400" y="1752600"/>
            <a:ext cx="1905000" cy="1143000"/>
          </a:xfrm>
          <a:prstGeom prst="rect">
            <a:avLst/>
          </a:pr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6" name="Rectangle"/>
          <p:cNvSpPr/>
          <p:nvPr/>
        </p:nvSpPr>
        <p:spPr>
          <a:xfrm>
            <a:off x="2971800" y="2133600"/>
            <a:ext cx="2362200" cy="381000"/>
          </a:xfrm>
          <a:prstGeom prst="rect">
            <a:avLst/>
          </a:prstGeom>
          <a:solidFill>
            <a:srgbClr val="8A8A8A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7" name="Rectangle"/>
          <p:cNvSpPr/>
          <p:nvPr/>
        </p:nvSpPr>
        <p:spPr>
          <a:xfrm>
            <a:off x="3429000" y="3429000"/>
            <a:ext cx="1828800" cy="762000"/>
          </a:xfrm>
          <a:prstGeom prst="rect">
            <a:avLst/>
          </a:pr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8" name="Rectangle"/>
          <p:cNvSpPr/>
          <p:nvPr/>
        </p:nvSpPr>
        <p:spPr>
          <a:xfrm>
            <a:off x="3429000" y="3810000"/>
            <a:ext cx="1447800" cy="381000"/>
          </a:xfrm>
          <a:prstGeom prst="rect">
            <a:avLst/>
          </a:prstGeom>
          <a:solidFill>
            <a:srgbClr val="8A8A8A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9" name="Shape"/>
          <p:cNvSpPr/>
          <p:nvPr/>
        </p:nvSpPr>
        <p:spPr>
          <a:xfrm>
            <a:off x="3200400" y="5029200"/>
            <a:ext cx="1905000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872" y="0"/>
                </a:lnTo>
                <a:lnTo>
                  <a:pt x="21600" y="21600"/>
                </a:lnTo>
                <a:lnTo>
                  <a:pt x="172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10" name="Shape"/>
          <p:cNvSpPr/>
          <p:nvPr/>
        </p:nvSpPr>
        <p:spPr>
          <a:xfrm>
            <a:off x="3200400" y="5791200"/>
            <a:ext cx="1905000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872" y="0"/>
                </a:lnTo>
                <a:lnTo>
                  <a:pt x="21600" y="21600"/>
                </a:lnTo>
                <a:lnTo>
                  <a:pt x="172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11" name="Shape"/>
          <p:cNvSpPr/>
          <p:nvPr/>
        </p:nvSpPr>
        <p:spPr>
          <a:xfrm>
            <a:off x="3200400" y="5410200"/>
            <a:ext cx="1905000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9872" y="21600"/>
                </a:lnTo>
                <a:lnTo>
                  <a:pt x="0" y="21600"/>
                </a:lnTo>
                <a:lnTo>
                  <a:pt x="1728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8A8A8A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57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57</a:t>
            </a:r>
          </a:p>
        </p:txBody>
      </p:sp>
      <p:pic>
        <p:nvPicPr>
          <p:cNvPr id="1401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1600" y="2717800"/>
            <a:ext cx="2439988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2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6200" y="3527425"/>
            <a:ext cx="1219200" cy="809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6600" y="3886200"/>
            <a:ext cx="2439988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4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1200" y="4695825"/>
            <a:ext cx="1219200" cy="809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5" name="image.png" descr="imag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76800" y="5105400"/>
            <a:ext cx="2439988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6" name="image.png" descr="image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91400" y="5921375"/>
            <a:ext cx="1219200" cy="809625"/>
          </a:xfrm>
          <a:prstGeom prst="rect">
            <a:avLst/>
          </a:prstGeom>
          <a:ln w="12700">
            <a:miter lim="400000"/>
          </a:ln>
        </p:spPr>
      </p:pic>
      <p:sp>
        <p:nvSpPr>
          <p:cNvPr id="1407" name="Training images, ~100,000 image/scene patch pairs"/>
          <p:cNvSpPr txBox="1"/>
          <p:nvPr>
            <p:ph type="title"/>
          </p:nvPr>
        </p:nvSpPr>
        <p:spPr>
          <a:xfrm>
            <a:off x="304800" y="0"/>
            <a:ext cx="8610600" cy="1219200"/>
          </a:xfrm>
          <a:prstGeom prst="rect">
            <a:avLst/>
          </a:prstGeom>
        </p:spPr>
        <p:txBody>
          <a:bodyPr/>
          <a:lstStyle/>
          <a:p>
            <a:pPr/>
            <a:r>
              <a:rPr sz="3600"/>
              <a:t>Training images,</a:t>
            </a:r>
            <a:r>
              <a:t> </a:t>
            </a:r>
            <a:r>
              <a:rPr b="1" sz="2400"/>
              <a:t>~100,000 image/scene patch pairs</a:t>
            </a:r>
          </a:p>
        </p:txBody>
      </p:sp>
      <p:pic>
        <p:nvPicPr>
          <p:cNvPr id="1408" name="image.png" descr="image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8600" y="2133600"/>
            <a:ext cx="2439988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9" name="image.png" descr="image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5800" y="4038600"/>
            <a:ext cx="1625600" cy="2439988"/>
          </a:xfrm>
          <a:prstGeom prst="rect">
            <a:avLst/>
          </a:prstGeom>
          <a:ln w="12700">
            <a:miter lim="400000"/>
          </a:ln>
        </p:spPr>
      </p:pic>
      <p:sp>
        <p:nvSpPr>
          <p:cNvPr id="1410" name="Images from two Corel database categories:  “giraffes” and “urban skyline”."/>
          <p:cNvSpPr txBox="1"/>
          <p:nvPr/>
        </p:nvSpPr>
        <p:spPr>
          <a:xfrm>
            <a:off x="457200" y="1335087"/>
            <a:ext cx="66548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Images from two Corel database categories:  “giraffes” and “urban skyline”.</a:t>
            </a:r>
          </a:p>
        </p:txBody>
      </p:sp>
      <p:pic>
        <p:nvPicPr>
          <p:cNvPr id="1411" name="image.png" descr="image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678112" y="2957512"/>
            <a:ext cx="1208088" cy="801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2" name="image.png" descr="image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59025" y="5259387"/>
            <a:ext cx="793750" cy="1195388"/>
          </a:xfrm>
          <a:prstGeom prst="rect">
            <a:avLst/>
          </a:prstGeom>
          <a:ln w="12700">
            <a:miter lim="400000"/>
          </a:ln>
        </p:spPr>
      </p:pic>
      <p:sp>
        <p:nvSpPr>
          <p:cNvPr id="14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5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4495800"/>
            <a:ext cx="1905000" cy="1036638"/>
          </a:xfrm>
          <a:prstGeom prst="rect">
            <a:avLst/>
          </a:prstGeom>
          <a:ln w="12700">
            <a:miter lim="400000"/>
          </a:ln>
        </p:spPr>
      </p:pic>
      <p:sp>
        <p:nvSpPr>
          <p:cNvPr id="1416" name="Do a first interpolation"/>
          <p:cNvSpPr txBox="1"/>
          <p:nvPr/>
        </p:nvSpPr>
        <p:spPr>
          <a:xfrm>
            <a:off x="2270938" y="135123"/>
            <a:ext cx="4332249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3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Do a first interpolation</a:t>
            </a:r>
          </a:p>
        </p:txBody>
      </p:sp>
      <p:sp>
        <p:nvSpPr>
          <p:cNvPr id="1417" name="Zoomed low-resolution"/>
          <p:cNvSpPr txBox="1"/>
          <p:nvPr/>
        </p:nvSpPr>
        <p:spPr>
          <a:xfrm>
            <a:off x="395791" y="3052061"/>
            <a:ext cx="2307218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Zoomed low-resolution</a:t>
            </a:r>
          </a:p>
        </p:txBody>
      </p:sp>
      <p:pic>
        <p:nvPicPr>
          <p:cNvPr id="141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990600"/>
            <a:ext cx="3873500" cy="2106613"/>
          </a:xfrm>
          <a:prstGeom prst="rect">
            <a:avLst/>
          </a:prstGeom>
          <a:ln w="12700">
            <a:miter lim="400000"/>
          </a:ln>
        </p:spPr>
      </p:pic>
      <p:sp>
        <p:nvSpPr>
          <p:cNvPr id="1419" name="Line"/>
          <p:cNvSpPr/>
          <p:nvPr/>
        </p:nvSpPr>
        <p:spPr>
          <a:xfrm flipV="1">
            <a:off x="1447800" y="3505200"/>
            <a:ext cx="1588" cy="91440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20" name="Low-resolution"/>
          <p:cNvSpPr txBox="1"/>
          <p:nvPr/>
        </p:nvSpPr>
        <p:spPr>
          <a:xfrm>
            <a:off x="395735" y="5580949"/>
            <a:ext cx="156438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Low-resolution</a:t>
            </a:r>
          </a:p>
        </p:txBody>
      </p:sp>
      <p:sp>
        <p:nvSpPr>
          <p:cNvPr id="14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4495800"/>
            <a:ext cx="1905000" cy="1036638"/>
          </a:xfrm>
          <a:prstGeom prst="rect">
            <a:avLst/>
          </a:prstGeom>
          <a:ln w="12700">
            <a:miter lim="400000"/>
          </a:ln>
        </p:spPr>
      </p:pic>
      <p:sp>
        <p:nvSpPr>
          <p:cNvPr id="1424" name="Zoomed low-resolution"/>
          <p:cNvSpPr txBox="1"/>
          <p:nvPr/>
        </p:nvSpPr>
        <p:spPr>
          <a:xfrm>
            <a:off x="395791" y="3052061"/>
            <a:ext cx="2307218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Zoomed low-resolution</a:t>
            </a:r>
          </a:p>
        </p:txBody>
      </p:sp>
      <p:pic>
        <p:nvPicPr>
          <p:cNvPr id="1425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990600"/>
            <a:ext cx="3873500" cy="2106613"/>
          </a:xfrm>
          <a:prstGeom prst="rect">
            <a:avLst/>
          </a:prstGeom>
          <a:ln w="12700">
            <a:miter lim="400000"/>
          </a:ln>
        </p:spPr>
      </p:pic>
      <p:sp>
        <p:nvSpPr>
          <p:cNvPr id="1426" name="Line"/>
          <p:cNvSpPr/>
          <p:nvPr/>
        </p:nvSpPr>
        <p:spPr>
          <a:xfrm flipV="1">
            <a:off x="1447800" y="3505200"/>
            <a:ext cx="1588" cy="91440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27" name="Low-resolution"/>
          <p:cNvSpPr txBox="1"/>
          <p:nvPr/>
        </p:nvSpPr>
        <p:spPr>
          <a:xfrm>
            <a:off x="395735" y="5580949"/>
            <a:ext cx="156438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Low-resolution</a:t>
            </a:r>
          </a:p>
        </p:txBody>
      </p:sp>
      <p:pic>
        <p:nvPicPr>
          <p:cNvPr id="1428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8500" y="990600"/>
            <a:ext cx="3873500" cy="2106613"/>
          </a:xfrm>
          <a:prstGeom prst="rect">
            <a:avLst/>
          </a:prstGeom>
          <a:ln w="12700">
            <a:miter lim="400000"/>
          </a:ln>
        </p:spPr>
      </p:pic>
      <p:sp>
        <p:nvSpPr>
          <p:cNvPr id="1429" name="Full frequency original"/>
          <p:cNvSpPr txBox="1"/>
          <p:nvPr/>
        </p:nvSpPr>
        <p:spPr>
          <a:xfrm>
            <a:off x="6158515" y="3052061"/>
            <a:ext cx="226257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Full frequency original</a:t>
            </a:r>
          </a:p>
        </p:txBody>
      </p:sp>
      <p:sp>
        <p:nvSpPr>
          <p:cNvPr id="14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8500" y="990600"/>
            <a:ext cx="3873500" cy="2106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3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990600"/>
            <a:ext cx="3873500" cy="2106613"/>
          </a:xfrm>
          <a:prstGeom prst="rect">
            <a:avLst/>
          </a:prstGeom>
          <a:ln w="12700">
            <a:miter lim="400000"/>
          </a:ln>
        </p:spPr>
      </p:pic>
      <p:sp>
        <p:nvSpPr>
          <p:cNvPr id="1434" name="Full freq. original"/>
          <p:cNvSpPr txBox="1"/>
          <p:nvPr/>
        </p:nvSpPr>
        <p:spPr>
          <a:xfrm>
            <a:off x="6491753" y="537461"/>
            <a:ext cx="1773894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Full freq. original</a:t>
            </a:r>
          </a:p>
        </p:txBody>
      </p:sp>
      <p:sp>
        <p:nvSpPr>
          <p:cNvPr id="1435" name="Representation"/>
          <p:cNvSpPr txBox="1"/>
          <p:nvPr/>
        </p:nvSpPr>
        <p:spPr>
          <a:xfrm>
            <a:off x="2988439" y="135123"/>
            <a:ext cx="2897248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3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Representation</a:t>
            </a:r>
          </a:p>
        </p:txBody>
      </p:sp>
      <p:sp>
        <p:nvSpPr>
          <p:cNvPr id="1436" name="Zoomed low-freq."/>
          <p:cNvSpPr txBox="1"/>
          <p:nvPr/>
        </p:nvSpPr>
        <p:spPr>
          <a:xfrm>
            <a:off x="449852" y="461261"/>
            <a:ext cx="1818096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Zoomed low-freq.</a:t>
            </a:r>
          </a:p>
        </p:txBody>
      </p:sp>
      <p:sp>
        <p:nvSpPr>
          <p:cNvPr id="14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61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61</a:t>
            </a:r>
          </a:p>
        </p:txBody>
      </p:sp>
      <p:grpSp>
        <p:nvGrpSpPr>
          <p:cNvPr id="1442" name="Group"/>
          <p:cNvGrpSpPr/>
          <p:nvPr/>
        </p:nvGrpSpPr>
        <p:grpSpPr>
          <a:xfrm>
            <a:off x="2895599" y="5943600"/>
            <a:ext cx="5715001" cy="914400"/>
            <a:chOff x="0" y="0"/>
            <a:chExt cx="5715000" cy="914400"/>
          </a:xfrm>
        </p:grpSpPr>
        <p:sp>
          <p:nvSpPr>
            <p:cNvPr id="1440" name="Rectangle"/>
            <p:cNvSpPr/>
            <p:nvPr/>
          </p:nvSpPr>
          <p:spPr>
            <a:xfrm>
              <a:off x="0" y="0"/>
              <a:ext cx="5715000" cy="914400"/>
            </a:xfrm>
            <a:prstGeom prst="rect">
              <a:avLst/>
            </a:prstGeom>
            <a:solidFill>
              <a:srgbClr val="E4E4E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441" name="Text"/>
            <p:cNvSpPr txBox="1"/>
            <p:nvPr/>
          </p:nvSpPr>
          <p:spPr>
            <a:xfrm>
              <a:off x="0" y="2414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443" name="True high freqs"/>
          <p:cNvSpPr txBox="1"/>
          <p:nvPr/>
        </p:nvSpPr>
        <p:spPr>
          <a:xfrm>
            <a:off x="6724465" y="5566661"/>
            <a:ext cx="155612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 high freqs</a:t>
            </a:r>
          </a:p>
        </p:txBody>
      </p:sp>
      <p:sp>
        <p:nvSpPr>
          <p:cNvPr id="1444" name="Low-band input…"/>
          <p:cNvSpPr txBox="1"/>
          <p:nvPr/>
        </p:nvSpPr>
        <p:spPr>
          <a:xfrm>
            <a:off x="152400" y="5726999"/>
            <a:ext cx="2425700" cy="89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Low-band input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(contrast normalized, PCA fitted)</a:t>
            </a:r>
          </a:p>
        </p:txBody>
      </p:sp>
      <p:grpSp>
        <p:nvGrpSpPr>
          <p:cNvPr id="1449" name="Group"/>
          <p:cNvGrpSpPr/>
          <p:nvPr/>
        </p:nvGrpSpPr>
        <p:grpSpPr>
          <a:xfrm>
            <a:off x="381000" y="990600"/>
            <a:ext cx="8001001" cy="4514851"/>
            <a:chOff x="0" y="0"/>
            <a:chExt cx="8001000" cy="4514850"/>
          </a:xfrm>
        </p:grpSpPr>
        <p:pic>
          <p:nvPicPr>
            <p:cNvPr id="1445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125473" y="2410607"/>
              <a:ext cx="3872840" cy="2104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6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407919"/>
              <a:ext cx="3872839" cy="2106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7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28161" y="0"/>
              <a:ext cx="3872839" cy="210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8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872839" cy="210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50" name="Full freq. original"/>
          <p:cNvSpPr txBox="1"/>
          <p:nvPr/>
        </p:nvSpPr>
        <p:spPr>
          <a:xfrm>
            <a:off x="6491753" y="537461"/>
            <a:ext cx="1773894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Full freq. original</a:t>
            </a:r>
          </a:p>
        </p:txBody>
      </p:sp>
      <p:sp>
        <p:nvSpPr>
          <p:cNvPr id="1451" name="Representation"/>
          <p:cNvSpPr txBox="1"/>
          <p:nvPr/>
        </p:nvSpPr>
        <p:spPr>
          <a:xfrm>
            <a:off x="2988439" y="135123"/>
            <a:ext cx="2897248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3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Representation</a:t>
            </a:r>
          </a:p>
        </p:txBody>
      </p:sp>
      <p:sp>
        <p:nvSpPr>
          <p:cNvPr id="1452" name="Zoomed low-freq."/>
          <p:cNvSpPr txBox="1"/>
          <p:nvPr/>
        </p:nvSpPr>
        <p:spPr>
          <a:xfrm>
            <a:off x="449852" y="461261"/>
            <a:ext cx="1818096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Zoomed low-freq.</a:t>
            </a:r>
          </a:p>
        </p:txBody>
      </p:sp>
      <p:sp>
        <p:nvSpPr>
          <p:cNvPr id="1453" name="(to minimize the complexity of the relationships we have to learn,…"/>
          <p:cNvSpPr txBox="1"/>
          <p:nvPr/>
        </p:nvSpPr>
        <p:spPr>
          <a:xfrm>
            <a:off x="3000493" y="6032500"/>
            <a:ext cx="5509976" cy="778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(to minimize the complexity of the relationships we have to learn,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we remove the lowest frequencies from the input image, 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and normalize the local contrast level).</a:t>
            </a:r>
          </a:p>
        </p:txBody>
      </p:sp>
      <p:sp>
        <p:nvSpPr>
          <p:cNvPr id="1454" name="Line"/>
          <p:cNvSpPr/>
          <p:nvPr/>
        </p:nvSpPr>
        <p:spPr>
          <a:xfrm flipH="1" flipV="1">
            <a:off x="3581400" y="5562600"/>
            <a:ext cx="152400" cy="38100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400" y="2819400"/>
            <a:ext cx="5656263" cy="81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8" name="Training data samples (magnified)"/>
          <p:cNvSpPr txBox="1"/>
          <p:nvPr/>
        </p:nvSpPr>
        <p:spPr>
          <a:xfrm>
            <a:off x="2387718" y="3599749"/>
            <a:ext cx="3301764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data samples (magnified)</a:t>
            </a:r>
          </a:p>
        </p:txBody>
      </p:sp>
      <p:sp>
        <p:nvSpPr>
          <p:cNvPr id="1459" name="..."/>
          <p:cNvSpPr txBox="1"/>
          <p:nvPr/>
        </p:nvSpPr>
        <p:spPr>
          <a:xfrm>
            <a:off x="8002904" y="2692400"/>
            <a:ext cx="669292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5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...</a:t>
            </a:r>
          </a:p>
        </p:txBody>
      </p:sp>
      <p:sp>
        <p:nvSpPr>
          <p:cNvPr id="1460" name="..."/>
          <p:cNvSpPr txBox="1"/>
          <p:nvPr/>
        </p:nvSpPr>
        <p:spPr>
          <a:xfrm>
            <a:off x="700404" y="2692400"/>
            <a:ext cx="669292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5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...</a:t>
            </a:r>
          </a:p>
        </p:txBody>
      </p:sp>
      <p:sp>
        <p:nvSpPr>
          <p:cNvPr id="1461" name="Gather ~100,000 patches"/>
          <p:cNvSpPr txBox="1"/>
          <p:nvPr/>
        </p:nvSpPr>
        <p:spPr>
          <a:xfrm>
            <a:off x="1920435" y="87498"/>
            <a:ext cx="4731630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3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Gather ~100,000 patches</a:t>
            </a:r>
          </a:p>
        </p:txBody>
      </p:sp>
      <p:sp>
        <p:nvSpPr>
          <p:cNvPr id="1462" name="low freqs."/>
          <p:cNvSpPr txBox="1"/>
          <p:nvPr/>
        </p:nvSpPr>
        <p:spPr>
          <a:xfrm>
            <a:off x="6629400" y="3280661"/>
            <a:ext cx="17526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low freqs.</a:t>
            </a:r>
          </a:p>
        </p:txBody>
      </p:sp>
      <p:sp>
        <p:nvSpPr>
          <p:cNvPr id="1463" name="high freqs."/>
          <p:cNvSpPr txBox="1"/>
          <p:nvPr/>
        </p:nvSpPr>
        <p:spPr>
          <a:xfrm>
            <a:off x="6629400" y="2761549"/>
            <a:ext cx="17526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high freqs.</a:t>
            </a:r>
          </a:p>
        </p:txBody>
      </p:sp>
      <p:sp>
        <p:nvSpPr>
          <p:cNvPr id="14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True high freqs."/>
          <p:cNvSpPr txBox="1"/>
          <p:nvPr/>
        </p:nvSpPr>
        <p:spPr>
          <a:xfrm>
            <a:off x="4486090" y="613661"/>
            <a:ext cx="161327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 high freqs.</a:t>
            </a:r>
          </a:p>
        </p:txBody>
      </p:sp>
      <p:grpSp>
        <p:nvGrpSpPr>
          <p:cNvPr id="1470" name="Group"/>
          <p:cNvGrpSpPr/>
          <p:nvPr/>
        </p:nvGrpSpPr>
        <p:grpSpPr>
          <a:xfrm>
            <a:off x="533399" y="990599"/>
            <a:ext cx="7848601" cy="4298951"/>
            <a:chOff x="0" y="0"/>
            <a:chExt cx="7848599" cy="4298949"/>
          </a:xfrm>
        </p:grpSpPr>
        <p:pic>
          <p:nvPicPr>
            <p:cNvPr id="1467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48252" y="2637"/>
              <a:ext cx="3800348" cy="2065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8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48252" y="2233871"/>
              <a:ext cx="3800348" cy="2065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9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00347" cy="2067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1" name="Input low freqs."/>
          <p:cNvSpPr txBox="1"/>
          <p:nvPr/>
        </p:nvSpPr>
        <p:spPr>
          <a:xfrm>
            <a:off x="533400" y="627949"/>
            <a:ext cx="17526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Input low freqs.</a:t>
            </a:r>
          </a:p>
        </p:txBody>
      </p:sp>
      <p:pic>
        <p:nvPicPr>
          <p:cNvPr id="1472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0600" y="5562600"/>
            <a:ext cx="5656263" cy="81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3" name="Training data samples (magnified)"/>
          <p:cNvSpPr txBox="1"/>
          <p:nvPr/>
        </p:nvSpPr>
        <p:spPr>
          <a:xfrm>
            <a:off x="2082918" y="6342949"/>
            <a:ext cx="3301764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data samples (magnified)</a:t>
            </a:r>
          </a:p>
        </p:txBody>
      </p:sp>
      <p:sp>
        <p:nvSpPr>
          <p:cNvPr id="1474" name="..."/>
          <p:cNvSpPr txBox="1"/>
          <p:nvPr/>
        </p:nvSpPr>
        <p:spPr>
          <a:xfrm>
            <a:off x="7698104" y="5435600"/>
            <a:ext cx="669292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5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...</a:t>
            </a:r>
          </a:p>
        </p:txBody>
      </p:sp>
      <p:sp>
        <p:nvSpPr>
          <p:cNvPr id="1475" name="..."/>
          <p:cNvSpPr txBox="1"/>
          <p:nvPr/>
        </p:nvSpPr>
        <p:spPr>
          <a:xfrm>
            <a:off x="395604" y="5435600"/>
            <a:ext cx="669292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5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...</a:t>
            </a:r>
          </a:p>
        </p:txBody>
      </p:sp>
      <p:sp>
        <p:nvSpPr>
          <p:cNvPr id="1476" name="Nearest neighbor estimate"/>
          <p:cNvSpPr txBox="1"/>
          <p:nvPr/>
        </p:nvSpPr>
        <p:spPr>
          <a:xfrm>
            <a:off x="1822097" y="87498"/>
            <a:ext cx="4928306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3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Nearest neighbor estimate</a:t>
            </a:r>
          </a:p>
        </p:txBody>
      </p:sp>
      <p:grpSp>
        <p:nvGrpSpPr>
          <p:cNvPr id="1479" name="Group"/>
          <p:cNvGrpSpPr/>
          <p:nvPr/>
        </p:nvGrpSpPr>
        <p:grpSpPr>
          <a:xfrm>
            <a:off x="1066799" y="2375024"/>
            <a:ext cx="231142" cy="431552"/>
            <a:chOff x="0" y="0"/>
            <a:chExt cx="231140" cy="431551"/>
          </a:xfrm>
        </p:grpSpPr>
        <p:sp>
          <p:nvSpPr>
            <p:cNvPr id="1477" name="Square"/>
            <p:cNvSpPr/>
            <p:nvPr/>
          </p:nvSpPr>
          <p:spPr>
            <a:xfrm>
              <a:off x="0" y="139575"/>
              <a:ext cx="152400" cy="152401"/>
            </a:xfrm>
            <a:prstGeom prst="rect">
              <a:avLst/>
            </a:prstGeom>
            <a:noFill/>
            <a:ln w="25400" cap="flat">
              <a:solidFill>
                <a:srgbClr val="D6A8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478" name="Text"/>
            <p:cNvSpPr txBox="1"/>
            <p:nvPr/>
          </p:nvSpPr>
          <p:spPr>
            <a:xfrm>
              <a:off x="0" y="-1"/>
              <a:ext cx="231140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482" name="Group"/>
          <p:cNvGrpSpPr/>
          <p:nvPr/>
        </p:nvGrpSpPr>
        <p:grpSpPr>
          <a:xfrm>
            <a:off x="2133599" y="5867400"/>
            <a:ext cx="533401" cy="533400"/>
            <a:chOff x="0" y="0"/>
            <a:chExt cx="533400" cy="533400"/>
          </a:xfrm>
        </p:grpSpPr>
        <p:sp>
          <p:nvSpPr>
            <p:cNvPr id="1480" name="Square"/>
            <p:cNvSpPr/>
            <p:nvPr/>
          </p:nvSpPr>
          <p:spPr>
            <a:xfrm>
              <a:off x="0" y="0"/>
              <a:ext cx="533400" cy="533400"/>
            </a:xfrm>
            <a:prstGeom prst="rect">
              <a:avLst/>
            </a:prstGeom>
            <a:noFill/>
            <a:ln w="63500" cap="flat">
              <a:solidFill>
                <a:srgbClr val="D6A8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481" name="Text"/>
            <p:cNvSpPr txBox="1"/>
            <p:nvPr/>
          </p:nvSpPr>
          <p:spPr>
            <a:xfrm>
              <a:off x="0" y="509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483" name="Line"/>
          <p:cNvSpPr/>
          <p:nvPr/>
        </p:nvSpPr>
        <p:spPr>
          <a:xfrm>
            <a:off x="1143000" y="2743200"/>
            <a:ext cx="990600" cy="3048000"/>
          </a:xfrm>
          <a:prstGeom prst="line">
            <a:avLst/>
          </a:prstGeom>
          <a:ln w="25400">
            <a:solidFill>
              <a:srgbClr val="D6A8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486" name="Group"/>
          <p:cNvGrpSpPr/>
          <p:nvPr/>
        </p:nvGrpSpPr>
        <p:grpSpPr>
          <a:xfrm>
            <a:off x="2276474" y="5465886"/>
            <a:ext cx="238126" cy="431553"/>
            <a:chOff x="0" y="0"/>
            <a:chExt cx="238125" cy="431551"/>
          </a:xfrm>
        </p:grpSpPr>
        <p:sp>
          <p:nvSpPr>
            <p:cNvPr id="1484" name="Square"/>
            <p:cNvSpPr/>
            <p:nvPr/>
          </p:nvSpPr>
          <p:spPr>
            <a:xfrm>
              <a:off x="0" y="96713"/>
              <a:ext cx="238125" cy="238126"/>
            </a:xfrm>
            <a:prstGeom prst="rect">
              <a:avLst/>
            </a:prstGeom>
            <a:noFill/>
            <a:ln w="63500" cap="flat">
              <a:solidFill>
                <a:srgbClr val="FFA5A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485" name="Text"/>
            <p:cNvSpPr txBox="1"/>
            <p:nvPr/>
          </p:nvSpPr>
          <p:spPr>
            <a:xfrm>
              <a:off x="0" y="0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487" name="low freqs."/>
          <p:cNvSpPr txBox="1"/>
          <p:nvPr/>
        </p:nvSpPr>
        <p:spPr>
          <a:xfrm>
            <a:off x="6324600" y="6023861"/>
            <a:ext cx="17526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low freqs.</a:t>
            </a:r>
          </a:p>
        </p:txBody>
      </p:sp>
      <p:sp>
        <p:nvSpPr>
          <p:cNvPr id="1488" name="high freqs."/>
          <p:cNvSpPr txBox="1"/>
          <p:nvPr/>
        </p:nvSpPr>
        <p:spPr>
          <a:xfrm>
            <a:off x="6324600" y="5504749"/>
            <a:ext cx="17526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high freqs.</a:t>
            </a:r>
          </a:p>
        </p:txBody>
      </p:sp>
      <p:grpSp>
        <p:nvGrpSpPr>
          <p:cNvPr id="1491" name="Group"/>
          <p:cNvGrpSpPr/>
          <p:nvPr/>
        </p:nvGrpSpPr>
        <p:grpSpPr>
          <a:xfrm>
            <a:off x="4419599" y="609600"/>
            <a:ext cx="4343401" cy="4800600"/>
            <a:chOff x="0" y="0"/>
            <a:chExt cx="4343400" cy="4800600"/>
          </a:xfrm>
        </p:grpSpPr>
        <p:sp>
          <p:nvSpPr>
            <p:cNvPr id="1489" name="Rectangle"/>
            <p:cNvSpPr/>
            <p:nvPr/>
          </p:nvSpPr>
          <p:spPr>
            <a:xfrm>
              <a:off x="0" y="0"/>
              <a:ext cx="4343400" cy="4800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490" name="Text"/>
            <p:cNvSpPr txBox="1"/>
            <p:nvPr/>
          </p:nvSpPr>
          <p:spPr>
            <a:xfrm>
              <a:off x="0" y="21845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494" name="Group"/>
          <p:cNvGrpSpPr/>
          <p:nvPr/>
        </p:nvGrpSpPr>
        <p:grpSpPr>
          <a:xfrm>
            <a:off x="4571999" y="3200400"/>
            <a:ext cx="3810001" cy="2057400"/>
            <a:chOff x="0" y="0"/>
            <a:chExt cx="3810000" cy="2057400"/>
          </a:xfrm>
        </p:grpSpPr>
        <p:sp>
          <p:nvSpPr>
            <p:cNvPr id="1492" name="Rectangle"/>
            <p:cNvSpPr/>
            <p:nvPr/>
          </p:nvSpPr>
          <p:spPr>
            <a:xfrm>
              <a:off x="0" y="0"/>
              <a:ext cx="3810000" cy="20574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493" name="Text"/>
            <p:cNvSpPr txBox="1"/>
            <p:nvPr/>
          </p:nvSpPr>
          <p:spPr>
            <a:xfrm>
              <a:off x="0" y="8129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497" name="Group"/>
          <p:cNvGrpSpPr/>
          <p:nvPr/>
        </p:nvGrpSpPr>
        <p:grpSpPr>
          <a:xfrm>
            <a:off x="5175249" y="4619749"/>
            <a:ext cx="231142" cy="431552"/>
            <a:chOff x="0" y="0"/>
            <a:chExt cx="231140" cy="431551"/>
          </a:xfrm>
        </p:grpSpPr>
        <p:sp>
          <p:nvSpPr>
            <p:cNvPr id="1495" name="Square"/>
            <p:cNvSpPr/>
            <p:nvPr/>
          </p:nvSpPr>
          <p:spPr>
            <a:xfrm>
              <a:off x="0" y="174500"/>
              <a:ext cx="82550" cy="82551"/>
            </a:xfrm>
            <a:prstGeom prst="rect">
              <a:avLst/>
            </a:prstGeom>
            <a:noFill/>
            <a:ln w="25400" cap="flat">
              <a:solidFill>
                <a:srgbClr val="FFA5A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496" name="Text"/>
            <p:cNvSpPr txBox="1"/>
            <p:nvPr/>
          </p:nvSpPr>
          <p:spPr>
            <a:xfrm>
              <a:off x="0" y="-1"/>
              <a:ext cx="231140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498" name="Line"/>
          <p:cNvSpPr/>
          <p:nvPr/>
        </p:nvSpPr>
        <p:spPr>
          <a:xfrm flipV="1">
            <a:off x="2514600" y="4876800"/>
            <a:ext cx="2590800" cy="685800"/>
          </a:xfrm>
          <a:prstGeom prst="line">
            <a:avLst/>
          </a:prstGeom>
          <a:ln w="25400">
            <a:solidFill>
              <a:srgbClr val="FFA5A2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99" name="Estimated high freqs."/>
          <p:cNvSpPr txBox="1"/>
          <p:nvPr/>
        </p:nvSpPr>
        <p:spPr>
          <a:xfrm>
            <a:off x="2438400" y="3585461"/>
            <a:ext cx="22860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Estimated high freqs.</a:t>
            </a:r>
          </a:p>
        </p:txBody>
      </p:sp>
      <p:sp>
        <p:nvSpPr>
          <p:cNvPr id="15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" name="Group"/>
          <p:cNvGrpSpPr/>
          <p:nvPr/>
        </p:nvGrpSpPr>
        <p:grpSpPr>
          <a:xfrm>
            <a:off x="533399" y="990599"/>
            <a:ext cx="7848601" cy="4298951"/>
            <a:chOff x="0" y="0"/>
            <a:chExt cx="7848599" cy="4298949"/>
          </a:xfrm>
        </p:grpSpPr>
        <p:pic>
          <p:nvPicPr>
            <p:cNvPr id="1502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48252" y="2637"/>
              <a:ext cx="3800348" cy="2065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3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48252" y="2233871"/>
              <a:ext cx="3800348" cy="2065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4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00347" cy="2067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6" name="Input low freqs."/>
          <p:cNvSpPr txBox="1"/>
          <p:nvPr/>
        </p:nvSpPr>
        <p:spPr>
          <a:xfrm>
            <a:off x="533400" y="627949"/>
            <a:ext cx="17526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Input low freqs.</a:t>
            </a:r>
          </a:p>
        </p:txBody>
      </p:sp>
      <p:pic>
        <p:nvPicPr>
          <p:cNvPr id="1507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0600" y="5562600"/>
            <a:ext cx="5656263" cy="81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8" name="Training data samples (magnified)"/>
          <p:cNvSpPr txBox="1"/>
          <p:nvPr/>
        </p:nvSpPr>
        <p:spPr>
          <a:xfrm>
            <a:off x="2082918" y="6342949"/>
            <a:ext cx="3301764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data samples (magnified)</a:t>
            </a:r>
          </a:p>
        </p:txBody>
      </p:sp>
      <p:sp>
        <p:nvSpPr>
          <p:cNvPr id="1509" name="..."/>
          <p:cNvSpPr txBox="1"/>
          <p:nvPr/>
        </p:nvSpPr>
        <p:spPr>
          <a:xfrm>
            <a:off x="7698104" y="5435600"/>
            <a:ext cx="669292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5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...</a:t>
            </a:r>
          </a:p>
        </p:txBody>
      </p:sp>
      <p:sp>
        <p:nvSpPr>
          <p:cNvPr id="1510" name="..."/>
          <p:cNvSpPr txBox="1"/>
          <p:nvPr/>
        </p:nvSpPr>
        <p:spPr>
          <a:xfrm>
            <a:off x="395604" y="5435600"/>
            <a:ext cx="669292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b="1" sz="5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...</a:t>
            </a:r>
          </a:p>
        </p:txBody>
      </p:sp>
      <p:sp>
        <p:nvSpPr>
          <p:cNvPr id="1511" name="Nearest neighbor estimate"/>
          <p:cNvSpPr txBox="1"/>
          <p:nvPr/>
        </p:nvSpPr>
        <p:spPr>
          <a:xfrm>
            <a:off x="1822097" y="87498"/>
            <a:ext cx="4928306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3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Nearest neighbor estimate</a:t>
            </a:r>
          </a:p>
        </p:txBody>
      </p:sp>
      <p:grpSp>
        <p:nvGrpSpPr>
          <p:cNvPr id="1514" name="Group"/>
          <p:cNvGrpSpPr/>
          <p:nvPr/>
        </p:nvGrpSpPr>
        <p:grpSpPr>
          <a:xfrm>
            <a:off x="1066799" y="2375024"/>
            <a:ext cx="231142" cy="431552"/>
            <a:chOff x="0" y="0"/>
            <a:chExt cx="231140" cy="431551"/>
          </a:xfrm>
        </p:grpSpPr>
        <p:sp>
          <p:nvSpPr>
            <p:cNvPr id="1512" name="Square"/>
            <p:cNvSpPr/>
            <p:nvPr/>
          </p:nvSpPr>
          <p:spPr>
            <a:xfrm>
              <a:off x="0" y="139575"/>
              <a:ext cx="152400" cy="152401"/>
            </a:xfrm>
            <a:prstGeom prst="rect">
              <a:avLst/>
            </a:prstGeom>
            <a:noFill/>
            <a:ln w="25400" cap="flat">
              <a:solidFill>
                <a:srgbClr val="D6A8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513" name="Text"/>
            <p:cNvSpPr txBox="1"/>
            <p:nvPr/>
          </p:nvSpPr>
          <p:spPr>
            <a:xfrm>
              <a:off x="0" y="-1"/>
              <a:ext cx="231140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517" name="Group"/>
          <p:cNvGrpSpPr/>
          <p:nvPr/>
        </p:nvGrpSpPr>
        <p:grpSpPr>
          <a:xfrm>
            <a:off x="5175249" y="4619749"/>
            <a:ext cx="231142" cy="431552"/>
            <a:chOff x="0" y="0"/>
            <a:chExt cx="231140" cy="431551"/>
          </a:xfrm>
        </p:grpSpPr>
        <p:sp>
          <p:nvSpPr>
            <p:cNvPr id="1515" name="Square"/>
            <p:cNvSpPr/>
            <p:nvPr/>
          </p:nvSpPr>
          <p:spPr>
            <a:xfrm>
              <a:off x="0" y="174500"/>
              <a:ext cx="82550" cy="82551"/>
            </a:xfrm>
            <a:prstGeom prst="rect">
              <a:avLst/>
            </a:prstGeom>
            <a:noFill/>
            <a:ln w="25400" cap="flat">
              <a:solidFill>
                <a:srgbClr val="FFA5A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516" name="Text"/>
            <p:cNvSpPr txBox="1"/>
            <p:nvPr/>
          </p:nvSpPr>
          <p:spPr>
            <a:xfrm>
              <a:off x="0" y="-1"/>
              <a:ext cx="231140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520" name="Group"/>
          <p:cNvGrpSpPr/>
          <p:nvPr/>
        </p:nvGrpSpPr>
        <p:grpSpPr>
          <a:xfrm>
            <a:off x="2133599" y="5867400"/>
            <a:ext cx="533401" cy="533400"/>
            <a:chOff x="0" y="0"/>
            <a:chExt cx="533400" cy="533400"/>
          </a:xfrm>
        </p:grpSpPr>
        <p:sp>
          <p:nvSpPr>
            <p:cNvPr id="1518" name="Square"/>
            <p:cNvSpPr/>
            <p:nvPr/>
          </p:nvSpPr>
          <p:spPr>
            <a:xfrm>
              <a:off x="0" y="0"/>
              <a:ext cx="533400" cy="533400"/>
            </a:xfrm>
            <a:prstGeom prst="rect">
              <a:avLst/>
            </a:prstGeom>
            <a:noFill/>
            <a:ln w="63500" cap="flat">
              <a:solidFill>
                <a:srgbClr val="D6A8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519" name="Text"/>
            <p:cNvSpPr txBox="1"/>
            <p:nvPr/>
          </p:nvSpPr>
          <p:spPr>
            <a:xfrm>
              <a:off x="0" y="509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521" name="Line"/>
          <p:cNvSpPr/>
          <p:nvPr/>
        </p:nvSpPr>
        <p:spPr>
          <a:xfrm>
            <a:off x="1143000" y="2743200"/>
            <a:ext cx="990600" cy="3048000"/>
          </a:xfrm>
          <a:prstGeom prst="line">
            <a:avLst/>
          </a:prstGeom>
          <a:ln w="25400">
            <a:solidFill>
              <a:srgbClr val="D6A8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22" name="Line"/>
          <p:cNvSpPr/>
          <p:nvPr/>
        </p:nvSpPr>
        <p:spPr>
          <a:xfrm flipV="1">
            <a:off x="2514600" y="4876800"/>
            <a:ext cx="2590800" cy="685800"/>
          </a:xfrm>
          <a:prstGeom prst="line">
            <a:avLst/>
          </a:prstGeom>
          <a:ln w="25400">
            <a:solidFill>
              <a:srgbClr val="FFA5A2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525" name="Group"/>
          <p:cNvGrpSpPr/>
          <p:nvPr/>
        </p:nvGrpSpPr>
        <p:grpSpPr>
          <a:xfrm>
            <a:off x="2276474" y="5465886"/>
            <a:ext cx="238126" cy="431553"/>
            <a:chOff x="0" y="0"/>
            <a:chExt cx="238125" cy="431551"/>
          </a:xfrm>
        </p:grpSpPr>
        <p:sp>
          <p:nvSpPr>
            <p:cNvPr id="1523" name="Square"/>
            <p:cNvSpPr/>
            <p:nvPr/>
          </p:nvSpPr>
          <p:spPr>
            <a:xfrm>
              <a:off x="0" y="96713"/>
              <a:ext cx="238125" cy="238126"/>
            </a:xfrm>
            <a:prstGeom prst="rect">
              <a:avLst/>
            </a:prstGeom>
            <a:noFill/>
            <a:ln w="63500" cap="flat">
              <a:solidFill>
                <a:srgbClr val="FFA5A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524" name="Text"/>
            <p:cNvSpPr txBox="1"/>
            <p:nvPr/>
          </p:nvSpPr>
          <p:spPr>
            <a:xfrm>
              <a:off x="0" y="0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526" name="low freqs."/>
          <p:cNvSpPr txBox="1"/>
          <p:nvPr/>
        </p:nvSpPr>
        <p:spPr>
          <a:xfrm>
            <a:off x="6324600" y="6023861"/>
            <a:ext cx="17526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low freqs.</a:t>
            </a:r>
          </a:p>
        </p:txBody>
      </p:sp>
      <p:sp>
        <p:nvSpPr>
          <p:cNvPr id="1527" name="high freqs."/>
          <p:cNvSpPr txBox="1"/>
          <p:nvPr/>
        </p:nvSpPr>
        <p:spPr>
          <a:xfrm>
            <a:off x="6324600" y="5504749"/>
            <a:ext cx="17526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high freqs.</a:t>
            </a:r>
          </a:p>
        </p:txBody>
      </p:sp>
      <p:sp>
        <p:nvSpPr>
          <p:cNvPr id="1528" name="Estimated high freqs."/>
          <p:cNvSpPr txBox="1"/>
          <p:nvPr/>
        </p:nvSpPr>
        <p:spPr>
          <a:xfrm>
            <a:off x="2438400" y="3585461"/>
            <a:ext cx="22860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Estimated high freqs.</a:t>
            </a:r>
          </a:p>
        </p:txBody>
      </p:sp>
      <p:grpSp>
        <p:nvGrpSpPr>
          <p:cNvPr id="1531" name="Group"/>
          <p:cNvGrpSpPr/>
          <p:nvPr/>
        </p:nvGrpSpPr>
        <p:grpSpPr>
          <a:xfrm>
            <a:off x="4495799" y="762000"/>
            <a:ext cx="4191001" cy="2438400"/>
            <a:chOff x="0" y="0"/>
            <a:chExt cx="4191000" cy="2438400"/>
          </a:xfrm>
        </p:grpSpPr>
        <p:sp>
          <p:nvSpPr>
            <p:cNvPr id="1529" name="Rectangle"/>
            <p:cNvSpPr/>
            <p:nvPr/>
          </p:nvSpPr>
          <p:spPr>
            <a:xfrm>
              <a:off x="0" y="0"/>
              <a:ext cx="4191000" cy="2438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530" name="Text"/>
            <p:cNvSpPr txBox="1"/>
            <p:nvPr/>
          </p:nvSpPr>
          <p:spPr>
            <a:xfrm>
              <a:off x="0" y="10034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5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Example:  input image patch, and closest matches from database"/>
          <p:cNvSpPr txBox="1"/>
          <p:nvPr>
            <p:ph type="title"/>
          </p:nvPr>
        </p:nvSpPr>
        <p:spPr>
          <a:xfrm>
            <a:off x="685800" y="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Example:  input image patch, and closest matches from database</a:t>
            </a:r>
          </a:p>
        </p:txBody>
      </p:sp>
      <p:grpSp>
        <p:nvGrpSpPr>
          <p:cNvPr id="1538" name="Group"/>
          <p:cNvGrpSpPr/>
          <p:nvPr/>
        </p:nvGrpSpPr>
        <p:grpSpPr>
          <a:xfrm>
            <a:off x="3048000" y="1447800"/>
            <a:ext cx="6096000" cy="4646613"/>
            <a:chOff x="0" y="0"/>
            <a:chExt cx="6096000" cy="4646612"/>
          </a:xfrm>
        </p:grpSpPr>
        <p:pic>
          <p:nvPicPr>
            <p:cNvPr id="1535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200" y="3276600"/>
              <a:ext cx="4724400" cy="1370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6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43000"/>
              <a:ext cx="6096000" cy="1747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7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200" y="0"/>
              <a:ext cx="736600" cy="914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39" name="Input patch"/>
          <p:cNvSpPr txBox="1"/>
          <p:nvPr/>
        </p:nvSpPr>
        <p:spPr>
          <a:xfrm>
            <a:off x="1361023" y="1717675"/>
            <a:ext cx="1534578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Input patch</a:t>
            </a:r>
          </a:p>
        </p:txBody>
      </p:sp>
      <p:sp>
        <p:nvSpPr>
          <p:cNvPr id="1540" name="Closest image…"/>
          <p:cNvSpPr txBox="1"/>
          <p:nvPr/>
        </p:nvSpPr>
        <p:spPr>
          <a:xfrm>
            <a:off x="108783" y="3063875"/>
            <a:ext cx="286301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Closest image</a:t>
            </a:r>
          </a:p>
          <a:p>
            <a:pPr marL="40639" marR="40639" algn="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patches from database</a:t>
            </a:r>
          </a:p>
        </p:txBody>
      </p:sp>
      <p:sp>
        <p:nvSpPr>
          <p:cNvPr id="1541" name="Corresponding…"/>
          <p:cNvSpPr txBox="1"/>
          <p:nvPr/>
        </p:nvSpPr>
        <p:spPr>
          <a:xfrm>
            <a:off x="108783" y="4841875"/>
            <a:ext cx="2863018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Corresponding</a:t>
            </a:r>
          </a:p>
          <a:p>
            <a:pPr marL="40639" marR="40639" algn="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high-resolution</a:t>
            </a:r>
          </a:p>
          <a:p>
            <a:pPr marL="40639" marR="40639" algn="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patches from database</a:t>
            </a:r>
          </a:p>
        </p:txBody>
      </p:sp>
      <p:sp>
        <p:nvSpPr>
          <p:cNvPr id="15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sp>
        <p:nvSpPr>
          <p:cNvPr id="15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175" y="1687512"/>
            <a:ext cx="8121650" cy="3481388"/>
          </a:xfrm>
          <a:prstGeom prst="rect">
            <a:avLst/>
          </a:prstGeom>
          <a:ln w="12700">
            <a:miter lim="400000"/>
          </a:ln>
        </p:spPr>
      </p:pic>
      <p:sp>
        <p:nvSpPr>
          <p:cNvPr id="15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"/>
          <p:cNvSpPr/>
          <p:nvPr/>
        </p:nvSpPr>
        <p:spPr>
          <a:xfrm>
            <a:off x="2281237" y="1816100"/>
            <a:ext cx="5038726" cy="3024188"/>
          </a:xfrm>
          <a:prstGeom prst="rect">
            <a:avLst/>
          </a:pr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14" name="Rectangle"/>
          <p:cNvSpPr/>
          <p:nvPr/>
        </p:nvSpPr>
        <p:spPr>
          <a:xfrm>
            <a:off x="1676400" y="2824162"/>
            <a:ext cx="6248400" cy="1008063"/>
          </a:xfrm>
          <a:prstGeom prst="rect">
            <a:avLst/>
          </a:prstGeom>
          <a:solidFill>
            <a:srgbClr val="8A8A8A"/>
          </a:solidFill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15" name="Circle"/>
          <p:cNvSpPr/>
          <p:nvPr/>
        </p:nvSpPr>
        <p:spPr>
          <a:xfrm>
            <a:off x="1981200" y="2560637"/>
            <a:ext cx="550863" cy="550863"/>
          </a:xfrm>
          <a:prstGeom prst="ellipse">
            <a:avLst/>
          </a:prstGeom>
          <a:ln w="285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16" name="Line"/>
          <p:cNvSpPr/>
          <p:nvPr/>
        </p:nvSpPr>
        <p:spPr>
          <a:xfrm flipH="1">
            <a:off x="2514600" y="2451878"/>
            <a:ext cx="1814513" cy="812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86" fill="norm" stroke="1" extrusionOk="0">
                <a:moveTo>
                  <a:pt x="21600" y="5334"/>
                </a:moveTo>
                <a:cubicBezTo>
                  <a:pt x="18800" y="2310"/>
                  <a:pt x="16000" y="-714"/>
                  <a:pt x="14400" y="150"/>
                </a:cubicBezTo>
                <a:cubicBezTo>
                  <a:pt x="12800" y="1014"/>
                  <a:pt x="14000" y="7062"/>
                  <a:pt x="12000" y="10518"/>
                </a:cubicBezTo>
                <a:cubicBezTo>
                  <a:pt x="10000" y="13974"/>
                  <a:pt x="4000" y="20886"/>
                  <a:pt x="2400" y="20886"/>
                </a:cubicBezTo>
                <a:cubicBezTo>
                  <a:pt x="800" y="20886"/>
                  <a:pt x="2800" y="13974"/>
                  <a:pt x="2400" y="10518"/>
                </a:cubicBezTo>
                <a:cubicBezTo>
                  <a:pt x="2000" y="7062"/>
                  <a:pt x="1000" y="3606"/>
                  <a:pt x="0" y="150"/>
                </a:cubicBezTo>
              </a:path>
            </a:pathLst>
          </a:custGeom>
          <a:ln w="28575">
            <a:solidFill>
              <a:srgbClr val="000000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17" name="Local information..."/>
          <p:cNvSpPr txBox="1"/>
          <p:nvPr/>
        </p:nvSpPr>
        <p:spPr>
          <a:xfrm>
            <a:off x="457200" y="1739900"/>
            <a:ext cx="2070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Local information...</a:t>
            </a:r>
          </a:p>
        </p:txBody>
      </p:sp>
      <p:sp>
        <p:nvSpPr>
          <p:cNvPr id="118" name="...must propagate"/>
          <p:cNvSpPr txBox="1"/>
          <p:nvPr/>
        </p:nvSpPr>
        <p:spPr>
          <a:xfrm>
            <a:off x="4191000" y="2044700"/>
            <a:ext cx="27559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...must propagate</a:t>
            </a:r>
          </a:p>
        </p:txBody>
      </p:sp>
      <p:sp>
        <p:nvSpPr>
          <p:cNvPr id="119" name="Probabilistic graphical models are a powerful tool for propagating…"/>
          <p:cNvSpPr txBox="1"/>
          <p:nvPr/>
        </p:nvSpPr>
        <p:spPr>
          <a:xfrm>
            <a:off x="457200" y="5588000"/>
            <a:ext cx="86868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Probabilistic graphical models are a powerful tool for propagating</a:t>
            </a:r>
          </a:p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information within an image.  And these tools are used everywhere within computer vision now.</a:t>
            </a:r>
          </a:p>
        </p:txBody>
      </p:sp>
      <p:sp>
        <p:nvSpPr>
          <p:cNvPr id="120" name="Information must propagate over the image."/>
          <p:cNvSpPr txBox="1"/>
          <p:nvPr>
            <p:ph type="title"/>
          </p:nvPr>
        </p:nvSpPr>
        <p:spPr>
          <a:xfrm>
            <a:off x="457200" y="0"/>
            <a:ext cx="8229600" cy="1436589"/>
          </a:xfrm>
          <a:prstGeom prst="rect">
            <a:avLst/>
          </a:prstGeom>
        </p:spPr>
        <p:txBody>
          <a:bodyPr/>
          <a:lstStyle/>
          <a:p>
            <a:pPr/>
            <a:r>
              <a:t>Information must propagate over the image.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Assume overlapped regions, d, of hi-res. patches differ by Gaussian observation noise:"/>
          <p:cNvSpPr txBox="1"/>
          <p:nvPr>
            <p:ph type="body" idx="1"/>
          </p:nvPr>
        </p:nvSpPr>
        <p:spPr>
          <a:xfrm>
            <a:off x="762000" y="1600200"/>
            <a:ext cx="8077200" cy="52578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Tx/>
              <a:buFont typeface="Times New Roman"/>
              <a:buNone/>
            </a:lvl1pPr>
          </a:lstStyle>
          <a:p>
            <a:pPr/>
            <a:r>
              <a:t>Assume overlapped regions, d, of hi-res. patches differ by Gaussian observation noise:</a:t>
            </a:r>
          </a:p>
        </p:txBody>
      </p:sp>
      <p:sp>
        <p:nvSpPr>
          <p:cNvPr id="1550" name="Scene-scene compatibility function, Ψ(xi, xj)"/>
          <p:cNvSpPr txBox="1"/>
          <p:nvPr>
            <p:ph type="title"/>
          </p:nvPr>
        </p:nvSpPr>
        <p:spPr>
          <a:xfrm>
            <a:off x="152400" y="0"/>
            <a:ext cx="8991600" cy="1447800"/>
          </a:xfrm>
          <a:prstGeom prst="rect">
            <a:avLst/>
          </a:prstGeom>
        </p:spPr>
        <p:txBody>
          <a:bodyPr/>
          <a:lstStyle/>
          <a:p>
            <a:pPr/>
            <a:r>
              <a:t>Scene-scene compatibility function,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Y</a:t>
            </a:r>
            <a:r>
              <a:t>(</a:t>
            </a:r>
            <a:r>
              <a:rPr i="1"/>
              <a:t>x</a:t>
            </a:r>
            <a:r>
              <a:rPr baseline="-25000" i="1"/>
              <a:t>i</a:t>
            </a:r>
            <a:r>
              <a:rPr i="1"/>
              <a:t>, x</a:t>
            </a:r>
            <a:r>
              <a:rPr baseline="-25000" i="1"/>
              <a:t>j</a:t>
            </a:r>
            <a:r>
              <a:t>) </a:t>
            </a:r>
          </a:p>
        </p:txBody>
      </p:sp>
      <p:pic>
        <p:nvPicPr>
          <p:cNvPr id="1551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2743200"/>
            <a:ext cx="6096000" cy="974725"/>
          </a:xfrm>
          <a:prstGeom prst="rect">
            <a:avLst/>
          </a:prstGeom>
          <a:ln w="12700">
            <a:miter lim="400000"/>
          </a:ln>
        </p:spPr>
      </p:pic>
      <p:sp>
        <p:nvSpPr>
          <p:cNvPr id="1552" name="Line"/>
          <p:cNvSpPr/>
          <p:nvPr/>
        </p:nvSpPr>
        <p:spPr>
          <a:xfrm>
            <a:off x="6743700" y="1143000"/>
            <a:ext cx="381000" cy="1588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579" name="Group"/>
          <p:cNvGrpSpPr/>
          <p:nvPr/>
        </p:nvGrpSpPr>
        <p:grpSpPr>
          <a:xfrm>
            <a:off x="685800" y="4140868"/>
            <a:ext cx="4283202" cy="2628109"/>
            <a:chOff x="0" y="7"/>
            <a:chExt cx="4283201" cy="2628107"/>
          </a:xfrm>
        </p:grpSpPr>
        <p:grpSp>
          <p:nvGrpSpPr>
            <p:cNvPr id="1555" name="Group"/>
            <p:cNvGrpSpPr/>
            <p:nvPr/>
          </p:nvGrpSpPr>
          <p:grpSpPr>
            <a:xfrm>
              <a:off x="1295399" y="1396463"/>
              <a:ext cx="381001" cy="431553"/>
              <a:chOff x="0" y="0"/>
              <a:chExt cx="381000" cy="431551"/>
            </a:xfrm>
          </p:grpSpPr>
          <p:sp>
            <p:nvSpPr>
              <p:cNvPr id="1553" name="Shape"/>
              <p:cNvSpPr/>
              <p:nvPr/>
            </p:nvSpPr>
            <p:spPr>
              <a:xfrm>
                <a:off x="0" y="101475"/>
                <a:ext cx="381000" cy="228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60" y="0"/>
                    </a:moveTo>
                    <a:lnTo>
                      <a:pt x="0" y="21600"/>
                    </a:lnTo>
                    <a:lnTo>
                      <a:pt x="17280" y="14400"/>
                    </a:lnTo>
                    <a:lnTo>
                      <a:pt x="21600" y="0"/>
                    </a:lnTo>
                    <a:lnTo>
                      <a:pt x="12960" y="0"/>
                    </a:lnTo>
                    <a:close/>
                  </a:path>
                </a:pathLst>
              </a:custGeom>
              <a:solidFill>
                <a:srgbClr val="BFBFBF"/>
              </a:solidFill>
              <a:ln w="12700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554" name="Text"/>
              <p:cNvSpPr txBox="1"/>
              <p:nvPr/>
            </p:nvSpPr>
            <p:spPr>
              <a:xfrm>
                <a:off x="0" y="0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558" name="Group"/>
            <p:cNvGrpSpPr/>
            <p:nvPr/>
          </p:nvGrpSpPr>
          <p:grpSpPr>
            <a:xfrm>
              <a:off x="1371599" y="354939"/>
              <a:ext cx="1524001" cy="1295401"/>
              <a:chOff x="0" y="0"/>
              <a:chExt cx="1524000" cy="1295400"/>
            </a:xfrm>
          </p:grpSpPr>
          <p:sp>
            <p:nvSpPr>
              <p:cNvPr id="1556" name="Shape"/>
              <p:cNvSpPr/>
              <p:nvPr/>
            </p:nvSpPr>
            <p:spPr>
              <a:xfrm>
                <a:off x="0" y="0"/>
                <a:ext cx="1524000" cy="129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200" y="1271"/>
                    </a:lnTo>
                    <a:lnTo>
                      <a:pt x="0" y="21600"/>
                    </a:lnTo>
                    <a:lnTo>
                      <a:pt x="324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BFBF"/>
              </a:solidFill>
              <a:ln w="12700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557" name="Text"/>
              <p:cNvSpPr txBox="1"/>
              <p:nvPr/>
            </p:nvSpPr>
            <p:spPr>
              <a:xfrm>
                <a:off x="0" y="4319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561" name="Group"/>
            <p:cNvGrpSpPr/>
            <p:nvPr/>
          </p:nvGrpSpPr>
          <p:grpSpPr>
            <a:xfrm>
              <a:off x="-1" y="1650339"/>
              <a:ext cx="1600201" cy="609601"/>
              <a:chOff x="0" y="0"/>
              <a:chExt cx="1600200" cy="609600"/>
            </a:xfrm>
          </p:grpSpPr>
          <p:sp>
            <p:nvSpPr>
              <p:cNvPr id="1559" name="Line"/>
              <p:cNvSpPr/>
              <p:nvPr/>
            </p:nvSpPr>
            <p:spPr>
              <a:xfrm>
                <a:off x="0" y="0"/>
                <a:ext cx="1600200" cy="609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2229" y="19125"/>
                      <a:pt x="4457" y="16650"/>
                      <a:pt x="6171" y="13500"/>
                    </a:cubicBezTo>
                    <a:cubicBezTo>
                      <a:pt x="7886" y="10350"/>
                      <a:pt x="8914" y="4500"/>
                      <a:pt x="10286" y="2700"/>
                    </a:cubicBezTo>
                    <a:cubicBezTo>
                      <a:pt x="11657" y="900"/>
                      <a:pt x="12514" y="3150"/>
                      <a:pt x="14400" y="2700"/>
                    </a:cubicBezTo>
                    <a:cubicBezTo>
                      <a:pt x="16286" y="2250"/>
                      <a:pt x="18943" y="1125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560" name="Text"/>
              <p:cNvSpPr txBox="1"/>
              <p:nvPr/>
            </p:nvSpPr>
            <p:spPr>
              <a:xfrm>
                <a:off x="0" y="890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564" name="Group"/>
            <p:cNvGrpSpPr/>
            <p:nvPr/>
          </p:nvGrpSpPr>
          <p:grpSpPr>
            <a:xfrm rot="21300000">
              <a:off x="1219729" y="1370961"/>
              <a:ext cx="1752601" cy="431553"/>
              <a:chOff x="0" y="0"/>
              <a:chExt cx="1752600" cy="431551"/>
            </a:xfrm>
          </p:grpSpPr>
          <p:sp>
            <p:nvSpPr>
              <p:cNvPr id="1562" name="Line"/>
              <p:cNvSpPr/>
              <p:nvPr/>
            </p:nvSpPr>
            <p:spPr>
              <a:xfrm>
                <a:off x="0" y="69119"/>
                <a:ext cx="1752600" cy="305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77" fill="norm" stroke="1" extrusionOk="0">
                    <a:moveTo>
                      <a:pt x="0" y="20777"/>
                    </a:moveTo>
                    <a:cubicBezTo>
                      <a:pt x="2610" y="19913"/>
                      <a:pt x="5220" y="19049"/>
                      <a:pt x="7560" y="15593"/>
                    </a:cubicBezTo>
                    <a:cubicBezTo>
                      <a:pt x="9900" y="12137"/>
                      <a:pt x="11700" y="-823"/>
                      <a:pt x="14040" y="41"/>
                    </a:cubicBezTo>
                    <a:cubicBezTo>
                      <a:pt x="16380" y="905"/>
                      <a:pt x="20340" y="17321"/>
                      <a:pt x="21600" y="20777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563" name="Text"/>
              <p:cNvSpPr txBox="1"/>
              <p:nvPr/>
            </p:nvSpPr>
            <p:spPr>
              <a:xfrm>
                <a:off x="87" y="0"/>
                <a:ext cx="231141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565" name="d"/>
            <p:cNvSpPr txBox="1"/>
            <p:nvPr/>
          </p:nvSpPr>
          <p:spPr>
            <a:xfrm>
              <a:off x="1946766" y="2196563"/>
              <a:ext cx="324456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b="1"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d</a:t>
              </a:r>
            </a:p>
          </p:txBody>
        </p:sp>
        <p:sp>
          <p:nvSpPr>
            <p:cNvPr id="1566" name="Line"/>
            <p:cNvSpPr/>
            <p:nvPr/>
          </p:nvSpPr>
          <p:spPr>
            <a:xfrm flipV="1">
              <a:off x="0" y="964539"/>
              <a:ext cx="1295400" cy="12954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67" name="Line"/>
            <p:cNvSpPr/>
            <p:nvPr/>
          </p:nvSpPr>
          <p:spPr>
            <a:xfrm flipV="1">
              <a:off x="1600200" y="354939"/>
              <a:ext cx="1295400" cy="12954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68" name="Line"/>
            <p:cNvSpPr/>
            <p:nvPr/>
          </p:nvSpPr>
          <p:spPr>
            <a:xfrm flipV="1">
              <a:off x="2971800" y="354939"/>
              <a:ext cx="1295400" cy="12954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69" name="Line"/>
            <p:cNvSpPr/>
            <p:nvPr/>
          </p:nvSpPr>
          <p:spPr>
            <a:xfrm flipV="1">
              <a:off x="1219200" y="507339"/>
              <a:ext cx="1295400" cy="12954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572" name="Group"/>
            <p:cNvGrpSpPr/>
            <p:nvPr/>
          </p:nvGrpSpPr>
          <p:grpSpPr>
            <a:xfrm rot="21300000">
              <a:off x="2515129" y="75561"/>
              <a:ext cx="1752601" cy="431553"/>
              <a:chOff x="0" y="0"/>
              <a:chExt cx="1752600" cy="431551"/>
            </a:xfrm>
          </p:grpSpPr>
          <p:sp>
            <p:nvSpPr>
              <p:cNvPr id="1570" name="Line"/>
              <p:cNvSpPr/>
              <p:nvPr/>
            </p:nvSpPr>
            <p:spPr>
              <a:xfrm>
                <a:off x="0" y="69119"/>
                <a:ext cx="1752600" cy="305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77" fill="norm" stroke="1" extrusionOk="0">
                    <a:moveTo>
                      <a:pt x="0" y="20777"/>
                    </a:moveTo>
                    <a:cubicBezTo>
                      <a:pt x="2610" y="19913"/>
                      <a:pt x="5220" y="19049"/>
                      <a:pt x="7560" y="15593"/>
                    </a:cubicBezTo>
                    <a:cubicBezTo>
                      <a:pt x="9900" y="12137"/>
                      <a:pt x="11700" y="-823"/>
                      <a:pt x="14040" y="41"/>
                    </a:cubicBezTo>
                    <a:cubicBezTo>
                      <a:pt x="16380" y="905"/>
                      <a:pt x="20340" y="17321"/>
                      <a:pt x="21600" y="20777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571" name="Text"/>
              <p:cNvSpPr txBox="1"/>
              <p:nvPr/>
            </p:nvSpPr>
            <p:spPr>
              <a:xfrm>
                <a:off x="87" y="0"/>
                <a:ext cx="231141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575" name="Group"/>
            <p:cNvGrpSpPr/>
            <p:nvPr/>
          </p:nvGrpSpPr>
          <p:grpSpPr>
            <a:xfrm>
              <a:off x="1295399" y="354939"/>
              <a:ext cx="1600201" cy="609601"/>
              <a:chOff x="0" y="0"/>
              <a:chExt cx="1600200" cy="609600"/>
            </a:xfrm>
          </p:grpSpPr>
          <p:sp>
            <p:nvSpPr>
              <p:cNvPr id="1573" name="Line"/>
              <p:cNvSpPr/>
              <p:nvPr/>
            </p:nvSpPr>
            <p:spPr>
              <a:xfrm>
                <a:off x="0" y="0"/>
                <a:ext cx="1600200" cy="609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2229" y="19125"/>
                      <a:pt x="4457" y="16650"/>
                      <a:pt x="6171" y="13500"/>
                    </a:cubicBezTo>
                    <a:cubicBezTo>
                      <a:pt x="7886" y="10350"/>
                      <a:pt x="8914" y="4500"/>
                      <a:pt x="10286" y="2700"/>
                    </a:cubicBezTo>
                    <a:cubicBezTo>
                      <a:pt x="11657" y="900"/>
                      <a:pt x="12514" y="3150"/>
                      <a:pt x="14400" y="2700"/>
                    </a:cubicBezTo>
                    <a:cubicBezTo>
                      <a:pt x="16286" y="2250"/>
                      <a:pt x="18943" y="1125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574" name="Text"/>
              <p:cNvSpPr txBox="1"/>
              <p:nvPr/>
            </p:nvSpPr>
            <p:spPr>
              <a:xfrm>
                <a:off x="0" y="890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1578" name="Group"/>
            <p:cNvGrpSpPr/>
            <p:nvPr/>
          </p:nvGrpSpPr>
          <p:grpSpPr>
            <a:xfrm>
              <a:off x="1447795" y="1791563"/>
              <a:ext cx="457205" cy="620777"/>
              <a:chOff x="0" y="0"/>
              <a:chExt cx="457204" cy="620776"/>
            </a:xfrm>
          </p:grpSpPr>
          <p:sp>
            <p:nvSpPr>
              <p:cNvPr id="1576" name="Line"/>
              <p:cNvSpPr/>
              <p:nvPr/>
            </p:nvSpPr>
            <p:spPr>
              <a:xfrm>
                <a:off x="0" y="0"/>
                <a:ext cx="457205" cy="620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400" y="20495"/>
                      <a:pt x="7200" y="19391"/>
                      <a:pt x="3600" y="16297"/>
                    </a:cubicBezTo>
                    <a:cubicBezTo>
                      <a:pt x="0" y="13204"/>
                      <a:pt x="0" y="8122"/>
                      <a:pt x="0" y="3040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577" name="Text"/>
              <p:cNvSpPr txBox="1"/>
              <p:nvPr/>
            </p:nvSpPr>
            <p:spPr>
              <a:xfrm>
                <a:off x="4" y="138300"/>
                <a:ext cx="231141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sp>
        <p:nvSpPr>
          <p:cNvPr id="1580" name="Uniqueness constraint,…"/>
          <p:cNvSpPr txBox="1"/>
          <p:nvPr/>
        </p:nvSpPr>
        <p:spPr>
          <a:xfrm>
            <a:off x="4572000" y="5511800"/>
            <a:ext cx="3394234" cy="90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Uniqueness constraint,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not smoothness.</a:t>
            </a:r>
          </a:p>
        </p:txBody>
      </p:sp>
      <p:pic>
        <p:nvPicPr>
          <p:cNvPr id="1581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2800" y="838200"/>
            <a:ext cx="609600" cy="600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2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9800" y="838200"/>
            <a:ext cx="600075" cy="60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Image-scene compatibility function, Φ(xi, yi)"/>
          <p:cNvSpPr txBox="1"/>
          <p:nvPr>
            <p:ph type="title"/>
          </p:nvPr>
        </p:nvSpPr>
        <p:spPr>
          <a:xfrm>
            <a:off x="304800" y="0"/>
            <a:ext cx="6781800" cy="1828800"/>
          </a:xfrm>
          <a:prstGeom prst="rect">
            <a:avLst/>
          </a:prstGeom>
        </p:spPr>
        <p:txBody>
          <a:bodyPr/>
          <a:lstStyle/>
          <a:p>
            <a:pPr/>
            <a:r>
              <a:rPr sz="4000"/>
              <a:t>Image-scene compatibility function, </a:t>
            </a:r>
            <a:r>
              <a:rPr sz="4000">
                <a:latin typeface="Symbol"/>
                <a:ea typeface="Symbol"/>
                <a:cs typeface="Symbol"/>
                <a:sym typeface="Symbol"/>
              </a:rPr>
              <a:t>F</a:t>
            </a:r>
            <a:r>
              <a:rPr sz="4000"/>
              <a:t>(</a:t>
            </a:r>
            <a:r>
              <a:rPr i="1" sz="4000"/>
              <a:t>x</a:t>
            </a:r>
            <a:r>
              <a:rPr baseline="-25000" i="1" sz="4000"/>
              <a:t>i</a:t>
            </a:r>
            <a:r>
              <a:rPr i="1" sz="4000"/>
              <a:t>, y</a:t>
            </a:r>
            <a:r>
              <a:rPr baseline="-25000" i="1" sz="4000"/>
              <a:t>i</a:t>
            </a:r>
            <a:r>
              <a:rPr sz="4000"/>
              <a:t>)</a:t>
            </a:r>
          </a:p>
        </p:txBody>
      </p:sp>
      <p:sp>
        <p:nvSpPr>
          <p:cNvPr id="1586" name="Assume Gaussian noise takes you from observed image patch to synthetic sample:"/>
          <p:cNvSpPr txBox="1"/>
          <p:nvPr>
            <p:ph type="body" idx="1"/>
          </p:nvPr>
        </p:nvSpPr>
        <p:spPr>
          <a:xfrm>
            <a:off x="685800" y="2209800"/>
            <a:ext cx="7772400" cy="33909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Tx/>
              <a:buFont typeface="Times New Roman"/>
              <a:buNone/>
            </a:lvl1pPr>
          </a:lstStyle>
          <a:p>
            <a:pPr/>
            <a:r>
              <a:t> Assume Gaussian noise takes you from observed image patch to synthetic sample:</a:t>
            </a:r>
          </a:p>
        </p:txBody>
      </p:sp>
      <p:pic>
        <p:nvPicPr>
          <p:cNvPr id="158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4114800"/>
            <a:ext cx="6096000" cy="801688"/>
          </a:xfrm>
          <a:prstGeom prst="rect">
            <a:avLst/>
          </a:prstGeom>
          <a:ln w="12700">
            <a:miter lim="400000"/>
          </a:ln>
        </p:spPr>
      </p:pic>
      <p:sp>
        <p:nvSpPr>
          <p:cNvPr id="1588" name="Line"/>
          <p:cNvSpPr/>
          <p:nvPr/>
        </p:nvSpPr>
        <p:spPr>
          <a:xfrm>
            <a:off x="7620000" y="914400"/>
            <a:ext cx="1588" cy="457200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89" name="y"/>
          <p:cNvSpPr txBox="1"/>
          <p:nvPr/>
        </p:nvSpPr>
        <p:spPr>
          <a:xfrm>
            <a:off x="7983854" y="165100"/>
            <a:ext cx="307342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1590" name="x"/>
          <p:cNvSpPr txBox="1"/>
          <p:nvPr/>
        </p:nvSpPr>
        <p:spPr>
          <a:xfrm>
            <a:off x="8288654" y="2146300"/>
            <a:ext cx="307342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x</a:t>
            </a:r>
          </a:p>
        </p:txBody>
      </p:sp>
      <p:pic>
        <p:nvPicPr>
          <p:cNvPr id="1591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2800" y="76200"/>
            <a:ext cx="838200" cy="83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2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2800" y="1447800"/>
            <a:ext cx="838200" cy="83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3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77200" y="1609725"/>
            <a:ext cx="609600" cy="600075"/>
          </a:xfrm>
          <a:prstGeom prst="rect">
            <a:avLst/>
          </a:prstGeom>
          <a:ln w="12700">
            <a:miter lim="400000"/>
          </a:ln>
        </p:spPr>
      </p:pic>
      <p:sp>
        <p:nvSpPr>
          <p:cNvPr id="15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1800" y="3886200"/>
            <a:ext cx="2209800" cy="218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7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1800" y="1600200"/>
            <a:ext cx="2133600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8" name="Markov network"/>
          <p:cNvSpPr txBox="1"/>
          <p:nvPr>
            <p:ph type="title"/>
          </p:nvPr>
        </p:nvSpPr>
        <p:spPr>
          <a:xfrm>
            <a:off x="685800" y="0"/>
            <a:ext cx="7772400" cy="1219200"/>
          </a:xfrm>
          <a:prstGeom prst="rect">
            <a:avLst/>
          </a:prstGeom>
        </p:spPr>
        <p:txBody>
          <a:bodyPr/>
          <a:lstStyle/>
          <a:p>
            <a:pPr/>
            <a:r>
              <a:t> Markov network</a:t>
            </a:r>
          </a:p>
        </p:txBody>
      </p:sp>
      <p:sp>
        <p:nvSpPr>
          <p:cNvPr id="1599" name="image patches"/>
          <p:cNvSpPr txBox="1"/>
          <p:nvPr>
            <p:ph type="body" sz="quarter" idx="1"/>
          </p:nvPr>
        </p:nvSpPr>
        <p:spPr>
          <a:xfrm>
            <a:off x="4191000" y="1752600"/>
            <a:ext cx="2286000" cy="21717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Tx/>
              <a:buFont typeface="Times New Roman"/>
              <a:buNone/>
              <a:defRPr sz="2800"/>
            </a:lvl1pPr>
          </a:lstStyle>
          <a:p>
            <a:pPr/>
            <a:r>
              <a:t>image patches</a:t>
            </a:r>
          </a:p>
        </p:txBody>
      </p:sp>
      <p:grpSp>
        <p:nvGrpSpPr>
          <p:cNvPr id="1602" name="Group"/>
          <p:cNvGrpSpPr/>
          <p:nvPr/>
        </p:nvGrpSpPr>
        <p:grpSpPr>
          <a:xfrm>
            <a:off x="3939268" y="4038600"/>
            <a:ext cx="785132" cy="1227259"/>
            <a:chOff x="0" y="0"/>
            <a:chExt cx="785131" cy="1227258"/>
          </a:xfrm>
        </p:grpSpPr>
        <p:sp>
          <p:nvSpPr>
            <p:cNvPr id="1600" name="Line"/>
            <p:cNvSpPr/>
            <p:nvPr/>
          </p:nvSpPr>
          <p:spPr>
            <a:xfrm>
              <a:off x="0" y="0"/>
              <a:ext cx="785132" cy="1227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58" y="1006"/>
                    <a:pt x="12516" y="2012"/>
                    <a:pt x="9022" y="5365"/>
                  </a:cubicBezTo>
                  <a:cubicBezTo>
                    <a:pt x="5528" y="8717"/>
                    <a:pt x="3082" y="14417"/>
                    <a:pt x="636" y="20117"/>
                  </a:cubicBez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01" name="Text"/>
            <p:cNvSpPr txBox="1"/>
            <p:nvPr/>
          </p:nvSpPr>
          <p:spPr>
            <a:xfrm>
              <a:off x="23131" y="355724"/>
              <a:ext cx="231141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pic>
        <p:nvPicPr>
          <p:cNvPr id="1603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9625" y="2514600"/>
            <a:ext cx="4219575" cy="33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604" name="Φ(xi, yi)"/>
          <p:cNvSpPr txBox="1"/>
          <p:nvPr/>
        </p:nvSpPr>
        <p:spPr>
          <a:xfrm>
            <a:off x="15427" y="4205287"/>
            <a:ext cx="128835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Symbol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2800">
                <a:latin typeface="Symbol"/>
                <a:ea typeface="Symbol"/>
                <a:cs typeface="Symbol"/>
                <a:sym typeface="Symbol"/>
              </a:rPr>
              <a:t>F</a:t>
            </a:r>
            <a:r>
              <a:rPr sz="2800"/>
              <a:t>(</a:t>
            </a:r>
            <a:r>
              <a:rPr i="1" sz="2800"/>
              <a:t>x</a:t>
            </a:r>
            <a:r>
              <a:rPr baseline="-25000" i="1" sz="2800"/>
              <a:t>i</a:t>
            </a:r>
            <a:r>
              <a:rPr i="1" sz="2800"/>
              <a:t>, y</a:t>
            </a:r>
            <a:r>
              <a:rPr baseline="-25000" i="1" sz="2800"/>
              <a:t>i</a:t>
            </a:r>
            <a:r>
              <a:rPr sz="2800"/>
              <a:t>)</a:t>
            </a:r>
          </a:p>
        </p:txBody>
      </p:sp>
      <p:sp>
        <p:nvSpPr>
          <p:cNvPr id="1605" name="Line"/>
          <p:cNvSpPr/>
          <p:nvPr/>
        </p:nvSpPr>
        <p:spPr>
          <a:xfrm flipH="1">
            <a:off x="1295400" y="3962400"/>
            <a:ext cx="1588" cy="1143000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06" name="Ψ(xi, xj)"/>
          <p:cNvSpPr txBox="1"/>
          <p:nvPr/>
        </p:nvSpPr>
        <p:spPr>
          <a:xfrm>
            <a:off x="1767941" y="5638800"/>
            <a:ext cx="1299644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Symbol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2800">
                <a:latin typeface="Symbol"/>
                <a:ea typeface="Symbol"/>
                <a:cs typeface="Symbol"/>
                <a:sym typeface="Symbol"/>
              </a:rPr>
              <a:t>Y</a:t>
            </a:r>
            <a:r>
              <a:rPr sz="2800"/>
              <a:t>(</a:t>
            </a:r>
            <a:r>
              <a:rPr i="1" sz="2800"/>
              <a:t>x</a:t>
            </a:r>
            <a:r>
              <a:rPr baseline="-25000" i="1" sz="2800"/>
              <a:t>i</a:t>
            </a:r>
            <a:r>
              <a:rPr i="1" sz="2800"/>
              <a:t>, x</a:t>
            </a:r>
            <a:r>
              <a:rPr baseline="-25000" i="1" sz="2800"/>
              <a:t>j</a:t>
            </a:r>
            <a:r>
              <a:rPr sz="2800"/>
              <a:t>)</a:t>
            </a:r>
          </a:p>
        </p:txBody>
      </p:sp>
      <p:sp>
        <p:nvSpPr>
          <p:cNvPr id="1607" name="Line"/>
          <p:cNvSpPr/>
          <p:nvPr/>
        </p:nvSpPr>
        <p:spPr>
          <a:xfrm>
            <a:off x="1752600" y="5562600"/>
            <a:ext cx="1371600" cy="1588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608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53000" y="2286000"/>
            <a:ext cx="838200" cy="83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9" name="image.png" descr="imag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29200" y="4419600"/>
            <a:ext cx="609600" cy="600075"/>
          </a:xfrm>
          <a:prstGeom prst="rect">
            <a:avLst/>
          </a:prstGeom>
          <a:ln w="12700">
            <a:miter lim="400000"/>
          </a:ln>
        </p:spPr>
      </p:pic>
      <p:sp>
        <p:nvSpPr>
          <p:cNvPr id="1610" name="scene patches"/>
          <p:cNvSpPr txBox="1"/>
          <p:nvPr/>
        </p:nvSpPr>
        <p:spPr>
          <a:xfrm>
            <a:off x="4419600" y="5105400"/>
            <a:ext cx="22098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83540" marR="40639" indent="-342900" defTabSz="914400">
              <a:spcBef>
                <a:spcPts val="600"/>
              </a:spcBef>
              <a:buClr>
                <a:srgbClr val="000000"/>
              </a:buClr>
              <a:buFont typeface="Times New Roman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scene patches</a:t>
            </a:r>
          </a:p>
        </p:txBody>
      </p:sp>
      <p:sp>
        <p:nvSpPr>
          <p:cNvPr id="1611" name="Line"/>
          <p:cNvSpPr/>
          <p:nvPr/>
        </p:nvSpPr>
        <p:spPr>
          <a:xfrm flipH="1">
            <a:off x="5791200" y="1905000"/>
            <a:ext cx="1905000" cy="609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12" name="Line"/>
          <p:cNvSpPr/>
          <p:nvPr/>
        </p:nvSpPr>
        <p:spPr>
          <a:xfrm flipH="1">
            <a:off x="5638800" y="4191000"/>
            <a:ext cx="2057400" cy="457200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615" name="Group"/>
          <p:cNvGrpSpPr/>
          <p:nvPr/>
        </p:nvGrpSpPr>
        <p:grpSpPr>
          <a:xfrm>
            <a:off x="7696199" y="1727324"/>
            <a:ext cx="231142" cy="431552"/>
            <a:chOff x="0" y="0"/>
            <a:chExt cx="231140" cy="431551"/>
          </a:xfrm>
        </p:grpSpPr>
        <p:sp>
          <p:nvSpPr>
            <p:cNvPr id="1613" name="Square"/>
            <p:cNvSpPr/>
            <p:nvPr/>
          </p:nvSpPr>
          <p:spPr>
            <a:xfrm>
              <a:off x="0" y="101475"/>
              <a:ext cx="228600" cy="228601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14" name="Text"/>
            <p:cNvSpPr txBox="1"/>
            <p:nvPr/>
          </p:nvSpPr>
          <p:spPr>
            <a:xfrm>
              <a:off x="0" y="0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618" name="Group"/>
          <p:cNvGrpSpPr/>
          <p:nvPr/>
        </p:nvGrpSpPr>
        <p:grpSpPr>
          <a:xfrm>
            <a:off x="7696199" y="4013324"/>
            <a:ext cx="231142" cy="431552"/>
            <a:chOff x="0" y="0"/>
            <a:chExt cx="231140" cy="431551"/>
          </a:xfrm>
        </p:grpSpPr>
        <p:sp>
          <p:nvSpPr>
            <p:cNvPr id="1616" name="Square"/>
            <p:cNvSpPr/>
            <p:nvPr/>
          </p:nvSpPr>
          <p:spPr>
            <a:xfrm>
              <a:off x="0" y="101475"/>
              <a:ext cx="228600" cy="228601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17" name="Text"/>
            <p:cNvSpPr txBox="1"/>
            <p:nvPr/>
          </p:nvSpPr>
          <p:spPr>
            <a:xfrm>
              <a:off x="0" y="0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6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0" name="Circle"/>
          <p:cNvSpPr/>
          <p:nvPr/>
        </p:nvSpPr>
        <p:spPr>
          <a:xfrm>
            <a:off x="4114800" y="26416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621" name="Circle"/>
          <p:cNvSpPr/>
          <p:nvPr/>
        </p:nvSpPr>
        <p:spPr>
          <a:xfrm>
            <a:off x="3225800" y="33274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622" name="Circle"/>
          <p:cNvSpPr/>
          <p:nvPr/>
        </p:nvSpPr>
        <p:spPr>
          <a:xfrm>
            <a:off x="2044700" y="26416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623" name="Circle"/>
          <p:cNvSpPr/>
          <p:nvPr/>
        </p:nvSpPr>
        <p:spPr>
          <a:xfrm>
            <a:off x="1143000" y="33274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roup"/>
          <p:cNvGrpSpPr/>
          <p:nvPr/>
        </p:nvGrpSpPr>
        <p:grpSpPr>
          <a:xfrm>
            <a:off x="4243387" y="5021262"/>
            <a:ext cx="4371566" cy="1836738"/>
            <a:chOff x="0" y="0"/>
            <a:chExt cx="4371564" cy="1836737"/>
          </a:xfrm>
        </p:grpSpPr>
        <p:pic>
          <p:nvPicPr>
            <p:cNvPr id="1625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378200" cy="1836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6" name="Iter. 3"/>
            <p:cNvSpPr txBox="1"/>
            <p:nvPr/>
          </p:nvSpPr>
          <p:spPr>
            <a:xfrm>
              <a:off x="3683410" y="573974"/>
              <a:ext cx="688155" cy="358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1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Iter. 3</a:t>
              </a:r>
            </a:p>
          </p:txBody>
        </p:sp>
      </p:grpSp>
      <p:grpSp>
        <p:nvGrpSpPr>
          <p:cNvPr id="1630" name="Group"/>
          <p:cNvGrpSpPr/>
          <p:nvPr/>
        </p:nvGrpSpPr>
        <p:grpSpPr>
          <a:xfrm>
            <a:off x="4243387" y="3108325"/>
            <a:ext cx="4371566" cy="1836738"/>
            <a:chOff x="0" y="0"/>
            <a:chExt cx="4371564" cy="1836737"/>
          </a:xfrm>
        </p:grpSpPr>
        <p:pic>
          <p:nvPicPr>
            <p:cNvPr id="1628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78200" cy="1836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9" name="Iter. 1"/>
            <p:cNvSpPr txBox="1"/>
            <p:nvPr/>
          </p:nvSpPr>
          <p:spPr>
            <a:xfrm>
              <a:off x="3683410" y="577149"/>
              <a:ext cx="688155" cy="358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1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Iter. 1</a:t>
              </a:r>
            </a:p>
          </p:txBody>
        </p:sp>
      </p:grpSp>
      <p:grpSp>
        <p:nvGrpSpPr>
          <p:cNvPr id="1634" name="Group"/>
          <p:cNvGrpSpPr/>
          <p:nvPr/>
        </p:nvGrpSpPr>
        <p:grpSpPr>
          <a:xfrm>
            <a:off x="490886" y="30348"/>
            <a:ext cx="3653326" cy="3001778"/>
            <a:chOff x="0" y="0"/>
            <a:chExt cx="3653325" cy="3001776"/>
          </a:xfrm>
        </p:grpSpPr>
        <p:pic>
          <p:nvPicPr>
            <p:cNvPr id="1631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513" y="1163451"/>
              <a:ext cx="3378201" cy="1838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2" name="Belief Propagation"/>
            <p:cNvSpPr txBox="1"/>
            <p:nvPr/>
          </p:nvSpPr>
          <p:spPr>
            <a:xfrm>
              <a:off x="57553" y="0"/>
              <a:ext cx="3595773" cy="615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3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Belief Propagation</a:t>
              </a:r>
            </a:p>
          </p:txBody>
        </p:sp>
        <p:sp>
          <p:nvSpPr>
            <p:cNvPr id="1633" name="Input"/>
            <p:cNvSpPr txBox="1"/>
            <p:nvPr/>
          </p:nvSpPr>
          <p:spPr>
            <a:xfrm>
              <a:off x="0" y="727775"/>
              <a:ext cx="637478" cy="358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1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Input</a:t>
              </a:r>
            </a:p>
          </p:txBody>
        </p:sp>
      </p:grpSp>
      <p:grpSp>
        <p:nvGrpSpPr>
          <p:cNvPr id="1638" name="Group"/>
          <p:cNvGrpSpPr/>
          <p:nvPr/>
        </p:nvGrpSpPr>
        <p:grpSpPr>
          <a:xfrm>
            <a:off x="4114800" y="92168"/>
            <a:ext cx="5029200" cy="2938370"/>
            <a:chOff x="0" y="0"/>
            <a:chExt cx="5029200" cy="2938369"/>
          </a:xfrm>
        </p:grpSpPr>
        <p:pic>
          <p:nvPicPr>
            <p:cNvPr id="1635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8587" y="1103219"/>
              <a:ext cx="3378201" cy="1835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6" name="Iter. 0"/>
            <p:cNvSpPr txBox="1"/>
            <p:nvPr/>
          </p:nvSpPr>
          <p:spPr>
            <a:xfrm>
              <a:off x="3811998" y="1678781"/>
              <a:ext cx="688155" cy="358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1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Iter. 0</a:t>
              </a:r>
            </a:p>
          </p:txBody>
        </p:sp>
        <p:sp>
          <p:nvSpPr>
            <p:cNvPr id="1637" name="After a few iterations of belief propagation, the algorithm selects spatially consistent high resolution interpretations for each low-resolution patch of the input image."/>
            <p:cNvSpPr txBox="1"/>
            <p:nvPr/>
          </p:nvSpPr>
          <p:spPr>
            <a:xfrm>
              <a:off x="0" y="0"/>
              <a:ext cx="5029200" cy="1158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r" defTabSz="914400">
                <a:buClr>
                  <a:srgbClr val="000000"/>
                </a:buClr>
                <a:buFont typeface="Times New Roman"/>
                <a:defRPr sz="1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After a few iterations of belief propagation, the algorithm selects spatially consistent high resolution interpretations for each low-resolution patch of the input image.</a:t>
              </a:r>
            </a:p>
          </p:txBody>
        </p:sp>
      </p:grpSp>
      <p:sp>
        <p:nvSpPr>
          <p:cNvPr id="16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7" grpId="3"/>
      <p:bldP build="whole" bldLvl="1" animBg="1" rev="0" advAuto="0" spid="1630" grpId="2"/>
      <p:bldP build="whole" bldLvl="1" animBg="1" rev="0" advAuto="0" spid="1638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roup"/>
          <p:cNvGrpSpPr/>
          <p:nvPr/>
        </p:nvGrpSpPr>
        <p:grpSpPr>
          <a:xfrm>
            <a:off x="4495800" y="3733799"/>
            <a:ext cx="4343400" cy="2967740"/>
            <a:chOff x="0" y="0"/>
            <a:chExt cx="4343400" cy="2967738"/>
          </a:xfrm>
        </p:grpSpPr>
        <p:pic>
          <p:nvPicPr>
            <p:cNvPr id="1641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95776" cy="2592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2" name="Max. likelihood zoom to 340x204"/>
            <p:cNvSpPr txBox="1"/>
            <p:nvPr/>
          </p:nvSpPr>
          <p:spPr>
            <a:xfrm>
              <a:off x="304800" y="2609149"/>
              <a:ext cx="4038600" cy="358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1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Max. likelihood zoom to 340x204</a:t>
              </a:r>
            </a:p>
          </p:txBody>
        </p:sp>
      </p:grpSp>
      <p:sp>
        <p:nvSpPr>
          <p:cNvPr id="1644" name="Zooming 2 octaves"/>
          <p:cNvSpPr txBox="1"/>
          <p:nvPr>
            <p:ph type="title"/>
          </p:nvPr>
        </p:nvSpPr>
        <p:spPr>
          <a:xfrm>
            <a:off x="609600" y="0"/>
            <a:ext cx="7772400" cy="9144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Zooming 2 octaves</a:t>
            </a:r>
          </a:p>
        </p:txBody>
      </p:sp>
      <p:pic>
        <p:nvPicPr>
          <p:cNvPr id="1645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914400"/>
            <a:ext cx="4321175" cy="259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646" name="85 x 51 input"/>
          <p:cNvSpPr txBox="1"/>
          <p:nvPr/>
        </p:nvSpPr>
        <p:spPr>
          <a:xfrm>
            <a:off x="4662792" y="2671061"/>
            <a:ext cx="1367816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85 x 51 input</a:t>
            </a:r>
          </a:p>
        </p:txBody>
      </p:sp>
      <p:grpSp>
        <p:nvGrpSpPr>
          <p:cNvPr id="1649" name="Group"/>
          <p:cNvGrpSpPr/>
          <p:nvPr/>
        </p:nvGrpSpPr>
        <p:grpSpPr>
          <a:xfrm>
            <a:off x="152400" y="3733799"/>
            <a:ext cx="4321175" cy="2953452"/>
            <a:chOff x="0" y="0"/>
            <a:chExt cx="4321175" cy="2953450"/>
          </a:xfrm>
        </p:grpSpPr>
        <p:pic>
          <p:nvPicPr>
            <p:cNvPr id="1647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21175" cy="2592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8" name="Cubic spline zoom to 340x204"/>
            <p:cNvSpPr txBox="1"/>
            <p:nvPr/>
          </p:nvSpPr>
          <p:spPr>
            <a:xfrm>
              <a:off x="533400" y="2594861"/>
              <a:ext cx="3505200" cy="358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1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Cubic spline zoom to 340x204</a:t>
              </a:r>
            </a:p>
          </p:txBody>
        </p:sp>
      </p:grpSp>
      <p:sp>
        <p:nvSpPr>
          <p:cNvPr id="1650" name="We apply the super-resolution algorithm recursively, zooming up 2 powers of 2, or a factor of 4 in each dimension."/>
          <p:cNvSpPr txBox="1"/>
          <p:nvPr/>
        </p:nvSpPr>
        <p:spPr>
          <a:xfrm>
            <a:off x="5562600" y="1006568"/>
            <a:ext cx="3276600" cy="1158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We apply the super-resolution algorithm recursively, zooming up 2 powers of 2, or a factor of 4 in each dimension.</a:t>
            </a:r>
          </a:p>
        </p:txBody>
      </p:sp>
      <p:sp>
        <p:nvSpPr>
          <p:cNvPr id="16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9" grpId="1"/>
      <p:bldP build="whole" bldLvl="1" animBg="1" rev="0" advAuto="0" spid="1643" grpId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3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7620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4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3810000"/>
            <a:ext cx="2387600" cy="2820988"/>
          </a:xfrm>
          <a:prstGeom prst="rect">
            <a:avLst/>
          </a:prstGeom>
          <a:ln w="12700">
            <a:miter lim="400000"/>
          </a:ln>
        </p:spPr>
      </p:pic>
      <p:sp>
        <p:nvSpPr>
          <p:cNvPr id="1655" name="True…"/>
          <p:cNvSpPr txBox="1"/>
          <p:nvPr/>
        </p:nvSpPr>
        <p:spPr>
          <a:xfrm>
            <a:off x="7125017" y="4721857"/>
            <a:ext cx="1043941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True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200x232</a:t>
            </a:r>
          </a:p>
        </p:txBody>
      </p:sp>
      <p:sp>
        <p:nvSpPr>
          <p:cNvPr id="1656" name="Original…"/>
          <p:cNvSpPr txBox="1"/>
          <p:nvPr/>
        </p:nvSpPr>
        <p:spPr>
          <a:xfrm>
            <a:off x="394650" y="1461132"/>
            <a:ext cx="10014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Original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50x58</a:t>
            </a:r>
          </a:p>
        </p:txBody>
      </p:sp>
      <p:sp>
        <p:nvSpPr>
          <p:cNvPr id="1657" name="(cubic spline implies thin plate prior)"/>
          <p:cNvSpPr txBox="1"/>
          <p:nvPr/>
        </p:nvSpPr>
        <p:spPr>
          <a:xfrm>
            <a:off x="4572793" y="1461132"/>
            <a:ext cx="2755901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(cubic spline implies thin plate prior)</a:t>
            </a:r>
          </a:p>
        </p:txBody>
      </p:sp>
      <p:grpSp>
        <p:nvGrpSpPr>
          <p:cNvPr id="1660" name="Group"/>
          <p:cNvGrpSpPr/>
          <p:nvPr/>
        </p:nvGrpSpPr>
        <p:grpSpPr>
          <a:xfrm>
            <a:off x="4749800" y="2285786"/>
            <a:ext cx="1651000" cy="1670265"/>
            <a:chOff x="0" y="0"/>
            <a:chExt cx="1650999" cy="1670263"/>
          </a:xfrm>
        </p:grpSpPr>
        <p:sp>
          <p:nvSpPr>
            <p:cNvPr id="1658" name="Line"/>
            <p:cNvSpPr/>
            <p:nvPr/>
          </p:nvSpPr>
          <p:spPr>
            <a:xfrm>
              <a:off x="30060" y="0"/>
              <a:ext cx="1620940" cy="78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0487" fill="norm" stroke="1" extrusionOk="0">
                  <a:moveTo>
                    <a:pt x="272" y="19944"/>
                  </a:moveTo>
                  <a:cubicBezTo>
                    <a:pt x="-61" y="20608"/>
                    <a:pt x="-393" y="21273"/>
                    <a:pt x="1269" y="17950"/>
                  </a:cubicBezTo>
                  <a:cubicBezTo>
                    <a:pt x="2930" y="14627"/>
                    <a:pt x="7416" y="338"/>
                    <a:pt x="10241" y="5"/>
                  </a:cubicBezTo>
                  <a:cubicBezTo>
                    <a:pt x="13065" y="-327"/>
                    <a:pt x="16389" y="14295"/>
                    <a:pt x="18216" y="15956"/>
                  </a:cubicBezTo>
                  <a:cubicBezTo>
                    <a:pt x="20044" y="17618"/>
                    <a:pt x="20625" y="13796"/>
                    <a:pt x="21207" y="9975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59" name="Text"/>
            <p:cNvSpPr/>
            <p:nvPr/>
          </p:nvSpPr>
          <p:spPr>
            <a:xfrm>
              <a:off x="0" y="400263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663" name="Group"/>
          <p:cNvGrpSpPr/>
          <p:nvPr/>
        </p:nvGrpSpPr>
        <p:grpSpPr>
          <a:xfrm>
            <a:off x="6095999" y="2654424"/>
            <a:ext cx="216209" cy="406152"/>
            <a:chOff x="0" y="0"/>
            <a:chExt cx="216207" cy="406151"/>
          </a:xfrm>
        </p:grpSpPr>
        <p:sp>
          <p:nvSpPr>
            <p:cNvPr id="1661" name="Circle"/>
            <p:cNvSpPr/>
            <p:nvPr/>
          </p:nvSpPr>
          <p:spPr>
            <a:xfrm>
              <a:off x="0" y="164975"/>
              <a:ext cx="76200" cy="76201"/>
            </a:xfrm>
            <a:prstGeom prst="ellipse">
              <a:avLst/>
            </a:prstGeom>
            <a:solidFill>
              <a:srgbClr val="000000"/>
            </a:solidFill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62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666" name="Group"/>
          <p:cNvGrpSpPr/>
          <p:nvPr/>
        </p:nvGrpSpPr>
        <p:grpSpPr>
          <a:xfrm>
            <a:off x="5791199" y="2273424"/>
            <a:ext cx="216209" cy="406152"/>
            <a:chOff x="0" y="0"/>
            <a:chExt cx="216207" cy="406151"/>
          </a:xfrm>
        </p:grpSpPr>
        <p:sp>
          <p:nvSpPr>
            <p:cNvPr id="1664" name="Circle"/>
            <p:cNvSpPr/>
            <p:nvPr/>
          </p:nvSpPr>
          <p:spPr>
            <a:xfrm>
              <a:off x="0" y="164975"/>
              <a:ext cx="76200" cy="76201"/>
            </a:xfrm>
            <a:prstGeom prst="ellipse">
              <a:avLst/>
            </a:prstGeom>
            <a:solidFill>
              <a:srgbClr val="000000"/>
            </a:solidFill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65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669" name="Group"/>
          <p:cNvGrpSpPr/>
          <p:nvPr/>
        </p:nvGrpSpPr>
        <p:grpSpPr>
          <a:xfrm>
            <a:off x="5333999" y="2197224"/>
            <a:ext cx="216209" cy="406152"/>
            <a:chOff x="0" y="0"/>
            <a:chExt cx="216207" cy="406151"/>
          </a:xfrm>
        </p:grpSpPr>
        <p:sp>
          <p:nvSpPr>
            <p:cNvPr id="1667" name="Circle"/>
            <p:cNvSpPr/>
            <p:nvPr/>
          </p:nvSpPr>
          <p:spPr>
            <a:xfrm>
              <a:off x="0" y="164975"/>
              <a:ext cx="76200" cy="76201"/>
            </a:xfrm>
            <a:prstGeom prst="ellipse">
              <a:avLst/>
            </a:prstGeom>
            <a:solidFill>
              <a:srgbClr val="000000"/>
            </a:solidFill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68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672" name="Group"/>
          <p:cNvGrpSpPr/>
          <p:nvPr/>
        </p:nvGrpSpPr>
        <p:grpSpPr>
          <a:xfrm>
            <a:off x="5029199" y="2578224"/>
            <a:ext cx="216209" cy="406152"/>
            <a:chOff x="0" y="0"/>
            <a:chExt cx="216207" cy="406151"/>
          </a:xfrm>
        </p:grpSpPr>
        <p:sp>
          <p:nvSpPr>
            <p:cNvPr id="1670" name="Circle"/>
            <p:cNvSpPr/>
            <p:nvPr/>
          </p:nvSpPr>
          <p:spPr>
            <a:xfrm>
              <a:off x="0" y="164975"/>
              <a:ext cx="76200" cy="76201"/>
            </a:xfrm>
            <a:prstGeom prst="ellipse">
              <a:avLst/>
            </a:prstGeom>
            <a:solidFill>
              <a:srgbClr val="000000"/>
            </a:solidFill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71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673" name="Now we examine the effect of the prior assumptions made about images on the high resolution reconstruction.…"/>
          <p:cNvSpPr txBox="1"/>
          <p:nvPr/>
        </p:nvSpPr>
        <p:spPr>
          <a:xfrm>
            <a:off x="4953000" y="92168"/>
            <a:ext cx="3962400" cy="1158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Now we examine the effect of the prior assumptions made about images on the high resolution reconstruction.</a:t>
            </a:r>
          </a:p>
          <a:p>
            <a: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First, cubic spline interpolation.</a:t>
            </a:r>
          </a:p>
        </p:txBody>
      </p:sp>
      <p:sp>
        <p:nvSpPr>
          <p:cNvPr id="16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Cubic spline"/>
          <p:cNvSpPr txBox="1"/>
          <p:nvPr/>
        </p:nvSpPr>
        <p:spPr>
          <a:xfrm>
            <a:off x="140513" y="4913945"/>
            <a:ext cx="1431886" cy="38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Cubic spline</a:t>
            </a:r>
          </a:p>
        </p:txBody>
      </p:sp>
      <p:pic>
        <p:nvPicPr>
          <p:cNvPr id="167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38100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8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2600" y="7620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9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810000"/>
            <a:ext cx="2387600" cy="2820988"/>
          </a:xfrm>
          <a:prstGeom prst="rect">
            <a:avLst/>
          </a:prstGeom>
          <a:ln w="12700">
            <a:miter lim="400000"/>
          </a:ln>
        </p:spPr>
      </p:pic>
      <p:sp>
        <p:nvSpPr>
          <p:cNvPr id="1680" name="True…"/>
          <p:cNvSpPr txBox="1"/>
          <p:nvPr/>
        </p:nvSpPr>
        <p:spPr>
          <a:xfrm>
            <a:off x="7125017" y="4721857"/>
            <a:ext cx="1043941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True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200x232</a:t>
            </a:r>
          </a:p>
        </p:txBody>
      </p:sp>
      <p:sp>
        <p:nvSpPr>
          <p:cNvPr id="1681" name="Original…"/>
          <p:cNvSpPr txBox="1"/>
          <p:nvPr/>
        </p:nvSpPr>
        <p:spPr>
          <a:xfrm>
            <a:off x="394650" y="1461132"/>
            <a:ext cx="10014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Original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50x58</a:t>
            </a:r>
          </a:p>
        </p:txBody>
      </p:sp>
      <p:sp>
        <p:nvSpPr>
          <p:cNvPr id="1682" name="(cubic spline implies thin plate prior)"/>
          <p:cNvSpPr txBox="1"/>
          <p:nvPr/>
        </p:nvSpPr>
        <p:spPr>
          <a:xfrm>
            <a:off x="4572793" y="1461132"/>
            <a:ext cx="2755901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(cubic spline implies thin plate prior)</a:t>
            </a:r>
          </a:p>
        </p:txBody>
      </p:sp>
      <p:grpSp>
        <p:nvGrpSpPr>
          <p:cNvPr id="1685" name="Group"/>
          <p:cNvGrpSpPr/>
          <p:nvPr/>
        </p:nvGrpSpPr>
        <p:grpSpPr>
          <a:xfrm>
            <a:off x="4749800" y="2285786"/>
            <a:ext cx="1651000" cy="1670265"/>
            <a:chOff x="0" y="0"/>
            <a:chExt cx="1650999" cy="1670263"/>
          </a:xfrm>
        </p:grpSpPr>
        <p:sp>
          <p:nvSpPr>
            <p:cNvPr id="1683" name="Line"/>
            <p:cNvSpPr/>
            <p:nvPr/>
          </p:nvSpPr>
          <p:spPr>
            <a:xfrm>
              <a:off x="30060" y="0"/>
              <a:ext cx="1620940" cy="78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0487" fill="norm" stroke="1" extrusionOk="0">
                  <a:moveTo>
                    <a:pt x="272" y="19944"/>
                  </a:moveTo>
                  <a:cubicBezTo>
                    <a:pt x="-61" y="20608"/>
                    <a:pt x="-393" y="21273"/>
                    <a:pt x="1269" y="17950"/>
                  </a:cubicBezTo>
                  <a:cubicBezTo>
                    <a:pt x="2930" y="14627"/>
                    <a:pt x="7416" y="338"/>
                    <a:pt x="10241" y="5"/>
                  </a:cubicBezTo>
                  <a:cubicBezTo>
                    <a:pt x="13065" y="-327"/>
                    <a:pt x="16389" y="14295"/>
                    <a:pt x="18216" y="15956"/>
                  </a:cubicBezTo>
                  <a:cubicBezTo>
                    <a:pt x="20044" y="17618"/>
                    <a:pt x="20625" y="13796"/>
                    <a:pt x="21207" y="9975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84" name="Text"/>
            <p:cNvSpPr/>
            <p:nvPr/>
          </p:nvSpPr>
          <p:spPr>
            <a:xfrm>
              <a:off x="0" y="400263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688" name="Group"/>
          <p:cNvGrpSpPr/>
          <p:nvPr/>
        </p:nvGrpSpPr>
        <p:grpSpPr>
          <a:xfrm>
            <a:off x="6095999" y="2654424"/>
            <a:ext cx="216209" cy="406152"/>
            <a:chOff x="0" y="0"/>
            <a:chExt cx="216207" cy="406151"/>
          </a:xfrm>
        </p:grpSpPr>
        <p:sp>
          <p:nvSpPr>
            <p:cNvPr id="1686" name="Circle"/>
            <p:cNvSpPr/>
            <p:nvPr/>
          </p:nvSpPr>
          <p:spPr>
            <a:xfrm>
              <a:off x="0" y="164975"/>
              <a:ext cx="76200" cy="76201"/>
            </a:xfrm>
            <a:prstGeom prst="ellipse">
              <a:avLst/>
            </a:prstGeom>
            <a:solidFill>
              <a:srgbClr val="000000"/>
            </a:solidFill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87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691" name="Group"/>
          <p:cNvGrpSpPr/>
          <p:nvPr/>
        </p:nvGrpSpPr>
        <p:grpSpPr>
          <a:xfrm>
            <a:off x="5791199" y="2273424"/>
            <a:ext cx="216209" cy="406152"/>
            <a:chOff x="0" y="0"/>
            <a:chExt cx="216207" cy="406151"/>
          </a:xfrm>
        </p:grpSpPr>
        <p:sp>
          <p:nvSpPr>
            <p:cNvPr id="1689" name="Circle"/>
            <p:cNvSpPr/>
            <p:nvPr/>
          </p:nvSpPr>
          <p:spPr>
            <a:xfrm>
              <a:off x="0" y="164975"/>
              <a:ext cx="76200" cy="76201"/>
            </a:xfrm>
            <a:prstGeom prst="ellipse">
              <a:avLst/>
            </a:prstGeom>
            <a:solidFill>
              <a:srgbClr val="000000"/>
            </a:solidFill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90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694" name="Group"/>
          <p:cNvGrpSpPr/>
          <p:nvPr/>
        </p:nvGrpSpPr>
        <p:grpSpPr>
          <a:xfrm>
            <a:off x="5333999" y="2197224"/>
            <a:ext cx="216209" cy="406152"/>
            <a:chOff x="0" y="0"/>
            <a:chExt cx="216207" cy="406151"/>
          </a:xfrm>
        </p:grpSpPr>
        <p:sp>
          <p:nvSpPr>
            <p:cNvPr id="1692" name="Circle"/>
            <p:cNvSpPr/>
            <p:nvPr/>
          </p:nvSpPr>
          <p:spPr>
            <a:xfrm>
              <a:off x="0" y="164975"/>
              <a:ext cx="76200" cy="76201"/>
            </a:xfrm>
            <a:prstGeom prst="ellipse">
              <a:avLst/>
            </a:prstGeom>
            <a:solidFill>
              <a:srgbClr val="000000"/>
            </a:solidFill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93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697" name="Group"/>
          <p:cNvGrpSpPr/>
          <p:nvPr/>
        </p:nvGrpSpPr>
        <p:grpSpPr>
          <a:xfrm>
            <a:off x="5029199" y="2578224"/>
            <a:ext cx="216209" cy="406152"/>
            <a:chOff x="0" y="0"/>
            <a:chExt cx="216207" cy="406151"/>
          </a:xfrm>
        </p:grpSpPr>
        <p:sp>
          <p:nvSpPr>
            <p:cNvPr id="1695" name="Circle"/>
            <p:cNvSpPr/>
            <p:nvPr/>
          </p:nvSpPr>
          <p:spPr>
            <a:xfrm>
              <a:off x="0" y="164975"/>
              <a:ext cx="76200" cy="76201"/>
            </a:xfrm>
            <a:prstGeom prst="ellipse">
              <a:avLst/>
            </a:prstGeom>
            <a:solidFill>
              <a:srgbClr val="000000"/>
            </a:solidFill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696" name="Text"/>
            <p:cNvSpPr txBox="1"/>
            <p:nvPr/>
          </p:nvSpPr>
          <p:spPr>
            <a:xfrm>
              <a:off x="11158" y="-1"/>
              <a:ext cx="205050" cy="406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6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6858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1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3810000"/>
            <a:ext cx="2387600" cy="2820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02" name="True"/>
          <p:cNvSpPr txBox="1"/>
          <p:nvPr/>
        </p:nvSpPr>
        <p:spPr>
          <a:xfrm>
            <a:off x="7334245" y="4867907"/>
            <a:ext cx="6254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</a:t>
            </a:r>
          </a:p>
        </p:txBody>
      </p:sp>
      <p:sp>
        <p:nvSpPr>
          <p:cNvPr id="1703" name="Original…"/>
          <p:cNvSpPr txBox="1"/>
          <p:nvPr/>
        </p:nvSpPr>
        <p:spPr>
          <a:xfrm>
            <a:off x="394650" y="1461132"/>
            <a:ext cx="10014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Original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50x58</a:t>
            </a:r>
          </a:p>
        </p:txBody>
      </p:sp>
      <p:sp>
        <p:nvSpPr>
          <p:cNvPr id="1704" name="Training images"/>
          <p:cNvSpPr txBox="1"/>
          <p:nvPr/>
        </p:nvSpPr>
        <p:spPr>
          <a:xfrm>
            <a:off x="5427570" y="2826382"/>
            <a:ext cx="18035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images</a:t>
            </a:r>
          </a:p>
        </p:txBody>
      </p:sp>
      <p:pic>
        <p:nvPicPr>
          <p:cNvPr id="1705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45200" y="1447800"/>
            <a:ext cx="1270000" cy="12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6" name="Next, train the Markov network algorithm on a world of random noise images."/>
          <p:cNvSpPr txBox="1"/>
          <p:nvPr/>
        </p:nvSpPr>
        <p:spPr>
          <a:xfrm>
            <a:off x="4953000" y="226311"/>
            <a:ext cx="3962400" cy="89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Next, train the Markov network algorithm on a world of random noise images.</a:t>
            </a:r>
          </a:p>
        </p:txBody>
      </p:sp>
      <p:pic>
        <p:nvPicPr>
          <p:cNvPr id="1707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59400" y="2057400"/>
            <a:ext cx="666751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38100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1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6858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2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810000"/>
            <a:ext cx="2387600" cy="2820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13" name="Markov…"/>
          <p:cNvSpPr txBox="1"/>
          <p:nvPr/>
        </p:nvSpPr>
        <p:spPr>
          <a:xfrm>
            <a:off x="363619" y="4737732"/>
            <a:ext cx="987262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Markov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network</a:t>
            </a:r>
          </a:p>
        </p:txBody>
      </p:sp>
      <p:sp>
        <p:nvSpPr>
          <p:cNvPr id="1714" name="True"/>
          <p:cNvSpPr txBox="1"/>
          <p:nvPr/>
        </p:nvSpPr>
        <p:spPr>
          <a:xfrm>
            <a:off x="7334245" y="4867907"/>
            <a:ext cx="6254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</a:t>
            </a:r>
          </a:p>
        </p:txBody>
      </p:sp>
      <p:sp>
        <p:nvSpPr>
          <p:cNvPr id="1715" name="Original…"/>
          <p:cNvSpPr txBox="1"/>
          <p:nvPr/>
        </p:nvSpPr>
        <p:spPr>
          <a:xfrm>
            <a:off x="394650" y="1461132"/>
            <a:ext cx="10014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Original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50x58</a:t>
            </a:r>
          </a:p>
        </p:txBody>
      </p:sp>
      <p:sp>
        <p:nvSpPr>
          <p:cNvPr id="1716" name="The algorithm learns that, in such a world, we add random noise when zoom to a higher resolution."/>
          <p:cNvSpPr txBox="1"/>
          <p:nvPr/>
        </p:nvSpPr>
        <p:spPr>
          <a:xfrm>
            <a:off x="4953000" y="227899"/>
            <a:ext cx="3962400" cy="89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The algorithm learns that, in such a world, we add random noise when zoom to a higher resolution.</a:t>
            </a:r>
          </a:p>
        </p:txBody>
      </p:sp>
      <p:sp>
        <p:nvSpPr>
          <p:cNvPr id="1717" name="Training images"/>
          <p:cNvSpPr txBox="1"/>
          <p:nvPr/>
        </p:nvSpPr>
        <p:spPr>
          <a:xfrm>
            <a:off x="5427570" y="2826382"/>
            <a:ext cx="18035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images</a:t>
            </a:r>
          </a:p>
        </p:txBody>
      </p:sp>
      <p:pic>
        <p:nvPicPr>
          <p:cNvPr id="1718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45200" y="1447800"/>
            <a:ext cx="1270000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9" name="image.png" descr="imag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59400" y="2057400"/>
            <a:ext cx="666751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6858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3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3810000"/>
            <a:ext cx="2387600" cy="2820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24" name="True"/>
          <p:cNvSpPr txBox="1"/>
          <p:nvPr/>
        </p:nvSpPr>
        <p:spPr>
          <a:xfrm>
            <a:off x="7334245" y="4867907"/>
            <a:ext cx="6254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</a:t>
            </a:r>
          </a:p>
        </p:txBody>
      </p:sp>
      <p:sp>
        <p:nvSpPr>
          <p:cNvPr id="1725" name="Original…"/>
          <p:cNvSpPr txBox="1"/>
          <p:nvPr/>
        </p:nvSpPr>
        <p:spPr>
          <a:xfrm>
            <a:off x="394650" y="1461132"/>
            <a:ext cx="10014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Original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50x58</a:t>
            </a:r>
          </a:p>
        </p:txBody>
      </p:sp>
      <p:sp>
        <p:nvSpPr>
          <p:cNvPr id="1726" name="Training images"/>
          <p:cNvSpPr txBox="1"/>
          <p:nvPr/>
        </p:nvSpPr>
        <p:spPr>
          <a:xfrm>
            <a:off x="5646645" y="2826382"/>
            <a:ext cx="18035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images</a:t>
            </a:r>
          </a:p>
        </p:txBody>
      </p:sp>
      <p:pic>
        <p:nvPicPr>
          <p:cNvPr id="1727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2200" y="1447800"/>
            <a:ext cx="1270000" cy="12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8" name="Next, train on a world of vertically oriented rectangles."/>
          <p:cNvSpPr txBox="1"/>
          <p:nvPr/>
        </p:nvSpPr>
        <p:spPr>
          <a:xfrm>
            <a:off x="4953000" y="362043"/>
            <a:ext cx="3962400" cy="62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Next, train on a world of vertically oriented rectangles.</a:t>
            </a:r>
          </a:p>
        </p:txBody>
      </p:sp>
      <p:pic>
        <p:nvPicPr>
          <p:cNvPr id="1729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86400" y="2133600"/>
            <a:ext cx="609600" cy="60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rom a random sample of 6 papers from CVPR 2014, half had figures that look like this..."/>
          <p:cNvSpPr txBox="1"/>
          <p:nvPr>
            <p:ph type="title"/>
          </p:nvPr>
        </p:nvSpPr>
        <p:spPr>
          <a:xfrm>
            <a:off x="685800" y="381000"/>
            <a:ext cx="7772400" cy="3429000"/>
          </a:xfrm>
          <a:prstGeom prst="rect">
            <a:avLst/>
          </a:prstGeom>
        </p:spPr>
        <p:txBody>
          <a:bodyPr/>
          <a:lstStyle/>
          <a:p>
            <a:pPr/>
            <a:r>
              <a:t>From a random sample of 6 papers from CVPR 2014, half had figures that look like this...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" name="http://www.cvpapers.com/cvpr2014.html"/>
          <p:cNvSpPr txBox="1"/>
          <p:nvPr/>
        </p:nvSpPr>
        <p:spPr>
          <a:xfrm>
            <a:off x="1993900" y="254000"/>
            <a:ext cx="515497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2400" u="sng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http://www.cvpapers.com/cvpr2014.html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6858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3810000"/>
            <a:ext cx="2387600" cy="2820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34" name="Markov…"/>
          <p:cNvSpPr txBox="1"/>
          <p:nvPr/>
        </p:nvSpPr>
        <p:spPr>
          <a:xfrm>
            <a:off x="363619" y="4737732"/>
            <a:ext cx="987262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Markov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network</a:t>
            </a:r>
          </a:p>
        </p:txBody>
      </p:sp>
      <p:sp>
        <p:nvSpPr>
          <p:cNvPr id="1735" name="True"/>
          <p:cNvSpPr txBox="1"/>
          <p:nvPr/>
        </p:nvSpPr>
        <p:spPr>
          <a:xfrm>
            <a:off x="7334245" y="4867907"/>
            <a:ext cx="6254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</a:t>
            </a:r>
          </a:p>
        </p:txBody>
      </p:sp>
      <p:sp>
        <p:nvSpPr>
          <p:cNvPr id="1736" name="Original…"/>
          <p:cNvSpPr txBox="1"/>
          <p:nvPr/>
        </p:nvSpPr>
        <p:spPr>
          <a:xfrm>
            <a:off x="394650" y="1461132"/>
            <a:ext cx="10014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Original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50x58</a:t>
            </a:r>
          </a:p>
        </p:txBody>
      </p:sp>
      <p:pic>
        <p:nvPicPr>
          <p:cNvPr id="1737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0200" y="3810000"/>
            <a:ext cx="2439988" cy="2846388"/>
          </a:xfrm>
          <a:prstGeom prst="rect">
            <a:avLst/>
          </a:prstGeom>
          <a:ln w="12700">
            <a:miter lim="400000"/>
          </a:ln>
        </p:spPr>
      </p:pic>
      <p:sp>
        <p:nvSpPr>
          <p:cNvPr id="1738" name="The Markov network algorithm hallucinates those vertical rectangles that it was trained on."/>
          <p:cNvSpPr txBox="1"/>
          <p:nvPr/>
        </p:nvSpPr>
        <p:spPr>
          <a:xfrm>
            <a:off x="4953000" y="231074"/>
            <a:ext cx="3962400" cy="89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The Markov network algorithm hallucinates those vertical rectangles that it was trained on.</a:t>
            </a:r>
          </a:p>
        </p:txBody>
      </p:sp>
      <p:pic>
        <p:nvPicPr>
          <p:cNvPr id="1739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2200" y="1447800"/>
            <a:ext cx="1270000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0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86400" y="2133600"/>
            <a:ext cx="609600" cy="60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1" name="Training images"/>
          <p:cNvSpPr txBox="1"/>
          <p:nvPr/>
        </p:nvSpPr>
        <p:spPr>
          <a:xfrm>
            <a:off x="5646645" y="2826382"/>
            <a:ext cx="18035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images</a:t>
            </a:r>
          </a:p>
        </p:txBody>
      </p:sp>
      <p:sp>
        <p:nvSpPr>
          <p:cNvPr id="17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6858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3810000"/>
            <a:ext cx="2387600" cy="2820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46" name="True"/>
          <p:cNvSpPr txBox="1"/>
          <p:nvPr/>
        </p:nvSpPr>
        <p:spPr>
          <a:xfrm>
            <a:off x="7334245" y="4867907"/>
            <a:ext cx="6254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</a:t>
            </a:r>
          </a:p>
        </p:txBody>
      </p:sp>
      <p:sp>
        <p:nvSpPr>
          <p:cNvPr id="1747" name="Original…"/>
          <p:cNvSpPr txBox="1"/>
          <p:nvPr/>
        </p:nvSpPr>
        <p:spPr>
          <a:xfrm>
            <a:off x="394650" y="1461132"/>
            <a:ext cx="10014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Original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50x58</a:t>
            </a:r>
          </a:p>
        </p:txBody>
      </p:sp>
      <p:sp>
        <p:nvSpPr>
          <p:cNvPr id="1748" name="Training images"/>
          <p:cNvSpPr txBox="1"/>
          <p:nvPr/>
        </p:nvSpPr>
        <p:spPr>
          <a:xfrm>
            <a:off x="5656170" y="3039107"/>
            <a:ext cx="18035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images</a:t>
            </a:r>
          </a:p>
        </p:txBody>
      </p:sp>
      <p:pic>
        <p:nvPicPr>
          <p:cNvPr id="1749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7400" y="914400"/>
            <a:ext cx="2133600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0" name="Now train on a generic collection of images."/>
          <p:cNvSpPr txBox="1"/>
          <p:nvPr/>
        </p:nvSpPr>
        <p:spPr>
          <a:xfrm>
            <a:off x="4953000" y="365218"/>
            <a:ext cx="3962400" cy="62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Now train on a generic collection of images.</a:t>
            </a:r>
          </a:p>
        </p:txBody>
      </p:sp>
      <p:pic>
        <p:nvPicPr>
          <p:cNvPr id="1751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24400" y="1981200"/>
            <a:ext cx="106680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685800"/>
            <a:ext cx="2439988" cy="284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5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3810000"/>
            <a:ext cx="2387600" cy="2820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56" name="Markov…"/>
          <p:cNvSpPr txBox="1"/>
          <p:nvPr/>
        </p:nvSpPr>
        <p:spPr>
          <a:xfrm>
            <a:off x="363619" y="4737732"/>
            <a:ext cx="987262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Markov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network</a:t>
            </a:r>
          </a:p>
        </p:txBody>
      </p:sp>
      <p:sp>
        <p:nvSpPr>
          <p:cNvPr id="1757" name="True"/>
          <p:cNvSpPr txBox="1"/>
          <p:nvPr/>
        </p:nvSpPr>
        <p:spPr>
          <a:xfrm>
            <a:off x="7334245" y="4867907"/>
            <a:ext cx="6254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True</a:t>
            </a:r>
          </a:p>
        </p:txBody>
      </p:sp>
      <p:sp>
        <p:nvSpPr>
          <p:cNvPr id="1758" name="Original…"/>
          <p:cNvSpPr txBox="1"/>
          <p:nvPr/>
        </p:nvSpPr>
        <p:spPr>
          <a:xfrm>
            <a:off x="394650" y="1461132"/>
            <a:ext cx="10014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Original</a:t>
            </a:r>
          </a:p>
          <a:p>
            <a: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50x58</a:t>
            </a:r>
          </a:p>
        </p:txBody>
      </p:sp>
      <p:pic>
        <p:nvPicPr>
          <p:cNvPr id="1759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0200" y="3810000"/>
            <a:ext cx="2439988" cy="2846388"/>
          </a:xfrm>
          <a:prstGeom prst="rect">
            <a:avLst/>
          </a:prstGeom>
          <a:ln w="12700">
            <a:miter lim="400000"/>
          </a:ln>
        </p:spPr>
      </p:pic>
      <p:sp>
        <p:nvSpPr>
          <p:cNvPr id="1760" name="The algorithm makes a reasonable guess at the high resolution image, based on its training images."/>
          <p:cNvSpPr txBox="1"/>
          <p:nvPr/>
        </p:nvSpPr>
        <p:spPr>
          <a:xfrm>
            <a:off x="4953000" y="232661"/>
            <a:ext cx="3962400" cy="89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The algorithm makes a reasonable guess at the high resolution image, based on its training images.</a:t>
            </a:r>
          </a:p>
        </p:txBody>
      </p:sp>
      <p:sp>
        <p:nvSpPr>
          <p:cNvPr id="1761" name="Training images"/>
          <p:cNvSpPr txBox="1"/>
          <p:nvPr/>
        </p:nvSpPr>
        <p:spPr>
          <a:xfrm>
            <a:off x="5656170" y="3267707"/>
            <a:ext cx="180358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images</a:t>
            </a:r>
          </a:p>
        </p:txBody>
      </p:sp>
      <p:pic>
        <p:nvPicPr>
          <p:cNvPr id="1762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67400" y="1143000"/>
            <a:ext cx="21336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3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24400" y="2209800"/>
            <a:ext cx="106680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eneric training images"/>
          <p:cNvSpPr txBox="1"/>
          <p:nvPr>
            <p:ph type="title"/>
          </p:nvPr>
        </p:nvSpPr>
        <p:spPr>
          <a:xfrm>
            <a:off x="685800" y="0"/>
            <a:ext cx="7772400" cy="12192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Generic training images</a:t>
            </a:r>
          </a:p>
        </p:txBody>
      </p:sp>
      <p:pic>
        <p:nvPicPr>
          <p:cNvPr id="176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3657600"/>
            <a:ext cx="25146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8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1066800"/>
            <a:ext cx="25146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9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05200" y="1066800"/>
            <a:ext cx="251460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0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05200" y="3657600"/>
            <a:ext cx="2514601" cy="2514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1" name="Next, train on a generic set of training images.  Using the same camera as for the test image, but a random collection of photographs."/>
          <p:cNvSpPr txBox="1"/>
          <p:nvPr/>
        </p:nvSpPr>
        <p:spPr>
          <a:xfrm>
            <a:off x="6324600" y="1482818"/>
            <a:ext cx="2438400" cy="169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Next, train on a generic set of training images.  Using the same camera as for the test image, but a random collection of photographs.</a:t>
            </a:r>
          </a:p>
        </p:txBody>
      </p:sp>
      <p:sp>
        <p:nvSpPr>
          <p:cNvPr id="17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3522662"/>
            <a:ext cx="3352800" cy="3335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5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88900"/>
            <a:ext cx="3352800" cy="3340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6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8200" y="76200"/>
            <a:ext cx="3352800" cy="335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7" name="Cubic Spline"/>
          <p:cNvSpPr txBox="1"/>
          <p:nvPr/>
        </p:nvSpPr>
        <p:spPr>
          <a:xfrm>
            <a:off x="8077200" y="1027745"/>
            <a:ext cx="838200" cy="67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Cubic Spline</a:t>
            </a:r>
          </a:p>
        </p:txBody>
      </p:sp>
      <p:sp>
        <p:nvSpPr>
          <p:cNvPr id="1778" name="Original…"/>
          <p:cNvSpPr txBox="1"/>
          <p:nvPr/>
        </p:nvSpPr>
        <p:spPr>
          <a:xfrm>
            <a:off x="0" y="927732"/>
            <a:ext cx="10668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Original</a:t>
            </a:r>
          </a:p>
          <a:p>
            <a:pPr marL="40639" marR="40639" algn="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70x70</a:t>
            </a:r>
          </a:p>
        </p:txBody>
      </p:sp>
      <p:sp>
        <p:nvSpPr>
          <p:cNvPr id="1779" name="Markov…"/>
          <p:cNvSpPr txBox="1"/>
          <p:nvPr/>
        </p:nvSpPr>
        <p:spPr>
          <a:xfrm>
            <a:off x="-1" y="4369432"/>
            <a:ext cx="1143001" cy="1259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Markov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net, training: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generic</a:t>
            </a:r>
          </a:p>
        </p:txBody>
      </p:sp>
      <p:sp>
        <p:nvSpPr>
          <p:cNvPr id="1780" name="True…"/>
          <p:cNvSpPr txBox="1"/>
          <p:nvPr/>
        </p:nvSpPr>
        <p:spPr>
          <a:xfrm>
            <a:off x="8001000" y="4813932"/>
            <a:ext cx="11430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True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280x280</a:t>
            </a:r>
          </a:p>
        </p:txBody>
      </p:sp>
      <p:pic>
        <p:nvPicPr>
          <p:cNvPr id="1781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8200" y="3505200"/>
            <a:ext cx="3335338" cy="335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82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82</a:t>
            </a:r>
          </a:p>
        </p:txBody>
      </p:sp>
      <p:sp>
        <p:nvSpPr>
          <p:cNvPr id="1785" name="Kodak Imaging Science Technology Lab test."/>
          <p:cNvSpPr txBox="1"/>
          <p:nvPr>
            <p:ph type="title"/>
          </p:nvPr>
        </p:nvSpPr>
        <p:spPr>
          <a:xfrm>
            <a:off x="304800" y="0"/>
            <a:ext cx="8153400" cy="9144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Kodak Imaging Science Technology Lab test.</a:t>
            </a:r>
          </a:p>
        </p:txBody>
      </p:sp>
      <p:pic>
        <p:nvPicPr>
          <p:cNvPr id="178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85800"/>
            <a:ext cx="3914775" cy="293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7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9600" y="3733800"/>
            <a:ext cx="4419600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8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3733800"/>
            <a:ext cx="3886200" cy="2914650"/>
          </a:xfrm>
          <a:prstGeom prst="rect">
            <a:avLst/>
          </a:prstGeom>
          <a:ln w="12700">
            <a:miter lim="400000"/>
          </a:ln>
        </p:spPr>
      </p:pic>
      <p:sp>
        <p:nvSpPr>
          <p:cNvPr id="1789" name="3 test images, 640x480, to be…"/>
          <p:cNvSpPr txBox="1"/>
          <p:nvPr/>
        </p:nvSpPr>
        <p:spPr>
          <a:xfrm>
            <a:off x="4724400" y="1066800"/>
            <a:ext cx="4114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3 test images, 640x480, to be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zoomed up by 4 in each dimension.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8 judges, making 2-alternative, forced-choice comparisons.</a:t>
            </a:r>
          </a:p>
        </p:txBody>
      </p:sp>
      <p:sp>
        <p:nvSpPr>
          <p:cNvPr id="17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Algorithms compared"/>
          <p:cNvSpPr txBox="1"/>
          <p:nvPr>
            <p:ph type="title"/>
          </p:nvPr>
        </p:nvSpPr>
        <p:spPr>
          <a:xfrm>
            <a:off x="685800" y="0"/>
            <a:ext cx="7772400" cy="1828800"/>
          </a:xfrm>
          <a:prstGeom prst="rect">
            <a:avLst/>
          </a:prstGeom>
        </p:spPr>
        <p:txBody>
          <a:bodyPr/>
          <a:lstStyle/>
          <a:p>
            <a:pPr/>
            <a:r>
              <a:t>Algorithms compared</a:t>
            </a:r>
          </a:p>
        </p:txBody>
      </p:sp>
      <p:sp>
        <p:nvSpPr>
          <p:cNvPr id="1793" name="Bicubic Interpolation…"/>
          <p:cNvSpPr txBox="1"/>
          <p:nvPr/>
        </p:nvSpPr>
        <p:spPr>
          <a:xfrm>
            <a:off x="1752600" y="1828800"/>
            <a:ext cx="4444763" cy="280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40" marR="40639" defTabSz="914400">
              <a:lnSpc>
                <a:spcPct val="120000"/>
              </a:lnSpc>
              <a:buClr>
                <a:srgbClr val="000000"/>
              </a:buClr>
              <a:buSzPct val="100000"/>
              <a:buFont typeface="Times New Roman"/>
              <a:buChar char="•"/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 Bicubic Interpolation</a:t>
            </a:r>
          </a:p>
          <a:p>
            <a:pPr marL="40640" marR="40639" defTabSz="914400">
              <a:lnSpc>
                <a:spcPct val="120000"/>
              </a:lnSpc>
              <a:buClr>
                <a:srgbClr val="000000"/>
              </a:buClr>
              <a:buSzPct val="100000"/>
              <a:buFont typeface="Times New Roman"/>
              <a:buChar char="•"/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 Mitra's Directional Filter</a:t>
            </a:r>
          </a:p>
          <a:p>
            <a:pPr marL="40640" marR="40639" defTabSz="914400">
              <a:lnSpc>
                <a:spcPct val="120000"/>
              </a:lnSpc>
              <a:buClr>
                <a:srgbClr val="000000"/>
              </a:buClr>
              <a:buSzPct val="100000"/>
              <a:buFont typeface="Times New Roman"/>
              <a:buChar char="•"/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 Fuzzy Logic Filter</a:t>
            </a:r>
          </a:p>
          <a:p>
            <a:pPr marL="40640" marR="40639" defTabSz="914400">
              <a:lnSpc>
                <a:spcPct val="120000"/>
              </a:lnSpc>
              <a:buClr>
                <a:srgbClr val="000000"/>
              </a:buClr>
              <a:buSzPct val="100000"/>
              <a:buFont typeface="Times New Roman"/>
              <a:buChar char="•"/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Vector Quantization</a:t>
            </a:r>
          </a:p>
          <a:p>
            <a:pPr marL="40640" marR="40639" defTabSz="914400">
              <a:lnSpc>
                <a:spcPct val="120000"/>
              </a:lnSpc>
              <a:buClr>
                <a:srgbClr val="000000"/>
              </a:buClr>
              <a:buSzPct val="100000"/>
              <a:buFont typeface="Times New Roman"/>
              <a:buChar char="•"/>
              <a:defRPr sz="3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 VISTA</a:t>
            </a:r>
          </a:p>
        </p:txBody>
      </p:sp>
      <p:sp>
        <p:nvSpPr>
          <p:cNvPr id="17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84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84</a:t>
            </a:r>
          </a:p>
        </p:txBody>
      </p:sp>
      <p:pic>
        <p:nvPicPr>
          <p:cNvPr id="179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2971800" cy="297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8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228600"/>
            <a:ext cx="2971800" cy="297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9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0" y="228600"/>
            <a:ext cx="2971800" cy="297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0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3733800"/>
            <a:ext cx="2971800" cy="297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1" name="image.png" descr="imag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48000" y="3733800"/>
            <a:ext cx="2971800" cy="297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2" name="image.png" descr="image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6000" y="3733800"/>
            <a:ext cx="2971800" cy="29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3" name="Bicubic spline"/>
          <p:cNvSpPr txBox="1"/>
          <p:nvPr/>
        </p:nvSpPr>
        <p:spPr>
          <a:xfrm>
            <a:off x="457200" y="3200400"/>
            <a:ext cx="1907243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Bicubic spline</a:t>
            </a:r>
          </a:p>
        </p:txBody>
      </p:sp>
      <p:sp>
        <p:nvSpPr>
          <p:cNvPr id="1804" name="Altamira"/>
          <p:cNvSpPr txBox="1"/>
          <p:nvPr/>
        </p:nvSpPr>
        <p:spPr>
          <a:xfrm>
            <a:off x="3916362" y="3200400"/>
            <a:ext cx="123826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Altamira</a:t>
            </a:r>
          </a:p>
        </p:txBody>
      </p:sp>
      <p:sp>
        <p:nvSpPr>
          <p:cNvPr id="1805" name="VISTA"/>
          <p:cNvSpPr txBox="1"/>
          <p:nvPr/>
        </p:nvSpPr>
        <p:spPr>
          <a:xfrm>
            <a:off x="7046912" y="3200400"/>
            <a:ext cx="102796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VISTA</a:t>
            </a:r>
          </a:p>
        </p:txBody>
      </p:sp>
      <p:sp>
        <p:nvSpPr>
          <p:cNvPr id="18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00200"/>
            <a:ext cx="3176588" cy="3176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9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95600" y="1600200"/>
            <a:ext cx="3200400" cy="320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0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7400" y="1600200"/>
            <a:ext cx="3200400" cy="320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1" name="Bicubic spline"/>
          <p:cNvSpPr txBox="1"/>
          <p:nvPr/>
        </p:nvSpPr>
        <p:spPr>
          <a:xfrm>
            <a:off x="427037" y="5029200"/>
            <a:ext cx="1907243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Bicubic spline</a:t>
            </a:r>
          </a:p>
        </p:txBody>
      </p:sp>
      <p:sp>
        <p:nvSpPr>
          <p:cNvPr id="1812" name="Altamira"/>
          <p:cNvSpPr txBox="1"/>
          <p:nvPr/>
        </p:nvSpPr>
        <p:spPr>
          <a:xfrm>
            <a:off x="3886200" y="5029200"/>
            <a:ext cx="123826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Altamira</a:t>
            </a:r>
          </a:p>
        </p:txBody>
      </p:sp>
      <p:sp>
        <p:nvSpPr>
          <p:cNvPr id="1813" name="VISTA"/>
          <p:cNvSpPr txBox="1"/>
          <p:nvPr/>
        </p:nvSpPr>
        <p:spPr>
          <a:xfrm>
            <a:off x="7016750" y="5029200"/>
            <a:ext cx="1027966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VISTA</a:t>
            </a:r>
          </a:p>
        </p:txBody>
      </p:sp>
      <p:sp>
        <p:nvSpPr>
          <p:cNvPr id="18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User preference test results"/>
          <p:cNvSpPr txBox="1"/>
          <p:nvPr>
            <p:ph type="title"/>
          </p:nvPr>
        </p:nvSpPr>
        <p:spPr>
          <a:xfrm>
            <a:off x="609600" y="0"/>
            <a:ext cx="7772400" cy="1295400"/>
          </a:xfrm>
          <a:prstGeom prst="rect">
            <a:avLst/>
          </a:prstGeom>
        </p:spPr>
        <p:txBody>
          <a:bodyPr/>
          <a:lstStyle/>
          <a:p>
            <a:pPr/>
            <a:r>
              <a:t>User preference test results</a:t>
            </a:r>
          </a:p>
        </p:txBody>
      </p:sp>
      <p:sp>
        <p:nvSpPr>
          <p:cNvPr id="1817" name="“The observer data indicates that six of the observers ranked…"/>
          <p:cNvSpPr txBox="1"/>
          <p:nvPr/>
        </p:nvSpPr>
        <p:spPr>
          <a:xfrm>
            <a:off x="214312" y="1447800"/>
            <a:ext cx="8881776" cy="420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“The observer data indicates that six of the observers ranked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Freeman’s algorithm as the most preferred of the five tested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algorithms. However the other two observers rank Freeman’s algorithm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as the least preferred of all the algorithms….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Freeman’s algorithm produces prints which are by far the sharpest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out of the five algorithms.  However, this sharpness comes at a price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of artifacts (spurious detail that is not present in the original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scene). Apparently the two observers who did not prefer Freeman’s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algorithm had strong objections to the artifacts. The other observers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apparently placed high priority on the high level of sharpness in the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images created by Freeman’s algorithm.”</a:t>
            </a:r>
          </a:p>
        </p:txBody>
      </p:sp>
      <p:sp>
        <p:nvSpPr>
          <p:cNvPr id="18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1955800"/>
            <a:ext cx="8293100" cy="2946400"/>
          </a:xfrm>
          <a:prstGeom prst="rect">
            <a:avLst/>
          </a:prstGeom>
          <a:ln w="12700"/>
        </p:spPr>
      </p:pic>
      <p:sp>
        <p:nvSpPr>
          <p:cNvPr id="128" name="http://hci.iwr.uni-heidelberg.de/Staff/bsavchyn/papers/swoboda-GraphicalModelsPersistency-with-Supplement-cvpr2014.pdf"/>
          <p:cNvSpPr txBox="1"/>
          <p:nvPr/>
        </p:nvSpPr>
        <p:spPr>
          <a:xfrm>
            <a:off x="355600" y="4889500"/>
            <a:ext cx="91440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defRPr sz="2400" u="sng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+mn-lt"/>
                <a:ea typeface="+mn-ea"/>
                <a:cs typeface="+mn-cs"/>
                <a:sym typeface="Times New Roman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http://hci.iwr.uni-heidelberg.de/Staff/bsavchyn/papers/swoboda-GraphicalModelsPersistency-with-Supplement-cvpr2014.pdf</a:t>
            </a:r>
          </a:p>
        </p:txBody>
      </p:sp>
      <p:sp>
        <p:nvSpPr>
          <p:cNvPr id="129" name="Partial Optimality by Pruning for MAP-inference with General Graphical Models, Swoboda et al"/>
          <p:cNvSpPr txBox="1"/>
          <p:nvPr/>
        </p:nvSpPr>
        <p:spPr>
          <a:xfrm>
            <a:off x="850900" y="584200"/>
            <a:ext cx="8293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>
              <a:defRPr sz="24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Partial Optimality by Pruning for MAP-inference with General Graphical Models, Swoboda et 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87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87</a:t>
            </a:r>
          </a:p>
        </p:txBody>
      </p:sp>
      <p:sp>
        <p:nvSpPr>
          <p:cNvPr id="18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pic>
        <p:nvPicPr>
          <p:cNvPr id="1823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34950"/>
            <a:ext cx="8991600" cy="6242050"/>
          </a:xfrm>
          <a:prstGeom prst="rect">
            <a:avLst/>
          </a:prstGeom>
          <a:ln w="12700">
            <a:miter lim="400000"/>
          </a:ln>
        </p:spPr>
      </p:pic>
      <p:sp>
        <p:nvSpPr>
          <p:cNvPr id="18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88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88</a:t>
            </a:r>
          </a:p>
        </p:txBody>
      </p:sp>
      <p:sp>
        <p:nvSpPr>
          <p:cNvPr id="18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grpSp>
        <p:nvGrpSpPr>
          <p:cNvPr id="1833" name="Group"/>
          <p:cNvGrpSpPr/>
          <p:nvPr/>
        </p:nvGrpSpPr>
        <p:grpSpPr>
          <a:xfrm>
            <a:off x="304799" y="0"/>
            <a:ext cx="8382001" cy="6792913"/>
            <a:chOff x="0" y="0"/>
            <a:chExt cx="8382000" cy="6792912"/>
          </a:xfrm>
        </p:grpSpPr>
        <p:pic>
          <p:nvPicPr>
            <p:cNvPr id="1829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200" y="0"/>
              <a:ext cx="8305800" cy="6792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2" name="Group"/>
            <p:cNvGrpSpPr/>
            <p:nvPr/>
          </p:nvGrpSpPr>
          <p:grpSpPr>
            <a:xfrm>
              <a:off x="-1" y="3200400"/>
              <a:ext cx="2590801" cy="838200"/>
              <a:chOff x="0" y="0"/>
              <a:chExt cx="2590800" cy="838200"/>
            </a:xfrm>
          </p:grpSpPr>
          <p:sp>
            <p:nvSpPr>
              <p:cNvPr id="1830" name="Rectangle"/>
              <p:cNvSpPr/>
              <p:nvPr/>
            </p:nvSpPr>
            <p:spPr>
              <a:xfrm>
                <a:off x="0" y="0"/>
                <a:ext cx="2590800" cy="8382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831" name="Text"/>
              <p:cNvSpPr txBox="1"/>
              <p:nvPr/>
            </p:nvSpPr>
            <p:spPr>
              <a:xfrm>
                <a:off x="0" y="2033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sp>
        <p:nvSpPr>
          <p:cNvPr id="18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89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89</a:t>
            </a:r>
          </a:p>
        </p:txBody>
      </p:sp>
      <p:pic>
        <p:nvPicPr>
          <p:cNvPr id="183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95400"/>
            <a:ext cx="5410200" cy="3973513"/>
          </a:xfrm>
          <a:prstGeom prst="rect">
            <a:avLst/>
          </a:prstGeom>
          <a:ln w="12700">
            <a:miter lim="400000"/>
          </a:ln>
        </p:spPr>
      </p:pic>
      <p:sp>
        <p:nvSpPr>
          <p:cNvPr id="18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pic>
        <p:nvPicPr>
          <p:cNvPr id="1840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95400"/>
            <a:ext cx="5410200" cy="39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1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3600" y="0"/>
            <a:ext cx="2884488" cy="406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6" name="Group"/>
          <p:cNvGrpSpPr/>
          <p:nvPr/>
        </p:nvGrpSpPr>
        <p:grpSpPr>
          <a:xfrm>
            <a:off x="5257799" y="3810000"/>
            <a:ext cx="4343401" cy="3427413"/>
            <a:chOff x="0" y="0"/>
            <a:chExt cx="4343400" cy="3427412"/>
          </a:xfrm>
        </p:grpSpPr>
        <p:pic>
          <p:nvPicPr>
            <p:cNvPr id="1842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2400" y="0"/>
              <a:ext cx="4191000" cy="3427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5" name="Group"/>
            <p:cNvGrpSpPr/>
            <p:nvPr/>
          </p:nvGrpSpPr>
          <p:grpSpPr>
            <a:xfrm>
              <a:off x="-1" y="1536824"/>
              <a:ext cx="1447801" cy="431552"/>
              <a:chOff x="0" y="0"/>
              <a:chExt cx="1447800" cy="431551"/>
            </a:xfrm>
          </p:grpSpPr>
          <p:sp>
            <p:nvSpPr>
              <p:cNvPr id="1843" name="Rectangle"/>
              <p:cNvSpPr/>
              <p:nvPr/>
            </p:nvSpPr>
            <p:spPr>
              <a:xfrm>
                <a:off x="0" y="63375"/>
                <a:ext cx="1447800" cy="3048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844" name="Text"/>
              <p:cNvSpPr txBox="1"/>
              <p:nvPr/>
            </p:nvSpPr>
            <p:spPr>
              <a:xfrm>
                <a:off x="0" y="-1"/>
                <a:ext cx="231140" cy="4315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sp>
        <p:nvSpPr>
          <p:cNvPr id="1847" name="Training images"/>
          <p:cNvSpPr txBox="1"/>
          <p:nvPr/>
        </p:nvSpPr>
        <p:spPr>
          <a:xfrm>
            <a:off x="4590400" y="5410200"/>
            <a:ext cx="2133313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Training images</a:t>
            </a:r>
          </a:p>
        </p:txBody>
      </p:sp>
      <p:sp>
        <p:nvSpPr>
          <p:cNvPr id="18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0" grpId="2"/>
      <p:bldP build="whole" bldLvl="1" animBg="1" rev="0" advAuto="0" spid="1837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sp>
        <p:nvSpPr>
          <p:cNvPr id="1851" name="Training image"/>
          <p:cNvSpPr txBox="1"/>
          <p:nvPr>
            <p:ph type="title"/>
          </p:nvPr>
        </p:nvSpPr>
        <p:spPr>
          <a:xfrm>
            <a:off x="685800" y="0"/>
            <a:ext cx="7772400" cy="1066800"/>
          </a:xfrm>
          <a:prstGeom prst="rect">
            <a:avLst/>
          </a:prstGeom>
        </p:spPr>
        <p:txBody>
          <a:bodyPr/>
          <a:lstStyle/>
          <a:p>
            <a:pPr/>
            <a:r>
              <a:t>Training image</a:t>
            </a:r>
          </a:p>
        </p:txBody>
      </p:sp>
      <p:pic>
        <p:nvPicPr>
          <p:cNvPr id="185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800" y="2070100"/>
            <a:ext cx="4622800" cy="387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sp>
        <p:nvSpPr>
          <p:cNvPr id="1856" name="Processed image"/>
          <p:cNvSpPr txBox="1"/>
          <p:nvPr>
            <p:ph type="title"/>
          </p:nvPr>
        </p:nvSpPr>
        <p:spPr>
          <a:xfrm>
            <a:off x="685800" y="0"/>
            <a:ext cx="7772400" cy="838200"/>
          </a:xfrm>
          <a:prstGeom prst="rect">
            <a:avLst/>
          </a:prstGeom>
        </p:spPr>
        <p:txBody>
          <a:bodyPr/>
          <a:lstStyle/>
          <a:p>
            <a:pPr/>
            <a:r>
              <a:t>Processed image</a:t>
            </a:r>
          </a:p>
        </p:txBody>
      </p:sp>
      <p:pic>
        <p:nvPicPr>
          <p:cNvPr id="185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914400"/>
            <a:ext cx="4241800" cy="5676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3" name="Group"/>
          <p:cNvGrpSpPr/>
          <p:nvPr/>
        </p:nvGrpSpPr>
        <p:grpSpPr>
          <a:xfrm>
            <a:off x="1981199" y="2667000"/>
            <a:ext cx="2743201" cy="2895602"/>
            <a:chOff x="0" y="0"/>
            <a:chExt cx="2743200" cy="2895601"/>
          </a:xfrm>
        </p:grpSpPr>
        <p:grpSp>
          <p:nvGrpSpPr>
            <p:cNvPr id="1860" name="Group"/>
            <p:cNvGrpSpPr/>
            <p:nvPr/>
          </p:nvGrpSpPr>
          <p:grpSpPr>
            <a:xfrm>
              <a:off x="-1" y="609600"/>
              <a:ext cx="2133601" cy="1447800"/>
              <a:chOff x="0" y="0"/>
              <a:chExt cx="2133600" cy="1447800"/>
            </a:xfrm>
          </p:grpSpPr>
          <p:sp>
            <p:nvSpPr>
              <p:cNvPr id="1858" name="Rectangle"/>
              <p:cNvSpPr/>
              <p:nvPr/>
            </p:nvSpPr>
            <p:spPr>
              <a:xfrm>
                <a:off x="0" y="0"/>
                <a:ext cx="2133600" cy="1447800"/>
              </a:xfrm>
              <a:prstGeom prst="rect">
                <a:avLst/>
              </a:prstGeom>
              <a:noFill/>
              <a:ln w="12700" cap="flat">
                <a:solidFill>
                  <a:srgbClr val="00FBB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859" name="Text"/>
              <p:cNvSpPr txBox="1"/>
              <p:nvPr/>
            </p:nvSpPr>
            <p:spPr>
              <a:xfrm>
                <a:off x="0" y="5081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1861" name="Line"/>
            <p:cNvSpPr/>
            <p:nvPr/>
          </p:nvSpPr>
          <p:spPr>
            <a:xfrm flipV="1">
              <a:off x="0" y="0"/>
              <a:ext cx="2743200" cy="609600"/>
            </a:xfrm>
            <a:prstGeom prst="line">
              <a:avLst/>
            </a:prstGeom>
            <a:noFill/>
            <a:ln w="12700" cap="flat">
              <a:solidFill>
                <a:srgbClr val="00FBB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2" name="Line"/>
            <p:cNvSpPr/>
            <p:nvPr/>
          </p:nvSpPr>
          <p:spPr>
            <a:xfrm>
              <a:off x="0" y="2057400"/>
              <a:ext cx="2667000" cy="838202"/>
            </a:xfrm>
            <a:prstGeom prst="line">
              <a:avLst/>
            </a:prstGeom>
            <a:noFill/>
            <a:ln w="12700" cap="flat">
              <a:solidFill>
                <a:srgbClr val="00FBB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864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3600" y="2692400"/>
            <a:ext cx="4318000" cy="2870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code available online"/>
          <p:cNvSpPr txBox="1"/>
          <p:nvPr>
            <p:ph type="title"/>
          </p:nvPr>
        </p:nvSpPr>
        <p:spPr>
          <a:xfrm>
            <a:off x="685800" y="-4572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code available online</a:t>
            </a:r>
          </a:p>
        </p:txBody>
      </p:sp>
      <p:sp>
        <p:nvSpPr>
          <p:cNvPr id="18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69" name="http://people.csail.mit.edu/billf/project%20pages/sresCode/Markov%20Random%20Fields%20for%20Super-Resolution.html"/>
          <p:cNvSpPr txBox="1"/>
          <p:nvPr/>
        </p:nvSpPr>
        <p:spPr>
          <a:xfrm>
            <a:off x="228600" y="520700"/>
            <a:ext cx="9144000" cy="62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defRPr sz="1800" u="sng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http://people.csail.mit.edu/billf/project%20pages/sresCode/Markov%20Random%20Fields%20for%20Super-Resolution.html</a:t>
            </a:r>
          </a:p>
        </p:txBody>
      </p:sp>
      <p:pic>
        <p:nvPicPr>
          <p:cNvPr id="1870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7800" y="1320800"/>
            <a:ext cx="9486900" cy="5415356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4200" y="4495800"/>
            <a:ext cx="1104900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3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1660525"/>
            <a:ext cx="4219575" cy="4968876"/>
          </a:xfrm>
          <a:prstGeom prst="rect">
            <a:avLst/>
          </a:prstGeom>
          <a:ln w="12700">
            <a:miter lim="400000"/>
          </a:ln>
        </p:spPr>
      </p:pic>
      <p:sp>
        <p:nvSpPr>
          <p:cNvPr id="1874" name="Motion application"/>
          <p:cNvSpPr txBox="1"/>
          <p:nvPr>
            <p:ph type="title"/>
          </p:nvPr>
        </p:nvSpPr>
        <p:spPr>
          <a:xfrm>
            <a:off x="685800" y="152400"/>
            <a:ext cx="7772400" cy="1066800"/>
          </a:xfrm>
          <a:prstGeom prst="rect">
            <a:avLst/>
          </a:prstGeom>
        </p:spPr>
        <p:txBody>
          <a:bodyPr/>
          <a:lstStyle/>
          <a:p>
            <a:pPr/>
            <a:r>
              <a:t>Motion application</a:t>
            </a:r>
          </a:p>
        </p:txBody>
      </p:sp>
      <p:sp>
        <p:nvSpPr>
          <p:cNvPr id="1875" name="image patches"/>
          <p:cNvSpPr txBox="1"/>
          <p:nvPr>
            <p:ph type="body" sz="quarter" idx="1"/>
          </p:nvPr>
        </p:nvSpPr>
        <p:spPr>
          <a:xfrm>
            <a:off x="3200400" y="1219200"/>
            <a:ext cx="2209800" cy="22479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Tx/>
              <a:buFont typeface="Times New Roman"/>
              <a:buNone/>
              <a:defRPr sz="2800"/>
            </a:lvl1pPr>
          </a:lstStyle>
          <a:p>
            <a:pPr/>
            <a:r>
              <a:t>image patches</a:t>
            </a:r>
          </a:p>
        </p:txBody>
      </p:sp>
      <p:grpSp>
        <p:nvGrpSpPr>
          <p:cNvPr id="1878" name="Group"/>
          <p:cNvGrpSpPr/>
          <p:nvPr/>
        </p:nvGrpSpPr>
        <p:grpSpPr>
          <a:xfrm>
            <a:off x="7238999" y="4927724"/>
            <a:ext cx="231142" cy="431552"/>
            <a:chOff x="0" y="0"/>
            <a:chExt cx="231140" cy="431551"/>
          </a:xfrm>
        </p:grpSpPr>
        <p:sp>
          <p:nvSpPr>
            <p:cNvPr id="1876" name="Square"/>
            <p:cNvSpPr/>
            <p:nvPr/>
          </p:nvSpPr>
          <p:spPr>
            <a:xfrm>
              <a:off x="0" y="101475"/>
              <a:ext cx="228600" cy="2286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877" name="Text"/>
            <p:cNvSpPr txBox="1"/>
            <p:nvPr/>
          </p:nvSpPr>
          <p:spPr>
            <a:xfrm>
              <a:off x="0" y="0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879" name="Line"/>
          <p:cNvSpPr/>
          <p:nvPr/>
        </p:nvSpPr>
        <p:spPr>
          <a:xfrm flipH="1" flipV="1">
            <a:off x="5181600" y="4419600"/>
            <a:ext cx="2133600" cy="762000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80" name="image"/>
          <p:cNvSpPr txBox="1"/>
          <p:nvPr/>
        </p:nvSpPr>
        <p:spPr>
          <a:xfrm>
            <a:off x="7086600" y="3352800"/>
            <a:ext cx="899676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image</a:t>
            </a:r>
          </a:p>
        </p:txBody>
      </p:sp>
      <p:sp>
        <p:nvSpPr>
          <p:cNvPr id="1881" name="scene"/>
          <p:cNvSpPr txBox="1"/>
          <p:nvPr/>
        </p:nvSpPr>
        <p:spPr>
          <a:xfrm>
            <a:off x="7010400" y="5867400"/>
            <a:ext cx="83181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scene</a:t>
            </a:r>
          </a:p>
        </p:txBody>
      </p:sp>
      <p:sp>
        <p:nvSpPr>
          <p:cNvPr id="1882" name="scene patches"/>
          <p:cNvSpPr txBox="1"/>
          <p:nvPr/>
        </p:nvSpPr>
        <p:spPr>
          <a:xfrm>
            <a:off x="3657600" y="4876800"/>
            <a:ext cx="22098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83540" marR="40639" indent="-342900" defTabSz="914400">
              <a:spcBef>
                <a:spcPts val="600"/>
              </a:spcBef>
              <a:buClr>
                <a:srgbClr val="000000"/>
              </a:buClr>
              <a:buFont typeface="Times New Roman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scene patches</a:t>
            </a:r>
          </a:p>
        </p:txBody>
      </p:sp>
      <p:pic>
        <p:nvPicPr>
          <p:cNvPr id="1883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5600" y="1447800"/>
            <a:ext cx="15494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4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24400" y="2133600"/>
            <a:ext cx="584200" cy="558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7" name="Group"/>
          <p:cNvGrpSpPr/>
          <p:nvPr/>
        </p:nvGrpSpPr>
        <p:grpSpPr>
          <a:xfrm>
            <a:off x="7086599" y="2641724"/>
            <a:ext cx="231142" cy="431552"/>
            <a:chOff x="0" y="0"/>
            <a:chExt cx="231140" cy="431551"/>
          </a:xfrm>
        </p:grpSpPr>
        <p:sp>
          <p:nvSpPr>
            <p:cNvPr id="1885" name="Square"/>
            <p:cNvSpPr/>
            <p:nvPr/>
          </p:nvSpPr>
          <p:spPr>
            <a:xfrm>
              <a:off x="0" y="101475"/>
              <a:ext cx="228600" cy="228601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886" name="Text"/>
            <p:cNvSpPr txBox="1"/>
            <p:nvPr/>
          </p:nvSpPr>
          <p:spPr>
            <a:xfrm>
              <a:off x="0" y="0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890" name="Group"/>
          <p:cNvGrpSpPr/>
          <p:nvPr/>
        </p:nvGrpSpPr>
        <p:grpSpPr>
          <a:xfrm>
            <a:off x="7086599" y="4267200"/>
            <a:ext cx="1066801" cy="1371600"/>
            <a:chOff x="0" y="0"/>
            <a:chExt cx="1066800" cy="1371600"/>
          </a:xfrm>
        </p:grpSpPr>
        <p:sp>
          <p:nvSpPr>
            <p:cNvPr id="1888" name="Rectangle"/>
            <p:cNvSpPr/>
            <p:nvPr/>
          </p:nvSpPr>
          <p:spPr>
            <a:xfrm>
              <a:off x="0" y="0"/>
              <a:ext cx="1066800" cy="137160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889" name="Text"/>
            <p:cNvSpPr txBox="1"/>
            <p:nvPr/>
          </p:nvSpPr>
          <p:spPr>
            <a:xfrm>
              <a:off x="0" y="4700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895" name="Group"/>
          <p:cNvGrpSpPr/>
          <p:nvPr/>
        </p:nvGrpSpPr>
        <p:grpSpPr>
          <a:xfrm>
            <a:off x="4876799" y="4127624"/>
            <a:ext cx="304801" cy="431552"/>
            <a:chOff x="0" y="0"/>
            <a:chExt cx="304800" cy="431551"/>
          </a:xfrm>
        </p:grpSpPr>
        <p:pic>
          <p:nvPicPr>
            <p:cNvPr id="1891" name="image.png" descr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" y="63375"/>
              <a:ext cx="233363" cy="304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94" name="Group"/>
            <p:cNvGrpSpPr/>
            <p:nvPr/>
          </p:nvGrpSpPr>
          <p:grpSpPr>
            <a:xfrm>
              <a:off x="-1" y="-1"/>
              <a:ext cx="304801" cy="431553"/>
              <a:chOff x="0" y="0"/>
              <a:chExt cx="304800" cy="431551"/>
            </a:xfrm>
          </p:grpSpPr>
          <p:sp>
            <p:nvSpPr>
              <p:cNvPr id="1892" name="Square"/>
              <p:cNvSpPr/>
              <p:nvPr/>
            </p:nvSpPr>
            <p:spPr>
              <a:xfrm>
                <a:off x="0" y="63375"/>
                <a:ext cx="304800" cy="304801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893" name="Text"/>
              <p:cNvSpPr txBox="1"/>
              <p:nvPr/>
            </p:nvSpPr>
            <p:spPr>
              <a:xfrm>
                <a:off x="0" y="-1"/>
                <a:ext cx="231140" cy="4315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sp>
        <p:nvSpPr>
          <p:cNvPr id="1896" name="Line"/>
          <p:cNvSpPr/>
          <p:nvPr/>
        </p:nvSpPr>
        <p:spPr>
          <a:xfrm flipH="1" flipV="1">
            <a:off x="5105400" y="2514600"/>
            <a:ext cx="1981200" cy="381000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98" name="Circle"/>
          <p:cNvSpPr/>
          <p:nvPr/>
        </p:nvSpPr>
        <p:spPr>
          <a:xfrm>
            <a:off x="4064000" y="17653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899" name="Circle"/>
          <p:cNvSpPr/>
          <p:nvPr/>
        </p:nvSpPr>
        <p:spPr>
          <a:xfrm>
            <a:off x="3175000" y="24511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900" name="Circle"/>
          <p:cNvSpPr/>
          <p:nvPr/>
        </p:nvSpPr>
        <p:spPr>
          <a:xfrm>
            <a:off x="2006600" y="17653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901" name="Circle"/>
          <p:cNvSpPr/>
          <p:nvPr/>
        </p:nvSpPr>
        <p:spPr>
          <a:xfrm>
            <a:off x="1104900" y="2463800"/>
            <a:ext cx="558800" cy="558800"/>
          </a:xfrm>
          <a:prstGeom prst="ellipse">
            <a:avLst/>
          </a:prstGeom>
          <a:solidFill>
            <a:srgbClr val="797979">
              <a:alpha val="49000"/>
            </a:srgbClr>
          </a:solidFill>
          <a:ln w="12700">
            <a:solidFill>
              <a:srgbClr val="000000">
                <a:alpha val="49000"/>
              </a:srgbClr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Aperture probl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</a:pPr>
            <a:r>
              <a:t>Aperture problem</a:t>
            </a:r>
          </a:p>
          <a:p>
            <a:pPr>
              <a:buClr>
                <a:srgbClr val="000000"/>
              </a:buClr>
              <a:buFont typeface="Times New Roman"/>
            </a:pPr>
            <a:r>
              <a:t>Resolution through propagation of information</a:t>
            </a:r>
          </a:p>
          <a:p>
            <a:pPr>
              <a:buClr>
                <a:srgbClr val="000000"/>
              </a:buClr>
              <a:buFont typeface="Times New Roman"/>
            </a:pPr>
            <a:r>
              <a:t>Figure/ground discrimination</a:t>
            </a:r>
          </a:p>
        </p:txBody>
      </p:sp>
      <p:sp>
        <p:nvSpPr>
          <p:cNvPr id="1904" name="What behavior should we see in a motion algorithm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What behavior should we see in a motion algorithm?</a:t>
            </a:r>
          </a:p>
        </p:txBody>
      </p:sp>
      <p:sp>
        <p:nvSpPr>
          <p:cNvPr id="19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The aperture problem"/>
          <p:cNvSpPr txBox="1"/>
          <p:nvPr>
            <p:ph type="title"/>
          </p:nvPr>
        </p:nvSpPr>
        <p:spPr>
          <a:xfrm>
            <a:off x="685800" y="0"/>
            <a:ext cx="7772400" cy="1371600"/>
          </a:xfrm>
          <a:prstGeom prst="rect">
            <a:avLst/>
          </a:prstGeom>
        </p:spPr>
        <p:txBody>
          <a:bodyPr/>
          <a:lstStyle/>
          <a:p>
            <a:pPr/>
            <a:r>
              <a:t>The aperture problem</a:t>
            </a:r>
          </a:p>
        </p:txBody>
      </p:sp>
      <p:grpSp>
        <p:nvGrpSpPr>
          <p:cNvPr id="1910" name="Group"/>
          <p:cNvGrpSpPr/>
          <p:nvPr/>
        </p:nvGrpSpPr>
        <p:grpSpPr>
          <a:xfrm>
            <a:off x="1981199" y="2743200"/>
            <a:ext cx="2743201" cy="2819400"/>
            <a:chOff x="0" y="0"/>
            <a:chExt cx="2743200" cy="2819400"/>
          </a:xfrm>
        </p:grpSpPr>
        <p:sp>
          <p:nvSpPr>
            <p:cNvPr id="1908" name="Rectangle"/>
            <p:cNvSpPr/>
            <p:nvPr/>
          </p:nvSpPr>
          <p:spPr>
            <a:xfrm>
              <a:off x="0" y="0"/>
              <a:ext cx="2743200" cy="2819400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909" name="Text"/>
            <p:cNvSpPr txBox="1"/>
            <p:nvPr/>
          </p:nvSpPr>
          <p:spPr>
            <a:xfrm>
              <a:off x="0" y="11939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913" name="Group"/>
          <p:cNvGrpSpPr/>
          <p:nvPr/>
        </p:nvGrpSpPr>
        <p:grpSpPr>
          <a:xfrm>
            <a:off x="1371599" y="1371600"/>
            <a:ext cx="4800601" cy="2133600"/>
            <a:chOff x="0" y="0"/>
            <a:chExt cx="4800600" cy="2133600"/>
          </a:xfrm>
        </p:grpSpPr>
        <p:sp>
          <p:nvSpPr>
            <p:cNvPr id="1911" name="Rectangle"/>
            <p:cNvSpPr/>
            <p:nvPr/>
          </p:nvSpPr>
          <p:spPr>
            <a:xfrm>
              <a:off x="0" y="0"/>
              <a:ext cx="4800600" cy="21336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912" name="Text"/>
            <p:cNvSpPr txBox="1"/>
            <p:nvPr/>
          </p:nvSpPr>
          <p:spPr>
            <a:xfrm>
              <a:off x="0" y="8510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916" name="Group"/>
          <p:cNvGrpSpPr/>
          <p:nvPr/>
        </p:nvGrpSpPr>
        <p:grpSpPr>
          <a:xfrm>
            <a:off x="1371599" y="4495800"/>
            <a:ext cx="4800601" cy="2133600"/>
            <a:chOff x="0" y="0"/>
            <a:chExt cx="4800600" cy="2133600"/>
          </a:xfrm>
        </p:grpSpPr>
        <p:sp>
          <p:nvSpPr>
            <p:cNvPr id="1914" name="Rectangle"/>
            <p:cNvSpPr/>
            <p:nvPr/>
          </p:nvSpPr>
          <p:spPr>
            <a:xfrm>
              <a:off x="0" y="0"/>
              <a:ext cx="4800600" cy="21336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915" name="Text"/>
            <p:cNvSpPr txBox="1"/>
            <p:nvPr/>
          </p:nvSpPr>
          <p:spPr>
            <a:xfrm>
              <a:off x="0" y="8510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919" name="Group"/>
          <p:cNvGrpSpPr/>
          <p:nvPr/>
        </p:nvGrpSpPr>
        <p:grpSpPr>
          <a:xfrm rot="16200000">
            <a:off x="114299" y="3009900"/>
            <a:ext cx="4800601" cy="2133601"/>
            <a:chOff x="0" y="0"/>
            <a:chExt cx="4800600" cy="2133600"/>
          </a:xfrm>
        </p:grpSpPr>
        <p:sp>
          <p:nvSpPr>
            <p:cNvPr id="1917" name="Rectangle"/>
            <p:cNvSpPr/>
            <p:nvPr/>
          </p:nvSpPr>
          <p:spPr>
            <a:xfrm>
              <a:off x="0" y="0"/>
              <a:ext cx="4800600" cy="21336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918" name="Text"/>
            <p:cNvSpPr txBox="1"/>
            <p:nvPr/>
          </p:nvSpPr>
          <p:spPr>
            <a:xfrm>
              <a:off x="0" y="8510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920" name="http://web.mit.edu/persci/demos/Motion&amp;Form/demos/one-square/one-square.html"/>
          <p:cNvSpPr txBox="1"/>
          <p:nvPr/>
        </p:nvSpPr>
        <p:spPr>
          <a:xfrm>
            <a:off x="647700" y="965200"/>
            <a:ext cx="9144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defRPr sz="1400" u="sng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http://web.mit.edu/persci/demos/Motion&amp;Form/demos/one-square/one-square.html</a:t>
            </a:r>
          </a:p>
        </p:txBody>
      </p:sp>
      <p:sp>
        <p:nvSpPr>
          <p:cNvPr id="19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2920 0.000000 0.041670 0.022190 0.041670 0.049940 C 0.041670 0.077220 0.022920 0.099880 0.000000 0.099880 C -0.023090 0.099880 -0.041660 0.077220 -0.041660 0.049940 C -0.041660 0.022190 -0.023090 0.000000 0.000000 0.000000 Z" origin="layout" pathEditMode="relative">
                                      <p:cBhvr>
                                        <p:cTn id="6" dur="1000" fill="hold"/>
                                        <p:tgtEl>
                                          <p:spTgt spid="19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" name="Group"/>
          <p:cNvGrpSpPr/>
          <p:nvPr/>
        </p:nvGrpSpPr>
        <p:grpSpPr>
          <a:xfrm>
            <a:off x="1371599" y="1371600"/>
            <a:ext cx="4800601" cy="2133600"/>
            <a:chOff x="0" y="0"/>
            <a:chExt cx="4800600" cy="2133600"/>
          </a:xfrm>
        </p:grpSpPr>
        <p:sp>
          <p:nvSpPr>
            <p:cNvPr id="1923" name="Rectangle"/>
            <p:cNvSpPr/>
            <p:nvPr/>
          </p:nvSpPr>
          <p:spPr>
            <a:xfrm>
              <a:off x="0" y="0"/>
              <a:ext cx="4800600" cy="213360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924" name="Text"/>
            <p:cNvSpPr txBox="1"/>
            <p:nvPr/>
          </p:nvSpPr>
          <p:spPr>
            <a:xfrm>
              <a:off x="0" y="8510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928" name="Group"/>
          <p:cNvGrpSpPr/>
          <p:nvPr/>
        </p:nvGrpSpPr>
        <p:grpSpPr>
          <a:xfrm>
            <a:off x="1371599" y="4495800"/>
            <a:ext cx="4800601" cy="2133600"/>
            <a:chOff x="0" y="0"/>
            <a:chExt cx="4800600" cy="2133600"/>
          </a:xfrm>
        </p:grpSpPr>
        <p:sp>
          <p:nvSpPr>
            <p:cNvPr id="1926" name="Rectangle"/>
            <p:cNvSpPr/>
            <p:nvPr/>
          </p:nvSpPr>
          <p:spPr>
            <a:xfrm>
              <a:off x="0" y="0"/>
              <a:ext cx="4800600" cy="213360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927" name="Text"/>
            <p:cNvSpPr txBox="1"/>
            <p:nvPr/>
          </p:nvSpPr>
          <p:spPr>
            <a:xfrm>
              <a:off x="0" y="8510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931" name="Group"/>
          <p:cNvGrpSpPr/>
          <p:nvPr/>
        </p:nvGrpSpPr>
        <p:grpSpPr>
          <a:xfrm rot="16200000">
            <a:off x="114299" y="3009900"/>
            <a:ext cx="4800601" cy="2133601"/>
            <a:chOff x="0" y="0"/>
            <a:chExt cx="4800600" cy="2133600"/>
          </a:xfrm>
        </p:grpSpPr>
        <p:sp>
          <p:nvSpPr>
            <p:cNvPr id="1929" name="Rectangle"/>
            <p:cNvSpPr/>
            <p:nvPr/>
          </p:nvSpPr>
          <p:spPr>
            <a:xfrm>
              <a:off x="0" y="0"/>
              <a:ext cx="4800600" cy="213360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930" name="Text"/>
            <p:cNvSpPr txBox="1"/>
            <p:nvPr/>
          </p:nvSpPr>
          <p:spPr>
            <a:xfrm>
              <a:off x="0" y="8510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934" name="Group"/>
          <p:cNvGrpSpPr/>
          <p:nvPr/>
        </p:nvGrpSpPr>
        <p:grpSpPr>
          <a:xfrm>
            <a:off x="1981199" y="2743200"/>
            <a:ext cx="2743201" cy="2819400"/>
            <a:chOff x="0" y="0"/>
            <a:chExt cx="2743200" cy="2819400"/>
          </a:xfrm>
        </p:grpSpPr>
        <p:sp>
          <p:nvSpPr>
            <p:cNvPr id="1932" name="Rectangle"/>
            <p:cNvSpPr/>
            <p:nvPr/>
          </p:nvSpPr>
          <p:spPr>
            <a:xfrm>
              <a:off x="0" y="0"/>
              <a:ext cx="2743200" cy="2819400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1933" name="Text"/>
            <p:cNvSpPr txBox="1"/>
            <p:nvPr/>
          </p:nvSpPr>
          <p:spPr>
            <a:xfrm>
              <a:off x="0" y="1193924"/>
              <a:ext cx="231140" cy="431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935" name="The aperture problem"/>
          <p:cNvSpPr txBox="1"/>
          <p:nvPr/>
        </p:nvSpPr>
        <p:spPr>
          <a:xfrm>
            <a:off x="685800" y="323019"/>
            <a:ext cx="7772400" cy="72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The aperture problem</a:t>
            </a:r>
          </a:p>
        </p:txBody>
      </p:sp>
      <p:sp>
        <p:nvSpPr>
          <p:cNvPr id="19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2920 0.000000 0.041670 0.022190 0.041670 0.049940 C 0.041670 0.077220 0.022920 0.099880 0.000000 0.099880 C -0.023090 0.099880 -0.041660 0.077220 -0.041660 0.049940 C -0.041660 0.022190 -0.023090 0.000000 0.000000 0.000000 Z" origin="layout" pathEditMode="relative">
                                      <p:cBhvr>
                                        <p:cTn id="6" dur="1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774700"/>
            <a:ext cx="8750300" cy="5562600"/>
          </a:xfrm>
          <a:prstGeom prst="rect">
            <a:avLst/>
          </a:prstGeom>
          <a:ln w="12700"/>
        </p:spPr>
      </p:pic>
      <p:sp>
        <p:nvSpPr>
          <p:cNvPr id="133" name="file:///Users/billf/Downloads/dewarp_high.pdf"/>
          <p:cNvSpPr txBox="1"/>
          <p:nvPr/>
        </p:nvSpPr>
        <p:spPr>
          <a:xfrm>
            <a:off x="1562100" y="6184900"/>
            <a:ext cx="5818148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24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file:///Users/billf/Downloads/dewarp_high.pdf</a:t>
            </a:r>
          </a:p>
        </p:txBody>
      </p:sp>
      <p:sp>
        <p:nvSpPr>
          <p:cNvPr id="134" name="Active flattening of curved document images via two structured beams, Meng et al."/>
          <p:cNvSpPr txBox="1"/>
          <p:nvPr>
            <p:ph type="title"/>
          </p:nvPr>
        </p:nvSpPr>
        <p:spPr>
          <a:xfrm>
            <a:off x="685800" y="-25400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Active flattening of curved document images via two structured beams, Meng et 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motion program dem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motion program demo</a:t>
            </a:r>
          </a:p>
        </p:txBody>
      </p:sp>
      <p:sp>
        <p:nvSpPr>
          <p:cNvPr id="19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96"/>
          <p:cNvSpPr txBox="1"/>
          <p:nvPr/>
        </p:nvSpPr>
        <p:spPr>
          <a:xfrm>
            <a:off x="6553200" y="6248400"/>
            <a:ext cx="1905000" cy="29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r" defTabSz="914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96</a:t>
            </a:r>
          </a:p>
        </p:txBody>
      </p:sp>
      <p:sp>
        <p:nvSpPr>
          <p:cNvPr id="1943" name="Motion analysis: related 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Motion analysis: related work</a:t>
            </a:r>
          </a:p>
        </p:txBody>
      </p:sp>
      <p:sp>
        <p:nvSpPr>
          <p:cNvPr id="1944" name="Markov networ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New Roman"/>
              <a:defRPr b="1" sz="2800"/>
            </a:pPr>
            <a:r>
              <a:t>Markov network</a:t>
            </a:r>
          </a:p>
          <a:p>
            <a:pPr lvl="1">
              <a:buClr>
                <a:srgbClr val="000000"/>
              </a:buClr>
              <a:buFont typeface="Times New Roman"/>
            </a:pPr>
            <a:r>
              <a:t>Luettgen, Karl, Willsky and collaborators.</a:t>
            </a:r>
          </a:p>
          <a:p>
            <a:pPr>
              <a:buClr>
                <a:srgbClr val="000000"/>
              </a:buClr>
              <a:buFont typeface="Times New Roman"/>
              <a:defRPr b="1" sz="2800"/>
            </a:pPr>
            <a:r>
              <a:t>Neural network or learning-based</a:t>
            </a:r>
          </a:p>
          <a:p>
            <a:pPr lvl="1">
              <a:buClr>
                <a:srgbClr val="000000"/>
              </a:buClr>
              <a:buFont typeface="Times New Roman"/>
            </a:pPr>
            <a:r>
              <a:t>Nowlan &amp; T. J. Senjowski; Sereno.</a:t>
            </a:r>
          </a:p>
          <a:p>
            <a:pPr>
              <a:buClr>
                <a:srgbClr val="000000"/>
              </a:buClr>
              <a:buFont typeface="Times New Roman"/>
              <a:defRPr b="1" sz="2800"/>
            </a:pPr>
            <a:r>
              <a:t>Optical flow analysis</a:t>
            </a:r>
          </a:p>
          <a:p>
            <a:pPr lvl="1">
              <a:buClr>
                <a:srgbClr val="000000"/>
              </a:buClr>
              <a:buFont typeface="Times New Roman"/>
            </a:pPr>
            <a:r>
              <a:t>Weiss &amp; Adelson; Darrell &amp; Pentland; Ju, Black &amp; Jepson; Simoncelli; Grzywacz &amp; Yuille; Hildreth; Horn &amp; Schunk; etc. </a:t>
            </a:r>
          </a:p>
        </p:txBody>
      </p:sp>
      <p:sp>
        <p:nvSpPr>
          <p:cNvPr id="19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Motion estimation results"/>
          <p:cNvSpPr txBox="1"/>
          <p:nvPr/>
        </p:nvSpPr>
        <p:spPr>
          <a:xfrm>
            <a:off x="609600" y="-71760"/>
            <a:ext cx="7848600" cy="67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4000"/>
              <a:t>Motion estimation results</a:t>
            </a:r>
            <a:r>
              <a:rPr sz="3200"/>
              <a:t> </a:t>
            </a:r>
          </a:p>
        </p:txBody>
      </p:sp>
      <p:sp>
        <p:nvSpPr>
          <p:cNvPr id="1948" name="(maxima of scene probability distributions displayed)"/>
          <p:cNvSpPr txBox="1"/>
          <p:nvPr/>
        </p:nvSpPr>
        <p:spPr>
          <a:xfrm>
            <a:off x="2232540" y="388491"/>
            <a:ext cx="4505882" cy="32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(maxima of scene probability distributions displayed)</a:t>
            </a:r>
          </a:p>
        </p:txBody>
      </p:sp>
      <p:grpSp>
        <p:nvGrpSpPr>
          <p:cNvPr id="1953" name="Group"/>
          <p:cNvGrpSpPr/>
          <p:nvPr/>
        </p:nvGrpSpPr>
        <p:grpSpPr>
          <a:xfrm>
            <a:off x="152400" y="2422525"/>
            <a:ext cx="8839200" cy="4193543"/>
            <a:chOff x="0" y="0"/>
            <a:chExt cx="8839200" cy="4193542"/>
          </a:xfrm>
        </p:grpSpPr>
        <p:pic>
          <p:nvPicPr>
            <p:cNvPr id="1949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839200" cy="3062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0" name="Initial guesses only show motion at edges."/>
            <p:cNvSpPr txBox="1"/>
            <p:nvPr/>
          </p:nvSpPr>
          <p:spPr>
            <a:xfrm>
              <a:off x="0" y="3518532"/>
              <a:ext cx="2590800" cy="675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Times New Roman"/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Initial guesses only show motion at edges.</a:t>
              </a:r>
            </a:p>
          </p:txBody>
        </p:sp>
        <p:sp>
          <p:nvSpPr>
            <p:cNvPr id="1951" name="Line"/>
            <p:cNvSpPr/>
            <p:nvPr/>
          </p:nvSpPr>
          <p:spPr>
            <a:xfrm flipV="1">
              <a:off x="533400" y="2514600"/>
              <a:ext cx="533400" cy="9906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2" name="Iterations 0 and 1"/>
            <p:cNvSpPr txBox="1"/>
            <p:nvPr/>
          </p:nvSpPr>
          <p:spPr>
            <a:xfrm>
              <a:off x="3594231" y="3054982"/>
              <a:ext cx="1925376" cy="38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00000"/>
                </a:buClr>
                <a:buFont typeface="Times New Roman"/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Iterations 0 and 1</a:t>
              </a:r>
            </a:p>
          </p:txBody>
        </p:sp>
      </p:grpSp>
      <p:sp>
        <p:nvSpPr>
          <p:cNvPr id="1954" name="Inference:"/>
          <p:cNvSpPr txBox="1"/>
          <p:nvPr/>
        </p:nvSpPr>
        <p:spPr>
          <a:xfrm>
            <a:off x="89986" y="12700"/>
            <a:ext cx="1390066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Inference:</a:t>
            </a:r>
          </a:p>
        </p:txBody>
      </p:sp>
      <p:grpSp>
        <p:nvGrpSpPr>
          <p:cNvPr id="1959" name="Group"/>
          <p:cNvGrpSpPr/>
          <p:nvPr/>
        </p:nvGrpSpPr>
        <p:grpSpPr>
          <a:xfrm>
            <a:off x="1295399" y="838200"/>
            <a:ext cx="3886201" cy="1524000"/>
            <a:chOff x="0" y="0"/>
            <a:chExt cx="3886199" cy="1524000"/>
          </a:xfrm>
        </p:grpSpPr>
        <p:pic>
          <p:nvPicPr>
            <p:cNvPr id="1955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0800"/>
              <a:ext cx="3733800" cy="139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8" name="Group"/>
            <p:cNvGrpSpPr/>
            <p:nvPr/>
          </p:nvGrpSpPr>
          <p:grpSpPr>
            <a:xfrm>
              <a:off x="1676399" y="0"/>
              <a:ext cx="2209801" cy="1524000"/>
              <a:chOff x="0" y="0"/>
              <a:chExt cx="2209800" cy="1524000"/>
            </a:xfrm>
          </p:grpSpPr>
          <p:sp>
            <p:nvSpPr>
              <p:cNvPr id="1956" name="Rectangle"/>
              <p:cNvSpPr/>
              <p:nvPr/>
            </p:nvSpPr>
            <p:spPr>
              <a:xfrm>
                <a:off x="0" y="0"/>
                <a:ext cx="2209800" cy="15240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1957" name="Text"/>
              <p:cNvSpPr txBox="1"/>
              <p:nvPr/>
            </p:nvSpPr>
            <p:spPr>
              <a:xfrm>
                <a:off x="0" y="546224"/>
                <a:ext cx="231140" cy="431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00000"/>
                  </a:buClr>
                  <a:buFont typeface="Times New Roman"/>
                  <a:defRPr sz="24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</p:grpSp>
      <p:sp>
        <p:nvSpPr>
          <p:cNvPr id="1960" name="Image data"/>
          <p:cNvSpPr txBox="1"/>
          <p:nvPr/>
        </p:nvSpPr>
        <p:spPr>
          <a:xfrm>
            <a:off x="0" y="1362707"/>
            <a:ext cx="1371600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Image data</a:t>
            </a:r>
          </a:p>
        </p:txBody>
      </p:sp>
      <p:sp>
        <p:nvSpPr>
          <p:cNvPr id="19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Motion estimation results"/>
          <p:cNvSpPr txBox="1"/>
          <p:nvPr/>
        </p:nvSpPr>
        <p:spPr>
          <a:xfrm>
            <a:off x="609600" y="-71760"/>
            <a:ext cx="7848600" cy="67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4000"/>
              <a:t>Motion estimation results</a:t>
            </a:r>
            <a:r>
              <a:rPr sz="3200"/>
              <a:t> </a:t>
            </a:r>
          </a:p>
        </p:txBody>
      </p:sp>
      <p:sp>
        <p:nvSpPr>
          <p:cNvPr id="1964" name="Figure/ground still unresolved here."/>
          <p:cNvSpPr txBox="1"/>
          <p:nvPr/>
        </p:nvSpPr>
        <p:spPr>
          <a:xfrm>
            <a:off x="152400" y="5347332"/>
            <a:ext cx="25908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Figure/ground still unresolved here.</a:t>
            </a:r>
          </a:p>
        </p:txBody>
      </p:sp>
      <p:sp>
        <p:nvSpPr>
          <p:cNvPr id="1965" name="(maxima of scene probability distributions displayed)"/>
          <p:cNvSpPr txBox="1"/>
          <p:nvPr/>
        </p:nvSpPr>
        <p:spPr>
          <a:xfrm>
            <a:off x="2232540" y="388491"/>
            <a:ext cx="4505882" cy="32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(maxima of scene probability distributions displayed)</a:t>
            </a:r>
          </a:p>
        </p:txBody>
      </p:sp>
      <p:pic>
        <p:nvPicPr>
          <p:cNvPr id="196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52600"/>
            <a:ext cx="8915400" cy="3095625"/>
          </a:xfrm>
          <a:prstGeom prst="rect">
            <a:avLst/>
          </a:prstGeom>
          <a:ln w="12700">
            <a:miter lim="400000"/>
          </a:ln>
        </p:spPr>
      </p:pic>
      <p:sp>
        <p:nvSpPr>
          <p:cNvPr id="1967" name="Line"/>
          <p:cNvSpPr/>
          <p:nvPr/>
        </p:nvSpPr>
        <p:spPr>
          <a:xfrm flipV="1">
            <a:off x="1676400" y="4648200"/>
            <a:ext cx="1588" cy="76200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68" name="Iterations 2 and 3"/>
          <p:cNvSpPr txBox="1"/>
          <p:nvPr/>
        </p:nvSpPr>
        <p:spPr>
          <a:xfrm>
            <a:off x="3289431" y="4807582"/>
            <a:ext cx="1925376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Iterations 2 and 3</a:t>
            </a:r>
          </a:p>
        </p:txBody>
      </p:sp>
      <p:sp>
        <p:nvSpPr>
          <p:cNvPr id="19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Motion estimation results"/>
          <p:cNvSpPr txBox="1"/>
          <p:nvPr/>
        </p:nvSpPr>
        <p:spPr>
          <a:xfrm>
            <a:off x="609600" y="-71760"/>
            <a:ext cx="7848600" cy="67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4000"/>
              <a:t>Motion estimation results</a:t>
            </a:r>
            <a:r>
              <a:rPr sz="3200"/>
              <a:t> </a:t>
            </a:r>
          </a:p>
        </p:txBody>
      </p:sp>
      <p:sp>
        <p:nvSpPr>
          <p:cNvPr id="1972" name="Final result compares well with vector quantized true (uniform) velocities."/>
          <p:cNvSpPr txBox="1"/>
          <p:nvPr/>
        </p:nvSpPr>
        <p:spPr>
          <a:xfrm>
            <a:off x="4724400" y="5575932"/>
            <a:ext cx="4191000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Final result compares well with vector quantized true (uniform) velocities.</a:t>
            </a:r>
          </a:p>
        </p:txBody>
      </p:sp>
      <p:sp>
        <p:nvSpPr>
          <p:cNvPr id="1973" name="(maxima of scene probability distributions displayed)"/>
          <p:cNvSpPr txBox="1"/>
          <p:nvPr/>
        </p:nvSpPr>
        <p:spPr>
          <a:xfrm>
            <a:off x="2232540" y="388491"/>
            <a:ext cx="4505882" cy="32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(maxima of scene probability distributions displayed)</a:t>
            </a:r>
          </a:p>
        </p:txBody>
      </p:sp>
      <p:sp>
        <p:nvSpPr>
          <p:cNvPr id="1974" name="Iterations 4 and 5"/>
          <p:cNvSpPr txBox="1"/>
          <p:nvPr/>
        </p:nvSpPr>
        <p:spPr>
          <a:xfrm>
            <a:off x="3289431" y="4807582"/>
            <a:ext cx="1925376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ctr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Iterations 4 and 5</a:t>
            </a:r>
          </a:p>
        </p:txBody>
      </p:sp>
      <p:pic>
        <p:nvPicPr>
          <p:cNvPr id="1975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600200"/>
            <a:ext cx="8991600" cy="3138488"/>
          </a:xfrm>
          <a:prstGeom prst="rect">
            <a:avLst/>
          </a:prstGeom>
          <a:ln w="12700">
            <a:miter lim="400000"/>
          </a:ln>
        </p:spPr>
      </p:pic>
      <p:sp>
        <p:nvSpPr>
          <p:cNvPr id="1976" name="Line"/>
          <p:cNvSpPr/>
          <p:nvPr/>
        </p:nvSpPr>
        <p:spPr>
          <a:xfrm flipV="1">
            <a:off x="6248400" y="4876800"/>
            <a:ext cx="1588" cy="685800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9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Stere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BFBFBF"/>
              </a:buClr>
              <a:buFont typeface="Times New Roman"/>
              <a:defRPr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</a:defRPr>
            </a:pPr>
            <a:r>
              <a:t>Stereo</a:t>
            </a:r>
          </a:p>
          <a:p>
            <a:pPr>
              <a:buClr>
                <a:srgbClr val="CBCBCB"/>
              </a:buClr>
              <a:buFont typeface="Times New Roman"/>
              <a:defRPr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</a:defRPr>
            </a:pPr>
            <a:r>
              <a:t>Motion estimation</a:t>
            </a:r>
          </a:p>
          <a:p>
            <a:pPr>
              <a:buClr>
                <a:srgbClr val="BFBFBF"/>
              </a:buClr>
              <a:buFont typeface="Times New Roman"/>
              <a:defRPr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</a:defRPr>
            </a:pPr>
            <a:r>
              <a:t>Labelling shading and reflectance</a:t>
            </a:r>
          </a:p>
          <a:p>
            <a:pPr>
              <a:buClr>
                <a:srgbClr val="000000"/>
              </a:buClr>
              <a:buFont typeface="Times New Roman"/>
            </a:pPr>
            <a:r>
              <a:t>Segmentation</a:t>
            </a:r>
          </a:p>
          <a:p>
            <a:pPr>
              <a:buClr>
                <a:srgbClr val="BFBFBF"/>
              </a:buClr>
              <a:buFont typeface="Times New Roman"/>
            </a:pPr>
            <a:r>
              <a:rPr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</a:rPr>
              <a:t>Many others…</a:t>
            </a:r>
          </a:p>
        </p:txBody>
      </p:sp>
      <p:sp>
        <p:nvSpPr>
          <p:cNvPr id="1980" name="Vision applications of MRF’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Vision applications of MRF’s </a:t>
            </a:r>
          </a:p>
        </p:txBody>
      </p:sp>
      <p:sp>
        <p:nvSpPr>
          <p:cNvPr id="19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Random Fields for segmentation"/>
          <p:cNvSpPr txBox="1"/>
          <p:nvPr>
            <p:ph type="title"/>
          </p:nvPr>
        </p:nvSpPr>
        <p:spPr>
          <a:xfrm>
            <a:off x="457200" y="0"/>
            <a:ext cx="8229600" cy="12954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Random Fields for segmentation</a:t>
            </a:r>
          </a:p>
        </p:txBody>
      </p:sp>
      <p:sp>
        <p:nvSpPr>
          <p:cNvPr id="1984" name="I = Image pixels (observed)…"/>
          <p:cNvSpPr txBox="1"/>
          <p:nvPr/>
        </p:nvSpPr>
        <p:spPr>
          <a:xfrm>
            <a:off x="381000" y="1527175"/>
            <a:ext cx="8444072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I = Image pixels (observed)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h = foreground/background labels (hidden) – one label per pixel</a:t>
            </a:r>
          </a:p>
          <a:p>
            <a:pPr marL="40639" marR="40639" defTabSz="914400"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b="0">
                <a:latin typeface="Symbol"/>
                <a:ea typeface="Symbol"/>
                <a:cs typeface="Symbol"/>
                <a:sym typeface="Symbol"/>
              </a:rPr>
              <a:t>q</a:t>
            </a:r>
            <a:r>
              <a:t> = Parameters</a:t>
            </a:r>
          </a:p>
        </p:txBody>
      </p:sp>
      <p:sp>
        <p:nvSpPr>
          <p:cNvPr id="1985" name="Prior"/>
          <p:cNvSpPr txBox="1"/>
          <p:nvPr/>
        </p:nvSpPr>
        <p:spPr>
          <a:xfrm>
            <a:off x="7162800" y="4052887"/>
            <a:ext cx="68848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433FF"/>
              </a:buClr>
              <a:buFont typeface="Arial"/>
              <a:defRPr b="1" sz="1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Prior</a:t>
            </a:r>
          </a:p>
        </p:txBody>
      </p:sp>
      <p:grpSp>
        <p:nvGrpSpPr>
          <p:cNvPr id="1988" name="Group"/>
          <p:cNvGrpSpPr/>
          <p:nvPr/>
        </p:nvGrpSpPr>
        <p:grpSpPr>
          <a:xfrm rot="16200000">
            <a:off x="5865737" y="2978074"/>
            <a:ext cx="300189" cy="1668464"/>
            <a:chOff x="0" y="0"/>
            <a:chExt cx="300187" cy="1668462"/>
          </a:xfrm>
        </p:grpSpPr>
        <p:sp>
          <p:nvSpPr>
            <p:cNvPr id="1986" name="Line"/>
            <p:cNvSpPr/>
            <p:nvPr/>
          </p:nvSpPr>
          <p:spPr>
            <a:xfrm>
              <a:off x="0" y="0"/>
              <a:ext cx="228600" cy="1668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87" name="Text"/>
            <p:cNvSpPr txBox="1"/>
            <p:nvPr/>
          </p:nvSpPr>
          <p:spPr>
            <a:xfrm>
              <a:off x="147775" y="666520"/>
              <a:ext cx="152413" cy="335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R="533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1991" name="Group"/>
          <p:cNvGrpSpPr/>
          <p:nvPr/>
        </p:nvGrpSpPr>
        <p:grpSpPr>
          <a:xfrm rot="16200000">
            <a:off x="7393706" y="3202706"/>
            <a:ext cx="300188" cy="1219201"/>
            <a:chOff x="0" y="0"/>
            <a:chExt cx="300187" cy="1219200"/>
          </a:xfrm>
        </p:grpSpPr>
        <p:sp>
          <p:nvSpPr>
            <p:cNvPr id="1989" name="Line"/>
            <p:cNvSpPr/>
            <p:nvPr/>
          </p:nvSpPr>
          <p:spPr>
            <a:xfrm>
              <a:off x="0" y="0"/>
              <a:ext cx="228600" cy="1219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0" name="Text"/>
            <p:cNvSpPr txBox="1"/>
            <p:nvPr/>
          </p:nvSpPr>
          <p:spPr>
            <a:xfrm>
              <a:off x="147775" y="441889"/>
              <a:ext cx="152413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R="533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992" name="Likelihood"/>
          <p:cNvSpPr txBox="1"/>
          <p:nvPr/>
        </p:nvSpPr>
        <p:spPr>
          <a:xfrm>
            <a:off x="5334000" y="4038600"/>
            <a:ext cx="1422400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FFA900"/>
              </a:buClr>
              <a:buFont typeface="Arial"/>
              <a:defRPr b="1" sz="1800">
                <a:solidFill>
                  <a:srgbClr val="FFA900"/>
                </a:solidFill>
                <a:uFill>
                  <a:solidFill>
                    <a:srgbClr val="FFA9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Likelihood</a:t>
            </a:r>
          </a:p>
        </p:txBody>
      </p:sp>
      <p:pic>
        <p:nvPicPr>
          <p:cNvPr id="1993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3200400"/>
            <a:ext cx="7302500" cy="5746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6" name="Group"/>
          <p:cNvGrpSpPr/>
          <p:nvPr/>
        </p:nvGrpSpPr>
        <p:grpSpPr>
          <a:xfrm rot="16200000">
            <a:off x="1758874" y="2978074"/>
            <a:ext cx="300189" cy="1668464"/>
            <a:chOff x="0" y="0"/>
            <a:chExt cx="300187" cy="1668462"/>
          </a:xfrm>
        </p:grpSpPr>
        <p:sp>
          <p:nvSpPr>
            <p:cNvPr id="1994" name="Line"/>
            <p:cNvSpPr/>
            <p:nvPr/>
          </p:nvSpPr>
          <p:spPr>
            <a:xfrm>
              <a:off x="0" y="0"/>
              <a:ext cx="228600" cy="1668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5" name="Text"/>
            <p:cNvSpPr txBox="1"/>
            <p:nvPr/>
          </p:nvSpPr>
          <p:spPr>
            <a:xfrm>
              <a:off x="147775" y="666520"/>
              <a:ext cx="152413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R="533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997" name="Posterior"/>
          <p:cNvSpPr txBox="1"/>
          <p:nvPr/>
        </p:nvSpPr>
        <p:spPr>
          <a:xfrm>
            <a:off x="1249362" y="4038600"/>
            <a:ext cx="1422401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Posterior</a:t>
            </a:r>
          </a:p>
        </p:txBody>
      </p:sp>
      <p:grpSp>
        <p:nvGrpSpPr>
          <p:cNvPr id="2000" name="Group"/>
          <p:cNvGrpSpPr/>
          <p:nvPr/>
        </p:nvGrpSpPr>
        <p:grpSpPr>
          <a:xfrm rot="16200000">
            <a:off x="3884537" y="2978074"/>
            <a:ext cx="300189" cy="1668464"/>
            <a:chOff x="0" y="0"/>
            <a:chExt cx="300187" cy="1668462"/>
          </a:xfrm>
        </p:grpSpPr>
        <p:sp>
          <p:nvSpPr>
            <p:cNvPr id="1998" name="Line"/>
            <p:cNvSpPr/>
            <p:nvPr/>
          </p:nvSpPr>
          <p:spPr>
            <a:xfrm>
              <a:off x="0" y="0"/>
              <a:ext cx="228600" cy="1668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9" name="Text"/>
            <p:cNvSpPr txBox="1"/>
            <p:nvPr/>
          </p:nvSpPr>
          <p:spPr>
            <a:xfrm>
              <a:off x="147775" y="666520"/>
              <a:ext cx="152413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R="533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001" name="Joint"/>
          <p:cNvSpPr txBox="1"/>
          <p:nvPr/>
        </p:nvSpPr>
        <p:spPr>
          <a:xfrm>
            <a:off x="3354387" y="4038600"/>
            <a:ext cx="1422401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Joint</a:t>
            </a:r>
          </a:p>
        </p:txBody>
      </p:sp>
      <p:sp>
        <p:nvSpPr>
          <p:cNvPr id="2002" name="Generative approach models joint…"/>
          <p:cNvSpPr txBox="1"/>
          <p:nvPr/>
        </p:nvSpPr>
        <p:spPr>
          <a:xfrm>
            <a:off x="533400" y="4724400"/>
            <a:ext cx="7760504" cy="187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83540" marR="40639" indent="-342900" defTabSz="914400">
              <a:buClr>
                <a:srgbClr val="000000"/>
              </a:buClr>
              <a:buSzPct val="100000"/>
              <a:buFont typeface="Arial"/>
              <a:buAutoNum type="arabicPeriod" startAt="1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Generative approach models joint </a:t>
            </a:r>
          </a:p>
          <a:p>
            <a:pPr marL="840739" marR="40639" indent="-342899" defTabSz="914400">
              <a:buClr>
                <a:srgbClr val="000000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 Markov random field (MRF)</a:t>
            </a:r>
          </a:p>
          <a:p>
            <a:pPr marL="383540" marR="40639" indent="-342900" defTabSz="914400">
              <a:buClr>
                <a:srgbClr val="000000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83540" marR="40639" indent="-342900" defTabSz="914400">
              <a:buClr>
                <a:srgbClr val="000000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2. Discriminative approach models posterior directly</a:t>
            </a:r>
          </a:p>
          <a:p>
            <a:pPr marL="383540" marR="40639" indent="-342900" defTabSz="914400">
              <a:buClr>
                <a:srgbClr val="000000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	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 Conditional random field (CRF)</a:t>
            </a:r>
          </a:p>
        </p:txBody>
      </p:sp>
      <p:grpSp>
        <p:nvGrpSpPr>
          <p:cNvPr id="2005" name="Group"/>
          <p:cNvGrpSpPr/>
          <p:nvPr/>
        </p:nvGrpSpPr>
        <p:grpSpPr>
          <a:xfrm>
            <a:off x="2743199" y="3124200"/>
            <a:ext cx="5486401" cy="1447800"/>
            <a:chOff x="0" y="0"/>
            <a:chExt cx="5486400" cy="1447800"/>
          </a:xfrm>
        </p:grpSpPr>
        <p:sp>
          <p:nvSpPr>
            <p:cNvPr id="2003" name="Rectangle"/>
            <p:cNvSpPr/>
            <p:nvPr/>
          </p:nvSpPr>
          <p:spPr>
            <a:xfrm>
              <a:off x="0" y="0"/>
              <a:ext cx="5486400" cy="14478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04" name="Text"/>
            <p:cNvSpPr txBox="1"/>
            <p:nvPr/>
          </p:nvSpPr>
          <p:spPr>
            <a:xfrm>
              <a:off x="0" y="543489"/>
              <a:ext cx="218453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0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2" grpId="2"/>
      <p:bldP build="whole" bldLvl="1" animBg="1" rev="0" advAuto="0" spid="2005" grpId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I (pixels)"/>
          <p:cNvSpPr txBox="1"/>
          <p:nvPr/>
        </p:nvSpPr>
        <p:spPr>
          <a:xfrm>
            <a:off x="1187450" y="5851525"/>
            <a:ext cx="1368425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9199" marR="39199" defTabSz="914400">
              <a:spcBef>
                <a:spcPts val="1300"/>
              </a:spcBef>
              <a:buClr>
                <a:srgbClr val="000000"/>
              </a:buClr>
              <a:buFont typeface="Times New Roman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Times New Roman"/>
              </a:rPr>
              <a:t>I</a:t>
            </a:r>
            <a:r>
              <a:t> </a:t>
            </a:r>
            <a:r>
              <a:rPr sz="1800"/>
              <a:t>(pixels)</a:t>
            </a:r>
          </a:p>
        </p:txBody>
      </p:sp>
      <p:sp>
        <p:nvSpPr>
          <p:cNvPr id="2009" name="Text"/>
          <p:cNvSpPr/>
          <p:nvPr/>
        </p:nvSpPr>
        <p:spPr>
          <a:xfrm>
            <a:off x="3203575" y="4840287"/>
            <a:ext cx="574675" cy="431801"/>
          </a:xfrm>
          <a:prstGeom prst="rect">
            <a:avLst/>
          </a:prstGeom>
          <a:solidFill>
            <a:srgbClr val="3DA779"/>
          </a:solidFill>
          <a:ln w="12700">
            <a:solidFill>
              <a:srgbClr val="000000"/>
            </a:solidFill>
          </a:ln>
        </p:spPr>
        <p:txBody>
          <a:bodyPr wrap="none" lIns="50800" tIns="50800" rIns="50800" bIns="50800" anchor="ctr">
            <a:spAutoFit/>
          </a:bodyPr>
          <a:lstStyle/>
          <a:p>
            <a:pPr marL="391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10" name="Text"/>
          <p:cNvSpPr/>
          <p:nvPr/>
        </p:nvSpPr>
        <p:spPr>
          <a:xfrm>
            <a:off x="2771775" y="5848350"/>
            <a:ext cx="574675" cy="431800"/>
          </a:xfrm>
          <a:prstGeom prst="rect">
            <a:avLst/>
          </a:prstGeom>
          <a:solidFill>
            <a:srgbClr val="3DA779"/>
          </a:solidFill>
          <a:ln w="12700">
            <a:solidFill>
              <a:srgbClr val="000000"/>
            </a:solidFill>
          </a:ln>
        </p:spPr>
        <p:txBody>
          <a:bodyPr wrap="none" lIns="50800" tIns="50800" rIns="50800" bIns="50800" anchor="ctr">
            <a:spAutoFit/>
          </a:bodyPr>
          <a:lstStyle/>
          <a:p>
            <a:pPr marL="391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11" name="Text"/>
          <p:cNvSpPr/>
          <p:nvPr/>
        </p:nvSpPr>
        <p:spPr>
          <a:xfrm>
            <a:off x="4502150" y="5849937"/>
            <a:ext cx="574675" cy="431801"/>
          </a:xfrm>
          <a:prstGeom prst="rect">
            <a:avLst/>
          </a:prstGeom>
          <a:solidFill>
            <a:srgbClr val="3DA779"/>
          </a:solidFill>
          <a:ln w="12700">
            <a:solidFill>
              <a:srgbClr val="000000"/>
            </a:solidFill>
          </a:ln>
        </p:spPr>
        <p:txBody>
          <a:bodyPr wrap="none" lIns="50800" tIns="50800" rIns="50800" bIns="50800" anchor="ctr">
            <a:spAutoFit/>
          </a:bodyPr>
          <a:lstStyle/>
          <a:p>
            <a:pPr marL="391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12" name="Text"/>
          <p:cNvSpPr/>
          <p:nvPr/>
        </p:nvSpPr>
        <p:spPr>
          <a:xfrm>
            <a:off x="4933950" y="4840287"/>
            <a:ext cx="574675" cy="431801"/>
          </a:xfrm>
          <a:prstGeom prst="rect">
            <a:avLst/>
          </a:prstGeom>
          <a:solidFill>
            <a:srgbClr val="3DA779"/>
          </a:solidFill>
          <a:ln w="12700">
            <a:solidFill>
              <a:srgbClr val="000000"/>
            </a:solidFill>
          </a:ln>
        </p:spPr>
        <p:txBody>
          <a:bodyPr wrap="none" lIns="50800" tIns="50800" rIns="50800" bIns="50800" anchor="ctr">
            <a:spAutoFit/>
          </a:bodyPr>
          <a:lstStyle/>
          <a:p>
            <a:pPr marL="391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015" name="Group"/>
          <p:cNvGrpSpPr/>
          <p:nvPr/>
        </p:nvGrpSpPr>
        <p:grpSpPr>
          <a:xfrm>
            <a:off x="2195512" y="4789487"/>
            <a:ext cx="3816351" cy="1800226"/>
            <a:chOff x="0" y="0"/>
            <a:chExt cx="3816350" cy="1800225"/>
          </a:xfrm>
        </p:grpSpPr>
        <p:sp>
          <p:nvSpPr>
            <p:cNvPr id="2013" name="Shape"/>
            <p:cNvSpPr/>
            <p:nvPr/>
          </p:nvSpPr>
          <p:spPr>
            <a:xfrm>
              <a:off x="0" y="0"/>
              <a:ext cx="3816350" cy="1800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lnTo>
                    <a:pt x="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DA779">
                <a:alpha val="38822"/>
              </a:srgb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14" name="Text"/>
            <p:cNvSpPr txBox="1"/>
            <p:nvPr/>
          </p:nvSpPr>
          <p:spPr>
            <a:xfrm>
              <a:off x="873873" y="732401"/>
              <a:ext cx="2068604" cy="335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marL="31290" marR="31290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016" name="Image Plane"/>
          <p:cNvSpPr txBox="1"/>
          <p:nvPr/>
        </p:nvSpPr>
        <p:spPr>
          <a:xfrm>
            <a:off x="3395662" y="6230937"/>
            <a:ext cx="1487596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391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Image Plane</a:t>
            </a:r>
          </a:p>
        </p:txBody>
      </p:sp>
      <p:sp>
        <p:nvSpPr>
          <p:cNvPr id="2017" name="i"/>
          <p:cNvSpPr txBox="1"/>
          <p:nvPr/>
        </p:nvSpPr>
        <p:spPr>
          <a:xfrm>
            <a:off x="5076825" y="4797425"/>
            <a:ext cx="231127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39199" marR="39199" defTabSz="914400">
              <a:buClr>
                <a:srgbClr val="000000"/>
              </a:buClr>
              <a:buFont typeface="Arial"/>
              <a:defRPr b="1"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2018" name="j"/>
          <p:cNvSpPr txBox="1"/>
          <p:nvPr/>
        </p:nvSpPr>
        <p:spPr>
          <a:xfrm>
            <a:off x="4643437" y="5805487"/>
            <a:ext cx="231127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39199" marR="39199" defTabSz="914400">
              <a:buClr>
                <a:srgbClr val="000000"/>
              </a:buClr>
              <a:buFont typeface="Arial"/>
              <a:defRPr b="1"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</a:t>
            </a:r>
          </a:p>
        </p:txBody>
      </p:sp>
      <p:grpSp>
        <p:nvGrpSpPr>
          <p:cNvPr id="2042" name="Group"/>
          <p:cNvGrpSpPr/>
          <p:nvPr/>
        </p:nvGrpSpPr>
        <p:grpSpPr>
          <a:xfrm>
            <a:off x="1403350" y="3473449"/>
            <a:ext cx="4105275" cy="2376489"/>
            <a:chOff x="0" y="0"/>
            <a:chExt cx="4105275" cy="2376487"/>
          </a:xfrm>
        </p:grpSpPr>
        <p:sp>
          <p:nvSpPr>
            <p:cNvPr id="2019" name="h (labels)…"/>
            <p:cNvSpPr txBox="1"/>
            <p:nvPr/>
          </p:nvSpPr>
          <p:spPr>
            <a:xfrm>
              <a:off x="0" y="73025"/>
              <a:ext cx="1371600" cy="999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39199" marR="39199" defTabSz="914400">
                <a:spcBef>
                  <a:spcPts val="1300"/>
                </a:spcBef>
                <a:buClr>
                  <a:srgbClr val="000000"/>
                </a:buClr>
                <a:buFont typeface="Times New Roman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+mn-lt"/>
                  <a:ea typeface="+mn-ea"/>
                  <a:cs typeface="+mn-cs"/>
                  <a:sym typeface="Times New Roman"/>
                </a:rPr>
                <a:t>h</a:t>
              </a:r>
              <a:r>
                <a:t> </a:t>
              </a:r>
              <a:r>
                <a:rPr sz="1800"/>
                <a:t>(labels)</a:t>
              </a:r>
              <a:endParaRPr sz="1800"/>
            </a:p>
            <a:p>
              <a:pPr marL="39199" marR="39199" defTabSz="914400">
                <a:spcBef>
                  <a:spcPts val="900"/>
                </a:spcBef>
                <a:buClr>
                  <a:srgbClr val="0000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0" sz="1600">
                  <a:latin typeface="Symbol"/>
                  <a:ea typeface="Symbol"/>
                  <a:cs typeface="Symbol"/>
                  <a:sym typeface="Symbol"/>
                </a:rPr>
                <a:t>Î</a:t>
              </a:r>
              <a:r>
                <a:rPr sz="1400"/>
                <a:t>{foreground,background}</a:t>
              </a:r>
            </a:p>
          </p:txBody>
        </p:sp>
        <p:grpSp>
          <p:nvGrpSpPr>
            <p:cNvPr id="2022" name="Group"/>
            <p:cNvGrpSpPr/>
            <p:nvPr/>
          </p:nvGrpSpPr>
          <p:grpSpPr>
            <a:xfrm>
              <a:off x="1439862" y="647700"/>
              <a:ext cx="504826" cy="504825"/>
              <a:chOff x="0" y="0"/>
              <a:chExt cx="504825" cy="504825"/>
            </a:xfrm>
          </p:grpSpPr>
          <p:sp>
            <p:nvSpPr>
              <p:cNvPr id="2020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21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025" name="Group"/>
            <p:cNvGrpSpPr/>
            <p:nvPr/>
          </p:nvGrpSpPr>
          <p:grpSpPr>
            <a:xfrm>
              <a:off x="1873250" y="0"/>
              <a:ext cx="504825" cy="504825"/>
              <a:chOff x="0" y="0"/>
              <a:chExt cx="504825" cy="504825"/>
            </a:xfrm>
          </p:grpSpPr>
          <p:sp>
            <p:nvSpPr>
              <p:cNvPr id="2023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24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028" name="Group"/>
            <p:cNvGrpSpPr/>
            <p:nvPr/>
          </p:nvGrpSpPr>
          <p:grpSpPr>
            <a:xfrm>
              <a:off x="3168650" y="647700"/>
              <a:ext cx="504825" cy="504825"/>
              <a:chOff x="0" y="0"/>
              <a:chExt cx="504825" cy="504825"/>
            </a:xfrm>
          </p:grpSpPr>
          <p:sp>
            <p:nvSpPr>
              <p:cNvPr id="2026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27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031" name="Group"/>
            <p:cNvGrpSpPr/>
            <p:nvPr/>
          </p:nvGrpSpPr>
          <p:grpSpPr>
            <a:xfrm>
              <a:off x="3600450" y="0"/>
              <a:ext cx="504825" cy="504825"/>
              <a:chOff x="0" y="0"/>
              <a:chExt cx="504825" cy="504825"/>
            </a:xfrm>
          </p:grpSpPr>
          <p:sp>
            <p:nvSpPr>
              <p:cNvPr id="2029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30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032" name="Line"/>
            <p:cNvSpPr/>
            <p:nvPr/>
          </p:nvSpPr>
          <p:spPr>
            <a:xfrm flipV="1">
              <a:off x="1692275" y="430212"/>
              <a:ext cx="255588" cy="21748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3" name="Line"/>
            <p:cNvSpPr/>
            <p:nvPr/>
          </p:nvSpPr>
          <p:spPr>
            <a:xfrm flipV="1">
              <a:off x="3421062" y="430212"/>
              <a:ext cx="254001" cy="21748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4" name="Line"/>
            <p:cNvSpPr/>
            <p:nvPr/>
          </p:nvSpPr>
          <p:spPr>
            <a:xfrm>
              <a:off x="2378075" y="252412"/>
              <a:ext cx="1222375" cy="1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35" name="Line"/>
            <p:cNvSpPr/>
            <p:nvPr/>
          </p:nvSpPr>
          <p:spPr>
            <a:xfrm flipH="1">
              <a:off x="1655762" y="1152525"/>
              <a:ext cx="36514" cy="1222375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6" name="Line"/>
            <p:cNvSpPr/>
            <p:nvPr/>
          </p:nvSpPr>
          <p:spPr>
            <a:xfrm flipH="1">
              <a:off x="2087562" y="504825"/>
              <a:ext cx="38101" cy="862013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7" name="Line"/>
            <p:cNvSpPr/>
            <p:nvPr/>
          </p:nvSpPr>
          <p:spPr>
            <a:xfrm flipH="1">
              <a:off x="3386137" y="1152525"/>
              <a:ext cx="34926" cy="1223963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8" name="Line"/>
            <p:cNvSpPr/>
            <p:nvPr/>
          </p:nvSpPr>
          <p:spPr>
            <a:xfrm flipV="1">
              <a:off x="3817937" y="504825"/>
              <a:ext cx="34926" cy="862013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9" name="Line"/>
            <p:cNvSpPr/>
            <p:nvPr/>
          </p:nvSpPr>
          <p:spPr>
            <a:xfrm>
              <a:off x="1944687" y="900112"/>
              <a:ext cx="1223963" cy="158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40" name="hi"/>
            <p:cNvSpPr txBox="1"/>
            <p:nvPr/>
          </p:nvSpPr>
          <p:spPr>
            <a:xfrm>
              <a:off x="3702050" y="33337"/>
              <a:ext cx="375920" cy="475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200"/>
                <a:t>h</a:t>
              </a:r>
              <a:r>
                <a:rPr baseline="-25000" sz="2200"/>
                <a:t>i</a:t>
              </a:r>
            </a:p>
          </p:txBody>
        </p:sp>
        <p:sp>
          <p:nvSpPr>
            <p:cNvPr id="2041" name="hj"/>
            <p:cNvSpPr txBox="1"/>
            <p:nvPr/>
          </p:nvSpPr>
          <p:spPr>
            <a:xfrm>
              <a:off x="3244850" y="676275"/>
              <a:ext cx="375920" cy="475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200"/>
                <a:t>h</a:t>
              </a:r>
              <a:r>
                <a:rPr baseline="-25000" sz="2200"/>
                <a:t>j</a:t>
              </a:r>
            </a:p>
          </p:txBody>
        </p:sp>
      </p:grpSp>
      <p:grpSp>
        <p:nvGrpSpPr>
          <p:cNvPr id="2045" name="Group"/>
          <p:cNvGrpSpPr/>
          <p:nvPr/>
        </p:nvGrpSpPr>
        <p:grpSpPr>
          <a:xfrm>
            <a:off x="5257800" y="4327525"/>
            <a:ext cx="2246313" cy="1270000"/>
            <a:chOff x="0" y="0"/>
            <a:chExt cx="2246312" cy="1270000"/>
          </a:xfrm>
        </p:grpSpPr>
        <p:sp>
          <p:nvSpPr>
            <p:cNvPr id="2043" name="Line"/>
            <p:cNvSpPr/>
            <p:nvPr/>
          </p:nvSpPr>
          <p:spPr>
            <a:xfrm flipH="1">
              <a:off x="0" y="244475"/>
              <a:ext cx="914400" cy="158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44" name="Unary Potential…"/>
            <p:cNvSpPr/>
            <p:nvPr/>
          </p:nvSpPr>
          <p:spPr>
            <a:xfrm>
              <a:off x="976312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39199" marR="39199" defTabSz="914400">
                <a:buClr>
                  <a:srgbClr val="FFA900"/>
                </a:buClr>
                <a:buFont typeface="Arial"/>
                <a:defRPr b="1" sz="18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Unary Potential</a:t>
              </a:r>
            </a:p>
            <a:p>
              <a:pPr marL="39199" marR="39199" defTabSz="914400">
                <a:buClr>
                  <a:srgbClr val="FFA9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</a:rPr>
                <a:t>  </a:t>
              </a:r>
              <a:r>
                <a:rPr b="0"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f</a:t>
              </a:r>
              <a:r>
                <a:rPr baseline="-25000"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</a:rPr>
                <a:t>i</a:t>
              </a:r>
              <a:r>
                <a:rPr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</a:rPr>
                <a:t>(</a:t>
              </a:r>
              <a:r>
                <a:rPr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  <a:latin typeface="+mn-lt"/>
                  <a:ea typeface="+mn-ea"/>
                  <a:cs typeface="+mn-cs"/>
                  <a:sym typeface="Times New Roman"/>
                </a:rPr>
                <a:t>I</a:t>
              </a:r>
              <a:r>
                <a:rPr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</a:rPr>
                <a:t>|h</a:t>
              </a:r>
              <a:r>
                <a:rPr baseline="-25000"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</a:rPr>
                <a:t>i</a:t>
              </a:r>
              <a:r>
                <a:rPr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</a:rPr>
                <a:t>,</a:t>
              </a:r>
              <a:r>
                <a:rPr b="0"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q</a:t>
              </a:r>
              <a:r>
                <a:rPr baseline="-25000"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</a:rPr>
                <a:t>i</a:t>
              </a:r>
              <a:r>
                <a:rPr sz="22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</a:rPr>
                <a:t>)</a:t>
              </a:r>
            </a:p>
          </p:txBody>
        </p:sp>
      </p:grpSp>
      <p:grpSp>
        <p:nvGrpSpPr>
          <p:cNvPr id="2048" name="Group"/>
          <p:cNvGrpSpPr/>
          <p:nvPr/>
        </p:nvGrpSpPr>
        <p:grpSpPr>
          <a:xfrm>
            <a:off x="4953000" y="3505200"/>
            <a:ext cx="2260600" cy="1270000"/>
            <a:chOff x="0" y="0"/>
            <a:chExt cx="2260600" cy="1270000"/>
          </a:xfrm>
        </p:grpSpPr>
        <p:sp>
          <p:nvSpPr>
            <p:cNvPr id="2046" name="Line"/>
            <p:cNvSpPr/>
            <p:nvPr/>
          </p:nvSpPr>
          <p:spPr>
            <a:xfrm flipH="1">
              <a:off x="0" y="533400"/>
              <a:ext cx="914400" cy="158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47" name="Pairwise Potential (MRF)…"/>
            <p:cNvSpPr/>
            <p:nvPr/>
          </p:nvSpPr>
          <p:spPr>
            <a:xfrm>
              <a:off x="99060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39199" marR="39199" defTabSz="914400">
                <a:buClr>
                  <a:srgbClr val="0433FF"/>
                </a:buClr>
                <a:buFont typeface="Arial"/>
                <a:defRPr b="1" sz="18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Pairwise Potential (MRF)</a:t>
              </a:r>
            </a:p>
            <a:p>
              <a:pPr marL="39199" marR="39199" defTabSz="914400">
                <a:buClr>
                  <a:srgbClr val="0433FF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rPr>
                <a:t>  </a:t>
              </a:r>
              <a:r>
                <a:rPr b="0"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y</a:t>
              </a:r>
              <a:r>
                <a:rPr baseline="-25000"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rPr>
                <a:t>ij</a:t>
              </a:r>
              <a:r>
                <a:rPr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rPr>
                <a:t>(h</a:t>
              </a:r>
              <a:r>
                <a:rPr baseline="-25000"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rPr>
                <a:t>i</a:t>
              </a:r>
              <a:r>
                <a:rPr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rPr>
                <a:t>, h</a:t>
              </a:r>
              <a:r>
                <a:rPr baseline="-25000"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rPr>
                <a:t>j</a:t>
              </a:r>
              <a:r>
                <a:rPr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rPr>
                <a:t>|</a:t>
              </a:r>
              <a:r>
                <a:rPr b="0"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q</a:t>
              </a:r>
              <a:r>
                <a:rPr baseline="-25000"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rPr>
                <a:t>ij</a:t>
              </a:r>
              <a:r>
                <a:rPr sz="2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rPr>
                <a:t>)</a:t>
              </a:r>
            </a:p>
          </p:txBody>
        </p:sp>
      </p:grpSp>
      <p:grpSp>
        <p:nvGrpSpPr>
          <p:cNvPr id="2058" name="Group"/>
          <p:cNvGrpSpPr/>
          <p:nvPr/>
        </p:nvGrpSpPr>
        <p:grpSpPr>
          <a:xfrm>
            <a:off x="1952625" y="1647825"/>
            <a:ext cx="5819775" cy="1684797"/>
            <a:chOff x="0" y="0"/>
            <a:chExt cx="5819775" cy="1684796"/>
          </a:xfrm>
        </p:grpSpPr>
        <p:pic>
          <p:nvPicPr>
            <p:cNvPr id="2049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819775" cy="1174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2" name="Group"/>
            <p:cNvGrpSpPr/>
            <p:nvPr/>
          </p:nvGrpSpPr>
          <p:grpSpPr>
            <a:xfrm rot="16200000">
              <a:off x="2330351" y="425351"/>
              <a:ext cx="349447" cy="1600201"/>
              <a:chOff x="0" y="0"/>
              <a:chExt cx="349445" cy="1600200"/>
            </a:xfrm>
          </p:grpSpPr>
          <p:sp>
            <p:nvSpPr>
              <p:cNvPr id="2050" name="Line"/>
              <p:cNvSpPr/>
              <p:nvPr/>
            </p:nvSpPr>
            <p:spPr>
              <a:xfrm>
                <a:off x="0" y="0"/>
                <a:ext cx="304800" cy="1600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635" y="0"/>
                      <a:pt x="10800" y="806"/>
                      <a:pt x="10800" y="1800"/>
                    </a:cubicBezTo>
                    <a:lnTo>
                      <a:pt x="10800" y="9000"/>
                    </a:lnTo>
                    <a:cubicBezTo>
                      <a:pt x="10800" y="9994"/>
                      <a:pt x="5965" y="10800"/>
                      <a:pt x="0" y="10800"/>
                    </a:cubicBezTo>
                    <a:cubicBezTo>
                      <a:pt x="5965" y="10800"/>
                      <a:pt x="10800" y="11606"/>
                      <a:pt x="10800" y="12600"/>
                    </a:cubicBezTo>
                    <a:lnTo>
                      <a:pt x="10800" y="19800"/>
                    </a:lnTo>
                    <a:cubicBezTo>
                      <a:pt x="10800" y="20794"/>
                      <a:pt x="15635" y="21600"/>
                      <a:pt x="21600" y="21600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51" name="Text"/>
              <p:cNvSpPr txBox="1"/>
              <p:nvPr/>
            </p:nvSpPr>
            <p:spPr>
              <a:xfrm>
                <a:off x="197033" y="632389"/>
                <a:ext cx="152413" cy="3354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R="53339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055" name="Group"/>
            <p:cNvGrpSpPr/>
            <p:nvPr/>
          </p:nvGrpSpPr>
          <p:grpSpPr>
            <a:xfrm rot="16200000">
              <a:off x="4425851" y="311051"/>
              <a:ext cx="349447" cy="1828801"/>
              <a:chOff x="0" y="0"/>
              <a:chExt cx="349445" cy="1828800"/>
            </a:xfrm>
          </p:grpSpPr>
          <p:sp>
            <p:nvSpPr>
              <p:cNvPr id="2053" name="Line"/>
              <p:cNvSpPr/>
              <p:nvPr/>
            </p:nvSpPr>
            <p:spPr>
              <a:xfrm>
                <a:off x="0" y="0"/>
                <a:ext cx="304800" cy="1828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635" y="0"/>
                      <a:pt x="10800" y="806"/>
                      <a:pt x="10800" y="1800"/>
                    </a:cubicBezTo>
                    <a:lnTo>
                      <a:pt x="10800" y="9000"/>
                    </a:lnTo>
                    <a:cubicBezTo>
                      <a:pt x="10800" y="9994"/>
                      <a:pt x="5965" y="10800"/>
                      <a:pt x="0" y="10800"/>
                    </a:cubicBezTo>
                    <a:cubicBezTo>
                      <a:pt x="5965" y="10800"/>
                      <a:pt x="10800" y="11606"/>
                      <a:pt x="10800" y="12600"/>
                    </a:cubicBezTo>
                    <a:lnTo>
                      <a:pt x="10800" y="19800"/>
                    </a:lnTo>
                    <a:cubicBezTo>
                      <a:pt x="10800" y="20794"/>
                      <a:pt x="15635" y="21600"/>
                      <a:pt x="21600" y="21600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54" name="Text"/>
              <p:cNvSpPr txBox="1"/>
              <p:nvPr/>
            </p:nvSpPr>
            <p:spPr>
              <a:xfrm>
                <a:off x="197033" y="746689"/>
                <a:ext cx="152413" cy="3354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R="53339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056" name="MRF Prior"/>
            <p:cNvSpPr txBox="1"/>
            <p:nvPr/>
          </p:nvSpPr>
          <p:spPr>
            <a:xfrm>
              <a:off x="4010025" y="1323975"/>
              <a:ext cx="1247153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0433FF"/>
                </a:buClr>
                <a:buFont typeface="Arial"/>
                <a:defRPr b="1" sz="18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MRF Prior</a:t>
              </a:r>
            </a:p>
          </p:txBody>
        </p:sp>
        <p:sp>
          <p:nvSpPr>
            <p:cNvPr id="2057" name="Likelihood"/>
            <p:cNvSpPr txBox="1"/>
            <p:nvPr/>
          </p:nvSpPr>
          <p:spPr>
            <a:xfrm>
              <a:off x="1871980" y="1323975"/>
              <a:ext cx="1297941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algn="ctr" defTabSz="914400">
                <a:buClr>
                  <a:srgbClr val="FFA900"/>
                </a:buClr>
                <a:buFont typeface="Arial"/>
                <a:defRPr b="1" sz="1800">
                  <a:solidFill>
                    <a:srgbClr val="FFA900"/>
                  </a:solidFill>
                  <a:uFill>
                    <a:solidFill>
                      <a:srgbClr val="FFA9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Likelihood</a:t>
              </a:r>
            </a:p>
          </p:txBody>
        </p:sp>
      </p:grpSp>
      <p:sp>
        <p:nvSpPr>
          <p:cNvPr id="2059" name="Generative Markov Random Field"/>
          <p:cNvSpPr txBox="1"/>
          <p:nvPr>
            <p:ph type="title"/>
          </p:nvPr>
        </p:nvSpPr>
        <p:spPr>
          <a:xfrm>
            <a:off x="457200" y="0"/>
            <a:ext cx="8229600" cy="12954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 Generative Markov Random Field </a:t>
            </a:r>
          </a:p>
        </p:txBody>
      </p:sp>
      <p:pic>
        <p:nvPicPr>
          <p:cNvPr id="2060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875" y="1219200"/>
            <a:ext cx="4616450" cy="5127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3" name="Group"/>
          <p:cNvGrpSpPr/>
          <p:nvPr/>
        </p:nvGrpSpPr>
        <p:grpSpPr>
          <a:xfrm>
            <a:off x="2285999" y="1219200"/>
            <a:ext cx="1524001" cy="533400"/>
            <a:chOff x="0" y="0"/>
            <a:chExt cx="1524000" cy="533400"/>
          </a:xfrm>
        </p:grpSpPr>
        <p:sp>
          <p:nvSpPr>
            <p:cNvPr id="2061" name="Rectangle"/>
            <p:cNvSpPr/>
            <p:nvPr/>
          </p:nvSpPr>
          <p:spPr>
            <a:xfrm>
              <a:off x="0" y="0"/>
              <a:ext cx="1524000" cy="533400"/>
            </a:xfrm>
            <a:prstGeom prst="rect">
              <a:avLst/>
            </a:prstGeom>
            <a:noFill/>
            <a:ln w="38100" cap="flat">
              <a:solidFill>
                <a:srgbClr val="FFA9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2" name="Text"/>
            <p:cNvSpPr txBox="1"/>
            <p:nvPr/>
          </p:nvSpPr>
          <p:spPr>
            <a:xfrm>
              <a:off x="0" y="86289"/>
              <a:ext cx="218453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2066" name="Group"/>
          <p:cNvGrpSpPr/>
          <p:nvPr/>
        </p:nvGrpSpPr>
        <p:grpSpPr>
          <a:xfrm>
            <a:off x="3886199" y="1219200"/>
            <a:ext cx="1143001" cy="533400"/>
            <a:chOff x="0" y="0"/>
            <a:chExt cx="1143000" cy="533400"/>
          </a:xfrm>
        </p:grpSpPr>
        <p:sp>
          <p:nvSpPr>
            <p:cNvPr id="2064" name="Rectangle"/>
            <p:cNvSpPr/>
            <p:nvPr/>
          </p:nvSpPr>
          <p:spPr>
            <a:xfrm>
              <a:off x="0" y="0"/>
              <a:ext cx="1143000" cy="533400"/>
            </a:xfrm>
            <a:prstGeom prst="rect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5" name="Text"/>
            <p:cNvSpPr txBox="1"/>
            <p:nvPr/>
          </p:nvSpPr>
          <p:spPr>
            <a:xfrm>
              <a:off x="0" y="86289"/>
              <a:ext cx="218453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067" name="Prior has no dependency on I"/>
          <p:cNvSpPr txBox="1"/>
          <p:nvPr/>
        </p:nvSpPr>
        <p:spPr>
          <a:xfrm>
            <a:off x="5791993" y="5791200"/>
            <a:ext cx="3073401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ctr" defTabSz="914400">
              <a:buClr>
                <a:srgbClr val="000000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Prior has no dependency on </a:t>
            </a:r>
            <a:r>
              <a:rPr>
                <a:latin typeface="+mn-lt"/>
                <a:ea typeface="+mn-ea"/>
                <a:cs typeface="+mn-cs"/>
                <a:sym typeface="Times New Roman"/>
              </a:rPr>
              <a:t>I</a:t>
            </a:r>
          </a:p>
        </p:txBody>
      </p:sp>
      <p:sp>
        <p:nvSpPr>
          <p:cNvPr id="20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8" grpId="4"/>
      <p:bldP build="whole" bldLvl="1" animBg="1" rev="0" advAuto="0" spid="2045" grpId="3"/>
      <p:bldP build="whole" bldLvl="1" animBg="1" rev="0" advAuto="0" spid="2067" grpId="5"/>
      <p:bldP build="whole" bldLvl="1" animBg="1" rev="0" advAuto="0" spid="2042" grpId="1"/>
      <p:bldP build="whole" bldLvl="1" animBg="1" rev="0" advAuto="0" spid="2048" grpId="2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Conditional Random Field"/>
          <p:cNvSpPr txBox="1"/>
          <p:nvPr>
            <p:ph type="title"/>
          </p:nvPr>
        </p:nvSpPr>
        <p:spPr>
          <a:xfrm>
            <a:off x="457200" y="0"/>
            <a:ext cx="8229600" cy="1295400"/>
          </a:xfrm>
          <a:prstGeom prst="rect">
            <a:avLst/>
          </a:prstGeom>
        </p:spPr>
        <p:txBody>
          <a:bodyPr/>
          <a:lstStyle/>
          <a:p>
            <a:pPr/>
            <a:r>
              <a:t>Conditional Random Field</a:t>
            </a:r>
          </a:p>
        </p:txBody>
      </p:sp>
      <p:sp>
        <p:nvSpPr>
          <p:cNvPr id="2071" name="Lafferty, McCallum and Pereira 2001"/>
          <p:cNvSpPr txBox="1"/>
          <p:nvPr/>
        </p:nvSpPr>
        <p:spPr>
          <a:xfrm>
            <a:off x="5238750" y="914400"/>
            <a:ext cx="3911600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Lafferty, McCallum and Pereira 2001</a:t>
            </a:r>
          </a:p>
        </p:txBody>
      </p:sp>
      <p:pic>
        <p:nvPicPr>
          <p:cNvPr id="2072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1524000"/>
            <a:ext cx="7847013" cy="11747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5" name="Group"/>
          <p:cNvGrpSpPr/>
          <p:nvPr/>
        </p:nvGrpSpPr>
        <p:grpSpPr>
          <a:xfrm rot="16200000">
            <a:off x="4511576" y="1844576"/>
            <a:ext cx="349447" cy="1600201"/>
            <a:chOff x="0" y="0"/>
            <a:chExt cx="349445" cy="1600200"/>
          </a:xfrm>
        </p:grpSpPr>
        <p:sp>
          <p:nvSpPr>
            <p:cNvPr id="2073" name="Line"/>
            <p:cNvSpPr/>
            <p:nvPr/>
          </p:nvSpPr>
          <p:spPr>
            <a:xfrm>
              <a:off x="0" y="0"/>
              <a:ext cx="304800" cy="1600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4" name="Text"/>
            <p:cNvSpPr txBox="1"/>
            <p:nvPr/>
          </p:nvSpPr>
          <p:spPr>
            <a:xfrm>
              <a:off x="197033" y="632389"/>
              <a:ext cx="152413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R="533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2078" name="Group"/>
          <p:cNvGrpSpPr/>
          <p:nvPr/>
        </p:nvGrpSpPr>
        <p:grpSpPr>
          <a:xfrm rot="16200000">
            <a:off x="6911877" y="1577876"/>
            <a:ext cx="349447" cy="2133601"/>
            <a:chOff x="0" y="0"/>
            <a:chExt cx="349445" cy="2133600"/>
          </a:xfrm>
        </p:grpSpPr>
        <p:sp>
          <p:nvSpPr>
            <p:cNvPr id="2076" name="Line"/>
            <p:cNvSpPr/>
            <p:nvPr/>
          </p:nvSpPr>
          <p:spPr>
            <a:xfrm>
              <a:off x="0" y="0"/>
              <a:ext cx="304800" cy="213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7" name="Text"/>
            <p:cNvSpPr txBox="1"/>
            <p:nvPr/>
          </p:nvSpPr>
          <p:spPr>
            <a:xfrm>
              <a:off x="197033" y="899089"/>
              <a:ext cx="152413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R="533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079" name="Pairwise"/>
          <p:cNvSpPr txBox="1"/>
          <p:nvPr/>
        </p:nvSpPr>
        <p:spPr>
          <a:xfrm>
            <a:off x="6584950" y="2895600"/>
            <a:ext cx="108262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Pairwise</a:t>
            </a:r>
          </a:p>
        </p:txBody>
      </p:sp>
      <p:sp>
        <p:nvSpPr>
          <p:cNvPr id="2080" name="Unary"/>
          <p:cNvSpPr txBox="1"/>
          <p:nvPr/>
        </p:nvSpPr>
        <p:spPr>
          <a:xfrm>
            <a:off x="4313424" y="2895600"/>
            <a:ext cx="802902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Unary</a:t>
            </a:r>
          </a:p>
        </p:txBody>
      </p:sp>
      <p:grpSp>
        <p:nvGrpSpPr>
          <p:cNvPr id="2083" name="Group"/>
          <p:cNvGrpSpPr/>
          <p:nvPr/>
        </p:nvGrpSpPr>
        <p:grpSpPr>
          <a:xfrm>
            <a:off x="7162800" y="1752600"/>
            <a:ext cx="533400" cy="685800"/>
            <a:chOff x="0" y="0"/>
            <a:chExt cx="533400" cy="685800"/>
          </a:xfrm>
        </p:grpSpPr>
        <p:sp>
          <p:nvSpPr>
            <p:cNvPr id="2081" name="Oval"/>
            <p:cNvSpPr/>
            <p:nvPr/>
          </p:nvSpPr>
          <p:spPr>
            <a:xfrm>
              <a:off x="0" y="0"/>
              <a:ext cx="533400" cy="685800"/>
            </a:xfrm>
            <a:prstGeom prst="ellips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82" name="Text"/>
            <p:cNvSpPr txBox="1"/>
            <p:nvPr/>
          </p:nvSpPr>
          <p:spPr>
            <a:xfrm>
              <a:off x="78108" y="175189"/>
              <a:ext cx="192362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084" name="Dependency on I allows introduction of pairwise terms that make use of image.…"/>
          <p:cNvSpPr txBox="1"/>
          <p:nvPr/>
        </p:nvSpPr>
        <p:spPr>
          <a:xfrm>
            <a:off x="228600" y="3429000"/>
            <a:ext cx="449580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40" marR="40639" defTabSz="914400">
              <a:buClr>
                <a:srgbClr val="000000"/>
              </a:buClr>
              <a:buSzPct val="100000"/>
              <a:buFont typeface="Arial"/>
              <a:buChar char="•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/>
              <a:t> Dependency on I allows introduction of pairwise terms that make use of image.</a:t>
            </a:r>
            <a:endParaRPr sz="1800"/>
          </a:p>
          <a:p>
            <a:pPr marL="40640" marR="40639" defTabSz="914400">
              <a:buClr>
                <a:srgbClr val="000000"/>
              </a:buClr>
              <a:buSzPct val="100000"/>
              <a:buFont typeface="Arial"/>
              <a:buChar char="•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40640" marR="40639" defTabSz="914400">
              <a:buClr>
                <a:srgbClr val="000000"/>
              </a:buClr>
              <a:buSzPct val="100000"/>
              <a:buFont typeface="Arial"/>
              <a:buChar char="•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/>
              <a:t> For example, neighboring labels </a:t>
            </a:r>
            <a:br>
              <a:rPr sz="1800"/>
            </a:br>
            <a:r>
              <a:rPr sz="1800"/>
              <a:t>should be similar only if pixel colors are </a:t>
            </a:r>
            <a:br>
              <a:rPr sz="1800"/>
            </a:br>
            <a:r>
              <a:rPr sz="1800"/>
              <a:t>similar </a:t>
            </a:r>
            <a:r>
              <a:rPr b="0" sz="180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sz="1800"/>
              <a:t> Contrast term</a:t>
            </a:r>
          </a:p>
        </p:txBody>
      </p:sp>
      <p:sp>
        <p:nvSpPr>
          <p:cNvPr id="2085" name="Discriminative approach"/>
          <p:cNvSpPr txBox="1"/>
          <p:nvPr/>
        </p:nvSpPr>
        <p:spPr>
          <a:xfrm>
            <a:off x="228600" y="990600"/>
            <a:ext cx="281018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Discriminative approach</a:t>
            </a:r>
          </a:p>
        </p:txBody>
      </p:sp>
      <p:sp>
        <p:nvSpPr>
          <p:cNvPr id="2086" name="Line"/>
          <p:cNvSpPr/>
          <p:nvPr/>
        </p:nvSpPr>
        <p:spPr>
          <a:xfrm>
            <a:off x="1295400" y="1295400"/>
            <a:ext cx="76200" cy="53340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128" name="Group"/>
          <p:cNvGrpSpPr/>
          <p:nvPr/>
        </p:nvGrpSpPr>
        <p:grpSpPr>
          <a:xfrm>
            <a:off x="3640137" y="3484562"/>
            <a:ext cx="4824413" cy="3118310"/>
            <a:chOff x="0" y="0"/>
            <a:chExt cx="4824412" cy="3118308"/>
          </a:xfrm>
        </p:grpSpPr>
        <p:sp>
          <p:nvSpPr>
            <p:cNvPr id="2087" name="Line"/>
            <p:cNvSpPr/>
            <p:nvPr/>
          </p:nvSpPr>
          <p:spPr>
            <a:xfrm>
              <a:off x="2532062" y="401637"/>
              <a:ext cx="1524001" cy="914401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88" name="I (pixels)"/>
            <p:cNvSpPr txBox="1"/>
            <p:nvPr/>
          </p:nvSpPr>
          <p:spPr>
            <a:xfrm>
              <a:off x="0" y="2378075"/>
              <a:ext cx="1368425" cy="448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39199" marR="39199" defTabSz="914400">
                <a:spcBef>
                  <a:spcPts val="1300"/>
                </a:spcBef>
                <a:buClr>
                  <a:srgbClr val="000000"/>
                </a:buClr>
                <a:buFont typeface="Times New Roman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+mn-lt"/>
                  <a:ea typeface="+mn-ea"/>
                  <a:cs typeface="+mn-cs"/>
                  <a:sym typeface="Times New Roman"/>
                </a:rPr>
                <a:t>I</a:t>
              </a:r>
              <a:r>
                <a:t> </a:t>
              </a:r>
              <a:r>
                <a:rPr sz="1800"/>
                <a:t>(pixels)</a:t>
              </a:r>
            </a:p>
          </p:txBody>
        </p:sp>
        <p:sp>
          <p:nvSpPr>
            <p:cNvPr id="2089" name="Text"/>
            <p:cNvSpPr/>
            <p:nvPr/>
          </p:nvSpPr>
          <p:spPr>
            <a:xfrm>
              <a:off x="2016125" y="1366837"/>
              <a:ext cx="574675" cy="431801"/>
            </a:xfrm>
            <a:prstGeom prst="rect">
              <a:avLst/>
            </a:prstGeom>
            <a:solidFill>
              <a:srgbClr val="3DA77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0" name="Text"/>
            <p:cNvSpPr/>
            <p:nvPr/>
          </p:nvSpPr>
          <p:spPr>
            <a:xfrm>
              <a:off x="1584325" y="2374900"/>
              <a:ext cx="574675" cy="431800"/>
            </a:xfrm>
            <a:prstGeom prst="rect">
              <a:avLst/>
            </a:prstGeom>
            <a:solidFill>
              <a:srgbClr val="3DA77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1" name="Text"/>
            <p:cNvSpPr/>
            <p:nvPr/>
          </p:nvSpPr>
          <p:spPr>
            <a:xfrm>
              <a:off x="3314700" y="2376487"/>
              <a:ext cx="574675" cy="431801"/>
            </a:xfrm>
            <a:prstGeom prst="rect">
              <a:avLst/>
            </a:prstGeom>
            <a:solidFill>
              <a:srgbClr val="3DA77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2" name="Text"/>
            <p:cNvSpPr/>
            <p:nvPr/>
          </p:nvSpPr>
          <p:spPr>
            <a:xfrm>
              <a:off x="3746500" y="1366837"/>
              <a:ext cx="574675" cy="431801"/>
            </a:xfrm>
            <a:prstGeom prst="rect">
              <a:avLst/>
            </a:prstGeom>
            <a:solidFill>
              <a:srgbClr val="3DA77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095" name="Group"/>
            <p:cNvGrpSpPr/>
            <p:nvPr/>
          </p:nvGrpSpPr>
          <p:grpSpPr>
            <a:xfrm>
              <a:off x="1008062" y="1316037"/>
              <a:ext cx="3816351" cy="1800226"/>
              <a:chOff x="0" y="0"/>
              <a:chExt cx="3816350" cy="1800225"/>
            </a:xfrm>
          </p:grpSpPr>
          <p:sp>
            <p:nvSpPr>
              <p:cNvPr id="2093" name="Shape"/>
              <p:cNvSpPr/>
              <p:nvPr/>
            </p:nvSpPr>
            <p:spPr>
              <a:xfrm>
                <a:off x="0" y="0"/>
                <a:ext cx="3816350" cy="1800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DA779">
                  <a:alpha val="38822"/>
                </a:srgbClr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94" name="Text"/>
              <p:cNvSpPr txBox="1"/>
              <p:nvPr/>
            </p:nvSpPr>
            <p:spPr>
              <a:xfrm>
                <a:off x="873873" y="732401"/>
                <a:ext cx="2068604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1290" marR="3129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096" name="Image Plane"/>
            <p:cNvSpPr txBox="1"/>
            <p:nvPr/>
          </p:nvSpPr>
          <p:spPr>
            <a:xfrm>
              <a:off x="2208212" y="2757487"/>
              <a:ext cx="1487596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Image Plane</a:t>
              </a:r>
            </a:p>
          </p:txBody>
        </p:sp>
        <p:sp>
          <p:nvSpPr>
            <p:cNvPr id="2097" name="i"/>
            <p:cNvSpPr txBox="1"/>
            <p:nvPr/>
          </p:nvSpPr>
          <p:spPr>
            <a:xfrm>
              <a:off x="3889375" y="1323975"/>
              <a:ext cx="231127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39199" marR="39199" defTabSz="914400">
                <a:buClr>
                  <a:srgbClr val="000000"/>
                </a:buClr>
                <a:buFont typeface="Arial"/>
                <a:defRPr b="1" sz="2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</a:t>
              </a:r>
            </a:p>
          </p:txBody>
        </p:sp>
        <p:sp>
          <p:nvSpPr>
            <p:cNvPr id="2098" name="j"/>
            <p:cNvSpPr txBox="1"/>
            <p:nvPr/>
          </p:nvSpPr>
          <p:spPr>
            <a:xfrm>
              <a:off x="3455987" y="2332037"/>
              <a:ext cx="231127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39199" marR="39199" defTabSz="914400">
                <a:buClr>
                  <a:srgbClr val="000000"/>
                </a:buClr>
                <a:buFont typeface="Arial"/>
                <a:defRPr b="1" sz="2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j</a:t>
              </a:r>
            </a:p>
          </p:txBody>
        </p:sp>
        <p:grpSp>
          <p:nvGrpSpPr>
            <p:cNvPr id="2101" name="Group"/>
            <p:cNvGrpSpPr/>
            <p:nvPr/>
          </p:nvGrpSpPr>
          <p:grpSpPr>
            <a:xfrm>
              <a:off x="1655762" y="647700"/>
              <a:ext cx="504826" cy="504825"/>
              <a:chOff x="0" y="0"/>
              <a:chExt cx="504825" cy="504825"/>
            </a:xfrm>
          </p:grpSpPr>
          <p:sp>
            <p:nvSpPr>
              <p:cNvPr id="2099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00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104" name="Group"/>
            <p:cNvGrpSpPr/>
            <p:nvPr/>
          </p:nvGrpSpPr>
          <p:grpSpPr>
            <a:xfrm>
              <a:off x="2089150" y="0"/>
              <a:ext cx="504825" cy="504825"/>
              <a:chOff x="0" y="0"/>
              <a:chExt cx="504825" cy="504825"/>
            </a:xfrm>
          </p:grpSpPr>
          <p:sp>
            <p:nvSpPr>
              <p:cNvPr id="2102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03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107" name="Group"/>
            <p:cNvGrpSpPr/>
            <p:nvPr/>
          </p:nvGrpSpPr>
          <p:grpSpPr>
            <a:xfrm>
              <a:off x="3384550" y="647700"/>
              <a:ext cx="504825" cy="504825"/>
              <a:chOff x="0" y="0"/>
              <a:chExt cx="504825" cy="504825"/>
            </a:xfrm>
          </p:grpSpPr>
          <p:sp>
            <p:nvSpPr>
              <p:cNvPr id="2105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06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110" name="Group"/>
            <p:cNvGrpSpPr/>
            <p:nvPr/>
          </p:nvGrpSpPr>
          <p:grpSpPr>
            <a:xfrm>
              <a:off x="3816350" y="0"/>
              <a:ext cx="504825" cy="504825"/>
              <a:chOff x="0" y="0"/>
              <a:chExt cx="504825" cy="504825"/>
            </a:xfrm>
          </p:grpSpPr>
          <p:sp>
            <p:nvSpPr>
              <p:cNvPr id="2108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09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111" name="Line"/>
            <p:cNvSpPr/>
            <p:nvPr/>
          </p:nvSpPr>
          <p:spPr>
            <a:xfrm flipV="1">
              <a:off x="1908175" y="430212"/>
              <a:ext cx="255588" cy="21748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2" name="Line"/>
            <p:cNvSpPr/>
            <p:nvPr/>
          </p:nvSpPr>
          <p:spPr>
            <a:xfrm flipV="1">
              <a:off x="3636962" y="430212"/>
              <a:ext cx="254001" cy="21748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3" name="Line"/>
            <p:cNvSpPr/>
            <p:nvPr/>
          </p:nvSpPr>
          <p:spPr>
            <a:xfrm>
              <a:off x="2593975" y="252412"/>
              <a:ext cx="1222375" cy="1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4" name="Line"/>
            <p:cNvSpPr/>
            <p:nvPr/>
          </p:nvSpPr>
          <p:spPr>
            <a:xfrm flipH="1">
              <a:off x="1871662" y="1152525"/>
              <a:ext cx="36514" cy="1222375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5" name="Line"/>
            <p:cNvSpPr/>
            <p:nvPr/>
          </p:nvSpPr>
          <p:spPr>
            <a:xfrm flipH="1">
              <a:off x="2303462" y="504825"/>
              <a:ext cx="38101" cy="862013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6" name="Line"/>
            <p:cNvSpPr/>
            <p:nvPr/>
          </p:nvSpPr>
          <p:spPr>
            <a:xfrm flipH="1">
              <a:off x="3602037" y="1152525"/>
              <a:ext cx="34926" cy="1223963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7" name="Line"/>
            <p:cNvSpPr/>
            <p:nvPr/>
          </p:nvSpPr>
          <p:spPr>
            <a:xfrm flipV="1">
              <a:off x="4033837" y="504825"/>
              <a:ext cx="34926" cy="862013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8" name="Line"/>
            <p:cNvSpPr/>
            <p:nvPr/>
          </p:nvSpPr>
          <p:spPr>
            <a:xfrm>
              <a:off x="2160587" y="900112"/>
              <a:ext cx="1223963" cy="158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9" name="hi"/>
            <p:cNvSpPr txBox="1"/>
            <p:nvPr/>
          </p:nvSpPr>
          <p:spPr>
            <a:xfrm>
              <a:off x="3917950" y="33337"/>
              <a:ext cx="375920" cy="475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200"/>
                <a:t>h</a:t>
              </a:r>
              <a:r>
                <a:rPr baseline="-25000" sz="2200"/>
                <a:t>i</a:t>
              </a:r>
            </a:p>
          </p:txBody>
        </p:sp>
        <p:sp>
          <p:nvSpPr>
            <p:cNvPr id="2120" name="hj"/>
            <p:cNvSpPr txBox="1"/>
            <p:nvPr/>
          </p:nvSpPr>
          <p:spPr>
            <a:xfrm>
              <a:off x="3460750" y="676275"/>
              <a:ext cx="375920" cy="475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200"/>
                <a:t>h</a:t>
              </a:r>
              <a:r>
                <a:rPr baseline="-25000" sz="2200"/>
                <a:t>j</a:t>
              </a:r>
            </a:p>
          </p:txBody>
        </p:sp>
        <p:sp>
          <p:nvSpPr>
            <p:cNvPr id="2121" name="Line"/>
            <p:cNvSpPr/>
            <p:nvPr/>
          </p:nvSpPr>
          <p:spPr>
            <a:xfrm flipH="1">
              <a:off x="3613150" y="488950"/>
              <a:ext cx="457201" cy="1981200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2" name="Line"/>
            <p:cNvSpPr/>
            <p:nvPr/>
          </p:nvSpPr>
          <p:spPr>
            <a:xfrm>
              <a:off x="3613150" y="1098550"/>
              <a:ext cx="457200" cy="228600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3" name="Line"/>
            <p:cNvSpPr/>
            <p:nvPr/>
          </p:nvSpPr>
          <p:spPr>
            <a:xfrm>
              <a:off x="1936750" y="1174750"/>
              <a:ext cx="381000" cy="228600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4" name="Line"/>
            <p:cNvSpPr/>
            <p:nvPr/>
          </p:nvSpPr>
          <p:spPr>
            <a:xfrm flipH="1">
              <a:off x="1860550" y="488950"/>
              <a:ext cx="457201" cy="1828800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5" name="Line"/>
            <p:cNvSpPr/>
            <p:nvPr/>
          </p:nvSpPr>
          <p:spPr>
            <a:xfrm flipH="1">
              <a:off x="1922462" y="1087437"/>
              <a:ext cx="1524001" cy="1295401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6" name="Line"/>
            <p:cNvSpPr/>
            <p:nvPr/>
          </p:nvSpPr>
          <p:spPr>
            <a:xfrm>
              <a:off x="1922462" y="1163637"/>
              <a:ext cx="1676401" cy="1219201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7" name="Line"/>
            <p:cNvSpPr/>
            <p:nvPr/>
          </p:nvSpPr>
          <p:spPr>
            <a:xfrm flipV="1">
              <a:off x="2303462" y="401637"/>
              <a:ext cx="1524001" cy="914401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129" name="Line"/>
          <p:cNvSpPr/>
          <p:nvPr/>
        </p:nvSpPr>
        <p:spPr>
          <a:xfrm>
            <a:off x="2819400" y="5029200"/>
            <a:ext cx="3505200" cy="15240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30" name="e.g Kumar and Hebert 2003"/>
          <p:cNvSpPr txBox="1"/>
          <p:nvPr/>
        </p:nvSpPr>
        <p:spPr>
          <a:xfrm>
            <a:off x="304800" y="5715000"/>
            <a:ext cx="3073400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e.g Kumar and Hebert 2003</a:t>
            </a:r>
          </a:p>
        </p:txBody>
      </p:sp>
      <p:sp>
        <p:nvSpPr>
          <p:cNvPr id="2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9" grpId="3"/>
      <p:bldP build="whole" bldLvl="1" animBg="1" rev="0" advAuto="0" spid="2130" grpId="4"/>
      <p:bldP build="whole" bldLvl="1" animBg="1" rev="0" advAuto="0" spid="2084" grpId="2"/>
      <p:bldP build="whole" bldLvl="1" animBg="1" rev="0" advAuto="0" spid="2128" grpId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5" name="Group"/>
          <p:cNvGrpSpPr/>
          <p:nvPr/>
        </p:nvGrpSpPr>
        <p:grpSpPr>
          <a:xfrm>
            <a:off x="3657600" y="3403600"/>
            <a:ext cx="5503863" cy="3200934"/>
            <a:chOff x="0" y="0"/>
            <a:chExt cx="5503862" cy="3200933"/>
          </a:xfrm>
        </p:grpSpPr>
        <p:sp>
          <p:nvSpPr>
            <p:cNvPr id="2133" name="Line"/>
            <p:cNvSpPr/>
            <p:nvPr/>
          </p:nvSpPr>
          <p:spPr>
            <a:xfrm>
              <a:off x="2532062" y="401637"/>
              <a:ext cx="1524001" cy="914401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34" name="I (pixels)"/>
            <p:cNvSpPr txBox="1"/>
            <p:nvPr/>
          </p:nvSpPr>
          <p:spPr>
            <a:xfrm>
              <a:off x="0" y="2378075"/>
              <a:ext cx="1368425" cy="448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39199" marR="39199" defTabSz="914400">
                <a:spcBef>
                  <a:spcPts val="1300"/>
                </a:spcBef>
                <a:buClr>
                  <a:srgbClr val="000000"/>
                </a:buClr>
                <a:buFont typeface="Times New Roman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+mn-lt"/>
                  <a:ea typeface="+mn-ea"/>
                  <a:cs typeface="+mn-cs"/>
                  <a:sym typeface="Times New Roman"/>
                </a:rPr>
                <a:t>I</a:t>
              </a:r>
              <a:r>
                <a:t> </a:t>
              </a:r>
              <a:r>
                <a:rPr sz="1800"/>
                <a:t>(pixels)</a:t>
              </a:r>
            </a:p>
          </p:txBody>
        </p:sp>
        <p:sp>
          <p:nvSpPr>
            <p:cNvPr id="2135" name="Text"/>
            <p:cNvSpPr/>
            <p:nvPr/>
          </p:nvSpPr>
          <p:spPr>
            <a:xfrm>
              <a:off x="2016125" y="1366837"/>
              <a:ext cx="574675" cy="431801"/>
            </a:xfrm>
            <a:prstGeom prst="rect">
              <a:avLst/>
            </a:prstGeom>
            <a:solidFill>
              <a:srgbClr val="3DA77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6" name="Text"/>
            <p:cNvSpPr/>
            <p:nvPr/>
          </p:nvSpPr>
          <p:spPr>
            <a:xfrm>
              <a:off x="1584325" y="2374900"/>
              <a:ext cx="574675" cy="431800"/>
            </a:xfrm>
            <a:prstGeom prst="rect">
              <a:avLst/>
            </a:prstGeom>
            <a:solidFill>
              <a:srgbClr val="3DA77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7" name="Text"/>
            <p:cNvSpPr/>
            <p:nvPr/>
          </p:nvSpPr>
          <p:spPr>
            <a:xfrm>
              <a:off x="3314700" y="2376487"/>
              <a:ext cx="574675" cy="431801"/>
            </a:xfrm>
            <a:prstGeom prst="rect">
              <a:avLst/>
            </a:prstGeom>
            <a:solidFill>
              <a:srgbClr val="3DA77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8" name="Text"/>
            <p:cNvSpPr/>
            <p:nvPr/>
          </p:nvSpPr>
          <p:spPr>
            <a:xfrm>
              <a:off x="3746500" y="1366837"/>
              <a:ext cx="574675" cy="431801"/>
            </a:xfrm>
            <a:prstGeom prst="rect">
              <a:avLst/>
            </a:prstGeom>
            <a:solidFill>
              <a:srgbClr val="3DA77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141" name="Group"/>
            <p:cNvGrpSpPr/>
            <p:nvPr/>
          </p:nvGrpSpPr>
          <p:grpSpPr>
            <a:xfrm>
              <a:off x="1008062" y="1316037"/>
              <a:ext cx="3816351" cy="1800226"/>
              <a:chOff x="0" y="0"/>
              <a:chExt cx="3816350" cy="1800225"/>
            </a:xfrm>
          </p:grpSpPr>
          <p:sp>
            <p:nvSpPr>
              <p:cNvPr id="2139" name="Shape"/>
              <p:cNvSpPr/>
              <p:nvPr/>
            </p:nvSpPr>
            <p:spPr>
              <a:xfrm>
                <a:off x="0" y="0"/>
                <a:ext cx="3816350" cy="1800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DA779">
                  <a:alpha val="38822"/>
                </a:srgbClr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40" name="Text"/>
              <p:cNvSpPr txBox="1"/>
              <p:nvPr/>
            </p:nvSpPr>
            <p:spPr>
              <a:xfrm>
                <a:off x="873873" y="732401"/>
                <a:ext cx="2068604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marL="31290" marR="3129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142" name="Image Plane"/>
            <p:cNvSpPr txBox="1"/>
            <p:nvPr/>
          </p:nvSpPr>
          <p:spPr>
            <a:xfrm>
              <a:off x="2208212" y="2757487"/>
              <a:ext cx="1487596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39199" marR="3919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Image Plane</a:t>
              </a:r>
            </a:p>
          </p:txBody>
        </p:sp>
        <p:sp>
          <p:nvSpPr>
            <p:cNvPr id="2143" name="i"/>
            <p:cNvSpPr txBox="1"/>
            <p:nvPr/>
          </p:nvSpPr>
          <p:spPr>
            <a:xfrm>
              <a:off x="3889375" y="1323975"/>
              <a:ext cx="231127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39199" marR="39199" defTabSz="914400">
                <a:buClr>
                  <a:srgbClr val="000000"/>
                </a:buClr>
                <a:buFont typeface="Arial"/>
                <a:defRPr b="1" sz="2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</a:t>
              </a:r>
            </a:p>
          </p:txBody>
        </p:sp>
        <p:sp>
          <p:nvSpPr>
            <p:cNvPr id="2144" name="j"/>
            <p:cNvSpPr txBox="1"/>
            <p:nvPr/>
          </p:nvSpPr>
          <p:spPr>
            <a:xfrm>
              <a:off x="3455987" y="2332037"/>
              <a:ext cx="231127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39199" marR="39199" defTabSz="914400">
                <a:buClr>
                  <a:srgbClr val="000000"/>
                </a:buClr>
                <a:buFont typeface="Arial"/>
                <a:defRPr b="1" sz="2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j</a:t>
              </a:r>
            </a:p>
          </p:txBody>
        </p:sp>
        <p:grpSp>
          <p:nvGrpSpPr>
            <p:cNvPr id="2147" name="Group"/>
            <p:cNvGrpSpPr/>
            <p:nvPr/>
          </p:nvGrpSpPr>
          <p:grpSpPr>
            <a:xfrm>
              <a:off x="1655762" y="647700"/>
              <a:ext cx="504826" cy="504825"/>
              <a:chOff x="0" y="0"/>
              <a:chExt cx="504825" cy="504825"/>
            </a:xfrm>
          </p:grpSpPr>
          <p:sp>
            <p:nvSpPr>
              <p:cNvPr id="2145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46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150" name="Group"/>
            <p:cNvGrpSpPr/>
            <p:nvPr/>
          </p:nvGrpSpPr>
          <p:grpSpPr>
            <a:xfrm>
              <a:off x="2089150" y="0"/>
              <a:ext cx="504825" cy="504825"/>
              <a:chOff x="0" y="0"/>
              <a:chExt cx="504825" cy="504825"/>
            </a:xfrm>
          </p:grpSpPr>
          <p:sp>
            <p:nvSpPr>
              <p:cNvPr id="2148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49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153" name="Group"/>
            <p:cNvGrpSpPr/>
            <p:nvPr/>
          </p:nvGrpSpPr>
          <p:grpSpPr>
            <a:xfrm>
              <a:off x="3384550" y="647700"/>
              <a:ext cx="504825" cy="504825"/>
              <a:chOff x="0" y="0"/>
              <a:chExt cx="504825" cy="504825"/>
            </a:xfrm>
          </p:grpSpPr>
          <p:sp>
            <p:nvSpPr>
              <p:cNvPr id="2151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52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grpSp>
          <p:nvGrpSpPr>
            <p:cNvPr id="2156" name="Group"/>
            <p:cNvGrpSpPr/>
            <p:nvPr/>
          </p:nvGrpSpPr>
          <p:grpSpPr>
            <a:xfrm>
              <a:off x="3816350" y="0"/>
              <a:ext cx="504825" cy="504825"/>
              <a:chOff x="0" y="0"/>
              <a:chExt cx="504825" cy="504825"/>
            </a:xfrm>
          </p:grpSpPr>
          <p:sp>
            <p:nvSpPr>
              <p:cNvPr id="2154" name="Circle"/>
              <p:cNvSpPr/>
              <p:nvPr/>
            </p:nvSpPr>
            <p:spPr>
              <a:xfrm>
                <a:off x="0" y="0"/>
                <a:ext cx="504825" cy="504825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b="1"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55" name="Text"/>
              <p:cNvSpPr txBox="1"/>
              <p:nvPr/>
            </p:nvSpPr>
            <p:spPr>
              <a:xfrm>
                <a:off x="73924" y="84701"/>
                <a:ext cx="191133" cy="335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marL="38720" marR="38720" defTabSz="914400">
                  <a:buClr>
                    <a:srgbClr val="000000"/>
                  </a:buClr>
                  <a:buFont typeface="Arial"/>
                  <a:defRPr b="1"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2157" name="Line"/>
            <p:cNvSpPr/>
            <p:nvPr/>
          </p:nvSpPr>
          <p:spPr>
            <a:xfrm flipV="1">
              <a:off x="1908175" y="430212"/>
              <a:ext cx="255588" cy="21748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8" name="Line"/>
            <p:cNvSpPr/>
            <p:nvPr/>
          </p:nvSpPr>
          <p:spPr>
            <a:xfrm flipV="1">
              <a:off x="3636962" y="430212"/>
              <a:ext cx="254001" cy="21748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9" name="Line"/>
            <p:cNvSpPr/>
            <p:nvPr/>
          </p:nvSpPr>
          <p:spPr>
            <a:xfrm>
              <a:off x="2593975" y="252412"/>
              <a:ext cx="1222375" cy="1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0" name="Line"/>
            <p:cNvSpPr/>
            <p:nvPr/>
          </p:nvSpPr>
          <p:spPr>
            <a:xfrm flipH="1">
              <a:off x="1871662" y="1152525"/>
              <a:ext cx="36514" cy="1222375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1" name="Line"/>
            <p:cNvSpPr/>
            <p:nvPr/>
          </p:nvSpPr>
          <p:spPr>
            <a:xfrm flipH="1">
              <a:off x="2303462" y="504825"/>
              <a:ext cx="38101" cy="862013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2" name="Line"/>
            <p:cNvSpPr/>
            <p:nvPr/>
          </p:nvSpPr>
          <p:spPr>
            <a:xfrm flipH="1">
              <a:off x="3602037" y="1152525"/>
              <a:ext cx="34926" cy="1223963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3" name="Line"/>
            <p:cNvSpPr/>
            <p:nvPr/>
          </p:nvSpPr>
          <p:spPr>
            <a:xfrm flipV="1">
              <a:off x="4033837" y="504825"/>
              <a:ext cx="34926" cy="862013"/>
            </a:xfrm>
            <a:prstGeom prst="line">
              <a:avLst/>
            </a:prstGeom>
            <a:noFill/>
            <a:ln w="38100" cap="flat">
              <a:solidFill>
                <a:srgbClr val="FF7C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4" name="Line"/>
            <p:cNvSpPr/>
            <p:nvPr/>
          </p:nvSpPr>
          <p:spPr>
            <a:xfrm>
              <a:off x="2160587" y="900112"/>
              <a:ext cx="1223963" cy="158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5" name="hi"/>
            <p:cNvSpPr txBox="1"/>
            <p:nvPr/>
          </p:nvSpPr>
          <p:spPr>
            <a:xfrm>
              <a:off x="3917950" y="33337"/>
              <a:ext cx="375920" cy="475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200"/>
                <a:t>h</a:t>
              </a:r>
              <a:r>
                <a:rPr baseline="-25000" sz="2200"/>
                <a:t>i</a:t>
              </a:r>
            </a:p>
          </p:txBody>
        </p:sp>
        <p:sp>
          <p:nvSpPr>
            <p:cNvPr id="2166" name="hj"/>
            <p:cNvSpPr txBox="1"/>
            <p:nvPr/>
          </p:nvSpPr>
          <p:spPr>
            <a:xfrm>
              <a:off x="3460750" y="676275"/>
              <a:ext cx="375920" cy="475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39199" marR="39199" defTabSz="914400">
                <a:buClr>
                  <a:srgbClr val="000000"/>
                </a:buClr>
                <a:buFont typeface="Arial"/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200"/>
                <a:t>h</a:t>
              </a:r>
              <a:r>
                <a:rPr baseline="-25000" sz="2200"/>
                <a:t>j</a:t>
              </a:r>
            </a:p>
          </p:txBody>
        </p:sp>
        <p:sp>
          <p:nvSpPr>
            <p:cNvPr id="2167" name="Line"/>
            <p:cNvSpPr/>
            <p:nvPr/>
          </p:nvSpPr>
          <p:spPr>
            <a:xfrm flipH="1">
              <a:off x="3613150" y="488950"/>
              <a:ext cx="457201" cy="1981200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8" name="Line"/>
            <p:cNvSpPr/>
            <p:nvPr/>
          </p:nvSpPr>
          <p:spPr>
            <a:xfrm>
              <a:off x="3613150" y="1098550"/>
              <a:ext cx="457200" cy="228600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9" name="Line"/>
            <p:cNvSpPr/>
            <p:nvPr/>
          </p:nvSpPr>
          <p:spPr>
            <a:xfrm>
              <a:off x="1936750" y="1174750"/>
              <a:ext cx="381000" cy="228600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70" name="Line"/>
            <p:cNvSpPr/>
            <p:nvPr/>
          </p:nvSpPr>
          <p:spPr>
            <a:xfrm flipH="1">
              <a:off x="1860550" y="488950"/>
              <a:ext cx="457201" cy="1828800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71" name="Figure from Kumar et al., CVPR 2005"/>
            <p:cNvSpPr txBox="1"/>
            <p:nvPr/>
          </p:nvSpPr>
          <p:spPr>
            <a:xfrm>
              <a:off x="4208462" y="2495550"/>
              <a:ext cx="1295401" cy="705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algn="r" defTabSz="914400">
                <a:buClr>
                  <a:srgbClr val="000000"/>
                </a:buClr>
                <a:buFont typeface="Arial"/>
                <a:defRPr b="1" sz="1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Figure from Kumar et al., CVPR 2005</a:t>
              </a:r>
            </a:p>
          </p:txBody>
        </p:sp>
        <p:sp>
          <p:nvSpPr>
            <p:cNvPr id="2172" name="Line"/>
            <p:cNvSpPr/>
            <p:nvPr/>
          </p:nvSpPr>
          <p:spPr>
            <a:xfrm flipH="1">
              <a:off x="1922462" y="1087437"/>
              <a:ext cx="1524001" cy="1295401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73" name="Line"/>
            <p:cNvSpPr/>
            <p:nvPr/>
          </p:nvSpPr>
          <p:spPr>
            <a:xfrm>
              <a:off x="1922462" y="1163637"/>
              <a:ext cx="1676401" cy="1219201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74" name="Line"/>
            <p:cNvSpPr/>
            <p:nvPr/>
          </p:nvSpPr>
          <p:spPr>
            <a:xfrm flipV="1">
              <a:off x="2303462" y="401637"/>
              <a:ext cx="1524001" cy="914401"/>
            </a:xfrm>
            <a:prstGeom prst="line">
              <a:avLst/>
            </a:prstGeom>
            <a:noFill/>
            <a:ln w="381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176" name="OBJCUT"/>
          <p:cNvSpPr txBox="1"/>
          <p:nvPr>
            <p:ph type="title"/>
          </p:nvPr>
        </p:nvSpPr>
        <p:spPr>
          <a:xfrm>
            <a:off x="457200" y="-193675"/>
            <a:ext cx="8229600" cy="1143000"/>
          </a:xfrm>
          <a:prstGeom prst="rect">
            <a:avLst/>
          </a:prstGeom>
        </p:spPr>
        <p:txBody>
          <a:bodyPr/>
          <a:lstStyle/>
          <a:p>
            <a:pPr/>
            <a:r>
              <a:t>OBJCUT</a:t>
            </a:r>
          </a:p>
        </p:txBody>
      </p:sp>
      <p:grpSp>
        <p:nvGrpSpPr>
          <p:cNvPr id="2179" name="Group"/>
          <p:cNvGrpSpPr/>
          <p:nvPr/>
        </p:nvGrpSpPr>
        <p:grpSpPr>
          <a:xfrm>
            <a:off x="6477000" y="2743200"/>
            <a:ext cx="504825" cy="504825"/>
            <a:chOff x="0" y="0"/>
            <a:chExt cx="504825" cy="504825"/>
          </a:xfrm>
        </p:grpSpPr>
        <p:sp>
          <p:nvSpPr>
            <p:cNvPr id="2177" name="Circle"/>
            <p:cNvSpPr/>
            <p:nvPr/>
          </p:nvSpPr>
          <p:spPr>
            <a:xfrm>
              <a:off x="0" y="0"/>
              <a:ext cx="504825" cy="504825"/>
            </a:xfrm>
            <a:prstGeom prst="ellipse">
              <a:avLst/>
            </a:prstGeom>
            <a:solidFill>
              <a:srgbClr val="FF40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78" name="Text"/>
            <p:cNvSpPr txBox="1"/>
            <p:nvPr/>
          </p:nvSpPr>
          <p:spPr>
            <a:xfrm>
              <a:off x="73924" y="84701"/>
              <a:ext cx="191133" cy="335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8720" marR="38720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180" name="Ω (shape parameter)"/>
          <p:cNvSpPr txBox="1"/>
          <p:nvPr/>
        </p:nvSpPr>
        <p:spPr>
          <a:xfrm>
            <a:off x="6934200" y="2743200"/>
            <a:ext cx="2209800" cy="67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9199" marR="39199" defTabSz="914400">
              <a:buClr>
                <a:srgbClr val="000000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Ω</a:t>
            </a:r>
            <a:r>
              <a:rPr sz="1800"/>
              <a:t> </a:t>
            </a:r>
            <a:r>
              <a:rPr sz="1600"/>
              <a:t>(shape parameter)</a:t>
            </a:r>
          </a:p>
        </p:txBody>
      </p:sp>
      <p:sp>
        <p:nvSpPr>
          <p:cNvPr id="2181" name="Line"/>
          <p:cNvSpPr/>
          <p:nvPr/>
        </p:nvSpPr>
        <p:spPr>
          <a:xfrm flipH="1">
            <a:off x="6080052" y="3248025"/>
            <a:ext cx="649361" cy="316111"/>
          </a:xfrm>
          <a:prstGeom prst="line">
            <a:avLst/>
          </a:prstGeom>
          <a:ln w="38100">
            <a:solidFill>
              <a:srgbClr val="FF40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 defTabSz="914400"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2" name="Line"/>
          <p:cNvSpPr/>
          <p:nvPr/>
        </p:nvSpPr>
        <p:spPr>
          <a:xfrm flipH="1">
            <a:off x="5666923" y="3248025"/>
            <a:ext cx="1062490" cy="993272"/>
          </a:xfrm>
          <a:prstGeom prst="line">
            <a:avLst/>
          </a:prstGeom>
          <a:ln w="38100">
            <a:solidFill>
              <a:srgbClr val="FF40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 defTabSz="914400"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3" name="Line"/>
          <p:cNvSpPr/>
          <p:nvPr/>
        </p:nvSpPr>
        <p:spPr>
          <a:xfrm>
            <a:off x="6729412" y="3248025"/>
            <a:ext cx="944776" cy="299872"/>
          </a:xfrm>
          <a:prstGeom prst="line">
            <a:avLst/>
          </a:prstGeom>
          <a:ln w="38100">
            <a:solidFill>
              <a:srgbClr val="FF40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 defTabSz="914400"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4" name="Line"/>
          <p:cNvSpPr/>
          <p:nvPr/>
        </p:nvSpPr>
        <p:spPr>
          <a:xfrm>
            <a:off x="6729412" y="3248025"/>
            <a:ext cx="446599" cy="1021303"/>
          </a:xfrm>
          <a:prstGeom prst="line">
            <a:avLst/>
          </a:prstGeom>
          <a:ln w="38100">
            <a:solidFill>
              <a:srgbClr val="FF40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 defTabSz="914400"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5" name="Kumar, Torr &amp; Zisserman 2005"/>
          <p:cNvSpPr txBox="1"/>
          <p:nvPr/>
        </p:nvSpPr>
        <p:spPr>
          <a:xfrm>
            <a:off x="5867400" y="293687"/>
            <a:ext cx="3250752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Kumar, Torr &amp; Zisserman 2005</a:t>
            </a:r>
          </a:p>
        </p:txBody>
      </p:sp>
      <p:pic>
        <p:nvPicPr>
          <p:cNvPr id="2186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284287"/>
            <a:ext cx="8610600" cy="925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9" name="Group"/>
          <p:cNvGrpSpPr/>
          <p:nvPr/>
        </p:nvGrpSpPr>
        <p:grpSpPr>
          <a:xfrm flipH="1" rot="16200000">
            <a:off x="3543300" y="179387"/>
            <a:ext cx="381001" cy="2286001"/>
            <a:chOff x="0" y="0"/>
            <a:chExt cx="381000" cy="2286000"/>
          </a:xfrm>
        </p:grpSpPr>
        <p:sp>
          <p:nvSpPr>
            <p:cNvPr id="2187" name="Line"/>
            <p:cNvSpPr/>
            <p:nvPr/>
          </p:nvSpPr>
          <p:spPr>
            <a:xfrm>
              <a:off x="0" y="0"/>
              <a:ext cx="381000" cy="228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8" name="Text"/>
            <p:cNvSpPr txBox="1"/>
            <p:nvPr/>
          </p:nvSpPr>
          <p:spPr>
            <a:xfrm flipH="1">
              <a:off x="175247" y="975289"/>
              <a:ext cx="205754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533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2192" name="Group"/>
          <p:cNvGrpSpPr/>
          <p:nvPr/>
        </p:nvGrpSpPr>
        <p:grpSpPr>
          <a:xfrm flipH="1" rot="16200000">
            <a:off x="6896100" y="-277813"/>
            <a:ext cx="381001" cy="3200401"/>
            <a:chOff x="0" y="0"/>
            <a:chExt cx="381000" cy="3200400"/>
          </a:xfrm>
        </p:grpSpPr>
        <p:sp>
          <p:nvSpPr>
            <p:cNvPr id="2190" name="Line"/>
            <p:cNvSpPr/>
            <p:nvPr/>
          </p:nvSpPr>
          <p:spPr>
            <a:xfrm>
              <a:off x="0" y="0"/>
              <a:ext cx="381000" cy="32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3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5965" y="10800"/>
                    <a:pt x="0" y="10800"/>
                  </a:cubicBezTo>
                  <a:cubicBezTo>
                    <a:pt x="596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15635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91" name="Text"/>
            <p:cNvSpPr txBox="1"/>
            <p:nvPr/>
          </p:nvSpPr>
          <p:spPr>
            <a:xfrm flipH="1">
              <a:off x="175247" y="1432489"/>
              <a:ext cx="205753" cy="335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533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193" name="Pairwise"/>
          <p:cNvSpPr txBox="1"/>
          <p:nvPr/>
        </p:nvSpPr>
        <p:spPr>
          <a:xfrm>
            <a:off x="6553200" y="827087"/>
            <a:ext cx="108262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Pairwise</a:t>
            </a:r>
          </a:p>
        </p:txBody>
      </p:sp>
      <p:sp>
        <p:nvSpPr>
          <p:cNvPr id="2194" name="Unary"/>
          <p:cNvSpPr txBox="1"/>
          <p:nvPr/>
        </p:nvSpPr>
        <p:spPr>
          <a:xfrm>
            <a:off x="3291074" y="827087"/>
            <a:ext cx="802902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Unary</a:t>
            </a:r>
          </a:p>
        </p:txBody>
      </p:sp>
      <p:grpSp>
        <p:nvGrpSpPr>
          <p:cNvPr id="2197" name="Group"/>
          <p:cNvGrpSpPr/>
          <p:nvPr/>
        </p:nvGrpSpPr>
        <p:grpSpPr>
          <a:xfrm>
            <a:off x="2514599" y="1827776"/>
            <a:ext cx="1219201" cy="360823"/>
            <a:chOff x="0" y="0"/>
            <a:chExt cx="1219200" cy="360821"/>
          </a:xfrm>
        </p:grpSpPr>
        <p:sp>
          <p:nvSpPr>
            <p:cNvPr id="2195" name="Rectangle"/>
            <p:cNvSpPr/>
            <p:nvPr/>
          </p:nvSpPr>
          <p:spPr>
            <a:xfrm>
              <a:off x="0" y="142310"/>
              <a:ext cx="1219200" cy="76201"/>
            </a:xfrm>
            <a:prstGeom prst="rect">
              <a:avLst/>
            </a:prstGeom>
            <a:solidFill>
              <a:srgbClr val="FFA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96" name="Text"/>
            <p:cNvSpPr txBox="1"/>
            <p:nvPr/>
          </p:nvSpPr>
          <p:spPr>
            <a:xfrm>
              <a:off x="0" y="-1"/>
              <a:ext cx="218453" cy="36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2200" name="Group"/>
          <p:cNvGrpSpPr/>
          <p:nvPr/>
        </p:nvGrpSpPr>
        <p:grpSpPr>
          <a:xfrm>
            <a:off x="3809999" y="1827776"/>
            <a:ext cx="1066801" cy="360823"/>
            <a:chOff x="0" y="0"/>
            <a:chExt cx="1066800" cy="360821"/>
          </a:xfrm>
        </p:grpSpPr>
        <p:sp>
          <p:nvSpPr>
            <p:cNvPr id="2198" name="Rectangle"/>
            <p:cNvSpPr/>
            <p:nvPr/>
          </p:nvSpPr>
          <p:spPr>
            <a:xfrm>
              <a:off x="0" y="142310"/>
              <a:ext cx="1066800" cy="76201"/>
            </a:xfrm>
            <a:prstGeom prst="rect">
              <a:avLst/>
            </a:prstGeom>
            <a:solidFill>
              <a:srgbClr val="FF40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99" name="Text"/>
            <p:cNvSpPr txBox="1"/>
            <p:nvPr/>
          </p:nvSpPr>
          <p:spPr>
            <a:xfrm>
              <a:off x="0" y="-1"/>
              <a:ext cx="218453" cy="36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2203" name="Group"/>
          <p:cNvGrpSpPr/>
          <p:nvPr/>
        </p:nvGrpSpPr>
        <p:grpSpPr>
          <a:xfrm>
            <a:off x="5410199" y="1827776"/>
            <a:ext cx="1447801" cy="360823"/>
            <a:chOff x="0" y="0"/>
            <a:chExt cx="1447800" cy="360821"/>
          </a:xfrm>
        </p:grpSpPr>
        <p:sp>
          <p:nvSpPr>
            <p:cNvPr id="2201" name="Rectangle"/>
            <p:cNvSpPr/>
            <p:nvPr/>
          </p:nvSpPr>
          <p:spPr>
            <a:xfrm>
              <a:off x="0" y="142310"/>
              <a:ext cx="1447800" cy="76201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02" name="Text"/>
            <p:cNvSpPr txBox="1"/>
            <p:nvPr/>
          </p:nvSpPr>
          <p:spPr>
            <a:xfrm>
              <a:off x="0" y="-1"/>
              <a:ext cx="218453" cy="36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grpSp>
        <p:nvGrpSpPr>
          <p:cNvPr id="2206" name="Group"/>
          <p:cNvGrpSpPr/>
          <p:nvPr/>
        </p:nvGrpSpPr>
        <p:grpSpPr>
          <a:xfrm>
            <a:off x="7010399" y="1827776"/>
            <a:ext cx="1752601" cy="360823"/>
            <a:chOff x="0" y="0"/>
            <a:chExt cx="1752600" cy="360821"/>
          </a:xfrm>
        </p:grpSpPr>
        <p:sp>
          <p:nvSpPr>
            <p:cNvPr id="2204" name="Rectangle"/>
            <p:cNvSpPr/>
            <p:nvPr/>
          </p:nvSpPr>
          <p:spPr>
            <a:xfrm>
              <a:off x="0" y="142310"/>
              <a:ext cx="1752600" cy="76201"/>
            </a:xfrm>
            <a:prstGeom prst="rect">
              <a:avLst/>
            </a:prstGeom>
            <a:solidFill>
              <a:srgbClr val="FFFB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05" name="Text"/>
            <p:cNvSpPr txBox="1"/>
            <p:nvPr/>
          </p:nvSpPr>
          <p:spPr>
            <a:xfrm>
              <a:off x="0" y="-1"/>
              <a:ext cx="218453" cy="36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000000"/>
                </a:buClr>
                <a:buFont typeface="Arial"/>
                <a:defRPr b="1"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207" name="Ω is a shape prior on the labels from a  Layered Pictorial Structure (LPS) model…"/>
          <p:cNvSpPr txBox="1"/>
          <p:nvPr/>
        </p:nvSpPr>
        <p:spPr>
          <a:xfrm>
            <a:off x="152400" y="2971800"/>
            <a:ext cx="4724400" cy="3294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9199" marR="39199" defTabSz="914400">
              <a:buClr>
                <a:srgbClr val="000000"/>
              </a:buClr>
              <a:buSzPct val="100000"/>
              <a:buFont typeface="Arial"/>
              <a:buChar char="•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Ω is a shape prior on the labels from a </a:t>
            </a:r>
            <a:br/>
            <a:r>
              <a:t>Layered Pictorial Structure (LPS) model</a:t>
            </a:r>
          </a:p>
          <a:p>
            <a:pPr marL="39199" marR="39199" defTabSz="914400">
              <a:buClr>
                <a:srgbClr val="000000"/>
              </a:buClr>
              <a:buSzPct val="100000"/>
              <a:buFont typeface="Arial"/>
              <a:buChar char="•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9199" marR="39199" defTabSz="914400">
              <a:buClr>
                <a:srgbClr val="000000"/>
              </a:buClr>
              <a:buSzPct val="100000"/>
              <a:buFont typeface="Arial"/>
              <a:buChar char="•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Segmentation by:</a:t>
            </a:r>
          </a:p>
          <a:p>
            <a:pPr marL="39199" marR="39199" defTabSz="914400">
              <a:buClr>
                <a:srgbClr val="000000"/>
              </a:buClr>
              <a:buSzPct val="100000"/>
              <a:buFont typeface="Arial"/>
              <a:buChar char="•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4963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- Match LPS model to image (get number of samples, each with a different pose</a:t>
            </a:r>
          </a:p>
          <a:p>
            <a:pPr marL="4963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496399" marR="39199" defTabSz="914400">
              <a:buClr>
                <a:srgbClr val="000000"/>
              </a:buClr>
              <a:buSzPct val="100000"/>
              <a:buFont typeface="Arial"/>
              <a:buChar char="-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Marginalize over the samples</a:t>
            </a:r>
            <a:br/>
            <a:r>
              <a:t> using a single graph cut </a:t>
            </a:r>
          </a:p>
          <a:p>
            <a:pPr marL="496399" marR="39199" defTabSz="914400"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[Boykov &amp; Jolly, 2001]</a:t>
            </a:r>
          </a:p>
        </p:txBody>
      </p:sp>
      <p:sp>
        <p:nvSpPr>
          <p:cNvPr id="2208" name="Label smoothness"/>
          <p:cNvSpPr txBox="1"/>
          <p:nvPr/>
        </p:nvSpPr>
        <p:spPr>
          <a:xfrm>
            <a:off x="5257800" y="2057400"/>
            <a:ext cx="1676400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433FF"/>
              </a:buClr>
              <a:buFont typeface="Arial"/>
              <a:defRPr b="1" sz="1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Label smoothness</a:t>
            </a:r>
          </a:p>
        </p:txBody>
      </p:sp>
      <p:sp>
        <p:nvSpPr>
          <p:cNvPr id="2209" name="Contrast"/>
          <p:cNvSpPr txBox="1"/>
          <p:nvPr/>
        </p:nvSpPr>
        <p:spPr>
          <a:xfrm>
            <a:off x="7010400" y="2133600"/>
            <a:ext cx="1676400" cy="36082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FFFB00"/>
              </a:buClr>
              <a:buFont typeface="Arial"/>
              <a:defRPr b="1" sz="18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Contrast</a:t>
            </a:r>
          </a:p>
        </p:txBody>
      </p:sp>
      <p:sp>
        <p:nvSpPr>
          <p:cNvPr id="2210" name="Distance from Ω"/>
          <p:cNvSpPr txBox="1"/>
          <p:nvPr/>
        </p:nvSpPr>
        <p:spPr>
          <a:xfrm>
            <a:off x="3810000" y="2057400"/>
            <a:ext cx="1219200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ctr" defTabSz="914400">
              <a:buClr>
                <a:srgbClr val="FF52A9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FF52A9"/>
                </a:solidFill>
                <a:uFill>
                  <a:solidFill>
                    <a:srgbClr val="FF52A9"/>
                  </a:solidFill>
                </a:uFill>
              </a:rPr>
              <a:t>Distance from Ω</a:t>
            </a:r>
            <a:r>
              <a:rPr sz="1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 </a:t>
            </a:r>
          </a:p>
        </p:txBody>
      </p:sp>
      <p:sp>
        <p:nvSpPr>
          <p:cNvPr id="2211" name="Color Likelihood"/>
          <p:cNvSpPr txBox="1"/>
          <p:nvPr/>
        </p:nvSpPr>
        <p:spPr>
          <a:xfrm>
            <a:off x="2293937" y="2057400"/>
            <a:ext cx="1524001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ctr" defTabSz="914400">
              <a:buClr>
                <a:srgbClr val="FFA900"/>
              </a:buClr>
              <a:buFont typeface="Arial"/>
              <a:defRPr b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>
                <a:solidFill>
                  <a:srgbClr val="FFA900"/>
                </a:solidFill>
                <a:uFill>
                  <a:solidFill>
                    <a:srgbClr val="FFA900"/>
                  </a:solidFill>
                </a:uFill>
              </a:rPr>
              <a:t>Color Likelihood </a:t>
            </a:r>
            <a:r>
              <a:rPr sz="1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 </a:t>
            </a:r>
          </a:p>
        </p:txBody>
      </p:sp>
      <p:sp>
        <p:nvSpPr>
          <p:cNvPr id="2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